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91" r:id="rId3"/>
    <p:sldId id="279" r:id="rId4"/>
    <p:sldId id="281" r:id="rId5"/>
    <p:sldId id="289" r:id="rId6"/>
    <p:sldId id="264" r:id="rId7"/>
    <p:sldId id="286" r:id="rId8"/>
    <p:sldId id="263" r:id="rId9"/>
    <p:sldId id="272" r:id="rId10"/>
    <p:sldId id="273" r:id="rId11"/>
    <p:sldId id="274" r:id="rId12"/>
    <p:sldId id="290" r:id="rId13"/>
    <p:sldId id="275" r:id="rId14"/>
    <p:sldId id="287" r:id="rId15"/>
    <p:sldId id="269" r:id="rId16"/>
    <p:sldId id="294" r:id="rId17"/>
    <p:sldId id="292" r:id="rId18"/>
    <p:sldId id="262" r:id="rId19"/>
    <p:sldId id="261" r:id="rId20"/>
    <p:sldId id="295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dows\OneDrive%20-%20Istituto%20Nazionale%20di%20Fisica%20Nucleare\Scambio\Prototipo_XBand\Pressione_Prototipo_BandaX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0" i="0" baseline="0" dirty="0">
                <a:effectLst/>
              </a:rPr>
              <a:t>Pressure </a:t>
            </a:r>
            <a:r>
              <a:rPr lang="it-IT" sz="2400" b="0" i="0" baseline="0" dirty="0" err="1" smtClean="0">
                <a:effectLst/>
              </a:rPr>
              <a:t>distribution</a:t>
            </a:r>
            <a:endParaRPr lang="it-IT" sz="2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Pressione_Prototipo_BandaX!$A$1</c:f>
              <c:strCache>
                <c:ptCount val="1"/>
                <c:pt idx="0">
                  <c:v>q=1e-10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Pressione_Prototipo_BandaX!$D$2:$D$101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Pressione_Prototipo_BandaX!$A$3:$A$101</c:f>
              <c:numCache>
                <c:formatCode>0.00E+00</c:formatCode>
                <c:ptCount val="99"/>
                <c:pt idx="0">
                  <c:v>3.4801500000000002E-8</c:v>
                </c:pt>
                <c:pt idx="1">
                  <c:v>5.1690399999999997E-8</c:v>
                </c:pt>
                <c:pt idx="2">
                  <c:v>7.4443100000000006E-8</c:v>
                </c:pt>
                <c:pt idx="3">
                  <c:v>8.0145700000000005E-8</c:v>
                </c:pt>
                <c:pt idx="4">
                  <c:v>1.01671E-7</c:v>
                </c:pt>
                <c:pt idx="5">
                  <c:v>1.3318999999999999E-7</c:v>
                </c:pt>
                <c:pt idx="6">
                  <c:v>1.6425400000000001E-7</c:v>
                </c:pt>
                <c:pt idx="7">
                  <c:v>1.9420300000000001E-7</c:v>
                </c:pt>
                <c:pt idx="8">
                  <c:v>2.26058E-7</c:v>
                </c:pt>
                <c:pt idx="9">
                  <c:v>2.6925299999999998E-7</c:v>
                </c:pt>
                <c:pt idx="10">
                  <c:v>2.9554699999999999E-7</c:v>
                </c:pt>
                <c:pt idx="11">
                  <c:v>3.3989299999999999E-7</c:v>
                </c:pt>
                <c:pt idx="12">
                  <c:v>3.6698799999999998E-7</c:v>
                </c:pt>
                <c:pt idx="13">
                  <c:v>3.89928E-7</c:v>
                </c:pt>
                <c:pt idx="14">
                  <c:v>4.0348000000000001E-7</c:v>
                </c:pt>
                <c:pt idx="15">
                  <c:v>4.108E-7</c:v>
                </c:pt>
                <c:pt idx="16">
                  <c:v>4.36879E-7</c:v>
                </c:pt>
                <c:pt idx="17">
                  <c:v>4.3670300000000002E-7</c:v>
                </c:pt>
                <c:pt idx="18">
                  <c:v>4.5046000000000002E-7</c:v>
                </c:pt>
                <c:pt idx="19">
                  <c:v>5.1784399999999999E-7</c:v>
                </c:pt>
                <c:pt idx="20">
                  <c:v>5.6619599999999997E-7</c:v>
                </c:pt>
                <c:pt idx="21">
                  <c:v>5.6378100000000001E-7</c:v>
                </c:pt>
                <c:pt idx="22">
                  <c:v>5.5813799999999999E-7</c:v>
                </c:pt>
                <c:pt idx="23">
                  <c:v>5.8350199999999995E-7</c:v>
                </c:pt>
                <c:pt idx="24">
                  <c:v>6.2462199999999999E-7</c:v>
                </c:pt>
                <c:pt idx="25">
                  <c:v>6.3556499999999999E-7</c:v>
                </c:pt>
                <c:pt idx="26">
                  <c:v>6.4696300000000005E-7</c:v>
                </c:pt>
                <c:pt idx="27">
                  <c:v>6.6377599999999997E-7</c:v>
                </c:pt>
                <c:pt idx="28">
                  <c:v>6.5140000000000002E-7</c:v>
                </c:pt>
                <c:pt idx="29">
                  <c:v>6.6925900000000002E-7</c:v>
                </c:pt>
                <c:pt idx="30">
                  <c:v>6.6991999999999995E-7</c:v>
                </c:pt>
                <c:pt idx="31">
                  <c:v>6.9304000000000002E-7</c:v>
                </c:pt>
                <c:pt idx="32">
                  <c:v>7.2715900000000003E-7</c:v>
                </c:pt>
                <c:pt idx="33">
                  <c:v>7.3463900000000004E-7</c:v>
                </c:pt>
                <c:pt idx="34">
                  <c:v>7.8318799999999996E-7</c:v>
                </c:pt>
                <c:pt idx="35">
                  <c:v>7.9533500000000005E-7</c:v>
                </c:pt>
                <c:pt idx="36">
                  <c:v>7.5690299999999998E-7</c:v>
                </c:pt>
                <c:pt idx="37">
                  <c:v>7.7055600000000003E-7</c:v>
                </c:pt>
                <c:pt idx="38">
                  <c:v>7.7130700000000001E-7</c:v>
                </c:pt>
                <c:pt idx="39">
                  <c:v>7.8110599999999998E-7</c:v>
                </c:pt>
                <c:pt idx="40">
                  <c:v>7.8435399999999996E-7</c:v>
                </c:pt>
                <c:pt idx="41">
                  <c:v>8.0334400000000005E-7</c:v>
                </c:pt>
                <c:pt idx="42">
                  <c:v>7.9640800000000002E-7</c:v>
                </c:pt>
                <c:pt idx="43">
                  <c:v>8.0309000000000003E-7</c:v>
                </c:pt>
                <c:pt idx="44">
                  <c:v>7.9055900000000003E-7</c:v>
                </c:pt>
                <c:pt idx="45">
                  <c:v>8.1414999999999997E-7</c:v>
                </c:pt>
                <c:pt idx="46">
                  <c:v>8.2744600000000001E-7</c:v>
                </c:pt>
                <c:pt idx="47">
                  <c:v>7.8658600000000005E-7</c:v>
                </c:pt>
                <c:pt idx="48">
                  <c:v>7.9912499999999995E-7</c:v>
                </c:pt>
                <c:pt idx="49">
                  <c:v>7.9620599999999995E-7</c:v>
                </c:pt>
                <c:pt idx="50">
                  <c:v>7.5340899999999999E-7</c:v>
                </c:pt>
                <c:pt idx="51">
                  <c:v>7.5970000000000001E-7</c:v>
                </c:pt>
                <c:pt idx="52">
                  <c:v>7.3007800000000003E-7</c:v>
                </c:pt>
                <c:pt idx="53">
                  <c:v>7.3845500000000003E-7</c:v>
                </c:pt>
                <c:pt idx="54">
                  <c:v>7.38918E-7</c:v>
                </c:pt>
                <c:pt idx="55">
                  <c:v>7.3884700000000005E-7</c:v>
                </c:pt>
                <c:pt idx="56">
                  <c:v>7.2270299999999996E-7</c:v>
                </c:pt>
                <c:pt idx="57">
                  <c:v>7.1128700000000003E-7</c:v>
                </c:pt>
                <c:pt idx="58">
                  <c:v>7.3100699999999995E-7</c:v>
                </c:pt>
                <c:pt idx="59">
                  <c:v>7.5715000000000003E-7</c:v>
                </c:pt>
                <c:pt idx="60">
                  <c:v>7.8914300000000001E-7</c:v>
                </c:pt>
                <c:pt idx="61">
                  <c:v>7.6302600000000002E-7</c:v>
                </c:pt>
                <c:pt idx="62">
                  <c:v>7.6937299999999999E-7</c:v>
                </c:pt>
                <c:pt idx="63">
                  <c:v>7.4465300000000002E-7</c:v>
                </c:pt>
                <c:pt idx="64">
                  <c:v>7.45362E-7</c:v>
                </c:pt>
                <c:pt idx="65">
                  <c:v>7.1781900000000003E-7</c:v>
                </c:pt>
                <c:pt idx="66">
                  <c:v>6.9123300000000001E-7</c:v>
                </c:pt>
                <c:pt idx="67">
                  <c:v>6.5630200000000002E-7</c:v>
                </c:pt>
                <c:pt idx="68">
                  <c:v>6.2676800000000004E-7</c:v>
                </c:pt>
                <c:pt idx="69">
                  <c:v>5.9708700000000003E-7</c:v>
                </c:pt>
                <c:pt idx="70">
                  <c:v>5.5802500000000005E-7</c:v>
                </c:pt>
                <c:pt idx="71">
                  <c:v>5.3755400000000005E-7</c:v>
                </c:pt>
                <c:pt idx="72">
                  <c:v>5.1959400000000001E-7</c:v>
                </c:pt>
                <c:pt idx="73">
                  <c:v>4.94255E-7</c:v>
                </c:pt>
                <c:pt idx="74">
                  <c:v>4.8153499999999998E-7</c:v>
                </c:pt>
                <c:pt idx="75">
                  <c:v>4.6718599999999999E-7</c:v>
                </c:pt>
                <c:pt idx="76">
                  <c:v>4.6011000000000001E-7</c:v>
                </c:pt>
                <c:pt idx="77">
                  <c:v>4.4639200000000002E-7</c:v>
                </c:pt>
                <c:pt idx="78">
                  <c:v>3.80174E-7</c:v>
                </c:pt>
                <c:pt idx="79">
                  <c:v>3.46353E-7</c:v>
                </c:pt>
                <c:pt idx="80">
                  <c:v>3.31127E-7</c:v>
                </c:pt>
                <c:pt idx="81">
                  <c:v>3.1843900000000001E-7</c:v>
                </c:pt>
                <c:pt idx="82">
                  <c:v>2.9629200000000002E-7</c:v>
                </c:pt>
                <c:pt idx="83">
                  <c:v>2.7202599999999998E-7</c:v>
                </c:pt>
                <c:pt idx="84">
                  <c:v>2.38109E-7</c:v>
                </c:pt>
                <c:pt idx="85">
                  <c:v>2.4393700000000002E-7</c:v>
                </c:pt>
                <c:pt idx="86">
                  <c:v>2.35207E-7</c:v>
                </c:pt>
                <c:pt idx="87">
                  <c:v>2.0221699999999999E-7</c:v>
                </c:pt>
                <c:pt idx="88">
                  <c:v>2.01032E-7</c:v>
                </c:pt>
                <c:pt idx="89">
                  <c:v>1.71785E-7</c:v>
                </c:pt>
                <c:pt idx="90">
                  <c:v>1.4490200000000001E-7</c:v>
                </c:pt>
                <c:pt idx="91">
                  <c:v>1.06693E-7</c:v>
                </c:pt>
                <c:pt idx="92">
                  <c:v>8.7660400000000001E-8</c:v>
                </c:pt>
                <c:pt idx="93">
                  <c:v>7.6499000000000002E-8</c:v>
                </c:pt>
                <c:pt idx="94">
                  <c:v>7.0344800000000001E-8</c:v>
                </c:pt>
                <c:pt idx="95">
                  <c:v>4.8521400000000003E-8</c:v>
                </c:pt>
                <c:pt idx="96">
                  <c:v>4.1037499999999999E-8</c:v>
                </c:pt>
                <c:pt idx="97">
                  <c:v>2.99921E-8</c:v>
                </c:pt>
                <c:pt idx="98">
                  <c:v>1.5457399999999999E-8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6FB3-4ED0-93E3-31B28F16E425}"/>
            </c:ext>
          </c:extLst>
        </c:ser>
        <c:ser>
          <c:idx val="1"/>
          <c:order val="1"/>
          <c:tx>
            <c:strRef>
              <c:f>Pressione_Prototipo_BandaX!$B$1</c:f>
              <c:strCache>
                <c:ptCount val="1"/>
                <c:pt idx="0">
                  <c:v>q=1e-12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Pressione_Prototipo_BandaX!$D$2:$D$101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Pressione_Prototipo_BandaX!$B$3:$B$101</c:f>
              <c:numCache>
                <c:formatCode>0.00E+00</c:formatCode>
                <c:ptCount val="99"/>
                <c:pt idx="0">
                  <c:v>2.4613800000000002E-10</c:v>
                </c:pt>
                <c:pt idx="1">
                  <c:v>3.5344000000000002E-10</c:v>
                </c:pt>
                <c:pt idx="2">
                  <c:v>4.2309900000000001E-10</c:v>
                </c:pt>
                <c:pt idx="3">
                  <c:v>5.8956600000000003E-10</c:v>
                </c:pt>
                <c:pt idx="4">
                  <c:v>9.1049799999999999E-10</c:v>
                </c:pt>
                <c:pt idx="5">
                  <c:v>1.23023E-9</c:v>
                </c:pt>
                <c:pt idx="6">
                  <c:v>1.36819E-9</c:v>
                </c:pt>
                <c:pt idx="7">
                  <c:v>1.5793999999999999E-9</c:v>
                </c:pt>
                <c:pt idx="8">
                  <c:v>1.66296E-9</c:v>
                </c:pt>
                <c:pt idx="9">
                  <c:v>2.13802E-9</c:v>
                </c:pt>
                <c:pt idx="10">
                  <c:v>2.2717900000000001E-9</c:v>
                </c:pt>
                <c:pt idx="11">
                  <c:v>2.6518299999999999E-9</c:v>
                </c:pt>
                <c:pt idx="12">
                  <c:v>2.7796800000000001E-9</c:v>
                </c:pt>
                <c:pt idx="13">
                  <c:v>2.7178699999999998E-9</c:v>
                </c:pt>
                <c:pt idx="14">
                  <c:v>2.9450899999999998E-9</c:v>
                </c:pt>
                <c:pt idx="15">
                  <c:v>3.6183800000000001E-9</c:v>
                </c:pt>
                <c:pt idx="16">
                  <c:v>4.0994700000000001E-9</c:v>
                </c:pt>
                <c:pt idx="17">
                  <c:v>4.0268600000000003E-9</c:v>
                </c:pt>
                <c:pt idx="18">
                  <c:v>3.9267800000000004E-9</c:v>
                </c:pt>
                <c:pt idx="19">
                  <c:v>4.5095400000000001E-9</c:v>
                </c:pt>
                <c:pt idx="20">
                  <c:v>4.7508099999999996E-9</c:v>
                </c:pt>
                <c:pt idx="21">
                  <c:v>4.9816999999999999E-9</c:v>
                </c:pt>
                <c:pt idx="22">
                  <c:v>5.2328200000000001E-9</c:v>
                </c:pt>
                <c:pt idx="23">
                  <c:v>5.2666500000000002E-9</c:v>
                </c:pt>
                <c:pt idx="24">
                  <c:v>5.1880199999999996E-9</c:v>
                </c:pt>
                <c:pt idx="25">
                  <c:v>5.2492300000000001E-9</c:v>
                </c:pt>
                <c:pt idx="26">
                  <c:v>5.7747300000000004E-9</c:v>
                </c:pt>
                <c:pt idx="27">
                  <c:v>5.2680599999999997E-9</c:v>
                </c:pt>
                <c:pt idx="28">
                  <c:v>5.3856999999999997E-9</c:v>
                </c:pt>
                <c:pt idx="29">
                  <c:v>5.5324699999999996E-9</c:v>
                </c:pt>
                <c:pt idx="30">
                  <c:v>5.88803E-9</c:v>
                </c:pt>
                <c:pt idx="31">
                  <c:v>6.07642E-9</c:v>
                </c:pt>
                <c:pt idx="32">
                  <c:v>5.9207400000000004E-9</c:v>
                </c:pt>
                <c:pt idx="33">
                  <c:v>6.2200200000000002E-9</c:v>
                </c:pt>
                <c:pt idx="34">
                  <c:v>7.0276199999999998E-9</c:v>
                </c:pt>
                <c:pt idx="35">
                  <c:v>6.9820199999999998E-9</c:v>
                </c:pt>
                <c:pt idx="36">
                  <c:v>7.1135499999999997E-9</c:v>
                </c:pt>
                <c:pt idx="37">
                  <c:v>6.8868199999999996E-9</c:v>
                </c:pt>
                <c:pt idx="38">
                  <c:v>7.3085699999999997E-9</c:v>
                </c:pt>
                <c:pt idx="39">
                  <c:v>7.7791000000000002E-9</c:v>
                </c:pt>
                <c:pt idx="40">
                  <c:v>7.8853599999999997E-9</c:v>
                </c:pt>
                <c:pt idx="41">
                  <c:v>7.7480200000000007E-9</c:v>
                </c:pt>
                <c:pt idx="42">
                  <c:v>8.4301000000000005E-9</c:v>
                </c:pt>
                <c:pt idx="43">
                  <c:v>8.2348099999999996E-9</c:v>
                </c:pt>
                <c:pt idx="44">
                  <c:v>7.8551299999999999E-9</c:v>
                </c:pt>
                <c:pt idx="45">
                  <c:v>7.8069099999999995E-9</c:v>
                </c:pt>
                <c:pt idx="46">
                  <c:v>8.7548200000000002E-9</c:v>
                </c:pt>
                <c:pt idx="47">
                  <c:v>9.1086100000000005E-9</c:v>
                </c:pt>
                <c:pt idx="48">
                  <c:v>9.3487900000000008E-9</c:v>
                </c:pt>
                <c:pt idx="49">
                  <c:v>9.4414299999999997E-9</c:v>
                </c:pt>
                <c:pt idx="50">
                  <c:v>9.4938900000000002E-9</c:v>
                </c:pt>
                <c:pt idx="51">
                  <c:v>9.0078400000000006E-9</c:v>
                </c:pt>
                <c:pt idx="52">
                  <c:v>9.4806200000000003E-9</c:v>
                </c:pt>
                <c:pt idx="53">
                  <c:v>9.6408899999999998E-9</c:v>
                </c:pt>
                <c:pt idx="54">
                  <c:v>9.8415600000000001E-9</c:v>
                </c:pt>
                <c:pt idx="55">
                  <c:v>1.00546E-8</c:v>
                </c:pt>
                <c:pt idx="56">
                  <c:v>1.0436999999999999E-8</c:v>
                </c:pt>
                <c:pt idx="57">
                  <c:v>1.02334E-8</c:v>
                </c:pt>
                <c:pt idx="58">
                  <c:v>1.00499E-8</c:v>
                </c:pt>
                <c:pt idx="59">
                  <c:v>1.00706E-8</c:v>
                </c:pt>
                <c:pt idx="60">
                  <c:v>9.8854699999999998E-9</c:v>
                </c:pt>
                <c:pt idx="61">
                  <c:v>8.6617799999999994E-9</c:v>
                </c:pt>
                <c:pt idx="62">
                  <c:v>8.7703800000000005E-9</c:v>
                </c:pt>
                <c:pt idx="63">
                  <c:v>8.8902399999999993E-9</c:v>
                </c:pt>
                <c:pt idx="64">
                  <c:v>8.4590700000000007E-9</c:v>
                </c:pt>
                <c:pt idx="65">
                  <c:v>8.5872299999999999E-9</c:v>
                </c:pt>
                <c:pt idx="66">
                  <c:v>8.3781400000000006E-9</c:v>
                </c:pt>
                <c:pt idx="67">
                  <c:v>7.6193399999999995E-9</c:v>
                </c:pt>
                <c:pt idx="68">
                  <c:v>7.6132300000000006E-9</c:v>
                </c:pt>
                <c:pt idx="69">
                  <c:v>7.6819599999999994E-9</c:v>
                </c:pt>
                <c:pt idx="70">
                  <c:v>7.0937099999999999E-9</c:v>
                </c:pt>
                <c:pt idx="71">
                  <c:v>6.4412300000000001E-9</c:v>
                </c:pt>
                <c:pt idx="72">
                  <c:v>6.1474100000000004E-9</c:v>
                </c:pt>
                <c:pt idx="73">
                  <c:v>5.4386599999999999E-9</c:v>
                </c:pt>
                <c:pt idx="74">
                  <c:v>5.4880299999999997E-9</c:v>
                </c:pt>
                <c:pt idx="75">
                  <c:v>5.4081299999999996E-9</c:v>
                </c:pt>
                <c:pt idx="76">
                  <c:v>4.9090900000000001E-9</c:v>
                </c:pt>
                <c:pt idx="77">
                  <c:v>4.9943300000000001E-9</c:v>
                </c:pt>
                <c:pt idx="78">
                  <c:v>4.9510400000000003E-9</c:v>
                </c:pt>
                <c:pt idx="79">
                  <c:v>4.2871499999999996E-9</c:v>
                </c:pt>
                <c:pt idx="80">
                  <c:v>4.0085799999999998E-9</c:v>
                </c:pt>
                <c:pt idx="81">
                  <c:v>4.0625799999999998E-9</c:v>
                </c:pt>
                <c:pt idx="82">
                  <c:v>3.9019900000000001E-9</c:v>
                </c:pt>
                <c:pt idx="83">
                  <c:v>3.9256300000000002E-9</c:v>
                </c:pt>
                <c:pt idx="84">
                  <c:v>3.59706E-9</c:v>
                </c:pt>
                <c:pt idx="85">
                  <c:v>3.7082600000000002E-9</c:v>
                </c:pt>
                <c:pt idx="86">
                  <c:v>3.4037700000000001E-9</c:v>
                </c:pt>
                <c:pt idx="87">
                  <c:v>2.8176500000000001E-9</c:v>
                </c:pt>
                <c:pt idx="88">
                  <c:v>2.5302299999999999E-9</c:v>
                </c:pt>
                <c:pt idx="89">
                  <c:v>2.1373900000000002E-9</c:v>
                </c:pt>
                <c:pt idx="90">
                  <c:v>1.9470499999999998E-9</c:v>
                </c:pt>
                <c:pt idx="91">
                  <c:v>1.6328800000000001E-9</c:v>
                </c:pt>
                <c:pt idx="92">
                  <c:v>1.11214E-9</c:v>
                </c:pt>
                <c:pt idx="93">
                  <c:v>8.8837599999999995E-10</c:v>
                </c:pt>
                <c:pt idx="94">
                  <c:v>6.8785800000000002E-10</c:v>
                </c:pt>
                <c:pt idx="95">
                  <c:v>6.0372600000000001E-10</c:v>
                </c:pt>
                <c:pt idx="96">
                  <c:v>5.3424100000000002E-10</c:v>
                </c:pt>
                <c:pt idx="97">
                  <c:v>4.4222700000000001E-10</c:v>
                </c:pt>
                <c:pt idx="98">
                  <c:v>1.4608199999999999E-10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6FB3-4ED0-93E3-31B28F16E425}"/>
            </c:ext>
          </c:extLst>
        </c:ser>
        <c:ser>
          <c:idx val="2"/>
          <c:order val="2"/>
          <c:tx>
            <c:strRef>
              <c:f>Pressione_Prototipo_BandaX!$C$1</c:f>
              <c:strCache>
                <c:ptCount val="1"/>
                <c:pt idx="0">
                  <c:v>q=1e-14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Pressione_Prototipo_BandaX!$D$2:$D$101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Pressione_Prototipo_BandaX!$C$3:$C$101</c:f>
              <c:numCache>
                <c:formatCode>0.00E+00</c:formatCode>
                <c:ptCount val="99"/>
                <c:pt idx="0">
                  <c:v>3.0550799999999999E-12</c:v>
                </c:pt>
                <c:pt idx="1">
                  <c:v>4.1600900000000003E-12</c:v>
                </c:pt>
                <c:pt idx="2">
                  <c:v>6.5017999999999996E-12</c:v>
                </c:pt>
                <c:pt idx="3">
                  <c:v>8.35919E-12</c:v>
                </c:pt>
                <c:pt idx="4">
                  <c:v>9.5457199999999998E-12</c:v>
                </c:pt>
                <c:pt idx="5">
                  <c:v>1.18255E-11</c:v>
                </c:pt>
                <c:pt idx="6">
                  <c:v>1.5494599999999999E-11</c:v>
                </c:pt>
                <c:pt idx="7">
                  <c:v>1.9416999999999999E-11</c:v>
                </c:pt>
                <c:pt idx="8">
                  <c:v>1.9471500000000002E-11</c:v>
                </c:pt>
                <c:pt idx="9">
                  <c:v>2.27155E-11</c:v>
                </c:pt>
                <c:pt idx="10">
                  <c:v>2.60038E-11</c:v>
                </c:pt>
                <c:pt idx="11">
                  <c:v>2.7676899999999999E-11</c:v>
                </c:pt>
                <c:pt idx="12">
                  <c:v>3.2091400000000003E-11</c:v>
                </c:pt>
                <c:pt idx="13">
                  <c:v>3.5928999999999997E-11</c:v>
                </c:pt>
                <c:pt idx="14">
                  <c:v>3.9888599999999997E-11</c:v>
                </c:pt>
                <c:pt idx="15">
                  <c:v>4.2264299999999999E-11</c:v>
                </c:pt>
                <c:pt idx="16">
                  <c:v>4.2793999999999997E-11</c:v>
                </c:pt>
                <c:pt idx="17">
                  <c:v>4.7009199999999998E-11</c:v>
                </c:pt>
                <c:pt idx="18">
                  <c:v>4.8101999999999998E-11</c:v>
                </c:pt>
                <c:pt idx="19">
                  <c:v>5.0838700000000001E-11</c:v>
                </c:pt>
                <c:pt idx="20">
                  <c:v>5.0632200000000001E-11</c:v>
                </c:pt>
                <c:pt idx="21">
                  <c:v>5.2616199999999999E-11</c:v>
                </c:pt>
                <c:pt idx="22">
                  <c:v>5.4340300000000002E-11</c:v>
                </c:pt>
                <c:pt idx="23">
                  <c:v>5.5689000000000002E-11</c:v>
                </c:pt>
                <c:pt idx="24">
                  <c:v>5.76104E-11</c:v>
                </c:pt>
                <c:pt idx="25">
                  <c:v>5.8558700000000002E-11</c:v>
                </c:pt>
                <c:pt idx="26">
                  <c:v>6.20072E-11</c:v>
                </c:pt>
                <c:pt idx="27">
                  <c:v>5.7733400000000002E-11</c:v>
                </c:pt>
                <c:pt idx="28">
                  <c:v>5.8031799999999998E-11</c:v>
                </c:pt>
                <c:pt idx="29">
                  <c:v>5.4202200000000001E-11</c:v>
                </c:pt>
                <c:pt idx="30">
                  <c:v>5.6557300000000002E-11</c:v>
                </c:pt>
                <c:pt idx="31">
                  <c:v>5.78856E-11</c:v>
                </c:pt>
                <c:pt idx="32">
                  <c:v>5.8257500000000005E-11</c:v>
                </c:pt>
                <c:pt idx="33">
                  <c:v>5.8220600000000004E-11</c:v>
                </c:pt>
                <c:pt idx="34">
                  <c:v>6.0805699999999994E-11</c:v>
                </c:pt>
                <c:pt idx="35">
                  <c:v>6.6625400000000001E-11</c:v>
                </c:pt>
                <c:pt idx="36">
                  <c:v>6.9407599999999994E-11</c:v>
                </c:pt>
                <c:pt idx="37">
                  <c:v>7.1956499999999999E-11</c:v>
                </c:pt>
                <c:pt idx="38">
                  <c:v>7.0193499999999997E-11</c:v>
                </c:pt>
                <c:pt idx="39">
                  <c:v>7.1425200000000001E-11</c:v>
                </c:pt>
                <c:pt idx="40">
                  <c:v>7.4314300000000001E-11</c:v>
                </c:pt>
                <c:pt idx="41">
                  <c:v>7.8151600000000002E-11</c:v>
                </c:pt>
                <c:pt idx="42">
                  <c:v>7.6488899999999997E-11</c:v>
                </c:pt>
                <c:pt idx="43">
                  <c:v>7.4493800000000002E-11</c:v>
                </c:pt>
                <c:pt idx="44">
                  <c:v>7.5644200000000004E-11</c:v>
                </c:pt>
                <c:pt idx="45">
                  <c:v>7.38505E-11</c:v>
                </c:pt>
                <c:pt idx="46">
                  <c:v>7.4191799999999997E-11</c:v>
                </c:pt>
                <c:pt idx="47">
                  <c:v>7.8536700000000002E-11</c:v>
                </c:pt>
                <c:pt idx="48">
                  <c:v>7.3593099999999994E-11</c:v>
                </c:pt>
                <c:pt idx="49">
                  <c:v>7.4866E-11</c:v>
                </c:pt>
                <c:pt idx="50">
                  <c:v>7.8721899999999999E-11</c:v>
                </c:pt>
                <c:pt idx="51">
                  <c:v>7.8942299999999997E-11</c:v>
                </c:pt>
                <c:pt idx="52">
                  <c:v>7.8406199999999994E-11</c:v>
                </c:pt>
                <c:pt idx="53">
                  <c:v>7.8211900000000005E-11</c:v>
                </c:pt>
                <c:pt idx="54">
                  <c:v>7.8553900000000005E-11</c:v>
                </c:pt>
                <c:pt idx="55">
                  <c:v>7.13184E-11</c:v>
                </c:pt>
                <c:pt idx="56">
                  <c:v>7.5338600000000001E-11</c:v>
                </c:pt>
                <c:pt idx="57">
                  <c:v>7.7835399999999994E-11</c:v>
                </c:pt>
                <c:pt idx="58">
                  <c:v>8.4613600000000003E-11</c:v>
                </c:pt>
                <c:pt idx="59">
                  <c:v>8.1218799999999997E-11</c:v>
                </c:pt>
                <c:pt idx="60">
                  <c:v>7.9987E-11</c:v>
                </c:pt>
                <c:pt idx="61">
                  <c:v>8.2598799999999997E-11</c:v>
                </c:pt>
                <c:pt idx="62">
                  <c:v>8.4805599999999996E-11</c:v>
                </c:pt>
                <c:pt idx="63">
                  <c:v>7.8736899999999998E-11</c:v>
                </c:pt>
                <c:pt idx="64">
                  <c:v>7.7474999999999996E-11</c:v>
                </c:pt>
                <c:pt idx="65">
                  <c:v>7.7176699999999994E-11</c:v>
                </c:pt>
                <c:pt idx="66">
                  <c:v>7.6213799999999997E-11</c:v>
                </c:pt>
                <c:pt idx="67">
                  <c:v>7.6559100000000002E-11</c:v>
                </c:pt>
                <c:pt idx="68">
                  <c:v>7.4782000000000003E-11</c:v>
                </c:pt>
                <c:pt idx="69">
                  <c:v>7.2228000000000001E-11</c:v>
                </c:pt>
                <c:pt idx="70">
                  <c:v>7.4022100000000004E-11</c:v>
                </c:pt>
                <c:pt idx="71">
                  <c:v>7.2107500000000001E-11</c:v>
                </c:pt>
                <c:pt idx="72">
                  <c:v>6.4898399999999997E-11</c:v>
                </c:pt>
                <c:pt idx="73">
                  <c:v>6.5559800000000005E-11</c:v>
                </c:pt>
                <c:pt idx="74">
                  <c:v>6.6578100000000006E-11</c:v>
                </c:pt>
                <c:pt idx="75">
                  <c:v>6.6959399999999997E-11</c:v>
                </c:pt>
                <c:pt idx="76">
                  <c:v>6.0866100000000003E-11</c:v>
                </c:pt>
                <c:pt idx="77">
                  <c:v>6.0855600000000003E-11</c:v>
                </c:pt>
                <c:pt idx="78">
                  <c:v>5.9165800000000006E-11</c:v>
                </c:pt>
                <c:pt idx="79">
                  <c:v>5.9530500000000004E-11</c:v>
                </c:pt>
                <c:pt idx="80">
                  <c:v>5.3676699999999997E-11</c:v>
                </c:pt>
                <c:pt idx="81">
                  <c:v>4.6646199999999999E-11</c:v>
                </c:pt>
                <c:pt idx="82">
                  <c:v>4.04411E-11</c:v>
                </c:pt>
                <c:pt idx="83">
                  <c:v>3.9119399999999999E-11</c:v>
                </c:pt>
                <c:pt idx="84">
                  <c:v>3.5800100000000001E-11</c:v>
                </c:pt>
                <c:pt idx="85">
                  <c:v>3.2116700000000003E-11</c:v>
                </c:pt>
                <c:pt idx="86">
                  <c:v>2.6821500000000001E-11</c:v>
                </c:pt>
                <c:pt idx="87">
                  <c:v>2.3673999999999999E-11</c:v>
                </c:pt>
                <c:pt idx="88">
                  <c:v>1.9459100000000001E-11</c:v>
                </c:pt>
                <c:pt idx="89">
                  <c:v>1.91017E-11</c:v>
                </c:pt>
                <c:pt idx="90">
                  <c:v>1.6505699999999999E-11</c:v>
                </c:pt>
                <c:pt idx="91">
                  <c:v>1.3365299999999999E-11</c:v>
                </c:pt>
                <c:pt idx="92">
                  <c:v>1.0480700000000001E-11</c:v>
                </c:pt>
                <c:pt idx="93">
                  <c:v>8.8296700000000003E-12</c:v>
                </c:pt>
                <c:pt idx="94">
                  <c:v>7.8923100000000003E-12</c:v>
                </c:pt>
                <c:pt idx="95">
                  <c:v>6.5648899999999999E-12</c:v>
                </c:pt>
                <c:pt idx="96">
                  <c:v>4.8481599999999998E-12</c:v>
                </c:pt>
                <c:pt idx="97">
                  <c:v>3.9471699999999996E-12</c:v>
                </c:pt>
                <c:pt idx="98">
                  <c:v>1.88916E-12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6FB3-4ED0-93E3-31B28F16E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5405327"/>
        <c:axId val="645416975"/>
      </c:lineChart>
      <c:catAx>
        <c:axId val="6454053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5416975"/>
        <c:crossesAt val="1.0000000000000006E-12"/>
        <c:auto val="1"/>
        <c:lblAlgn val="ctr"/>
        <c:lblOffset val="100"/>
        <c:tickLblSkip val="15"/>
        <c:noMultiLvlLbl val="0"/>
      </c:catAx>
      <c:valAx>
        <c:axId val="645416975"/>
        <c:scaling>
          <c:logBase val="10"/>
          <c:orientation val="minMax"/>
          <c:max val="2.0000000000000008E-5"/>
          <c:min val="1.0000000000000006E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/>
                  <a:t>P [mbar]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5405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87DA0-BC70-4F47-AFDE-E049F93FFC08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C2B7E-752C-4498-8D4C-96BE1BADAD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59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06A5-A9C1-4481-B94E-9820F3FCE8E9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6012-372C-48CF-BDCD-C053179778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6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06A5-A9C1-4481-B94E-9820F3FCE8E9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6012-372C-48CF-BDCD-C053179778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52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06A5-A9C1-4481-B94E-9820F3FCE8E9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6012-372C-48CF-BDCD-C053179778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4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06A5-A9C1-4481-B94E-9820F3FCE8E9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6012-372C-48CF-BDCD-C053179778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1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06A5-A9C1-4481-B94E-9820F3FCE8E9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6012-372C-48CF-BDCD-C053179778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3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06A5-A9C1-4481-B94E-9820F3FCE8E9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6012-372C-48CF-BDCD-C053179778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07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06A5-A9C1-4481-B94E-9820F3FCE8E9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6012-372C-48CF-BDCD-C053179778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01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06A5-A9C1-4481-B94E-9820F3FCE8E9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6012-372C-48CF-BDCD-C053179778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9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06A5-A9C1-4481-B94E-9820F3FCE8E9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6012-372C-48CF-BDCD-C053179778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57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06A5-A9C1-4481-B94E-9820F3FCE8E9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6012-372C-48CF-BDCD-C053179778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5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06A5-A9C1-4481-B94E-9820F3FCE8E9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6012-372C-48CF-BDCD-C053179778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20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C06A5-A9C1-4481-B94E-9820F3FCE8E9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6012-372C-48CF-BDCD-C053179778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4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46339" y="1271155"/>
            <a:ext cx="9699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/>
              <a:t>The X-band </a:t>
            </a:r>
            <a:r>
              <a:rPr lang="en-US" sz="3600" b="1" cap="all" dirty="0" err="1"/>
              <a:t>Linac</a:t>
            </a:r>
            <a:r>
              <a:rPr lang="en-US" sz="3600" b="1" cap="all" dirty="0"/>
              <a:t> and related R&amp;D Program</a:t>
            </a:r>
            <a:endParaRPr lang="en-GB" sz="3600" b="1" cap="all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115237" y="2281764"/>
            <a:ext cx="151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/>
              <a:t>D. Alesini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54368" y="149705"/>
            <a:ext cx="7239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err="1" smtClean="0"/>
              <a:t>EuPRAXIA@SPARC_LAB</a:t>
            </a:r>
            <a:r>
              <a:rPr lang="en-GB" sz="2400" i="1" dirty="0" smtClean="0"/>
              <a:t> </a:t>
            </a:r>
            <a:r>
              <a:rPr lang="en-GB" sz="2400" i="1" dirty="0" smtClean="0"/>
              <a:t>Review </a:t>
            </a:r>
            <a:r>
              <a:rPr lang="en-GB" sz="2400" i="1" dirty="0" smtClean="0"/>
              <a:t>Committee, </a:t>
            </a:r>
            <a:r>
              <a:rPr lang="en-GB" sz="2400" i="1" dirty="0" smtClean="0"/>
              <a:t>26 Oct </a:t>
            </a:r>
            <a:r>
              <a:rPr lang="en-GB" sz="2400" i="1" dirty="0" smtClean="0"/>
              <a:t>2021</a:t>
            </a:r>
            <a:endParaRPr lang="en-GB" sz="24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568410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With the contribution of all WP involved: </a:t>
            </a:r>
          </a:p>
          <a:p>
            <a:r>
              <a:rPr lang="en-GB" sz="2400" i="1" dirty="0" smtClean="0"/>
              <a:t>WP1, WA1, WP 7, WP8, WP 10</a:t>
            </a:r>
            <a:r>
              <a:rPr lang="en-GB" sz="2400" i="1" dirty="0"/>
              <a:t>, WP12, WP13, WP13</a:t>
            </a:r>
            <a:r>
              <a:rPr lang="en-GB" sz="2400" i="1" dirty="0" smtClean="0"/>
              <a:t>, WP 14, WP15, WP 17, WP 19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8198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9E40F5B-75F1-4AE9-A902-D569A456F02D}"/>
              </a:ext>
            </a:extLst>
          </p:cNvPr>
          <p:cNvSpPr txBox="1"/>
          <p:nvPr/>
        </p:nvSpPr>
        <p:spPr>
          <a:xfrm>
            <a:off x="819229" y="644832"/>
            <a:ext cx="3334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CLIC </a:t>
            </a:r>
            <a:r>
              <a:rPr lang="it-IT" sz="1400" b="1" dirty="0" err="1" smtClean="0"/>
              <a:t>Structure</a:t>
            </a:r>
            <a:r>
              <a:rPr lang="it-IT" sz="1400" b="1" dirty="0" smtClean="0"/>
              <a:t>: </a:t>
            </a:r>
            <a:r>
              <a:rPr lang="it-IT" sz="1400" dirty="0" smtClean="0"/>
              <a:t>100MV/m, 24 </a:t>
            </a:r>
            <a:r>
              <a:rPr lang="it-IT" sz="1400" dirty="0" err="1"/>
              <a:t>cells</a:t>
            </a:r>
            <a:r>
              <a:rPr lang="it-IT" sz="1400" dirty="0"/>
              <a:t> </a:t>
            </a:r>
            <a:r>
              <a:rPr lang="it-IT" sz="1400" dirty="0" smtClean="0"/>
              <a:t>(0.2m)</a:t>
            </a:r>
            <a:endParaRPr lang="it-IT" sz="14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FE385CE-504D-45FD-8BA2-3A3A7FF42E64}"/>
              </a:ext>
            </a:extLst>
          </p:cNvPr>
          <p:cNvSpPr txBox="1"/>
          <p:nvPr/>
        </p:nvSpPr>
        <p:spPr>
          <a:xfrm>
            <a:off x="8086564" y="644832"/>
            <a:ext cx="3756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EUPRAXIA </a:t>
            </a:r>
            <a:r>
              <a:rPr lang="it-IT" sz="1400" b="1" dirty="0" err="1" smtClean="0"/>
              <a:t>Structure</a:t>
            </a:r>
            <a:r>
              <a:rPr lang="it-IT" sz="1400" b="1" dirty="0" smtClean="0"/>
              <a:t>: </a:t>
            </a:r>
            <a:r>
              <a:rPr lang="it-IT" sz="1400" dirty="0" smtClean="0"/>
              <a:t>60MV/m: 108 </a:t>
            </a:r>
            <a:r>
              <a:rPr lang="it-IT" sz="1400" dirty="0"/>
              <a:t>cells (0.9m</a:t>
            </a:r>
            <a:r>
              <a:rPr lang="it-IT" sz="1400" dirty="0" smtClean="0"/>
              <a:t>)</a:t>
            </a:r>
            <a:endParaRPr lang="it-IT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2F0F799-40A6-45B4-BCFC-5372B5E526B9}"/>
                  </a:ext>
                </a:extLst>
              </p:cNvPr>
              <p:cNvSpPr txBox="1"/>
              <p:nvPr/>
            </p:nvSpPr>
            <p:spPr>
              <a:xfrm>
                <a:off x="7339524" y="4483628"/>
                <a:ext cx="2778581" cy="485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𝑎𝑣𝑔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𝐸𝑈𝑃𝑅𝐴𝑋𝐼𝐴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𝑎𝑣𝑔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𝐶𝐿𝐼𝐶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it-IT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1.3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it-IT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2F0F799-40A6-45B4-BCFC-5372B5E52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524" y="4483628"/>
                <a:ext cx="2778581" cy="485454"/>
              </a:xfrm>
              <a:prstGeom prst="rect">
                <a:avLst/>
              </a:prstGeom>
              <a:blipFill>
                <a:blip r:embed="rId2"/>
                <a:stretch>
                  <a:fillRect l="-3070" t="-2532" b="-126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7148E4DA-63A4-4916-B680-0E43B831A5C6}"/>
                  </a:ext>
                </a:extLst>
              </p:cNvPr>
              <p:cNvSpPr txBox="1"/>
              <p:nvPr/>
            </p:nvSpPr>
            <p:spPr>
              <a:xfrm>
                <a:off x="7328432" y="5289252"/>
                <a:ext cx="3592201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𝒎𝒆𝒂𝒔</m:t>
                          </m:r>
                        </m:sub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𝑪𝑳𝑰𝑪</m:t>
                          </m:r>
                        </m:sup>
                      </m:sSubSup>
                      <m:r>
                        <a:rPr lang="it-IT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𝒎𝑨</m:t>
                      </m:r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𝑬𝑼𝑷𝑹𝑨𝑿𝑰𝑨</m:t>
                          </m:r>
                        </m:sup>
                      </m:sSup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𝒏𝑨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7148E4DA-63A4-4916-B680-0E43B831A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432" y="5289252"/>
                <a:ext cx="3592201" cy="283219"/>
              </a:xfrm>
              <a:prstGeom prst="rect">
                <a:avLst/>
              </a:prstGeom>
              <a:blipFill>
                <a:blip r:embed="rId3"/>
                <a:stretch>
                  <a:fillRect l="-1019" t="-6522" r="-1358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407D4B4-E71A-4163-A030-7AEDD190B3DC}"/>
              </a:ext>
            </a:extLst>
          </p:cNvPr>
          <p:cNvSpPr txBox="1"/>
          <p:nvPr/>
        </p:nvSpPr>
        <p:spPr>
          <a:xfrm>
            <a:off x="7336649" y="6119336"/>
            <a:ext cx="4618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cs typeface="Times New Roman" panose="02020603050405020304" pitchFamily="18" charset="0"/>
              </a:rPr>
              <a:t>The scaling factor found has been used to scale the CLIC measured dark current to the EUPRAXIA case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719130" y="21653"/>
            <a:ext cx="7801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DARK CURRENT SIMULATIONS: RESULTS</a:t>
            </a:r>
            <a:endParaRPr lang="en-GB" sz="36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2"/>
          <a:stretch/>
        </p:blipFill>
        <p:spPr>
          <a:xfrm>
            <a:off x="7210679" y="976578"/>
            <a:ext cx="4870497" cy="326813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"/>
          <a:stretch/>
        </p:blipFill>
        <p:spPr>
          <a:xfrm>
            <a:off x="-1" y="962620"/>
            <a:ext cx="4861945" cy="318131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71" y="4176326"/>
            <a:ext cx="3659127" cy="241173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95834" y="6550223"/>
            <a:ext cx="31003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i="1" dirty="0"/>
              <a:t>D. B. </a:t>
            </a:r>
            <a:r>
              <a:rPr lang="it-IT" altLang="it-IT" sz="1400" i="1" dirty="0" err="1"/>
              <a:t>Caballero</a:t>
            </a:r>
            <a:r>
              <a:rPr lang="it-IT" altLang="it-IT" sz="1400" i="1" dirty="0"/>
              <a:t> et al., </a:t>
            </a:r>
            <a:r>
              <a:rPr lang="en-US" sz="1400" i="1" dirty="0" smtClean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IPAC2019</a:t>
            </a:r>
            <a:r>
              <a:rPr lang="en-US" sz="14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, 2019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5205283" y="4969082"/>
            <a:ext cx="994795" cy="1054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4729147" y="850726"/>
            <a:ext cx="25522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just"/>
            <a:r>
              <a:rPr lang="en-US" sz="1600" dirty="0"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cs typeface="Times New Roman" panose="02020603050405020304" pitchFamily="18" charset="0"/>
              </a:rPr>
              <a:t>CLIC case simulations have been replicated in order to found a scaling factor between CLIC and EUPRAXIA@SPARC_LAB </a:t>
            </a:r>
            <a:r>
              <a:rPr lang="en-US" sz="1600" b="1" dirty="0" smtClean="0">
                <a:cs typeface="Times New Roman" panose="02020603050405020304" pitchFamily="18" charset="0"/>
              </a:rPr>
              <a:t> structures </a:t>
            </a:r>
            <a:r>
              <a:rPr lang="en-US" sz="1600" dirty="0" smtClean="0">
                <a:cs typeface="Times New Roman" panose="02020603050405020304" pitchFamily="18" charset="0"/>
              </a:rPr>
              <a:t>thus </a:t>
            </a:r>
            <a:r>
              <a:rPr lang="en-US" sz="1600" dirty="0">
                <a:cs typeface="Times New Roman" panose="02020603050405020304" pitchFamily="18" charset="0"/>
              </a:rPr>
              <a:t>evaluating the expected current directly scaling the current measured at the X-box test stands at CERN.</a:t>
            </a:r>
          </a:p>
          <a:p>
            <a:pPr marL="0" lvl="3" algn="just"/>
            <a:r>
              <a:rPr lang="en-US" sz="1600" dirty="0">
                <a:cs typeface="Times New Roman" panose="02020603050405020304" pitchFamily="18" charset="0"/>
              </a:rPr>
              <a:t>We have considered in particular the downstream </a:t>
            </a:r>
            <a:r>
              <a:rPr lang="en-US" sz="1600" dirty="0" smtClean="0">
                <a:cs typeface="Times New Roman" panose="02020603050405020304" pitchFamily="18" charset="0"/>
              </a:rPr>
              <a:t>current.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31574" y="4303137"/>
            <a:ext cx="194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Courtesy F</a:t>
            </a:r>
            <a:r>
              <a:rPr lang="en-GB" i="1" dirty="0" smtClean="0"/>
              <a:t>. </a:t>
            </a:r>
            <a:r>
              <a:rPr lang="en-GB" i="1" dirty="0" err="1" smtClean="0"/>
              <a:t>Cardelli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152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8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96099" y="0"/>
            <a:ext cx="6999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VACUUM PRESSURE CALCULATIONS</a:t>
            </a:r>
            <a:endParaRPr lang="en-GB" sz="3600" b="1" dirty="0"/>
          </a:p>
        </p:txBody>
      </p:sp>
      <p:sp>
        <p:nvSpPr>
          <p:cNvPr id="3" name="Rettangolo 2"/>
          <p:cNvSpPr/>
          <p:nvPr/>
        </p:nvSpPr>
        <p:spPr>
          <a:xfrm>
            <a:off x="0" y="746877"/>
            <a:ext cx="57230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 smtClean="0">
                <a:sym typeface="Symbol" panose="05050102010706020507" pitchFamily="18" charset="2"/>
              </a:rPr>
              <a:t>Vacuum pressure simulations have been done using </a:t>
            </a:r>
            <a:r>
              <a:rPr lang="en-GB" dirty="0" err="1" smtClean="0">
                <a:sym typeface="Symbol" panose="05050102010706020507" pitchFamily="18" charset="2"/>
              </a:rPr>
              <a:t>Molflow</a:t>
            </a:r>
            <a:r>
              <a:rPr lang="en-GB" dirty="0" smtClean="0">
                <a:sym typeface="Symbol" panose="05050102010706020507" pitchFamily="18" charset="2"/>
              </a:rPr>
              <a:t> (CERN).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>
              <a:sym typeface="Symbol" panose="05050102010706020507" pitchFamily="18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sym typeface="Symbol" panose="05050102010706020507" pitchFamily="18" charset="2"/>
              </a:rPr>
              <a:t>To have a better control of the vacuum in the </a:t>
            </a:r>
            <a:r>
              <a:rPr lang="en-GB" dirty="0" err="1" smtClean="0">
                <a:sym typeface="Symbol" panose="05050102010706020507" pitchFamily="18" charset="2"/>
              </a:rPr>
              <a:t>center</a:t>
            </a:r>
            <a:r>
              <a:rPr lang="en-GB" dirty="0" smtClean="0">
                <a:sym typeface="Symbol" panose="05050102010706020507" pitchFamily="18" charset="2"/>
              </a:rPr>
              <a:t> of the structure, a dedicated </a:t>
            </a:r>
            <a:r>
              <a:rPr lang="en-GB" b="1" dirty="0" smtClean="0">
                <a:sym typeface="Symbol" panose="05050102010706020507" pitchFamily="18" charset="2"/>
              </a:rPr>
              <a:t>chamber </a:t>
            </a:r>
            <a:r>
              <a:rPr lang="en-GB" b="1" dirty="0">
                <a:sym typeface="Symbol" panose="05050102010706020507" pitchFamily="18" charset="2"/>
              </a:rPr>
              <a:t>for vacuum treatment </a:t>
            </a:r>
            <a:r>
              <a:rPr lang="en-GB" dirty="0">
                <a:sym typeface="Symbol" panose="05050102010706020507" pitchFamily="18" charset="2"/>
              </a:rPr>
              <a:t>of </a:t>
            </a:r>
            <a:r>
              <a:rPr lang="en-GB" dirty="0" smtClean="0">
                <a:sym typeface="Symbol" panose="05050102010706020507" pitchFamily="18" charset="2"/>
              </a:rPr>
              <a:t>accelerating structures after their construction/brazing is probably necessary to </a:t>
            </a:r>
            <a:r>
              <a:rPr lang="en-GB" b="1" dirty="0" smtClean="0">
                <a:sym typeface="Symbol" panose="05050102010706020507" pitchFamily="18" charset="2"/>
              </a:rPr>
              <a:t>reduce the outgassing rate at levels below 10</a:t>
            </a:r>
            <a:r>
              <a:rPr lang="en-GB" b="1" baseline="30000" dirty="0" smtClean="0">
                <a:sym typeface="Symbol" panose="05050102010706020507" pitchFamily="18" charset="2"/>
              </a:rPr>
              <a:t>-12</a:t>
            </a:r>
            <a:r>
              <a:rPr lang="en-GB" b="1" dirty="0" smtClean="0">
                <a:sym typeface="Symbol" panose="05050102010706020507" pitchFamily="18" charset="2"/>
              </a:rPr>
              <a:t> mbar l/s/cm</a:t>
            </a:r>
            <a:r>
              <a:rPr lang="en-GB" b="1" baseline="30000" dirty="0" smtClean="0">
                <a:sym typeface="Symbol" panose="05050102010706020507" pitchFamily="18" charset="2"/>
              </a:rPr>
              <a:t>2</a:t>
            </a:r>
            <a:endParaRPr lang="en-GB" b="1" baseline="30000" dirty="0">
              <a:sym typeface="Symbol" panose="05050102010706020507" pitchFamily="18" charset="2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9" y="3657601"/>
            <a:ext cx="5656755" cy="3025774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ABB1EB6E-A1ED-4670-A6F4-220967339D0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38192" y="1423175"/>
          <a:ext cx="6453808" cy="438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4FD4779-8A66-4C9C-B18D-FA09A3CD857B}"/>
                  </a:ext>
                </a:extLst>
              </p:cNvPr>
              <p:cNvSpPr txBox="1"/>
              <p:nvPr/>
            </p:nvSpPr>
            <p:spPr>
              <a:xfrm>
                <a:off x="11025924" y="4453281"/>
                <a:ext cx="1039195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𝑚𝑏𝑎𝑟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4FD4779-8A66-4C9C-B18D-FA09A3CD8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924" y="4453281"/>
                <a:ext cx="1039195" cy="616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9774751" y="865476"/>
            <a:ext cx="215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Courtesy A</a:t>
            </a:r>
            <a:r>
              <a:rPr lang="en-GB" sz="1600" i="1" dirty="0" smtClean="0"/>
              <a:t>. </a:t>
            </a:r>
            <a:r>
              <a:rPr lang="en-GB" sz="1600" i="1" dirty="0" err="1" smtClean="0"/>
              <a:t>Liedl</a:t>
            </a:r>
            <a:r>
              <a:rPr lang="en-GB" sz="1600" i="1" dirty="0" smtClean="0"/>
              <a:t>, S. Bini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6389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96099" y="0"/>
            <a:ext cx="6550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THERMO-MECHANICAL ANALYSIS</a:t>
            </a:r>
            <a:endParaRPr lang="en-GB" sz="36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 r="15473" b="8475"/>
          <a:stretch/>
        </p:blipFill>
        <p:spPr>
          <a:xfrm>
            <a:off x="9475312" y="849117"/>
            <a:ext cx="2698045" cy="243840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t="4890" r="14361" b="7494"/>
          <a:stretch/>
        </p:blipFill>
        <p:spPr>
          <a:xfrm>
            <a:off x="5119309" y="1257188"/>
            <a:ext cx="2652889" cy="22244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37292" b="25978"/>
          <a:stretch/>
        </p:blipFill>
        <p:spPr>
          <a:xfrm>
            <a:off x="2073552" y="5848981"/>
            <a:ext cx="3092055" cy="76764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6" b="46866"/>
          <a:stretch/>
        </p:blipFill>
        <p:spPr>
          <a:xfrm>
            <a:off x="4208006" y="777313"/>
            <a:ext cx="1177008" cy="309070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1" t="75811" r="1459" b="4625"/>
          <a:stretch/>
        </p:blipFill>
        <p:spPr>
          <a:xfrm>
            <a:off x="10529550" y="194739"/>
            <a:ext cx="1196623" cy="117003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89" b="41842"/>
          <a:stretch/>
        </p:blipFill>
        <p:spPr>
          <a:xfrm>
            <a:off x="8139863" y="693265"/>
            <a:ext cx="1538130" cy="287947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44" b="51574"/>
          <a:stretch/>
        </p:blipFill>
        <p:spPr>
          <a:xfrm>
            <a:off x="416325" y="4025322"/>
            <a:ext cx="1403472" cy="271633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8696" y="3939822"/>
            <a:ext cx="3021708" cy="2775969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>
            <a:off x="7656074" y="1782204"/>
            <a:ext cx="483789" cy="1106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1819797" y="5348667"/>
            <a:ext cx="318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Cooling pipe water temperature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2703" y="688756"/>
            <a:ext cx="41246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At regime, in the structure, we dissipate </a:t>
            </a:r>
            <a:r>
              <a:rPr lang="en-GB" sz="1600" b="1" dirty="0" smtClean="0"/>
              <a:t>1 kW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 smtClean="0"/>
              <a:t>4 cooling pipes </a:t>
            </a:r>
            <a:r>
              <a:rPr lang="en-GB" sz="1600" b="1" dirty="0" smtClean="0">
                <a:sym typeface="Symbol" panose="05050102010706020507" pitchFamily="18" charset="2"/>
              </a:rPr>
              <a:t>=</a:t>
            </a:r>
            <a:r>
              <a:rPr lang="en-GB" sz="1600" b="1" dirty="0" smtClean="0"/>
              <a:t>8 mm </a:t>
            </a:r>
            <a:r>
              <a:rPr lang="en-GB" sz="1600" dirty="0" smtClean="0"/>
              <a:t>are foreseen in the structure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Thermo-mechanical analysis (</a:t>
            </a:r>
            <a:r>
              <a:rPr lang="en-GB" sz="1600" b="1" dirty="0" smtClean="0"/>
              <a:t>ANSYS workbench</a:t>
            </a:r>
            <a:r>
              <a:rPr lang="en-GB" sz="1600" dirty="0" smtClean="0"/>
              <a:t>) have been done on the </a:t>
            </a:r>
            <a:r>
              <a:rPr lang="en-GB" sz="1600" b="1" dirty="0" smtClean="0"/>
              <a:t>10 cell prototype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They clearly show that the detuning of the structure at 100 Hz can be </a:t>
            </a:r>
            <a:r>
              <a:rPr lang="en-GB" sz="1600" b="1" dirty="0" smtClean="0"/>
              <a:t>kept under control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 smtClean="0"/>
              <a:t>109 cell</a:t>
            </a:r>
            <a:r>
              <a:rPr lang="en-GB" sz="1600" dirty="0" smtClean="0"/>
              <a:t> thermo-mechanical analysis are still in progress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 smtClean="0"/>
              <a:t>400 Hz </a:t>
            </a:r>
            <a:r>
              <a:rPr lang="en-GB" sz="1600" dirty="0" smtClean="0"/>
              <a:t>operation will be also investigated</a:t>
            </a:r>
            <a:endParaRPr lang="en-GB" sz="1600" dirty="0"/>
          </a:p>
        </p:txBody>
      </p:sp>
      <p:sp>
        <p:nvSpPr>
          <p:cNvPr id="15" name="Rettangolo 14"/>
          <p:cNvSpPr/>
          <p:nvPr/>
        </p:nvSpPr>
        <p:spPr>
          <a:xfrm>
            <a:off x="5672886" y="5971631"/>
            <a:ext cx="3315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Work done in collaboration with </a:t>
            </a:r>
            <a:r>
              <a:rPr lang="en-GB" i="1" dirty="0"/>
              <a:t>S. </a:t>
            </a:r>
            <a:r>
              <a:rPr lang="en-GB" i="1" dirty="0" err="1"/>
              <a:t>Lauciani</a:t>
            </a:r>
            <a:r>
              <a:rPr lang="en-GB" i="1" dirty="0"/>
              <a:t> and L. </a:t>
            </a:r>
            <a:r>
              <a:rPr lang="en-GB" i="1" dirty="0" smtClean="0"/>
              <a:t>Pellegrino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592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9883868" y="6550223"/>
            <a:ext cx="2308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Courtesy G. Di </a:t>
            </a:r>
            <a:r>
              <a:rPr lang="en-GB" sz="1400" i="1" dirty="0" err="1" smtClean="0"/>
              <a:t>Raddo</a:t>
            </a:r>
            <a:r>
              <a:rPr lang="en-GB" sz="1400" i="1" dirty="0" smtClean="0"/>
              <a:t>, V. </a:t>
            </a:r>
            <a:r>
              <a:rPr lang="en-GB" sz="1400" i="1" dirty="0" err="1" smtClean="0"/>
              <a:t>Lollo</a:t>
            </a:r>
            <a:endParaRPr lang="en-GB" sz="1400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172" y="3364044"/>
            <a:ext cx="3021708" cy="2775969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E13F2414-F3D5-4B57-B343-E25B386A08CE}"/>
              </a:ext>
            </a:extLst>
          </p:cNvPr>
          <p:cNvSpPr/>
          <p:nvPr/>
        </p:nvSpPr>
        <p:spPr>
          <a:xfrm>
            <a:off x="1" y="34566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0" cap="all" dirty="0">
                <a:effectLst/>
              </a:rPr>
              <a:t>X-band Structure Prototyping Activities</a:t>
            </a:r>
            <a:endParaRPr lang="en-GB" sz="3600" b="1" cap="all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94C36FF-D9D4-45E7-B238-AEC7E1F6B370}"/>
              </a:ext>
            </a:extLst>
          </p:cNvPr>
          <p:cNvSpPr txBox="1"/>
          <p:nvPr/>
        </p:nvSpPr>
        <p:spPr>
          <a:xfrm>
            <a:off x="46424" y="787867"/>
            <a:ext cx="8205754" cy="4029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altLang="it-IT" sz="1700" dirty="0"/>
              <a:t>The </a:t>
            </a:r>
            <a:r>
              <a:rPr lang="en-US" altLang="it-IT" sz="1700" b="1" dirty="0"/>
              <a:t>mechanical drawing </a:t>
            </a:r>
            <a:r>
              <a:rPr lang="en-US" altLang="it-IT" sz="1700" dirty="0"/>
              <a:t>of the final X band structure is under constant review and is strongly related to the result of the </a:t>
            </a:r>
            <a:r>
              <a:rPr lang="en-US" altLang="it-IT" sz="1700" b="1" dirty="0"/>
              <a:t>prototyping activity</a:t>
            </a:r>
            <a:r>
              <a:rPr lang="en-US" altLang="it-IT" sz="1700" dirty="0"/>
              <a:t>: brazing test, cell to cell alignment, tuning-precision, etc. 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altLang="it-IT" sz="1700" dirty="0"/>
              <a:t>We will perform at least three steps of prototyping: 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4196B4"/>
              </a:buClr>
              <a:buFont typeface="+mj-lt"/>
              <a:buAutoNum type="arabicPeriod"/>
            </a:pPr>
            <a:r>
              <a:rPr lang="en-US" altLang="it-IT" sz="1700" b="1" dirty="0"/>
              <a:t>Full scale mechanical prototype</a:t>
            </a:r>
            <a:r>
              <a:rPr lang="en-US" altLang="it-IT" sz="1700" dirty="0"/>
              <a:t>: to test the brazing process of the full structure and the cell-to-cell alignment we are able to </a:t>
            </a:r>
            <a:r>
              <a:rPr lang="en-US" altLang="it-IT" sz="1700" dirty="0" smtClean="0"/>
              <a:t>achieve (ready for </a:t>
            </a:r>
            <a:r>
              <a:rPr lang="en-US" altLang="it-IT" sz="1700" b="1" dirty="0" smtClean="0"/>
              <a:t>March/April 2022</a:t>
            </a:r>
            <a:r>
              <a:rPr lang="en-US" altLang="it-IT" sz="1700" dirty="0" smtClean="0"/>
              <a:t>);</a:t>
            </a:r>
            <a:endParaRPr lang="en-US" altLang="it-IT" sz="1700" dirty="0"/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4196B4"/>
              </a:buClr>
              <a:buFont typeface="+mj-lt"/>
              <a:buAutoNum type="arabicPeriod"/>
            </a:pPr>
            <a:r>
              <a:rPr lang="en-US" altLang="it-IT" sz="1700" b="1" dirty="0"/>
              <a:t>Few cells-rf prototype for high power text</a:t>
            </a:r>
            <a:r>
              <a:rPr lang="en-US" altLang="it-IT" sz="1700" dirty="0"/>
              <a:t>: 10 cell prototype with input/output coupler to be tested at low and high </a:t>
            </a:r>
            <a:r>
              <a:rPr lang="en-US" altLang="it-IT" sz="1700" dirty="0" smtClean="0"/>
              <a:t>power (ready for </a:t>
            </a:r>
            <a:r>
              <a:rPr lang="en-US" altLang="it-IT" sz="1700" b="1" dirty="0" smtClean="0"/>
              <a:t>March/April 2022</a:t>
            </a:r>
            <a:r>
              <a:rPr lang="en-US" altLang="it-IT" sz="1700" dirty="0" smtClean="0"/>
              <a:t>).</a:t>
            </a:r>
            <a:endParaRPr lang="en-US" altLang="it-IT" sz="1700" dirty="0"/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4196B4"/>
              </a:buClr>
              <a:buFont typeface="+mj-lt"/>
              <a:buAutoNum type="arabicPeriod"/>
            </a:pPr>
            <a:r>
              <a:rPr lang="en-US" altLang="it-IT" sz="1700" b="1" dirty="0"/>
              <a:t>Final full scale structure </a:t>
            </a:r>
            <a:r>
              <a:rPr lang="en-US" altLang="it-IT" sz="1700" b="1" dirty="0" smtClean="0"/>
              <a:t>prototype (ready for March 2023)</a:t>
            </a:r>
            <a:r>
              <a:rPr lang="en-US" altLang="it-IT" sz="1700" dirty="0" smtClean="0"/>
              <a:t>.</a:t>
            </a:r>
            <a:endParaRPr lang="en-US" altLang="it-IT" sz="1700" dirty="0"/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altLang="it-IT" sz="1700" dirty="0"/>
              <a:t>Synergies with Int. projects: in the context of the </a:t>
            </a:r>
            <a:r>
              <a:rPr lang="en-US" altLang="it-IT" sz="1700" b="1" dirty="0"/>
              <a:t>I.FAST European project </a:t>
            </a:r>
            <a:r>
              <a:rPr lang="en-US" altLang="it-IT" sz="1700" dirty="0"/>
              <a:t>there is a Work Task on XLS-Compact light structure realization coordinated by G. </a:t>
            </a:r>
            <a:r>
              <a:rPr lang="en-US" altLang="it-IT" sz="1700" dirty="0" err="1"/>
              <a:t>D’Auria</a:t>
            </a:r>
            <a:r>
              <a:rPr lang="en-US" altLang="it-IT" sz="1700" dirty="0"/>
              <a:t>, to be fabricated in 2 years from May 2021. It is a structure very similar to the </a:t>
            </a:r>
            <a:r>
              <a:rPr lang="en-US" altLang="it-IT" sz="1700" dirty="0" err="1"/>
              <a:t>EuPRAXIA@SPARC_LAB</a:t>
            </a:r>
            <a:r>
              <a:rPr lang="en-US" altLang="it-IT" sz="1700" dirty="0"/>
              <a:t> one</a:t>
            </a:r>
            <a:r>
              <a:rPr lang="en-US" altLang="it-IT" sz="1700" dirty="0" smtClean="0"/>
              <a:t>.</a:t>
            </a:r>
            <a:endParaRPr lang="en-US" altLang="it-IT" sz="17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178" y="679993"/>
            <a:ext cx="3867157" cy="2636674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>
            <a:off x="462844" y="4841746"/>
            <a:ext cx="7789334" cy="1820953"/>
            <a:chOff x="778628" y="1103842"/>
            <a:chExt cx="10536004" cy="2887744"/>
          </a:xfrm>
        </p:grpSpPr>
        <p:sp>
          <p:nvSpPr>
            <p:cNvPr id="21" name="Figura a mano libera 20"/>
            <p:cNvSpPr/>
            <p:nvPr/>
          </p:nvSpPr>
          <p:spPr>
            <a:xfrm>
              <a:off x="1049122" y="1751821"/>
              <a:ext cx="9932224" cy="478631"/>
            </a:xfrm>
            <a:custGeom>
              <a:avLst/>
              <a:gdLst>
                <a:gd name="connsiteX0" fmla="*/ 10557 w 9932224"/>
                <a:gd name="connsiteY0" fmla="*/ 264986 h 478631"/>
                <a:gd name="connsiteX1" fmla="*/ 96014 w 9932224"/>
                <a:gd name="connsiteY1" fmla="*/ 239349 h 478631"/>
                <a:gd name="connsiteX2" fmla="*/ 1104418 w 9932224"/>
                <a:gd name="connsiteY2" fmla="*/ 67 h 478631"/>
                <a:gd name="connsiteX3" fmla="*/ 2369196 w 9932224"/>
                <a:gd name="connsiteY3" fmla="*/ 264986 h 478631"/>
                <a:gd name="connsiteX4" fmla="*/ 3471603 w 9932224"/>
                <a:gd name="connsiteY4" fmla="*/ 59887 h 478631"/>
                <a:gd name="connsiteX5" fmla="*/ 4582557 w 9932224"/>
                <a:gd name="connsiteY5" fmla="*/ 341899 h 478631"/>
                <a:gd name="connsiteX6" fmla="*/ 6018250 w 9932224"/>
                <a:gd name="connsiteY6" fmla="*/ 42796 h 478631"/>
                <a:gd name="connsiteX7" fmla="*/ 7573585 w 9932224"/>
                <a:gd name="connsiteY7" fmla="*/ 427357 h 478631"/>
                <a:gd name="connsiteX8" fmla="*/ 9026370 w 9932224"/>
                <a:gd name="connsiteY8" fmla="*/ 145345 h 478631"/>
                <a:gd name="connsiteX9" fmla="*/ 9932224 w 9932224"/>
                <a:gd name="connsiteY9" fmla="*/ 478631 h 47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32224" h="478631">
                  <a:moveTo>
                    <a:pt x="10557" y="264986"/>
                  </a:moveTo>
                  <a:cubicBezTo>
                    <a:pt x="-37870" y="274244"/>
                    <a:pt x="96014" y="239349"/>
                    <a:pt x="96014" y="239349"/>
                  </a:cubicBezTo>
                  <a:cubicBezTo>
                    <a:pt x="278324" y="195196"/>
                    <a:pt x="725554" y="-4206"/>
                    <a:pt x="1104418" y="67"/>
                  </a:cubicBezTo>
                  <a:cubicBezTo>
                    <a:pt x="1483282" y="4340"/>
                    <a:pt x="1974665" y="255016"/>
                    <a:pt x="2369196" y="264986"/>
                  </a:cubicBezTo>
                  <a:cubicBezTo>
                    <a:pt x="2763727" y="274956"/>
                    <a:pt x="3102710" y="47068"/>
                    <a:pt x="3471603" y="59887"/>
                  </a:cubicBezTo>
                  <a:cubicBezTo>
                    <a:pt x="3840496" y="72706"/>
                    <a:pt x="4158116" y="344747"/>
                    <a:pt x="4582557" y="341899"/>
                  </a:cubicBezTo>
                  <a:cubicBezTo>
                    <a:pt x="5006998" y="339051"/>
                    <a:pt x="5519745" y="28553"/>
                    <a:pt x="6018250" y="42796"/>
                  </a:cubicBezTo>
                  <a:cubicBezTo>
                    <a:pt x="6516755" y="57039"/>
                    <a:pt x="7072232" y="410266"/>
                    <a:pt x="7573585" y="427357"/>
                  </a:cubicBezTo>
                  <a:cubicBezTo>
                    <a:pt x="8074938" y="444448"/>
                    <a:pt x="8633264" y="136799"/>
                    <a:pt x="9026370" y="145345"/>
                  </a:cubicBezTo>
                  <a:cubicBezTo>
                    <a:pt x="9419476" y="153891"/>
                    <a:pt x="9675850" y="316261"/>
                    <a:pt x="9932224" y="4786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1131978" y="1989000"/>
              <a:ext cx="360000" cy="10800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1491978" y="1860813"/>
              <a:ext cx="360000" cy="10800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1851978" y="1799444"/>
              <a:ext cx="360000" cy="10800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211978" y="1848615"/>
              <a:ext cx="360000" cy="10800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571978" y="1943305"/>
              <a:ext cx="360000" cy="10800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2931978" y="2021390"/>
              <a:ext cx="360000" cy="1080000"/>
            </a:xfrm>
            <a:prstGeom prst="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igura a mano libera 27"/>
            <p:cNvSpPr/>
            <p:nvPr/>
          </p:nvSpPr>
          <p:spPr>
            <a:xfrm>
              <a:off x="1049122" y="2957529"/>
              <a:ext cx="9932224" cy="478631"/>
            </a:xfrm>
            <a:custGeom>
              <a:avLst/>
              <a:gdLst>
                <a:gd name="connsiteX0" fmla="*/ 10557 w 9932224"/>
                <a:gd name="connsiteY0" fmla="*/ 264986 h 478631"/>
                <a:gd name="connsiteX1" fmla="*/ 96014 w 9932224"/>
                <a:gd name="connsiteY1" fmla="*/ 239349 h 478631"/>
                <a:gd name="connsiteX2" fmla="*/ 1104418 w 9932224"/>
                <a:gd name="connsiteY2" fmla="*/ 67 h 478631"/>
                <a:gd name="connsiteX3" fmla="*/ 2369196 w 9932224"/>
                <a:gd name="connsiteY3" fmla="*/ 264986 h 478631"/>
                <a:gd name="connsiteX4" fmla="*/ 3471603 w 9932224"/>
                <a:gd name="connsiteY4" fmla="*/ 59887 h 478631"/>
                <a:gd name="connsiteX5" fmla="*/ 4582557 w 9932224"/>
                <a:gd name="connsiteY5" fmla="*/ 341899 h 478631"/>
                <a:gd name="connsiteX6" fmla="*/ 6018250 w 9932224"/>
                <a:gd name="connsiteY6" fmla="*/ 42796 h 478631"/>
                <a:gd name="connsiteX7" fmla="*/ 7573585 w 9932224"/>
                <a:gd name="connsiteY7" fmla="*/ 427357 h 478631"/>
                <a:gd name="connsiteX8" fmla="*/ 9026370 w 9932224"/>
                <a:gd name="connsiteY8" fmla="*/ 145345 h 478631"/>
                <a:gd name="connsiteX9" fmla="*/ 9932224 w 9932224"/>
                <a:gd name="connsiteY9" fmla="*/ 478631 h 47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32224" h="478631">
                  <a:moveTo>
                    <a:pt x="10557" y="264986"/>
                  </a:moveTo>
                  <a:cubicBezTo>
                    <a:pt x="-37870" y="274244"/>
                    <a:pt x="96014" y="239349"/>
                    <a:pt x="96014" y="239349"/>
                  </a:cubicBezTo>
                  <a:cubicBezTo>
                    <a:pt x="278324" y="195196"/>
                    <a:pt x="725554" y="-4206"/>
                    <a:pt x="1104418" y="67"/>
                  </a:cubicBezTo>
                  <a:cubicBezTo>
                    <a:pt x="1483282" y="4340"/>
                    <a:pt x="1974665" y="255016"/>
                    <a:pt x="2369196" y="264986"/>
                  </a:cubicBezTo>
                  <a:cubicBezTo>
                    <a:pt x="2763727" y="274956"/>
                    <a:pt x="3102710" y="47068"/>
                    <a:pt x="3471603" y="59887"/>
                  </a:cubicBezTo>
                  <a:cubicBezTo>
                    <a:pt x="3840496" y="72706"/>
                    <a:pt x="4158116" y="344747"/>
                    <a:pt x="4582557" y="341899"/>
                  </a:cubicBezTo>
                  <a:cubicBezTo>
                    <a:pt x="5006998" y="339051"/>
                    <a:pt x="5519745" y="28553"/>
                    <a:pt x="6018250" y="42796"/>
                  </a:cubicBezTo>
                  <a:cubicBezTo>
                    <a:pt x="6516755" y="57039"/>
                    <a:pt x="7072232" y="410266"/>
                    <a:pt x="7573585" y="427357"/>
                  </a:cubicBezTo>
                  <a:cubicBezTo>
                    <a:pt x="8074938" y="444448"/>
                    <a:pt x="8633264" y="136799"/>
                    <a:pt x="9026370" y="145345"/>
                  </a:cubicBezTo>
                  <a:cubicBezTo>
                    <a:pt x="9419476" y="153891"/>
                    <a:pt x="9675850" y="316261"/>
                    <a:pt x="9932224" y="4786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Connettore diritto 28"/>
            <p:cNvCxnSpPr/>
            <p:nvPr/>
          </p:nvCxnSpPr>
          <p:spPr>
            <a:xfrm>
              <a:off x="841421" y="1734697"/>
              <a:ext cx="10473211" cy="832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/>
            <p:cNvCxnSpPr/>
            <p:nvPr/>
          </p:nvCxnSpPr>
          <p:spPr>
            <a:xfrm>
              <a:off x="778628" y="2098235"/>
              <a:ext cx="10473211" cy="832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>
              <a:off x="8793622" y="1103842"/>
              <a:ext cx="0" cy="714088"/>
            </a:xfrm>
            <a:prstGeom prst="straightConnector1">
              <a:avLst/>
            </a:prstGeom>
            <a:ln w="762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 flipV="1">
              <a:off x="8793622" y="2169964"/>
              <a:ext cx="1" cy="709480"/>
            </a:xfrm>
            <a:prstGeom prst="straightConnector1">
              <a:avLst/>
            </a:prstGeom>
            <a:ln w="762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/>
            <p:cNvSpPr txBox="1"/>
            <p:nvPr/>
          </p:nvSpPr>
          <p:spPr>
            <a:xfrm>
              <a:off x="7367222" y="1164732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 panose="05050102010706020507" pitchFamily="18" charset="2"/>
                </a:rPr>
                <a:t></a:t>
              </a:r>
              <a:r>
                <a:rPr lang="en-GB" dirty="0" smtClean="0">
                  <a:sym typeface="Symbol" panose="05050102010706020507" pitchFamily="18" charset="2"/>
                </a:rPr>
                <a:t>30 </a:t>
              </a:r>
              <a:r>
                <a:rPr lang="en-GB" dirty="0" smtClean="0">
                  <a:sym typeface="Symbol" panose="05050102010706020507" pitchFamily="18" charset="2"/>
                </a:rPr>
                <a:t>m</a:t>
              </a:r>
              <a:endParaRPr lang="en-GB" dirty="0"/>
            </a:p>
          </p:txBody>
        </p:sp>
        <p:cxnSp>
          <p:nvCxnSpPr>
            <p:cNvPr id="34" name="Connettore 2 33"/>
            <p:cNvCxnSpPr/>
            <p:nvPr/>
          </p:nvCxnSpPr>
          <p:spPr>
            <a:xfrm flipH="1" flipV="1">
              <a:off x="1671978" y="2431089"/>
              <a:ext cx="1082239" cy="1005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/>
            <p:cNvSpPr txBox="1"/>
            <p:nvPr/>
          </p:nvSpPr>
          <p:spPr>
            <a:xfrm>
              <a:off x="1860331" y="3405884"/>
              <a:ext cx="2689880" cy="585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Accelerating cells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596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7" y="3679635"/>
            <a:ext cx="3011277" cy="22584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7"/>
          <a:stretch/>
        </p:blipFill>
        <p:spPr>
          <a:xfrm>
            <a:off x="9220894" y="878708"/>
            <a:ext cx="2267729" cy="276338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4" y="3527120"/>
            <a:ext cx="2098713" cy="2798284"/>
          </a:xfrm>
          <a:prstGeom prst="rect">
            <a:avLst/>
          </a:prstGeom>
        </p:spPr>
      </p:pic>
      <p:pic>
        <p:nvPicPr>
          <p:cNvPr id="8" name="Immagine 7" descr="Immagine che contiene interni, argento, ingranaggio&#10;&#10;Descrizione generata automaticamente">
            <a:extLst>
              <a:ext uri="{FF2B5EF4-FFF2-40B4-BE49-F238E27FC236}">
                <a16:creationId xmlns:a16="http://schemas.microsoft.com/office/drawing/2014/main" id="{36493C85-785A-4AC8-8344-3CD2C5D2A0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97"/>
          <a:stretch/>
        </p:blipFill>
        <p:spPr>
          <a:xfrm>
            <a:off x="3682323" y="1033411"/>
            <a:ext cx="1946309" cy="1943785"/>
          </a:xfrm>
          <a:prstGeom prst="rect">
            <a:avLst/>
          </a:prstGeom>
        </p:spPr>
      </p:pic>
      <p:pic>
        <p:nvPicPr>
          <p:cNvPr id="9" name="Immagine 8" descr="Immagine che contiene interni, ingranaggio&#10;&#10;Descrizione generata automaticamente">
            <a:extLst>
              <a:ext uri="{FF2B5EF4-FFF2-40B4-BE49-F238E27FC236}">
                <a16:creationId xmlns:a16="http://schemas.microsoft.com/office/drawing/2014/main" id="{636F510A-E8B3-4963-AA81-484CFE5BA4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44" y="1033411"/>
            <a:ext cx="2566045" cy="192453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38D735A-76B4-4C95-8831-33CF1A48C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4" t="17031" b="8708"/>
          <a:stretch/>
        </p:blipFill>
        <p:spPr>
          <a:xfrm rot="16200000">
            <a:off x="802637" y="543660"/>
            <a:ext cx="1927684" cy="293938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96" y="3493715"/>
            <a:ext cx="2186045" cy="2914726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E13F2414-F3D5-4B57-B343-E25B386A08CE}"/>
              </a:ext>
            </a:extLst>
          </p:cNvPr>
          <p:cNvSpPr/>
          <p:nvPr/>
        </p:nvSpPr>
        <p:spPr>
          <a:xfrm>
            <a:off x="0" y="-3296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0" cap="all" dirty="0">
                <a:effectLst/>
              </a:rPr>
              <a:t>X-band Structure Prototyping </a:t>
            </a:r>
            <a:r>
              <a:rPr lang="en-US" sz="3600" b="1" i="0" cap="all" dirty="0" smtClean="0">
                <a:effectLst/>
              </a:rPr>
              <a:t>Activities: REALIZATIONS</a:t>
            </a:r>
            <a:endParaRPr lang="en-GB" sz="3600" b="1" cap="all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162979" y="680179"/>
            <a:ext cx="120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Realization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135220" y="64677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Assembly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304574" y="462108"/>
            <a:ext cx="221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Characterization CMC</a:t>
            </a:r>
            <a:endParaRPr lang="en-GB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331069" y="3284233"/>
            <a:ext cx="87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Brazing</a:t>
            </a:r>
            <a:endParaRPr lang="en-GB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032364" y="3124383"/>
            <a:ext cx="134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Vacuum test</a:t>
            </a:r>
            <a:endParaRPr lang="en-GB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205604" y="3115309"/>
            <a:ext cx="221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Characterization CMC</a:t>
            </a:r>
            <a:endParaRPr lang="en-GB" dirty="0"/>
          </a:p>
        </p:txBody>
      </p:sp>
      <p:sp>
        <p:nvSpPr>
          <p:cNvPr id="19" name="Freccia a destra 18"/>
          <p:cNvSpPr/>
          <p:nvPr/>
        </p:nvSpPr>
        <p:spPr>
          <a:xfrm>
            <a:off x="3140489" y="1596746"/>
            <a:ext cx="660931" cy="83321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ccia a destra 19"/>
          <p:cNvSpPr/>
          <p:nvPr/>
        </p:nvSpPr>
        <p:spPr>
          <a:xfrm>
            <a:off x="8408913" y="1579071"/>
            <a:ext cx="660931" cy="83321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ccia a destra 20"/>
          <p:cNvSpPr/>
          <p:nvPr/>
        </p:nvSpPr>
        <p:spPr>
          <a:xfrm>
            <a:off x="3257054" y="4392257"/>
            <a:ext cx="660931" cy="83321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ccia a destra 21"/>
          <p:cNvSpPr/>
          <p:nvPr/>
        </p:nvSpPr>
        <p:spPr>
          <a:xfrm>
            <a:off x="8283789" y="4497618"/>
            <a:ext cx="660931" cy="83321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asellaDiTesto 22"/>
          <p:cNvSpPr txBox="1"/>
          <p:nvPr/>
        </p:nvSpPr>
        <p:spPr>
          <a:xfrm>
            <a:off x="9069844" y="4607792"/>
            <a:ext cx="301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&lt;+/-5 </a:t>
            </a:r>
            <a:r>
              <a:rPr lang="en-GB" dirty="0" smtClean="0">
                <a:sym typeface="Symbol" panose="05050102010706020507" pitchFamily="18" charset="2"/>
              </a:rPr>
              <a:t></a:t>
            </a:r>
            <a:r>
              <a:rPr lang="en-GB" dirty="0" smtClean="0"/>
              <a:t>m alignment (before/after brazing) </a:t>
            </a:r>
            <a:endParaRPr lang="en-GB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9146698" y="5439957"/>
            <a:ext cx="23419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>
                <a:solidFill>
                  <a:srgbClr val="FF0000"/>
                </a:solidFill>
              </a:rPr>
              <a:t>Realizations in parallel to all LNF activities…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 animBg="1"/>
      <p:bldP spid="22" grpId="0" animBg="1"/>
      <p:bldP spid="23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DE41D668-5206-4234-9DB0-6DDB534AF74D}"/>
              </a:ext>
            </a:extLst>
          </p:cNvPr>
          <p:cNvSpPr/>
          <p:nvPr/>
        </p:nvSpPr>
        <p:spPr>
          <a:xfrm>
            <a:off x="205176" y="680897"/>
            <a:ext cx="11995237" cy="2082842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 facility conceived for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R&amp;D on high gradient X-band accelerating structures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waveguide components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Eupraxia@SPARC_LAB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sz="1600" dirty="0" smtClean="0">
                <a:sym typeface="Symbol" panose="05050102010706020507" pitchFamily="18" charset="2"/>
              </a:rPr>
              <a:t>It </a:t>
            </a:r>
            <a:r>
              <a:rPr lang="en-US" sz="1600" dirty="0">
                <a:sym typeface="Symbol" panose="05050102010706020507" pitchFamily="18" charset="2"/>
              </a:rPr>
              <a:t>has been </a:t>
            </a:r>
            <a:r>
              <a:rPr lang="en-US" sz="1600" b="1" dirty="0">
                <a:sym typeface="Symbol" panose="05050102010706020507" pitchFamily="18" charset="2"/>
              </a:rPr>
              <a:t>co-funded by Lazio regional government </a:t>
            </a:r>
            <a:r>
              <a:rPr lang="en-US" sz="1600" dirty="0">
                <a:sym typeface="Symbol" panose="05050102010706020507" pitchFamily="18" charset="2"/>
              </a:rPr>
              <a:t>in the framework of </a:t>
            </a:r>
            <a:r>
              <a:rPr lang="en-US" sz="1600" b="1" dirty="0">
                <a:sym typeface="Symbol" panose="05050102010706020507" pitchFamily="18" charset="2"/>
              </a:rPr>
              <a:t>the LATINO project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 smtClean="0">
                <a:sym typeface="Symbol" panose="05050102010706020507" pitchFamily="18" charset="2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sz="1600" dirty="0">
                <a:sym typeface="Symbol" panose="05050102010706020507" pitchFamily="18" charset="2"/>
              </a:rPr>
              <a:t>setup has been done in </a:t>
            </a:r>
            <a:r>
              <a:rPr lang="en-US" sz="1600" b="1" dirty="0">
                <a:sym typeface="Symbol" panose="05050102010706020507" pitchFamily="18" charset="2"/>
              </a:rPr>
              <a:t>collaboration  with CERN </a:t>
            </a:r>
            <a:r>
              <a:rPr lang="en-US" sz="1600" dirty="0">
                <a:sym typeface="Symbol" panose="05050102010706020507" pitchFamily="18" charset="2"/>
              </a:rPr>
              <a:t>and it will be also used to test CLIC structures</a:t>
            </a:r>
            <a:r>
              <a:rPr lang="en-US" sz="1600" dirty="0">
                <a:latin typeface="Calibri" panose="020F0502020204030204"/>
                <a:sym typeface="Symbol" panose="05050102010706020507" pitchFamily="18" charset="2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sz="1600" dirty="0" smtClean="0">
                <a:sym typeface="Symbol" panose="05050102010706020507" pitchFamily="18" charset="2"/>
              </a:rPr>
              <a:t>The </a:t>
            </a:r>
            <a:r>
              <a:rPr lang="en-US" sz="1600" b="1" dirty="0" smtClean="0">
                <a:sym typeface="Symbol" panose="05050102010706020507" pitchFamily="18" charset="2"/>
              </a:rPr>
              <a:t>actual TEX setup </a:t>
            </a:r>
            <a:r>
              <a:rPr lang="en-US" sz="1600" dirty="0" smtClean="0">
                <a:sym typeface="Symbol" panose="05050102010706020507" pitchFamily="18" charset="2"/>
              </a:rPr>
              <a:t>is based on: K400 </a:t>
            </a:r>
            <a:r>
              <a:rPr lang="en-US" sz="1600" dirty="0" err="1" smtClean="0">
                <a:sym typeface="Symbol" panose="05050102010706020507" pitchFamily="18" charset="2"/>
              </a:rPr>
              <a:t>ScandiNova</a:t>
            </a:r>
            <a:r>
              <a:rPr lang="en-US" sz="1600" dirty="0" smtClean="0">
                <a:sym typeface="Symbol" panose="05050102010706020507" pitchFamily="18" charset="2"/>
              </a:rPr>
              <a:t> Modulator, CPI VKX8311 Klystron provided by CERN, </a:t>
            </a:r>
            <a:r>
              <a:rPr lang="en-US" sz="1600" dirty="0" smtClean="0"/>
              <a:t>Microwave </a:t>
            </a:r>
            <a:r>
              <a:rPr lang="en-US" sz="1600" dirty="0"/>
              <a:t>Amplifier 1300 W solid state driver </a:t>
            </a:r>
            <a:r>
              <a:rPr lang="en-US" sz="1600" dirty="0" smtClean="0"/>
              <a:t>amplifier, Commercial </a:t>
            </a:r>
            <a:r>
              <a:rPr lang="en-US" sz="1600" dirty="0"/>
              <a:t>S-band LLRF system (</a:t>
            </a:r>
            <a:r>
              <a:rPr lang="en-US" sz="1600" dirty="0" err="1"/>
              <a:t>ITech</a:t>
            </a:r>
            <a:r>
              <a:rPr lang="en-US" sz="1600" dirty="0"/>
              <a:t>) adapted to </a:t>
            </a:r>
            <a:r>
              <a:rPr lang="en-US" sz="1600" dirty="0" smtClean="0"/>
              <a:t>work, </a:t>
            </a:r>
            <a:r>
              <a:rPr lang="en-US" sz="1600" dirty="0"/>
              <a:t>at 11.994 GHz</a:t>
            </a:r>
            <a:r>
              <a:rPr lang="en-US" sz="1600" dirty="0" smtClean="0"/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sz="1600" dirty="0" smtClean="0">
                <a:sym typeface="Symbol" panose="05050102010706020507" pitchFamily="18" charset="2"/>
              </a:rPr>
              <a:t>After commissioning the source will be </a:t>
            </a:r>
            <a:r>
              <a:rPr lang="en-US" sz="1600" dirty="0"/>
              <a:t>able to deliver </a:t>
            </a:r>
            <a:r>
              <a:rPr lang="en-US" sz="1600" b="1" dirty="0"/>
              <a:t>50 MW </a:t>
            </a:r>
            <a:r>
              <a:rPr lang="en-US" sz="1600" dirty="0"/>
              <a:t>peak power, </a:t>
            </a:r>
            <a:r>
              <a:rPr lang="en-US" sz="1600" b="1" dirty="0"/>
              <a:t>1.5 us </a:t>
            </a:r>
            <a:r>
              <a:rPr lang="en-US" sz="1600" dirty="0"/>
              <a:t>RF pulses at </a:t>
            </a:r>
            <a:r>
              <a:rPr lang="en-US" sz="1600" b="1" dirty="0"/>
              <a:t>50 Hz</a:t>
            </a:r>
            <a:r>
              <a:rPr lang="en-US" sz="1600" dirty="0"/>
              <a:t> rep. rate.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6C03BFEB-9983-4303-9E6B-904F272BE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920" y="3323138"/>
            <a:ext cx="2611446" cy="3477310"/>
          </a:xfrm>
          <a:prstGeom prst="rect">
            <a:avLst/>
          </a:prstGeom>
        </p:spPr>
      </p:pic>
      <p:pic>
        <p:nvPicPr>
          <p:cNvPr id="21" name="Immagine 20" descr="Immagine che contiene interni, pavimento, parete, computer&#10;&#10;Descrizione generata automaticamente">
            <a:extLst>
              <a:ext uri="{FF2B5EF4-FFF2-40B4-BE49-F238E27FC236}">
                <a16:creationId xmlns:a16="http://schemas.microsoft.com/office/drawing/2014/main" id="{D0A40441-8ED9-478C-AC41-19C11E2446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893" y="4822919"/>
            <a:ext cx="2502249" cy="1876687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6F86842-11B6-4519-AA3D-DAA7AB2C15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r="14770"/>
          <a:stretch/>
        </p:blipFill>
        <p:spPr>
          <a:xfrm>
            <a:off x="196763" y="4701682"/>
            <a:ext cx="1692703" cy="2014803"/>
          </a:xfrm>
          <a:prstGeom prst="rect">
            <a:avLst/>
          </a:prstGeom>
        </p:spPr>
      </p:pic>
      <p:pic>
        <p:nvPicPr>
          <p:cNvPr id="24" name="Immagine 23" descr="Immagine che contiene interni, pavimento&#10;&#10;Descrizione generata automaticamente">
            <a:extLst>
              <a:ext uri="{FF2B5EF4-FFF2-40B4-BE49-F238E27FC236}">
                <a16:creationId xmlns:a16="http://schemas.microsoft.com/office/drawing/2014/main" id="{D5ABB921-15DF-454E-B264-116B31EC0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8"/>
          <a:stretch/>
        </p:blipFill>
        <p:spPr>
          <a:xfrm>
            <a:off x="2025895" y="4690175"/>
            <a:ext cx="2380044" cy="2009431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174E6FC-5691-493D-A4BC-AE431952BE14}"/>
              </a:ext>
            </a:extLst>
          </p:cNvPr>
          <p:cNvSpPr txBox="1"/>
          <p:nvPr/>
        </p:nvSpPr>
        <p:spPr>
          <a:xfrm>
            <a:off x="8017500" y="4172772"/>
            <a:ext cx="179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 room and Rack room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4EB7A93-49BB-43A3-8862-77C2A347D476}"/>
              </a:ext>
            </a:extLst>
          </p:cNvPr>
          <p:cNvSpPr txBox="1"/>
          <p:nvPr/>
        </p:nvSpPr>
        <p:spPr>
          <a:xfrm>
            <a:off x="2769122" y="3429000"/>
            <a:ext cx="190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Concrete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shielded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Bunker and Modulator Cage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D602B999-7987-42D4-B5E5-2391DED7AB27}"/>
              </a:ext>
            </a:extLst>
          </p:cNvPr>
          <p:cNvSpPr/>
          <p:nvPr/>
        </p:nvSpPr>
        <p:spPr>
          <a:xfrm>
            <a:off x="4996605" y="3933638"/>
            <a:ext cx="1008728" cy="940327"/>
          </a:xfrm>
          <a:prstGeom prst="ellipse">
            <a:avLst/>
          </a:prstGeom>
          <a:solidFill>
            <a:srgbClr val="0070C0">
              <a:alpha val="10196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049611CD-71C3-4497-A990-A8CFFA4DA2F8}"/>
              </a:ext>
            </a:extLst>
          </p:cNvPr>
          <p:cNvCxnSpPr>
            <a:cxnSpLocks/>
            <a:stCxn id="3" idx="2"/>
          </p:cNvCxnSpPr>
          <p:nvPr/>
        </p:nvCxnSpPr>
        <p:spPr>
          <a:xfrm flipH="1" flipV="1">
            <a:off x="4312566" y="3963818"/>
            <a:ext cx="684039" cy="4399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e 30">
            <a:extLst>
              <a:ext uri="{FF2B5EF4-FFF2-40B4-BE49-F238E27FC236}">
                <a16:creationId xmlns:a16="http://schemas.microsoft.com/office/drawing/2014/main" id="{ABEB93F3-2DDD-4427-8697-AFDBC5CBB912}"/>
              </a:ext>
            </a:extLst>
          </p:cNvPr>
          <p:cNvSpPr/>
          <p:nvPr/>
        </p:nvSpPr>
        <p:spPr>
          <a:xfrm>
            <a:off x="5634730" y="4512458"/>
            <a:ext cx="2266679" cy="1728591"/>
          </a:xfrm>
          <a:prstGeom prst="ellipse">
            <a:avLst/>
          </a:prstGeom>
          <a:solidFill>
            <a:srgbClr val="0070C0">
              <a:alpha val="10196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440E3CC4-6E89-414D-8A3B-CD08816F449A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7901409" y="5197194"/>
            <a:ext cx="1399953" cy="179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magine 35" descr="Immagine che contiene testo, interni, computer, magazzino&#10;&#10;Descrizione generata automaticamente">
            <a:extLst>
              <a:ext uri="{FF2B5EF4-FFF2-40B4-BE49-F238E27FC236}">
                <a16:creationId xmlns:a16="http://schemas.microsoft.com/office/drawing/2014/main" id="{A2B1FF4C-44E1-4D4F-9A90-F3DE8531E8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652" y="2886991"/>
            <a:ext cx="2482899" cy="1862175"/>
          </a:xfrm>
          <a:prstGeom prst="rect">
            <a:avLst/>
          </a:prstGeom>
        </p:spPr>
      </p:pic>
      <p:pic>
        <p:nvPicPr>
          <p:cNvPr id="38" name="Immagine 37" descr="Immagine che contiene interni, metallo, attrezzatura, parecchi&#10;&#10;Descrizione generata automaticamente">
            <a:extLst>
              <a:ext uri="{FF2B5EF4-FFF2-40B4-BE49-F238E27FC236}">
                <a16:creationId xmlns:a16="http://schemas.microsoft.com/office/drawing/2014/main" id="{CF7BDB29-E5AB-4157-8426-0B9B32588D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50"/>
          <a:stretch/>
        </p:blipFill>
        <p:spPr>
          <a:xfrm>
            <a:off x="205176" y="2840263"/>
            <a:ext cx="2496055" cy="1775430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51808AA8-A9AE-45AF-B45D-A145269C85D4}"/>
              </a:ext>
            </a:extLst>
          </p:cNvPr>
          <p:cNvSpPr/>
          <p:nvPr/>
        </p:nvSpPr>
        <p:spPr>
          <a:xfrm>
            <a:off x="1" y="34566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0" cap="all" dirty="0">
                <a:effectLst/>
              </a:rPr>
              <a:t>TEX facility – </a:t>
            </a:r>
            <a:r>
              <a:rPr lang="en-US" sz="3600" b="1" i="0" u="sng" cap="all" dirty="0" err="1">
                <a:effectLst/>
              </a:rPr>
              <a:t>TE</a:t>
            </a:r>
            <a:r>
              <a:rPr lang="en-US" sz="3600" b="1" i="0" cap="all" dirty="0" err="1">
                <a:effectLst/>
              </a:rPr>
              <a:t>st</a:t>
            </a:r>
            <a:r>
              <a:rPr lang="en-US" sz="3600" b="1" i="0" cap="all" dirty="0">
                <a:effectLst/>
              </a:rPr>
              <a:t> stand for </a:t>
            </a:r>
            <a:r>
              <a:rPr lang="en-US" sz="3600" b="1" i="0" u="sng" cap="all" dirty="0">
                <a:effectLst/>
              </a:rPr>
              <a:t>X</a:t>
            </a:r>
            <a:r>
              <a:rPr lang="en-US" sz="3600" b="1" i="0" cap="all" dirty="0">
                <a:effectLst/>
              </a:rPr>
              <a:t>-band at Frascati</a:t>
            </a:r>
            <a:endParaRPr lang="en-GB" sz="3600" b="1" cap="all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008485" y="2702325"/>
            <a:ext cx="263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Courtesy F. </a:t>
            </a:r>
            <a:r>
              <a:rPr lang="en-GB" i="1" dirty="0" err="1" smtClean="0"/>
              <a:t>Cardelli</a:t>
            </a:r>
            <a:r>
              <a:rPr lang="en-GB" i="1" dirty="0" smtClean="0"/>
              <a:t>, </a:t>
            </a:r>
            <a:r>
              <a:rPr lang="en-GB" i="1" dirty="0" err="1" smtClean="0"/>
              <a:t>S.Pioli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499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B686C2-D750-4F0F-A508-616F4E07A553}"/>
              </a:ext>
            </a:extLst>
          </p:cNvPr>
          <p:cNvSpPr txBox="1"/>
          <p:nvPr/>
        </p:nvSpPr>
        <p:spPr>
          <a:xfrm>
            <a:off x="1" y="601724"/>
            <a:ext cx="7808626" cy="195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4196B4"/>
              </a:buClr>
            </a:pPr>
            <a:r>
              <a:rPr lang="it-IT" sz="1600" b="1" dirty="0"/>
              <a:t>18 </a:t>
            </a:r>
            <a:r>
              <a:rPr lang="it-IT" sz="1600" b="1" dirty="0" err="1"/>
              <a:t>October</a:t>
            </a:r>
            <a:r>
              <a:rPr lang="it-IT" sz="1600" b="1" dirty="0"/>
              <a:t> – 5 November: Site </a:t>
            </a:r>
            <a:r>
              <a:rPr lang="it-IT" sz="1600" b="1" dirty="0" err="1"/>
              <a:t>Acceptance</a:t>
            </a:r>
            <a:r>
              <a:rPr lang="it-IT" sz="1600" b="1" dirty="0"/>
              <a:t> Test of the modulator with </a:t>
            </a:r>
            <a:r>
              <a:rPr lang="it-IT" sz="1600" b="1" dirty="0" err="1"/>
              <a:t>ScandiNova</a:t>
            </a:r>
            <a:r>
              <a:rPr lang="it-IT" sz="1600" b="1" dirty="0"/>
              <a:t> staff (</a:t>
            </a:r>
            <a:r>
              <a:rPr lang="it-IT" sz="1600" b="1" dirty="0" err="1"/>
              <a:t>currently</a:t>
            </a:r>
            <a:r>
              <a:rPr lang="it-IT" sz="1600" b="1" dirty="0"/>
              <a:t> </a:t>
            </a:r>
            <a:r>
              <a:rPr lang="it-IT" sz="1600" b="1" dirty="0" err="1"/>
              <a:t>ongoing</a:t>
            </a:r>
            <a:r>
              <a:rPr lang="it-IT" sz="1600" b="1" dirty="0"/>
              <a:t>).</a:t>
            </a:r>
            <a:endParaRPr lang="en-US" sz="1600" b="1" dirty="0">
              <a:latin typeface="Calibri" panose="020F0502020204030204"/>
              <a:sym typeface="Symbol" panose="05050102010706020507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sz="1600" b="1" dirty="0">
                <a:latin typeface="Calibri" panose="020F0502020204030204"/>
                <a:sym typeface="Symbol" panose="05050102010706020507" pitchFamily="18" charset="2"/>
              </a:rPr>
              <a:t>Different modulator issues </a:t>
            </a:r>
            <a:r>
              <a:rPr lang="en-US" sz="1600" dirty="0">
                <a:latin typeface="Calibri" panose="020F0502020204030204"/>
                <a:sym typeface="Symbol" panose="05050102010706020507" pitchFamily="18" charset="2"/>
              </a:rPr>
              <a:t>(HW and Control System) have been solved.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sz="1600" b="1" dirty="0">
                <a:latin typeface="Calibri" panose="020F0502020204030204"/>
                <a:sym typeface="Symbol" panose="05050102010706020507" pitchFamily="18" charset="2"/>
              </a:rPr>
              <a:t>The modulator worked several hours at </a:t>
            </a:r>
            <a:r>
              <a:rPr lang="en-US" sz="1600" b="1" dirty="0" err="1">
                <a:latin typeface="Calibri" panose="020F0502020204030204"/>
                <a:sym typeface="Symbol" panose="05050102010706020507" pitchFamily="18" charset="2"/>
              </a:rPr>
              <a:t>Vk</a:t>
            </a:r>
            <a:r>
              <a:rPr lang="en-US" sz="1600" b="1" dirty="0">
                <a:latin typeface="Calibri" panose="020F0502020204030204"/>
                <a:sym typeface="Symbol" panose="05050102010706020507" pitchFamily="18" charset="2"/>
              </a:rPr>
              <a:t> = 366 kV , </a:t>
            </a:r>
            <a:r>
              <a:rPr lang="en-US" sz="1600" b="1" dirty="0" err="1">
                <a:latin typeface="Calibri" panose="020F0502020204030204"/>
                <a:sym typeface="Symbol" panose="05050102010706020507" pitchFamily="18" charset="2"/>
              </a:rPr>
              <a:t>Ik</a:t>
            </a:r>
            <a:r>
              <a:rPr lang="en-US" sz="1600" b="1" dirty="0">
                <a:latin typeface="Calibri" panose="020F0502020204030204"/>
                <a:sym typeface="Symbol" panose="05050102010706020507" pitchFamily="18" charset="2"/>
              </a:rPr>
              <a:t> = 243 A  in diode mode with no relevant interlock.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sz="1600" dirty="0">
                <a:latin typeface="Calibri" panose="020F0502020204030204"/>
                <a:sym typeface="Symbol" panose="05050102010706020507" pitchFamily="18" charset="2"/>
              </a:rPr>
              <a:t>The Klystron µperveance have been measured 1,15 A/V</a:t>
            </a:r>
            <a:r>
              <a:rPr lang="en-US" sz="1600" baseline="30000" dirty="0">
                <a:latin typeface="Calibri" panose="020F0502020204030204"/>
                <a:sym typeface="Symbol" panose="05050102010706020507" pitchFamily="18" charset="2"/>
              </a:rPr>
              <a:t>1.5 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endParaRPr lang="en-US" sz="1600" dirty="0">
              <a:latin typeface="Calibri" panose="020F0502020204030204"/>
              <a:sym typeface="Symbol" panose="05050102010706020507" pitchFamily="18" charset="2"/>
            </a:endParaRP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1AC21331-C362-4569-80EC-E3A8014BDDB8}"/>
              </a:ext>
            </a:extLst>
          </p:cNvPr>
          <p:cNvGrpSpPr/>
          <p:nvPr/>
        </p:nvGrpSpPr>
        <p:grpSpPr>
          <a:xfrm>
            <a:off x="8287455" y="680897"/>
            <a:ext cx="3590203" cy="2243877"/>
            <a:chOff x="6036674" y="2476404"/>
            <a:chExt cx="5906700" cy="3691688"/>
          </a:xfrm>
        </p:grpSpPr>
        <p:pic>
          <p:nvPicPr>
            <p:cNvPr id="7" name="Immagine 6" descr="Immagine che contiene testo, elettronico&#10;&#10;Descrizione generata automaticamente">
              <a:extLst>
                <a:ext uri="{FF2B5EF4-FFF2-40B4-BE49-F238E27FC236}">
                  <a16:creationId xmlns:a16="http://schemas.microsoft.com/office/drawing/2014/main" id="{3A1912D9-45BA-4C2F-8695-BFA0CDC7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674" y="2476404"/>
              <a:ext cx="5906700" cy="3691688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49E51D89-177B-4239-BF7C-D7C22B5E4091}"/>
                </a:ext>
              </a:extLst>
            </p:cNvPr>
            <p:cNvSpPr txBox="1"/>
            <p:nvPr/>
          </p:nvSpPr>
          <p:spPr>
            <a:xfrm>
              <a:off x="10198444" y="2771681"/>
              <a:ext cx="671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rgbClr val="FFFF00"/>
                  </a:solidFill>
                </a:rPr>
                <a:t>I</a:t>
              </a:r>
              <a:r>
                <a:rPr lang="it-IT" baseline="-25000" dirty="0" err="1">
                  <a:solidFill>
                    <a:srgbClr val="FFFF00"/>
                  </a:solidFill>
                </a:rPr>
                <a:t>k</a:t>
              </a:r>
              <a:endParaRPr lang="it-IT" baseline="-25000" dirty="0">
                <a:solidFill>
                  <a:srgbClr val="FFFF00"/>
                </a:solidFill>
              </a:endParaRP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1423DBE4-4735-45A9-9A4F-AB855FBF7C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82720" y="3122181"/>
              <a:ext cx="115724" cy="13925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F065217-AAAC-462E-9592-9ADFA0EE6BFF}"/>
                </a:ext>
              </a:extLst>
            </p:cNvPr>
            <p:cNvSpPr txBox="1"/>
            <p:nvPr/>
          </p:nvSpPr>
          <p:spPr>
            <a:xfrm>
              <a:off x="7745542" y="2727106"/>
              <a:ext cx="671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rgbClr val="FF33CC"/>
                  </a:solidFill>
                </a:rPr>
                <a:t>V</a:t>
              </a:r>
              <a:r>
                <a:rPr lang="it-IT" baseline="-25000" dirty="0" err="1">
                  <a:solidFill>
                    <a:srgbClr val="FF33CC"/>
                  </a:solidFill>
                </a:rPr>
                <a:t>k</a:t>
              </a:r>
              <a:endParaRPr lang="it-IT" baseline="-25000" dirty="0">
                <a:solidFill>
                  <a:srgbClr val="FF33CC"/>
                </a:solidFill>
              </a:endParaRPr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37F9FF6C-CE30-439C-9C20-1623B18A8A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2866" y="3096438"/>
              <a:ext cx="415881" cy="360650"/>
            </a:xfrm>
            <a:prstGeom prst="straightConnector1">
              <a:avLst/>
            </a:prstGeom>
            <a:ln>
              <a:solidFill>
                <a:srgbClr val="FF33CC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26" name="Immagine 25">
            <a:extLst>
              <a:ext uri="{FF2B5EF4-FFF2-40B4-BE49-F238E27FC236}">
                <a16:creationId xmlns:a16="http://schemas.microsoft.com/office/drawing/2014/main" id="{857C017B-1803-4A6F-B947-B9A64FBA86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70"/>
          <a:stretch/>
        </p:blipFill>
        <p:spPr>
          <a:xfrm>
            <a:off x="1177747" y="2424411"/>
            <a:ext cx="6507587" cy="2160893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E36ABA5-2C12-4132-A35A-A647A638EDB2}"/>
              </a:ext>
            </a:extLst>
          </p:cNvPr>
          <p:cNvSpPr txBox="1"/>
          <p:nvPr/>
        </p:nvSpPr>
        <p:spPr>
          <a:xfrm>
            <a:off x="509337" y="4260513"/>
            <a:ext cx="7028285" cy="2665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Then: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sz="1600" dirty="0">
                <a:latin typeface="Calibri" panose="020F0502020204030204"/>
                <a:sym typeface="Symbol" panose="05050102010706020507" pitchFamily="18" charset="2"/>
              </a:rPr>
              <a:t>Conditioning of the Klystron.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sz="1600" b="1" dirty="0">
                <a:latin typeface="Calibri" panose="020F0502020204030204"/>
                <a:sym typeface="Symbol" panose="05050102010706020507" pitchFamily="18" charset="2"/>
              </a:rPr>
              <a:t>Complete waveguide network installation. Klystron + waveguide conditioning in order to be ready for the beginning of 2022 for Accelerating structures tests.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sz="1600" dirty="0">
                <a:latin typeface="Calibri" panose="020F0502020204030204"/>
                <a:sym typeface="Symbol" panose="05050102010706020507" pitchFamily="18" charset="2"/>
              </a:rPr>
              <a:t>Conditioning and test of the first X-band accelerating structure prototype for </a:t>
            </a:r>
            <a:r>
              <a:rPr lang="en-US" sz="1600" dirty="0" err="1">
                <a:latin typeface="Calibri" panose="020F0502020204030204"/>
                <a:sym typeface="Symbol" panose="05050102010706020507" pitchFamily="18" charset="2"/>
              </a:rPr>
              <a:t>Eupraxia</a:t>
            </a:r>
            <a:r>
              <a:rPr lang="en-US" sz="1600" dirty="0">
                <a:latin typeface="Calibri" panose="020F0502020204030204"/>
                <a:sym typeface="Symbol" panose="05050102010706020507" pitchFamily="18" charset="2"/>
              </a:rPr>
              <a:t> </a:t>
            </a:r>
            <a:r>
              <a:rPr lang="en-US" sz="1600" dirty="0" smtClean="0">
                <a:latin typeface="Calibri" panose="020F0502020204030204"/>
                <a:sym typeface="Symbol" panose="05050102010706020507" pitchFamily="18" charset="2"/>
              </a:rPr>
              <a:t>(starting from April 2022)</a:t>
            </a:r>
            <a:endParaRPr lang="en-US" sz="1600" dirty="0">
              <a:latin typeface="Calibri" panose="020F0502020204030204"/>
              <a:sym typeface="Symbol" panose="05050102010706020507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sz="1600" dirty="0">
                <a:latin typeface="Calibri" panose="020F0502020204030204"/>
                <a:sym typeface="Symbol" panose="05050102010706020507" pitchFamily="18" charset="2"/>
              </a:rPr>
              <a:t>Conditioning and test of the CLIC accelerating structure prototype or the Compact light X-band structure </a:t>
            </a:r>
            <a:r>
              <a:rPr lang="en-US" sz="1600" dirty="0" smtClean="0">
                <a:latin typeface="Calibri" panose="020F0502020204030204"/>
                <a:sym typeface="Symbol" panose="05050102010706020507" pitchFamily="18" charset="2"/>
              </a:rPr>
              <a:t>(this can be installed before April 2022)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600" dirty="0"/>
          </a:p>
        </p:txBody>
      </p:sp>
      <p:pic>
        <p:nvPicPr>
          <p:cNvPr id="29" name="Immagine 28" descr="Immagine che contiene testo, interni, elettronico, computer&#10;&#10;Descrizione generata automaticamente">
            <a:extLst>
              <a:ext uri="{FF2B5EF4-FFF2-40B4-BE49-F238E27FC236}">
                <a16:creationId xmlns:a16="http://schemas.microsoft.com/office/drawing/2014/main" id="{FD863092-B244-4D62-B9F9-534867BA9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34" y="3187961"/>
            <a:ext cx="4415481" cy="3311611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4E666E9A-FB39-43C2-852D-738203385097}"/>
              </a:ext>
            </a:extLst>
          </p:cNvPr>
          <p:cNvSpPr/>
          <p:nvPr/>
        </p:nvSpPr>
        <p:spPr>
          <a:xfrm>
            <a:off x="1" y="34566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0" dirty="0" smtClean="0">
                <a:effectLst/>
              </a:rPr>
              <a:t>TEX COMMISSIONING/SAT</a:t>
            </a:r>
            <a:endParaRPr lang="en-GB" sz="3600" b="1" cap="all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408664" y="2131538"/>
            <a:ext cx="263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Courtesy F. </a:t>
            </a:r>
            <a:r>
              <a:rPr lang="en-GB" i="1" dirty="0" err="1" smtClean="0"/>
              <a:t>Cardelli</a:t>
            </a:r>
            <a:r>
              <a:rPr lang="en-GB" i="1" dirty="0" smtClean="0"/>
              <a:t>, </a:t>
            </a:r>
            <a:r>
              <a:rPr lang="en-GB" i="1" dirty="0" err="1" smtClean="0"/>
              <a:t>S.Pioli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79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92875" y="0"/>
            <a:ext cx="9896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cap="all" dirty="0" smtClean="0"/>
              <a:t>waveguide </a:t>
            </a:r>
            <a:r>
              <a:rPr lang="en-GB" sz="3600" b="1" cap="all" dirty="0"/>
              <a:t>component </a:t>
            </a:r>
            <a:r>
              <a:rPr lang="en-GB" sz="3600" b="1" cap="all" dirty="0" smtClean="0"/>
              <a:t>ACQUISITION AND test</a:t>
            </a:r>
            <a:endParaRPr lang="en-GB" sz="3600" b="1" cap="all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1601" y="948267"/>
            <a:ext cx="12090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1) </a:t>
            </a:r>
            <a:r>
              <a:rPr lang="en-GB" sz="2000" b="1" dirty="0" smtClean="0"/>
              <a:t>Waveguide components already tested at CERN at 50 Hz </a:t>
            </a:r>
            <a:r>
              <a:rPr lang="en-GB" sz="2000" dirty="0" smtClean="0"/>
              <a:t>but some of them </a:t>
            </a:r>
            <a:r>
              <a:rPr lang="en-GB" sz="2000" b="1" dirty="0" smtClean="0"/>
              <a:t>NOT at the maximum power we need </a:t>
            </a:r>
            <a:r>
              <a:rPr lang="en-GB" sz="2000" dirty="0" smtClean="0"/>
              <a:t>and that will be also tested at </a:t>
            </a:r>
            <a:r>
              <a:rPr lang="en-GB" sz="2000" b="1" dirty="0" smtClean="0"/>
              <a:t>TEX</a:t>
            </a:r>
            <a:r>
              <a:rPr lang="en-GB" sz="2000" dirty="0" smtClean="0"/>
              <a:t>:</a:t>
            </a:r>
          </a:p>
          <a:p>
            <a:endParaRPr lang="en-GB" sz="2000" dirty="0"/>
          </a:p>
          <a:p>
            <a:r>
              <a:rPr lang="en-GB" sz="2000" dirty="0"/>
              <a:t>	</a:t>
            </a:r>
            <a:r>
              <a:rPr lang="en-GB" sz="2000" dirty="0" smtClean="0"/>
              <a:t>	-pumping units (</a:t>
            </a:r>
            <a:r>
              <a:rPr lang="en-GB" sz="2000" dirty="0" smtClean="0">
                <a:solidFill>
                  <a:srgbClr val="00B050"/>
                </a:solidFill>
              </a:rPr>
              <a:t>fabricated, will be installed @ TEX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		-3dB hybrids </a:t>
            </a:r>
            <a:r>
              <a:rPr lang="en-GB" sz="2000" dirty="0" smtClean="0"/>
              <a:t>(</a:t>
            </a:r>
            <a:r>
              <a:rPr lang="en-GB" sz="2000" dirty="0" smtClean="0">
                <a:solidFill>
                  <a:srgbClr val="FF0000"/>
                </a:solidFill>
              </a:rPr>
              <a:t>to be fabricated, 2023 CRITICAL, high peak power, after compression</a:t>
            </a:r>
            <a:r>
              <a:rPr lang="en-GB" sz="2000" dirty="0" smtClean="0"/>
              <a:t>)</a:t>
            </a:r>
            <a:endParaRPr lang="en-GB" sz="2000" dirty="0" smtClean="0"/>
          </a:p>
          <a:p>
            <a:r>
              <a:rPr lang="en-GB" sz="2000" dirty="0" smtClean="0"/>
              <a:t>		-power Splitter (</a:t>
            </a:r>
            <a:r>
              <a:rPr lang="en-GB" sz="2000" dirty="0" smtClean="0">
                <a:solidFill>
                  <a:srgbClr val="FF0000"/>
                </a:solidFill>
              </a:rPr>
              <a:t>to be fabricated, </a:t>
            </a:r>
            <a:r>
              <a:rPr lang="en-GB" sz="2000" dirty="0">
                <a:solidFill>
                  <a:srgbClr val="FF0000"/>
                </a:solidFill>
              </a:rPr>
              <a:t>J</a:t>
            </a:r>
            <a:r>
              <a:rPr lang="en-GB" sz="2000" dirty="0" smtClean="0">
                <a:solidFill>
                  <a:srgbClr val="FF0000"/>
                </a:solidFill>
              </a:rPr>
              <a:t>une 2022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		-BOC (PSI) (</a:t>
            </a:r>
            <a:r>
              <a:rPr lang="en-GB" sz="2000" dirty="0" smtClean="0">
                <a:solidFill>
                  <a:srgbClr val="FF0000"/>
                </a:solidFill>
              </a:rPr>
              <a:t>to be acquired, beginning of 2023 CRITICAL, high peak power, after compression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		-RF loads (</a:t>
            </a:r>
            <a:r>
              <a:rPr lang="en-GB" sz="2000" dirty="0" smtClean="0">
                <a:solidFill>
                  <a:srgbClr val="FF0000"/>
                </a:solidFill>
              </a:rPr>
              <a:t>Spiral loads, water load, under investigation, </a:t>
            </a:r>
            <a:r>
              <a:rPr lang="en-GB" sz="2000" dirty="0" err="1" smtClean="0">
                <a:solidFill>
                  <a:srgbClr val="FF0000"/>
                </a:solidFill>
              </a:rPr>
              <a:t>june</a:t>
            </a:r>
            <a:r>
              <a:rPr lang="en-GB" sz="2000" dirty="0" smtClean="0">
                <a:solidFill>
                  <a:srgbClr val="FF0000"/>
                </a:solidFill>
              </a:rPr>
              <a:t> 2022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		-DC (</a:t>
            </a:r>
            <a:r>
              <a:rPr lang="en-GB" sz="2000" dirty="0" smtClean="0">
                <a:solidFill>
                  <a:srgbClr val="00B050"/>
                </a:solidFill>
              </a:rPr>
              <a:t>fabricated </a:t>
            </a:r>
            <a:r>
              <a:rPr lang="en-GB" sz="2000" dirty="0" smtClean="0">
                <a:solidFill>
                  <a:srgbClr val="00B050"/>
                </a:solidFill>
              </a:rPr>
              <a:t>will be installed @ TEX</a:t>
            </a:r>
            <a:r>
              <a:rPr lang="en-GB" sz="2000" dirty="0" smtClean="0"/>
              <a:t>)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-Waveguide line (bends, </a:t>
            </a:r>
            <a:r>
              <a:rPr lang="en-GB" sz="2000" dirty="0" err="1" smtClean="0"/>
              <a:t>straigths</a:t>
            </a:r>
            <a:r>
              <a:rPr lang="en-GB" sz="2000" dirty="0" smtClean="0"/>
              <a:t>,…) (</a:t>
            </a:r>
            <a:r>
              <a:rPr lang="en-GB" sz="2000" dirty="0" smtClean="0">
                <a:solidFill>
                  <a:srgbClr val="00B050"/>
                </a:solidFill>
              </a:rPr>
              <a:t>fabricated will be installed @ TEX</a:t>
            </a:r>
            <a:r>
              <a:rPr lang="en-GB" sz="2000" dirty="0" smtClean="0"/>
              <a:t>)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2) </a:t>
            </a:r>
            <a:r>
              <a:rPr lang="en-GB" sz="2000" b="1" dirty="0" smtClean="0"/>
              <a:t>Waveguide components to be developed </a:t>
            </a:r>
            <a:r>
              <a:rPr lang="en-GB" sz="2000" dirty="0" smtClean="0"/>
              <a:t>(there are some design but needs to be checked) and that will be </a:t>
            </a:r>
            <a:r>
              <a:rPr lang="en-GB" sz="2000" b="1" dirty="0" smtClean="0"/>
              <a:t>tested at TEX</a:t>
            </a:r>
            <a:r>
              <a:rPr lang="en-GB" sz="2000" dirty="0" smtClean="0"/>
              <a:t>:</a:t>
            </a:r>
          </a:p>
          <a:p>
            <a:endParaRPr lang="en-GB" sz="2000" dirty="0"/>
          </a:p>
          <a:p>
            <a:r>
              <a:rPr lang="en-GB" sz="2000" dirty="0" smtClean="0"/>
              <a:t>		-circular/rectangular mode converter (</a:t>
            </a:r>
            <a:r>
              <a:rPr lang="en-GB" sz="2000" dirty="0" smtClean="0">
                <a:solidFill>
                  <a:srgbClr val="FF0000"/>
                </a:solidFill>
              </a:rPr>
              <a:t>to be completely designed, end 2023 CRITICAL DESIGN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		-Pumping unit circular waveguide </a:t>
            </a:r>
            <a:r>
              <a:rPr lang="en-GB" sz="2000" dirty="0" smtClean="0"/>
              <a:t>(</a:t>
            </a:r>
            <a:r>
              <a:rPr lang="en-GB" sz="2000" dirty="0" smtClean="0">
                <a:solidFill>
                  <a:srgbClr val="FF0000"/>
                </a:solidFill>
              </a:rPr>
              <a:t>to be completely designed, end 2023</a:t>
            </a:r>
            <a:r>
              <a:rPr lang="en-GB" sz="2000" dirty="0" smtClean="0"/>
              <a:t>)</a:t>
            </a:r>
            <a:endParaRPr lang="en-GB" sz="2000" dirty="0" smtClean="0"/>
          </a:p>
          <a:p>
            <a:r>
              <a:rPr lang="en-GB" sz="2000" dirty="0" smtClean="0"/>
              <a:t>		-BOC (LNF) </a:t>
            </a:r>
            <a:r>
              <a:rPr lang="en-GB" sz="2000" dirty="0" smtClean="0"/>
              <a:t>(</a:t>
            </a:r>
            <a:r>
              <a:rPr lang="en-GB" sz="2000" dirty="0" smtClean="0">
                <a:solidFill>
                  <a:srgbClr val="FF0000"/>
                </a:solidFill>
              </a:rPr>
              <a:t>to be completely designed, end 2023</a:t>
            </a:r>
            <a:r>
              <a:rPr lang="en-GB" sz="2000" dirty="0" smtClean="0"/>
              <a:t>)</a:t>
            </a:r>
            <a:endParaRPr lang="en-GB" sz="2000" dirty="0" smtClean="0"/>
          </a:p>
          <a:p>
            <a:r>
              <a:rPr lang="en-GB" sz="2000" dirty="0" smtClean="0"/>
              <a:t>		-Double high waveguide components (CERN coll.)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677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2861"/>
          <a:stretch/>
        </p:blipFill>
        <p:spPr>
          <a:xfrm>
            <a:off x="417689" y="911210"/>
            <a:ext cx="6415192" cy="342823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89" y="4531633"/>
            <a:ext cx="6415192" cy="172241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257777" y="0"/>
            <a:ext cx="7247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cap="all" dirty="0" smtClean="0"/>
              <a:t>Financial </a:t>
            </a:r>
            <a:r>
              <a:rPr lang="en-GB" sz="3600" b="1" cap="all" dirty="0"/>
              <a:t>requests justification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832881" y="923046"/>
            <a:ext cx="513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To decrease the outgassing rate of X band structures and components</a:t>
            </a:r>
            <a:endParaRPr lang="en-GB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54829" y="5854759"/>
            <a:ext cx="945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PSI/LNF</a:t>
            </a:r>
            <a:endParaRPr lang="en-GB" sz="1600" dirty="0"/>
          </a:p>
        </p:txBody>
      </p:sp>
      <p:sp>
        <p:nvSpPr>
          <p:cNvPr id="8" name="Rettangolo 7"/>
          <p:cNvSpPr/>
          <p:nvPr/>
        </p:nvSpPr>
        <p:spPr>
          <a:xfrm>
            <a:off x="6832881" y="5023506"/>
            <a:ext cx="2604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>
                <a:ea typeface="Times New Roman" panose="02020603050405020304" pitchFamily="18" charset="0"/>
              </a:rPr>
              <a:t>hybrids</a:t>
            </a:r>
            <a:r>
              <a:rPr lang="it-IT" sz="1600" dirty="0">
                <a:ea typeface="Times New Roman" panose="02020603050405020304" pitchFamily="18" charset="0"/>
              </a:rPr>
              <a:t>, </a:t>
            </a:r>
            <a:r>
              <a:rPr lang="it-IT" sz="1600" dirty="0" err="1">
                <a:ea typeface="Times New Roman" panose="02020603050405020304" pitchFamily="18" charset="0"/>
              </a:rPr>
              <a:t>splitter</a:t>
            </a:r>
            <a:r>
              <a:rPr lang="it-IT" sz="1600" dirty="0">
                <a:ea typeface="Times New Roman" panose="02020603050405020304" pitchFamily="18" charset="0"/>
              </a:rPr>
              <a:t>, </a:t>
            </a:r>
            <a:r>
              <a:rPr lang="it-IT" sz="1600" dirty="0" err="1">
                <a:ea typeface="Times New Roman" panose="02020603050405020304" pitchFamily="18" charset="0"/>
              </a:rPr>
              <a:t>loads</a:t>
            </a:r>
            <a:r>
              <a:rPr lang="it-IT" sz="1600" dirty="0">
                <a:ea typeface="Times New Roman" panose="02020603050405020304" pitchFamily="18" charset="0"/>
              </a:rPr>
              <a:t>, </a:t>
            </a:r>
            <a:r>
              <a:rPr lang="it-IT" sz="1600" dirty="0" err="1">
                <a:ea typeface="Times New Roman" panose="02020603050405020304" pitchFamily="18" charset="0"/>
              </a:rPr>
              <a:t>bends</a:t>
            </a:r>
            <a:endParaRPr lang="en-GB" sz="1600" dirty="0"/>
          </a:p>
        </p:txBody>
      </p:sp>
      <p:sp>
        <p:nvSpPr>
          <p:cNvPr id="10" name="Rettangolo 9"/>
          <p:cNvSpPr/>
          <p:nvPr/>
        </p:nvSpPr>
        <p:spPr>
          <a:xfrm>
            <a:off x="6832881" y="3758147"/>
            <a:ext cx="5136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fabrication of flanges, gaskets for RF module (circular, rectangular, double high waveguides) and </a:t>
            </a:r>
            <a:r>
              <a:rPr lang="en-GB" sz="1600" dirty="0" err="1" smtClean="0"/>
              <a:t>linacs</a:t>
            </a:r>
            <a:r>
              <a:rPr lang="en-GB" sz="1600" dirty="0" smtClean="0"/>
              <a:t> components</a:t>
            </a:r>
            <a:endParaRPr lang="en-GB" sz="1600" dirty="0"/>
          </a:p>
        </p:txBody>
      </p:sp>
      <p:sp>
        <p:nvSpPr>
          <p:cNvPr id="11" name="Rettangolo 10"/>
          <p:cNvSpPr/>
          <p:nvPr/>
        </p:nvSpPr>
        <p:spPr>
          <a:xfrm>
            <a:off x="6854829" y="3154224"/>
            <a:ext cx="4811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vacuum pumps (NEG, ion), gauges, portable RGA device</a:t>
            </a:r>
            <a:endParaRPr lang="en-GB" sz="1600" dirty="0"/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5956300" y="1117600"/>
            <a:ext cx="876581" cy="1270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5881333" y="3323501"/>
            <a:ext cx="876581" cy="1270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5906813" y="4173645"/>
            <a:ext cx="876581" cy="1270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5978248" y="5192783"/>
            <a:ext cx="876581" cy="1270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5978248" y="6051270"/>
            <a:ext cx="876581" cy="1270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7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817394"/>
            <a:ext cx="61863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MR10"/>
              </a:rPr>
              <a:t>In </a:t>
            </a:r>
            <a:r>
              <a:rPr lang="en-US" dirty="0">
                <a:latin typeface="CMR10"/>
              </a:rPr>
              <a:t>this context, the completion of the TEX Facility (</a:t>
            </a:r>
            <a:r>
              <a:rPr lang="en-US" dirty="0" err="1">
                <a:latin typeface="CMR10"/>
              </a:rPr>
              <a:t>TEst</a:t>
            </a:r>
            <a:r>
              <a:rPr lang="en-US" dirty="0">
                <a:latin typeface="CMR10"/>
              </a:rPr>
              <a:t>-stand for X-band) is </a:t>
            </a:r>
            <a:r>
              <a:rPr lang="en-US" dirty="0" smtClean="0">
                <a:latin typeface="CMR10"/>
              </a:rPr>
              <a:t>essential, ….Of particular importance </a:t>
            </a:r>
            <a:r>
              <a:rPr lang="en-US" dirty="0">
                <a:latin typeface="CMR10"/>
              </a:rPr>
              <a:t>for the operation of the facility will be the </a:t>
            </a:r>
            <a:r>
              <a:rPr lang="en-US" b="1" dirty="0">
                <a:latin typeface="CMR10"/>
              </a:rPr>
              <a:t>jitter in phase and amplitude of the RF stations</a:t>
            </a:r>
            <a:r>
              <a:rPr lang="en-US" dirty="0" smtClean="0">
                <a:latin typeface="CMR10"/>
              </a:rPr>
              <a:t>.</a:t>
            </a:r>
            <a:endParaRPr lang="en-US" dirty="0">
              <a:latin typeface="CMR10"/>
            </a:endParaRPr>
          </a:p>
          <a:p>
            <a:pPr algn="just"/>
            <a:r>
              <a:rPr lang="en-US" b="1" dirty="0">
                <a:latin typeface="CMR10"/>
              </a:rPr>
              <a:t>Pulse to pulse stability studies </a:t>
            </a:r>
            <a:r>
              <a:rPr lang="en-US" dirty="0">
                <a:latin typeface="CMR10"/>
              </a:rPr>
              <a:t>will have to be integrated early on in the TEX program. </a:t>
            </a:r>
            <a:endParaRPr lang="en-US" dirty="0" smtClean="0">
              <a:latin typeface="CMR10"/>
            </a:endParaRPr>
          </a:p>
          <a:p>
            <a:pPr algn="just"/>
            <a:endParaRPr lang="en-US" dirty="0" smtClean="0">
              <a:latin typeface="CMR10"/>
            </a:endParaRPr>
          </a:p>
          <a:p>
            <a:pPr algn="just"/>
            <a:endParaRPr lang="en-US" dirty="0">
              <a:latin typeface="CMR10"/>
            </a:endParaRPr>
          </a:p>
          <a:p>
            <a:pPr algn="just"/>
            <a:r>
              <a:rPr lang="en-US" dirty="0" smtClean="0">
                <a:latin typeface="CMR10"/>
              </a:rPr>
              <a:t>Although </a:t>
            </a:r>
            <a:r>
              <a:rPr lang="en-US" dirty="0">
                <a:latin typeface="CMR10"/>
              </a:rPr>
              <a:t>the </a:t>
            </a:r>
            <a:r>
              <a:rPr lang="en-US" dirty="0" smtClean="0">
                <a:latin typeface="CMR10"/>
              </a:rPr>
              <a:t>R&amp;D program benefits </a:t>
            </a:r>
            <a:r>
              <a:rPr lang="en-US" dirty="0">
                <a:latin typeface="CMR10"/>
              </a:rPr>
              <a:t>from the CERN collaboration and is clearly integrated in the project schedule, it </a:t>
            </a:r>
            <a:r>
              <a:rPr lang="en-US" dirty="0" smtClean="0">
                <a:latin typeface="CMR10"/>
              </a:rPr>
              <a:t>remains particularly </a:t>
            </a:r>
            <a:r>
              <a:rPr lang="en-US" dirty="0">
                <a:latin typeface="CMR10"/>
              </a:rPr>
              <a:t>challenging. It is therefore advisable to dene a </a:t>
            </a:r>
            <a:r>
              <a:rPr lang="en-US" b="1" dirty="0">
                <a:latin typeface="CMR10"/>
              </a:rPr>
              <a:t>list of priorities </a:t>
            </a:r>
            <a:r>
              <a:rPr lang="en-US" dirty="0">
                <a:latin typeface="CMR10"/>
              </a:rPr>
              <a:t>and further investigate </a:t>
            </a:r>
            <a:r>
              <a:rPr lang="en-US" dirty="0" smtClean="0">
                <a:latin typeface="CMR10"/>
              </a:rPr>
              <a:t>fallback  solutions </a:t>
            </a:r>
            <a:r>
              <a:rPr lang="en-US" dirty="0">
                <a:latin typeface="CMR10"/>
              </a:rPr>
              <a:t>and relative costs where proven components and/or technologies already exist. </a:t>
            </a:r>
            <a:endParaRPr lang="en-US" dirty="0" smtClean="0">
              <a:latin typeface="CMR10"/>
            </a:endParaRPr>
          </a:p>
          <a:p>
            <a:pPr algn="just"/>
            <a:endParaRPr lang="en-US" dirty="0" smtClean="0">
              <a:latin typeface="CMR10"/>
            </a:endParaRPr>
          </a:p>
          <a:p>
            <a:pPr algn="just"/>
            <a:endParaRPr lang="en-US" dirty="0">
              <a:latin typeface="CMR10"/>
            </a:endParaRPr>
          </a:p>
          <a:p>
            <a:pPr algn="just"/>
            <a:r>
              <a:rPr lang="en-US" dirty="0" smtClean="0">
                <a:latin typeface="CMR10"/>
              </a:rPr>
              <a:t>In </a:t>
            </a:r>
            <a:r>
              <a:rPr lang="en-US" dirty="0">
                <a:latin typeface="CMR10"/>
              </a:rPr>
              <a:t>addition </a:t>
            </a:r>
            <a:r>
              <a:rPr lang="en-US" dirty="0" smtClean="0">
                <a:latin typeface="CMR10"/>
              </a:rPr>
              <a:t>the RC </a:t>
            </a:r>
            <a:r>
              <a:rPr lang="en-US" dirty="0">
                <a:latin typeface="CMR10"/>
              </a:rPr>
              <a:t>draws attention to the possible </a:t>
            </a:r>
            <a:r>
              <a:rPr lang="en-US" b="1" dirty="0">
                <a:latin typeface="CMR10"/>
              </a:rPr>
              <a:t>long delivery times of some commercial components such as the </a:t>
            </a:r>
            <a:r>
              <a:rPr lang="en-US" b="1" dirty="0" smtClean="0">
                <a:latin typeface="CMR10"/>
              </a:rPr>
              <a:t>X-band klystrons</a:t>
            </a:r>
            <a:r>
              <a:rPr lang="en-US" dirty="0">
                <a:latin typeface="CMR10"/>
              </a:rPr>
              <a:t>, due to a limited production capacity of the manufacturer</a:t>
            </a:r>
            <a:r>
              <a:rPr lang="en-US" dirty="0" smtClean="0">
                <a:latin typeface="CMR10"/>
              </a:rPr>
              <a:t>.</a:t>
            </a:r>
            <a:endParaRPr lang="en-US" dirty="0">
              <a:latin typeface="CMR1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20279" y="0"/>
            <a:ext cx="7789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cap="all" dirty="0"/>
              <a:t>Discussion/progress on last RC report</a:t>
            </a:r>
            <a:endParaRPr lang="en-GB" sz="3200" cap="all" dirty="0"/>
          </a:p>
        </p:txBody>
      </p:sp>
      <p:sp>
        <p:nvSpPr>
          <p:cNvPr id="5" name="Freccia a destra 4"/>
          <p:cNvSpPr/>
          <p:nvPr/>
        </p:nvSpPr>
        <p:spPr>
          <a:xfrm>
            <a:off x="6287911" y="1128889"/>
            <a:ext cx="824089" cy="970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/>
          <p:cNvSpPr txBox="1"/>
          <p:nvPr/>
        </p:nvSpPr>
        <p:spPr>
          <a:xfrm>
            <a:off x="7360356" y="1337312"/>
            <a:ext cx="29994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/>
              <a:t>In progress @ TEX</a:t>
            </a:r>
            <a:endParaRPr lang="en-GB" sz="3000" dirty="0"/>
          </a:p>
        </p:txBody>
      </p:sp>
      <p:sp>
        <p:nvSpPr>
          <p:cNvPr id="7" name="Freccia a destra 6"/>
          <p:cNvSpPr/>
          <p:nvPr/>
        </p:nvSpPr>
        <p:spPr>
          <a:xfrm>
            <a:off x="6361289" y="3408486"/>
            <a:ext cx="824089" cy="970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/>
          <p:cNvSpPr txBox="1"/>
          <p:nvPr/>
        </p:nvSpPr>
        <p:spPr>
          <a:xfrm>
            <a:off x="7360356" y="3155244"/>
            <a:ext cx="4763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err="1" smtClean="0"/>
              <a:t>Timeschedule</a:t>
            </a:r>
            <a:r>
              <a:rPr lang="en-GB" sz="3000" dirty="0" smtClean="0"/>
              <a:t> for RF acquisition and test of RF components is defined</a:t>
            </a:r>
            <a:endParaRPr lang="en-GB" sz="3000" dirty="0"/>
          </a:p>
        </p:txBody>
      </p:sp>
      <p:sp>
        <p:nvSpPr>
          <p:cNvPr id="9" name="Freccia a destra 8"/>
          <p:cNvSpPr/>
          <p:nvPr/>
        </p:nvSpPr>
        <p:spPr>
          <a:xfrm>
            <a:off x="6361289" y="5225913"/>
            <a:ext cx="824089" cy="970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7327700" y="5434336"/>
            <a:ext cx="4763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See A. Gallo presentation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3857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09065" y="0"/>
            <a:ext cx="2060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OUTLINE</a:t>
            </a:r>
            <a:endParaRPr lang="en-GB" sz="4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" y="707886"/>
            <a:ext cx="120839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1) X band </a:t>
            </a:r>
            <a:r>
              <a:rPr lang="en-GB" sz="2200" b="1" dirty="0" err="1" smtClean="0"/>
              <a:t>linac</a:t>
            </a:r>
            <a:r>
              <a:rPr lang="en-GB" sz="2200" b="1" dirty="0" smtClean="0"/>
              <a:t> design:</a:t>
            </a:r>
          </a:p>
          <a:p>
            <a:endParaRPr lang="en-GB" sz="2200" dirty="0"/>
          </a:p>
          <a:p>
            <a:r>
              <a:rPr lang="en-GB" sz="2200" dirty="0" smtClean="0"/>
              <a:t>		</a:t>
            </a:r>
            <a:r>
              <a:rPr lang="en-GB" sz="2200" dirty="0">
                <a:sym typeface="Symbol" panose="05050102010706020507" pitchFamily="18" charset="2"/>
              </a:rPr>
              <a:t>-</a:t>
            </a:r>
            <a:r>
              <a:rPr lang="en-GB" sz="2200" b="1" dirty="0" smtClean="0"/>
              <a:t>module </a:t>
            </a:r>
            <a:r>
              <a:rPr lang="en-GB" sz="2200" dirty="0" smtClean="0"/>
              <a:t>layout (CPI/CANON Klystrons configuration)</a:t>
            </a:r>
          </a:p>
          <a:p>
            <a:r>
              <a:rPr lang="en-GB" sz="2200" dirty="0" smtClean="0"/>
              <a:t>		-</a:t>
            </a:r>
            <a:r>
              <a:rPr lang="en-GB" sz="2200" b="1" dirty="0" smtClean="0"/>
              <a:t>waveguide</a:t>
            </a:r>
            <a:r>
              <a:rPr lang="en-GB" sz="2200" dirty="0" smtClean="0"/>
              <a:t> system design and components studies</a:t>
            </a:r>
          </a:p>
          <a:p>
            <a:r>
              <a:rPr lang="en-GB" sz="2200" dirty="0"/>
              <a:t>	</a:t>
            </a:r>
            <a:r>
              <a:rPr lang="en-GB" sz="2200" dirty="0" smtClean="0"/>
              <a:t>	-X band </a:t>
            </a:r>
            <a:r>
              <a:rPr lang="en-GB" sz="2200" b="1" dirty="0" smtClean="0"/>
              <a:t>structures</a:t>
            </a:r>
            <a:r>
              <a:rPr lang="en-GB" sz="2200" dirty="0" smtClean="0"/>
              <a:t>: dark current studies, vacuum calculation progress,</a:t>
            </a:r>
            <a:r>
              <a:rPr lang="en-GB" sz="2200" dirty="0" smtClean="0"/>
              <a:t> </a:t>
            </a:r>
            <a:r>
              <a:rPr lang="en-GB" sz="2200" dirty="0" smtClean="0"/>
              <a:t>thermo-				mechanical analysis</a:t>
            </a:r>
          </a:p>
          <a:p>
            <a:endParaRPr lang="en-GB" sz="2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3279169"/>
            <a:ext cx="737580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/>
              <a:t>2) R&amp;D and prototype activity:</a:t>
            </a:r>
          </a:p>
          <a:p>
            <a:endParaRPr lang="en-GB" sz="2200" dirty="0"/>
          </a:p>
          <a:p>
            <a:r>
              <a:rPr lang="en-GB" sz="2200" dirty="0" smtClean="0"/>
              <a:t>		</a:t>
            </a:r>
            <a:r>
              <a:rPr lang="en-GB" sz="2200" dirty="0" smtClean="0">
                <a:sym typeface="Symbol" panose="05050102010706020507" pitchFamily="18" charset="2"/>
              </a:rPr>
              <a:t>-</a:t>
            </a:r>
            <a:r>
              <a:rPr lang="en-GB" sz="2200" dirty="0" smtClean="0"/>
              <a:t>mechanical/</a:t>
            </a:r>
            <a:r>
              <a:rPr lang="en-GB" sz="2200" dirty="0" err="1" smtClean="0"/>
              <a:t>rf</a:t>
            </a:r>
            <a:r>
              <a:rPr lang="en-GB" sz="2200" dirty="0" smtClean="0"/>
              <a:t> X band </a:t>
            </a:r>
            <a:r>
              <a:rPr lang="en-GB" sz="2200" b="1" dirty="0" smtClean="0"/>
              <a:t>prototype</a:t>
            </a:r>
            <a:r>
              <a:rPr lang="en-GB" sz="2200" dirty="0" smtClean="0"/>
              <a:t> status</a:t>
            </a:r>
          </a:p>
          <a:p>
            <a:r>
              <a:rPr lang="en-GB" sz="2200" dirty="0"/>
              <a:t>	</a:t>
            </a:r>
            <a:r>
              <a:rPr lang="en-GB" sz="2200" dirty="0" smtClean="0"/>
              <a:t>	-</a:t>
            </a:r>
            <a:r>
              <a:rPr lang="en-GB" sz="2200" b="1" dirty="0" smtClean="0"/>
              <a:t>strategy for waveguide </a:t>
            </a:r>
            <a:r>
              <a:rPr lang="en-GB" sz="2200" dirty="0" smtClean="0"/>
              <a:t>component test at TEX</a:t>
            </a:r>
          </a:p>
          <a:p>
            <a:r>
              <a:rPr lang="en-GB" sz="2200" dirty="0"/>
              <a:t>	</a:t>
            </a:r>
            <a:r>
              <a:rPr lang="en-GB" sz="2200" dirty="0" smtClean="0"/>
              <a:t>	-</a:t>
            </a:r>
            <a:r>
              <a:rPr lang="en-GB" sz="2200" b="1" dirty="0" smtClean="0"/>
              <a:t>TEX status</a:t>
            </a:r>
          </a:p>
          <a:p>
            <a:endParaRPr lang="en-GB" sz="2200" dirty="0" smtClean="0"/>
          </a:p>
          <a:p>
            <a:r>
              <a:rPr lang="en-GB" sz="2200" b="1" dirty="0" smtClean="0"/>
              <a:t>3) Financial requests justification</a:t>
            </a:r>
          </a:p>
          <a:p>
            <a:endParaRPr lang="en-GB" sz="2200" dirty="0"/>
          </a:p>
          <a:p>
            <a:r>
              <a:rPr lang="en-GB" sz="2200" b="1" dirty="0" smtClean="0"/>
              <a:t>4) Discussion/progress on last RC report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8090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57700" y="2489200"/>
            <a:ext cx="32866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 smtClean="0"/>
              <a:t>THANK YOU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9584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200" y="584372"/>
            <a:ext cx="4618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GB" b="1" dirty="0" err="1" smtClean="0"/>
              <a:t>e.m</a:t>
            </a:r>
            <a:r>
              <a:rPr lang="en-GB" b="1" dirty="0" smtClean="0"/>
              <a:t>. design</a:t>
            </a:r>
            <a:r>
              <a:rPr lang="en-GB" dirty="0" smtClean="0"/>
              <a:t>: </a:t>
            </a:r>
            <a:r>
              <a:rPr lang="en-GB" b="1" dirty="0" smtClean="0"/>
              <a:t>linear tapering of the irises</a:t>
            </a:r>
            <a:r>
              <a:rPr lang="en-GB" dirty="0" smtClean="0"/>
              <a:t>, race track coupler to cancel the quadrupole field components (</a:t>
            </a:r>
            <a:r>
              <a:rPr lang="en-GB" i="1" dirty="0" smtClean="0"/>
              <a:t>PhD M. </a:t>
            </a:r>
            <a:r>
              <a:rPr lang="en-GB" i="1" dirty="0" smtClean="0"/>
              <a:t>Diomede</a:t>
            </a:r>
            <a:r>
              <a:rPr lang="en-GB" dirty="0" smtClean="0"/>
              <a:t>);</a:t>
            </a:r>
            <a:endParaRPr lang="en-GB" dirty="0" smtClean="0"/>
          </a:p>
          <a:p>
            <a:pPr marL="342900" indent="-342900" algn="just">
              <a:buAutoNum type="arabicPeriod"/>
            </a:pPr>
            <a:endParaRPr lang="en-GB" dirty="0" smtClean="0"/>
          </a:p>
          <a:p>
            <a:pPr marL="342900" indent="-342900" algn="just">
              <a:buAutoNum type="arabicPeriod" startAt="2"/>
            </a:pPr>
            <a:r>
              <a:rPr lang="en-GB" b="1" dirty="0" smtClean="0"/>
              <a:t>0.9 m long </a:t>
            </a:r>
            <a:r>
              <a:rPr lang="en-GB" dirty="0" smtClean="0"/>
              <a:t>structures with 3.5 mm average iris </a:t>
            </a:r>
            <a:r>
              <a:rPr lang="en-GB" dirty="0" smtClean="0"/>
              <a:t>radius</a:t>
            </a:r>
          </a:p>
          <a:p>
            <a:pPr marL="342900" indent="-342900" algn="just">
              <a:buAutoNum type="arabicPeriod" startAt="2"/>
            </a:pPr>
            <a:endParaRPr lang="en-GB" dirty="0"/>
          </a:p>
          <a:p>
            <a:pPr marL="342900" indent="-342900" algn="just">
              <a:buAutoNum type="arabicPeriod" startAt="2"/>
            </a:pPr>
            <a:r>
              <a:rPr lang="en-GB" b="1" dirty="0" smtClean="0"/>
              <a:t>60 MV/m </a:t>
            </a:r>
            <a:r>
              <a:rPr lang="en-GB" dirty="0" smtClean="0"/>
              <a:t>average accelerating field </a:t>
            </a:r>
            <a:endParaRPr lang="en-GB" dirty="0" smtClean="0"/>
          </a:p>
          <a:p>
            <a:pPr algn="just"/>
            <a:endParaRPr lang="en-GB" dirty="0"/>
          </a:p>
        </p:txBody>
      </p:sp>
      <p:pic>
        <p:nvPicPr>
          <p:cNvPr id="5" name="Picture 2" descr="C:\Users\diomedem\Desktop\pulsed_heat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37" y="4158134"/>
            <a:ext cx="1993838" cy="236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iomedem\Desktop\racetr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" y="4237891"/>
            <a:ext cx="1231418" cy="228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iomedem\Desktop\THPMK058\THPMK058f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57" y="3407175"/>
            <a:ext cx="1551684" cy="194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diomedem\Desktop\test_struct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57" y="3630737"/>
            <a:ext cx="3243225" cy="6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146B6E4-1B47-42F1-97EC-DB8BD0A6D0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45" r="9279"/>
          <a:stretch/>
        </p:blipFill>
        <p:spPr>
          <a:xfrm>
            <a:off x="4675840" y="4861077"/>
            <a:ext cx="2969637" cy="178389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3200" y="6535066"/>
            <a:ext cx="1744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Courtesy M. Diomede</a:t>
            </a:r>
            <a:endParaRPr lang="en-GB" sz="1400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889575" y="-62824"/>
            <a:ext cx="7077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X BAND STRUCTURES: PARAMETERS</a:t>
            </a:r>
            <a:endParaRPr lang="en-GB" sz="3600" b="1" dirty="0"/>
          </a:p>
        </p:txBody>
      </p:sp>
      <p:graphicFrame>
        <p:nvGraphicFramePr>
          <p:cNvPr id="15" name="Table 1">
            <a:extLst>
              <a:ext uri="{FF2B5EF4-FFF2-40B4-BE49-F238E27FC236}">
                <a16:creationId xmlns:a16="http://schemas.microsoft.com/office/drawing/2014/main" id="{425DA07B-4027-4691-B817-B1B8CAFE4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39581"/>
              </p:ext>
            </p:extLst>
          </p:nvPr>
        </p:nvGraphicFramePr>
        <p:xfrm>
          <a:off x="7796130" y="642484"/>
          <a:ext cx="4323682" cy="519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035">
                  <a:extLst>
                    <a:ext uri="{9D8B030D-6E8A-4147-A177-3AD203B41FA5}">
                      <a16:colId xmlns:a16="http://schemas.microsoft.com/office/drawing/2014/main" val="754129540"/>
                    </a:ext>
                  </a:extLst>
                </a:gridCol>
                <a:gridCol w="807647">
                  <a:extLst>
                    <a:ext uri="{9D8B030D-6E8A-4147-A177-3AD203B41FA5}">
                      <a16:colId xmlns:a16="http://schemas.microsoft.com/office/drawing/2014/main" val="2759663523"/>
                    </a:ext>
                  </a:extLst>
                </a:gridCol>
              </a:tblGrid>
              <a:tr h="18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Parameter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+mn-lt"/>
                        </a:rPr>
                        <a:t>Value</a:t>
                      </a:r>
                      <a:endParaRPr lang="en-GB" sz="1500" dirty="0">
                        <a:effectLst/>
                        <a:latin typeface="+mn-lt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1189547607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+mn-lt"/>
                        </a:rPr>
                        <a:t>Frequency [GHz]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+mn-lt"/>
                        </a:rPr>
                        <a:t>11.9942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1460260814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acc. gradient [MV/m]</a:t>
                      </a:r>
                      <a:endParaRPr lang="en-GB" sz="15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4280093737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 per module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2027634411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+mn-lt"/>
                        </a:rPr>
                        <a:t>Iris </a:t>
                      </a:r>
                      <a:r>
                        <a:rPr lang="it-IT" sz="1500" dirty="0" err="1">
                          <a:effectLst/>
                          <a:latin typeface="+mn-lt"/>
                        </a:rPr>
                        <a:t>radius</a:t>
                      </a:r>
                      <a:r>
                        <a:rPr lang="it-IT" sz="1500" dirty="0">
                          <a:effectLst/>
                          <a:latin typeface="+mn-lt"/>
                        </a:rPr>
                        <a:t> a </a:t>
                      </a:r>
                      <a:r>
                        <a:rPr lang="it-IT" sz="1500" dirty="0" smtClean="0">
                          <a:effectLst/>
                          <a:latin typeface="+mn-lt"/>
                        </a:rPr>
                        <a:t>(linear </a:t>
                      </a:r>
                      <a:r>
                        <a:rPr lang="it-IT" sz="1500" dirty="0" err="1" smtClean="0">
                          <a:effectLst/>
                          <a:latin typeface="+mn-lt"/>
                        </a:rPr>
                        <a:t>tapering</a:t>
                      </a:r>
                      <a:r>
                        <a:rPr lang="it-IT" sz="1500" dirty="0" smtClean="0">
                          <a:effectLst/>
                          <a:latin typeface="+mn-lt"/>
                        </a:rPr>
                        <a:t>) [</a:t>
                      </a:r>
                      <a:r>
                        <a:rPr lang="it-IT" sz="1500" b="0" dirty="0">
                          <a:effectLst/>
                          <a:latin typeface="+mn-lt"/>
                        </a:rPr>
                        <a:t>mm</a:t>
                      </a:r>
                      <a:r>
                        <a:rPr lang="it-IT" sz="1500" b="0" dirty="0" smtClean="0">
                          <a:effectLst/>
                          <a:latin typeface="+mn-lt"/>
                        </a:rPr>
                        <a:t>] &lt;a&gt;=3.5</a:t>
                      </a:r>
                      <a:endParaRPr lang="en-GB" sz="1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effectLst/>
                          <a:latin typeface="+mn-lt"/>
                        </a:rPr>
                        <a:t>3.8-3.2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887955829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Tapering angle [</a:t>
                      </a:r>
                      <a:r>
                        <a:rPr lang="en-GB" sz="15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</a:t>
                      </a:r>
                      <a:r>
                        <a:rPr lang="en-GB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3577256199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length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</a:t>
                      </a:r>
                      <a:r>
                        <a:rPr lang="en-GB" sz="15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[m] 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166161823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of cells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2752336216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Shunt impedance R [MΩ/m]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latin typeface="+mn-lt"/>
                        </a:rPr>
                        <a:t>94-107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 input power per structure [MW]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</a:t>
                      </a:r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237203096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 power averaged over the pulse [MW]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</a:t>
                      </a:r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1615577769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dissipated power [kW]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1671449666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Filling time [ns]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126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987011987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Effective shunt Imp. R</a:t>
                      </a:r>
                      <a:r>
                        <a:rPr lang="en-GB" sz="15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[M</a:t>
                      </a:r>
                      <a:r>
                        <a:rPr lang="it-IT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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/m]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350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299935891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 Modified </a:t>
                      </a:r>
                      <a:r>
                        <a:rPr lang="en-GB" sz="15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Poynting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Vector [W/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5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812987920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Unloaded </a:t>
                      </a:r>
                      <a:r>
                        <a:rPr lang="en-GB" sz="1500" dirty="0" smtClean="0">
                          <a:effectLst/>
                          <a:latin typeface="+mn-lt"/>
                        </a:rPr>
                        <a:t>SLED/BOC </a:t>
                      </a:r>
                      <a:r>
                        <a:rPr lang="en-GB" sz="1500" dirty="0">
                          <a:effectLst/>
                          <a:latin typeface="+mn-lt"/>
                        </a:rPr>
                        <a:t>Q-factor Q</a:t>
                      </a:r>
                      <a:r>
                        <a:rPr lang="en-GB" sz="1500" baseline="-25000" dirty="0">
                          <a:effectLst/>
                          <a:latin typeface="+mn-lt"/>
                        </a:rPr>
                        <a:t>0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+mn-lt"/>
                        </a:rPr>
                        <a:t>150000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3857371610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External </a:t>
                      </a:r>
                      <a:r>
                        <a:rPr lang="en-GB" sz="1500" dirty="0" smtClean="0">
                          <a:effectLst/>
                          <a:latin typeface="+mn-lt"/>
                        </a:rPr>
                        <a:t>SLED/BOC </a:t>
                      </a:r>
                      <a:r>
                        <a:rPr lang="en-GB" sz="1500" dirty="0">
                          <a:effectLst/>
                          <a:latin typeface="+mn-lt"/>
                        </a:rPr>
                        <a:t>Q-factor Q</a:t>
                      </a:r>
                      <a:r>
                        <a:rPr lang="en-GB" sz="1500" baseline="-25000" dirty="0">
                          <a:effectLst/>
                          <a:latin typeface="+mn-lt"/>
                        </a:rPr>
                        <a:t>E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effectLst/>
                          <a:latin typeface="+mn-lt"/>
                        </a:rPr>
                        <a:t>21000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610464880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Required </a:t>
                      </a:r>
                      <a:r>
                        <a:rPr lang="en-GB" sz="15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Kly</a:t>
                      </a: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per </a:t>
                      </a: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module </a:t>
                      </a: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[MW]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37/19 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667026167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  <a:latin typeface="+mn-lt"/>
                        </a:rPr>
                        <a:t>RF </a:t>
                      </a:r>
                      <a:r>
                        <a:rPr lang="en-GB" sz="1500" b="1" noProof="0" dirty="0">
                          <a:effectLst/>
                          <a:latin typeface="+mn-lt"/>
                        </a:rPr>
                        <a:t>pulse</a:t>
                      </a:r>
                      <a:r>
                        <a:rPr lang="it-IT" sz="1500" b="1" dirty="0">
                          <a:effectLst/>
                          <a:latin typeface="+mn-lt"/>
                        </a:rPr>
                        <a:t> [µs]</a:t>
                      </a:r>
                      <a:endParaRPr lang="en-GB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  <a:latin typeface="+mn-lt"/>
                        </a:rPr>
                        <a:t>1.5</a:t>
                      </a:r>
                      <a:endParaRPr lang="en-GB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1791062711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Klystron power (available) [MW]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50/25</a:t>
                      </a:r>
                      <a:endParaRPr lang="en-GB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34683024"/>
                  </a:ext>
                </a:extLst>
              </a:tr>
              <a:tr h="185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Rep. Rate [Hz]</a:t>
                      </a:r>
                    </a:p>
                  </a:txBody>
                  <a:tcPr marL="72000" marR="77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7441" marT="0" marB="0"/>
                </a:tc>
                <a:extLst>
                  <a:ext uri="{0D108BD9-81ED-4DB2-BD59-A6C34878D82A}">
                    <a16:rowId xmlns:a16="http://schemas.microsoft.com/office/drawing/2014/main" val="2519424957"/>
                  </a:ext>
                </a:extLst>
              </a:tr>
            </a:tbl>
          </a:graphicData>
        </a:graphic>
      </p:graphicFrame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3322" r="5870"/>
          <a:stretch/>
        </p:blipFill>
        <p:spPr>
          <a:xfrm>
            <a:off x="4661868" y="616115"/>
            <a:ext cx="3134262" cy="281093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175327" y="1913066"/>
            <a:ext cx="1496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Profile of the accelerating field along the structure</a:t>
            </a:r>
            <a:endParaRPr lang="en-GB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9400360" y="6119336"/>
            <a:ext cx="2768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G=average accelerating gradient</a:t>
            </a:r>
          </a:p>
          <a:p>
            <a:r>
              <a:rPr lang="en-GB" sz="1400" dirty="0" smtClean="0"/>
              <a:t>L=structure length</a:t>
            </a:r>
          </a:p>
          <a:p>
            <a:r>
              <a:rPr lang="en-GB" sz="1400" dirty="0" err="1" smtClean="0"/>
              <a:t>P</a:t>
            </a:r>
            <a:r>
              <a:rPr lang="en-GB" sz="1400" baseline="-25000" dirty="0" err="1" smtClean="0"/>
              <a:t>kly</a:t>
            </a:r>
            <a:r>
              <a:rPr lang="en-GB" sz="1400" dirty="0" smtClean="0"/>
              <a:t>=klystron power (pre-sled pulse)</a:t>
            </a:r>
            <a:endParaRPr lang="en-GB" sz="1400" dirty="0"/>
          </a:p>
        </p:txBody>
      </p:sp>
      <p:graphicFrame>
        <p:nvGraphicFramePr>
          <p:cNvPr id="19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001993"/>
              </p:ext>
            </p:extLst>
          </p:nvPr>
        </p:nvGraphicFramePr>
        <p:xfrm>
          <a:off x="8159750" y="6063049"/>
          <a:ext cx="961672" cy="712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zione" r:id="rId9" imgW="634680" imgH="469800" progId="Equation.3">
                  <p:embed/>
                </p:oleObj>
              </mc:Choice>
              <mc:Fallback>
                <p:oleObj name="Equazione" r:id="rId9" imgW="634680" imgH="469800" progId="Equation.3">
                  <p:embed/>
                  <p:pic>
                    <p:nvPicPr>
                      <p:cNvPr id="19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0" y="6063049"/>
                        <a:ext cx="961672" cy="712401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44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054689" y="912423"/>
            <a:ext cx="29177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CANON </a:t>
            </a:r>
            <a:r>
              <a:rPr lang="it-IT" sz="3000" b="1" dirty="0"/>
              <a:t>E37118+ </a:t>
            </a:r>
            <a:endParaRPr lang="en-GB" sz="3000" dirty="0"/>
          </a:p>
        </p:txBody>
      </p:sp>
      <p:sp>
        <p:nvSpPr>
          <p:cNvPr id="22" name="Triangolo isoscele 21"/>
          <p:cNvSpPr/>
          <p:nvPr/>
        </p:nvSpPr>
        <p:spPr>
          <a:xfrm rot="10800000">
            <a:off x="3085057" y="1494279"/>
            <a:ext cx="746410" cy="7544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ttangolo 28"/>
          <p:cNvSpPr/>
          <p:nvPr/>
        </p:nvSpPr>
        <p:spPr>
          <a:xfrm>
            <a:off x="2333358" y="5604314"/>
            <a:ext cx="590444" cy="1594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ttangolo 29"/>
          <p:cNvSpPr/>
          <p:nvPr/>
        </p:nvSpPr>
        <p:spPr>
          <a:xfrm>
            <a:off x="3154634" y="5598429"/>
            <a:ext cx="590444" cy="1594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ttangolo 31"/>
          <p:cNvSpPr/>
          <p:nvPr/>
        </p:nvSpPr>
        <p:spPr>
          <a:xfrm>
            <a:off x="4872404" y="5594360"/>
            <a:ext cx="590444" cy="1594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e 32"/>
          <p:cNvSpPr/>
          <p:nvPr/>
        </p:nvSpPr>
        <p:spPr>
          <a:xfrm>
            <a:off x="3682208" y="4172143"/>
            <a:ext cx="415911" cy="40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asellaDiTesto 35"/>
          <p:cNvSpPr txBox="1"/>
          <p:nvPr/>
        </p:nvSpPr>
        <p:spPr>
          <a:xfrm>
            <a:off x="3831467" y="1628091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50 (45) MW</a:t>
            </a:r>
            <a:endParaRPr lang="en-GB" sz="24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055731" y="4142124"/>
            <a:ext cx="833197" cy="44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BOC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3" name="Rettangolo 2"/>
          <p:cNvSpPr/>
          <p:nvPr/>
        </p:nvSpPr>
        <p:spPr>
          <a:xfrm>
            <a:off x="2289018" y="896812"/>
            <a:ext cx="26436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CPI VKX8311HE</a:t>
            </a:r>
            <a:endParaRPr lang="en-GB" sz="3000" dirty="0"/>
          </a:p>
        </p:txBody>
      </p:sp>
      <p:sp>
        <p:nvSpPr>
          <p:cNvPr id="62" name="Ovale 61"/>
          <p:cNvSpPr/>
          <p:nvPr/>
        </p:nvSpPr>
        <p:spPr>
          <a:xfrm>
            <a:off x="3010275" y="4157988"/>
            <a:ext cx="415911" cy="40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0" name="Connettore diritto 79"/>
          <p:cNvCxnSpPr>
            <a:stCxn id="22" idx="0"/>
          </p:cNvCxnSpPr>
          <p:nvPr/>
        </p:nvCxnSpPr>
        <p:spPr>
          <a:xfrm>
            <a:off x="3458262" y="2248771"/>
            <a:ext cx="0" cy="20701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/>
          <p:cNvCxnSpPr/>
          <p:nvPr/>
        </p:nvCxnSpPr>
        <p:spPr>
          <a:xfrm>
            <a:off x="3463554" y="3690441"/>
            <a:ext cx="207955" cy="3878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/>
          <p:cNvCxnSpPr/>
          <p:nvPr/>
        </p:nvCxnSpPr>
        <p:spPr>
          <a:xfrm flipH="1">
            <a:off x="3457666" y="3687862"/>
            <a:ext cx="207955" cy="3878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/>
          <p:cNvCxnSpPr/>
          <p:nvPr/>
        </p:nvCxnSpPr>
        <p:spPr>
          <a:xfrm flipH="1">
            <a:off x="3451495" y="4075745"/>
            <a:ext cx="4814" cy="83109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/>
          <p:cNvCxnSpPr/>
          <p:nvPr/>
        </p:nvCxnSpPr>
        <p:spPr>
          <a:xfrm flipH="1">
            <a:off x="3663113" y="4078324"/>
            <a:ext cx="1255" cy="81239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uppo 95"/>
          <p:cNvGrpSpPr/>
          <p:nvPr/>
        </p:nvGrpSpPr>
        <p:grpSpPr>
          <a:xfrm>
            <a:off x="2388018" y="4882255"/>
            <a:ext cx="213843" cy="390463"/>
            <a:chOff x="2774620" y="2497159"/>
            <a:chExt cx="170409" cy="326199"/>
          </a:xfrm>
        </p:grpSpPr>
        <p:cxnSp>
          <p:nvCxnSpPr>
            <p:cNvPr id="94" name="Connettore diritto 93"/>
            <p:cNvCxnSpPr/>
            <p:nvPr/>
          </p:nvCxnSpPr>
          <p:spPr>
            <a:xfrm>
              <a:off x="2779312" y="2499314"/>
              <a:ext cx="165717" cy="3240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diritto 94"/>
            <p:cNvCxnSpPr/>
            <p:nvPr/>
          </p:nvCxnSpPr>
          <p:spPr>
            <a:xfrm flipH="1">
              <a:off x="2774620" y="2497159"/>
              <a:ext cx="165717" cy="3240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Connettore diritto 96"/>
          <p:cNvCxnSpPr/>
          <p:nvPr/>
        </p:nvCxnSpPr>
        <p:spPr>
          <a:xfrm>
            <a:off x="2592749" y="4882255"/>
            <a:ext cx="833437" cy="554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/>
          <p:cNvCxnSpPr/>
          <p:nvPr/>
        </p:nvCxnSpPr>
        <p:spPr>
          <a:xfrm flipV="1">
            <a:off x="2601862" y="5265386"/>
            <a:ext cx="596737" cy="475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diritto 110"/>
          <p:cNvCxnSpPr/>
          <p:nvPr/>
        </p:nvCxnSpPr>
        <p:spPr>
          <a:xfrm>
            <a:off x="3198599" y="5272430"/>
            <a:ext cx="0" cy="32599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/>
          <p:cNvCxnSpPr/>
          <p:nvPr/>
        </p:nvCxnSpPr>
        <p:spPr>
          <a:xfrm flipH="1">
            <a:off x="2378622" y="5265386"/>
            <a:ext cx="3226" cy="34379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tangolo 124"/>
          <p:cNvSpPr/>
          <p:nvPr/>
        </p:nvSpPr>
        <p:spPr>
          <a:xfrm>
            <a:off x="4057139" y="5594360"/>
            <a:ext cx="590444" cy="1594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6" name="Gruppo 125"/>
          <p:cNvGrpSpPr/>
          <p:nvPr/>
        </p:nvGrpSpPr>
        <p:grpSpPr>
          <a:xfrm>
            <a:off x="4111799" y="4872301"/>
            <a:ext cx="213843" cy="390463"/>
            <a:chOff x="2774620" y="2497159"/>
            <a:chExt cx="170409" cy="326199"/>
          </a:xfrm>
        </p:grpSpPr>
        <p:cxnSp>
          <p:nvCxnSpPr>
            <p:cNvPr id="127" name="Connettore diritto 126"/>
            <p:cNvCxnSpPr/>
            <p:nvPr/>
          </p:nvCxnSpPr>
          <p:spPr>
            <a:xfrm>
              <a:off x="2779312" y="2499314"/>
              <a:ext cx="165717" cy="3240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diritto 127"/>
            <p:cNvCxnSpPr/>
            <p:nvPr/>
          </p:nvCxnSpPr>
          <p:spPr>
            <a:xfrm flipH="1">
              <a:off x="2774620" y="2497159"/>
              <a:ext cx="165717" cy="3240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Connettore diritto 128"/>
          <p:cNvCxnSpPr/>
          <p:nvPr/>
        </p:nvCxnSpPr>
        <p:spPr>
          <a:xfrm flipV="1">
            <a:off x="4325642" y="5255432"/>
            <a:ext cx="596737" cy="475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/>
          <p:cNvCxnSpPr/>
          <p:nvPr/>
        </p:nvCxnSpPr>
        <p:spPr>
          <a:xfrm>
            <a:off x="4922379" y="5262476"/>
            <a:ext cx="0" cy="32599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/>
          <p:cNvCxnSpPr/>
          <p:nvPr/>
        </p:nvCxnSpPr>
        <p:spPr>
          <a:xfrm flipH="1">
            <a:off x="4102402" y="5255432"/>
            <a:ext cx="3226" cy="34379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/>
          <p:cNvCxnSpPr/>
          <p:nvPr/>
        </p:nvCxnSpPr>
        <p:spPr>
          <a:xfrm>
            <a:off x="3654975" y="4888139"/>
            <a:ext cx="456824" cy="258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ttangolo 139"/>
          <p:cNvSpPr/>
          <p:nvPr/>
        </p:nvSpPr>
        <p:spPr>
          <a:xfrm>
            <a:off x="3634426" y="3470684"/>
            <a:ext cx="57372" cy="2184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ttangolo 140"/>
          <p:cNvSpPr/>
          <p:nvPr/>
        </p:nvSpPr>
        <p:spPr>
          <a:xfrm>
            <a:off x="2367453" y="4672252"/>
            <a:ext cx="57372" cy="2184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ttangolo 141"/>
          <p:cNvSpPr/>
          <p:nvPr/>
        </p:nvSpPr>
        <p:spPr>
          <a:xfrm>
            <a:off x="4291068" y="4651254"/>
            <a:ext cx="57372" cy="2184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CasellaDiTesto 142"/>
          <p:cNvSpPr txBox="1"/>
          <p:nvPr/>
        </p:nvSpPr>
        <p:spPr>
          <a:xfrm>
            <a:off x="2289018" y="4142124"/>
            <a:ext cx="833197" cy="44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BOC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153" name="CasellaDiTesto 152"/>
          <p:cNvSpPr txBox="1"/>
          <p:nvPr/>
        </p:nvSpPr>
        <p:spPr>
          <a:xfrm>
            <a:off x="8454516" y="1726932"/>
            <a:ext cx="192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25 (22.5) </a:t>
            </a:r>
            <a:r>
              <a:rPr lang="en-GB" sz="2400" b="1" dirty="0" smtClean="0"/>
              <a:t>MW</a:t>
            </a:r>
            <a:endParaRPr lang="en-GB" sz="2400" b="1" dirty="0"/>
          </a:p>
        </p:txBody>
      </p:sp>
      <p:sp>
        <p:nvSpPr>
          <p:cNvPr id="156" name="Ovale 155"/>
          <p:cNvSpPr/>
          <p:nvPr/>
        </p:nvSpPr>
        <p:spPr>
          <a:xfrm>
            <a:off x="7806947" y="4153045"/>
            <a:ext cx="415911" cy="40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0" name="Connettore diritto 159"/>
          <p:cNvCxnSpPr/>
          <p:nvPr/>
        </p:nvCxnSpPr>
        <p:spPr>
          <a:xfrm flipH="1">
            <a:off x="8227388" y="3301825"/>
            <a:ext cx="12060" cy="159473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CasellaDiTesto 175"/>
          <p:cNvSpPr txBox="1"/>
          <p:nvPr/>
        </p:nvSpPr>
        <p:spPr>
          <a:xfrm>
            <a:off x="7064911" y="4131846"/>
            <a:ext cx="833197" cy="44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BOC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cxnSp>
        <p:nvCxnSpPr>
          <p:cNvPr id="220" name="Connettore diritto 219"/>
          <p:cNvCxnSpPr/>
          <p:nvPr/>
        </p:nvCxnSpPr>
        <p:spPr>
          <a:xfrm>
            <a:off x="1756150" y="2552693"/>
            <a:ext cx="3672394" cy="1006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ttore diritto 222"/>
          <p:cNvCxnSpPr/>
          <p:nvPr/>
        </p:nvCxnSpPr>
        <p:spPr>
          <a:xfrm>
            <a:off x="1756150" y="3178706"/>
            <a:ext cx="3672394" cy="1006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ttore diritto 225"/>
          <p:cNvCxnSpPr/>
          <p:nvPr/>
        </p:nvCxnSpPr>
        <p:spPr>
          <a:xfrm>
            <a:off x="3457874" y="3493741"/>
            <a:ext cx="0" cy="20701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ttore diritto 227"/>
          <p:cNvCxnSpPr/>
          <p:nvPr/>
        </p:nvCxnSpPr>
        <p:spPr>
          <a:xfrm flipH="1">
            <a:off x="3457874" y="2455785"/>
            <a:ext cx="388" cy="1037956"/>
          </a:xfrm>
          <a:prstGeom prst="line">
            <a:avLst/>
          </a:prstGeom>
          <a:ln w="1238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riangolo isoscele 230"/>
          <p:cNvSpPr/>
          <p:nvPr/>
        </p:nvSpPr>
        <p:spPr>
          <a:xfrm rot="10800000">
            <a:off x="7854571" y="1492306"/>
            <a:ext cx="746410" cy="7544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2" name="Connettore diritto 231"/>
          <p:cNvCxnSpPr>
            <a:stCxn id="231" idx="0"/>
          </p:cNvCxnSpPr>
          <p:nvPr/>
        </p:nvCxnSpPr>
        <p:spPr>
          <a:xfrm>
            <a:off x="8227776" y="2246798"/>
            <a:ext cx="0" cy="20701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ttore diritto 232"/>
          <p:cNvCxnSpPr/>
          <p:nvPr/>
        </p:nvCxnSpPr>
        <p:spPr>
          <a:xfrm flipH="1">
            <a:off x="8227388" y="2453812"/>
            <a:ext cx="388" cy="1037956"/>
          </a:xfrm>
          <a:prstGeom prst="line">
            <a:avLst/>
          </a:prstGeom>
          <a:ln w="1238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ttore diritto 233"/>
          <p:cNvCxnSpPr/>
          <p:nvPr/>
        </p:nvCxnSpPr>
        <p:spPr>
          <a:xfrm>
            <a:off x="6618319" y="2548863"/>
            <a:ext cx="3672394" cy="1006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ttore diritto 234"/>
          <p:cNvCxnSpPr/>
          <p:nvPr/>
        </p:nvCxnSpPr>
        <p:spPr>
          <a:xfrm>
            <a:off x="6618319" y="3174876"/>
            <a:ext cx="3672394" cy="1006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ttangolo 235"/>
          <p:cNvSpPr/>
          <p:nvPr/>
        </p:nvSpPr>
        <p:spPr>
          <a:xfrm>
            <a:off x="8976000" y="5589000"/>
            <a:ext cx="590444" cy="1594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ttangolo 238"/>
          <p:cNvSpPr/>
          <p:nvPr/>
        </p:nvSpPr>
        <p:spPr>
          <a:xfrm>
            <a:off x="8160735" y="5589000"/>
            <a:ext cx="590444" cy="1594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0" name="Gruppo 239"/>
          <p:cNvGrpSpPr/>
          <p:nvPr/>
        </p:nvGrpSpPr>
        <p:grpSpPr>
          <a:xfrm>
            <a:off x="8215395" y="4866941"/>
            <a:ext cx="213843" cy="390463"/>
            <a:chOff x="2774620" y="2497159"/>
            <a:chExt cx="170409" cy="326199"/>
          </a:xfrm>
        </p:grpSpPr>
        <p:cxnSp>
          <p:nvCxnSpPr>
            <p:cNvPr id="241" name="Connettore diritto 240"/>
            <p:cNvCxnSpPr/>
            <p:nvPr/>
          </p:nvCxnSpPr>
          <p:spPr>
            <a:xfrm>
              <a:off x="2779312" y="2499314"/>
              <a:ext cx="165717" cy="3240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diritto 241"/>
            <p:cNvCxnSpPr/>
            <p:nvPr/>
          </p:nvCxnSpPr>
          <p:spPr>
            <a:xfrm flipH="1">
              <a:off x="2774620" y="2497159"/>
              <a:ext cx="165717" cy="3240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3" name="Connettore diritto 242"/>
          <p:cNvCxnSpPr/>
          <p:nvPr/>
        </p:nvCxnSpPr>
        <p:spPr>
          <a:xfrm flipV="1">
            <a:off x="8429238" y="5250072"/>
            <a:ext cx="596737" cy="475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ttore diritto 243"/>
          <p:cNvCxnSpPr/>
          <p:nvPr/>
        </p:nvCxnSpPr>
        <p:spPr>
          <a:xfrm>
            <a:off x="9025975" y="5257116"/>
            <a:ext cx="0" cy="32599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ttore diritto 244"/>
          <p:cNvCxnSpPr/>
          <p:nvPr/>
        </p:nvCxnSpPr>
        <p:spPr>
          <a:xfrm flipH="1">
            <a:off x="8205998" y="5250072"/>
            <a:ext cx="3226" cy="34379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ttangolo 245"/>
          <p:cNvSpPr/>
          <p:nvPr/>
        </p:nvSpPr>
        <p:spPr>
          <a:xfrm>
            <a:off x="8394664" y="4645894"/>
            <a:ext cx="57372" cy="2184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CasellaDiTesto 246"/>
          <p:cNvSpPr txBox="1"/>
          <p:nvPr/>
        </p:nvSpPr>
        <p:spPr>
          <a:xfrm>
            <a:off x="1086583" y="2114660"/>
            <a:ext cx="161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Klystron gallery</a:t>
            </a:r>
            <a:endParaRPr lang="en-GB" dirty="0"/>
          </a:p>
        </p:txBody>
      </p:sp>
      <p:sp>
        <p:nvSpPr>
          <p:cNvPr id="248" name="CasellaDiTesto 247"/>
          <p:cNvSpPr txBox="1"/>
          <p:nvPr/>
        </p:nvSpPr>
        <p:spPr>
          <a:xfrm>
            <a:off x="1098012" y="323419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Linac</a:t>
            </a:r>
            <a:r>
              <a:rPr lang="en-GB" dirty="0" smtClean="0"/>
              <a:t> hall</a:t>
            </a:r>
            <a:endParaRPr lang="en-GB" dirty="0"/>
          </a:p>
        </p:txBody>
      </p:sp>
      <p:cxnSp>
        <p:nvCxnSpPr>
          <p:cNvPr id="250" name="Connettore 2 249"/>
          <p:cNvCxnSpPr/>
          <p:nvPr/>
        </p:nvCxnSpPr>
        <p:spPr>
          <a:xfrm>
            <a:off x="2367453" y="6054876"/>
            <a:ext cx="309539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ttore 2 250"/>
          <p:cNvCxnSpPr/>
          <p:nvPr/>
        </p:nvCxnSpPr>
        <p:spPr>
          <a:xfrm>
            <a:off x="8156922" y="6045471"/>
            <a:ext cx="1409522" cy="9405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ttore 2 253"/>
          <p:cNvCxnSpPr>
            <a:endCxn id="29" idx="1"/>
          </p:cNvCxnSpPr>
          <p:nvPr/>
        </p:nvCxnSpPr>
        <p:spPr>
          <a:xfrm flipV="1">
            <a:off x="923470" y="5684015"/>
            <a:ext cx="1409888" cy="6416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CasellaDiTesto 261"/>
          <p:cNvSpPr txBox="1"/>
          <p:nvPr/>
        </p:nvSpPr>
        <p:spPr>
          <a:xfrm>
            <a:off x="235409" y="6325696"/>
            <a:ext cx="183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 band structures</a:t>
            </a:r>
            <a:endParaRPr lang="en-GB" dirty="0"/>
          </a:p>
        </p:txBody>
      </p:sp>
      <p:cxnSp>
        <p:nvCxnSpPr>
          <p:cNvPr id="264" name="Connettore 2 263"/>
          <p:cNvCxnSpPr>
            <a:stCxn id="265" idx="2"/>
          </p:cNvCxnSpPr>
          <p:nvPr/>
        </p:nvCxnSpPr>
        <p:spPr>
          <a:xfrm flipH="1">
            <a:off x="8452040" y="4445077"/>
            <a:ext cx="1306099" cy="62844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CasellaDiTesto 264"/>
          <p:cNvSpPr txBox="1"/>
          <p:nvPr/>
        </p:nvSpPr>
        <p:spPr>
          <a:xfrm>
            <a:off x="9158199" y="4075745"/>
            <a:ext cx="119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3dB hybrid</a:t>
            </a:r>
            <a:endParaRPr lang="en-GB" dirty="0"/>
          </a:p>
        </p:txBody>
      </p:sp>
      <p:cxnSp>
        <p:nvCxnSpPr>
          <p:cNvPr id="269" name="Connettore 2 268"/>
          <p:cNvCxnSpPr>
            <a:stCxn id="270" idx="1"/>
          </p:cNvCxnSpPr>
          <p:nvPr/>
        </p:nvCxnSpPr>
        <p:spPr>
          <a:xfrm flipH="1" flipV="1">
            <a:off x="3512707" y="2838879"/>
            <a:ext cx="1352652" cy="10641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CasellaDiTesto 269"/>
          <p:cNvSpPr txBox="1"/>
          <p:nvPr/>
        </p:nvSpPr>
        <p:spPr>
          <a:xfrm>
            <a:off x="4865359" y="3579905"/>
            <a:ext cx="205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 attenuation waveguide</a:t>
            </a:r>
            <a:endParaRPr lang="en-GB" dirty="0"/>
          </a:p>
        </p:txBody>
      </p:sp>
      <p:sp>
        <p:nvSpPr>
          <p:cNvPr id="275" name="CasellaDiTesto 274"/>
          <p:cNvSpPr txBox="1"/>
          <p:nvPr/>
        </p:nvSpPr>
        <p:spPr>
          <a:xfrm>
            <a:off x="429954" y="29462"/>
            <a:ext cx="11408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RF MODULE SCHEMATIC LAYOUTS: CPI/CANON KLYSTRONS</a:t>
            </a:r>
            <a:endParaRPr lang="en-GB" sz="3600" b="1" dirty="0"/>
          </a:p>
        </p:txBody>
      </p:sp>
      <p:sp>
        <p:nvSpPr>
          <p:cNvPr id="276" name="CasellaDiTesto 275"/>
          <p:cNvSpPr txBox="1"/>
          <p:nvPr/>
        </p:nvSpPr>
        <p:spPr>
          <a:xfrm>
            <a:off x="8505456" y="6099185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2240 mm</a:t>
            </a:r>
            <a:endParaRPr lang="en-GB" dirty="0"/>
          </a:p>
        </p:txBody>
      </p:sp>
      <p:sp>
        <p:nvSpPr>
          <p:cNvPr id="277" name="Rettangolo 276"/>
          <p:cNvSpPr/>
          <p:nvPr/>
        </p:nvSpPr>
        <p:spPr>
          <a:xfrm>
            <a:off x="3851988" y="5488657"/>
            <a:ext cx="83683" cy="3869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8" name="Connettore 2 277"/>
          <p:cNvCxnSpPr>
            <a:endCxn id="277" idx="0"/>
          </p:cNvCxnSpPr>
          <p:nvPr/>
        </p:nvCxnSpPr>
        <p:spPr>
          <a:xfrm>
            <a:off x="1463866" y="5291927"/>
            <a:ext cx="2429964" cy="19673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CasellaDiTesto 278"/>
          <p:cNvSpPr txBox="1"/>
          <p:nvPr/>
        </p:nvSpPr>
        <p:spPr>
          <a:xfrm>
            <a:off x="251920" y="4872301"/>
            <a:ext cx="168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QUAD+ </a:t>
            </a:r>
            <a:r>
              <a:rPr lang="en-GB" dirty="0" err="1" smtClean="0"/>
              <a:t>stripline</a:t>
            </a:r>
            <a:endParaRPr lang="en-GB" dirty="0"/>
          </a:p>
        </p:txBody>
      </p:sp>
      <p:sp>
        <p:nvSpPr>
          <p:cNvPr id="282" name="CasellaDiTesto 281"/>
          <p:cNvSpPr txBox="1"/>
          <p:nvPr/>
        </p:nvSpPr>
        <p:spPr>
          <a:xfrm>
            <a:off x="2645245" y="6161372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4755 mm (LE) 4810 mm (HE)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9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F9BAA5D-59CD-435F-AB9B-0895A45C79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97" y="500178"/>
            <a:ext cx="5949518" cy="377565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00" y="728999"/>
            <a:ext cx="4680000" cy="34992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FFFCF9A-0B69-45A7-8B9B-17F544354C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157" y="3639034"/>
            <a:ext cx="2681843" cy="2842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Connettore 2 4"/>
          <p:cNvCxnSpPr>
            <a:stCxn id="6" idx="1"/>
          </p:cNvCxnSpPr>
          <p:nvPr/>
        </p:nvCxnSpPr>
        <p:spPr>
          <a:xfrm flipH="1" flipV="1">
            <a:off x="1468661" y="4558609"/>
            <a:ext cx="1606918" cy="241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075579" y="4391743"/>
            <a:ext cx="1270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BOC (PSI)</a:t>
            </a:r>
            <a:endParaRPr lang="en-GB" sz="1600" dirty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1056002" y="5042438"/>
            <a:ext cx="2118569" cy="1865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184201" y="4870750"/>
            <a:ext cx="808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hybrid</a:t>
            </a:r>
            <a:endParaRPr lang="en-GB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56001" y="2854922"/>
            <a:ext cx="154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Pumps with T pumping units</a:t>
            </a:r>
          </a:p>
        </p:txBody>
      </p:sp>
      <p:cxnSp>
        <p:nvCxnSpPr>
          <p:cNvPr id="12" name="Connettore 2 11"/>
          <p:cNvCxnSpPr/>
          <p:nvPr/>
        </p:nvCxnSpPr>
        <p:spPr>
          <a:xfrm flipH="1" flipV="1">
            <a:off x="2227546" y="5589000"/>
            <a:ext cx="1457558" cy="4143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489293" y="6003316"/>
            <a:ext cx="1977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X band structures</a:t>
            </a:r>
          </a:p>
        </p:txBody>
      </p:sp>
      <p:cxnSp>
        <p:nvCxnSpPr>
          <p:cNvPr id="14" name="Connettore 2 13"/>
          <p:cNvCxnSpPr>
            <a:stCxn id="9" idx="2"/>
          </p:cNvCxnSpPr>
          <p:nvPr/>
        </p:nvCxnSpPr>
        <p:spPr>
          <a:xfrm>
            <a:off x="1828945" y="3439697"/>
            <a:ext cx="398601" cy="6089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439986" y="4461975"/>
            <a:ext cx="381423" cy="4087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17244" y="4211384"/>
            <a:ext cx="526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DC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227960" y="4655530"/>
            <a:ext cx="6988040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GB" b="1" dirty="0" smtClean="0"/>
              <a:t>Waveguide </a:t>
            </a:r>
            <a:r>
              <a:rPr lang="en-GB" b="1" dirty="0" smtClean="0"/>
              <a:t>components </a:t>
            </a:r>
            <a:r>
              <a:rPr lang="en-GB" dirty="0" smtClean="0"/>
              <a:t>(DC, T pumping, hybrids,…) </a:t>
            </a:r>
            <a:r>
              <a:rPr lang="en-GB" b="1" dirty="0" smtClean="0"/>
              <a:t>CERN design</a:t>
            </a:r>
            <a:r>
              <a:rPr lang="en-GB" dirty="0" smtClean="0"/>
              <a:t> but there are some components for which we have to fix the design (circular-rectangular waveguide mode converter, pumping unit on circular waveguide)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GB" b="1" dirty="0" smtClean="0"/>
              <a:t>Pulse compressor: BOC (PSI) or INFN </a:t>
            </a:r>
            <a:r>
              <a:rPr lang="en-GB" b="1" dirty="0" smtClean="0"/>
              <a:t>Design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GB" b="1" dirty="0" smtClean="0"/>
              <a:t>Asymmetric waveguide distribution system to take into account the RF propagation time</a:t>
            </a:r>
            <a:endParaRPr lang="en-GB" b="1" dirty="0" smtClean="0"/>
          </a:p>
        </p:txBody>
      </p:sp>
      <p:sp>
        <p:nvSpPr>
          <p:cNvPr id="29" name="CasellaDiTesto 28"/>
          <p:cNvSpPr txBox="1"/>
          <p:nvPr/>
        </p:nvSpPr>
        <p:spPr>
          <a:xfrm>
            <a:off x="3753889" y="-70684"/>
            <a:ext cx="4968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cap="all" dirty="0" err="1" smtClean="0"/>
              <a:t>rf</a:t>
            </a:r>
            <a:r>
              <a:rPr lang="en-GB" sz="4400" b="1" cap="all" dirty="0" smtClean="0"/>
              <a:t> </a:t>
            </a:r>
            <a:r>
              <a:rPr lang="en-GB" sz="4400" b="1" cap="all" dirty="0"/>
              <a:t>module layout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10002239" y="4163303"/>
            <a:ext cx="1995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Courtesy </a:t>
            </a:r>
            <a:r>
              <a:rPr lang="en-GB" sz="1400" i="1" dirty="0" smtClean="0"/>
              <a:t>G. Di </a:t>
            </a:r>
            <a:r>
              <a:rPr lang="en-GB" sz="1400" i="1" dirty="0" err="1" smtClean="0"/>
              <a:t>Raddo</a:t>
            </a:r>
            <a:r>
              <a:rPr lang="en-GB" sz="1400" i="1" dirty="0" smtClean="0"/>
              <a:t>,</a:t>
            </a:r>
          </a:p>
          <a:p>
            <a:r>
              <a:rPr lang="en-GB" sz="1400" i="1" dirty="0" smtClean="0"/>
              <a:t>E. Di Pasquale, F. </a:t>
            </a:r>
            <a:r>
              <a:rPr lang="en-GB" sz="1400" i="1" dirty="0" err="1"/>
              <a:t>C</a:t>
            </a:r>
            <a:r>
              <a:rPr lang="en-GB" sz="1400" i="1" dirty="0" err="1" smtClean="0"/>
              <a:t>ardelli</a:t>
            </a:r>
            <a:endParaRPr lang="en-GB" sz="1400" i="1" dirty="0"/>
          </a:p>
        </p:txBody>
      </p:sp>
      <p:sp>
        <p:nvSpPr>
          <p:cNvPr id="31" name="Rettangolo 30"/>
          <p:cNvSpPr/>
          <p:nvPr/>
        </p:nvSpPr>
        <p:spPr>
          <a:xfrm>
            <a:off x="8233480" y="567458"/>
            <a:ext cx="29177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CANON </a:t>
            </a:r>
            <a:r>
              <a:rPr lang="it-IT" sz="3000" b="1" dirty="0"/>
              <a:t>E37118+ </a:t>
            </a:r>
            <a:endParaRPr lang="en-GB" sz="30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911350" y="1121456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50 (45) MW</a:t>
            </a:r>
            <a:endParaRPr lang="en-GB" sz="2400" b="1" dirty="0"/>
          </a:p>
        </p:txBody>
      </p:sp>
      <p:sp>
        <p:nvSpPr>
          <p:cNvPr id="33" name="Rettangolo 32"/>
          <p:cNvSpPr/>
          <p:nvPr/>
        </p:nvSpPr>
        <p:spPr>
          <a:xfrm>
            <a:off x="2363268" y="662477"/>
            <a:ext cx="26436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CPI VKX8311HE</a:t>
            </a:r>
            <a:endParaRPr lang="en-GB" sz="30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8721980" y="981532"/>
            <a:ext cx="192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25 (22.5) </a:t>
            </a:r>
            <a:r>
              <a:rPr lang="en-GB" sz="2400" b="1" dirty="0" smtClean="0"/>
              <a:t>MW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919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5" y="1649812"/>
            <a:ext cx="4830085" cy="359236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b="15972"/>
          <a:stretch/>
        </p:blipFill>
        <p:spPr>
          <a:xfrm>
            <a:off x="315519" y="5042433"/>
            <a:ext cx="4750731" cy="176874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t="11116" b="6755"/>
          <a:stretch/>
        </p:blipFill>
        <p:spPr>
          <a:xfrm>
            <a:off x="7268098" y="866888"/>
            <a:ext cx="2038807" cy="29052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271" y="790964"/>
            <a:ext cx="2176295" cy="296570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72" y="3680749"/>
            <a:ext cx="5400463" cy="3090321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>
            <a:off x="4688470" y="1983298"/>
            <a:ext cx="0" cy="2862468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19862" y="-51687"/>
            <a:ext cx="10995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cap="all" dirty="0" smtClean="0"/>
              <a:t>TWO BOCS FOR CPI (50 MW) CONFIGURATION</a:t>
            </a:r>
            <a:endParaRPr lang="en-GB" sz="4400" b="1" cap="all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755093" y="312051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5 m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849504" y="4613385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4.7 m</a:t>
            </a:r>
            <a:endParaRPr lang="en-GB" b="1" dirty="0">
              <a:solidFill>
                <a:srgbClr val="0070C0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3004365" y="5379868"/>
            <a:ext cx="3876" cy="1445719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006303" y="561725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2.5 m</a:t>
            </a:r>
            <a:endParaRPr lang="en-GB" b="1" dirty="0">
              <a:solidFill>
                <a:srgbClr val="0070C0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>
            <a:off x="4049934" y="5986583"/>
            <a:ext cx="1938" cy="808186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339078" y="604629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1.2 m</a:t>
            </a:r>
            <a:endParaRPr lang="en-GB" b="1" dirty="0">
              <a:solidFill>
                <a:srgbClr val="0070C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8287501" y="1983298"/>
            <a:ext cx="1027549" cy="232237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1791867" y="2626043"/>
            <a:ext cx="1029809" cy="18265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9436963" y="2560099"/>
            <a:ext cx="1130484" cy="281976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7666" y="686703"/>
            <a:ext cx="6283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To </a:t>
            </a:r>
            <a:r>
              <a:rPr lang="en-GB" dirty="0" smtClean="0"/>
              <a:t>reduce the peak power after the PC the possibility to have two pulse compressors is being considered</a:t>
            </a:r>
            <a:endParaRPr lang="en-GB" dirty="0"/>
          </a:p>
        </p:txBody>
      </p:sp>
      <p:cxnSp>
        <p:nvCxnSpPr>
          <p:cNvPr id="26" name="Connettore 2 25"/>
          <p:cNvCxnSpPr/>
          <p:nvPr/>
        </p:nvCxnSpPr>
        <p:spPr>
          <a:xfrm>
            <a:off x="1342466" y="3110195"/>
            <a:ext cx="480052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1294996" y="268534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1 m</a:t>
            </a:r>
            <a:endParaRPr lang="en-GB" b="1" dirty="0">
              <a:solidFill>
                <a:srgbClr val="0070C0"/>
              </a:solidFill>
            </a:endParaRPr>
          </a:p>
        </p:txBody>
      </p:sp>
      <p:cxnSp>
        <p:nvCxnSpPr>
          <p:cNvPr id="29" name="Connettore 2 28"/>
          <p:cNvCxnSpPr/>
          <p:nvPr/>
        </p:nvCxnSpPr>
        <p:spPr>
          <a:xfrm flipV="1">
            <a:off x="2840435" y="2633309"/>
            <a:ext cx="1647097" cy="848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3125853" y="2190767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2.5 m</a:t>
            </a:r>
            <a:endParaRPr lang="en-GB" b="1" dirty="0">
              <a:solidFill>
                <a:srgbClr val="0070C0"/>
              </a:solidFill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1805601" y="4071010"/>
            <a:ext cx="994351" cy="1952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2060597" y="3554771"/>
            <a:ext cx="72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2 m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07832" y="2652268"/>
            <a:ext cx="103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Klystron hall</a:t>
            </a:r>
            <a:endParaRPr lang="en-GB" i="1" dirty="0"/>
          </a:p>
        </p:txBody>
      </p:sp>
      <p:sp>
        <p:nvSpPr>
          <p:cNvPr id="39" name="Rettangolo 38"/>
          <p:cNvSpPr/>
          <p:nvPr/>
        </p:nvSpPr>
        <p:spPr>
          <a:xfrm>
            <a:off x="1803646" y="4576411"/>
            <a:ext cx="1029809" cy="2952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ttangolo 39"/>
          <p:cNvSpPr/>
          <p:nvPr/>
        </p:nvSpPr>
        <p:spPr>
          <a:xfrm>
            <a:off x="1803647" y="5389085"/>
            <a:ext cx="1029809" cy="14313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ttangolo 40"/>
          <p:cNvSpPr/>
          <p:nvPr/>
        </p:nvSpPr>
        <p:spPr>
          <a:xfrm flipV="1">
            <a:off x="1803648" y="5042433"/>
            <a:ext cx="1029809" cy="26509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nettore 2 12"/>
          <p:cNvCxnSpPr/>
          <p:nvPr/>
        </p:nvCxnSpPr>
        <p:spPr>
          <a:xfrm>
            <a:off x="1342466" y="5212419"/>
            <a:ext cx="2852462" cy="13490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1812659" y="2805950"/>
            <a:ext cx="103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Shielding wall</a:t>
            </a:r>
            <a:endParaRPr lang="en-GB" i="1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3056866" y="2779383"/>
            <a:ext cx="103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Linac</a:t>
            </a:r>
            <a:r>
              <a:rPr lang="en-GB" i="1" dirty="0" smtClean="0"/>
              <a:t> hall</a:t>
            </a:r>
            <a:endParaRPr lang="en-GB" i="1" dirty="0"/>
          </a:p>
        </p:txBody>
      </p:sp>
      <p:pic>
        <p:nvPicPr>
          <p:cNvPr id="54" name="Immagine 53"/>
          <p:cNvPicPr>
            <a:picLocks noChangeAspect="1"/>
          </p:cNvPicPr>
          <p:nvPr/>
        </p:nvPicPr>
        <p:blipFill rotWithShape="1">
          <a:blip r:embed="rId7"/>
          <a:srcRect l="3325" t="43809" r="46120" b="15868"/>
          <a:stretch/>
        </p:blipFill>
        <p:spPr>
          <a:xfrm>
            <a:off x="5544043" y="3016468"/>
            <a:ext cx="1304747" cy="1034355"/>
          </a:xfrm>
          <a:prstGeom prst="rect">
            <a:avLst/>
          </a:prstGeom>
        </p:spPr>
      </p:pic>
      <p:sp>
        <p:nvSpPr>
          <p:cNvPr id="55" name="CasellaDiTesto 54"/>
          <p:cNvSpPr txBox="1"/>
          <p:nvPr/>
        </p:nvSpPr>
        <p:spPr>
          <a:xfrm>
            <a:off x="5528656" y="3948244"/>
            <a:ext cx="118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50 MV/m</a:t>
            </a:r>
            <a:endParaRPr lang="en-GB" dirty="0"/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 rotWithShape="1">
          <a:blip r:embed="rId7"/>
          <a:srcRect l="3325" t="43809" r="46120" b="15868"/>
          <a:stretch/>
        </p:blipFill>
        <p:spPr>
          <a:xfrm>
            <a:off x="5323822" y="5114523"/>
            <a:ext cx="1304747" cy="1034355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5308435" y="6046299"/>
            <a:ext cx="118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35 </a:t>
            </a:r>
            <a:r>
              <a:rPr lang="en-GB" dirty="0" smtClean="0">
                <a:sym typeface="Symbol" panose="05050102010706020507" pitchFamily="18" charset="2"/>
              </a:rPr>
              <a:t>MV/m</a:t>
            </a:r>
            <a:endParaRPr lang="en-GB" dirty="0"/>
          </a:p>
        </p:txBody>
      </p:sp>
      <p:cxnSp>
        <p:nvCxnSpPr>
          <p:cNvPr id="5" name="Connettore 2 4"/>
          <p:cNvCxnSpPr>
            <a:stCxn id="54" idx="3"/>
          </p:cNvCxnSpPr>
          <p:nvPr/>
        </p:nvCxnSpPr>
        <p:spPr>
          <a:xfrm>
            <a:off x="6848790" y="3533646"/>
            <a:ext cx="2458115" cy="918929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37" idx="3"/>
          </p:cNvCxnSpPr>
          <p:nvPr/>
        </p:nvCxnSpPr>
        <p:spPr>
          <a:xfrm flipV="1">
            <a:off x="6628569" y="5526971"/>
            <a:ext cx="2808394" cy="10473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5261495" y="2729620"/>
            <a:ext cx="219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Waveguide peak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85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8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0E630D0-EB8F-47FF-9E53-F3B9FF0EE1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03" y="1032209"/>
            <a:ext cx="4213188" cy="260715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0249A10-3715-419D-BB15-F36A325A0648}"/>
              </a:ext>
            </a:extLst>
          </p:cNvPr>
          <p:cNvSpPr txBox="1"/>
          <p:nvPr/>
        </p:nvSpPr>
        <p:spPr>
          <a:xfrm>
            <a:off x="1776000" y="585077"/>
            <a:ext cx="220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T-</a:t>
            </a:r>
            <a:r>
              <a:rPr lang="it-IT" sz="2400" b="1" i="1" dirty="0" err="1"/>
              <a:t>Pumping</a:t>
            </a:r>
            <a:r>
              <a:rPr lang="it-IT" sz="2400" b="1" i="1" dirty="0"/>
              <a:t> Unit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7814F43-AF62-4341-9FC4-4829A59BBD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00" y="4301262"/>
            <a:ext cx="4565085" cy="237384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D7AF941-2C79-4F65-8C06-171D554A7C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000" y="1950188"/>
            <a:ext cx="2242902" cy="178158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267942" y="-81496"/>
            <a:ext cx="982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SIMULATIONS OF </a:t>
            </a:r>
            <a:r>
              <a:rPr lang="en-GB" sz="4000" b="1" dirty="0" smtClean="0"/>
              <a:t>WAVEGUIDE </a:t>
            </a:r>
            <a:r>
              <a:rPr lang="en-GB" sz="4000" b="1" dirty="0" smtClean="0"/>
              <a:t>COMPONENTS</a:t>
            </a:r>
            <a:endParaRPr lang="en-GB" sz="4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76000" y="457235"/>
            <a:ext cx="12824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i="1" dirty="0" smtClean="0"/>
              <a:t>F. </a:t>
            </a:r>
            <a:r>
              <a:rPr lang="en-GB" sz="2200" i="1" dirty="0" err="1" smtClean="0"/>
              <a:t>Cardelli</a:t>
            </a:r>
            <a:endParaRPr lang="en-GB" sz="2200" i="1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7D0BD7F-F9BE-4332-9115-931C6560CC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417" y="924449"/>
            <a:ext cx="5045941" cy="22510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9193" y="3172028"/>
            <a:ext cx="3358931" cy="20272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685E30C-429A-4124-ADA6-1D9C69FBD1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902" y="5055574"/>
            <a:ext cx="5585884" cy="1433431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0249A10-3715-419D-BB15-F36A325A0648}"/>
              </a:ext>
            </a:extLst>
          </p:cNvPr>
          <p:cNvSpPr txBox="1"/>
          <p:nvPr/>
        </p:nvSpPr>
        <p:spPr>
          <a:xfrm>
            <a:off x="8568267" y="578708"/>
            <a:ext cx="156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3dB </a:t>
            </a:r>
            <a:r>
              <a:rPr lang="it-IT" sz="2400" b="1" i="1" dirty="0" err="1" smtClean="0"/>
              <a:t>hybrid</a:t>
            </a:r>
            <a:endParaRPr lang="it-IT" sz="2400" b="1" i="1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E1F43A6D-8602-4892-8783-D42CE75AA4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810" y="3364506"/>
            <a:ext cx="3537398" cy="9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841F9B79-71C2-4661-8197-CF19E64E9B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2"/>
          <a:stretch/>
        </p:blipFill>
        <p:spPr>
          <a:xfrm>
            <a:off x="6204793" y="782602"/>
            <a:ext cx="5662995" cy="3520457"/>
          </a:xfrm>
          <a:prstGeom prst="rect">
            <a:avLst/>
          </a:prstGeom>
        </p:spPr>
      </p:pic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E15B5EC9-40B3-4503-A27E-FFD5046BA9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98380" y="4277972"/>
          <a:ext cx="5060802" cy="235416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40991">
                  <a:extLst>
                    <a:ext uri="{9D8B030D-6E8A-4147-A177-3AD203B41FA5}">
                      <a16:colId xmlns:a16="http://schemas.microsoft.com/office/drawing/2014/main" val="644984124"/>
                    </a:ext>
                  </a:extLst>
                </a:gridCol>
                <a:gridCol w="846702">
                  <a:extLst>
                    <a:ext uri="{9D8B030D-6E8A-4147-A177-3AD203B41FA5}">
                      <a16:colId xmlns:a16="http://schemas.microsoft.com/office/drawing/2014/main" val="1768176384"/>
                    </a:ext>
                  </a:extLst>
                </a:gridCol>
                <a:gridCol w="1734452">
                  <a:extLst>
                    <a:ext uri="{9D8B030D-6E8A-4147-A177-3AD203B41FA5}">
                      <a16:colId xmlns:a16="http://schemas.microsoft.com/office/drawing/2014/main" val="447017760"/>
                    </a:ext>
                  </a:extLst>
                </a:gridCol>
                <a:gridCol w="738657">
                  <a:extLst>
                    <a:ext uri="{9D8B030D-6E8A-4147-A177-3AD203B41FA5}">
                      <a16:colId xmlns:a16="http://schemas.microsoft.com/office/drawing/2014/main" val="2572323379"/>
                    </a:ext>
                  </a:extLst>
                </a:gridCol>
              </a:tblGrid>
              <a:tr h="27422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Low Energy </a:t>
                      </a:r>
                      <a:r>
                        <a:rPr lang="it-IT" sz="1500" b="1" u="none" strike="noStrike" dirty="0" err="1">
                          <a:effectLst/>
                        </a:rPr>
                        <a:t>Asymmetric</a:t>
                      </a:r>
                      <a:r>
                        <a:rPr lang="it-IT" sz="1500" b="1" u="none" strike="noStrike" dirty="0">
                          <a:effectLst/>
                        </a:rPr>
                        <a:t> Module 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08781"/>
                  </a:ext>
                </a:extLst>
              </a:tr>
              <a:tr h="2320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Structure A, B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Structure C, D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341891"/>
                  </a:ext>
                </a:extLst>
              </a:tr>
              <a:tr h="2320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>
                          <a:effectLst/>
                        </a:rPr>
                        <a:t>WR-90 </a:t>
                      </a:r>
                      <a:r>
                        <a:rPr lang="it-IT" sz="1300" b="0" u="none" strike="noStrike" dirty="0" err="1">
                          <a:effectLst/>
                        </a:rPr>
                        <a:t>total</a:t>
                      </a:r>
                      <a:r>
                        <a:rPr lang="it-IT" sz="1300" b="0" u="none" strike="noStrike" dirty="0">
                          <a:effectLst/>
                        </a:rPr>
                        <a:t> </a:t>
                      </a:r>
                      <a:r>
                        <a:rPr lang="it-IT" sz="1300" b="0" u="none" strike="noStrike" dirty="0" err="1">
                          <a:effectLst/>
                        </a:rPr>
                        <a:t>length</a:t>
                      </a:r>
                      <a:r>
                        <a:rPr lang="it-IT" sz="1300" b="0" u="none" strike="noStrike" dirty="0">
                          <a:effectLst/>
                        </a:rPr>
                        <a:t> [mm]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1479,38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>
                          <a:effectLst/>
                        </a:rPr>
                        <a:t>WR-90 </a:t>
                      </a:r>
                      <a:r>
                        <a:rPr lang="it-IT" sz="1300" b="0" u="none" strike="noStrike" dirty="0" err="1">
                          <a:effectLst/>
                        </a:rPr>
                        <a:t>total</a:t>
                      </a:r>
                      <a:r>
                        <a:rPr lang="it-IT" sz="1300" b="0" u="none" strike="noStrike" dirty="0">
                          <a:effectLst/>
                        </a:rPr>
                        <a:t> </a:t>
                      </a:r>
                      <a:r>
                        <a:rPr lang="it-IT" sz="1300" b="0" u="none" strike="noStrike" dirty="0" err="1">
                          <a:effectLst/>
                        </a:rPr>
                        <a:t>length</a:t>
                      </a:r>
                      <a:r>
                        <a:rPr lang="it-IT" sz="1300" b="0" u="none" strike="noStrike" dirty="0">
                          <a:effectLst/>
                        </a:rPr>
                        <a:t> [mm]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3473,38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88316235"/>
                  </a:ext>
                </a:extLst>
              </a:tr>
              <a:tr h="2109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>
                          <a:effectLst/>
                        </a:rPr>
                        <a:t>WC-50 </a:t>
                      </a:r>
                      <a:r>
                        <a:rPr lang="it-IT" sz="1300" b="0" u="none" strike="noStrike" dirty="0" err="1">
                          <a:effectLst/>
                        </a:rPr>
                        <a:t>total</a:t>
                      </a:r>
                      <a:r>
                        <a:rPr lang="it-IT" sz="1300" b="0" u="none" strike="noStrike" dirty="0">
                          <a:effectLst/>
                        </a:rPr>
                        <a:t> </a:t>
                      </a:r>
                      <a:r>
                        <a:rPr lang="it-IT" sz="1300" b="0" u="none" strike="noStrike" dirty="0" err="1">
                          <a:effectLst/>
                        </a:rPr>
                        <a:t>length</a:t>
                      </a:r>
                      <a:r>
                        <a:rPr lang="it-IT" sz="1300" b="0" u="none" strike="noStrike" dirty="0">
                          <a:effectLst/>
                        </a:rPr>
                        <a:t> [mm]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>
                          <a:effectLst/>
                        </a:rPr>
                        <a:t>4678,00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>
                          <a:effectLst/>
                        </a:rPr>
                        <a:t>WC-50 </a:t>
                      </a:r>
                      <a:r>
                        <a:rPr lang="it-IT" sz="1300" b="0" u="none" strike="noStrike" dirty="0" err="1">
                          <a:effectLst/>
                        </a:rPr>
                        <a:t>total</a:t>
                      </a:r>
                      <a:r>
                        <a:rPr lang="it-IT" sz="1300" b="0" u="none" strike="noStrike" dirty="0">
                          <a:effectLst/>
                        </a:rPr>
                        <a:t> </a:t>
                      </a:r>
                      <a:r>
                        <a:rPr lang="it-IT" sz="1300" b="0" u="none" strike="noStrike" dirty="0" err="1">
                          <a:effectLst/>
                        </a:rPr>
                        <a:t>length</a:t>
                      </a:r>
                      <a:r>
                        <a:rPr lang="it-IT" sz="1300" b="0" u="none" strike="noStrike" dirty="0">
                          <a:effectLst/>
                        </a:rPr>
                        <a:t> [mm]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>
                          <a:effectLst/>
                        </a:rPr>
                        <a:t>4678,00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68857939"/>
                  </a:ext>
                </a:extLst>
              </a:tr>
              <a:tr h="2109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>
                          <a:effectLst/>
                        </a:rPr>
                        <a:t>BOC </a:t>
                      </a:r>
                      <a:r>
                        <a:rPr lang="it-IT" sz="1300" b="0" u="none" strike="noStrike" dirty="0" err="1">
                          <a:effectLst/>
                        </a:rPr>
                        <a:t>loss</a:t>
                      </a:r>
                      <a:r>
                        <a:rPr lang="it-IT" sz="1300" b="0" u="none" strike="noStrike" dirty="0">
                          <a:effectLst/>
                        </a:rPr>
                        <a:t> [dB]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-0,10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>
                          <a:effectLst/>
                        </a:rPr>
                        <a:t>BOC </a:t>
                      </a:r>
                      <a:r>
                        <a:rPr lang="it-IT" sz="1300" b="0" u="none" strike="noStrike" dirty="0" err="1">
                          <a:effectLst/>
                        </a:rPr>
                        <a:t>loss</a:t>
                      </a:r>
                      <a:r>
                        <a:rPr lang="it-IT" sz="1300" b="0" u="none" strike="noStrike" dirty="0">
                          <a:effectLst/>
                        </a:rPr>
                        <a:t> [dB]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effectLst/>
                        </a:rPr>
                        <a:t>-0,10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7337938"/>
                  </a:ext>
                </a:extLst>
              </a:tr>
              <a:tr h="2109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 </a:t>
                      </a:r>
                      <a:r>
                        <a:rPr lang="it-IT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[dB]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 </a:t>
                      </a:r>
                      <a:r>
                        <a:rPr lang="it-IT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[dB]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50706549"/>
                  </a:ext>
                </a:extLst>
              </a:tr>
              <a:tr h="2109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>
                          <a:effectLst/>
                        </a:rPr>
                        <a:t>WR-90 loss [dB]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-0,14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>
                          <a:effectLst/>
                        </a:rPr>
                        <a:t>WR-90 </a:t>
                      </a:r>
                      <a:r>
                        <a:rPr lang="it-IT" sz="1300" b="0" u="none" strike="noStrike" dirty="0" err="1">
                          <a:effectLst/>
                        </a:rPr>
                        <a:t>loss</a:t>
                      </a:r>
                      <a:r>
                        <a:rPr lang="it-IT" sz="1300" b="0" u="none" strike="noStrike" dirty="0">
                          <a:effectLst/>
                        </a:rPr>
                        <a:t> [dB]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>
                          <a:effectLst/>
                        </a:rPr>
                        <a:t>-0,34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24380180"/>
                  </a:ext>
                </a:extLst>
              </a:tr>
              <a:tr h="2109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>
                          <a:effectLst/>
                        </a:rPr>
                        <a:t>WC-50 </a:t>
                      </a:r>
                      <a:r>
                        <a:rPr lang="it-IT" sz="1300" b="0" u="none" strike="noStrike" dirty="0" err="1">
                          <a:effectLst/>
                        </a:rPr>
                        <a:t>loss</a:t>
                      </a:r>
                      <a:r>
                        <a:rPr lang="it-IT" sz="1300" b="0" u="none" strike="noStrike" dirty="0">
                          <a:effectLst/>
                        </a:rPr>
                        <a:t> [dB]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-0,06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>
                          <a:effectLst/>
                        </a:rPr>
                        <a:t>WC-50 </a:t>
                      </a:r>
                      <a:r>
                        <a:rPr lang="it-IT" sz="1300" b="0" u="none" strike="noStrike" dirty="0" err="1">
                          <a:effectLst/>
                        </a:rPr>
                        <a:t>loss</a:t>
                      </a:r>
                      <a:r>
                        <a:rPr lang="it-IT" sz="1300" b="0" u="none" strike="noStrike" dirty="0">
                          <a:effectLst/>
                        </a:rPr>
                        <a:t> [dB]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>
                          <a:effectLst/>
                        </a:rPr>
                        <a:t>-0,06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46775917"/>
                  </a:ext>
                </a:extLst>
              </a:tr>
              <a:tr h="2109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 err="1">
                          <a:effectLst/>
                        </a:rPr>
                        <a:t>total</a:t>
                      </a:r>
                      <a:r>
                        <a:rPr lang="it-IT" sz="1300" b="0" u="none" strike="noStrike" dirty="0">
                          <a:effectLst/>
                        </a:rPr>
                        <a:t> </a:t>
                      </a:r>
                      <a:r>
                        <a:rPr lang="it-IT" sz="1300" b="0" u="none" strike="noStrike" dirty="0" err="1">
                          <a:effectLst/>
                        </a:rPr>
                        <a:t>loss</a:t>
                      </a:r>
                      <a:r>
                        <a:rPr lang="it-IT" sz="1300" b="0" u="none" strike="noStrike" dirty="0">
                          <a:effectLst/>
                        </a:rPr>
                        <a:t> [dB]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>
                          <a:effectLst/>
                        </a:rPr>
                        <a:t>-0,46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 err="1">
                          <a:effectLst/>
                        </a:rPr>
                        <a:t>total</a:t>
                      </a:r>
                      <a:r>
                        <a:rPr lang="it-IT" sz="1300" b="0" u="none" strike="noStrike" dirty="0">
                          <a:effectLst/>
                        </a:rPr>
                        <a:t> </a:t>
                      </a:r>
                      <a:r>
                        <a:rPr lang="it-IT" sz="1300" b="0" u="none" strike="noStrike" dirty="0" err="1">
                          <a:effectLst/>
                        </a:rPr>
                        <a:t>loss</a:t>
                      </a:r>
                      <a:r>
                        <a:rPr lang="it-IT" sz="1300" b="0" u="none" strike="noStrike" dirty="0">
                          <a:effectLst/>
                        </a:rPr>
                        <a:t> [dB]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u="none" strike="noStrike" dirty="0">
                          <a:effectLst/>
                        </a:rPr>
                        <a:t>-0,67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82619006"/>
                  </a:ext>
                </a:extLst>
              </a:tr>
              <a:tr h="30586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err="1">
                          <a:effectLst/>
                        </a:rPr>
                        <a:t>total</a:t>
                      </a:r>
                      <a:r>
                        <a:rPr lang="it-IT" sz="1600" b="1" u="none" strike="noStrike" dirty="0">
                          <a:effectLst/>
                        </a:rPr>
                        <a:t> </a:t>
                      </a:r>
                      <a:r>
                        <a:rPr lang="it-IT" sz="1600" b="1" u="none" strike="noStrike" dirty="0" err="1">
                          <a:effectLst/>
                        </a:rPr>
                        <a:t>loss</a:t>
                      </a:r>
                      <a:r>
                        <a:rPr lang="it-IT" sz="1600" b="1" u="none" strike="noStrike" dirty="0">
                          <a:effectLst/>
                        </a:rPr>
                        <a:t> [%]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10,05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err="1">
                          <a:effectLst/>
                        </a:rPr>
                        <a:t>total</a:t>
                      </a:r>
                      <a:r>
                        <a:rPr lang="it-IT" sz="1600" b="1" u="none" strike="noStrike" dirty="0">
                          <a:effectLst/>
                        </a:rPr>
                        <a:t> </a:t>
                      </a:r>
                      <a:r>
                        <a:rPr lang="it-IT" sz="1600" b="1" u="none" strike="noStrike" dirty="0" err="1">
                          <a:effectLst/>
                        </a:rPr>
                        <a:t>loss</a:t>
                      </a:r>
                      <a:r>
                        <a:rPr lang="it-IT" sz="1600" b="1" u="none" strike="noStrike" dirty="0">
                          <a:effectLst/>
                        </a:rPr>
                        <a:t> [%]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14,34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387596"/>
                  </a:ext>
                </a:extLst>
              </a:tr>
            </a:tbl>
          </a:graphicData>
        </a:graphic>
      </p:graphicFrame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B0F811C1-97A1-4C86-8F3B-D43587335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33716"/>
              </p:ext>
            </p:extLst>
          </p:nvPr>
        </p:nvGraphicFramePr>
        <p:xfrm>
          <a:off x="5538042" y="5965384"/>
          <a:ext cx="1333500" cy="666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650">
                  <a:extLst>
                    <a:ext uri="{9D8B030D-6E8A-4147-A177-3AD203B41FA5}">
                      <a16:colId xmlns:a16="http://schemas.microsoft.com/office/drawing/2014/main" val="2116753525"/>
                    </a:ext>
                  </a:extLst>
                </a:gridCol>
                <a:gridCol w="734850">
                  <a:extLst>
                    <a:ext uri="{9D8B030D-6E8A-4147-A177-3AD203B41FA5}">
                      <a16:colId xmlns:a16="http://schemas.microsoft.com/office/drawing/2014/main" val="964092668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Loss</a:t>
                      </a:r>
                      <a:r>
                        <a:rPr lang="it-IT" sz="1200" b="1" u="none" strike="noStrike" dirty="0">
                          <a:effectLst/>
                        </a:rPr>
                        <a:t> dB/m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50713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>
                          <a:effectLst/>
                        </a:rPr>
                        <a:t>WR90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-0,098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92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>
                          <a:effectLst/>
                        </a:rPr>
                        <a:t>WC50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-0,0124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93153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089618-C35E-4EAC-B1D7-DBA4CB72DF10}"/>
              </a:ext>
            </a:extLst>
          </p:cNvPr>
          <p:cNvSpPr txBox="1"/>
          <p:nvPr/>
        </p:nvSpPr>
        <p:spPr>
          <a:xfrm>
            <a:off x="11250" y="791544"/>
            <a:ext cx="6343542" cy="2249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altLang="it-IT" sz="1600" dirty="0" smtClean="0"/>
              <a:t>Unfortunately</a:t>
            </a:r>
            <a:r>
              <a:rPr lang="en-US" altLang="it-IT" sz="1600" dirty="0"/>
              <a:t>, the attenuation of the X-band WR90 waveguide is strong (0.1 dB per meter) and the careful </a:t>
            </a:r>
            <a:r>
              <a:rPr lang="en-US" altLang="it-IT" sz="1600" b="1" dirty="0"/>
              <a:t>calculation of the total rf losses </a:t>
            </a:r>
            <a:r>
              <a:rPr lang="en-US" altLang="it-IT" sz="1600" dirty="0"/>
              <a:t>is important (10-15% power attenuation). 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altLang="it-IT" sz="1600" dirty="0"/>
              <a:t>In order to </a:t>
            </a:r>
            <a:r>
              <a:rPr lang="en-US" altLang="it-IT" sz="1600" b="1" dirty="0"/>
              <a:t>mitigate and reduce losses</a:t>
            </a:r>
            <a:r>
              <a:rPr lang="en-US" altLang="it-IT" sz="1600" dirty="0"/>
              <a:t>:</a:t>
            </a:r>
          </a:p>
          <a:p>
            <a:pPr marL="742950" lvl="1" indent="-285750" algn="just">
              <a:lnSpc>
                <a:spcPct val="90000"/>
              </a:lnSpc>
              <a:spcBef>
                <a:spcPts val="10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altLang="it-IT" sz="1600" dirty="0"/>
              <a:t>Redesign and standardize some components in order to </a:t>
            </a:r>
            <a:r>
              <a:rPr lang="en-US" altLang="it-IT" sz="1600" b="1" dirty="0"/>
              <a:t>reduce the total number of flanges </a:t>
            </a:r>
            <a:r>
              <a:rPr lang="en-US" altLang="it-IT" sz="1600" dirty="0"/>
              <a:t>in the module network.</a:t>
            </a:r>
          </a:p>
          <a:p>
            <a:pPr marL="742950" lvl="1" indent="-285750" algn="just">
              <a:lnSpc>
                <a:spcPct val="90000"/>
              </a:lnSpc>
              <a:spcBef>
                <a:spcPts val="1000"/>
              </a:spcBef>
              <a:buClr>
                <a:srgbClr val="4196B4"/>
              </a:buClr>
              <a:buFont typeface="Cambria Math" panose="02040503050406030204" pitchFamily="18" charset="0"/>
              <a:buChar char="»"/>
            </a:pPr>
            <a:r>
              <a:rPr lang="en-US" altLang="it-IT" sz="1600" dirty="0"/>
              <a:t>We are considering also the possibility to </a:t>
            </a:r>
            <a:r>
              <a:rPr lang="en-US" altLang="it-IT" sz="1600" b="1" dirty="0"/>
              <a:t>use double high WR90 waveguides</a:t>
            </a:r>
            <a:r>
              <a:rPr lang="en-US" altLang="it-IT" sz="1600" dirty="0"/>
              <a:t>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D1A569F-14B7-4A0B-A6EA-3161298007E5}"/>
              </a:ext>
            </a:extLst>
          </p:cNvPr>
          <p:cNvSpPr txBox="1"/>
          <p:nvPr/>
        </p:nvSpPr>
        <p:spPr>
          <a:xfrm>
            <a:off x="6294172" y="4277972"/>
            <a:ext cx="50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58A9003-861C-46AC-A942-BFC7F575EAB0}"/>
              </a:ext>
            </a:extLst>
          </p:cNvPr>
          <p:cNvSpPr txBox="1"/>
          <p:nvPr/>
        </p:nvSpPr>
        <p:spPr>
          <a:xfrm>
            <a:off x="7986311" y="3354543"/>
            <a:ext cx="50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FCA4A9B-41D0-4CBF-9565-9E9539956DBD}"/>
              </a:ext>
            </a:extLst>
          </p:cNvPr>
          <p:cNvSpPr txBox="1"/>
          <p:nvPr/>
        </p:nvSpPr>
        <p:spPr>
          <a:xfrm>
            <a:off x="9933066" y="2303355"/>
            <a:ext cx="50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308419" y="0"/>
            <a:ext cx="9792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SIMULATIONS OF </a:t>
            </a:r>
            <a:r>
              <a:rPr lang="en-GB" sz="4000" b="1" dirty="0" smtClean="0"/>
              <a:t>WAVEGUIDE DISTRIBUTION</a:t>
            </a:r>
            <a:endParaRPr lang="en-GB" sz="4000" b="1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FCA4A9B-41D0-4CBF-9565-9E9539956DBD}"/>
              </a:ext>
            </a:extLst>
          </p:cNvPr>
          <p:cNvSpPr txBox="1"/>
          <p:nvPr/>
        </p:nvSpPr>
        <p:spPr>
          <a:xfrm>
            <a:off x="11553344" y="1417177"/>
            <a:ext cx="50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7326489" y="1786509"/>
            <a:ext cx="0" cy="70151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FCA4A9B-41D0-4CBF-9565-9E9539956DBD}"/>
              </a:ext>
            </a:extLst>
          </p:cNvPr>
          <p:cNvSpPr txBox="1"/>
          <p:nvPr/>
        </p:nvSpPr>
        <p:spPr>
          <a:xfrm>
            <a:off x="6998380" y="1346652"/>
            <a:ext cx="131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solidFill>
                  <a:prstClr val="black"/>
                </a:solidFill>
                <a:latin typeface="Calibri" panose="020F0502020204030204"/>
              </a:rPr>
              <a:t>FROM KLY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19945" y="3361622"/>
            <a:ext cx="597102" cy="309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ttangolo 29"/>
          <p:cNvSpPr/>
          <p:nvPr/>
        </p:nvSpPr>
        <p:spPr>
          <a:xfrm>
            <a:off x="1870045" y="3194119"/>
            <a:ext cx="597102" cy="585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ccia a destra 30"/>
          <p:cNvSpPr/>
          <p:nvPr/>
        </p:nvSpPr>
        <p:spPr>
          <a:xfrm>
            <a:off x="1388890" y="3406001"/>
            <a:ext cx="405246" cy="265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2656095" y="3194119"/>
            <a:ext cx="0" cy="585653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H="1" flipV="1">
            <a:off x="514912" y="3307440"/>
            <a:ext cx="10392" cy="36381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H="1">
            <a:off x="719945" y="3850235"/>
            <a:ext cx="59710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H="1">
            <a:off x="1870045" y="3921189"/>
            <a:ext cx="59710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 rot="16200000">
            <a:off x="-315574" y="3404999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10.16 mm</a:t>
            </a:r>
            <a:endParaRPr lang="en-GB" dirty="0"/>
          </a:p>
        </p:txBody>
      </p:sp>
      <p:sp>
        <p:nvSpPr>
          <p:cNvPr id="37" name="CasellaDiTesto 36"/>
          <p:cNvSpPr txBox="1"/>
          <p:nvPr/>
        </p:nvSpPr>
        <p:spPr>
          <a:xfrm rot="16200000">
            <a:off x="2330050" y="3353961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20.32 mm</a:t>
            </a:r>
            <a:endParaRPr lang="en-GB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531627" y="3881754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22.86 mm</a:t>
            </a:r>
            <a:endParaRPr lang="en-GB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781104" y="397954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22.86 mm</a:t>
            </a:r>
            <a:endParaRPr lang="en-GB" dirty="0"/>
          </a:p>
        </p:txBody>
      </p:sp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E15B5EC9-40B3-4503-A27E-FFD5046BA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022997"/>
              </p:ext>
            </p:extLst>
          </p:nvPr>
        </p:nvGraphicFramePr>
        <p:xfrm>
          <a:off x="719945" y="4380087"/>
          <a:ext cx="4660221" cy="115624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461390">
                  <a:extLst>
                    <a:ext uri="{9D8B030D-6E8A-4147-A177-3AD203B41FA5}">
                      <a16:colId xmlns:a16="http://schemas.microsoft.com/office/drawing/2014/main" val="644984124"/>
                    </a:ext>
                  </a:extLst>
                </a:gridCol>
                <a:gridCol w="1155582">
                  <a:extLst>
                    <a:ext uri="{9D8B030D-6E8A-4147-A177-3AD203B41FA5}">
                      <a16:colId xmlns:a16="http://schemas.microsoft.com/office/drawing/2014/main" val="1768176384"/>
                    </a:ext>
                  </a:extLst>
                </a:gridCol>
                <a:gridCol w="2043249">
                  <a:extLst>
                    <a:ext uri="{9D8B030D-6E8A-4147-A177-3AD203B41FA5}">
                      <a16:colId xmlns:a16="http://schemas.microsoft.com/office/drawing/2014/main" val="447017760"/>
                    </a:ext>
                  </a:extLst>
                </a:gridCol>
              </a:tblGrid>
              <a:tr h="27422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  <a:latin typeface="+mn-lt"/>
                        </a:rPr>
                        <a:t>Low Energy </a:t>
                      </a:r>
                      <a:r>
                        <a:rPr lang="it-IT" sz="1400" b="0" u="none" strike="noStrike" dirty="0" err="1">
                          <a:effectLst/>
                          <a:latin typeface="+mn-lt"/>
                        </a:rPr>
                        <a:t>Asymmetric</a:t>
                      </a:r>
                      <a:r>
                        <a:rPr lang="it-IT" sz="1400" b="0" u="none" strike="noStrike" dirty="0">
                          <a:effectLst/>
                          <a:latin typeface="+mn-lt"/>
                        </a:rPr>
                        <a:t> Module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08781"/>
                  </a:ext>
                </a:extLst>
              </a:tr>
              <a:tr h="2320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WAVEGUIDE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u="none" strike="noStrike" dirty="0" err="1" smtClean="0">
                          <a:effectLst/>
                          <a:latin typeface="+mn-lt"/>
                        </a:rPr>
                        <a:t>Attenuation</a:t>
                      </a:r>
                      <a:endParaRPr lang="it-IT" sz="1400" b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u="none" strike="noStrike" dirty="0" err="1" smtClean="0">
                          <a:effectLst/>
                          <a:latin typeface="+mn-lt"/>
                        </a:rPr>
                        <a:t>Structure</a:t>
                      </a:r>
                      <a:r>
                        <a:rPr lang="it-IT" sz="1400" b="0" u="none" strike="noStrike" dirty="0" smtClean="0">
                          <a:effectLst/>
                          <a:latin typeface="+mn-lt"/>
                        </a:rPr>
                        <a:t> A, B</a:t>
                      </a:r>
                      <a:endParaRPr lang="it-IT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 err="1" smtClean="0">
                          <a:effectLst/>
                          <a:latin typeface="+mn-lt"/>
                        </a:rPr>
                        <a:t>Attenuation</a:t>
                      </a:r>
                      <a:endParaRPr lang="it-IT" sz="1400" b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it-IT" sz="1400" b="0" u="none" strike="noStrike" dirty="0" err="1" smtClean="0">
                          <a:effectLst/>
                          <a:latin typeface="+mn-lt"/>
                        </a:rPr>
                        <a:t>Structure</a:t>
                      </a:r>
                      <a:r>
                        <a:rPr lang="it-IT" sz="1400" b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it-IT" sz="1400" b="0" u="none" strike="noStrike" dirty="0">
                          <a:effectLst/>
                          <a:latin typeface="+mn-lt"/>
                        </a:rPr>
                        <a:t>C, D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06341891"/>
                  </a:ext>
                </a:extLst>
              </a:tr>
              <a:tr h="1529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baseline="0" dirty="0" smtClean="0">
                          <a:effectLst/>
                          <a:latin typeface="+mn-lt"/>
                        </a:rPr>
                        <a:t>WR90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 smtClean="0">
                          <a:effectLst/>
                          <a:latin typeface="+mn-lt"/>
                        </a:rPr>
                        <a:t>10,05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 smtClean="0">
                          <a:effectLst/>
                          <a:latin typeface="+mn-lt"/>
                        </a:rPr>
                        <a:t>14,34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387596"/>
                  </a:ext>
                </a:extLst>
              </a:tr>
              <a:tr h="1529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 smtClean="0">
                          <a:effectLst/>
                          <a:latin typeface="+mn-lt"/>
                        </a:rPr>
                        <a:t>Double</a:t>
                      </a:r>
                      <a:r>
                        <a:rPr lang="it-IT" sz="1400" b="0" u="none" strike="noStrike" baseline="0" dirty="0" smtClean="0">
                          <a:effectLst/>
                          <a:latin typeface="+mn-lt"/>
                        </a:rPr>
                        <a:t> high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 smtClean="0">
                          <a:effectLst/>
                          <a:latin typeface="+mn-lt"/>
                        </a:rPr>
                        <a:t>8,66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 smtClean="0">
                          <a:effectLst/>
                          <a:latin typeface="+mn-lt"/>
                        </a:rPr>
                        <a:t>11,44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977412"/>
                  </a:ext>
                </a:extLst>
              </a:tr>
            </a:tbl>
          </a:graphicData>
        </a:graphic>
      </p:graphicFrame>
      <p:graphicFrame>
        <p:nvGraphicFramePr>
          <p:cNvPr id="41" name="Tabella 40">
            <a:extLst>
              <a:ext uri="{FF2B5EF4-FFF2-40B4-BE49-F238E27FC236}">
                <a16:creationId xmlns:a16="http://schemas.microsoft.com/office/drawing/2014/main" id="{3E900CD0-B9D9-470B-B0BA-A6E18716D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328679"/>
              </p:ext>
            </p:extLst>
          </p:nvPr>
        </p:nvGraphicFramePr>
        <p:xfrm>
          <a:off x="3766430" y="3262518"/>
          <a:ext cx="2246969" cy="817473"/>
        </p:xfrm>
        <a:graphic>
          <a:graphicData uri="http://schemas.openxmlformats.org/drawingml/2006/table">
            <a:tbl>
              <a:tblPr/>
              <a:tblGrid>
                <a:gridCol w="1151807">
                  <a:extLst>
                    <a:ext uri="{9D8B030D-6E8A-4147-A177-3AD203B41FA5}">
                      <a16:colId xmlns:a16="http://schemas.microsoft.com/office/drawing/2014/main" val="712736984"/>
                    </a:ext>
                  </a:extLst>
                </a:gridCol>
                <a:gridCol w="1095162">
                  <a:extLst>
                    <a:ext uri="{9D8B030D-6E8A-4147-A177-3AD203B41FA5}">
                      <a16:colId xmlns:a16="http://schemas.microsoft.com/office/drawing/2014/main" val="707640304"/>
                    </a:ext>
                  </a:extLst>
                </a:gridCol>
              </a:tblGrid>
              <a:tr h="3717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WAVEGUIDE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 * L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[cm l/s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9816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baseline="0" dirty="0" smtClean="0">
                          <a:effectLst/>
                          <a:latin typeface="+mn-lt"/>
                        </a:rPr>
                        <a:t>WR90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≈57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6348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 smtClean="0">
                          <a:effectLst/>
                          <a:latin typeface="+mn-lt"/>
                        </a:rPr>
                        <a:t>Double</a:t>
                      </a:r>
                      <a:r>
                        <a:rPr lang="it-IT" sz="1400" b="0" u="none" strike="noStrike" baseline="0" dirty="0" smtClean="0">
                          <a:effectLst/>
                          <a:latin typeface="+mn-lt"/>
                        </a:rPr>
                        <a:t> high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≈166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176456"/>
                  </a:ext>
                </a:extLst>
              </a:tr>
            </a:tbl>
          </a:graphicData>
        </a:graphic>
      </p:graphicFrame>
      <p:sp>
        <p:nvSpPr>
          <p:cNvPr id="42" name="CasellaDiTesto 41"/>
          <p:cNvSpPr txBox="1"/>
          <p:nvPr/>
        </p:nvSpPr>
        <p:spPr>
          <a:xfrm>
            <a:off x="3820106" y="2872623"/>
            <a:ext cx="219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Vacuum conductance</a:t>
            </a:r>
            <a:endParaRPr lang="en-GB" i="1" dirty="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 rotWithShape="1">
          <a:blip r:embed="rId3"/>
          <a:srcRect l="18127" t="34439" r="30488" b="18545"/>
          <a:stretch/>
        </p:blipFill>
        <p:spPr>
          <a:xfrm>
            <a:off x="2979170" y="5699955"/>
            <a:ext cx="1105111" cy="1004972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 rotWithShape="1">
          <a:blip r:embed="rId4"/>
          <a:srcRect l="3325" t="43809" r="46120" b="15868"/>
          <a:stretch/>
        </p:blipFill>
        <p:spPr>
          <a:xfrm>
            <a:off x="921304" y="5556892"/>
            <a:ext cx="1304747" cy="1034355"/>
          </a:xfrm>
          <a:prstGeom prst="rect">
            <a:avLst/>
          </a:prstGeom>
        </p:spPr>
      </p:pic>
      <p:sp>
        <p:nvSpPr>
          <p:cNvPr id="45" name="CasellaDiTesto 44"/>
          <p:cNvSpPr txBox="1"/>
          <p:nvPr/>
        </p:nvSpPr>
        <p:spPr>
          <a:xfrm>
            <a:off x="905917" y="6488668"/>
            <a:ext cx="118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50 MV/m</a:t>
            </a:r>
            <a:endParaRPr lang="en-GB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4011037" y="6119336"/>
            <a:ext cx="118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35 MV/m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274280" y="2866091"/>
            <a:ext cx="234192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>
                <a:solidFill>
                  <a:srgbClr val="FF0000"/>
                </a:solidFill>
              </a:rPr>
              <a:t>Hall the waveguide components will be tested at TEX at nominal power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0452842" y="669967"/>
            <a:ext cx="1753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Courtesy F. </a:t>
            </a:r>
            <a:r>
              <a:rPr lang="en-GB" sz="1600" i="1" dirty="0" err="1" smtClean="0"/>
              <a:t>Cardelli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943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6" grpId="0"/>
      <p:bldP spid="37" grpId="0"/>
      <p:bldP spid="38" grpId="0"/>
      <p:bldP spid="39" grpId="0"/>
      <p:bldP spid="42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719130" y="21653"/>
            <a:ext cx="741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DARK CURRENT SIMULATIONS: SETUP</a:t>
            </a:r>
            <a:endParaRPr lang="en-GB" sz="36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" y="830515"/>
            <a:ext cx="44008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it-IT" sz="1600" dirty="0" smtClean="0"/>
              <a:t>The work </a:t>
            </a:r>
            <a:r>
              <a:rPr lang="it-IT" sz="1600" dirty="0" err="1" smtClean="0"/>
              <a:t>has</a:t>
            </a:r>
            <a:r>
              <a:rPr lang="it-IT" sz="1600" dirty="0" smtClean="0"/>
              <a:t> </a:t>
            </a:r>
            <a:r>
              <a:rPr lang="it-IT" sz="1600" dirty="0" err="1" smtClean="0"/>
              <a:t>been</a:t>
            </a:r>
            <a:r>
              <a:rPr lang="it-IT" sz="1600" dirty="0" smtClean="0"/>
              <a:t> </a:t>
            </a:r>
            <a:r>
              <a:rPr lang="it-IT" sz="1600" dirty="0" err="1" smtClean="0"/>
              <a:t>done</a:t>
            </a:r>
            <a:r>
              <a:rPr lang="it-IT" sz="1600" dirty="0" smtClean="0"/>
              <a:t> by </a:t>
            </a:r>
            <a:r>
              <a:rPr lang="it-IT" sz="1600" b="1" dirty="0" smtClean="0"/>
              <a:t>F. Cardelli </a:t>
            </a:r>
            <a:r>
              <a:rPr lang="it-IT" sz="1600" dirty="0" smtClean="0"/>
              <a:t>and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based</a:t>
            </a:r>
            <a:r>
              <a:rPr lang="it-IT" sz="1600" dirty="0" smtClean="0"/>
              <a:t> </a:t>
            </a:r>
            <a:r>
              <a:rPr lang="it-IT" sz="1600" dirty="0"/>
              <a:t>on the work </a:t>
            </a:r>
            <a:r>
              <a:rPr lang="it-IT" sz="1600" dirty="0" err="1"/>
              <a:t>done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b="1" dirty="0"/>
              <a:t>CERN </a:t>
            </a:r>
            <a:r>
              <a:rPr lang="it-IT" sz="1600" dirty="0" smtClean="0"/>
              <a:t>by </a:t>
            </a:r>
            <a:r>
              <a:rPr lang="it-IT" sz="1600" b="1" dirty="0"/>
              <a:t>T. </a:t>
            </a:r>
            <a:r>
              <a:rPr lang="it-IT" sz="1600" b="1" dirty="0" smtClean="0"/>
              <a:t>Lucas, </a:t>
            </a:r>
            <a:r>
              <a:rPr lang="it-IT" sz="1600" b="1" dirty="0"/>
              <a:t>D. B. </a:t>
            </a:r>
            <a:r>
              <a:rPr lang="it-IT" sz="1600" b="1" dirty="0" err="1"/>
              <a:t>Caballero</a:t>
            </a:r>
            <a:r>
              <a:rPr lang="it-IT" sz="1600" b="1" dirty="0"/>
              <a:t> </a:t>
            </a:r>
            <a:r>
              <a:rPr lang="it-IT" sz="1600" dirty="0" smtClean="0"/>
              <a:t>and </a:t>
            </a:r>
            <a:r>
              <a:rPr lang="it-IT" sz="1600" dirty="0" err="1" smtClean="0"/>
              <a:t>colleagues</a:t>
            </a:r>
            <a:r>
              <a:rPr lang="it-IT" sz="1600" dirty="0" smtClean="0"/>
              <a:t> ([</a:t>
            </a:r>
            <a:r>
              <a:rPr lang="it-IT" sz="1600" dirty="0"/>
              <a:t>1],[2</a:t>
            </a:r>
            <a:r>
              <a:rPr lang="it-IT" sz="1600" dirty="0" smtClean="0"/>
              <a:t>]).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cs typeface="Times New Roman" panose="02020603050405020304" pitchFamily="18" charset="0"/>
              </a:rPr>
              <a:t>Dark current: </a:t>
            </a:r>
            <a:r>
              <a:rPr lang="en-US" sz="1600" dirty="0" smtClean="0">
                <a:cs typeface="Times New Roman" panose="02020603050405020304" pitchFamily="18" charset="0"/>
              </a:rPr>
              <a:t>field </a:t>
            </a:r>
            <a:r>
              <a:rPr lang="en-US" sz="1600" dirty="0">
                <a:cs typeface="Times New Roman" panose="02020603050405020304" pitchFamily="18" charset="0"/>
              </a:rPr>
              <a:t>emitted electrons </a:t>
            </a:r>
            <a:r>
              <a:rPr lang="en-US" sz="1600" dirty="0" smtClean="0">
                <a:cs typeface="Times New Roman" panose="02020603050405020304" pitchFamily="18" charset="0"/>
              </a:rPr>
              <a:t>captured </a:t>
            </a:r>
            <a:r>
              <a:rPr lang="en-US" sz="1600" dirty="0">
                <a:cs typeface="Times New Roman" panose="02020603050405020304" pitchFamily="18" charset="0"/>
              </a:rPr>
              <a:t>by the RF </a:t>
            </a:r>
            <a:r>
              <a:rPr lang="en-US" sz="1600" dirty="0" smtClean="0">
                <a:cs typeface="Times New Roman" panose="02020603050405020304" pitchFamily="18" charset="0"/>
              </a:rPr>
              <a:t>fields and transported up to the end of the structure.  Its </a:t>
            </a:r>
            <a:r>
              <a:rPr lang="en-US" sz="1600" dirty="0">
                <a:cs typeface="Times New Roman" panose="02020603050405020304" pitchFamily="18" charset="0"/>
              </a:rPr>
              <a:t>evaluation is </a:t>
            </a:r>
            <a:r>
              <a:rPr lang="en-US" sz="1600" dirty="0" smtClean="0">
                <a:cs typeface="Times New Roman" panose="02020603050405020304" pitchFamily="18" charset="0"/>
              </a:rPr>
              <a:t>necessary </a:t>
            </a:r>
            <a:r>
              <a:rPr lang="en-US" sz="1600" dirty="0">
                <a:cs typeface="Times New Roman" panose="02020603050405020304" pitchFamily="18" charset="0"/>
              </a:rPr>
              <a:t>for radiation protection </a:t>
            </a:r>
            <a:r>
              <a:rPr lang="en-US" sz="1600" dirty="0" smtClean="0">
                <a:cs typeface="Times New Roman" panose="02020603050405020304" pitchFamily="18" charset="0"/>
              </a:rPr>
              <a:t>calculations for </a:t>
            </a:r>
            <a:r>
              <a:rPr lang="en-US" sz="1600" dirty="0">
                <a:cs typeface="Times New Roman" panose="02020603050405020304" pitchFamily="18" charset="0"/>
              </a:rPr>
              <a:t>both </a:t>
            </a:r>
            <a:r>
              <a:rPr lang="en-US" sz="1600" dirty="0" smtClean="0">
                <a:cs typeface="Times New Roman" panose="02020603050405020304" pitchFamily="18" charset="0"/>
              </a:rPr>
              <a:t>EUPRAXIA@SPARC_LAB and TEX bunkers.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cs typeface="Times New Roman" panose="02020603050405020304" pitchFamily="18" charset="0"/>
              </a:rPr>
              <a:t>General comment</a:t>
            </a:r>
            <a:r>
              <a:rPr lang="en-US" sz="1600" dirty="0" smtClean="0">
                <a:cs typeface="Times New Roman" panose="02020603050405020304" pitchFamily="18" charset="0"/>
              </a:rPr>
              <a:t>: </a:t>
            </a:r>
            <a:r>
              <a:rPr lang="it-IT" sz="1600" dirty="0" smtClean="0">
                <a:cs typeface="Times New Roman" panose="02020603050405020304" pitchFamily="18" charset="0"/>
              </a:rPr>
              <a:t>the dark </a:t>
            </a:r>
            <a:r>
              <a:rPr lang="it-IT" sz="1600" dirty="0" err="1">
                <a:cs typeface="Times New Roman" panose="02020603050405020304" pitchFamily="18" charset="0"/>
              </a:rPr>
              <a:t>current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b="1" dirty="0" err="1" smtClean="0">
                <a:cs typeface="Times New Roman" panose="02020603050405020304" pitchFamily="18" charset="0"/>
              </a:rPr>
              <a:t>strongly</a:t>
            </a:r>
            <a:r>
              <a:rPr lang="it-IT" sz="1600" b="1" dirty="0" smtClean="0">
                <a:cs typeface="Times New Roman" panose="02020603050405020304" pitchFamily="18" charset="0"/>
              </a:rPr>
              <a:t> </a:t>
            </a:r>
            <a:r>
              <a:rPr lang="it-IT" sz="1600" b="1" dirty="0" err="1" smtClean="0">
                <a:cs typeface="Times New Roman" panose="02020603050405020304" pitchFamily="18" charset="0"/>
              </a:rPr>
              <a:t>scales</a:t>
            </a:r>
            <a:r>
              <a:rPr lang="it-IT" sz="1600" b="1" dirty="0" smtClean="0">
                <a:cs typeface="Times New Roman" panose="02020603050405020304" pitchFamily="18" charset="0"/>
              </a:rPr>
              <a:t> with </a:t>
            </a:r>
            <a:r>
              <a:rPr lang="it-IT" sz="1600" b="1" dirty="0" err="1" smtClean="0">
                <a:cs typeface="Times New Roman" panose="02020603050405020304" pitchFamily="18" charset="0"/>
              </a:rPr>
              <a:t>accelerating</a:t>
            </a:r>
            <a:r>
              <a:rPr lang="it-IT" sz="1600" b="1" dirty="0" smtClean="0">
                <a:cs typeface="Times New Roman" panose="02020603050405020304" pitchFamily="18" charset="0"/>
              </a:rPr>
              <a:t> </a:t>
            </a:r>
            <a:r>
              <a:rPr lang="it-IT" sz="1600" b="1" dirty="0" err="1" smtClean="0">
                <a:cs typeface="Times New Roman" panose="02020603050405020304" pitchFamily="18" charset="0"/>
              </a:rPr>
              <a:t>field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cs typeface="Times New Roman" panose="02020603050405020304" pitchFamily="18" charset="0"/>
              </a:rPr>
              <a:t>because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>
                <a:cs typeface="Times New Roman" panose="02020603050405020304" pitchFamily="18" charset="0"/>
              </a:rPr>
              <a:t>to </a:t>
            </a:r>
            <a:r>
              <a:rPr lang="it-IT" sz="1600" dirty="0" err="1">
                <a:cs typeface="Times New Roman" panose="02020603050405020304" pitchFamily="18" charset="0"/>
              </a:rPr>
              <a:t>two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cs typeface="Times New Roman" panose="02020603050405020304" pitchFamily="18" charset="0"/>
              </a:rPr>
              <a:t>effects</a:t>
            </a:r>
            <a:r>
              <a:rPr lang="it-IT" sz="1600" dirty="0" smtClean="0">
                <a:cs typeface="Times New Roman" panose="02020603050405020304" pitchFamily="18" charset="0"/>
              </a:rPr>
              <a:t>: </a:t>
            </a:r>
          </a:p>
          <a:p>
            <a:pPr marL="914400" lvl="3" algn="just"/>
            <a:r>
              <a:rPr lang="it-IT" sz="1600" dirty="0" smtClean="0">
                <a:cs typeface="Times New Roman" panose="02020603050405020304" pitchFamily="18" charset="0"/>
              </a:rPr>
              <a:t>-</a:t>
            </a:r>
            <a:r>
              <a:rPr lang="it-IT" sz="1600" b="1" dirty="0" err="1" smtClean="0">
                <a:cs typeface="Times New Roman" panose="02020603050405020304" pitchFamily="18" charset="0"/>
              </a:rPr>
              <a:t>decrease</a:t>
            </a:r>
            <a:r>
              <a:rPr lang="it-IT" sz="1600" b="1" dirty="0" smtClean="0">
                <a:cs typeface="Times New Roman" panose="02020603050405020304" pitchFamily="18" charset="0"/>
              </a:rPr>
              <a:t> of </a:t>
            </a:r>
            <a:r>
              <a:rPr lang="it-IT" sz="1600" b="1" dirty="0">
                <a:cs typeface="Times New Roman" panose="02020603050405020304" pitchFamily="18" charset="0"/>
              </a:rPr>
              <a:t>the </a:t>
            </a:r>
            <a:r>
              <a:rPr lang="it-IT" sz="1600" b="1" dirty="0" err="1">
                <a:cs typeface="Times New Roman" panose="02020603050405020304" pitchFamily="18" charset="0"/>
              </a:rPr>
              <a:t>emitted</a:t>
            </a:r>
            <a:r>
              <a:rPr lang="it-IT" sz="1600" b="1" dirty="0"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cs typeface="Times New Roman" panose="02020603050405020304" pitchFamily="18" charset="0"/>
              </a:rPr>
              <a:t>current</a:t>
            </a:r>
            <a:r>
              <a:rPr lang="it-IT" sz="1600" b="1" dirty="0"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cs typeface="Times New Roman" panose="02020603050405020304" pitchFamily="18" charset="0"/>
              </a:rPr>
              <a:t>due </a:t>
            </a:r>
            <a:r>
              <a:rPr lang="it-IT" sz="1600" dirty="0">
                <a:cs typeface="Times New Roman" panose="02020603050405020304" pitchFamily="18" charset="0"/>
              </a:rPr>
              <a:t>to the </a:t>
            </a:r>
            <a:r>
              <a:rPr lang="it-IT" sz="1600" dirty="0" err="1">
                <a:cs typeface="Times New Roman" panose="02020603050405020304" pitchFamily="18" charset="0"/>
              </a:rPr>
              <a:t>lower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surface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cs typeface="Times New Roman" panose="02020603050405020304" pitchFamily="18" charset="0"/>
              </a:rPr>
              <a:t>field</a:t>
            </a:r>
            <a:r>
              <a:rPr lang="it-IT" sz="1600" dirty="0" smtClean="0">
                <a:cs typeface="Times New Roman" panose="02020603050405020304" pitchFamily="18" charset="0"/>
              </a:rPr>
              <a:t> (</a:t>
            </a:r>
            <a:r>
              <a:rPr lang="it-IT" sz="1600" dirty="0" err="1" smtClean="0">
                <a:cs typeface="Times New Roman" panose="02020603050405020304" pitchFamily="18" charset="0"/>
              </a:rPr>
              <a:t>emission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cs typeface="Times New Roman" panose="02020603050405020304" pitchFamily="18" charset="0"/>
              </a:rPr>
              <a:t>effect</a:t>
            </a:r>
            <a:r>
              <a:rPr lang="it-IT" sz="1600" dirty="0" smtClean="0">
                <a:cs typeface="Times New Roman" panose="02020603050405020304" pitchFamily="18" charset="0"/>
              </a:rPr>
              <a:t>);</a:t>
            </a:r>
          </a:p>
          <a:p>
            <a:pPr marL="914400" lvl="3" algn="just"/>
            <a:r>
              <a:rPr lang="it-IT" sz="1600" dirty="0" smtClean="0">
                <a:cs typeface="Times New Roman" panose="02020603050405020304" pitchFamily="18" charset="0"/>
              </a:rPr>
              <a:t>-</a:t>
            </a:r>
            <a:r>
              <a:rPr lang="it-IT" sz="1600" b="1" dirty="0" err="1" smtClean="0">
                <a:cs typeface="Times New Roman" panose="02020603050405020304" pitchFamily="18" charset="0"/>
              </a:rPr>
              <a:t>decrease</a:t>
            </a:r>
            <a:r>
              <a:rPr lang="it-IT" sz="1600" b="1" dirty="0" smtClean="0">
                <a:cs typeface="Times New Roman" panose="02020603050405020304" pitchFamily="18" charset="0"/>
              </a:rPr>
              <a:t> </a:t>
            </a:r>
            <a:r>
              <a:rPr lang="it-IT" sz="1600" b="1" dirty="0">
                <a:cs typeface="Times New Roman" panose="02020603050405020304" pitchFamily="18" charset="0"/>
              </a:rPr>
              <a:t>of the </a:t>
            </a:r>
            <a:r>
              <a:rPr lang="it-IT" sz="1600" b="1" dirty="0" err="1" smtClean="0">
                <a:cs typeface="Times New Roman" panose="02020603050405020304" pitchFamily="18" charset="0"/>
              </a:rPr>
              <a:t>capture</a:t>
            </a:r>
            <a:r>
              <a:rPr lang="it-IT" sz="1600" b="1" dirty="0" smtClean="0">
                <a:cs typeface="Times New Roman" panose="02020603050405020304" pitchFamily="18" charset="0"/>
              </a:rPr>
              <a:t> </a:t>
            </a:r>
            <a:r>
              <a:rPr lang="it-IT" sz="1600" b="1" dirty="0" err="1" smtClean="0">
                <a:cs typeface="Times New Roman" panose="02020603050405020304" pitchFamily="18" charset="0"/>
              </a:rPr>
              <a:t>efficiency</a:t>
            </a:r>
            <a:r>
              <a:rPr lang="it-IT" sz="1600" b="1" dirty="0" smtClean="0"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cs typeface="Times New Roman" panose="02020603050405020304" pitchFamily="18" charset="0"/>
              </a:rPr>
              <a:t>(</a:t>
            </a:r>
            <a:r>
              <a:rPr lang="it-IT" sz="1600" dirty="0" err="1" smtClean="0">
                <a:cs typeface="Times New Roman" panose="02020603050405020304" pitchFamily="18" charset="0"/>
              </a:rPr>
              <a:t>capture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cs typeface="Times New Roman" panose="02020603050405020304" pitchFamily="18" charset="0"/>
              </a:rPr>
              <a:t>process</a:t>
            </a:r>
            <a:r>
              <a:rPr lang="it-IT" sz="1600" dirty="0" smtClean="0">
                <a:cs typeface="Times New Roman" panose="02020603050405020304" pitchFamily="18" charset="0"/>
              </a:rPr>
              <a:t>)</a:t>
            </a:r>
          </a:p>
          <a:p>
            <a:pPr marL="914400" lvl="3" algn="just"/>
            <a:endParaRPr lang="en-US" sz="1600" dirty="0">
              <a:cs typeface="Times New Roman" panose="02020603050405020304" pitchFamily="18" charset="0"/>
            </a:endParaRPr>
          </a:p>
          <a:p>
            <a:pPr marL="285750" lvl="3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Times New Roman" panose="02020603050405020304" pitchFamily="18" charset="0"/>
              </a:rPr>
              <a:t>Simulations have been done </a:t>
            </a:r>
            <a:r>
              <a:rPr lang="en-US" sz="1600" dirty="0">
                <a:cs typeface="Times New Roman" panose="02020603050405020304" pitchFamily="18" charset="0"/>
              </a:rPr>
              <a:t>with </a:t>
            </a:r>
            <a:r>
              <a:rPr lang="en-US" sz="1600" b="1" dirty="0">
                <a:cs typeface="Times New Roman" panose="02020603050405020304" pitchFamily="18" charset="0"/>
              </a:rPr>
              <a:t>CST </a:t>
            </a:r>
            <a:r>
              <a:rPr lang="en-US" sz="1600" b="1" dirty="0" smtClean="0">
                <a:cs typeface="Times New Roman" panose="02020603050405020304" pitchFamily="18" charset="0"/>
              </a:rPr>
              <a:t>studio </a:t>
            </a:r>
            <a:r>
              <a:rPr lang="en-US" sz="1600" dirty="0" smtClean="0"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cs typeface="Times New Roman" panose="02020603050405020304" pitchFamily="18" charset="0"/>
              </a:rPr>
              <a:t>Eigenmode</a:t>
            </a:r>
            <a:r>
              <a:rPr lang="en-US" sz="1600" dirty="0" smtClean="0">
                <a:cs typeface="Times New Roman" panose="02020603050405020304" pitchFamily="18" charset="0"/>
              </a:rPr>
              <a:t> solver, PIC solver)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39FCE5D-AE8A-4F97-8CA3-D20124E542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459" y="1173517"/>
            <a:ext cx="1416101" cy="14670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84392CD-5E98-4921-8EE7-4C839EA22CB3}"/>
              </a:ext>
            </a:extLst>
          </p:cNvPr>
          <p:cNvSpPr txBox="1"/>
          <p:nvPr/>
        </p:nvSpPr>
        <p:spPr>
          <a:xfrm>
            <a:off x="8856451" y="2931310"/>
            <a:ext cx="30674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β</a:t>
            </a:r>
            <a:r>
              <a:rPr lang="it-IT" sz="1600" dirty="0" smtClean="0"/>
              <a:t> </a:t>
            </a:r>
            <a:r>
              <a:rPr lang="it-IT" sz="1600" dirty="0"/>
              <a:t>= 30 (field </a:t>
            </a:r>
            <a:r>
              <a:rPr lang="it-IT" sz="1600" dirty="0" err="1"/>
              <a:t>enhancement</a:t>
            </a:r>
            <a:r>
              <a:rPr lang="it-IT" sz="1600" dirty="0"/>
              <a:t> </a:t>
            </a:r>
            <a:r>
              <a:rPr lang="it-IT" sz="1600" dirty="0" err="1"/>
              <a:t>factor</a:t>
            </a:r>
            <a:r>
              <a:rPr lang="it-IT" sz="1600" dirty="0"/>
              <a:t>)</a:t>
            </a:r>
          </a:p>
          <a:p>
            <a:pPr algn="just"/>
            <a:r>
              <a:rPr lang="el-GR" sz="1600" dirty="0"/>
              <a:t>Φ</a:t>
            </a:r>
            <a:r>
              <a:rPr lang="it-IT" sz="1600" dirty="0"/>
              <a:t> = 4.5 eV (work </a:t>
            </a:r>
            <a:r>
              <a:rPr lang="it-IT" sz="1600" dirty="0" err="1"/>
              <a:t>function</a:t>
            </a:r>
            <a:r>
              <a:rPr lang="it-IT" sz="1600" dirty="0"/>
              <a:t>)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6567" r="8160"/>
          <a:stretch/>
        </p:blipFill>
        <p:spPr>
          <a:xfrm>
            <a:off x="8217708" y="1343711"/>
            <a:ext cx="2050154" cy="1067007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" y="6256026"/>
            <a:ext cx="10459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1400" i="1" dirty="0">
                <a:solidFill>
                  <a:srgbClr val="000000"/>
                </a:solidFill>
                <a:cs typeface="Helvetica"/>
                <a:sym typeface="Helvetica"/>
              </a:rPr>
              <a:t>[1] T. G. Lucas, High Field Phenomenology in Linear Accelerators for the Compact Linear Collider, PhD Thesis, University of Melbourne, 2018</a:t>
            </a:r>
            <a:endParaRPr lang="it-IT" altLang="it-IT" sz="1400" i="1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i="1" dirty="0"/>
              <a:t>[2] D. B. </a:t>
            </a:r>
            <a:r>
              <a:rPr lang="it-IT" altLang="it-IT" sz="1400" i="1" dirty="0" err="1"/>
              <a:t>Caballero</a:t>
            </a:r>
            <a:r>
              <a:rPr lang="it-IT" altLang="it-IT" sz="1400" i="1" dirty="0"/>
              <a:t> et al., Dark </a:t>
            </a:r>
            <a:r>
              <a:rPr lang="it-IT" altLang="it-IT" sz="1400" i="1" dirty="0" err="1"/>
              <a:t>current</a:t>
            </a:r>
            <a:r>
              <a:rPr lang="it-IT" altLang="it-IT" sz="1400" i="1" dirty="0"/>
              <a:t> </a:t>
            </a:r>
            <a:r>
              <a:rPr lang="it-IT" altLang="it-IT" sz="1400" i="1" dirty="0" err="1"/>
              <a:t>analysis</a:t>
            </a:r>
            <a:r>
              <a:rPr lang="it-IT" altLang="it-IT" sz="1400" i="1" dirty="0"/>
              <a:t> </a:t>
            </a:r>
            <a:r>
              <a:rPr lang="it-IT" altLang="it-IT" sz="1400" i="1" dirty="0" err="1"/>
              <a:t>at</a:t>
            </a:r>
            <a:r>
              <a:rPr lang="it-IT" altLang="it-IT" sz="1400" i="1" dirty="0"/>
              <a:t> CERN, WEPRB059, </a:t>
            </a:r>
            <a:r>
              <a:rPr lang="en-US" sz="14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Proceedings of IPAC2019, 2019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370314" y="1098335"/>
            <a:ext cx="2002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constants function of the </a:t>
            </a:r>
            <a:r>
              <a:rPr lang="en-US" sz="1400" dirty="0"/>
              <a:t>metal work function</a:t>
            </a:r>
            <a:endParaRPr lang="en-GB" sz="1400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9372885" y="1343711"/>
            <a:ext cx="643293" cy="123956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8856451" y="1343711"/>
            <a:ext cx="516434" cy="723361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84392CD-5E98-4921-8EE7-4C839EA22CB3}"/>
              </a:ext>
            </a:extLst>
          </p:cNvPr>
          <p:cNvSpPr txBox="1"/>
          <p:nvPr/>
        </p:nvSpPr>
        <p:spPr>
          <a:xfrm>
            <a:off x="7370314" y="2268044"/>
            <a:ext cx="1246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surface </a:t>
            </a:r>
            <a:r>
              <a:rPr lang="en-US" sz="1600" dirty="0"/>
              <a:t>electric </a:t>
            </a:r>
            <a:r>
              <a:rPr lang="en-US" sz="1600" dirty="0" smtClean="0"/>
              <a:t>field</a:t>
            </a:r>
            <a:endParaRPr lang="it-IT" sz="1600" dirty="0"/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8174537" y="2238662"/>
            <a:ext cx="1068248" cy="343879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4ECE177-457D-495E-BA85-2DAE20A261E0}"/>
              </a:ext>
            </a:extLst>
          </p:cNvPr>
          <p:cNvSpPr txBox="1"/>
          <p:nvPr/>
        </p:nvSpPr>
        <p:spPr>
          <a:xfrm>
            <a:off x="5535523" y="3527787"/>
            <a:ext cx="6228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CLIC style </a:t>
            </a:r>
            <a:r>
              <a:rPr lang="it-IT" sz="1800" b="1" dirty="0" err="1"/>
              <a:t>structure</a:t>
            </a:r>
            <a:r>
              <a:rPr lang="it-IT" sz="1800" b="1" dirty="0"/>
              <a:t> </a:t>
            </a:r>
            <a:r>
              <a:rPr lang="it-IT" sz="1800" dirty="0" smtClean="0"/>
              <a:t>24 </a:t>
            </a:r>
            <a:r>
              <a:rPr lang="it-IT" sz="1800" dirty="0" err="1" smtClean="0"/>
              <a:t>cells</a:t>
            </a:r>
            <a:endParaRPr lang="it-IT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62160C5-C515-468A-BA9B-131A4191CEBB}"/>
              </a:ext>
            </a:extLst>
          </p:cNvPr>
          <p:cNvSpPr txBox="1"/>
          <p:nvPr/>
        </p:nvSpPr>
        <p:spPr>
          <a:xfrm>
            <a:off x="5535523" y="4484905"/>
            <a:ext cx="6228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EUPRAXIA@SPARC_LAB style </a:t>
            </a:r>
            <a:r>
              <a:rPr lang="it-IT" sz="1800" b="1" dirty="0" err="1"/>
              <a:t>structure</a:t>
            </a:r>
            <a:r>
              <a:rPr lang="it-IT" sz="1800" b="1" dirty="0"/>
              <a:t> </a:t>
            </a:r>
            <a:r>
              <a:rPr lang="it-IT" sz="1800" dirty="0" smtClean="0"/>
              <a:t>109 </a:t>
            </a:r>
            <a:r>
              <a:rPr lang="it-IT" sz="1800" dirty="0"/>
              <a:t>cells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7B757C6-BD54-43C8-8202-CA79CEB111F2}"/>
              </a:ext>
            </a:extLst>
          </p:cNvPr>
          <p:cNvSpPr txBox="1"/>
          <p:nvPr/>
        </p:nvSpPr>
        <p:spPr>
          <a:xfrm>
            <a:off x="5535523" y="4006954"/>
            <a:ext cx="6228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 smtClean="0">
                <a:solidFill>
                  <a:srgbClr val="FF0000"/>
                </a:solidFill>
              </a:rPr>
              <a:t>E</a:t>
            </a:r>
            <a:r>
              <a:rPr lang="it-IT" sz="1800" baseline="-25000" dirty="0" err="1" smtClean="0">
                <a:solidFill>
                  <a:srgbClr val="FF0000"/>
                </a:solidFill>
              </a:rPr>
              <a:t>acc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dirty="0">
                <a:solidFill>
                  <a:srgbClr val="FF0000"/>
                </a:solidFill>
              </a:rPr>
              <a:t>= 100 MV/m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795A17F-0C29-4CB6-B2D7-A0B4145566AA}"/>
              </a:ext>
            </a:extLst>
          </p:cNvPr>
          <p:cNvSpPr txBox="1"/>
          <p:nvPr/>
        </p:nvSpPr>
        <p:spPr>
          <a:xfrm>
            <a:off x="5523532" y="4953725"/>
            <a:ext cx="6228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 smtClean="0">
                <a:solidFill>
                  <a:srgbClr val="FF0000"/>
                </a:solidFill>
              </a:rPr>
              <a:t>E</a:t>
            </a:r>
            <a:r>
              <a:rPr lang="it-IT" sz="1800" baseline="-25000" dirty="0" err="1" smtClean="0">
                <a:solidFill>
                  <a:srgbClr val="FF0000"/>
                </a:solidFill>
              </a:rPr>
              <a:t>acc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dirty="0">
                <a:solidFill>
                  <a:srgbClr val="FF0000"/>
                </a:solidFill>
              </a:rPr>
              <a:t>= 60 MV/m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79D3026E-B786-4D50-8270-F14FBBACD7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055"/>
          <a:stretch/>
        </p:blipFill>
        <p:spPr>
          <a:xfrm>
            <a:off x="5135306" y="5486586"/>
            <a:ext cx="6788550" cy="47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0" grpId="0"/>
      <p:bldP spid="31" grpId="0"/>
      <p:bldP spid="32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2057</Words>
  <Application>Microsoft Office PowerPoint</Application>
  <PresentationFormat>Widescreen</PresentationFormat>
  <Paragraphs>326</Paragraphs>
  <Slides>20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CMR10</vt:lpstr>
      <vt:lpstr>Helvetica</vt:lpstr>
      <vt:lpstr>Symbol</vt:lpstr>
      <vt:lpstr>Times New Roman</vt:lpstr>
      <vt:lpstr>Tema di Office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 Alesini</dc:creator>
  <cp:lastModifiedBy>David Alesini</cp:lastModifiedBy>
  <cp:revision>76</cp:revision>
  <dcterms:created xsi:type="dcterms:W3CDTF">2021-10-24T10:11:43Z</dcterms:created>
  <dcterms:modified xsi:type="dcterms:W3CDTF">2021-10-26T12:56:17Z</dcterms:modified>
</cp:coreProperties>
</file>