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96"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58B3C3-7D54-1E49-A343-03CF1ED46F3F}" v="94" dt="2021-10-25T14:26:49.47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snapToObjects="1">
      <p:cViewPr varScale="1">
        <p:scale>
          <a:sx n="52" d="100"/>
          <a:sy n="52" d="100"/>
        </p:scale>
        <p:origin x="232"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io Falone" userId="22cc8640-9078-4395-9f44-98e364288788" providerId="ADAL" clId="{FA58B3C3-7D54-1E49-A343-03CF1ED46F3F}"/>
    <pc:docChg chg="custSel addSld modSld">
      <pc:chgData name="Antonio Falone" userId="22cc8640-9078-4395-9f44-98e364288788" providerId="ADAL" clId="{FA58B3C3-7D54-1E49-A343-03CF1ED46F3F}" dt="2021-10-25T14:27:29.201" v="130" actId="1076"/>
      <pc:docMkLst>
        <pc:docMk/>
      </pc:docMkLst>
      <pc:sldChg chg="delSp modSp mod delAnim modAnim">
        <pc:chgData name="Antonio Falone" userId="22cc8640-9078-4395-9f44-98e364288788" providerId="ADAL" clId="{FA58B3C3-7D54-1E49-A343-03CF1ED46F3F}" dt="2021-10-25T14:24:27.465" v="24" actId="1076"/>
        <pc:sldMkLst>
          <pc:docMk/>
          <pc:sldMk cId="0" sldId="261"/>
        </pc:sldMkLst>
        <pc:spChg chg="mod">
          <ac:chgData name="Antonio Falone" userId="22cc8640-9078-4395-9f44-98e364288788" providerId="ADAL" clId="{FA58B3C3-7D54-1E49-A343-03CF1ED46F3F}" dt="2021-10-25T14:24:27.465" v="24" actId="1076"/>
          <ac:spMkLst>
            <pc:docMk/>
            <pc:sldMk cId="0" sldId="261"/>
            <ac:spMk id="239" creationId="{00000000-0000-0000-0000-000000000000}"/>
          </ac:spMkLst>
        </pc:spChg>
        <pc:spChg chg="mod">
          <ac:chgData name="Antonio Falone" userId="22cc8640-9078-4395-9f44-98e364288788" providerId="ADAL" clId="{FA58B3C3-7D54-1E49-A343-03CF1ED46F3F}" dt="2021-10-25T14:24:27.465" v="24" actId="1076"/>
          <ac:spMkLst>
            <pc:docMk/>
            <pc:sldMk cId="0" sldId="261"/>
            <ac:spMk id="240" creationId="{00000000-0000-0000-0000-000000000000}"/>
          </ac:spMkLst>
        </pc:spChg>
        <pc:spChg chg="mod">
          <ac:chgData name="Antonio Falone" userId="22cc8640-9078-4395-9f44-98e364288788" providerId="ADAL" clId="{FA58B3C3-7D54-1E49-A343-03CF1ED46F3F}" dt="2021-10-25T14:24:27.465" v="24" actId="1076"/>
          <ac:spMkLst>
            <pc:docMk/>
            <pc:sldMk cId="0" sldId="261"/>
            <ac:spMk id="241" creationId="{00000000-0000-0000-0000-000000000000}"/>
          </ac:spMkLst>
        </pc:spChg>
        <pc:spChg chg="mod">
          <ac:chgData name="Antonio Falone" userId="22cc8640-9078-4395-9f44-98e364288788" providerId="ADAL" clId="{FA58B3C3-7D54-1E49-A343-03CF1ED46F3F}" dt="2021-10-25T14:24:27.465" v="24" actId="1076"/>
          <ac:spMkLst>
            <pc:docMk/>
            <pc:sldMk cId="0" sldId="261"/>
            <ac:spMk id="242" creationId="{00000000-0000-0000-0000-000000000000}"/>
          </ac:spMkLst>
        </pc:spChg>
        <pc:spChg chg="del mod">
          <ac:chgData name="Antonio Falone" userId="22cc8640-9078-4395-9f44-98e364288788" providerId="ADAL" clId="{FA58B3C3-7D54-1E49-A343-03CF1ED46F3F}" dt="2021-10-25T14:24:21.849" v="23" actId="478"/>
          <ac:spMkLst>
            <pc:docMk/>
            <pc:sldMk cId="0" sldId="261"/>
            <ac:spMk id="243" creationId="{00000000-0000-0000-0000-000000000000}"/>
          </ac:spMkLst>
        </pc:spChg>
      </pc:sldChg>
      <pc:sldChg chg="modSp mod">
        <pc:chgData name="Antonio Falone" userId="22cc8640-9078-4395-9f44-98e364288788" providerId="ADAL" clId="{FA58B3C3-7D54-1E49-A343-03CF1ED46F3F}" dt="2021-10-25T14:01:50.370" v="17" actId="14100"/>
        <pc:sldMkLst>
          <pc:docMk/>
          <pc:sldMk cId="0" sldId="268"/>
        </pc:sldMkLst>
        <pc:grpChg chg="mod">
          <ac:chgData name="Antonio Falone" userId="22cc8640-9078-4395-9f44-98e364288788" providerId="ADAL" clId="{FA58B3C3-7D54-1E49-A343-03CF1ED46F3F}" dt="2021-10-25T14:01:39.120" v="15" actId="1076"/>
          <ac:grpSpMkLst>
            <pc:docMk/>
            <pc:sldMk cId="0" sldId="268"/>
            <ac:grpSpMk id="588" creationId="{00000000-0000-0000-0000-000000000000}"/>
          </ac:grpSpMkLst>
        </pc:grpChg>
        <pc:picChg chg="mod">
          <ac:chgData name="Antonio Falone" userId="22cc8640-9078-4395-9f44-98e364288788" providerId="ADAL" clId="{FA58B3C3-7D54-1E49-A343-03CF1ED46F3F}" dt="2021-10-25T14:01:35.723" v="14" actId="1076"/>
          <ac:picMkLst>
            <pc:docMk/>
            <pc:sldMk cId="0" sldId="268"/>
            <ac:picMk id="583" creationId="{00000000-0000-0000-0000-000000000000}"/>
          </ac:picMkLst>
        </pc:picChg>
        <pc:picChg chg="mod">
          <ac:chgData name="Antonio Falone" userId="22cc8640-9078-4395-9f44-98e364288788" providerId="ADAL" clId="{FA58B3C3-7D54-1E49-A343-03CF1ED46F3F}" dt="2021-10-25T14:01:45.432" v="16" actId="1076"/>
          <ac:picMkLst>
            <pc:docMk/>
            <pc:sldMk cId="0" sldId="268"/>
            <ac:picMk id="586" creationId="{00000000-0000-0000-0000-000000000000}"/>
          </ac:picMkLst>
        </pc:picChg>
        <pc:picChg chg="mod">
          <ac:chgData name="Antonio Falone" userId="22cc8640-9078-4395-9f44-98e364288788" providerId="ADAL" clId="{FA58B3C3-7D54-1E49-A343-03CF1ED46F3F}" dt="2021-10-25T14:01:25.136" v="11" actId="14100"/>
          <ac:picMkLst>
            <pc:docMk/>
            <pc:sldMk cId="0" sldId="268"/>
            <ac:picMk id="590" creationId="{00000000-0000-0000-0000-000000000000}"/>
          </ac:picMkLst>
        </pc:picChg>
        <pc:picChg chg="mod">
          <ac:chgData name="Antonio Falone" userId="22cc8640-9078-4395-9f44-98e364288788" providerId="ADAL" clId="{FA58B3C3-7D54-1E49-A343-03CF1ED46F3F}" dt="2021-10-25T14:01:50.370" v="17" actId="14100"/>
          <ac:picMkLst>
            <pc:docMk/>
            <pc:sldMk cId="0" sldId="268"/>
            <ac:picMk id="598" creationId="{00000000-0000-0000-0000-000000000000}"/>
          </ac:picMkLst>
        </pc:picChg>
      </pc:sldChg>
      <pc:sldChg chg="modSp mod modAnim">
        <pc:chgData name="Antonio Falone" userId="22cc8640-9078-4395-9f44-98e364288788" providerId="ADAL" clId="{FA58B3C3-7D54-1E49-A343-03CF1ED46F3F}" dt="2021-10-25T14:25:17.968" v="113" actId="20577"/>
        <pc:sldMkLst>
          <pc:docMk/>
          <pc:sldMk cId="0" sldId="270"/>
        </pc:sldMkLst>
        <pc:spChg chg="mod">
          <ac:chgData name="Antonio Falone" userId="22cc8640-9078-4395-9f44-98e364288788" providerId="ADAL" clId="{FA58B3C3-7D54-1E49-A343-03CF1ED46F3F}" dt="2021-10-25T14:25:17.968" v="113" actId="20577"/>
          <ac:spMkLst>
            <pc:docMk/>
            <pc:sldMk cId="0" sldId="270"/>
            <ac:spMk id="623" creationId="{00000000-0000-0000-0000-000000000000}"/>
          </ac:spMkLst>
        </pc:spChg>
        <pc:spChg chg="mod">
          <ac:chgData name="Antonio Falone" userId="22cc8640-9078-4395-9f44-98e364288788" providerId="ADAL" clId="{FA58B3C3-7D54-1E49-A343-03CF1ED46F3F}" dt="2021-10-25T14:24:54.466" v="48" actId="14100"/>
          <ac:spMkLst>
            <pc:docMk/>
            <pc:sldMk cId="0" sldId="270"/>
            <ac:spMk id="626" creationId="{00000000-0000-0000-0000-000000000000}"/>
          </ac:spMkLst>
        </pc:spChg>
      </pc:sldChg>
      <pc:sldChg chg="modSp mod">
        <pc:chgData name="Antonio Falone" userId="22cc8640-9078-4395-9f44-98e364288788" providerId="ADAL" clId="{FA58B3C3-7D54-1E49-A343-03CF1ED46F3F}" dt="2021-10-25T14:27:05.847" v="128" actId="1076"/>
        <pc:sldMkLst>
          <pc:docMk/>
          <pc:sldMk cId="0" sldId="277"/>
        </pc:sldMkLst>
        <pc:graphicFrameChg chg="mod modGraphic">
          <ac:chgData name="Antonio Falone" userId="22cc8640-9078-4395-9f44-98e364288788" providerId="ADAL" clId="{FA58B3C3-7D54-1E49-A343-03CF1ED46F3F}" dt="2021-10-25T14:27:05.847" v="128" actId="1076"/>
          <ac:graphicFrameMkLst>
            <pc:docMk/>
            <pc:sldMk cId="0" sldId="277"/>
            <ac:graphicFrameMk id="717" creationId="{00000000-0000-0000-0000-000000000000}"/>
          </ac:graphicFrameMkLst>
        </pc:graphicFrameChg>
      </pc:sldChg>
      <pc:sldChg chg="modSp">
        <pc:chgData name="Antonio Falone" userId="22cc8640-9078-4395-9f44-98e364288788" providerId="ADAL" clId="{FA58B3C3-7D54-1E49-A343-03CF1ED46F3F}" dt="2021-10-25T14:02:31.603" v="20"/>
        <pc:sldMkLst>
          <pc:docMk/>
          <pc:sldMk cId="0" sldId="286"/>
        </pc:sldMkLst>
        <pc:graphicFrameChg chg="mod">
          <ac:chgData name="Antonio Falone" userId="22cc8640-9078-4395-9f44-98e364288788" providerId="ADAL" clId="{FA58B3C3-7D54-1E49-A343-03CF1ED46F3F}" dt="2021-10-25T14:02:31.603" v="20"/>
          <ac:graphicFrameMkLst>
            <pc:docMk/>
            <pc:sldMk cId="0" sldId="286"/>
            <ac:graphicFrameMk id="852" creationId="{00000000-0000-0000-0000-000000000000}"/>
          </ac:graphicFrameMkLst>
        </pc:graphicFrameChg>
      </pc:sldChg>
      <pc:sldChg chg="addSp modSp mod">
        <pc:chgData name="Antonio Falone" userId="22cc8640-9078-4395-9f44-98e364288788" providerId="ADAL" clId="{FA58B3C3-7D54-1E49-A343-03CF1ED46F3F}" dt="2021-10-25T14:26:13.343" v="125" actId="114"/>
        <pc:sldMkLst>
          <pc:docMk/>
          <pc:sldMk cId="0" sldId="289"/>
        </pc:sldMkLst>
        <pc:spChg chg="add mod">
          <ac:chgData name="Antonio Falone" userId="22cc8640-9078-4395-9f44-98e364288788" providerId="ADAL" clId="{FA58B3C3-7D54-1E49-A343-03CF1ED46F3F}" dt="2021-10-25T14:26:13.343" v="125" actId="114"/>
          <ac:spMkLst>
            <pc:docMk/>
            <pc:sldMk cId="0" sldId="289"/>
            <ac:spMk id="2" creationId="{39A35986-3A38-324A-BA3A-0F6655009EDB}"/>
          </ac:spMkLst>
        </pc:spChg>
      </pc:sldChg>
      <pc:sldChg chg="modSp mod">
        <pc:chgData name="Antonio Falone" userId="22cc8640-9078-4395-9f44-98e364288788" providerId="ADAL" clId="{FA58B3C3-7D54-1E49-A343-03CF1ED46F3F}" dt="2021-10-25T14:03:01.676" v="21" actId="14100"/>
        <pc:sldMkLst>
          <pc:docMk/>
          <pc:sldMk cId="0" sldId="291"/>
        </pc:sldMkLst>
        <pc:spChg chg="mod">
          <ac:chgData name="Antonio Falone" userId="22cc8640-9078-4395-9f44-98e364288788" providerId="ADAL" clId="{FA58B3C3-7D54-1E49-A343-03CF1ED46F3F}" dt="2021-10-25T13:59:56.434" v="0" actId="14100"/>
          <ac:spMkLst>
            <pc:docMk/>
            <pc:sldMk cId="0" sldId="291"/>
            <ac:spMk id="989" creationId="{00000000-0000-0000-0000-000000000000}"/>
          </ac:spMkLst>
        </pc:spChg>
        <pc:spChg chg="mod">
          <ac:chgData name="Antonio Falone" userId="22cc8640-9078-4395-9f44-98e364288788" providerId="ADAL" clId="{FA58B3C3-7D54-1E49-A343-03CF1ED46F3F}" dt="2021-10-25T14:00:01.614" v="2" actId="1076"/>
          <ac:spMkLst>
            <pc:docMk/>
            <pc:sldMk cId="0" sldId="291"/>
            <ac:spMk id="993" creationId="{00000000-0000-0000-0000-000000000000}"/>
          </ac:spMkLst>
        </pc:spChg>
        <pc:picChg chg="mod">
          <ac:chgData name="Antonio Falone" userId="22cc8640-9078-4395-9f44-98e364288788" providerId="ADAL" clId="{FA58B3C3-7D54-1E49-A343-03CF1ED46F3F}" dt="2021-10-25T14:03:01.676" v="21" actId="14100"/>
          <ac:picMkLst>
            <pc:docMk/>
            <pc:sldMk cId="0" sldId="291"/>
            <ac:picMk id="1004" creationId="{00000000-0000-0000-0000-000000000000}"/>
          </ac:picMkLst>
        </pc:picChg>
        <pc:picChg chg="mod">
          <ac:chgData name="Antonio Falone" userId="22cc8640-9078-4395-9f44-98e364288788" providerId="ADAL" clId="{FA58B3C3-7D54-1E49-A343-03CF1ED46F3F}" dt="2021-10-25T14:00:07.250" v="4" actId="14100"/>
          <ac:picMkLst>
            <pc:docMk/>
            <pc:sldMk cId="0" sldId="291"/>
            <ac:picMk id="1006" creationId="{00000000-0000-0000-0000-000000000000}"/>
          </ac:picMkLst>
        </pc:picChg>
      </pc:sldChg>
      <pc:sldChg chg="modSp add mod">
        <pc:chgData name="Antonio Falone" userId="22cc8640-9078-4395-9f44-98e364288788" providerId="ADAL" clId="{FA58B3C3-7D54-1E49-A343-03CF1ED46F3F}" dt="2021-10-25T14:27:29.201" v="130" actId="1076"/>
        <pc:sldMkLst>
          <pc:docMk/>
          <pc:sldMk cId="2614361343" sldId="296"/>
        </pc:sldMkLst>
        <pc:graphicFrameChg chg="mod modGraphic">
          <ac:chgData name="Antonio Falone" userId="22cc8640-9078-4395-9f44-98e364288788" providerId="ADAL" clId="{FA58B3C3-7D54-1E49-A343-03CF1ED46F3F}" dt="2021-10-25T14:27:29.201" v="130" actId="1076"/>
          <ac:graphicFrameMkLst>
            <pc:docMk/>
            <pc:sldMk cId="2614361343" sldId="296"/>
            <ac:graphicFrameMk id="717"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it-IT"/>
  <c:roundedCorners val="0"/>
  <c:style val="2"/>
  <c:chart>
    <c:autoTitleDeleted val="1"/>
    <c:view3D>
      <c:rotX val="54"/>
      <c:hPercent val="55"/>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pie3DChart>
        <c:varyColors val="0"/>
        <c:ser>
          <c:idx val="0"/>
          <c:order val="0"/>
          <c:tx>
            <c:strRef>
              <c:f>Sheet1!$A$2</c:f>
              <c:strCache>
                <c:ptCount val="1"/>
                <c:pt idx="0">
                  <c:v>Regione 1</c:v>
                </c:pt>
              </c:strCache>
            </c:strRef>
          </c:tx>
          <c:spPr>
            <a:solidFill>
              <a:schemeClr val="accent1"/>
            </a:solidFill>
            <a:ln w="12700" cap="flat">
              <a:noFill/>
              <a:miter lim="400000"/>
            </a:ln>
            <a:effectLst>
              <a:outerShdw blurRad="127000" dir="7320000" algn="tl">
                <a:srgbClr val="000000">
                  <a:alpha val="55000"/>
                </a:srgbClr>
              </a:outerShdw>
            </a:effectLst>
            <a:sp3d prstMaterial="matte"/>
          </c:spPr>
          <c:dPt>
            <c:idx val="0"/>
            <c:bubble3D val="0"/>
            <c:extLst>
              <c:ext xmlns:c16="http://schemas.microsoft.com/office/drawing/2014/chart" uri="{C3380CC4-5D6E-409C-BE32-E72D297353CC}">
                <c16:uniqueId val="{00000001-41B6-A94B-AD3D-46E5EB8B23DC}"/>
              </c:ext>
            </c:extLst>
          </c:dPt>
          <c:dPt>
            <c:idx val="1"/>
            <c:bubble3D val="0"/>
            <c:spPr>
              <a:solidFill>
                <a:schemeClr val="accent3"/>
              </a:solid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3-41B6-A94B-AD3D-46E5EB8B23DC}"/>
              </c:ext>
            </c:extLst>
          </c:dPt>
          <c:dPt>
            <c:idx val="2"/>
            <c:bubble3D val="0"/>
            <c:spPr>
              <a:solidFill>
                <a:srgbClr val="929292"/>
              </a:solidFill>
              <a:ln w="12700" cap="flat">
                <a:noFill/>
                <a:miter lim="400000"/>
              </a:ln>
              <a:effectLst>
                <a:outerShdw blurRad="127000" dir="7320000" algn="tl">
                  <a:srgbClr val="000000">
                    <a:alpha val="55000"/>
                  </a:srgbClr>
                </a:outerShdw>
              </a:effectLst>
              <a:sp3d prstMaterial="matte"/>
            </c:spPr>
            <c:extLst>
              <c:ext xmlns:c16="http://schemas.microsoft.com/office/drawing/2014/chart" uri="{C3380CC4-5D6E-409C-BE32-E72D297353CC}">
                <c16:uniqueId val="{00000005-41B6-A94B-AD3D-46E5EB8B23DC}"/>
              </c:ext>
            </c:extLst>
          </c:dPt>
          <c:dLbls>
            <c:dLbl>
              <c:idx val="0"/>
              <c:numFmt formatCode="#,##0%" sourceLinked="0"/>
              <c:spPr/>
              <c:txPr>
                <a:bodyPr/>
                <a:lstStyle/>
                <a:p>
                  <a:pPr>
                    <a:defRPr sz="3000" b="0" i="0" u="none" strike="noStrike">
                      <a:solidFill>
                        <a:srgbClr val="FFFFFF"/>
                      </a:solidFill>
                      <a:latin typeface="DIN Alternate Bold"/>
                    </a:defRPr>
                  </a:pPr>
                  <a:endParaRPr lang="it-IT"/>
                </a:p>
              </c:txPr>
              <c:dLblPos val="ctr"/>
              <c:showLegendKey val="0"/>
              <c:showVal val="0"/>
              <c:showCatName val="1"/>
              <c:showSerName val="0"/>
              <c:showPercent val="1"/>
              <c:showBubbleSize val="0"/>
              <c:extLst>
                <c:ext xmlns:c16="http://schemas.microsoft.com/office/drawing/2014/chart" uri="{C3380CC4-5D6E-409C-BE32-E72D297353CC}">
                  <c16:uniqueId val="{00000001-41B6-A94B-AD3D-46E5EB8B23DC}"/>
                </c:ext>
              </c:extLst>
            </c:dLbl>
            <c:dLbl>
              <c:idx val="1"/>
              <c:layout>
                <c:manualLayout>
                  <c:x val="0.11544036888640725"/>
                  <c:y val="-7.9419536358115689E-2"/>
                </c:manualLayout>
              </c:layout>
              <c:numFmt formatCode="#,##0%" sourceLinked="0"/>
              <c:spPr/>
              <c:txPr>
                <a:bodyPr/>
                <a:lstStyle/>
                <a:p>
                  <a:pPr>
                    <a:defRPr sz="3000" b="0" i="0" u="none" strike="noStrike">
                      <a:solidFill>
                        <a:srgbClr val="FFFFFF"/>
                      </a:solidFill>
                      <a:latin typeface="DIN Alternate Bold"/>
                    </a:defRPr>
                  </a:pPr>
                  <a:endParaRPr lang="it-IT"/>
                </a:p>
              </c:txPr>
              <c:dLblPos val="bestFit"/>
              <c:showLegendKey val="0"/>
              <c:showVal val="0"/>
              <c:showCatName val="1"/>
              <c:showSerName val="0"/>
              <c:showPercent val="1"/>
              <c:showBubbleSize val="0"/>
              <c:extLst>
                <c:ext xmlns:c15="http://schemas.microsoft.com/office/drawing/2012/chart" uri="{CE6537A1-D6FC-4f65-9D91-7224C49458BB}">
                  <c15:layout>
                    <c:manualLayout>
                      <c:w val="0.24293151794424978"/>
                      <c:h val="0.25245807528923198"/>
                    </c:manualLayout>
                  </c15:layout>
                </c:ext>
                <c:ext xmlns:c16="http://schemas.microsoft.com/office/drawing/2014/chart" uri="{C3380CC4-5D6E-409C-BE32-E72D297353CC}">
                  <c16:uniqueId val="{00000003-41B6-A94B-AD3D-46E5EB8B23DC}"/>
                </c:ext>
              </c:extLst>
            </c:dLbl>
            <c:dLbl>
              <c:idx val="2"/>
              <c:numFmt formatCode="#,##0%" sourceLinked="0"/>
              <c:spPr/>
              <c:txPr>
                <a:bodyPr/>
                <a:lstStyle/>
                <a:p>
                  <a:pPr>
                    <a:defRPr sz="3000" b="0" i="0" u="none" strike="noStrike">
                      <a:solidFill>
                        <a:srgbClr val="FFFFFF"/>
                      </a:solidFill>
                      <a:latin typeface="DIN Alternate Bold"/>
                    </a:defRPr>
                  </a:pPr>
                  <a:endParaRPr lang="it-IT"/>
                </a:p>
              </c:txPr>
              <c:dLblPos val="ctr"/>
              <c:showLegendKey val="0"/>
              <c:showVal val="0"/>
              <c:showCatName val="1"/>
              <c:showSerName val="0"/>
              <c:showPercent val="1"/>
              <c:showBubbleSize val="0"/>
              <c:extLst>
                <c:ext xmlns:c16="http://schemas.microsoft.com/office/drawing/2014/chart" uri="{C3380CC4-5D6E-409C-BE32-E72D297353CC}">
                  <c16:uniqueId val="{00000005-41B6-A94B-AD3D-46E5EB8B23DC}"/>
                </c:ext>
              </c:extLst>
            </c:dLbl>
            <c:numFmt formatCode="#,##0%" sourceLinked="0"/>
            <c:spPr>
              <a:noFill/>
              <a:ln>
                <a:noFill/>
              </a:ln>
              <a:effectLst/>
            </c:spPr>
            <c:txPr>
              <a:bodyPr/>
              <a:lstStyle/>
              <a:p>
                <a:pPr>
                  <a:defRPr sz="3000" b="0" i="0" u="none" strike="noStrike">
                    <a:solidFill>
                      <a:srgbClr val="FFFFFF"/>
                    </a:solidFill>
                    <a:latin typeface="DIN Alternate Bold"/>
                  </a:defRPr>
                </a:pPr>
                <a:endParaRPr lang="it-IT"/>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Sheet1!$B$1:$D$1</c:f>
              <c:strCache>
                <c:ptCount val="3"/>
                <c:pt idx="0">
                  <c:v>Acc.Div</c:v>
                </c:pt>
                <c:pt idx="1">
                  <c:v>Tech.Div</c:v>
                </c:pt>
                <c:pt idx="2">
                  <c:v>Others</c:v>
                </c:pt>
              </c:strCache>
            </c:strRef>
          </c:cat>
          <c:val>
            <c:numRef>
              <c:f>Sheet1!$B$2:$D$2</c:f>
              <c:numCache>
                <c:formatCode>General</c:formatCode>
                <c:ptCount val="3"/>
                <c:pt idx="0">
                  <c:v>40.5</c:v>
                </c:pt>
                <c:pt idx="1">
                  <c:v>6</c:v>
                </c:pt>
                <c:pt idx="2">
                  <c:v>13</c:v>
                </c:pt>
              </c:numCache>
            </c:numRef>
          </c:val>
          <c:extLst>
            <c:ext xmlns:c16="http://schemas.microsoft.com/office/drawing/2014/chart" uri="{C3380CC4-5D6E-409C-BE32-E72D297353CC}">
              <c16:uniqueId val="{00000006-41B6-A94B-AD3D-46E5EB8B23DC}"/>
            </c:ext>
          </c:extLst>
        </c:ser>
        <c:dLbls>
          <c:showLegendKey val="0"/>
          <c:showVal val="0"/>
          <c:showCatName val="0"/>
          <c:showSerName val="0"/>
          <c:showPercent val="0"/>
          <c:showBubbleSize val="0"/>
          <c:showLeaderLines val="0"/>
        </c:dLbls>
      </c:pie3D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olo">
    <p:spTree>
      <p:nvGrpSpPr>
        <p:cNvPr id="1" name=""/>
        <p:cNvGrpSpPr/>
        <p:nvPr/>
      </p:nvGrpSpPr>
      <p:grpSpPr>
        <a:xfrm>
          <a:off x="0" y="0"/>
          <a:ext cx="0" cy="0"/>
          <a:chOff x="0" y="0"/>
          <a:chExt cx="0" cy="0"/>
        </a:xfrm>
      </p:grpSpPr>
      <p:sp>
        <p:nvSpPr>
          <p:cNvPr id="11" name="Autore e data"/>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12" name="Titolo presentazion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Titolo presentazione</a:t>
            </a:r>
          </a:p>
        </p:txBody>
      </p:sp>
      <p:sp>
        <p:nvSpPr>
          <p:cNvPr id="13" name="Corpo livello uno…"/>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ichiarazione">
    <p:spTree>
      <p:nvGrpSpPr>
        <p:cNvPr id="1" name=""/>
        <p:cNvGrpSpPr/>
        <p:nvPr/>
      </p:nvGrpSpPr>
      <p:grpSpPr>
        <a:xfrm>
          <a:off x="0" y="0"/>
          <a:ext cx="0" cy="0"/>
          <a:chOff x="0" y="0"/>
          <a:chExt cx="0" cy="0"/>
        </a:xfrm>
      </p:grpSpPr>
      <p:sp>
        <p:nvSpPr>
          <p:cNvPr id="98" name="Corpo livello uno…"/>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Dichiarazione</a:t>
            </a:r>
          </a:p>
          <a:p>
            <a:pPr lvl="1"/>
            <a:endParaRPr/>
          </a:p>
          <a:p>
            <a:pPr lvl="2"/>
            <a:endParaRPr/>
          </a:p>
          <a:p>
            <a:pPr lvl="3"/>
            <a:endParaRPr/>
          </a:p>
          <a:p>
            <a:pPr lvl="4"/>
            <a:endParaRPr/>
          </a:p>
        </p:txBody>
      </p:sp>
      <p:sp>
        <p:nvSpPr>
          <p:cNvPr id="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Informazione importante">
    <p:spTree>
      <p:nvGrpSpPr>
        <p:cNvPr id="1" name=""/>
        <p:cNvGrpSpPr/>
        <p:nvPr/>
      </p:nvGrpSpPr>
      <p:grpSpPr>
        <a:xfrm>
          <a:off x="0" y="0"/>
          <a:ext cx="0" cy="0"/>
          <a:chOff x="0" y="0"/>
          <a:chExt cx="0" cy="0"/>
        </a:xfrm>
      </p:grpSpPr>
      <p:sp>
        <p:nvSpPr>
          <p:cNvPr id="106" name="Corpo livello uno…"/>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Dettagli informazione"/>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Dettagli informazione</a:t>
            </a:r>
          </a:p>
        </p:txBody>
      </p:sp>
      <p:sp>
        <p:nvSpPr>
          <p:cNvPr id="10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itazione">
    <p:spTree>
      <p:nvGrpSpPr>
        <p:cNvPr id="1" name=""/>
        <p:cNvGrpSpPr/>
        <p:nvPr/>
      </p:nvGrpSpPr>
      <p:grpSpPr>
        <a:xfrm>
          <a:off x="0" y="0"/>
          <a:ext cx="0" cy="0"/>
          <a:chOff x="0" y="0"/>
          <a:chExt cx="0" cy="0"/>
        </a:xfrm>
      </p:grpSpPr>
      <p:sp>
        <p:nvSpPr>
          <p:cNvPr id="115" name="Attribuzion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Attribuzione</a:t>
            </a:r>
          </a:p>
        </p:txBody>
      </p:sp>
      <p:sp>
        <p:nvSpPr>
          <p:cNvPr id="116" name="Corpo livello uno…"/>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“Citazione degna di nota”</a:t>
            </a:r>
          </a:p>
          <a:p>
            <a:pPr lvl="1"/>
            <a:endParaRPr/>
          </a:p>
          <a:p>
            <a:pPr lvl="2"/>
            <a:endParaRPr/>
          </a:p>
          <a:p>
            <a:pPr lvl="3"/>
            <a:endParaRPr/>
          </a:p>
          <a:p>
            <a:pPr lvl="4"/>
            <a:endParaRPr/>
          </a:p>
        </p:txBody>
      </p:sp>
      <p:sp>
        <p:nvSpPr>
          <p:cNvPr id="11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per pagina">
    <p:spTree>
      <p:nvGrpSpPr>
        <p:cNvPr id="1" name=""/>
        <p:cNvGrpSpPr/>
        <p:nvPr/>
      </p:nvGrpSpPr>
      <p:grpSpPr>
        <a:xfrm>
          <a:off x="0" y="0"/>
          <a:ext cx="0" cy="0"/>
          <a:chOff x="0" y="0"/>
          <a:chExt cx="0" cy="0"/>
        </a:xfrm>
      </p:grpSpPr>
      <p:sp>
        <p:nvSpPr>
          <p:cNvPr id="124" name="Ciotola di insalata con riso saltato, uova sode e bacchett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Ciotola con frittelle al salmone, insalata e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Pappardelle con burro al prezzemolo, nocciole tostate e scaglie di parmigiano"/>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ciotola di insalata con riso saltato, uova sode e bacchett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Numero diapositiva"/>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1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olo e foto">
    <p:spTree>
      <p:nvGrpSpPr>
        <p:cNvPr id="1" name=""/>
        <p:cNvGrpSpPr/>
        <p:nvPr/>
      </p:nvGrpSpPr>
      <p:grpSpPr>
        <a:xfrm>
          <a:off x="0" y="0"/>
          <a:ext cx="0" cy="0"/>
          <a:chOff x="0" y="0"/>
          <a:chExt cx="0" cy="0"/>
        </a:xfrm>
      </p:grpSpPr>
      <p:sp>
        <p:nvSpPr>
          <p:cNvPr id="21" name="Avocado e lime"/>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olo presentazion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Titolo presentazione</a:t>
            </a:r>
          </a:p>
        </p:txBody>
      </p:sp>
      <p:sp>
        <p:nvSpPr>
          <p:cNvPr id="23" name="Autore e data"/>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Autore e data</a:t>
            </a:r>
          </a:p>
        </p:txBody>
      </p:sp>
      <p:sp>
        <p:nvSpPr>
          <p:cNvPr id="24" name="Corpo livello uno…"/>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presentazione</a:t>
            </a:r>
          </a:p>
          <a:p>
            <a:pPr lvl="1"/>
            <a:endParaRPr/>
          </a:p>
          <a:p>
            <a:pPr lvl="2"/>
            <a:endParaRPr/>
          </a:p>
          <a:p>
            <a:pPr lvl="3"/>
            <a:endParaRPr/>
          </a:p>
          <a:p>
            <a:pPr lvl="4"/>
            <a:endParaRPr/>
          </a:p>
        </p:txBody>
      </p:sp>
      <p:sp>
        <p:nvSpPr>
          <p:cNvPr id="2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olo e foto 2">
    <p:spTree>
      <p:nvGrpSpPr>
        <p:cNvPr id="1" name=""/>
        <p:cNvGrpSpPr/>
        <p:nvPr/>
      </p:nvGrpSpPr>
      <p:grpSpPr>
        <a:xfrm>
          <a:off x="0" y="0"/>
          <a:ext cx="0" cy="0"/>
          <a:chOff x="0" y="0"/>
          <a:chExt cx="0" cy="0"/>
        </a:xfrm>
      </p:grpSpPr>
      <p:sp>
        <p:nvSpPr>
          <p:cNvPr id="32" name="Ciotola con frittelle al salmone, insalata e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Titolo"/>
          <p:cNvSpPr txBox="1">
            <a:spLocks noGrp="1"/>
          </p:cNvSpPr>
          <p:nvPr>
            <p:ph type="title" hasCustomPrompt="1"/>
          </p:nvPr>
        </p:nvSpPr>
        <p:spPr>
          <a:xfrm>
            <a:off x="1206500" y="1270000"/>
            <a:ext cx="9779000" cy="5882273"/>
          </a:xfrm>
          <a:prstGeom prst="rect">
            <a:avLst/>
          </a:prstGeom>
        </p:spPr>
        <p:txBody>
          <a:bodyPr anchor="b"/>
          <a:lstStyle/>
          <a:p>
            <a:r>
              <a:t>Titolo</a:t>
            </a:r>
          </a:p>
        </p:txBody>
      </p:sp>
      <p:sp>
        <p:nvSpPr>
          <p:cNvPr id="34" name="Corpo livello uno…"/>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Sottotitolo diapositiva</a:t>
            </a:r>
          </a:p>
          <a:p>
            <a:pPr lvl="1"/>
            <a:endParaRPr/>
          </a:p>
          <a:p>
            <a:pPr lvl="2"/>
            <a:endParaRPr/>
          </a:p>
          <a:p>
            <a:pPr lvl="3"/>
            <a:endParaRPr/>
          </a:p>
          <a:p>
            <a:pPr lvl="4"/>
            <a:endParaRPr/>
          </a:p>
        </p:txBody>
      </p:sp>
      <p:sp>
        <p:nvSpPr>
          <p:cNvPr id="35"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olo e punti elenco">
    <p:spTree>
      <p:nvGrpSpPr>
        <p:cNvPr id="1" name=""/>
        <p:cNvGrpSpPr/>
        <p:nvPr/>
      </p:nvGrpSpPr>
      <p:grpSpPr>
        <a:xfrm>
          <a:off x="0" y="0"/>
          <a:ext cx="0" cy="0"/>
          <a:chOff x="0" y="0"/>
          <a:chExt cx="0" cy="0"/>
        </a:xfrm>
      </p:grpSpPr>
      <p:sp>
        <p:nvSpPr>
          <p:cNvPr id="42" name="Titolo"/>
          <p:cNvSpPr txBox="1">
            <a:spLocks noGrp="1"/>
          </p:cNvSpPr>
          <p:nvPr>
            <p:ph type="title" hasCustomPrompt="1"/>
          </p:nvPr>
        </p:nvSpPr>
        <p:spPr>
          <a:prstGeom prst="rect">
            <a:avLst/>
          </a:prstGeom>
        </p:spPr>
        <p:txBody>
          <a:bodyPr/>
          <a:lstStyle/>
          <a:p>
            <a:r>
              <a:t>Titolo</a:t>
            </a:r>
          </a:p>
        </p:txBody>
      </p:sp>
      <p:sp>
        <p:nvSpPr>
          <p:cNvPr id="43"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44" name="Corpo livello uno…"/>
          <p:cNvSpPr txBox="1">
            <a:spLocks noGrp="1"/>
          </p:cNvSpPr>
          <p:nvPr>
            <p:ph type="body" idx="1" hasCustomPrompt="1"/>
          </p:nvPr>
        </p:nvSpPr>
        <p:spPr>
          <a:prstGeom prst="rect">
            <a:avLst/>
          </a:prstGeom>
        </p:spPr>
        <p:txBody>
          <a:bodyPr/>
          <a:lstStyle/>
          <a:p>
            <a:r>
              <a:t>Testo elenco puntato diapositiva</a:t>
            </a:r>
          </a:p>
          <a:p>
            <a:pPr lvl="1"/>
            <a:endParaRPr/>
          </a:p>
          <a:p>
            <a:pPr lvl="2"/>
            <a:endParaRPr/>
          </a:p>
          <a:p>
            <a:pPr lvl="3"/>
            <a:endParaRPr/>
          </a:p>
          <a:p>
            <a:pPr lvl="4"/>
            <a:endParaRPr/>
          </a:p>
        </p:txBody>
      </p:sp>
      <p:sp>
        <p:nvSpPr>
          <p:cNvPr id="4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ti elenco">
    <p:spTree>
      <p:nvGrpSpPr>
        <p:cNvPr id="1" name=""/>
        <p:cNvGrpSpPr/>
        <p:nvPr/>
      </p:nvGrpSpPr>
      <p:grpSpPr>
        <a:xfrm>
          <a:off x="0" y="0"/>
          <a:ext cx="0" cy="0"/>
          <a:chOff x="0" y="0"/>
          <a:chExt cx="0" cy="0"/>
        </a:xfrm>
      </p:grpSpPr>
      <p:sp>
        <p:nvSpPr>
          <p:cNvPr id="52" name="Corpo livello uno…"/>
          <p:cNvSpPr txBox="1">
            <a:spLocks noGrp="1"/>
          </p:cNvSpPr>
          <p:nvPr>
            <p:ph type="body" idx="1" hasCustomPrompt="1"/>
          </p:nvPr>
        </p:nvSpPr>
        <p:spPr>
          <a:prstGeom prst="rect">
            <a:avLst/>
          </a:prstGeom>
        </p:spPr>
        <p:txBody>
          <a:bodyPr numCol="2" spcCol="1098550"/>
          <a:lstStyle/>
          <a:p>
            <a:r>
              <a:t>Testo elenco puntato diapositiva</a:t>
            </a:r>
          </a:p>
          <a:p>
            <a:pPr lvl="1"/>
            <a:endParaRPr/>
          </a:p>
          <a:p>
            <a:pPr lvl="2"/>
            <a:endParaRPr/>
          </a:p>
          <a:p>
            <a:pPr lvl="3"/>
            <a:endParaRPr/>
          </a:p>
          <a:p>
            <a:pPr lvl="4"/>
            <a:endParaRPr/>
          </a:p>
        </p:txBody>
      </p:sp>
      <p:sp>
        <p:nvSpPr>
          <p:cNvPr id="5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olo, punti elenco e foto">
    <p:spTree>
      <p:nvGrpSpPr>
        <p:cNvPr id="1" name=""/>
        <p:cNvGrpSpPr/>
        <p:nvPr/>
      </p:nvGrpSpPr>
      <p:grpSpPr>
        <a:xfrm>
          <a:off x="0" y="0"/>
          <a:ext cx="0" cy="0"/>
          <a:chOff x="0" y="0"/>
          <a:chExt cx="0" cy="0"/>
        </a:xfrm>
      </p:grpSpPr>
      <p:sp>
        <p:nvSpPr>
          <p:cNvPr id="60" name="Sottotitolo diapositiva"/>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61" name="Corpo livello uno…"/>
          <p:cNvSpPr txBox="1">
            <a:spLocks noGrp="1"/>
          </p:cNvSpPr>
          <p:nvPr>
            <p:ph type="body" sz="half" idx="1" hasCustomPrompt="1"/>
          </p:nvPr>
        </p:nvSpPr>
        <p:spPr>
          <a:xfrm>
            <a:off x="1206500" y="4248504"/>
            <a:ext cx="9779000" cy="8256630"/>
          </a:xfrm>
          <a:prstGeom prst="rect">
            <a:avLst/>
          </a:prstGeom>
        </p:spPr>
        <p:txBody>
          <a:bodyPr/>
          <a:lstStyle/>
          <a:p>
            <a:r>
              <a:t>Testo elenco puntato diapositiva</a:t>
            </a:r>
          </a:p>
          <a:p>
            <a:pPr lvl="1"/>
            <a:endParaRPr/>
          </a:p>
          <a:p>
            <a:pPr lvl="2"/>
            <a:endParaRPr/>
          </a:p>
          <a:p>
            <a:pPr lvl="3"/>
            <a:endParaRPr/>
          </a:p>
          <a:p>
            <a:pPr lvl="4"/>
            <a:endParaRPr/>
          </a:p>
        </p:txBody>
      </p:sp>
      <p:sp>
        <p:nvSpPr>
          <p:cNvPr id="62" name="Pappardelle con burro al prezzemolo, nocciole tostate e scaglie di parmigiano"/>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Titolo"/>
          <p:cNvSpPr txBox="1">
            <a:spLocks noGrp="1"/>
          </p:cNvSpPr>
          <p:nvPr>
            <p:ph type="title" hasCustomPrompt="1"/>
          </p:nvPr>
        </p:nvSpPr>
        <p:spPr>
          <a:xfrm>
            <a:off x="1206500" y="1079500"/>
            <a:ext cx="9779000" cy="1435100"/>
          </a:xfrm>
          <a:prstGeom prst="rect">
            <a:avLst/>
          </a:prstGeom>
        </p:spPr>
        <p:txBody>
          <a:bodyPr/>
          <a:lstStyle/>
          <a:p>
            <a:r>
              <a:t>Titolo</a:t>
            </a:r>
          </a:p>
        </p:txBody>
      </p:sp>
      <p:sp>
        <p:nvSpPr>
          <p:cNvPr id="6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zione">
    <p:spTree>
      <p:nvGrpSpPr>
        <p:cNvPr id="1" name=""/>
        <p:cNvGrpSpPr/>
        <p:nvPr/>
      </p:nvGrpSpPr>
      <p:grpSpPr>
        <a:xfrm>
          <a:off x="0" y="0"/>
          <a:ext cx="0" cy="0"/>
          <a:chOff x="0" y="0"/>
          <a:chExt cx="0" cy="0"/>
        </a:xfrm>
      </p:grpSpPr>
      <p:sp>
        <p:nvSpPr>
          <p:cNvPr id="71" name="Titolo sezion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Titolo sezione</a:t>
            </a:r>
          </a:p>
        </p:txBody>
      </p:sp>
      <p:sp>
        <p:nvSpPr>
          <p:cNvPr id="72" name="Numero diapositiva"/>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olo titolo">
    <p:spTree>
      <p:nvGrpSpPr>
        <p:cNvPr id="1" name=""/>
        <p:cNvGrpSpPr/>
        <p:nvPr/>
      </p:nvGrpSpPr>
      <p:grpSpPr>
        <a:xfrm>
          <a:off x="0" y="0"/>
          <a:ext cx="0" cy="0"/>
          <a:chOff x="0" y="0"/>
          <a:chExt cx="0" cy="0"/>
        </a:xfrm>
      </p:grpSpPr>
      <p:sp>
        <p:nvSpPr>
          <p:cNvPr id="79" name="Titolo"/>
          <p:cNvSpPr txBox="1">
            <a:spLocks noGrp="1"/>
          </p:cNvSpPr>
          <p:nvPr>
            <p:ph type="title" hasCustomPrompt="1"/>
          </p:nvPr>
        </p:nvSpPr>
        <p:spPr>
          <a:xfrm>
            <a:off x="1206500" y="1079500"/>
            <a:ext cx="21971000" cy="1434949"/>
          </a:xfrm>
          <a:prstGeom prst="rect">
            <a:avLst/>
          </a:prstGeom>
        </p:spPr>
        <p:txBody>
          <a:bodyPr/>
          <a:lstStyle/>
          <a:p>
            <a:r>
              <a:t>Titolo</a:t>
            </a:r>
          </a:p>
        </p:txBody>
      </p:sp>
      <p:sp>
        <p:nvSpPr>
          <p:cNvPr id="80" name="Sottotitolo diapositiv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diapositiva</a:t>
            </a:r>
          </a:p>
        </p:txBody>
      </p:sp>
      <p:sp>
        <p:nvSpPr>
          <p:cNvPr id="8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rogramma">
    <p:spTree>
      <p:nvGrpSpPr>
        <p:cNvPr id="1" name=""/>
        <p:cNvGrpSpPr/>
        <p:nvPr/>
      </p:nvGrpSpPr>
      <p:grpSpPr>
        <a:xfrm>
          <a:off x="0" y="0"/>
          <a:ext cx="0" cy="0"/>
          <a:chOff x="0" y="0"/>
          <a:chExt cx="0" cy="0"/>
        </a:xfrm>
      </p:grpSpPr>
      <p:sp>
        <p:nvSpPr>
          <p:cNvPr id="88" name="Titolo programma"/>
          <p:cNvSpPr txBox="1">
            <a:spLocks noGrp="1"/>
          </p:cNvSpPr>
          <p:nvPr>
            <p:ph type="title" hasCustomPrompt="1"/>
          </p:nvPr>
        </p:nvSpPr>
        <p:spPr>
          <a:xfrm>
            <a:off x="1206500" y="1079500"/>
            <a:ext cx="21971000" cy="1435100"/>
          </a:xfrm>
          <a:prstGeom prst="rect">
            <a:avLst/>
          </a:prstGeom>
        </p:spPr>
        <p:txBody>
          <a:bodyPr/>
          <a:lstStyle/>
          <a:p>
            <a:r>
              <a:t>Titolo programma</a:t>
            </a:r>
          </a:p>
        </p:txBody>
      </p:sp>
      <p:sp>
        <p:nvSpPr>
          <p:cNvPr id="89" name="Sottotitolo programma"/>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Sottotitolo programma</a:t>
            </a:r>
          </a:p>
        </p:txBody>
      </p:sp>
      <p:sp>
        <p:nvSpPr>
          <p:cNvPr id="90" name="Corpo livello uno…"/>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Argomenti del programma</a:t>
            </a:r>
          </a:p>
          <a:p>
            <a:pPr lvl="1"/>
            <a:endParaRPr/>
          </a:p>
          <a:p>
            <a:pPr lvl="2"/>
            <a:endParaRPr/>
          </a:p>
          <a:p>
            <a:pPr lvl="3"/>
            <a:endParaRPr/>
          </a:p>
          <a:p>
            <a:pPr lvl="4"/>
            <a:endParaRPr/>
          </a:p>
        </p:txBody>
      </p:sp>
      <p:sp>
        <p:nvSpPr>
          <p:cNvPr id="9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Titolo</a:t>
            </a:r>
          </a:p>
        </p:txBody>
      </p:sp>
      <p:sp>
        <p:nvSpPr>
          <p:cNvPr id="3" name="Corpo livello uno…"/>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Testo elenco puntato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1.tif"/><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21.tif"/><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2.tif"/><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30.png"/><Relationship Id="rId5" Type="http://schemas.openxmlformats.org/officeDocument/2006/relationships/image" Target="../media/image6.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28.png"/><Relationship Id="rId1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hyperlink" Target="http://www.eupraxia-project.eu/" TargetMode="External"/><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1.jpeg"/><Relationship Id="rId12"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chart" Target="../charts/chart1.xml"/><Relationship Id="rId11" Type="http://schemas.openxmlformats.org/officeDocument/2006/relationships/image" Target="../media/image37.png"/><Relationship Id="rId5" Type="http://schemas.openxmlformats.org/officeDocument/2006/relationships/image" Target="../media/image6.pn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5.png"/><Relationship Id="rId1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jpeg"/><Relationship Id="rId5" Type="http://schemas.openxmlformats.org/officeDocument/2006/relationships/image" Target="../media/image6.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4.png"/><Relationship Id="rId21" Type="http://schemas.openxmlformats.org/officeDocument/2006/relationships/image" Target="../media/image55.png"/><Relationship Id="rId7" Type="http://schemas.openxmlformats.org/officeDocument/2006/relationships/image" Target="../media/image10.png"/><Relationship Id="rId12" Type="http://schemas.openxmlformats.org/officeDocument/2006/relationships/image" Target="../media/image46.png"/><Relationship Id="rId17" Type="http://schemas.openxmlformats.org/officeDocument/2006/relationships/image" Target="../media/image51.png"/><Relationship Id="rId2" Type="http://schemas.openxmlformats.org/officeDocument/2006/relationships/image" Target="../media/image3.png"/><Relationship Id="rId16" Type="http://schemas.openxmlformats.org/officeDocument/2006/relationships/image" Target="../media/image50.png"/><Relationship Id="rId20"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45.png"/><Relationship Id="rId5" Type="http://schemas.openxmlformats.org/officeDocument/2006/relationships/image" Target="../media/image6.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3.png"/><Relationship Id="rId4" Type="http://schemas.openxmlformats.org/officeDocument/2006/relationships/image" Target="../media/image5.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1.png"/><Relationship Id="rId3" Type="http://schemas.openxmlformats.org/officeDocument/2006/relationships/image" Target="../media/image4.png"/><Relationship Id="rId7" Type="http://schemas.openxmlformats.org/officeDocument/2006/relationships/image" Target="../media/image10.png"/><Relationship Id="rId12"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59.png"/><Relationship Id="rId5" Type="http://schemas.openxmlformats.org/officeDocument/2006/relationships/image" Target="../media/image6.png"/><Relationship Id="rId15" Type="http://schemas.openxmlformats.org/officeDocument/2006/relationships/image" Target="../media/image63.tif"/><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57.png"/><Relationship Id="rId1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4.tif"/><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5.tif"/><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11.tif"/><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2.tif"/><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12.tif"/><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4.tif"/><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51" name="TDR Review Committee, 26/10/2021."/>
          <p:cNvSpPr txBox="1">
            <a:spLocks noGrp="1"/>
          </p:cNvSpPr>
          <p:nvPr>
            <p:ph type="body" idx="21"/>
          </p:nvPr>
        </p:nvSpPr>
        <p:spPr>
          <a:xfrm>
            <a:off x="1206499" y="11839048"/>
            <a:ext cx="21971002" cy="63697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lnSpcReduction="10000"/>
          </a:bodyPr>
          <a:lstStyle>
            <a:lvl1pPr>
              <a:defRPr b="0">
                <a:solidFill>
                  <a:srgbClr val="D5D5D5"/>
                </a:solidFill>
                <a:latin typeface="DIN Alternate Bold"/>
                <a:ea typeface="DIN Alternate Bold"/>
                <a:cs typeface="DIN Alternate Bold"/>
                <a:sym typeface="DIN Alternate Bold"/>
              </a:defRPr>
            </a:lvl1pPr>
          </a:lstStyle>
          <a:p>
            <a:r>
              <a:t>TDR Review Committee, 26/10/2021.                                                                          </a:t>
            </a:r>
          </a:p>
        </p:txBody>
      </p:sp>
      <p:sp>
        <p:nvSpPr>
          <p:cNvPr id="152" name="EuPRAXIA @ SPARC_LAB"/>
          <p:cNvSpPr txBox="1">
            <a:spLocks noGrp="1"/>
          </p:cNvSpPr>
          <p:nvPr>
            <p:ph type="ctrTitle"/>
          </p:nvPr>
        </p:nvSpPr>
        <p:spPr>
          <a:prstGeom prst="rect">
            <a:avLst/>
          </a:prstGeom>
        </p:spPr>
        <p:txBody>
          <a:bodyPr/>
          <a:lstStyle>
            <a:lvl1pPr>
              <a:defRPr b="0">
                <a:solidFill>
                  <a:srgbClr val="D5D5D5"/>
                </a:solidFill>
                <a:latin typeface="Avenir Next Regular"/>
                <a:ea typeface="Avenir Next Regular"/>
                <a:cs typeface="Avenir Next Regular"/>
                <a:sym typeface="Avenir Next Regular"/>
              </a:defRPr>
            </a:lvl1pPr>
          </a:lstStyle>
          <a:p>
            <a:r>
              <a:t>EuPRAXIA @ SPARC_LAB</a:t>
            </a:r>
          </a:p>
        </p:txBody>
      </p:sp>
      <p:sp>
        <p:nvSpPr>
          <p:cNvPr id="153" name="Project Management"/>
          <p:cNvSpPr txBox="1">
            <a:spLocks noGrp="1"/>
          </p:cNvSpPr>
          <p:nvPr>
            <p:ph type="subTitle" sz="quarter" idx="1"/>
          </p:nvPr>
        </p:nvSpPr>
        <p:spPr>
          <a:prstGeom prst="rect">
            <a:avLst/>
          </a:prstGeom>
        </p:spPr>
        <p:txBody>
          <a:bodyPr/>
          <a:lstStyle>
            <a:lvl1pPr>
              <a:defRPr b="0">
                <a:solidFill>
                  <a:srgbClr val="929292"/>
                </a:solidFill>
                <a:latin typeface="Avenir Next Regular"/>
                <a:ea typeface="Avenir Next Regular"/>
                <a:cs typeface="Avenir Next Regular"/>
                <a:sym typeface="Avenir Next Regular"/>
              </a:defRPr>
            </a:lvl1pPr>
          </a:lstStyle>
          <a:p>
            <a:r>
              <a:t>Project Management</a:t>
            </a:r>
          </a:p>
        </p:txBody>
      </p:sp>
      <p:sp>
        <p:nvSpPr>
          <p:cNvPr id="154" name="Antonio Falone"/>
          <p:cNvSpPr txBox="1"/>
          <p:nvPr/>
        </p:nvSpPr>
        <p:spPr>
          <a:xfrm>
            <a:off x="18157105" y="9956800"/>
            <a:ext cx="3081190" cy="63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3600">
                <a:solidFill>
                  <a:srgbClr val="D5D5D5"/>
                </a:solidFill>
                <a:latin typeface="DIN Alternate Bold"/>
                <a:ea typeface="DIN Alternate Bold"/>
                <a:cs typeface="DIN Alternate Bold"/>
                <a:sym typeface="DIN Alternate Bold"/>
              </a:defRPr>
            </a:lvl1pPr>
          </a:lstStyle>
          <a:p>
            <a:r>
              <a:t>Antonio Falone </a:t>
            </a:r>
          </a:p>
        </p:txBody>
      </p:sp>
      <p:sp>
        <p:nvSpPr>
          <p:cNvPr id="155" name="F.Cioeta"/>
          <p:cNvSpPr txBox="1"/>
          <p:nvPr/>
        </p:nvSpPr>
        <p:spPr>
          <a:xfrm>
            <a:off x="18220605" y="10693400"/>
            <a:ext cx="1300846"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900">
                <a:solidFill>
                  <a:srgbClr val="D5D5D5"/>
                </a:solidFill>
                <a:latin typeface="DIN Alternate Bold"/>
                <a:ea typeface="DIN Alternate Bold"/>
                <a:cs typeface="DIN Alternate Bold"/>
                <a:sym typeface="DIN Alternate Bold"/>
              </a:defRPr>
            </a:lvl1pPr>
          </a:lstStyle>
          <a:p>
            <a:r>
              <a:t>F.Cioeta</a:t>
            </a:r>
          </a:p>
        </p:txBody>
      </p:sp>
      <p:sp>
        <p:nvSpPr>
          <p:cNvPr id="156" name="M.Iungo"/>
          <p:cNvSpPr txBox="1"/>
          <p:nvPr/>
        </p:nvSpPr>
        <p:spPr>
          <a:xfrm>
            <a:off x="18220605" y="11201400"/>
            <a:ext cx="1347603"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900">
                <a:solidFill>
                  <a:srgbClr val="D5D5D5"/>
                </a:solidFill>
                <a:latin typeface="DIN Alternate Bold"/>
                <a:ea typeface="DIN Alternate Bold"/>
                <a:cs typeface="DIN Alternate Bold"/>
                <a:sym typeface="DIN Alternate Bold"/>
              </a:defRPr>
            </a:lvl1pPr>
          </a:lstStyle>
          <a:p>
            <a:r>
              <a:t>M.Iungo</a:t>
            </a:r>
          </a:p>
        </p:txBody>
      </p:sp>
      <p:sp>
        <p:nvSpPr>
          <p:cNvPr id="157" name="G.Vinicola"/>
          <p:cNvSpPr txBox="1"/>
          <p:nvPr/>
        </p:nvSpPr>
        <p:spPr>
          <a:xfrm>
            <a:off x="18220605" y="11751137"/>
            <a:ext cx="1626525" cy="533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defTabSz="825500">
              <a:defRPr sz="2900">
                <a:solidFill>
                  <a:srgbClr val="D5D5D5"/>
                </a:solidFill>
                <a:latin typeface="DIN Alternate Bold"/>
                <a:ea typeface="DIN Alternate Bold"/>
                <a:cs typeface="DIN Alternate Bold"/>
                <a:sym typeface="DIN Alternate Bold"/>
              </a:defRPr>
            </a:lvl1pPr>
          </a:lstStyle>
          <a:p>
            <a:r>
              <a:t>G.Vinicola</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roject Management Plan"/>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Project Management Plan </a:t>
            </a:r>
          </a:p>
        </p:txBody>
      </p:sp>
      <p:pic>
        <p:nvPicPr>
          <p:cNvPr id="296"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297" name="Linea Linea" descr="Linea Linea"/>
          <p:cNvPicPr>
            <a:picLocks/>
          </p:cNvPicPr>
          <p:nvPr/>
        </p:nvPicPr>
        <p:blipFill>
          <a:blip r:embed="rId3"/>
          <a:stretch>
            <a:fillRect/>
          </a:stretch>
        </p:blipFill>
        <p:spPr>
          <a:xfrm>
            <a:off x="-93945" y="1743141"/>
            <a:ext cx="24485601" cy="101601"/>
          </a:xfrm>
          <a:prstGeom prst="rect">
            <a:avLst/>
          </a:prstGeom>
        </p:spPr>
      </p:pic>
      <p:pic>
        <p:nvPicPr>
          <p:cNvPr id="299" name="Linea Linea" descr="Linea Linea"/>
          <p:cNvPicPr>
            <a:picLocks/>
          </p:cNvPicPr>
          <p:nvPr/>
        </p:nvPicPr>
        <p:blipFill>
          <a:blip r:embed="rId4"/>
          <a:stretch>
            <a:fillRect/>
          </a:stretch>
        </p:blipFill>
        <p:spPr>
          <a:xfrm>
            <a:off x="-402978" y="13015920"/>
            <a:ext cx="24409401" cy="25401"/>
          </a:xfrm>
          <a:prstGeom prst="rect">
            <a:avLst/>
          </a:prstGeom>
        </p:spPr>
      </p:pic>
      <p:pic>
        <p:nvPicPr>
          <p:cNvPr id="301"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302"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sp>
        <p:nvSpPr>
          <p:cNvPr id="303" name="Rettangolo arrotondato"/>
          <p:cNvSpPr/>
          <p:nvPr/>
        </p:nvSpPr>
        <p:spPr>
          <a:xfrm>
            <a:off x="3501445" y="4745140"/>
            <a:ext cx="16600554" cy="5079144"/>
          </a:xfrm>
          <a:prstGeom prst="roundRect">
            <a:avLst>
              <a:gd name="adj" fmla="val 22855"/>
            </a:avLst>
          </a:prstGeom>
          <a:blipFill>
            <a:blip r:embed="rId6"/>
          </a:blip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4" name="TIME BASELINE"/>
          <p:cNvSpPr txBox="1"/>
          <p:nvPr/>
        </p:nvSpPr>
        <p:spPr>
          <a:xfrm>
            <a:off x="7342014" y="6592947"/>
            <a:ext cx="9005704" cy="138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chemeClr val="accent4">
                    <a:hueOff val="-476017"/>
                    <a:lumOff val="-10042"/>
                  </a:schemeClr>
                </a:solidFill>
                <a:latin typeface="Chalkduster"/>
                <a:ea typeface="Chalkduster"/>
                <a:cs typeface="Chalkduster"/>
                <a:sym typeface="Chalkduster"/>
              </a:defRPr>
            </a:lvl1pPr>
          </a:lstStyle>
          <a:p>
            <a:r>
              <a:t>TIME BASELINE</a:t>
            </a:r>
          </a:p>
        </p:txBody>
      </p:sp>
      <p:sp>
        <p:nvSpPr>
          <p:cNvPr id="30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Roadmap towards TDR - Old Baseline"/>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Roadmap towards TDR - Old Baseline</a:t>
            </a:r>
          </a:p>
        </p:txBody>
      </p:sp>
      <p:pic>
        <p:nvPicPr>
          <p:cNvPr id="30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309" name="Linea Linea" descr="Linea Linea"/>
          <p:cNvPicPr>
            <a:picLocks/>
          </p:cNvPicPr>
          <p:nvPr/>
        </p:nvPicPr>
        <p:blipFill>
          <a:blip r:embed="rId3"/>
          <a:stretch>
            <a:fillRect/>
          </a:stretch>
        </p:blipFill>
        <p:spPr>
          <a:xfrm>
            <a:off x="-93945" y="1743141"/>
            <a:ext cx="24485601" cy="101601"/>
          </a:xfrm>
          <a:prstGeom prst="rect">
            <a:avLst/>
          </a:prstGeom>
        </p:spPr>
      </p:pic>
      <p:pic>
        <p:nvPicPr>
          <p:cNvPr id="311" name="Linea Linea" descr="Linea Linea"/>
          <p:cNvPicPr>
            <a:picLocks/>
          </p:cNvPicPr>
          <p:nvPr/>
        </p:nvPicPr>
        <p:blipFill>
          <a:blip r:embed="rId4"/>
          <a:stretch>
            <a:fillRect/>
          </a:stretch>
        </p:blipFill>
        <p:spPr>
          <a:xfrm>
            <a:off x="-402978" y="13015920"/>
            <a:ext cx="24409401" cy="25401"/>
          </a:xfrm>
          <a:prstGeom prst="rect">
            <a:avLst/>
          </a:prstGeom>
        </p:spPr>
      </p:pic>
      <p:sp>
        <p:nvSpPr>
          <p:cNvPr id="313" name="2021"/>
          <p:cNvSpPr txBox="1"/>
          <p:nvPr/>
        </p:nvSpPr>
        <p:spPr>
          <a:xfrm>
            <a:off x="2376671" y="1836524"/>
            <a:ext cx="1527236"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F6CF5E"/>
                </a:solidFill>
                <a:latin typeface="Helvetica"/>
                <a:ea typeface="Helvetica"/>
                <a:cs typeface="Helvetica"/>
                <a:sym typeface="Helvetica"/>
              </a:defRPr>
            </a:lvl1pPr>
          </a:lstStyle>
          <a:p>
            <a:r>
              <a:t>2021</a:t>
            </a:r>
          </a:p>
        </p:txBody>
      </p:sp>
      <p:sp>
        <p:nvSpPr>
          <p:cNvPr id="314" name="TDR Released"/>
          <p:cNvSpPr txBox="1"/>
          <p:nvPr/>
        </p:nvSpPr>
        <p:spPr>
          <a:xfrm>
            <a:off x="11569431" y="5800237"/>
            <a:ext cx="2006721" cy="398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TDR Released</a:t>
            </a:r>
          </a:p>
        </p:txBody>
      </p:sp>
      <p:sp>
        <p:nvSpPr>
          <p:cNvPr id="315" name="2023"/>
          <p:cNvSpPr txBox="1"/>
          <p:nvPr/>
        </p:nvSpPr>
        <p:spPr>
          <a:xfrm>
            <a:off x="7630134"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4C97EE"/>
                </a:solidFill>
                <a:latin typeface="Helvetica"/>
                <a:ea typeface="Helvetica"/>
                <a:cs typeface="Helvetica"/>
                <a:sym typeface="Helvetica"/>
              </a:defRPr>
            </a:lvl1pPr>
          </a:lstStyle>
          <a:p>
            <a:r>
              <a:t>2023</a:t>
            </a:r>
          </a:p>
        </p:txBody>
      </p:sp>
      <p:sp>
        <p:nvSpPr>
          <p:cNvPr id="316" name="2022"/>
          <p:cNvSpPr txBox="1"/>
          <p:nvPr/>
        </p:nvSpPr>
        <p:spPr>
          <a:xfrm>
            <a:off x="4824262"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EB7D75"/>
                </a:solidFill>
                <a:latin typeface="Helvetica"/>
                <a:ea typeface="Helvetica"/>
                <a:cs typeface="Helvetica"/>
                <a:sym typeface="Helvetica"/>
              </a:defRPr>
            </a:lvl1pPr>
          </a:lstStyle>
          <a:p>
            <a:r>
              <a:t>2022</a:t>
            </a:r>
          </a:p>
        </p:txBody>
      </p:sp>
      <p:sp>
        <p:nvSpPr>
          <p:cNvPr id="317" name="2025"/>
          <p:cNvSpPr txBox="1"/>
          <p:nvPr/>
        </p:nvSpPr>
        <p:spPr>
          <a:xfrm>
            <a:off x="13241881"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F6CF5E"/>
                </a:solidFill>
                <a:latin typeface="Helvetica"/>
                <a:ea typeface="Helvetica"/>
                <a:cs typeface="Helvetica"/>
                <a:sym typeface="Helvetica"/>
              </a:defRPr>
            </a:lvl1pPr>
          </a:lstStyle>
          <a:p>
            <a:r>
              <a:t>2025</a:t>
            </a:r>
          </a:p>
        </p:txBody>
      </p:sp>
      <p:sp>
        <p:nvSpPr>
          <p:cNvPr id="318" name="2024"/>
          <p:cNvSpPr txBox="1"/>
          <p:nvPr/>
        </p:nvSpPr>
        <p:spPr>
          <a:xfrm>
            <a:off x="10436007" y="1845343"/>
            <a:ext cx="1527236"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894D81"/>
                </a:solidFill>
                <a:latin typeface="Helvetica"/>
                <a:ea typeface="Helvetica"/>
                <a:cs typeface="Helvetica"/>
                <a:sym typeface="Helvetica"/>
              </a:defRPr>
            </a:lvl1pPr>
          </a:lstStyle>
          <a:p>
            <a:r>
              <a:t>2024</a:t>
            </a:r>
          </a:p>
        </p:txBody>
      </p:sp>
      <p:sp>
        <p:nvSpPr>
          <p:cNvPr id="319" name="2026"/>
          <p:cNvSpPr txBox="1"/>
          <p:nvPr/>
        </p:nvSpPr>
        <p:spPr>
          <a:xfrm>
            <a:off x="16047750"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EB7D75"/>
                </a:solidFill>
                <a:latin typeface="Helvetica"/>
                <a:ea typeface="Helvetica"/>
                <a:cs typeface="Helvetica"/>
                <a:sym typeface="Helvetica"/>
              </a:defRPr>
            </a:lvl1pPr>
          </a:lstStyle>
          <a:p>
            <a:r>
              <a:t>2026</a:t>
            </a:r>
          </a:p>
        </p:txBody>
      </p:sp>
      <p:sp>
        <p:nvSpPr>
          <p:cNvPr id="320" name="2027"/>
          <p:cNvSpPr txBox="1"/>
          <p:nvPr/>
        </p:nvSpPr>
        <p:spPr>
          <a:xfrm>
            <a:off x="18853621"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00FDFF"/>
                </a:solidFill>
                <a:latin typeface="Helvetica"/>
                <a:ea typeface="Helvetica"/>
                <a:cs typeface="Helvetica"/>
                <a:sym typeface="Helvetica"/>
              </a:defRPr>
            </a:lvl1pPr>
          </a:lstStyle>
          <a:p>
            <a:r>
              <a:t>2027</a:t>
            </a:r>
          </a:p>
        </p:txBody>
      </p:sp>
      <p:sp>
        <p:nvSpPr>
          <p:cNvPr id="321" name="Linea"/>
          <p:cNvSpPr/>
          <p:nvPr/>
        </p:nvSpPr>
        <p:spPr>
          <a:xfrm flipV="1">
            <a:off x="4236058" y="25518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22" name="Linea"/>
          <p:cNvSpPr/>
          <p:nvPr/>
        </p:nvSpPr>
        <p:spPr>
          <a:xfrm flipV="1">
            <a:off x="7041929" y="25518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23" name="Linea"/>
          <p:cNvSpPr/>
          <p:nvPr/>
        </p:nvSpPr>
        <p:spPr>
          <a:xfrm flipV="1">
            <a:off x="9864595" y="25518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24" name="Linea"/>
          <p:cNvSpPr/>
          <p:nvPr/>
        </p:nvSpPr>
        <p:spPr>
          <a:xfrm flipV="1">
            <a:off x="12645488" y="25518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25" name="Linea"/>
          <p:cNvSpPr/>
          <p:nvPr/>
        </p:nvSpPr>
        <p:spPr>
          <a:xfrm flipV="1">
            <a:off x="15451241" y="25518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26" name="Linea"/>
          <p:cNvSpPr/>
          <p:nvPr/>
        </p:nvSpPr>
        <p:spPr>
          <a:xfrm flipV="1">
            <a:off x="18273602" y="25518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27" name="Linea"/>
          <p:cNvSpPr/>
          <p:nvPr/>
        </p:nvSpPr>
        <p:spPr>
          <a:xfrm flipV="1">
            <a:off x="21066774" y="25645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28" name="Linea"/>
          <p:cNvSpPr/>
          <p:nvPr/>
        </p:nvSpPr>
        <p:spPr>
          <a:xfrm>
            <a:off x="1505605" y="2564228"/>
            <a:ext cx="20398070" cy="1"/>
          </a:xfrm>
          <a:prstGeom prst="line">
            <a:avLst/>
          </a:prstGeom>
          <a:ln w="3175">
            <a:solidFill>
              <a:srgbClr val="929292"/>
            </a:solidFill>
            <a:miter lim="400000"/>
            <a:tailEnd type="arrow"/>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29" name="Forma"/>
          <p:cNvSpPr/>
          <p:nvPr/>
        </p:nvSpPr>
        <p:spPr>
          <a:xfrm>
            <a:off x="1483908"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F6CF5F"/>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30" name="Forma"/>
          <p:cNvSpPr/>
          <p:nvPr/>
        </p:nvSpPr>
        <p:spPr>
          <a:xfrm>
            <a:off x="7095650" y="2350348"/>
            <a:ext cx="2747496"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4C97ED"/>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31" name="Forma"/>
          <p:cNvSpPr/>
          <p:nvPr/>
        </p:nvSpPr>
        <p:spPr>
          <a:xfrm>
            <a:off x="4289780"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EB7D76"/>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32" name="Forma"/>
          <p:cNvSpPr/>
          <p:nvPr/>
        </p:nvSpPr>
        <p:spPr>
          <a:xfrm>
            <a:off x="12707394"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F6CF5F"/>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33" name="Forma"/>
          <p:cNvSpPr/>
          <p:nvPr/>
        </p:nvSpPr>
        <p:spPr>
          <a:xfrm>
            <a:off x="9901523" y="2350348"/>
            <a:ext cx="2747495"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894D82"/>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34" name="Forma"/>
          <p:cNvSpPr/>
          <p:nvPr/>
        </p:nvSpPr>
        <p:spPr>
          <a:xfrm>
            <a:off x="15513268"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EB7D76"/>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35" name="Forma"/>
          <p:cNvSpPr/>
          <p:nvPr/>
        </p:nvSpPr>
        <p:spPr>
          <a:xfrm>
            <a:off x="18319137"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00FDFF"/>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36" name="Rettangolo"/>
          <p:cNvSpPr/>
          <p:nvPr/>
        </p:nvSpPr>
        <p:spPr>
          <a:xfrm>
            <a:off x="1557089" y="3519402"/>
            <a:ext cx="12265955" cy="120239"/>
          </a:xfrm>
          <a:prstGeom prst="rect">
            <a:avLst/>
          </a:pr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37" name="EuPRAXIA@SPARC_LAB Design Phase"/>
          <p:cNvSpPr txBox="1"/>
          <p:nvPr/>
        </p:nvSpPr>
        <p:spPr>
          <a:xfrm>
            <a:off x="4733483" y="3110453"/>
            <a:ext cx="6233260" cy="398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a:solidFill>
                  <a:srgbClr val="2D3640"/>
                </a:solidFill>
                <a:latin typeface="DIN Alternate Bold"/>
                <a:ea typeface="DIN Alternate Bold"/>
                <a:cs typeface="DIN Alternate Bold"/>
                <a:sym typeface="DIN Alternate Bold"/>
              </a:defRPr>
            </a:lvl1pPr>
          </a:lstStyle>
          <a:p>
            <a:r>
              <a:t>EuPRAXIA@SPARC_LAB Design Phase</a:t>
            </a:r>
          </a:p>
        </p:txBody>
      </p:sp>
      <p:sp>
        <p:nvSpPr>
          <p:cNvPr id="338" name="Preliminary layout"/>
          <p:cNvSpPr txBox="1"/>
          <p:nvPr/>
        </p:nvSpPr>
        <p:spPr>
          <a:xfrm>
            <a:off x="1924694" y="3993887"/>
            <a:ext cx="2006722"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Preliminary layout</a:t>
            </a:r>
          </a:p>
        </p:txBody>
      </p:sp>
      <p:sp>
        <p:nvSpPr>
          <p:cNvPr id="339" name="Intermediate layout"/>
          <p:cNvSpPr txBox="1"/>
          <p:nvPr/>
        </p:nvSpPr>
        <p:spPr>
          <a:xfrm>
            <a:off x="3387465" y="4348102"/>
            <a:ext cx="2006722"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Intermediate layout</a:t>
            </a:r>
          </a:p>
        </p:txBody>
      </p:sp>
      <p:sp>
        <p:nvSpPr>
          <p:cNvPr id="340" name="Final layout &amp; beam parameters"/>
          <p:cNvSpPr txBox="1"/>
          <p:nvPr/>
        </p:nvSpPr>
        <p:spPr>
          <a:xfrm>
            <a:off x="6022606" y="4659497"/>
            <a:ext cx="2006721" cy="562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Final layout &amp; beam parameters</a:t>
            </a:r>
          </a:p>
        </p:txBody>
      </p:sp>
      <p:sp>
        <p:nvSpPr>
          <p:cNvPr id="341" name="X-Band technology validated"/>
          <p:cNvSpPr txBox="1"/>
          <p:nvPr/>
        </p:nvSpPr>
        <p:spPr>
          <a:xfrm>
            <a:off x="7926436" y="4899807"/>
            <a:ext cx="2006722" cy="562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X-Band technology validated</a:t>
            </a:r>
          </a:p>
        </p:txBody>
      </p:sp>
      <p:sp>
        <p:nvSpPr>
          <p:cNvPr id="342" name="User case defined"/>
          <p:cNvSpPr txBox="1"/>
          <p:nvPr/>
        </p:nvSpPr>
        <p:spPr>
          <a:xfrm>
            <a:off x="9268549" y="4381700"/>
            <a:ext cx="2006722"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User case defined</a:t>
            </a:r>
          </a:p>
        </p:txBody>
      </p:sp>
      <p:sp>
        <p:nvSpPr>
          <p:cNvPr id="343" name="Rettangolo"/>
          <p:cNvSpPr/>
          <p:nvPr/>
        </p:nvSpPr>
        <p:spPr>
          <a:xfrm>
            <a:off x="864014" y="2891870"/>
            <a:ext cx="22655972" cy="3381431"/>
          </a:xfrm>
          <a:prstGeom prst="rect">
            <a:avLst/>
          </a:prstGeom>
          <a:solidFill>
            <a:schemeClr val="accent4">
              <a:hueOff val="-858837"/>
              <a:lumOff val="-9791"/>
              <a:alpha val="10000"/>
            </a:schemeClr>
          </a:solidFill>
          <a:ln w="12700">
            <a:miter lim="400000"/>
          </a:ln>
        </p:spPr>
        <p:txBody>
          <a:bodyPr lIns="0" tIns="0" rIns="0" bIns="0" anchor="ctr"/>
          <a:lstStyle/>
          <a:p>
            <a:pPr defTabSz="412750">
              <a:defRPr sz="1600">
                <a:solidFill>
                  <a:srgbClr val="D5D5D5"/>
                </a:solidFill>
                <a:latin typeface="Helvetica Neue Medium"/>
                <a:ea typeface="Helvetica Neue Medium"/>
                <a:cs typeface="Helvetica Neue Medium"/>
                <a:sym typeface="Helvetica Neue Medium"/>
              </a:defRPr>
            </a:pPr>
            <a:endParaRPr/>
          </a:p>
        </p:txBody>
      </p:sp>
      <p:sp>
        <p:nvSpPr>
          <p:cNvPr id="344" name="Forma"/>
          <p:cNvSpPr/>
          <p:nvPr/>
        </p:nvSpPr>
        <p:spPr>
          <a:xfrm>
            <a:off x="18637527" y="9714656"/>
            <a:ext cx="622288" cy="4880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3">
              <a:hueOff val="362282"/>
              <a:satOff val="31803"/>
              <a:lumOff val="-18242"/>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45" name="Building ready"/>
          <p:cNvSpPr txBox="1"/>
          <p:nvPr/>
        </p:nvSpPr>
        <p:spPr>
          <a:xfrm>
            <a:off x="18589404" y="10136996"/>
            <a:ext cx="2206958" cy="398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Building ready</a:t>
            </a:r>
          </a:p>
        </p:txBody>
      </p:sp>
      <p:sp>
        <p:nvSpPr>
          <p:cNvPr id="346" name="Rettangolo"/>
          <p:cNvSpPr/>
          <p:nvPr/>
        </p:nvSpPr>
        <p:spPr>
          <a:xfrm>
            <a:off x="822488" y="6321488"/>
            <a:ext cx="22652736" cy="4343106"/>
          </a:xfrm>
          <a:prstGeom prst="rect">
            <a:avLst/>
          </a:prstGeom>
          <a:solidFill>
            <a:schemeClr val="accent3">
              <a:alpha val="10000"/>
            </a:schemeClr>
          </a:solidFill>
          <a:ln w="12700">
            <a:miter lim="400000"/>
          </a:ln>
        </p:spPr>
        <p:txBody>
          <a:bodyPr lIns="0" tIns="0" rIns="0" bIns="0" anchor="ctr"/>
          <a:lstStyle/>
          <a:p>
            <a:pPr defTabSz="412750">
              <a:defRPr sz="1600">
                <a:solidFill>
                  <a:srgbClr val="D5D5D5"/>
                </a:solidFill>
                <a:latin typeface="Helvetica Neue Medium"/>
                <a:ea typeface="Helvetica Neue Medium"/>
                <a:cs typeface="Helvetica Neue Medium"/>
                <a:sym typeface="Helvetica Neue Medium"/>
              </a:defRPr>
            </a:pPr>
            <a:endParaRPr/>
          </a:p>
        </p:txBody>
      </p:sp>
      <p:sp>
        <p:nvSpPr>
          <p:cNvPr id="347" name="Rettangolo"/>
          <p:cNvSpPr/>
          <p:nvPr/>
        </p:nvSpPr>
        <p:spPr>
          <a:xfrm>
            <a:off x="814287" y="10675198"/>
            <a:ext cx="22669137" cy="2193212"/>
          </a:xfrm>
          <a:prstGeom prst="rect">
            <a:avLst/>
          </a:prstGeom>
          <a:solidFill>
            <a:schemeClr val="accent5">
              <a:hueOff val="-82419"/>
              <a:satOff val="-9513"/>
              <a:lumOff val="-16343"/>
              <a:alpha val="10000"/>
            </a:schemeClr>
          </a:solidFill>
          <a:ln w="12700">
            <a:miter lim="400000"/>
          </a:ln>
        </p:spPr>
        <p:txBody>
          <a:bodyPr lIns="0" tIns="0" rIns="0" bIns="0" anchor="ctr"/>
          <a:lstStyle/>
          <a:p>
            <a:pPr defTabSz="412750">
              <a:defRPr sz="1600">
                <a:solidFill>
                  <a:srgbClr val="D5D5D5"/>
                </a:solidFill>
                <a:latin typeface="Helvetica Neue Medium"/>
                <a:ea typeface="Helvetica Neue Medium"/>
                <a:cs typeface="Helvetica Neue Medium"/>
                <a:sym typeface="Helvetica Neue Medium"/>
              </a:defRPr>
            </a:pPr>
            <a:endParaRPr/>
          </a:p>
        </p:txBody>
      </p:sp>
      <p:sp>
        <p:nvSpPr>
          <p:cNvPr id="348" name="EuPRAXIA@SPARC_LAB…"/>
          <p:cNvSpPr txBox="1"/>
          <p:nvPr/>
        </p:nvSpPr>
        <p:spPr>
          <a:xfrm rot="5400000">
            <a:off x="20612358" y="4093553"/>
            <a:ext cx="3426324" cy="820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defTabSz="412750">
              <a:defRPr sz="1600">
                <a:solidFill>
                  <a:srgbClr val="000000"/>
                </a:solidFill>
                <a:latin typeface="Avenir Heavy"/>
                <a:ea typeface="Avenir Heavy"/>
                <a:cs typeface="Avenir Heavy"/>
                <a:sym typeface="Avenir Heavy"/>
              </a:defRPr>
            </a:pPr>
            <a:r>
              <a:t>EuPRAXIA@SPARC_LAB </a:t>
            </a:r>
          </a:p>
          <a:p>
            <a:pPr defTabSz="412750">
              <a:defRPr sz="1600">
                <a:solidFill>
                  <a:srgbClr val="000000"/>
                </a:solidFill>
                <a:latin typeface="Avenir Heavy"/>
                <a:ea typeface="Avenir Heavy"/>
                <a:cs typeface="Avenir Heavy"/>
                <a:sym typeface="Avenir Heavy"/>
              </a:defRPr>
            </a:pPr>
            <a:r>
              <a:t>Machine design</a:t>
            </a:r>
          </a:p>
        </p:txBody>
      </p:sp>
      <p:sp>
        <p:nvSpPr>
          <p:cNvPr id="349" name="EuPRAXIA@SPARC_LAB…"/>
          <p:cNvSpPr txBox="1"/>
          <p:nvPr/>
        </p:nvSpPr>
        <p:spPr>
          <a:xfrm rot="5400000">
            <a:off x="20469986" y="7872331"/>
            <a:ext cx="3711066" cy="8207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p>
            <a:pPr defTabSz="412750">
              <a:defRPr sz="1600">
                <a:solidFill>
                  <a:srgbClr val="000000"/>
                </a:solidFill>
                <a:latin typeface="Avenir Heavy"/>
                <a:ea typeface="Avenir Heavy"/>
                <a:cs typeface="Avenir Heavy"/>
                <a:sym typeface="Avenir Heavy"/>
              </a:defRPr>
            </a:pPr>
            <a:r>
              <a:t>EuPRAXIA@SPARC_LAB </a:t>
            </a:r>
          </a:p>
          <a:p>
            <a:pPr defTabSz="412750">
              <a:defRPr sz="1600">
                <a:solidFill>
                  <a:srgbClr val="000000"/>
                </a:solidFill>
                <a:latin typeface="Avenir Heavy"/>
                <a:ea typeface="Avenir Heavy"/>
                <a:cs typeface="Avenir Heavy"/>
                <a:sym typeface="Avenir Heavy"/>
              </a:defRPr>
            </a:pPr>
            <a:r>
              <a:t>Building</a:t>
            </a:r>
          </a:p>
        </p:txBody>
      </p:sp>
      <p:sp>
        <p:nvSpPr>
          <p:cNvPr id="350" name="EuPRAXIA - EU"/>
          <p:cNvSpPr txBox="1"/>
          <p:nvPr/>
        </p:nvSpPr>
        <p:spPr>
          <a:xfrm rot="5400000">
            <a:off x="21411790" y="11396484"/>
            <a:ext cx="2302856" cy="7582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412750">
              <a:defRPr sz="1600">
                <a:solidFill>
                  <a:srgbClr val="000000"/>
                </a:solidFill>
                <a:latin typeface="Avenir Heavy"/>
                <a:ea typeface="Avenir Heavy"/>
                <a:cs typeface="Avenir Heavy"/>
                <a:sym typeface="Avenir Heavy"/>
              </a:defRPr>
            </a:lvl1pPr>
          </a:lstStyle>
          <a:p>
            <a:r>
              <a:t>EuPRAXIA - EU</a:t>
            </a:r>
          </a:p>
        </p:txBody>
      </p:sp>
      <p:sp>
        <p:nvSpPr>
          <p:cNvPr id="351" name="Linea"/>
          <p:cNvSpPr/>
          <p:nvPr/>
        </p:nvSpPr>
        <p:spPr>
          <a:xfrm>
            <a:off x="2945134" y="3932804"/>
            <a:ext cx="1170027" cy="1"/>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52" name="Linea"/>
          <p:cNvSpPr/>
          <p:nvPr/>
        </p:nvSpPr>
        <p:spPr>
          <a:xfrm>
            <a:off x="4101893" y="3931794"/>
            <a:ext cx="245864" cy="245864"/>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53" name="Linea"/>
          <p:cNvSpPr/>
          <p:nvPr/>
        </p:nvSpPr>
        <p:spPr>
          <a:xfrm>
            <a:off x="4418610" y="4180246"/>
            <a:ext cx="2379083" cy="1"/>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54" name="Linea"/>
          <p:cNvSpPr/>
          <p:nvPr/>
        </p:nvSpPr>
        <p:spPr>
          <a:xfrm>
            <a:off x="6789305" y="4161967"/>
            <a:ext cx="245864" cy="245864"/>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55" name="Forma"/>
          <p:cNvSpPr/>
          <p:nvPr/>
        </p:nvSpPr>
        <p:spPr>
          <a:xfrm>
            <a:off x="4208845" y="4021200"/>
            <a:ext cx="313163"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56" name="Forma"/>
          <p:cNvSpPr/>
          <p:nvPr/>
        </p:nvSpPr>
        <p:spPr>
          <a:xfrm>
            <a:off x="2742907" y="3776334"/>
            <a:ext cx="313163" cy="2911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57" name="Linea"/>
          <p:cNvSpPr/>
          <p:nvPr/>
        </p:nvSpPr>
        <p:spPr>
          <a:xfrm>
            <a:off x="7123434" y="4512256"/>
            <a:ext cx="1707574" cy="1"/>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58" name="Linea"/>
          <p:cNvSpPr/>
          <p:nvPr/>
        </p:nvSpPr>
        <p:spPr>
          <a:xfrm>
            <a:off x="8798088" y="4497192"/>
            <a:ext cx="263417" cy="263418"/>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59" name="Forma"/>
          <p:cNvSpPr/>
          <p:nvPr/>
        </p:nvSpPr>
        <p:spPr>
          <a:xfrm>
            <a:off x="8848357" y="4599441"/>
            <a:ext cx="313164"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0" name="Linea"/>
          <p:cNvSpPr/>
          <p:nvPr/>
        </p:nvSpPr>
        <p:spPr>
          <a:xfrm>
            <a:off x="9100247" y="4744839"/>
            <a:ext cx="877903" cy="1"/>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1" name="Linea"/>
          <p:cNvSpPr/>
          <p:nvPr/>
        </p:nvSpPr>
        <p:spPr>
          <a:xfrm>
            <a:off x="9961139" y="4732903"/>
            <a:ext cx="263418" cy="263418"/>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2" name="Forma"/>
          <p:cNvSpPr/>
          <p:nvPr/>
        </p:nvSpPr>
        <p:spPr>
          <a:xfrm>
            <a:off x="10007986" y="4837364"/>
            <a:ext cx="313163" cy="2911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3" name="Forma"/>
          <p:cNvSpPr/>
          <p:nvPr/>
        </p:nvSpPr>
        <p:spPr>
          <a:xfrm>
            <a:off x="6869385" y="4358348"/>
            <a:ext cx="313163"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4" name="Linea"/>
          <p:cNvSpPr/>
          <p:nvPr/>
        </p:nvSpPr>
        <p:spPr>
          <a:xfrm>
            <a:off x="10237947" y="5000219"/>
            <a:ext cx="2148097" cy="1"/>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5" name="Linea"/>
          <p:cNvSpPr/>
          <p:nvPr/>
        </p:nvSpPr>
        <p:spPr>
          <a:xfrm>
            <a:off x="12352513" y="4988662"/>
            <a:ext cx="263417" cy="263417"/>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6" name="Linea"/>
          <p:cNvSpPr/>
          <p:nvPr/>
        </p:nvSpPr>
        <p:spPr>
          <a:xfrm>
            <a:off x="12698249" y="5564538"/>
            <a:ext cx="877903" cy="1"/>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7" name="Linea"/>
          <p:cNvSpPr/>
          <p:nvPr/>
        </p:nvSpPr>
        <p:spPr>
          <a:xfrm>
            <a:off x="13541178" y="5565680"/>
            <a:ext cx="263418" cy="263418"/>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8" name="Documento con layout"/>
          <p:cNvSpPr/>
          <p:nvPr/>
        </p:nvSpPr>
        <p:spPr>
          <a:xfrm>
            <a:off x="12431644" y="5126160"/>
            <a:ext cx="465248" cy="60249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69" name="Documento con layout"/>
          <p:cNvSpPr/>
          <p:nvPr/>
        </p:nvSpPr>
        <p:spPr>
          <a:xfrm>
            <a:off x="13704831" y="5652187"/>
            <a:ext cx="457287" cy="59218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70" name="TDR Approved"/>
          <p:cNvSpPr txBox="1"/>
          <p:nvPr/>
        </p:nvSpPr>
        <p:spPr>
          <a:xfrm>
            <a:off x="13837936" y="5957279"/>
            <a:ext cx="2006722" cy="398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TDR Approved</a:t>
            </a:r>
          </a:p>
        </p:txBody>
      </p:sp>
      <p:sp>
        <p:nvSpPr>
          <p:cNvPr id="371" name="Building design &amp; construction"/>
          <p:cNvSpPr txBox="1"/>
          <p:nvPr/>
        </p:nvSpPr>
        <p:spPr>
          <a:xfrm>
            <a:off x="3496876" y="6326264"/>
            <a:ext cx="4448389" cy="398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a:solidFill>
                  <a:srgbClr val="2D3640"/>
                </a:solidFill>
                <a:latin typeface="DIN Alternate Bold"/>
                <a:ea typeface="DIN Alternate Bold"/>
                <a:cs typeface="DIN Alternate Bold"/>
                <a:sym typeface="DIN Alternate Bold"/>
              </a:defRPr>
            </a:lvl1pPr>
          </a:lstStyle>
          <a:p>
            <a:r>
              <a:t>Building design &amp; construction</a:t>
            </a:r>
          </a:p>
        </p:txBody>
      </p:sp>
      <p:sp>
        <p:nvSpPr>
          <p:cNvPr id="372" name="Implementation"/>
          <p:cNvSpPr txBox="1"/>
          <p:nvPr/>
        </p:nvSpPr>
        <p:spPr>
          <a:xfrm>
            <a:off x="16483438" y="9169291"/>
            <a:ext cx="2206958"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Implementation</a:t>
            </a:r>
          </a:p>
        </p:txBody>
      </p:sp>
      <p:sp>
        <p:nvSpPr>
          <p:cNvPr id="373" name="Tender"/>
          <p:cNvSpPr txBox="1"/>
          <p:nvPr/>
        </p:nvSpPr>
        <p:spPr>
          <a:xfrm>
            <a:off x="15145987" y="8925177"/>
            <a:ext cx="2206957"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Tender</a:t>
            </a:r>
          </a:p>
        </p:txBody>
      </p:sp>
      <p:sp>
        <p:nvSpPr>
          <p:cNvPr id="374" name="Utilities executive design"/>
          <p:cNvSpPr txBox="1"/>
          <p:nvPr/>
        </p:nvSpPr>
        <p:spPr>
          <a:xfrm>
            <a:off x="12937258" y="8673576"/>
            <a:ext cx="2206957" cy="5628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Utilities executive design</a:t>
            </a:r>
          </a:p>
        </p:txBody>
      </p:sp>
      <p:sp>
        <p:nvSpPr>
          <p:cNvPr id="375" name="Final design"/>
          <p:cNvSpPr txBox="1"/>
          <p:nvPr/>
        </p:nvSpPr>
        <p:spPr>
          <a:xfrm>
            <a:off x="1207824" y="6989985"/>
            <a:ext cx="1474580"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Final design</a:t>
            </a:r>
          </a:p>
        </p:txBody>
      </p:sp>
      <p:sp>
        <p:nvSpPr>
          <p:cNvPr id="376" name="Project Validation &amp; Authorization"/>
          <p:cNvSpPr txBox="1"/>
          <p:nvPr/>
        </p:nvSpPr>
        <p:spPr>
          <a:xfrm>
            <a:off x="3383179" y="7139247"/>
            <a:ext cx="2985590"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Project Validation &amp; Authorization</a:t>
            </a:r>
          </a:p>
        </p:txBody>
      </p:sp>
      <p:sp>
        <p:nvSpPr>
          <p:cNvPr id="377" name="Executive Design"/>
          <p:cNvSpPr txBox="1"/>
          <p:nvPr/>
        </p:nvSpPr>
        <p:spPr>
          <a:xfrm>
            <a:off x="7480672" y="7379531"/>
            <a:ext cx="1679023" cy="6026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Executive Design</a:t>
            </a:r>
          </a:p>
        </p:txBody>
      </p:sp>
      <p:sp>
        <p:nvSpPr>
          <p:cNvPr id="378" name="Tender"/>
          <p:cNvSpPr txBox="1"/>
          <p:nvPr/>
        </p:nvSpPr>
        <p:spPr>
          <a:xfrm>
            <a:off x="9132494" y="7575275"/>
            <a:ext cx="1474580"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Tender</a:t>
            </a:r>
          </a:p>
        </p:txBody>
      </p:sp>
      <p:sp>
        <p:nvSpPr>
          <p:cNvPr id="379" name="Building construction"/>
          <p:cNvSpPr txBox="1"/>
          <p:nvPr/>
        </p:nvSpPr>
        <p:spPr>
          <a:xfrm>
            <a:off x="12857809" y="7809168"/>
            <a:ext cx="2206958" cy="3283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Building construction</a:t>
            </a:r>
          </a:p>
        </p:txBody>
      </p:sp>
      <p:sp>
        <p:nvSpPr>
          <p:cNvPr id="380" name="Linea"/>
          <p:cNvSpPr/>
          <p:nvPr/>
        </p:nvSpPr>
        <p:spPr>
          <a:xfrm>
            <a:off x="1583129" y="7259473"/>
            <a:ext cx="723971"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1" name="Linea"/>
          <p:cNvSpPr/>
          <p:nvPr/>
        </p:nvSpPr>
        <p:spPr>
          <a:xfrm flipH="1" flipV="1">
            <a:off x="2299282" y="7256040"/>
            <a:ext cx="226804" cy="226804"/>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2" name="Linea"/>
          <p:cNvSpPr/>
          <p:nvPr/>
        </p:nvSpPr>
        <p:spPr>
          <a:xfrm>
            <a:off x="2506966" y="7484304"/>
            <a:ext cx="4870477"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3" name="Linea"/>
          <p:cNvSpPr/>
          <p:nvPr/>
        </p:nvSpPr>
        <p:spPr>
          <a:xfrm flipH="1" flipV="1">
            <a:off x="7362970" y="7466049"/>
            <a:ext cx="226803" cy="226803"/>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4" name="Linea"/>
          <p:cNvSpPr/>
          <p:nvPr/>
        </p:nvSpPr>
        <p:spPr>
          <a:xfrm>
            <a:off x="7568574" y="7701143"/>
            <a:ext cx="822855"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5" name="Linea"/>
          <p:cNvSpPr/>
          <p:nvPr/>
        </p:nvSpPr>
        <p:spPr>
          <a:xfrm flipH="1" flipV="1">
            <a:off x="8380458" y="7700819"/>
            <a:ext cx="226804" cy="226804"/>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6" name="Linea"/>
          <p:cNvSpPr/>
          <p:nvPr/>
        </p:nvSpPr>
        <p:spPr>
          <a:xfrm>
            <a:off x="8601976" y="7938146"/>
            <a:ext cx="2364767"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7" name="Linea"/>
          <p:cNvSpPr/>
          <p:nvPr/>
        </p:nvSpPr>
        <p:spPr>
          <a:xfrm flipH="1" flipV="1">
            <a:off x="10951137" y="7946438"/>
            <a:ext cx="226804" cy="226804"/>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8" name="Linea"/>
          <p:cNvSpPr/>
          <p:nvPr/>
        </p:nvSpPr>
        <p:spPr>
          <a:xfrm>
            <a:off x="11158353" y="8169806"/>
            <a:ext cx="5658774"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89" name="Linea"/>
          <p:cNvSpPr/>
          <p:nvPr/>
        </p:nvSpPr>
        <p:spPr>
          <a:xfrm>
            <a:off x="1557218" y="6833255"/>
            <a:ext cx="17400406"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0" name="Linea"/>
          <p:cNvSpPr/>
          <p:nvPr/>
        </p:nvSpPr>
        <p:spPr>
          <a:xfrm>
            <a:off x="12738606" y="8704353"/>
            <a:ext cx="2726503" cy="1"/>
          </a:xfrm>
          <a:prstGeom prst="line">
            <a:avLst/>
          </a:prstGeom>
          <a:ln w="38100">
            <a:solidFill>
              <a:schemeClr val="accent3">
                <a:hueOff val="362282"/>
                <a:satOff val="31803"/>
                <a:lumOff val="-18242"/>
              </a:schemeClr>
            </a:solidFill>
            <a:miter lim="400000"/>
            <a:headEnd type="oval"/>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1" name="Linea"/>
          <p:cNvSpPr/>
          <p:nvPr/>
        </p:nvSpPr>
        <p:spPr>
          <a:xfrm flipH="1" flipV="1">
            <a:off x="15442958" y="8696088"/>
            <a:ext cx="226804" cy="226804"/>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2" name="Linea"/>
          <p:cNvSpPr/>
          <p:nvPr/>
        </p:nvSpPr>
        <p:spPr>
          <a:xfrm>
            <a:off x="15664453" y="8932741"/>
            <a:ext cx="1170026"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3" name="Linea"/>
          <p:cNvSpPr/>
          <p:nvPr/>
        </p:nvSpPr>
        <p:spPr>
          <a:xfrm flipH="1" flipV="1">
            <a:off x="16818148" y="8922439"/>
            <a:ext cx="226804" cy="226804"/>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4" name="Linea"/>
          <p:cNvSpPr/>
          <p:nvPr/>
        </p:nvSpPr>
        <p:spPr>
          <a:xfrm>
            <a:off x="17001901" y="9132129"/>
            <a:ext cx="1170027"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5" name="Linea"/>
          <p:cNvSpPr/>
          <p:nvPr/>
        </p:nvSpPr>
        <p:spPr>
          <a:xfrm flipH="1" flipV="1">
            <a:off x="18158307" y="9132586"/>
            <a:ext cx="226804" cy="226804"/>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6" name="Linea"/>
          <p:cNvSpPr/>
          <p:nvPr/>
        </p:nvSpPr>
        <p:spPr>
          <a:xfrm>
            <a:off x="18345901" y="9344511"/>
            <a:ext cx="622288" cy="1"/>
          </a:xfrm>
          <a:prstGeom prst="line">
            <a:avLst/>
          </a:prstGeom>
          <a:ln w="38100">
            <a:solidFill>
              <a:schemeClr val="accent3">
                <a:hueOff val="362282"/>
                <a:satOff val="31803"/>
                <a:lumOff val="-18242"/>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7" name="Linea"/>
          <p:cNvSpPr/>
          <p:nvPr/>
        </p:nvSpPr>
        <p:spPr>
          <a:xfrm flipV="1">
            <a:off x="18948672" y="9323368"/>
            <a:ext cx="1" cy="488065"/>
          </a:xfrm>
          <a:prstGeom prst="line">
            <a:avLst/>
          </a:prstGeom>
          <a:ln w="12700">
            <a:solidFill>
              <a:schemeClr val="accent3">
                <a:hueOff val="362282"/>
                <a:satOff val="31803"/>
                <a:lumOff val="-18242"/>
              </a:schemeClr>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398" name="Acceptance"/>
          <p:cNvSpPr txBox="1"/>
          <p:nvPr/>
        </p:nvSpPr>
        <p:spPr>
          <a:xfrm>
            <a:off x="17627824" y="9305818"/>
            <a:ext cx="2206958" cy="328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Acceptance</a:t>
            </a:r>
          </a:p>
        </p:txBody>
      </p:sp>
      <p:sp>
        <p:nvSpPr>
          <p:cNvPr id="399" name="Cerchio"/>
          <p:cNvSpPr/>
          <p:nvPr/>
        </p:nvSpPr>
        <p:spPr>
          <a:xfrm>
            <a:off x="16758099" y="8058520"/>
            <a:ext cx="217175" cy="209993"/>
          </a:xfrm>
          <a:prstGeom prst="ellipse">
            <a:avLst/>
          </a:prstGeom>
          <a:solidFill>
            <a:schemeClr val="accent3">
              <a:hueOff val="362282"/>
              <a:satOff val="31803"/>
              <a:lumOff val="-18242"/>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00" name="Cerchio"/>
          <p:cNvSpPr/>
          <p:nvPr/>
        </p:nvSpPr>
        <p:spPr>
          <a:xfrm>
            <a:off x="18840085" y="9228449"/>
            <a:ext cx="217175" cy="209993"/>
          </a:xfrm>
          <a:prstGeom prst="ellipse">
            <a:avLst/>
          </a:prstGeom>
          <a:solidFill>
            <a:schemeClr val="accent3">
              <a:hueOff val="362282"/>
              <a:satOff val="31803"/>
              <a:lumOff val="-18242"/>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01" name="Cerchio"/>
          <p:cNvSpPr/>
          <p:nvPr/>
        </p:nvSpPr>
        <p:spPr>
          <a:xfrm>
            <a:off x="18840085" y="6721837"/>
            <a:ext cx="217175" cy="209994"/>
          </a:xfrm>
          <a:prstGeom prst="ellipse">
            <a:avLst/>
          </a:prstGeom>
          <a:solidFill>
            <a:schemeClr val="accent3">
              <a:hueOff val="362282"/>
              <a:satOff val="31803"/>
              <a:lumOff val="-18242"/>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02" name="Cerchio"/>
          <p:cNvSpPr/>
          <p:nvPr/>
        </p:nvSpPr>
        <p:spPr>
          <a:xfrm>
            <a:off x="1416321" y="6721837"/>
            <a:ext cx="217175" cy="209994"/>
          </a:xfrm>
          <a:prstGeom prst="ellipse">
            <a:avLst/>
          </a:prstGeom>
          <a:solidFill>
            <a:schemeClr val="accent3">
              <a:hueOff val="362282"/>
              <a:satOff val="31803"/>
              <a:lumOff val="-18242"/>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03" name="Cerchio"/>
          <p:cNvSpPr/>
          <p:nvPr/>
        </p:nvSpPr>
        <p:spPr>
          <a:xfrm>
            <a:off x="13755231" y="3474525"/>
            <a:ext cx="217175" cy="209994"/>
          </a:xfrm>
          <a:prstGeom prst="ellipse">
            <a:avLst/>
          </a:pr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04" name="Cerchio"/>
          <p:cNvSpPr/>
          <p:nvPr/>
        </p:nvSpPr>
        <p:spPr>
          <a:xfrm>
            <a:off x="1454385" y="3474525"/>
            <a:ext cx="217175" cy="209994"/>
          </a:xfrm>
          <a:prstGeom prst="ellipse">
            <a:avLst/>
          </a:pr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05" name="Eupraxia-EU TDR"/>
          <p:cNvSpPr txBox="1"/>
          <p:nvPr/>
        </p:nvSpPr>
        <p:spPr>
          <a:xfrm>
            <a:off x="12561489" y="12449333"/>
            <a:ext cx="2929784" cy="398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500">
                <a:solidFill>
                  <a:srgbClr val="2D3640"/>
                </a:solidFill>
                <a:latin typeface="DIN Alternate Bold"/>
                <a:ea typeface="DIN Alternate Bold"/>
                <a:cs typeface="DIN Alternate Bold"/>
                <a:sym typeface="DIN Alternate Bold"/>
              </a:defRPr>
            </a:lvl1pPr>
          </a:lstStyle>
          <a:p>
            <a:r>
              <a:t>Eupraxia-EU TDR</a:t>
            </a:r>
          </a:p>
        </p:txBody>
      </p:sp>
      <p:sp>
        <p:nvSpPr>
          <p:cNvPr id="406" name="Documento con layout"/>
          <p:cNvSpPr/>
          <p:nvPr/>
        </p:nvSpPr>
        <p:spPr>
          <a:xfrm>
            <a:off x="13837936" y="11905365"/>
            <a:ext cx="376889" cy="488066"/>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chemeClr val="accent5">
              <a:hueOff val="-82419"/>
              <a:satOff val="-9513"/>
              <a:lumOff val="-16343"/>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07" name="Rettangolo"/>
          <p:cNvSpPr/>
          <p:nvPr/>
        </p:nvSpPr>
        <p:spPr>
          <a:xfrm>
            <a:off x="14033606" y="11450802"/>
            <a:ext cx="14740" cy="398661"/>
          </a:xfrm>
          <a:prstGeom prst="rect">
            <a:avLst/>
          </a:prstGeom>
          <a:solidFill>
            <a:schemeClr val="accent5">
              <a:hueOff val="-82419"/>
              <a:satOff val="-9513"/>
              <a:lumOff val="-16343"/>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grpSp>
        <p:nvGrpSpPr>
          <p:cNvPr id="416" name="Raggruppa"/>
          <p:cNvGrpSpPr/>
          <p:nvPr/>
        </p:nvGrpSpPr>
        <p:grpSpPr>
          <a:xfrm>
            <a:off x="2242892" y="10869731"/>
            <a:ext cx="11786205" cy="1366666"/>
            <a:chOff x="0" y="0"/>
            <a:chExt cx="11786203" cy="1366664"/>
          </a:xfrm>
        </p:grpSpPr>
        <p:sp>
          <p:nvSpPr>
            <p:cNvPr id="408" name="Forma"/>
            <p:cNvSpPr/>
            <p:nvPr/>
          </p:nvSpPr>
          <p:spPr>
            <a:xfrm>
              <a:off x="716830" y="0"/>
              <a:ext cx="622287" cy="48806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09" name="Outcome ESFRI application"/>
            <p:cNvSpPr txBox="1"/>
            <p:nvPr/>
          </p:nvSpPr>
          <p:spPr>
            <a:xfrm>
              <a:off x="0" y="663148"/>
              <a:ext cx="2006721" cy="7035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Outcome ESFRI application</a:t>
              </a:r>
            </a:p>
          </p:txBody>
        </p:sp>
        <p:sp>
          <p:nvSpPr>
            <p:cNvPr id="410" name="Application to prep.phase"/>
            <p:cNvSpPr txBox="1"/>
            <p:nvPr/>
          </p:nvSpPr>
          <p:spPr>
            <a:xfrm>
              <a:off x="991735" y="14257"/>
              <a:ext cx="3564926" cy="3283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Application to prep.phase</a:t>
              </a:r>
            </a:p>
          </p:txBody>
        </p:sp>
        <p:sp>
          <p:nvSpPr>
            <p:cNvPr id="411" name="Preparatory phase"/>
            <p:cNvSpPr txBox="1"/>
            <p:nvPr/>
          </p:nvSpPr>
          <p:spPr>
            <a:xfrm>
              <a:off x="5651227" y="247298"/>
              <a:ext cx="3410213" cy="3283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Preparatory phase</a:t>
              </a:r>
            </a:p>
          </p:txBody>
        </p:sp>
        <p:sp>
          <p:nvSpPr>
            <p:cNvPr id="412" name="Linea"/>
            <p:cNvSpPr/>
            <p:nvPr/>
          </p:nvSpPr>
          <p:spPr>
            <a:xfrm>
              <a:off x="1303714" y="260698"/>
              <a:ext cx="167429" cy="167429"/>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13" name="Linea"/>
            <p:cNvSpPr/>
            <p:nvPr/>
          </p:nvSpPr>
          <p:spPr>
            <a:xfrm>
              <a:off x="1444272" y="407628"/>
              <a:ext cx="1196616" cy="1"/>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14" name="Linea"/>
            <p:cNvSpPr/>
            <p:nvPr/>
          </p:nvSpPr>
          <p:spPr>
            <a:xfrm>
              <a:off x="2651727" y="421784"/>
              <a:ext cx="167429" cy="167429"/>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15" name="Linea"/>
            <p:cNvSpPr/>
            <p:nvPr/>
          </p:nvSpPr>
          <p:spPr>
            <a:xfrm>
              <a:off x="2800116" y="583011"/>
              <a:ext cx="8986088" cy="1"/>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grpSp>
      <p:sp>
        <p:nvSpPr>
          <p:cNvPr id="417" name="Forma"/>
          <p:cNvSpPr/>
          <p:nvPr/>
        </p:nvSpPr>
        <p:spPr>
          <a:xfrm>
            <a:off x="11655745" y="4854630"/>
            <a:ext cx="313163"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18" name="🇪🇺"/>
          <p:cNvSpPr txBox="1"/>
          <p:nvPr/>
        </p:nvSpPr>
        <p:spPr>
          <a:xfrm>
            <a:off x="21008773" y="11126434"/>
            <a:ext cx="1738299" cy="1366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lstStyle>
            <a:lvl1pPr defTabSz="1219169">
              <a:defRPr sz="5800"/>
            </a:lvl1pPr>
          </a:lstStyle>
          <a:p>
            <a:r>
              <a:t>🇪🇺</a:t>
            </a:r>
          </a:p>
        </p:txBody>
      </p:sp>
      <p:sp>
        <p:nvSpPr>
          <p:cNvPr id="419" name="Plasma technology validated"/>
          <p:cNvSpPr txBox="1"/>
          <p:nvPr/>
        </p:nvSpPr>
        <p:spPr>
          <a:xfrm>
            <a:off x="10560255" y="4592564"/>
            <a:ext cx="2991723" cy="410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Plasma technology validated</a:t>
            </a:r>
          </a:p>
        </p:txBody>
      </p:sp>
      <p:sp>
        <p:nvSpPr>
          <p:cNvPr id="420" name="Linea"/>
          <p:cNvSpPr/>
          <p:nvPr/>
        </p:nvSpPr>
        <p:spPr>
          <a:xfrm>
            <a:off x="10448168" y="5414713"/>
            <a:ext cx="877903" cy="1"/>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21" name="Linea"/>
          <p:cNvSpPr/>
          <p:nvPr/>
        </p:nvSpPr>
        <p:spPr>
          <a:xfrm>
            <a:off x="10165914" y="5111734"/>
            <a:ext cx="294849" cy="294849"/>
          </a:xfrm>
          <a:prstGeom prst="line">
            <a:avLst/>
          </a:prstGeom>
          <a:ln w="38100">
            <a:solidFill>
              <a:schemeClr val="accent4">
                <a:hueOff val="-858837"/>
                <a:lumOff val="-9791"/>
              </a:schemeClr>
            </a:solidFill>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22" name="Forma"/>
          <p:cNvSpPr/>
          <p:nvPr/>
        </p:nvSpPr>
        <p:spPr>
          <a:xfrm>
            <a:off x="11229351" y="5275531"/>
            <a:ext cx="313163"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23" name="Final design FEL"/>
          <p:cNvSpPr txBox="1"/>
          <p:nvPr/>
        </p:nvSpPr>
        <p:spPr>
          <a:xfrm>
            <a:off x="10050412" y="5508990"/>
            <a:ext cx="2597423" cy="4102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1700">
                <a:solidFill>
                  <a:srgbClr val="2D3640"/>
                </a:solidFill>
                <a:latin typeface="DIN Alternate Bold"/>
                <a:ea typeface="DIN Alternate Bold"/>
                <a:cs typeface="DIN Alternate Bold"/>
                <a:sym typeface="DIN Alternate Bold"/>
              </a:defRPr>
            </a:lvl1pPr>
          </a:lstStyle>
          <a:p>
            <a:r>
              <a:t>Final design FEL</a:t>
            </a:r>
          </a:p>
        </p:txBody>
      </p:sp>
      <p:pic>
        <p:nvPicPr>
          <p:cNvPr id="424"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42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Roadmap towards TDR - new baseline"/>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Roadmap towards TDR - new baseline</a:t>
            </a:r>
          </a:p>
        </p:txBody>
      </p:sp>
      <p:pic>
        <p:nvPicPr>
          <p:cNvPr id="42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429" name="Linea Linea" descr="Linea Linea"/>
          <p:cNvPicPr>
            <a:picLocks/>
          </p:cNvPicPr>
          <p:nvPr/>
        </p:nvPicPr>
        <p:blipFill>
          <a:blip r:embed="rId3"/>
          <a:stretch>
            <a:fillRect/>
          </a:stretch>
        </p:blipFill>
        <p:spPr>
          <a:xfrm>
            <a:off x="-93945" y="1743141"/>
            <a:ext cx="24485601" cy="101601"/>
          </a:xfrm>
          <a:prstGeom prst="rect">
            <a:avLst/>
          </a:prstGeom>
        </p:spPr>
      </p:pic>
      <p:pic>
        <p:nvPicPr>
          <p:cNvPr id="431" name="Linea Linea" descr="Linea Linea"/>
          <p:cNvPicPr>
            <a:picLocks/>
          </p:cNvPicPr>
          <p:nvPr/>
        </p:nvPicPr>
        <p:blipFill>
          <a:blip r:embed="rId4"/>
          <a:stretch>
            <a:fillRect/>
          </a:stretch>
        </p:blipFill>
        <p:spPr>
          <a:xfrm>
            <a:off x="-402978" y="13015920"/>
            <a:ext cx="24409401" cy="25401"/>
          </a:xfrm>
          <a:prstGeom prst="rect">
            <a:avLst/>
          </a:prstGeom>
        </p:spPr>
      </p:pic>
      <p:sp>
        <p:nvSpPr>
          <p:cNvPr id="433" name="2021"/>
          <p:cNvSpPr txBox="1"/>
          <p:nvPr/>
        </p:nvSpPr>
        <p:spPr>
          <a:xfrm>
            <a:off x="2376671" y="1836524"/>
            <a:ext cx="1527236"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F6CF5E"/>
                </a:solidFill>
                <a:latin typeface="Helvetica"/>
                <a:ea typeface="Helvetica"/>
                <a:cs typeface="Helvetica"/>
                <a:sym typeface="Helvetica"/>
              </a:defRPr>
            </a:lvl1pPr>
          </a:lstStyle>
          <a:p>
            <a:r>
              <a:t>2021</a:t>
            </a:r>
          </a:p>
        </p:txBody>
      </p:sp>
      <p:sp>
        <p:nvSpPr>
          <p:cNvPr id="434" name="2023"/>
          <p:cNvSpPr txBox="1"/>
          <p:nvPr/>
        </p:nvSpPr>
        <p:spPr>
          <a:xfrm>
            <a:off x="7630134"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4C97EE"/>
                </a:solidFill>
                <a:latin typeface="Helvetica"/>
                <a:ea typeface="Helvetica"/>
                <a:cs typeface="Helvetica"/>
                <a:sym typeface="Helvetica"/>
              </a:defRPr>
            </a:lvl1pPr>
          </a:lstStyle>
          <a:p>
            <a:r>
              <a:t>2023</a:t>
            </a:r>
          </a:p>
        </p:txBody>
      </p:sp>
      <p:sp>
        <p:nvSpPr>
          <p:cNvPr id="435" name="2022"/>
          <p:cNvSpPr txBox="1"/>
          <p:nvPr/>
        </p:nvSpPr>
        <p:spPr>
          <a:xfrm>
            <a:off x="4824262"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EB7D75"/>
                </a:solidFill>
                <a:latin typeface="Helvetica"/>
                <a:ea typeface="Helvetica"/>
                <a:cs typeface="Helvetica"/>
                <a:sym typeface="Helvetica"/>
              </a:defRPr>
            </a:lvl1pPr>
          </a:lstStyle>
          <a:p>
            <a:r>
              <a:t>2022</a:t>
            </a:r>
          </a:p>
        </p:txBody>
      </p:sp>
      <p:sp>
        <p:nvSpPr>
          <p:cNvPr id="436" name="2025"/>
          <p:cNvSpPr txBox="1"/>
          <p:nvPr/>
        </p:nvSpPr>
        <p:spPr>
          <a:xfrm>
            <a:off x="13241881"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F6CF5E"/>
                </a:solidFill>
                <a:latin typeface="Helvetica"/>
                <a:ea typeface="Helvetica"/>
                <a:cs typeface="Helvetica"/>
                <a:sym typeface="Helvetica"/>
              </a:defRPr>
            </a:lvl1pPr>
          </a:lstStyle>
          <a:p>
            <a:r>
              <a:t>2025</a:t>
            </a:r>
          </a:p>
        </p:txBody>
      </p:sp>
      <p:sp>
        <p:nvSpPr>
          <p:cNvPr id="437" name="2024"/>
          <p:cNvSpPr txBox="1"/>
          <p:nvPr/>
        </p:nvSpPr>
        <p:spPr>
          <a:xfrm>
            <a:off x="10436007" y="1845343"/>
            <a:ext cx="1527236"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894D81"/>
                </a:solidFill>
                <a:latin typeface="Helvetica"/>
                <a:ea typeface="Helvetica"/>
                <a:cs typeface="Helvetica"/>
                <a:sym typeface="Helvetica"/>
              </a:defRPr>
            </a:lvl1pPr>
          </a:lstStyle>
          <a:p>
            <a:r>
              <a:t>2024</a:t>
            </a:r>
          </a:p>
        </p:txBody>
      </p:sp>
      <p:sp>
        <p:nvSpPr>
          <p:cNvPr id="438" name="2026"/>
          <p:cNvSpPr txBox="1"/>
          <p:nvPr/>
        </p:nvSpPr>
        <p:spPr>
          <a:xfrm>
            <a:off x="16047750"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EB7D75"/>
                </a:solidFill>
                <a:latin typeface="Helvetica"/>
                <a:ea typeface="Helvetica"/>
                <a:cs typeface="Helvetica"/>
                <a:sym typeface="Helvetica"/>
              </a:defRPr>
            </a:lvl1pPr>
          </a:lstStyle>
          <a:p>
            <a:r>
              <a:t>2026</a:t>
            </a:r>
          </a:p>
        </p:txBody>
      </p:sp>
      <p:sp>
        <p:nvSpPr>
          <p:cNvPr id="439" name="2027"/>
          <p:cNvSpPr txBox="1"/>
          <p:nvPr/>
        </p:nvSpPr>
        <p:spPr>
          <a:xfrm>
            <a:off x="18853621" y="1845343"/>
            <a:ext cx="1527237" cy="5979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lstStyle>
            <a:lvl1pPr defTabSz="412750">
              <a:defRPr sz="3000" b="1">
                <a:solidFill>
                  <a:srgbClr val="00FDFF"/>
                </a:solidFill>
                <a:latin typeface="Helvetica"/>
                <a:ea typeface="Helvetica"/>
                <a:cs typeface="Helvetica"/>
                <a:sym typeface="Helvetica"/>
              </a:defRPr>
            </a:lvl1pPr>
          </a:lstStyle>
          <a:p>
            <a:r>
              <a:t>2027</a:t>
            </a:r>
          </a:p>
        </p:txBody>
      </p:sp>
      <p:sp>
        <p:nvSpPr>
          <p:cNvPr id="440" name="Linea"/>
          <p:cNvSpPr/>
          <p:nvPr/>
        </p:nvSpPr>
        <p:spPr>
          <a:xfrm flipV="1">
            <a:off x="15435890" y="2432117"/>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1" name="Linea"/>
          <p:cNvSpPr/>
          <p:nvPr/>
        </p:nvSpPr>
        <p:spPr>
          <a:xfrm flipV="1">
            <a:off x="18273602" y="25518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2" name="Linea"/>
          <p:cNvSpPr/>
          <p:nvPr/>
        </p:nvSpPr>
        <p:spPr>
          <a:xfrm flipV="1">
            <a:off x="21066774" y="2564536"/>
            <a:ext cx="1" cy="9827696"/>
          </a:xfrm>
          <a:prstGeom prst="line">
            <a:avLst/>
          </a:prstGeom>
          <a:ln w="3175">
            <a:solidFill>
              <a:srgbClr val="929292"/>
            </a:solidFill>
            <a:custDash>
              <a:ds d="200000" sp="200000"/>
            </a:custDash>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3" name="Linea"/>
          <p:cNvSpPr/>
          <p:nvPr/>
        </p:nvSpPr>
        <p:spPr>
          <a:xfrm>
            <a:off x="1505605" y="2564228"/>
            <a:ext cx="20398070" cy="1"/>
          </a:xfrm>
          <a:prstGeom prst="line">
            <a:avLst/>
          </a:prstGeom>
          <a:ln w="3175">
            <a:solidFill>
              <a:srgbClr val="929292"/>
            </a:solidFill>
            <a:miter lim="400000"/>
            <a:tailEnd type="arrow"/>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4" name="Forma"/>
          <p:cNvSpPr/>
          <p:nvPr/>
        </p:nvSpPr>
        <p:spPr>
          <a:xfrm>
            <a:off x="1483908"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F6CF5F"/>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5" name="Forma"/>
          <p:cNvSpPr/>
          <p:nvPr/>
        </p:nvSpPr>
        <p:spPr>
          <a:xfrm>
            <a:off x="7095650" y="2350348"/>
            <a:ext cx="2747496"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4C97ED"/>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6" name="Forma"/>
          <p:cNvSpPr/>
          <p:nvPr/>
        </p:nvSpPr>
        <p:spPr>
          <a:xfrm>
            <a:off x="4289780"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EB7D76"/>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7" name="Forma"/>
          <p:cNvSpPr/>
          <p:nvPr/>
        </p:nvSpPr>
        <p:spPr>
          <a:xfrm>
            <a:off x="12707394"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F6CF5F"/>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8" name="Forma"/>
          <p:cNvSpPr/>
          <p:nvPr/>
        </p:nvSpPr>
        <p:spPr>
          <a:xfrm>
            <a:off x="9901523" y="2350348"/>
            <a:ext cx="2747495"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894D82"/>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49" name="Forma"/>
          <p:cNvSpPr/>
          <p:nvPr/>
        </p:nvSpPr>
        <p:spPr>
          <a:xfrm>
            <a:off x="15513268"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EB7D76"/>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50" name="Forma"/>
          <p:cNvSpPr/>
          <p:nvPr/>
        </p:nvSpPr>
        <p:spPr>
          <a:xfrm>
            <a:off x="18319137" y="2350348"/>
            <a:ext cx="2747494" cy="48806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98" y="10800"/>
                </a:lnTo>
                <a:lnTo>
                  <a:pt x="0" y="21600"/>
                </a:lnTo>
                <a:lnTo>
                  <a:pt x="20602" y="21600"/>
                </a:lnTo>
                <a:lnTo>
                  <a:pt x="21600" y="10800"/>
                </a:lnTo>
                <a:lnTo>
                  <a:pt x="20602" y="0"/>
                </a:lnTo>
                <a:lnTo>
                  <a:pt x="0" y="0"/>
                </a:lnTo>
                <a:close/>
                <a:moveTo>
                  <a:pt x="10776" y="6568"/>
                </a:moveTo>
                <a:cubicBezTo>
                  <a:pt x="10937" y="6568"/>
                  <a:pt x="11095" y="6989"/>
                  <a:pt x="11218" y="7816"/>
                </a:cubicBezTo>
                <a:cubicBezTo>
                  <a:pt x="11463" y="9471"/>
                  <a:pt x="11463" y="12145"/>
                  <a:pt x="11218" y="13800"/>
                </a:cubicBezTo>
                <a:cubicBezTo>
                  <a:pt x="10973" y="15455"/>
                  <a:pt x="10577" y="15455"/>
                  <a:pt x="10332" y="13800"/>
                </a:cubicBezTo>
                <a:cubicBezTo>
                  <a:pt x="10087" y="12145"/>
                  <a:pt x="10087" y="9471"/>
                  <a:pt x="10332" y="7816"/>
                </a:cubicBezTo>
                <a:cubicBezTo>
                  <a:pt x="10454" y="6989"/>
                  <a:pt x="10615" y="6568"/>
                  <a:pt x="10776" y="6568"/>
                </a:cubicBezTo>
                <a:close/>
              </a:path>
            </a:pathLst>
          </a:custGeom>
          <a:solidFill>
            <a:srgbClr val="00FDFF"/>
          </a:solidFill>
          <a:ln w="12700">
            <a:miter lim="400000"/>
          </a:ln>
        </p:spPr>
        <p:txBody>
          <a:bodyPr lIns="0" tIns="0" rIns="0" bIns="0" anchor="ctr"/>
          <a:lstStyle/>
          <a:p>
            <a:pPr defTabSz="412750">
              <a:defRPr sz="1600">
                <a:solidFill>
                  <a:srgbClr val="FFFFFF"/>
                </a:solidFill>
                <a:latin typeface="Helvetica Neue Medium"/>
                <a:ea typeface="Helvetica Neue Medium"/>
                <a:cs typeface="Helvetica Neue Medium"/>
                <a:sym typeface="Helvetica Neue Medium"/>
              </a:defRPr>
            </a:pPr>
            <a:endParaRPr/>
          </a:p>
        </p:txBody>
      </p:sp>
      <p:grpSp>
        <p:nvGrpSpPr>
          <p:cNvPr id="453" name="Raggruppa"/>
          <p:cNvGrpSpPr/>
          <p:nvPr/>
        </p:nvGrpSpPr>
        <p:grpSpPr>
          <a:xfrm>
            <a:off x="1047609" y="2892357"/>
            <a:ext cx="22472376" cy="4425450"/>
            <a:chOff x="0" y="0"/>
            <a:chExt cx="22472375" cy="4425449"/>
          </a:xfrm>
        </p:grpSpPr>
        <p:sp>
          <p:nvSpPr>
            <p:cNvPr id="451" name="Rettangolo"/>
            <p:cNvSpPr/>
            <p:nvPr/>
          </p:nvSpPr>
          <p:spPr>
            <a:xfrm>
              <a:off x="0" y="28992"/>
              <a:ext cx="22472376" cy="4367466"/>
            </a:xfrm>
            <a:prstGeom prst="rect">
              <a:avLst/>
            </a:prstGeom>
            <a:solidFill>
              <a:schemeClr val="accent4">
                <a:hueOff val="-858837"/>
                <a:lumOff val="-9791"/>
                <a:alpha val="10000"/>
              </a:schemeClr>
            </a:solidFill>
            <a:ln w="12700" cap="flat">
              <a:noFill/>
              <a:miter lim="400000"/>
            </a:ln>
            <a:effectLst/>
          </p:spPr>
          <p:txBody>
            <a:bodyPr wrap="square" lIns="0" tIns="0" rIns="0" bIns="0" numCol="1" anchor="ctr">
              <a:noAutofit/>
            </a:bodyPr>
            <a:lstStyle/>
            <a:p>
              <a:pPr defTabSz="412750">
                <a:defRPr sz="1600">
                  <a:solidFill>
                    <a:srgbClr val="D5D5D5"/>
                  </a:solidFill>
                  <a:latin typeface="Helvetica Neue Medium"/>
                  <a:ea typeface="Helvetica Neue Medium"/>
                  <a:cs typeface="Helvetica Neue Medium"/>
                  <a:sym typeface="Helvetica Neue Medium"/>
                </a:defRPr>
              </a:pPr>
              <a:endParaRPr/>
            </a:p>
          </p:txBody>
        </p:sp>
        <p:sp>
          <p:nvSpPr>
            <p:cNvPr id="452" name="EuPRAXIA@SPARC_LAB…"/>
            <p:cNvSpPr txBox="1"/>
            <p:nvPr/>
          </p:nvSpPr>
          <p:spPr>
            <a:xfrm rot="5400000">
              <a:off x="19077886" y="1802339"/>
              <a:ext cx="4425450" cy="8207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defTabSz="412750">
                <a:defRPr sz="1600">
                  <a:solidFill>
                    <a:srgbClr val="000000"/>
                  </a:solidFill>
                  <a:latin typeface="Avenir Heavy"/>
                  <a:ea typeface="Avenir Heavy"/>
                  <a:cs typeface="Avenir Heavy"/>
                  <a:sym typeface="Avenir Heavy"/>
                </a:defRPr>
              </a:pPr>
              <a:r>
                <a:t>EuPRAXIA@SPARC_LAB </a:t>
              </a:r>
            </a:p>
            <a:p>
              <a:pPr defTabSz="412750">
                <a:defRPr sz="1600">
                  <a:solidFill>
                    <a:srgbClr val="000000"/>
                  </a:solidFill>
                  <a:latin typeface="Avenir Heavy"/>
                  <a:ea typeface="Avenir Heavy"/>
                  <a:cs typeface="Avenir Heavy"/>
                  <a:sym typeface="Avenir Heavy"/>
                </a:defRPr>
              </a:pPr>
              <a:r>
                <a:t>Machine design</a:t>
              </a:r>
            </a:p>
          </p:txBody>
        </p:sp>
      </p:grpSp>
      <p:grpSp>
        <p:nvGrpSpPr>
          <p:cNvPr id="456" name="Raggruppa"/>
          <p:cNvGrpSpPr/>
          <p:nvPr/>
        </p:nvGrpSpPr>
        <p:grpSpPr>
          <a:xfrm>
            <a:off x="1047464" y="6974299"/>
            <a:ext cx="22472666" cy="3528367"/>
            <a:chOff x="0" y="0"/>
            <a:chExt cx="22472665" cy="3528366"/>
          </a:xfrm>
        </p:grpSpPr>
        <p:sp>
          <p:nvSpPr>
            <p:cNvPr id="454" name="Rettangolo"/>
            <p:cNvSpPr/>
            <p:nvPr/>
          </p:nvSpPr>
          <p:spPr>
            <a:xfrm>
              <a:off x="0" y="298127"/>
              <a:ext cx="22472666" cy="3230240"/>
            </a:xfrm>
            <a:prstGeom prst="rect">
              <a:avLst/>
            </a:prstGeom>
            <a:solidFill>
              <a:schemeClr val="accent3">
                <a:alpha val="10000"/>
              </a:schemeClr>
            </a:solidFill>
            <a:ln w="12700" cap="flat">
              <a:noFill/>
              <a:miter lim="400000"/>
            </a:ln>
            <a:effectLst/>
          </p:spPr>
          <p:txBody>
            <a:bodyPr wrap="square" lIns="0" tIns="0" rIns="0" bIns="0" numCol="1" anchor="ctr">
              <a:noAutofit/>
            </a:bodyPr>
            <a:lstStyle/>
            <a:p>
              <a:pPr defTabSz="412750">
                <a:defRPr sz="1600">
                  <a:solidFill>
                    <a:srgbClr val="D5D5D5"/>
                  </a:solidFill>
                  <a:latin typeface="Helvetica Neue Medium"/>
                  <a:ea typeface="Helvetica Neue Medium"/>
                  <a:cs typeface="Helvetica Neue Medium"/>
                  <a:sym typeface="Helvetica Neue Medium"/>
                </a:defRPr>
              </a:pPr>
              <a:endParaRPr/>
            </a:p>
          </p:txBody>
        </p:sp>
        <p:sp>
          <p:nvSpPr>
            <p:cNvPr id="455" name="EuPRAXIA@SPARC_LAB…"/>
            <p:cNvSpPr txBox="1"/>
            <p:nvPr/>
          </p:nvSpPr>
          <p:spPr>
            <a:xfrm rot="5400000">
              <a:off x="19708314" y="1313730"/>
              <a:ext cx="3457131" cy="82966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p>
              <a:pPr defTabSz="412750">
                <a:defRPr sz="1600">
                  <a:solidFill>
                    <a:srgbClr val="000000"/>
                  </a:solidFill>
                  <a:latin typeface="Avenir Heavy"/>
                  <a:ea typeface="Avenir Heavy"/>
                  <a:cs typeface="Avenir Heavy"/>
                  <a:sym typeface="Avenir Heavy"/>
                </a:defRPr>
              </a:pPr>
              <a:r>
                <a:t>EuPRAXIA@SPARC_LAB </a:t>
              </a:r>
            </a:p>
            <a:p>
              <a:pPr defTabSz="412750">
                <a:defRPr sz="1600">
                  <a:solidFill>
                    <a:srgbClr val="000000"/>
                  </a:solidFill>
                  <a:latin typeface="Avenir Heavy"/>
                  <a:ea typeface="Avenir Heavy"/>
                  <a:cs typeface="Avenir Heavy"/>
                  <a:sym typeface="Avenir Heavy"/>
                </a:defRPr>
              </a:pPr>
              <a:r>
                <a:t>Building</a:t>
              </a:r>
            </a:p>
          </p:txBody>
        </p:sp>
      </p:grpSp>
      <p:grpSp>
        <p:nvGrpSpPr>
          <p:cNvPr id="460" name="Raggruppa"/>
          <p:cNvGrpSpPr/>
          <p:nvPr/>
        </p:nvGrpSpPr>
        <p:grpSpPr>
          <a:xfrm>
            <a:off x="1047609" y="10541438"/>
            <a:ext cx="22472376" cy="2480129"/>
            <a:chOff x="0" y="0"/>
            <a:chExt cx="22472375" cy="2480127"/>
          </a:xfrm>
        </p:grpSpPr>
        <p:sp>
          <p:nvSpPr>
            <p:cNvPr id="457" name="Rettangolo"/>
            <p:cNvSpPr/>
            <p:nvPr/>
          </p:nvSpPr>
          <p:spPr>
            <a:xfrm>
              <a:off x="0" y="0"/>
              <a:ext cx="22472376" cy="2480128"/>
            </a:xfrm>
            <a:prstGeom prst="rect">
              <a:avLst/>
            </a:prstGeom>
            <a:solidFill>
              <a:schemeClr val="accent5">
                <a:hueOff val="-82419"/>
                <a:satOff val="-9513"/>
                <a:lumOff val="-16343"/>
                <a:alpha val="10000"/>
              </a:schemeClr>
            </a:solidFill>
            <a:ln w="12700" cap="flat">
              <a:noFill/>
              <a:miter lim="400000"/>
            </a:ln>
            <a:effectLst/>
          </p:spPr>
          <p:txBody>
            <a:bodyPr wrap="square" lIns="0" tIns="0" rIns="0" bIns="0" numCol="1" anchor="ctr">
              <a:noAutofit/>
            </a:bodyPr>
            <a:lstStyle/>
            <a:p>
              <a:pPr defTabSz="412750">
                <a:defRPr sz="1600">
                  <a:solidFill>
                    <a:srgbClr val="D5D5D5"/>
                  </a:solidFill>
                  <a:latin typeface="Helvetica Neue Medium"/>
                  <a:ea typeface="Helvetica Neue Medium"/>
                  <a:cs typeface="Helvetica Neue Medium"/>
                  <a:sym typeface="Helvetica Neue Medium"/>
                </a:defRPr>
              </a:pPr>
              <a:endParaRPr/>
            </a:p>
          </p:txBody>
        </p:sp>
        <p:sp>
          <p:nvSpPr>
            <p:cNvPr id="458" name="EuPRAXIA - EU"/>
            <p:cNvSpPr txBox="1"/>
            <p:nvPr/>
          </p:nvSpPr>
          <p:spPr>
            <a:xfrm rot="5400000">
              <a:off x="20364181" y="855045"/>
              <a:ext cx="2302856" cy="7582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defTabSz="412750">
                <a:defRPr sz="1600">
                  <a:solidFill>
                    <a:srgbClr val="000000"/>
                  </a:solidFill>
                  <a:latin typeface="Avenir Heavy"/>
                  <a:ea typeface="Avenir Heavy"/>
                  <a:cs typeface="Avenir Heavy"/>
                  <a:sym typeface="Avenir Heavy"/>
                </a:defRPr>
              </a:lvl1pPr>
            </a:lstStyle>
            <a:p>
              <a:r>
                <a:t>EuPRAXIA - EU</a:t>
              </a:r>
            </a:p>
          </p:txBody>
        </p:sp>
        <p:sp>
          <p:nvSpPr>
            <p:cNvPr id="459" name="🇪🇺"/>
            <p:cNvSpPr txBox="1"/>
            <p:nvPr/>
          </p:nvSpPr>
          <p:spPr>
            <a:xfrm>
              <a:off x="19961164" y="584995"/>
              <a:ext cx="1738299" cy="13669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ctr">
              <a:noAutofit/>
            </a:bodyPr>
            <a:lstStyle>
              <a:lvl1pPr defTabSz="1219169">
                <a:defRPr sz="5800"/>
              </a:lvl1pPr>
            </a:lstStyle>
            <a:p>
              <a:r>
                <a:t>🇪🇺</a:t>
              </a:r>
            </a:p>
          </p:txBody>
        </p:sp>
      </p:grpSp>
      <p:grpSp>
        <p:nvGrpSpPr>
          <p:cNvPr id="501" name="Raggruppa"/>
          <p:cNvGrpSpPr/>
          <p:nvPr/>
        </p:nvGrpSpPr>
        <p:grpSpPr>
          <a:xfrm>
            <a:off x="1454385" y="2516483"/>
            <a:ext cx="14390273" cy="9863049"/>
            <a:chOff x="0" y="0"/>
            <a:chExt cx="14390272" cy="9863048"/>
          </a:xfrm>
        </p:grpSpPr>
        <p:sp>
          <p:nvSpPr>
            <p:cNvPr id="461" name="TDR Released"/>
            <p:cNvSpPr txBox="1"/>
            <p:nvPr/>
          </p:nvSpPr>
          <p:spPr>
            <a:xfrm>
              <a:off x="10115045" y="3283754"/>
              <a:ext cx="2006722" cy="398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TDR Released</a:t>
              </a:r>
            </a:p>
          </p:txBody>
        </p:sp>
        <p:sp>
          <p:nvSpPr>
            <p:cNvPr id="462" name="Linea"/>
            <p:cNvSpPr/>
            <p:nvPr/>
          </p:nvSpPr>
          <p:spPr>
            <a:xfrm flipV="1">
              <a:off x="2781672" y="35353"/>
              <a:ext cx="1" cy="9827697"/>
            </a:xfrm>
            <a:prstGeom prst="line">
              <a:avLst/>
            </a:prstGeom>
            <a:noFill/>
            <a:ln w="3175" cap="flat">
              <a:solidFill>
                <a:srgbClr val="929292"/>
              </a:solidFill>
              <a:custDash>
                <a:ds d="200000" sp="200000"/>
              </a:custDash>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63" name="Linea"/>
            <p:cNvSpPr/>
            <p:nvPr/>
          </p:nvSpPr>
          <p:spPr>
            <a:xfrm flipV="1">
              <a:off x="5587543" y="35353"/>
              <a:ext cx="1" cy="9827697"/>
            </a:xfrm>
            <a:prstGeom prst="line">
              <a:avLst/>
            </a:prstGeom>
            <a:noFill/>
            <a:ln w="3175" cap="flat">
              <a:solidFill>
                <a:srgbClr val="929292"/>
              </a:solidFill>
              <a:custDash>
                <a:ds d="200000" sp="200000"/>
              </a:custDash>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64" name="Linea"/>
            <p:cNvSpPr/>
            <p:nvPr/>
          </p:nvSpPr>
          <p:spPr>
            <a:xfrm flipV="1">
              <a:off x="8410209" y="35353"/>
              <a:ext cx="1" cy="9827697"/>
            </a:xfrm>
            <a:prstGeom prst="line">
              <a:avLst/>
            </a:prstGeom>
            <a:noFill/>
            <a:ln w="3175" cap="flat">
              <a:solidFill>
                <a:srgbClr val="929292"/>
              </a:solidFill>
              <a:custDash>
                <a:ds d="200000" sp="200000"/>
              </a:custDash>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65" name="Linea"/>
            <p:cNvSpPr/>
            <p:nvPr/>
          </p:nvSpPr>
          <p:spPr>
            <a:xfrm flipV="1">
              <a:off x="11184338" y="0"/>
              <a:ext cx="1" cy="9827697"/>
            </a:xfrm>
            <a:prstGeom prst="line">
              <a:avLst/>
            </a:prstGeom>
            <a:noFill/>
            <a:ln w="3175" cap="flat">
              <a:solidFill>
                <a:srgbClr val="929292"/>
              </a:solidFill>
              <a:custDash>
                <a:ds d="200000" sp="200000"/>
              </a:custDash>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66" name="Rettangolo"/>
            <p:cNvSpPr/>
            <p:nvPr/>
          </p:nvSpPr>
          <p:spPr>
            <a:xfrm>
              <a:off x="102703" y="1002919"/>
              <a:ext cx="12265955" cy="120240"/>
            </a:xfrm>
            <a:prstGeom prst="rect">
              <a:avLst/>
            </a:pr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67" name="EuPRAXIA@SPARC_LAB Design Phase"/>
            <p:cNvSpPr txBox="1"/>
            <p:nvPr/>
          </p:nvSpPr>
          <p:spPr>
            <a:xfrm>
              <a:off x="3279098" y="593971"/>
              <a:ext cx="6233259" cy="3986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a:solidFill>
                    <a:srgbClr val="2D3640"/>
                  </a:solidFill>
                  <a:latin typeface="DIN Alternate Bold"/>
                  <a:ea typeface="DIN Alternate Bold"/>
                  <a:cs typeface="DIN Alternate Bold"/>
                  <a:sym typeface="DIN Alternate Bold"/>
                </a:defRPr>
              </a:lvl1pPr>
            </a:lstStyle>
            <a:p>
              <a:r>
                <a:t>EuPRAXIA@SPARC_LAB Design Phase</a:t>
              </a:r>
            </a:p>
          </p:txBody>
        </p:sp>
        <p:sp>
          <p:nvSpPr>
            <p:cNvPr id="468" name="Preliminary layout"/>
            <p:cNvSpPr txBox="1"/>
            <p:nvPr/>
          </p:nvSpPr>
          <p:spPr>
            <a:xfrm>
              <a:off x="470308" y="1477405"/>
              <a:ext cx="2006722" cy="32830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Preliminary layout</a:t>
              </a:r>
            </a:p>
          </p:txBody>
        </p:sp>
        <p:sp>
          <p:nvSpPr>
            <p:cNvPr id="469" name="Intermediate layout"/>
            <p:cNvSpPr txBox="1"/>
            <p:nvPr/>
          </p:nvSpPr>
          <p:spPr>
            <a:xfrm>
              <a:off x="1933080" y="1831620"/>
              <a:ext cx="2006721" cy="3283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Intermediate layout</a:t>
              </a:r>
            </a:p>
          </p:txBody>
        </p:sp>
        <p:sp>
          <p:nvSpPr>
            <p:cNvPr id="470" name="Final layout &amp; beam parameters"/>
            <p:cNvSpPr txBox="1"/>
            <p:nvPr/>
          </p:nvSpPr>
          <p:spPr>
            <a:xfrm>
              <a:off x="4568220" y="2143015"/>
              <a:ext cx="2006722" cy="5628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Final layout &amp; beam parameters</a:t>
              </a:r>
            </a:p>
          </p:txBody>
        </p:sp>
        <p:sp>
          <p:nvSpPr>
            <p:cNvPr id="471" name="X-Band technology validated"/>
            <p:cNvSpPr txBox="1"/>
            <p:nvPr/>
          </p:nvSpPr>
          <p:spPr>
            <a:xfrm>
              <a:off x="6472050" y="2383325"/>
              <a:ext cx="2006722" cy="56281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X-Band technology validated</a:t>
              </a:r>
            </a:p>
          </p:txBody>
        </p:sp>
        <p:sp>
          <p:nvSpPr>
            <p:cNvPr id="472" name="User case defined"/>
            <p:cNvSpPr txBox="1"/>
            <p:nvPr/>
          </p:nvSpPr>
          <p:spPr>
            <a:xfrm>
              <a:off x="7814164" y="1865217"/>
              <a:ext cx="2006722" cy="3283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User case defined</a:t>
              </a:r>
            </a:p>
          </p:txBody>
        </p:sp>
        <p:sp>
          <p:nvSpPr>
            <p:cNvPr id="473" name="Linea"/>
            <p:cNvSpPr/>
            <p:nvPr/>
          </p:nvSpPr>
          <p:spPr>
            <a:xfrm>
              <a:off x="1490749" y="1416321"/>
              <a:ext cx="1170026" cy="1"/>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74" name="Linea"/>
            <p:cNvSpPr/>
            <p:nvPr/>
          </p:nvSpPr>
          <p:spPr>
            <a:xfrm>
              <a:off x="2647507" y="1415312"/>
              <a:ext cx="245865" cy="245864"/>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75" name="Linea"/>
            <p:cNvSpPr/>
            <p:nvPr/>
          </p:nvSpPr>
          <p:spPr>
            <a:xfrm>
              <a:off x="2964224" y="1663764"/>
              <a:ext cx="2379083" cy="1"/>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76" name="Linea"/>
            <p:cNvSpPr/>
            <p:nvPr/>
          </p:nvSpPr>
          <p:spPr>
            <a:xfrm>
              <a:off x="5334919" y="1645484"/>
              <a:ext cx="245865" cy="245865"/>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77" name="Forma"/>
            <p:cNvSpPr/>
            <p:nvPr/>
          </p:nvSpPr>
          <p:spPr>
            <a:xfrm>
              <a:off x="2754459" y="1504718"/>
              <a:ext cx="313163"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78" name="Forma"/>
            <p:cNvSpPr/>
            <p:nvPr/>
          </p:nvSpPr>
          <p:spPr>
            <a:xfrm>
              <a:off x="1288521" y="1259851"/>
              <a:ext cx="313164"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79" name="Linea"/>
            <p:cNvSpPr/>
            <p:nvPr/>
          </p:nvSpPr>
          <p:spPr>
            <a:xfrm>
              <a:off x="5669048" y="1995773"/>
              <a:ext cx="1707575" cy="1"/>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0" name="Linea"/>
            <p:cNvSpPr/>
            <p:nvPr/>
          </p:nvSpPr>
          <p:spPr>
            <a:xfrm>
              <a:off x="7343702" y="1980710"/>
              <a:ext cx="263418" cy="263417"/>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1" name="Forma"/>
            <p:cNvSpPr/>
            <p:nvPr/>
          </p:nvSpPr>
          <p:spPr>
            <a:xfrm>
              <a:off x="7393971" y="2082959"/>
              <a:ext cx="313164"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2" name="Linea"/>
            <p:cNvSpPr/>
            <p:nvPr/>
          </p:nvSpPr>
          <p:spPr>
            <a:xfrm>
              <a:off x="7645861" y="2228356"/>
              <a:ext cx="877903" cy="1"/>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3" name="Linea"/>
            <p:cNvSpPr/>
            <p:nvPr/>
          </p:nvSpPr>
          <p:spPr>
            <a:xfrm>
              <a:off x="8506754" y="2216421"/>
              <a:ext cx="263417" cy="263417"/>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4" name="Forma"/>
            <p:cNvSpPr/>
            <p:nvPr/>
          </p:nvSpPr>
          <p:spPr>
            <a:xfrm>
              <a:off x="8553600" y="2320881"/>
              <a:ext cx="313163"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5" name="Forma"/>
            <p:cNvSpPr/>
            <p:nvPr/>
          </p:nvSpPr>
          <p:spPr>
            <a:xfrm>
              <a:off x="5414999" y="1841866"/>
              <a:ext cx="313164"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6" name="Linea"/>
            <p:cNvSpPr/>
            <p:nvPr/>
          </p:nvSpPr>
          <p:spPr>
            <a:xfrm>
              <a:off x="8783561" y="2483737"/>
              <a:ext cx="2148097" cy="1"/>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7" name="Linea"/>
            <p:cNvSpPr/>
            <p:nvPr/>
          </p:nvSpPr>
          <p:spPr>
            <a:xfrm>
              <a:off x="10898127" y="2472179"/>
              <a:ext cx="263418" cy="263418"/>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8" name="Linea"/>
            <p:cNvSpPr/>
            <p:nvPr/>
          </p:nvSpPr>
          <p:spPr>
            <a:xfrm>
              <a:off x="11243864" y="3048056"/>
              <a:ext cx="877902" cy="1"/>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89" name="Linea"/>
            <p:cNvSpPr/>
            <p:nvPr/>
          </p:nvSpPr>
          <p:spPr>
            <a:xfrm>
              <a:off x="12086793" y="3049198"/>
              <a:ext cx="263417" cy="263417"/>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90" name="Documento con layout"/>
            <p:cNvSpPr/>
            <p:nvPr/>
          </p:nvSpPr>
          <p:spPr>
            <a:xfrm>
              <a:off x="10977258" y="2609677"/>
              <a:ext cx="465249" cy="602491"/>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91" name="Documento con layout"/>
            <p:cNvSpPr/>
            <p:nvPr/>
          </p:nvSpPr>
          <p:spPr>
            <a:xfrm>
              <a:off x="12250446" y="3135705"/>
              <a:ext cx="457286" cy="592180"/>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92" name="TDR Approved"/>
            <p:cNvSpPr txBox="1"/>
            <p:nvPr/>
          </p:nvSpPr>
          <p:spPr>
            <a:xfrm>
              <a:off x="12383551" y="3440796"/>
              <a:ext cx="2006722" cy="3986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TDR Approved</a:t>
              </a:r>
            </a:p>
          </p:txBody>
        </p:sp>
        <p:sp>
          <p:nvSpPr>
            <p:cNvPr id="493" name="Cerchio"/>
            <p:cNvSpPr/>
            <p:nvPr/>
          </p:nvSpPr>
          <p:spPr>
            <a:xfrm>
              <a:off x="12300846" y="958043"/>
              <a:ext cx="217175" cy="209993"/>
            </a:xfrm>
            <a:prstGeom prst="ellipse">
              <a:avLst/>
            </a:pr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94" name="Cerchio"/>
            <p:cNvSpPr/>
            <p:nvPr/>
          </p:nvSpPr>
          <p:spPr>
            <a:xfrm>
              <a:off x="0" y="958043"/>
              <a:ext cx="217175" cy="209993"/>
            </a:xfrm>
            <a:prstGeom prst="ellipse">
              <a:avLst/>
            </a:pr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95" name="Forma"/>
            <p:cNvSpPr/>
            <p:nvPr/>
          </p:nvSpPr>
          <p:spPr>
            <a:xfrm>
              <a:off x="10201359" y="2338148"/>
              <a:ext cx="313164" cy="29117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96" name="Plasma technology validated"/>
            <p:cNvSpPr txBox="1"/>
            <p:nvPr/>
          </p:nvSpPr>
          <p:spPr>
            <a:xfrm>
              <a:off x="9105869" y="2076082"/>
              <a:ext cx="2991723" cy="410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Plasma technology validated</a:t>
              </a:r>
            </a:p>
          </p:txBody>
        </p:sp>
        <p:sp>
          <p:nvSpPr>
            <p:cNvPr id="497" name="Linea"/>
            <p:cNvSpPr/>
            <p:nvPr/>
          </p:nvSpPr>
          <p:spPr>
            <a:xfrm>
              <a:off x="8993782" y="2898230"/>
              <a:ext cx="877903" cy="1"/>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98" name="Linea"/>
            <p:cNvSpPr/>
            <p:nvPr/>
          </p:nvSpPr>
          <p:spPr>
            <a:xfrm>
              <a:off x="8711528" y="2595252"/>
              <a:ext cx="294849" cy="294849"/>
            </a:xfrm>
            <a:prstGeom prst="line">
              <a:avLst/>
            </a:prstGeom>
            <a:noFill/>
            <a:ln w="38100" cap="flat">
              <a:solidFill>
                <a:schemeClr val="accent4">
                  <a:hueOff val="-858837"/>
                  <a:lumOff val="-9791"/>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499" name="Forma"/>
            <p:cNvSpPr/>
            <p:nvPr/>
          </p:nvSpPr>
          <p:spPr>
            <a:xfrm>
              <a:off x="9774965" y="2759049"/>
              <a:ext cx="313163" cy="291178"/>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4">
                <a:hueOff val="-858837"/>
                <a:lumOff val="-9791"/>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00" name="Final design FEL"/>
            <p:cNvSpPr txBox="1"/>
            <p:nvPr/>
          </p:nvSpPr>
          <p:spPr>
            <a:xfrm>
              <a:off x="8596026" y="2992508"/>
              <a:ext cx="2597424" cy="41022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Final design FEL</a:t>
              </a:r>
            </a:p>
          </p:txBody>
        </p:sp>
      </p:grpSp>
      <p:pic>
        <p:nvPicPr>
          <p:cNvPr id="502"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pSp>
        <p:nvGrpSpPr>
          <p:cNvPr id="545" name="Raggruppa"/>
          <p:cNvGrpSpPr/>
          <p:nvPr/>
        </p:nvGrpSpPr>
        <p:grpSpPr>
          <a:xfrm>
            <a:off x="1341601" y="7180984"/>
            <a:ext cx="19397248" cy="3482524"/>
            <a:chOff x="0" y="0"/>
            <a:chExt cx="19397246" cy="3482522"/>
          </a:xfrm>
        </p:grpSpPr>
        <p:sp>
          <p:nvSpPr>
            <p:cNvPr id="503" name="Ovale"/>
            <p:cNvSpPr/>
            <p:nvPr/>
          </p:nvSpPr>
          <p:spPr>
            <a:xfrm>
              <a:off x="18687541" y="357185"/>
              <a:ext cx="217175" cy="175767"/>
            </a:xfrm>
            <a:prstGeom prst="ellipse">
              <a:avLst/>
            </a:prstGeom>
            <a:solidFill>
              <a:schemeClr val="accent3">
                <a:hueOff val="362282"/>
                <a:satOff val="31803"/>
                <a:lumOff val="-18242"/>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04" name="Ovale"/>
            <p:cNvSpPr/>
            <p:nvPr/>
          </p:nvSpPr>
          <p:spPr>
            <a:xfrm>
              <a:off x="0" y="331099"/>
              <a:ext cx="217175" cy="175766"/>
            </a:xfrm>
            <a:prstGeom prst="ellipse">
              <a:avLst/>
            </a:prstGeom>
            <a:solidFill>
              <a:schemeClr val="accent3">
                <a:hueOff val="362282"/>
                <a:satOff val="31803"/>
                <a:lumOff val="-18242"/>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grpSp>
          <p:nvGrpSpPr>
            <p:cNvPr id="544" name="Raggruppa"/>
            <p:cNvGrpSpPr/>
            <p:nvPr/>
          </p:nvGrpSpPr>
          <p:grpSpPr>
            <a:xfrm>
              <a:off x="140898" y="0"/>
              <a:ext cx="19256349" cy="3482523"/>
              <a:chOff x="0" y="0"/>
              <a:chExt cx="19256348" cy="3482522"/>
            </a:xfrm>
          </p:grpSpPr>
          <p:sp>
            <p:nvSpPr>
              <p:cNvPr id="505" name="Building design &amp; construction"/>
              <p:cNvSpPr txBox="1"/>
              <p:nvPr/>
            </p:nvSpPr>
            <p:spPr>
              <a:xfrm>
                <a:off x="1939657" y="0"/>
                <a:ext cx="4448389" cy="46605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a:solidFill>
                      <a:srgbClr val="2D3640"/>
                    </a:solidFill>
                    <a:latin typeface="DIN Alternate Bold"/>
                    <a:ea typeface="DIN Alternate Bold"/>
                    <a:cs typeface="DIN Alternate Bold"/>
                    <a:sym typeface="DIN Alternate Bold"/>
                  </a:defRPr>
                </a:lvl1pPr>
              </a:lstStyle>
              <a:p>
                <a:r>
                  <a:t>Building design &amp; construction</a:t>
                </a:r>
              </a:p>
            </p:txBody>
          </p:sp>
          <p:sp>
            <p:nvSpPr>
              <p:cNvPr id="506" name="Linea"/>
              <p:cNvSpPr/>
              <p:nvPr/>
            </p:nvSpPr>
            <p:spPr>
              <a:xfrm>
                <a:off x="0" y="424357"/>
                <a:ext cx="18572103"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grpSp>
            <p:nvGrpSpPr>
              <p:cNvPr id="543" name="Raggruppa"/>
              <p:cNvGrpSpPr/>
              <p:nvPr/>
            </p:nvGrpSpPr>
            <p:grpSpPr>
              <a:xfrm>
                <a:off x="28463" y="549212"/>
                <a:ext cx="19227886" cy="2933311"/>
                <a:chOff x="0" y="0"/>
                <a:chExt cx="19227884" cy="2933310"/>
              </a:xfrm>
            </p:grpSpPr>
            <p:sp>
              <p:nvSpPr>
                <p:cNvPr id="507" name="Forma"/>
                <p:cNvSpPr/>
                <p:nvPr/>
              </p:nvSpPr>
              <p:spPr>
                <a:xfrm>
                  <a:off x="18304670" y="2374453"/>
                  <a:ext cx="622287" cy="40851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3">
                    <a:hueOff val="362282"/>
                    <a:satOff val="31803"/>
                    <a:lumOff val="-18242"/>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08" name="Building ready"/>
                <p:cNvSpPr txBox="1"/>
                <p:nvPr/>
              </p:nvSpPr>
              <p:spPr>
                <a:xfrm>
                  <a:off x="16723763" y="2599628"/>
                  <a:ext cx="2206958" cy="3336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Building ready</a:t>
                  </a:r>
                </a:p>
              </p:txBody>
            </p:sp>
            <p:sp>
              <p:nvSpPr>
                <p:cNvPr id="509" name="Implementation"/>
                <p:cNvSpPr txBox="1"/>
                <p:nvPr/>
              </p:nvSpPr>
              <p:spPr>
                <a:xfrm>
                  <a:off x="16097318" y="1923985"/>
                  <a:ext cx="2206957"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Implementation</a:t>
                  </a:r>
                </a:p>
              </p:txBody>
            </p:sp>
            <p:sp>
              <p:nvSpPr>
                <p:cNvPr id="510" name="Tender"/>
                <p:cNvSpPr txBox="1"/>
                <p:nvPr/>
              </p:nvSpPr>
              <p:spPr>
                <a:xfrm>
                  <a:off x="14723856" y="1749473"/>
                  <a:ext cx="2206957"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Tender</a:t>
                  </a:r>
                </a:p>
              </p:txBody>
            </p:sp>
            <p:sp>
              <p:nvSpPr>
                <p:cNvPr id="511" name="Utilities executive design"/>
                <p:cNvSpPr txBox="1"/>
                <p:nvPr/>
              </p:nvSpPr>
              <p:spPr>
                <a:xfrm>
                  <a:off x="12733341" y="1580129"/>
                  <a:ext cx="2206957" cy="4710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Utilities executive design</a:t>
                  </a:r>
                </a:p>
              </p:txBody>
            </p:sp>
            <p:sp>
              <p:nvSpPr>
                <p:cNvPr id="512" name="Linea"/>
                <p:cNvSpPr/>
                <p:nvPr/>
              </p:nvSpPr>
              <p:spPr>
                <a:xfrm>
                  <a:off x="12405748" y="1528818"/>
                  <a:ext cx="2726503" cy="1"/>
                </a:xfrm>
                <a:prstGeom prst="line">
                  <a:avLst/>
                </a:prstGeom>
                <a:noFill/>
                <a:ln w="38100" cap="flat">
                  <a:solidFill>
                    <a:schemeClr val="accent3">
                      <a:hueOff val="362282"/>
                      <a:satOff val="31803"/>
                      <a:lumOff val="-18242"/>
                    </a:schemeClr>
                  </a:solidFill>
                  <a:prstDash val="solid"/>
                  <a:miter lim="400000"/>
                  <a:headEnd type="oval" w="med" len="med"/>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13" name="Linea"/>
                <p:cNvSpPr/>
                <p:nvPr/>
              </p:nvSpPr>
              <p:spPr>
                <a:xfrm flipH="1" flipV="1">
                  <a:off x="15110101" y="1521900"/>
                  <a:ext cx="226804" cy="189838"/>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14" name="Linea"/>
                <p:cNvSpPr/>
                <p:nvPr/>
              </p:nvSpPr>
              <p:spPr>
                <a:xfrm>
                  <a:off x="15331595" y="1719981"/>
                  <a:ext cx="1170027"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15" name="Linea"/>
                <p:cNvSpPr/>
                <p:nvPr/>
              </p:nvSpPr>
              <p:spPr>
                <a:xfrm flipH="1" flipV="1">
                  <a:off x="16485292" y="1711358"/>
                  <a:ext cx="226804" cy="189837"/>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16" name="Linea"/>
                <p:cNvSpPr/>
                <p:nvPr/>
              </p:nvSpPr>
              <p:spPr>
                <a:xfrm>
                  <a:off x="16669044" y="1886871"/>
                  <a:ext cx="1170027"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17" name="Linea"/>
                <p:cNvSpPr/>
                <p:nvPr/>
              </p:nvSpPr>
              <p:spPr>
                <a:xfrm flipH="1" flipV="1">
                  <a:off x="17825450" y="1887253"/>
                  <a:ext cx="226804" cy="189838"/>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18" name="Linea"/>
                <p:cNvSpPr/>
                <p:nvPr/>
              </p:nvSpPr>
              <p:spPr>
                <a:xfrm>
                  <a:off x="18013044" y="2064637"/>
                  <a:ext cx="622288"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19" name="Linea"/>
                <p:cNvSpPr/>
                <p:nvPr/>
              </p:nvSpPr>
              <p:spPr>
                <a:xfrm flipV="1">
                  <a:off x="18615814" y="2046940"/>
                  <a:ext cx="1" cy="408516"/>
                </a:xfrm>
                <a:prstGeom prst="line">
                  <a:avLst/>
                </a:prstGeom>
                <a:noFill/>
                <a:ln w="12700" cap="flat">
                  <a:solidFill>
                    <a:schemeClr val="accent3">
                      <a:hueOff val="362282"/>
                      <a:satOff val="31803"/>
                      <a:lumOff val="-18242"/>
                    </a:schemeClr>
                  </a:solidFill>
                  <a:custDash>
                    <a:ds d="200000" sp="200000"/>
                  </a:custDash>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20" name="Acceptance"/>
                <p:cNvSpPr txBox="1"/>
                <p:nvPr/>
              </p:nvSpPr>
              <p:spPr>
                <a:xfrm>
                  <a:off x="17020928" y="2090119"/>
                  <a:ext cx="2206957"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Acceptance</a:t>
                  </a:r>
                </a:p>
              </p:txBody>
            </p:sp>
            <p:sp>
              <p:nvSpPr>
                <p:cNvPr id="521" name="Ovale"/>
                <p:cNvSpPr/>
                <p:nvPr/>
              </p:nvSpPr>
              <p:spPr>
                <a:xfrm>
                  <a:off x="18507228" y="1967492"/>
                  <a:ext cx="217175" cy="175767"/>
                </a:xfrm>
                <a:prstGeom prst="ellipse">
                  <a:avLst/>
                </a:prstGeom>
                <a:solidFill>
                  <a:schemeClr val="accent3">
                    <a:hueOff val="362282"/>
                    <a:satOff val="31803"/>
                    <a:lumOff val="-18242"/>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22" name="Linea"/>
                <p:cNvSpPr/>
                <p:nvPr/>
              </p:nvSpPr>
              <p:spPr>
                <a:xfrm>
                  <a:off x="0" y="205700"/>
                  <a:ext cx="2937132"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23" name="Linea"/>
                <p:cNvSpPr/>
                <p:nvPr/>
              </p:nvSpPr>
              <p:spPr>
                <a:xfrm flipH="1" flipV="1">
                  <a:off x="2895479" y="195715"/>
                  <a:ext cx="226804" cy="189838"/>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24" name="Linea"/>
                <p:cNvSpPr/>
                <p:nvPr/>
              </p:nvSpPr>
              <p:spPr>
                <a:xfrm>
                  <a:off x="3116456" y="391401"/>
                  <a:ext cx="2688816"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25" name="Linea"/>
                <p:cNvSpPr/>
                <p:nvPr/>
              </p:nvSpPr>
              <p:spPr>
                <a:xfrm>
                  <a:off x="3838277" y="1066767"/>
                  <a:ext cx="2148097" cy="1"/>
                </a:xfrm>
                <a:prstGeom prst="line">
                  <a:avLst/>
                </a:prstGeom>
                <a:noFill/>
                <a:ln w="38100" cap="flat">
                  <a:solidFill>
                    <a:schemeClr val="accent3">
                      <a:hueOff val="362282"/>
                      <a:satOff val="31803"/>
                      <a:lumOff val="-18242"/>
                      <a:alpha val="80000"/>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26" name="Final design"/>
                <p:cNvSpPr txBox="1"/>
                <p:nvPr/>
              </p:nvSpPr>
              <p:spPr>
                <a:xfrm>
                  <a:off x="464333" y="0"/>
                  <a:ext cx="1474580"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Final design</a:t>
                  </a:r>
                </a:p>
              </p:txBody>
            </p:sp>
            <p:sp>
              <p:nvSpPr>
                <p:cNvPr id="527" name="Permitting Request"/>
                <p:cNvSpPr txBox="1"/>
                <p:nvPr/>
              </p:nvSpPr>
              <p:spPr>
                <a:xfrm>
                  <a:off x="2968069" y="116604"/>
                  <a:ext cx="2985591"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Permitting Request</a:t>
                  </a:r>
                </a:p>
              </p:txBody>
            </p:sp>
            <p:sp>
              <p:nvSpPr>
                <p:cNvPr id="528" name="Linea"/>
                <p:cNvSpPr/>
                <p:nvPr/>
              </p:nvSpPr>
              <p:spPr>
                <a:xfrm flipH="1" flipV="1">
                  <a:off x="5778094" y="364031"/>
                  <a:ext cx="226803" cy="189838"/>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29" name="Linea"/>
                <p:cNvSpPr/>
                <p:nvPr/>
              </p:nvSpPr>
              <p:spPr>
                <a:xfrm>
                  <a:off x="5983698" y="560807"/>
                  <a:ext cx="917725"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30" name="Linea"/>
                <p:cNvSpPr/>
                <p:nvPr/>
              </p:nvSpPr>
              <p:spPr>
                <a:xfrm flipH="1" flipV="1">
                  <a:off x="6893225" y="562980"/>
                  <a:ext cx="226804" cy="189837"/>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31" name="Linea"/>
                <p:cNvSpPr/>
                <p:nvPr/>
              </p:nvSpPr>
              <p:spPr>
                <a:xfrm>
                  <a:off x="7109037" y="750653"/>
                  <a:ext cx="758220"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32" name="Linea"/>
                <p:cNvSpPr/>
                <p:nvPr/>
              </p:nvSpPr>
              <p:spPr>
                <a:xfrm flipH="1" flipV="1">
                  <a:off x="7857709" y="750702"/>
                  <a:ext cx="226804" cy="189837"/>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33" name="Linea"/>
                <p:cNvSpPr/>
                <p:nvPr/>
              </p:nvSpPr>
              <p:spPr>
                <a:xfrm>
                  <a:off x="8077488" y="962123"/>
                  <a:ext cx="2170737"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34" name="Linea"/>
                <p:cNvSpPr/>
                <p:nvPr/>
              </p:nvSpPr>
              <p:spPr>
                <a:xfrm flipH="1" flipV="1">
                  <a:off x="10202909" y="957453"/>
                  <a:ext cx="226804" cy="189838"/>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35" name="Linea"/>
                <p:cNvSpPr/>
                <p:nvPr/>
              </p:nvSpPr>
              <p:spPr>
                <a:xfrm>
                  <a:off x="10429540" y="1160613"/>
                  <a:ext cx="8114905" cy="1"/>
                </a:xfrm>
                <a:prstGeom prst="line">
                  <a:avLst/>
                </a:prstGeom>
                <a:noFill/>
                <a:ln w="38100" cap="flat">
                  <a:solidFill>
                    <a:schemeClr val="accent3">
                      <a:hueOff val="362282"/>
                      <a:satOff val="31803"/>
                      <a:lumOff val="-18242"/>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36" name="Exec. Design"/>
                <p:cNvSpPr txBox="1"/>
                <p:nvPr/>
              </p:nvSpPr>
              <p:spPr>
                <a:xfrm>
                  <a:off x="4949765" y="321550"/>
                  <a:ext cx="2985590" cy="27479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Exec. Design</a:t>
                  </a:r>
                </a:p>
              </p:txBody>
            </p:sp>
            <p:sp>
              <p:nvSpPr>
                <p:cNvPr id="537" name="Validation"/>
                <p:cNvSpPr txBox="1"/>
                <p:nvPr/>
              </p:nvSpPr>
              <p:spPr>
                <a:xfrm>
                  <a:off x="5995351" y="492210"/>
                  <a:ext cx="2985591"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Validation</a:t>
                  </a:r>
                </a:p>
              </p:txBody>
            </p:sp>
            <p:sp>
              <p:nvSpPr>
                <p:cNvPr id="538" name="Tender"/>
                <p:cNvSpPr txBox="1"/>
                <p:nvPr/>
              </p:nvSpPr>
              <p:spPr>
                <a:xfrm>
                  <a:off x="7603197" y="697665"/>
                  <a:ext cx="2985590"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Tender</a:t>
                  </a:r>
                </a:p>
              </p:txBody>
            </p:sp>
            <p:sp>
              <p:nvSpPr>
                <p:cNvPr id="539" name="Ovale"/>
                <p:cNvSpPr/>
                <p:nvPr/>
              </p:nvSpPr>
              <p:spPr>
                <a:xfrm>
                  <a:off x="18518987" y="1072730"/>
                  <a:ext cx="217175" cy="175767"/>
                </a:xfrm>
                <a:prstGeom prst="ellipse">
                  <a:avLst/>
                </a:prstGeom>
                <a:solidFill>
                  <a:schemeClr val="accent3">
                    <a:hueOff val="362282"/>
                    <a:satOff val="31803"/>
                    <a:lumOff val="-18242"/>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40" name="Tender for Validation"/>
                <p:cNvSpPr txBox="1"/>
                <p:nvPr/>
              </p:nvSpPr>
              <p:spPr>
                <a:xfrm>
                  <a:off x="3589294" y="687326"/>
                  <a:ext cx="2985590"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Tender for Validation</a:t>
                  </a:r>
                </a:p>
              </p:txBody>
            </p:sp>
            <p:sp>
              <p:nvSpPr>
                <p:cNvPr id="541" name="Linea"/>
                <p:cNvSpPr/>
                <p:nvPr/>
              </p:nvSpPr>
              <p:spPr>
                <a:xfrm flipV="1">
                  <a:off x="5984442" y="791880"/>
                  <a:ext cx="1045439" cy="276117"/>
                </a:xfrm>
                <a:prstGeom prst="line">
                  <a:avLst/>
                </a:prstGeom>
                <a:noFill/>
                <a:ln w="38100" cap="flat">
                  <a:solidFill>
                    <a:schemeClr val="accent3">
                      <a:hueOff val="362282"/>
                      <a:satOff val="31803"/>
                      <a:lumOff val="-18242"/>
                      <a:alpha val="20000"/>
                    </a:schemeClr>
                  </a:solidFill>
                  <a:custDash>
                    <a:ds d="200000" sp="200000"/>
                  </a:custDash>
                  <a:miter lim="400000"/>
                  <a:tailEnd type="arrow" w="med" len="med"/>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42" name="Building Construction"/>
                <p:cNvSpPr txBox="1"/>
                <p:nvPr/>
              </p:nvSpPr>
              <p:spPr>
                <a:xfrm>
                  <a:off x="13371424" y="856847"/>
                  <a:ext cx="2985590" cy="2747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500">
                      <a:solidFill>
                        <a:srgbClr val="2D3640"/>
                      </a:solidFill>
                      <a:latin typeface="DIN Alternate Bold"/>
                      <a:ea typeface="DIN Alternate Bold"/>
                      <a:cs typeface="DIN Alternate Bold"/>
                      <a:sym typeface="DIN Alternate Bold"/>
                    </a:defRPr>
                  </a:lvl1pPr>
                </a:lstStyle>
                <a:p>
                  <a:r>
                    <a:t>Building Construction</a:t>
                  </a:r>
                </a:p>
              </p:txBody>
            </p:sp>
          </p:grpSp>
        </p:grpSp>
      </p:grpSp>
      <p:grpSp>
        <p:nvGrpSpPr>
          <p:cNvPr id="560" name="Raggruppa"/>
          <p:cNvGrpSpPr/>
          <p:nvPr/>
        </p:nvGrpSpPr>
        <p:grpSpPr>
          <a:xfrm>
            <a:off x="2254772" y="10767935"/>
            <a:ext cx="13236500" cy="2257858"/>
            <a:chOff x="0" y="0"/>
            <a:chExt cx="13236499" cy="2257857"/>
          </a:xfrm>
        </p:grpSpPr>
        <p:sp>
          <p:nvSpPr>
            <p:cNvPr id="546" name="Linea"/>
            <p:cNvSpPr/>
            <p:nvPr/>
          </p:nvSpPr>
          <p:spPr>
            <a:xfrm>
              <a:off x="1302961" y="571148"/>
              <a:ext cx="167429" cy="167429"/>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grpSp>
          <p:nvGrpSpPr>
            <p:cNvPr id="559" name="Raggruppa"/>
            <p:cNvGrpSpPr/>
            <p:nvPr/>
          </p:nvGrpSpPr>
          <p:grpSpPr>
            <a:xfrm>
              <a:off x="0" y="0"/>
              <a:ext cx="13236500" cy="2257858"/>
              <a:chOff x="0" y="0"/>
              <a:chExt cx="13236499" cy="2257857"/>
            </a:xfrm>
          </p:grpSpPr>
          <p:sp>
            <p:nvSpPr>
              <p:cNvPr id="547" name="Eupraxia-EU TDR"/>
              <p:cNvSpPr txBox="1"/>
              <p:nvPr/>
            </p:nvSpPr>
            <p:spPr>
              <a:xfrm>
                <a:off x="10306716" y="1859198"/>
                <a:ext cx="2929784" cy="39866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2000">
                    <a:solidFill>
                      <a:srgbClr val="2D3640"/>
                    </a:solidFill>
                    <a:latin typeface="DIN Alternate Bold"/>
                    <a:ea typeface="DIN Alternate Bold"/>
                    <a:cs typeface="DIN Alternate Bold"/>
                    <a:sym typeface="DIN Alternate Bold"/>
                  </a:defRPr>
                </a:lvl1pPr>
              </a:lstStyle>
              <a:p>
                <a:r>
                  <a:t>Eupraxia-EU TDR</a:t>
                </a:r>
              </a:p>
            </p:txBody>
          </p:sp>
          <p:sp>
            <p:nvSpPr>
              <p:cNvPr id="548" name="Documento con layout"/>
              <p:cNvSpPr/>
              <p:nvPr/>
            </p:nvSpPr>
            <p:spPr>
              <a:xfrm>
                <a:off x="11583164" y="1315230"/>
                <a:ext cx="376889" cy="488066"/>
              </a:xfrm>
              <a:custGeom>
                <a:avLst/>
                <a:gdLst/>
                <a:ahLst/>
                <a:cxnLst>
                  <a:cxn ang="0">
                    <a:pos x="wd2" y="hd2"/>
                  </a:cxn>
                  <a:cxn ang="5400000">
                    <a:pos x="wd2" y="hd2"/>
                  </a:cxn>
                  <a:cxn ang="10800000">
                    <a:pos x="wd2" y="hd2"/>
                  </a:cxn>
                  <a:cxn ang="16200000">
                    <a:pos x="wd2" y="hd2"/>
                  </a:cxn>
                </a:cxnLst>
                <a:rect l="0" t="0" r="r" b="b"/>
                <a:pathLst>
                  <a:path w="21600" h="21600" extrusionOk="0">
                    <a:moveTo>
                      <a:pt x="213" y="0"/>
                    </a:moveTo>
                    <a:cubicBezTo>
                      <a:pt x="96" y="0"/>
                      <a:pt x="0" y="74"/>
                      <a:pt x="0" y="164"/>
                    </a:cubicBezTo>
                    <a:lnTo>
                      <a:pt x="0" y="21438"/>
                    </a:lnTo>
                    <a:cubicBezTo>
                      <a:pt x="0" y="21528"/>
                      <a:pt x="96" y="21600"/>
                      <a:pt x="213" y="21600"/>
                    </a:cubicBezTo>
                    <a:lnTo>
                      <a:pt x="21387" y="21600"/>
                    </a:lnTo>
                    <a:cubicBezTo>
                      <a:pt x="21504" y="21600"/>
                      <a:pt x="21600" y="21528"/>
                      <a:pt x="21600" y="21438"/>
                    </a:cubicBezTo>
                    <a:lnTo>
                      <a:pt x="21600" y="5897"/>
                    </a:lnTo>
                    <a:cubicBezTo>
                      <a:pt x="21600" y="5865"/>
                      <a:pt x="21567" y="5839"/>
                      <a:pt x="21525" y="5839"/>
                    </a:cubicBezTo>
                    <a:lnTo>
                      <a:pt x="14257" y="5839"/>
                    </a:lnTo>
                    <a:cubicBezTo>
                      <a:pt x="14140" y="5839"/>
                      <a:pt x="14044" y="5765"/>
                      <a:pt x="14044" y="5674"/>
                    </a:cubicBezTo>
                    <a:lnTo>
                      <a:pt x="14044" y="58"/>
                    </a:lnTo>
                    <a:cubicBezTo>
                      <a:pt x="14044" y="26"/>
                      <a:pt x="14011" y="0"/>
                      <a:pt x="13969" y="0"/>
                    </a:cubicBezTo>
                    <a:lnTo>
                      <a:pt x="213" y="0"/>
                    </a:lnTo>
                    <a:close/>
                    <a:moveTo>
                      <a:pt x="15018" y="86"/>
                    </a:moveTo>
                    <a:cubicBezTo>
                      <a:pt x="14992" y="94"/>
                      <a:pt x="14972" y="114"/>
                      <a:pt x="14972" y="140"/>
                    </a:cubicBezTo>
                    <a:lnTo>
                      <a:pt x="14972" y="4958"/>
                    </a:lnTo>
                    <a:cubicBezTo>
                      <a:pt x="14972" y="5048"/>
                      <a:pt x="15068" y="5122"/>
                      <a:pt x="15185" y="5122"/>
                    </a:cubicBezTo>
                    <a:lnTo>
                      <a:pt x="21419" y="5122"/>
                    </a:lnTo>
                    <a:cubicBezTo>
                      <a:pt x="21486" y="5122"/>
                      <a:pt x="21519" y="5059"/>
                      <a:pt x="21472" y="5023"/>
                    </a:cubicBezTo>
                    <a:lnTo>
                      <a:pt x="15100" y="99"/>
                    </a:lnTo>
                    <a:cubicBezTo>
                      <a:pt x="15077" y="81"/>
                      <a:pt x="15044" y="77"/>
                      <a:pt x="15018" y="86"/>
                    </a:cubicBezTo>
                    <a:close/>
                    <a:moveTo>
                      <a:pt x="4056" y="7813"/>
                    </a:moveTo>
                    <a:lnTo>
                      <a:pt x="9151" y="7813"/>
                    </a:lnTo>
                    <a:cubicBezTo>
                      <a:pt x="9263" y="7813"/>
                      <a:pt x="9352" y="7882"/>
                      <a:pt x="9352" y="7968"/>
                    </a:cubicBezTo>
                    <a:lnTo>
                      <a:pt x="9352" y="11418"/>
                    </a:lnTo>
                    <a:cubicBezTo>
                      <a:pt x="9352" y="11504"/>
                      <a:pt x="9263" y="11573"/>
                      <a:pt x="9151" y="11573"/>
                    </a:cubicBezTo>
                    <a:lnTo>
                      <a:pt x="4056" y="11573"/>
                    </a:lnTo>
                    <a:cubicBezTo>
                      <a:pt x="3945" y="11573"/>
                      <a:pt x="3853" y="11504"/>
                      <a:pt x="3853" y="11418"/>
                    </a:cubicBezTo>
                    <a:lnTo>
                      <a:pt x="3853" y="7968"/>
                    </a:lnTo>
                    <a:cubicBezTo>
                      <a:pt x="3853" y="7882"/>
                      <a:pt x="3945" y="7813"/>
                      <a:pt x="4056" y="7813"/>
                    </a:cubicBezTo>
                    <a:close/>
                    <a:moveTo>
                      <a:pt x="11327" y="7813"/>
                    </a:moveTo>
                    <a:lnTo>
                      <a:pt x="17677" y="7813"/>
                    </a:lnTo>
                    <a:cubicBezTo>
                      <a:pt x="17715" y="7813"/>
                      <a:pt x="17747" y="7838"/>
                      <a:pt x="17747" y="7868"/>
                    </a:cubicBezTo>
                    <a:lnTo>
                      <a:pt x="17747" y="8836"/>
                    </a:lnTo>
                    <a:cubicBezTo>
                      <a:pt x="17747" y="8866"/>
                      <a:pt x="17715" y="8889"/>
                      <a:pt x="17677" y="8889"/>
                    </a:cubicBezTo>
                    <a:lnTo>
                      <a:pt x="11329" y="8889"/>
                    </a:lnTo>
                    <a:cubicBezTo>
                      <a:pt x="11291" y="8889"/>
                      <a:pt x="11259" y="8866"/>
                      <a:pt x="11259" y="8836"/>
                    </a:cubicBezTo>
                    <a:lnTo>
                      <a:pt x="11259" y="7866"/>
                    </a:lnTo>
                    <a:cubicBezTo>
                      <a:pt x="11259" y="7837"/>
                      <a:pt x="11291" y="7813"/>
                      <a:pt x="11327" y="7813"/>
                    </a:cubicBezTo>
                    <a:close/>
                    <a:moveTo>
                      <a:pt x="4859" y="8530"/>
                    </a:moveTo>
                    <a:cubicBezTo>
                      <a:pt x="4817" y="8530"/>
                      <a:pt x="4781" y="8558"/>
                      <a:pt x="4781" y="8590"/>
                    </a:cubicBezTo>
                    <a:lnTo>
                      <a:pt x="4781" y="10798"/>
                    </a:lnTo>
                    <a:cubicBezTo>
                      <a:pt x="4781" y="10830"/>
                      <a:pt x="4816" y="10855"/>
                      <a:pt x="4859" y="10856"/>
                    </a:cubicBezTo>
                    <a:lnTo>
                      <a:pt x="8349" y="10856"/>
                    </a:lnTo>
                    <a:cubicBezTo>
                      <a:pt x="8391" y="10856"/>
                      <a:pt x="8424" y="10830"/>
                      <a:pt x="8424" y="10798"/>
                    </a:cubicBezTo>
                    <a:lnTo>
                      <a:pt x="8424" y="8590"/>
                    </a:lnTo>
                    <a:cubicBezTo>
                      <a:pt x="8424" y="8558"/>
                      <a:pt x="8391" y="8530"/>
                      <a:pt x="8349" y="8530"/>
                    </a:cubicBezTo>
                    <a:lnTo>
                      <a:pt x="4859" y="8530"/>
                    </a:lnTo>
                    <a:close/>
                    <a:moveTo>
                      <a:pt x="11329" y="10498"/>
                    </a:moveTo>
                    <a:lnTo>
                      <a:pt x="17677" y="10498"/>
                    </a:lnTo>
                    <a:cubicBezTo>
                      <a:pt x="17715" y="10498"/>
                      <a:pt x="17747" y="10522"/>
                      <a:pt x="17747" y="10552"/>
                    </a:cubicBezTo>
                    <a:lnTo>
                      <a:pt x="17747" y="11519"/>
                    </a:lnTo>
                    <a:cubicBezTo>
                      <a:pt x="17747" y="11548"/>
                      <a:pt x="17715" y="11573"/>
                      <a:pt x="17677" y="11573"/>
                    </a:cubicBezTo>
                    <a:lnTo>
                      <a:pt x="11329" y="11573"/>
                    </a:lnTo>
                    <a:cubicBezTo>
                      <a:pt x="11291" y="11573"/>
                      <a:pt x="11259" y="11548"/>
                      <a:pt x="11259" y="11519"/>
                    </a:cubicBezTo>
                    <a:lnTo>
                      <a:pt x="11259" y="10552"/>
                    </a:lnTo>
                    <a:cubicBezTo>
                      <a:pt x="11259" y="10522"/>
                      <a:pt x="11291" y="10498"/>
                      <a:pt x="11329" y="10498"/>
                    </a:cubicBezTo>
                    <a:close/>
                    <a:moveTo>
                      <a:pt x="3923" y="13182"/>
                    </a:moveTo>
                    <a:lnTo>
                      <a:pt x="17677" y="13182"/>
                    </a:lnTo>
                    <a:cubicBezTo>
                      <a:pt x="17715" y="13182"/>
                      <a:pt x="17747" y="13207"/>
                      <a:pt x="17747" y="13236"/>
                    </a:cubicBezTo>
                    <a:lnTo>
                      <a:pt x="17747" y="14205"/>
                    </a:lnTo>
                    <a:cubicBezTo>
                      <a:pt x="17747" y="14234"/>
                      <a:pt x="17715" y="14257"/>
                      <a:pt x="17677" y="14257"/>
                    </a:cubicBezTo>
                    <a:lnTo>
                      <a:pt x="3923" y="14257"/>
                    </a:lnTo>
                    <a:cubicBezTo>
                      <a:pt x="3885" y="14257"/>
                      <a:pt x="3853" y="14234"/>
                      <a:pt x="3853" y="14205"/>
                    </a:cubicBezTo>
                    <a:lnTo>
                      <a:pt x="3853" y="13236"/>
                    </a:lnTo>
                    <a:cubicBezTo>
                      <a:pt x="3853" y="13207"/>
                      <a:pt x="3885" y="13182"/>
                      <a:pt x="3923" y="13182"/>
                    </a:cubicBezTo>
                    <a:close/>
                    <a:moveTo>
                      <a:pt x="3923" y="15866"/>
                    </a:moveTo>
                    <a:lnTo>
                      <a:pt x="17677" y="15866"/>
                    </a:lnTo>
                    <a:cubicBezTo>
                      <a:pt x="17715" y="15866"/>
                      <a:pt x="17747" y="15891"/>
                      <a:pt x="17747" y="15920"/>
                    </a:cubicBezTo>
                    <a:lnTo>
                      <a:pt x="17747" y="16889"/>
                    </a:lnTo>
                    <a:cubicBezTo>
                      <a:pt x="17747" y="16918"/>
                      <a:pt x="17715" y="16941"/>
                      <a:pt x="17677" y="16941"/>
                    </a:cubicBezTo>
                    <a:lnTo>
                      <a:pt x="3923" y="16941"/>
                    </a:lnTo>
                    <a:cubicBezTo>
                      <a:pt x="3885" y="16941"/>
                      <a:pt x="3853" y="16918"/>
                      <a:pt x="3853" y="16889"/>
                    </a:cubicBezTo>
                    <a:lnTo>
                      <a:pt x="3853" y="15920"/>
                    </a:lnTo>
                    <a:cubicBezTo>
                      <a:pt x="3853" y="15891"/>
                      <a:pt x="3885" y="15866"/>
                      <a:pt x="3923" y="15866"/>
                    </a:cubicBezTo>
                    <a:close/>
                  </a:path>
                </a:pathLst>
              </a:cu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49" name="Rettangolo"/>
              <p:cNvSpPr/>
              <p:nvPr/>
            </p:nvSpPr>
            <p:spPr>
              <a:xfrm>
                <a:off x="11778834" y="860667"/>
                <a:ext cx="14740" cy="398661"/>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50" name="Forma"/>
              <p:cNvSpPr/>
              <p:nvPr/>
            </p:nvSpPr>
            <p:spPr>
              <a:xfrm>
                <a:off x="716830" y="322947"/>
                <a:ext cx="622287" cy="48806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51" name="Outcome ESFRI application"/>
              <p:cNvSpPr txBox="1"/>
              <p:nvPr/>
            </p:nvSpPr>
            <p:spPr>
              <a:xfrm>
                <a:off x="0" y="986095"/>
                <a:ext cx="2006721" cy="70351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2000">
                    <a:solidFill>
                      <a:srgbClr val="2D3640"/>
                    </a:solidFill>
                    <a:latin typeface="DIN Alternate Bold"/>
                    <a:ea typeface="DIN Alternate Bold"/>
                    <a:cs typeface="DIN Alternate Bold"/>
                    <a:sym typeface="DIN Alternate Bold"/>
                  </a:defRPr>
                </a:lvl1pPr>
              </a:lstStyle>
              <a:p>
                <a:r>
                  <a:t>Outcome ESFRI application</a:t>
                </a:r>
              </a:p>
            </p:txBody>
          </p:sp>
          <p:sp>
            <p:nvSpPr>
              <p:cNvPr id="552" name="Application…"/>
              <p:cNvSpPr txBox="1"/>
              <p:nvPr/>
            </p:nvSpPr>
            <p:spPr>
              <a:xfrm>
                <a:off x="968532" y="0"/>
                <a:ext cx="2148097" cy="6712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p>
                <a:pPr defTabSz="412750">
                  <a:defRPr sz="2000">
                    <a:solidFill>
                      <a:srgbClr val="2D3640"/>
                    </a:solidFill>
                    <a:latin typeface="DIN Alternate Bold"/>
                    <a:ea typeface="DIN Alternate Bold"/>
                    <a:cs typeface="DIN Alternate Bold"/>
                    <a:sym typeface="DIN Alternate Bold"/>
                  </a:defRPr>
                </a:pPr>
                <a:r>
                  <a:t>Application</a:t>
                </a:r>
              </a:p>
              <a:p>
                <a:pPr defTabSz="412750">
                  <a:defRPr sz="2000">
                    <a:solidFill>
                      <a:srgbClr val="2D3640"/>
                    </a:solidFill>
                    <a:latin typeface="DIN Alternate Bold"/>
                    <a:ea typeface="DIN Alternate Bold"/>
                    <a:cs typeface="DIN Alternate Bold"/>
                    <a:sym typeface="DIN Alternate Bold"/>
                  </a:defRPr>
                </a:pPr>
                <a:r>
                  <a:t> to prep.phase</a:t>
                </a:r>
              </a:p>
            </p:txBody>
          </p:sp>
          <p:sp>
            <p:nvSpPr>
              <p:cNvPr id="553" name="Preparatory phase"/>
              <p:cNvSpPr txBox="1"/>
              <p:nvPr/>
            </p:nvSpPr>
            <p:spPr>
              <a:xfrm>
                <a:off x="4868043" y="583802"/>
                <a:ext cx="3410213" cy="32830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2000">
                    <a:solidFill>
                      <a:srgbClr val="2D3640"/>
                    </a:solidFill>
                    <a:latin typeface="DIN Alternate Bold"/>
                    <a:ea typeface="DIN Alternate Bold"/>
                    <a:cs typeface="DIN Alternate Bold"/>
                    <a:sym typeface="DIN Alternate Bold"/>
                  </a:defRPr>
                </a:lvl1pPr>
              </a:lstStyle>
              <a:p>
                <a:r>
                  <a:t>Preparatory phase</a:t>
                </a:r>
              </a:p>
            </p:txBody>
          </p:sp>
          <p:sp>
            <p:nvSpPr>
              <p:cNvPr id="554" name="Linea"/>
              <p:cNvSpPr/>
              <p:nvPr/>
            </p:nvSpPr>
            <p:spPr>
              <a:xfrm>
                <a:off x="1444272" y="730575"/>
                <a:ext cx="1196616" cy="1"/>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55" name="Linea"/>
              <p:cNvSpPr/>
              <p:nvPr/>
            </p:nvSpPr>
            <p:spPr>
              <a:xfrm>
                <a:off x="2621971" y="725060"/>
                <a:ext cx="167429" cy="167429"/>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56" name="Linea"/>
              <p:cNvSpPr/>
              <p:nvPr/>
            </p:nvSpPr>
            <p:spPr>
              <a:xfrm>
                <a:off x="2787416" y="905959"/>
                <a:ext cx="8986088" cy="1"/>
              </a:xfrm>
              <a:prstGeom prst="line">
                <a:avLst/>
              </a:prstGeom>
              <a:noFill/>
              <a:ln w="38100" cap="flat">
                <a:solidFill>
                  <a:schemeClr val="accent5">
                    <a:hueOff val="-82419"/>
                    <a:satOff val="-9513"/>
                    <a:lumOff val="-16343"/>
                  </a:schemeClr>
                </a:solidFill>
                <a:prstDash val="solid"/>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57" name="Forma"/>
              <p:cNvSpPr/>
              <p:nvPr/>
            </p:nvSpPr>
            <p:spPr>
              <a:xfrm>
                <a:off x="2248682" y="636673"/>
                <a:ext cx="217175" cy="20791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58" name="Forma"/>
              <p:cNvSpPr/>
              <p:nvPr/>
            </p:nvSpPr>
            <p:spPr>
              <a:xfrm>
                <a:off x="11690993" y="802001"/>
                <a:ext cx="217175" cy="20791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grpSp>
      </p:grpSp>
      <p:sp>
        <p:nvSpPr>
          <p:cNvPr id="561"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grpSp>
        <p:nvGrpSpPr>
          <p:cNvPr id="573" name="Raggruppa"/>
          <p:cNvGrpSpPr/>
          <p:nvPr/>
        </p:nvGrpSpPr>
        <p:grpSpPr>
          <a:xfrm>
            <a:off x="9679904" y="6188991"/>
            <a:ext cx="11511974" cy="1096561"/>
            <a:chOff x="0" y="0"/>
            <a:chExt cx="11511973" cy="1096559"/>
          </a:xfrm>
        </p:grpSpPr>
        <p:sp>
          <p:nvSpPr>
            <p:cNvPr id="562" name="Ovale"/>
            <p:cNvSpPr/>
            <p:nvPr/>
          </p:nvSpPr>
          <p:spPr>
            <a:xfrm>
              <a:off x="11158594" y="230965"/>
              <a:ext cx="217176" cy="193301"/>
            </a:xfrm>
            <a:prstGeom prst="ellipse">
              <a:avLst/>
            </a:prstGeom>
            <a:solidFill>
              <a:schemeClr val="accent4"/>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63" name="Ovale"/>
            <p:cNvSpPr/>
            <p:nvPr/>
          </p:nvSpPr>
          <p:spPr>
            <a:xfrm>
              <a:off x="0" y="244247"/>
              <a:ext cx="217175" cy="193301"/>
            </a:xfrm>
            <a:prstGeom prst="ellipse">
              <a:avLst/>
            </a:prstGeom>
            <a:solidFill>
              <a:schemeClr val="accent4"/>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grpSp>
          <p:nvGrpSpPr>
            <p:cNvPr id="572" name="Raggruppa"/>
            <p:cNvGrpSpPr/>
            <p:nvPr/>
          </p:nvGrpSpPr>
          <p:grpSpPr>
            <a:xfrm>
              <a:off x="101238" y="-1"/>
              <a:ext cx="11410736" cy="1096561"/>
              <a:chOff x="0" y="0"/>
              <a:chExt cx="11410735" cy="1096559"/>
            </a:xfrm>
          </p:grpSpPr>
          <p:sp>
            <p:nvSpPr>
              <p:cNvPr id="564" name="Rettangolo"/>
              <p:cNvSpPr/>
              <p:nvPr/>
            </p:nvSpPr>
            <p:spPr>
              <a:xfrm>
                <a:off x="0" y="254344"/>
                <a:ext cx="11145480" cy="119523"/>
              </a:xfrm>
              <a:prstGeom prst="rect">
                <a:avLst/>
              </a:prstGeom>
              <a:solidFill>
                <a:schemeClr val="accent4"/>
              </a:solidFill>
              <a:ln w="12700" cap="flat">
                <a:noFill/>
                <a:miter lim="400000"/>
              </a:ln>
              <a:effectLst/>
            </p:spPr>
            <p:txBody>
              <a:bodyPr wrap="square" lIns="0" tIns="0" rIns="0" bIns="0" numCol="1" anchor="ctr">
                <a:noAutofit/>
              </a:bodyPr>
              <a:lstStyle/>
              <a:p>
                <a:pPr defTabSz="412750">
                  <a:defRPr sz="1600">
                    <a:solidFill>
                      <a:srgbClr val="FFFFFF"/>
                    </a:solidFill>
                    <a:latin typeface="Helvetica Neue Medium"/>
                    <a:ea typeface="Helvetica Neue Medium"/>
                    <a:cs typeface="Helvetica Neue Medium"/>
                    <a:sym typeface="Helvetica Neue Medium"/>
                  </a:defRPr>
                </a:pPr>
                <a:endParaRPr/>
              </a:p>
            </p:txBody>
          </p:sp>
          <p:sp>
            <p:nvSpPr>
              <p:cNvPr id="565" name="EuPRAXIA@SPARC_LAB Implementation Phase"/>
              <p:cNvSpPr txBox="1"/>
              <p:nvPr/>
            </p:nvSpPr>
            <p:spPr>
              <a:xfrm>
                <a:off x="5177476" y="0"/>
                <a:ext cx="6233260" cy="3669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2000">
                    <a:solidFill>
                      <a:srgbClr val="2D3640"/>
                    </a:solidFill>
                    <a:latin typeface="DIN Alternate Bold"/>
                    <a:ea typeface="DIN Alternate Bold"/>
                    <a:cs typeface="DIN Alternate Bold"/>
                    <a:sym typeface="DIN Alternate Bold"/>
                  </a:defRPr>
                </a:lvl1pPr>
              </a:lstStyle>
              <a:p>
                <a:r>
                  <a:t>EuPRAXIA@SPARC_LAB Implementation Phase</a:t>
                </a:r>
              </a:p>
            </p:txBody>
          </p:sp>
          <p:sp>
            <p:nvSpPr>
              <p:cNvPr id="566" name="Planning"/>
              <p:cNvSpPr txBox="1"/>
              <p:nvPr/>
            </p:nvSpPr>
            <p:spPr>
              <a:xfrm>
                <a:off x="919860" y="338892"/>
                <a:ext cx="2006721" cy="302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Planning</a:t>
                </a:r>
              </a:p>
            </p:txBody>
          </p:sp>
          <p:sp>
            <p:nvSpPr>
              <p:cNvPr id="567" name="Procurement"/>
              <p:cNvSpPr txBox="1"/>
              <p:nvPr/>
            </p:nvSpPr>
            <p:spPr>
              <a:xfrm>
                <a:off x="4977194" y="531600"/>
                <a:ext cx="2006722" cy="302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Procurement</a:t>
                </a:r>
              </a:p>
            </p:txBody>
          </p:sp>
          <p:sp>
            <p:nvSpPr>
              <p:cNvPr id="568" name="Implementation"/>
              <p:cNvSpPr txBox="1"/>
              <p:nvPr/>
            </p:nvSpPr>
            <p:spPr>
              <a:xfrm>
                <a:off x="8506914" y="794348"/>
                <a:ext cx="2006721" cy="3022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numCol="1" anchor="t">
                <a:noAutofit/>
              </a:bodyPr>
              <a:lstStyle>
                <a:lvl1pPr defTabSz="412750">
                  <a:defRPr sz="1700">
                    <a:solidFill>
                      <a:srgbClr val="2D3640"/>
                    </a:solidFill>
                    <a:latin typeface="DIN Alternate Bold"/>
                    <a:ea typeface="DIN Alternate Bold"/>
                    <a:cs typeface="DIN Alternate Bold"/>
                    <a:sym typeface="DIN Alternate Bold"/>
                  </a:defRPr>
                </a:lvl1pPr>
              </a:lstStyle>
              <a:p>
                <a:r>
                  <a:t>Implementation </a:t>
                </a:r>
              </a:p>
            </p:txBody>
          </p:sp>
          <p:sp>
            <p:nvSpPr>
              <p:cNvPr id="569" name="Linea"/>
              <p:cNvSpPr/>
              <p:nvPr/>
            </p:nvSpPr>
            <p:spPr>
              <a:xfrm>
                <a:off x="7039764" y="1052069"/>
                <a:ext cx="4060809" cy="1"/>
              </a:xfrm>
              <a:prstGeom prst="line">
                <a:avLst/>
              </a:prstGeom>
              <a:noFill/>
              <a:ln w="38100" cap="flat">
                <a:solidFill>
                  <a:schemeClr val="accent4"/>
                </a:solidFill>
                <a:prstDash val="solid"/>
                <a:miter lim="400000"/>
                <a:headEnd type="triangle" w="med" len="sm"/>
                <a:tailEnd type="triangle" w="med" len="sm"/>
              </a:ln>
              <a:effectLst/>
            </p:spPr>
            <p:txBody>
              <a:bodyPr wrap="square" lIns="50800" tIns="50800" rIns="50800" bIns="50800" numCol="1" anchor="ctr">
                <a:noAutofit/>
              </a:bodyPr>
              <a:lstStyle/>
              <a:p>
                <a:endParaRPr/>
              </a:p>
            </p:txBody>
          </p:sp>
          <p:sp>
            <p:nvSpPr>
              <p:cNvPr id="570" name="Linea"/>
              <p:cNvSpPr/>
              <p:nvPr/>
            </p:nvSpPr>
            <p:spPr>
              <a:xfrm>
                <a:off x="109111" y="658764"/>
                <a:ext cx="4060808" cy="1"/>
              </a:xfrm>
              <a:prstGeom prst="line">
                <a:avLst/>
              </a:prstGeom>
              <a:noFill/>
              <a:ln w="38100" cap="flat">
                <a:solidFill>
                  <a:schemeClr val="accent4"/>
                </a:solidFill>
                <a:prstDash val="solid"/>
                <a:miter lim="400000"/>
                <a:headEnd type="triangle" w="med" len="sm"/>
                <a:tailEnd type="triangle" w="med" len="sm"/>
              </a:ln>
              <a:effectLst/>
            </p:spPr>
            <p:txBody>
              <a:bodyPr wrap="square" lIns="50800" tIns="50800" rIns="50800" bIns="50800" numCol="1" anchor="ctr">
                <a:noAutofit/>
              </a:bodyPr>
              <a:lstStyle/>
              <a:p>
                <a:endParaRPr/>
              </a:p>
            </p:txBody>
          </p:sp>
          <p:sp>
            <p:nvSpPr>
              <p:cNvPr id="571" name="Linea"/>
              <p:cNvSpPr/>
              <p:nvPr/>
            </p:nvSpPr>
            <p:spPr>
              <a:xfrm>
                <a:off x="4184385" y="858314"/>
                <a:ext cx="4060808" cy="1"/>
              </a:xfrm>
              <a:prstGeom prst="line">
                <a:avLst/>
              </a:prstGeom>
              <a:noFill/>
              <a:ln w="38100" cap="flat">
                <a:solidFill>
                  <a:schemeClr val="accent4"/>
                </a:solidFill>
                <a:prstDash val="solid"/>
                <a:miter lim="400000"/>
                <a:headEnd type="triangle" w="med" len="sm"/>
                <a:tailEnd type="triangle" w="med" len="sm"/>
              </a:ln>
              <a:effectLst/>
            </p:spPr>
            <p:txBody>
              <a:bodyPr wrap="square" lIns="50800" tIns="50800" rIns="50800" bIns="50800" numCol="1" anchor="ctr">
                <a:noAutofit/>
              </a:bodyPr>
              <a:lstStyle/>
              <a:p>
                <a:endParaRPr/>
              </a:p>
            </p:txBody>
          </p:sp>
        </p:gr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4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4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4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5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 grpId="0" animBg="1" advAuto="0"/>
      <p:bldP spid="456" grpId="0" animBg="1" advAuto="0"/>
      <p:bldP spid="460" grpId="0" animBg="1" advAuto="0"/>
      <p:bldP spid="501" grpId="0" animBg="1" advAuto="0"/>
      <p:bldP spid="545" grpId="0" animBg="1" advAuto="0"/>
      <p:bldP spid="560" grpId="0" animBg="1" advAuto="0"/>
      <p:bldP spid="573"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 name="Roadmap towards TDR - new baseline"/>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Roadmap towards TDR - new baseline</a:t>
            </a:r>
          </a:p>
        </p:txBody>
      </p:sp>
      <p:pic>
        <p:nvPicPr>
          <p:cNvPr id="576" name="Linea Linea" descr="Linea Linea"/>
          <p:cNvPicPr>
            <a:picLocks/>
          </p:cNvPicPr>
          <p:nvPr/>
        </p:nvPicPr>
        <p:blipFill>
          <a:blip r:embed="rId2"/>
          <a:stretch>
            <a:fillRect/>
          </a:stretch>
        </p:blipFill>
        <p:spPr>
          <a:xfrm>
            <a:off x="-402978" y="13015920"/>
            <a:ext cx="24409401" cy="25401"/>
          </a:xfrm>
          <a:prstGeom prst="rect">
            <a:avLst/>
          </a:prstGeom>
        </p:spPr>
      </p:pic>
      <p:pic>
        <p:nvPicPr>
          <p:cNvPr id="578" name="Picture 7" descr="Picture 7"/>
          <p:cNvPicPr>
            <a:picLocks noChangeAspect="1"/>
          </p:cNvPicPr>
          <p:nvPr/>
        </p:nvPicPr>
        <p:blipFill>
          <a:blip r:embed="rId3"/>
          <a:stretch>
            <a:fillRect/>
          </a:stretch>
        </p:blipFill>
        <p:spPr>
          <a:xfrm>
            <a:off x="20988204" y="202324"/>
            <a:ext cx="2992282" cy="1285607"/>
          </a:xfrm>
          <a:prstGeom prst="rect">
            <a:avLst/>
          </a:prstGeom>
          <a:ln w="12700">
            <a:miter lim="400000"/>
          </a:ln>
        </p:spPr>
      </p:pic>
      <p:pic>
        <p:nvPicPr>
          <p:cNvPr id="579" name="Picture 3" descr="Picture 3"/>
          <p:cNvPicPr>
            <a:picLocks noChangeAspect="1"/>
          </p:cNvPicPr>
          <p:nvPr/>
        </p:nvPicPr>
        <p:blipFill>
          <a:blip r:embed="rId4"/>
          <a:stretch>
            <a:fillRect/>
          </a:stretch>
        </p:blipFill>
        <p:spPr>
          <a:xfrm>
            <a:off x="18990" y="49192"/>
            <a:ext cx="3027803" cy="1770883"/>
          </a:xfrm>
          <a:prstGeom prst="rect">
            <a:avLst/>
          </a:prstGeom>
          <a:ln w="12700">
            <a:miter lim="400000"/>
          </a:ln>
        </p:spPr>
      </p:pic>
      <p:pic>
        <p:nvPicPr>
          <p:cNvPr id="580" name="Linea Linea" descr="Linea Linea"/>
          <p:cNvPicPr>
            <a:picLocks/>
          </p:cNvPicPr>
          <p:nvPr/>
        </p:nvPicPr>
        <p:blipFill>
          <a:blip r:embed="rId5"/>
          <a:stretch>
            <a:fillRect/>
          </a:stretch>
        </p:blipFill>
        <p:spPr>
          <a:xfrm>
            <a:off x="-93945" y="1743141"/>
            <a:ext cx="24485601" cy="101601"/>
          </a:xfrm>
          <a:prstGeom prst="rect">
            <a:avLst/>
          </a:prstGeom>
        </p:spPr>
      </p:pic>
      <p:pic>
        <p:nvPicPr>
          <p:cNvPr id="582" name="Rev.Comm_27112021_Slide13.001.jpeg" descr="Rev.Comm_27112021_Slide13.001.jpeg"/>
          <p:cNvPicPr>
            <a:picLocks noChangeAspect="1"/>
          </p:cNvPicPr>
          <p:nvPr/>
        </p:nvPicPr>
        <p:blipFill>
          <a:blip r:embed="rId6"/>
          <a:stretch>
            <a:fillRect/>
          </a:stretch>
        </p:blipFill>
        <p:spPr>
          <a:xfrm>
            <a:off x="342900" y="3906753"/>
            <a:ext cx="12731475" cy="7161455"/>
          </a:xfrm>
          <a:prstGeom prst="rect">
            <a:avLst/>
          </a:prstGeom>
          <a:ln w="12700">
            <a:miter lim="400000"/>
          </a:ln>
        </p:spPr>
      </p:pic>
      <p:grpSp>
        <p:nvGrpSpPr>
          <p:cNvPr id="588" name="Raggruppa"/>
          <p:cNvGrpSpPr/>
          <p:nvPr/>
        </p:nvGrpSpPr>
        <p:grpSpPr>
          <a:xfrm>
            <a:off x="12651125" y="4428876"/>
            <a:ext cx="11182739" cy="8553201"/>
            <a:chOff x="-71605" y="-19050"/>
            <a:chExt cx="11182737" cy="8553199"/>
          </a:xfrm>
        </p:grpSpPr>
        <p:grpSp>
          <p:nvGrpSpPr>
            <p:cNvPr id="585" name="Contingencies allocated for each activity…"/>
            <p:cNvGrpSpPr/>
            <p:nvPr/>
          </p:nvGrpSpPr>
          <p:grpSpPr>
            <a:xfrm>
              <a:off x="1758759" y="-19050"/>
              <a:ext cx="9352373" cy="8553199"/>
              <a:chOff x="-337069" y="0"/>
              <a:chExt cx="9352371" cy="8553198"/>
            </a:xfrm>
          </p:grpSpPr>
          <p:sp>
            <p:nvSpPr>
              <p:cNvPr id="584" name="Contingencies allocated for each activity…"/>
              <p:cNvSpPr txBox="1"/>
              <p:nvPr/>
            </p:nvSpPr>
            <p:spPr>
              <a:xfrm>
                <a:off x="19050" y="19050"/>
                <a:ext cx="8996252" cy="8515098"/>
              </a:xfrm>
              <a:prstGeom prst="rect">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p>
                <a:pPr marL="228600" indent="-228600" algn="just">
                  <a:buSzPct val="50000"/>
                  <a:buBlip>
                    <a:blip r:embed="rId7"/>
                  </a:buBlip>
                  <a:defRPr sz="3200">
                    <a:latin typeface="Avenir Next Regular"/>
                    <a:ea typeface="Avenir Next Regular"/>
                    <a:cs typeface="Avenir Next Regular"/>
                    <a:sym typeface="Avenir Next Regular"/>
                  </a:defRPr>
                </a:pPr>
                <a:r>
                  <a:t>Contingencies allocated for each activity</a:t>
                </a:r>
              </a:p>
              <a:p>
                <a:pPr marL="228600" indent="-228600" algn="just">
                  <a:buSzPct val="50000"/>
                  <a:buBlip>
                    <a:blip r:embed="rId7"/>
                  </a:buBlip>
                  <a:defRPr sz="3200">
                    <a:latin typeface="Avenir Next Regular"/>
                    <a:ea typeface="Avenir Next Regular"/>
                    <a:cs typeface="Avenir Next Regular"/>
                    <a:sym typeface="Avenir Next Regular"/>
                  </a:defRPr>
                </a:pPr>
                <a:r>
                  <a:t>Schedule compression actions under consideration:</a:t>
                </a:r>
              </a:p>
              <a:p>
                <a:pPr marL="1143000" lvl="2" indent="-228600" algn="just">
                  <a:buSzPct val="25000"/>
                  <a:buBlip>
                    <a:blip r:embed="rId7"/>
                  </a:buBlip>
                  <a:defRPr sz="3200">
                    <a:latin typeface="Avenir Next Regular"/>
                    <a:ea typeface="Avenir Next Regular"/>
                    <a:cs typeface="Avenir Next Regular"/>
                    <a:sym typeface="Avenir Next Regular"/>
                  </a:defRPr>
                </a:pPr>
                <a:r>
                  <a:t>Consider the possibility of a partial handover to start installation before the end of the construction</a:t>
                </a:r>
              </a:p>
              <a:p>
                <a:pPr marL="1143000" lvl="2" indent="-228600" algn="just">
                  <a:buSzPct val="25000"/>
                  <a:buBlip>
                    <a:blip r:embed="rId7"/>
                  </a:buBlip>
                  <a:defRPr sz="3200">
                    <a:latin typeface="Avenir Next Regular"/>
                    <a:ea typeface="Avenir Next Regular"/>
                    <a:cs typeface="Avenir Next Regular"/>
                    <a:sym typeface="Avenir Next Regular"/>
                  </a:defRPr>
                </a:pPr>
                <a:r>
                  <a:t>Preliminary activities to be started well before the indicated data</a:t>
                </a:r>
              </a:p>
              <a:p>
                <a:pPr marL="1143000" lvl="2" indent="-228600" algn="just">
                  <a:buSzPct val="25000"/>
                  <a:buBlip>
                    <a:blip r:embed="rId7"/>
                  </a:buBlip>
                  <a:defRPr sz="3200">
                    <a:latin typeface="Avenir Next Regular"/>
                    <a:ea typeface="Avenir Next Regular"/>
                    <a:cs typeface="Avenir Next Regular"/>
                    <a:sym typeface="Avenir Next Regular"/>
                  </a:defRPr>
                </a:pPr>
                <a:r>
                  <a:t>Based on some assumptions to be refined as long as the process will go forward.</a:t>
                </a:r>
              </a:p>
              <a:p>
                <a:pPr algn="just">
                  <a:defRPr sz="3200">
                    <a:latin typeface="Avenir Next Regular"/>
                    <a:ea typeface="Avenir Next Regular"/>
                    <a:cs typeface="Avenir Next Regular"/>
                    <a:sym typeface="Avenir Next Regular"/>
                  </a:defRPr>
                </a:pPr>
                <a:endParaRPr/>
              </a:p>
              <a:p>
                <a:pPr marL="228600" indent="-228600" algn="just">
                  <a:buSzPct val="50000"/>
                  <a:buBlip>
                    <a:blip r:embed="rId7"/>
                  </a:buBlip>
                  <a:defRPr sz="3200">
                    <a:latin typeface="Avenir Next Regular"/>
                    <a:ea typeface="Avenir Next Regular"/>
                    <a:cs typeface="Avenir Next Regular"/>
                    <a:sym typeface="Avenir Next Regular"/>
                  </a:defRPr>
                </a:pPr>
                <a:r>
                  <a:t>Activities depending on external constraints:</a:t>
                </a:r>
              </a:p>
              <a:p>
                <a:pPr marL="1143000" lvl="2" indent="-228600" algn="just">
                  <a:buSzPct val="25000"/>
                  <a:buBlip>
                    <a:blip r:embed="rId7"/>
                  </a:buBlip>
                  <a:defRPr sz="3200">
                    <a:latin typeface="Avenir Next Regular"/>
                    <a:ea typeface="Avenir Next Regular"/>
                    <a:cs typeface="Avenir Next Regular"/>
                    <a:sym typeface="Avenir Next Regular"/>
                  </a:defRPr>
                </a:pPr>
                <a:r>
                  <a:t>Permitting authorities </a:t>
                </a:r>
              </a:p>
              <a:p>
                <a:pPr marL="1143000" lvl="2" indent="-228600" algn="just">
                  <a:buSzPct val="25000"/>
                  <a:buBlip>
                    <a:blip r:embed="rId7"/>
                  </a:buBlip>
                  <a:defRPr sz="3200">
                    <a:latin typeface="Avenir Next Regular"/>
                    <a:ea typeface="Avenir Next Regular"/>
                    <a:cs typeface="Avenir Next Regular"/>
                    <a:sym typeface="Avenir Next Regular"/>
                  </a:defRPr>
                </a:pPr>
                <a:r>
                  <a:t>Tender procedure (EU tender required)</a:t>
                </a:r>
              </a:p>
            </p:txBody>
          </p:sp>
          <p:pic>
            <p:nvPicPr>
              <p:cNvPr id="583" name="Contingencies allocated for each activity… Contingencies allocated for each activitySchedule compression actions under consideration:Consider the possibility of a partial handover to start installation before the end of the constructionPreliminary activi" descr="Contingencies allocated for each activity… Contingencies allocated for each activitySchedule compression actions under consideration:Consider the possibility of a partial handover to start installation before the end of the constructionPreliminary activities to be started well before the indicated dataBased on some assumptions to be refined as long as the process will go forward.Activities depending on external constraints:Permitting authorities Tender procedure (EU tender required)"/>
              <p:cNvPicPr>
                <a:picLocks/>
              </p:cNvPicPr>
              <p:nvPr/>
            </p:nvPicPr>
            <p:blipFill>
              <a:blip r:embed="rId8"/>
              <a:stretch>
                <a:fillRect/>
              </a:stretch>
            </p:blipFill>
            <p:spPr>
              <a:xfrm>
                <a:off x="-337069" y="0"/>
                <a:ext cx="9034352" cy="8553198"/>
              </a:xfrm>
              <a:prstGeom prst="rect">
                <a:avLst/>
              </a:prstGeom>
              <a:effectLst/>
            </p:spPr>
          </p:pic>
        </p:grpSp>
        <p:pic>
          <p:nvPicPr>
            <p:cNvPr id="586" name="Linea Forma" descr="Linea Forma"/>
            <p:cNvPicPr>
              <a:picLocks/>
            </p:cNvPicPr>
            <p:nvPr/>
          </p:nvPicPr>
          <p:blipFill>
            <a:blip r:embed="rId9"/>
            <a:stretch>
              <a:fillRect/>
            </a:stretch>
          </p:blipFill>
          <p:spPr>
            <a:xfrm>
              <a:off x="-71605" y="2688952"/>
              <a:ext cx="2008424" cy="879136"/>
            </a:xfrm>
            <a:prstGeom prst="rect">
              <a:avLst/>
            </a:prstGeom>
            <a:effectLst/>
          </p:spPr>
        </p:pic>
      </p:grpSp>
      <p:grpSp>
        <p:nvGrpSpPr>
          <p:cNvPr id="595" name="Raggruppa"/>
          <p:cNvGrpSpPr/>
          <p:nvPr/>
        </p:nvGrpSpPr>
        <p:grpSpPr>
          <a:xfrm>
            <a:off x="7759510" y="2129965"/>
            <a:ext cx="12703280" cy="4294339"/>
            <a:chOff x="0" y="30013"/>
            <a:chExt cx="12703278" cy="4294338"/>
          </a:xfrm>
        </p:grpSpPr>
        <p:sp>
          <p:nvSpPr>
            <p:cNvPr id="589" name="Rettangolo arrotondato"/>
            <p:cNvSpPr/>
            <p:nvPr/>
          </p:nvSpPr>
          <p:spPr>
            <a:xfrm>
              <a:off x="0" y="3671858"/>
              <a:ext cx="3479450" cy="652493"/>
            </a:xfrm>
            <a:prstGeom prst="roundRect">
              <a:avLst>
                <a:gd name="adj" fmla="val 29196"/>
              </a:avLst>
            </a:prstGeom>
            <a:gradFill flip="none" rotWithShape="1">
              <a:gsLst>
                <a:gs pos="0">
                  <a:schemeClr val="accent4">
                    <a:hueOff val="348544"/>
                    <a:lumOff val="7139"/>
                  </a:schemeClr>
                </a:gs>
                <a:gs pos="100000">
                  <a:schemeClr val="accent4">
                    <a:hueOff val="-1247790"/>
                    <a:lumOff val="-12326"/>
                  </a:schemeClr>
                </a:gs>
              </a:gsLst>
              <a:lin ang="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592" name="Implementation phase:…"/>
            <p:cNvGrpSpPr/>
            <p:nvPr/>
          </p:nvGrpSpPr>
          <p:grpSpPr>
            <a:xfrm>
              <a:off x="6013538" y="30013"/>
              <a:ext cx="6689740" cy="2427438"/>
              <a:chOff x="-203677" y="-1138386"/>
              <a:chExt cx="6689736" cy="2427436"/>
            </a:xfrm>
          </p:grpSpPr>
          <p:sp>
            <p:nvSpPr>
              <p:cNvPr id="591" name="Implementation phase:…"/>
              <p:cNvSpPr/>
              <p:nvPr/>
            </p:nvSpPr>
            <p:spPr>
              <a:xfrm>
                <a:off x="19050" y="19050"/>
                <a:ext cx="1270000" cy="1270000"/>
              </a:xfrm>
              <a:prstGeom prst="line">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p>
                <a:pPr marL="228600" indent="-228600" algn="just">
                  <a:buSzPct val="50000"/>
                  <a:buBlip>
                    <a:blip r:embed="rId7"/>
                  </a:buBlip>
                  <a:defRPr sz="3200">
                    <a:latin typeface="Avenir Next Regular"/>
                    <a:ea typeface="Avenir Next Regular"/>
                    <a:cs typeface="Avenir Next Regular"/>
                    <a:sym typeface="Avenir Next Regular"/>
                  </a:defRPr>
                </a:pPr>
                <a:r>
                  <a:t> Implementation phase:</a:t>
                </a:r>
              </a:p>
              <a:p>
                <a:pPr marL="1143000" lvl="2" indent="-228600" algn="just">
                  <a:buSzPct val="25000"/>
                  <a:buBlip>
                    <a:blip r:embed="rId7"/>
                  </a:buBlip>
                  <a:defRPr sz="3200">
                    <a:latin typeface="Avenir Next Regular"/>
                    <a:ea typeface="Avenir Next Regular"/>
                    <a:cs typeface="Avenir Next Regular"/>
                    <a:sym typeface="Avenir Next Regular"/>
                  </a:defRPr>
                </a:pPr>
                <a:r>
                  <a:t>Procurement</a:t>
                </a:r>
              </a:p>
              <a:p>
                <a:pPr marL="1143000" lvl="2" indent="-228600" algn="just">
                  <a:buSzPct val="25000"/>
                  <a:buBlip>
                    <a:blip r:embed="rId7"/>
                  </a:buBlip>
                  <a:defRPr sz="3200">
                    <a:latin typeface="Avenir Next Regular"/>
                    <a:ea typeface="Avenir Next Regular"/>
                    <a:cs typeface="Avenir Next Regular"/>
                    <a:sym typeface="Avenir Next Regular"/>
                  </a:defRPr>
                </a:pPr>
                <a:r>
                  <a:t>Pre-assembly</a:t>
                </a:r>
              </a:p>
              <a:p>
                <a:pPr marL="1143000" lvl="2" indent="-228600" algn="just">
                  <a:buSzPct val="25000"/>
                  <a:buBlip>
                    <a:blip r:embed="rId7"/>
                  </a:buBlip>
                  <a:defRPr sz="3200">
                    <a:latin typeface="Avenir Next Regular"/>
                    <a:ea typeface="Avenir Next Regular"/>
                    <a:cs typeface="Avenir Next Regular"/>
                    <a:sym typeface="Avenir Next Regular"/>
                  </a:defRPr>
                </a:pPr>
                <a:r>
                  <a:t>Start of installation</a:t>
                </a:r>
              </a:p>
            </p:txBody>
          </p:sp>
          <p:pic>
            <p:nvPicPr>
              <p:cNvPr id="590" name="Implementation phase:…  Implementation phase:ProcurementPre-assemblyStart of installation" descr="Implementation phase:…  Implementation phase:ProcurementPre-assemblyStart of installation"/>
              <p:cNvPicPr>
                <a:picLocks/>
              </p:cNvPicPr>
              <p:nvPr/>
            </p:nvPicPr>
            <p:blipFill>
              <a:blip r:embed="rId10"/>
              <a:stretch>
                <a:fillRect/>
              </a:stretch>
            </p:blipFill>
            <p:spPr>
              <a:xfrm>
                <a:off x="-203677" y="-1138386"/>
                <a:ext cx="6689736" cy="2193055"/>
              </a:xfrm>
              <a:prstGeom prst="rect">
                <a:avLst/>
              </a:prstGeom>
              <a:effectLst/>
            </p:spPr>
          </p:pic>
        </p:grpSp>
        <p:pic>
          <p:nvPicPr>
            <p:cNvPr id="593" name="Linea Forma" descr="Linea Forma"/>
            <p:cNvPicPr>
              <a:picLocks/>
            </p:cNvPicPr>
            <p:nvPr/>
          </p:nvPicPr>
          <p:blipFill>
            <a:blip r:embed="rId11"/>
            <a:stretch>
              <a:fillRect/>
            </a:stretch>
          </p:blipFill>
          <p:spPr>
            <a:xfrm>
              <a:off x="2366486" y="1679030"/>
              <a:ext cx="3435487" cy="1961841"/>
            </a:xfrm>
            <a:prstGeom prst="rect">
              <a:avLst/>
            </a:prstGeom>
            <a:effectLst/>
          </p:spPr>
        </p:pic>
      </p:grpSp>
      <p:grpSp>
        <p:nvGrpSpPr>
          <p:cNvPr id="601" name="Raggruppa"/>
          <p:cNvGrpSpPr/>
          <p:nvPr/>
        </p:nvGrpSpPr>
        <p:grpSpPr>
          <a:xfrm>
            <a:off x="4769708" y="1877079"/>
            <a:ext cx="8020565" cy="2740168"/>
            <a:chOff x="-361657" y="-222873"/>
            <a:chExt cx="8020559" cy="2740167"/>
          </a:xfrm>
        </p:grpSpPr>
        <p:pic>
          <p:nvPicPr>
            <p:cNvPr id="596" name="Linea Forma" descr="Linea Forma"/>
            <p:cNvPicPr>
              <a:picLocks/>
            </p:cNvPicPr>
            <p:nvPr/>
          </p:nvPicPr>
          <p:blipFill>
            <a:blip r:embed="rId12"/>
            <a:stretch>
              <a:fillRect/>
            </a:stretch>
          </p:blipFill>
          <p:spPr>
            <a:xfrm>
              <a:off x="199302" y="723932"/>
              <a:ext cx="304018" cy="1793362"/>
            </a:xfrm>
            <a:prstGeom prst="rect">
              <a:avLst/>
            </a:prstGeom>
            <a:effectLst/>
          </p:spPr>
        </p:pic>
        <p:grpSp>
          <p:nvGrpSpPr>
            <p:cNvPr id="600" name="Start Implementation phase planning"/>
            <p:cNvGrpSpPr/>
            <p:nvPr/>
          </p:nvGrpSpPr>
          <p:grpSpPr>
            <a:xfrm>
              <a:off x="-361657" y="-222873"/>
              <a:ext cx="8020559" cy="1842124"/>
              <a:chOff x="-342607" y="-553073"/>
              <a:chExt cx="8020559" cy="1842123"/>
            </a:xfrm>
          </p:grpSpPr>
          <p:sp>
            <p:nvSpPr>
              <p:cNvPr id="599" name="Start Implementation phase planning"/>
              <p:cNvSpPr/>
              <p:nvPr/>
            </p:nvSpPr>
            <p:spPr>
              <a:xfrm>
                <a:off x="19050" y="19050"/>
                <a:ext cx="1270000" cy="1270000"/>
              </a:xfrm>
              <a:prstGeom prst="line">
                <a:avLst/>
              </a:prstGeom>
              <a:no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Start Implementation phase planning</a:t>
                </a:r>
              </a:p>
            </p:txBody>
          </p:sp>
          <p:pic>
            <p:nvPicPr>
              <p:cNvPr id="598" name="Start Implementation phase planning  Start Implementation phase planning" descr="Start Implementation phase planning  Start Implementation phase planning"/>
              <p:cNvPicPr>
                <a:picLocks/>
              </p:cNvPicPr>
              <p:nvPr/>
            </p:nvPicPr>
            <p:blipFill>
              <a:blip r:embed="rId10"/>
              <a:stretch>
                <a:fillRect/>
              </a:stretch>
            </p:blipFill>
            <p:spPr>
              <a:xfrm>
                <a:off x="-342607" y="-553073"/>
                <a:ext cx="8020559" cy="1089971"/>
              </a:xfrm>
              <a:prstGeom prst="rect">
                <a:avLst/>
              </a:prstGeom>
              <a:effectLst/>
            </p:spPr>
          </p:pic>
        </p:grpSp>
      </p:grpSp>
      <p:sp>
        <p:nvSpPr>
          <p:cNvPr id="602"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 grpId="0" animBg="1" advAuto="0"/>
      <p:bldP spid="595" grpId="0" animBg="1" advAuto="0"/>
      <p:bldP spid="601"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Building planning baseline"/>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Building planning baseline</a:t>
            </a:r>
          </a:p>
        </p:txBody>
      </p:sp>
      <p:pic>
        <p:nvPicPr>
          <p:cNvPr id="605" name="Linea Linea" descr="Linea Linea"/>
          <p:cNvPicPr>
            <a:picLocks/>
          </p:cNvPicPr>
          <p:nvPr/>
        </p:nvPicPr>
        <p:blipFill>
          <a:blip r:embed="rId2"/>
          <a:stretch>
            <a:fillRect/>
          </a:stretch>
        </p:blipFill>
        <p:spPr>
          <a:xfrm>
            <a:off x="-402978" y="13015920"/>
            <a:ext cx="24409401" cy="25401"/>
          </a:xfrm>
          <a:prstGeom prst="rect">
            <a:avLst/>
          </a:prstGeom>
        </p:spPr>
      </p:pic>
      <p:pic>
        <p:nvPicPr>
          <p:cNvPr id="607" name="Picture 7" descr="Picture 7"/>
          <p:cNvPicPr>
            <a:picLocks noChangeAspect="1"/>
          </p:cNvPicPr>
          <p:nvPr/>
        </p:nvPicPr>
        <p:blipFill>
          <a:blip r:embed="rId3"/>
          <a:stretch>
            <a:fillRect/>
          </a:stretch>
        </p:blipFill>
        <p:spPr>
          <a:xfrm>
            <a:off x="20988204" y="202324"/>
            <a:ext cx="2992282" cy="1285607"/>
          </a:xfrm>
          <a:prstGeom prst="rect">
            <a:avLst/>
          </a:prstGeom>
          <a:ln w="12700">
            <a:miter lim="400000"/>
          </a:ln>
        </p:spPr>
      </p:pic>
      <p:pic>
        <p:nvPicPr>
          <p:cNvPr id="608" name="Picture 3" descr="Picture 3"/>
          <p:cNvPicPr>
            <a:picLocks noChangeAspect="1"/>
          </p:cNvPicPr>
          <p:nvPr/>
        </p:nvPicPr>
        <p:blipFill>
          <a:blip r:embed="rId4"/>
          <a:stretch>
            <a:fillRect/>
          </a:stretch>
        </p:blipFill>
        <p:spPr>
          <a:xfrm>
            <a:off x="18990" y="49192"/>
            <a:ext cx="3027803" cy="1770883"/>
          </a:xfrm>
          <a:prstGeom prst="rect">
            <a:avLst/>
          </a:prstGeom>
          <a:ln w="12700">
            <a:miter lim="400000"/>
          </a:ln>
        </p:spPr>
      </p:pic>
      <p:pic>
        <p:nvPicPr>
          <p:cNvPr id="609" name="Linea Linea" descr="Linea Linea"/>
          <p:cNvPicPr>
            <a:picLocks/>
          </p:cNvPicPr>
          <p:nvPr/>
        </p:nvPicPr>
        <p:blipFill>
          <a:blip r:embed="rId5"/>
          <a:stretch>
            <a:fillRect/>
          </a:stretch>
        </p:blipFill>
        <p:spPr>
          <a:xfrm>
            <a:off x="-93945" y="1743141"/>
            <a:ext cx="24485601" cy="101601"/>
          </a:xfrm>
          <a:prstGeom prst="rect">
            <a:avLst/>
          </a:prstGeom>
        </p:spPr>
      </p:pic>
      <p:sp>
        <p:nvSpPr>
          <p:cNvPr id="611"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pic>
        <p:nvPicPr>
          <p:cNvPr id="612" name="Immagine" descr="Immagine"/>
          <p:cNvPicPr>
            <a:picLocks noChangeAspect="1"/>
          </p:cNvPicPr>
          <p:nvPr/>
        </p:nvPicPr>
        <p:blipFill>
          <a:blip r:embed="rId6"/>
          <a:stretch>
            <a:fillRect/>
          </a:stretch>
        </p:blipFill>
        <p:spPr>
          <a:xfrm>
            <a:off x="3384008" y="1854516"/>
            <a:ext cx="15976915" cy="1098289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Building planning baseline"/>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Building planning baseline</a:t>
            </a:r>
          </a:p>
        </p:txBody>
      </p:sp>
      <p:pic>
        <p:nvPicPr>
          <p:cNvPr id="615" name="Linea Linea" descr="Linea Linea"/>
          <p:cNvPicPr>
            <a:picLocks/>
          </p:cNvPicPr>
          <p:nvPr/>
        </p:nvPicPr>
        <p:blipFill>
          <a:blip r:embed="rId2"/>
          <a:stretch>
            <a:fillRect/>
          </a:stretch>
        </p:blipFill>
        <p:spPr>
          <a:xfrm>
            <a:off x="-402978" y="13015920"/>
            <a:ext cx="24409401" cy="25401"/>
          </a:xfrm>
          <a:prstGeom prst="rect">
            <a:avLst/>
          </a:prstGeom>
        </p:spPr>
      </p:pic>
      <p:pic>
        <p:nvPicPr>
          <p:cNvPr id="617" name="Picture 7" descr="Picture 7"/>
          <p:cNvPicPr>
            <a:picLocks noChangeAspect="1"/>
          </p:cNvPicPr>
          <p:nvPr/>
        </p:nvPicPr>
        <p:blipFill>
          <a:blip r:embed="rId3"/>
          <a:stretch>
            <a:fillRect/>
          </a:stretch>
        </p:blipFill>
        <p:spPr>
          <a:xfrm>
            <a:off x="20988204" y="202324"/>
            <a:ext cx="2992282" cy="1285607"/>
          </a:xfrm>
          <a:prstGeom prst="rect">
            <a:avLst/>
          </a:prstGeom>
          <a:ln w="12700">
            <a:miter lim="400000"/>
          </a:ln>
        </p:spPr>
      </p:pic>
      <p:pic>
        <p:nvPicPr>
          <p:cNvPr id="618" name="Picture 3" descr="Picture 3"/>
          <p:cNvPicPr>
            <a:picLocks noChangeAspect="1"/>
          </p:cNvPicPr>
          <p:nvPr/>
        </p:nvPicPr>
        <p:blipFill>
          <a:blip r:embed="rId4"/>
          <a:stretch>
            <a:fillRect/>
          </a:stretch>
        </p:blipFill>
        <p:spPr>
          <a:xfrm>
            <a:off x="18990" y="49192"/>
            <a:ext cx="3027803" cy="1770883"/>
          </a:xfrm>
          <a:prstGeom prst="rect">
            <a:avLst/>
          </a:prstGeom>
          <a:ln w="12700">
            <a:miter lim="400000"/>
          </a:ln>
        </p:spPr>
      </p:pic>
      <p:pic>
        <p:nvPicPr>
          <p:cNvPr id="619" name="Linea Linea" descr="Linea Linea"/>
          <p:cNvPicPr>
            <a:picLocks/>
          </p:cNvPicPr>
          <p:nvPr/>
        </p:nvPicPr>
        <p:blipFill>
          <a:blip r:embed="rId5"/>
          <a:stretch>
            <a:fillRect/>
          </a:stretch>
        </p:blipFill>
        <p:spPr>
          <a:xfrm>
            <a:off x="-93945" y="1743141"/>
            <a:ext cx="24485601" cy="101601"/>
          </a:xfrm>
          <a:prstGeom prst="rect">
            <a:avLst/>
          </a:prstGeom>
        </p:spPr>
      </p:pic>
      <p:sp>
        <p:nvSpPr>
          <p:cNvPr id="621"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pic>
        <p:nvPicPr>
          <p:cNvPr id="622" name="Immagine" descr="Immagine"/>
          <p:cNvPicPr>
            <a:picLocks noChangeAspect="1"/>
          </p:cNvPicPr>
          <p:nvPr/>
        </p:nvPicPr>
        <p:blipFill>
          <a:blip r:embed="rId6"/>
          <a:stretch>
            <a:fillRect/>
          </a:stretch>
        </p:blipFill>
        <p:spPr>
          <a:xfrm>
            <a:off x="564608" y="3630510"/>
            <a:ext cx="11055263" cy="7599641"/>
          </a:xfrm>
          <a:prstGeom prst="rect">
            <a:avLst/>
          </a:prstGeom>
          <a:ln w="12700">
            <a:miter lim="400000"/>
          </a:ln>
        </p:spPr>
      </p:pic>
      <p:sp>
        <p:nvSpPr>
          <p:cNvPr id="623" name="Critical Internal dependencies:…"/>
          <p:cNvSpPr txBox="1"/>
          <p:nvPr/>
        </p:nvSpPr>
        <p:spPr>
          <a:xfrm>
            <a:off x="14372961" y="3517931"/>
            <a:ext cx="8255001"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just">
              <a:buSzPct val="50000"/>
              <a:buBlip>
                <a:blip r:embed="rId7"/>
              </a:buBlip>
              <a:defRPr sz="3200">
                <a:latin typeface="Avenir Next Regular"/>
                <a:ea typeface="Avenir Next Regular"/>
                <a:cs typeface="Avenir Next Regular"/>
                <a:sym typeface="Avenir Next Regular"/>
              </a:defRPr>
            </a:pPr>
            <a:r>
              <a:rPr dirty="0"/>
              <a:t> Critical Internal dependencies: </a:t>
            </a:r>
            <a:endParaRPr lang="it-IT" dirty="0"/>
          </a:p>
          <a:p>
            <a:pPr marL="1143000" lvl="2" indent="-228600" algn="just">
              <a:buSzPct val="25000"/>
              <a:buBlip>
                <a:blip r:embed="rId7"/>
              </a:buBlip>
              <a:defRPr sz="3200">
                <a:latin typeface="Avenir Next Regular"/>
                <a:ea typeface="Avenir Next Regular"/>
                <a:cs typeface="Avenir Next Regular"/>
                <a:sym typeface="Avenir Next Regular"/>
              </a:defRPr>
            </a:pPr>
            <a:r>
              <a:rPr dirty="0"/>
              <a:t>RF System requirements</a:t>
            </a:r>
          </a:p>
          <a:p>
            <a:pPr marL="1143000" lvl="2" indent="-228600" algn="just">
              <a:buSzPct val="25000"/>
              <a:buBlip>
                <a:blip r:embed="rId7"/>
              </a:buBlip>
              <a:defRPr sz="3200">
                <a:latin typeface="Avenir Next Regular"/>
                <a:ea typeface="Avenir Next Regular"/>
                <a:cs typeface="Avenir Next Regular"/>
                <a:sym typeface="Avenir Next Regular"/>
              </a:defRPr>
            </a:pPr>
            <a:r>
              <a:rPr dirty="0"/>
              <a:t> Functional Utility Matrix</a:t>
            </a:r>
          </a:p>
        </p:txBody>
      </p:sp>
      <p:pic>
        <p:nvPicPr>
          <p:cNvPr id="624" name="Linea Linea" descr="Linea Linea"/>
          <p:cNvPicPr>
            <a:picLocks/>
          </p:cNvPicPr>
          <p:nvPr/>
        </p:nvPicPr>
        <p:blipFill>
          <a:blip r:embed="rId8"/>
          <a:stretch>
            <a:fillRect/>
          </a:stretch>
        </p:blipFill>
        <p:spPr>
          <a:xfrm rot="5400000">
            <a:off x="9705077" y="7201124"/>
            <a:ext cx="8319814" cy="101601"/>
          </a:xfrm>
          <a:prstGeom prst="rect">
            <a:avLst/>
          </a:prstGeom>
        </p:spPr>
      </p:pic>
      <p:sp>
        <p:nvSpPr>
          <p:cNvPr id="626" name="Critical External dependencies:…"/>
          <p:cNvSpPr txBox="1"/>
          <p:nvPr/>
        </p:nvSpPr>
        <p:spPr>
          <a:xfrm>
            <a:off x="14372961" y="6510352"/>
            <a:ext cx="8982339"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marL="228600" indent="-228600" algn="just">
              <a:buSzPct val="50000"/>
              <a:buBlip>
                <a:blip r:embed="rId7"/>
              </a:buBlip>
              <a:defRPr sz="3200">
                <a:latin typeface="Avenir Next Regular"/>
                <a:ea typeface="Avenir Next Regular"/>
                <a:cs typeface="Avenir Next Regular"/>
                <a:sym typeface="Avenir Next Regular"/>
              </a:defRPr>
            </a:pPr>
            <a:r>
              <a:rPr dirty="0"/>
              <a:t> Critical External dependencies:</a:t>
            </a:r>
          </a:p>
          <a:p>
            <a:pPr marL="1143000" lvl="2" indent="-228600" algn="just">
              <a:buSzPct val="25000"/>
              <a:buBlip>
                <a:blip r:embed="rId7"/>
              </a:buBlip>
              <a:defRPr sz="3200">
                <a:latin typeface="Avenir Next Regular"/>
                <a:ea typeface="Avenir Next Regular"/>
                <a:cs typeface="Avenir Next Regular"/>
                <a:sym typeface="Avenir Next Regular"/>
              </a:defRPr>
            </a:pPr>
            <a:r>
              <a:rPr dirty="0"/>
              <a:t> Permitting </a:t>
            </a:r>
            <a:r>
              <a:rPr lang="it-IT" dirty="0" err="1"/>
              <a:t>process</a:t>
            </a:r>
            <a:r>
              <a:rPr dirty="0"/>
              <a:t>: 12months with some contingencies. Preliminary works already started. </a:t>
            </a:r>
          </a:p>
          <a:p>
            <a:pPr marL="1143000" lvl="2" indent="-228600" algn="just">
              <a:buSzPct val="25000"/>
              <a:buBlip>
                <a:blip r:embed="rId7"/>
              </a:buBlip>
              <a:defRPr sz="3200">
                <a:latin typeface="Avenir Next Regular"/>
                <a:ea typeface="Avenir Next Regular"/>
                <a:cs typeface="Avenir Next Regular"/>
                <a:sym typeface="Avenir Next Regular"/>
              </a:defRPr>
            </a:pPr>
            <a:r>
              <a:rPr dirty="0"/>
              <a:t> DED Verification Process: To be outsourced, only 1 Verification tender in order to compress the schedule.</a:t>
            </a:r>
          </a:p>
          <a:p>
            <a:pPr marL="1143000" lvl="2" indent="-228600" algn="just">
              <a:buSzPct val="25000"/>
              <a:buBlip>
                <a:blip r:embed="rId7"/>
              </a:buBlip>
              <a:defRPr sz="3200">
                <a:latin typeface="Avenir Next Regular"/>
                <a:ea typeface="Avenir Next Regular"/>
                <a:cs typeface="Avenir Next Regular"/>
                <a:sym typeface="Avenir Next Regular"/>
              </a:defRPr>
            </a:pPr>
            <a:r>
              <a:rPr dirty="0"/>
              <a:t>  Administrative time for EU Building tender.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23">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62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62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2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626">
                                            <p:bg/>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62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62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62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6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0" build="p" bldLvl="5" animBg="1" advAuto="0"/>
      <p:bldP spid="624" grpId="0" animBg="1" advAuto="0"/>
      <p:bldP spid="626"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Detailed Planning"/>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Detailed Planning</a:t>
            </a:r>
          </a:p>
        </p:txBody>
      </p:sp>
      <p:pic>
        <p:nvPicPr>
          <p:cNvPr id="629"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630" name="Linea Linea" descr="Linea Linea"/>
          <p:cNvPicPr>
            <a:picLocks/>
          </p:cNvPicPr>
          <p:nvPr/>
        </p:nvPicPr>
        <p:blipFill>
          <a:blip r:embed="rId3"/>
          <a:stretch>
            <a:fillRect/>
          </a:stretch>
        </p:blipFill>
        <p:spPr>
          <a:xfrm>
            <a:off x="-93945" y="1743141"/>
            <a:ext cx="24485601" cy="101601"/>
          </a:xfrm>
          <a:prstGeom prst="rect">
            <a:avLst/>
          </a:prstGeom>
        </p:spPr>
      </p:pic>
      <p:pic>
        <p:nvPicPr>
          <p:cNvPr id="632" name="Linea Linea" descr="Linea Linea"/>
          <p:cNvPicPr>
            <a:picLocks/>
          </p:cNvPicPr>
          <p:nvPr/>
        </p:nvPicPr>
        <p:blipFill>
          <a:blip r:embed="rId4"/>
          <a:stretch>
            <a:fillRect/>
          </a:stretch>
        </p:blipFill>
        <p:spPr>
          <a:xfrm>
            <a:off x="-402978" y="13015920"/>
            <a:ext cx="24409401" cy="25401"/>
          </a:xfrm>
          <a:prstGeom prst="rect">
            <a:avLst/>
          </a:prstGeom>
        </p:spPr>
      </p:pic>
      <p:pic>
        <p:nvPicPr>
          <p:cNvPr id="634"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635" name="The detailed planning considers all the most critical activities organized per Working Area."/>
          <p:cNvSpPr txBox="1"/>
          <p:nvPr/>
        </p:nvSpPr>
        <p:spPr>
          <a:xfrm>
            <a:off x="13153761" y="2379352"/>
            <a:ext cx="954450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6"/>
              </a:buBlip>
              <a:defRPr sz="3200">
                <a:latin typeface="Avenir Next Regular"/>
                <a:ea typeface="Avenir Next Regular"/>
                <a:cs typeface="Avenir Next Regular"/>
                <a:sym typeface="Avenir Next Regular"/>
              </a:defRPr>
            </a:lvl1pPr>
          </a:lstStyle>
          <a:p>
            <a:r>
              <a:t> The detailed planning considers all the most critical activities organized per Working Area.</a:t>
            </a:r>
          </a:p>
        </p:txBody>
      </p:sp>
      <p:pic>
        <p:nvPicPr>
          <p:cNvPr id="636" name="Linea Linea" descr="Linea Linea"/>
          <p:cNvPicPr>
            <a:picLocks/>
          </p:cNvPicPr>
          <p:nvPr/>
        </p:nvPicPr>
        <p:blipFill>
          <a:blip r:embed="rId7"/>
          <a:stretch>
            <a:fillRect/>
          </a:stretch>
        </p:blipFill>
        <p:spPr>
          <a:xfrm rot="5400000">
            <a:off x="7252348" y="7238014"/>
            <a:ext cx="8319815" cy="101601"/>
          </a:xfrm>
          <a:prstGeom prst="rect">
            <a:avLst/>
          </a:prstGeom>
        </p:spPr>
      </p:pic>
      <p:sp>
        <p:nvSpPr>
          <p:cNvPr id="638" name="Building and ESFRI activities are also considered since they act as external constraints and it is important to make sure that TDR activities are synchronized with the building development and construction and EU initiative (Preparatory phase)."/>
          <p:cNvSpPr txBox="1"/>
          <p:nvPr/>
        </p:nvSpPr>
        <p:spPr>
          <a:xfrm>
            <a:off x="13153761" y="4416195"/>
            <a:ext cx="9544504" cy="289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6"/>
              </a:buBlip>
              <a:defRPr sz="3200">
                <a:latin typeface="Avenir Next Regular"/>
                <a:ea typeface="Avenir Next Regular"/>
                <a:cs typeface="Avenir Next Regular"/>
                <a:sym typeface="Avenir Next Regular"/>
              </a:defRPr>
            </a:lvl1pPr>
          </a:lstStyle>
          <a:p>
            <a:r>
              <a:t> Building and ESFRI activities are also considered since they act as external constraints and it is important to make sure that TDR activities are synchronized with the building development and construction and EU initiative (Preparatory phase).</a:t>
            </a:r>
          </a:p>
        </p:txBody>
      </p:sp>
      <p:sp>
        <p:nvSpPr>
          <p:cNvPr id="639" name="Simplified and compressed version + full detailed planning"/>
          <p:cNvSpPr txBox="1"/>
          <p:nvPr/>
        </p:nvSpPr>
        <p:spPr>
          <a:xfrm>
            <a:off x="13382361" y="7894486"/>
            <a:ext cx="954450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6"/>
              </a:buBlip>
              <a:defRPr sz="3200">
                <a:latin typeface="Avenir Next Regular"/>
                <a:ea typeface="Avenir Next Regular"/>
                <a:cs typeface="Avenir Next Regular"/>
                <a:sym typeface="Avenir Next Regular"/>
              </a:defRPr>
            </a:lvl1pPr>
          </a:lstStyle>
          <a:p>
            <a:r>
              <a:t> Simplified and compressed version + full detailed planning</a:t>
            </a:r>
          </a:p>
        </p:txBody>
      </p:sp>
      <p:sp>
        <p:nvSpPr>
          <p:cNvPr id="640" name="BUILDING is on the critical path."/>
          <p:cNvSpPr txBox="1"/>
          <p:nvPr/>
        </p:nvSpPr>
        <p:spPr>
          <a:xfrm>
            <a:off x="13382361" y="9696376"/>
            <a:ext cx="9544504"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6"/>
              </a:buBlip>
              <a:defRPr sz="3200">
                <a:latin typeface="Avenir Next Regular"/>
                <a:ea typeface="Avenir Next Regular"/>
                <a:cs typeface="Avenir Next Regular"/>
                <a:sym typeface="Avenir Next Regular"/>
              </a:defRPr>
            </a:lvl1pPr>
          </a:lstStyle>
          <a:p>
            <a:r>
              <a:t> BUILDING is on the critical path.</a:t>
            </a:r>
          </a:p>
        </p:txBody>
      </p:sp>
      <p:sp>
        <p:nvSpPr>
          <p:cNvPr id="641" name="Several intermediate deliverables/milestones to help monitoring &amp; control"/>
          <p:cNvSpPr txBox="1"/>
          <p:nvPr/>
        </p:nvSpPr>
        <p:spPr>
          <a:xfrm>
            <a:off x="13382361" y="10864776"/>
            <a:ext cx="954450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6"/>
              </a:buBlip>
              <a:defRPr sz="3200">
                <a:latin typeface="Avenir Next Regular"/>
                <a:ea typeface="Avenir Next Regular"/>
                <a:cs typeface="Avenir Next Regular"/>
                <a:sym typeface="Avenir Next Regular"/>
              </a:defRPr>
            </a:lvl1pPr>
          </a:lstStyle>
          <a:p>
            <a:r>
              <a:t> Several intermediate deliverables/milestones to help monitoring &amp; control</a:t>
            </a:r>
          </a:p>
        </p:txBody>
      </p:sp>
      <p:sp>
        <p:nvSpPr>
          <p:cNvPr id="642"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pic>
        <p:nvPicPr>
          <p:cNvPr id="643" name="Immagine" descr="Immagine"/>
          <p:cNvPicPr>
            <a:picLocks/>
          </p:cNvPicPr>
          <p:nvPr/>
        </p:nvPicPr>
        <p:blipFill>
          <a:blip r:embed="rId8"/>
          <a:stretch>
            <a:fillRect/>
          </a:stretch>
        </p:blipFill>
        <p:spPr>
          <a:xfrm>
            <a:off x="78031" y="-19999"/>
            <a:ext cx="11290641" cy="1375599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35">
                                            <p:bg/>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3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38">
                                            <p:bg/>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63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39">
                                            <p:bg/>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639">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640">
                                            <p:bg/>
                                          </p:spTgt>
                                        </p:tgtEl>
                                        <p:attrNameLst>
                                          <p:attrName>style.visibility</p:attrName>
                                        </p:attrNameLst>
                                      </p:cBhvr>
                                      <p:to>
                                        <p:strVal val="visible"/>
                                      </p:to>
                                    </p:set>
                                  </p:childTnLst>
                                </p:cTn>
                              </p:par>
                              <p:par>
                                <p:cTn id="33" presetID="1" presetClass="entr" presetSubtype="0" fill="hold" grpId="0" nodeType="withEffect">
                                  <p:stCondLst>
                                    <p:cond delay="0"/>
                                  </p:stCondLst>
                                  <p:iterate>
                                    <p:tmAbs val="0"/>
                                  </p:iterate>
                                  <p:childTnLst>
                                    <p:set>
                                      <p:cBhvr>
                                        <p:cTn id="34" fill="hold"/>
                                        <p:tgtEl>
                                          <p:spTgt spid="64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641">
                                            <p:bg/>
                                          </p:spTgt>
                                        </p:tgtEl>
                                        <p:attrNameLst>
                                          <p:attrName>style.visibility</p:attrName>
                                        </p:attrNameLst>
                                      </p:cBhvr>
                                      <p:to>
                                        <p:strVal val="visible"/>
                                      </p:to>
                                    </p:set>
                                  </p:childTnLst>
                                </p:cTn>
                              </p:par>
                              <p:par>
                                <p:cTn id="39" presetID="1" presetClass="entr" presetSubtype="0" fill="hold" grpId="0" nodeType="withEffect">
                                  <p:stCondLst>
                                    <p:cond delay="0"/>
                                  </p:stCondLst>
                                  <p:iterate>
                                    <p:tmAbs val="0"/>
                                  </p:iterate>
                                  <p:childTnLst>
                                    <p:set>
                                      <p:cBhvr>
                                        <p:cTn id="40" fill="hold"/>
                                        <p:tgtEl>
                                          <p:spTgt spid="6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0" build="p" bldLvl="5" animBg="1" advAuto="0"/>
      <p:bldP spid="636" grpId="0" animBg="1" advAuto="0"/>
      <p:bldP spid="638" grpId="0" build="p" bldLvl="5" animBg="1" advAuto="0"/>
      <p:bldP spid="639" grpId="0" build="p" bldLvl="5" animBg="1" advAuto="0"/>
      <p:bldP spid="640" grpId="0" build="p" bldLvl="5" animBg="1" advAuto="0"/>
      <p:bldP spid="641" grpId="0" build="p" bldLvl="5" animBg="1" advAuto="0"/>
      <p:bldP spid="643"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Intermediate milestone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Intermediate milestones</a:t>
            </a:r>
          </a:p>
        </p:txBody>
      </p:sp>
      <p:pic>
        <p:nvPicPr>
          <p:cNvPr id="646"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647" name="Linea Linea" descr="Linea Linea"/>
          <p:cNvPicPr>
            <a:picLocks/>
          </p:cNvPicPr>
          <p:nvPr/>
        </p:nvPicPr>
        <p:blipFill>
          <a:blip r:embed="rId3"/>
          <a:stretch>
            <a:fillRect/>
          </a:stretch>
        </p:blipFill>
        <p:spPr>
          <a:xfrm>
            <a:off x="-93945" y="1743141"/>
            <a:ext cx="24485601" cy="101601"/>
          </a:xfrm>
          <a:prstGeom prst="rect">
            <a:avLst/>
          </a:prstGeom>
        </p:spPr>
      </p:pic>
      <p:pic>
        <p:nvPicPr>
          <p:cNvPr id="649" name="Linea Linea" descr="Linea Linea"/>
          <p:cNvPicPr>
            <a:picLocks/>
          </p:cNvPicPr>
          <p:nvPr/>
        </p:nvPicPr>
        <p:blipFill>
          <a:blip r:embed="rId4"/>
          <a:stretch>
            <a:fillRect/>
          </a:stretch>
        </p:blipFill>
        <p:spPr>
          <a:xfrm>
            <a:off x="-402978" y="13015920"/>
            <a:ext cx="24409401" cy="25401"/>
          </a:xfrm>
          <a:prstGeom prst="rect">
            <a:avLst/>
          </a:prstGeom>
        </p:spPr>
      </p:pic>
      <p:pic>
        <p:nvPicPr>
          <p:cNvPr id="651"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pic>
        <p:nvPicPr>
          <p:cNvPr id="652" name="Immagine" descr="Immagine"/>
          <p:cNvPicPr>
            <a:picLocks noChangeAspect="1"/>
          </p:cNvPicPr>
          <p:nvPr/>
        </p:nvPicPr>
        <p:blipFill>
          <a:blip r:embed="rId6"/>
          <a:stretch>
            <a:fillRect/>
          </a:stretch>
        </p:blipFill>
        <p:spPr>
          <a:xfrm>
            <a:off x="361950" y="3928828"/>
            <a:ext cx="9817223" cy="5858344"/>
          </a:xfrm>
          <a:prstGeom prst="rect">
            <a:avLst/>
          </a:prstGeom>
          <a:ln w="12700">
            <a:miter lim="400000"/>
          </a:ln>
        </p:spPr>
      </p:pic>
      <p:pic>
        <p:nvPicPr>
          <p:cNvPr id="653" name="Linea Linea" descr="Linea Linea"/>
          <p:cNvPicPr>
            <a:picLocks/>
          </p:cNvPicPr>
          <p:nvPr/>
        </p:nvPicPr>
        <p:blipFill>
          <a:blip r:embed="rId7"/>
          <a:stretch>
            <a:fillRect/>
          </a:stretch>
        </p:blipFill>
        <p:spPr>
          <a:xfrm rot="5400000">
            <a:off x="6591948" y="7079914"/>
            <a:ext cx="8319815" cy="101601"/>
          </a:xfrm>
          <a:prstGeom prst="rect">
            <a:avLst/>
          </a:prstGeom>
        </p:spPr>
      </p:pic>
      <p:sp>
        <p:nvSpPr>
          <p:cNvPr id="655" name="High Level milestones as presented in the high level planning have been broken down to several intermediate deliverables/milestones to help monitoring &amp; control"/>
          <p:cNvSpPr txBox="1"/>
          <p:nvPr/>
        </p:nvSpPr>
        <p:spPr>
          <a:xfrm>
            <a:off x="13026761" y="2760053"/>
            <a:ext cx="10639114" cy="233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8"/>
              </a:buBlip>
              <a:defRPr sz="3200">
                <a:latin typeface="Avenir Next Regular"/>
                <a:ea typeface="Avenir Next Regular"/>
                <a:cs typeface="Avenir Next Regular"/>
                <a:sym typeface="Avenir Next Regular"/>
              </a:defRPr>
            </a:lvl1pPr>
          </a:lstStyle>
          <a:p>
            <a:r>
              <a:t> High Level milestones as presented in the high level planning have been broken down to several intermediate deliverables/milestones to help monitoring &amp; control</a:t>
            </a:r>
          </a:p>
        </p:txBody>
      </p:sp>
      <p:sp>
        <p:nvSpPr>
          <p:cNvPr id="656" name="Several class of intermediate milestones:…"/>
          <p:cNvSpPr txBox="1"/>
          <p:nvPr/>
        </p:nvSpPr>
        <p:spPr>
          <a:xfrm>
            <a:off x="13026761" y="8248314"/>
            <a:ext cx="9544504" cy="2946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just">
              <a:buSzPct val="50000"/>
              <a:buBlip>
                <a:blip r:embed="rId8"/>
              </a:buBlip>
              <a:defRPr sz="3200">
                <a:latin typeface="Avenir Next Regular"/>
                <a:ea typeface="Avenir Next Regular"/>
                <a:cs typeface="Avenir Next Regular"/>
                <a:sym typeface="Avenir Next Regular"/>
              </a:defRPr>
            </a:pPr>
            <a:r>
              <a:t> Several class of intermediate milestones:</a:t>
            </a:r>
          </a:p>
          <a:p>
            <a:pPr algn="just">
              <a:defRPr sz="3200">
                <a:latin typeface="Avenir Next Regular"/>
                <a:ea typeface="Avenir Next Regular"/>
                <a:cs typeface="Avenir Next Regular"/>
                <a:sym typeface="Avenir Next Regular"/>
              </a:defRPr>
            </a:pPr>
            <a:endParaRPr/>
          </a:p>
          <a:p>
            <a:pPr marL="1498600" lvl="3" indent="-127000" algn="just">
              <a:spcBef>
                <a:spcPts val="300"/>
              </a:spcBef>
              <a:buSzPct val="50000"/>
              <a:buBlip>
                <a:blip r:embed="rId8"/>
              </a:buBlip>
              <a:defRPr sz="3200">
                <a:latin typeface="Avenir Next Regular"/>
                <a:ea typeface="Avenir Next Regular"/>
                <a:cs typeface="Avenir Next Regular"/>
                <a:sym typeface="Avenir Next Regular"/>
              </a:defRPr>
            </a:pPr>
            <a:r>
              <a:t>  Protoype (hardware)</a:t>
            </a:r>
          </a:p>
          <a:p>
            <a:pPr marL="1600200" lvl="3" indent="-228600" algn="just">
              <a:buSzPct val="50000"/>
              <a:buBlip>
                <a:blip r:embed="rId8"/>
              </a:buBlip>
              <a:defRPr sz="3200">
                <a:latin typeface="Avenir Next Regular"/>
                <a:ea typeface="Avenir Next Regular"/>
                <a:cs typeface="Avenir Next Regular"/>
                <a:sym typeface="Avenir Next Regular"/>
              </a:defRPr>
            </a:pPr>
            <a:r>
              <a:t>  Design</a:t>
            </a:r>
          </a:p>
          <a:p>
            <a:pPr marL="1600200" lvl="3" indent="-228600" algn="just">
              <a:buSzPct val="50000"/>
              <a:buBlip>
                <a:blip r:embed="rId8"/>
              </a:buBlip>
              <a:defRPr sz="3200">
                <a:latin typeface="Avenir Next Regular"/>
                <a:ea typeface="Avenir Next Regular"/>
                <a:cs typeface="Avenir Next Regular"/>
                <a:sym typeface="Avenir Next Regular"/>
              </a:defRPr>
            </a:pPr>
            <a:r>
              <a:t>  Report</a:t>
            </a:r>
          </a:p>
        </p:txBody>
      </p:sp>
      <p:sp>
        <p:nvSpPr>
          <p:cNvPr id="657" name="Dependencies are also considered"/>
          <p:cNvSpPr txBox="1"/>
          <p:nvPr/>
        </p:nvSpPr>
        <p:spPr>
          <a:xfrm>
            <a:off x="13026761" y="11755375"/>
            <a:ext cx="9544504"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8"/>
              </a:buBlip>
              <a:defRPr sz="3200">
                <a:latin typeface="Avenir Next Regular"/>
                <a:ea typeface="Avenir Next Regular"/>
                <a:cs typeface="Avenir Next Regular"/>
                <a:sym typeface="Avenir Next Regular"/>
              </a:defRPr>
            </a:lvl1pPr>
          </a:lstStyle>
          <a:p>
            <a:r>
              <a:t> Dependencies are also considered</a:t>
            </a:r>
          </a:p>
        </p:txBody>
      </p:sp>
      <p:sp>
        <p:nvSpPr>
          <p:cNvPr id="658" name="Upcoming milestones discussed at every WA Meeting."/>
          <p:cNvSpPr txBox="1"/>
          <p:nvPr/>
        </p:nvSpPr>
        <p:spPr>
          <a:xfrm>
            <a:off x="13026761" y="6469858"/>
            <a:ext cx="10639114"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8"/>
              </a:buBlip>
              <a:defRPr sz="3200">
                <a:latin typeface="Avenir Next Regular"/>
                <a:ea typeface="Avenir Next Regular"/>
                <a:cs typeface="Avenir Next Regular"/>
                <a:sym typeface="Avenir Next Regular"/>
              </a:defRPr>
            </a:lvl1pPr>
          </a:lstStyle>
          <a:p>
            <a:r>
              <a:t> Upcoming milestones discussed at every WA Meeting. </a:t>
            </a:r>
          </a:p>
        </p:txBody>
      </p:sp>
      <p:sp>
        <p:nvSpPr>
          <p:cNvPr id="659"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55">
                                            <p:bg/>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65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658">
                                            <p:bg/>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65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56">
                                            <p:bg/>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65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656">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656">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656">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656">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p:tmAbs val="0"/>
                                  </p:iterate>
                                  <p:childTnLst>
                                    <p:set>
                                      <p:cBhvr>
                                        <p:cTn id="48" fill="hold"/>
                                        <p:tgtEl>
                                          <p:spTgt spid="657">
                                            <p:bg/>
                                          </p:spTgt>
                                        </p:tgtEl>
                                        <p:attrNameLst>
                                          <p:attrName>style.visibility</p:attrName>
                                        </p:attrNameLst>
                                      </p:cBhvr>
                                      <p:to>
                                        <p:strVal val="visible"/>
                                      </p:to>
                                    </p:set>
                                  </p:childTnLst>
                                </p:cTn>
                              </p:par>
                              <p:par>
                                <p:cTn id="49" presetID="1" presetClass="entr" presetSubtype="0" fill="hold" grpId="0" nodeType="withEffect">
                                  <p:stCondLst>
                                    <p:cond delay="0"/>
                                  </p:stCondLst>
                                  <p:iterate>
                                    <p:tmAbs val="0"/>
                                  </p:iterate>
                                  <p:childTnLst>
                                    <p:set>
                                      <p:cBhvr>
                                        <p:cTn id="50" fill="hold"/>
                                        <p:tgtEl>
                                          <p:spTgt spid="65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2" grpId="0" animBg="1" advAuto="0"/>
      <p:bldP spid="653" grpId="0" animBg="1" advAuto="0"/>
      <p:bldP spid="655" grpId="0" build="p" bldLvl="5" animBg="1" advAuto="0"/>
      <p:bldP spid="656" grpId="0" build="p" bldLvl="5" animBg="1" advAuto="0"/>
      <p:bldP spid="657" grpId="0" build="p" bldLvl="5" animBg="1" advAuto="0"/>
      <p:bldP spid="658" grpId="0"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ort term outlook - upcoming milestone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Short term outlook - upcoming milestones</a:t>
            </a:r>
          </a:p>
        </p:txBody>
      </p:sp>
      <p:pic>
        <p:nvPicPr>
          <p:cNvPr id="662"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663" name="Linea Linea" descr="Linea Linea"/>
          <p:cNvPicPr>
            <a:picLocks/>
          </p:cNvPicPr>
          <p:nvPr/>
        </p:nvPicPr>
        <p:blipFill>
          <a:blip r:embed="rId3"/>
          <a:stretch>
            <a:fillRect/>
          </a:stretch>
        </p:blipFill>
        <p:spPr>
          <a:xfrm>
            <a:off x="-93945" y="1743141"/>
            <a:ext cx="24485601" cy="101601"/>
          </a:xfrm>
          <a:prstGeom prst="rect">
            <a:avLst/>
          </a:prstGeom>
        </p:spPr>
      </p:pic>
      <p:pic>
        <p:nvPicPr>
          <p:cNvPr id="665" name="Linea Linea" descr="Linea Linea"/>
          <p:cNvPicPr>
            <a:picLocks/>
          </p:cNvPicPr>
          <p:nvPr/>
        </p:nvPicPr>
        <p:blipFill>
          <a:blip r:embed="rId4"/>
          <a:stretch>
            <a:fillRect/>
          </a:stretch>
        </p:blipFill>
        <p:spPr>
          <a:xfrm>
            <a:off x="-402978" y="13015920"/>
            <a:ext cx="24409401" cy="25401"/>
          </a:xfrm>
          <a:prstGeom prst="rect">
            <a:avLst/>
          </a:prstGeom>
        </p:spPr>
      </p:pic>
      <p:pic>
        <p:nvPicPr>
          <p:cNvPr id="667"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aphicFrame>
        <p:nvGraphicFramePr>
          <p:cNvPr id="668" name="Tabella"/>
          <p:cNvGraphicFramePr/>
          <p:nvPr/>
        </p:nvGraphicFramePr>
        <p:xfrm>
          <a:off x="641471" y="1979550"/>
          <a:ext cx="23014768" cy="10762582"/>
        </p:xfrm>
        <a:graphic>
          <a:graphicData uri="http://schemas.openxmlformats.org/drawingml/2006/table">
            <a:tbl>
              <a:tblPr>
                <a:tableStyleId>{C7B018BB-80A7-4F77-B60F-C8B233D01FF8}</a:tableStyleId>
              </a:tblPr>
              <a:tblGrid>
                <a:gridCol w="7907729">
                  <a:extLst>
                    <a:ext uri="{9D8B030D-6E8A-4147-A177-3AD203B41FA5}">
                      <a16:colId xmlns:a16="http://schemas.microsoft.com/office/drawing/2014/main" val="20000"/>
                    </a:ext>
                  </a:extLst>
                </a:gridCol>
                <a:gridCol w="2911576">
                  <a:extLst>
                    <a:ext uri="{9D8B030D-6E8A-4147-A177-3AD203B41FA5}">
                      <a16:colId xmlns:a16="http://schemas.microsoft.com/office/drawing/2014/main" val="20001"/>
                    </a:ext>
                  </a:extLst>
                </a:gridCol>
                <a:gridCol w="3149687">
                  <a:extLst>
                    <a:ext uri="{9D8B030D-6E8A-4147-A177-3AD203B41FA5}">
                      <a16:colId xmlns:a16="http://schemas.microsoft.com/office/drawing/2014/main" val="20002"/>
                    </a:ext>
                  </a:extLst>
                </a:gridCol>
                <a:gridCol w="9045776">
                  <a:extLst>
                    <a:ext uri="{9D8B030D-6E8A-4147-A177-3AD203B41FA5}">
                      <a16:colId xmlns:a16="http://schemas.microsoft.com/office/drawing/2014/main" val="20003"/>
                    </a:ext>
                  </a:extLst>
                </a:gridCol>
              </a:tblGrid>
              <a:tr h="631090">
                <a:tc>
                  <a:txBody>
                    <a:bodyPr/>
                    <a:lstStyle/>
                    <a:p>
                      <a:pPr algn="l" defTabSz="914400"/>
                      <a:r>
                        <a:rPr sz="3100">
                          <a:latin typeface="Avenir Next Regular"/>
                          <a:ea typeface="Avenir Next Regular"/>
                          <a:cs typeface="Avenir Next Regular"/>
                          <a:sym typeface="Avenir Next Regular"/>
                        </a:rPr>
                        <a:t>Intermediate Milestone</a:t>
                      </a:r>
                    </a:p>
                  </a:txBody>
                  <a:tcPr marL="50800" marR="50800" marT="50800" marB="50800" anchor="ctr" horzOverflow="overflow">
                    <a:lnL w="12700">
                      <a:solidFill>
                        <a:srgbClr val="000000"/>
                      </a:solidFill>
                      <a:miter lim="400000"/>
                    </a:lnL>
                    <a:lnT w="12700">
                      <a:solidFill>
                        <a:srgbClr val="000000"/>
                      </a:solidFill>
                      <a:miter lim="400000"/>
                    </a:lnT>
                    <a:solidFill>
                      <a:schemeClr val="accent1">
                        <a:lumOff val="16847"/>
                      </a:schemeClr>
                    </a:solidFill>
                  </a:tcPr>
                </a:tc>
                <a:tc>
                  <a:txBody>
                    <a:bodyPr/>
                    <a:lstStyle/>
                    <a:p>
                      <a:pPr algn="l" defTabSz="914400"/>
                      <a:r>
                        <a:rPr sz="3100">
                          <a:latin typeface="Avenir Next Regular"/>
                          <a:ea typeface="Avenir Next Regular"/>
                          <a:cs typeface="Avenir Next Regular"/>
                          <a:sym typeface="Avenir Next Regular"/>
                        </a:rPr>
                        <a:t>Expected date</a:t>
                      </a:r>
                    </a:p>
                  </a:txBody>
                  <a:tcPr marL="50800" marR="50800" marT="50800" marB="50800" anchor="ctr" horzOverflow="overflow">
                    <a:lnT w="12700">
                      <a:solidFill>
                        <a:srgbClr val="000000"/>
                      </a:solidFill>
                      <a:miter lim="400000"/>
                    </a:lnT>
                    <a:solidFill>
                      <a:schemeClr val="accent1">
                        <a:lumOff val="16847"/>
                      </a:schemeClr>
                    </a:solidFill>
                  </a:tcPr>
                </a:tc>
                <a:tc>
                  <a:txBody>
                    <a:bodyPr/>
                    <a:lstStyle/>
                    <a:p>
                      <a:pPr algn="l" defTabSz="914400"/>
                      <a:r>
                        <a:rPr sz="3100">
                          <a:latin typeface="Avenir Next Regular"/>
                          <a:ea typeface="Avenir Next Regular"/>
                          <a:cs typeface="Avenir Next Regular"/>
                          <a:sym typeface="Avenir Next Regular"/>
                        </a:rPr>
                        <a:t>Status</a:t>
                      </a:r>
                    </a:p>
                  </a:txBody>
                  <a:tcPr marL="50800" marR="50800" marT="50800" marB="50800" anchor="ctr" horzOverflow="overflow">
                    <a:lnT w="12700">
                      <a:solidFill>
                        <a:srgbClr val="000000"/>
                      </a:solidFill>
                      <a:miter lim="400000"/>
                    </a:lnT>
                    <a:solidFill>
                      <a:schemeClr val="accent1">
                        <a:lumOff val="16847"/>
                      </a:schemeClr>
                    </a:solidFill>
                  </a:tcPr>
                </a:tc>
                <a:tc>
                  <a:txBody>
                    <a:bodyPr/>
                    <a:lstStyle/>
                    <a:p>
                      <a:pPr algn="l" defTabSz="914400"/>
                      <a:r>
                        <a:rPr sz="3100">
                          <a:latin typeface="Avenir Next Regular"/>
                          <a:ea typeface="Avenir Next Regular"/>
                          <a:cs typeface="Avenir Next Regular"/>
                          <a:sym typeface="Avenir Next Regular"/>
                        </a:rPr>
                        <a:t>Risk</a:t>
                      </a:r>
                    </a:p>
                  </a:txBody>
                  <a:tcPr marL="50800" marR="50800" marT="50800" marB="50800" anchor="ctr" horzOverflow="overflow">
                    <a:lnR w="12700">
                      <a:solidFill>
                        <a:srgbClr val="000000"/>
                      </a:solidFill>
                      <a:miter lim="400000"/>
                    </a:lnR>
                    <a:lnT w="12700">
                      <a:solidFill>
                        <a:srgbClr val="000000"/>
                      </a:solidFill>
                      <a:miter lim="400000"/>
                    </a:lnT>
                    <a:solidFill>
                      <a:schemeClr val="accent1">
                        <a:lumOff val="16847"/>
                      </a:schemeClr>
                    </a:solidFill>
                  </a:tcPr>
                </a:tc>
                <a:extLst>
                  <a:ext uri="{0D108BD9-81ED-4DB2-BD59-A6C34878D82A}">
                    <a16:rowId xmlns:a16="http://schemas.microsoft.com/office/drawing/2014/main" val="10000"/>
                  </a:ext>
                </a:extLst>
              </a:tr>
              <a:tr h="723678">
                <a:tc>
                  <a:txBody>
                    <a:bodyPr/>
                    <a:lstStyle/>
                    <a:p>
                      <a:pPr algn="l" defTabSz="914400"/>
                      <a:r>
                        <a:rPr sz="2500">
                          <a:latin typeface="Avenir Next Regular"/>
                          <a:ea typeface="Avenir Next Regular"/>
                          <a:cs typeface="Avenir Next Regular"/>
                          <a:sym typeface="Avenir Next Regular"/>
                        </a:rPr>
                        <a:t>Project Management Plan ready</a:t>
                      </a:r>
                    </a:p>
                  </a:txBody>
                  <a:tcPr marL="50800" marR="50800" marT="50800" marB="50800" anchor="ctr" horzOverflow="overflow">
                    <a:lnL w="12700">
                      <a:solidFill>
                        <a:srgbClr val="000000"/>
                      </a:solidFill>
                      <a:miter lim="400000"/>
                    </a:lnL>
                  </a:tcPr>
                </a:tc>
                <a:tc>
                  <a:txBody>
                    <a:bodyPr/>
                    <a:lstStyle/>
                    <a:p>
                      <a:pPr algn="l" defTabSz="914400"/>
                      <a:r>
                        <a:rPr sz="2500">
                          <a:latin typeface="Avenir Next Regular"/>
                          <a:ea typeface="Avenir Next Regular"/>
                          <a:cs typeface="Avenir Next Regular"/>
                          <a:sym typeface="Avenir Next Regular"/>
                        </a:rPr>
                        <a:t>Feb21</a:t>
                      </a:r>
                    </a:p>
                  </a:txBody>
                  <a:tcPr marL="50800" marR="50800" marT="50800" marB="50800" anchor="ctr" horzOverflow="overflow"/>
                </a:tc>
                <a:tc>
                  <a:txBody>
                    <a:bodyPr/>
                    <a:lstStyle/>
                    <a:p>
                      <a:pPr marL="219807" indent="-219807" algn="l" defTabSz="914400">
                        <a:buSzPct val="80000"/>
                        <a:buBlip>
                          <a:blip r:embed="rId6"/>
                        </a:buBlip>
                        <a:defRPr sz="2500" b="1">
                          <a:solidFill>
                            <a:schemeClr val="accent3">
                              <a:hueOff val="362282"/>
                              <a:satOff val="31803"/>
                              <a:lumOff val="-18242"/>
                            </a:schemeClr>
                          </a:solidFill>
                          <a:latin typeface="Avenir Next Regular"/>
                          <a:ea typeface="Avenir Next Regular"/>
                          <a:cs typeface="Avenir Next Regular"/>
                          <a:sym typeface="Avenir Next Regular"/>
                        </a:defRPr>
                      </a:pPr>
                      <a:r>
                        <a:t>Accomplished</a:t>
                      </a:r>
                    </a:p>
                  </a:txBody>
                  <a:tcPr marL="50800" marR="50800" marT="50800" marB="50800" anchor="ctr" horzOverflow="overflow"/>
                </a:tc>
                <a:tc>
                  <a:txBody>
                    <a:bodyPr/>
                    <a:lstStyle/>
                    <a:p>
                      <a:pPr algn="l" defTabSz="914400"/>
                      <a:r>
                        <a:rPr sz="2500">
                          <a:latin typeface="Avenir Next Regular"/>
                          <a:ea typeface="Avenir Next Regular"/>
                          <a:cs typeface="Avenir Next Regular"/>
                          <a:sym typeface="Avenir Next Regular"/>
                        </a:rPr>
                        <a:t>n.a.</a:t>
                      </a:r>
                    </a:p>
                  </a:txBody>
                  <a:tcPr marL="50800" marR="50800" marT="50800" marB="50800" anchor="ctr" horzOverflow="overflow">
                    <a:lnR w="12700">
                      <a:solidFill>
                        <a:srgbClr val="000000"/>
                      </a:solidFill>
                      <a:miter lim="400000"/>
                    </a:lnR>
                  </a:tcPr>
                </a:tc>
                <a:extLst>
                  <a:ext uri="{0D108BD9-81ED-4DB2-BD59-A6C34878D82A}">
                    <a16:rowId xmlns:a16="http://schemas.microsoft.com/office/drawing/2014/main" val="10001"/>
                  </a:ext>
                </a:extLst>
              </a:tr>
              <a:tr h="723678">
                <a:tc>
                  <a:txBody>
                    <a:bodyPr/>
                    <a:lstStyle/>
                    <a:p>
                      <a:pPr algn="l" defTabSz="914400"/>
                      <a:r>
                        <a:rPr sz="2500">
                          <a:latin typeface="Avenir Next Regular"/>
                          <a:ea typeface="Avenir Next Regular"/>
                          <a:cs typeface="Avenir Next Regular"/>
                          <a:sym typeface="Avenir Next Regular"/>
                        </a:rPr>
                        <a:t>Preliminary layout</a:t>
                      </a:r>
                    </a:p>
                  </a:txBody>
                  <a:tcPr marL="50800" marR="50800" marT="50800" marB="50800" anchor="ctr" horzOverflow="overflow">
                    <a:lnL w="12700">
                      <a:solidFill>
                        <a:srgbClr val="000000"/>
                      </a:solidFill>
                      <a:miter lim="400000"/>
                    </a:lnL>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Jun -21</a:t>
                      </a:r>
                    </a:p>
                  </a:txBody>
                  <a:tcPr marL="50800" marR="50800" marT="50800" marB="50800" anchor="ctr" horzOverflow="overflow">
                    <a:lnB w="12700">
                      <a:solidFill>
                        <a:srgbClr val="536773"/>
                      </a:solidFill>
                      <a:custDash>
                        <a:ds d="200000" sp="200000"/>
                      </a:custDash>
                      <a:miter lim="400000"/>
                    </a:lnB>
                  </a:tcPr>
                </a:tc>
                <a:tc>
                  <a:txBody>
                    <a:bodyPr/>
                    <a:lstStyle/>
                    <a:p>
                      <a:pPr marL="219807" indent="-219807" algn="l" defTabSz="914400">
                        <a:buSzPct val="80000"/>
                        <a:buBlip>
                          <a:blip r:embed="rId6"/>
                        </a:buBlip>
                        <a:defRPr sz="2500" b="1">
                          <a:solidFill>
                            <a:schemeClr val="accent3">
                              <a:hueOff val="362282"/>
                              <a:satOff val="31803"/>
                              <a:lumOff val="-18242"/>
                            </a:schemeClr>
                          </a:solidFill>
                          <a:latin typeface="Avenir Next Regular"/>
                          <a:ea typeface="Avenir Next Regular"/>
                          <a:cs typeface="Avenir Next Regular"/>
                          <a:sym typeface="Avenir Next Regular"/>
                        </a:defRPr>
                      </a:pPr>
                      <a:r>
                        <a:t>Accomplished</a:t>
                      </a:r>
                    </a:p>
                  </a:txBody>
                  <a:tcPr marL="50800" marR="50800" marT="50800" marB="50800" anchor="ctr" horzOverflow="overflow">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n.a.</a:t>
                      </a:r>
                    </a:p>
                  </a:txBody>
                  <a:tcPr marL="50800" marR="50800" marT="50800" marB="50800" anchor="ctr" horzOverflow="overflow">
                    <a:lnR w="12700">
                      <a:solidFill>
                        <a:srgbClr val="000000"/>
                      </a:solidFill>
                      <a:miter lim="400000"/>
                    </a:lnR>
                  </a:tcPr>
                </a:tc>
                <a:extLst>
                  <a:ext uri="{0D108BD9-81ED-4DB2-BD59-A6C34878D82A}">
                    <a16:rowId xmlns:a16="http://schemas.microsoft.com/office/drawing/2014/main" val="10002"/>
                  </a:ext>
                </a:extLst>
              </a:tr>
              <a:tr h="723678">
                <a:tc>
                  <a:txBody>
                    <a:bodyPr/>
                    <a:lstStyle/>
                    <a:p>
                      <a:pPr algn="l" defTabSz="914400"/>
                      <a:r>
                        <a:rPr sz="2500">
                          <a:latin typeface="Avenir Next Regular"/>
                          <a:ea typeface="Avenir Next Regular"/>
                          <a:cs typeface="Avenir Next Regular"/>
                          <a:sym typeface="Avenir Next Regular"/>
                        </a:rPr>
                        <a:t>Injector preliminary layout</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Jun -21</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marL="219807" indent="-219807" algn="l" defTabSz="914400">
                        <a:buSzPct val="80000"/>
                        <a:buBlip>
                          <a:blip r:embed="rId6"/>
                        </a:buBlip>
                        <a:defRPr sz="2500" b="1">
                          <a:solidFill>
                            <a:schemeClr val="accent3">
                              <a:hueOff val="362282"/>
                              <a:satOff val="31803"/>
                              <a:lumOff val="-18242"/>
                            </a:schemeClr>
                          </a:solidFill>
                          <a:latin typeface="Avenir Next Regular"/>
                          <a:ea typeface="Avenir Next Regular"/>
                          <a:cs typeface="Avenir Next Regular"/>
                          <a:sym typeface="Avenir Next Regular"/>
                        </a:defRPr>
                      </a:pPr>
                      <a:r>
                        <a:t>Accomplished</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n.a.</a:t>
                      </a:r>
                    </a:p>
                  </a:txBody>
                  <a:tcPr marL="50800" marR="50800" marT="50800" marB="50800" anchor="ctr" horzOverflow="overflow">
                    <a:lnR w="12700">
                      <a:solidFill>
                        <a:srgbClr val="000000"/>
                      </a:solidFill>
                      <a:miter lim="400000"/>
                    </a:lnR>
                  </a:tcPr>
                </a:tc>
                <a:extLst>
                  <a:ext uri="{0D108BD9-81ED-4DB2-BD59-A6C34878D82A}">
                    <a16:rowId xmlns:a16="http://schemas.microsoft.com/office/drawing/2014/main" val="10003"/>
                  </a:ext>
                </a:extLst>
              </a:tr>
              <a:tr h="723678">
                <a:tc>
                  <a:txBody>
                    <a:bodyPr/>
                    <a:lstStyle/>
                    <a:p>
                      <a:pPr algn="l" defTabSz="914400"/>
                      <a:r>
                        <a:rPr sz="2500">
                          <a:latin typeface="Avenir Next Regular"/>
                          <a:ea typeface="Avenir Next Regular"/>
                          <a:cs typeface="Avenir Next Regular"/>
                          <a:sym typeface="Avenir Next Regular"/>
                        </a:rPr>
                        <a:t>Building final design</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tcPr>
                </a:tc>
                <a:tc>
                  <a:txBody>
                    <a:bodyPr/>
                    <a:lstStyle/>
                    <a:p>
                      <a:pPr algn="l" defTabSz="914400"/>
                      <a:r>
                        <a:rPr sz="2500">
                          <a:latin typeface="Avenir Next Regular"/>
                          <a:ea typeface="Avenir Next Regular"/>
                          <a:cs typeface="Avenir Next Regular"/>
                          <a:sym typeface="Avenir Next Regular"/>
                        </a:rPr>
                        <a:t>Jun -21</a:t>
                      </a:r>
                    </a:p>
                  </a:txBody>
                  <a:tcPr marL="50800" marR="50800" marT="50800" marB="50800" anchor="ctr" horzOverflow="overflow">
                    <a:lnT w="12700">
                      <a:solidFill>
                        <a:srgbClr val="536773"/>
                      </a:solidFill>
                      <a:custDash>
                        <a:ds d="200000" sp="200000"/>
                      </a:custDash>
                      <a:miter lim="400000"/>
                    </a:lnT>
                  </a:tcPr>
                </a:tc>
                <a:tc>
                  <a:txBody>
                    <a:bodyPr/>
                    <a:lstStyle/>
                    <a:p>
                      <a:pPr marL="219807" indent="-219807" algn="l" defTabSz="914400">
                        <a:buSzPct val="80000"/>
                        <a:buBlip>
                          <a:blip r:embed="rId6"/>
                        </a:buBlip>
                        <a:defRPr sz="2500" b="1">
                          <a:solidFill>
                            <a:schemeClr val="accent3">
                              <a:hueOff val="362282"/>
                              <a:satOff val="31803"/>
                              <a:lumOff val="-18242"/>
                            </a:schemeClr>
                          </a:solidFill>
                          <a:latin typeface="Avenir Next Regular"/>
                          <a:ea typeface="Avenir Next Regular"/>
                          <a:cs typeface="Avenir Next Regular"/>
                          <a:sym typeface="Avenir Next Regular"/>
                        </a:defRPr>
                      </a:pPr>
                      <a:r>
                        <a:t>Accomplished</a:t>
                      </a:r>
                    </a:p>
                  </a:txBody>
                  <a:tcPr marL="50800" marR="50800" marT="50800" marB="50800" anchor="ctr" horzOverflow="overflow">
                    <a:lnT w="12700">
                      <a:solidFill>
                        <a:srgbClr val="536773"/>
                      </a:solidFill>
                      <a:custDash>
                        <a:ds d="200000" sp="200000"/>
                      </a:custDash>
                      <a:miter lim="400000"/>
                    </a:lnT>
                  </a:tcPr>
                </a:tc>
                <a:tc>
                  <a:txBody>
                    <a:bodyPr/>
                    <a:lstStyle/>
                    <a:p>
                      <a:pPr algn="l" defTabSz="914400"/>
                      <a:r>
                        <a:rPr sz="2500">
                          <a:latin typeface="Avenir Next Regular"/>
                          <a:ea typeface="Avenir Next Regular"/>
                          <a:cs typeface="Avenir Next Regular"/>
                          <a:sym typeface="Avenir Next Regular"/>
                        </a:rPr>
                        <a:t>n.a.</a:t>
                      </a:r>
                    </a:p>
                  </a:txBody>
                  <a:tcPr marL="50800" marR="50800" marT="50800" marB="50800" anchor="ctr" horzOverflow="overflow">
                    <a:lnR w="12700">
                      <a:solidFill>
                        <a:srgbClr val="000000"/>
                      </a:solidFill>
                      <a:miter lim="400000"/>
                    </a:lnR>
                  </a:tcPr>
                </a:tc>
                <a:extLst>
                  <a:ext uri="{0D108BD9-81ED-4DB2-BD59-A6C34878D82A}">
                    <a16:rowId xmlns:a16="http://schemas.microsoft.com/office/drawing/2014/main" val="10004"/>
                  </a:ext>
                </a:extLst>
              </a:tr>
              <a:tr h="723678">
                <a:tc>
                  <a:txBody>
                    <a:bodyPr/>
                    <a:lstStyle/>
                    <a:p>
                      <a:pPr algn="l" defTabSz="914400"/>
                      <a:r>
                        <a:rPr sz="2500">
                          <a:latin typeface="Avenir Next Regular"/>
                          <a:ea typeface="Avenir Next Regular"/>
                          <a:cs typeface="Avenir Next Regular"/>
                          <a:sym typeface="Avenir Next Regular"/>
                        </a:rPr>
                        <a:t>Outcome ESFRI Application</a:t>
                      </a:r>
                    </a:p>
                  </a:txBody>
                  <a:tcPr marL="50800" marR="50800" marT="50800" marB="50800" anchor="ctr" horzOverflow="overflow">
                    <a:lnL w="12700">
                      <a:solidFill>
                        <a:srgbClr val="000000"/>
                      </a:solidFill>
                      <a:miter lim="400000"/>
                    </a:lnL>
                  </a:tcPr>
                </a:tc>
                <a:tc>
                  <a:txBody>
                    <a:bodyPr/>
                    <a:lstStyle/>
                    <a:p>
                      <a:pPr algn="l" defTabSz="914400"/>
                      <a:r>
                        <a:rPr sz="2500">
                          <a:latin typeface="Avenir Next Regular"/>
                          <a:ea typeface="Avenir Next Regular"/>
                          <a:cs typeface="Avenir Next Regular"/>
                          <a:sym typeface="Avenir Next Regular"/>
                        </a:rPr>
                        <a:t>Oct-21</a:t>
                      </a:r>
                    </a:p>
                  </a:txBody>
                  <a:tcPr marL="50800" marR="50800" marT="50800" marB="50800" anchor="ctr" horzOverflow="overflow"/>
                </a:tc>
                <a:tc>
                  <a:txBody>
                    <a:bodyPr/>
                    <a:lstStyle/>
                    <a:p>
                      <a:pPr marL="219807" indent="-219807" algn="l" defTabSz="914400">
                        <a:buSzPct val="80000"/>
                        <a:buBlip>
                          <a:blip r:embed="rId6"/>
                        </a:buBlip>
                        <a:defRPr sz="2500" b="1">
                          <a:solidFill>
                            <a:schemeClr val="accent3">
                              <a:hueOff val="362282"/>
                              <a:satOff val="31803"/>
                              <a:lumOff val="-18242"/>
                            </a:schemeClr>
                          </a:solidFill>
                          <a:latin typeface="Avenir Next Regular"/>
                          <a:ea typeface="Avenir Next Regular"/>
                          <a:cs typeface="Avenir Next Regular"/>
                          <a:sym typeface="Avenir Next Regular"/>
                        </a:defRPr>
                      </a:pPr>
                      <a:r>
                        <a:t>Accomplished</a:t>
                      </a:r>
                    </a:p>
                  </a:txBody>
                  <a:tcPr marL="50800" marR="50800" marT="50800" marB="50800" anchor="ctr" horzOverflow="overflow"/>
                </a:tc>
                <a:tc>
                  <a:txBody>
                    <a:bodyPr/>
                    <a:lstStyle/>
                    <a:p>
                      <a:pPr algn="l" defTabSz="914400"/>
                      <a:r>
                        <a:rPr sz="2500">
                          <a:latin typeface="Avenir Next Regular"/>
                          <a:ea typeface="Avenir Next Regular"/>
                          <a:cs typeface="Avenir Next Regular"/>
                          <a:sym typeface="Avenir Next Regular"/>
                        </a:rPr>
                        <a:t>n.a.</a:t>
                      </a:r>
                    </a:p>
                  </a:txBody>
                  <a:tcPr marL="50800" marR="50800" marT="50800" marB="50800" anchor="ctr" horzOverflow="overflow">
                    <a:lnR w="12700">
                      <a:solidFill>
                        <a:srgbClr val="000000"/>
                      </a:solidFill>
                      <a:miter lim="400000"/>
                    </a:lnR>
                  </a:tcPr>
                </a:tc>
                <a:extLst>
                  <a:ext uri="{0D108BD9-81ED-4DB2-BD59-A6C34878D82A}">
                    <a16:rowId xmlns:a16="http://schemas.microsoft.com/office/drawing/2014/main" val="10005"/>
                  </a:ext>
                </a:extLst>
              </a:tr>
              <a:tr h="723678">
                <a:tc>
                  <a:txBody>
                    <a:bodyPr/>
                    <a:lstStyle/>
                    <a:p>
                      <a:pPr algn="l" defTabSz="914400"/>
                      <a:r>
                        <a:rPr sz="2500">
                          <a:latin typeface="Avenir Next Regular"/>
                          <a:ea typeface="Avenir Next Regular"/>
                          <a:cs typeface="Avenir Next Regular"/>
                          <a:sym typeface="Avenir Next Regular"/>
                        </a:rPr>
                        <a:t>2021 Progress Report</a:t>
                      </a:r>
                    </a:p>
                  </a:txBody>
                  <a:tcPr marL="50800" marR="50800" marT="50800" marB="50800" anchor="ctr" horzOverflow="overflow">
                    <a:lnL w="12700">
                      <a:solidFill>
                        <a:srgbClr val="000000"/>
                      </a:solidFill>
                      <a:miter lim="400000"/>
                    </a:lnL>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On time</a:t>
                      </a:r>
                    </a:p>
                  </a:txBody>
                  <a:tcPr marL="50800" marR="50800" marT="50800" marB="50800" anchor="ctr" horzOverflow="overflow">
                    <a:lnB w="12700">
                      <a:solidFill>
                        <a:srgbClr val="536773"/>
                      </a:solidFill>
                      <a:custDash>
                        <a:ds d="200000" sp="200000"/>
                      </a:custDash>
                      <a:miter lim="400000"/>
                    </a:lnB>
                    <a:solidFill>
                      <a:schemeClr val="accent3">
                        <a:hueOff val="-274225"/>
                        <a:satOff val="26768"/>
                        <a:lumOff val="11368"/>
                      </a:schemeClr>
                    </a:solidFill>
                  </a:tcPr>
                </a:tc>
                <a:tc>
                  <a:txBody>
                    <a:bodyPr/>
                    <a:lstStyle/>
                    <a:p>
                      <a:pPr algn="l" defTabSz="914400"/>
                      <a:r>
                        <a:rPr sz="2500">
                          <a:latin typeface="Avenir Next Regular"/>
                          <a:ea typeface="Avenir Next Regular"/>
                          <a:cs typeface="Avenir Next Regular"/>
                          <a:sym typeface="Avenir Next Regular"/>
                        </a:rPr>
                        <a:t>None</a:t>
                      </a:r>
                    </a:p>
                  </a:txBody>
                  <a:tcPr marL="50800" marR="50800" marT="50800" marB="50800" anchor="ctr" horzOverflow="overflow">
                    <a:lnR w="12700">
                      <a:solidFill>
                        <a:srgbClr val="000000"/>
                      </a:solidFill>
                      <a:miter lim="400000"/>
                    </a:lnR>
                    <a:lnB w="12700">
                      <a:solidFill>
                        <a:srgbClr val="536773"/>
                      </a:solidFill>
                      <a:custDash>
                        <a:ds d="200000" sp="200000"/>
                      </a:custDash>
                      <a:miter lim="400000"/>
                    </a:lnB>
                  </a:tcPr>
                </a:tc>
                <a:extLst>
                  <a:ext uri="{0D108BD9-81ED-4DB2-BD59-A6C34878D82A}">
                    <a16:rowId xmlns:a16="http://schemas.microsoft.com/office/drawing/2014/main" val="10006"/>
                  </a:ext>
                </a:extLst>
              </a:tr>
              <a:tr h="723678">
                <a:tc>
                  <a:txBody>
                    <a:bodyPr/>
                    <a:lstStyle/>
                    <a:p>
                      <a:pPr algn="l" defTabSz="914400"/>
                      <a:r>
                        <a:rPr sz="2500">
                          <a:latin typeface="Avenir Next Regular"/>
                          <a:ea typeface="Avenir Next Regular"/>
                          <a:cs typeface="Avenir Next Regular"/>
                          <a:sym typeface="Avenir Next Regular"/>
                        </a:rPr>
                        <a:t>Intermediate machine baseline</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Ongoing</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solidFill>
                      <a:schemeClr val="accent4">
                        <a:hueOff val="348544"/>
                        <a:lumOff val="7139"/>
                      </a:schemeClr>
                    </a:solidFill>
                  </a:tcPr>
                </a:tc>
                <a:tc>
                  <a:txBody>
                    <a:bodyPr/>
                    <a:lstStyle/>
                    <a:p>
                      <a:pPr algn="l" defTabSz="914400"/>
                      <a:r>
                        <a:rPr sz="2500">
                          <a:latin typeface="Avenir Next Regular"/>
                          <a:ea typeface="Avenir Next Regular"/>
                          <a:cs typeface="Avenir Next Regular"/>
                          <a:sym typeface="Avenir Next Regular"/>
                        </a:rPr>
                        <a:t>Risk of delay HIGH due to lack of manpower</a:t>
                      </a:r>
                    </a:p>
                  </a:txBody>
                  <a:tcPr marL="50800" marR="50800" marT="50800" marB="50800" anchor="ctr" horzOverflow="overflow">
                    <a:lnR w="12700">
                      <a:solidFill>
                        <a:srgbClr val="000000"/>
                      </a:solidFill>
                      <a:miter lim="400000"/>
                    </a:lnR>
                    <a:lnT w="12700">
                      <a:solidFill>
                        <a:srgbClr val="536773"/>
                      </a:solidFill>
                      <a:custDash>
                        <a:ds d="200000" sp="200000"/>
                      </a:custDash>
                      <a:miter lim="400000"/>
                    </a:lnT>
                    <a:lnB w="12700">
                      <a:solidFill>
                        <a:srgbClr val="536773"/>
                      </a:solidFill>
                      <a:custDash>
                        <a:ds d="200000" sp="200000"/>
                      </a:custDash>
                      <a:miter lim="400000"/>
                    </a:lnB>
                  </a:tcPr>
                </a:tc>
                <a:extLst>
                  <a:ext uri="{0D108BD9-81ED-4DB2-BD59-A6C34878D82A}">
                    <a16:rowId xmlns:a16="http://schemas.microsoft.com/office/drawing/2014/main" val="10007"/>
                  </a:ext>
                </a:extLst>
              </a:tr>
              <a:tr h="723678">
                <a:tc>
                  <a:txBody>
                    <a:bodyPr/>
                    <a:lstStyle/>
                    <a:p>
                      <a:pPr algn="l" defTabSz="914400"/>
                      <a:r>
                        <a:rPr sz="2500">
                          <a:latin typeface="Avenir Next Regular"/>
                          <a:ea typeface="Avenir Next Regular"/>
                          <a:cs typeface="Avenir Next Regular"/>
                          <a:sym typeface="Avenir Next Regular"/>
                        </a:rPr>
                        <a:t>Magnets Specifications</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Ongoing</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solidFill>
                      <a:schemeClr val="accent4">
                        <a:hueOff val="348544"/>
                        <a:lumOff val="7139"/>
                      </a:schemeClr>
                    </a:solidFill>
                  </a:tcPr>
                </a:tc>
                <a:tc>
                  <a:txBody>
                    <a:bodyPr/>
                    <a:lstStyle/>
                    <a:p>
                      <a:pPr algn="l" defTabSz="914400"/>
                      <a:r>
                        <a:rPr sz="2500">
                          <a:latin typeface="Avenir Next Regular"/>
                          <a:ea typeface="Avenir Next Regular"/>
                          <a:cs typeface="Avenir Next Regular"/>
                          <a:sym typeface="Avenir Next Regular"/>
                        </a:rPr>
                        <a:t>Risk of delay HIGH due to lack of manpower </a:t>
                      </a:r>
                    </a:p>
                  </a:txBody>
                  <a:tcPr marL="50800" marR="50800" marT="50800" marB="50800" anchor="ctr" horzOverflow="overflow">
                    <a:lnR w="12700">
                      <a:solidFill>
                        <a:srgbClr val="000000"/>
                      </a:solidFill>
                      <a:miter lim="400000"/>
                    </a:lnR>
                    <a:lnT w="12700">
                      <a:solidFill>
                        <a:srgbClr val="536773"/>
                      </a:solidFill>
                      <a:custDash>
                        <a:ds d="200000" sp="200000"/>
                      </a:custDash>
                      <a:miter lim="400000"/>
                    </a:lnT>
                    <a:lnB w="12700">
                      <a:solidFill>
                        <a:srgbClr val="536773"/>
                      </a:solidFill>
                      <a:custDash>
                        <a:ds d="200000" sp="200000"/>
                      </a:custDash>
                      <a:miter lim="400000"/>
                    </a:lnB>
                  </a:tcPr>
                </a:tc>
                <a:extLst>
                  <a:ext uri="{0D108BD9-81ED-4DB2-BD59-A6C34878D82A}">
                    <a16:rowId xmlns:a16="http://schemas.microsoft.com/office/drawing/2014/main" val="10008"/>
                  </a:ext>
                </a:extLst>
              </a:tr>
              <a:tr h="723678">
                <a:tc>
                  <a:txBody>
                    <a:bodyPr/>
                    <a:lstStyle/>
                    <a:p>
                      <a:pPr algn="l" defTabSz="914400"/>
                      <a:r>
                        <a:rPr sz="2500">
                          <a:latin typeface="Avenir Next Regular"/>
                          <a:ea typeface="Avenir Next Regular"/>
                          <a:cs typeface="Avenir Next Regular"/>
                          <a:sym typeface="Avenir Next Regular"/>
                        </a:rPr>
                        <a:t>S-Band Waveguide design</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On time</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solidFill>
                      <a:schemeClr val="accent3">
                        <a:hueOff val="-274225"/>
                        <a:satOff val="26768"/>
                        <a:lumOff val="11368"/>
                      </a:schemeClr>
                    </a:solidFill>
                  </a:tcPr>
                </a:tc>
                <a:tc>
                  <a:txBody>
                    <a:bodyPr/>
                    <a:lstStyle/>
                    <a:p>
                      <a:pPr algn="l" defTabSz="914400"/>
                      <a:r>
                        <a:rPr sz="2500">
                          <a:latin typeface="Avenir Next Regular"/>
                          <a:ea typeface="Avenir Next Regular"/>
                          <a:cs typeface="Avenir Next Regular"/>
                          <a:sym typeface="Avenir Next Regular"/>
                        </a:rPr>
                        <a:t>None</a:t>
                      </a:r>
                    </a:p>
                  </a:txBody>
                  <a:tcPr marL="50800" marR="50800" marT="50800" marB="50800" anchor="ctr" horzOverflow="overflow">
                    <a:lnR w="12700">
                      <a:solidFill>
                        <a:srgbClr val="000000"/>
                      </a:solidFill>
                      <a:miter lim="400000"/>
                    </a:lnR>
                    <a:lnT w="12700">
                      <a:solidFill>
                        <a:srgbClr val="536773"/>
                      </a:solidFill>
                      <a:custDash>
                        <a:ds d="200000" sp="200000"/>
                      </a:custDash>
                      <a:miter lim="400000"/>
                    </a:lnT>
                    <a:lnB w="12700">
                      <a:solidFill>
                        <a:srgbClr val="536773"/>
                      </a:solidFill>
                      <a:custDash>
                        <a:ds d="200000" sp="200000"/>
                      </a:custDash>
                      <a:miter lim="400000"/>
                    </a:lnB>
                  </a:tcPr>
                </a:tc>
                <a:extLst>
                  <a:ext uri="{0D108BD9-81ED-4DB2-BD59-A6C34878D82A}">
                    <a16:rowId xmlns:a16="http://schemas.microsoft.com/office/drawing/2014/main" val="10009"/>
                  </a:ext>
                </a:extLst>
              </a:tr>
              <a:tr h="723678">
                <a:tc>
                  <a:txBody>
                    <a:bodyPr/>
                    <a:lstStyle/>
                    <a:p>
                      <a:pPr algn="l" defTabSz="914400"/>
                      <a:r>
                        <a:rPr sz="2500">
                          <a:latin typeface="Avenir Next Regular"/>
                          <a:ea typeface="Avenir Next Regular"/>
                          <a:cs typeface="Avenir Next Regular"/>
                          <a:sym typeface="Avenir Next Regular"/>
                        </a:rPr>
                        <a:t>X-Band Waveguide design</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On going</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solidFill>
                      <a:schemeClr val="accent4">
                        <a:hueOff val="348544"/>
                        <a:lumOff val="7139"/>
                      </a:schemeClr>
                    </a:solidFill>
                  </a:tcPr>
                </a:tc>
                <a:tc>
                  <a:txBody>
                    <a:bodyPr/>
                    <a:lstStyle/>
                    <a:p>
                      <a:pPr algn="l" defTabSz="914400"/>
                      <a:r>
                        <a:rPr sz="2500">
                          <a:latin typeface="Avenir Next Regular"/>
                          <a:ea typeface="Avenir Next Regular"/>
                          <a:cs typeface="Avenir Next Regular"/>
                          <a:sym typeface="Avenir Next Regular"/>
                        </a:rPr>
                        <a:t>Depending on the final RF Station choice. It might be delayed</a:t>
                      </a:r>
                    </a:p>
                  </a:txBody>
                  <a:tcPr marL="50800" marR="50800" marT="50800" marB="50800" anchor="ctr" horzOverflow="overflow">
                    <a:lnR w="12700">
                      <a:solidFill>
                        <a:srgbClr val="000000"/>
                      </a:solidFill>
                      <a:miter lim="400000"/>
                    </a:lnR>
                    <a:lnT w="12700">
                      <a:solidFill>
                        <a:srgbClr val="536773"/>
                      </a:solidFill>
                      <a:custDash>
                        <a:ds d="200000" sp="200000"/>
                      </a:custDash>
                      <a:miter lim="400000"/>
                    </a:lnT>
                    <a:lnB w="12700">
                      <a:solidFill>
                        <a:srgbClr val="536773"/>
                      </a:solidFill>
                      <a:custDash>
                        <a:ds d="200000" sp="200000"/>
                      </a:custDash>
                      <a:miter lim="400000"/>
                    </a:lnB>
                  </a:tcPr>
                </a:tc>
                <a:extLst>
                  <a:ext uri="{0D108BD9-81ED-4DB2-BD59-A6C34878D82A}">
                    <a16:rowId xmlns:a16="http://schemas.microsoft.com/office/drawing/2014/main" val="10010"/>
                  </a:ext>
                </a:extLst>
              </a:tr>
              <a:tr h="723678">
                <a:tc>
                  <a:txBody>
                    <a:bodyPr/>
                    <a:lstStyle/>
                    <a:p>
                      <a:pPr algn="l" defTabSz="914400"/>
                      <a:r>
                        <a:rPr sz="2500">
                          <a:latin typeface="Avenir Next Regular"/>
                          <a:ea typeface="Avenir Next Regular"/>
                          <a:cs typeface="Avenir Next Regular"/>
                          <a:sym typeface="Avenir Next Regular"/>
                        </a:rPr>
                        <a:t>X-Band mech prototype</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On time</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solidFill>
                      <a:schemeClr val="accent3">
                        <a:hueOff val="-274225"/>
                        <a:satOff val="26768"/>
                        <a:lumOff val="11368"/>
                      </a:schemeClr>
                    </a:solidFill>
                  </a:tcPr>
                </a:tc>
                <a:tc>
                  <a:txBody>
                    <a:bodyPr/>
                    <a:lstStyle/>
                    <a:p>
                      <a:pPr algn="l" defTabSz="914400"/>
                      <a:r>
                        <a:rPr sz="2500">
                          <a:latin typeface="Avenir Next Regular"/>
                          <a:ea typeface="Avenir Next Regular"/>
                          <a:cs typeface="Avenir Next Regular"/>
                          <a:sym typeface="Avenir Next Regular"/>
                        </a:rPr>
                        <a:t>To be validated</a:t>
                      </a:r>
                    </a:p>
                  </a:txBody>
                  <a:tcPr marL="50800" marR="50800" marT="50800" marB="50800" anchor="ctr" horzOverflow="overflow">
                    <a:lnR w="12700">
                      <a:solidFill>
                        <a:srgbClr val="000000"/>
                      </a:solidFill>
                      <a:miter lim="400000"/>
                    </a:lnR>
                    <a:lnT w="12700">
                      <a:solidFill>
                        <a:srgbClr val="536773"/>
                      </a:solidFill>
                      <a:custDash>
                        <a:ds d="200000" sp="200000"/>
                      </a:custDash>
                      <a:miter lim="400000"/>
                    </a:lnT>
                    <a:lnB w="12700">
                      <a:solidFill>
                        <a:srgbClr val="536773"/>
                      </a:solidFill>
                      <a:custDash>
                        <a:ds d="200000" sp="200000"/>
                      </a:custDash>
                      <a:miter lim="400000"/>
                    </a:lnB>
                  </a:tcPr>
                </a:tc>
                <a:extLst>
                  <a:ext uri="{0D108BD9-81ED-4DB2-BD59-A6C34878D82A}">
                    <a16:rowId xmlns:a16="http://schemas.microsoft.com/office/drawing/2014/main" val="10011"/>
                  </a:ext>
                </a:extLst>
              </a:tr>
              <a:tr h="723678">
                <a:tc>
                  <a:txBody>
                    <a:bodyPr/>
                    <a:lstStyle/>
                    <a:p>
                      <a:pPr algn="l" defTabSz="914400"/>
                      <a:r>
                        <a:rPr sz="2500">
                          <a:latin typeface="Avenir Next Regular"/>
                          <a:ea typeface="Avenir Next Regular"/>
                          <a:cs typeface="Avenir Next Regular"/>
                          <a:sym typeface="Avenir Next Regular"/>
                        </a:rPr>
                        <a:t>X-Band RF Prototype</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On time</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solidFill>
                      <a:schemeClr val="accent3">
                        <a:hueOff val="-274225"/>
                        <a:satOff val="26768"/>
                        <a:lumOff val="11368"/>
                      </a:schemeClr>
                    </a:solidFill>
                  </a:tcPr>
                </a:tc>
                <a:tc>
                  <a:txBody>
                    <a:bodyPr/>
                    <a:lstStyle/>
                    <a:p>
                      <a:pPr algn="l" defTabSz="914400"/>
                      <a:r>
                        <a:rPr sz="2500">
                          <a:latin typeface="Avenir Next Regular"/>
                          <a:ea typeface="Avenir Next Regular"/>
                          <a:cs typeface="Avenir Next Regular"/>
                          <a:sym typeface="Avenir Next Regular"/>
                        </a:rPr>
                        <a:t>To be validated</a:t>
                      </a:r>
                    </a:p>
                  </a:txBody>
                  <a:tcPr marL="50800" marR="50800" marT="50800" marB="50800" anchor="ctr" horzOverflow="overflow">
                    <a:lnR w="12700">
                      <a:solidFill>
                        <a:srgbClr val="000000"/>
                      </a:solidFill>
                      <a:miter lim="400000"/>
                    </a:lnR>
                    <a:lnT w="12700">
                      <a:solidFill>
                        <a:srgbClr val="536773"/>
                      </a:solidFill>
                      <a:custDash>
                        <a:ds d="200000" sp="200000"/>
                      </a:custDash>
                      <a:miter lim="400000"/>
                    </a:lnT>
                    <a:lnB w="12700">
                      <a:solidFill>
                        <a:srgbClr val="536773"/>
                      </a:solidFill>
                      <a:custDash>
                        <a:ds d="200000" sp="200000"/>
                      </a:custDash>
                      <a:miter lim="400000"/>
                    </a:lnB>
                  </a:tcPr>
                </a:tc>
                <a:extLst>
                  <a:ext uri="{0D108BD9-81ED-4DB2-BD59-A6C34878D82A}">
                    <a16:rowId xmlns:a16="http://schemas.microsoft.com/office/drawing/2014/main" val="10012"/>
                  </a:ext>
                </a:extLst>
              </a:tr>
              <a:tr h="723678">
                <a:tc>
                  <a:txBody>
                    <a:bodyPr/>
                    <a:lstStyle/>
                    <a:p>
                      <a:pPr algn="l" defTabSz="914400"/>
                      <a:r>
                        <a:rPr sz="2500">
                          <a:latin typeface="Avenir Next Regular"/>
                          <a:ea typeface="Avenir Next Regular"/>
                          <a:cs typeface="Avenir Next Regular"/>
                          <a:sym typeface="Avenir Next Regular"/>
                        </a:rPr>
                        <a:t>Funcitonal layout and configuration framework</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marL="219807" indent="-219807" algn="l" defTabSz="914400">
                        <a:buSzPct val="80000"/>
                        <a:buBlip>
                          <a:blip r:embed="rId6"/>
                        </a:buBlip>
                        <a:defRPr sz="2500" b="1">
                          <a:solidFill>
                            <a:schemeClr val="accent3">
                              <a:hueOff val="362282"/>
                              <a:satOff val="31803"/>
                              <a:lumOff val="-18242"/>
                            </a:schemeClr>
                          </a:solidFill>
                          <a:latin typeface="Avenir Next Regular"/>
                          <a:ea typeface="Avenir Next Regular"/>
                          <a:cs typeface="Avenir Next Regular"/>
                          <a:sym typeface="Avenir Next Regular"/>
                        </a:defRPr>
                      </a:pPr>
                      <a:r>
                        <a:t>Accomplished</a:t>
                      </a:r>
                    </a:p>
                  </a:txBody>
                  <a:tcPr marL="50800" marR="50800" marT="50800" marB="50800" anchor="ctr" horzOverflow="overflow">
                    <a:lnT w="12700">
                      <a:solidFill>
                        <a:srgbClr val="536773"/>
                      </a:solidFill>
                      <a:custDash>
                        <a:ds d="200000" sp="200000"/>
                      </a:custDash>
                      <a:miter lim="400000"/>
                    </a:lnT>
                    <a:lnB w="12700">
                      <a:solidFill>
                        <a:srgbClr val="536773"/>
                      </a:solidFill>
                      <a:custDash>
                        <a:ds d="200000" sp="200000"/>
                      </a:custDash>
                      <a:miter lim="400000"/>
                    </a:lnB>
                  </a:tcPr>
                </a:tc>
                <a:tc>
                  <a:txBody>
                    <a:bodyPr/>
                    <a:lstStyle/>
                    <a:p>
                      <a:pPr algn="l" defTabSz="914400"/>
                      <a:r>
                        <a:rPr sz="2500">
                          <a:latin typeface="Avenir Next Regular"/>
                          <a:ea typeface="Avenir Next Regular"/>
                          <a:cs typeface="Avenir Next Regular"/>
                          <a:sym typeface="Avenir Next Regular"/>
                        </a:rPr>
                        <a:t>n.a.</a:t>
                      </a:r>
                    </a:p>
                  </a:txBody>
                  <a:tcPr marL="50800" marR="50800" marT="50800" marB="50800" anchor="ctr" horzOverflow="overflow">
                    <a:lnR w="12700">
                      <a:solidFill>
                        <a:srgbClr val="000000"/>
                      </a:solidFill>
                      <a:miter lim="400000"/>
                    </a:lnR>
                    <a:lnT w="12700">
                      <a:solidFill>
                        <a:srgbClr val="536773"/>
                      </a:solidFill>
                      <a:custDash>
                        <a:ds d="200000" sp="200000"/>
                      </a:custDash>
                      <a:miter lim="400000"/>
                    </a:lnT>
                    <a:lnB w="12700">
                      <a:solidFill>
                        <a:srgbClr val="536773"/>
                      </a:solidFill>
                      <a:custDash>
                        <a:ds d="200000" sp="200000"/>
                      </a:custDash>
                      <a:miter lim="400000"/>
                    </a:lnB>
                  </a:tcPr>
                </a:tc>
                <a:extLst>
                  <a:ext uri="{0D108BD9-81ED-4DB2-BD59-A6C34878D82A}">
                    <a16:rowId xmlns:a16="http://schemas.microsoft.com/office/drawing/2014/main" val="10013"/>
                  </a:ext>
                </a:extLst>
              </a:tr>
              <a:tr h="723678">
                <a:tc>
                  <a:txBody>
                    <a:bodyPr/>
                    <a:lstStyle/>
                    <a:p>
                      <a:pPr algn="l" defTabSz="914400"/>
                      <a:r>
                        <a:rPr sz="2500">
                          <a:latin typeface="Avenir Next Regular"/>
                          <a:ea typeface="Avenir Next Regular"/>
                          <a:cs typeface="Avenir Next Regular"/>
                          <a:sym typeface="Avenir Next Regular"/>
                        </a:rPr>
                        <a:t>TEX Fully operational</a:t>
                      </a:r>
                    </a:p>
                  </a:txBody>
                  <a:tcPr marL="50800" marR="50800" marT="50800" marB="50800" anchor="ctr" horzOverflow="overflow">
                    <a:lnL w="12700">
                      <a:solidFill>
                        <a:srgbClr val="000000"/>
                      </a:solidFill>
                      <a:miter lim="400000"/>
                    </a:lnL>
                    <a:lnT w="12700">
                      <a:solidFill>
                        <a:srgbClr val="536773"/>
                      </a:solidFill>
                      <a:custDash>
                        <a:ds d="200000" sp="200000"/>
                      </a:custDash>
                      <a:miter lim="400000"/>
                    </a:lnT>
                    <a:lnB w="12700">
                      <a:solidFill>
                        <a:srgbClr val="000000"/>
                      </a:solidFill>
                      <a:miter lim="400000"/>
                    </a:lnB>
                  </a:tcPr>
                </a:tc>
                <a:tc>
                  <a:txBody>
                    <a:bodyPr/>
                    <a:lstStyle/>
                    <a:p>
                      <a:pPr algn="l" defTabSz="914400"/>
                      <a:r>
                        <a:rPr sz="2500">
                          <a:latin typeface="Avenir Next Regular"/>
                          <a:ea typeface="Avenir Next Regular"/>
                          <a:cs typeface="Avenir Next Regular"/>
                          <a:sym typeface="Avenir Next Regular"/>
                        </a:rPr>
                        <a:t>Dec-21</a:t>
                      </a:r>
                    </a:p>
                  </a:txBody>
                  <a:tcPr marL="50800" marR="50800" marT="50800" marB="50800" anchor="ctr" horzOverflow="overflow">
                    <a:lnT w="12700">
                      <a:solidFill>
                        <a:srgbClr val="536773"/>
                      </a:solidFill>
                      <a:custDash>
                        <a:ds d="200000" sp="200000"/>
                      </a:custDash>
                      <a:miter lim="400000"/>
                    </a:lnT>
                    <a:lnB w="12700">
                      <a:solidFill>
                        <a:srgbClr val="000000"/>
                      </a:solidFill>
                      <a:miter lim="400000"/>
                    </a:lnB>
                  </a:tcPr>
                </a:tc>
                <a:tc>
                  <a:txBody>
                    <a:bodyPr/>
                    <a:lstStyle/>
                    <a:p>
                      <a:pPr algn="l" defTabSz="914400"/>
                      <a:r>
                        <a:rPr sz="2500">
                          <a:latin typeface="Avenir Next Regular"/>
                          <a:ea typeface="Avenir Next Regular"/>
                          <a:cs typeface="Avenir Next Regular"/>
                          <a:sym typeface="Avenir Next Regular"/>
                        </a:rPr>
                        <a:t>On time</a:t>
                      </a:r>
                    </a:p>
                  </a:txBody>
                  <a:tcPr marL="50800" marR="50800" marT="50800" marB="50800" anchor="ctr" horzOverflow="overflow">
                    <a:lnT w="12700">
                      <a:solidFill>
                        <a:srgbClr val="536773"/>
                      </a:solidFill>
                      <a:custDash>
                        <a:ds d="200000" sp="200000"/>
                      </a:custDash>
                      <a:miter lim="400000"/>
                    </a:lnT>
                    <a:lnB w="12700">
                      <a:solidFill>
                        <a:srgbClr val="000000"/>
                      </a:solidFill>
                      <a:miter lim="400000"/>
                    </a:lnB>
                    <a:solidFill>
                      <a:schemeClr val="accent3">
                        <a:hueOff val="-274225"/>
                        <a:satOff val="26768"/>
                        <a:lumOff val="11368"/>
                      </a:schemeClr>
                    </a:solidFill>
                  </a:tcPr>
                </a:tc>
                <a:tc>
                  <a:txBody>
                    <a:bodyPr/>
                    <a:lstStyle/>
                    <a:p>
                      <a:pPr algn="l" defTabSz="914400"/>
                      <a:r>
                        <a:rPr sz="2500">
                          <a:latin typeface="Avenir Next Regular"/>
                          <a:ea typeface="Avenir Next Regular"/>
                          <a:cs typeface="Avenir Next Regular"/>
                          <a:sym typeface="Avenir Next Regular"/>
                        </a:rPr>
                        <a:t>None</a:t>
                      </a:r>
                    </a:p>
                  </a:txBody>
                  <a:tcPr marL="50800" marR="50800" marT="50800" marB="50800" anchor="ctr" horzOverflow="overflow">
                    <a:lnR w="12700">
                      <a:solidFill>
                        <a:srgbClr val="000000"/>
                      </a:solidFill>
                      <a:miter lim="400000"/>
                    </a:lnR>
                    <a:lnT w="12700">
                      <a:solidFill>
                        <a:srgbClr val="536773"/>
                      </a:solidFill>
                      <a:custDash>
                        <a:ds d="200000" sp="200000"/>
                      </a:custDash>
                      <a:miter lim="400000"/>
                    </a:lnT>
                    <a:lnB w="12700">
                      <a:solidFill>
                        <a:srgbClr val="000000"/>
                      </a:solidFill>
                      <a:miter lim="400000"/>
                    </a:lnB>
                  </a:tcPr>
                </a:tc>
                <a:extLst>
                  <a:ext uri="{0D108BD9-81ED-4DB2-BD59-A6C34878D82A}">
                    <a16:rowId xmlns:a16="http://schemas.microsoft.com/office/drawing/2014/main" val="10014"/>
                  </a:ext>
                </a:extLst>
              </a:tr>
            </a:tbl>
          </a:graphicData>
        </a:graphic>
      </p:graphicFrame>
      <p:sp>
        <p:nvSpPr>
          <p:cNvPr id="669"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 grpId="0"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Project Management Plan"/>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Project Management Plan </a:t>
            </a:r>
          </a:p>
        </p:txBody>
      </p:sp>
      <p:pic>
        <p:nvPicPr>
          <p:cNvPr id="672"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673" name="Linea Linea" descr="Linea Linea"/>
          <p:cNvPicPr>
            <a:picLocks/>
          </p:cNvPicPr>
          <p:nvPr/>
        </p:nvPicPr>
        <p:blipFill>
          <a:blip r:embed="rId3"/>
          <a:stretch>
            <a:fillRect/>
          </a:stretch>
        </p:blipFill>
        <p:spPr>
          <a:xfrm>
            <a:off x="-93945" y="1743141"/>
            <a:ext cx="24485601" cy="101601"/>
          </a:xfrm>
          <a:prstGeom prst="rect">
            <a:avLst/>
          </a:prstGeom>
        </p:spPr>
      </p:pic>
      <p:pic>
        <p:nvPicPr>
          <p:cNvPr id="675" name="Linea Linea" descr="Linea Linea"/>
          <p:cNvPicPr>
            <a:picLocks/>
          </p:cNvPicPr>
          <p:nvPr/>
        </p:nvPicPr>
        <p:blipFill>
          <a:blip r:embed="rId4"/>
          <a:stretch>
            <a:fillRect/>
          </a:stretch>
        </p:blipFill>
        <p:spPr>
          <a:xfrm>
            <a:off x="-402978" y="13015920"/>
            <a:ext cx="24409401" cy="25401"/>
          </a:xfrm>
          <a:prstGeom prst="rect">
            <a:avLst/>
          </a:prstGeom>
        </p:spPr>
      </p:pic>
      <p:pic>
        <p:nvPicPr>
          <p:cNvPr id="677"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678"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sp>
        <p:nvSpPr>
          <p:cNvPr id="679" name="Rettangolo arrotondato"/>
          <p:cNvSpPr/>
          <p:nvPr/>
        </p:nvSpPr>
        <p:spPr>
          <a:xfrm>
            <a:off x="3501445" y="4745140"/>
            <a:ext cx="16600554" cy="5079144"/>
          </a:xfrm>
          <a:prstGeom prst="roundRect">
            <a:avLst>
              <a:gd name="adj" fmla="val 22855"/>
            </a:avLst>
          </a:prstGeom>
          <a:blipFill>
            <a:blip r:embed="rId6"/>
          </a:blip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680" name="COST BASELINE"/>
          <p:cNvSpPr txBox="1"/>
          <p:nvPr/>
        </p:nvSpPr>
        <p:spPr>
          <a:xfrm>
            <a:off x="7424529" y="6592947"/>
            <a:ext cx="8840674" cy="138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chemeClr val="accent4">
                    <a:hueOff val="-476017"/>
                    <a:lumOff val="-10042"/>
                  </a:schemeClr>
                </a:solidFill>
                <a:latin typeface="Chalkduster"/>
                <a:ea typeface="Chalkduster"/>
                <a:cs typeface="Chalkduster"/>
                <a:sym typeface="Chalkduster"/>
              </a:defRPr>
            </a:lvl1pPr>
          </a:lstStyle>
          <a:p>
            <a:r>
              <a:t>COST BASELINE</a:t>
            </a:r>
          </a:p>
        </p:txBody>
      </p:sp>
      <p:sp>
        <p:nvSpPr>
          <p:cNvPr id="681"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Outline"/>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Outline</a:t>
            </a:r>
          </a:p>
        </p:txBody>
      </p:sp>
      <p:sp>
        <p:nvSpPr>
          <p:cNvPr id="160" name="Highlights…"/>
          <p:cNvSpPr txBox="1">
            <a:spLocks noGrp="1"/>
          </p:cNvSpPr>
          <p:nvPr>
            <p:ph type="body" idx="1"/>
          </p:nvPr>
        </p:nvSpPr>
        <p:spPr>
          <a:xfrm>
            <a:off x="736789" y="2638593"/>
            <a:ext cx="22129867" cy="9226664"/>
          </a:xfrm>
          <a:prstGeom prst="rect">
            <a:avLst/>
          </a:prstGeom>
        </p:spPr>
        <p:txBody>
          <a:bodyPr/>
          <a:lstStyle/>
          <a:p>
            <a:pPr marL="548639" indent="-548639" defTabSz="2194505">
              <a:spcBef>
                <a:spcPts val="4000"/>
              </a:spcBef>
              <a:defRPr sz="4319">
                <a:latin typeface="Avenir Next Regular"/>
                <a:ea typeface="Avenir Next Regular"/>
                <a:cs typeface="Avenir Next Regular"/>
                <a:sym typeface="Avenir Next Regular"/>
              </a:defRPr>
            </a:pPr>
            <a:r>
              <a:t>Highlights</a:t>
            </a:r>
          </a:p>
          <a:p>
            <a:pPr marL="548639" indent="-548639" defTabSz="2194505">
              <a:spcBef>
                <a:spcPts val="4000"/>
              </a:spcBef>
              <a:defRPr sz="4319">
                <a:latin typeface="Avenir Next Regular"/>
                <a:ea typeface="Avenir Next Regular"/>
                <a:cs typeface="Avenir Next Regular"/>
                <a:sym typeface="Avenir Next Regular"/>
              </a:defRPr>
            </a:pPr>
            <a:r>
              <a:t>Project Management Plan for the TDR - Phased approach. </a:t>
            </a:r>
          </a:p>
          <a:p>
            <a:pPr marL="754379" lvl="1" indent="-205739" defTabSz="2194505">
              <a:spcBef>
                <a:spcPts val="4000"/>
              </a:spcBef>
              <a:buSzPct val="45000"/>
              <a:buBlip>
                <a:blip r:embed="rId2"/>
              </a:buBlip>
              <a:defRPr sz="4319">
                <a:latin typeface="Avenir Next Regular"/>
                <a:ea typeface="Avenir Next Regular"/>
                <a:cs typeface="Avenir Next Regular"/>
                <a:sym typeface="Avenir Next Regular"/>
              </a:defRPr>
            </a:pPr>
            <a:r>
              <a:t>Project Organization</a:t>
            </a:r>
          </a:p>
          <a:p>
            <a:pPr marL="754379" lvl="1" indent="-205739" defTabSz="2194505">
              <a:spcBef>
                <a:spcPts val="4000"/>
              </a:spcBef>
              <a:buSzPct val="45000"/>
              <a:buBlip>
                <a:blip r:embed="rId2"/>
              </a:buBlip>
              <a:defRPr sz="4319">
                <a:latin typeface="Avenir Next Regular"/>
                <a:ea typeface="Avenir Next Regular"/>
                <a:cs typeface="Avenir Next Regular"/>
                <a:sym typeface="Avenir Next Regular"/>
              </a:defRPr>
            </a:pPr>
            <a:r>
              <a:t>Project Planning baseline</a:t>
            </a:r>
          </a:p>
          <a:p>
            <a:pPr marL="754379" lvl="1" indent="-205739" defTabSz="2194505">
              <a:spcBef>
                <a:spcPts val="4000"/>
              </a:spcBef>
              <a:buSzPct val="45000"/>
              <a:buBlip>
                <a:blip r:embed="rId2"/>
              </a:buBlip>
              <a:defRPr sz="4319">
                <a:latin typeface="Avenir Next Regular"/>
                <a:ea typeface="Avenir Next Regular"/>
                <a:cs typeface="Avenir Next Regular"/>
                <a:sym typeface="Avenir Next Regular"/>
              </a:defRPr>
            </a:pPr>
            <a:r>
              <a:t>Project cost baseline</a:t>
            </a:r>
          </a:p>
          <a:p>
            <a:pPr marL="754379" lvl="1" indent="-205739" defTabSz="2194505">
              <a:spcBef>
                <a:spcPts val="4000"/>
              </a:spcBef>
              <a:buSzPct val="45000"/>
              <a:buBlip>
                <a:blip r:embed="rId2"/>
              </a:buBlip>
              <a:defRPr sz="4319">
                <a:latin typeface="Avenir Next Regular"/>
                <a:ea typeface="Avenir Next Regular"/>
                <a:cs typeface="Avenir Next Regular"/>
                <a:sym typeface="Avenir Next Regular"/>
              </a:defRPr>
            </a:pPr>
            <a:r>
              <a:t>Risk management </a:t>
            </a:r>
          </a:p>
          <a:p>
            <a:pPr marL="548639" indent="-548639" defTabSz="2194505">
              <a:spcBef>
                <a:spcPts val="4000"/>
              </a:spcBef>
              <a:defRPr sz="4319">
                <a:latin typeface="Avenir Next Regular"/>
                <a:ea typeface="Avenir Next Regular"/>
                <a:cs typeface="Avenir Next Regular"/>
                <a:sym typeface="Avenir Next Regular"/>
              </a:defRPr>
            </a:pPr>
            <a:r>
              <a:t>Manpower current allocation &amp; estimation of additional resources required. </a:t>
            </a:r>
          </a:p>
          <a:p>
            <a:pPr marL="548639" indent="-548639" defTabSz="2194505">
              <a:spcBef>
                <a:spcPts val="4000"/>
              </a:spcBef>
              <a:defRPr sz="4319">
                <a:latin typeface="Avenir Next Regular"/>
                <a:ea typeface="Avenir Next Regular"/>
                <a:cs typeface="Avenir Next Regular"/>
                <a:sym typeface="Avenir Next Regular"/>
              </a:defRPr>
            </a:pPr>
            <a:r>
              <a:t>Project Management &amp; Integration ongoing activities</a:t>
            </a:r>
          </a:p>
        </p:txBody>
      </p:sp>
      <p:pic>
        <p:nvPicPr>
          <p:cNvPr id="161" name="Picture 3" descr="Picture 3"/>
          <p:cNvPicPr>
            <a:picLocks noChangeAspect="1"/>
          </p:cNvPicPr>
          <p:nvPr/>
        </p:nvPicPr>
        <p:blipFill>
          <a:blip r:embed="rId3"/>
          <a:stretch>
            <a:fillRect/>
          </a:stretch>
        </p:blipFill>
        <p:spPr>
          <a:xfrm>
            <a:off x="18990" y="49192"/>
            <a:ext cx="3027803" cy="1770883"/>
          </a:xfrm>
          <a:prstGeom prst="rect">
            <a:avLst/>
          </a:prstGeom>
          <a:ln w="12700">
            <a:miter lim="400000"/>
          </a:ln>
        </p:spPr>
      </p:pic>
      <p:pic>
        <p:nvPicPr>
          <p:cNvPr id="162" name="Linea Linea" descr="Linea Linea"/>
          <p:cNvPicPr>
            <a:picLocks/>
          </p:cNvPicPr>
          <p:nvPr/>
        </p:nvPicPr>
        <p:blipFill>
          <a:blip r:embed="rId4"/>
          <a:stretch>
            <a:fillRect/>
          </a:stretch>
        </p:blipFill>
        <p:spPr>
          <a:xfrm>
            <a:off x="-93945" y="1743141"/>
            <a:ext cx="24485601" cy="101601"/>
          </a:xfrm>
          <a:prstGeom prst="rect">
            <a:avLst/>
          </a:prstGeom>
        </p:spPr>
      </p:pic>
      <p:sp>
        <p:nvSpPr>
          <p:cNvPr id="164"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pic>
        <p:nvPicPr>
          <p:cNvPr id="165" name="Linea Linea" descr="Linea Linea"/>
          <p:cNvPicPr>
            <a:picLocks/>
          </p:cNvPicPr>
          <p:nvPr/>
        </p:nvPicPr>
        <p:blipFill>
          <a:blip r:embed="rId5"/>
          <a:stretch>
            <a:fillRect/>
          </a:stretch>
        </p:blipFill>
        <p:spPr>
          <a:xfrm>
            <a:off x="-402978" y="13015920"/>
            <a:ext cx="24409401" cy="25401"/>
          </a:xfrm>
          <a:prstGeom prst="rect">
            <a:avLst/>
          </a:prstGeom>
        </p:spPr>
      </p:pic>
      <p:pic>
        <p:nvPicPr>
          <p:cNvPr id="167" name="Picture 7" descr="Picture 7"/>
          <p:cNvPicPr>
            <a:picLocks noChangeAspect="1"/>
          </p:cNvPicPr>
          <p:nvPr/>
        </p:nvPicPr>
        <p:blipFill>
          <a:blip r:embed="rId6"/>
          <a:stretch>
            <a:fillRect/>
          </a:stretch>
        </p:blipFill>
        <p:spPr>
          <a:xfrm>
            <a:off x="20988204" y="202324"/>
            <a:ext cx="2992282" cy="128560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Cost-Baseline"/>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Cost-Baseline</a:t>
            </a:r>
          </a:p>
        </p:txBody>
      </p:sp>
      <p:pic>
        <p:nvPicPr>
          <p:cNvPr id="684"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685" name="Linea Linea" descr="Linea Linea"/>
          <p:cNvPicPr>
            <a:picLocks/>
          </p:cNvPicPr>
          <p:nvPr/>
        </p:nvPicPr>
        <p:blipFill>
          <a:blip r:embed="rId3"/>
          <a:stretch>
            <a:fillRect/>
          </a:stretch>
        </p:blipFill>
        <p:spPr>
          <a:xfrm>
            <a:off x="-93945" y="1743141"/>
            <a:ext cx="24485601" cy="101601"/>
          </a:xfrm>
          <a:prstGeom prst="rect">
            <a:avLst/>
          </a:prstGeom>
        </p:spPr>
      </p:pic>
      <p:pic>
        <p:nvPicPr>
          <p:cNvPr id="687" name="Linea Linea" descr="Linea Linea"/>
          <p:cNvPicPr>
            <a:picLocks/>
          </p:cNvPicPr>
          <p:nvPr/>
        </p:nvPicPr>
        <p:blipFill>
          <a:blip r:embed="rId4"/>
          <a:stretch>
            <a:fillRect/>
          </a:stretch>
        </p:blipFill>
        <p:spPr>
          <a:xfrm>
            <a:off x="-402978" y="13015920"/>
            <a:ext cx="24409401" cy="25401"/>
          </a:xfrm>
          <a:prstGeom prst="rect">
            <a:avLst/>
          </a:prstGeom>
        </p:spPr>
      </p:pic>
      <p:pic>
        <p:nvPicPr>
          <p:cNvPr id="689"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690" name="Cost Baseline for TDR already presented at the last meeting. Few modification in the meanwhile."/>
          <p:cNvSpPr txBox="1"/>
          <p:nvPr/>
        </p:nvSpPr>
        <p:spPr>
          <a:xfrm>
            <a:off x="15465161" y="3380565"/>
            <a:ext cx="8255001"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6"/>
              </a:buBlip>
              <a:defRPr sz="3200">
                <a:latin typeface="Avenir Next Regular"/>
                <a:ea typeface="Avenir Next Regular"/>
                <a:cs typeface="Avenir Next Regular"/>
                <a:sym typeface="Avenir Next Regular"/>
              </a:defRPr>
            </a:lvl1pPr>
          </a:lstStyle>
          <a:p>
            <a:r>
              <a:t> Cost Baseline for TDR already presented at the last meeting. Few modification in the meanwhile. </a:t>
            </a:r>
          </a:p>
        </p:txBody>
      </p:sp>
      <p:sp>
        <p:nvSpPr>
          <p:cNvPr id="691" name="Presented to the INFN management board (GE) which informally approved but waiting for your final feedback."/>
          <p:cNvSpPr txBox="1"/>
          <p:nvPr/>
        </p:nvSpPr>
        <p:spPr>
          <a:xfrm>
            <a:off x="15465161" y="6324600"/>
            <a:ext cx="8255001"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6"/>
              </a:buBlip>
              <a:defRPr sz="3200">
                <a:latin typeface="Avenir Next Regular"/>
                <a:ea typeface="Avenir Next Regular"/>
                <a:cs typeface="Avenir Next Regular"/>
                <a:sym typeface="Avenir Next Regular"/>
              </a:defRPr>
            </a:lvl1pPr>
          </a:lstStyle>
          <a:p>
            <a:r>
              <a:t> Presented to the INFN management board (GE) which informally approved but waiting for your final feedback.</a:t>
            </a:r>
          </a:p>
        </p:txBody>
      </p:sp>
      <p:sp>
        <p:nvSpPr>
          <p:cNvPr id="692" name="Some funds already allocated to cover some urgent procurement."/>
          <p:cNvSpPr txBox="1"/>
          <p:nvPr/>
        </p:nvSpPr>
        <p:spPr>
          <a:xfrm>
            <a:off x="15642961" y="9116235"/>
            <a:ext cx="8255001"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6"/>
              </a:buBlip>
              <a:defRPr sz="3200">
                <a:latin typeface="Avenir Next Regular"/>
                <a:ea typeface="Avenir Next Regular"/>
                <a:cs typeface="Avenir Next Regular"/>
                <a:sym typeface="Avenir Next Regular"/>
              </a:defRPr>
            </a:lvl1pPr>
          </a:lstStyle>
          <a:p>
            <a:r>
              <a:t> Some funds already allocated to cover some urgent procurement. </a:t>
            </a:r>
          </a:p>
        </p:txBody>
      </p:sp>
      <p:graphicFrame>
        <p:nvGraphicFramePr>
          <p:cNvPr id="693" name="Tabella"/>
          <p:cNvGraphicFramePr/>
          <p:nvPr/>
        </p:nvGraphicFramePr>
        <p:xfrm>
          <a:off x="181755" y="2069254"/>
          <a:ext cx="4690526" cy="10439117"/>
        </p:xfrm>
        <a:graphic>
          <a:graphicData uri="http://schemas.openxmlformats.org/drawingml/2006/table">
            <a:tbl>
              <a:tblPr>
                <a:tableStyleId>{4C3C2611-4C71-4FC5-86AE-919BDF0F9419}</a:tableStyleId>
              </a:tblPr>
              <a:tblGrid>
                <a:gridCol w="2801265">
                  <a:extLst>
                    <a:ext uri="{9D8B030D-6E8A-4147-A177-3AD203B41FA5}">
                      <a16:colId xmlns:a16="http://schemas.microsoft.com/office/drawing/2014/main" val="20000"/>
                    </a:ext>
                  </a:extLst>
                </a:gridCol>
                <a:gridCol w="1889261">
                  <a:extLst>
                    <a:ext uri="{9D8B030D-6E8A-4147-A177-3AD203B41FA5}">
                      <a16:colId xmlns:a16="http://schemas.microsoft.com/office/drawing/2014/main" val="20001"/>
                    </a:ext>
                  </a:extLst>
                </a:gridCol>
              </a:tblGrid>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Working Area</a:t>
                      </a:r>
                    </a:p>
                  </a:txBody>
                  <a:tcPr marL="63500" marR="63500" marT="0" marB="0" anchor="ctr" horzOverflow="overflow">
                    <a:solidFill>
                      <a:srgbClr val="A1D6E3"/>
                    </a:solidFill>
                  </a:tcPr>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Amount (k€)</a:t>
                      </a:r>
                    </a:p>
                  </a:txBody>
                  <a:tcPr marL="63500" marR="63500" marT="0" marB="0" anchor="ctr" horzOverflow="overflow">
                    <a:solidFill>
                      <a:srgbClr val="A1D6E3"/>
                    </a:solidFill>
                  </a:tcPr>
                </a:tc>
                <a:extLst>
                  <a:ext uri="{0D108BD9-81ED-4DB2-BD59-A6C34878D82A}">
                    <a16:rowId xmlns:a16="http://schemas.microsoft.com/office/drawing/2014/main" val="10000"/>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WA1- Beam Physics</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250</a:t>
                      </a:r>
                    </a:p>
                  </a:txBody>
                  <a:tcPr marL="63500" marR="63500" marT="0" marB="0" anchor="ctr" horzOverflow="overflow"/>
                </a:tc>
                <a:extLst>
                  <a:ext uri="{0D108BD9-81ED-4DB2-BD59-A6C34878D82A}">
                    <a16:rowId xmlns:a16="http://schemas.microsoft.com/office/drawing/2014/main" val="10001"/>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WA2 - Injector</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1550</a:t>
                      </a:r>
                    </a:p>
                  </a:txBody>
                  <a:tcPr marL="63500" marR="63500" marT="0" marB="0" anchor="ctr" horzOverflow="overflow"/>
                </a:tc>
                <a:extLst>
                  <a:ext uri="{0D108BD9-81ED-4DB2-BD59-A6C34878D82A}">
                    <a16:rowId xmlns:a16="http://schemas.microsoft.com/office/drawing/2014/main" val="10002"/>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WA3 - Linac</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1170</a:t>
                      </a:r>
                    </a:p>
                  </a:txBody>
                  <a:tcPr marL="63500" marR="63500" marT="0" marB="0" anchor="ctr" horzOverflow="overflow"/>
                </a:tc>
                <a:extLst>
                  <a:ext uri="{0D108BD9-81ED-4DB2-BD59-A6C34878D82A}">
                    <a16:rowId xmlns:a16="http://schemas.microsoft.com/office/drawing/2014/main" val="10003"/>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WA4 - Integration</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2380</a:t>
                      </a:r>
                    </a:p>
                  </a:txBody>
                  <a:tcPr marL="63500" marR="63500" marT="0" marB="0" anchor="ctr" horzOverflow="overflow"/>
                </a:tc>
                <a:extLst>
                  <a:ext uri="{0D108BD9-81ED-4DB2-BD59-A6C34878D82A}">
                    <a16:rowId xmlns:a16="http://schemas.microsoft.com/office/drawing/2014/main" val="10004"/>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WA5 - Plasma</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970</a:t>
                      </a:r>
                    </a:p>
                  </a:txBody>
                  <a:tcPr marL="63500" marR="63500" marT="0" marB="0" anchor="ctr" horzOverflow="overflow"/>
                </a:tc>
                <a:extLst>
                  <a:ext uri="{0D108BD9-81ED-4DB2-BD59-A6C34878D82A}">
                    <a16:rowId xmlns:a16="http://schemas.microsoft.com/office/drawing/2014/main" val="10005"/>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WA6 - FEL</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360</a:t>
                      </a:r>
                    </a:p>
                  </a:txBody>
                  <a:tcPr marL="63500" marR="63500" marT="0" marB="0" anchor="ctr" horzOverflow="overflow"/>
                </a:tc>
                <a:extLst>
                  <a:ext uri="{0D108BD9-81ED-4DB2-BD59-A6C34878D82A}">
                    <a16:rowId xmlns:a16="http://schemas.microsoft.com/office/drawing/2014/main" val="10006"/>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WA8 - Users</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225</a:t>
                      </a:r>
                    </a:p>
                  </a:txBody>
                  <a:tcPr marL="63500" marR="63500" marT="0" marB="0" anchor="ctr" horzOverflow="overflow"/>
                </a:tc>
                <a:extLst>
                  <a:ext uri="{0D108BD9-81ED-4DB2-BD59-A6C34878D82A}">
                    <a16:rowId xmlns:a16="http://schemas.microsoft.com/office/drawing/2014/main" val="10007"/>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WA9 - Infrastructures</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100</a:t>
                      </a:r>
                    </a:p>
                  </a:txBody>
                  <a:tcPr marL="63500" marR="63500" marT="0" marB="0" anchor="ctr" horzOverflow="overflow"/>
                </a:tc>
                <a:extLst>
                  <a:ext uri="{0D108BD9-81ED-4DB2-BD59-A6C34878D82A}">
                    <a16:rowId xmlns:a16="http://schemas.microsoft.com/office/drawing/2014/main" val="10008"/>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WA.10 - Diagnostics</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230</a:t>
                      </a:r>
                    </a:p>
                  </a:txBody>
                  <a:tcPr marL="63500" marR="63500" marT="0" marB="0" anchor="ctr" horzOverflow="overflow"/>
                </a:tc>
                <a:extLst>
                  <a:ext uri="{0D108BD9-81ED-4DB2-BD59-A6C34878D82A}">
                    <a16:rowId xmlns:a16="http://schemas.microsoft.com/office/drawing/2014/main" val="10009"/>
                  </a:ext>
                </a:extLst>
              </a:tr>
              <a:tr h="803009">
                <a:tc>
                  <a:txBody>
                    <a:bodyPr/>
                    <a:lstStyle/>
                    <a:p>
                      <a:pPr algn="r" defTabSz="449580">
                        <a:spcBef>
                          <a:spcPts val="600"/>
                        </a:spcBef>
                        <a:tabLst>
                          <a:tab pos="3568700" algn="l"/>
                        </a:tabLst>
                      </a:pPr>
                      <a:r>
                        <a:rPr sz="2000">
                          <a:latin typeface="Avenir Next Regular"/>
                          <a:ea typeface="Avenir Next Regular"/>
                          <a:cs typeface="Avenir Next Regular"/>
                          <a:sym typeface="Avenir Next Regular"/>
                        </a:rPr>
                        <a:t>Subtotal</a:t>
                      </a:r>
                    </a:p>
                  </a:txBody>
                  <a:tcPr marL="63500" marR="63500" marT="0" marB="0" anchor="ctr" horzOverflow="overflow">
                    <a:solidFill>
                      <a:srgbClr val="EEF3E4"/>
                    </a:solidFill>
                  </a:tcPr>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7235</a:t>
                      </a:r>
                    </a:p>
                  </a:txBody>
                  <a:tcPr marL="63500" marR="63500" marT="0" marB="0" anchor="ctr" horzOverflow="overflow">
                    <a:solidFill>
                      <a:srgbClr val="EEF3E4"/>
                    </a:solidFill>
                  </a:tcPr>
                </a:tc>
                <a:extLst>
                  <a:ext uri="{0D108BD9-81ED-4DB2-BD59-A6C34878D82A}">
                    <a16:rowId xmlns:a16="http://schemas.microsoft.com/office/drawing/2014/main" val="10010"/>
                  </a:ext>
                </a:extLst>
              </a:tr>
              <a:tr h="803009">
                <a:tc>
                  <a:txBody>
                    <a:bodyPr/>
                    <a:lstStyle/>
                    <a:p>
                      <a:pPr algn="just" defTabSz="449580">
                        <a:spcBef>
                          <a:spcPts val="600"/>
                        </a:spcBef>
                        <a:tabLst>
                          <a:tab pos="3568700" algn="l"/>
                        </a:tabLst>
                      </a:pPr>
                      <a:r>
                        <a:rPr sz="2000">
                          <a:latin typeface="Avenir Next Regular"/>
                          <a:ea typeface="Avenir Next Regular"/>
                          <a:cs typeface="Avenir Next Regular"/>
                          <a:sym typeface="Avenir Next Regular"/>
                        </a:rPr>
                        <a:t>Contingencies</a:t>
                      </a:r>
                    </a:p>
                  </a:txBody>
                  <a:tcPr marL="63500" marR="63500" marT="0" marB="0" anchor="ctr" horzOverflow="overflow"/>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360</a:t>
                      </a:r>
                    </a:p>
                  </a:txBody>
                  <a:tcPr marL="63500" marR="63500" marT="0" marB="0" anchor="ctr" horzOverflow="overflow"/>
                </a:tc>
                <a:extLst>
                  <a:ext uri="{0D108BD9-81ED-4DB2-BD59-A6C34878D82A}">
                    <a16:rowId xmlns:a16="http://schemas.microsoft.com/office/drawing/2014/main" val="10011"/>
                  </a:ext>
                </a:extLst>
              </a:tr>
              <a:tr h="803009">
                <a:tc>
                  <a:txBody>
                    <a:bodyPr/>
                    <a:lstStyle/>
                    <a:p>
                      <a:pPr algn="r" defTabSz="449580">
                        <a:spcBef>
                          <a:spcPts val="600"/>
                        </a:spcBef>
                        <a:tabLst>
                          <a:tab pos="3568700" algn="l"/>
                        </a:tabLst>
                      </a:pPr>
                      <a:r>
                        <a:rPr sz="2000">
                          <a:latin typeface="Avenir Next Regular"/>
                          <a:ea typeface="Avenir Next Regular"/>
                          <a:cs typeface="Avenir Next Regular"/>
                          <a:sym typeface="Avenir Next Regular"/>
                        </a:rPr>
                        <a:t>TOTAL</a:t>
                      </a:r>
                    </a:p>
                  </a:txBody>
                  <a:tcPr marL="63500" marR="63500" marT="0" marB="0" anchor="ctr" horzOverflow="overflow">
                    <a:solidFill>
                      <a:srgbClr val="DEE7C8"/>
                    </a:solidFill>
                  </a:tcPr>
                </a:tc>
                <a:tc>
                  <a:txBody>
                    <a:bodyPr/>
                    <a:lstStyle/>
                    <a:p>
                      <a:pPr defTabSz="449580">
                        <a:spcBef>
                          <a:spcPts val="600"/>
                        </a:spcBef>
                        <a:tabLst>
                          <a:tab pos="3568700" algn="l"/>
                        </a:tabLst>
                      </a:pPr>
                      <a:r>
                        <a:rPr sz="2000">
                          <a:latin typeface="Avenir Next Regular"/>
                          <a:ea typeface="Avenir Next Regular"/>
                          <a:cs typeface="Avenir Next Regular"/>
                          <a:sym typeface="Avenir Next Regular"/>
                        </a:rPr>
                        <a:t>7595</a:t>
                      </a:r>
                    </a:p>
                  </a:txBody>
                  <a:tcPr marL="63500" marR="63500" marT="0" marB="0" anchor="ctr" horzOverflow="overflow">
                    <a:solidFill>
                      <a:srgbClr val="DEE7C8"/>
                    </a:solidFill>
                  </a:tcPr>
                </a:tc>
                <a:extLst>
                  <a:ext uri="{0D108BD9-81ED-4DB2-BD59-A6C34878D82A}">
                    <a16:rowId xmlns:a16="http://schemas.microsoft.com/office/drawing/2014/main" val="10012"/>
                  </a:ext>
                </a:extLst>
              </a:tr>
            </a:tbl>
          </a:graphicData>
        </a:graphic>
      </p:graphicFrame>
      <p:pic>
        <p:nvPicPr>
          <p:cNvPr id="694" name="Immagine" descr="Immagine"/>
          <p:cNvPicPr>
            <a:picLocks noChangeAspect="1"/>
          </p:cNvPicPr>
          <p:nvPr/>
        </p:nvPicPr>
        <p:blipFill>
          <a:blip r:embed="rId7"/>
          <a:stretch>
            <a:fillRect/>
          </a:stretch>
        </p:blipFill>
        <p:spPr>
          <a:xfrm>
            <a:off x="5232674" y="6530570"/>
            <a:ext cx="8993124" cy="6390529"/>
          </a:xfrm>
          <a:prstGeom prst="rect">
            <a:avLst/>
          </a:prstGeom>
          <a:ln w="12700">
            <a:miter lim="400000"/>
          </a:ln>
        </p:spPr>
      </p:pic>
      <p:pic>
        <p:nvPicPr>
          <p:cNvPr id="695" name="Linea Linea" descr="Linea Linea"/>
          <p:cNvPicPr>
            <a:picLocks/>
          </p:cNvPicPr>
          <p:nvPr/>
        </p:nvPicPr>
        <p:blipFill>
          <a:blip r:embed="rId8"/>
          <a:stretch>
            <a:fillRect/>
          </a:stretch>
        </p:blipFill>
        <p:spPr>
          <a:xfrm rot="5400000">
            <a:off x="10797277" y="7162800"/>
            <a:ext cx="8319814" cy="101601"/>
          </a:xfrm>
          <a:prstGeom prst="rect">
            <a:avLst/>
          </a:prstGeom>
        </p:spPr>
      </p:pic>
      <p:pic>
        <p:nvPicPr>
          <p:cNvPr id="697" name="Immagine" descr="Immagine"/>
          <p:cNvPicPr>
            <a:picLocks noChangeAspect="1"/>
          </p:cNvPicPr>
          <p:nvPr/>
        </p:nvPicPr>
        <p:blipFill>
          <a:blip r:embed="rId9"/>
          <a:stretch>
            <a:fillRect/>
          </a:stretch>
        </p:blipFill>
        <p:spPr>
          <a:xfrm>
            <a:off x="5225666" y="2026173"/>
            <a:ext cx="9045741" cy="4322966"/>
          </a:xfrm>
          <a:prstGeom prst="rect">
            <a:avLst/>
          </a:prstGeom>
          <a:ln w="12700">
            <a:miter lim="400000"/>
          </a:ln>
        </p:spPr>
      </p:pic>
      <p:sp>
        <p:nvSpPr>
          <p:cNvPr id="698"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90">
                                            <p:bg/>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690">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691">
                                            <p:bg/>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69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692">
                                            <p:bg/>
                                          </p:spTgt>
                                        </p:tgtEl>
                                        <p:attrNameLst>
                                          <p:attrName>style.visibility</p:attrName>
                                        </p:attrNameLst>
                                      </p:cBhvr>
                                      <p:to>
                                        <p:strVal val="visible"/>
                                      </p:to>
                                    </p:set>
                                  </p:childTnLst>
                                </p:cTn>
                              </p:par>
                              <p:par>
                                <p:cTn id="35" presetID="1" presetClass="entr" presetSubtype="0" fill="hold" grpId="0" nodeType="withEffect">
                                  <p:stCondLst>
                                    <p:cond delay="0"/>
                                  </p:stCondLst>
                                  <p:iterate>
                                    <p:tmAbs val="0"/>
                                  </p:iterate>
                                  <p:childTnLst>
                                    <p:set>
                                      <p:cBhvr>
                                        <p:cTn id="36" fill="hold"/>
                                        <p:tgtEl>
                                          <p:spTgt spid="69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 grpId="0" build="p" bldLvl="5" animBg="1" advAuto="0"/>
      <p:bldP spid="691" grpId="0" build="p" bldLvl="5" animBg="1" advAuto="0"/>
      <p:bldP spid="692" grpId="0" build="p" bldLvl="5" animBg="1" advAuto="0"/>
      <p:bldP spid="693" grpId="0" animBg="1" advAuto="0"/>
      <p:bldP spid="694" grpId="0" animBg="1" advAuto="0"/>
      <p:bldP spid="695" grpId="0" animBg="1" advAuto="0"/>
      <p:bldP spid="697"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Cost-Baseline, shopping cart"/>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Cost-Baseline, shopping cart</a:t>
            </a:r>
          </a:p>
        </p:txBody>
      </p:sp>
      <p:pic>
        <p:nvPicPr>
          <p:cNvPr id="701"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702" name="Linea Linea" descr="Linea Linea"/>
          <p:cNvPicPr>
            <a:picLocks/>
          </p:cNvPicPr>
          <p:nvPr/>
        </p:nvPicPr>
        <p:blipFill>
          <a:blip r:embed="rId3"/>
          <a:stretch>
            <a:fillRect/>
          </a:stretch>
        </p:blipFill>
        <p:spPr>
          <a:xfrm>
            <a:off x="-93945" y="1743141"/>
            <a:ext cx="24485601" cy="101601"/>
          </a:xfrm>
          <a:prstGeom prst="rect">
            <a:avLst/>
          </a:prstGeom>
        </p:spPr>
      </p:pic>
      <p:pic>
        <p:nvPicPr>
          <p:cNvPr id="704" name="Linea Linea" descr="Linea Linea"/>
          <p:cNvPicPr>
            <a:picLocks/>
          </p:cNvPicPr>
          <p:nvPr/>
        </p:nvPicPr>
        <p:blipFill>
          <a:blip r:embed="rId4"/>
          <a:stretch>
            <a:fillRect/>
          </a:stretch>
        </p:blipFill>
        <p:spPr>
          <a:xfrm>
            <a:off x="-402978" y="13015920"/>
            <a:ext cx="24409401" cy="25401"/>
          </a:xfrm>
          <a:prstGeom prst="rect">
            <a:avLst/>
          </a:prstGeom>
        </p:spPr>
      </p:pic>
      <p:pic>
        <p:nvPicPr>
          <p:cNvPr id="706"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aphicFrame>
        <p:nvGraphicFramePr>
          <p:cNvPr id="707" name="Tabella"/>
          <p:cNvGraphicFramePr/>
          <p:nvPr/>
        </p:nvGraphicFramePr>
        <p:xfrm>
          <a:off x="3596470" y="2041252"/>
          <a:ext cx="17798964" cy="10885760"/>
        </p:xfrm>
        <a:graphic>
          <a:graphicData uri="http://schemas.openxmlformats.org/drawingml/2006/table">
            <a:tbl>
              <a:tblPr>
                <a:tableStyleId>{4C3C2611-4C71-4FC5-86AE-919BDF0F9419}</a:tableStyleId>
              </a:tblPr>
              <a:tblGrid>
                <a:gridCol w="3042923">
                  <a:extLst>
                    <a:ext uri="{9D8B030D-6E8A-4147-A177-3AD203B41FA5}">
                      <a16:colId xmlns:a16="http://schemas.microsoft.com/office/drawing/2014/main" val="20000"/>
                    </a:ext>
                  </a:extLst>
                </a:gridCol>
                <a:gridCol w="6055578">
                  <a:extLst>
                    <a:ext uri="{9D8B030D-6E8A-4147-A177-3AD203B41FA5}">
                      <a16:colId xmlns:a16="http://schemas.microsoft.com/office/drawing/2014/main" val="20001"/>
                    </a:ext>
                  </a:extLst>
                </a:gridCol>
                <a:gridCol w="2977522">
                  <a:extLst>
                    <a:ext uri="{9D8B030D-6E8A-4147-A177-3AD203B41FA5}">
                      <a16:colId xmlns:a16="http://schemas.microsoft.com/office/drawing/2014/main" val="20002"/>
                    </a:ext>
                  </a:extLst>
                </a:gridCol>
                <a:gridCol w="5722941">
                  <a:extLst>
                    <a:ext uri="{9D8B030D-6E8A-4147-A177-3AD203B41FA5}">
                      <a16:colId xmlns:a16="http://schemas.microsoft.com/office/drawing/2014/main" val="20003"/>
                    </a:ext>
                  </a:extLst>
                </a:gridCol>
              </a:tblGrid>
              <a:tr h="544288">
                <a:tc>
                  <a:txBody>
                    <a:bodyPr/>
                    <a:lstStyle/>
                    <a:p>
                      <a:pPr algn="l" defTabSz="914400"/>
                      <a:r>
                        <a:rPr sz="2400">
                          <a:latin typeface="Avenir Next Regular"/>
                          <a:ea typeface="Avenir Next Regular"/>
                          <a:cs typeface="Avenir Next Regular"/>
                          <a:sym typeface="Avenir Next Regular"/>
                        </a:rPr>
                        <a:t>Working Area</a:t>
                      </a:r>
                    </a:p>
                  </a:txBody>
                  <a:tcPr marL="50800" marR="50800" marT="50800" marB="50800" anchor="ctr" horzOverflow="overflow">
                    <a:solidFill>
                      <a:schemeClr val="accent4">
                        <a:hueOff val="-476017"/>
                        <a:lumOff val="-10042"/>
                      </a:schemeClr>
                    </a:solidFill>
                  </a:tcPr>
                </a:tc>
                <a:tc>
                  <a:txBody>
                    <a:bodyPr/>
                    <a:lstStyle/>
                    <a:p>
                      <a:pPr defTabSz="914400"/>
                      <a:r>
                        <a:rPr sz="2400">
                          <a:latin typeface="Avenir Next Regular"/>
                          <a:ea typeface="Avenir Next Regular"/>
                          <a:cs typeface="Avenir Next Regular"/>
                          <a:sym typeface="Avenir Next Regular"/>
                        </a:rPr>
                        <a:t>Item</a:t>
                      </a:r>
                    </a:p>
                  </a:txBody>
                  <a:tcPr marL="50800" marR="50800" marT="50800" marB="50800" anchor="ctr" horzOverflow="overflow">
                    <a:solidFill>
                      <a:schemeClr val="accent4">
                        <a:hueOff val="-476017"/>
                        <a:lumOff val="-10042"/>
                      </a:schemeClr>
                    </a:solidFill>
                  </a:tcPr>
                </a:tc>
                <a:tc>
                  <a:txBody>
                    <a:bodyPr/>
                    <a:lstStyle/>
                    <a:p>
                      <a:pPr defTabSz="914400"/>
                      <a:r>
                        <a:rPr sz="2400">
                          <a:latin typeface="Avenir Next Regular"/>
                          <a:ea typeface="Avenir Next Regular"/>
                          <a:cs typeface="Avenir Next Regular"/>
                          <a:sym typeface="Avenir Next Regular"/>
                        </a:rPr>
                        <a:t>Expected cost (k€)</a:t>
                      </a:r>
                    </a:p>
                  </a:txBody>
                  <a:tcPr marL="50800" marR="50800" marT="50800" marB="50800" anchor="ctr" horzOverflow="overflow">
                    <a:solidFill>
                      <a:schemeClr val="accent4">
                        <a:hueOff val="-476017"/>
                        <a:lumOff val="-10042"/>
                      </a:schemeClr>
                    </a:solidFill>
                  </a:tcPr>
                </a:tc>
                <a:tc>
                  <a:txBody>
                    <a:bodyPr/>
                    <a:lstStyle/>
                    <a:p>
                      <a:pPr defTabSz="914400"/>
                      <a:r>
                        <a:rPr sz="2400">
                          <a:latin typeface="Avenir Next Regular"/>
                          <a:ea typeface="Avenir Next Regular"/>
                          <a:cs typeface="Avenir Next Regular"/>
                          <a:sym typeface="Avenir Next Regular"/>
                        </a:rPr>
                        <a:t>Comment</a:t>
                      </a:r>
                    </a:p>
                  </a:txBody>
                  <a:tcPr marL="50800" marR="50800" marT="50800" marB="50800" anchor="ctr" horzOverflow="overflow">
                    <a:solidFill>
                      <a:schemeClr val="accent4">
                        <a:hueOff val="-476017"/>
                        <a:lumOff val="-10042"/>
                      </a:schemeClr>
                    </a:solidFill>
                  </a:tcPr>
                </a:tc>
                <a:extLst>
                  <a:ext uri="{0D108BD9-81ED-4DB2-BD59-A6C34878D82A}">
                    <a16:rowId xmlns:a16="http://schemas.microsoft.com/office/drawing/2014/main" val="10000"/>
                  </a:ext>
                </a:extLst>
              </a:tr>
              <a:tr h="544288">
                <a:tc>
                  <a:txBody>
                    <a:bodyPr/>
                    <a:lstStyle/>
                    <a:p>
                      <a:pPr algn="l" defTabSz="914400"/>
                      <a:r>
                        <a:rPr sz="2400">
                          <a:latin typeface="Avenir Next Regular"/>
                          <a:ea typeface="Avenir Next Regular"/>
                          <a:cs typeface="Avenir Next Regular"/>
                          <a:sym typeface="Avenir Next Regular"/>
                        </a:rPr>
                        <a:t>WA.1 - Beam Physics</a:t>
                      </a: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Computing cluster for 3D Full simulations</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250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Already procured</a:t>
                      </a:r>
                    </a:p>
                  </a:txBody>
                  <a:tcPr marL="50800" marR="50800" marT="50800" marB="50800" anchor="ctr" horzOverflow="overflow">
                    <a:solidFill>
                      <a:srgbClr val="D5D5D5"/>
                    </a:solidFill>
                  </a:tcPr>
                </a:tc>
                <a:extLst>
                  <a:ext uri="{0D108BD9-81ED-4DB2-BD59-A6C34878D82A}">
                    <a16:rowId xmlns:a16="http://schemas.microsoft.com/office/drawing/2014/main" val="10001"/>
                  </a:ext>
                </a:extLst>
              </a:tr>
              <a:tr h="544288">
                <a:tc rowSpan="6">
                  <a:txBody>
                    <a:bodyPr/>
                    <a:lstStyle/>
                    <a:p>
                      <a:pPr algn="l" defTabSz="914400"/>
                      <a:r>
                        <a:rPr sz="2400">
                          <a:latin typeface="Avenir Next Regular"/>
                          <a:ea typeface="Avenir Next Regular"/>
                          <a:cs typeface="Avenir Next Regular"/>
                          <a:sym typeface="Avenir Next Regular"/>
                        </a:rPr>
                        <a:t>WA.2 - Injector
</a:t>
                      </a:r>
                    </a:p>
                  </a:txBody>
                  <a:tcPr marL="50800" marR="50800" marT="50800" marB="50800" anchor="ctr" horzOverflow="overflow">
                    <a:solidFill>
                      <a:srgbClr val="FFFFFF"/>
                    </a:solidFill>
                  </a:tcPr>
                </a:tc>
                <a:tc>
                  <a:txBody>
                    <a:bodyPr/>
                    <a:lstStyle/>
                    <a:p>
                      <a:pPr algn="l" defTabSz="914400"/>
                      <a:r>
                        <a:rPr sz="2400">
                          <a:latin typeface="Avenir Next Regular"/>
                          <a:ea typeface="Avenir Next Regular"/>
                          <a:cs typeface="Avenir Next Regular"/>
                          <a:sym typeface="Avenir Next Regular"/>
                        </a:rPr>
                        <a:t>Upgrade PC Laser</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725</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To be performed @ SPARC_LAB</a:t>
                      </a:r>
                    </a:p>
                  </a:txBody>
                  <a:tcPr marL="50800" marR="50800" marT="50800" marB="50800" anchor="ctr" horzOverflow="overflow">
                    <a:solidFill>
                      <a:srgbClr val="FFFFFF"/>
                    </a:solidFill>
                  </a:tcPr>
                </a:tc>
                <a:extLst>
                  <a:ext uri="{0D108BD9-81ED-4DB2-BD59-A6C34878D82A}">
                    <a16:rowId xmlns:a16="http://schemas.microsoft.com/office/drawing/2014/main" val="10002"/>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Upgrade LLRF</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To be performed @ SPARC_LAB</a:t>
                      </a:r>
                    </a:p>
                  </a:txBody>
                  <a:tcPr marL="50800" marR="50800" marT="50800" marB="50800" anchor="ctr" horzOverflow="overflow">
                    <a:solidFill>
                      <a:srgbClr val="FFFFFF"/>
                    </a:solidFill>
                  </a:tcPr>
                </a:tc>
                <a:extLst>
                  <a:ext uri="{0D108BD9-81ED-4DB2-BD59-A6C34878D82A}">
                    <a16:rowId xmlns:a16="http://schemas.microsoft.com/office/drawing/2014/main" val="10003"/>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Upgrade Synch System</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To be performed @ SPARC_LAB</a:t>
                      </a:r>
                    </a:p>
                  </a:txBody>
                  <a:tcPr marL="50800" marR="50800" marT="50800" marB="50800" anchor="ctr" horzOverflow="overflow">
                    <a:solidFill>
                      <a:srgbClr val="FFFFFF"/>
                    </a:solidFill>
                  </a:tcPr>
                </a:tc>
                <a:extLst>
                  <a:ext uri="{0D108BD9-81ED-4DB2-BD59-A6C34878D82A}">
                    <a16:rowId xmlns:a16="http://schemas.microsoft.com/office/drawing/2014/main" val="10004"/>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Upgrade Timing System </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50</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To be performed @ SPARC_LAB</a:t>
                      </a:r>
                    </a:p>
                  </a:txBody>
                  <a:tcPr marL="50800" marR="50800" marT="50800" marB="50800" anchor="ctr" horzOverflow="overflow">
                    <a:solidFill>
                      <a:srgbClr val="FFFFFF"/>
                    </a:solidFill>
                  </a:tcPr>
                </a:tc>
                <a:extLst>
                  <a:ext uri="{0D108BD9-81ED-4DB2-BD59-A6C34878D82A}">
                    <a16:rowId xmlns:a16="http://schemas.microsoft.com/office/drawing/2014/main" val="10005"/>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RF Gun prototype</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25</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First under testing @ SPARC_LAB</a:t>
                      </a:r>
                    </a:p>
                  </a:txBody>
                  <a:tcPr marL="50800" marR="50800" marT="50800" marB="50800" anchor="ctr" horzOverflow="overflow">
                    <a:solidFill>
                      <a:srgbClr val="FFFFFF"/>
                    </a:solidFill>
                  </a:tcPr>
                </a:tc>
                <a:extLst>
                  <a:ext uri="{0D108BD9-81ED-4DB2-BD59-A6C34878D82A}">
                    <a16:rowId xmlns:a16="http://schemas.microsoft.com/office/drawing/2014/main" val="10006"/>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S-Band Modulator</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550</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To be defined</a:t>
                      </a:r>
                    </a:p>
                  </a:txBody>
                  <a:tcPr marL="50800" marR="50800" marT="50800" marB="50800" anchor="ctr" horzOverflow="overflow">
                    <a:solidFill>
                      <a:srgbClr val="FFFFFF"/>
                    </a:solidFill>
                  </a:tcPr>
                </a:tc>
                <a:extLst>
                  <a:ext uri="{0D108BD9-81ED-4DB2-BD59-A6C34878D82A}">
                    <a16:rowId xmlns:a16="http://schemas.microsoft.com/office/drawing/2014/main" val="10007"/>
                  </a:ext>
                </a:extLst>
              </a:tr>
              <a:tr h="544288">
                <a:tc rowSpan="12">
                  <a:txBody>
                    <a:bodyPr/>
                    <a:lstStyle/>
                    <a:p>
                      <a:pPr algn="l" defTabSz="914400"/>
                      <a:r>
                        <a:rPr sz="2400">
                          <a:latin typeface="Avenir Next Regular"/>
                          <a:ea typeface="Avenir Next Regular"/>
                          <a:cs typeface="Avenir Next Regular"/>
                          <a:sym typeface="Avenir Next Regular"/>
                        </a:rPr>
                        <a:t>WA.3 - LINAC</a:t>
                      </a: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Heat treatment chamber</a:t>
                      </a:r>
                    </a:p>
                  </a:txBody>
                  <a:tcPr marL="50800" marR="50800" marT="50800" marB="50800" anchor="ctr" horzOverflow="overflow">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70</a:t>
                      </a:r>
                    </a:p>
                  </a:txBody>
                  <a:tcPr marL="50800" marR="50800" marT="50800" marB="50800" anchor="ctr" horzOverflow="overflow">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08"/>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Vacuum Components</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60</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09"/>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Local heater</a:t>
                      </a:r>
                    </a:p>
                  </a:txBody>
                  <a:tcPr marL="50800" marR="50800" marT="50800" marB="50800" anchor="ctr" horzOverflow="overflow">
                    <a:lnT w="12700">
                      <a:solidFill>
                        <a:srgbClr val="000000"/>
                      </a:solidFill>
                      <a:custDash>
                        <a:ds d="200000" sp="200000"/>
                      </a:custDash>
                      <a:miter lim="400000"/>
                    </a:lnT>
                    <a:solidFill>
                      <a:srgbClr val="D5D5D5"/>
                    </a:solidFill>
                  </a:tcPr>
                </a:tc>
                <a:tc>
                  <a:txBody>
                    <a:bodyPr/>
                    <a:lstStyle/>
                    <a:p>
                      <a:pPr defTabSz="914400"/>
                      <a:r>
                        <a:rPr sz="2400">
                          <a:latin typeface="Avenir Next Regular"/>
                          <a:ea typeface="Avenir Next Regular"/>
                          <a:cs typeface="Avenir Next Regular"/>
                          <a:sym typeface="Avenir Next Regular"/>
                        </a:rPr>
                        <a:t>10</a:t>
                      </a:r>
                    </a:p>
                  </a:txBody>
                  <a:tcPr marL="50800" marR="50800" marT="50800" marB="50800" anchor="ctr" horzOverflow="overflow">
                    <a:lnT w="12700">
                      <a:solidFill>
                        <a:srgbClr val="000000"/>
                      </a:solidFill>
                      <a:custDash>
                        <a:ds d="200000" sp="200000"/>
                      </a:custDash>
                      <a:miter lim="400000"/>
                    </a:lnT>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solidFill>
                      <a:srgbClr val="D5D5D5"/>
                    </a:solidFill>
                  </a:tcPr>
                </a:tc>
                <a:extLst>
                  <a:ext uri="{0D108BD9-81ED-4DB2-BD59-A6C34878D82A}">
                    <a16:rowId xmlns:a16="http://schemas.microsoft.com/office/drawing/2014/main" val="10010"/>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X-Band mech prototype</a:t>
                      </a:r>
                    </a:p>
                  </a:txBody>
                  <a:tcPr marL="50800" marR="50800" marT="50800" marB="50800" anchor="ctr" horzOverflow="overflow">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60</a:t>
                      </a:r>
                    </a:p>
                  </a:txBody>
                  <a:tcPr marL="50800" marR="50800" marT="50800" marB="50800" anchor="ctr" horzOverflow="overflow">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Already procured</a:t>
                      </a:r>
                    </a:p>
                  </a:txBody>
                  <a:tcPr marL="50800" marR="50800" marT="50800" marB="50800" anchor="ctr" horzOverflow="overflow">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11"/>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X-Band RF prototype</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80</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12"/>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RF - in vacuum component</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50</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13"/>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WG Circular mode converter</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80</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14"/>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High Power Waveguide component</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150</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15"/>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X-Band full prototype</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200</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16"/>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BOC Prototype (x2)</a:t>
                      </a:r>
                    </a:p>
                  </a:txBody>
                  <a:tcPr marL="50800" marR="50800" marT="50800" marB="50800" anchor="ctr" horzOverflow="overflow">
                    <a:lnT w="12700">
                      <a:solidFill>
                        <a:srgbClr val="000000"/>
                      </a:solidFill>
                      <a:custDash>
                        <a:ds d="200000" sp="200000"/>
                      </a:custDash>
                      <a:miter lim="400000"/>
                    </a:lnT>
                    <a:solidFill>
                      <a:srgbClr val="D5D5D5"/>
                    </a:solidFill>
                  </a:tcPr>
                </a:tc>
                <a:tc>
                  <a:txBody>
                    <a:bodyPr/>
                    <a:lstStyle/>
                    <a:p>
                      <a:pPr defTabSz="914400"/>
                      <a:r>
                        <a:rPr sz="2400">
                          <a:latin typeface="Avenir Next Regular"/>
                          <a:ea typeface="Avenir Next Regular"/>
                          <a:cs typeface="Avenir Next Regular"/>
                          <a:sym typeface="Avenir Next Regular"/>
                        </a:rPr>
                        <a:t>200</a:t>
                      </a:r>
                    </a:p>
                  </a:txBody>
                  <a:tcPr marL="50800" marR="50800" marT="50800" marB="50800" anchor="ctr" horzOverflow="overflow">
                    <a:lnT w="12700">
                      <a:solidFill>
                        <a:srgbClr val="000000"/>
                      </a:solidFill>
                      <a:custDash>
                        <a:ds d="200000" sp="200000"/>
                      </a:custDash>
                      <a:miter lim="400000"/>
                    </a:lnT>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solidFill>
                      <a:srgbClr val="D5D5D5"/>
                    </a:solidFill>
                  </a:tcPr>
                </a:tc>
                <a:extLst>
                  <a:ext uri="{0D108BD9-81ED-4DB2-BD59-A6C34878D82A}">
                    <a16:rowId xmlns:a16="http://schemas.microsoft.com/office/drawing/2014/main" val="10017"/>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Magnetic measurement lab upgrade</a:t>
                      </a:r>
                    </a:p>
                  </a:txBody>
                  <a:tcPr marL="50800" marR="50800" marT="50800" marB="50800" anchor="ctr" horzOverflow="overflow">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130</a:t>
                      </a:r>
                    </a:p>
                  </a:txBody>
                  <a:tcPr marL="50800" marR="50800" marT="50800" marB="50800" anchor="ctr" horzOverflow="overflow">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18"/>
                  </a:ext>
                </a:extLst>
              </a:tr>
              <a:tr h="544288">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Compact integrated quad prototype</a:t>
                      </a:r>
                    </a:p>
                  </a:txBody>
                  <a:tcPr marL="50800" marR="50800" marT="50800" marB="50800" anchor="ctr" horzOverflow="overflow">
                    <a:lnT w="12700">
                      <a:solidFill>
                        <a:srgbClr val="000000"/>
                      </a:solidFill>
                      <a:custDash>
                        <a:ds d="200000" sp="200000"/>
                      </a:custDash>
                      <a:miter lim="400000"/>
                    </a:lnT>
                    <a:solidFill>
                      <a:srgbClr val="D5D5D5"/>
                    </a:solidFill>
                  </a:tcPr>
                </a:tc>
                <a:tc>
                  <a:txBody>
                    <a:bodyPr/>
                    <a:lstStyle/>
                    <a:p>
                      <a:pPr defTabSz="914400"/>
                      <a:r>
                        <a:rPr sz="2400">
                          <a:latin typeface="Avenir Next Regular"/>
                          <a:ea typeface="Avenir Next Regular"/>
                          <a:cs typeface="Avenir Next Regular"/>
                          <a:sym typeface="Avenir Next Regular"/>
                        </a:rPr>
                        <a:t>80</a:t>
                      </a:r>
                    </a:p>
                  </a:txBody>
                  <a:tcPr marL="50800" marR="50800" marT="50800" marB="50800" anchor="ctr" horzOverflow="overflow">
                    <a:lnT w="12700">
                      <a:solidFill>
                        <a:srgbClr val="000000"/>
                      </a:solidFill>
                      <a:custDash>
                        <a:ds d="200000" sp="200000"/>
                      </a:custDash>
                      <a:miter lim="400000"/>
                    </a:lnT>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solidFill>
                      <a:srgbClr val="D5D5D5"/>
                    </a:solidFill>
                  </a:tcPr>
                </a:tc>
                <a:extLst>
                  <a:ext uri="{0D108BD9-81ED-4DB2-BD59-A6C34878D82A}">
                    <a16:rowId xmlns:a16="http://schemas.microsoft.com/office/drawing/2014/main" val="10019"/>
                  </a:ext>
                </a:extLst>
              </a:tr>
            </a:tbl>
          </a:graphicData>
        </a:graphic>
      </p:graphicFrame>
      <p:sp>
        <p:nvSpPr>
          <p:cNvPr id="708"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7"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Cost-Baseline, shopping cart"/>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Cost-Baseline, shopping cart</a:t>
            </a:r>
          </a:p>
        </p:txBody>
      </p:sp>
      <p:pic>
        <p:nvPicPr>
          <p:cNvPr id="711"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712" name="Linea Linea" descr="Linea Linea"/>
          <p:cNvPicPr>
            <a:picLocks/>
          </p:cNvPicPr>
          <p:nvPr/>
        </p:nvPicPr>
        <p:blipFill>
          <a:blip r:embed="rId3"/>
          <a:stretch>
            <a:fillRect/>
          </a:stretch>
        </p:blipFill>
        <p:spPr>
          <a:xfrm>
            <a:off x="-93945" y="1743141"/>
            <a:ext cx="24485601" cy="101601"/>
          </a:xfrm>
          <a:prstGeom prst="rect">
            <a:avLst/>
          </a:prstGeom>
        </p:spPr>
      </p:pic>
      <p:pic>
        <p:nvPicPr>
          <p:cNvPr id="714" name="Linea Linea" descr="Linea Linea"/>
          <p:cNvPicPr>
            <a:picLocks/>
          </p:cNvPicPr>
          <p:nvPr/>
        </p:nvPicPr>
        <p:blipFill>
          <a:blip r:embed="rId4"/>
          <a:stretch>
            <a:fillRect/>
          </a:stretch>
        </p:blipFill>
        <p:spPr>
          <a:xfrm>
            <a:off x="-402978" y="13015920"/>
            <a:ext cx="24409401" cy="25401"/>
          </a:xfrm>
          <a:prstGeom prst="rect">
            <a:avLst/>
          </a:prstGeom>
        </p:spPr>
      </p:pic>
      <p:pic>
        <p:nvPicPr>
          <p:cNvPr id="716"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aphicFrame>
        <p:nvGraphicFramePr>
          <p:cNvPr id="717" name="Tabella"/>
          <p:cNvGraphicFramePr/>
          <p:nvPr>
            <p:extLst>
              <p:ext uri="{D42A27DB-BD31-4B8C-83A1-F6EECF244321}">
                <p14:modId xmlns:p14="http://schemas.microsoft.com/office/powerpoint/2010/main" val="3939689941"/>
              </p:ext>
            </p:extLst>
          </p:nvPr>
        </p:nvGraphicFramePr>
        <p:xfrm>
          <a:off x="3611077" y="3010546"/>
          <a:ext cx="17769750" cy="8107680"/>
        </p:xfrm>
        <a:graphic>
          <a:graphicData uri="http://schemas.openxmlformats.org/drawingml/2006/table">
            <a:tbl>
              <a:tblPr>
                <a:tableStyleId>{4C3C2611-4C71-4FC5-86AE-919BDF0F9419}</a:tableStyleId>
              </a:tblPr>
              <a:tblGrid>
                <a:gridCol w="3037929">
                  <a:extLst>
                    <a:ext uri="{9D8B030D-6E8A-4147-A177-3AD203B41FA5}">
                      <a16:colId xmlns:a16="http://schemas.microsoft.com/office/drawing/2014/main" val="20000"/>
                    </a:ext>
                  </a:extLst>
                </a:gridCol>
                <a:gridCol w="6215781">
                  <a:extLst>
                    <a:ext uri="{9D8B030D-6E8A-4147-A177-3AD203B41FA5}">
                      <a16:colId xmlns:a16="http://schemas.microsoft.com/office/drawing/2014/main" val="20001"/>
                    </a:ext>
                  </a:extLst>
                </a:gridCol>
                <a:gridCol w="3366761">
                  <a:extLst>
                    <a:ext uri="{9D8B030D-6E8A-4147-A177-3AD203B41FA5}">
                      <a16:colId xmlns:a16="http://schemas.microsoft.com/office/drawing/2014/main" val="20002"/>
                    </a:ext>
                  </a:extLst>
                </a:gridCol>
                <a:gridCol w="5149279">
                  <a:extLst>
                    <a:ext uri="{9D8B030D-6E8A-4147-A177-3AD203B41FA5}">
                      <a16:colId xmlns:a16="http://schemas.microsoft.com/office/drawing/2014/main" val="20003"/>
                    </a:ext>
                  </a:extLst>
                </a:gridCol>
              </a:tblGrid>
              <a:tr h="456319">
                <a:tc>
                  <a:txBody>
                    <a:bodyPr/>
                    <a:lstStyle/>
                    <a:p>
                      <a:pPr algn="l" defTabSz="914400"/>
                      <a:r>
                        <a:rPr sz="2400">
                          <a:latin typeface="Avenir Next Regular"/>
                          <a:ea typeface="Avenir Next Regular"/>
                          <a:cs typeface="Avenir Next Regular"/>
                          <a:sym typeface="Avenir Next Regular"/>
                        </a:rPr>
                        <a:t>Working Area</a:t>
                      </a:r>
                    </a:p>
                  </a:txBody>
                  <a:tcPr marL="50800" marR="50800" marT="50800" marB="50800" anchor="ctr" horzOverflow="overflow">
                    <a:solidFill>
                      <a:schemeClr val="accent4">
                        <a:hueOff val="-476017"/>
                        <a:lumOff val="-10042"/>
                      </a:schemeClr>
                    </a:solidFill>
                  </a:tcPr>
                </a:tc>
                <a:tc>
                  <a:txBody>
                    <a:bodyPr/>
                    <a:lstStyle/>
                    <a:p>
                      <a:pPr defTabSz="914400"/>
                      <a:r>
                        <a:rPr sz="2400">
                          <a:latin typeface="Avenir Next Regular"/>
                          <a:ea typeface="Avenir Next Regular"/>
                          <a:cs typeface="Avenir Next Regular"/>
                          <a:sym typeface="Avenir Next Regular"/>
                        </a:rPr>
                        <a:t>Item</a:t>
                      </a:r>
                    </a:p>
                  </a:txBody>
                  <a:tcPr marL="50800" marR="50800" marT="50800" marB="50800" anchor="ctr" horzOverflow="overflow">
                    <a:solidFill>
                      <a:schemeClr val="accent4">
                        <a:hueOff val="-476017"/>
                        <a:lumOff val="-10042"/>
                      </a:schemeClr>
                    </a:solidFill>
                  </a:tcPr>
                </a:tc>
                <a:tc>
                  <a:txBody>
                    <a:bodyPr/>
                    <a:lstStyle/>
                    <a:p>
                      <a:pPr defTabSz="914400"/>
                      <a:r>
                        <a:rPr sz="2400" dirty="0">
                          <a:latin typeface="Avenir Next Regular"/>
                          <a:ea typeface="Avenir Next Regular"/>
                          <a:cs typeface="Avenir Next Regular"/>
                          <a:sym typeface="Avenir Next Regular"/>
                        </a:rPr>
                        <a:t>Expected cost (k€)</a:t>
                      </a:r>
                    </a:p>
                  </a:txBody>
                  <a:tcPr marL="50800" marR="50800" marT="50800" marB="50800" anchor="ctr" horzOverflow="overflow">
                    <a:solidFill>
                      <a:schemeClr val="accent4">
                        <a:hueOff val="-476017"/>
                        <a:lumOff val="-10042"/>
                      </a:schemeClr>
                    </a:solidFill>
                  </a:tcPr>
                </a:tc>
                <a:tc>
                  <a:txBody>
                    <a:bodyPr/>
                    <a:lstStyle/>
                    <a:p>
                      <a:pPr defTabSz="914400"/>
                      <a:r>
                        <a:rPr sz="2400">
                          <a:latin typeface="Avenir Next Regular"/>
                          <a:ea typeface="Avenir Next Regular"/>
                          <a:cs typeface="Avenir Next Regular"/>
                          <a:sym typeface="Avenir Next Regular"/>
                        </a:rPr>
                        <a:t>Comment</a:t>
                      </a:r>
                    </a:p>
                  </a:txBody>
                  <a:tcPr marL="50800" marR="50800" marT="50800" marB="50800" anchor="ctr" horzOverflow="overflow">
                    <a:solidFill>
                      <a:schemeClr val="accent4">
                        <a:hueOff val="-476017"/>
                        <a:lumOff val="-10042"/>
                      </a:schemeClr>
                    </a:solidFill>
                  </a:tcPr>
                </a:tc>
                <a:extLst>
                  <a:ext uri="{0D108BD9-81ED-4DB2-BD59-A6C34878D82A}">
                    <a16:rowId xmlns:a16="http://schemas.microsoft.com/office/drawing/2014/main" val="10000"/>
                  </a:ext>
                </a:extLst>
              </a:tr>
              <a:tr h="456319">
                <a:tc rowSpan="5">
                  <a:txBody>
                    <a:bodyPr/>
                    <a:lstStyle/>
                    <a:p>
                      <a:pPr algn="l" defTabSz="914400"/>
                      <a:r>
                        <a:rPr sz="2400">
                          <a:latin typeface="Avenir Next Regular"/>
                          <a:ea typeface="Avenir Next Regular"/>
                          <a:cs typeface="Avenir Next Regular"/>
                          <a:sym typeface="Avenir Next Regular"/>
                        </a:rPr>
                        <a:t>WA.4 - Integration
</a:t>
                      </a:r>
                    </a:p>
                  </a:txBody>
                  <a:tcPr marL="50800" marR="50800" marT="50800" marB="50800" anchor="ctr" horzOverflow="overflow">
                    <a:solidFill>
                      <a:srgbClr val="FFFFFF"/>
                    </a:solidFill>
                  </a:tcPr>
                </a:tc>
                <a:tc>
                  <a:txBody>
                    <a:bodyPr/>
                    <a:lstStyle/>
                    <a:p>
                      <a:pPr algn="l" defTabSz="914400"/>
                      <a:r>
                        <a:rPr sz="2400">
                          <a:latin typeface="Avenir Next Regular"/>
                          <a:ea typeface="Avenir Next Regular"/>
                          <a:cs typeface="Avenir Next Regular"/>
                          <a:sym typeface="Avenir Next Regular"/>
                        </a:rPr>
                        <a:t>Klystron spare for TEX</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1300</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Under discussion</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X-Band Solid state amplifier</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solidFill>
                      <a:srgbClr val="FFFFFF"/>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FFFFFF"/>
                    </a:solidFill>
                  </a:tcPr>
                </a:tc>
                <a:extLst>
                  <a:ext uri="{0D108BD9-81ED-4DB2-BD59-A6C34878D82A}">
                    <a16:rowId xmlns:a16="http://schemas.microsoft.com/office/drawing/2014/main" val="10002"/>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Warranty extension</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35</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Already procured</a:t>
                      </a:r>
                    </a:p>
                  </a:txBody>
                  <a:tcPr marL="50800" marR="50800" marT="50800" marB="50800" anchor="ctr" horzOverflow="overflow">
                    <a:solidFill>
                      <a:srgbClr val="FFFFFF"/>
                    </a:solidFill>
                  </a:tcPr>
                </a:tc>
                <a:extLst>
                  <a:ext uri="{0D108BD9-81ED-4DB2-BD59-A6C34878D82A}">
                    <a16:rowId xmlns:a16="http://schemas.microsoft.com/office/drawing/2014/main" val="10003"/>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TEX Setup</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195</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Already procured</a:t>
                      </a:r>
                    </a:p>
                  </a:txBody>
                  <a:tcPr marL="50800" marR="50800" marT="50800" marB="50800" anchor="ctr" horzOverflow="overflow">
                    <a:solidFill>
                      <a:srgbClr val="FFFFFF"/>
                    </a:solidFill>
                  </a:tcPr>
                </a:tc>
                <a:extLst>
                  <a:ext uri="{0D108BD9-81ED-4DB2-BD59-A6C34878D82A}">
                    <a16:rowId xmlns:a16="http://schemas.microsoft.com/office/drawing/2014/main" val="10004"/>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2nd Klystron full specs</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750</a:t>
                      </a:r>
                    </a:p>
                  </a:txBody>
                  <a:tcPr marL="50800" marR="50800" marT="50800" marB="50800" anchor="ctr" horzOverflow="overflow">
                    <a:solidFill>
                      <a:srgbClr val="FFFFFF"/>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FFFFFF"/>
                    </a:solidFill>
                  </a:tcPr>
                </a:tc>
                <a:extLst>
                  <a:ext uri="{0D108BD9-81ED-4DB2-BD59-A6C34878D82A}">
                    <a16:rowId xmlns:a16="http://schemas.microsoft.com/office/drawing/2014/main" val="10005"/>
                  </a:ext>
                </a:extLst>
              </a:tr>
              <a:tr h="456319">
                <a:tc>
                  <a:txBody>
                    <a:bodyPr/>
                    <a:lstStyle/>
                    <a:p>
                      <a:pPr algn="l" defTabSz="914400"/>
                      <a:r>
                        <a:rPr sz="2400">
                          <a:latin typeface="Avenir Next Regular"/>
                          <a:ea typeface="Avenir Next Regular"/>
                          <a:cs typeface="Avenir Next Regular"/>
                          <a:sym typeface="Avenir Next Regular"/>
                        </a:rPr>
                        <a:t>WA.5 - Plasma</a:t>
                      </a: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Vacuum Chamber &amp; Support
</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150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06"/>
                  </a:ext>
                </a:extLst>
              </a:tr>
              <a:tr h="456319">
                <a:tc>
                  <a:txBody>
                    <a:bodyPr/>
                    <a:lstStyle/>
                    <a:p>
                      <a:pPr algn="l"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Capillary &amp; Supports</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07"/>
                  </a:ext>
                </a:extLst>
              </a:tr>
              <a:tr h="456319">
                <a:tc>
                  <a:txBody>
                    <a:bodyPr/>
                    <a:lstStyle/>
                    <a:p>
                      <a:pPr algn="l"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Plasma diagnostics</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240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08"/>
                  </a:ext>
                </a:extLst>
              </a:tr>
              <a:tr h="456319">
                <a:tc>
                  <a:txBody>
                    <a:bodyPr/>
                    <a:lstStyle/>
                    <a:p>
                      <a:pPr algn="l"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Discharge laser trigger</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60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09"/>
                  </a:ext>
                </a:extLst>
              </a:tr>
              <a:tr h="456319">
                <a:tc>
                  <a:txBody>
                    <a:bodyPr/>
                    <a:lstStyle/>
                    <a:p>
                      <a:pPr algn="l"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Gas injection system</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60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10"/>
                  </a:ext>
                </a:extLst>
              </a:tr>
              <a:tr h="456319">
                <a:tc>
                  <a:txBody>
                    <a:bodyPr/>
                    <a:lstStyle/>
                    <a:p>
                      <a:pPr algn="l"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Pumping system</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120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11"/>
                  </a:ext>
                </a:extLst>
              </a:tr>
              <a:tr h="456319">
                <a:tc>
                  <a:txBody>
                    <a:bodyPr/>
                    <a:lstStyle/>
                    <a:p>
                      <a:pPr algn="l"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Motorized actuators</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12"/>
                  </a:ext>
                </a:extLst>
              </a:tr>
              <a:tr h="456319">
                <a:tc>
                  <a:txBody>
                    <a:bodyPr/>
                    <a:lstStyle/>
                    <a:p>
                      <a:pPr algn="l"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Electrovalve</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40</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13"/>
                  </a:ext>
                </a:extLst>
              </a:tr>
              <a:tr h="456319">
                <a:tc>
                  <a:txBody>
                    <a:bodyPr/>
                    <a:lstStyle/>
                    <a:p>
                      <a:pPr algn="l"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Discharge pulser and HV generator</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solidFill>
                      <a:srgbClr val="D5D5D5"/>
                    </a:solidFill>
                  </a:tcPr>
                </a:tc>
                <a:tc>
                  <a:txBody>
                    <a:bodyPr/>
                    <a:lstStyle/>
                    <a:p>
                      <a:pPr defTabSz="914400"/>
                      <a:r>
                        <a:rPr sz="2400" dirty="0">
                          <a:latin typeface="Avenir Next Regular"/>
                          <a:ea typeface="Avenir Next Regular"/>
                          <a:cs typeface="Avenir Next Regular"/>
                          <a:sym typeface="Avenir Next Regular"/>
                        </a:rPr>
                        <a:t>To be performed @SPARC_LAB</a:t>
                      </a:r>
                    </a:p>
                  </a:txBody>
                  <a:tcPr marL="50800" marR="50800" marT="50800" marB="50800" anchor="ctr" horzOverflow="overflow">
                    <a:solidFill>
                      <a:srgbClr val="D5D5D5"/>
                    </a:solidFill>
                  </a:tcPr>
                </a:tc>
                <a:extLst>
                  <a:ext uri="{0D108BD9-81ED-4DB2-BD59-A6C34878D82A}">
                    <a16:rowId xmlns:a16="http://schemas.microsoft.com/office/drawing/2014/main" val="10014"/>
                  </a:ext>
                </a:extLst>
              </a:tr>
            </a:tbl>
          </a:graphicData>
        </a:graphic>
      </p:graphicFrame>
      <p:sp>
        <p:nvSpPr>
          <p:cNvPr id="718"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Cost-Baseline, shopping cart"/>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Cost-Baseline, shopping cart</a:t>
            </a:r>
          </a:p>
        </p:txBody>
      </p:sp>
      <p:pic>
        <p:nvPicPr>
          <p:cNvPr id="711"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712" name="Linea Linea" descr="Linea Linea"/>
          <p:cNvPicPr>
            <a:picLocks/>
          </p:cNvPicPr>
          <p:nvPr/>
        </p:nvPicPr>
        <p:blipFill>
          <a:blip r:embed="rId3"/>
          <a:stretch>
            <a:fillRect/>
          </a:stretch>
        </p:blipFill>
        <p:spPr>
          <a:xfrm>
            <a:off x="-93945" y="1743141"/>
            <a:ext cx="24485601" cy="101601"/>
          </a:xfrm>
          <a:prstGeom prst="rect">
            <a:avLst/>
          </a:prstGeom>
        </p:spPr>
      </p:pic>
      <p:pic>
        <p:nvPicPr>
          <p:cNvPr id="714" name="Linea Linea" descr="Linea Linea"/>
          <p:cNvPicPr>
            <a:picLocks/>
          </p:cNvPicPr>
          <p:nvPr/>
        </p:nvPicPr>
        <p:blipFill>
          <a:blip r:embed="rId4"/>
          <a:stretch>
            <a:fillRect/>
          </a:stretch>
        </p:blipFill>
        <p:spPr>
          <a:xfrm>
            <a:off x="-402978" y="13015920"/>
            <a:ext cx="24409401" cy="25401"/>
          </a:xfrm>
          <a:prstGeom prst="rect">
            <a:avLst/>
          </a:prstGeom>
        </p:spPr>
      </p:pic>
      <p:pic>
        <p:nvPicPr>
          <p:cNvPr id="716"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aphicFrame>
        <p:nvGraphicFramePr>
          <p:cNvPr id="717" name="Tabella"/>
          <p:cNvGraphicFramePr/>
          <p:nvPr>
            <p:extLst>
              <p:ext uri="{D42A27DB-BD31-4B8C-83A1-F6EECF244321}">
                <p14:modId xmlns:p14="http://schemas.microsoft.com/office/powerpoint/2010/main" val="166817919"/>
              </p:ext>
            </p:extLst>
          </p:nvPr>
        </p:nvGraphicFramePr>
        <p:xfrm>
          <a:off x="3611077" y="4053840"/>
          <a:ext cx="17769750" cy="5608320"/>
        </p:xfrm>
        <a:graphic>
          <a:graphicData uri="http://schemas.openxmlformats.org/drawingml/2006/table">
            <a:tbl>
              <a:tblPr>
                <a:tableStyleId>{4C3C2611-4C71-4FC5-86AE-919BDF0F9419}</a:tableStyleId>
              </a:tblPr>
              <a:tblGrid>
                <a:gridCol w="3037929">
                  <a:extLst>
                    <a:ext uri="{9D8B030D-6E8A-4147-A177-3AD203B41FA5}">
                      <a16:colId xmlns:a16="http://schemas.microsoft.com/office/drawing/2014/main" val="20000"/>
                    </a:ext>
                  </a:extLst>
                </a:gridCol>
                <a:gridCol w="6215781">
                  <a:extLst>
                    <a:ext uri="{9D8B030D-6E8A-4147-A177-3AD203B41FA5}">
                      <a16:colId xmlns:a16="http://schemas.microsoft.com/office/drawing/2014/main" val="20001"/>
                    </a:ext>
                  </a:extLst>
                </a:gridCol>
                <a:gridCol w="3366761">
                  <a:extLst>
                    <a:ext uri="{9D8B030D-6E8A-4147-A177-3AD203B41FA5}">
                      <a16:colId xmlns:a16="http://schemas.microsoft.com/office/drawing/2014/main" val="20002"/>
                    </a:ext>
                  </a:extLst>
                </a:gridCol>
                <a:gridCol w="5149279">
                  <a:extLst>
                    <a:ext uri="{9D8B030D-6E8A-4147-A177-3AD203B41FA5}">
                      <a16:colId xmlns:a16="http://schemas.microsoft.com/office/drawing/2014/main" val="20003"/>
                    </a:ext>
                  </a:extLst>
                </a:gridCol>
              </a:tblGrid>
              <a:tr h="456319">
                <a:tc>
                  <a:txBody>
                    <a:bodyPr/>
                    <a:lstStyle/>
                    <a:p>
                      <a:pPr algn="l" defTabSz="914400"/>
                      <a:r>
                        <a:rPr sz="2400">
                          <a:latin typeface="Avenir Next Regular"/>
                          <a:ea typeface="Avenir Next Regular"/>
                          <a:cs typeface="Avenir Next Regular"/>
                          <a:sym typeface="Avenir Next Regular"/>
                        </a:rPr>
                        <a:t>Working Area</a:t>
                      </a:r>
                    </a:p>
                  </a:txBody>
                  <a:tcPr marL="50800" marR="50800" marT="50800" marB="50800" anchor="ctr" horzOverflow="overflow">
                    <a:solidFill>
                      <a:schemeClr val="accent4">
                        <a:hueOff val="-476017"/>
                        <a:lumOff val="-10042"/>
                      </a:schemeClr>
                    </a:solidFill>
                  </a:tcPr>
                </a:tc>
                <a:tc>
                  <a:txBody>
                    <a:bodyPr/>
                    <a:lstStyle/>
                    <a:p>
                      <a:pPr defTabSz="914400"/>
                      <a:r>
                        <a:rPr sz="2400">
                          <a:latin typeface="Avenir Next Regular"/>
                          <a:ea typeface="Avenir Next Regular"/>
                          <a:cs typeface="Avenir Next Regular"/>
                          <a:sym typeface="Avenir Next Regular"/>
                        </a:rPr>
                        <a:t>Item</a:t>
                      </a:r>
                    </a:p>
                  </a:txBody>
                  <a:tcPr marL="50800" marR="50800" marT="50800" marB="50800" anchor="ctr" horzOverflow="overflow">
                    <a:solidFill>
                      <a:schemeClr val="accent4">
                        <a:hueOff val="-476017"/>
                        <a:lumOff val="-10042"/>
                      </a:schemeClr>
                    </a:solidFill>
                  </a:tcPr>
                </a:tc>
                <a:tc>
                  <a:txBody>
                    <a:bodyPr/>
                    <a:lstStyle/>
                    <a:p>
                      <a:pPr defTabSz="914400"/>
                      <a:r>
                        <a:rPr sz="2400">
                          <a:latin typeface="Avenir Next Regular"/>
                          <a:ea typeface="Avenir Next Regular"/>
                          <a:cs typeface="Avenir Next Regular"/>
                          <a:sym typeface="Avenir Next Regular"/>
                        </a:rPr>
                        <a:t>Expected cost (k€)</a:t>
                      </a:r>
                    </a:p>
                  </a:txBody>
                  <a:tcPr marL="50800" marR="50800" marT="50800" marB="50800" anchor="ctr" horzOverflow="overflow">
                    <a:solidFill>
                      <a:schemeClr val="accent4">
                        <a:hueOff val="-476017"/>
                        <a:lumOff val="-10042"/>
                      </a:schemeClr>
                    </a:solidFill>
                  </a:tcPr>
                </a:tc>
                <a:tc>
                  <a:txBody>
                    <a:bodyPr/>
                    <a:lstStyle/>
                    <a:p>
                      <a:pPr defTabSz="914400"/>
                      <a:r>
                        <a:rPr sz="2400">
                          <a:latin typeface="Avenir Next Regular"/>
                          <a:ea typeface="Avenir Next Regular"/>
                          <a:cs typeface="Avenir Next Regular"/>
                          <a:sym typeface="Avenir Next Regular"/>
                        </a:rPr>
                        <a:t>Comment</a:t>
                      </a:r>
                    </a:p>
                  </a:txBody>
                  <a:tcPr marL="50800" marR="50800" marT="50800" marB="50800" anchor="ctr" horzOverflow="overflow">
                    <a:solidFill>
                      <a:schemeClr val="accent4">
                        <a:hueOff val="-476017"/>
                        <a:lumOff val="-10042"/>
                      </a:schemeClr>
                    </a:solidFill>
                  </a:tcPr>
                </a:tc>
                <a:extLst>
                  <a:ext uri="{0D108BD9-81ED-4DB2-BD59-A6C34878D82A}">
                    <a16:rowId xmlns:a16="http://schemas.microsoft.com/office/drawing/2014/main" val="10000"/>
                  </a:ext>
                </a:extLst>
              </a:tr>
              <a:tr h="456319">
                <a:tc rowSpan="2">
                  <a:txBody>
                    <a:bodyPr/>
                    <a:lstStyle/>
                    <a:p>
                      <a:pPr algn="l" defTabSz="914400"/>
                      <a:r>
                        <a:rPr sz="2400" dirty="0">
                          <a:latin typeface="Avenir Next Regular"/>
                          <a:ea typeface="Avenir Next Regular"/>
                          <a:cs typeface="Avenir Next Regular"/>
                          <a:sym typeface="Avenir Next Regular"/>
                        </a:rPr>
                        <a:t>WA.4 - Integration
</a:t>
                      </a:r>
                    </a:p>
                  </a:txBody>
                  <a:tcPr marL="50800" marR="50800" marT="50800" marB="50800" anchor="ctr" horzOverflow="overflow">
                    <a:solidFill>
                      <a:srgbClr val="FFFFFF"/>
                    </a:solidFill>
                  </a:tcPr>
                </a:tc>
                <a:tc>
                  <a:txBody>
                    <a:bodyPr/>
                    <a:lstStyle/>
                    <a:p>
                      <a:pPr algn="l" defTabSz="914400"/>
                      <a:r>
                        <a:rPr sz="2400">
                          <a:latin typeface="Avenir Next Regular"/>
                          <a:ea typeface="Avenir Next Regular"/>
                          <a:cs typeface="Avenir Next Regular"/>
                          <a:sym typeface="Avenir Next Regular"/>
                        </a:rPr>
                        <a:t>Klystron spare for TEX</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1300</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Under discussion</a:t>
                      </a:r>
                    </a:p>
                  </a:txBody>
                  <a:tcPr marL="50800" marR="50800" marT="50800" marB="50800" anchor="ctr" horzOverflow="overflow">
                    <a:solidFill>
                      <a:srgbClr val="FFFFFF"/>
                    </a:solidFill>
                  </a:tcPr>
                </a:tc>
                <a:extLst>
                  <a:ext uri="{0D108BD9-81ED-4DB2-BD59-A6C34878D82A}">
                    <a16:rowId xmlns:a16="http://schemas.microsoft.com/office/drawing/2014/main" val="10001"/>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X-Band Solid state amplifier</a:t>
                      </a:r>
                    </a:p>
                  </a:txBody>
                  <a:tcPr marL="50800" marR="50800" marT="50800" marB="50800" anchor="ctr" horzOverflow="overflow">
                    <a:solidFill>
                      <a:srgbClr val="FFFFFF"/>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solidFill>
                      <a:srgbClr val="FFFFFF"/>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FFFFFF"/>
                    </a:solidFill>
                  </a:tcPr>
                </a:tc>
                <a:extLst>
                  <a:ext uri="{0D108BD9-81ED-4DB2-BD59-A6C34878D82A}">
                    <a16:rowId xmlns:a16="http://schemas.microsoft.com/office/drawing/2014/main" val="10002"/>
                  </a:ext>
                </a:extLst>
              </a:tr>
              <a:tr h="456319">
                <a:tc rowSpan="2">
                  <a:txBody>
                    <a:bodyPr/>
                    <a:lstStyle/>
                    <a:p>
                      <a:pPr algn="l" defTabSz="914400"/>
                      <a:r>
                        <a:rPr sz="2400" dirty="0">
                          <a:latin typeface="Avenir Next Regular"/>
                          <a:ea typeface="Avenir Next Regular"/>
                          <a:cs typeface="Avenir Next Regular"/>
                          <a:sym typeface="Avenir Next Regular"/>
                        </a:rPr>
                        <a:t>WA.6 - FEL</a:t>
                      </a:r>
                    </a:p>
                  </a:txBody>
                  <a:tcPr marL="50800" marR="50800" marT="50800" marB="50800" anchor="ctr" horzOverflow="overflow">
                    <a:solidFill>
                      <a:srgbClr val="FFFFFF"/>
                    </a:solidFill>
                  </a:tcPr>
                </a:tc>
                <a:tc>
                  <a:txBody>
                    <a:bodyPr/>
                    <a:lstStyle/>
                    <a:p>
                      <a:pPr algn="l" defTabSz="914400"/>
                      <a:r>
                        <a:rPr sz="2400">
                          <a:latin typeface="Avenir Next Regular"/>
                          <a:ea typeface="Avenir Next Regular"/>
                          <a:cs typeface="Avenir Next Regular"/>
                          <a:sym typeface="Avenir Next Regular"/>
                        </a:rPr>
                        <a:t>Prototype Apple X</a:t>
                      </a:r>
                    </a:p>
                  </a:txBody>
                  <a:tcPr marL="50800" marR="50800" marT="50800" marB="50800" anchor="ctr" horzOverflow="overflow">
                    <a:lnB w="12700">
                      <a:solidFill>
                        <a:srgbClr val="000000"/>
                      </a:solidFill>
                      <a:custDash>
                        <a:ds d="200000" sp="200000"/>
                      </a:custDash>
                      <a:miter lim="400000"/>
                    </a:lnB>
                    <a:solidFill>
                      <a:srgbClr val="FFFFFF"/>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lnB w="12700">
                      <a:solidFill>
                        <a:srgbClr val="000000"/>
                      </a:solidFill>
                      <a:custDash>
                        <a:ds d="200000" sp="200000"/>
                      </a:custDash>
                      <a:miter lim="400000"/>
                    </a:lnB>
                    <a:solidFill>
                      <a:srgbClr val="FFFFFF"/>
                    </a:solidFill>
                  </a:tcPr>
                </a:tc>
                <a:tc>
                  <a:txBody>
                    <a:bodyPr/>
                    <a:lstStyle/>
                    <a:p>
                      <a:pPr defTabSz="914400">
                        <a:defRPr sz="2400">
                          <a:latin typeface="Avenir Next Regular"/>
                          <a:ea typeface="Avenir Next Regular"/>
                          <a:cs typeface="Avenir Next Regular"/>
                          <a:sym typeface="Avenir Next Regular"/>
                        </a:defRPr>
                      </a:pPr>
                      <a:endParaRPr dirty="0"/>
                    </a:p>
                  </a:txBody>
                  <a:tcPr marL="50800" marR="50800" marT="50800" marB="50800" anchor="ctr" horzOverflow="overflow">
                    <a:lnB w="12700">
                      <a:solidFill>
                        <a:srgbClr val="000000"/>
                      </a:solidFill>
                      <a:custDash>
                        <a:ds d="200000" sp="200000"/>
                      </a:custDash>
                      <a:miter lim="400000"/>
                    </a:lnB>
                    <a:solidFill>
                      <a:srgbClr val="FFFFFF"/>
                    </a:solidFill>
                  </a:tcPr>
                </a:tc>
                <a:extLst>
                  <a:ext uri="{0D108BD9-81ED-4DB2-BD59-A6C34878D82A}">
                    <a16:rowId xmlns:a16="http://schemas.microsoft.com/office/drawing/2014/main" val="10015"/>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Intraondulator diag prototype</a:t>
                      </a:r>
                    </a:p>
                  </a:txBody>
                  <a:tcPr marL="50800" marR="50800" marT="50800" marB="50800" anchor="ctr" horzOverflow="overflow">
                    <a:lnT w="12700">
                      <a:solidFill>
                        <a:srgbClr val="000000"/>
                      </a:solidFill>
                      <a:custDash>
                        <a:ds d="200000" sp="200000"/>
                      </a:custDash>
                      <a:miter lim="400000"/>
                    </a:lnT>
                    <a:solidFill>
                      <a:srgbClr val="FFFFFF"/>
                    </a:solidFill>
                  </a:tcPr>
                </a:tc>
                <a:tc>
                  <a:txBody>
                    <a:bodyPr/>
                    <a:lstStyle/>
                    <a:p>
                      <a:pPr defTabSz="914400"/>
                      <a:r>
                        <a:rPr sz="2400">
                          <a:latin typeface="Avenir Next Regular"/>
                          <a:ea typeface="Avenir Next Regular"/>
                          <a:cs typeface="Avenir Next Regular"/>
                          <a:sym typeface="Avenir Next Regular"/>
                        </a:rPr>
                        <a:t>100</a:t>
                      </a:r>
                    </a:p>
                  </a:txBody>
                  <a:tcPr marL="50800" marR="50800" marT="50800" marB="50800" anchor="ctr" horzOverflow="overflow">
                    <a:lnT w="12700">
                      <a:solidFill>
                        <a:srgbClr val="000000"/>
                      </a:solidFill>
                      <a:custDash>
                        <a:ds d="200000" sp="200000"/>
                      </a:custDash>
                      <a:miter lim="400000"/>
                    </a:lnT>
                    <a:solidFill>
                      <a:srgbClr val="FFFFFF"/>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solidFill>
                      <a:srgbClr val="FFFFFF"/>
                    </a:solidFill>
                  </a:tcPr>
                </a:tc>
                <a:extLst>
                  <a:ext uri="{0D108BD9-81ED-4DB2-BD59-A6C34878D82A}">
                    <a16:rowId xmlns:a16="http://schemas.microsoft.com/office/drawing/2014/main" val="10016"/>
                  </a:ext>
                </a:extLst>
              </a:tr>
              <a:tr h="456319">
                <a:tc>
                  <a:txBody>
                    <a:bodyPr/>
                    <a:lstStyle/>
                    <a:p>
                      <a:pPr algn="l" defTabSz="914400"/>
                      <a:r>
                        <a:rPr sz="2400">
                          <a:latin typeface="Avenir Next Regular"/>
                          <a:ea typeface="Avenir Next Regular"/>
                          <a:cs typeface="Avenir Next Regular"/>
                          <a:sym typeface="Avenir Next Regular"/>
                        </a:rPr>
                        <a:t>WA.8 - User</a:t>
                      </a: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Optical elements prototype</a:t>
                      </a:r>
                    </a:p>
                  </a:txBody>
                  <a:tcPr marL="50800" marR="50800" marT="50800" marB="50800" anchor="ctr" horzOverflow="overflow">
                    <a:solidFill>
                      <a:srgbClr val="D5D5D5"/>
                    </a:solidFill>
                  </a:tcPr>
                </a:tc>
                <a:tc>
                  <a:txBody>
                    <a:bodyPr/>
                    <a:lstStyle/>
                    <a:p>
                      <a:pPr defTabSz="914400"/>
                      <a:r>
                        <a:rPr sz="2400">
                          <a:latin typeface="Avenir Next Regular"/>
                          <a:ea typeface="Avenir Next Regular"/>
                          <a:cs typeface="Avenir Next Regular"/>
                          <a:sym typeface="Avenir Next Regular"/>
                        </a:rPr>
                        <a:t>225</a:t>
                      </a:r>
                    </a:p>
                  </a:txBody>
                  <a:tcPr marL="50800" marR="50800" marT="50800" marB="50800" anchor="ctr" horzOverflow="overflow">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solidFill>
                      <a:srgbClr val="D5D5D5"/>
                    </a:solidFill>
                  </a:tcPr>
                </a:tc>
                <a:extLst>
                  <a:ext uri="{0D108BD9-81ED-4DB2-BD59-A6C34878D82A}">
                    <a16:rowId xmlns:a16="http://schemas.microsoft.com/office/drawing/2014/main" val="10017"/>
                  </a:ext>
                </a:extLst>
              </a:tr>
              <a:tr h="456319">
                <a:tc rowSpan="2">
                  <a:txBody>
                    <a:bodyPr/>
                    <a:lstStyle/>
                    <a:p>
                      <a:pPr algn="l" defTabSz="914400"/>
                      <a:r>
                        <a:rPr sz="2400">
                          <a:latin typeface="Avenir Next Regular"/>
                          <a:ea typeface="Avenir Next Regular"/>
                          <a:cs typeface="Avenir Next Regular"/>
                          <a:sym typeface="Avenir Next Regular"/>
                        </a:rPr>
                        <a:t>WA.9 - Infrastructure</a:t>
                      </a:r>
                    </a:p>
                  </a:txBody>
                  <a:tcPr marL="50800" marR="50800" marT="50800" marB="50800" anchor="ctr" horzOverflow="overflow">
                    <a:solidFill>
                      <a:srgbClr val="FFFFFF"/>
                    </a:solidFill>
                  </a:tcPr>
                </a:tc>
                <a:tc>
                  <a:txBody>
                    <a:bodyPr/>
                    <a:lstStyle/>
                    <a:p>
                      <a:pPr algn="l" defTabSz="914400"/>
                      <a:r>
                        <a:rPr sz="2400">
                          <a:latin typeface="Avenir Next Regular"/>
                          <a:ea typeface="Avenir Next Regular"/>
                          <a:cs typeface="Avenir Next Regular"/>
                          <a:sym typeface="Avenir Next Regular"/>
                        </a:rPr>
                        <a:t>Radioprotection studies</a:t>
                      </a:r>
                    </a:p>
                  </a:txBody>
                  <a:tcPr marL="50800" marR="50800" marT="50800" marB="50800" anchor="ctr" horzOverflow="overflow">
                    <a:lnB w="12700">
                      <a:solidFill>
                        <a:srgbClr val="000000"/>
                      </a:solidFill>
                      <a:custDash>
                        <a:ds d="200000" sp="200000"/>
                      </a:custDash>
                      <a:miter lim="400000"/>
                    </a:lnB>
                    <a:solidFill>
                      <a:srgbClr val="FFFFFF"/>
                    </a:solidFill>
                  </a:tcPr>
                </a:tc>
                <a:tc>
                  <a:txBody>
                    <a:bodyPr/>
                    <a:lstStyle/>
                    <a:p>
                      <a:pPr defTabSz="914400"/>
                      <a:r>
                        <a:rPr sz="2400">
                          <a:latin typeface="Avenir Next Regular"/>
                          <a:ea typeface="Avenir Next Regular"/>
                          <a:cs typeface="Avenir Next Regular"/>
                          <a:sym typeface="Avenir Next Regular"/>
                        </a:rPr>
                        <a:t>50</a:t>
                      </a:r>
                    </a:p>
                  </a:txBody>
                  <a:tcPr marL="50800" marR="50800" marT="50800" marB="50800" anchor="ctr" horzOverflow="overflow">
                    <a:lnB w="12700">
                      <a:solidFill>
                        <a:srgbClr val="000000"/>
                      </a:solidFill>
                      <a:custDash>
                        <a:ds d="200000" sp="200000"/>
                      </a:custDash>
                      <a:miter lim="400000"/>
                    </a:lnB>
                    <a:solidFill>
                      <a:srgbClr val="FFFFFF"/>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B w="12700">
                      <a:solidFill>
                        <a:srgbClr val="000000"/>
                      </a:solidFill>
                      <a:custDash>
                        <a:ds d="200000" sp="200000"/>
                      </a:custDash>
                      <a:miter lim="400000"/>
                    </a:lnB>
                    <a:solidFill>
                      <a:srgbClr val="FFFFFF"/>
                    </a:solidFill>
                  </a:tcPr>
                </a:tc>
                <a:extLst>
                  <a:ext uri="{0D108BD9-81ED-4DB2-BD59-A6C34878D82A}">
                    <a16:rowId xmlns:a16="http://schemas.microsoft.com/office/drawing/2014/main" val="10018"/>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High stability cooling skid</a:t>
                      </a:r>
                    </a:p>
                  </a:txBody>
                  <a:tcPr marL="50800" marR="50800" marT="50800" marB="50800" anchor="ctr" horzOverflow="overflow">
                    <a:lnT w="12700">
                      <a:solidFill>
                        <a:srgbClr val="000000"/>
                      </a:solidFill>
                      <a:custDash>
                        <a:ds d="200000" sp="200000"/>
                      </a:custDash>
                      <a:miter lim="400000"/>
                    </a:lnT>
                    <a:solidFill>
                      <a:srgbClr val="FFFFFF"/>
                    </a:solidFill>
                  </a:tcPr>
                </a:tc>
                <a:tc>
                  <a:txBody>
                    <a:bodyPr/>
                    <a:lstStyle/>
                    <a:p>
                      <a:pPr defTabSz="914400"/>
                      <a:r>
                        <a:rPr sz="2400">
                          <a:latin typeface="Avenir Next Regular"/>
                          <a:ea typeface="Avenir Next Regular"/>
                          <a:cs typeface="Avenir Next Regular"/>
                          <a:sym typeface="Avenir Next Regular"/>
                        </a:rPr>
                        <a:t>50</a:t>
                      </a:r>
                    </a:p>
                  </a:txBody>
                  <a:tcPr marL="50800" marR="50800" marT="50800" marB="50800" anchor="ctr" horzOverflow="overflow">
                    <a:lnT w="12700">
                      <a:solidFill>
                        <a:srgbClr val="000000"/>
                      </a:solidFill>
                      <a:custDash>
                        <a:ds d="200000" sp="200000"/>
                      </a:custDash>
                      <a:miter lim="400000"/>
                    </a:lnT>
                    <a:solidFill>
                      <a:srgbClr val="FFFFFF"/>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solidFill>
                      <a:srgbClr val="FFFFFF"/>
                    </a:solidFill>
                  </a:tcPr>
                </a:tc>
                <a:extLst>
                  <a:ext uri="{0D108BD9-81ED-4DB2-BD59-A6C34878D82A}">
                    <a16:rowId xmlns:a16="http://schemas.microsoft.com/office/drawing/2014/main" val="10019"/>
                  </a:ext>
                </a:extLst>
              </a:tr>
              <a:tr h="456319">
                <a:tc rowSpan="4">
                  <a:txBody>
                    <a:bodyPr/>
                    <a:lstStyle/>
                    <a:p>
                      <a:pPr algn="l" defTabSz="914400"/>
                      <a:r>
                        <a:rPr sz="2400">
                          <a:latin typeface="Avenir Next Regular"/>
                          <a:ea typeface="Avenir Next Regular"/>
                          <a:cs typeface="Avenir Next Regular"/>
                          <a:sym typeface="Avenir Next Regular"/>
                        </a:rPr>
                        <a:t>WA.10 - Diagnostics</a:t>
                      </a:r>
                    </a:p>
                  </a:txBody>
                  <a:tcPr marL="50800" marR="50800" marT="50800" marB="50800" anchor="ctr" horzOverflow="overflow">
                    <a:solidFill>
                      <a:srgbClr val="D5D5D5"/>
                    </a:solidFill>
                  </a:tcPr>
                </a:tc>
                <a:tc>
                  <a:txBody>
                    <a:bodyPr/>
                    <a:lstStyle/>
                    <a:p>
                      <a:pPr algn="l" defTabSz="914400"/>
                      <a:r>
                        <a:rPr sz="2400">
                          <a:latin typeface="Avenir Next Regular"/>
                          <a:ea typeface="Avenir Next Regular"/>
                          <a:cs typeface="Avenir Next Regular"/>
                          <a:sym typeface="Avenir Next Regular"/>
                        </a:rPr>
                        <a:t>High precision charge measurement</a:t>
                      </a:r>
                    </a:p>
                  </a:txBody>
                  <a:tcPr marL="50800" marR="50800" marT="50800" marB="50800" anchor="ctr" horzOverflow="overflow">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80</a:t>
                      </a:r>
                    </a:p>
                  </a:txBody>
                  <a:tcPr marL="50800" marR="50800" marT="50800" marB="50800" anchor="ctr" horzOverflow="overflow">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20"/>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Beam loss monitor prototype</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30</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defRPr sz="2400">
                          <a:latin typeface="Avenir Next Regular"/>
                          <a:ea typeface="Avenir Next Regular"/>
                          <a:cs typeface="Avenir Next Regular"/>
                          <a:sym typeface="Avenir Next Regular"/>
                        </a:defRPr>
                      </a:pPr>
                      <a:endParaRP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21"/>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Stripline BPM prototype</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60</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tc>
                  <a:txBody>
                    <a:bodyPr/>
                    <a:lstStyle/>
                    <a:p>
                      <a:pPr defTabSz="914400"/>
                      <a:r>
                        <a:rPr sz="2400">
                          <a:latin typeface="Avenir Next Regular"/>
                          <a:ea typeface="Avenir Next Regular"/>
                          <a:cs typeface="Avenir Next Regular"/>
                          <a:sym typeface="Avenir Next Regular"/>
                        </a:rPr>
                        <a:t>Already procured</a:t>
                      </a:r>
                    </a:p>
                  </a:txBody>
                  <a:tcPr marL="50800" marR="50800" marT="50800" marB="50800" anchor="ctr" horzOverflow="overflow">
                    <a:lnT w="12700">
                      <a:solidFill>
                        <a:srgbClr val="000000"/>
                      </a:solidFill>
                      <a:custDash>
                        <a:ds d="200000" sp="200000"/>
                      </a:custDash>
                      <a:miter lim="400000"/>
                    </a:lnT>
                    <a:lnB w="12700">
                      <a:solidFill>
                        <a:srgbClr val="000000"/>
                      </a:solidFill>
                      <a:custDash>
                        <a:ds d="200000" sp="200000"/>
                      </a:custDash>
                      <a:miter lim="400000"/>
                    </a:lnB>
                    <a:solidFill>
                      <a:srgbClr val="D5D5D5"/>
                    </a:solidFill>
                  </a:tcPr>
                </a:tc>
                <a:extLst>
                  <a:ext uri="{0D108BD9-81ED-4DB2-BD59-A6C34878D82A}">
                    <a16:rowId xmlns:a16="http://schemas.microsoft.com/office/drawing/2014/main" val="10022"/>
                  </a:ext>
                </a:extLst>
              </a:tr>
              <a:tr h="456319">
                <a:tc vMerge="1">
                  <a:txBody>
                    <a:bodyPr/>
                    <a:lstStyle/>
                    <a:p>
                      <a:endParaRPr lang="it-IT"/>
                    </a:p>
                  </a:txBody>
                  <a:tcPr/>
                </a:tc>
                <a:tc>
                  <a:txBody>
                    <a:bodyPr/>
                    <a:lstStyle/>
                    <a:p>
                      <a:pPr algn="l" defTabSz="914400"/>
                      <a:r>
                        <a:rPr sz="2400">
                          <a:latin typeface="Avenir Next Regular"/>
                          <a:ea typeface="Avenir Next Regular"/>
                          <a:cs typeface="Avenir Next Regular"/>
                          <a:sym typeface="Avenir Next Regular"/>
                        </a:rPr>
                        <a:t>Compact diagnostic chamber prototype</a:t>
                      </a:r>
                    </a:p>
                  </a:txBody>
                  <a:tcPr marL="50800" marR="50800" marT="50800" marB="50800" anchor="ctr" horzOverflow="overflow">
                    <a:lnT w="12700">
                      <a:solidFill>
                        <a:srgbClr val="000000"/>
                      </a:solidFill>
                      <a:custDash>
                        <a:ds d="200000" sp="200000"/>
                      </a:custDash>
                      <a:miter lim="400000"/>
                    </a:lnT>
                    <a:solidFill>
                      <a:srgbClr val="D5D5D5"/>
                    </a:solidFill>
                  </a:tcPr>
                </a:tc>
                <a:tc>
                  <a:txBody>
                    <a:bodyPr/>
                    <a:lstStyle/>
                    <a:p>
                      <a:pPr defTabSz="914400"/>
                      <a:r>
                        <a:rPr sz="2400">
                          <a:latin typeface="Avenir Next Regular"/>
                          <a:ea typeface="Avenir Next Regular"/>
                          <a:cs typeface="Avenir Next Regular"/>
                          <a:sym typeface="Avenir Next Regular"/>
                        </a:rPr>
                        <a:t>60</a:t>
                      </a:r>
                    </a:p>
                  </a:txBody>
                  <a:tcPr marL="50800" marR="50800" marT="50800" marB="50800" anchor="ctr" horzOverflow="overflow">
                    <a:lnT w="12700">
                      <a:solidFill>
                        <a:srgbClr val="000000"/>
                      </a:solidFill>
                      <a:custDash>
                        <a:ds d="200000" sp="200000"/>
                      </a:custDash>
                      <a:miter lim="400000"/>
                    </a:lnT>
                    <a:solidFill>
                      <a:srgbClr val="D5D5D5"/>
                    </a:solidFill>
                  </a:tcPr>
                </a:tc>
                <a:tc>
                  <a:txBody>
                    <a:bodyPr/>
                    <a:lstStyle/>
                    <a:p>
                      <a:pPr defTabSz="914400">
                        <a:defRPr sz="2400">
                          <a:latin typeface="Avenir Next Regular"/>
                          <a:ea typeface="Avenir Next Regular"/>
                          <a:cs typeface="Avenir Next Regular"/>
                          <a:sym typeface="Avenir Next Regular"/>
                        </a:defRPr>
                      </a:pPr>
                      <a:endParaRPr dirty="0"/>
                    </a:p>
                  </a:txBody>
                  <a:tcPr marL="50800" marR="50800" marT="50800" marB="50800" anchor="ctr" horzOverflow="overflow">
                    <a:lnT w="12700">
                      <a:solidFill>
                        <a:srgbClr val="000000"/>
                      </a:solidFill>
                      <a:custDash>
                        <a:ds d="200000" sp="200000"/>
                      </a:custDash>
                      <a:miter lim="400000"/>
                    </a:lnT>
                    <a:solidFill>
                      <a:srgbClr val="D5D5D5"/>
                    </a:solidFill>
                  </a:tcPr>
                </a:tc>
                <a:extLst>
                  <a:ext uri="{0D108BD9-81ED-4DB2-BD59-A6C34878D82A}">
                    <a16:rowId xmlns:a16="http://schemas.microsoft.com/office/drawing/2014/main" val="10023"/>
                  </a:ext>
                </a:extLst>
              </a:tr>
            </a:tbl>
          </a:graphicData>
        </a:graphic>
      </p:graphicFrame>
      <p:sp>
        <p:nvSpPr>
          <p:cNvPr id="718"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extLst>
      <p:ext uri="{BB962C8B-B14F-4D97-AF65-F5344CB8AC3E}">
        <p14:creationId xmlns:p14="http://schemas.microsoft.com/office/powerpoint/2010/main" val="261436134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Cost-Baseline, statu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Cost-Baseline, status</a:t>
            </a:r>
          </a:p>
        </p:txBody>
      </p:sp>
      <p:pic>
        <p:nvPicPr>
          <p:cNvPr id="721"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722" name="Linea Linea" descr="Linea Linea"/>
          <p:cNvPicPr>
            <a:picLocks/>
          </p:cNvPicPr>
          <p:nvPr/>
        </p:nvPicPr>
        <p:blipFill>
          <a:blip r:embed="rId3"/>
          <a:stretch>
            <a:fillRect/>
          </a:stretch>
        </p:blipFill>
        <p:spPr>
          <a:xfrm>
            <a:off x="-93945" y="1743141"/>
            <a:ext cx="24485601" cy="101601"/>
          </a:xfrm>
          <a:prstGeom prst="rect">
            <a:avLst/>
          </a:prstGeom>
        </p:spPr>
      </p:pic>
      <p:pic>
        <p:nvPicPr>
          <p:cNvPr id="724" name="Linea Linea" descr="Linea Linea"/>
          <p:cNvPicPr>
            <a:picLocks/>
          </p:cNvPicPr>
          <p:nvPr/>
        </p:nvPicPr>
        <p:blipFill>
          <a:blip r:embed="rId4"/>
          <a:stretch>
            <a:fillRect/>
          </a:stretch>
        </p:blipFill>
        <p:spPr>
          <a:xfrm>
            <a:off x="-402978" y="13015920"/>
            <a:ext cx="24409401" cy="25401"/>
          </a:xfrm>
          <a:prstGeom prst="rect">
            <a:avLst/>
          </a:prstGeom>
        </p:spPr>
      </p:pic>
      <p:pic>
        <p:nvPicPr>
          <p:cNvPr id="726"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pic>
        <p:nvPicPr>
          <p:cNvPr id="727" name="Linea Linea" descr="Linea Linea"/>
          <p:cNvPicPr>
            <a:picLocks/>
          </p:cNvPicPr>
          <p:nvPr/>
        </p:nvPicPr>
        <p:blipFill>
          <a:blip r:embed="rId6"/>
          <a:stretch>
            <a:fillRect/>
          </a:stretch>
        </p:blipFill>
        <p:spPr>
          <a:xfrm rot="5400000">
            <a:off x="7772664" y="7079914"/>
            <a:ext cx="8319814" cy="101601"/>
          </a:xfrm>
          <a:prstGeom prst="rect">
            <a:avLst/>
          </a:prstGeom>
        </p:spPr>
      </p:pic>
      <p:sp>
        <p:nvSpPr>
          <p:cNvPr id="729" name="Some items already procured thanks to a pre-allocation of money of the GE due to urgent reasons."/>
          <p:cNvSpPr txBox="1"/>
          <p:nvPr/>
        </p:nvSpPr>
        <p:spPr>
          <a:xfrm>
            <a:off x="12832100" y="2438206"/>
            <a:ext cx="10905482"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Some items already procured thanks to a pre-allocation of money of the GE due to urgent reasons. </a:t>
            </a:r>
          </a:p>
        </p:txBody>
      </p:sp>
      <p:sp>
        <p:nvSpPr>
          <p:cNvPr id="730" name="Essentially due to delays in the negotiation of the spare X-Band Klystron (most expensive item to be purchased). See. A.Gallo’s talk."/>
          <p:cNvSpPr txBox="1"/>
          <p:nvPr/>
        </p:nvSpPr>
        <p:spPr>
          <a:xfrm>
            <a:off x="12924987" y="5576628"/>
            <a:ext cx="10719710"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Essentially due to delays in the negotiation of the spare X-Band Klystron (most expensive item to be purchased). See. A.Gallo’s talk.</a:t>
            </a:r>
          </a:p>
        </p:txBody>
      </p:sp>
      <p:grpSp>
        <p:nvGrpSpPr>
          <p:cNvPr id="735" name="Raggruppa"/>
          <p:cNvGrpSpPr/>
          <p:nvPr/>
        </p:nvGrpSpPr>
        <p:grpSpPr>
          <a:xfrm>
            <a:off x="12952808" y="4250871"/>
            <a:ext cx="10446580" cy="705812"/>
            <a:chOff x="0" y="0"/>
            <a:chExt cx="10446578" cy="705811"/>
          </a:xfrm>
        </p:grpSpPr>
        <p:sp>
          <p:nvSpPr>
            <p:cNvPr id="731" name="Under budget at the moment"/>
            <p:cNvSpPr txBox="1"/>
            <p:nvPr/>
          </p:nvSpPr>
          <p:spPr>
            <a:xfrm>
              <a:off x="0" y="22705"/>
              <a:ext cx="10446579"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Under budget at the moment</a:t>
              </a:r>
            </a:p>
          </p:txBody>
        </p:sp>
        <p:pic>
          <p:nvPicPr>
            <p:cNvPr id="732" name="Linea Linea" descr="Linea Linea"/>
            <p:cNvPicPr>
              <a:picLocks/>
            </p:cNvPicPr>
            <p:nvPr/>
          </p:nvPicPr>
          <p:blipFill>
            <a:blip r:embed="rId8"/>
            <a:stretch>
              <a:fillRect/>
            </a:stretch>
          </p:blipFill>
          <p:spPr>
            <a:xfrm>
              <a:off x="6042059" y="207404"/>
              <a:ext cx="984373" cy="401254"/>
            </a:xfrm>
            <a:prstGeom prst="rect">
              <a:avLst/>
            </a:prstGeom>
            <a:effectLst/>
          </p:spPr>
        </p:pic>
        <p:sp>
          <p:nvSpPr>
            <p:cNvPr id="734" name="Bad Sign!"/>
            <p:cNvSpPr txBox="1"/>
            <p:nvPr/>
          </p:nvSpPr>
          <p:spPr>
            <a:xfrm>
              <a:off x="7133745" y="-1"/>
              <a:ext cx="2694188" cy="70581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200">
                  <a:solidFill>
                    <a:schemeClr val="accent4">
                      <a:hueOff val="-476017"/>
                      <a:lumOff val="-10042"/>
                    </a:schemeClr>
                  </a:solidFill>
                  <a:latin typeface="Chalkduster"/>
                  <a:ea typeface="Chalkduster"/>
                  <a:cs typeface="Chalkduster"/>
                  <a:sym typeface="Chalkduster"/>
                </a:defRPr>
              </a:lvl1pPr>
            </a:lstStyle>
            <a:p>
              <a:r>
                <a:t>Bad Sign! </a:t>
              </a:r>
            </a:p>
          </p:txBody>
        </p:sp>
      </p:grpSp>
      <p:sp>
        <p:nvSpPr>
          <p:cNvPr id="736" name="Excessive cost of CPI klystron opened the way to different scenarios (negotiations with CPI/CERN and involvement of Canon)."/>
          <p:cNvSpPr txBox="1"/>
          <p:nvPr/>
        </p:nvSpPr>
        <p:spPr>
          <a:xfrm>
            <a:off x="12952808" y="7719624"/>
            <a:ext cx="10664066"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Excessive cost of CPI klystron opened the way to different scenarios (negotiations with CPI/CERN and involvement of Canon). </a:t>
            </a:r>
          </a:p>
        </p:txBody>
      </p:sp>
      <p:sp>
        <p:nvSpPr>
          <p:cNvPr id="737" name="This is a critical choice for the development of the machine. A small delay to get to a wise choice can  be considered acceptable and in any case we plan to finalize the decision soon and hence allocate the money in a short term."/>
          <p:cNvSpPr txBox="1"/>
          <p:nvPr/>
        </p:nvSpPr>
        <p:spPr>
          <a:xfrm>
            <a:off x="12952808" y="9808971"/>
            <a:ext cx="10664067" cy="289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This is a critical choice for the development of the machine. A small delay to get to a wise choice can  be considered acceptable and in any case we plan to finalize the decision soon and hence allocate the money in a short term.</a:t>
            </a:r>
          </a:p>
        </p:txBody>
      </p:sp>
      <p:pic>
        <p:nvPicPr>
          <p:cNvPr id="738" name="Immagine" descr="Immagine"/>
          <p:cNvPicPr>
            <a:picLocks noChangeAspect="1"/>
          </p:cNvPicPr>
          <p:nvPr/>
        </p:nvPicPr>
        <p:blipFill>
          <a:blip r:embed="rId9"/>
          <a:stretch>
            <a:fillRect/>
          </a:stretch>
        </p:blipFill>
        <p:spPr>
          <a:xfrm>
            <a:off x="399749" y="2677423"/>
            <a:ext cx="11108624" cy="6092387"/>
          </a:xfrm>
          <a:prstGeom prst="rect">
            <a:avLst/>
          </a:prstGeom>
          <a:ln w="12700">
            <a:miter lim="400000"/>
          </a:ln>
        </p:spPr>
      </p:pic>
      <p:grpSp>
        <p:nvGrpSpPr>
          <p:cNvPr id="746" name="Raggruppa"/>
          <p:cNvGrpSpPr/>
          <p:nvPr/>
        </p:nvGrpSpPr>
        <p:grpSpPr>
          <a:xfrm>
            <a:off x="427083" y="6998092"/>
            <a:ext cx="6322034" cy="5928929"/>
            <a:chOff x="-71841" y="-50800"/>
            <a:chExt cx="6322033" cy="5928928"/>
          </a:xfrm>
        </p:grpSpPr>
        <p:pic>
          <p:nvPicPr>
            <p:cNvPr id="739" name="Ovale Ovale" descr="Ovale Ovale"/>
            <p:cNvPicPr>
              <a:picLocks/>
            </p:cNvPicPr>
            <p:nvPr/>
          </p:nvPicPr>
          <p:blipFill>
            <a:blip r:embed="rId10"/>
            <a:stretch>
              <a:fillRect/>
            </a:stretch>
          </p:blipFill>
          <p:spPr>
            <a:xfrm>
              <a:off x="423174" y="-50800"/>
              <a:ext cx="3516252" cy="1954169"/>
            </a:xfrm>
            <a:prstGeom prst="rect">
              <a:avLst/>
            </a:prstGeom>
            <a:effectLst/>
          </p:spPr>
        </p:pic>
        <p:pic>
          <p:nvPicPr>
            <p:cNvPr id="741" name="Immagine" descr="Immagine"/>
            <p:cNvPicPr>
              <a:picLocks noChangeAspect="1"/>
            </p:cNvPicPr>
            <p:nvPr/>
          </p:nvPicPr>
          <p:blipFill>
            <a:blip r:embed="rId11"/>
            <a:stretch>
              <a:fillRect/>
            </a:stretch>
          </p:blipFill>
          <p:spPr>
            <a:xfrm>
              <a:off x="46493" y="2232062"/>
              <a:ext cx="6076777" cy="3646067"/>
            </a:xfrm>
            <a:prstGeom prst="rect">
              <a:avLst/>
            </a:prstGeom>
            <a:ln w="12700" cap="flat">
              <a:noFill/>
              <a:miter lim="400000"/>
            </a:ln>
            <a:effectLst/>
          </p:spPr>
        </p:pic>
        <p:pic>
          <p:nvPicPr>
            <p:cNvPr id="742" name="Linea Linea" descr="Linea Linea"/>
            <p:cNvPicPr>
              <a:picLocks/>
            </p:cNvPicPr>
            <p:nvPr/>
          </p:nvPicPr>
          <p:blipFill>
            <a:blip r:embed="rId12"/>
            <a:stretch>
              <a:fillRect/>
            </a:stretch>
          </p:blipFill>
          <p:spPr>
            <a:xfrm rot="18900000">
              <a:off x="-220546" y="1729533"/>
              <a:ext cx="1260696" cy="101601"/>
            </a:xfrm>
            <a:prstGeom prst="rect">
              <a:avLst/>
            </a:prstGeom>
            <a:effectLst/>
          </p:spPr>
        </p:pic>
        <p:pic>
          <p:nvPicPr>
            <p:cNvPr id="744" name="Linea Linea" descr="Linea Linea"/>
            <p:cNvPicPr>
              <a:picLocks/>
            </p:cNvPicPr>
            <p:nvPr/>
          </p:nvPicPr>
          <p:blipFill>
            <a:blip r:embed="rId13"/>
            <a:stretch>
              <a:fillRect/>
            </a:stretch>
          </p:blipFill>
          <p:spPr>
            <a:xfrm rot="12068510">
              <a:off x="3637840" y="1667188"/>
              <a:ext cx="2684371" cy="101601"/>
            </a:xfrm>
            <a:prstGeom prst="rect">
              <a:avLst/>
            </a:prstGeom>
            <a:effectLst/>
          </p:spPr>
        </p:pic>
      </p:grpSp>
      <p:grpSp>
        <p:nvGrpSpPr>
          <p:cNvPr id="752" name="Raggruppa"/>
          <p:cNvGrpSpPr/>
          <p:nvPr/>
        </p:nvGrpSpPr>
        <p:grpSpPr>
          <a:xfrm>
            <a:off x="5404845" y="9711420"/>
            <a:ext cx="4708800" cy="2451445"/>
            <a:chOff x="-169054" y="-50800"/>
            <a:chExt cx="4708799" cy="2451444"/>
          </a:xfrm>
        </p:grpSpPr>
        <p:pic>
          <p:nvPicPr>
            <p:cNvPr id="747" name="Linea Linea" descr="Linea Linea"/>
            <p:cNvPicPr>
              <a:picLocks/>
            </p:cNvPicPr>
            <p:nvPr/>
          </p:nvPicPr>
          <p:blipFill>
            <a:blip r:embed="rId14"/>
            <a:stretch>
              <a:fillRect/>
            </a:stretch>
          </p:blipFill>
          <p:spPr>
            <a:xfrm rot="16200000">
              <a:off x="-1010283" y="790427"/>
              <a:ext cx="2227769" cy="545313"/>
            </a:xfrm>
            <a:prstGeom prst="rect">
              <a:avLst/>
            </a:prstGeom>
            <a:effectLst/>
          </p:spPr>
        </p:pic>
        <p:sp>
          <p:nvSpPr>
            <p:cNvPr id="749" name="X-Band Spare klystron"/>
            <p:cNvSpPr/>
            <p:nvPr/>
          </p:nvSpPr>
          <p:spPr>
            <a:xfrm>
              <a:off x="3269744" y="1130643"/>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a:solidFill>
                    <a:schemeClr val="accent4">
                      <a:hueOff val="-476017"/>
                      <a:lumOff val="-10042"/>
                    </a:schemeClr>
                  </a:solidFill>
                  <a:latin typeface="Chalkduster"/>
                  <a:ea typeface="Chalkduster"/>
                  <a:cs typeface="Chalkduster"/>
                  <a:sym typeface="Chalkduster"/>
                </a:defRPr>
              </a:lvl1pPr>
            </a:lstStyle>
            <a:p>
              <a:r>
                <a:t>X-Band Spare klystron</a:t>
              </a:r>
            </a:p>
          </p:txBody>
        </p:sp>
        <p:pic>
          <p:nvPicPr>
            <p:cNvPr id="750" name="Linea Linea" descr="Linea Linea"/>
            <p:cNvPicPr>
              <a:picLocks/>
            </p:cNvPicPr>
            <p:nvPr/>
          </p:nvPicPr>
          <p:blipFill>
            <a:blip r:embed="rId15"/>
            <a:stretch>
              <a:fillRect/>
            </a:stretch>
          </p:blipFill>
          <p:spPr>
            <a:xfrm rot="10800000">
              <a:off x="-50800" y="909293"/>
              <a:ext cx="1343219" cy="437227"/>
            </a:xfrm>
            <a:prstGeom prst="rect">
              <a:avLst/>
            </a:prstGeom>
            <a:effectLst/>
          </p:spPr>
        </p:pic>
      </p:grpSp>
      <p:sp>
        <p:nvSpPr>
          <p:cNvPr id="753"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29">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7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7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7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7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7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7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730">
                                            <p:bg/>
                                          </p:spTgt>
                                        </p:tgtEl>
                                        <p:attrNameLst>
                                          <p:attrName>style.visibility</p:attrName>
                                        </p:attrNameLst>
                                      </p:cBhvr>
                                      <p:to>
                                        <p:strVal val="visible"/>
                                      </p:to>
                                    </p:set>
                                  </p:childTnLst>
                                </p:cTn>
                              </p:par>
                              <p:par>
                                <p:cTn id="33" presetID="1" presetClass="entr" presetSubtype="0" fill="hold" grpId="0" nodeType="withEffect">
                                  <p:stCondLst>
                                    <p:cond delay="0"/>
                                  </p:stCondLst>
                                  <p:iterate>
                                    <p:tmAbs val="0"/>
                                  </p:iterate>
                                  <p:childTnLst>
                                    <p:set>
                                      <p:cBhvr>
                                        <p:cTn id="34" fill="hold"/>
                                        <p:tgtEl>
                                          <p:spTgt spid="73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736">
                                            <p:bg/>
                                          </p:spTgt>
                                        </p:tgtEl>
                                        <p:attrNameLst>
                                          <p:attrName>style.visibility</p:attrName>
                                        </p:attrNameLst>
                                      </p:cBhvr>
                                      <p:to>
                                        <p:strVal val="visible"/>
                                      </p:to>
                                    </p:set>
                                  </p:childTnLst>
                                </p:cTn>
                              </p:par>
                              <p:par>
                                <p:cTn id="39" presetID="1" presetClass="entr" presetSubtype="0" fill="hold" grpId="0" nodeType="withEffect">
                                  <p:stCondLst>
                                    <p:cond delay="0"/>
                                  </p:stCondLst>
                                  <p:iterate>
                                    <p:tmAbs val="0"/>
                                  </p:iterate>
                                  <p:childTnLst>
                                    <p:set>
                                      <p:cBhvr>
                                        <p:cTn id="40" fill="hold"/>
                                        <p:tgtEl>
                                          <p:spTgt spid="73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737">
                                            <p:bg/>
                                          </p:spTgt>
                                        </p:tgtEl>
                                        <p:attrNameLst>
                                          <p:attrName>style.visibility</p:attrName>
                                        </p:attrNameLst>
                                      </p:cBhvr>
                                      <p:to>
                                        <p:strVal val="visible"/>
                                      </p:to>
                                    </p:set>
                                  </p:childTnLst>
                                </p:cTn>
                              </p:par>
                              <p:par>
                                <p:cTn id="45" presetID="1" presetClass="entr" presetSubtype="0" fill="hold" grpId="0" nodeType="withEffect">
                                  <p:stCondLst>
                                    <p:cond delay="0"/>
                                  </p:stCondLst>
                                  <p:iterate>
                                    <p:tmAbs val="0"/>
                                  </p:iterate>
                                  <p:childTnLst>
                                    <p:set>
                                      <p:cBhvr>
                                        <p:cTn id="46" fill="hold"/>
                                        <p:tgtEl>
                                          <p:spTgt spid="7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 grpId="0" animBg="1" advAuto="0"/>
      <p:bldP spid="729" grpId="0" build="p" bldLvl="5" animBg="1" advAuto="0"/>
      <p:bldP spid="730" grpId="0" build="p" bldLvl="5" animBg="1" advAuto="0"/>
      <p:bldP spid="735" grpId="0" animBg="1" advAuto="0"/>
      <p:bldP spid="736" grpId="0" build="p" bldLvl="5" animBg="1" advAuto="0"/>
      <p:bldP spid="737" grpId="0" build="p" bldLvl="5" animBg="1" advAuto="0"/>
      <p:bldP spid="738" grpId="0" animBg="1" advAuto="0"/>
      <p:bldP spid="746" grpId="0" animBg="1" advAuto="0"/>
      <p:bldP spid="752"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Project Management Plan"/>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Project Management Plan </a:t>
            </a:r>
          </a:p>
        </p:txBody>
      </p:sp>
      <p:pic>
        <p:nvPicPr>
          <p:cNvPr id="756"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757" name="Linea Linea" descr="Linea Linea"/>
          <p:cNvPicPr>
            <a:picLocks/>
          </p:cNvPicPr>
          <p:nvPr/>
        </p:nvPicPr>
        <p:blipFill>
          <a:blip r:embed="rId3"/>
          <a:stretch>
            <a:fillRect/>
          </a:stretch>
        </p:blipFill>
        <p:spPr>
          <a:xfrm>
            <a:off x="-93945" y="1743141"/>
            <a:ext cx="24485601" cy="101601"/>
          </a:xfrm>
          <a:prstGeom prst="rect">
            <a:avLst/>
          </a:prstGeom>
        </p:spPr>
      </p:pic>
      <p:pic>
        <p:nvPicPr>
          <p:cNvPr id="759" name="Linea Linea" descr="Linea Linea"/>
          <p:cNvPicPr>
            <a:picLocks/>
          </p:cNvPicPr>
          <p:nvPr/>
        </p:nvPicPr>
        <p:blipFill>
          <a:blip r:embed="rId4"/>
          <a:stretch>
            <a:fillRect/>
          </a:stretch>
        </p:blipFill>
        <p:spPr>
          <a:xfrm>
            <a:off x="-402978" y="13015920"/>
            <a:ext cx="24409401" cy="25401"/>
          </a:xfrm>
          <a:prstGeom prst="rect">
            <a:avLst/>
          </a:prstGeom>
        </p:spPr>
      </p:pic>
      <p:pic>
        <p:nvPicPr>
          <p:cNvPr id="761"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762"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sp>
        <p:nvSpPr>
          <p:cNvPr id="763" name="RISK MANAGEMENT"/>
          <p:cNvSpPr txBox="1"/>
          <p:nvPr/>
        </p:nvSpPr>
        <p:spPr>
          <a:xfrm>
            <a:off x="5493095" y="6493031"/>
            <a:ext cx="14005715" cy="1697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a:solidFill>
                  <a:srgbClr val="FFFFFF"/>
                </a:solidFill>
                <a:latin typeface="Chalkduster"/>
                <a:ea typeface="Chalkduster"/>
                <a:cs typeface="Chalkduster"/>
                <a:sym typeface="Chalkduster"/>
              </a:defRPr>
            </a:lvl1pPr>
          </a:lstStyle>
          <a:p>
            <a:r>
              <a:t>RISK MANAGEMENT</a:t>
            </a:r>
          </a:p>
        </p:txBody>
      </p:sp>
      <p:sp>
        <p:nvSpPr>
          <p:cNvPr id="764" name="Rettangolo arrotondato"/>
          <p:cNvSpPr/>
          <p:nvPr/>
        </p:nvSpPr>
        <p:spPr>
          <a:xfrm>
            <a:off x="3501445" y="4745140"/>
            <a:ext cx="16600554" cy="5079144"/>
          </a:xfrm>
          <a:prstGeom prst="roundRect">
            <a:avLst>
              <a:gd name="adj" fmla="val 22855"/>
            </a:avLst>
          </a:prstGeom>
          <a:blipFill>
            <a:blip r:embed="rId6"/>
          </a:blip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765" name="Risk Management"/>
          <p:cNvSpPr txBox="1"/>
          <p:nvPr/>
        </p:nvSpPr>
        <p:spPr>
          <a:xfrm>
            <a:off x="6712207" y="6592947"/>
            <a:ext cx="10265319" cy="138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chemeClr val="accent4">
                    <a:hueOff val="-476017"/>
                    <a:lumOff val="-10042"/>
                  </a:schemeClr>
                </a:solidFill>
                <a:latin typeface="Chalkduster"/>
                <a:ea typeface="Chalkduster"/>
                <a:cs typeface="Chalkduster"/>
                <a:sym typeface="Chalkduster"/>
              </a:defRPr>
            </a:lvl1pPr>
          </a:lstStyle>
          <a:p>
            <a:r>
              <a:t>Risk Management</a:t>
            </a:r>
          </a:p>
        </p:txBody>
      </p:sp>
      <p:sp>
        <p:nvSpPr>
          <p:cNvPr id="766"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 name="Risk management, methodology"/>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Risk management, methodology</a:t>
            </a:r>
          </a:p>
        </p:txBody>
      </p:sp>
      <p:pic>
        <p:nvPicPr>
          <p:cNvPr id="769"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770" name="Linea Linea" descr="Linea Linea"/>
          <p:cNvPicPr>
            <a:picLocks/>
          </p:cNvPicPr>
          <p:nvPr/>
        </p:nvPicPr>
        <p:blipFill>
          <a:blip r:embed="rId3"/>
          <a:stretch>
            <a:fillRect/>
          </a:stretch>
        </p:blipFill>
        <p:spPr>
          <a:xfrm>
            <a:off x="-93945" y="1743141"/>
            <a:ext cx="24485601" cy="101601"/>
          </a:xfrm>
          <a:prstGeom prst="rect">
            <a:avLst/>
          </a:prstGeom>
        </p:spPr>
      </p:pic>
      <p:pic>
        <p:nvPicPr>
          <p:cNvPr id="772" name="Linea Linea" descr="Linea Linea"/>
          <p:cNvPicPr>
            <a:picLocks/>
          </p:cNvPicPr>
          <p:nvPr/>
        </p:nvPicPr>
        <p:blipFill>
          <a:blip r:embed="rId4"/>
          <a:stretch>
            <a:fillRect/>
          </a:stretch>
        </p:blipFill>
        <p:spPr>
          <a:xfrm>
            <a:off x="-402978" y="13015920"/>
            <a:ext cx="24409401" cy="25401"/>
          </a:xfrm>
          <a:prstGeom prst="rect">
            <a:avLst/>
          </a:prstGeom>
        </p:spPr>
      </p:pic>
      <p:pic>
        <p:nvPicPr>
          <p:cNvPr id="774"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pic>
        <p:nvPicPr>
          <p:cNvPr id="775" name="Linea Linea" descr="Linea Linea"/>
          <p:cNvPicPr>
            <a:picLocks/>
          </p:cNvPicPr>
          <p:nvPr/>
        </p:nvPicPr>
        <p:blipFill>
          <a:blip r:embed="rId6"/>
          <a:stretch>
            <a:fillRect/>
          </a:stretch>
        </p:blipFill>
        <p:spPr>
          <a:xfrm rot="5400000">
            <a:off x="7772664" y="7079914"/>
            <a:ext cx="8319814" cy="101601"/>
          </a:xfrm>
          <a:prstGeom prst="rect">
            <a:avLst/>
          </a:prstGeom>
        </p:spPr>
      </p:pic>
      <p:sp>
        <p:nvSpPr>
          <p:cNvPr id="777" name="Risks defined as: R=PxI. Likelihood x Impact."/>
          <p:cNvSpPr txBox="1"/>
          <p:nvPr/>
        </p:nvSpPr>
        <p:spPr>
          <a:xfrm>
            <a:off x="12952808" y="2941758"/>
            <a:ext cx="10905482"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Risks defined as: R=PxI. Likelihood x Impact.</a:t>
            </a:r>
          </a:p>
        </p:txBody>
      </p:sp>
      <p:sp>
        <p:nvSpPr>
          <p:cNvPr id="778" name="Risk matrix and thresholds:"/>
          <p:cNvSpPr txBox="1"/>
          <p:nvPr/>
        </p:nvSpPr>
        <p:spPr>
          <a:xfrm>
            <a:off x="12952808" y="4440358"/>
            <a:ext cx="10905482"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Risk matrix and thresholds: </a:t>
            </a:r>
          </a:p>
        </p:txBody>
      </p:sp>
      <p:sp>
        <p:nvSpPr>
          <p:cNvPr id="779" name="LOW -  R&lt; 6 , No actions required"/>
          <p:cNvSpPr txBox="1"/>
          <p:nvPr/>
        </p:nvSpPr>
        <p:spPr>
          <a:xfrm>
            <a:off x="14269547" y="5938958"/>
            <a:ext cx="9436344"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25000"/>
              <a:buBlip>
                <a:blip r:embed="rId7"/>
              </a:buBlip>
              <a:defRPr sz="3200">
                <a:latin typeface="Avenir Next Regular"/>
                <a:ea typeface="Avenir Next Regular"/>
                <a:cs typeface="Avenir Next Regular"/>
                <a:sym typeface="Avenir Next Regular"/>
              </a:defRPr>
            </a:lvl1pPr>
          </a:lstStyle>
          <a:p>
            <a:r>
              <a:t> LOW -  R&lt; 6 , No actions required</a:t>
            </a:r>
          </a:p>
        </p:txBody>
      </p:sp>
      <p:sp>
        <p:nvSpPr>
          <p:cNvPr id="780" name="MODERATE - 6&lt;R&lt;10, Some contingencies might be required"/>
          <p:cNvSpPr txBox="1"/>
          <p:nvPr/>
        </p:nvSpPr>
        <p:spPr>
          <a:xfrm>
            <a:off x="14269547" y="7177043"/>
            <a:ext cx="943634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25000"/>
              <a:buBlip>
                <a:blip r:embed="rId7"/>
              </a:buBlip>
              <a:defRPr sz="3200">
                <a:latin typeface="Avenir Next Regular"/>
                <a:ea typeface="Avenir Next Regular"/>
                <a:cs typeface="Avenir Next Regular"/>
                <a:sym typeface="Avenir Next Regular"/>
              </a:defRPr>
            </a:lvl1pPr>
          </a:lstStyle>
          <a:p>
            <a:r>
              <a:t> MODERATE - 6&lt;R&lt;10, Some contingencies might be required</a:t>
            </a:r>
          </a:p>
        </p:txBody>
      </p:sp>
      <p:sp>
        <p:nvSpPr>
          <p:cNvPr id="781" name="HIGH - 10&lt;R&lt;15, Contingencies MUST be allocated &amp; mitigation actions might be required"/>
          <p:cNvSpPr txBox="1"/>
          <p:nvPr/>
        </p:nvSpPr>
        <p:spPr>
          <a:xfrm>
            <a:off x="14269547" y="8706709"/>
            <a:ext cx="943634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25000"/>
              <a:buBlip>
                <a:blip r:embed="rId7"/>
              </a:buBlip>
              <a:defRPr sz="3200">
                <a:latin typeface="Avenir Next Regular"/>
                <a:ea typeface="Avenir Next Regular"/>
                <a:cs typeface="Avenir Next Regular"/>
                <a:sym typeface="Avenir Next Regular"/>
              </a:defRPr>
            </a:lvl1pPr>
          </a:lstStyle>
          <a:p>
            <a:r>
              <a:t> HIGH - 10&lt;R&lt;15, Contingencies MUST be allocated &amp; mitigation actions might be required</a:t>
            </a:r>
          </a:p>
        </p:txBody>
      </p:sp>
      <p:sp>
        <p:nvSpPr>
          <p:cNvPr id="782" name="CRITICAL - R&gt;15, Mitigation actions required"/>
          <p:cNvSpPr txBox="1"/>
          <p:nvPr/>
        </p:nvSpPr>
        <p:spPr>
          <a:xfrm>
            <a:off x="14269547" y="10236375"/>
            <a:ext cx="9436344"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25000"/>
              <a:buBlip>
                <a:blip r:embed="rId7"/>
              </a:buBlip>
              <a:defRPr sz="3200">
                <a:latin typeface="Avenir Next Regular"/>
                <a:ea typeface="Avenir Next Regular"/>
                <a:cs typeface="Avenir Next Regular"/>
                <a:sym typeface="Avenir Next Regular"/>
              </a:defRPr>
            </a:lvl1pPr>
          </a:lstStyle>
          <a:p>
            <a:r>
              <a:t> CRITICAL - R&gt;15, Mitigation actions required</a:t>
            </a:r>
          </a:p>
        </p:txBody>
      </p:sp>
      <p:graphicFrame>
        <p:nvGraphicFramePr>
          <p:cNvPr id="783" name="Tabella"/>
          <p:cNvGraphicFramePr/>
          <p:nvPr/>
        </p:nvGraphicFramePr>
        <p:xfrm>
          <a:off x="701514" y="2379948"/>
          <a:ext cx="10728972" cy="4449955"/>
        </p:xfrm>
        <a:graphic>
          <a:graphicData uri="http://schemas.openxmlformats.org/drawingml/2006/table">
            <a:tbl>
              <a:tblPr>
                <a:tableStyleId>{4C3C2611-4C71-4FC5-86AE-919BDF0F9419}</a:tableStyleId>
              </a:tblPr>
              <a:tblGrid>
                <a:gridCol w="1489185">
                  <a:extLst>
                    <a:ext uri="{9D8B030D-6E8A-4147-A177-3AD203B41FA5}">
                      <a16:colId xmlns:a16="http://schemas.microsoft.com/office/drawing/2014/main" val="20000"/>
                    </a:ext>
                  </a:extLst>
                </a:gridCol>
                <a:gridCol w="2065906">
                  <a:extLst>
                    <a:ext uri="{9D8B030D-6E8A-4147-A177-3AD203B41FA5}">
                      <a16:colId xmlns:a16="http://schemas.microsoft.com/office/drawing/2014/main" val="20001"/>
                    </a:ext>
                  </a:extLst>
                </a:gridCol>
                <a:gridCol w="7173881">
                  <a:extLst>
                    <a:ext uri="{9D8B030D-6E8A-4147-A177-3AD203B41FA5}">
                      <a16:colId xmlns:a16="http://schemas.microsoft.com/office/drawing/2014/main" val="20002"/>
                    </a:ext>
                  </a:extLst>
                </a:gridCol>
              </a:tblGrid>
              <a:tr h="639955">
                <a:tc>
                  <a:txBody>
                    <a:bodyPr/>
                    <a:lstStyle/>
                    <a:p>
                      <a:pPr algn="l" defTabSz="449580">
                        <a:spcBef>
                          <a:spcPts val="600"/>
                        </a:spcBef>
                      </a:pPr>
                      <a:r>
                        <a:rPr sz="2000">
                          <a:latin typeface="Avenir Heavy"/>
                          <a:ea typeface="Avenir Heavy"/>
                          <a:cs typeface="Avenir Heavy"/>
                          <a:sym typeface="Avenir Heavy"/>
                        </a:rPr>
                        <a:t>LEVEL</a:t>
                      </a:r>
                    </a:p>
                  </a:txBody>
                  <a:tcPr marL="63500" marR="63500" marT="0" marB="0" anchor="ctr" horzOverflow="overflow">
                    <a:solidFill>
                      <a:srgbClr val="C2E3ED"/>
                    </a:solidFill>
                  </a:tcPr>
                </a:tc>
                <a:tc>
                  <a:txBody>
                    <a:bodyPr/>
                    <a:lstStyle/>
                    <a:p>
                      <a:pPr algn="l" defTabSz="449580">
                        <a:spcBef>
                          <a:spcPts val="600"/>
                        </a:spcBef>
                      </a:pPr>
                      <a:r>
                        <a:rPr sz="2000">
                          <a:latin typeface="Avenir Heavy"/>
                          <a:ea typeface="Avenir Heavy"/>
                          <a:cs typeface="Avenir Heavy"/>
                          <a:sym typeface="Avenir Heavy"/>
                        </a:rPr>
                        <a:t>DESCRIPTION</a:t>
                      </a:r>
                    </a:p>
                  </a:txBody>
                  <a:tcPr marL="63500" marR="63500" marT="0" marB="0" anchor="ctr" horzOverflow="overflow">
                    <a:solidFill>
                      <a:srgbClr val="C2E3ED"/>
                    </a:solidFill>
                  </a:tcPr>
                </a:tc>
                <a:tc>
                  <a:txBody>
                    <a:bodyPr/>
                    <a:lstStyle/>
                    <a:p>
                      <a:pPr algn="l" defTabSz="449580">
                        <a:spcBef>
                          <a:spcPts val="600"/>
                        </a:spcBef>
                      </a:pPr>
                      <a:r>
                        <a:rPr sz="2000">
                          <a:latin typeface="Avenir Heavy"/>
                          <a:ea typeface="Avenir Heavy"/>
                          <a:cs typeface="Avenir Heavy"/>
                          <a:sym typeface="Avenir Heavy"/>
                        </a:rPr>
                        <a:t>PROBABILITY</a:t>
                      </a:r>
                    </a:p>
                  </a:txBody>
                  <a:tcPr marL="63500" marR="63500" marT="0" marB="0" anchor="ctr" horzOverflow="overflow">
                    <a:solidFill>
                      <a:srgbClr val="C2E3ED"/>
                    </a:solidFill>
                  </a:tcPr>
                </a:tc>
                <a:extLst>
                  <a:ext uri="{0D108BD9-81ED-4DB2-BD59-A6C34878D82A}">
                    <a16:rowId xmlns:a16="http://schemas.microsoft.com/office/drawing/2014/main" val="10000"/>
                  </a:ext>
                </a:extLst>
              </a:tr>
              <a:tr h="762000">
                <a:tc>
                  <a:txBody>
                    <a:bodyPr/>
                    <a:lstStyle/>
                    <a:p>
                      <a:pPr algn="l" defTabSz="449580">
                        <a:spcBef>
                          <a:spcPts val="600"/>
                        </a:spcBef>
                      </a:pPr>
                      <a:r>
                        <a:rPr sz="2000">
                          <a:latin typeface="Avenir Book"/>
                          <a:ea typeface="Avenir Book"/>
                          <a:cs typeface="Avenir Book"/>
                          <a:sym typeface="Avenir Book"/>
                        </a:rPr>
                        <a:t>5</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Very High</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80% - 100% or ever month</a:t>
                      </a:r>
                    </a:p>
                  </a:txBody>
                  <a:tcPr marL="63500" marR="63500" marT="0" marB="0" anchor="ctr" horzOverflow="overflow"/>
                </a:tc>
                <a:extLst>
                  <a:ext uri="{0D108BD9-81ED-4DB2-BD59-A6C34878D82A}">
                    <a16:rowId xmlns:a16="http://schemas.microsoft.com/office/drawing/2014/main" val="10001"/>
                  </a:ext>
                </a:extLst>
              </a:tr>
              <a:tr h="762000">
                <a:tc>
                  <a:txBody>
                    <a:bodyPr/>
                    <a:lstStyle/>
                    <a:p>
                      <a:pPr algn="l" defTabSz="449580">
                        <a:spcBef>
                          <a:spcPts val="600"/>
                        </a:spcBef>
                      </a:pPr>
                      <a:r>
                        <a:rPr sz="2000">
                          <a:latin typeface="Avenir Book"/>
                          <a:ea typeface="Avenir Book"/>
                          <a:cs typeface="Avenir Book"/>
                          <a:sym typeface="Avenir Book"/>
                        </a:rPr>
                        <a:t>4</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High</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60% - 79% or every year</a:t>
                      </a:r>
                    </a:p>
                  </a:txBody>
                  <a:tcPr marL="63500" marR="63500" marT="0" marB="0" anchor="ctr" horzOverflow="overflow"/>
                </a:tc>
                <a:extLst>
                  <a:ext uri="{0D108BD9-81ED-4DB2-BD59-A6C34878D82A}">
                    <a16:rowId xmlns:a16="http://schemas.microsoft.com/office/drawing/2014/main" val="10002"/>
                  </a:ext>
                </a:extLst>
              </a:tr>
              <a:tr h="762000">
                <a:tc>
                  <a:txBody>
                    <a:bodyPr/>
                    <a:lstStyle/>
                    <a:p>
                      <a:pPr algn="l" defTabSz="449580">
                        <a:spcBef>
                          <a:spcPts val="600"/>
                        </a:spcBef>
                      </a:pPr>
                      <a:r>
                        <a:rPr sz="2000">
                          <a:latin typeface="Avenir Book"/>
                          <a:ea typeface="Avenir Book"/>
                          <a:cs typeface="Avenir Book"/>
                          <a:sym typeface="Avenir Book"/>
                        </a:rPr>
                        <a:t>3</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Moderate</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40% - 59% or an event every 2-5 years</a:t>
                      </a:r>
                    </a:p>
                  </a:txBody>
                  <a:tcPr marL="63500" marR="63500" marT="0" marB="0" anchor="ctr" horzOverflow="overflow"/>
                </a:tc>
                <a:extLst>
                  <a:ext uri="{0D108BD9-81ED-4DB2-BD59-A6C34878D82A}">
                    <a16:rowId xmlns:a16="http://schemas.microsoft.com/office/drawing/2014/main" val="10003"/>
                  </a:ext>
                </a:extLst>
              </a:tr>
              <a:tr h="762000">
                <a:tc>
                  <a:txBody>
                    <a:bodyPr/>
                    <a:lstStyle/>
                    <a:p>
                      <a:pPr algn="l" defTabSz="449580">
                        <a:spcBef>
                          <a:spcPts val="600"/>
                        </a:spcBef>
                      </a:pPr>
                      <a:r>
                        <a:rPr sz="2000">
                          <a:latin typeface="Avenir Book"/>
                          <a:ea typeface="Avenir Book"/>
                          <a:cs typeface="Avenir Book"/>
                          <a:sym typeface="Avenir Book"/>
                        </a:rPr>
                        <a:t>2</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Low</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20% - 39% or an event every 5 – 10 years</a:t>
                      </a:r>
                    </a:p>
                  </a:txBody>
                  <a:tcPr marL="63500" marR="63500" marT="0" marB="0" anchor="ctr" horzOverflow="overflow"/>
                </a:tc>
                <a:extLst>
                  <a:ext uri="{0D108BD9-81ED-4DB2-BD59-A6C34878D82A}">
                    <a16:rowId xmlns:a16="http://schemas.microsoft.com/office/drawing/2014/main" val="10004"/>
                  </a:ext>
                </a:extLst>
              </a:tr>
              <a:tr h="762000">
                <a:tc>
                  <a:txBody>
                    <a:bodyPr/>
                    <a:lstStyle/>
                    <a:p>
                      <a:pPr algn="l" defTabSz="449580">
                        <a:spcBef>
                          <a:spcPts val="600"/>
                        </a:spcBef>
                      </a:pPr>
                      <a:r>
                        <a:rPr sz="2000">
                          <a:latin typeface="Avenir Book"/>
                          <a:ea typeface="Avenir Book"/>
                          <a:cs typeface="Avenir Book"/>
                          <a:sym typeface="Avenir Book"/>
                        </a:rPr>
                        <a:t>1</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Very Low</a:t>
                      </a:r>
                    </a:p>
                  </a:txBody>
                  <a:tcPr marL="63500" marR="63500" marT="0" marB="0" anchor="ctr" horzOverflow="overflow"/>
                </a:tc>
                <a:tc>
                  <a:txBody>
                    <a:bodyPr/>
                    <a:lstStyle/>
                    <a:p>
                      <a:pPr algn="l" defTabSz="449580">
                        <a:spcBef>
                          <a:spcPts val="600"/>
                        </a:spcBef>
                      </a:pPr>
                      <a:r>
                        <a:rPr sz="2000">
                          <a:latin typeface="Avenir Book"/>
                          <a:ea typeface="Avenir Book"/>
                          <a:cs typeface="Avenir Book"/>
                          <a:sym typeface="Avenir Book"/>
                        </a:rPr>
                        <a:t>0% - 19% or an event every &gt; 10 years</a:t>
                      </a:r>
                    </a:p>
                  </a:txBody>
                  <a:tcPr marL="63500" marR="63500" marT="0" marB="0" anchor="ctr" horzOverflow="overflow"/>
                </a:tc>
                <a:extLst>
                  <a:ext uri="{0D108BD9-81ED-4DB2-BD59-A6C34878D82A}">
                    <a16:rowId xmlns:a16="http://schemas.microsoft.com/office/drawing/2014/main" val="10005"/>
                  </a:ext>
                </a:extLst>
              </a:tr>
            </a:tbl>
          </a:graphicData>
        </a:graphic>
      </p:graphicFrame>
      <p:graphicFrame>
        <p:nvGraphicFramePr>
          <p:cNvPr id="784" name="Tabella"/>
          <p:cNvGraphicFramePr/>
          <p:nvPr/>
        </p:nvGraphicFramePr>
        <p:xfrm>
          <a:off x="695164" y="7026443"/>
          <a:ext cx="10741673" cy="6107431"/>
        </p:xfrm>
        <a:graphic>
          <a:graphicData uri="http://schemas.openxmlformats.org/drawingml/2006/table">
            <a:tbl>
              <a:tblPr>
                <a:tableStyleId>{4C3C2611-4C71-4FC5-86AE-919BDF0F9419}</a:tableStyleId>
              </a:tblPr>
              <a:tblGrid>
                <a:gridCol w="1435127">
                  <a:extLst>
                    <a:ext uri="{9D8B030D-6E8A-4147-A177-3AD203B41FA5}">
                      <a16:colId xmlns:a16="http://schemas.microsoft.com/office/drawing/2014/main" val="20000"/>
                    </a:ext>
                  </a:extLst>
                </a:gridCol>
                <a:gridCol w="2155424">
                  <a:extLst>
                    <a:ext uri="{9D8B030D-6E8A-4147-A177-3AD203B41FA5}">
                      <a16:colId xmlns:a16="http://schemas.microsoft.com/office/drawing/2014/main" val="20001"/>
                    </a:ext>
                  </a:extLst>
                </a:gridCol>
                <a:gridCol w="7151122">
                  <a:extLst>
                    <a:ext uri="{9D8B030D-6E8A-4147-A177-3AD203B41FA5}">
                      <a16:colId xmlns:a16="http://schemas.microsoft.com/office/drawing/2014/main" val="20002"/>
                    </a:ext>
                  </a:extLst>
                </a:gridCol>
              </a:tblGrid>
              <a:tr h="635572">
                <a:tc>
                  <a:txBody>
                    <a:bodyPr/>
                    <a:lstStyle/>
                    <a:p>
                      <a:pPr algn="l" defTabSz="449580">
                        <a:spcBef>
                          <a:spcPts val="600"/>
                        </a:spcBef>
                      </a:pPr>
                      <a:r>
                        <a:rPr sz="1700">
                          <a:latin typeface="Avenir Heavy"/>
                          <a:ea typeface="Avenir Heavy"/>
                          <a:cs typeface="Avenir Heavy"/>
                          <a:sym typeface="Avenir Heavy"/>
                        </a:rPr>
                        <a:t>LEVEL</a:t>
                      </a:r>
                    </a:p>
                  </a:txBody>
                  <a:tcPr marL="63500" marR="63500" marT="0" marB="0" anchor="ctr" horzOverflow="overflow">
                    <a:solidFill>
                      <a:srgbClr val="C2E3ED"/>
                    </a:solidFill>
                  </a:tcPr>
                </a:tc>
                <a:tc>
                  <a:txBody>
                    <a:bodyPr/>
                    <a:lstStyle/>
                    <a:p>
                      <a:pPr algn="l" defTabSz="449580">
                        <a:spcBef>
                          <a:spcPts val="600"/>
                        </a:spcBef>
                      </a:pPr>
                      <a:r>
                        <a:rPr sz="1700">
                          <a:latin typeface="Avenir Heavy"/>
                          <a:ea typeface="Avenir Heavy"/>
                          <a:cs typeface="Avenir Heavy"/>
                          <a:sym typeface="Avenir Heavy"/>
                        </a:rPr>
                        <a:t>DESCRIPTION</a:t>
                      </a:r>
                    </a:p>
                  </a:txBody>
                  <a:tcPr marL="63500" marR="63500" marT="0" marB="0" anchor="ctr" horzOverflow="overflow">
                    <a:solidFill>
                      <a:srgbClr val="C2E3ED"/>
                    </a:solidFill>
                  </a:tcPr>
                </a:tc>
                <a:tc>
                  <a:txBody>
                    <a:bodyPr/>
                    <a:lstStyle/>
                    <a:p>
                      <a:pPr algn="l" defTabSz="449580">
                        <a:spcBef>
                          <a:spcPts val="600"/>
                        </a:spcBef>
                      </a:pPr>
                      <a:r>
                        <a:rPr sz="1700">
                          <a:latin typeface="Avenir Heavy"/>
                          <a:ea typeface="Avenir Heavy"/>
                          <a:cs typeface="Avenir Heavy"/>
                          <a:sym typeface="Avenir Heavy"/>
                        </a:rPr>
                        <a:t>IMPACT</a:t>
                      </a:r>
                    </a:p>
                  </a:txBody>
                  <a:tcPr marL="63500" marR="63500" marT="0" marB="0" anchor="ctr" horzOverflow="overflow">
                    <a:solidFill>
                      <a:srgbClr val="C2E3ED"/>
                    </a:solidFill>
                  </a:tcPr>
                </a:tc>
                <a:extLst>
                  <a:ext uri="{0D108BD9-81ED-4DB2-BD59-A6C34878D82A}">
                    <a16:rowId xmlns:a16="http://schemas.microsoft.com/office/drawing/2014/main" val="10000"/>
                  </a:ext>
                </a:extLst>
              </a:tr>
              <a:tr h="1031473">
                <a:tc>
                  <a:txBody>
                    <a:bodyPr/>
                    <a:lstStyle/>
                    <a:p>
                      <a:pPr algn="l" defTabSz="449580">
                        <a:spcBef>
                          <a:spcPts val="600"/>
                        </a:spcBef>
                      </a:pPr>
                      <a:r>
                        <a:rPr sz="1700">
                          <a:latin typeface="Avenir Book"/>
                          <a:ea typeface="Avenir Book"/>
                          <a:cs typeface="Avenir Book"/>
                          <a:sym typeface="Avenir Book"/>
                        </a:rPr>
                        <a:t>5</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Very High</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Failure in the scope or time or cost of the project.</a:t>
                      </a:r>
                    </a:p>
                  </a:txBody>
                  <a:tcPr marL="63500" marR="63500" marT="0" marB="0" anchor="ctr" horzOverflow="overflow">
                    <a:solidFill>
                      <a:srgbClr val="FFFFFF"/>
                    </a:solidFill>
                  </a:tcPr>
                </a:tc>
                <a:extLst>
                  <a:ext uri="{0D108BD9-81ED-4DB2-BD59-A6C34878D82A}">
                    <a16:rowId xmlns:a16="http://schemas.microsoft.com/office/drawing/2014/main" val="10001"/>
                  </a:ext>
                </a:extLst>
              </a:tr>
              <a:tr h="1031473">
                <a:tc>
                  <a:txBody>
                    <a:bodyPr/>
                    <a:lstStyle/>
                    <a:p>
                      <a:pPr algn="l" defTabSz="449580">
                        <a:spcBef>
                          <a:spcPts val="600"/>
                        </a:spcBef>
                      </a:pPr>
                      <a:r>
                        <a:rPr sz="1700">
                          <a:latin typeface="Avenir Book"/>
                          <a:ea typeface="Avenir Book"/>
                          <a:cs typeface="Avenir Book"/>
                          <a:sym typeface="Avenir Book"/>
                        </a:rPr>
                        <a:t>4</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High</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Extra-cost of the project that must be allocated through dedicated management (GE) actions.
Completion delayed &gt;1year
Machine performances significantly reduced</a:t>
                      </a:r>
                    </a:p>
                  </a:txBody>
                  <a:tcPr marL="63500" marR="63500" marT="0" marB="0" anchor="ctr" horzOverflow="overflow">
                    <a:solidFill>
                      <a:srgbClr val="FFFFFF"/>
                    </a:solidFill>
                  </a:tcPr>
                </a:tc>
                <a:extLst>
                  <a:ext uri="{0D108BD9-81ED-4DB2-BD59-A6C34878D82A}">
                    <a16:rowId xmlns:a16="http://schemas.microsoft.com/office/drawing/2014/main" val="10002"/>
                  </a:ext>
                </a:extLst>
              </a:tr>
              <a:tr h="1031473">
                <a:tc>
                  <a:txBody>
                    <a:bodyPr/>
                    <a:lstStyle/>
                    <a:p>
                      <a:pPr algn="l" defTabSz="449580">
                        <a:spcBef>
                          <a:spcPts val="600"/>
                        </a:spcBef>
                      </a:pPr>
                      <a:r>
                        <a:rPr sz="1700">
                          <a:latin typeface="Avenir Book"/>
                          <a:ea typeface="Avenir Book"/>
                          <a:cs typeface="Avenir Book"/>
                          <a:sym typeface="Avenir Book"/>
                        </a:rPr>
                        <a:t>3</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Moderate</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Cost increasing but affordable within contingency or with modest extra funding
Completion delayed &gt; 6 months
Machine performances lightly reduced but within the scientific goals</a:t>
                      </a:r>
                    </a:p>
                  </a:txBody>
                  <a:tcPr marL="63500" marR="63500" marT="0" marB="0" anchor="ctr" horzOverflow="overflow">
                    <a:solidFill>
                      <a:srgbClr val="FFFFFF"/>
                    </a:solidFill>
                  </a:tcPr>
                </a:tc>
                <a:extLst>
                  <a:ext uri="{0D108BD9-81ED-4DB2-BD59-A6C34878D82A}">
                    <a16:rowId xmlns:a16="http://schemas.microsoft.com/office/drawing/2014/main" val="10003"/>
                  </a:ext>
                </a:extLst>
              </a:tr>
              <a:tr h="1031473">
                <a:tc>
                  <a:txBody>
                    <a:bodyPr/>
                    <a:lstStyle/>
                    <a:p>
                      <a:pPr algn="l" defTabSz="449580">
                        <a:spcBef>
                          <a:spcPts val="600"/>
                        </a:spcBef>
                      </a:pPr>
                      <a:r>
                        <a:rPr sz="1700">
                          <a:latin typeface="Avenir Book"/>
                          <a:ea typeface="Avenir Book"/>
                          <a:cs typeface="Avenir Book"/>
                          <a:sym typeface="Avenir Book"/>
                        </a:rPr>
                        <a:t>2</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Low</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Moderate increase of the cost affordable with allocated contingencies. 
Completion delayed &lt; 6 months
Marginal impact on the machine performances</a:t>
                      </a:r>
                    </a:p>
                  </a:txBody>
                  <a:tcPr marL="63500" marR="63500" marT="0" marB="0" anchor="ctr" horzOverflow="overflow">
                    <a:solidFill>
                      <a:srgbClr val="FFFFFF"/>
                    </a:solidFill>
                  </a:tcPr>
                </a:tc>
                <a:extLst>
                  <a:ext uri="{0D108BD9-81ED-4DB2-BD59-A6C34878D82A}">
                    <a16:rowId xmlns:a16="http://schemas.microsoft.com/office/drawing/2014/main" val="10004"/>
                  </a:ext>
                </a:extLst>
              </a:tr>
              <a:tr h="1031473">
                <a:tc>
                  <a:txBody>
                    <a:bodyPr/>
                    <a:lstStyle/>
                    <a:p>
                      <a:pPr algn="l" defTabSz="449580">
                        <a:spcBef>
                          <a:spcPts val="600"/>
                        </a:spcBef>
                      </a:pPr>
                      <a:r>
                        <a:rPr sz="1700">
                          <a:latin typeface="Avenir Book"/>
                          <a:ea typeface="Avenir Book"/>
                          <a:cs typeface="Avenir Book"/>
                          <a:sym typeface="Avenir Book"/>
                        </a:rPr>
                        <a:t>1</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Very Low</a:t>
                      </a:r>
                    </a:p>
                  </a:txBody>
                  <a:tcPr marL="63500" marR="63500" marT="0" marB="0" anchor="ctr" horzOverflow="overflow">
                    <a:solidFill>
                      <a:srgbClr val="FFFFFF"/>
                    </a:solidFill>
                  </a:tcPr>
                </a:tc>
                <a:tc>
                  <a:txBody>
                    <a:bodyPr/>
                    <a:lstStyle/>
                    <a:p>
                      <a:pPr algn="l" defTabSz="449580">
                        <a:spcBef>
                          <a:spcPts val="600"/>
                        </a:spcBef>
                      </a:pPr>
                      <a:r>
                        <a:rPr sz="1700">
                          <a:latin typeface="Avenir Book"/>
                          <a:ea typeface="Avenir Book"/>
                          <a:cs typeface="Avenir Book"/>
                          <a:sym typeface="Avenir Book"/>
                        </a:rPr>
                        <a:t>Some marginal cost increasing
Few intermediate milestones delayed (not in the critical path)
NO impact on the machine performances</a:t>
                      </a:r>
                    </a:p>
                  </a:txBody>
                  <a:tcPr marL="63500" marR="63500" marT="0" marB="0" anchor="ctr" horzOverflow="overflow">
                    <a:solidFill>
                      <a:srgbClr val="FFFFFF"/>
                    </a:solidFill>
                  </a:tcPr>
                </a:tc>
                <a:extLst>
                  <a:ext uri="{0D108BD9-81ED-4DB2-BD59-A6C34878D82A}">
                    <a16:rowId xmlns:a16="http://schemas.microsoft.com/office/drawing/2014/main" val="10005"/>
                  </a:ext>
                </a:extLst>
              </a:tr>
            </a:tbl>
          </a:graphicData>
        </a:graphic>
      </p:graphicFrame>
      <p:sp>
        <p:nvSpPr>
          <p:cNvPr id="78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7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7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7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778">
                                            <p:bg/>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77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779">
                                            <p:bg/>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77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780">
                                            <p:bg/>
                                          </p:spTgt>
                                        </p:tgtEl>
                                        <p:attrNameLst>
                                          <p:attrName>style.visibility</p:attrName>
                                        </p:attrNameLst>
                                      </p:cBhvr>
                                      <p:to>
                                        <p:strVal val="visible"/>
                                      </p:to>
                                    </p:set>
                                  </p:childTnLst>
                                </p:cTn>
                              </p:par>
                              <p:par>
                                <p:cTn id="35" presetID="1" presetClass="entr" presetSubtype="0" fill="hold" grpId="0" nodeType="withEffect">
                                  <p:stCondLst>
                                    <p:cond delay="0"/>
                                  </p:stCondLst>
                                  <p:iterate>
                                    <p:tmAbs val="0"/>
                                  </p:iterate>
                                  <p:childTnLst>
                                    <p:set>
                                      <p:cBhvr>
                                        <p:cTn id="36" fill="hold"/>
                                        <p:tgtEl>
                                          <p:spTgt spid="780">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781">
                                            <p:bg/>
                                          </p:spTgt>
                                        </p:tgtEl>
                                        <p:attrNameLst>
                                          <p:attrName>style.visibility</p:attrName>
                                        </p:attrNameLst>
                                      </p:cBhvr>
                                      <p:to>
                                        <p:strVal val="visible"/>
                                      </p:to>
                                    </p:set>
                                  </p:childTnLst>
                                </p:cTn>
                              </p:par>
                              <p:par>
                                <p:cTn id="41" presetID="1" presetClass="entr" presetSubtype="0" fill="hold" grpId="0" nodeType="withEffect">
                                  <p:stCondLst>
                                    <p:cond delay="0"/>
                                  </p:stCondLst>
                                  <p:iterate>
                                    <p:tmAbs val="0"/>
                                  </p:iterate>
                                  <p:childTnLst>
                                    <p:set>
                                      <p:cBhvr>
                                        <p:cTn id="42" fill="hold"/>
                                        <p:tgtEl>
                                          <p:spTgt spid="781">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iterate>
                                    <p:tmAbs val="0"/>
                                  </p:iterate>
                                  <p:childTnLst>
                                    <p:set>
                                      <p:cBhvr>
                                        <p:cTn id="46" fill="hold"/>
                                        <p:tgtEl>
                                          <p:spTgt spid="782">
                                            <p:bg/>
                                          </p:spTgt>
                                        </p:tgtEl>
                                        <p:attrNameLst>
                                          <p:attrName>style.visibility</p:attrName>
                                        </p:attrNameLst>
                                      </p:cBhvr>
                                      <p:to>
                                        <p:strVal val="visible"/>
                                      </p:to>
                                    </p:set>
                                  </p:childTnLst>
                                </p:cTn>
                              </p:par>
                              <p:par>
                                <p:cTn id="47" presetID="1" presetClass="entr" presetSubtype="0" fill="hold" grpId="0" nodeType="withEffect">
                                  <p:stCondLst>
                                    <p:cond delay="0"/>
                                  </p:stCondLst>
                                  <p:iterate>
                                    <p:tmAbs val="0"/>
                                  </p:iterate>
                                  <p:childTnLst>
                                    <p:set>
                                      <p:cBhvr>
                                        <p:cTn id="48" fill="hold"/>
                                        <p:tgtEl>
                                          <p:spTgt spid="78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 grpId="0" animBg="1" advAuto="0"/>
      <p:bldP spid="777" grpId="0" animBg="1" advAuto="0"/>
      <p:bldP spid="778" grpId="0" build="p" bldLvl="5" animBg="1" advAuto="0"/>
      <p:bldP spid="779" grpId="0" build="p" bldLvl="5" animBg="1" advAuto="0"/>
      <p:bldP spid="780" grpId="0" build="p" bldLvl="5" animBg="1" advAuto="0"/>
      <p:bldP spid="781" grpId="0" build="p" bldLvl="5" animBg="1" advAuto="0"/>
      <p:bldP spid="782" grpId="0" build="p" bldLvl="5" animBg="1" advAuto="0"/>
      <p:bldP spid="783" grpId="0" animBg="1" advAuto="0"/>
      <p:bldP spid="784" grpId="0"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TDR- Management Risk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TDR- Management Risks</a:t>
            </a:r>
          </a:p>
        </p:txBody>
      </p:sp>
      <p:pic>
        <p:nvPicPr>
          <p:cNvPr id="78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789" name="Linea Linea" descr="Linea Linea"/>
          <p:cNvPicPr>
            <a:picLocks/>
          </p:cNvPicPr>
          <p:nvPr/>
        </p:nvPicPr>
        <p:blipFill>
          <a:blip r:embed="rId3"/>
          <a:stretch>
            <a:fillRect/>
          </a:stretch>
        </p:blipFill>
        <p:spPr>
          <a:xfrm>
            <a:off x="-93945" y="1743141"/>
            <a:ext cx="24485601" cy="101601"/>
          </a:xfrm>
          <a:prstGeom prst="rect">
            <a:avLst/>
          </a:prstGeom>
        </p:spPr>
      </p:pic>
      <p:pic>
        <p:nvPicPr>
          <p:cNvPr id="791" name="Linea Linea" descr="Linea Linea"/>
          <p:cNvPicPr>
            <a:picLocks/>
          </p:cNvPicPr>
          <p:nvPr/>
        </p:nvPicPr>
        <p:blipFill>
          <a:blip r:embed="rId4"/>
          <a:stretch>
            <a:fillRect/>
          </a:stretch>
        </p:blipFill>
        <p:spPr>
          <a:xfrm>
            <a:off x="-402978" y="13015920"/>
            <a:ext cx="24409401" cy="25401"/>
          </a:xfrm>
          <a:prstGeom prst="rect">
            <a:avLst/>
          </a:prstGeom>
        </p:spPr>
      </p:pic>
      <p:pic>
        <p:nvPicPr>
          <p:cNvPr id="793"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aphicFrame>
        <p:nvGraphicFramePr>
          <p:cNvPr id="794" name="Tabella"/>
          <p:cNvGraphicFramePr/>
          <p:nvPr/>
        </p:nvGraphicFramePr>
        <p:xfrm>
          <a:off x="1037636" y="3423480"/>
          <a:ext cx="22916629" cy="8128000"/>
        </p:xfrm>
        <a:graphic>
          <a:graphicData uri="http://schemas.openxmlformats.org/drawingml/2006/table">
            <a:tbl>
              <a:tblPr>
                <a:tableStyleId>{4C3C2611-4C71-4FC5-86AE-919BDF0F9419}</a:tableStyleId>
              </a:tblPr>
              <a:tblGrid>
                <a:gridCol w="2782472">
                  <a:extLst>
                    <a:ext uri="{9D8B030D-6E8A-4147-A177-3AD203B41FA5}">
                      <a16:colId xmlns:a16="http://schemas.microsoft.com/office/drawing/2014/main" val="20000"/>
                    </a:ext>
                  </a:extLst>
                </a:gridCol>
                <a:gridCol w="971507">
                  <a:extLst>
                    <a:ext uri="{9D8B030D-6E8A-4147-A177-3AD203B41FA5}">
                      <a16:colId xmlns:a16="http://schemas.microsoft.com/office/drawing/2014/main" val="20001"/>
                    </a:ext>
                  </a:extLst>
                </a:gridCol>
                <a:gridCol w="986598">
                  <a:extLst>
                    <a:ext uri="{9D8B030D-6E8A-4147-A177-3AD203B41FA5}">
                      <a16:colId xmlns:a16="http://schemas.microsoft.com/office/drawing/2014/main" val="20002"/>
                    </a:ext>
                  </a:extLst>
                </a:gridCol>
                <a:gridCol w="1674507">
                  <a:extLst>
                    <a:ext uri="{9D8B030D-6E8A-4147-A177-3AD203B41FA5}">
                      <a16:colId xmlns:a16="http://schemas.microsoft.com/office/drawing/2014/main" val="20003"/>
                    </a:ext>
                  </a:extLst>
                </a:gridCol>
                <a:gridCol w="2625677">
                  <a:extLst>
                    <a:ext uri="{9D8B030D-6E8A-4147-A177-3AD203B41FA5}">
                      <a16:colId xmlns:a16="http://schemas.microsoft.com/office/drawing/2014/main" val="20004"/>
                    </a:ext>
                  </a:extLst>
                </a:gridCol>
                <a:gridCol w="4619258">
                  <a:extLst>
                    <a:ext uri="{9D8B030D-6E8A-4147-A177-3AD203B41FA5}">
                      <a16:colId xmlns:a16="http://schemas.microsoft.com/office/drawing/2014/main" val="20005"/>
                    </a:ext>
                  </a:extLst>
                </a:gridCol>
                <a:gridCol w="9256610">
                  <a:extLst>
                    <a:ext uri="{9D8B030D-6E8A-4147-A177-3AD203B41FA5}">
                      <a16:colId xmlns:a16="http://schemas.microsoft.com/office/drawing/2014/main" val="20006"/>
                    </a:ext>
                  </a:extLst>
                </a:gridCol>
              </a:tblGrid>
              <a:tr h="1016000">
                <a:tc>
                  <a:txBody>
                    <a:bodyPr/>
                    <a:lstStyle/>
                    <a:p>
                      <a:pPr algn="l" defTabSz="449580">
                        <a:spcBef>
                          <a:spcPts val="600"/>
                        </a:spcBef>
                      </a:pPr>
                      <a:r>
                        <a:rPr sz="2400">
                          <a:latin typeface="Avenir Heavy"/>
                          <a:ea typeface="Avenir Heavy"/>
                          <a:cs typeface="Avenir Heavy"/>
                          <a:sym typeface="Avenir Heavy"/>
                        </a:rPr>
                        <a:t>EVENT</a:t>
                      </a:r>
                    </a:p>
                  </a:txBody>
                  <a:tcPr marL="63500" marR="63500" marT="0" marB="0" anchor="ctr" horzOverflow="overflow">
                    <a:solidFill>
                      <a:srgbClr val="C2E3ED"/>
                    </a:solidFill>
                  </a:tcPr>
                </a:tc>
                <a:tc>
                  <a:txBody>
                    <a:bodyPr/>
                    <a:lstStyle/>
                    <a:p>
                      <a:pPr defTabSz="449580">
                        <a:spcBef>
                          <a:spcPts val="600"/>
                        </a:spcBef>
                      </a:pPr>
                      <a:r>
                        <a:rPr sz="2400">
                          <a:latin typeface="Avenir Heavy"/>
                          <a:ea typeface="Avenir Heavy"/>
                          <a:cs typeface="Avenir Heavy"/>
                          <a:sym typeface="Avenir Heavy"/>
                        </a:rPr>
                        <a:t>P</a:t>
                      </a:r>
                    </a:p>
                  </a:txBody>
                  <a:tcPr marL="63500" marR="63500" marT="0" marB="0" anchor="ctr" horzOverflow="overflow">
                    <a:solidFill>
                      <a:srgbClr val="C2E3ED"/>
                    </a:solidFill>
                  </a:tcPr>
                </a:tc>
                <a:tc>
                  <a:txBody>
                    <a:bodyPr/>
                    <a:lstStyle/>
                    <a:p>
                      <a:pPr defTabSz="449580">
                        <a:spcBef>
                          <a:spcPts val="600"/>
                        </a:spcBef>
                      </a:pPr>
                      <a:r>
                        <a:rPr sz="2400">
                          <a:latin typeface="Avenir Heavy"/>
                          <a:ea typeface="Avenir Heavy"/>
                          <a:cs typeface="Avenir Heavy"/>
                          <a:sym typeface="Avenir Heavy"/>
                        </a:rPr>
                        <a:t>I</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LEVEL</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TYPE OF RISK</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DESCRIPTION</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MITIGATION ACTIONS</a:t>
                      </a:r>
                    </a:p>
                  </a:txBody>
                  <a:tcPr marL="63500" marR="63500" marT="0" marB="0" anchor="ctr" horzOverflow="overflow">
                    <a:solidFill>
                      <a:srgbClr val="C2E3ED"/>
                    </a:solidFill>
                  </a:tcPr>
                </a:tc>
                <a:extLst>
                  <a:ext uri="{0D108BD9-81ED-4DB2-BD59-A6C34878D82A}">
                    <a16:rowId xmlns:a16="http://schemas.microsoft.com/office/drawing/2014/main" val="10000"/>
                  </a:ext>
                </a:extLst>
              </a:tr>
              <a:tr h="1778000">
                <a:tc>
                  <a:txBody>
                    <a:bodyPr/>
                    <a:lstStyle/>
                    <a:p>
                      <a:pPr algn="l" defTabSz="449580">
                        <a:spcBef>
                          <a:spcPts val="600"/>
                        </a:spcBef>
                      </a:pPr>
                      <a:r>
                        <a:rPr sz="2400">
                          <a:latin typeface="Avenir Book"/>
                          <a:ea typeface="Avenir Book"/>
                          <a:cs typeface="Avenir Book"/>
                          <a:sym typeface="Avenir Book"/>
                        </a:rPr>
                        <a:t>Extra cost</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HIGH</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COST</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Extra cost for prototyping and experimental activities</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Close follow up of procurement and authorization process before launch the procurement. Periodical reviews to assess extra cost and potential compensation.</a:t>
                      </a:r>
                    </a:p>
                  </a:txBody>
                  <a:tcPr marL="63500" marR="63500" marT="0" marB="0" anchor="ctr" horzOverflow="overflow"/>
                </a:tc>
                <a:extLst>
                  <a:ext uri="{0D108BD9-81ED-4DB2-BD59-A6C34878D82A}">
                    <a16:rowId xmlns:a16="http://schemas.microsoft.com/office/drawing/2014/main" val="10001"/>
                  </a:ext>
                </a:extLst>
              </a:tr>
              <a:tr h="1778000">
                <a:tc>
                  <a:txBody>
                    <a:bodyPr/>
                    <a:lstStyle/>
                    <a:p>
                      <a:pPr algn="l" defTabSz="449580">
                        <a:spcBef>
                          <a:spcPts val="600"/>
                        </a:spcBef>
                      </a:pPr>
                      <a:r>
                        <a:rPr sz="2400">
                          <a:latin typeface="Avenir Book"/>
                          <a:ea typeface="Avenir Book"/>
                          <a:cs typeface="Avenir Book"/>
                          <a:sym typeface="Avenir Book"/>
                        </a:rPr>
                        <a:t>Time delay</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HIGH</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 delays</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Contingencies allocated. TDR completion is currently NOT in the critical path which is dominated by the building.</a:t>
                      </a:r>
                    </a:p>
                  </a:txBody>
                  <a:tcPr marL="63500" marR="63500" marT="0" marB="0" anchor="ctr" horzOverflow="overflow"/>
                </a:tc>
                <a:extLst>
                  <a:ext uri="{0D108BD9-81ED-4DB2-BD59-A6C34878D82A}">
                    <a16:rowId xmlns:a16="http://schemas.microsoft.com/office/drawing/2014/main" val="10002"/>
                  </a:ext>
                </a:extLst>
              </a:tr>
              <a:tr h="1778000">
                <a:tc>
                  <a:txBody>
                    <a:bodyPr/>
                    <a:lstStyle/>
                    <a:p>
                      <a:pPr algn="l" defTabSz="449580">
                        <a:spcBef>
                          <a:spcPts val="600"/>
                        </a:spcBef>
                      </a:pPr>
                      <a:r>
                        <a:rPr sz="2400">
                          <a:latin typeface="Avenir Book"/>
                          <a:ea typeface="Avenir Book"/>
                          <a:cs typeface="Avenir Book"/>
                          <a:sym typeface="Avenir Book"/>
                        </a:rPr>
                        <a:t>Manpower</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HIGH</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 &amp; COST</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Shortage of manpower</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A comprehensive plan to cover required professional profile will be discussed at management level. </a:t>
                      </a:r>
                    </a:p>
                  </a:txBody>
                  <a:tcPr marL="63500" marR="63500" marT="0" marB="0" anchor="ctr" horzOverflow="overflow"/>
                </a:tc>
                <a:extLst>
                  <a:ext uri="{0D108BD9-81ED-4DB2-BD59-A6C34878D82A}">
                    <a16:rowId xmlns:a16="http://schemas.microsoft.com/office/drawing/2014/main" val="10003"/>
                  </a:ext>
                </a:extLst>
              </a:tr>
              <a:tr h="1778000">
                <a:tc>
                  <a:txBody>
                    <a:bodyPr/>
                    <a:lstStyle/>
                    <a:p>
                      <a:pPr algn="l" defTabSz="449580">
                        <a:spcBef>
                          <a:spcPts val="600"/>
                        </a:spcBef>
                      </a:pPr>
                      <a:r>
                        <a:rPr sz="2400">
                          <a:latin typeface="Avenir Book"/>
                          <a:ea typeface="Avenir Book"/>
                          <a:cs typeface="Avenir Book"/>
                          <a:sym typeface="Avenir Book"/>
                        </a:rPr>
                        <a:t>Financial resources availability</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2</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2</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LOW</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COST</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Financial resources</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Funds allocated are sufficient for the TDR and Implementation. Additional funding are expected through different funding agencies (ESFRI preparatory phase, regional funding, other European calls).</a:t>
                      </a:r>
                    </a:p>
                  </a:txBody>
                  <a:tcPr marL="63500" marR="63500" marT="0" marB="0" anchor="ctr" horzOverflow="overflow"/>
                </a:tc>
                <a:extLst>
                  <a:ext uri="{0D108BD9-81ED-4DB2-BD59-A6C34878D82A}">
                    <a16:rowId xmlns:a16="http://schemas.microsoft.com/office/drawing/2014/main" val="10004"/>
                  </a:ext>
                </a:extLst>
              </a:tr>
            </a:tbl>
          </a:graphicData>
        </a:graphic>
      </p:graphicFrame>
      <p:sp>
        <p:nvSpPr>
          <p:cNvPr id="79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DR - Technical Risk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TDR - Technical Risks</a:t>
            </a:r>
          </a:p>
        </p:txBody>
      </p:sp>
      <p:pic>
        <p:nvPicPr>
          <p:cNvPr id="79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799" name="Linea Linea" descr="Linea Linea"/>
          <p:cNvPicPr>
            <a:picLocks/>
          </p:cNvPicPr>
          <p:nvPr/>
        </p:nvPicPr>
        <p:blipFill>
          <a:blip r:embed="rId3"/>
          <a:stretch>
            <a:fillRect/>
          </a:stretch>
        </p:blipFill>
        <p:spPr>
          <a:xfrm>
            <a:off x="-93945" y="1743141"/>
            <a:ext cx="24485601" cy="101601"/>
          </a:xfrm>
          <a:prstGeom prst="rect">
            <a:avLst/>
          </a:prstGeom>
        </p:spPr>
      </p:pic>
      <p:pic>
        <p:nvPicPr>
          <p:cNvPr id="801" name="Linea Linea" descr="Linea Linea"/>
          <p:cNvPicPr>
            <a:picLocks/>
          </p:cNvPicPr>
          <p:nvPr/>
        </p:nvPicPr>
        <p:blipFill>
          <a:blip r:embed="rId4"/>
          <a:stretch>
            <a:fillRect/>
          </a:stretch>
        </p:blipFill>
        <p:spPr>
          <a:xfrm>
            <a:off x="-402978" y="13015920"/>
            <a:ext cx="24409401" cy="25401"/>
          </a:xfrm>
          <a:prstGeom prst="rect">
            <a:avLst/>
          </a:prstGeom>
        </p:spPr>
      </p:pic>
      <p:pic>
        <p:nvPicPr>
          <p:cNvPr id="803"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aphicFrame>
        <p:nvGraphicFramePr>
          <p:cNvPr id="804" name="Tabella"/>
          <p:cNvGraphicFramePr/>
          <p:nvPr/>
        </p:nvGraphicFramePr>
        <p:xfrm>
          <a:off x="1403350" y="3018301"/>
          <a:ext cx="22185202" cy="7620000"/>
        </p:xfrm>
        <a:graphic>
          <a:graphicData uri="http://schemas.openxmlformats.org/drawingml/2006/table">
            <a:tbl>
              <a:tblPr>
                <a:tableStyleId>{4C3C2611-4C71-4FC5-86AE-919BDF0F9419}</a:tableStyleId>
              </a:tblPr>
              <a:tblGrid>
                <a:gridCol w="3194234">
                  <a:extLst>
                    <a:ext uri="{9D8B030D-6E8A-4147-A177-3AD203B41FA5}">
                      <a16:colId xmlns:a16="http://schemas.microsoft.com/office/drawing/2014/main" val="20000"/>
                    </a:ext>
                  </a:extLst>
                </a:gridCol>
                <a:gridCol w="915317">
                  <a:extLst>
                    <a:ext uri="{9D8B030D-6E8A-4147-A177-3AD203B41FA5}">
                      <a16:colId xmlns:a16="http://schemas.microsoft.com/office/drawing/2014/main" val="20001"/>
                    </a:ext>
                  </a:extLst>
                </a:gridCol>
                <a:gridCol w="915317">
                  <a:extLst>
                    <a:ext uri="{9D8B030D-6E8A-4147-A177-3AD203B41FA5}">
                      <a16:colId xmlns:a16="http://schemas.microsoft.com/office/drawing/2014/main" val="20002"/>
                    </a:ext>
                  </a:extLst>
                </a:gridCol>
                <a:gridCol w="2937270">
                  <a:extLst>
                    <a:ext uri="{9D8B030D-6E8A-4147-A177-3AD203B41FA5}">
                      <a16:colId xmlns:a16="http://schemas.microsoft.com/office/drawing/2014/main" val="20003"/>
                    </a:ext>
                  </a:extLst>
                </a:gridCol>
                <a:gridCol w="3751302">
                  <a:extLst>
                    <a:ext uri="{9D8B030D-6E8A-4147-A177-3AD203B41FA5}">
                      <a16:colId xmlns:a16="http://schemas.microsoft.com/office/drawing/2014/main" val="20004"/>
                    </a:ext>
                  </a:extLst>
                </a:gridCol>
                <a:gridCol w="5383120">
                  <a:extLst>
                    <a:ext uri="{9D8B030D-6E8A-4147-A177-3AD203B41FA5}">
                      <a16:colId xmlns:a16="http://schemas.microsoft.com/office/drawing/2014/main" val="20005"/>
                    </a:ext>
                  </a:extLst>
                </a:gridCol>
                <a:gridCol w="5088642">
                  <a:extLst>
                    <a:ext uri="{9D8B030D-6E8A-4147-A177-3AD203B41FA5}">
                      <a16:colId xmlns:a16="http://schemas.microsoft.com/office/drawing/2014/main" val="20006"/>
                    </a:ext>
                  </a:extLst>
                </a:gridCol>
              </a:tblGrid>
              <a:tr h="1016000">
                <a:tc>
                  <a:txBody>
                    <a:bodyPr/>
                    <a:lstStyle/>
                    <a:p>
                      <a:pPr algn="l" defTabSz="449580">
                        <a:spcBef>
                          <a:spcPts val="600"/>
                        </a:spcBef>
                      </a:pPr>
                      <a:r>
                        <a:rPr sz="2400">
                          <a:latin typeface="Avenir Heavy"/>
                          <a:ea typeface="Avenir Heavy"/>
                          <a:cs typeface="Avenir Heavy"/>
                          <a:sym typeface="Avenir Heavy"/>
                        </a:rPr>
                        <a:t>EVENT</a:t>
                      </a:r>
                    </a:p>
                  </a:txBody>
                  <a:tcPr marL="63500" marR="63500" marT="0" marB="0" anchor="ctr" horzOverflow="overflow">
                    <a:solidFill>
                      <a:srgbClr val="C2E3ED"/>
                    </a:solidFill>
                  </a:tcPr>
                </a:tc>
                <a:tc>
                  <a:txBody>
                    <a:bodyPr/>
                    <a:lstStyle/>
                    <a:p>
                      <a:pPr defTabSz="449580">
                        <a:spcBef>
                          <a:spcPts val="600"/>
                        </a:spcBef>
                      </a:pPr>
                      <a:r>
                        <a:rPr sz="2400">
                          <a:latin typeface="Avenir Heavy"/>
                          <a:ea typeface="Avenir Heavy"/>
                          <a:cs typeface="Avenir Heavy"/>
                          <a:sym typeface="Avenir Heavy"/>
                        </a:rPr>
                        <a:t>P</a:t>
                      </a:r>
                    </a:p>
                  </a:txBody>
                  <a:tcPr marL="63500" marR="63500" marT="0" marB="0" anchor="ctr" horzOverflow="overflow">
                    <a:solidFill>
                      <a:srgbClr val="C2E3ED"/>
                    </a:solidFill>
                  </a:tcPr>
                </a:tc>
                <a:tc>
                  <a:txBody>
                    <a:bodyPr/>
                    <a:lstStyle/>
                    <a:p>
                      <a:pPr defTabSz="449580">
                        <a:spcBef>
                          <a:spcPts val="600"/>
                        </a:spcBef>
                      </a:pPr>
                      <a:r>
                        <a:rPr sz="2400">
                          <a:latin typeface="Avenir Heavy"/>
                          <a:ea typeface="Avenir Heavy"/>
                          <a:cs typeface="Avenir Heavy"/>
                          <a:sym typeface="Avenir Heavy"/>
                        </a:rPr>
                        <a:t>I</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LEVEL</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TYPE OF RISK</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DESCRIPTION</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MITIGATION ACTIONS</a:t>
                      </a:r>
                    </a:p>
                  </a:txBody>
                  <a:tcPr marL="63500" marR="63500" marT="0" marB="0" anchor="ctr" horzOverflow="overflow">
                    <a:solidFill>
                      <a:srgbClr val="C2E3ED"/>
                    </a:solidFill>
                  </a:tcPr>
                </a:tc>
                <a:extLst>
                  <a:ext uri="{0D108BD9-81ED-4DB2-BD59-A6C34878D82A}">
                    <a16:rowId xmlns:a16="http://schemas.microsoft.com/office/drawing/2014/main" val="10000"/>
                  </a:ext>
                </a:extLst>
              </a:tr>
              <a:tr h="1651000">
                <a:tc>
                  <a:txBody>
                    <a:bodyPr/>
                    <a:lstStyle/>
                    <a:p>
                      <a:pPr algn="l" defTabSz="449580">
                        <a:spcBef>
                          <a:spcPts val="600"/>
                        </a:spcBef>
                      </a:pPr>
                      <a:r>
                        <a:rPr sz="2400">
                          <a:latin typeface="Avenir Book"/>
                          <a:ea typeface="Avenir Book"/>
                          <a:cs typeface="Avenir Book"/>
                          <a:sym typeface="Avenir Book"/>
                        </a:rPr>
                        <a:t>X-Band  Acc-Section</a:t>
                      </a:r>
                    </a:p>
                  </a:txBody>
                  <a:tcPr marL="63500" marR="63500" marT="0" marB="0" anchor="ctr" horzOverflow="overflow">
                    <a:solidFill>
                      <a:srgbClr val="FFFFFF"/>
                    </a:solidFill>
                  </a:tcPr>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solidFill>
                      <a:srgbClr val="FFFFFF"/>
                    </a:solidFill>
                  </a:tcPr>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MODERATE</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Time &amp; Cost</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X-Band Acc.section technology is new.</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Collaboration with CERN. Prototyping for technology assessment and validation</a:t>
                      </a:r>
                    </a:p>
                  </a:txBody>
                  <a:tcPr marL="63500" marR="63500" marT="0" marB="0" anchor="ctr" horzOverflow="overflow">
                    <a:solidFill>
                      <a:srgbClr val="FFFFFF"/>
                    </a:solidFill>
                  </a:tcPr>
                </a:tc>
                <a:extLst>
                  <a:ext uri="{0D108BD9-81ED-4DB2-BD59-A6C34878D82A}">
                    <a16:rowId xmlns:a16="http://schemas.microsoft.com/office/drawing/2014/main" val="10001"/>
                  </a:ext>
                </a:extLst>
              </a:tr>
              <a:tr h="1651000">
                <a:tc>
                  <a:txBody>
                    <a:bodyPr/>
                    <a:lstStyle/>
                    <a:p>
                      <a:pPr algn="l" defTabSz="449580">
                        <a:spcBef>
                          <a:spcPts val="600"/>
                        </a:spcBef>
                      </a:pPr>
                      <a:r>
                        <a:rPr sz="2400">
                          <a:latin typeface="Avenir Book"/>
                          <a:ea typeface="Avenir Book"/>
                          <a:cs typeface="Avenir Book"/>
                          <a:sym typeface="Avenir Book"/>
                        </a:rPr>
                        <a:t>Manpower</a:t>
                      </a:r>
                    </a:p>
                  </a:txBody>
                  <a:tcPr marL="63500" marR="63500" marT="0" marB="0" anchor="ctr" horzOverflow="overflow">
                    <a:solidFill>
                      <a:srgbClr val="FFFFFF"/>
                    </a:solidFill>
                  </a:tcPr>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solidFill>
                      <a:srgbClr val="FFFFFF"/>
                    </a:solidFill>
                  </a:tcPr>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HIGH</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TIME</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Resources under-allocated</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A masterplan for additional recruitment should be done at LAB level.</a:t>
                      </a:r>
                    </a:p>
                  </a:txBody>
                  <a:tcPr marL="63500" marR="63500" marT="0" marB="0" anchor="ctr" horzOverflow="overflow">
                    <a:solidFill>
                      <a:srgbClr val="FFFFFF"/>
                    </a:solidFill>
                  </a:tcPr>
                </a:tc>
                <a:extLst>
                  <a:ext uri="{0D108BD9-81ED-4DB2-BD59-A6C34878D82A}">
                    <a16:rowId xmlns:a16="http://schemas.microsoft.com/office/drawing/2014/main" val="10002"/>
                  </a:ext>
                </a:extLst>
              </a:tr>
              <a:tr h="1651000">
                <a:tc>
                  <a:txBody>
                    <a:bodyPr/>
                    <a:lstStyle/>
                    <a:p>
                      <a:pPr algn="l" defTabSz="449580">
                        <a:spcBef>
                          <a:spcPts val="600"/>
                        </a:spcBef>
                      </a:pPr>
                      <a:r>
                        <a:rPr sz="2400">
                          <a:latin typeface="Avenir Book"/>
                          <a:ea typeface="Avenir Book"/>
                          <a:cs typeface="Avenir Book"/>
                          <a:sym typeface="Avenir Book"/>
                        </a:rPr>
                        <a:t>X_Band performances</a:t>
                      </a:r>
                    </a:p>
                  </a:txBody>
                  <a:tcPr marL="63500" marR="63500" marT="0" marB="0" anchor="ctr" horzOverflow="overflow">
                    <a:solidFill>
                      <a:srgbClr val="FFFFFF"/>
                    </a:solidFill>
                  </a:tcPr>
                </a:tc>
                <a:tc>
                  <a:txBody>
                    <a:bodyPr/>
                    <a:lstStyle/>
                    <a:p>
                      <a:pPr defTabSz="449580">
                        <a:spcBef>
                          <a:spcPts val="600"/>
                        </a:spcBef>
                      </a:pPr>
                      <a:r>
                        <a:rPr sz="2400">
                          <a:latin typeface="Avenir Book"/>
                          <a:ea typeface="Avenir Book"/>
                          <a:cs typeface="Avenir Book"/>
                          <a:sym typeface="Avenir Book"/>
                        </a:rPr>
                        <a:t>2</a:t>
                      </a:r>
                    </a:p>
                  </a:txBody>
                  <a:tcPr marL="63500" marR="63500" marT="0" marB="0" anchor="ctr" horzOverflow="overflow">
                    <a:solidFill>
                      <a:srgbClr val="FFFFFF"/>
                    </a:solidFill>
                  </a:tcPr>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MODERATE</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Scope</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The performances of the 100Hz High power X-Band klystron are still to be proven</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Involvement of other companies with different technological scenarios are under consideration</a:t>
                      </a:r>
                    </a:p>
                  </a:txBody>
                  <a:tcPr marL="63500" marR="63500" marT="0" marB="0" anchor="ctr" horzOverflow="overflow">
                    <a:solidFill>
                      <a:srgbClr val="FFFFFF"/>
                    </a:solidFill>
                  </a:tcPr>
                </a:tc>
                <a:extLst>
                  <a:ext uri="{0D108BD9-81ED-4DB2-BD59-A6C34878D82A}">
                    <a16:rowId xmlns:a16="http://schemas.microsoft.com/office/drawing/2014/main" val="10003"/>
                  </a:ext>
                </a:extLst>
              </a:tr>
              <a:tr h="1651000">
                <a:tc>
                  <a:txBody>
                    <a:bodyPr/>
                    <a:lstStyle/>
                    <a:p>
                      <a:pPr algn="l" defTabSz="449580">
                        <a:spcBef>
                          <a:spcPts val="600"/>
                        </a:spcBef>
                      </a:pPr>
                      <a:r>
                        <a:rPr sz="2400">
                          <a:latin typeface="Avenir Book"/>
                          <a:ea typeface="Avenir Book"/>
                          <a:cs typeface="Avenir Book"/>
                          <a:sym typeface="Avenir Book"/>
                        </a:rPr>
                        <a:t>Plasma development</a:t>
                      </a:r>
                    </a:p>
                  </a:txBody>
                  <a:tcPr marL="63500" marR="63500" marT="0" marB="0" anchor="ctr" horzOverflow="overflow">
                    <a:solidFill>
                      <a:srgbClr val="FFFFFF"/>
                    </a:solidFill>
                  </a:tcPr>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solidFill>
                      <a:srgbClr val="FFFFFF"/>
                    </a:solidFill>
                  </a:tcPr>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HIGH</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Scope</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Performances of the PWFA Scheme</a:t>
                      </a:r>
                    </a:p>
                  </a:txBody>
                  <a:tcPr marL="63500" marR="63500" marT="0" marB="0" anchor="ctr" horzOverflow="overflow">
                    <a:solidFill>
                      <a:srgbClr val="FFFFFF"/>
                    </a:solidFill>
                  </a:tcPr>
                </a:tc>
                <a:tc>
                  <a:txBody>
                    <a:bodyPr/>
                    <a:lstStyle/>
                    <a:p>
                      <a:pPr algn="l" defTabSz="449580">
                        <a:spcBef>
                          <a:spcPts val="600"/>
                        </a:spcBef>
                      </a:pPr>
                      <a:r>
                        <a:rPr sz="2400">
                          <a:latin typeface="Avenir Book"/>
                          <a:ea typeface="Avenir Book"/>
                          <a:cs typeface="Avenir Book"/>
                          <a:sym typeface="Avenir Book"/>
                        </a:rPr>
                        <a:t>R&amp;D and international collaboration</a:t>
                      </a:r>
                    </a:p>
                  </a:txBody>
                  <a:tcPr marL="63500" marR="63500" marT="0" marB="0" anchor="ctr" horzOverflow="overflow">
                    <a:solidFill>
                      <a:srgbClr val="FFFFFF"/>
                    </a:solidFill>
                  </a:tcPr>
                </a:tc>
                <a:extLst>
                  <a:ext uri="{0D108BD9-81ED-4DB2-BD59-A6C34878D82A}">
                    <a16:rowId xmlns:a16="http://schemas.microsoft.com/office/drawing/2014/main" val="10004"/>
                  </a:ext>
                </a:extLst>
              </a:tr>
            </a:tbl>
          </a:graphicData>
        </a:graphic>
      </p:graphicFrame>
      <p:sp>
        <p:nvSpPr>
          <p:cNvPr id="80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Building - Management Risk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Building - Management Risks</a:t>
            </a:r>
          </a:p>
        </p:txBody>
      </p:sp>
      <p:pic>
        <p:nvPicPr>
          <p:cNvPr id="80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809" name="Linea Linea" descr="Linea Linea"/>
          <p:cNvPicPr>
            <a:picLocks/>
          </p:cNvPicPr>
          <p:nvPr/>
        </p:nvPicPr>
        <p:blipFill>
          <a:blip r:embed="rId3"/>
          <a:stretch>
            <a:fillRect/>
          </a:stretch>
        </p:blipFill>
        <p:spPr>
          <a:xfrm>
            <a:off x="-93945" y="1743141"/>
            <a:ext cx="24485601" cy="101601"/>
          </a:xfrm>
          <a:prstGeom prst="rect">
            <a:avLst/>
          </a:prstGeom>
        </p:spPr>
      </p:pic>
      <p:pic>
        <p:nvPicPr>
          <p:cNvPr id="811" name="Linea Linea" descr="Linea Linea"/>
          <p:cNvPicPr>
            <a:picLocks/>
          </p:cNvPicPr>
          <p:nvPr/>
        </p:nvPicPr>
        <p:blipFill>
          <a:blip r:embed="rId4"/>
          <a:stretch>
            <a:fillRect/>
          </a:stretch>
        </p:blipFill>
        <p:spPr>
          <a:xfrm>
            <a:off x="-402978" y="13015920"/>
            <a:ext cx="24409401" cy="25401"/>
          </a:xfrm>
          <a:prstGeom prst="rect">
            <a:avLst/>
          </a:prstGeom>
        </p:spPr>
      </p:pic>
      <p:pic>
        <p:nvPicPr>
          <p:cNvPr id="813"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aphicFrame>
        <p:nvGraphicFramePr>
          <p:cNvPr id="814" name="Tabella"/>
          <p:cNvGraphicFramePr/>
          <p:nvPr/>
        </p:nvGraphicFramePr>
        <p:xfrm>
          <a:off x="527359" y="2099952"/>
          <a:ext cx="23251765" cy="9798313"/>
        </p:xfrm>
        <a:graphic>
          <a:graphicData uri="http://schemas.openxmlformats.org/drawingml/2006/table">
            <a:tbl>
              <a:tblPr>
                <a:tableStyleId>{4C3C2611-4C71-4FC5-86AE-919BDF0F9419}</a:tableStyleId>
              </a:tblPr>
              <a:tblGrid>
                <a:gridCol w="3036221">
                  <a:extLst>
                    <a:ext uri="{9D8B030D-6E8A-4147-A177-3AD203B41FA5}">
                      <a16:colId xmlns:a16="http://schemas.microsoft.com/office/drawing/2014/main" val="20000"/>
                    </a:ext>
                  </a:extLst>
                </a:gridCol>
                <a:gridCol w="1062575">
                  <a:extLst>
                    <a:ext uri="{9D8B030D-6E8A-4147-A177-3AD203B41FA5}">
                      <a16:colId xmlns:a16="http://schemas.microsoft.com/office/drawing/2014/main" val="20001"/>
                    </a:ext>
                  </a:extLst>
                </a:gridCol>
                <a:gridCol w="1081001">
                  <a:extLst>
                    <a:ext uri="{9D8B030D-6E8A-4147-A177-3AD203B41FA5}">
                      <a16:colId xmlns:a16="http://schemas.microsoft.com/office/drawing/2014/main" val="20002"/>
                    </a:ext>
                  </a:extLst>
                </a:gridCol>
                <a:gridCol w="2746737">
                  <a:extLst>
                    <a:ext uri="{9D8B030D-6E8A-4147-A177-3AD203B41FA5}">
                      <a16:colId xmlns:a16="http://schemas.microsoft.com/office/drawing/2014/main" val="20003"/>
                    </a:ext>
                  </a:extLst>
                </a:gridCol>
                <a:gridCol w="1883340">
                  <a:extLst>
                    <a:ext uri="{9D8B030D-6E8A-4147-A177-3AD203B41FA5}">
                      <a16:colId xmlns:a16="http://schemas.microsoft.com/office/drawing/2014/main" val="20004"/>
                    </a:ext>
                  </a:extLst>
                </a:gridCol>
                <a:gridCol w="6122730">
                  <a:extLst>
                    <a:ext uri="{9D8B030D-6E8A-4147-A177-3AD203B41FA5}">
                      <a16:colId xmlns:a16="http://schemas.microsoft.com/office/drawing/2014/main" val="20005"/>
                    </a:ext>
                  </a:extLst>
                </a:gridCol>
                <a:gridCol w="7319161">
                  <a:extLst>
                    <a:ext uri="{9D8B030D-6E8A-4147-A177-3AD203B41FA5}">
                      <a16:colId xmlns:a16="http://schemas.microsoft.com/office/drawing/2014/main" val="20006"/>
                    </a:ext>
                  </a:extLst>
                </a:gridCol>
              </a:tblGrid>
              <a:tr h="1022070">
                <a:tc>
                  <a:txBody>
                    <a:bodyPr/>
                    <a:lstStyle/>
                    <a:p>
                      <a:pPr algn="l" defTabSz="449580">
                        <a:spcBef>
                          <a:spcPts val="600"/>
                        </a:spcBef>
                      </a:pPr>
                      <a:r>
                        <a:rPr sz="2400">
                          <a:latin typeface="Avenir Heavy"/>
                          <a:ea typeface="Avenir Heavy"/>
                          <a:cs typeface="Avenir Heavy"/>
                          <a:sym typeface="Avenir Heavy"/>
                        </a:rPr>
                        <a:t>EVENT</a:t>
                      </a:r>
                    </a:p>
                  </a:txBody>
                  <a:tcPr marL="63500" marR="63500" marT="0" marB="0" anchor="ctr" horzOverflow="overflow">
                    <a:solidFill>
                      <a:srgbClr val="C2E3ED"/>
                    </a:solidFill>
                  </a:tcPr>
                </a:tc>
                <a:tc>
                  <a:txBody>
                    <a:bodyPr/>
                    <a:lstStyle/>
                    <a:p>
                      <a:pPr defTabSz="449580">
                        <a:spcBef>
                          <a:spcPts val="600"/>
                        </a:spcBef>
                      </a:pPr>
                      <a:r>
                        <a:rPr sz="2400">
                          <a:latin typeface="Avenir Heavy"/>
                          <a:ea typeface="Avenir Heavy"/>
                          <a:cs typeface="Avenir Heavy"/>
                          <a:sym typeface="Avenir Heavy"/>
                        </a:rPr>
                        <a:t>P</a:t>
                      </a:r>
                    </a:p>
                  </a:txBody>
                  <a:tcPr marL="63500" marR="63500" marT="0" marB="0" anchor="ctr" horzOverflow="overflow">
                    <a:solidFill>
                      <a:srgbClr val="C2E3ED"/>
                    </a:solidFill>
                  </a:tcPr>
                </a:tc>
                <a:tc>
                  <a:txBody>
                    <a:bodyPr/>
                    <a:lstStyle/>
                    <a:p>
                      <a:pPr defTabSz="449580">
                        <a:spcBef>
                          <a:spcPts val="600"/>
                        </a:spcBef>
                      </a:pPr>
                      <a:r>
                        <a:rPr sz="2400">
                          <a:latin typeface="Avenir Heavy"/>
                          <a:ea typeface="Avenir Heavy"/>
                          <a:cs typeface="Avenir Heavy"/>
                          <a:sym typeface="Avenir Heavy"/>
                        </a:rPr>
                        <a:t>I</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LEVEL</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TYPE OF RISK</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DESCRIPTION</a:t>
                      </a:r>
                    </a:p>
                  </a:txBody>
                  <a:tcPr marL="63500" marR="63500" marT="0" marB="0" anchor="ctr" horzOverflow="overflow">
                    <a:solidFill>
                      <a:srgbClr val="C2E3ED"/>
                    </a:solidFill>
                  </a:tcPr>
                </a:tc>
                <a:tc>
                  <a:txBody>
                    <a:bodyPr/>
                    <a:lstStyle/>
                    <a:p>
                      <a:pPr algn="l" defTabSz="449580">
                        <a:spcBef>
                          <a:spcPts val="600"/>
                        </a:spcBef>
                      </a:pPr>
                      <a:r>
                        <a:rPr sz="2400">
                          <a:latin typeface="Avenir Heavy"/>
                          <a:ea typeface="Avenir Heavy"/>
                          <a:cs typeface="Avenir Heavy"/>
                          <a:sym typeface="Avenir Heavy"/>
                        </a:rPr>
                        <a:t>MITIGATION ACTIONS</a:t>
                      </a:r>
                    </a:p>
                  </a:txBody>
                  <a:tcPr marL="63500" marR="63500" marT="0" marB="0" anchor="ctr" horzOverflow="overflow">
                    <a:solidFill>
                      <a:srgbClr val="C2E3ED"/>
                    </a:solidFill>
                  </a:tcPr>
                </a:tc>
                <a:extLst>
                  <a:ext uri="{0D108BD9-81ED-4DB2-BD59-A6C34878D82A}">
                    <a16:rowId xmlns:a16="http://schemas.microsoft.com/office/drawing/2014/main" val="10000"/>
                  </a:ext>
                </a:extLst>
              </a:tr>
              <a:tr h="1625534">
                <a:tc>
                  <a:txBody>
                    <a:bodyPr/>
                    <a:lstStyle/>
                    <a:p>
                      <a:pPr algn="l" defTabSz="449580">
                        <a:spcBef>
                          <a:spcPts val="600"/>
                        </a:spcBef>
                      </a:pPr>
                      <a:r>
                        <a:rPr sz="2400">
                          <a:latin typeface="Avenir Book"/>
                          <a:ea typeface="Avenir Book"/>
                          <a:cs typeface="Avenir Book"/>
                          <a:sym typeface="Avenir Book"/>
                        </a:rPr>
                        <a:t>Verification delay</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Moderate</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Design verification steps might be time consuming</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Make only 1 tender only for the executive design.
Out of the critical path.</a:t>
                      </a:r>
                    </a:p>
                  </a:txBody>
                  <a:tcPr marL="63500" marR="63500" marT="0" marB="0" anchor="ctr" horzOverflow="overflow"/>
                </a:tc>
                <a:extLst>
                  <a:ext uri="{0D108BD9-81ED-4DB2-BD59-A6C34878D82A}">
                    <a16:rowId xmlns:a16="http://schemas.microsoft.com/office/drawing/2014/main" val="10001"/>
                  </a:ext>
                </a:extLst>
              </a:tr>
              <a:tr h="1625534">
                <a:tc>
                  <a:txBody>
                    <a:bodyPr/>
                    <a:lstStyle/>
                    <a:p>
                      <a:pPr algn="l" defTabSz="449580">
                        <a:spcBef>
                          <a:spcPts val="600"/>
                        </a:spcBef>
                      </a:pPr>
                      <a:r>
                        <a:rPr sz="2400">
                          <a:latin typeface="Avenir Book"/>
                          <a:ea typeface="Avenir Book"/>
                          <a:cs typeface="Avenir Book"/>
                          <a:sym typeface="Avenir Book"/>
                        </a:rPr>
                        <a:t>Authorization delays</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MODERATE</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 delays due to the authorization process which is still unkown</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Reasonable contingencies. 
Some preliminary activities already started.</a:t>
                      </a:r>
                    </a:p>
                  </a:txBody>
                  <a:tcPr marL="63500" marR="63500" marT="0" marB="0" anchor="ctr" horzOverflow="overflow"/>
                </a:tc>
                <a:extLst>
                  <a:ext uri="{0D108BD9-81ED-4DB2-BD59-A6C34878D82A}">
                    <a16:rowId xmlns:a16="http://schemas.microsoft.com/office/drawing/2014/main" val="10002"/>
                  </a:ext>
                </a:extLst>
              </a:tr>
              <a:tr h="1625534">
                <a:tc>
                  <a:txBody>
                    <a:bodyPr/>
                    <a:lstStyle/>
                    <a:p>
                      <a:pPr algn="l" defTabSz="449580">
                        <a:spcBef>
                          <a:spcPts val="600"/>
                        </a:spcBef>
                      </a:pPr>
                      <a:r>
                        <a:rPr sz="2400">
                          <a:latin typeface="Avenir Book"/>
                          <a:ea typeface="Avenir Book"/>
                          <a:cs typeface="Avenir Book"/>
                          <a:sym typeface="Avenir Book"/>
                        </a:rPr>
                        <a:t>Tender</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HIGH</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 needed to issue a multimillion tender might become longer than expected</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To be carefully monitored. Prepare tender in advance and implement reasonable contingencies. </a:t>
                      </a:r>
                    </a:p>
                  </a:txBody>
                  <a:tcPr marL="63500" marR="63500" marT="0" marB="0" anchor="ctr" horzOverflow="overflow"/>
                </a:tc>
                <a:extLst>
                  <a:ext uri="{0D108BD9-81ED-4DB2-BD59-A6C34878D82A}">
                    <a16:rowId xmlns:a16="http://schemas.microsoft.com/office/drawing/2014/main" val="10003"/>
                  </a:ext>
                </a:extLst>
              </a:tr>
              <a:tr h="1625534">
                <a:tc>
                  <a:txBody>
                    <a:bodyPr/>
                    <a:lstStyle/>
                    <a:p>
                      <a:pPr algn="l" defTabSz="449580">
                        <a:spcBef>
                          <a:spcPts val="600"/>
                        </a:spcBef>
                      </a:pPr>
                      <a:r>
                        <a:rPr sz="2400">
                          <a:latin typeface="Avenir Book"/>
                          <a:ea typeface="Avenir Book"/>
                          <a:cs typeface="Avenir Book"/>
                          <a:sym typeface="Avenir Book"/>
                        </a:rPr>
                        <a:t>Construction cost</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3</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2</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MODERATE</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COST</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Extra cost during construction</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Contingencies are usually considered in the tender.</a:t>
                      </a:r>
                    </a:p>
                  </a:txBody>
                  <a:tcPr marL="63500" marR="63500" marT="0" marB="0" anchor="ctr" horzOverflow="overflow"/>
                </a:tc>
                <a:extLst>
                  <a:ext uri="{0D108BD9-81ED-4DB2-BD59-A6C34878D82A}">
                    <a16:rowId xmlns:a16="http://schemas.microsoft.com/office/drawing/2014/main" val="10004"/>
                  </a:ext>
                </a:extLst>
              </a:tr>
              <a:tr h="2274107">
                <a:tc>
                  <a:txBody>
                    <a:bodyPr/>
                    <a:lstStyle/>
                    <a:p>
                      <a:pPr algn="l" defTabSz="449580">
                        <a:spcBef>
                          <a:spcPts val="600"/>
                        </a:spcBef>
                      </a:pPr>
                      <a:r>
                        <a:rPr sz="2400">
                          <a:latin typeface="Avenir Book"/>
                          <a:ea typeface="Avenir Book"/>
                          <a:cs typeface="Avenir Book"/>
                          <a:sym typeface="Avenir Book"/>
                        </a:rPr>
                        <a:t>Construction delays</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tc>
                <a:tc>
                  <a:txBody>
                    <a:bodyPr/>
                    <a:lstStyle/>
                    <a:p>
                      <a:pPr defTabSz="449580">
                        <a:spcBef>
                          <a:spcPts val="600"/>
                        </a:spcBef>
                      </a:pPr>
                      <a:r>
                        <a:rPr sz="2400">
                          <a:latin typeface="Avenir Book"/>
                          <a:ea typeface="Avenir Book"/>
                          <a:cs typeface="Avenir Book"/>
                          <a:sym typeface="Avenir Book"/>
                        </a:rPr>
                        <a:t>4</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CRITICAL</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Time delays due to building construction.</a:t>
                      </a:r>
                    </a:p>
                  </a:txBody>
                  <a:tcPr marL="63500" marR="63500" marT="0" marB="0" anchor="ctr" horzOverflow="overflow"/>
                </a:tc>
                <a:tc>
                  <a:txBody>
                    <a:bodyPr/>
                    <a:lstStyle/>
                    <a:p>
                      <a:pPr algn="l" defTabSz="449580">
                        <a:spcBef>
                          <a:spcPts val="600"/>
                        </a:spcBef>
                      </a:pPr>
                      <a:r>
                        <a:rPr sz="2400">
                          <a:latin typeface="Avenir Book"/>
                          <a:ea typeface="Avenir Book"/>
                          <a:cs typeface="Avenir Book"/>
                          <a:sym typeface="Avenir Book"/>
                        </a:rPr>
                        <a:t>1. Compress verification and tender phase as much as possible.
2. Consider the possibility to have some areas available before the completion of the building.
3. Contingencies already allocated</a:t>
                      </a:r>
                    </a:p>
                  </a:txBody>
                  <a:tcPr marL="63500" marR="63500" marT="0" marB="0" anchor="ctr" horzOverflow="overflow"/>
                </a:tc>
                <a:extLst>
                  <a:ext uri="{0D108BD9-81ED-4DB2-BD59-A6C34878D82A}">
                    <a16:rowId xmlns:a16="http://schemas.microsoft.com/office/drawing/2014/main" val="10005"/>
                  </a:ext>
                </a:extLst>
              </a:tr>
            </a:tbl>
          </a:graphicData>
        </a:graphic>
      </p:graphicFrame>
      <p:sp>
        <p:nvSpPr>
          <p:cNvPr id="81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Highlight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Highlights</a:t>
            </a:r>
          </a:p>
        </p:txBody>
      </p:sp>
      <p:pic>
        <p:nvPicPr>
          <p:cNvPr id="170"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171" name="Linea Linea" descr="Linea Linea"/>
          <p:cNvPicPr>
            <a:picLocks/>
          </p:cNvPicPr>
          <p:nvPr/>
        </p:nvPicPr>
        <p:blipFill>
          <a:blip r:embed="rId3"/>
          <a:stretch>
            <a:fillRect/>
          </a:stretch>
        </p:blipFill>
        <p:spPr>
          <a:xfrm>
            <a:off x="-93945" y="1743141"/>
            <a:ext cx="24485601" cy="101601"/>
          </a:xfrm>
          <a:prstGeom prst="rect">
            <a:avLst/>
          </a:prstGeom>
        </p:spPr>
      </p:pic>
      <p:pic>
        <p:nvPicPr>
          <p:cNvPr id="173" name="Linea Linea" descr="Linea Linea"/>
          <p:cNvPicPr>
            <a:picLocks/>
          </p:cNvPicPr>
          <p:nvPr/>
        </p:nvPicPr>
        <p:blipFill>
          <a:blip r:embed="rId4"/>
          <a:stretch>
            <a:fillRect/>
          </a:stretch>
        </p:blipFill>
        <p:spPr>
          <a:xfrm>
            <a:off x="-402978" y="13015920"/>
            <a:ext cx="24409401" cy="25401"/>
          </a:xfrm>
          <a:prstGeom prst="rect">
            <a:avLst/>
          </a:prstGeom>
        </p:spPr>
      </p:pic>
      <p:pic>
        <p:nvPicPr>
          <p:cNvPr id="175"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176"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grpSp>
        <p:nvGrpSpPr>
          <p:cNvPr id="179" name="Raggruppa"/>
          <p:cNvGrpSpPr/>
          <p:nvPr/>
        </p:nvGrpSpPr>
        <p:grpSpPr>
          <a:xfrm>
            <a:off x="13497473" y="2528862"/>
            <a:ext cx="8081003" cy="4823386"/>
            <a:chOff x="0" y="0"/>
            <a:chExt cx="8081002" cy="4823385"/>
          </a:xfrm>
        </p:grpSpPr>
        <p:sp>
          <p:nvSpPr>
            <p:cNvPr id="177" name="After a long and challenging evaluation process, EuPRAXIA has been included in the ESFRI 2021 Roadmap - ranking HIGH"/>
            <p:cNvSpPr/>
            <p:nvPr/>
          </p:nvSpPr>
          <p:spPr>
            <a:xfrm>
              <a:off x="58821" y="2500221"/>
              <a:ext cx="7963360" cy="2323166"/>
            </a:xfrm>
            <a:prstGeom prst="roundRect">
              <a:avLst>
                <a:gd name="adj" fmla="val 8389"/>
              </a:avLst>
            </a:prstGeom>
            <a:gradFill flip="none" rotWithShape="1">
              <a:gsLst>
                <a:gs pos="0">
                  <a:schemeClr val="accent1">
                    <a:lumOff val="16847"/>
                  </a:schemeClr>
                </a:gs>
                <a:gs pos="100000">
                  <a:schemeClr val="accent1">
                    <a:lumOff val="-13575"/>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just">
                <a:defRPr sz="2800">
                  <a:solidFill>
                    <a:srgbClr val="FFFFFF"/>
                  </a:solidFill>
                  <a:latin typeface="Avenir Next Regular"/>
                  <a:ea typeface="Avenir Next Regular"/>
                  <a:cs typeface="Avenir Next Regular"/>
                  <a:sym typeface="Avenir Next Regular"/>
                </a:defRPr>
              </a:lvl1pPr>
            </a:lstStyle>
            <a:p>
              <a:r>
                <a:t>After a long and challenging evaluation process, EuPRAXIA has been included in the ESFRI 2021 Roadmap - ranking HIGH</a:t>
              </a:r>
            </a:p>
          </p:txBody>
        </p:sp>
        <p:sp>
          <p:nvSpPr>
            <p:cNvPr id="178" name="EuPRAXIA - European Plasma Research Accelerator with Excellence in Applications, a distributed, compact and innovative accelerator facility based on plasma technology, set to construct an electron-beam-driven plasma accelerator in the metropolitan area o"/>
            <p:cNvSpPr txBox="1"/>
            <p:nvPr/>
          </p:nvSpPr>
          <p:spPr>
            <a:xfrm>
              <a:off x="0" y="0"/>
              <a:ext cx="8081003" cy="1816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lgn="just" defTabSz="457200">
                <a:defRPr sz="2000">
                  <a:solidFill>
                    <a:srgbClr val="777777"/>
                  </a:solidFill>
                  <a:latin typeface="Avenir Next Regular"/>
                  <a:ea typeface="Avenir Next Regular"/>
                  <a:cs typeface="Avenir Next Regular"/>
                  <a:sym typeface="Avenir Next Regular"/>
                </a:defRPr>
              </a:pPr>
              <a:r>
                <a:rPr b="1">
                  <a:solidFill>
                    <a:srgbClr val="0067AC"/>
                  </a:solidFill>
                  <a:hlinkClick r:id="rId6"/>
                </a:rPr>
                <a:t>EuPRAXIA </a:t>
              </a:r>
              <a:r>
                <a:t>- European Plasma Research Accelerator with Excellence in Applications, a distributed, compact and innovative accelerator facility based on plasma technology, set to construct an electron-beam-driven plasma accelerator in the metropolitan area of Rome, followed by a laser-driven plasma accelerator in European territory</a:t>
              </a:r>
            </a:p>
          </p:txBody>
        </p:sp>
      </p:grpSp>
      <p:grpSp>
        <p:nvGrpSpPr>
          <p:cNvPr id="182" name="Raggruppa"/>
          <p:cNvGrpSpPr/>
          <p:nvPr/>
        </p:nvGrpSpPr>
        <p:grpSpPr>
          <a:xfrm>
            <a:off x="2534437" y="3243726"/>
            <a:ext cx="3393142" cy="7228548"/>
            <a:chOff x="0" y="0"/>
            <a:chExt cx="3393140" cy="7228547"/>
          </a:xfrm>
        </p:grpSpPr>
        <p:pic>
          <p:nvPicPr>
            <p:cNvPr id="180" name="Logo ESFRI_Mark_sm.png" descr="Logo ESFRI_Mark_sm.png"/>
            <p:cNvPicPr>
              <a:picLocks noChangeAspect="1"/>
            </p:cNvPicPr>
            <p:nvPr/>
          </p:nvPicPr>
          <p:blipFill>
            <a:blip r:embed="rId7"/>
            <a:stretch>
              <a:fillRect/>
            </a:stretch>
          </p:blipFill>
          <p:spPr>
            <a:xfrm>
              <a:off x="0" y="0"/>
              <a:ext cx="3393141" cy="3447162"/>
            </a:xfrm>
            <a:prstGeom prst="rect">
              <a:avLst/>
            </a:prstGeom>
            <a:ln w="12700" cap="flat">
              <a:noFill/>
              <a:miter lim="400000"/>
            </a:ln>
            <a:effectLst/>
          </p:spPr>
        </p:pic>
        <p:pic>
          <p:nvPicPr>
            <p:cNvPr id="181" name="RM21_news.png" descr="RM21_news.png"/>
            <p:cNvPicPr>
              <a:picLocks noChangeAspect="1"/>
            </p:cNvPicPr>
            <p:nvPr/>
          </p:nvPicPr>
          <p:blipFill>
            <a:blip r:embed="rId8"/>
            <a:stretch>
              <a:fillRect/>
            </a:stretch>
          </p:blipFill>
          <p:spPr>
            <a:xfrm>
              <a:off x="0" y="3835406"/>
              <a:ext cx="3393141" cy="3393142"/>
            </a:xfrm>
            <a:prstGeom prst="rect">
              <a:avLst/>
            </a:prstGeom>
            <a:ln w="12700" cap="flat">
              <a:noFill/>
              <a:miter lim="400000"/>
            </a:ln>
            <a:effectLst/>
          </p:spPr>
        </p:pic>
      </p:grpSp>
      <p:pic>
        <p:nvPicPr>
          <p:cNvPr id="183" name="Linea Linea" descr="Linea Linea"/>
          <p:cNvPicPr>
            <a:picLocks/>
          </p:cNvPicPr>
          <p:nvPr/>
        </p:nvPicPr>
        <p:blipFill>
          <a:blip r:embed="rId9"/>
          <a:stretch>
            <a:fillRect/>
          </a:stretch>
        </p:blipFill>
        <p:spPr>
          <a:xfrm rot="5400000">
            <a:off x="6591948" y="7079914"/>
            <a:ext cx="8319815" cy="101601"/>
          </a:xfrm>
          <a:prstGeom prst="rect">
            <a:avLst/>
          </a:prstGeom>
        </p:spPr>
      </p:pic>
      <p:grpSp>
        <p:nvGrpSpPr>
          <p:cNvPr id="187" name="Raggruppa"/>
          <p:cNvGrpSpPr/>
          <p:nvPr/>
        </p:nvGrpSpPr>
        <p:grpSpPr>
          <a:xfrm>
            <a:off x="14453965" y="7741509"/>
            <a:ext cx="6168018" cy="3842089"/>
            <a:chOff x="0" y="0"/>
            <a:chExt cx="6168016" cy="3842088"/>
          </a:xfrm>
        </p:grpSpPr>
        <p:sp>
          <p:nvSpPr>
            <p:cNvPr id="185" name="Application to the preparatory phase on going. 3M€ to support the TDR work. Deadline 20/01/2022"/>
            <p:cNvSpPr/>
            <p:nvPr/>
          </p:nvSpPr>
          <p:spPr>
            <a:xfrm>
              <a:off x="0" y="1778408"/>
              <a:ext cx="6168017" cy="2063681"/>
            </a:xfrm>
            <a:prstGeom prst="roundRect">
              <a:avLst>
                <a:gd name="adj" fmla="val 9231"/>
              </a:avLst>
            </a:prstGeom>
            <a:gradFill flip="none" rotWithShape="1">
              <a:gsLst>
                <a:gs pos="0">
                  <a:schemeClr val="accent1">
                    <a:lumOff val="16847"/>
                  </a:schemeClr>
                </a:gs>
                <a:gs pos="100000">
                  <a:schemeClr val="accent1">
                    <a:lumOff val="-13575"/>
                  </a:schemeClr>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lgn="just">
                <a:defRPr sz="2800">
                  <a:solidFill>
                    <a:srgbClr val="FFFFFF"/>
                  </a:solidFill>
                  <a:latin typeface="Avenir Next Regular"/>
                  <a:ea typeface="Avenir Next Regular"/>
                  <a:cs typeface="Avenir Next Regular"/>
                  <a:sym typeface="Avenir Next Regular"/>
                </a:defRPr>
              </a:lvl1pPr>
            </a:lstStyle>
            <a:p>
              <a:r>
                <a:t>Application to the preparatory phase on going. 3M€ to support the TDR work. Deadline 20/01/2022</a:t>
              </a:r>
            </a:p>
          </p:txBody>
        </p:sp>
        <p:sp>
          <p:nvSpPr>
            <p:cNvPr id="186" name="Freccia"/>
            <p:cNvSpPr/>
            <p:nvPr/>
          </p:nvSpPr>
          <p:spPr>
            <a:xfrm rot="5400000">
              <a:off x="2449008" y="-1"/>
              <a:ext cx="1270001" cy="1270001"/>
            </a:xfrm>
            <a:prstGeom prst="rightArrow">
              <a:avLst>
                <a:gd name="adj1" fmla="val 29515"/>
                <a:gd name="adj2" fmla="val 56025"/>
              </a:avLst>
            </a:prstGeom>
            <a:gradFill flip="none" rotWithShape="1">
              <a:gsLst>
                <a:gs pos="0">
                  <a:schemeClr val="accent1">
                    <a:lumOff val="16847"/>
                  </a:schemeClr>
                </a:gs>
                <a:gs pos="100000">
                  <a:schemeClr val="accent1">
                    <a:lumOff val="-13575"/>
                  </a:schemeClr>
                </a:gs>
              </a:gsLst>
              <a:lin ang="5400000" scaled="0"/>
            </a:gra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88"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animBg="1" advAuto="0"/>
      <p:bldP spid="182" grpId="0" animBg="1" advAuto="0"/>
      <p:bldP spid="183" grpId="0" animBg="1" advAuto="0"/>
      <p:bldP spid="187"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Project Management Plan"/>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Project Management Plan </a:t>
            </a:r>
          </a:p>
        </p:txBody>
      </p:sp>
      <p:pic>
        <p:nvPicPr>
          <p:cNvPr id="81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819" name="Linea Linea" descr="Linea Linea"/>
          <p:cNvPicPr>
            <a:picLocks/>
          </p:cNvPicPr>
          <p:nvPr/>
        </p:nvPicPr>
        <p:blipFill>
          <a:blip r:embed="rId3"/>
          <a:stretch>
            <a:fillRect/>
          </a:stretch>
        </p:blipFill>
        <p:spPr>
          <a:xfrm>
            <a:off x="-93945" y="1743141"/>
            <a:ext cx="24485601" cy="101601"/>
          </a:xfrm>
          <a:prstGeom prst="rect">
            <a:avLst/>
          </a:prstGeom>
        </p:spPr>
      </p:pic>
      <p:pic>
        <p:nvPicPr>
          <p:cNvPr id="821" name="Linea Linea" descr="Linea Linea"/>
          <p:cNvPicPr>
            <a:picLocks/>
          </p:cNvPicPr>
          <p:nvPr/>
        </p:nvPicPr>
        <p:blipFill>
          <a:blip r:embed="rId4"/>
          <a:stretch>
            <a:fillRect/>
          </a:stretch>
        </p:blipFill>
        <p:spPr>
          <a:xfrm>
            <a:off x="-402978" y="13015920"/>
            <a:ext cx="24409401" cy="25401"/>
          </a:xfrm>
          <a:prstGeom prst="rect">
            <a:avLst/>
          </a:prstGeom>
        </p:spPr>
      </p:pic>
      <p:pic>
        <p:nvPicPr>
          <p:cNvPr id="823"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824"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sp>
        <p:nvSpPr>
          <p:cNvPr id="825" name="RISK MANAGEMENT"/>
          <p:cNvSpPr txBox="1"/>
          <p:nvPr/>
        </p:nvSpPr>
        <p:spPr>
          <a:xfrm>
            <a:off x="5493095" y="6493031"/>
            <a:ext cx="14005715" cy="1697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000">
                <a:solidFill>
                  <a:srgbClr val="FFFFFF"/>
                </a:solidFill>
                <a:latin typeface="Chalkduster"/>
                <a:ea typeface="Chalkduster"/>
                <a:cs typeface="Chalkduster"/>
                <a:sym typeface="Chalkduster"/>
              </a:defRPr>
            </a:lvl1pPr>
          </a:lstStyle>
          <a:p>
            <a:r>
              <a:t>RISK MANAGEMENT</a:t>
            </a:r>
          </a:p>
        </p:txBody>
      </p:sp>
      <p:sp>
        <p:nvSpPr>
          <p:cNvPr id="826" name="Rettangolo arrotondato"/>
          <p:cNvSpPr/>
          <p:nvPr/>
        </p:nvSpPr>
        <p:spPr>
          <a:xfrm>
            <a:off x="3501445" y="4745140"/>
            <a:ext cx="16600554" cy="5079144"/>
          </a:xfrm>
          <a:prstGeom prst="roundRect">
            <a:avLst>
              <a:gd name="adj" fmla="val 22855"/>
            </a:avLst>
          </a:prstGeom>
          <a:blipFill>
            <a:blip r:embed="rId6"/>
          </a:blip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827" name="Resource management"/>
          <p:cNvSpPr txBox="1"/>
          <p:nvPr/>
        </p:nvSpPr>
        <p:spPr>
          <a:xfrm>
            <a:off x="5272405" y="6592947"/>
            <a:ext cx="13144922" cy="138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chemeClr val="accent4">
                    <a:hueOff val="-476017"/>
                    <a:lumOff val="-10042"/>
                  </a:schemeClr>
                </a:solidFill>
                <a:latin typeface="Chalkduster"/>
                <a:ea typeface="Chalkduster"/>
                <a:cs typeface="Chalkduster"/>
                <a:sym typeface="Chalkduster"/>
              </a:defRPr>
            </a:lvl1pPr>
          </a:lstStyle>
          <a:p>
            <a:r>
              <a:t>Resource management</a:t>
            </a:r>
          </a:p>
        </p:txBody>
      </p:sp>
      <p:sp>
        <p:nvSpPr>
          <p:cNvPr id="828"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Current resources allocation [FTE]"/>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Current resources allocation [FTE]</a:t>
            </a:r>
          </a:p>
        </p:txBody>
      </p:sp>
      <p:pic>
        <p:nvPicPr>
          <p:cNvPr id="831"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832" name="Linea Linea" descr="Linea Linea"/>
          <p:cNvPicPr>
            <a:picLocks/>
          </p:cNvPicPr>
          <p:nvPr/>
        </p:nvPicPr>
        <p:blipFill>
          <a:blip r:embed="rId3"/>
          <a:stretch>
            <a:fillRect/>
          </a:stretch>
        </p:blipFill>
        <p:spPr>
          <a:xfrm>
            <a:off x="-93945" y="1743141"/>
            <a:ext cx="24485601" cy="101601"/>
          </a:xfrm>
          <a:prstGeom prst="rect">
            <a:avLst/>
          </a:prstGeom>
        </p:spPr>
      </p:pic>
      <p:pic>
        <p:nvPicPr>
          <p:cNvPr id="834" name="Linea Linea" descr="Linea Linea"/>
          <p:cNvPicPr>
            <a:picLocks/>
          </p:cNvPicPr>
          <p:nvPr/>
        </p:nvPicPr>
        <p:blipFill>
          <a:blip r:embed="rId4"/>
          <a:stretch>
            <a:fillRect/>
          </a:stretch>
        </p:blipFill>
        <p:spPr>
          <a:xfrm>
            <a:off x="-402978" y="13015920"/>
            <a:ext cx="24409401" cy="25401"/>
          </a:xfrm>
          <a:prstGeom prst="rect">
            <a:avLst/>
          </a:prstGeom>
        </p:spPr>
      </p:pic>
      <p:pic>
        <p:nvPicPr>
          <p:cNvPr id="836"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837"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graphicFrame>
        <p:nvGraphicFramePr>
          <p:cNvPr id="838" name="Tabella"/>
          <p:cNvGraphicFramePr/>
          <p:nvPr/>
        </p:nvGraphicFramePr>
        <p:xfrm>
          <a:off x="626645" y="2099952"/>
          <a:ext cx="18718895" cy="3475847"/>
        </p:xfrm>
        <a:graphic>
          <a:graphicData uri="http://schemas.openxmlformats.org/drawingml/2006/table">
            <a:tbl>
              <a:tblPr>
                <a:tableStyleId>{4C3C2611-4C71-4FC5-86AE-919BDF0F9419}</a:tableStyleId>
              </a:tblPr>
              <a:tblGrid>
                <a:gridCol w="1827618">
                  <a:extLst>
                    <a:ext uri="{9D8B030D-6E8A-4147-A177-3AD203B41FA5}">
                      <a16:colId xmlns:a16="http://schemas.microsoft.com/office/drawing/2014/main" val="20000"/>
                    </a:ext>
                  </a:extLst>
                </a:gridCol>
                <a:gridCol w="1292197">
                  <a:extLst>
                    <a:ext uri="{9D8B030D-6E8A-4147-A177-3AD203B41FA5}">
                      <a16:colId xmlns:a16="http://schemas.microsoft.com/office/drawing/2014/main" val="20001"/>
                    </a:ext>
                  </a:extLst>
                </a:gridCol>
                <a:gridCol w="1559908">
                  <a:extLst>
                    <a:ext uri="{9D8B030D-6E8A-4147-A177-3AD203B41FA5}">
                      <a16:colId xmlns:a16="http://schemas.microsoft.com/office/drawing/2014/main" val="20002"/>
                    </a:ext>
                  </a:extLst>
                </a:gridCol>
                <a:gridCol w="1559908">
                  <a:extLst>
                    <a:ext uri="{9D8B030D-6E8A-4147-A177-3AD203B41FA5}">
                      <a16:colId xmlns:a16="http://schemas.microsoft.com/office/drawing/2014/main" val="20003"/>
                    </a:ext>
                  </a:extLst>
                </a:gridCol>
                <a:gridCol w="1559908">
                  <a:extLst>
                    <a:ext uri="{9D8B030D-6E8A-4147-A177-3AD203B41FA5}">
                      <a16:colId xmlns:a16="http://schemas.microsoft.com/office/drawing/2014/main" val="20004"/>
                    </a:ext>
                  </a:extLst>
                </a:gridCol>
                <a:gridCol w="1559908">
                  <a:extLst>
                    <a:ext uri="{9D8B030D-6E8A-4147-A177-3AD203B41FA5}">
                      <a16:colId xmlns:a16="http://schemas.microsoft.com/office/drawing/2014/main" val="20005"/>
                    </a:ext>
                  </a:extLst>
                </a:gridCol>
                <a:gridCol w="1559908">
                  <a:extLst>
                    <a:ext uri="{9D8B030D-6E8A-4147-A177-3AD203B41FA5}">
                      <a16:colId xmlns:a16="http://schemas.microsoft.com/office/drawing/2014/main" val="20006"/>
                    </a:ext>
                  </a:extLst>
                </a:gridCol>
                <a:gridCol w="1559908">
                  <a:extLst>
                    <a:ext uri="{9D8B030D-6E8A-4147-A177-3AD203B41FA5}">
                      <a16:colId xmlns:a16="http://schemas.microsoft.com/office/drawing/2014/main" val="20007"/>
                    </a:ext>
                  </a:extLst>
                </a:gridCol>
                <a:gridCol w="1559908">
                  <a:extLst>
                    <a:ext uri="{9D8B030D-6E8A-4147-A177-3AD203B41FA5}">
                      <a16:colId xmlns:a16="http://schemas.microsoft.com/office/drawing/2014/main" val="20008"/>
                    </a:ext>
                  </a:extLst>
                </a:gridCol>
                <a:gridCol w="1559908">
                  <a:extLst>
                    <a:ext uri="{9D8B030D-6E8A-4147-A177-3AD203B41FA5}">
                      <a16:colId xmlns:a16="http://schemas.microsoft.com/office/drawing/2014/main" val="20009"/>
                    </a:ext>
                  </a:extLst>
                </a:gridCol>
                <a:gridCol w="1559908">
                  <a:extLst>
                    <a:ext uri="{9D8B030D-6E8A-4147-A177-3AD203B41FA5}">
                      <a16:colId xmlns:a16="http://schemas.microsoft.com/office/drawing/2014/main" val="20010"/>
                    </a:ext>
                  </a:extLst>
                </a:gridCol>
                <a:gridCol w="1559908">
                  <a:extLst>
                    <a:ext uri="{9D8B030D-6E8A-4147-A177-3AD203B41FA5}">
                      <a16:colId xmlns:a16="http://schemas.microsoft.com/office/drawing/2014/main" val="20011"/>
                    </a:ext>
                  </a:extLst>
                </a:gridCol>
              </a:tblGrid>
              <a:tr h="903264">
                <a:tc>
                  <a:txBody>
                    <a:bodyPr/>
                    <a:lstStyle/>
                    <a:p>
                      <a:pPr defTabSz="914400">
                        <a:defRPr sz="2500">
                          <a:latin typeface="Avenir Next Regular"/>
                          <a:ea typeface="Avenir Next Regular"/>
                          <a:cs typeface="Avenir Next Regular"/>
                          <a:sym typeface="Avenir Next Regular"/>
                        </a:defRPr>
                      </a:pPr>
                      <a:endParaRPr/>
                    </a:p>
                  </a:txBody>
                  <a:tcPr marL="63500" marR="63500" marT="0" marB="0" anchor="ctr" horzOverflow="overflow">
                    <a:solidFill>
                      <a:srgbClr val="FFFFFF"/>
                    </a:solidFill>
                  </a:tcPr>
                </a:tc>
                <a:tc gridSpan="11">
                  <a:txBody>
                    <a:bodyPr/>
                    <a:lstStyle/>
                    <a:p>
                      <a:pPr defTabSz="457200"/>
                      <a:r>
                        <a:rPr sz="2500">
                          <a:latin typeface="Avenir Next Regular"/>
                          <a:ea typeface="Avenir Next Regular"/>
                          <a:cs typeface="Avenir Next Regular"/>
                          <a:sym typeface="Avenir Next Regular"/>
                        </a:rPr>
                        <a:t>Accelerator Division</a:t>
                      </a:r>
                    </a:p>
                  </a:txBody>
                  <a:tcPr marL="63500" marR="63500" marT="0" marB="0" anchor="ctr" horzOverflow="overflow">
                    <a:solidFill>
                      <a:schemeClr val="accent2">
                        <a:hueOff val="-85258"/>
                        <a:satOff val="14347"/>
                        <a:lumOff val="22373"/>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1017259">
                <a:tc>
                  <a:txBody>
                    <a:bodyPr/>
                    <a:lstStyle/>
                    <a:p>
                      <a:pPr defTabSz="914400">
                        <a:defRPr sz="2500">
                          <a:latin typeface="Avenir Next Regular"/>
                          <a:ea typeface="Avenir Next Regular"/>
                          <a:cs typeface="Avenir Next Regular"/>
                          <a:sym typeface="Avenir Next Regular"/>
                        </a:defRPr>
                      </a:pPr>
                      <a:endParaRP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Diag.</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Magnets</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Mech Eng</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Linac</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RF</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Controls</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Vacuum</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Laser</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STAFF</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Secret.</a:t>
                      </a:r>
                    </a:p>
                  </a:txBody>
                  <a:tcPr marL="63500" marR="63500" marT="0" marB="0" anchor="ctr" horzOverflow="overflow">
                    <a:lnR w="38100">
                      <a:solidFill>
                        <a:srgbClr val="000000"/>
                      </a:solidFill>
                      <a:miter lim="400000"/>
                    </a:lnR>
                    <a:solidFill>
                      <a:srgbClr val="FFFFFF"/>
                    </a:solidFill>
                  </a:tcPr>
                </a:tc>
                <a:tc>
                  <a:txBody>
                    <a:bodyPr/>
                    <a:lstStyle/>
                    <a:p>
                      <a:pPr algn="r" defTabSz="457200"/>
                      <a:r>
                        <a:rPr sz="2500">
                          <a:latin typeface="Avenir Next Regular"/>
                          <a:ea typeface="Avenir Next Regular"/>
                          <a:cs typeface="Avenir Next Regular"/>
                          <a:sym typeface="Avenir Next Regular"/>
                        </a:rPr>
                        <a:t>TOT</a:t>
                      </a:r>
                    </a:p>
                  </a:txBody>
                  <a:tcPr marL="63500" marR="63500" marT="0" marB="0" anchor="ctr" horzOverflow="overflow">
                    <a:lnL w="38100">
                      <a:solidFill>
                        <a:srgbClr val="000000"/>
                      </a:solidFill>
                      <a:miter lim="400000"/>
                    </a:lnL>
                    <a:solidFill>
                      <a:schemeClr val="accent2">
                        <a:hueOff val="-85258"/>
                        <a:satOff val="14347"/>
                        <a:lumOff val="22373"/>
                      </a:schemeClr>
                    </a:solidFill>
                  </a:tcPr>
                </a:tc>
                <a:extLst>
                  <a:ext uri="{0D108BD9-81ED-4DB2-BD59-A6C34878D82A}">
                    <a16:rowId xmlns:a16="http://schemas.microsoft.com/office/drawing/2014/main" val="10001"/>
                  </a:ext>
                </a:extLst>
              </a:tr>
              <a:tr h="777662">
                <a:tc>
                  <a:txBody>
                    <a:bodyPr/>
                    <a:lstStyle/>
                    <a:p>
                      <a:pPr algn="l" defTabSz="457200"/>
                      <a:r>
                        <a:rPr sz="2500">
                          <a:latin typeface="Avenir Next Regular"/>
                          <a:ea typeface="Avenir Next Regular"/>
                          <a:cs typeface="Avenir Next Regular"/>
                          <a:sym typeface="Avenir Next Regular"/>
                        </a:rPr>
                        <a:t>Staff</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3</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1,5</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2</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2</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2</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2</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3</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2</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7</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lnR w="38100">
                      <a:solidFill>
                        <a:srgbClr val="000000"/>
                      </a:solidFill>
                      <a:miter lim="400000"/>
                    </a:lnR>
                    <a:solidFill>
                      <a:srgbClr val="FFFFFF"/>
                    </a:solidFill>
                  </a:tcPr>
                </a:tc>
                <a:tc>
                  <a:txBody>
                    <a:bodyPr/>
                    <a:lstStyle/>
                    <a:p>
                      <a:pPr algn="r" defTabSz="457200"/>
                      <a:r>
                        <a:rPr sz="2500">
                          <a:latin typeface="Avenir Next Regular"/>
                          <a:ea typeface="Avenir Next Regular"/>
                          <a:cs typeface="Avenir Next Regular"/>
                          <a:sym typeface="Avenir Next Regular"/>
                        </a:rPr>
                        <a:t>25,5</a:t>
                      </a:r>
                    </a:p>
                  </a:txBody>
                  <a:tcPr marL="63500" marR="63500" marT="0" marB="0" anchor="ctr" horzOverflow="overflow">
                    <a:lnL w="38100">
                      <a:solidFill>
                        <a:srgbClr val="000000"/>
                      </a:solidFill>
                      <a:miter lim="400000"/>
                    </a:lnL>
                    <a:solidFill>
                      <a:schemeClr val="accent2">
                        <a:hueOff val="-85258"/>
                        <a:satOff val="14347"/>
                        <a:lumOff val="22373"/>
                      </a:schemeClr>
                    </a:solidFill>
                  </a:tcPr>
                </a:tc>
                <a:extLst>
                  <a:ext uri="{0D108BD9-81ED-4DB2-BD59-A6C34878D82A}">
                    <a16:rowId xmlns:a16="http://schemas.microsoft.com/office/drawing/2014/main" val="10002"/>
                  </a:ext>
                </a:extLst>
              </a:tr>
              <a:tr h="777662">
                <a:tc>
                  <a:txBody>
                    <a:bodyPr/>
                    <a:lstStyle/>
                    <a:p>
                      <a:pPr algn="l" defTabSz="457200"/>
                      <a:r>
                        <a:rPr sz="2500">
                          <a:latin typeface="Avenir Next Regular"/>
                          <a:ea typeface="Avenir Next Regular"/>
                          <a:cs typeface="Avenir Next Regular"/>
                          <a:sym typeface="Avenir Next Regular"/>
                        </a:rPr>
                        <a:t>Technician</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2</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2</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3</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2</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3</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0</a:t>
                      </a:r>
                    </a:p>
                  </a:txBody>
                  <a:tcPr marL="63500" marR="63500" marT="0" marB="0" anchor="ctr" horzOverflow="overflow">
                    <a:solidFill>
                      <a:srgbClr val="FFFFFF"/>
                    </a:solidFill>
                  </a:tcPr>
                </a:tc>
                <a:tc>
                  <a:txBody>
                    <a:bodyPr/>
                    <a:lstStyle/>
                    <a:p>
                      <a:pPr defTabSz="457200"/>
                      <a:r>
                        <a:rPr sz="2500">
                          <a:latin typeface="Avenir Next Regular"/>
                          <a:ea typeface="Avenir Next Regular"/>
                          <a:cs typeface="Avenir Next Regular"/>
                          <a:sym typeface="Avenir Next Regular"/>
                        </a:rPr>
                        <a:t>0</a:t>
                      </a:r>
                    </a:p>
                  </a:txBody>
                  <a:tcPr marL="63500" marR="63500" marT="0" marB="0" anchor="ctr" horzOverflow="overflow">
                    <a:lnR w="38100">
                      <a:solidFill>
                        <a:srgbClr val="000000"/>
                      </a:solidFill>
                      <a:miter lim="400000"/>
                    </a:lnR>
                    <a:solidFill>
                      <a:srgbClr val="FFFFFF"/>
                    </a:solidFill>
                  </a:tcPr>
                </a:tc>
                <a:tc>
                  <a:txBody>
                    <a:bodyPr/>
                    <a:lstStyle/>
                    <a:p>
                      <a:pPr algn="r" defTabSz="457200"/>
                      <a:r>
                        <a:rPr sz="2500">
                          <a:latin typeface="Avenir Next Regular"/>
                          <a:ea typeface="Avenir Next Regular"/>
                          <a:cs typeface="Avenir Next Regular"/>
                          <a:sym typeface="Avenir Next Regular"/>
                        </a:rPr>
                        <a:t>15</a:t>
                      </a:r>
                    </a:p>
                  </a:txBody>
                  <a:tcPr marL="63500" marR="63500" marT="0" marB="0" anchor="ctr" horzOverflow="overflow">
                    <a:lnL w="38100">
                      <a:solidFill>
                        <a:srgbClr val="000000"/>
                      </a:solidFill>
                      <a:miter lim="400000"/>
                    </a:lnL>
                    <a:solidFill>
                      <a:schemeClr val="accent2">
                        <a:hueOff val="-85258"/>
                        <a:satOff val="14347"/>
                        <a:lumOff val="22373"/>
                      </a:schemeClr>
                    </a:solidFill>
                  </a:tcPr>
                </a:tc>
                <a:extLst>
                  <a:ext uri="{0D108BD9-81ED-4DB2-BD59-A6C34878D82A}">
                    <a16:rowId xmlns:a16="http://schemas.microsoft.com/office/drawing/2014/main" val="10003"/>
                  </a:ext>
                </a:extLst>
              </a:tr>
            </a:tbl>
          </a:graphicData>
        </a:graphic>
      </p:graphicFrame>
      <p:graphicFrame>
        <p:nvGraphicFramePr>
          <p:cNvPr id="839" name="Tabella"/>
          <p:cNvGraphicFramePr/>
          <p:nvPr/>
        </p:nvGraphicFramePr>
        <p:xfrm>
          <a:off x="601728" y="8821993"/>
          <a:ext cx="6350000" cy="4105024"/>
        </p:xfrm>
        <a:graphic>
          <a:graphicData uri="http://schemas.openxmlformats.org/drawingml/2006/table">
            <a:tbl>
              <a:tblPr>
                <a:tableStyleId>{4C3C2611-4C71-4FC5-86AE-919BDF0F9419}</a:tableStyleId>
              </a:tblPr>
              <a:tblGrid>
                <a:gridCol w="3175000">
                  <a:extLst>
                    <a:ext uri="{9D8B030D-6E8A-4147-A177-3AD203B41FA5}">
                      <a16:colId xmlns:a16="http://schemas.microsoft.com/office/drawing/2014/main" val="20000"/>
                    </a:ext>
                  </a:extLst>
                </a:gridCol>
                <a:gridCol w="3175000">
                  <a:extLst>
                    <a:ext uri="{9D8B030D-6E8A-4147-A177-3AD203B41FA5}">
                      <a16:colId xmlns:a16="http://schemas.microsoft.com/office/drawing/2014/main" val="20001"/>
                    </a:ext>
                  </a:extLst>
                </a:gridCol>
              </a:tblGrid>
              <a:tr h="586432">
                <a:tc>
                  <a:txBody>
                    <a:bodyPr/>
                    <a:lstStyle/>
                    <a:p>
                      <a:pPr defTabSz="914400">
                        <a:defRPr sz="30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3000">
                          <a:latin typeface="Avenir Next Regular"/>
                          <a:ea typeface="Avenir Next Regular"/>
                          <a:cs typeface="Avenir Next Regular"/>
                          <a:sym typeface="Avenir Next Regular"/>
                        </a:rPr>
                        <a:t>Others</a:t>
                      </a:r>
                    </a:p>
                  </a:txBody>
                  <a:tcPr marL="63500" marR="63500" marT="0" marB="0" anchor="ctr" horzOverflow="overflow">
                    <a:solidFill>
                      <a:schemeClr val="accent3">
                        <a:hueOff val="-274225"/>
                        <a:satOff val="26768"/>
                        <a:lumOff val="11368"/>
                      </a:schemeClr>
                    </a:solidFill>
                  </a:tcPr>
                </a:tc>
                <a:extLst>
                  <a:ext uri="{0D108BD9-81ED-4DB2-BD59-A6C34878D82A}">
                    <a16:rowId xmlns:a16="http://schemas.microsoft.com/office/drawing/2014/main" val="10000"/>
                  </a:ext>
                </a:extLst>
              </a:tr>
              <a:tr h="586432">
                <a:tc>
                  <a:txBody>
                    <a:bodyPr/>
                    <a:lstStyle/>
                    <a:p>
                      <a:pPr algn="l" defTabSz="457200"/>
                      <a:r>
                        <a:rPr sz="3000">
                          <a:latin typeface="Avenir Next Regular"/>
                          <a:ea typeface="Avenir Next Regular"/>
                          <a:cs typeface="Avenir Next Regular"/>
                          <a:sym typeface="Avenir Next Regular"/>
                        </a:rPr>
                        <a:t>AdR / Post-Doc</a:t>
                      </a:r>
                    </a:p>
                  </a:txBody>
                  <a:tcPr marL="63500" marR="63500" marT="0" marB="0" anchor="ctr" horzOverflow="overflow"/>
                </a:tc>
                <a:tc>
                  <a:txBody>
                    <a:bodyPr/>
                    <a:lstStyle/>
                    <a:p>
                      <a:pPr defTabSz="457200"/>
                      <a:r>
                        <a:rPr sz="3000">
                          <a:latin typeface="Avenir Next Regular"/>
                          <a:ea typeface="Avenir Next Regular"/>
                          <a:cs typeface="Avenir Next Regular"/>
                          <a:sym typeface="Avenir Next Regular"/>
                        </a:rPr>
                        <a:t>6</a:t>
                      </a:r>
                    </a:p>
                  </a:txBody>
                  <a:tcPr marL="63500" marR="63500" marT="0" marB="0" anchor="ctr" horzOverflow="overflow"/>
                </a:tc>
                <a:extLst>
                  <a:ext uri="{0D108BD9-81ED-4DB2-BD59-A6C34878D82A}">
                    <a16:rowId xmlns:a16="http://schemas.microsoft.com/office/drawing/2014/main" val="10001"/>
                  </a:ext>
                </a:extLst>
              </a:tr>
              <a:tr h="586432">
                <a:tc>
                  <a:txBody>
                    <a:bodyPr/>
                    <a:lstStyle/>
                    <a:p>
                      <a:pPr algn="l" defTabSz="457200"/>
                      <a:r>
                        <a:rPr sz="3000">
                          <a:latin typeface="Avenir Next Regular"/>
                          <a:ea typeface="Avenir Next Regular"/>
                          <a:cs typeface="Avenir Next Regular"/>
                          <a:sym typeface="Avenir Next Regular"/>
                        </a:rPr>
                        <a:t>INFN-MI</a:t>
                      </a:r>
                    </a:p>
                  </a:txBody>
                  <a:tcPr marL="63500" marR="63500" marT="0" marB="0" anchor="ctr" horzOverflow="overflow"/>
                </a:tc>
                <a:tc>
                  <a:txBody>
                    <a:bodyPr/>
                    <a:lstStyle/>
                    <a:p>
                      <a:pPr defTabSz="457200"/>
                      <a:r>
                        <a:rPr sz="3000">
                          <a:latin typeface="Avenir Next Regular"/>
                          <a:ea typeface="Avenir Next Regular"/>
                          <a:cs typeface="Avenir Next Regular"/>
                          <a:sym typeface="Avenir Next Regular"/>
                        </a:rPr>
                        <a:t>2</a:t>
                      </a:r>
                    </a:p>
                  </a:txBody>
                  <a:tcPr marL="63500" marR="63500" marT="0" marB="0" anchor="ctr" horzOverflow="overflow"/>
                </a:tc>
                <a:extLst>
                  <a:ext uri="{0D108BD9-81ED-4DB2-BD59-A6C34878D82A}">
                    <a16:rowId xmlns:a16="http://schemas.microsoft.com/office/drawing/2014/main" val="10002"/>
                  </a:ext>
                </a:extLst>
              </a:tr>
              <a:tr h="586432">
                <a:tc>
                  <a:txBody>
                    <a:bodyPr/>
                    <a:lstStyle/>
                    <a:p>
                      <a:pPr algn="l" defTabSz="457200"/>
                      <a:r>
                        <a:rPr sz="3000">
                          <a:latin typeface="Avenir Next Regular"/>
                          <a:ea typeface="Avenir Next Regular"/>
                          <a:cs typeface="Avenir Next Regular"/>
                          <a:sym typeface="Avenir Next Regular"/>
                        </a:rPr>
                        <a:t>UniRoma1</a:t>
                      </a:r>
                    </a:p>
                  </a:txBody>
                  <a:tcPr marL="63500" marR="63500" marT="0" marB="0" anchor="ctr" horzOverflow="overflow"/>
                </a:tc>
                <a:tc>
                  <a:txBody>
                    <a:bodyPr/>
                    <a:lstStyle/>
                    <a:p>
                      <a:pPr defTabSz="457200"/>
                      <a:r>
                        <a:rPr sz="3000">
                          <a:latin typeface="Avenir Next Regular"/>
                          <a:ea typeface="Avenir Next Regular"/>
                          <a:cs typeface="Avenir Next Regular"/>
                          <a:sym typeface="Avenir Next Regular"/>
                        </a:rPr>
                        <a:t>1</a:t>
                      </a:r>
                    </a:p>
                  </a:txBody>
                  <a:tcPr marL="63500" marR="63500" marT="0" marB="0" anchor="ctr" horzOverflow="overflow"/>
                </a:tc>
                <a:extLst>
                  <a:ext uri="{0D108BD9-81ED-4DB2-BD59-A6C34878D82A}">
                    <a16:rowId xmlns:a16="http://schemas.microsoft.com/office/drawing/2014/main" val="10003"/>
                  </a:ext>
                </a:extLst>
              </a:tr>
              <a:tr h="586432">
                <a:tc>
                  <a:txBody>
                    <a:bodyPr/>
                    <a:lstStyle/>
                    <a:p>
                      <a:pPr algn="l" defTabSz="457200"/>
                      <a:r>
                        <a:rPr sz="3000">
                          <a:latin typeface="Avenir Next Regular"/>
                          <a:ea typeface="Avenir Next Regular"/>
                          <a:cs typeface="Avenir Next Regular"/>
                          <a:sym typeface="Avenir Next Regular"/>
                        </a:rPr>
                        <a:t>UniRoma2</a:t>
                      </a:r>
                    </a:p>
                  </a:txBody>
                  <a:tcPr marL="63500" marR="63500" marT="0" marB="0" anchor="ctr" horzOverflow="overflow"/>
                </a:tc>
                <a:tc>
                  <a:txBody>
                    <a:bodyPr/>
                    <a:lstStyle/>
                    <a:p>
                      <a:pPr defTabSz="457200"/>
                      <a:r>
                        <a:rPr sz="3000">
                          <a:latin typeface="Avenir Next Regular"/>
                          <a:ea typeface="Avenir Next Regular"/>
                          <a:cs typeface="Avenir Next Regular"/>
                          <a:sym typeface="Avenir Next Regular"/>
                        </a:rPr>
                        <a:t>2</a:t>
                      </a:r>
                    </a:p>
                  </a:txBody>
                  <a:tcPr marL="63500" marR="63500" marT="0" marB="0" anchor="ctr" horzOverflow="overflow"/>
                </a:tc>
                <a:extLst>
                  <a:ext uri="{0D108BD9-81ED-4DB2-BD59-A6C34878D82A}">
                    <a16:rowId xmlns:a16="http://schemas.microsoft.com/office/drawing/2014/main" val="10004"/>
                  </a:ext>
                </a:extLst>
              </a:tr>
              <a:tr h="586432">
                <a:tc>
                  <a:txBody>
                    <a:bodyPr/>
                    <a:lstStyle/>
                    <a:p>
                      <a:pPr algn="l" defTabSz="457200"/>
                      <a:r>
                        <a:rPr sz="3000">
                          <a:latin typeface="Avenir Next Regular"/>
                          <a:ea typeface="Avenir Next Regular"/>
                          <a:cs typeface="Avenir Next Regular"/>
                          <a:sym typeface="Avenir Next Regular"/>
                        </a:rPr>
                        <a:t>ENEA</a:t>
                      </a:r>
                    </a:p>
                  </a:txBody>
                  <a:tcPr marL="63500" marR="63500" marT="0" marB="0" anchor="ctr" horzOverflow="overflow"/>
                </a:tc>
                <a:tc>
                  <a:txBody>
                    <a:bodyPr/>
                    <a:lstStyle/>
                    <a:p>
                      <a:pPr defTabSz="457200"/>
                      <a:r>
                        <a:rPr sz="3000">
                          <a:latin typeface="Avenir Next Regular"/>
                          <a:ea typeface="Avenir Next Regular"/>
                          <a:cs typeface="Avenir Next Regular"/>
                          <a:sym typeface="Avenir Next Regular"/>
                        </a:rPr>
                        <a:t>2</a:t>
                      </a:r>
                    </a:p>
                  </a:txBody>
                  <a:tcPr marL="63500" marR="63500" marT="0" marB="0" anchor="ctr" horzOverflow="overflow"/>
                </a:tc>
                <a:extLst>
                  <a:ext uri="{0D108BD9-81ED-4DB2-BD59-A6C34878D82A}">
                    <a16:rowId xmlns:a16="http://schemas.microsoft.com/office/drawing/2014/main" val="10005"/>
                  </a:ext>
                </a:extLst>
              </a:tr>
              <a:tr h="586432">
                <a:tc>
                  <a:txBody>
                    <a:bodyPr/>
                    <a:lstStyle/>
                    <a:p>
                      <a:pPr algn="r" defTabSz="457200"/>
                      <a:r>
                        <a:rPr sz="3000">
                          <a:latin typeface="Avenir Next Regular"/>
                          <a:ea typeface="Avenir Next Regular"/>
                          <a:cs typeface="Avenir Next Regular"/>
                          <a:sym typeface="Avenir Next Regular"/>
                        </a:rPr>
                        <a:t>TOT</a:t>
                      </a:r>
                    </a:p>
                  </a:txBody>
                  <a:tcPr marL="63500" marR="63500" marT="0" marB="0" anchor="ctr" horzOverflow="overflow">
                    <a:solidFill>
                      <a:schemeClr val="accent3">
                        <a:hueOff val="-274225"/>
                        <a:satOff val="26768"/>
                        <a:lumOff val="11368"/>
                      </a:schemeClr>
                    </a:solidFill>
                  </a:tcPr>
                </a:tc>
                <a:tc>
                  <a:txBody>
                    <a:bodyPr/>
                    <a:lstStyle/>
                    <a:p>
                      <a:pPr defTabSz="457200"/>
                      <a:r>
                        <a:rPr sz="3000">
                          <a:latin typeface="Avenir Next Regular"/>
                          <a:ea typeface="Avenir Next Regular"/>
                          <a:cs typeface="Avenir Next Regular"/>
                          <a:sym typeface="Avenir Next Regular"/>
                        </a:rPr>
                        <a:t>13</a:t>
                      </a:r>
                    </a:p>
                  </a:txBody>
                  <a:tcPr marL="63500" marR="63500" marT="0" marB="0" anchor="ctr" horzOverflow="overflow">
                    <a:solidFill>
                      <a:schemeClr val="accent3">
                        <a:hueOff val="-274225"/>
                        <a:satOff val="26768"/>
                        <a:lumOff val="11368"/>
                      </a:schemeClr>
                    </a:solidFill>
                  </a:tcPr>
                </a:tc>
                <a:extLst>
                  <a:ext uri="{0D108BD9-81ED-4DB2-BD59-A6C34878D82A}">
                    <a16:rowId xmlns:a16="http://schemas.microsoft.com/office/drawing/2014/main" val="10006"/>
                  </a:ext>
                </a:extLst>
              </a:tr>
            </a:tbl>
          </a:graphicData>
        </a:graphic>
      </p:graphicFrame>
      <p:graphicFrame>
        <p:nvGraphicFramePr>
          <p:cNvPr id="840" name="Tabella"/>
          <p:cNvGraphicFramePr/>
          <p:nvPr/>
        </p:nvGraphicFramePr>
        <p:xfrm>
          <a:off x="626044" y="5742520"/>
          <a:ext cx="14560920" cy="2794638"/>
        </p:xfrm>
        <a:graphic>
          <a:graphicData uri="http://schemas.openxmlformats.org/drawingml/2006/table">
            <a:tbl>
              <a:tblPr>
                <a:tableStyleId>{4C3C2611-4C71-4FC5-86AE-919BDF0F9419}</a:tableStyleId>
              </a:tblPr>
              <a:tblGrid>
                <a:gridCol w="1820115">
                  <a:extLst>
                    <a:ext uri="{9D8B030D-6E8A-4147-A177-3AD203B41FA5}">
                      <a16:colId xmlns:a16="http://schemas.microsoft.com/office/drawing/2014/main" val="20000"/>
                    </a:ext>
                  </a:extLst>
                </a:gridCol>
                <a:gridCol w="1820115">
                  <a:extLst>
                    <a:ext uri="{9D8B030D-6E8A-4147-A177-3AD203B41FA5}">
                      <a16:colId xmlns:a16="http://schemas.microsoft.com/office/drawing/2014/main" val="20001"/>
                    </a:ext>
                  </a:extLst>
                </a:gridCol>
                <a:gridCol w="1820115">
                  <a:extLst>
                    <a:ext uri="{9D8B030D-6E8A-4147-A177-3AD203B41FA5}">
                      <a16:colId xmlns:a16="http://schemas.microsoft.com/office/drawing/2014/main" val="20002"/>
                    </a:ext>
                  </a:extLst>
                </a:gridCol>
                <a:gridCol w="1820115">
                  <a:extLst>
                    <a:ext uri="{9D8B030D-6E8A-4147-A177-3AD203B41FA5}">
                      <a16:colId xmlns:a16="http://schemas.microsoft.com/office/drawing/2014/main" val="20003"/>
                    </a:ext>
                  </a:extLst>
                </a:gridCol>
                <a:gridCol w="1820115">
                  <a:extLst>
                    <a:ext uri="{9D8B030D-6E8A-4147-A177-3AD203B41FA5}">
                      <a16:colId xmlns:a16="http://schemas.microsoft.com/office/drawing/2014/main" val="20004"/>
                    </a:ext>
                  </a:extLst>
                </a:gridCol>
                <a:gridCol w="1820115">
                  <a:extLst>
                    <a:ext uri="{9D8B030D-6E8A-4147-A177-3AD203B41FA5}">
                      <a16:colId xmlns:a16="http://schemas.microsoft.com/office/drawing/2014/main" val="20005"/>
                    </a:ext>
                  </a:extLst>
                </a:gridCol>
                <a:gridCol w="1820115">
                  <a:extLst>
                    <a:ext uri="{9D8B030D-6E8A-4147-A177-3AD203B41FA5}">
                      <a16:colId xmlns:a16="http://schemas.microsoft.com/office/drawing/2014/main" val="20006"/>
                    </a:ext>
                  </a:extLst>
                </a:gridCol>
                <a:gridCol w="1820115">
                  <a:extLst>
                    <a:ext uri="{9D8B030D-6E8A-4147-A177-3AD203B41FA5}">
                      <a16:colId xmlns:a16="http://schemas.microsoft.com/office/drawing/2014/main" val="20007"/>
                    </a:ext>
                  </a:extLst>
                </a:gridCol>
              </a:tblGrid>
              <a:tr h="642051">
                <a:tc>
                  <a:txBody>
                    <a:bodyPr/>
                    <a:lstStyle/>
                    <a:p>
                      <a:pPr defTabSz="914400">
                        <a:defRPr sz="2500">
                          <a:latin typeface="Avenir Next Regular"/>
                          <a:ea typeface="Avenir Next Regular"/>
                          <a:cs typeface="Avenir Next Regular"/>
                          <a:sym typeface="Avenir Next Regular"/>
                        </a:defRPr>
                      </a:pPr>
                      <a:endParaRPr/>
                    </a:p>
                  </a:txBody>
                  <a:tcPr marL="63500" marR="63500" marT="0" marB="0" anchor="ctr" horzOverflow="overflow"/>
                </a:tc>
                <a:tc gridSpan="7">
                  <a:txBody>
                    <a:bodyPr/>
                    <a:lstStyle/>
                    <a:p>
                      <a:pPr defTabSz="457200"/>
                      <a:r>
                        <a:rPr sz="2500">
                          <a:latin typeface="Avenir Next Regular"/>
                          <a:ea typeface="Avenir Next Regular"/>
                          <a:cs typeface="Avenir Next Regular"/>
                          <a:sym typeface="Avenir Next Regular"/>
                        </a:rPr>
                        <a:t>Technical Division</a:t>
                      </a:r>
                    </a:p>
                  </a:txBody>
                  <a:tcPr marL="63500" marR="63500" marT="0" marB="0" anchor="ctr" horzOverflow="overflow">
                    <a:solidFill>
                      <a:schemeClr val="accent4">
                        <a:hueOff val="348544"/>
                        <a:lumOff val="7139"/>
                      </a:schemeClr>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642051">
                <a:tc>
                  <a:txBody>
                    <a:bodyPr/>
                    <a:lstStyle/>
                    <a:p>
                      <a:pPr defTabSz="914400">
                        <a:defRPr sz="25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Civ.eng.</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HVAC</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Electrical</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Gen.Serv</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Warehouse</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Mech.</a:t>
                      </a:r>
                    </a:p>
                  </a:txBody>
                  <a:tcPr marL="63500" marR="63500" marT="0" marB="0" anchor="ctr" horzOverflow="overflow"/>
                </a:tc>
                <a:tc>
                  <a:txBody>
                    <a:bodyPr/>
                    <a:lstStyle/>
                    <a:p>
                      <a:pPr algn="r" defTabSz="457200"/>
                      <a:r>
                        <a:rPr sz="2500">
                          <a:latin typeface="Avenir Next Regular"/>
                          <a:ea typeface="Avenir Next Regular"/>
                          <a:cs typeface="Avenir Next Regular"/>
                          <a:sym typeface="Avenir Next Regular"/>
                        </a:rPr>
                        <a:t>TOT</a:t>
                      </a:r>
                    </a:p>
                  </a:txBody>
                  <a:tcPr marL="63500" marR="63500" marT="0" marB="0" anchor="ctr" horzOverflow="overflow">
                    <a:solidFill>
                      <a:schemeClr val="accent4">
                        <a:hueOff val="348544"/>
                        <a:lumOff val="7139"/>
                      </a:schemeClr>
                    </a:solidFill>
                  </a:tcPr>
                </a:tc>
                <a:extLst>
                  <a:ext uri="{0D108BD9-81ED-4DB2-BD59-A6C34878D82A}">
                    <a16:rowId xmlns:a16="http://schemas.microsoft.com/office/drawing/2014/main" val="10001"/>
                  </a:ext>
                </a:extLst>
              </a:tr>
              <a:tr h="755268">
                <a:tc>
                  <a:txBody>
                    <a:bodyPr/>
                    <a:lstStyle/>
                    <a:p>
                      <a:pPr algn="l" defTabSz="457200"/>
                      <a:r>
                        <a:rPr sz="2500">
                          <a:latin typeface="Avenir Next Regular"/>
                          <a:ea typeface="Avenir Next Regular"/>
                          <a:cs typeface="Avenir Next Regular"/>
                          <a:sym typeface="Avenir Next Regular"/>
                        </a:rPr>
                        <a:t>Staff</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5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5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5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algn="r" defTabSz="457200"/>
                      <a:r>
                        <a:rPr sz="2500">
                          <a:latin typeface="Avenir Next Regular"/>
                          <a:ea typeface="Avenir Next Regular"/>
                          <a:cs typeface="Avenir Next Regular"/>
                          <a:sym typeface="Avenir Next Regular"/>
                        </a:rPr>
                        <a:t>3</a:t>
                      </a:r>
                    </a:p>
                  </a:txBody>
                  <a:tcPr marL="63500" marR="63500" marT="0" marB="0" anchor="ctr" horzOverflow="overflow">
                    <a:solidFill>
                      <a:schemeClr val="accent4">
                        <a:hueOff val="348544"/>
                        <a:lumOff val="7139"/>
                      </a:schemeClr>
                    </a:solidFill>
                  </a:tcPr>
                </a:tc>
                <a:extLst>
                  <a:ext uri="{0D108BD9-81ED-4DB2-BD59-A6C34878D82A}">
                    <a16:rowId xmlns:a16="http://schemas.microsoft.com/office/drawing/2014/main" val="10002"/>
                  </a:ext>
                </a:extLst>
              </a:tr>
              <a:tr h="755268">
                <a:tc>
                  <a:txBody>
                    <a:bodyPr/>
                    <a:lstStyle/>
                    <a:p>
                      <a:pPr algn="l" defTabSz="457200"/>
                      <a:r>
                        <a:rPr sz="2500">
                          <a:latin typeface="Avenir Next Regular"/>
                          <a:ea typeface="Avenir Next Regular"/>
                          <a:cs typeface="Avenir Next Regular"/>
                          <a:sym typeface="Avenir Next Regular"/>
                        </a:rPr>
                        <a:t>Technician</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0</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0,5</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0,25</a:t>
                      </a:r>
                    </a:p>
                  </a:txBody>
                  <a:tcPr marL="63500" marR="63500" marT="0" marB="0" anchor="ctr" horzOverflow="overflow"/>
                </a:tc>
                <a:tc>
                  <a:txBody>
                    <a:bodyPr/>
                    <a:lstStyle/>
                    <a:p>
                      <a:pPr defTabSz="457200"/>
                      <a:r>
                        <a:rPr sz="2500">
                          <a:latin typeface="Avenir Next Regular"/>
                          <a:ea typeface="Avenir Next Regular"/>
                          <a:cs typeface="Avenir Next Regular"/>
                          <a:sym typeface="Avenir Next Regular"/>
                        </a:rPr>
                        <a:t>0,25</a:t>
                      </a:r>
                    </a:p>
                  </a:txBody>
                  <a:tcPr marL="63500" marR="63500" marT="0" marB="0" anchor="ctr" horzOverflow="overflow"/>
                </a:tc>
                <a:tc>
                  <a:txBody>
                    <a:bodyPr/>
                    <a:lstStyle/>
                    <a:p>
                      <a:pPr algn="r" defTabSz="457200"/>
                      <a:r>
                        <a:rPr sz="2500">
                          <a:latin typeface="Avenir Next Regular"/>
                          <a:ea typeface="Avenir Next Regular"/>
                          <a:cs typeface="Avenir Next Regular"/>
                          <a:sym typeface="Avenir Next Regular"/>
                        </a:rPr>
                        <a:t>3</a:t>
                      </a:r>
                    </a:p>
                  </a:txBody>
                  <a:tcPr marL="63500" marR="63500" marT="0" marB="0" anchor="ctr" horzOverflow="overflow">
                    <a:solidFill>
                      <a:schemeClr val="accent4">
                        <a:hueOff val="348544"/>
                        <a:lumOff val="7139"/>
                      </a:schemeClr>
                    </a:solidFill>
                  </a:tcPr>
                </a:tc>
                <a:extLst>
                  <a:ext uri="{0D108BD9-81ED-4DB2-BD59-A6C34878D82A}">
                    <a16:rowId xmlns:a16="http://schemas.microsoft.com/office/drawing/2014/main" val="10003"/>
                  </a:ext>
                </a:extLst>
              </a:tr>
            </a:tbl>
          </a:graphicData>
        </a:graphic>
      </p:graphicFrame>
      <p:sp>
        <p:nvSpPr>
          <p:cNvPr id="841" name="First estimation to evaluate the current FTEs allocated to the project."/>
          <p:cNvSpPr/>
          <p:nvPr/>
        </p:nvSpPr>
        <p:spPr>
          <a:xfrm>
            <a:off x="10527339" y="9271427"/>
            <a:ext cx="12713808" cy="3206159"/>
          </a:xfrm>
          <a:prstGeom prst="roundRect">
            <a:avLst>
              <a:gd name="adj" fmla="val 27813"/>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4200">
                <a:solidFill>
                  <a:srgbClr val="FFFFFF"/>
                </a:solidFill>
                <a:latin typeface="Chalkduster"/>
                <a:ea typeface="Chalkduster"/>
                <a:cs typeface="Chalkduster"/>
                <a:sym typeface="Chalkduster"/>
              </a:defRPr>
            </a:lvl1pPr>
          </a:lstStyle>
          <a:p>
            <a:r>
              <a:t>First estimation to evaluate the current FTEs allocated to the project. </a:t>
            </a:r>
          </a:p>
        </p:txBody>
      </p:sp>
      <p:sp>
        <p:nvSpPr>
          <p:cNvPr id="842"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Current resources allocation [FTE]"/>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Current resources allocation [FTE]</a:t>
            </a:r>
          </a:p>
        </p:txBody>
      </p:sp>
      <p:pic>
        <p:nvPicPr>
          <p:cNvPr id="845"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846" name="Linea Linea" descr="Linea Linea"/>
          <p:cNvPicPr>
            <a:picLocks/>
          </p:cNvPicPr>
          <p:nvPr/>
        </p:nvPicPr>
        <p:blipFill>
          <a:blip r:embed="rId3"/>
          <a:stretch>
            <a:fillRect/>
          </a:stretch>
        </p:blipFill>
        <p:spPr>
          <a:xfrm>
            <a:off x="-93945" y="1743141"/>
            <a:ext cx="24485601" cy="101601"/>
          </a:xfrm>
          <a:prstGeom prst="rect">
            <a:avLst/>
          </a:prstGeom>
        </p:spPr>
      </p:pic>
      <p:pic>
        <p:nvPicPr>
          <p:cNvPr id="848" name="Linea Linea" descr="Linea Linea"/>
          <p:cNvPicPr>
            <a:picLocks/>
          </p:cNvPicPr>
          <p:nvPr/>
        </p:nvPicPr>
        <p:blipFill>
          <a:blip r:embed="rId4"/>
          <a:stretch>
            <a:fillRect/>
          </a:stretch>
        </p:blipFill>
        <p:spPr>
          <a:xfrm>
            <a:off x="-402978" y="13015920"/>
            <a:ext cx="24409401" cy="25401"/>
          </a:xfrm>
          <a:prstGeom prst="rect">
            <a:avLst/>
          </a:prstGeom>
        </p:spPr>
      </p:pic>
      <p:pic>
        <p:nvPicPr>
          <p:cNvPr id="850"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851"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graphicFrame>
        <p:nvGraphicFramePr>
          <p:cNvPr id="852" name="Grafico a torta 3D"/>
          <p:cNvGraphicFramePr/>
          <p:nvPr>
            <p:extLst>
              <p:ext uri="{D42A27DB-BD31-4B8C-83A1-F6EECF244321}">
                <p14:modId xmlns:p14="http://schemas.microsoft.com/office/powerpoint/2010/main" val="718638069"/>
              </p:ext>
            </p:extLst>
          </p:nvPr>
        </p:nvGraphicFramePr>
        <p:xfrm>
          <a:off x="2710130" y="3681844"/>
          <a:ext cx="6519080" cy="5420908"/>
        </p:xfrm>
        <a:graphic>
          <a:graphicData uri="http://schemas.openxmlformats.org/drawingml/2006/chart">
            <c:chart xmlns:c="http://schemas.openxmlformats.org/drawingml/2006/chart" xmlns:r="http://schemas.openxmlformats.org/officeDocument/2006/relationships" r:id="rId6"/>
          </a:graphicData>
        </a:graphic>
      </p:graphicFrame>
      <p:sp>
        <p:nvSpPr>
          <p:cNvPr id="853" name="60 FTE currently allocated"/>
          <p:cNvSpPr/>
          <p:nvPr/>
        </p:nvSpPr>
        <p:spPr>
          <a:xfrm>
            <a:off x="1244319" y="2046522"/>
            <a:ext cx="9448138" cy="1433164"/>
          </a:xfrm>
          <a:prstGeom prst="roundRect">
            <a:avLst>
              <a:gd name="adj" fmla="val 26559"/>
            </a:avLst>
          </a:prstGeom>
          <a:blipFill>
            <a:blip r:embed="rId7"/>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825500">
              <a:defRPr sz="3600">
                <a:solidFill>
                  <a:schemeClr val="accent4">
                    <a:hueOff val="-476017"/>
                    <a:lumOff val="-10042"/>
                  </a:schemeClr>
                </a:solidFill>
                <a:latin typeface="Chalkduster"/>
                <a:ea typeface="Chalkduster"/>
                <a:cs typeface="Chalkduster"/>
                <a:sym typeface="Chalkduster"/>
              </a:defRPr>
            </a:lvl1pPr>
          </a:lstStyle>
          <a:p>
            <a:r>
              <a:t>60 FTE currently allocated</a:t>
            </a:r>
          </a:p>
        </p:txBody>
      </p:sp>
      <p:pic>
        <p:nvPicPr>
          <p:cNvPr id="854" name="Linea Linea" descr="Linea Linea"/>
          <p:cNvPicPr>
            <a:picLocks/>
          </p:cNvPicPr>
          <p:nvPr/>
        </p:nvPicPr>
        <p:blipFill>
          <a:blip r:embed="rId8"/>
          <a:stretch>
            <a:fillRect/>
          </a:stretch>
        </p:blipFill>
        <p:spPr>
          <a:xfrm rot="5400000">
            <a:off x="7772664" y="7079914"/>
            <a:ext cx="8319814" cy="101601"/>
          </a:xfrm>
          <a:prstGeom prst="rect">
            <a:avLst/>
          </a:prstGeom>
        </p:spPr>
      </p:pic>
      <p:sp>
        <p:nvSpPr>
          <p:cNvPr id="856" name="30% of total resources available for the Acc.Div…"/>
          <p:cNvSpPr txBox="1"/>
          <p:nvPr/>
        </p:nvSpPr>
        <p:spPr>
          <a:xfrm>
            <a:off x="458649" y="9819753"/>
            <a:ext cx="11019477" cy="259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228600" indent="-228600" algn="just">
              <a:lnSpc>
                <a:spcPct val="150000"/>
              </a:lnSpc>
              <a:buSzPct val="80000"/>
              <a:buBlip>
                <a:blip r:embed="rId9"/>
              </a:buBlip>
              <a:defRPr sz="3600">
                <a:latin typeface="Avenir Next Regular"/>
                <a:ea typeface="Avenir Next Regular"/>
                <a:cs typeface="Avenir Next Regular"/>
                <a:sym typeface="Avenir Next Regular"/>
              </a:defRPr>
            </a:pPr>
            <a:r>
              <a:t>30% of total resources available for the Acc.Div</a:t>
            </a:r>
          </a:p>
          <a:p>
            <a:pPr marL="228600" indent="-228600" algn="just">
              <a:lnSpc>
                <a:spcPct val="150000"/>
              </a:lnSpc>
              <a:buSzPct val="80000"/>
              <a:buBlip>
                <a:blip r:embed="rId9"/>
              </a:buBlip>
              <a:defRPr sz="3600">
                <a:latin typeface="Avenir Next Regular"/>
                <a:ea typeface="Avenir Next Regular"/>
                <a:cs typeface="Avenir Next Regular"/>
                <a:sym typeface="Avenir Next Regular"/>
              </a:defRPr>
            </a:pPr>
            <a:r>
              <a:t>5% of the total resources available for the Tech.Div</a:t>
            </a:r>
          </a:p>
          <a:p>
            <a:pPr marL="228600" indent="-228600" algn="just">
              <a:lnSpc>
                <a:spcPct val="150000"/>
              </a:lnSpc>
              <a:buSzPct val="80000"/>
              <a:buBlip>
                <a:blip r:embed="rId9"/>
              </a:buBlip>
              <a:defRPr sz="3600">
                <a:latin typeface="Avenir Next Regular"/>
                <a:ea typeface="Avenir Next Regular"/>
                <a:cs typeface="Avenir Next Regular"/>
                <a:sym typeface="Avenir Next Regular"/>
              </a:defRPr>
            </a:pPr>
            <a:r>
              <a:t>DOES NOT INCLUDE Building design activities</a:t>
            </a:r>
          </a:p>
        </p:txBody>
      </p:sp>
      <p:grpSp>
        <p:nvGrpSpPr>
          <p:cNvPr id="876" name="Raggruppa"/>
          <p:cNvGrpSpPr/>
          <p:nvPr/>
        </p:nvGrpSpPr>
        <p:grpSpPr>
          <a:xfrm>
            <a:off x="13923416" y="2034378"/>
            <a:ext cx="9026466" cy="9828308"/>
            <a:chOff x="0" y="0"/>
            <a:chExt cx="9026464" cy="9828307"/>
          </a:xfrm>
        </p:grpSpPr>
        <p:sp>
          <p:nvSpPr>
            <p:cNvPr id="857" name="Rettangolo arrotondato"/>
            <p:cNvSpPr/>
            <p:nvPr/>
          </p:nvSpPr>
          <p:spPr>
            <a:xfrm>
              <a:off x="0" y="0"/>
              <a:ext cx="9026465" cy="9828308"/>
            </a:xfrm>
            <a:prstGeom prst="roundRect">
              <a:avLst>
                <a:gd name="adj" fmla="val 4799"/>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pPr defTabSz="825500">
                <a:defRPr sz="2800">
                  <a:solidFill>
                    <a:schemeClr val="accent4">
                      <a:hueOff val="-476017"/>
                      <a:lumOff val="-10042"/>
                    </a:schemeClr>
                  </a:solidFill>
                  <a:latin typeface="Chalkduster"/>
                  <a:ea typeface="Chalkduster"/>
                  <a:cs typeface="Chalkduster"/>
                  <a:sym typeface="Chalkduster"/>
                </a:defRPr>
              </a:pPr>
              <a:endParaRPr/>
            </a:p>
          </p:txBody>
        </p:sp>
        <p:sp>
          <p:nvSpPr>
            <p:cNvPr id="858" name="EuPRAXIA@SPARC_LAB"/>
            <p:cNvSpPr txBox="1"/>
            <p:nvPr/>
          </p:nvSpPr>
          <p:spPr>
            <a:xfrm>
              <a:off x="1898904" y="80660"/>
              <a:ext cx="5228655" cy="7058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825500">
                <a:defRPr sz="3200">
                  <a:solidFill>
                    <a:srgbClr val="FFFFFF"/>
                  </a:solidFill>
                  <a:latin typeface="Chalkduster"/>
                  <a:ea typeface="Chalkduster"/>
                  <a:cs typeface="Chalkduster"/>
                  <a:sym typeface="Chalkduster"/>
                </a:defRPr>
              </a:lvl1pPr>
            </a:lstStyle>
            <a:p>
              <a:r>
                <a:t>EuPRAXIA@SPARC_LAB</a:t>
              </a:r>
            </a:p>
          </p:txBody>
        </p:sp>
        <p:sp>
          <p:nvSpPr>
            <p:cNvPr id="859" name="Acc.Div"/>
            <p:cNvSpPr txBox="1"/>
            <p:nvPr/>
          </p:nvSpPr>
          <p:spPr>
            <a:xfrm>
              <a:off x="287818" y="1967079"/>
              <a:ext cx="2443615" cy="655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Chalkduster"/>
                  <a:ea typeface="Chalkduster"/>
                  <a:cs typeface="Chalkduster"/>
                  <a:sym typeface="Chalkduster"/>
                </a:defRPr>
              </a:lvl1pPr>
            </a:lstStyle>
            <a:p>
              <a:r>
                <a:t>Acc.Div</a:t>
              </a:r>
            </a:p>
          </p:txBody>
        </p:sp>
        <p:sp>
          <p:nvSpPr>
            <p:cNvPr id="860" name="Tech.Div"/>
            <p:cNvSpPr txBox="1"/>
            <p:nvPr/>
          </p:nvSpPr>
          <p:spPr>
            <a:xfrm>
              <a:off x="5836195" y="2015712"/>
              <a:ext cx="2443616" cy="65534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25500">
                <a:defRPr sz="3000">
                  <a:solidFill>
                    <a:srgbClr val="FFFFFF"/>
                  </a:solidFill>
                  <a:latin typeface="Chalkduster"/>
                  <a:ea typeface="Chalkduster"/>
                  <a:cs typeface="Chalkduster"/>
                  <a:sym typeface="Chalkduster"/>
                </a:defRPr>
              </a:lvl1pPr>
            </a:lstStyle>
            <a:p>
              <a:r>
                <a:t>Tech.Div</a:t>
              </a:r>
            </a:p>
          </p:txBody>
        </p:sp>
        <p:pic>
          <p:nvPicPr>
            <p:cNvPr id="861" name="Linea Linea" descr="Linea Linea"/>
            <p:cNvPicPr>
              <a:picLocks/>
            </p:cNvPicPr>
            <p:nvPr/>
          </p:nvPicPr>
          <p:blipFill>
            <a:blip r:embed="rId10"/>
            <a:stretch>
              <a:fillRect/>
            </a:stretch>
          </p:blipFill>
          <p:spPr>
            <a:xfrm rot="8453665">
              <a:off x="2255936" y="1303765"/>
              <a:ext cx="1410338" cy="401314"/>
            </a:xfrm>
            <a:prstGeom prst="rect">
              <a:avLst/>
            </a:prstGeom>
            <a:effectLst/>
          </p:spPr>
        </p:pic>
        <p:pic>
          <p:nvPicPr>
            <p:cNvPr id="863" name="Linea Linea" descr="Linea Linea"/>
            <p:cNvPicPr>
              <a:picLocks/>
            </p:cNvPicPr>
            <p:nvPr/>
          </p:nvPicPr>
          <p:blipFill>
            <a:blip r:embed="rId11"/>
            <a:stretch>
              <a:fillRect/>
            </a:stretch>
          </p:blipFill>
          <p:spPr>
            <a:xfrm rot="2038702">
              <a:off x="5287220" y="1317159"/>
              <a:ext cx="1511902" cy="401314"/>
            </a:xfrm>
            <a:prstGeom prst="rect">
              <a:avLst/>
            </a:prstGeom>
            <a:effectLst/>
          </p:spPr>
        </p:pic>
        <p:pic>
          <p:nvPicPr>
            <p:cNvPr id="865" name="Linea Linea" descr="Linea Linea"/>
            <p:cNvPicPr>
              <a:picLocks/>
            </p:cNvPicPr>
            <p:nvPr/>
          </p:nvPicPr>
          <p:blipFill>
            <a:blip r:embed="rId12"/>
            <a:stretch>
              <a:fillRect/>
            </a:stretch>
          </p:blipFill>
          <p:spPr>
            <a:xfrm>
              <a:off x="927313" y="2595181"/>
              <a:ext cx="7171837" cy="101601"/>
            </a:xfrm>
            <a:prstGeom prst="rect">
              <a:avLst/>
            </a:prstGeom>
            <a:effectLst/>
          </p:spPr>
        </p:pic>
        <p:pic>
          <p:nvPicPr>
            <p:cNvPr id="867" name="Freccia Freccia" descr="Freccia Freccia"/>
            <p:cNvPicPr>
              <a:picLocks/>
            </p:cNvPicPr>
            <p:nvPr/>
          </p:nvPicPr>
          <p:blipFill>
            <a:blip r:embed="rId13"/>
            <a:stretch>
              <a:fillRect/>
            </a:stretch>
          </p:blipFill>
          <p:spPr>
            <a:xfrm rot="5400000">
              <a:off x="3539537" y="3085625"/>
              <a:ext cx="1947391" cy="1452268"/>
            </a:xfrm>
            <a:prstGeom prst="rect">
              <a:avLst/>
            </a:prstGeom>
            <a:effectLst/>
          </p:spPr>
        </p:pic>
        <p:grpSp>
          <p:nvGrpSpPr>
            <p:cNvPr id="875" name="Raggruppa"/>
            <p:cNvGrpSpPr/>
            <p:nvPr/>
          </p:nvGrpSpPr>
          <p:grpSpPr>
            <a:xfrm>
              <a:off x="1439416" y="4779143"/>
              <a:ext cx="5228653" cy="4223363"/>
              <a:chOff x="0" y="-50800"/>
              <a:chExt cx="5228652" cy="4223361"/>
            </a:xfrm>
          </p:grpSpPr>
          <p:sp>
            <p:nvSpPr>
              <p:cNvPr id="869" name="R&amp;D"/>
              <p:cNvSpPr txBox="1"/>
              <p:nvPr/>
            </p:nvSpPr>
            <p:spPr>
              <a:xfrm>
                <a:off x="588747" y="397981"/>
                <a:ext cx="1160781" cy="800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000">
                    <a:solidFill>
                      <a:srgbClr val="FFFFFF"/>
                    </a:solidFill>
                    <a:latin typeface="Avenir Next Regular"/>
                    <a:ea typeface="Avenir Next Regular"/>
                    <a:cs typeface="Avenir Next Regular"/>
                    <a:sym typeface="Avenir Next Regular"/>
                  </a:defRPr>
                </a:lvl1pPr>
              </a:lstStyle>
              <a:p>
                <a:r>
                  <a:t>R&amp;D</a:t>
                </a:r>
              </a:p>
            </p:txBody>
          </p:sp>
          <p:sp>
            <p:nvSpPr>
              <p:cNvPr id="870" name="Design"/>
              <p:cNvSpPr txBox="1"/>
              <p:nvPr/>
            </p:nvSpPr>
            <p:spPr>
              <a:xfrm>
                <a:off x="275361" y="1330660"/>
                <a:ext cx="2578678" cy="800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a:solidFill>
                      <a:srgbClr val="FFFFFF"/>
                    </a:solidFill>
                    <a:latin typeface="Avenir Next Regular"/>
                    <a:ea typeface="Avenir Next Regular"/>
                    <a:cs typeface="Avenir Next Regular"/>
                    <a:sym typeface="Avenir Next Regular"/>
                  </a:defRPr>
                </a:lvl1pPr>
              </a:lstStyle>
              <a:p>
                <a:r>
                  <a:t>Design</a:t>
                </a:r>
              </a:p>
            </p:txBody>
          </p:sp>
          <p:sp>
            <p:nvSpPr>
              <p:cNvPr id="871" name="Sparc_LAB"/>
              <p:cNvSpPr txBox="1"/>
              <p:nvPr/>
            </p:nvSpPr>
            <p:spPr>
              <a:xfrm>
                <a:off x="0" y="2263339"/>
                <a:ext cx="3964234" cy="800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a:solidFill>
                      <a:srgbClr val="FFFFFF"/>
                    </a:solidFill>
                    <a:latin typeface="Avenir Next Regular"/>
                    <a:ea typeface="Avenir Next Regular"/>
                    <a:cs typeface="Avenir Next Regular"/>
                    <a:sym typeface="Avenir Next Regular"/>
                  </a:defRPr>
                </a:lvl1pPr>
              </a:lstStyle>
              <a:p>
                <a:r>
                  <a:t>Sparc_LAB</a:t>
                </a:r>
              </a:p>
            </p:txBody>
          </p:sp>
          <p:sp>
            <p:nvSpPr>
              <p:cNvPr id="872" name="TEX"/>
              <p:cNvSpPr txBox="1"/>
              <p:nvPr/>
            </p:nvSpPr>
            <p:spPr>
              <a:xfrm>
                <a:off x="0" y="3196018"/>
                <a:ext cx="2578678" cy="8001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4000">
                    <a:solidFill>
                      <a:srgbClr val="FFFFFF"/>
                    </a:solidFill>
                    <a:latin typeface="Avenir Next Regular"/>
                    <a:ea typeface="Avenir Next Regular"/>
                    <a:cs typeface="Avenir Next Regular"/>
                    <a:sym typeface="Avenir Next Regular"/>
                  </a:defRPr>
                </a:lvl1pPr>
              </a:lstStyle>
              <a:p>
                <a:r>
                  <a:t>TEX</a:t>
                </a:r>
              </a:p>
            </p:txBody>
          </p:sp>
          <p:pic>
            <p:nvPicPr>
              <p:cNvPr id="873" name="Rettangolo arrotondato Rettangolo arrotondato" descr="Rettangolo arrotondato Rettangolo arrotondato"/>
              <p:cNvPicPr>
                <a:picLocks/>
              </p:cNvPicPr>
              <p:nvPr/>
            </p:nvPicPr>
            <p:blipFill>
              <a:blip r:embed="rId14"/>
              <a:stretch>
                <a:fillRect/>
              </a:stretch>
            </p:blipFill>
            <p:spPr>
              <a:xfrm>
                <a:off x="0" y="-50800"/>
                <a:ext cx="5228653" cy="4223362"/>
              </a:xfrm>
              <a:prstGeom prst="rect">
                <a:avLst/>
              </a:prstGeom>
              <a:effectLst/>
            </p:spPr>
          </p:pic>
        </p:grpSp>
      </p:grpSp>
      <p:sp>
        <p:nvSpPr>
          <p:cNvPr id="877"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 grpId="0" animBg="1" advAuto="0"/>
      <p:bldP spid="856" grpId="0" animBg="1" advAuto="0"/>
      <p:bldP spid="876" grpId="0"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Estimation required additional manpower"/>
          <p:cNvSpPr txBox="1">
            <a:spLocks noGrp="1"/>
          </p:cNvSpPr>
          <p:nvPr>
            <p:ph type="title"/>
          </p:nvPr>
        </p:nvSpPr>
        <p:spPr>
          <a:xfrm>
            <a:off x="2912191"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Estimation required additional manpower</a:t>
            </a:r>
          </a:p>
        </p:txBody>
      </p:sp>
      <p:pic>
        <p:nvPicPr>
          <p:cNvPr id="880"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881" name="Linea Linea" descr="Linea Linea"/>
          <p:cNvPicPr>
            <a:picLocks/>
          </p:cNvPicPr>
          <p:nvPr/>
        </p:nvPicPr>
        <p:blipFill>
          <a:blip r:embed="rId3"/>
          <a:stretch>
            <a:fillRect/>
          </a:stretch>
        </p:blipFill>
        <p:spPr>
          <a:xfrm>
            <a:off x="-93945" y="1743141"/>
            <a:ext cx="24485601" cy="101601"/>
          </a:xfrm>
          <a:prstGeom prst="rect">
            <a:avLst/>
          </a:prstGeom>
        </p:spPr>
      </p:pic>
      <p:pic>
        <p:nvPicPr>
          <p:cNvPr id="883" name="Linea Linea" descr="Linea Linea"/>
          <p:cNvPicPr>
            <a:picLocks/>
          </p:cNvPicPr>
          <p:nvPr/>
        </p:nvPicPr>
        <p:blipFill>
          <a:blip r:embed="rId4"/>
          <a:stretch>
            <a:fillRect/>
          </a:stretch>
        </p:blipFill>
        <p:spPr>
          <a:xfrm>
            <a:off x="-402978" y="13015920"/>
            <a:ext cx="24409401" cy="25401"/>
          </a:xfrm>
          <a:prstGeom prst="rect">
            <a:avLst/>
          </a:prstGeom>
        </p:spPr>
      </p:pic>
      <p:pic>
        <p:nvPicPr>
          <p:cNvPr id="885"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886"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graphicFrame>
        <p:nvGraphicFramePr>
          <p:cNvPr id="887" name="Tabella"/>
          <p:cNvGraphicFramePr/>
          <p:nvPr/>
        </p:nvGraphicFramePr>
        <p:xfrm>
          <a:off x="317364" y="2214252"/>
          <a:ext cx="12195737" cy="10628246"/>
        </p:xfrm>
        <a:graphic>
          <a:graphicData uri="http://schemas.openxmlformats.org/drawingml/2006/table">
            <a:tbl>
              <a:tblPr>
                <a:tableStyleId>{4C3C2611-4C71-4FC5-86AE-919BDF0F9419}</a:tableStyleId>
              </a:tblPr>
              <a:tblGrid>
                <a:gridCol w="1084366">
                  <a:extLst>
                    <a:ext uri="{9D8B030D-6E8A-4147-A177-3AD203B41FA5}">
                      <a16:colId xmlns:a16="http://schemas.microsoft.com/office/drawing/2014/main" val="20000"/>
                    </a:ext>
                  </a:extLst>
                </a:gridCol>
                <a:gridCol w="3693227">
                  <a:extLst>
                    <a:ext uri="{9D8B030D-6E8A-4147-A177-3AD203B41FA5}">
                      <a16:colId xmlns:a16="http://schemas.microsoft.com/office/drawing/2014/main" val="20001"/>
                    </a:ext>
                  </a:extLst>
                </a:gridCol>
                <a:gridCol w="1854536">
                  <a:extLst>
                    <a:ext uri="{9D8B030D-6E8A-4147-A177-3AD203B41FA5}">
                      <a16:colId xmlns:a16="http://schemas.microsoft.com/office/drawing/2014/main" val="20002"/>
                    </a:ext>
                  </a:extLst>
                </a:gridCol>
                <a:gridCol w="1854536">
                  <a:extLst>
                    <a:ext uri="{9D8B030D-6E8A-4147-A177-3AD203B41FA5}">
                      <a16:colId xmlns:a16="http://schemas.microsoft.com/office/drawing/2014/main" val="20003"/>
                    </a:ext>
                  </a:extLst>
                </a:gridCol>
                <a:gridCol w="1854536">
                  <a:extLst>
                    <a:ext uri="{9D8B030D-6E8A-4147-A177-3AD203B41FA5}">
                      <a16:colId xmlns:a16="http://schemas.microsoft.com/office/drawing/2014/main" val="20004"/>
                    </a:ext>
                  </a:extLst>
                </a:gridCol>
                <a:gridCol w="1854536">
                  <a:extLst>
                    <a:ext uri="{9D8B030D-6E8A-4147-A177-3AD203B41FA5}">
                      <a16:colId xmlns:a16="http://schemas.microsoft.com/office/drawing/2014/main" val="20005"/>
                    </a:ext>
                  </a:extLst>
                </a:gridCol>
              </a:tblGrid>
              <a:tr h="427642">
                <a:tc>
                  <a:txBody>
                    <a:bodyPr/>
                    <a:lstStyle/>
                    <a:p>
                      <a:pPr algn="l" defTabSz="457200"/>
                      <a:r>
                        <a:rPr sz="2600">
                          <a:latin typeface="Avenir Next Regular"/>
                          <a:ea typeface="Avenir Next Regular"/>
                          <a:cs typeface="Avenir Next Regular"/>
                          <a:sym typeface="Avenir Next Regular"/>
                        </a:rPr>
                        <a:t>WP</a:t>
                      </a:r>
                    </a:p>
                  </a:txBody>
                  <a:tcPr marL="63500" marR="63500" marT="0" marB="0" anchor="ctr" horzOverflow="overflow">
                    <a:solidFill>
                      <a:schemeClr val="accent2">
                        <a:hueOff val="-85258"/>
                        <a:satOff val="14347"/>
                        <a:lumOff val="22373"/>
                      </a:schemeClr>
                    </a:solidFill>
                  </a:tcPr>
                </a:tc>
                <a:tc>
                  <a:txBody>
                    <a:bodyPr/>
                    <a:lstStyle/>
                    <a:p>
                      <a:pPr defTabSz="457200"/>
                      <a:r>
                        <a:rPr sz="2600">
                          <a:latin typeface="Avenir Next Regular"/>
                          <a:ea typeface="Avenir Next Regular"/>
                          <a:cs typeface="Avenir Next Regular"/>
                          <a:sym typeface="Avenir Next Regular"/>
                        </a:rPr>
                        <a:t>Description</a:t>
                      </a:r>
                    </a:p>
                  </a:txBody>
                  <a:tcPr marL="63500" marR="63500" marT="0" marB="0" anchor="ctr" horzOverflow="overflow">
                    <a:solidFill>
                      <a:schemeClr val="accent2">
                        <a:hueOff val="-85258"/>
                        <a:satOff val="14347"/>
                        <a:lumOff val="22373"/>
                      </a:schemeClr>
                    </a:solidFill>
                  </a:tcPr>
                </a:tc>
                <a:tc>
                  <a:txBody>
                    <a:bodyPr/>
                    <a:lstStyle/>
                    <a:p>
                      <a:pPr defTabSz="457200"/>
                      <a:r>
                        <a:rPr sz="2600">
                          <a:latin typeface="Avenir Next Regular"/>
                          <a:ea typeface="Avenir Next Regular"/>
                          <a:cs typeface="Avenir Next Regular"/>
                          <a:sym typeface="Avenir Next Regular"/>
                        </a:rPr>
                        <a:t>Staff *</a:t>
                      </a:r>
                    </a:p>
                  </a:txBody>
                  <a:tcPr marL="63500" marR="63500" marT="0" marB="0" anchor="ctr" horzOverflow="overflow">
                    <a:solidFill>
                      <a:schemeClr val="accent2">
                        <a:hueOff val="-85258"/>
                        <a:satOff val="14347"/>
                        <a:lumOff val="22373"/>
                      </a:schemeClr>
                    </a:solidFill>
                  </a:tcPr>
                </a:tc>
                <a:tc>
                  <a:txBody>
                    <a:bodyPr/>
                    <a:lstStyle/>
                    <a:p>
                      <a:pPr defTabSz="457200"/>
                      <a:r>
                        <a:rPr sz="2600">
                          <a:latin typeface="Avenir Next Regular"/>
                          <a:ea typeface="Avenir Next Regular"/>
                          <a:cs typeface="Avenir Next Regular"/>
                          <a:sym typeface="Avenir Next Regular"/>
                        </a:rPr>
                        <a:t>Post-Doc</a:t>
                      </a:r>
                    </a:p>
                  </a:txBody>
                  <a:tcPr marL="63500" marR="63500" marT="0" marB="0" anchor="ctr" horzOverflow="overflow">
                    <a:solidFill>
                      <a:schemeClr val="accent2">
                        <a:hueOff val="-85258"/>
                        <a:satOff val="14347"/>
                        <a:lumOff val="22373"/>
                      </a:schemeClr>
                    </a:solidFill>
                  </a:tcPr>
                </a:tc>
                <a:tc>
                  <a:txBody>
                    <a:bodyPr/>
                    <a:lstStyle/>
                    <a:p>
                      <a:pPr defTabSz="457200"/>
                      <a:r>
                        <a:rPr sz="2600">
                          <a:latin typeface="Avenir Next Regular"/>
                          <a:ea typeface="Avenir Next Regular"/>
                          <a:cs typeface="Avenir Next Regular"/>
                          <a:sym typeface="Avenir Next Regular"/>
                        </a:rPr>
                        <a:t>Technician</a:t>
                      </a:r>
                    </a:p>
                  </a:txBody>
                  <a:tcPr marL="63500" marR="63500" marT="0" marB="0" anchor="ctr" horzOverflow="overflow">
                    <a:solidFill>
                      <a:schemeClr val="accent2">
                        <a:hueOff val="-85258"/>
                        <a:satOff val="14347"/>
                        <a:lumOff val="22373"/>
                      </a:schemeClr>
                    </a:solidFill>
                  </a:tcPr>
                </a:tc>
                <a:tc>
                  <a:txBody>
                    <a:bodyPr/>
                    <a:lstStyle/>
                    <a:p>
                      <a:pPr defTabSz="457200"/>
                      <a:r>
                        <a:rPr sz="2600">
                          <a:latin typeface="Avenir Next Regular"/>
                          <a:ea typeface="Avenir Next Regular"/>
                          <a:cs typeface="Avenir Next Regular"/>
                          <a:sym typeface="Avenir Next Regular"/>
                        </a:rPr>
                        <a:t>Comment</a:t>
                      </a:r>
                    </a:p>
                  </a:txBody>
                  <a:tcPr marL="63500" marR="63500" marT="0" marB="0" anchor="ctr" horzOverflow="overflow">
                    <a:solidFill>
                      <a:schemeClr val="accent2">
                        <a:hueOff val="-85258"/>
                        <a:satOff val="14347"/>
                        <a:lumOff val="22373"/>
                      </a:schemeClr>
                    </a:solidFill>
                  </a:tcPr>
                </a:tc>
                <a:extLst>
                  <a:ext uri="{0D108BD9-81ED-4DB2-BD59-A6C34878D82A}">
                    <a16:rowId xmlns:a16="http://schemas.microsoft.com/office/drawing/2014/main" val="10000"/>
                  </a:ext>
                </a:extLst>
              </a:tr>
              <a:tr h="427642">
                <a:tc>
                  <a:txBody>
                    <a:bodyPr/>
                    <a:lstStyle/>
                    <a:p>
                      <a:pPr algn="l"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Beam Physics</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2</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01"/>
                  </a:ext>
                </a:extLst>
              </a:tr>
              <a:tr h="427642">
                <a:tc>
                  <a:txBody>
                    <a:bodyPr/>
                    <a:lstStyle/>
                    <a:p>
                      <a:pPr algn="l" defTabSz="457200"/>
                      <a:r>
                        <a:rPr sz="2600">
                          <a:latin typeface="Avenir Next Regular"/>
                          <a:ea typeface="Avenir Next Regular"/>
                          <a:cs typeface="Avenir Next Regular"/>
                          <a:sym typeface="Avenir Next Regular"/>
                        </a:rPr>
                        <a:t>2</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Plasma Physics</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02"/>
                  </a:ext>
                </a:extLst>
              </a:tr>
              <a:tr h="427642">
                <a:tc>
                  <a:txBody>
                    <a:bodyPr/>
                    <a:lstStyle/>
                    <a:p>
                      <a:pPr algn="l" defTabSz="457200"/>
                      <a:r>
                        <a:rPr sz="2600">
                          <a:latin typeface="Avenir Next Regular"/>
                          <a:ea typeface="Avenir Next Regular"/>
                          <a:cs typeface="Avenir Next Regular"/>
                          <a:sym typeface="Avenir Next Regular"/>
                        </a:rPr>
                        <a:t>3</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FEL Physics</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INFN-MI</a:t>
                      </a:r>
                    </a:p>
                  </a:txBody>
                  <a:tcPr marL="63500" marR="63500" marT="0" marB="0" anchor="ctr" horzOverflow="overflow"/>
                </a:tc>
                <a:extLst>
                  <a:ext uri="{0D108BD9-81ED-4DB2-BD59-A6C34878D82A}">
                    <a16:rowId xmlns:a16="http://schemas.microsoft.com/office/drawing/2014/main" val="10003"/>
                  </a:ext>
                </a:extLst>
              </a:tr>
              <a:tr h="427642">
                <a:tc>
                  <a:txBody>
                    <a:bodyPr/>
                    <a:lstStyle/>
                    <a:p>
                      <a:pPr algn="l" defTabSz="457200"/>
                      <a:r>
                        <a:rPr sz="2600">
                          <a:latin typeface="Avenir Next Regular"/>
                          <a:ea typeface="Avenir Next Regular"/>
                          <a:cs typeface="Avenir Next Regular"/>
                          <a:sym typeface="Avenir Next Regular"/>
                        </a:rPr>
                        <a:t>6</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Plasma Module</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04"/>
                  </a:ext>
                </a:extLst>
              </a:tr>
              <a:tr h="427642">
                <a:tc>
                  <a:txBody>
                    <a:bodyPr/>
                    <a:lstStyle/>
                    <a:p>
                      <a:pPr algn="l" defTabSz="457200"/>
                      <a:r>
                        <a:rPr sz="2600">
                          <a:latin typeface="Avenir Next Regular"/>
                          <a:ea typeface="Avenir Next Regular"/>
                          <a:cs typeface="Avenir Next Regular"/>
                          <a:sym typeface="Avenir Next Regular"/>
                        </a:rPr>
                        <a:t>8</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RF-Gun &amp; Acc.Structures</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05"/>
                  </a:ext>
                </a:extLst>
              </a:tr>
              <a:tr h="427642">
                <a:tc>
                  <a:txBody>
                    <a:bodyPr/>
                    <a:lstStyle/>
                    <a:p>
                      <a:pPr algn="l" defTabSz="457200"/>
                      <a:r>
                        <a:rPr sz="2600">
                          <a:latin typeface="Avenir Next Regular"/>
                          <a:ea typeface="Avenir Next Regular"/>
                          <a:cs typeface="Avenir Next Regular"/>
                          <a:sym typeface="Avenir Next Regular"/>
                        </a:rPr>
                        <a:t>10</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Vacuum</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2</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06"/>
                  </a:ext>
                </a:extLst>
              </a:tr>
              <a:tr h="427642">
                <a:tc>
                  <a:txBody>
                    <a:bodyPr/>
                    <a:lstStyle/>
                    <a:p>
                      <a:pPr algn="l" defTabSz="457200"/>
                      <a:r>
                        <a:rPr sz="2600">
                          <a:latin typeface="Avenir Next Regular"/>
                          <a:ea typeface="Avenir Next Regular"/>
                          <a:cs typeface="Avenir Next Regular"/>
                          <a:sym typeface="Avenir Next Regular"/>
                        </a:rPr>
                        <a:t>11</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Laser &amp; Cathodes</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07"/>
                  </a:ext>
                </a:extLst>
              </a:tr>
              <a:tr h="427642">
                <a:tc>
                  <a:txBody>
                    <a:bodyPr/>
                    <a:lstStyle/>
                    <a:p>
                      <a:pPr algn="l" defTabSz="457200"/>
                      <a:r>
                        <a:rPr sz="2600">
                          <a:latin typeface="Avenir Next Regular"/>
                          <a:ea typeface="Avenir Next Regular"/>
                          <a:cs typeface="Avenir Next Regular"/>
                          <a:sym typeface="Avenir Next Regular"/>
                        </a:rPr>
                        <a:t>14</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Diagnostics</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08"/>
                  </a:ext>
                </a:extLst>
              </a:tr>
              <a:tr h="427642">
                <a:tc>
                  <a:txBody>
                    <a:bodyPr/>
                    <a:lstStyle/>
                    <a:p>
                      <a:pPr algn="l" defTabSz="457200"/>
                      <a:r>
                        <a:rPr sz="2600">
                          <a:latin typeface="Avenir Next Regular"/>
                          <a:ea typeface="Avenir Next Regular"/>
                          <a:cs typeface="Avenir Next Regular"/>
                          <a:sym typeface="Avenir Next Regular"/>
                        </a:rPr>
                        <a:t>15</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LLRF &amp; Synchronization</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09"/>
                  </a:ext>
                </a:extLst>
              </a:tr>
              <a:tr h="427642">
                <a:tc>
                  <a:txBody>
                    <a:bodyPr/>
                    <a:lstStyle/>
                    <a:p>
                      <a:pPr algn="l" defTabSz="457200"/>
                      <a:r>
                        <a:rPr sz="2600">
                          <a:latin typeface="Avenir Next Regular"/>
                          <a:ea typeface="Avenir Next Regular"/>
                          <a:cs typeface="Avenir Next Regular"/>
                          <a:sym typeface="Avenir Next Regular"/>
                        </a:rPr>
                        <a:t>16</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Controls</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2</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2</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0"/>
                  </a:ext>
                </a:extLst>
              </a:tr>
              <a:tr h="427642">
                <a:tc>
                  <a:txBody>
                    <a:bodyPr/>
                    <a:lstStyle/>
                    <a:p>
                      <a:pPr algn="l" defTabSz="457200"/>
                      <a:r>
                        <a:rPr sz="2600">
                          <a:latin typeface="Avenir Next Regular"/>
                          <a:ea typeface="Avenir Next Regular"/>
                          <a:cs typeface="Avenir Next Regular"/>
                          <a:sym typeface="Avenir Next Regular"/>
                        </a:rPr>
                        <a:t>17</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Magnets &amp; PS</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1"/>
                  </a:ext>
                </a:extLst>
              </a:tr>
              <a:tr h="427642">
                <a:tc>
                  <a:txBody>
                    <a:bodyPr/>
                    <a:lstStyle/>
                    <a:p>
                      <a:pPr algn="l" defTabSz="457200"/>
                      <a:r>
                        <a:rPr sz="2600">
                          <a:latin typeface="Avenir Next Regular"/>
                          <a:ea typeface="Avenir Next Regular"/>
                          <a:cs typeface="Avenir Next Regular"/>
                          <a:sym typeface="Avenir Next Regular"/>
                        </a:rPr>
                        <a:t>18</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Undulators</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2</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1 @ ENEA</a:t>
                      </a:r>
                    </a:p>
                  </a:txBody>
                  <a:tcPr marL="63500" marR="63500" marT="0" marB="0" anchor="ctr" horzOverflow="overflow"/>
                </a:tc>
                <a:extLst>
                  <a:ext uri="{0D108BD9-81ED-4DB2-BD59-A6C34878D82A}">
                    <a16:rowId xmlns:a16="http://schemas.microsoft.com/office/drawing/2014/main" val="10012"/>
                  </a:ext>
                </a:extLst>
              </a:tr>
              <a:tr h="427642">
                <a:tc>
                  <a:txBody>
                    <a:bodyPr/>
                    <a:lstStyle/>
                    <a:p>
                      <a:pPr algn="l" defTabSz="457200"/>
                      <a:r>
                        <a:rPr sz="2600">
                          <a:latin typeface="Avenir Next Regular"/>
                          <a:ea typeface="Avenir Next Regular"/>
                          <a:cs typeface="Avenir Next Regular"/>
                          <a:sym typeface="Avenir Next Regular"/>
                        </a:rPr>
                        <a:t>19</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Mech Engineer</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3"/>
                  </a:ext>
                </a:extLst>
              </a:tr>
              <a:tr h="427642">
                <a:tc>
                  <a:txBody>
                    <a:bodyPr/>
                    <a:lstStyle/>
                    <a:p>
                      <a:pPr algn="l" defTabSz="457200"/>
                      <a:r>
                        <a:rPr sz="2600">
                          <a:latin typeface="Avenir Next Regular"/>
                          <a:ea typeface="Avenir Next Regular"/>
                          <a:cs typeface="Avenir Next Regular"/>
                          <a:sym typeface="Avenir Next Regular"/>
                        </a:rPr>
                        <a:t>20</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Electrical Installation</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2</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4"/>
                  </a:ext>
                </a:extLst>
              </a:tr>
              <a:tr h="427642">
                <a:tc>
                  <a:txBody>
                    <a:bodyPr/>
                    <a:lstStyle/>
                    <a:p>
                      <a:pPr algn="l" defTabSz="457200"/>
                      <a:r>
                        <a:rPr sz="2600">
                          <a:latin typeface="Avenir Next Regular"/>
                          <a:ea typeface="Avenir Next Regular"/>
                          <a:cs typeface="Avenir Next Regular"/>
                          <a:sym typeface="Avenir Next Regular"/>
                        </a:rPr>
                        <a:t>21</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Cooling &amp; Ventilation</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5"/>
                  </a:ext>
                </a:extLst>
              </a:tr>
              <a:tr h="427642">
                <a:tc>
                  <a:txBody>
                    <a:bodyPr/>
                    <a:lstStyle/>
                    <a:p>
                      <a:pPr algn="l" defTabSz="457200"/>
                      <a:r>
                        <a:rPr sz="2600">
                          <a:latin typeface="Avenir Next Regular"/>
                          <a:ea typeface="Avenir Next Regular"/>
                          <a:cs typeface="Avenir Next Regular"/>
                          <a:sym typeface="Avenir Next Regular"/>
                        </a:rPr>
                        <a:t>22</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Civil Engineering</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6"/>
                  </a:ext>
                </a:extLst>
              </a:tr>
              <a:tr h="427642">
                <a:tc>
                  <a:txBody>
                    <a:bodyPr/>
                    <a:lstStyle/>
                    <a:p>
                      <a:pPr algn="l" defTabSz="457200"/>
                      <a:r>
                        <a:rPr sz="2600">
                          <a:latin typeface="Avenir Next Regular"/>
                          <a:ea typeface="Avenir Next Regular"/>
                          <a:cs typeface="Avenir Next Regular"/>
                          <a:sym typeface="Avenir Next Regular"/>
                        </a:rPr>
                        <a:t>23</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Radioprotection</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7"/>
                  </a:ext>
                </a:extLst>
              </a:tr>
              <a:tr h="427642">
                <a:tc>
                  <a:txBody>
                    <a:bodyPr/>
                    <a:lstStyle/>
                    <a:p>
                      <a:pPr algn="l" defTabSz="457200"/>
                      <a:r>
                        <a:rPr sz="2600">
                          <a:latin typeface="Avenir Next Regular"/>
                          <a:ea typeface="Avenir Next Regular"/>
                          <a:cs typeface="Avenir Next Regular"/>
                          <a:sym typeface="Avenir Next Regular"/>
                        </a:rPr>
                        <a:t>24</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Conventional Safety</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8"/>
                  </a:ext>
                </a:extLst>
              </a:tr>
              <a:tr h="427642">
                <a:tc>
                  <a:txBody>
                    <a:bodyPr/>
                    <a:lstStyle/>
                    <a:p>
                      <a:pPr algn="l" defTabSz="457200"/>
                      <a:r>
                        <a:rPr sz="2600">
                          <a:latin typeface="Avenir Next Regular"/>
                          <a:ea typeface="Avenir Next Regular"/>
                          <a:cs typeface="Avenir Next Regular"/>
                          <a:sym typeface="Avenir Next Regular"/>
                        </a:rPr>
                        <a:t>25</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Network</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19"/>
                  </a:ext>
                </a:extLst>
              </a:tr>
              <a:tr h="427642">
                <a:tc>
                  <a:txBody>
                    <a:bodyPr/>
                    <a:lstStyle/>
                    <a:p>
                      <a:pPr algn="l" defTabSz="457200"/>
                      <a:r>
                        <a:rPr sz="2600">
                          <a:latin typeface="Avenir Next Regular"/>
                          <a:ea typeface="Avenir Next Regular"/>
                          <a:cs typeface="Avenir Next Regular"/>
                          <a:sym typeface="Avenir Next Regular"/>
                        </a:rPr>
                        <a:t>PO</a:t>
                      </a:r>
                    </a:p>
                  </a:txBody>
                  <a:tcPr marL="63500" marR="63500" marT="0" marB="0" anchor="ctr" horzOverflow="overflow"/>
                </a:tc>
                <a:tc>
                  <a:txBody>
                    <a:bodyPr/>
                    <a:lstStyle/>
                    <a:p>
                      <a:pPr algn="l" defTabSz="457200"/>
                      <a:r>
                        <a:rPr sz="2600">
                          <a:latin typeface="Avenir Next Regular"/>
                          <a:ea typeface="Avenir Next Regular"/>
                          <a:cs typeface="Avenir Next Regular"/>
                          <a:sym typeface="Avenir Next Regular"/>
                        </a:rPr>
                        <a:t>Project Office</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1</a:t>
                      </a:r>
                    </a:p>
                  </a:txBody>
                  <a:tcPr marL="63500" marR="63500" marT="0" marB="0" anchor="ctr" horzOverflow="overflow"/>
                </a:tc>
                <a:tc>
                  <a:txBody>
                    <a:bodyPr/>
                    <a:lstStyle/>
                    <a:p>
                      <a:pPr defTabSz="457200"/>
                      <a:r>
                        <a:rPr sz="2600">
                          <a:latin typeface="Avenir Next Regular"/>
                          <a:ea typeface="Avenir Next Regular"/>
                          <a:cs typeface="Avenir Next Regular"/>
                          <a:sym typeface="Avenir Next Regular"/>
                        </a:rPr>
                        <a:t>2</a:t>
                      </a: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20"/>
                  </a:ext>
                </a:extLst>
              </a:tr>
              <a:tr h="427642">
                <a:tc>
                  <a:txBody>
                    <a:bodyPr/>
                    <a:lstStyle/>
                    <a:p>
                      <a:pPr algn="l"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algn="r" defTabSz="457200"/>
                      <a:r>
                        <a:rPr sz="2600" b="1">
                          <a:latin typeface="Avenir Next Regular"/>
                          <a:ea typeface="Avenir Next Regular"/>
                          <a:cs typeface="Avenir Next Regular"/>
                          <a:sym typeface="Avenir Next Regular"/>
                        </a:rPr>
                        <a:t>TOTAL</a:t>
                      </a:r>
                    </a:p>
                  </a:txBody>
                  <a:tcPr marL="63500" marR="63500" marT="0" marB="0" anchor="ctr" horzOverflow="overflow">
                    <a:solidFill>
                      <a:schemeClr val="accent2">
                        <a:hueOff val="-85258"/>
                        <a:satOff val="14347"/>
                        <a:lumOff val="22373"/>
                      </a:schemeClr>
                    </a:solidFill>
                  </a:tcPr>
                </a:tc>
                <a:tc>
                  <a:txBody>
                    <a:bodyPr/>
                    <a:lstStyle/>
                    <a:p>
                      <a:pPr defTabSz="457200"/>
                      <a:r>
                        <a:rPr sz="2600" b="1">
                          <a:latin typeface="Avenir Next Regular"/>
                          <a:ea typeface="Avenir Next Regular"/>
                          <a:cs typeface="Avenir Next Regular"/>
                          <a:sym typeface="Avenir Next Regular"/>
                        </a:rPr>
                        <a:t>11</a:t>
                      </a:r>
                    </a:p>
                  </a:txBody>
                  <a:tcPr marL="63500" marR="63500" marT="0" marB="0" anchor="ctr" horzOverflow="overflow">
                    <a:solidFill>
                      <a:schemeClr val="accent2">
                        <a:hueOff val="-85258"/>
                        <a:satOff val="14347"/>
                        <a:lumOff val="22373"/>
                      </a:schemeClr>
                    </a:solidFill>
                  </a:tcPr>
                </a:tc>
                <a:tc>
                  <a:txBody>
                    <a:bodyPr/>
                    <a:lstStyle/>
                    <a:p>
                      <a:pPr defTabSz="457200"/>
                      <a:r>
                        <a:rPr sz="2600" b="1">
                          <a:latin typeface="Avenir Next Regular"/>
                          <a:ea typeface="Avenir Next Regular"/>
                          <a:cs typeface="Avenir Next Regular"/>
                          <a:sym typeface="Avenir Next Regular"/>
                        </a:rPr>
                        <a:t>13</a:t>
                      </a:r>
                    </a:p>
                  </a:txBody>
                  <a:tcPr marL="63500" marR="63500" marT="0" marB="0" anchor="ctr" horzOverflow="overflow">
                    <a:solidFill>
                      <a:schemeClr val="accent2">
                        <a:hueOff val="-85258"/>
                        <a:satOff val="14347"/>
                        <a:lumOff val="22373"/>
                      </a:schemeClr>
                    </a:solidFill>
                  </a:tcPr>
                </a:tc>
                <a:tc>
                  <a:txBody>
                    <a:bodyPr/>
                    <a:lstStyle/>
                    <a:p>
                      <a:pPr defTabSz="457200"/>
                      <a:r>
                        <a:rPr sz="2600" b="1">
                          <a:latin typeface="Avenir Next Regular"/>
                          <a:ea typeface="Avenir Next Regular"/>
                          <a:cs typeface="Avenir Next Regular"/>
                          <a:sym typeface="Avenir Next Regular"/>
                        </a:rPr>
                        <a:t>8</a:t>
                      </a:r>
                    </a:p>
                  </a:txBody>
                  <a:tcPr marL="63500" marR="63500" marT="0" marB="0" anchor="ctr" horzOverflow="overflow">
                    <a:solidFill>
                      <a:schemeClr val="accent2">
                        <a:hueOff val="-85258"/>
                        <a:satOff val="14347"/>
                        <a:lumOff val="22373"/>
                      </a:schemeClr>
                    </a:solidFill>
                  </a:tcPr>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21"/>
                  </a:ext>
                </a:extLst>
              </a:tr>
              <a:tr h="427642">
                <a:tc>
                  <a:txBody>
                    <a:bodyPr/>
                    <a:lstStyle/>
                    <a:p>
                      <a:pPr algn="l"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22"/>
                  </a:ext>
                </a:extLst>
              </a:tr>
              <a:tr h="427642">
                <a:tc>
                  <a:txBody>
                    <a:bodyPr/>
                    <a:lstStyle/>
                    <a:p>
                      <a:pPr algn="l"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algn="r" defTabSz="457200"/>
                      <a:r>
                        <a:rPr sz="2600" b="1">
                          <a:latin typeface="Avenir Next Regular"/>
                          <a:ea typeface="Avenir Next Regular"/>
                          <a:cs typeface="Avenir Next Regular"/>
                          <a:sym typeface="Avenir Next Regular"/>
                        </a:rPr>
                        <a:t>TOT. FTE</a:t>
                      </a:r>
                    </a:p>
                  </a:txBody>
                  <a:tcPr marL="63500" marR="63500" marT="0" marB="0" anchor="ctr" horzOverflow="overflow">
                    <a:solidFill>
                      <a:schemeClr val="accent2"/>
                    </a:solidFill>
                  </a:tcPr>
                </a:tc>
                <a:tc>
                  <a:txBody>
                    <a:bodyPr/>
                    <a:lstStyle/>
                    <a:p>
                      <a:pPr defTabSz="457200"/>
                      <a:r>
                        <a:rPr sz="2600" b="1">
                          <a:latin typeface="Avenir Next Regular"/>
                          <a:ea typeface="Avenir Next Regular"/>
                          <a:cs typeface="Avenir Next Regular"/>
                          <a:sym typeface="Avenir Next Regular"/>
                        </a:rPr>
                        <a:t>32</a:t>
                      </a:r>
                    </a:p>
                  </a:txBody>
                  <a:tcPr marL="63500" marR="63500" marT="0" marB="0" anchor="ctr" horzOverflow="overflow">
                    <a:solidFill>
                      <a:schemeClr val="accent2"/>
                    </a:solidFill>
                  </a:tcPr>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tc>
                  <a:txBody>
                    <a:bodyPr/>
                    <a:lstStyle/>
                    <a:p>
                      <a:pPr defTabSz="914400">
                        <a:defRPr sz="2600">
                          <a:latin typeface="Avenir Next Regular"/>
                          <a:ea typeface="Avenir Next Regular"/>
                          <a:cs typeface="Avenir Next Regular"/>
                          <a:sym typeface="Avenir Next Regular"/>
                        </a:defRPr>
                      </a:pPr>
                      <a:endParaRPr/>
                    </a:p>
                  </a:txBody>
                  <a:tcPr marL="63500" marR="63500" marT="0" marB="0" anchor="ctr" horzOverflow="overflow"/>
                </a:tc>
                <a:extLst>
                  <a:ext uri="{0D108BD9-81ED-4DB2-BD59-A6C34878D82A}">
                    <a16:rowId xmlns:a16="http://schemas.microsoft.com/office/drawing/2014/main" val="10023"/>
                  </a:ext>
                </a:extLst>
              </a:tr>
            </a:tbl>
          </a:graphicData>
        </a:graphic>
      </p:graphicFrame>
      <p:pic>
        <p:nvPicPr>
          <p:cNvPr id="888" name="Linea Linea" descr="Linea Linea"/>
          <p:cNvPicPr>
            <a:picLocks/>
          </p:cNvPicPr>
          <p:nvPr/>
        </p:nvPicPr>
        <p:blipFill>
          <a:blip r:embed="rId6"/>
          <a:stretch>
            <a:fillRect/>
          </a:stretch>
        </p:blipFill>
        <p:spPr>
          <a:xfrm rot="5400000">
            <a:off x="8706393" y="6807200"/>
            <a:ext cx="8319815" cy="101601"/>
          </a:xfrm>
          <a:prstGeom prst="rect">
            <a:avLst/>
          </a:prstGeom>
        </p:spPr>
      </p:pic>
      <p:sp>
        <p:nvSpPr>
          <p:cNvPr id="890" name="This does not take into account PhD students (around 10)."/>
          <p:cNvSpPr txBox="1"/>
          <p:nvPr/>
        </p:nvSpPr>
        <p:spPr>
          <a:xfrm>
            <a:off x="13213146" y="4071358"/>
            <a:ext cx="9544505"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This does not take into account PhD students (around 10).</a:t>
            </a:r>
          </a:p>
        </p:txBody>
      </p:sp>
      <p:sp>
        <p:nvSpPr>
          <p:cNvPr id="891" name="Estimated cost/year = 1M€"/>
          <p:cNvSpPr txBox="1"/>
          <p:nvPr/>
        </p:nvSpPr>
        <p:spPr>
          <a:xfrm>
            <a:off x="13213146" y="5957460"/>
            <a:ext cx="9544505"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Estimated cost/year = 1M€</a:t>
            </a:r>
          </a:p>
        </p:txBody>
      </p:sp>
      <p:sp>
        <p:nvSpPr>
          <p:cNvPr id="892" name="These FTEs could come from different sources:"/>
          <p:cNvSpPr txBox="1"/>
          <p:nvPr/>
        </p:nvSpPr>
        <p:spPr>
          <a:xfrm>
            <a:off x="13213146" y="7251733"/>
            <a:ext cx="10810600"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These FTEs could come from different sources:</a:t>
            </a:r>
          </a:p>
        </p:txBody>
      </p:sp>
      <p:sp>
        <p:nvSpPr>
          <p:cNvPr id="893" name="Already present in the Lab but working on other topics…"/>
          <p:cNvSpPr txBox="1"/>
          <p:nvPr/>
        </p:nvSpPr>
        <p:spPr>
          <a:xfrm>
            <a:off x="13744726" y="7805585"/>
            <a:ext cx="10611885" cy="233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l">
              <a:buSzPct val="25000"/>
              <a:buBlip>
                <a:blip r:embed="rId7"/>
              </a:buBlip>
              <a:defRPr sz="3200">
                <a:latin typeface="Avenir Next Regular"/>
                <a:ea typeface="Avenir Next Regular"/>
                <a:cs typeface="Avenir Next Regular"/>
                <a:sym typeface="Avenir Next Regular"/>
              </a:defRPr>
            </a:pPr>
            <a:r>
              <a:t> Already present in the Lab but working on other topics</a:t>
            </a:r>
          </a:p>
          <a:p>
            <a:pPr marL="228600" indent="-228600" algn="l">
              <a:buSzPct val="25000"/>
              <a:buBlip>
                <a:blip r:embed="rId7"/>
              </a:buBlip>
              <a:defRPr sz="3200">
                <a:latin typeface="Avenir Next Regular"/>
                <a:ea typeface="Avenir Next Regular"/>
                <a:cs typeface="Avenir Next Regular"/>
                <a:sym typeface="Avenir Next Regular"/>
              </a:defRPr>
            </a:pPr>
            <a:r>
              <a:t>Turnover</a:t>
            </a:r>
          </a:p>
          <a:p>
            <a:pPr marL="228600" indent="-228600" algn="l">
              <a:buSzPct val="25000"/>
              <a:buBlip>
                <a:blip r:embed="rId7"/>
              </a:buBlip>
              <a:defRPr sz="3200">
                <a:latin typeface="Avenir Next Regular"/>
                <a:ea typeface="Avenir Next Regular"/>
                <a:cs typeface="Avenir Next Regular"/>
                <a:sym typeface="Avenir Next Regular"/>
              </a:defRPr>
            </a:pPr>
            <a:r>
              <a:t>New hiring</a:t>
            </a:r>
          </a:p>
          <a:p>
            <a:pPr marL="228600" indent="-228600" algn="l">
              <a:buSzPct val="25000"/>
              <a:buBlip>
                <a:blip r:embed="rId7"/>
              </a:buBlip>
              <a:defRPr sz="3200">
                <a:latin typeface="Avenir Next Regular"/>
                <a:ea typeface="Avenir Next Regular"/>
                <a:cs typeface="Avenir Next Regular"/>
                <a:sym typeface="Avenir Next Regular"/>
              </a:defRPr>
            </a:pPr>
            <a:r>
              <a:t>In-kind contribution</a:t>
            </a:r>
          </a:p>
        </p:txBody>
      </p:sp>
      <p:sp>
        <p:nvSpPr>
          <p:cNvPr id="894" name="Request to be submitted at the INFN-Management."/>
          <p:cNvSpPr txBox="1"/>
          <p:nvPr/>
        </p:nvSpPr>
        <p:spPr>
          <a:xfrm>
            <a:off x="13213146" y="10730579"/>
            <a:ext cx="10810600"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Request to be submitted at the INFN-Management. </a:t>
            </a:r>
          </a:p>
        </p:txBody>
      </p:sp>
      <p:sp>
        <p:nvSpPr>
          <p:cNvPr id="895" name="Strategy to be decided at Management level"/>
          <p:cNvSpPr txBox="1"/>
          <p:nvPr/>
        </p:nvSpPr>
        <p:spPr>
          <a:xfrm>
            <a:off x="13213146" y="11930400"/>
            <a:ext cx="10810600"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Strategy to be decided at Management level</a:t>
            </a:r>
          </a:p>
        </p:txBody>
      </p:sp>
      <p:grpSp>
        <p:nvGrpSpPr>
          <p:cNvPr id="899" name="Raggruppa"/>
          <p:cNvGrpSpPr/>
          <p:nvPr/>
        </p:nvGrpSpPr>
        <p:grpSpPr>
          <a:xfrm>
            <a:off x="13213146" y="2099952"/>
            <a:ext cx="10810600" cy="1433163"/>
            <a:chOff x="0" y="0"/>
            <a:chExt cx="10810598" cy="1433162"/>
          </a:xfrm>
        </p:grpSpPr>
        <p:sp>
          <p:nvSpPr>
            <p:cNvPr id="896" name="This would bring up to 90FTE allocated"/>
            <p:cNvSpPr/>
            <p:nvPr/>
          </p:nvSpPr>
          <p:spPr>
            <a:xfrm>
              <a:off x="0" y="0"/>
              <a:ext cx="10810599" cy="1433163"/>
            </a:xfrm>
            <a:prstGeom prst="roundRect">
              <a:avLst>
                <a:gd name="adj" fmla="val 26559"/>
              </a:avLst>
            </a:prstGeom>
            <a:blipFill rotWithShape="1">
              <a:blip r:embed="rId8"/>
              <a:srcRect/>
              <a:tile tx="0" ty="0" sx="100000" sy="100000" flip="none" algn="tl"/>
            </a:blip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400">
                  <a:solidFill>
                    <a:srgbClr val="FFFFFF"/>
                  </a:solidFill>
                  <a:latin typeface="Chalkduster"/>
                  <a:ea typeface="Chalkduster"/>
                  <a:cs typeface="Chalkduster"/>
                  <a:sym typeface="Chalkduster"/>
                </a:defRPr>
              </a:lvl1pPr>
            </a:lstStyle>
            <a:p>
              <a:r>
                <a:t>This would bring up to 90FTE allocated</a:t>
              </a:r>
            </a:p>
          </p:txBody>
        </p:sp>
        <p:pic>
          <p:nvPicPr>
            <p:cNvPr id="897" name="Linea Linea" descr="Linea Linea"/>
            <p:cNvPicPr>
              <a:picLocks/>
            </p:cNvPicPr>
            <p:nvPr/>
          </p:nvPicPr>
          <p:blipFill>
            <a:blip r:embed="rId9"/>
            <a:stretch>
              <a:fillRect/>
            </a:stretch>
          </p:blipFill>
          <p:spPr>
            <a:xfrm>
              <a:off x="6116253" y="1031914"/>
              <a:ext cx="1951347" cy="101601"/>
            </a:xfrm>
            <a:prstGeom prst="rect">
              <a:avLst/>
            </a:prstGeom>
            <a:effectLst/>
          </p:spPr>
        </p:pic>
      </p:grpSp>
      <p:sp>
        <p:nvSpPr>
          <p:cNvPr id="900"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8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8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8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8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8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8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8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89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 grpId="0" animBg="1" advAuto="0"/>
      <p:bldP spid="888" grpId="0" animBg="1" advAuto="0"/>
      <p:bldP spid="890" grpId="0" animBg="1" advAuto="0"/>
      <p:bldP spid="891" grpId="0" animBg="1" advAuto="0"/>
      <p:bldP spid="892" grpId="0" animBg="1" advAuto="0"/>
      <p:bldP spid="893" grpId="0" animBg="1" advAuto="0"/>
      <p:bldP spid="894" grpId="0" animBg="1" advAuto="0"/>
      <p:bldP spid="895" grpId="0" animBg="1" advAuto="0"/>
      <p:bldP spid="899"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Project office update"/>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Project office update </a:t>
            </a:r>
          </a:p>
        </p:txBody>
      </p:sp>
      <p:pic>
        <p:nvPicPr>
          <p:cNvPr id="903"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904" name="Linea Linea" descr="Linea Linea"/>
          <p:cNvPicPr>
            <a:picLocks/>
          </p:cNvPicPr>
          <p:nvPr/>
        </p:nvPicPr>
        <p:blipFill>
          <a:blip r:embed="rId3"/>
          <a:stretch>
            <a:fillRect/>
          </a:stretch>
        </p:blipFill>
        <p:spPr>
          <a:xfrm>
            <a:off x="-93945" y="1743141"/>
            <a:ext cx="24485601" cy="101601"/>
          </a:xfrm>
          <a:prstGeom prst="rect">
            <a:avLst/>
          </a:prstGeom>
        </p:spPr>
      </p:pic>
      <p:pic>
        <p:nvPicPr>
          <p:cNvPr id="906" name="Linea Linea" descr="Linea Linea"/>
          <p:cNvPicPr>
            <a:picLocks/>
          </p:cNvPicPr>
          <p:nvPr/>
        </p:nvPicPr>
        <p:blipFill>
          <a:blip r:embed="rId4"/>
          <a:stretch>
            <a:fillRect/>
          </a:stretch>
        </p:blipFill>
        <p:spPr>
          <a:xfrm>
            <a:off x="-402978" y="13015920"/>
            <a:ext cx="24409401" cy="25401"/>
          </a:xfrm>
          <a:prstGeom prst="rect">
            <a:avLst/>
          </a:prstGeom>
        </p:spPr>
      </p:pic>
      <p:pic>
        <p:nvPicPr>
          <p:cNvPr id="908"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909"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sp>
        <p:nvSpPr>
          <p:cNvPr id="910" name="Rettangolo arrotondato"/>
          <p:cNvSpPr/>
          <p:nvPr/>
        </p:nvSpPr>
        <p:spPr>
          <a:xfrm>
            <a:off x="3501445" y="4745140"/>
            <a:ext cx="16600554" cy="5079144"/>
          </a:xfrm>
          <a:prstGeom prst="roundRect">
            <a:avLst>
              <a:gd name="adj" fmla="val 22855"/>
            </a:avLst>
          </a:prstGeom>
          <a:blipFill>
            <a:blip r:embed="rId6"/>
          </a:blip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911" name="Project Office Activities"/>
          <p:cNvSpPr txBox="1"/>
          <p:nvPr/>
        </p:nvSpPr>
        <p:spPr>
          <a:xfrm>
            <a:off x="4892387" y="6592947"/>
            <a:ext cx="13904958" cy="13835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000">
                <a:solidFill>
                  <a:schemeClr val="accent4">
                    <a:hueOff val="-476017"/>
                    <a:lumOff val="-10042"/>
                  </a:schemeClr>
                </a:solidFill>
                <a:latin typeface="Chalkduster"/>
                <a:ea typeface="Chalkduster"/>
                <a:cs typeface="Chalkduster"/>
                <a:sym typeface="Chalkduster"/>
              </a:defRPr>
            </a:lvl1pPr>
          </a:lstStyle>
          <a:p>
            <a:r>
              <a:t>Project Office Activities</a:t>
            </a:r>
          </a:p>
        </p:txBody>
      </p:sp>
      <p:sp>
        <p:nvSpPr>
          <p:cNvPr id="912"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PM and Integration activitie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PM and Integration activities</a:t>
            </a:r>
          </a:p>
        </p:txBody>
      </p:sp>
      <p:pic>
        <p:nvPicPr>
          <p:cNvPr id="915"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916" name="Linea Linea" descr="Linea Linea"/>
          <p:cNvPicPr>
            <a:picLocks/>
          </p:cNvPicPr>
          <p:nvPr/>
        </p:nvPicPr>
        <p:blipFill>
          <a:blip r:embed="rId3"/>
          <a:stretch>
            <a:fillRect/>
          </a:stretch>
        </p:blipFill>
        <p:spPr>
          <a:xfrm>
            <a:off x="-93945" y="1743141"/>
            <a:ext cx="24485601" cy="101601"/>
          </a:xfrm>
          <a:prstGeom prst="rect">
            <a:avLst/>
          </a:prstGeom>
        </p:spPr>
      </p:pic>
      <p:pic>
        <p:nvPicPr>
          <p:cNvPr id="918" name="Linea Linea" descr="Linea Linea"/>
          <p:cNvPicPr>
            <a:picLocks/>
          </p:cNvPicPr>
          <p:nvPr/>
        </p:nvPicPr>
        <p:blipFill>
          <a:blip r:embed="rId4"/>
          <a:stretch>
            <a:fillRect/>
          </a:stretch>
        </p:blipFill>
        <p:spPr>
          <a:xfrm>
            <a:off x="-402978" y="13015920"/>
            <a:ext cx="24409401" cy="25401"/>
          </a:xfrm>
          <a:prstGeom prst="rect">
            <a:avLst/>
          </a:prstGeom>
        </p:spPr>
      </p:pic>
      <p:pic>
        <p:nvPicPr>
          <p:cNvPr id="920"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pic>
        <p:nvPicPr>
          <p:cNvPr id="921" name="Linea Linea" descr="Linea Linea"/>
          <p:cNvPicPr>
            <a:picLocks/>
          </p:cNvPicPr>
          <p:nvPr/>
        </p:nvPicPr>
        <p:blipFill>
          <a:blip r:embed="rId6"/>
          <a:stretch>
            <a:fillRect/>
          </a:stretch>
        </p:blipFill>
        <p:spPr>
          <a:xfrm rot="5400000">
            <a:off x="8032093" y="7028112"/>
            <a:ext cx="8319814" cy="101601"/>
          </a:xfrm>
          <a:prstGeom prst="rect">
            <a:avLst/>
          </a:prstGeom>
        </p:spPr>
      </p:pic>
      <p:sp>
        <p:nvSpPr>
          <p:cNvPr id="923" name="WA Summary and general communications"/>
          <p:cNvSpPr txBox="1"/>
          <p:nvPr/>
        </p:nvSpPr>
        <p:spPr>
          <a:xfrm>
            <a:off x="13610961" y="5096054"/>
            <a:ext cx="9008568"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36000"/>
              <a:buBlip>
                <a:blip r:embed="rId7"/>
              </a:buBlip>
              <a:defRPr sz="3200">
                <a:latin typeface="Avenir Next Regular"/>
                <a:ea typeface="Avenir Next Regular"/>
                <a:cs typeface="Avenir Next Regular"/>
                <a:sym typeface="Avenir Next Regular"/>
              </a:defRPr>
            </a:lvl1pPr>
          </a:lstStyle>
          <a:p>
            <a:r>
              <a:t> WA Summary and general communications</a:t>
            </a:r>
          </a:p>
        </p:txBody>
      </p:sp>
      <p:sp>
        <p:nvSpPr>
          <p:cNvPr id="924" name="Kanban for open actions (to do, ongoing, done, decisions approved)"/>
          <p:cNvSpPr txBox="1"/>
          <p:nvPr/>
        </p:nvSpPr>
        <p:spPr>
          <a:xfrm>
            <a:off x="13687161" y="7383163"/>
            <a:ext cx="7476209"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36000"/>
              <a:buBlip>
                <a:blip r:embed="rId7"/>
              </a:buBlip>
              <a:defRPr sz="3200">
                <a:latin typeface="Avenir Next Regular"/>
                <a:ea typeface="Avenir Next Regular"/>
                <a:cs typeface="Avenir Next Regular"/>
                <a:sym typeface="Avenir Next Regular"/>
              </a:defRPr>
            </a:lvl1pPr>
          </a:lstStyle>
          <a:p>
            <a:r>
              <a:t> Kanban for open actions (to do, ongoing, done, decisions approved) </a:t>
            </a:r>
          </a:p>
        </p:txBody>
      </p:sp>
      <p:pic>
        <p:nvPicPr>
          <p:cNvPr id="925" name="Schermata 2021-10-14 alle 10.00.42.png" descr="Schermata 2021-10-14 alle 10.00.42.png"/>
          <p:cNvPicPr>
            <a:picLocks noChangeAspect="1"/>
          </p:cNvPicPr>
          <p:nvPr/>
        </p:nvPicPr>
        <p:blipFill>
          <a:blip r:embed="rId8"/>
          <a:stretch>
            <a:fillRect/>
          </a:stretch>
        </p:blipFill>
        <p:spPr>
          <a:xfrm>
            <a:off x="230005" y="2210178"/>
            <a:ext cx="11736834" cy="9935721"/>
          </a:xfrm>
          <a:prstGeom prst="rect">
            <a:avLst/>
          </a:prstGeom>
          <a:ln w="12700">
            <a:miter lim="400000"/>
          </a:ln>
        </p:spPr>
      </p:pic>
      <p:sp>
        <p:nvSpPr>
          <p:cNvPr id="926" name="Follow up of the activities through dedicated follow up meetings as specified in the PMP:"/>
          <p:cNvSpPr txBox="1"/>
          <p:nvPr/>
        </p:nvSpPr>
        <p:spPr>
          <a:xfrm>
            <a:off x="12417161" y="2719281"/>
            <a:ext cx="954450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Follow up of the activities through dedicated follow up meetings as specified in the PMP:</a:t>
            </a:r>
          </a:p>
        </p:txBody>
      </p:sp>
      <p:sp>
        <p:nvSpPr>
          <p:cNvPr id="927" name="Template for reporting the status"/>
          <p:cNvSpPr txBox="1"/>
          <p:nvPr/>
        </p:nvSpPr>
        <p:spPr>
          <a:xfrm>
            <a:off x="13610961" y="6239609"/>
            <a:ext cx="9544504"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36000"/>
              <a:buBlip>
                <a:blip r:embed="rId7"/>
              </a:buBlip>
              <a:defRPr sz="3200">
                <a:latin typeface="Avenir Next Regular"/>
                <a:ea typeface="Avenir Next Regular"/>
                <a:cs typeface="Avenir Next Regular"/>
                <a:sym typeface="Avenir Next Regular"/>
              </a:defRPr>
            </a:lvl1pPr>
          </a:lstStyle>
          <a:p>
            <a:r>
              <a:t> Template for reporting the status</a:t>
            </a:r>
          </a:p>
        </p:txBody>
      </p:sp>
      <p:sp>
        <p:nvSpPr>
          <p:cNvPr id="928" name="Upcoming milestones discussed and monitored."/>
          <p:cNvSpPr txBox="1"/>
          <p:nvPr/>
        </p:nvSpPr>
        <p:spPr>
          <a:xfrm>
            <a:off x="13687161" y="9085519"/>
            <a:ext cx="7476209"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36000"/>
              <a:buBlip>
                <a:blip r:embed="rId7"/>
              </a:buBlip>
              <a:defRPr sz="3200">
                <a:latin typeface="Avenir Next Regular"/>
                <a:ea typeface="Avenir Next Regular"/>
                <a:cs typeface="Avenir Next Regular"/>
                <a:sym typeface="Avenir Next Regular"/>
              </a:defRPr>
            </a:lvl1pPr>
          </a:lstStyle>
          <a:p>
            <a:r>
              <a:t>Upcoming milestones discussed and monitored. </a:t>
            </a:r>
          </a:p>
        </p:txBody>
      </p:sp>
      <p:sp>
        <p:nvSpPr>
          <p:cNvPr id="929"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
        <p:nvSpPr>
          <p:cNvPr id="2" name="CasellaDiTesto 1">
            <a:extLst>
              <a:ext uri="{FF2B5EF4-FFF2-40B4-BE49-F238E27FC236}">
                <a16:creationId xmlns:a16="http://schemas.microsoft.com/office/drawing/2014/main" id="{39A35986-3A38-324A-BA3A-0F6655009EDB}"/>
              </a:ext>
            </a:extLst>
          </p:cNvPr>
          <p:cNvSpPr txBox="1"/>
          <p:nvPr/>
        </p:nvSpPr>
        <p:spPr>
          <a:xfrm>
            <a:off x="9420446" y="11424358"/>
            <a:ext cx="216904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it-IT" sz="2400" b="0" i="1" u="none" strike="noStrike" cap="none" spc="0" normalizeH="0" baseline="0" dirty="0" err="1">
                <a:ln>
                  <a:noFill/>
                </a:ln>
                <a:solidFill>
                  <a:srgbClr val="5E5E5E"/>
                </a:solidFill>
                <a:effectLst/>
                <a:uFillTx/>
                <a:latin typeface="+mn-lt"/>
                <a:ea typeface="+mn-ea"/>
                <a:cs typeface="+mn-cs"/>
                <a:sym typeface="Helvetica Neue"/>
              </a:rPr>
              <a:t>M.Iungo</a:t>
            </a:r>
            <a:endParaRPr kumimoji="0" lang="it-IT" sz="2400" b="0" i="1" u="none" strike="noStrike" cap="none" spc="0" normalizeH="0" baseline="0" dirty="0">
              <a:ln>
                <a:noFill/>
              </a:ln>
              <a:solidFill>
                <a:srgbClr val="5E5E5E"/>
              </a:solidFill>
              <a:effectLst/>
              <a:uFillTx/>
              <a:latin typeface="+mn-lt"/>
              <a:ea typeface="+mn-ea"/>
              <a:cs typeface="+mn-cs"/>
              <a:sym typeface="Helvetica Neue"/>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923">
                                            <p:bg/>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92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927">
                                            <p:bg/>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92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924">
                                            <p:bg/>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924">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928">
                                            <p:bg/>
                                          </p:spTgt>
                                        </p:tgtEl>
                                        <p:attrNameLst>
                                          <p:attrName>style.visibility</p:attrName>
                                        </p:attrNameLst>
                                      </p:cBhvr>
                                      <p:to>
                                        <p:strVal val="visible"/>
                                      </p:to>
                                    </p:set>
                                  </p:childTnLst>
                                </p:cTn>
                              </p:par>
                              <p:par>
                                <p:cTn id="37" presetID="1" presetClass="entr" presetSubtype="0" fill="hold" grpId="0" nodeType="withEffect">
                                  <p:stCondLst>
                                    <p:cond delay="0"/>
                                  </p:stCondLst>
                                  <p:iterate>
                                    <p:tmAbs val="0"/>
                                  </p:iterate>
                                  <p:childTnLst>
                                    <p:set>
                                      <p:cBhvr>
                                        <p:cTn id="38" fill="hold"/>
                                        <p:tgtEl>
                                          <p:spTgt spid="9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 grpId="0" animBg="1" advAuto="0"/>
      <p:bldP spid="923" grpId="0" build="p" bldLvl="5" animBg="1" advAuto="0"/>
      <p:bldP spid="924" grpId="0" build="p" bldLvl="5" animBg="1" advAuto="0"/>
      <p:bldP spid="925" grpId="0" animBg="1" advAuto="0"/>
      <p:bldP spid="926" grpId="0" animBg="1" advAuto="0"/>
      <p:bldP spid="927" grpId="0" build="p" bldLvl="5" animBg="1" advAuto="0"/>
      <p:bldP spid="928" grpId="0" build="p" bldLvl="5"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PM and Integration activitie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PM and Integration activities</a:t>
            </a:r>
          </a:p>
        </p:txBody>
      </p:sp>
      <p:pic>
        <p:nvPicPr>
          <p:cNvPr id="932"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933" name="Linea Linea" descr="Linea Linea"/>
          <p:cNvPicPr>
            <a:picLocks/>
          </p:cNvPicPr>
          <p:nvPr/>
        </p:nvPicPr>
        <p:blipFill>
          <a:blip r:embed="rId3"/>
          <a:stretch>
            <a:fillRect/>
          </a:stretch>
        </p:blipFill>
        <p:spPr>
          <a:xfrm>
            <a:off x="-93945" y="1743141"/>
            <a:ext cx="24485601" cy="101601"/>
          </a:xfrm>
          <a:prstGeom prst="rect">
            <a:avLst/>
          </a:prstGeom>
        </p:spPr>
      </p:pic>
      <p:pic>
        <p:nvPicPr>
          <p:cNvPr id="935" name="Linea Linea" descr="Linea Linea"/>
          <p:cNvPicPr>
            <a:picLocks/>
          </p:cNvPicPr>
          <p:nvPr/>
        </p:nvPicPr>
        <p:blipFill>
          <a:blip r:embed="rId4"/>
          <a:stretch>
            <a:fillRect/>
          </a:stretch>
        </p:blipFill>
        <p:spPr>
          <a:xfrm>
            <a:off x="-402978" y="13015920"/>
            <a:ext cx="24409401" cy="25401"/>
          </a:xfrm>
          <a:prstGeom prst="rect">
            <a:avLst/>
          </a:prstGeom>
        </p:spPr>
      </p:pic>
      <p:pic>
        <p:nvPicPr>
          <p:cNvPr id="937"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pic>
        <p:nvPicPr>
          <p:cNvPr id="938" name="Linea Linea" descr="Linea Linea"/>
          <p:cNvPicPr>
            <a:picLocks/>
          </p:cNvPicPr>
          <p:nvPr/>
        </p:nvPicPr>
        <p:blipFill>
          <a:blip r:embed="rId6"/>
          <a:stretch>
            <a:fillRect/>
          </a:stretch>
        </p:blipFill>
        <p:spPr>
          <a:xfrm rot="5400000">
            <a:off x="8509648" y="7130714"/>
            <a:ext cx="8319815" cy="101601"/>
          </a:xfrm>
          <a:prstGeom prst="rect">
            <a:avLst/>
          </a:prstGeom>
        </p:spPr>
      </p:pic>
      <p:sp>
        <p:nvSpPr>
          <p:cNvPr id="940" name="Implementation of a DMS and authorization process for critical procurement (in order to minimize the risk of extra-cost and implement proper quality assurance processes)"/>
          <p:cNvSpPr txBox="1"/>
          <p:nvPr/>
        </p:nvSpPr>
        <p:spPr>
          <a:xfrm>
            <a:off x="13814161" y="3181873"/>
            <a:ext cx="9544504" cy="233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Implementation of a DMS and authorization process for critical procurement (in order to minimize the risk of extra-cost and implement proper quality assurance processes)</a:t>
            </a:r>
          </a:p>
        </p:txBody>
      </p:sp>
      <p:sp>
        <p:nvSpPr>
          <p:cNvPr id="941" name="Reference documents made public…"/>
          <p:cNvSpPr txBox="1"/>
          <p:nvPr/>
        </p:nvSpPr>
        <p:spPr>
          <a:xfrm>
            <a:off x="13928461" y="7796220"/>
            <a:ext cx="9544504" cy="5130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l">
              <a:buSzPct val="50000"/>
              <a:buBlip>
                <a:blip r:embed="rId7"/>
              </a:buBlip>
              <a:defRPr sz="3200">
                <a:latin typeface="Avenir Next Regular"/>
                <a:ea typeface="Avenir Next Regular"/>
                <a:cs typeface="Avenir Next Regular"/>
                <a:sym typeface="Avenir Next Regular"/>
              </a:defRPr>
            </a:pPr>
            <a:r>
              <a:t> Reference documents made public</a:t>
            </a:r>
          </a:p>
          <a:p>
            <a:pPr algn="l">
              <a:defRPr sz="3200">
                <a:latin typeface="Avenir Next Regular"/>
                <a:ea typeface="Avenir Next Regular"/>
                <a:cs typeface="Avenir Next Regular"/>
                <a:sym typeface="Avenir Next Regular"/>
              </a:defRPr>
            </a:pPr>
            <a:endParaRPr/>
          </a:p>
          <a:p>
            <a:pPr marL="1143000" lvl="2" indent="-228600" algn="l">
              <a:buSzPct val="30000"/>
              <a:buBlip>
                <a:blip r:embed="rId7"/>
              </a:buBlip>
              <a:defRPr sz="3200">
                <a:latin typeface="Avenir Next Regular"/>
                <a:ea typeface="Avenir Next Regular"/>
                <a:cs typeface="Avenir Next Regular"/>
                <a:sym typeface="Avenir Next Regular"/>
              </a:defRPr>
            </a:pPr>
            <a:r>
              <a:t>Project Management Plan</a:t>
            </a:r>
          </a:p>
          <a:p>
            <a:pPr marL="1143000" lvl="2" indent="-228600" algn="l">
              <a:buSzPct val="30000"/>
              <a:buBlip>
                <a:blip r:embed="rId7"/>
              </a:buBlip>
              <a:defRPr sz="3200">
                <a:latin typeface="Avenir Next Regular"/>
                <a:ea typeface="Avenir Next Regular"/>
                <a:cs typeface="Avenir Next Regular"/>
                <a:sym typeface="Avenir Next Regular"/>
              </a:defRPr>
            </a:pPr>
            <a:r>
              <a:t>Schedule</a:t>
            </a:r>
          </a:p>
          <a:p>
            <a:pPr marL="1143000" lvl="2" indent="-228600" algn="l">
              <a:buSzPct val="30000"/>
              <a:buBlip>
                <a:blip r:embed="rId7"/>
              </a:buBlip>
              <a:defRPr sz="3200">
                <a:latin typeface="Avenir Next Regular"/>
                <a:ea typeface="Avenir Next Regular"/>
                <a:cs typeface="Avenir Next Regular"/>
                <a:sym typeface="Avenir Next Regular"/>
              </a:defRPr>
            </a:pPr>
            <a:r>
              <a:t>Intermediate milestone list</a:t>
            </a:r>
          </a:p>
          <a:p>
            <a:pPr marL="1143000" lvl="2" indent="-228600" algn="l">
              <a:buSzPct val="30000"/>
              <a:buBlip>
                <a:blip r:embed="rId7"/>
              </a:buBlip>
              <a:defRPr sz="3200">
                <a:latin typeface="Avenir Next Regular"/>
                <a:ea typeface="Avenir Next Regular"/>
                <a:cs typeface="Avenir Next Regular"/>
                <a:sym typeface="Avenir Next Regular"/>
              </a:defRPr>
            </a:pPr>
            <a:r>
              <a:t>Cost breakdown </a:t>
            </a:r>
          </a:p>
          <a:p>
            <a:pPr marL="1143000" lvl="2" indent="-228600" algn="l">
              <a:buSzPct val="30000"/>
              <a:buBlip>
                <a:blip r:embed="rId7"/>
              </a:buBlip>
              <a:defRPr sz="3200">
                <a:latin typeface="Avenir Next Regular"/>
                <a:ea typeface="Avenir Next Regular"/>
                <a:cs typeface="Avenir Next Regular"/>
                <a:sym typeface="Avenir Next Regular"/>
              </a:defRPr>
            </a:pPr>
            <a:r>
              <a:t>OBS</a:t>
            </a:r>
          </a:p>
          <a:p>
            <a:pPr marL="1143000" lvl="2" indent="-228600" algn="l">
              <a:buSzPct val="30000"/>
              <a:buBlip>
                <a:blip r:embed="rId7"/>
              </a:buBlip>
              <a:defRPr sz="3200">
                <a:latin typeface="Avenir Next Regular"/>
                <a:ea typeface="Avenir Next Regular"/>
                <a:cs typeface="Avenir Next Regular"/>
                <a:sym typeface="Avenir Next Regular"/>
              </a:defRPr>
            </a:pPr>
            <a:r>
              <a:t>WBS </a:t>
            </a:r>
          </a:p>
          <a:p>
            <a:pPr marL="1143000" lvl="2" indent="-228600" algn="l">
              <a:buSzPct val="30000"/>
              <a:buBlip>
                <a:blip r:embed="rId7"/>
              </a:buBlip>
              <a:defRPr sz="3200">
                <a:latin typeface="Avenir Next Regular"/>
                <a:ea typeface="Avenir Next Regular"/>
                <a:cs typeface="Avenir Next Regular"/>
                <a:sym typeface="Avenir Next Regular"/>
              </a:defRPr>
            </a:pPr>
            <a:r>
              <a:t>Naming Convention</a:t>
            </a:r>
          </a:p>
        </p:txBody>
      </p:sp>
      <p:sp>
        <p:nvSpPr>
          <p:cNvPr id="942" name="Internal cost tracking (in addition to the LNF usual procurement portal)."/>
          <p:cNvSpPr txBox="1"/>
          <p:nvPr/>
        </p:nvSpPr>
        <p:spPr>
          <a:xfrm>
            <a:off x="13814161" y="5854700"/>
            <a:ext cx="954450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Internal cost tracking (in addition to the LNF usual procurement portal).</a:t>
            </a:r>
          </a:p>
        </p:txBody>
      </p:sp>
      <p:grpSp>
        <p:nvGrpSpPr>
          <p:cNvPr id="971" name="Raggruppa"/>
          <p:cNvGrpSpPr/>
          <p:nvPr/>
        </p:nvGrpSpPr>
        <p:grpSpPr>
          <a:xfrm>
            <a:off x="559130" y="2038506"/>
            <a:ext cx="11185505" cy="10783649"/>
            <a:chOff x="0" y="0"/>
            <a:chExt cx="11185503" cy="10783647"/>
          </a:xfrm>
        </p:grpSpPr>
        <p:sp>
          <p:nvSpPr>
            <p:cNvPr id="943" name="Rettangolo arrotondato"/>
            <p:cNvSpPr/>
            <p:nvPr/>
          </p:nvSpPr>
          <p:spPr>
            <a:xfrm>
              <a:off x="0" y="0"/>
              <a:ext cx="11185504" cy="10783648"/>
            </a:xfrm>
            <a:prstGeom prst="roundRect">
              <a:avLst>
                <a:gd name="adj" fmla="val 8098"/>
              </a:avLst>
            </a:prstGeom>
            <a:blipFill rotWithShape="1">
              <a:blip r:embed="rId8"/>
              <a:srcRect/>
              <a:tile tx="0" ty="0" sx="100000" sy="100000" flip="none" algn="tl"/>
            </a:blip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944" name="Immagine" descr="Immagine"/>
            <p:cNvPicPr>
              <a:picLocks noChangeAspect="1"/>
            </p:cNvPicPr>
            <p:nvPr/>
          </p:nvPicPr>
          <p:blipFill>
            <a:blip r:embed="rId9"/>
            <a:srcRect/>
            <a:stretch>
              <a:fillRect/>
            </a:stretch>
          </p:blipFill>
          <p:spPr>
            <a:xfrm>
              <a:off x="4476419" y="73778"/>
              <a:ext cx="1460501" cy="1143001"/>
            </a:xfrm>
            <a:prstGeom prst="rect">
              <a:avLst/>
            </a:prstGeom>
            <a:ln w="12700" cap="flat">
              <a:noFill/>
              <a:miter lim="400000"/>
            </a:ln>
            <a:effectLst/>
          </p:spPr>
        </p:pic>
        <p:pic>
          <p:nvPicPr>
            <p:cNvPr id="945" name="Immagine" descr="Immagine"/>
            <p:cNvPicPr>
              <a:picLocks noChangeAspect="1"/>
            </p:cNvPicPr>
            <p:nvPr/>
          </p:nvPicPr>
          <p:blipFill>
            <a:blip r:embed="rId10"/>
            <a:stretch>
              <a:fillRect/>
            </a:stretch>
          </p:blipFill>
          <p:spPr>
            <a:xfrm>
              <a:off x="4501819" y="1555226"/>
              <a:ext cx="1409701" cy="1701801"/>
            </a:xfrm>
            <a:prstGeom prst="rect">
              <a:avLst/>
            </a:prstGeom>
            <a:ln w="12700" cap="flat">
              <a:noFill/>
              <a:miter lim="400000"/>
            </a:ln>
            <a:effectLst/>
          </p:spPr>
        </p:pic>
        <p:pic>
          <p:nvPicPr>
            <p:cNvPr id="946" name="Immagine" descr="Immagine"/>
            <p:cNvPicPr>
              <a:picLocks noChangeAspect="1"/>
            </p:cNvPicPr>
            <p:nvPr/>
          </p:nvPicPr>
          <p:blipFill>
            <a:blip r:embed="rId11"/>
            <a:stretch>
              <a:fillRect/>
            </a:stretch>
          </p:blipFill>
          <p:spPr>
            <a:xfrm>
              <a:off x="4527219" y="3530076"/>
              <a:ext cx="1358901" cy="1816101"/>
            </a:xfrm>
            <a:prstGeom prst="rect">
              <a:avLst/>
            </a:prstGeom>
            <a:ln w="12700" cap="flat">
              <a:noFill/>
              <a:miter lim="400000"/>
            </a:ln>
            <a:effectLst/>
          </p:spPr>
        </p:pic>
        <p:pic>
          <p:nvPicPr>
            <p:cNvPr id="947" name="Immagine" descr="Immagine"/>
            <p:cNvPicPr>
              <a:picLocks noChangeAspect="1"/>
            </p:cNvPicPr>
            <p:nvPr/>
          </p:nvPicPr>
          <p:blipFill>
            <a:blip r:embed="rId12"/>
            <a:stretch>
              <a:fillRect/>
            </a:stretch>
          </p:blipFill>
          <p:spPr>
            <a:xfrm>
              <a:off x="4146219" y="5765276"/>
              <a:ext cx="2120901" cy="1739901"/>
            </a:xfrm>
            <a:prstGeom prst="rect">
              <a:avLst/>
            </a:prstGeom>
            <a:ln w="12700" cap="flat">
              <a:noFill/>
              <a:miter lim="400000"/>
            </a:ln>
            <a:effectLst/>
          </p:spPr>
        </p:pic>
        <p:pic>
          <p:nvPicPr>
            <p:cNvPr id="948" name="Immagine" descr="Immagine"/>
            <p:cNvPicPr>
              <a:picLocks noChangeAspect="1"/>
            </p:cNvPicPr>
            <p:nvPr/>
          </p:nvPicPr>
          <p:blipFill>
            <a:blip r:embed="rId13"/>
            <a:stretch>
              <a:fillRect/>
            </a:stretch>
          </p:blipFill>
          <p:spPr>
            <a:xfrm>
              <a:off x="1879269" y="6343126"/>
              <a:ext cx="889001" cy="584201"/>
            </a:xfrm>
            <a:prstGeom prst="rect">
              <a:avLst/>
            </a:prstGeom>
            <a:ln w="12700" cap="flat">
              <a:noFill/>
              <a:miter lim="400000"/>
            </a:ln>
            <a:effectLst/>
          </p:spPr>
        </p:pic>
        <p:pic>
          <p:nvPicPr>
            <p:cNvPr id="949" name="Immagine" descr="Immagine"/>
            <p:cNvPicPr>
              <a:picLocks noChangeAspect="1"/>
            </p:cNvPicPr>
            <p:nvPr/>
          </p:nvPicPr>
          <p:blipFill>
            <a:blip r:embed="rId14"/>
            <a:stretch>
              <a:fillRect/>
            </a:stretch>
          </p:blipFill>
          <p:spPr>
            <a:xfrm>
              <a:off x="8076869" y="6330426"/>
              <a:ext cx="889001" cy="596901"/>
            </a:xfrm>
            <a:prstGeom prst="rect">
              <a:avLst/>
            </a:prstGeom>
            <a:ln w="12700" cap="flat">
              <a:noFill/>
              <a:miter lim="400000"/>
            </a:ln>
            <a:effectLst/>
          </p:spPr>
        </p:pic>
        <p:pic>
          <p:nvPicPr>
            <p:cNvPr id="950" name="Immagine" descr="Immagine"/>
            <p:cNvPicPr>
              <a:picLocks noChangeAspect="1"/>
            </p:cNvPicPr>
            <p:nvPr/>
          </p:nvPicPr>
          <p:blipFill>
            <a:blip r:embed="rId15"/>
            <a:stretch>
              <a:fillRect/>
            </a:stretch>
          </p:blipFill>
          <p:spPr>
            <a:xfrm>
              <a:off x="7359319" y="7228555"/>
              <a:ext cx="2324101" cy="1447801"/>
            </a:xfrm>
            <a:prstGeom prst="rect">
              <a:avLst/>
            </a:prstGeom>
            <a:ln w="12700" cap="flat">
              <a:noFill/>
              <a:miter lim="400000"/>
            </a:ln>
            <a:effectLst/>
          </p:spPr>
        </p:pic>
        <p:pic>
          <p:nvPicPr>
            <p:cNvPr id="951" name="Immagine" descr="Immagine"/>
            <p:cNvPicPr>
              <a:picLocks noChangeAspect="1"/>
            </p:cNvPicPr>
            <p:nvPr/>
          </p:nvPicPr>
          <p:blipFill>
            <a:blip r:embed="rId16"/>
            <a:srcRect/>
            <a:stretch>
              <a:fillRect/>
            </a:stretch>
          </p:blipFill>
          <p:spPr>
            <a:xfrm>
              <a:off x="7899069" y="8977586"/>
              <a:ext cx="1244601" cy="1524001"/>
            </a:xfrm>
            <a:prstGeom prst="rect">
              <a:avLst/>
            </a:prstGeom>
            <a:ln w="12700" cap="flat">
              <a:noFill/>
              <a:miter lim="400000"/>
            </a:ln>
            <a:effectLst/>
          </p:spPr>
        </p:pic>
        <p:sp>
          <p:nvSpPr>
            <p:cNvPr id="952" name="F.Cioeta"/>
            <p:cNvSpPr txBox="1"/>
            <p:nvPr/>
          </p:nvSpPr>
          <p:spPr>
            <a:xfrm>
              <a:off x="513917" y="8792143"/>
              <a:ext cx="1206704" cy="46136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i="1">
                  <a:solidFill>
                    <a:srgbClr val="D5D5D5"/>
                  </a:solidFill>
                </a:defRPr>
              </a:lvl1pPr>
            </a:lstStyle>
            <a:p>
              <a:r>
                <a:t>F.Cioeta</a:t>
              </a:r>
            </a:p>
          </p:txBody>
        </p:sp>
        <p:pic>
          <p:nvPicPr>
            <p:cNvPr id="953" name="Linea Linea" descr="Linea Linea"/>
            <p:cNvPicPr>
              <a:picLocks/>
            </p:cNvPicPr>
            <p:nvPr/>
          </p:nvPicPr>
          <p:blipFill>
            <a:blip r:embed="rId17"/>
            <a:stretch>
              <a:fillRect/>
            </a:stretch>
          </p:blipFill>
          <p:spPr>
            <a:xfrm rot="5400000">
              <a:off x="4957003" y="1294696"/>
              <a:ext cx="486766" cy="123502"/>
            </a:xfrm>
            <a:prstGeom prst="rect">
              <a:avLst/>
            </a:prstGeom>
            <a:effectLst/>
          </p:spPr>
        </p:pic>
        <p:pic>
          <p:nvPicPr>
            <p:cNvPr id="955" name="Linea Linea" descr="Linea Linea"/>
            <p:cNvPicPr>
              <a:picLocks/>
            </p:cNvPicPr>
            <p:nvPr/>
          </p:nvPicPr>
          <p:blipFill>
            <a:blip r:embed="rId17"/>
            <a:stretch>
              <a:fillRect/>
            </a:stretch>
          </p:blipFill>
          <p:spPr>
            <a:xfrm rot="5400000">
              <a:off x="4957003" y="3346291"/>
              <a:ext cx="486766" cy="123502"/>
            </a:xfrm>
            <a:prstGeom prst="rect">
              <a:avLst/>
            </a:prstGeom>
            <a:effectLst/>
          </p:spPr>
        </p:pic>
        <p:pic>
          <p:nvPicPr>
            <p:cNvPr id="957" name="Linea Linea" descr="Linea Linea"/>
            <p:cNvPicPr>
              <a:picLocks/>
            </p:cNvPicPr>
            <p:nvPr/>
          </p:nvPicPr>
          <p:blipFill>
            <a:blip r:embed="rId18"/>
            <a:stretch>
              <a:fillRect/>
            </a:stretch>
          </p:blipFill>
          <p:spPr>
            <a:xfrm rot="5400000">
              <a:off x="4889236" y="5410174"/>
              <a:ext cx="622301" cy="123501"/>
            </a:xfrm>
            <a:prstGeom prst="rect">
              <a:avLst/>
            </a:prstGeom>
            <a:effectLst/>
          </p:spPr>
        </p:pic>
        <p:pic>
          <p:nvPicPr>
            <p:cNvPr id="959" name="Linea Linea" descr="Linea Linea"/>
            <p:cNvPicPr>
              <a:picLocks/>
            </p:cNvPicPr>
            <p:nvPr/>
          </p:nvPicPr>
          <p:blipFill>
            <a:blip r:embed="rId19"/>
            <a:stretch>
              <a:fillRect/>
            </a:stretch>
          </p:blipFill>
          <p:spPr>
            <a:xfrm>
              <a:off x="6217911" y="6579758"/>
              <a:ext cx="1908904" cy="123502"/>
            </a:xfrm>
            <a:prstGeom prst="rect">
              <a:avLst/>
            </a:prstGeom>
            <a:effectLst/>
          </p:spPr>
        </p:pic>
        <p:pic>
          <p:nvPicPr>
            <p:cNvPr id="961" name="Linea Linea" descr="Linea Linea"/>
            <p:cNvPicPr>
              <a:picLocks/>
            </p:cNvPicPr>
            <p:nvPr/>
          </p:nvPicPr>
          <p:blipFill>
            <a:blip r:embed="rId17"/>
            <a:stretch>
              <a:fillRect/>
            </a:stretch>
          </p:blipFill>
          <p:spPr>
            <a:xfrm rot="5400000">
              <a:off x="8271703" y="6946832"/>
              <a:ext cx="486766" cy="123502"/>
            </a:xfrm>
            <a:prstGeom prst="rect">
              <a:avLst/>
            </a:prstGeom>
            <a:effectLst/>
          </p:spPr>
        </p:pic>
        <p:pic>
          <p:nvPicPr>
            <p:cNvPr id="963" name="Linea Linea" descr="Linea Linea"/>
            <p:cNvPicPr>
              <a:picLocks/>
            </p:cNvPicPr>
            <p:nvPr/>
          </p:nvPicPr>
          <p:blipFill>
            <a:blip r:embed="rId17"/>
            <a:stretch>
              <a:fillRect/>
            </a:stretch>
          </p:blipFill>
          <p:spPr>
            <a:xfrm rot="5400000">
              <a:off x="8271703" y="8686732"/>
              <a:ext cx="486766" cy="123502"/>
            </a:xfrm>
            <a:prstGeom prst="rect">
              <a:avLst/>
            </a:prstGeom>
            <a:effectLst/>
          </p:spPr>
        </p:pic>
        <p:pic>
          <p:nvPicPr>
            <p:cNvPr id="965" name="Linea Linea" descr="Linea Linea"/>
            <p:cNvPicPr>
              <a:picLocks/>
            </p:cNvPicPr>
            <p:nvPr/>
          </p:nvPicPr>
          <p:blipFill>
            <a:blip r:embed="rId20"/>
            <a:stretch>
              <a:fillRect/>
            </a:stretch>
          </p:blipFill>
          <p:spPr>
            <a:xfrm rot="10800000">
              <a:off x="2709526" y="6567192"/>
              <a:ext cx="1435101" cy="123502"/>
            </a:xfrm>
            <a:prstGeom prst="rect">
              <a:avLst/>
            </a:prstGeom>
            <a:effectLst/>
          </p:spPr>
        </p:pic>
        <p:pic>
          <p:nvPicPr>
            <p:cNvPr id="967" name="Linea Linea" descr="Linea Linea"/>
            <p:cNvPicPr>
              <a:picLocks/>
            </p:cNvPicPr>
            <p:nvPr/>
          </p:nvPicPr>
          <p:blipFill>
            <a:blip r:embed="rId21"/>
            <a:stretch>
              <a:fillRect/>
            </a:stretch>
          </p:blipFill>
          <p:spPr>
            <a:xfrm>
              <a:off x="2304719" y="589811"/>
              <a:ext cx="2168515" cy="123501"/>
            </a:xfrm>
            <a:prstGeom prst="rect">
              <a:avLst/>
            </a:prstGeom>
            <a:effectLst/>
          </p:spPr>
        </p:pic>
        <p:pic>
          <p:nvPicPr>
            <p:cNvPr id="969" name="Linea Linea" descr="Linea Linea"/>
            <p:cNvPicPr>
              <a:picLocks/>
            </p:cNvPicPr>
            <p:nvPr/>
          </p:nvPicPr>
          <p:blipFill>
            <a:blip r:embed="rId22"/>
            <a:stretch>
              <a:fillRect/>
            </a:stretch>
          </p:blipFill>
          <p:spPr>
            <a:xfrm rot="5400000">
              <a:off x="-547253" y="3494675"/>
              <a:ext cx="5742447" cy="25401"/>
            </a:xfrm>
            <a:prstGeom prst="rect">
              <a:avLst/>
            </a:prstGeom>
            <a:effectLst/>
          </p:spPr>
        </p:pic>
      </p:grpSp>
      <p:sp>
        <p:nvSpPr>
          <p:cNvPr id="972"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940">
                                            <p:bg/>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94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942">
                                            <p:bg/>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94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941">
                                            <p:bg/>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94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941">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941">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941">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941">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p:tmAbs val="0"/>
                                  </p:iterate>
                                  <p:childTnLst>
                                    <p:set>
                                      <p:cBhvr>
                                        <p:cTn id="48" fill="hold"/>
                                        <p:tgtEl>
                                          <p:spTgt spid="941">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iterate>
                                    <p:tmAbs val="0"/>
                                  </p:iterate>
                                  <p:childTnLst>
                                    <p:set>
                                      <p:cBhvr>
                                        <p:cTn id="52" fill="hold"/>
                                        <p:tgtEl>
                                          <p:spTgt spid="941">
                                            <p:txEl>
                                              <p:pRg st="6" end="6"/>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iterate>
                                    <p:tmAbs val="0"/>
                                  </p:iterate>
                                  <p:childTnLst>
                                    <p:set>
                                      <p:cBhvr>
                                        <p:cTn id="56" fill="hold"/>
                                        <p:tgtEl>
                                          <p:spTgt spid="941">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iterate>
                                    <p:tmAbs val="0"/>
                                  </p:iterate>
                                  <p:childTnLst>
                                    <p:set>
                                      <p:cBhvr>
                                        <p:cTn id="60" fill="hold"/>
                                        <p:tgtEl>
                                          <p:spTgt spid="94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animBg="1" advAuto="0"/>
      <p:bldP spid="940" grpId="0" build="p" bldLvl="5" animBg="1" advAuto="0"/>
      <p:bldP spid="941" grpId="0" build="p" bldLvl="5" animBg="1" advAuto="0"/>
      <p:bldP spid="942" grpId="0" build="p" bldLvl="5" animBg="1" advAuto="0"/>
      <p:bldP spid="971" grpId="0"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975" name="Linea Linea" descr="Linea Linea"/>
          <p:cNvPicPr>
            <a:picLocks/>
          </p:cNvPicPr>
          <p:nvPr/>
        </p:nvPicPr>
        <p:blipFill>
          <a:blip r:embed="rId3"/>
          <a:stretch>
            <a:fillRect/>
          </a:stretch>
        </p:blipFill>
        <p:spPr>
          <a:xfrm>
            <a:off x="-93945" y="1743141"/>
            <a:ext cx="24485601" cy="101601"/>
          </a:xfrm>
          <a:prstGeom prst="rect">
            <a:avLst/>
          </a:prstGeom>
        </p:spPr>
      </p:pic>
      <p:pic>
        <p:nvPicPr>
          <p:cNvPr id="977" name="Linea Linea" descr="Linea Linea"/>
          <p:cNvPicPr>
            <a:picLocks/>
          </p:cNvPicPr>
          <p:nvPr/>
        </p:nvPicPr>
        <p:blipFill>
          <a:blip r:embed="rId4"/>
          <a:stretch>
            <a:fillRect/>
          </a:stretch>
        </p:blipFill>
        <p:spPr>
          <a:xfrm>
            <a:off x="-402978" y="13015920"/>
            <a:ext cx="24409401" cy="25401"/>
          </a:xfrm>
          <a:prstGeom prst="rect">
            <a:avLst/>
          </a:prstGeom>
        </p:spPr>
      </p:pic>
      <p:pic>
        <p:nvPicPr>
          <p:cNvPr id="979"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pic>
        <p:nvPicPr>
          <p:cNvPr id="980" name="Linea Linea" descr="Linea Linea"/>
          <p:cNvPicPr>
            <a:picLocks/>
          </p:cNvPicPr>
          <p:nvPr/>
        </p:nvPicPr>
        <p:blipFill>
          <a:blip r:embed="rId6"/>
          <a:stretch>
            <a:fillRect/>
          </a:stretch>
        </p:blipFill>
        <p:spPr>
          <a:xfrm rot="5400000">
            <a:off x="6591948" y="7079914"/>
            <a:ext cx="8319815" cy="101601"/>
          </a:xfrm>
          <a:prstGeom prst="rect">
            <a:avLst/>
          </a:prstGeom>
        </p:spPr>
      </p:pic>
      <p:sp>
        <p:nvSpPr>
          <p:cNvPr id="982" name="Production of a functional layout as main input for the Project Breakdown Structure"/>
          <p:cNvSpPr txBox="1"/>
          <p:nvPr/>
        </p:nvSpPr>
        <p:spPr>
          <a:xfrm>
            <a:off x="11680561" y="8980906"/>
            <a:ext cx="954450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Production of a functional layout as main input for the Project Breakdown Structure</a:t>
            </a:r>
          </a:p>
        </p:txBody>
      </p:sp>
      <p:sp>
        <p:nvSpPr>
          <p:cNvPr id="983" name="Baseline for machine configuration database"/>
          <p:cNvSpPr txBox="1"/>
          <p:nvPr/>
        </p:nvSpPr>
        <p:spPr>
          <a:xfrm>
            <a:off x="11680561" y="10840107"/>
            <a:ext cx="9544504"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Baseline for machine configuration database</a:t>
            </a:r>
          </a:p>
        </p:txBody>
      </p:sp>
      <p:sp>
        <p:nvSpPr>
          <p:cNvPr id="984" name="Functional layout for the RF distribution is already ongoing"/>
          <p:cNvSpPr txBox="1"/>
          <p:nvPr/>
        </p:nvSpPr>
        <p:spPr>
          <a:xfrm>
            <a:off x="11625661" y="12266620"/>
            <a:ext cx="1224984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Functional layout for the RF distribution is already ongoing</a:t>
            </a:r>
          </a:p>
        </p:txBody>
      </p:sp>
      <p:sp>
        <p:nvSpPr>
          <p:cNvPr id="985" name="System engineering"/>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System engineering</a:t>
            </a:r>
          </a:p>
        </p:txBody>
      </p:sp>
      <p:sp>
        <p:nvSpPr>
          <p:cNvPr id="986" name="Rettangolo arrotondato"/>
          <p:cNvSpPr/>
          <p:nvPr/>
        </p:nvSpPr>
        <p:spPr>
          <a:xfrm>
            <a:off x="11176769" y="2099952"/>
            <a:ext cx="12487227" cy="5821401"/>
          </a:xfrm>
          <a:prstGeom prst="roundRect">
            <a:avLst>
              <a:gd name="adj" fmla="val 15000"/>
            </a:avLst>
          </a:prstGeom>
          <a:blipFill>
            <a:blip r:embed="rId8"/>
          </a:blip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992" name="Raggruppa"/>
          <p:cNvGrpSpPr/>
          <p:nvPr/>
        </p:nvGrpSpPr>
        <p:grpSpPr>
          <a:xfrm>
            <a:off x="11374808" y="5334314"/>
            <a:ext cx="5782468" cy="1477858"/>
            <a:chOff x="-50800" y="60100"/>
            <a:chExt cx="5782467" cy="1477857"/>
          </a:xfrm>
        </p:grpSpPr>
        <p:pic>
          <p:nvPicPr>
            <p:cNvPr id="987" name="Linea Linea" descr="Linea Linea"/>
            <p:cNvPicPr>
              <a:picLocks/>
            </p:cNvPicPr>
            <p:nvPr/>
          </p:nvPicPr>
          <p:blipFill>
            <a:blip r:embed="rId9"/>
            <a:stretch>
              <a:fillRect/>
            </a:stretch>
          </p:blipFill>
          <p:spPr>
            <a:xfrm rot="9355794">
              <a:off x="4050960" y="60100"/>
              <a:ext cx="1471969" cy="401314"/>
            </a:xfrm>
            <a:prstGeom prst="rect">
              <a:avLst/>
            </a:prstGeom>
            <a:effectLst/>
          </p:spPr>
        </p:pic>
        <p:sp>
          <p:nvSpPr>
            <p:cNvPr id="989" name="Project Breakdown"/>
            <p:cNvSpPr txBox="1"/>
            <p:nvPr/>
          </p:nvSpPr>
          <p:spPr>
            <a:xfrm>
              <a:off x="47929" y="662945"/>
              <a:ext cx="5683738" cy="7688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500">
                  <a:solidFill>
                    <a:srgbClr val="FFFFFF"/>
                  </a:solidFill>
                  <a:latin typeface="Chalkduster"/>
                  <a:ea typeface="Chalkduster"/>
                  <a:cs typeface="Chalkduster"/>
                  <a:sym typeface="Chalkduster"/>
                </a:defRPr>
              </a:lvl1pPr>
            </a:lstStyle>
            <a:p>
              <a:r>
                <a:rPr dirty="0"/>
                <a:t>Project Breakdown</a:t>
              </a:r>
            </a:p>
          </p:txBody>
        </p:sp>
        <p:pic>
          <p:nvPicPr>
            <p:cNvPr id="990" name="Linea Linea" descr="Linea Linea"/>
            <p:cNvPicPr>
              <a:picLocks/>
            </p:cNvPicPr>
            <p:nvPr/>
          </p:nvPicPr>
          <p:blipFill>
            <a:blip r:embed="rId10"/>
            <a:stretch>
              <a:fillRect/>
            </a:stretch>
          </p:blipFill>
          <p:spPr>
            <a:xfrm>
              <a:off x="-50800" y="1436356"/>
              <a:ext cx="4888063" cy="101601"/>
            </a:xfrm>
            <a:prstGeom prst="rect">
              <a:avLst/>
            </a:prstGeom>
            <a:effectLst/>
          </p:spPr>
        </p:pic>
      </p:grpSp>
      <p:grpSp>
        <p:nvGrpSpPr>
          <p:cNvPr id="998" name="Raggruppa"/>
          <p:cNvGrpSpPr/>
          <p:nvPr/>
        </p:nvGrpSpPr>
        <p:grpSpPr>
          <a:xfrm>
            <a:off x="17872572" y="5399537"/>
            <a:ext cx="5769000" cy="1412635"/>
            <a:chOff x="-131549" y="125323"/>
            <a:chExt cx="5768998" cy="1412633"/>
          </a:xfrm>
        </p:grpSpPr>
        <p:sp>
          <p:nvSpPr>
            <p:cNvPr id="993" name="Mechanical Layout"/>
            <p:cNvSpPr txBox="1"/>
            <p:nvPr/>
          </p:nvSpPr>
          <p:spPr>
            <a:xfrm>
              <a:off x="-46287" y="697853"/>
              <a:ext cx="5683736" cy="7688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500">
                  <a:solidFill>
                    <a:srgbClr val="FFFFFF"/>
                  </a:solidFill>
                  <a:latin typeface="Chalkduster"/>
                  <a:ea typeface="Chalkduster"/>
                  <a:cs typeface="Chalkduster"/>
                  <a:sym typeface="Chalkduster"/>
                </a:defRPr>
              </a:lvl1pPr>
            </a:lstStyle>
            <a:p>
              <a:r>
                <a:rPr dirty="0"/>
                <a:t>Mechanical Layout</a:t>
              </a:r>
            </a:p>
          </p:txBody>
        </p:sp>
        <p:pic>
          <p:nvPicPr>
            <p:cNvPr id="994" name="Linea Linea" descr="Linea Linea"/>
            <p:cNvPicPr>
              <a:picLocks/>
            </p:cNvPicPr>
            <p:nvPr/>
          </p:nvPicPr>
          <p:blipFill>
            <a:blip r:embed="rId11"/>
            <a:stretch>
              <a:fillRect/>
            </a:stretch>
          </p:blipFill>
          <p:spPr>
            <a:xfrm rot="1574354">
              <a:off x="-131549" y="125323"/>
              <a:ext cx="1493129" cy="401314"/>
            </a:xfrm>
            <a:prstGeom prst="rect">
              <a:avLst/>
            </a:prstGeom>
            <a:effectLst/>
          </p:spPr>
        </p:pic>
        <p:pic>
          <p:nvPicPr>
            <p:cNvPr id="996" name="Linea Linea" descr="Linea Linea"/>
            <p:cNvPicPr>
              <a:picLocks/>
            </p:cNvPicPr>
            <p:nvPr/>
          </p:nvPicPr>
          <p:blipFill>
            <a:blip r:embed="rId10"/>
            <a:stretch>
              <a:fillRect/>
            </a:stretch>
          </p:blipFill>
          <p:spPr>
            <a:xfrm>
              <a:off x="749385" y="1436355"/>
              <a:ext cx="4888064" cy="101601"/>
            </a:xfrm>
            <a:prstGeom prst="rect">
              <a:avLst/>
            </a:prstGeom>
            <a:effectLst/>
          </p:spPr>
        </p:pic>
      </p:grpSp>
      <p:grpSp>
        <p:nvGrpSpPr>
          <p:cNvPr id="1002" name="Raggruppa"/>
          <p:cNvGrpSpPr/>
          <p:nvPr/>
        </p:nvGrpSpPr>
        <p:grpSpPr>
          <a:xfrm>
            <a:off x="15392400" y="2155689"/>
            <a:ext cx="3822018" cy="873785"/>
            <a:chOff x="-12699" y="0"/>
            <a:chExt cx="3822017" cy="873784"/>
          </a:xfrm>
        </p:grpSpPr>
        <p:sp>
          <p:nvSpPr>
            <p:cNvPr id="999" name="Beam Optics"/>
            <p:cNvSpPr txBox="1"/>
            <p:nvPr/>
          </p:nvSpPr>
          <p:spPr>
            <a:xfrm>
              <a:off x="305942" y="0"/>
              <a:ext cx="3271851" cy="7688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500">
                  <a:solidFill>
                    <a:srgbClr val="FFFFFF"/>
                  </a:solidFill>
                  <a:latin typeface="Chalkduster"/>
                  <a:ea typeface="Chalkduster"/>
                  <a:cs typeface="Chalkduster"/>
                  <a:sym typeface="Chalkduster"/>
                </a:defRPr>
              </a:lvl1pPr>
            </a:lstStyle>
            <a:p>
              <a:r>
                <a:t>Beam Optics</a:t>
              </a:r>
            </a:p>
          </p:txBody>
        </p:sp>
        <p:pic>
          <p:nvPicPr>
            <p:cNvPr id="1000" name="Ovale Ovale" descr="Ovale Ovale"/>
            <p:cNvPicPr>
              <a:picLocks/>
            </p:cNvPicPr>
            <p:nvPr/>
          </p:nvPicPr>
          <p:blipFill>
            <a:blip r:embed="rId12"/>
            <a:stretch>
              <a:fillRect/>
            </a:stretch>
          </p:blipFill>
          <p:spPr>
            <a:xfrm>
              <a:off x="-12700" y="39637"/>
              <a:ext cx="3822018" cy="834148"/>
            </a:xfrm>
            <a:prstGeom prst="rect">
              <a:avLst/>
            </a:prstGeom>
            <a:effectLst/>
          </p:spPr>
        </p:pic>
      </p:grpSp>
      <p:grpSp>
        <p:nvGrpSpPr>
          <p:cNvPr id="1008" name="Raggruppa"/>
          <p:cNvGrpSpPr/>
          <p:nvPr/>
        </p:nvGrpSpPr>
        <p:grpSpPr>
          <a:xfrm>
            <a:off x="14795500" y="2979474"/>
            <a:ext cx="5249767" cy="2324392"/>
            <a:chOff x="-12700" y="-50800"/>
            <a:chExt cx="5249766" cy="2324391"/>
          </a:xfrm>
        </p:grpSpPr>
        <p:sp>
          <p:nvSpPr>
            <p:cNvPr id="1003" name="Functional Layout"/>
            <p:cNvSpPr txBox="1"/>
            <p:nvPr/>
          </p:nvSpPr>
          <p:spPr>
            <a:xfrm>
              <a:off x="107013" y="1357486"/>
              <a:ext cx="4772956" cy="7688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500">
                  <a:solidFill>
                    <a:srgbClr val="FFFFFF"/>
                  </a:solidFill>
                  <a:latin typeface="Chalkduster"/>
                  <a:ea typeface="Chalkduster"/>
                  <a:cs typeface="Chalkduster"/>
                  <a:sym typeface="Chalkduster"/>
                </a:defRPr>
              </a:lvl1pPr>
            </a:lstStyle>
            <a:p>
              <a:r>
                <a:t>Functional Layout</a:t>
              </a:r>
            </a:p>
          </p:txBody>
        </p:sp>
        <p:pic>
          <p:nvPicPr>
            <p:cNvPr id="1004" name="Linea Linea" descr="Linea Linea"/>
            <p:cNvPicPr>
              <a:picLocks/>
            </p:cNvPicPr>
            <p:nvPr/>
          </p:nvPicPr>
          <p:blipFill>
            <a:blip r:embed="rId13"/>
            <a:stretch>
              <a:fillRect/>
            </a:stretch>
          </p:blipFill>
          <p:spPr>
            <a:xfrm rot="5400000">
              <a:off x="1895894" y="325662"/>
              <a:ext cx="1120110" cy="367185"/>
            </a:xfrm>
            <a:prstGeom prst="rect">
              <a:avLst/>
            </a:prstGeom>
            <a:effectLst/>
          </p:spPr>
        </p:pic>
        <p:pic>
          <p:nvPicPr>
            <p:cNvPr id="1006" name="Ovale Ovale" descr="Ovale Ovale"/>
            <p:cNvPicPr>
              <a:picLocks/>
            </p:cNvPicPr>
            <p:nvPr/>
          </p:nvPicPr>
          <p:blipFill>
            <a:blip r:embed="rId14"/>
            <a:stretch>
              <a:fillRect/>
            </a:stretch>
          </p:blipFill>
          <p:spPr>
            <a:xfrm>
              <a:off x="-12700" y="1153483"/>
              <a:ext cx="5249766" cy="1120108"/>
            </a:xfrm>
            <a:prstGeom prst="rect">
              <a:avLst/>
            </a:prstGeom>
            <a:effectLst/>
          </p:spPr>
        </p:pic>
      </p:grpSp>
      <p:pic>
        <p:nvPicPr>
          <p:cNvPr id="1009" name="Immagine" descr="Immagine"/>
          <p:cNvPicPr>
            <a:picLocks/>
          </p:cNvPicPr>
          <p:nvPr/>
        </p:nvPicPr>
        <p:blipFill>
          <a:blip r:embed="rId15"/>
          <a:stretch>
            <a:fillRect/>
          </a:stretch>
        </p:blipFill>
        <p:spPr>
          <a:xfrm>
            <a:off x="335087" y="3322129"/>
            <a:ext cx="10419114" cy="7071742"/>
          </a:xfrm>
          <a:prstGeom prst="rect">
            <a:avLst/>
          </a:prstGeom>
          <a:ln w="12700">
            <a:miter lim="400000"/>
          </a:ln>
        </p:spPr>
      </p:pic>
      <p:sp>
        <p:nvSpPr>
          <p:cNvPr id="1010" name="F.Cioeta"/>
          <p:cNvSpPr txBox="1"/>
          <p:nvPr/>
        </p:nvSpPr>
        <p:spPr>
          <a:xfrm>
            <a:off x="439534" y="10424035"/>
            <a:ext cx="1206704"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i="1"/>
            </a:lvl1pPr>
          </a:lstStyle>
          <a:p>
            <a:r>
              <a:t>F.Cioeta</a:t>
            </a:r>
          </a:p>
        </p:txBody>
      </p:sp>
      <p:sp>
        <p:nvSpPr>
          <p:cNvPr id="1011"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9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9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0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0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9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9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982">
                                            <p:bg/>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98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983">
                                            <p:bg/>
                                          </p:spTgt>
                                        </p:tgtEl>
                                        <p:attrNameLst>
                                          <p:attrName>style.visibility</p:attrName>
                                        </p:attrNameLst>
                                      </p:cBhvr>
                                      <p:to>
                                        <p:strVal val="visible"/>
                                      </p:to>
                                    </p:set>
                                  </p:childTnLst>
                                </p:cTn>
                              </p:par>
                              <p:par>
                                <p:cTn id="37" presetID="1" presetClass="entr" presetSubtype="0" fill="hold" grpId="0" nodeType="withEffect">
                                  <p:stCondLst>
                                    <p:cond delay="0"/>
                                  </p:stCondLst>
                                  <p:iterate>
                                    <p:tmAbs val="0"/>
                                  </p:iterate>
                                  <p:childTnLst>
                                    <p:set>
                                      <p:cBhvr>
                                        <p:cTn id="38" fill="hold"/>
                                        <p:tgtEl>
                                          <p:spTgt spid="98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984">
                                            <p:bg/>
                                          </p:spTgt>
                                        </p:tgtEl>
                                        <p:attrNameLst>
                                          <p:attrName>style.visibility</p:attrName>
                                        </p:attrNameLst>
                                      </p:cBhvr>
                                      <p:to>
                                        <p:strVal val="visible"/>
                                      </p:to>
                                    </p:set>
                                  </p:childTnLst>
                                </p:cTn>
                              </p:par>
                              <p:par>
                                <p:cTn id="43" presetID="1" presetClass="entr" presetSubtype="0" fill="hold" grpId="0" nodeType="withEffect">
                                  <p:stCondLst>
                                    <p:cond delay="0"/>
                                  </p:stCondLst>
                                  <p:iterate>
                                    <p:tmAbs val="0"/>
                                  </p:iterate>
                                  <p:childTnLst>
                                    <p:set>
                                      <p:cBhvr>
                                        <p:cTn id="44" fill="hold"/>
                                        <p:tgtEl>
                                          <p:spTgt spid="98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0" grpId="0" animBg="1" advAuto="0"/>
      <p:bldP spid="982" grpId="0" build="p" bldLvl="5" animBg="1" advAuto="0"/>
      <p:bldP spid="983" grpId="0" build="p" bldLvl="5" animBg="1" advAuto="0"/>
      <p:bldP spid="984" grpId="0" build="p" bldLvl="5" animBg="1" advAuto="0"/>
      <p:bldP spid="986" grpId="0" animBg="1" advAuto="0"/>
      <p:bldP spid="992" grpId="0" animBg="1" advAuto="0"/>
      <p:bldP spid="998" grpId="0" animBg="1" advAuto="0"/>
      <p:bldP spid="1002" grpId="0" animBg="1" advAuto="0"/>
      <p:bldP spid="1008"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ystem engineering -Functional Layout"/>
          <p:cNvSpPr txBox="1">
            <a:spLocks noGrp="1"/>
          </p:cNvSpPr>
          <p:nvPr>
            <p:ph type="title"/>
          </p:nvPr>
        </p:nvSpPr>
        <p:spPr>
          <a:xfrm>
            <a:off x="3253373" y="137758"/>
            <a:ext cx="18473329" cy="1433163"/>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System engineering -Functional Layout</a:t>
            </a:r>
          </a:p>
        </p:txBody>
      </p:sp>
      <p:pic>
        <p:nvPicPr>
          <p:cNvPr id="1014"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1015" name="Linea Linea" descr="Linea Linea"/>
          <p:cNvPicPr>
            <a:picLocks/>
          </p:cNvPicPr>
          <p:nvPr/>
        </p:nvPicPr>
        <p:blipFill>
          <a:blip r:embed="rId3"/>
          <a:stretch>
            <a:fillRect/>
          </a:stretch>
        </p:blipFill>
        <p:spPr>
          <a:xfrm>
            <a:off x="-93945" y="1743141"/>
            <a:ext cx="24485601" cy="101601"/>
          </a:xfrm>
          <a:prstGeom prst="rect">
            <a:avLst/>
          </a:prstGeom>
        </p:spPr>
      </p:pic>
      <p:pic>
        <p:nvPicPr>
          <p:cNvPr id="1017" name="Linea Linea" descr="Linea Linea"/>
          <p:cNvPicPr>
            <a:picLocks/>
          </p:cNvPicPr>
          <p:nvPr/>
        </p:nvPicPr>
        <p:blipFill>
          <a:blip r:embed="rId4"/>
          <a:stretch>
            <a:fillRect/>
          </a:stretch>
        </p:blipFill>
        <p:spPr>
          <a:xfrm>
            <a:off x="-402978" y="13015920"/>
            <a:ext cx="24409401" cy="25401"/>
          </a:xfrm>
          <a:prstGeom prst="rect">
            <a:avLst/>
          </a:prstGeom>
        </p:spPr>
      </p:pic>
      <p:pic>
        <p:nvPicPr>
          <p:cNvPr id="1019"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1020" name="Stella"/>
          <p:cNvSpPr/>
          <p:nvPr/>
        </p:nvSpPr>
        <p:spPr>
          <a:xfrm>
            <a:off x="19908315" y="115862"/>
            <a:ext cx="466183" cy="437731"/>
          </a:xfrm>
          <a:prstGeom prst="star5">
            <a:avLst>
              <a:gd name="adj" fmla="val 19100"/>
              <a:gd name="hf" fmla="val 105146"/>
              <a:gd name="vf" fmla="val 110557"/>
            </a:avLst>
          </a:prstGeom>
          <a:solidFill>
            <a:schemeClr val="accent1">
              <a:hueOff val="114395"/>
              <a:lumOff val="-249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1023" name="Raggruppa"/>
          <p:cNvGrpSpPr/>
          <p:nvPr/>
        </p:nvGrpSpPr>
        <p:grpSpPr>
          <a:xfrm>
            <a:off x="710495" y="6166709"/>
            <a:ext cx="6636757" cy="660401"/>
            <a:chOff x="11995" y="0"/>
            <a:chExt cx="6636756" cy="660400"/>
          </a:xfrm>
        </p:grpSpPr>
        <p:sp>
          <p:nvSpPr>
            <p:cNvPr id="1021" name="Stella"/>
            <p:cNvSpPr/>
            <p:nvPr/>
          </p:nvSpPr>
          <p:spPr>
            <a:xfrm>
              <a:off x="11995" y="111335"/>
              <a:ext cx="466183" cy="437731"/>
            </a:xfrm>
            <a:prstGeom prst="star5">
              <a:avLst>
                <a:gd name="adj" fmla="val 19100"/>
                <a:gd name="hf" fmla="val 105146"/>
                <a:gd name="vf" fmla="val 110557"/>
              </a:avLst>
            </a:prstGeom>
            <a:solidFill>
              <a:schemeClr val="accent1">
                <a:hueOff val="114395"/>
                <a:lumOff val="-24975"/>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22" name="See A.Ghigo’s Talk"/>
            <p:cNvSpPr txBox="1"/>
            <p:nvPr/>
          </p:nvSpPr>
          <p:spPr>
            <a:xfrm>
              <a:off x="745861" y="0"/>
              <a:ext cx="5902891"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3200">
                  <a:latin typeface="Avenir Next Regular"/>
                  <a:ea typeface="Avenir Next Regular"/>
                  <a:cs typeface="Avenir Next Regular"/>
                  <a:sym typeface="Avenir Next Regular"/>
                </a:defRPr>
              </a:lvl1pPr>
            </a:lstStyle>
            <a:p>
              <a:r>
                <a:t>See A.Ghigo’s Talk</a:t>
              </a:r>
            </a:p>
          </p:txBody>
        </p:sp>
      </p:grpSp>
      <p:sp>
        <p:nvSpPr>
          <p:cNvPr id="1024" name="F.Cioeta"/>
          <p:cNvSpPr txBox="1"/>
          <p:nvPr/>
        </p:nvSpPr>
        <p:spPr>
          <a:xfrm>
            <a:off x="3419524" y="11934469"/>
            <a:ext cx="1206704" cy="4613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i="1"/>
            </a:lvl1pPr>
          </a:lstStyle>
          <a:p>
            <a:r>
              <a:t>F.Cioeta</a:t>
            </a:r>
          </a:p>
        </p:txBody>
      </p:sp>
      <p:pic>
        <p:nvPicPr>
          <p:cNvPr id="1025" name="Immagine" descr="Immagine"/>
          <p:cNvPicPr>
            <a:picLocks noChangeAspect="1"/>
          </p:cNvPicPr>
          <p:nvPr/>
        </p:nvPicPr>
        <p:blipFill>
          <a:blip r:embed="rId6"/>
          <a:stretch>
            <a:fillRect/>
          </a:stretch>
        </p:blipFill>
        <p:spPr>
          <a:xfrm>
            <a:off x="5779677" y="2221769"/>
            <a:ext cx="17675279" cy="10531424"/>
          </a:xfrm>
          <a:prstGeom prst="rect">
            <a:avLst/>
          </a:prstGeom>
          <a:ln w="12700">
            <a:miter lim="400000"/>
          </a:ln>
        </p:spPr>
      </p:pic>
      <p:sp>
        <p:nvSpPr>
          <p:cNvPr id="1026"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1029" name="Linea Linea" descr="Linea Linea"/>
          <p:cNvPicPr>
            <a:picLocks/>
          </p:cNvPicPr>
          <p:nvPr/>
        </p:nvPicPr>
        <p:blipFill>
          <a:blip r:embed="rId3"/>
          <a:stretch>
            <a:fillRect/>
          </a:stretch>
        </p:blipFill>
        <p:spPr>
          <a:xfrm>
            <a:off x="-93945" y="1743141"/>
            <a:ext cx="24485601" cy="101601"/>
          </a:xfrm>
          <a:prstGeom prst="rect">
            <a:avLst/>
          </a:prstGeom>
        </p:spPr>
      </p:pic>
      <p:pic>
        <p:nvPicPr>
          <p:cNvPr id="1031" name="Linea Linea" descr="Linea Linea"/>
          <p:cNvPicPr>
            <a:picLocks/>
          </p:cNvPicPr>
          <p:nvPr/>
        </p:nvPicPr>
        <p:blipFill>
          <a:blip r:embed="rId4"/>
          <a:stretch>
            <a:fillRect/>
          </a:stretch>
        </p:blipFill>
        <p:spPr>
          <a:xfrm>
            <a:off x="-402978" y="13015920"/>
            <a:ext cx="24409401" cy="25401"/>
          </a:xfrm>
          <a:prstGeom prst="rect">
            <a:avLst/>
          </a:prstGeom>
        </p:spPr>
      </p:pic>
      <p:pic>
        <p:nvPicPr>
          <p:cNvPr id="1033"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pic>
        <p:nvPicPr>
          <p:cNvPr id="1034" name="Immagine" descr="Immagine"/>
          <p:cNvPicPr>
            <a:picLocks noChangeAspect="1"/>
          </p:cNvPicPr>
          <p:nvPr/>
        </p:nvPicPr>
        <p:blipFill>
          <a:blip r:embed="rId6"/>
          <a:stretch>
            <a:fillRect/>
          </a:stretch>
        </p:blipFill>
        <p:spPr>
          <a:xfrm>
            <a:off x="303952" y="3699991"/>
            <a:ext cx="24047292" cy="7103868"/>
          </a:xfrm>
          <a:prstGeom prst="rect">
            <a:avLst/>
          </a:prstGeom>
          <a:ln w="12700">
            <a:miter lim="400000"/>
          </a:ln>
        </p:spPr>
      </p:pic>
      <p:grpSp>
        <p:nvGrpSpPr>
          <p:cNvPr id="1037" name="Raggruppa"/>
          <p:cNvGrpSpPr/>
          <p:nvPr/>
        </p:nvGrpSpPr>
        <p:grpSpPr>
          <a:xfrm>
            <a:off x="413803" y="2404966"/>
            <a:ext cx="6636757" cy="660401"/>
            <a:chOff x="11995" y="0"/>
            <a:chExt cx="6636756" cy="660400"/>
          </a:xfrm>
        </p:grpSpPr>
        <p:sp>
          <p:nvSpPr>
            <p:cNvPr id="1035" name="Stella"/>
            <p:cNvSpPr/>
            <p:nvPr/>
          </p:nvSpPr>
          <p:spPr>
            <a:xfrm>
              <a:off x="11995" y="111335"/>
              <a:ext cx="466183" cy="437731"/>
            </a:xfrm>
            <a:prstGeom prst="star5">
              <a:avLst>
                <a:gd name="adj" fmla="val 19100"/>
                <a:gd name="hf" fmla="val 105146"/>
                <a:gd name="vf" fmla="val 110557"/>
              </a:avLst>
            </a:prstGeom>
            <a:solidFill>
              <a:schemeClr val="accent1">
                <a:hueOff val="114395"/>
                <a:lumOff val="-24975"/>
              </a:scheme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36" name="See A.Ghigo’s Talk"/>
            <p:cNvSpPr txBox="1"/>
            <p:nvPr/>
          </p:nvSpPr>
          <p:spPr>
            <a:xfrm>
              <a:off x="745861" y="0"/>
              <a:ext cx="5902891" cy="660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gn="l">
                <a:defRPr sz="3200">
                  <a:latin typeface="Avenir Next Regular"/>
                  <a:ea typeface="Avenir Next Regular"/>
                  <a:cs typeface="Avenir Next Regular"/>
                  <a:sym typeface="Avenir Next Regular"/>
                </a:defRPr>
              </a:lvl1pPr>
            </a:lstStyle>
            <a:p>
              <a:r>
                <a:t>See A.Ghigo’s Talk</a:t>
              </a:r>
            </a:p>
          </p:txBody>
        </p:sp>
      </p:grpSp>
      <p:sp>
        <p:nvSpPr>
          <p:cNvPr id="1038" name="F.Cioeta"/>
          <p:cNvSpPr txBox="1"/>
          <p:nvPr/>
        </p:nvSpPr>
        <p:spPr>
          <a:xfrm>
            <a:off x="506545" y="11149078"/>
            <a:ext cx="1206704"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i="1"/>
            </a:lvl1pPr>
          </a:lstStyle>
          <a:p>
            <a:r>
              <a:t>F.Cioeta</a:t>
            </a:r>
          </a:p>
        </p:txBody>
      </p:sp>
      <p:sp>
        <p:nvSpPr>
          <p:cNvPr id="1039" name="System engineering -Functional Layout"/>
          <p:cNvSpPr txBox="1">
            <a:spLocks noGrp="1"/>
          </p:cNvSpPr>
          <p:nvPr>
            <p:ph type="title"/>
          </p:nvPr>
        </p:nvSpPr>
        <p:spPr>
          <a:xfrm>
            <a:off x="3253373" y="137758"/>
            <a:ext cx="18473329" cy="1433163"/>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System engineering -Functional Layout</a:t>
            </a:r>
          </a:p>
        </p:txBody>
      </p:sp>
      <p:sp>
        <p:nvSpPr>
          <p:cNvPr id="1040" name="Stella"/>
          <p:cNvSpPr/>
          <p:nvPr/>
        </p:nvSpPr>
        <p:spPr>
          <a:xfrm>
            <a:off x="19908315" y="115862"/>
            <a:ext cx="466183" cy="437731"/>
          </a:xfrm>
          <a:prstGeom prst="star5">
            <a:avLst>
              <a:gd name="adj" fmla="val 19100"/>
              <a:gd name="hf" fmla="val 105146"/>
              <a:gd name="vf" fmla="val 110557"/>
            </a:avLst>
          </a:prstGeom>
          <a:solidFill>
            <a:schemeClr val="accent1">
              <a:hueOff val="114395"/>
              <a:lumOff val="-24975"/>
            </a:scheme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041"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Highlight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Highlights</a:t>
            </a:r>
          </a:p>
        </p:txBody>
      </p:sp>
      <p:pic>
        <p:nvPicPr>
          <p:cNvPr id="191" name="Linea Linea" descr="Linea Linea"/>
          <p:cNvPicPr>
            <a:picLocks/>
          </p:cNvPicPr>
          <p:nvPr/>
        </p:nvPicPr>
        <p:blipFill>
          <a:blip r:embed="rId2"/>
          <a:stretch>
            <a:fillRect/>
          </a:stretch>
        </p:blipFill>
        <p:spPr>
          <a:xfrm>
            <a:off x="-93945" y="1743141"/>
            <a:ext cx="24485601" cy="101601"/>
          </a:xfrm>
          <a:prstGeom prst="rect">
            <a:avLst/>
          </a:prstGeom>
        </p:spPr>
      </p:pic>
      <p:pic>
        <p:nvPicPr>
          <p:cNvPr id="193" name="Linea Linea" descr="Linea Linea"/>
          <p:cNvPicPr>
            <a:picLocks/>
          </p:cNvPicPr>
          <p:nvPr/>
        </p:nvPicPr>
        <p:blipFill>
          <a:blip r:embed="rId3"/>
          <a:stretch>
            <a:fillRect/>
          </a:stretch>
        </p:blipFill>
        <p:spPr>
          <a:xfrm>
            <a:off x="-402978" y="13015920"/>
            <a:ext cx="24409401" cy="25401"/>
          </a:xfrm>
          <a:prstGeom prst="rect">
            <a:avLst/>
          </a:prstGeom>
        </p:spPr>
      </p:pic>
      <p:pic>
        <p:nvPicPr>
          <p:cNvPr id="195" name="Picture 7" descr="Picture 7"/>
          <p:cNvPicPr>
            <a:picLocks noChangeAspect="1"/>
          </p:cNvPicPr>
          <p:nvPr/>
        </p:nvPicPr>
        <p:blipFill>
          <a:blip r:embed="rId4"/>
          <a:stretch>
            <a:fillRect/>
          </a:stretch>
        </p:blipFill>
        <p:spPr>
          <a:xfrm>
            <a:off x="20988204" y="202324"/>
            <a:ext cx="2992282" cy="1285607"/>
          </a:xfrm>
          <a:prstGeom prst="rect">
            <a:avLst/>
          </a:prstGeom>
          <a:ln w="12700">
            <a:miter lim="400000"/>
          </a:ln>
        </p:spPr>
      </p:pic>
      <p:sp>
        <p:nvSpPr>
          <p:cNvPr id="196"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pic>
        <p:nvPicPr>
          <p:cNvPr id="197" name="Linea Linea" descr="Linea Linea"/>
          <p:cNvPicPr>
            <a:picLocks/>
          </p:cNvPicPr>
          <p:nvPr/>
        </p:nvPicPr>
        <p:blipFill>
          <a:blip r:embed="rId5"/>
          <a:stretch>
            <a:fillRect/>
          </a:stretch>
        </p:blipFill>
        <p:spPr>
          <a:xfrm rot="5400000">
            <a:off x="6591948" y="7238014"/>
            <a:ext cx="8319815" cy="101601"/>
          </a:xfrm>
          <a:prstGeom prst="rect">
            <a:avLst/>
          </a:prstGeom>
        </p:spPr>
      </p:pic>
      <p:pic>
        <p:nvPicPr>
          <p:cNvPr id="199" name="Picture 3" descr="Picture 3"/>
          <p:cNvPicPr>
            <a:picLocks noChangeAspect="1"/>
          </p:cNvPicPr>
          <p:nvPr/>
        </p:nvPicPr>
        <p:blipFill>
          <a:blip r:embed="rId6"/>
          <a:stretch>
            <a:fillRect/>
          </a:stretch>
        </p:blipFill>
        <p:spPr>
          <a:xfrm>
            <a:off x="-23343" y="-40314"/>
            <a:ext cx="3027803" cy="1770883"/>
          </a:xfrm>
          <a:prstGeom prst="rect">
            <a:avLst/>
          </a:prstGeom>
          <a:ln w="12700">
            <a:miter lim="400000"/>
          </a:ln>
        </p:spPr>
      </p:pic>
      <p:grpSp>
        <p:nvGrpSpPr>
          <p:cNvPr id="203" name="Raggruppa"/>
          <p:cNvGrpSpPr/>
          <p:nvPr/>
        </p:nvGrpSpPr>
        <p:grpSpPr>
          <a:xfrm>
            <a:off x="2203390" y="5054600"/>
            <a:ext cx="5952896" cy="5067426"/>
            <a:chOff x="0" y="0"/>
            <a:chExt cx="5952894" cy="5067425"/>
          </a:xfrm>
        </p:grpSpPr>
        <p:pic>
          <p:nvPicPr>
            <p:cNvPr id="200" name="Picture 3" descr="Picture 3"/>
            <p:cNvPicPr>
              <a:picLocks noChangeAspect="1"/>
            </p:cNvPicPr>
            <p:nvPr/>
          </p:nvPicPr>
          <p:blipFill>
            <a:blip r:embed="rId6"/>
            <a:stretch>
              <a:fillRect/>
            </a:stretch>
          </p:blipFill>
          <p:spPr>
            <a:xfrm>
              <a:off x="0" y="3296543"/>
              <a:ext cx="3027803" cy="1770883"/>
            </a:xfrm>
            <a:prstGeom prst="rect">
              <a:avLst/>
            </a:prstGeom>
            <a:ln w="12700" cap="flat">
              <a:noFill/>
              <a:miter lim="400000"/>
            </a:ln>
            <a:effectLst/>
          </p:spPr>
        </p:pic>
        <p:sp>
          <p:nvSpPr>
            <p:cNvPr id="201" name="EuPRAXIA @ SPARC LAB Project Office"/>
            <p:cNvSpPr/>
            <p:nvPr/>
          </p:nvSpPr>
          <p:spPr>
            <a:xfrm>
              <a:off x="514409" y="0"/>
              <a:ext cx="5324942" cy="2597202"/>
            </a:xfrm>
            <a:prstGeom prst="roundRect">
              <a:avLst>
                <a:gd name="adj" fmla="val 15000"/>
              </a:avLst>
            </a:prstGeom>
            <a:gradFill flip="none" rotWithShape="1">
              <a:gsLst>
                <a:gs pos="0">
                  <a:schemeClr val="accent4">
                    <a:hueOff val="-858837"/>
                    <a:lumOff val="-9791"/>
                  </a:schemeClr>
                </a:gs>
                <a:gs pos="100000">
                  <a:srgbClr val="FFD479"/>
                </a:gs>
              </a:gsLst>
              <a:lin ang="5400000" scaled="0"/>
            </a:gra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825500">
                <a:defRPr sz="3500">
                  <a:solidFill>
                    <a:srgbClr val="FFFFFF"/>
                  </a:solidFill>
                  <a:latin typeface="Avenir Next Regular"/>
                  <a:ea typeface="Avenir Next Regular"/>
                  <a:cs typeface="Avenir Next Regular"/>
                  <a:sym typeface="Avenir Next Regular"/>
                </a:defRPr>
              </a:lvl1pPr>
            </a:lstStyle>
            <a:p>
              <a:r>
                <a:t>EuPRAXIA @ SPARC LAB Project Office</a:t>
              </a:r>
            </a:p>
          </p:txBody>
        </p:sp>
        <p:pic>
          <p:nvPicPr>
            <p:cNvPr id="202" name="Picture 7" descr="Picture 7"/>
            <p:cNvPicPr>
              <a:picLocks noChangeAspect="1"/>
            </p:cNvPicPr>
            <p:nvPr/>
          </p:nvPicPr>
          <p:blipFill>
            <a:blip r:embed="rId4"/>
            <a:stretch>
              <a:fillRect/>
            </a:stretch>
          </p:blipFill>
          <p:spPr>
            <a:xfrm>
              <a:off x="2960613" y="3539181"/>
              <a:ext cx="2992282" cy="1285607"/>
            </a:xfrm>
            <a:prstGeom prst="rect">
              <a:avLst/>
            </a:prstGeom>
            <a:ln w="12700" cap="flat">
              <a:noFill/>
              <a:miter lim="400000"/>
            </a:ln>
            <a:effectLst/>
          </p:spPr>
        </p:pic>
      </p:grpSp>
      <p:sp>
        <p:nvSpPr>
          <p:cNvPr id="204" name="Additional manpower to fill up the Project office - Financial officer is about to be hired."/>
          <p:cNvSpPr txBox="1"/>
          <p:nvPr/>
        </p:nvSpPr>
        <p:spPr>
          <a:xfrm>
            <a:off x="12215978" y="2626340"/>
            <a:ext cx="8890001"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Additional manpower to fill up the Project office - Financial officer is about to be hired. </a:t>
            </a:r>
          </a:p>
        </p:txBody>
      </p:sp>
      <p:sp>
        <p:nvSpPr>
          <p:cNvPr id="205" name="Project Management Plan, for EuPRAXIA@SPARC_LAB presented to the INFN management board"/>
          <p:cNvSpPr txBox="1"/>
          <p:nvPr/>
        </p:nvSpPr>
        <p:spPr>
          <a:xfrm>
            <a:off x="12215978" y="4657331"/>
            <a:ext cx="8890001"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Project Management Plan, for EuPRAXIA@SPARC_LAB presented to the INFN management board</a:t>
            </a:r>
          </a:p>
        </p:txBody>
      </p:sp>
      <p:sp>
        <p:nvSpPr>
          <p:cNvPr id="206" name="Monitoring &amp; Control activities started"/>
          <p:cNvSpPr txBox="1"/>
          <p:nvPr/>
        </p:nvSpPr>
        <p:spPr>
          <a:xfrm>
            <a:off x="12218916" y="7098763"/>
            <a:ext cx="8890001"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Monitoring &amp; Control activities started</a:t>
            </a:r>
          </a:p>
        </p:txBody>
      </p:sp>
      <p:sp>
        <p:nvSpPr>
          <p:cNvPr id="207" name="Integration activities started (Functional layout, naming convention etc…)."/>
          <p:cNvSpPr txBox="1"/>
          <p:nvPr/>
        </p:nvSpPr>
        <p:spPr>
          <a:xfrm>
            <a:off x="12220548" y="8714864"/>
            <a:ext cx="8890001"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Integration activities started (Functional layout, naming convention etc…).</a:t>
            </a:r>
          </a:p>
        </p:txBody>
      </p:sp>
      <p:sp>
        <p:nvSpPr>
          <p:cNvPr id="208" name="Some update to the Organization Breakdown Structure"/>
          <p:cNvSpPr txBox="1"/>
          <p:nvPr/>
        </p:nvSpPr>
        <p:spPr>
          <a:xfrm>
            <a:off x="12222429" y="10732089"/>
            <a:ext cx="8890001"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Some update to the Organization Breakdown Structure</a:t>
            </a:r>
          </a:p>
        </p:txBody>
      </p:sp>
      <p:sp>
        <p:nvSpPr>
          <p:cNvPr id="209"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9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04">
                                            <p:bg/>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20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05">
                                            <p:bg/>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20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06">
                                            <p:bg/>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20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07">
                                            <p:bg/>
                                          </p:spTgt>
                                        </p:tgtEl>
                                        <p:attrNameLst>
                                          <p:attrName>style.visibility</p:attrName>
                                        </p:attrNameLst>
                                      </p:cBhvr>
                                      <p:to>
                                        <p:strVal val="visible"/>
                                      </p:to>
                                    </p:set>
                                  </p:childTnLst>
                                </p:cTn>
                              </p:par>
                              <p:par>
                                <p:cTn id="33" presetID="1" presetClass="entr" presetSubtype="0" fill="hold" grpId="0" nodeType="withEffect">
                                  <p:stCondLst>
                                    <p:cond delay="0"/>
                                  </p:stCondLst>
                                  <p:iterate>
                                    <p:tmAbs val="0"/>
                                  </p:iterate>
                                  <p:childTnLst>
                                    <p:set>
                                      <p:cBhvr>
                                        <p:cTn id="34" fill="hold"/>
                                        <p:tgtEl>
                                          <p:spTgt spid="20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208">
                                            <p:bg/>
                                          </p:spTgt>
                                        </p:tgtEl>
                                        <p:attrNameLst>
                                          <p:attrName>style.visibility</p:attrName>
                                        </p:attrNameLst>
                                      </p:cBhvr>
                                      <p:to>
                                        <p:strVal val="visible"/>
                                      </p:to>
                                    </p:set>
                                  </p:childTnLst>
                                </p:cTn>
                              </p:par>
                              <p:par>
                                <p:cTn id="39" presetID="1" presetClass="entr" presetSubtype="0" fill="hold" grpId="0" nodeType="withEffect">
                                  <p:stCondLst>
                                    <p:cond delay="0"/>
                                  </p:stCondLst>
                                  <p:iterate>
                                    <p:tmAbs val="0"/>
                                  </p:iterate>
                                  <p:childTnLst>
                                    <p:set>
                                      <p:cBhvr>
                                        <p:cTn id="40" fill="hold"/>
                                        <p:tgtEl>
                                          <p:spTgt spid="2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advAuto="0"/>
      <p:bldP spid="203" grpId="0" animBg="1" advAuto="0"/>
      <p:bldP spid="204" grpId="0" build="p" bldLvl="5" animBg="1" advAuto="0"/>
      <p:bldP spid="205" grpId="0" build="p" bldLvl="5" animBg="1" advAuto="0"/>
      <p:bldP spid="206" grpId="0" build="p" bldLvl="5" animBg="1" advAuto="0"/>
      <p:bldP spid="207" grpId="0" build="p" bldLvl="5" animBg="1" advAuto="0"/>
      <p:bldP spid="208" grpId="0"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ystem engineering"/>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System engineering</a:t>
            </a:r>
          </a:p>
        </p:txBody>
      </p:sp>
      <p:pic>
        <p:nvPicPr>
          <p:cNvPr id="1044"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1045" name="Linea Linea" descr="Linea Linea"/>
          <p:cNvPicPr>
            <a:picLocks/>
          </p:cNvPicPr>
          <p:nvPr/>
        </p:nvPicPr>
        <p:blipFill>
          <a:blip r:embed="rId3"/>
          <a:stretch>
            <a:fillRect/>
          </a:stretch>
        </p:blipFill>
        <p:spPr>
          <a:xfrm>
            <a:off x="-93945" y="1743141"/>
            <a:ext cx="24485601" cy="101601"/>
          </a:xfrm>
          <a:prstGeom prst="rect">
            <a:avLst/>
          </a:prstGeom>
        </p:spPr>
      </p:pic>
      <p:pic>
        <p:nvPicPr>
          <p:cNvPr id="1047" name="Linea Linea" descr="Linea Linea"/>
          <p:cNvPicPr>
            <a:picLocks/>
          </p:cNvPicPr>
          <p:nvPr/>
        </p:nvPicPr>
        <p:blipFill>
          <a:blip r:embed="rId4"/>
          <a:stretch>
            <a:fillRect/>
          </a:stretch>
        </p:blipFill>
        <p:spPr>
          <a:xfrm>
            <a:off x="-402978" y="13015920"/>
            <a:ext cx="24409401" cy="25401"/>
          </a:xfrm>
          <a:prstGeom prst="rect">
            <a:avLst/>
          </a:prstGeom>
        </p:spPr>
      </p:pic>
      <p:pic>
        <p:nvPicPr>
          <p:cNvPr id="1049"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pic>
        <p:nvPicPr>
          <p:cNvPr id="1050" name="Linea Linea" descr="Linea Linea"/>
          <p:cNvPicPr>
            <a:picLocks/>
          </p:cNvPicPr>
          <p:nvPr/>
        </p:nvPicPr>
        <p:blipFill>
          <a:blip r:embed="rId6"/>
          <a:stretch>
            <a:fillRect/>
          </a:stretch>
        </p:blipFill>
        <p:spPr>
          <a:xfrm rot="5400000">
            <a:off x="9834095" y="7238014"/>
            <a:ext cx="8319815" cy="101601"/>
          </a:xfrm>
          <a:prstGeom prst="rect">
            <a:avLst/>
          </a:prstGeom>
        </p:spPr>
      </p:pic>
      <p:sp>
        <p:nvSpPr>
          <p:cNvPr id="1052" name="Naming convention defined in a dedicated document"/>
          <p:cNvSpPr txBox="1"/>
          <p:nvPr/>
        </p:nvSpPr>
        <p:spPr>
          <a:xfrm>
            <a:off x="14525361" y="9678928"/>
            <a:ext cx="882060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Naming convention defined in a dedicated document</a:t>
            </a:r>
          </a:p>
        </p:txBody>
      </p:sp>
      <p:sp>
        <p:nvSpPr>
          <p:cNvPr id="1053" name="Project Breakdown database - framework is now fixed, to be filled up according with the progress in the design."/>
          <p:cNvSpPr txBox="1"/>
          <p:nvPr/>
        </p:nvSpPr>
        <p:spPr>
          <a:xfrm>
            <a:off x="14525361" y="5296730"/>
            <a:ext cx="8820604"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Project Breakdown database - framework is now fixed, to be filled up according with the progress in the design. </a:t>
            </a:r>
          </a:p>
        </p:txBody>
      </p:sp>
      <p:sp>
        <p:nvSpPr>
          <p:cNvPr id="1054" name="Main tool to freeze the machine configuration and system engineering issues (interfaces, utilities, type of connectors,  etc..)"/>
          <p:cNvSpPr txBox="1"/>
          <p:nvPr/>
        </p:nvSpPr>
        <p:spPr>
          <a:xfrm>
            <a:off x="14525361" y="7487509"/>
            <a:ext cx="8820604"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Main tool to freeze the machine configuration and system engineering issues (interfaces, utilities, type of connectors,  etc..)</a:t>
            </a:r>
          </a:p>
        </p:txBody>
      </p:sp>
      <p:sp>
        <p:nvSpPr>
          <p:cNvPr id="1055" name="The functional layout is approved by the project leader and by the management board and must be considered as the baseline of the machine development — Iterative process."/>
          <p:cNvSpPr txBox="1"/>
          <p:nvPr/>
        </p:nvSpPr>
        <p:spPr>
          <a:xfrm>
            <a:off x="14525361" y="2436129"/>
            <a:ext cx="8820604" cy="233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The functional layout is approved by the project leader and by the management board and must be considered as the baseline of the machine development — Iterative process.</a:t>
            </a:r>
          </a:p>
        </p:txBody>
      </p:sp>
      <p:sp>
        <p:nvSpPr>
          <p:cNvPr id="1056" name="It includes also the RF System (RF stations and waveguide network)"/>
          <p:cNvSpPr txBox="1"/>
          <p:nvPr/>
        </p:nvSpPr>
        <p:spPr>
          <a:xfrm>
            <a:off x="14525361" y="11311547"/>
            <a:ext cx="8820604"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just">
              <a:buSzPct val="50000"/>
              <a:buBlip>
                <a:blip r:embed="rId7"/>
              </a:buBlip>
              <a:defRPr sz="3200">
                <a:latin typeface="Avenir Next Regular"/>
                <a:ea typeface="Avenir Next Regular"/>
                <a:cs typeface="Avenir Next Regular"/>
                <a:sym typeface="Avenir Next Regular"/>
              </a:defRPr>
            </a:lvl1pPr>
          </a:lstStyle>
          <a:p>
            <a:r>
              <a:t> It includes also the RF System (RF stations and waveguide network)</a:t>
            </a:r>
          </a:p>
        </p:txBody>
      </p:sp>
      <p:pic>
        <p:nvPicPr>
          <p:cNvPr id="1057" name="Immagine 2021-10-15 160624.jpg" descr="Immagine 2021-10-15 160624.jpg"/>
          <p:cNvPicPr>
            <a:picLocks noChangeAspect="1"/>
          </p:cNvPicPr>
          <p:nvPr/>
        </p:nvPicPr>
        <p:blipFill>
          <a:blip r:embed="rId8"/>
          <a:stretch>
            <a:fillRect/>
          </a:stretch>
        </p:blipFill>
        <p:spPr>
          <a:xfrm>
            <a:off x="193674" y="2436129"/>
            <a:ext cx="13425239" cy="9819671"/>
          </a:xfrm>
          <a:prstGeom prst="rect">
            <a:avLst/>
          </a:prstGeom>
          <a:ln w="12700">
            <a:miter lim="400000"/>
          </a:ln>
        </p:spPr>
      </p:pic>
      <p:sp>
        <p:nvSpPr>
          <p:cNvPr id="1058" name="F.Cioeta"/>
          <p:cNvSpPr txBox="1"/>
          <p:nvPr/>
        </p:nvSpPr>
        <p:spPr>
          <a:xfrm>
            <a:off x="425348" y="12405176"/>
            <a:ext cx="1206704" cy="461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i="1"/>
            </a:lvl1pPr>
          </a:lstStyle>
          <a:p>
            <a:r>
              <a:t>F.Cioeta</a:t>
            </a:r>
          </a:p>
        </p:txBody>
      </p:sp>
      <p:sp>
        <p:nvSpPr>
          <p:cNvPr id="1059"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55">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105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053">
                                            <p:bg/>
                                          </p:spTgt>
                                        </p:tgtEl>
                                        <p:attrNameLst>
                                          <p:attrName>style.visibility</p:attrName>
                                        </p:attrNameLst>
                                      </p:cBhvr>
                                      <p:to>
                                        <p:strVal val="visible"/>
                                      </p:to>
                                    </p:set>
                                  </p:childTnLst>
                                </p:cTn>
                              </p:par>
                              <p:par>
                                <p:cTn id="17" presetID="1" presetClass="entr" presetSubtype="0" fill="hold" grpId="0" nodeType="withEffect">
                                  <p:stCondLst>
                                    <p:cond delay="0"/>
                                  </p:stCondLst>
                                  <p:iterate>
                                    <p:tmAbs val="0"/>
                                  </p:iterate>
                                  <p:childTnLst>
                                    <p:set>
                                      <p:cBhvr>
                                        <p:cTn id="18" fill="hold"/>
                                        <p:tgtEl>
                                          <p:spTgt spid="105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054">
                                            <p:bg/>
                                          </p:spTgt>
                                        </p:tgtEl>
                                        <p:attrNameLst>
                                          <p:attrName>style.visibility</p:attrName>
                                        </p:attrNameLst>
                                      </p:cBhvr>
                                      <p:to>
                                        <p:strVal val="visible"/>
                                      </p:to>
                                    </p:set>
                                  </p:childTnLst>
                                </p:cTn>
                              </p:par>
                              <p:par>
                                <p:cTn id="23" presetID="1" presetClass="entr" presetSubtype="0" fill="hold" grpId="0" nodeType="withEffect">
                                  <p:stCondLst>
                                    <p:cond delay="0"/>
                                  </p:stCondLst>
                                  <p:iterate>
                                    <p:tmAbs val="0"/>
                                  </p:iterate>
                                  <p:childTnLst>
                                    <p:set>
                                      <p:cBhvr>
                                        <p:cTn id="24" fill="hold"/>
                                        <p:tgtEl>
                                          <p:spTgt spid="105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1052">
                                            <p:bg/>
                                          </p:spTgt>
                                        </p:tgtEl>
                                        <p:attrNameLst>
                                          <p:attrName>style.visibility</p:attrName>
                                        </p:attrNameLst>
                                      </p:cBhvr>
                                      <p:to>
                                        <p:strVal val="visible"/>
                                      </p:to>
                                    </p:set>
                                  </p:childTnLst>
                                </p:cTn>
                              </p:par>
                              <p:par>
                                <p:cTn id="29" presetID="1" presetClass="entr" presetSubtype="0" fill="hold" grpId="0" nodeType="withEffect">
                                  <p:stCondLst>
                                    <p:cond delay="0"/>
                                  </p:stCondLst>
                                  <p:iterate>
                                    <p:tmAbs val="0"/>
                                  </p:iterate>
                                  <p:childTnLst>
                                    <p:set>
                                      <p:cBhvr>
                                        <p:cTn id="30" fill="hold"/>
                                        <p:tgtEl>
                                          <p:spTgt spid="105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iterate>
                                    <p:tmAbs val="0"/>
                                  </p:iterate>
                                  <p:childTnLst>
                                    <p:set>
                                      <p:cBhvr>
                                        <p:cTn id="34" fill="hold"/>
                                        <p:tgtEl>
                                          <p:spTgt spid="1056">
                                            <p:bg/>
                                          </p:spTgt>
                                        </p:tgtEl>
                                        <p:attrNameLst>
                                          <p:attrName>style.visibility</p:attrName>
                                        </p:attrNameLst>
                                      </p:cBhvr>
                                      <p:to>
                                        <p:strVal val="visible"/>
                                      </p:to>
                                    </p:set>
                                  </p:childTnLst>
                                </p:cTn>
                              </p:par>
                              <p:par>
                                <p:cTn id="35" presetID="1" presetClass="entr" presetSubtype="0" fill="hold" grpId="0" nodeType="withEffect">
                                  <p:stCondLst>
                                    <p:cond delay="0"/>
                                  </p:stCondLst>
                                  <p:iterate>
                                    <p:tmAbs val="0"/>
                                  </p:iterate>
                                  <p:childTnLst>
                                    <p:set>
                                      <p:cBhvr>
                                        <p:cTn id="36" fill="hold"/>
                                        <p:tgtEl>
                                          <p:spTgt spid="105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0" grpId="0" animBg="1" advAuto="0"/>
      <p:bldP spid="1052" grpId="0" build="p" bldLvl="5" animBg="1" advAuto="0"/>
      <p:bldP spid="1053" grpId="0" build="p" bldLvl="5" animBg="1" advAuto="0"/>
      <p:bldP spid="1054" grpId="0" build="p" bldLvl="5" animBg="1" advAuto="0"/>
      <p:bldP spid="1055" grpId="0" build="p" bldLvl="5" animBg="1" advAuto="0"/>
      <p:bldP spid="1056" grpId="0" build="p" bldLvl="5"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Conclusion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Conclusions</a:t>
            </a:r>
          </a:p>
        </p:txBody>
      </p:sp>
      <p:pic>
        <p:nvPicPr>
          <p:cNvPr id="1062"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1063" name="Linea Linea" descr="Linea Linea"/>
          <p:cNvPicPr>
            <a:picLocks/>
          </p:cNvPicPr>
          <p:nvPr/>
        </p:nvPicPr>
        <p:blipFill>
          <a:blip r:embed="rId3"/>
          <a:stretch>
            <a:fillRect/>
          </a:stretch>
        </p:blipFill>
        <p:spPr>
          <a:xfrm>
            <a:off x="-93945" y="1743141"/>
            <a:ext cx="24485601" cy="101601"/>
          </a:xfrm>
          <a:prstGeom prst="rect">
            <a:avLst/>
          </a:prstGeom>
        </p:spPr>
      </p:pic>
      <p:pic>
        <p:nvPicPr>
          <p:cNvPr id="1065" name="Linea Linea" descr="Linea Linea"/>
          <p:cNvPicPr>
            <a:picLocks/>
          </p:cNvPicPr>
          <p:nvPr/>
        </p:nvPicPr>
        <p:blipFill>
          <a:blip r:embed="rId4"/>
          <a:stretch>
            <a:fillRect/>
          </a:stretch>
        </p:blipFill>
        <p:spPr>
          <a:xfrm>
            <a:off x="-402978" y="13015920"/>
            <a:ext cx="24409401" cy="25401"/>
          </a:xfrm>
          <a:prstGeom prst="rect">
            <a:avLst/>
          </a:prstGeom>
        </p:spPr>
      </p:pic>
      <p:pic>
        <p:nvPicPr>
          <p:cNvPr id="1067"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grpSp>
        <p:nvGrpSpPr>
          <p:cNvPr id="1074" name="Raggruppa"/>
          <p:cNvGrpSpPr/>
          <p:nvPr/>
        </p:nvGrpSpPr>
        <p:grpSpPr>
          <a:xfrm>
            <a:off x="2019299" y="4238444"/>
            <a:ext cx="21433867" cy="4956215"/>
            <a:chOff x="-50800" y="28887"/>
            <a:chExt cx="21433864" cy="4956214"/>
          </a:xfrm>
        </p:grpSpPr>
        <p:sp>
          <p:nvSpPr>
            <p:cNvPr id="1068" name="Project Management Plan finalized"/>
            <p:cNvSpPr/>
            <p:nvPr/>
          </p:nvSpPr>
          <p:spPr>
            <a:xfrm>
              <a:off x="176298" y="381000"/>
              <a:ext cx="2120676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marL="228600" indent="-228600" algn="l">
                <a:buSzPct val="100000"/>
                <a:buChar char="•"/>
                <a:defRPr sz="3800">
                  <a:latin typeface="Avenir Next Regular"/>
                  <a:ea typeface="Avenir Next Regular"/>
                  <a:cs typeface="Avenir Next Regular"/>
                  <a:sym typeface="Avenir Next Regular"/>
                </a:defRPr>
              </a:lvl1pPr>
            </a:lstStyle>
            <a:p>
              <a:r>
                <a:t>Project Management Plan finalized</a:t>
              </a:r>
            </a:p>
          </p:txBody>
        </p:sp>
        <p:sp>
          <p:nvSpPr>
            <p:cNvPr id="1069" name="Manpower issues are being addressed at management level"/>
            <p:cNvSpPr/>
            <p:nvPr/>
          </p:nvSpPr>
          <p:spPr>
            <a:xfrm>
              <a:off x="181857" y="1514514"/>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marL="228600" indent="-228600" algn="l">
                <a:buSzPct val="100000"/>
                <a:buChar char="•"/>
                <a:defRPr sz="3800">
                  <a:latin typeface="Avenir Next Regular"/>
                  <a:ea typeface="Avenir Next Regular"/>
                  <a:cs typeface="Avenir Next Regular"/>
                  <a:sym typeface="Avenir Next Regular"/>
                </a:defRPr>
              </a:lvl1pPr>
            </a:lstStyle>
            <a:p>
              <a:r>
                <a:t>Manpower issues are being addressed at management level</a:t>
              </a:r>
            </a:p>
          </p:txBody>
        </p:sp>
        <p:sp>
          <p:nvSpPr>
            <p:cNvPr id="1070" name="Cost Baseline for the TDR phase refined and partially already ongoing."/>
            <p:cNvSpPr/>
            <p:nvPr/>
          </p:nvSpPr>
          <p:spPr>
            <a:xfrm>
              <a:off x="169157" y="265988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marL="228600" indent="-228600" algn="l">
                <a:buSzPct val="100000"/>
                <a:buChar char="•"/>
                <a:defRPr sz="3800">
                  <a:latin typeface="Avenir Next Regular"/>
                  <a:ea typeface="Avenir Next Regular"/>
                  <a:cs typeface="Avenir Next Regular"/>
                  <a:sym typeface="Avenir Next Regular"/>
                </a:defRPr>
              </a:lvl1pPr>
            </a:lstStyle>
            <a:p>
              <a:r>
                <a:t> Cost Baseline for the TDR phase refined and partially already ongoing.</a:t>
              </a:r>
            </a:p>
          </p:txBody>
        </p:sp>
        <p:sp>
          <p:nvSpPr>
            <p:cNvPr id="1071" name="Re-baselining of the building under discussion with possible mitigation and time compression actions"/>
            <p:cNvSpPr/>
            <p:nvPr/>
          </p:nvSpPr>
          <p:spPr>
            <a:xfrm>
              <a:off x="168183" y="4135460"/>
              <a:ext cx="1832043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marL="228600" indent="-228600" algn="l">
                <a:buSzPct val="100000"/>
                <a:buChar char="•"/>
                <a:defRPr sz="3800">
                  <a:latin typeface="Avenir Next Regular"/>
                  <a:ea typeface="Avenir Next Regular"/>
                  <a:cs typeface="Avenir Next Regular"/>
                  <a:sym typeface="Avenir Next Regular"/>
                </a:defRPr>
              </a:lvl1pPr>
            </a:lstStyle>
            <a:p>
              <a:r>
                <a:t> Re-baselining of the building under discussion with possible mitigation and time compression actions</a:t>
              </a:r>
            </a:p>
          </p:txBody>
        </p:sp>
        <p:pic>
          <p:nvPicPr>
            <p:cNvPr id="1072" name="Rettangolo arrotondato Rettangolo arrotondato" descr="Rettangolo arrotondato Rettangolo arrotondato"/>
            <p:cNvPicPr>
              <a:picLocks/>
            </p:cNvPicPr>
            <p:nvPr/>
          </p:nvPicPr>
          <p:blipFill>
            <a:blip r:embed="rId6"/>
            <a:stretch>
              <a:fillRect/>
            </a:stretch>
          </p:blipFill>
          <p:spPr>
            <a:xfrm>
              <a:off x="-50800" y="28887"/>
              <a:ext cx="18373304" cy="4956215"/>
            </a:xfrm>
            <a:prstGeom prst="rect">
              <a:avLst/>
            </a:prstGeom>
            <a:effectLst/>
          </p:spPr>
        </p:pic>
      </p:grpSp>
      <p:grpSp>
        <p:nvGrpSpPr>
          <p:cNvPr id="1079" name="Raggruppa"/>
          <p:cNvGrpSpPr/>
          <p:nvPr/>
        </p:nvGrpSpPr>
        <p:grpSpPr>
          <a:xfrm>
            <a:off x="38100" y="2012958"/>
            <a:ext cx="11449064" cy="2033927"/>
            <a:chOff x="-49298" y="-50800"/>
            <a:chExt cx="11449063" cy="2033926"/>
          </a:xfrm>
        </p:grpSpPr>
        <p:sp>
          <p:nvSpPr>
            <p:cNvPr id="1075" name="ESFRI 2021 Roadmap inclusion"/>
            <p:cNvSpPr txBox="1"/>
            <p:nvPr/>
          </p:nvSpPr>
          <p:spPr>
            <a:xfrm>
              <a:off x="12700" y="59646"/>
              <a:ext cx="7168947" cy="762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marL="228600" indent="-228600" algn="l">
                <a:buSzPct val="100000"/>
                <a:buChar char="•"/>
                <a:defRPr sz="3800">
                  <a:latin typeface="Avenir Next Regular"/>
                  <a:ea typeface="Avenir Next Regular"/>
                  <a:cs typeface="Avenir Next Regular"/>
                  <a:sym typeface="Avenir Next Regular"/>
                </a:defRPr>
              </a:lvl1pPr>
            </a:lstStyle>
            <a:p>
              <a:r>
                <a:t>ESFRI 2021 Roadmap inclusion</a:t>
              </a:r>
            </a:p>
          </p:txBody>
        </p:sp>
        <p:sp>
          <p:nvSpPr>
            <p:cNvPr id="1076" name="Application preparatory phase on-going"/>
            <p:cNvSpPr txBox="1"/>
            <p:nvPr/>
          </p:nvSpPr>
          <p:spPr>
            <a:xfrm>
              <a:off x="0" y="891895"/>
              <a:ext cx="9214689" cy="762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marL="228600" indent="-228600" algn="l">
                <a:buSzPct val="100000"/>
                <a:buChar char="•"/>
                <a:defRPr sz="3800">
                  <a:latin typeface="Avenir Next Regular"/>
                  <a:ea typeface="Avenir Next Regular"/>
                  <a:cs typeface="Avenir Next Regular"/>
                  <a:sym typeface="Avenir Next Regular"/>
                </a:defRPr>
              </a:lvl1pPr>
            </a:lstStyle>
            <a:p>
              <a:r>
                <a:t>Application preparatory phase on-going</a:t>
              </a:r>
            </a:p>
          </p:txBody>
        </p:sp>
        <p:pic>
          <p:nvPicPr>
            <p:cNvPr id="1077" name="Rettangolo arrotondato Rettangolo arrotondato" descr="Rettangolo arrotondato Rettangolo arrotondato"/>
            <p:cNvPicPr>
              <a:picLocks/>
            </p:cNvPicPr>
            <p:nvPr/>
          </p:nvPicPr>
          <p:blipFill>
            <a:blip r:embed="rId7"/>
            <a:stretch>
              <a:fillRect/>
            </a:stretch>
          </p:blipFill>
          <p:spPr>
            <a:xfrm>
              <a:off x="-49299" y="-50800"/>
              <a:ext cx="11449064" cy="2033927"/>
            </a:xfrm>
            <a:prstGeom prst="rect">
              <a:avLst/>
            </a:prstGeom>
            <a:effectLst/>
          </p:spPr>
        </p:pic>
      </p:grpSp>
      <p:grpSp>
        <p:nvGrpSpPr>
          <p:cNvPr id="1084" name="Raggruppa"/>
          <p:cNvGrpSpPr/>
          <p:nvPr/>
        </p:nvGrpSpPr>
        <p:grpSpPr>
          <a:xfrm>
            <a:off x="6781800" y="9347058"/>
            <a:ext cx="16358476" cy="3604550"/>
            <a:chOff x="-50800" y="-50800"/>
            <a:chExt cx="16358475" cy="3604548"/>
          </a:xfrm>
        </p:grpSpPr>
        <p:sp>
          <p:nvSpPr>
            <p:cNvPr id="1080" name="PM Activities on-going: monitoring and control of the upcoming milestones, activities and cost&amp;schedule follow up"/>
            <p:cNvSpPr/>
            <p:nvPr/>
          </p:nvSpPr>
          <p:spPr>
            <a:xfrm>
              <a:off x="367273" y="876609"/>
              <a:ext cx="15522329"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marL="228600" indent="-228600" algn="l">
                <a:buSzPct val="100000"/>
                <a:buChar char="•"/>
                <a:defRPr sz="3800">
                  <a:latin typeface="Avenir Next Regular"/>
                  <a:ea typeface="Avenir Next Regular"/>
                  <a:cs typeface="Avenir Next Regular"/>
                  <a:sym typeface="Avenir Next Regular"/>
                </a:defRPr>
              </a:lvl1pPr>
            </a:lstStyle>
            <a:p>
              <a:r>
                <a:t>PM Activities on-going: monitoring and control of the upcoming milestones, activities and cost&amp;schedule follow up</a:t>
              </a:r>
            </a:p>
          </p:txBody>
        </p:sp>
        <p:sp>
          <p:nvSpPr>
            <p:cNvPr id="1081" name="Integration activities on-going: functional layout, machine configuration and naming convention"/>
            <p:cNvSpPr/>
            <p:nvPr/>
          </p:nvSpPr>
          <p:spPr>
            <a:xfrm>
              <a:off x="480323" y="2779861"/>
              <a:ext cx="1469895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marL="228600" indent="-228600" algn="l">
                <a:buSzPct val="100000"/>
                <a:buChar char="•"/>
                <a:defRPr sz="3800">
                  <a:latin typeface="Avenir Next Regular"/>
                  <a:ea typeface="Avenir Next Regular"/>
                  <a:cs typeface="Avenir Next Regular"/>
                  <a:sym typeface="Avenir Next Regular"/>
                </a:defRPr>
              </a:lvl1pPr>
            </a:lstStyle>
            <a:p>
              <a:r>
                <a:t> Integration activities on-going: functional layout, machine configuration and naming convention</a:t>
              </a:r>
            </a:p>
          </p:txBody>
        </p:sp>
        <p:pic>
          <p:nvPicPr>
            <p:cNvPr id="1082" name="Rettangolo arrotondato Rettangolo arrotondato" descr="Rettangolo arrotondato Rettangolo arrotondato"/>
            <p:cNvPicPr>
              <a:picLocks/>
            </p:cNvPicPr>
            <p:nvPr/>
          </p:nvPicPr>
          <p:blipFill>
            <a:blip r:embed="rId8"/>
            <a:stretch>
              <a:fillRect/>
            </a:stretch>
          </p:blipFill>
          <p:spPr>
            <a:xfrm>
              <a:off x="-50800" y="-50800"/>
              <a:ext cx="16358476" cy="3604549"/>
            </a:xfrm>
            <a:prstGeom prst="rect">
              <a:avLst/>
            </a:prstGeom>
            <a:effectLst/>
          </p:spPr>
        </p:pic>
      </p:grpSp>
      <p:sp>
        <p:nvSpPr>
          <p:cNvPr id="108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0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 grpId="0" animBg="1" advAuto="0"/>
      <p:bldP spid="1079" grpId="0" animBg="1" advAuto="0"/>
      <p:bldP spid="1084"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Highlights"/>
          <p:cNvSpPr txBox="1">
            <a:spLocks noGrp="1"/>
          </p:cNvSpPr>
          <p:nvPr>
            <p:ph type="title"/>
          </p:nvPr>
        </p:nvSpPr>
        <p:spPr>
          <a:xfrm>
            <a:off x="3259288" y="128545"/>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Highlights</a:t>
            </a:r>
          </a:p>
        </p:txBody>
      </p:sp>
      <p:pic>
        <p:nvPicPr>
          <p:cNvPr id="212" name="Linea Linea" descr="Linea Linea"/>
          <p:cNvPicPr>
            <a:picLocks/>
          </p:cNvPicPr>
          <p:nvPr/>
        </p:nvPicPr>
        <p:blipFill>
          <a:blip r:embed="rId2"/>
          <a:stretch>
            <a:fillRect/>
          </a:stretch>
        </p:blipFill>
        <p:spPr>
          <a:xfrm>
            <a:off x="-93945" y="1743141"/>
            <a:ext cx="24485601" cy="101601"/>
          </a:xfrm>
          <a:prstGeom prst="rect">
            <a:avLst/>
          </a:prstGeom>
        </p:spPr>
      </p:pic>
      <p:pic>
        <p:nvPicPr>
          <p:cNvPr id="214" name="Linea Linea" descr="Linea Linea"/>
          <p:cNvPicPr>
            <a:picLocks/>
          </p:cNvPicPr>
          <p:nvPr/>
        </p:nvPicPr>
        <p:blipFill>
          <a:blip r:embed="rId3"/>
          <a:stretch>
            <a:fillRect/>
          </a:stretch>
        </p:blipFill>
        <p:spPr>
          <a:xfrm>
            <a:off x="-402978" y="13015920"/>
            <a:ext cx="24409401" cy="25401"/>
          </a:xfrm>
          <a:prstGeom prst="rect">
            <a:avLst/>
          </a:prstGeom>
        </p:spPr>
      </p:pic>
      <p:pic>
        <p:nvPicPr>
          <p:cNvPr id="216" name="Picture 7" descr="Picture 7"/>
          <p:cNvPicPr>
            <a:picLocks noChangeAspect="1"/>
          </p:cNvPicPr>
          <p:nvPr/>
        </p:nvPicPr>
        <p:blipFill>
          <a:blip r:embed="rId4"/>
          <a:stretch>
            <a:fillRect/>
          </a:stretch>
        </p:blipFill>
        <p:spPr>
          <a:xfrm>
            <a:off x="20988204" y="202324"/>
            <a:ext cx="2992282" cy="1285607"/>
          </a:xfrm>
          <a:prstGeom prst="rect">
            <a:avLst/>
          </a:prstGeom>
          <a:ln w="12700">
            <a:miter lim="400000"/>
          </a:ln>
        </p:spPr>
      </p:pic>
      <p:pic>
        <p:nvPicPr>
          <p:cNvPr id="217" name="Raggruppa" descr="Raggruppa"/>
          <p:cNvPicPr>
            <a:picLocks noChangeAspect="1"/>
          </p:cNvPicPr>
          <p:nvPr/>
        </p:nvPicPr>
        <p:blipFill>
          <a:blip r:embed="rId5"/>
          <a:stretch>
            <a:fillRect/>
          </a:stretch>
        </p:blipFill>
        <p:spPr>
          <a:xfrm>
            <a:off x="340129" y="4294833"/>
            <a:ext cx="9780509" cy="5431134"/>
          </a:xfrm>
          <a:prstGeom prst="rect">
            <a:avLst/>
          </a:prstGeom>
          <a:ln w="12700">
            <a:miter lim="400000"/>
          </a:ln>
        </p:spPr>
      </p:pic>
      <p:sp>
        <p:nvSpPr>
          <p:cNvPr id="218" name="A dedicated review meeting with an expert panel will take place by the end of the year…"/>
          <p:cNvSpPr txBox="1"/>
          <p:nvPr/>
        </p:nvSpPr>
        <p:spPr>
          <a:xfrm>
            <a:off x="3528670" y="11600820"/>
            <a:ext cx="16169945"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3200">
                <a:latin typeface="Avenir Next Regular"/>
                <a:ea typeface="Avenir Next Regular"/>
                <a:cs typeface="Avenir Next Regular"/>
                <a:sym typeface="Avenir Next Regular"/>
              </a:defRPr>
            </a:pPr>
            <a:r>
              <a:t>A dedicated review meeting with an expert panel will take place by the end of the year </a:t>
            </a:r>
          </a:p>
          <a:p>
            <a:pPr>
              <a:defRPr sz="3200">
                <a:latin typeface="Avenir Next Regular"/>
                <a:ea typeface="Avenir Next Regular"/>
                <a:cs typeface="Avenir Next Regular"/>
                <a:sym typeface="Avenir Next Regular"/>
              </a:defRPr>
            </a:pPr>
            <a:r>
              <a:t>to validate the main technical choices. </a:t>
            </a:r>
          </a:p>
        </p:txBody>
      </p:sp>
      <p:pic>
        <p:nvPicPr>
          <p:cNvPr id="219" name="Linea Linea" descr="Linea Linea"/>
          <p:cNvPicPr>
            <a:picLocks/>
          </p:cNvPicPr>
          <p:nvPr/>
        </p:nvPicPr>
        <p:blipFill>
          <a:blip r:embed="rId6"/>
          <a:stretch>
            <a:fillRect/>
          </a:stretch>
        </p:blipFill>
        <p:spPr>
          <a:xfrm rot="5400000">
            <a:off x="6591948" y="7079914"/>
            <a:ext cx="8319815" cy="101601"/>
          </a:xfrm>
          <a:prstGeom prst="rect">
            <a:avLst/>
          </a:prstGeom>
        </p:spPr>
      </p:pic>
      <p:sp>
        <p:nvSpPr>
          <p:cNvPr id="221" name="Building final design - accomplished"/>
          <p:cNvSpPr txBox="1"/>
          <p:nvPr/>
        </p:nvSpPr>
        <p:spPr>
          <a:xfrm>
            <a:off x="13864963" y="2995471"/>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Building final design - accomplished</a:t>
            </a:r>
          </a:p>
        </p:txBody>
      </p:sp>
      <p:sp>
        <p:nvSpPr>
          <p:cNvPr id="222" name="Final review for approval is scheduled tomorrow"/>
          <p:cNvSpPr txBox="1"/>
          <p:nvPr/>
        </p:nvSpPr>
        <p:spPr>
          <a:xfrm>
            <a:off x="13852263" y="4337975"/>
            <a:ext cx="8102892"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Final review for approval is scheduled tomorrow</a:t>
            </a:r>
          </a:p>
        </p:txBody>
      </p:sp>
      <p:sp>
        <p:nvSpPr>
          <p:cNvPr id="223" name="Authorization process will start afterwards"/>
          <p:cNvSpPr txBox="1"/>
          <p:nvPr/>
        </p:nvSpPr>
        <p:spPr>
          <a:xfrm>
            <a:off x="13864963" y="6034355"/>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Authorization process will start afterwards</a:t>
            </a:r>
          </a:p>
        </p:txBody>
      </p:sp>
      <p:sp>
        <p:nvSpPr>
          <p:cNvPr id="224" name="Risk mitigation actions implemented (see risk section and U.Rotundo Talk)"/>
          <p:cNvSpPr txBox="1"/>
          <p:nvPr/>
        </p:nvSpPr>
        <p:spPr>
          <a:xfrm>
            <a:off x="13864963" y="7286297"/>
            <a:ext cx="8358713"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Risk mitigation actions implemented (see risk section and U.Rotundo Talk)</a:t>
            </a:r>
          </a:p>
        </p:txBody>
      </p:sp>
      <p:pic>
        <p:nvPicPr>
          <p:cNvPr id="225" name="Picture 3" descr="Picture 3"/>
          <p:cNvPicPr>
            <a:picLocks noChangeAspect="1"/>
          </p:cNvPicPr>
          <p:nvPr/>
        </p:nvPicPr>
        <p:blipFill>
          <a:blip r:embed="rId8"/>
          <a:stretch>
            <a:fillRect/>
          </a:stretch>
        </p:blipFill>
        <p:spPr>
          <a:xfrm>
            <a:off x="-23343" y="-40314"/>
            <a:ext cx="3027803" cy="1770883"/>
          </a:xfrm>
          <a:prstGeom prst="rect">
            <a:avLst/>
          </a:prstGeom>
          <a:ln w="12700">
            <a:miter lim="400000"/>
          </a:ln>
        </p:spPr>
      </p:pic>
      <p:sp>
        <p:nvSpPr>
          <p:cNvPr id="226" name="Need for re-baselining the project."/>
          <p:cNvSpPr txBox="1"/>
          <p:nvPr/>
        </p:nvSpPr>
        <p:spPr>
          <a:xfrm>
            <a:off x="13864963" y="9352639"/>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Need for re-baselining the project. </a:t>
            </a:r>
          </a:p>
        </p:txBody>
      </p:sp>
      <p:sp>
        <p:nvSpPr>
          <p:cNvPr id="227"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21">
                                            <p:bg/>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221">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22">
                                            <p:bg/>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2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23">
                                            <p:bg/>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22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24">
                                            <p:bg/>
                                          </p:spTgt>
                                        </p:tgtEl>
                                        <p:attrNameLst>
                                          <p:attrName>style.visibility</p:attrName>
                                        </p:attrNameLst>
                                      </p:cBhvr>
                                      <p:to>
                                        <p:strVal val="visible"/>
                                      </p:to>
                                    </p:set>
                                  </p:childTnLst>
                                </p:cTn>
                              </p:par>
                              <p:par>
                                <p:cTn id="33" presetID="1" presetClass="entr" presetSubtype="0" fill="hold" grpId="0" nodeType="withEffect">
                                  <p:stCondLst>
                                    <p:cond delay="0"/>
                                  </p:stCondLst>
                                  <p:iterate>
                                    <p:tmAbs val="0"/>
                                  </p:iterate>
                                  <p:childTnLst>
                                    <p:set>
                                      <p:cBhvr>
                                        <p:cTn id="34" fill="hold"/>
                                        <p:tgtEl>
                                          <p:spTgt spid="2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226">
                                            <p:bg/>
                                          </p:spTgt>
                                        </p:tgtEl>
                                        <p:attrNameLst>
                                          <p:attrName>style.visibility</p:attrName>
                                        </p:attrNameLst>
                                      </p:cBhvr>
                                      <p:to>
                                        <p:strVal val="visible"/>
                                      </p:to>
                                    </p:set>
                                  </p:childTnLst>
                                </p:cTn>
                              </p:par>
                              <p:par>
                                <p:cTn id="39" presetID="1" presetClass="entr" presetSubtype="0" fill="hold" grpId="0" nodeType="withEffect">
                                  <p:stCondLst>
                                    <p:cond delay="0"/>
                                  </p:stCondLst>
                                  <p:iterate>
                                    <p:tmAbs val="0"/>
                                  </p:iterate>
                                  <p:childTnLst>
                                    <p:set>
                                      <p:cBhvr>
                                        <p:cTn id="40" fill="hold"/>
                                        <p:tgtEl>
                                          <p:spTgt spid="22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0" animBg="1" advAuto="0"/>
      <p:bldP spid="218" grpId="0" animBg="1" advAuto="0"/>
      <p:bldP spid="219" grpId="0" animBg="1" advAuto="0"/>
      <p:bldP spid="221" grpId="0" build="p" bldLvl="5" animBg="1" advAuto="0"/>
      <p:bldP spid="222" grpId="0" build="p" bldLvl="5" animBg="1" advAuto="0"/>
      <p:bldP spid="223" grpId="0" build="p" bldLvl="5" animBg="1" advAuto="0"/>
      <p:bldP spid="224" grpId="0" build="p" bldLvl="5" animBg="1" advAuto="0"/>
      <p:bldP spid="226" grpId="0"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Project Management Plan"/>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Project Management Plan </a:t>
            </a:r>
          </a:p>
        </p:txBody>
      </p:sp>
      <p:pic>
        <p:nvPicPr>
          <p:cNvPr id="230"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231" name="Linea Linea" descr="Linea Linea"/>
          <p:cNvPicPr>
            <a:picLocks/>
          </p:cNvPicPr>
          <p:nvPr/>
        </p:nvPicPr>
        <p:blipFill>
          <a:blip r:embed="rId3"/>
          <a:stretch>
            <a:fillRect/>
          </a:stretch>
        </p:blipFill>
        <p:spPr>
          <a:xfrm>
            <a:off x="-93945" y="1743141"/>
            <a:ext cx="24485601" cy="101601"/>
          </a:xfrm>
          <a:prstGeom prst="rect">
            <a:avLst/>
          </a:prstGeom>
        </p:spPr>
      </p:pic>
      <p:pic>
        <p:nvPicPr>
          <p:cNvPr id="233" name="Linea Linea" descr="Linea Linea"/>
          <p:cNvPicPr>
            <a:picLocks/>
          </p:cNvPicPr>
          <p:nvPr/>
        </p:nvPicPr>
        <p:blipFill>
          <a:blip r:embed="rId4"/>
          <a:stretch>
            <a:fillRect/>
          </a:stretch>
        </p:blipFill>
        <p:spPr>
          <a:xfrm>
            <a:off x="-402978" y="13015920"/>
            <a:ext cx="24409401" cy="25401"/>
          </a:xfrm>
          <a:prstGeom prst="rect">
            <a:avLst/>
          </a:prstGeom>
        </p:spPr>
      </p:pic>
      <p:pic>
        <p:nvPicPr>
          <p:cNvPr id="235"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236"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pic>
        <p:nvPicPr>
          <p:cNvPr id="237" name="Linea Linea" descr="Linea Linea"/>
          <p:cNvPicPr>
            <a:picLocks/>
          </p:cNvPicPr>
          <p:nvPr/>
        </p:nvPicPr>
        <p:blipFill>
          <a:blip r:embed="rId6"/>
          <a:stretch>
            <a:fillRect/>
          </a:stretch>
        </p:blipFill>
        <p:spPr>
          <a:xfrm rot="5400000">
            <a:off x="6591948" y="7079914"/>
            <a:ext cx="8319815" cy="101601"/>
          </a:xfrm>
          <a:prstGeom prst="rect">
            <a:avLst/>
          </a:prstGeom>
        </p:spPr>
      </p:pic>
      <p:sp>
        <p:nvSpPr>
          <p:cNvPr id="239" name="Draft version presented in Jan 2021 at this committee"/>
          <p:cNvSpPr txBox="1"/>
          <p:nvPr/>
        </p:nvSpPr>
        <p:spPr>
          <a:xfrm>
            <a:off x="13846301" y="3278803"/>
            <a:ext cx="8358713"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rPr dirty="0"/>
              <a:t> Draft version presented in Jan 2021 at this committee</a:t>
            </a:r>
          </a:p>
        </p:txBody>
      </p:sp>
      <p:sp>
        <p:nvSpPr>
          <p:cNvPr id="240" name="Presented to the INFN management board (GE) in February 2021 and “informally” approved."/>
          <p:cNvSpPr txBox="1"/>
          <p:nvPr/>
        </p:nvSpPr>
        <p:spPr>
          <a:xfrm>
            <a:off x="13846301" y="5157474"/>
            <a:ext cx="8358713"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Presented to the INFN management board (GE) in February 2021 and “informally” approved.</a:t>
            </a:r>
          </a:p>
        </p:txBody>
      </p:sp>
      <p:sp>
        <p:nvSpPr>
          <p:cNvPr id="241" name="Part of TDR funding already allocated for urgent procurement"/>
          <p:cNvSpPr txBox="1"/>
          <p:nvPr/>
        </p:nvSpPr>
        <p:spPr>
          <a:xfrm>
            <a:off x="13846301" y="7708153"/>
            <a:ext cx="8358713"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Part of TDR funding already allocated for urgent procurement</a:t>
            </a:r>
          </a:p>
        </p:txBody>
      </p:sp>
      <p:sp>
        <p:nvSpPr>
          <p:cNvPr id="242" name="Comprehensive document for the TDR Phase"/>
          <p:cNvSpPr txBox="1"/>
          <p:nvPr/>
        </p:nvSpPr>
        <p:spPr>
          <a:xfrm>
            <a:off x="13846301" y="9539190"/>
            <a:ext cx="8358713"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Comprehensive document for the TDR Phase</a:t>
            </a:r>
          </a:p>
        </p:txBody>
      </p:sp>
      <p:pic>
        <p:nvPicPr>
          <p:cNvPr id="244" name="Immagine" descr="Immagine"/>
          <p:cNvPicPr>
            <a:picLocks noChangeAspect="1"/>
          </p:cNvPicPr>
          <p:nvPr/>
        </p:nvPicPr>
        <p:blipFill>
          <a:blip r:embed="rId8"/>
          <a:stretch>
            <a:fillRect/>
          </a:stretch>
        </p:blipFill>
        <p:spPr>
          <a:xfrm>
            <a:off x="1517650" y="2273525"/>
            <a:ext cx="7226300" cy="9956801"/>
          </a:xfrm>
          <a:prstGeom prst="rect">
            <a:avLst/>
          </a:prstGeom>
          <a:ln w="12700">
            <a:miter lim="400000"/>
          </a:ln>
        </p:spPr>
      </p:pic>
      <p:sp>
        <p:nvSpPr>
          <p:cNvPr id="24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39">
                                            <p:bg/>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23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40">
                                            <p:bg/>
                                          </p:spTgt>
                                        </p:tgtEl>
                                        <p:attrNameLst>
                                          <p:attrName>style.visibility</p:attrName>
                                        </p:attrNameLst>
                                      </p:cBhvr>
                                      <p:to>
                                        <p:strVal val="visible"/>
                                      </p:to>
                                    </p:set>
                                  </p:childTnLst>
                                </p:cTn>
                              </p:par>
                              <p:par>
                                <p:cTn id="21" presetID="1" presetClass="entr" presetSubtype="0" fill="hold" grpId="0" nodeType="withEffect">
                                  <p:stCondLst>
                                    <p:cond delay="0"/>
                                  </p:stCondLst>
                                  <p:iterate>
                                    <p:tmAbs val="0"/>
                                  </p:iterate>
                                  <p:childTnLst>
                                    <p:set>
                                      <p:cBhvr>
                                        <p:cTn id="22" fill="hold"/>
                                        <p:tgtEl>
                                          <p:spTgt spid="24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241">
                                            <p:bg/>
                                          </p:spTgt>
                                        </p:tgtEl>
                                        <p:attrNameLst>
                                          <p:attrName>style.visibility</p:attrName>
                                        </p:attrNameLst>
                                      </p:cBhvr>
                                      <p:to>
                                        <p:strVal val="visible"/>
                                      </p:to>
                                    </p:set>
                                  </p:childTnLst>
                                </p:cTn>
                              </p:par>
                              <p:par>
                                <p:cTn id="27" presetID="1" presetClass="entr" presetSubtype="0" fill="hold" grpId="0" nodeType="withEffect">
                                  <p:stCondLst>
                                    <p:cond delay="0"/>
                                  </p:stCondLst>
                                  <p:iterate>
                                    <p:tmAbs val="0"/>
                                  </p:iterate>
                                  <p:childTnLst>
                                    <p:set>
                                      <p:cBhvr>
                                        <p:cTn id="28" fill="hold"/>
                                        <p:tgtEl>
                                          <p:spTgt spid="241">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42">
                                            <p:bg/>
                                          </p:spTgt>
                                        </p:tgtEl>
                                        <p:attrNameLst>
                                          <p:attrName>style.visibility</p:attrName>
                                        </p:attrNameLst>
                                      </p:cBhvr>
                                      <p:to>
                                        <p:strVal val="visible"/>
                                      </p:to>
                                    </p:set>
                                  </p:childTnLst>
                                </p:cTn>
                              </p:par>
                              <p:par>
                                <p:cTn id="33" presetID="1" presetClass="entr" presetSubtype="0" fill="hold" grpId="0" nodeType="withEffect">
                                  <p:stCondLst>
                                    <p:cond delay="0"/>
                                  </p:stCondLst>
                                  <p:iterate>
                                    <p:tmAbs val="0"/>
                                  </p:iterate>
                                  <p:childTnLst>
                                    <p:set>
                                      <p:cBhvr>
                                        <p:cTn id="34" fill="hold"/>
                                        <p:tgtEl>
                                          <p:spTgt spid="24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animBg="1" advAuto="0"/>
      <p:bldP spid="239" grpId="0" build="p" bldLvl="5" animBg="1" advAuto="0"/>
      <p:bldP spid="240" grpId="0" build="p" bldLvl="5" animBg="1" advAuto="0"/>
      <p:bldP spid="241" grpId="0" build="p" bldLvl="5" animBg="1" advAuto="0"/>
      <p:bldP spid="242" grpId="0" build="p" bldLvl="5" animBg="1" advAuto="0"/>
      <p:bldP spid="244"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Project Management Plan"/>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Project Management Plan </a:t>
            </a:r>
          </a:p>
        </p:txBody>
      </p:sp>
      <p:pic>
        <p:nvPicPr>
          <p:cNvPr id="24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249" name="Linea Linea" descr="Linea Linea"/>
          <p:cNvPicPr>
            <a:picLocks/>
          </p:cNvPicPr>
          <p:nvPr/>
        </p:nvPicPr>
        <p:blipFill>
          <a:blip r:embed="rId3"/>
          <a:stretch>
            <a:fillRect/>
          </a:stretch>
        </p:blipFill>
        <p:spPr>
          <a:xfrm>
            <a:off x="-93945" y="1743141"/>
            <a:ext cx="24485601" cy="101601"/>
          </a:xfrm>
          <a:prstGeom prst="rect">
            <a:avLst/>
          </a:prstGeom>
        </p:spPr>
      </p:pic>
      <p:pic>
        <p:nvPicPr>
          <p:cNvPr id="251" name="Linea Linea" descr="Linea Linea"/>
          <p:cNvPicPr>
            <a:picLocks/>
          </p:cNvPicPr>
          <p:nvPr/>
        </p:nvPicPr>
        <p:blipFill>
          <a:blip r:embed="rId4"/>
          <a:stretch>
            <a:fillRect/>
          </a:stretch>
        </p:blipFill>
        <p:spPr>
          <a:xfrm>
            <a:off x="-402978" y="13015920"/>
            <a:ext cx="24409401" cy="25401"/>
          </a:xfrm>
          <a:prstGeom prst="rect">
            <a:avLst/>
          </a:prstGeom>
        </p:spPr>
      </p:pic>
      <p:pic>
        <p:nvPicPr>
          <p:cNvPr id="253"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254"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pic>
        <p:nvPicPr>
          <p:cNvPr id="255" name="Linea Linea" descr="Linea Linea"/>
          <p:cNvPicPr>
            <a:picLocks/>
          </p:cNvPicPr>
          <p:nvPr/>
        </p:nvPicPr>
        <p:blipFill>
          <a:blip r:embed="rId6"/>
          <a:stretch>
            <a:fillRect/>
          </a:stretch>
        </p:blipFill>
        <p:spPr>
          <a:xfrm rot="5400000">
            <a:off x="6591948" y="7079914"/>
            <a:ext cx="8319815" cy="101601"/>
          </a:xfrm>
          <a:prstGeom prst="rect">
            <a:avLst/>
          </a:prstGeom>
        </p:spPr>
      </p:pic>
      <p:pic>
        <p:nvPicPr>
          <p:cNvPr id="257" name="Immagine" descr="Immagine"/>
          <p:cNvPicPr>
            <a:picLocks noChangeAspect="1"/>
          </p:cNvPicPr>
          <p:nvPr/>
        </p:nvPicPr>
        <p:blipFill>
          <a:blip r:embed="rId7"/>
          <a:stretch>
            <a:fillRect/>
          </a:stretch>
        </p:blipFill>
        <p:spPr>
          <a:xfrm>
            <a:off x="1517650" y="2273525"/>
            <a:ext cx="7226300" cy="9956801"/>
          </a:xfrm>
          <a:prstGeom prst="rect">
            <a:avLst/>
          </a:prstGeom>
          <a:ln w="12700">
            <a:miter lim="400000"/>
          </a:ln>
        </p:spPr>
      </p:pic>
      <p:sp>
        <p:nvSpPr>
          <p:cNvPr id="258" name="Organization Breakdown Structure"/>
          <p:cNvSpPr txBox="1"/>
          <p:nvPr/>
        </p:nvSpPr>
        <p:spPr>
          <a:xfrm>
            <a:off x="13931740" y="3467280"/>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8"/>
              </a:buBlip>
              <a:defRPr sz="3200">
                <a:latin typeface="Avenir Next Regular"/>
                <a:ea typeface="Avenir Next Regular"/>
                <a:cs typeface="Avenir Next Regular"/>
                <a:sym typeface="Avenir Next Regular"/>
              </a:defRPr>
            </a:lvl1pPr>
          </a:lstStyle>
          <a:p>
            <a:r>
              <a:t>Organization Breakdown Structure</a:t>
            </a:r>
          </a:p>
        </p:txBody>
      </p:sp>
      <p:sp>
        <p:nvSpPr>
          <p:cNvPr id="259" name="Work Breakdown Structure"/>
          <p:cNvSpPr txBox="1"/>
          <p:nvPr/>
        </p:nvSpPr>
        <p:spPr>
          <a:xfrm>
            <a:off x="13931740" y="4525613"/>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8"/>
              </a:buBlip>
              <a:defRPr sz="3200">
                <a:latin typeface="Avenir Next Regular"/>
                <a:ea typeface="Avenir Next Regular"/>
                <a:cs typeface="Avenir Next Regular"/>
                <a:sym typeface="Avenir Next Regular"/>
              </a:defRPr>
            </a:lvl1pPr>
          </a:lstStyle>
          <a:p>
            <a:r>
              <a:t> Work Breakdown Structure</a:t>
            </a:r>
          </a:p>
        </p:txBody>
      </p:sp>
      <p:sp>
        <p:nvSpPr>
          <p:cNvPr id="260" name="R&amp;D Cost"/>
          <p:cNvSpPr txBox="1"/>
          <p:nvPr/>
        </p:nvSpPr>
        <p:spPr>
          <a:xfrm>
            <a:off x="13931740" y="5583946"/>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8"/>
              </a:buBlip>
              <a:defRPr sz="3200">
                <a:latin typeface="Avenir Next Regular"/>
                <a:ea typeface="Avenir Next Regular"/>
                <a:cs typeface="Avenir Next Regular"/>
                <a:sym typeface="Avenir Next Regular"/>
              </a:defRPr>
            </a:lvl1pPr>
          </a:lstStyle>
          <a:p>
            <a:r>
              <a:t> R&amp;D Cost</a:t>
            </a:r>
          </a:p>
        </p:txBody>
      </p:sp>
      <p:sp>
        <p:nvSpPr>
          <p:cNvPr id="261" name="High level and detailed schedule"/>
          <p:cNvSpPr txBox="1"/>
          <p:nvPr/>
        </p:nvSpPr>
        <p:spPr>
          <a:xfrm>
            <a:off x="13931740" y="6767130"/>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8"/>
              </a:buBlip>
              <a:defRPr sz="3200">
                <a:latin typeface="Avenir Next Regular"/>
                <a:ea typeface="Avenir Next Regular"/>
                <a:cs typeface="Avenir Next Regular"/>
                <a:sym typeface="Avenir Next Regular"/>
              </a:defRPr>
            </a:lvl1pPr>
          </a:lstStyle>
          <a:p>
            <a:r>
              <a:t> High level and detailed schedule</a:t>
            </a:r>
          </a:p>
        </p:txBody>
      </p:sp>
      <p:sp>
        <p:nvSpPr>
          <p:cNvPr id="262" name="Risk management"/>
          <p:cNvSpPr txBox="1"/>
          <p:nvPr/>
        </p:nvSpPr>
        <p:spPr>
          <a:xfrm>
            <a:off x="13913826" y="7861861"/>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8"/>
              </a:buBlip>
              <a:defRPr sz="3200">
                <a:latin typeface="Avenir Next Regular"/>
                <a:ea typeface="Avenir Next Regular"/>
                <a:cs typeface="Avenir Next Regular"/>
                <a:sym typeface="Avenir Next Regular"/>
              </a:defRPr>
            </a:lvl1pPr>
          </a:lstStyle>
          <a:p>
            <a:r>
              <a:t> Risk management</a:t>
            </a:r>
          </a:p>
        </p:txBody>
      </p:sp>
      <p:sp>
        <p:nvSpPr>
          <p:cNvPr id="263" name="Project Control &amp; Methodology"/>
          <p:cNvSpPr txBox="1"/>
          <p:nvPr/>
        </p:nvSpPr>
        <p:spPr>
          <a:xfrm>
            <a:off x="13909847" y="9042742"/>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8"/>
              </a:buBlip>
              <a:defRPr sz="3200">
                <a:latin typeface="Avenir Next Regular"/>
                <a:ea typeface="Avenir Next Regular"/>
                <a:cs typeface="Avenir Next Regular"/>
                <a:sym typeface="Avenir Next Regular"/>
              </a:defRPr>
            </a:lvl1pPr>
          </a:lstStyle>
          <a:p>
            <a:r>
              <a:t> Project Control &amp; Methodology</a:t>
            </a:r>
          </a:p>
        </p:txBody>
      </p:sp>
      <p:sp>
        <p:nvSpPr>
          <p:cNvPr id="264" name="Project Communication Plan"/>
          <p:cNvSpPr txBox="1"/>
          <p:nvPr/>
        </p:nvSpPr>
        <p:spPr>
          <a:xfrm>
            <a:off x="13915761" y="10108864"/>
            <a:ext cx="8358713" cy="66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8"/>
              </a:buBlip>
              <a:defRPr sz="3200">
                <a:latin typeface="Avenir Next Regular"/>
                <a:ea typeface="Avenir Next Regular"/>
                <a:cs typeface="Avenir Next Regular"/>
                <a:sym typeface="Avenir Next Regular"/>
              </a:defRPr>
            </a:lvl1pPr>
          </a:lstStyle>
          <a:p>
            <a:r>
              <a:t> Project Communication Plan</a:t>
            </a:r>
          </a:p>
        </p:txBody>
      </p:sp>
      <p:sp>
        <p:nvSpPr>
          <p:cNvPr id="265"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58">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2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259">
                                            <p:bg/>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25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60">
                                            <p:bg/>
                                          </p:spTgt>
                                        </p:tgtEl>
                                        <p:attrNameLst>
                                          <p:attrName>style.visibility</p:attrName>
                                        </p:attrNameLst>
                                      </p:cBhvr>
                                      <p:to>
                                        <p:strVal val="visible"/>
                                      </p:to>
                                    </p:set>
                                  </p:childTnLst>
                                </p:cTn>
                              </p:par>
                              <p:par>
                                <p:cTn id="19" presetID="1" presetClass="entr" presetSubtype="0" fill="hold" grpId="0" nodeType="withEffect">
                                  <p:stCondLst>
                                    <p:cond delay="0"/>
                                  </p:stCondLst>
                                  <p:iterate>
                                    <p:tmAbs val="0"/>
                                  </p:iterate>
                                  <p:childTnLst>
                                    <p:set>
                                      <p:cBhvr>
                                        <p:cTn id="20" fill="hold"/>
                                        <p:tgtEl>
                                          <p:spTgt spid="26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61">
                                            <p:bg/>
                                          </p:spTgt>
                                        </p:tgtEl>
                                        <p:attrNameLst>
                                          <p:attrName>style.visibility</p:attrName>
                                        </p:attrNameLst>
                                      </p:cBhvr>
                                      <p:to>
                                        <p:strVal val="visible"/>
                                      </p:to>
                                    </p:set>
                                  </p:childTnLst>
                                </p:cTn>
                              </p:par>
                              <p:par>
                                <p:cTn id="25" presetID="1" presetClass="entr" presetSubtype="0" fill="hold" grpId="0" nodeType="withEffect">
                                  <p:stCondLst>
                                    <p:cond delay="0"/>
                                  </p:stCondLst>
                                  <p:iterate>
                                    <p:tmAbs val="0"/>
                                  </p:iterate>
                                  <p:childTnLst>
                                    <p:set>
                                      <p:cBhvr>
                                        <p:cTn id="26" fill="hold"/>
                                        <p:tgtEl>
                                          <p:spTgt spid="26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262">
                                            <p:bg/>
                                          </p:spTgt>
                                        </p:tgtEl>
                                        <p:attrNameLst>
                                          <p:attrName>style.visibility</p:attrName>
                                        </p:attrNameLst>
                                      </p:cBhvr>
                                      <p:to>
                                        <p:strVal val="visible"/>
                                      </p:to>
                                    </p:set>
                                  </p:childTnLst>
                                </p:cTn>
                              </p:par>
                              <p:par>
                                <p:cTn id="31" presetID="1" presetClass="entr" presetSubtype="0" fill="hold" grpId="0" nodeType="withEffect">
                                  <p:stCondLst>
                                    <p:cond delay="0"/>
                                  </p:stCondLst>
                                  <p:iterate>
                                    <p:tmAbs val="0"/>
                                  </p:iterate>
                                  <p:childTnLst>
                                    <p:set>
                                      <p:cBhvr>
                                        <p:cTn id="32" fill="hold"/>
                                        <p:tgtEl>
                                          <p:spTgt spid="262">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iterate>
                                    <p:tmAbs val="0"/>
                                  </p:iterate>
                                  <p:childTnLst>
                                    <p:set>
                                      <p:cBhvr>
                                        <p:cTn id="36" fill="hold"/>
                                        <p:tgtEl>
                                          <p:spTgt spid="263">
                                            <p:bg/>
                                          </p:spTgt>
                                        </p:tgtEl>
                                        <p:attrNameLst>
                                          <p:attrName>style.visibility</p:attrName>
                                        </p:attrNameLst>
                                      </p:cBhvr>
                                      <p:to>
                                        <p:strVal val="visible"/>
                                      </p:to>
                                    </p:set>
                                  </p:childTnLst>
                                </p:cTn>
                              </p:par>
                              <p:par>
                                <p:cTn id="37" presetID="1" presetClass="entr" presetSubtype="0" fill="hold" grpId="0" nodeType="withEffect">
                                  <p:stCondLst>
                                    <p:cond delay="0"/>
                                  </p:stCondLst>
                                  <p:iterate>
                                    <p:tmAbs val="0"/>
                                  </p:iterate>
                                  <p:childTnLst>
                                    <p:set>
                                      <p:cBhvr>
                                        <p:cTn id="38" fill="hold"/>
                                        <p:tgtEl>
                                          <p:spTgt spid="26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iterate>
                                    <p:tmAbs val="0"/>
                                  </p:iterate>
                                  <p:childTnLst>
                                    <p:set>
                                      <p:cBhvr>
                                        <p:cTn id="42" fill="hold"/>
                                        <p:tgtEl>
                                          <p:spTgt spid="264">
                                            <p:bg/>
                                          </p:spTgt>
                                        </p:tgtEl>
                                        <p:attrNameLst>
                                          <p:attrName>style.visibility</p:attrName>
                                        </p:attrNameLst>
                                      </p:cBhvr>
                                      <p:to>
                                        <p:strVal val="visible"/>
                                      </p:to>
                                    </p:set>
                                  </p:childTnLst>
                                </p:cTn>
                              </p:par>
                              <p:par>
                                <p:cTn id="43" presetID="1" presetClass="entr" presetSubtype="0" fill="hold" grpId="0" nodeType="withEffect">
                                  <p:stCondLst>
                                    <p:cond delay="0"/>
                                  </p:stCondLst>
                                  <p:iterate>
                                    <p:tmAbs val="0"/>
                                  </p:iterate>
                                  <p:childTnLst>
                                    <p:set>
                                      <p:cBhvr>
                                        <p:cTn id="44" fill="hold"/>
                                        <p:tgtEl>
                                          <p:spTgt spid="2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 grpId="0" build="p" bldLvl="5" animBg="1" advAuto="0"/>
      <p:bldP spid="259" grpId="0" build="p" bldLvl="5" animBg="1" advAuto="0"/>
      <p:bldP spid="260" grpId="0" build="p" bldLvl="5" animBg="1" advAuto="0"/>
      <p:bldP spid="261" grpId="0" build="p" bldLvl="5" animBg="1" advAuto="0"/>
      <p:bldP spid="262" grpId="0" build="p" bldLvl="5" animBg="1" advAuto="0"/>
      <p:bldP spid="263" grpId="0" build="p" bldLvl="5" animBg="1" advAuto="0"/>
      <p:bldP spid="264" grpId="0"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Organization Breakdown Structure"/>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Organization Breakdown Structure</a:t>
            </a:r>
          </a:p>
        </p:txBody>
      </p:sp>
      <p:pic>
        <p:nvPicPr>
          <p:cNvPr id="268"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269" name="Linea Linea" descr="Linea Linea"/>
          <p:cNvPicPr>
            <a:picLocks/>
          </p:cNvPicPr>
          <p:nvPr/>
        </p:nvPicPr>
        <p:blipFill>
          <a:blip r:embed="rId3"/>
          <a:stretch>
            <a:fillRect/>
          </a:stretch>
        </p:blipFill>
        <p:spPr>
          <a:xfrm>
            <a:off x="-93945" y="1743141"/>
            <a:ext cx="24485601" cy="101601"/>
          </a:xfrm>
          <a:prstGeom prst="rect">
            <a:avLst/>
          </a:prstGeom>
        </p:spPr>
      </p:pic>
      <p:pic>
        <p:nvPicPr>
          <p:cNvPr id="271" name="Linea Linea" descr="Linea Linea"/>
          <p:cNvPicPr>
            <a:picLocks/>
          </p:cNvPicPr>
          <p:nvPr/>
        </p:nvPicPr>
        <p:blipFill>
          <a:blip r:embed="rId4"/>
          <a:stretch>
            <a:fillRect/>
          </a:stretch>
        </p:blipFill>
        <p:spPr>
          <a:xfrm>
            <a:off x="-402978" y="13015920"/>
            <a:ext cx="24409401" cy="25401"/>
          </a:xfrm>
          <a:prstGeom prst="rect">
            <a:avLst/>
          </a:prstGeom>
        </p:spPr>
      </p:pic>
      <p:pic>
        <p:nvPicPr>
          <p:cNvPr id="273"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274"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pic>
        <p:nvPicPr>
          <p:cNvPr id="275" name="Linea Linea" descr="Linea Linea"/>
          <p:cNvPicPr>
            <a:picLocks/>
          </p:cNvPicPr>
          <p:nvPr/>
        </p:nvPicPr>
        <p:blipFill>
          <a:blip r:embed="rId6"/>
          <a:stretch>
            <a:fillRect/>
          </a:stretch>
        </p:blipFill>
        <p:spPr>
          <a:xfrm rot="5400000">
            <a:off x="8336046" y="7079914"/>
            <a:ext cx="8319814" cy="101601"/>
          </a:xfrm>
          <a:prstGeom prst="rect">
            <a:avLst/>
          </a:prstGeom>
        </p:spPr>
      </p:pic>
      <p:sp>
        <p:nvSpPr>
          <p:cNvPr id="277" name="Few modification w.r.t. last presented version:…"/>
          <p:cNvSpPr txBox="1"/>
          <p:nvPr/>
        </p:nvSpPr>
        <p:spPr>
          <a:xfrm>
            <a:off x="13915761" y="2653964"/>
            <a:ext cx="9544504" cy="233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l">
              <a:buSzPct val="50000"/>
              <a:buBlip>
                <a:blip r:embed="rId7"/>
              </a:buBlip>
              <a:defRPr sz="3200">
                <a:latin typeface="Avenir Next Regular"/>
                <a:ea typeface="Avenir Next Regular"/>
                <a:cs typeface="Avenir Next Regular"/>
                <a:sym typeface="Avenir Next Regular"/>
              </a:defRPr>
            </a:pPr>
            <a:r>
              <a:t> Few modification w.r.t. last presented version: </a:t>
            </a:r>
          </a:p>
          <a:p>
            <a:pPr marL="1143000" lvl="2" indent="-228600" algn="l">
              <a:buSzPct val="100000"/>
              <a:buChar char="•"/>
              <a:defRPr sz="3200">
                <a:latin typeface="Avenir Next Regular"/>
                <a:ea typeface="Avenir Next Regular"/>
                <a:cs typeface="Avenir Next Regular"/>
                <a:sym typeface="Avenir Next Regular"/>
              </a:defRPr>
            </a:pPr>
            <a:r>
              <a:t> Additional working area for Diagnostics</a:t>
            </a:r>
          </a:p>
          <a:p>
            <a:pPr marL="1143000" lvl="2" indent="-228600" algn="l">
              <a:buSzPct val="100000"/>
              <a:buChar char="•"/>
              <a:defRPr sz="3200">
                <a:latin typeface="Avenir Next Regular"/>
                <a:ea typeface="Avenir Next Regular"/>
                <a:cs typeface="Avenir Next Regular"/>
                <a:sym typeface="Avenir Next Regular"/>
              </a:defRPr>
            </a:pPr>
            <a:r>
              <a:t> Some WP responsible have been changed</a:t>
            </a:r>
          </a:p>
          <a:p>
            <a:pPr marL="1143000" lvl="2" indent="-228600" algn="l">
              <a:buSzPct val="100000"/>
              <a:buChar char="•"/>
              <a:defRPr sz="3200">
                <a:latin typeface="Avenir Next Regular"/>
                <a:ea typeface="Avenir Next Regular"/>
                <a:cs typeface="Avenir Next Regular"/>
                <a:sym typeface="Avenir Next Regular"/>
              </a:defRPr>
            </a:pPr>
            <a:r>
              <a:t> Additional WP: Network, Functional safety.</a:t>
            </a:r>
          </a:p>
        </p:txBody>
      </p:sp>
      <p:sp>
        <p:nvSpPr>
          <p:cNvPr id="278" name="For each work packages, expected activities and deliverables are reported in a dedicated document - WBS dictionary (to be updated soon)."/>
          <p:cNvSpPr txBox="1"/>
          <p:nvPr/>
        </p:nvSpPr>
        <p:spPr>
          <a:xfrm>
            <a:off x="13814161" y="5962314"/>
            <a:ext cx="8358713" cy="233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For each work packages, expected activities and deliverables are reported in a dedicated document - WBS dictionary (to be updated soon).</a:t>
            </a:r>
          </a:p>
        </p:txBody>
      </p:sp>
      <p:sp>
        <p:nvSpPr>
          <p:cNvPr id="279" name="It follows the matrix structure of the internal LNF organigram."/>
          <p:cNvSpPr txBox="1"/>
          <p:nvPr/>
        </p:nvSpPr>
        <p:spPr>
          <a:xfrm>
            <a:off x="13814161" y="9270664"/>
            <a:ext cx="8358713"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It follows the matrix structure of the internal LNF organigram.</a:t>
            </a:r>
          </a:p>
        </p:txBody>
      </p:sp>
      <p:pic>
        <p:nvPicPr>
          <p:cNvPr id="280" name="Immagine" descr="Immagine"/>
          <p:cNvPicPr>
            <a:picLocks noChangeAspect="1"/>
          </p:cNvPicPr>
          <p:nvPr/>
        </p:nvPicPr>
        <p:blipFill>
          <a:blip r:embed="rId8"/>
          <a:stretch>
            <a:fillRect/>
          </a:stretch>
        </p:blipFill>
        <p:spPr>
          <a:xfrm>
            <a:off x="79171" y="4476127"/>
            <a:ext cx="12196721" cy="6855674"/>
          </a:xfrm>
          <a:prstGeom prst="rect">
            <a:avLst/>
          </a:prstGeom>
          <a:ln w="12700">
            <a:miter lim="400000"/>
          </a:ln>
        </p:spPr>
      </p:pic>
      <p:sp>
        <p:nvSpPr>
          <p:cNvPr id="281" name="Aligned w.r.t. the EuPRAXIA consortium expected activities."/>
          <p:cNvSpPr txBox="1"/>
          <p:nvPr/>
        </p:nvSpPr>
        <p:spPr>
          <a:xfrm>
            <a:off x="13803433" y="11506200"/>
            <a:ext cx="9769160" cy="1219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marL="228600" indent="-228600" algn="l">
              <a:buSzPct val="50000"/>
              <a:buBlip>
                <a:blip r:embed="rId7"/>
              </a:buBlip>
              <a:defRPr sz="3200">
                <a:latin typeface="Avenir Next Regular"/>
                <a:ea typeface="Avenir Next Regular"/>
                <a:cs typeface="Avenir Next Regular"/>
                <a:sym typeface="Avenir Next Regular"/>
              </a:defRPr>
            </a:lvl1pPr>
          </a:lstStyle>
          <a:p>
            <a:r>
              <a:t> Aligned w.r.t. the EuPRAXIA consortium expected activities.</a:t>
            </a:r>
          </a:p>
        </p:txBody>
      </p:sp>
      <p:sp>
        <p:nvSpPr>
          <p:cNvPr id="282" name="TDR Review Committee, 26/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26/10/2021.                                                                                                                                                                         Antonio Falone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77">
                                            <p:bg/>
                                          </p:spTgt>
                                        </p:tgtEl>
                                        <p:attrNameLst>
                                          <p:attrName>style.visibility</p:attrName>
                                        </p:attrNameLst>
                                      </p:cBhvr>
                                      <p:to>
                                        <p:strVal val="visible"/>
                                      </p:to>
                                    </p:set>
                                  </p:childTnLst>
                                </p:cTn>
                              </p:par>
                              <p:par>
                                <p:cTn id="15" presetID="1" presetClass="entr" presetSubtype="0" fill="hold" grpId="0" nodeType="withEffect">
                                  <p:stCondLst>
                                    <p:cond delay="0"/>
                                  </p:stCondLst>
                                  <p:iterate>
                                    <p:tmAbs val="0"/>
                                  </p:iterate>
                                  <p:childTnLst>
                                    <p:set>
                                      <p:cBhvr>
                                        <p:cTn id="16" fill="hold"/>
                                        <p:tgtEl>
                                          <p:spTgt spid="27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27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27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iterate>
                                    <p:tmAbs val="0"/>
                                  </p:iterate>
                                  <p:childTnLst>
                                    <p:set>
                                      <p:cBhvr>
                                        <p:cTn id="28" fill="hold"/>
                                        <p:tgtEl>
                                          <p:spTgt spid="27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iterate>
                                    <p:tmAbs val="0"/>
                                  </p:iterate>
                                  <p:childTnLst>
                                    <p:set>
                                      <p:cBhvr>
                                        <p:cTn id="32" fill="hold"/>
                                        <p:tgtEl>
                                          <p:spTgt spid="278">
                                            <p:bg/>
                                          </p:spTgt>
                                        </p:tgtEl>
                                        <p:attrNameLst>
                                          <p:attrName>style.visibility</p:attrName>
                                        </p:attrNameLst>
                                      </p:cBhvr>
                                      <p:to>
                                        <p:strVal val="visible"/>
                                      </p:to>
                                    </p:set>
                                  </p:childTnLst>
                                </p:cTn>
                              </p:par>
                              <p:par>
                                <p:cTn id="33" presetID="1" presetClass="entr" presetSubtype="0" fill="hold" grpId="0" nodeType="withEffect">
                                  <p:stCondLst>
                                    <p:cond delay="0"/>
                                  </p:stCondLst>
                                  <p:iterate>
                                    <p:tmAbs val="0"/>
                                  </p:iterate>
                                  <p:childTnLst>
                                    <p:set>
                                      <p:cBhvr>
                                        <p:cTn id="34" fill="hold"/>
                                        <p:tgtEl>
                                          <p:spTgt spid="278">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iterate>
                                    <p:tmAbs val="0"/>
                                  </p:iterate>
                                  <p:childTnLst>
                                    <p:set>
                                      <p:cBhvr>
                                        <p:cTn id="38" fill="hold"/>
                                        <p:tgtEl>
                                          <p:spTgt spid="279">
                                            <p:bg/>
                                          </p:spTgt>
                                        </p:tgtEl>
                                        <p:attrNameLst>
                                          <p:attrName>style.visibility</p:attrName>
                                        </p:attrNameLst>
                                      </p:cBhvr>
                                      <p:to>
                                        <p:strVal val="visible"/>
                                      </p:to>
                                    </p:set>
                                  </p:childTnLst>
                                </p:cTn>
                              </p:par>
                              <p:par>
                                <p:cTn id="39" presetID="1" presetClass="entr" presetSubtype="0" fill="hold" grpId="0" nodeType="withEffect">
                                  <p:stCondLst>
                                    <p:cond delay="0"/>
                                  </p:stCondLst>
                                  <p:iterate>
                                    <p:tmAbs val="0"/>
                                  </p:iterate>
                                  <p:childTnLst>
                                    <p:set>
                                      <p:cBhvr>
                                        <p:cTn id="40" fill="hold"/>
                                        <p:tgtEl>
                                          <p:spTgt spid="279">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281">
                                            <p:bg/>
                                          </p:spTgt>
                                        </p:tgtEl>
                                        <p:attrNameLst>
                                          <p:attrName>style.visibility</p:attrName>
                                        </p:attrNameLst>
                                      </p:cBhvr>
                                      <p:to>
                                        <p:strVal val="visible"/>
                                      </p:to>
                                    </p:set>
                                  </p:childTnLst>
                                </p:cTn>
                              </p:par>
                              <p:par>
                                <p:cTn id="45" presetID="1" presetClass="entr" presetSubtype="0" fill="hold" grpId="0" nodeType="withEffect">
                                  <p:stCondLst>
                                    <p:cond delay="0"/>
                                  </p:stCondLst>
                                  <p:iterate>
                                    <p:tmAbs val="0"/>
                                  </p:iterate>
                                  <p:childTnLst>
                                    <p:set>
                                      <p:cBhvr>
                                        <p:cTn id="46" fill="hold"/>
                                        <p:tgtEl>
                                          <p:spTgt spid="28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animBg="1" advAuto="0"/>
      <p:bldP spid="277" grpId="0" build="p" bldLvl="5" animBg="1" advAuto="0"/>
      <p:bldP spid="278" grpId="0" build="p" bldLvl="5" animBg="1" advAuto="0"/>
      <p:bldP spid="279" grpId="0" build="p" bldLvl="5" animBg="1" advAuto="0"/>
      <p:bldP spid="280" grpId="0" animBg="1" advAuto="0"/>
      <p:bldP spid="281" grpId="0"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Organization Breakdown Structure"/>
          <p:cNvSpPr txBox="1">
            <a:spLocks noGrp="1"/>
          </p:cNvSpPr>
          <p:nvPr>
            <p:ph type="title"/>
          </p:nvPr>
        </p:nvSpPr>
        <p:spPr>
          <a:xfrm>
            <a:off x="3259288" y="120341"/>
            <a:ext cx="18473329" cy="1433164"/>
          </a:xfrm>
          <a:prstGeom prst="rect">
            <a:avLst/>
          </a:prstGeom>
        </p:spPr>
        <p:txBody>
          <a:bodyPr/>
          <a:lstStyle>
            <a:lvl1pPr defTabSz="2218888">
              <a:defRPr sz="7735" b="0" spc="-154">
                <a:solidFill>
                  <a:srgbClr val="5E5E5E"/>
                </a:solidFill>
                <a:latin typeface="Avenir Next Regular"/>
                <a:ea typeface="Avenir Next Regular"/>
                <a:cs typeface="Avenir Next Regular"/>
                <a:sym typeface="Avenir Next Regular"/>
              </a:defRPr>
            </a:lvl1pPr>
          </a:lstStyle>
          <a:p>
            <a:r>
              <a:t>Organization Breakdown Structure</a:t>
            </a:r>
          </a:p>
        </p:txBody>
      </p:sp>
      <p:pic>
        <p:nvPicPr>
          <p:cNvPr id="285" name="Picture 3" descr="Picture 3"/>
          <p:cNvPicPr>
            <a:picLocks noChangeAspect="1"/>
          </p:cNvPicPr>
          <p:nvPr/>
        </p:nvPicPr>
        <p:blipFill>
          <a:blip r:embed="rId2"/>
          <a:stretch>
            <a:fillRect/>
          </a:stretch>
        </p:blipFill>
        <p:spPr>
          <a:xfrm>
            <a:off x="18990" y="49192"/>
            <a:ext cx="3027803" cy="1770883"/>
          </a:xfrm>
          <a:prstGeom prst="rect">
            <a:avLst/>
          </a:prstGeom>
          <a:ln w="12700">
            <a:miter lim="400000"/>
          </a:ln>
        </p:spPr>
      </p:pic>
      <p:pic>
        <p:nvPicPr>
          <p:cNvPr id="286" name="Linea Linea" descr="Linea Linea"/>
          <p:cNvPicPr>
            <a:picLocks/>
          </p:cNvPicPr>
          <p:nvPr/>
        </p:nvPicPr>
        <p:blipFill>
          <a:blip r:embed="rId3"/>
          <a:stretch>
            <a:fillRect/>
          </a:stretch>
        </p:blipFill>
        <p:spPr>
          <a:xfrm>
            <a:off x="-93945" y="1743141"/>
            <a:ext cx="24485601" cy="101601"/>
          </a:xfrm>
          <a:prstGeom prst="rect">
            <a:avLst/>
          </a:prstGeom>
        </p:spPr>
      </p:pic>
      <p:pic>
        <p:nvPicPr>
          <p:cNvPr id="288" name="Linea Linea" descr="Linea Linea"/>
          <p:cNvPicPr>
            <a:picLocks/>
          </p:cNvPicPr>
          <p:nvPr/>
        </p:nvPicPr>
        <p:blipFill>
          <a:blip r:embed="rId4"/>
          <a:stretch>
            <a:fillRect/>
          </a:stretch>
        </p:blipFill>
        <p:spPr>
          <a:xfrm>
            <a:off x="-402978" y="13015920"/>
            <a:ext cx="24409401" cy="25401"/>
          </a:xfrm>
          <a:prstGeom prst="rect">
            <a:avLst/>
          </a:prstGeom>
        </p:spPr>
      </p:pic>
      <p:pic>
        <p:nvPicPr>
          <p:cNvPr id="290" name="Picture 7" descr="Picture 7"/>
          <p:cNvPicPr>
            <a:picLocks noChangeAspect="1"/>
          </p:cNvPicPr>
          <p:nvPr/>
        </p:nvPicPr>
        <p:blipFill>
          <a:blip r:embed="rId5"/>
          <a:stretch>
            <a:fillRect/>
          </a:stretch>
        </p:blipFill>
        <p:spPr>
          <a:xfrm>
            <a:off x="20988204" y="202324"/>
            <a:ext cx="2992282" cy="1285607"/>
          </a:xfrm>
          <a:prstGeom prst="rect">
            <a:avLst/>
          </a:prstGeom>
          <a:ln w="12700">
            <a:miter lim="400000"/>
          </a:ln>
        </p:spPr>
      </p:pic>
      <p:sp>
        <p:nvSpPr>
          <p:cNvPr id="291" name="INCLUDED in the ESFRI 2021 Roadmap —&gt; Big milestone"/>
          <p:cNvSpPr txBox="1"/>
          <p:nvPr/>
        </p:nvSpPr>
        <p:spPr>
          <a:xfrm>
            <a:off x="8258051" y="-8456667"/>
            <a:ext cx="13946963" cy="154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200">
                <a:latin typeface="Avenir Next Regular"/>
                <a:ea typeface="Avenir Next Regular"/>
                <a:cs typeface="Avenir Next Regular"/>
                <a:sym typeface="Avenir Next Regular"/>
              </a:defRPr>
            </a:lvl1pPr>
          </a:lstStyle>
          <a:p>
            <a:r>
              <a:t>INCLUDED in the ESFRI 2021 Roadmap —&gt; Big milestone</a:t>
            </a:r>
          </a:p>
        </p:txBody>
      </p:sp>
      <p:sp>
        <p:nvSpPr>
          <p:cNvPr id="292" name="TDR Review Committee, 27/10/2021.                                                                                                                                                                         Antonio Falone"/>
          <p:cNvSpPr txBox="1"/>
          <p:nvPr/>
        </p:nvSpPr>
        <p:spPr>
          <a:xfrm>
            <a:off x="117419" y="13130220"/>
            <a:ext cx="24149162" cy="5343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lvl1pPr algn="l" defTabSz="825500">
              <a:defRPr sz="2900">
                <a:latin typeface="DIN Alternate Bold"/>
                <a:ea typeface="DIN Alternate Bold"/>
                <a:cs typeface="DIN Alternate Bold"/>
                <a:sym typeface="DIN Alternate Bold"/>
              </a:defRPr>
            </a:lvl1pPr>
          </a:lstStyle>
          <a:p>
            <a:r>
              <a:t>TDR Review Committee, 27/10/2021.                                                                                                                                                                         Antonio Falone</a:t>
            </a:r>
          </a:p>
        </p:txBody>
      </p:sp>
      <p:pic>
        <p:nvPicPr>
          <p:cNvPr id="293" name="Immagine" descr="Immagine"/>
          <p:cNvPicPr>
            <a:picLocks noChangeAspect="1"/>
          </p:cNvPicPr>
          <p:nvPr/>
        </p:nvPicPr>
        <p:blipFill>
          <a:blip r:embed="rId6"/>
          <a:stretch>
            <a:fillRect/>
          </a:stretch>
        </p:blipFill>
        <p:spPr>
          <a:xfrm>
            <a:off x="0" y="8424"/>
            <a:ext cx="24384000" cy="13699152"/>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3631</Words>
  <Application>Microsoft Macintosh PowerPoint</Application>
  <PresentationFormat>Personalizzato</PresentationFormat>
  <Paragraphs>867</Paragraphs>
  <Slides>41</Slides>
  <Notes>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41</vt:i4>
      </vt:variant>
    </vt:vector>
  </HeadingPairs>
  <TitlesOfParts>
    <vt:vector size="50" baseType="lpstr">
      <vt:lpstr>Avenir Book</vt:lpstr>
      <vt:lpstr>Avenir Heavy</vt:lpstr>
      <vt:lpstr>Avenir Next Regular</vt:lpstr>
      <vt:lpstr>Chalkduster</vt:lpstr>
      <vt:lpstr>DIN Alternate Bold</vt:lpstr>
      <vt:lpstr>Helvetica</vt:lpstr>
      <vt:lpstr>Helvetica Neue</vt:lpstr>
      <vt:lpstr>Helvetica Neue Medium</vt:lpstr>
      <vt:lpstr>21_BasicWhite</vt:lpstr>
      <vt:lpstr>EuPRAXIA @ SPARC_LAB</vt:lpstr>
      <vt:lpstr>Outline</vt:lpstr>
      <vt:lpstr>Highlights</vt:lpstr>
      <vt:lpstr>Highlights</vt:lpstr>
      <vt:lpstr>Highlights</vt:lpstr>
      <vt:lpstr>Project Management Plan </vt:lpstr>
      <vt:lpstr>Project Management Plan </vt:lpstr>
      <vt:lpstr>Organization Breakdown Structure</vt:lpstr>
      <vt:lpstr>Organization Breakdown Structure</vt:lpstr>
      <vt:lpstr>Project Management Plan </vt:lpstr>
      <vt:lpstr>Roadmap towards TDR - Old Baseline</vt:lpstr>
      <vt:lpstr>Roadmap towards TDR - new baseline</vt:lpstr>
      <vt:lpstr>Roadmap towards TDR - new baseline</vt:lpstr>
      <vt:lpstr>Building planning baseline</vt:lpstr>
      <vt:lpstr>Building planning baseline</vt:lpstr>
      <vt:lpstr>Detailed Planning</vt:lpstr>
      <vt:lpstr>Intermediate milestones</vt:lpstr>
      <vt:lpstr>Short term outlook - upcoming milestones</vt:lpstr>
      <vt:lpstr>Project Management Plan </vt:lpstr>
      <vt:lpstr>Cost-Baseline</vt:lpstr>
      <vt:lpstr>Cost-Baseline, shopping cart</vt:lpstr>
      <vt:lpstr>Cost-Baseline, shopping cart</vt:lpstr>
      <vt:lpstr>Cost-Baseline, shopping cart</vt:lpstr>
      <vt:lpstr>Cost-Baseline, status</vt:lpstr>
      <vt:lpstr>Project Management Plan </vt:lpstr>
      <vt:lpstr>Risk management, methodology</vt:lpstr>
      <vt:lpstr>TDR- Management Risks</vt:lpstr>
      <vt:lpstr>TDR - Technical Risks</vt:lpstr>
      <vt:lpstr>Building - Management Risks</vt:lpstr>
      <vt:lpstr>Project Management Plan </vt:lpstr>
      <vt:lpstr>Current resources allocation [FTE]</vt:lpstr>
      <vt:lpstr>Current resources allocation [FTE]</vt:lpstr>
      <vt:lpstr>Estimation required additional manpower</vt:lpstr>
      <vt:lpstr>Project office update </vt:lpstr>
      <vt:lpstr>PM and Integration activities</vt:lpstr>
      <vt:lpstr>PM and Integration activities</vt:lpstr>
      <vt:lpstr>System engineering</vt:lpstr>
      <vt:lpstr>System engineering -Functional Layout</vt:lpstr>
      <vt:lpstr>System engineering -Functional Layout</vt:lpstr>
      <vt:lpstr>System engineering</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EuPRAXIA @ SPARC_LAB</dc:title>
  <cp:lastModifiedBy>Antonio Falone</cp:lastModifiedBy>
  <cp:revision>1</cp:revision>
  <dcterms:modified xsi:type="dcterms:W3CDTF">2021-10-25T14:27:56Z</dcterms:modified>
</cp:coreProperties>
</file>