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f4f5ff2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f4f5ff2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b1fba550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b1fba550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b1fba550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b1fba550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1fba550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b1fba550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1fba550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b1fba550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b1fba550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b1fba550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b1fba550a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b1fba550a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b1fba550a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b1fba550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b1fba550a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b1fba550a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ndico.sns.it/event/8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presentation/d/1h4F6W3nszYIt-6aOoTEvdloGjbrsIMduCHWxIPat_lk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bTagging @ CMS (HEP)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tutors</a:t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675" y="2906075"/>
            <a:ext cx="2070600" cy="20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5080800" y="1790600"/>
            <a:ext cx="261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Group 6: Belle-2 PostDoc in Marseille; former PhD with CMS in Pisa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98000" y="1790600"/>
            <a:ext cx="261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Group 7: Saverio Mariani; INFN Firenze, PhD-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epsilon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with UniFi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LHCb fixed target programme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88" y="2661438"/>
            <a:ext cx="2278925" cy="22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of the hackathon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Use realistic </a:t>
            </a:r>
            <a:r>
              <a:rPr b="1" lang="en">
                <a:solidFill>
                  <a:srgbClr val="9900FF"/>
                </a:solidFill>
              </a:rPr>
              <a:t>CMS@LHC@CERN</a:t>
            </a:r>
            <a:r>
              <a:rPr b="1" lang="en"/>
              <a:t> data samples (from Monte Carlo </a:t>
            </a:r>
            <a:r>
              <a:rPr b="1" lang="en"/>
              <a:t>simulation</a:t>
            </a:r>
            <a:r>
              <a:rPr b="1" lang="en"/>
              <a:t>) to prepare a DL system able to “categorize” the flavour of the quark generating a jet of particles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</a:t>
            </a:r>
            <a:r>
              <a:rPr lang="en"/>
              <a:t>first</a:t>
            </a:r>
            <a:r>
              <a:rPr lang="en"/>
              <a:t>, a few wider range explanations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Largely based on the work by Leonardo Giannini (formerly INFN, now UCSD)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 seen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CMS- Compact Muon Solenoid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53675" y="1756500"/>
            <a:ext cx="4760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One of the 4 major LHC(CERN) experiments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Collects data from proton proton collisions @ 7-13 TeV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particular, when you </a:t>
            </a:r>
            <a:r>
              <a:rPr lang="en"/>
              <a:t>collide 2 bunch of protons, </a:t>
            </a:r>
            <a:r>
              <a:rPr b="1" lang="en"/>
              <a:t>quarks tend to be expelled</a:t>
            </a:r>
            <a:r>
              <a:rPr lang="en"/>
              <a:t>; due to QCD confinement, they cannot stay “naked”, and vest themselves with additional quarks and particles.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of the quarks are unstable (t) or generate unstable particles (b, c, s and sometimes u and d), which generate even more particles close to the direction of the initial quark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Here we try to recognize jets from b quarks from jets originating from other flavours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225" y="1609563"/>
            <a:ext cx="3837850" cy="13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5232300" y="3022550"/>
            <a:ext cx="3911700" cy="22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Knowing (statistically) the favour if the initial high energy quark is very important in HEP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Many models of New Physics</a:t>
            </a:r>
            <a:endParaRPr>
              <a:solidFill>
                <a:srgbClr val="99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Higgs physics (H decays preferentially to b quarks)</a:t>
            </a:r>
            <a:endParaRPr>
              <a:solidFill>
                <a:srgbClr val="99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... 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</a:t>
            </a:r>
            <a:r>
              <a:rPr lang="en"/>
              <a:t> are our handles?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06925" y="1919075"/>
            <a:ext cx="52542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 hadrons have a “sizeable lifetime” (</a:t>
            </a:r>
            <a:r>
              <a:rPr b="1" lang="en"/>
              <a:t>ctau = 500 um</a:t>
            </a:r>
            <a:r>
              <a:rPr lang="en"/>
              <a:t>) so with the typical Lorentz boost @ LHC they </a:t>
            </a:r>
            <a:r>
              <a:rPr b="1" lang="en"/>
              <a:t>“decay”~ mm from the pp interaction point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○"/>
            </a:pPr>
            <a:r>
              <a:rPr lang="en">
                <a:solidFill>
                  <a:schemeClr val="accent3"/>
                </a:solidFill>
              </a:rPr>
              <a:t>Lig</a:t>
            </a:r>
            <a:r>
              <a:rPr lang="en">
                <a:solidFill>
                  <a:schemeClr val="accent3"/>
                </a:solidFill>
              </a:rPr>
              <a:t>ht quarks (u, d) and gluons either much closer or much farther</a:t>
            </a:r>
            <a:endParaRPr>
              <a:solidFill>
                <a:schemeClr val="accent3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 hadrons have a </a:t>
            </a:r>
            <a:r>
              <a:rPr b="1" lang="en"/>
              <a:t>decay multiplicity</a:t>
            </a:r>
            <a:r>
              <a:rPr lang="en"/>
              <a:t> (number of daughter particles) ~5, higher than lighter quarks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 hadrons have a higher </a:t>
            </a:r>
            <a:r>
              <a:rPr lang="en"/>
              <a:t>fraction</a:t>
            </a:r>
            <a:r>
              <a:rPr lang="en"/>
              <a:t> of decays containing </a:t>
            </a:r>
            <a:r>
              <a:rPr b="1" lang="en"/>
              <a:t>leptons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 hadron </a:t>
            </a:r>
            <a:r>
              <a:rPr b="1" lang="en"/>
              <a:t>mass is ~ 5 GeV</a:t>
            </a:r>
            <a:r>
              <a:rPr lang="en"/>
              <a:t>, higher than other quarks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122" y="1372225"/>
            <a:ext cx="3522424" cy="1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557325" y="3325525"/>
            <a:ext cx="3522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 we can search for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Tracks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incompatible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from coming from the pp interaction point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Presence of “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more tracks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Presence of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leptons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Set of tracks with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large invariant masses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Btagging @ CMS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161525" y="1763875"/>
            <a:ext cx="4151400" cy="31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CMS detector has been designed with capabilities targeted (also) at optimally finding b quark decay jets: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en">
                <a:solidFill>
                  <a:schemeClr val="accent3"/>
                </a:solidFill>
              </a:rPr>
              <a:t>Efficient particle tracking to reconstruct charged tracks</a:t>
            </a:r>
            <a:endParaRPr>
              <a:solidFill>
                <a:schemeClr val="accent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en">
                <a:solidFill>
                  <a:schemeClr val="accent3"/>
                </a:solidFill>
              </a:rPr>
              <a:t>Capability to reconstruct decay vertices with &lt; 100 um resolution</a:t>
            </a:r>
            <a:endParaRPr>
              <a:solidFill>
                <a:schemeClr val="accent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en">
                <a:solidFill>
                  <a:schemeClr val="accent3"/>
                </a:solidFill>
              </a:rPr>
              <a:t>Electron and muon systems to spot leptons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 even in the complex LHC scenario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925" y="2069225"/>
            <a:ext cx="4831075" cy="28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Btagging algorithms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71900" y="1919075"/>
            <a:ext cx="4169100" cy="31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Simple algorithms look for </a:t>
            </a:r>
            <a:r>
              <a:rPr b="1" lang="en"/>
              <a:t>leptons, tracks </a:t>
            </a:r>
            <a:r>
              <a:rPr b="1" lang="en"/>
              <a:t>incompatible</a:t>
            </a:r>
            <a:r>
              <a:rPr b="1" lang="en"/>
              <a:t> from coming from the pp vertex, secondary vertices</a:t>
            </a:r>
            <a:endParaRPr b="1"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They have a limited sensitivity and were used in the initial data taking periods</a:t>
            </a:r>
            <a:endParaRPr>
              <a:solidFill>
                <a:srgbClr val="9900FF"/>
              </a:solidFill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Today’s algorithm try to </a:t>
            </a:r>
            <a:r>
              <a:rPr b="1" lang="en"/>
              <a:t>combine all</a:t>
            </a:r>
            <a:r>
              <a:rPr lang="en"/>
              <a:t> the available info in order to have a more performant and stable result 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Probabilistic, Likelihoods, MVA, BDT, …</a:t>
            </a:r>
            <a:r>
              <a:rPr lang="en">
                <a:solidFill>
                  <a:srgbClr val="9900FF"/>
                </a:solidFill>
              </a:rPr>
              <a:t> all used in the past. Now it is ML/DL turn!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the CMS framework, the output of an algorithm is called “</a:t>
            </a:r>
            <a:r>
              <a:rPr b="1" lang="en"/>
              <a:t>discriminator</a:t>
            </a:r>
            <a:r>
              <a:rPr lang="en"/>
              <a:t>”: it is just a variable which, when tested on Monte Carlo Simulated samples, tends to be different when the algorithm is applied to jets coming from b quarks … or not.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521" y="362146"/>
            <a:ext cx="4031974" cy="2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4862400" y="3414225"/>
            <a:ext cx="4169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 can see here that most b quarks populate the “high value region” (it is on log scale!!!), while light quarks (uds) and gluons mostly the low value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The higher the separation, the better you can be at selectin / categorizing / reducing the udsg background in the analysis</a:t>
            </a:r>
            <a:endParaRPr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evaluate how good is an algorithm?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71900" y="1919075"/>
            <a:ext cx="4834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 need to tune the selection on the “discriminator” in order to select more/less efficiently b quark Jets, with more/less selected events from lighter jets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These can be inferred from the ROC curve: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You scan the discriminator cuts, and doing so you plot a line in a (X,Y) plot</a:t>
            </a:r>
            <a:endParaRPr>
              <a:solidFill>
                <a:srgbClr val="9900FF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Given a point, you can get the efficiency on signal on the X axis, and on background on the Y axis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200" y="1821400"/>
            <a:ext cx="3533100" cy="243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7515725" y="3222425"/>
            <a:ext cx="103500" cy="10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19"/>
          <p:cNvCxnSpPr/>
          <p:nvPr/>
        </p:nvCxnSpPr>
        <p:spPr>
          <a:xfrm flipH="1" rot="10800000">
            <a:off x="5830775" y="3288675"/>
            <a:ext cx="1685100" cy="14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9"/>
          <p:cNvCxnSpPr>
            <a:endCxn id="113" idx="4"/>
          </p:cNvCxnSpPr>
          <p:nvPr/>
        </p:nvCxnSpPr>
        <p:spPr>
          <a:xfrm rot="10800000">
            <a:off x="7567475" y="3325925"/>
            <a:ext cx="0" cy="612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6" name="Google Shape;116;p19"/>
          <p:cNvSpPr txBox="1"/>
          <p:nvPr/>
        </p:nvSpPr>
        <p:spPr>
          <a:xfrm>
            <a:off x="7567450" y="4471000"/>
            <a:ext cx="42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666150" y="4324750"/>
            <a:ext cx="342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“This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algorithm, with a given discriminator cut,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 is able to select 60% of the jets from b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which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 selecting just 0.6% of jets from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lighter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 quarks”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exercise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3 parts, 2nd and 3rd are there just if you are very fast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part: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Consider some Jet variables and the output of some already existing complex features</a:t>
            </a:r>
            <a:endParaRPr>
              <a:solidFill>
                <a:srgbClr val="99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Build a ROC curve using some of them</a:t>
            </a:r>
            <a:endParaRPr>
              <a:solidFill>
                <a:srgbClr val="99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Assuming that “the more the info, the better the result”, try to prepare a DL system which has in input many of the info, to see if you can do better than standard algorithms</a:t>
            </a:r>
            <a:endParaRPr>
              <a:solidFill>
                <a:srgbClr val="9900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</a:pPr>
            <a:r>
              <a:rPr lang="en">
                <a:solidFill>
                  <a:schemeClr val="accent3"/>
                </a:solidFill>
              </a:rPr>
              <a:t>Better: plot a new ROC curve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 and third part (probably not today):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Instead of using only jet related quantities, try and add jet constituent quantities (like the tracks inside the jet), with 2 different DL technologies</a:t>
            </a:r>
            <a:endParaRPr>
              <a:solidFill>
                <a:srgbClr val="99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">
                <a:solidFill>
                  <a:srgbClr val="9900FF"/>
                </a:solidFill>
              </a:rPr>
              <a:t>Is that even better? → ROC curve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notebook ..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471900" y="1919075"/>
            <a:ext cx="867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en">
                <a:solidFill>
                  <a:schemeClr val="accent3"/>
                </a:solidFill>
              </a:rPr>
              <a:t>You will find in the collabshared area the notebook </a:t>
            </a:r>
            <a:r>
              <a:rPr b="1" lang="en">
                <a:solidFill>
                  <a:schemeClr val="accent3"/>
                </a:solidFill>
              </a:rPr>
              <a:t>btaggingTom_May26_nocelloutput_students.ipynb</a:t>
            </a:r>
            <a:endParaRPr b="1">
              <a:solidFill>
                <a:schemeClr val="accent3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en">
                <a:solidFill>
                  <a:schemeClr val="accent3"/>
                </a:solidFill>
              </a:rPr>
              <a:t>It contains already a lot of code, especially those to load the data samples and do some lower level actions (plots, ROC curve, …)</a:t>
            </a:r>
            <a:endParaRPr>
              <a:solidFill>
                <a:schemeClr val="accent3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en">
                <a:solidFill>
                  <a:schemeClr val="accent3"/>
                </a:solidFill>
              </a:rPr>
              <a:t>You will need to complete parts, mostly DL related</a:t>
            </a:r>
            <a:endParaRPr>
              <a:solidFill>
                <a:schemeClr val="accent3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en">
                <a:solidFill>
                  <a:schemeClr val="accent3"/>
                </a:solidFill>
              </a:rPr>
              <a:t>You will have some questions, hints for </a:t>
            </a:r>
            <a:r>
              <a:rPr lang="en">
                <a:solidFill>
                  <a:schemeClr val="accent3"/>
                </a:solidFill>
              </a:rPr>
              <a:t>improvements, ideas …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the afternoon session, we would like to see some results and / or if it was impossible to solve the problem.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use the template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 (make one copy per group!) for guidance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