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8" r:id="rId3"/>
    <p:sldId id="269" r:id="rId4"/>
    <p:sldId id="270" r:id="rId5"/>
    <p:sldId id="271" r:id="rId6"/>
    <p:sldId id="272" r:id="rId7"/>
    <p:sldId id="274" r:id="rId8"/>
    <p:sldId id="275" r:id="rId9"/>
    <p:sldId id="273" r:id="rId10"/>
    <p:sldId id="276" r:id="rId11"/>
    <p:sldId id="277" r:id="rId12"/>
    <p:sldId id="279" r:id="rId13"/>
    <p:sldId id="258" r:id="rId14"/>
  </p:sldIdLst>
  <p:sldSz cx="12192000" cy="6858000"/>
  <p:notesSz cx="6858000" cy="9144000"/>
  <p:defaultTextStyle>
    <a:defPPr>
      <a:defRPr lang="it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1"/>
    <p:restoredTop sz="96208"/>
  </p:normalViewPr>
  <p:slideViewPr>
    <p:cSldViewPr snapToGrid="0" snapToObjects="1">
      <p:cViewPr varScale="1">
        <p:scale>
          <a:sx n="207" d="100"/>
          <a:sy n="207" d="100"/>
        </p:scale>
        <p:origin x="1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2">
            <a:lumOff val="-486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11754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5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72247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olo Testo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1" cy="5851526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2573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9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27806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Testo"/>
          <p:cNvSpPr txBox="1">
            <a:spLocks noGrp="1"/>
          </p:cNvSpPr>
          <p:nvPr>
            <p:ph type="title"/>
          </p:nvPr>
        </p:nvSpPr>
        <p:spPr>
          <a:xfrm>
            <a:off x="963084" y="4406902"/>
            <a:ext cx="10363201" cy="1362075"/>
          </a:xfrm>
          <a:prstGeom prst="rect">
            <a:avLst/>
          </a:prstGeom>
        </p:spPr>
        <p:txBody>
          <a:bodyPr anchor="t"/>
          <a:lstStyle>
            <a:lvl1pPr algn="l">
              <a:defRPr sz="5300" cap="all">
                <a:solidFill>
                  <a:srgbClr val="FFFFFF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2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600"/>
            </a:lvl1pPr>
            <a:lvl2pPr marL="0" indent="228600">
              <a:spcBef>
                <a:spcPts val="600"/>
              </a:spcBef>
              <a:buSzTx/>
              <a:buFontTx/>
              <a:buNone/>
              <a:defRPr sz="2600"/>
            </a:lvl2pPr>
            <a:lvl3pPr marL="0" indent="457200">
              <a:spcBef>
                <a:spcPts val="600"/>
              </a:spcBef>
              <a:buSzTx/>
              <a:buFontTx/>
              <a:buNone/>
              <a:defRPr sz="2600"/>
            </a:lvl3pPr>
            <a:lvl4pPr marL="0" indent="685800">
              <a:spcBef>
                <a:spcPts val="600"/>
              </a:spcBef>
              <a:buSzTx/>
              <a:buFontTx/>
              <a:buNone/>
              <a:defRPr sz="2600"/>
            </a:lvl4pPr>
            <a:lvl5pPr marL="0" indent="914400">
              <a:spcBef>
                <a:spcPts val="600"/>
              </a:spcBef>
              <a:buSzTx/>
              <a:buFontTx/>
              <a:buNone/>
              <a:defRPr sz="2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60954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1" cy="4525963"/>
          </a:xfrm>
          <a:prstGeom prst="rect">
            <a:avLst/>
          </a:prstGeom>
        </p:spPr>
        <p:txBody>
          <a:bodyPr/>
          <a:lstStyle>
            <a:lvl1pPr marL="453118" indent="-453118">
              <a:spcBef>
                <a:spcPts val="850"/>
              </a:spcBef>
              <a:defRPr sz="3700"/>
            </a:lvl1pPr>
            <a:lvl2pPr marL="669131" indent="-440531">
              <a:spcBef>
                <a:spcPts val="850"/>
              </a:spcBef>
              <a:defRPr sz="3700"/>
            </a:lvl2pPr>
            <a:lvl3pPr marL="880110" indent="-422910">
              <a:spcBef>
                <a:spcPts val="850"/>
              </a:spcBef>
              <a:defRPr sz="3700"/>
            </a:lvl3pPr>
            <a:lvl4pPr marL="1155700" indent="-469900">
              <a:spcBef>
                <a:spcPts val="850"/>
              </a:spcBef>
              <a:defRPr sz="3700"/>
            </a:lvl4pPr>
            <a:lvl5pPr marL="1384300" indent="-469900">
              <a:spcBef>
                <a:spcPts val="850"/>
              </a:spcBef>
              <a:defRPr sz="3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73938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3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50"/>
              </a:spcBef>
              <a:buSzTx/>
              <a:buFontTx/>
              <a:buNone/>
              <a:defRPr sz="3200" b="1"/>
            </a:lvl1pPr>
            <a:lvl2pPr marL="0" indent="228600">
              <a:spcBef>
                <a:spcPts val="750"/>
              </a:spcBef>
              <a:buSzTx/>
              <a:buFontTx/>
              <a:buNone/>
              <a:defRPr sz="3200" b="1"/>
            </a:lvl2pPr>
            <a:lvl3pPr marL="0" indent="457200">
              <a:spcBef>
                <a:spcPts val="750"/>
              </a:spcBef>
              <a:buSzTx/>
              <a:buFontTx/>
              <a:buNone/>
              <a:defRPr sz="3200" b="1"/>
            </a:lvl3pPr>
            <a:lvl4pPr marL="0" indent="685800">
              <a:spcBef>
                <a:spcPts val="750"/>
              </a:spcBef>
              <a:buSzTx/>
              <a:buFontTx/>
              <a:buNone/>
              <a:defRPr sz="3200" b="1"/>
            </a:lvl4pPr>
            <a:lvl5pPr marL="0" indent="914400">
              <a:spcBef>
                <a:spcPts val="750"/>
              </a:spcBef>
              <a:buSzTx/>
              <a:buFontTx/>
              <a:buNone/>
              <a:defRPr sz="32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3"/>
            <a:ext cx="5389034" cy="63976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spcBef>
                <a:spcPts val="750"/>
              </a:spcBef>
              <a:buSzTx/>
              <a:buFontTx/>
              <a:buNone/>
              <a:defRPr sz="6400" b="1"/>
            </a:lvl1pPr>
          </a:lstStyle>
          <a:p>
            <a:pPr marL="0" indent="0">
              <a:spcBef>
                <a:spcPts val="1500"/>
              </a:spcBef>
              <a:buSzTx/>
              <a:buFontTx/>
              <a:buNone/>
              <a:defRPr sz="6400" b="1"/>
            </a:pPr>
            <a:endParaRPr/>
          </a:p>
        </p:txBody>
      </p:sp>
      <p:sp>
        <p:nvSpPr>
          <p:cNvPr id="4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33538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0285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15579" y="6277305"/>
            <a:ext cx="566821" cy="5232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63" name="Straight Connector 11" descr="Straight Connector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28533" y="1056876"/>
            <a:ext cx="11980633" cy="50801"/>
          </a:xfrm>
          <a:prstGeom prst="rect">
            <a:avLst/>
          </a:prstGeom>
        </p:spPr>
      </p:pic>
      <p:pic>
        <p:nvPicPr>
          <p:cNvPr id="65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16" y="48687"/>
            <a:ext cx="720001" cy="9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4688" y="55037"/>
            <a:ext cx="960001" cy="9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itolo Testo"/>
          <p:cNvSpPr txBox="1">
            <a:spLocks noGrp="1"/>
          </p:cNvSpPr>
          <p:nvPr>
            <p:ph type="title"/>
          </p:nvPr>
        </p:nvSpPr>
        <p:spPr>
          <a:xfrm>
            <a:off x="970558" y="92075"/>
            <a:ext cx="10095921" cy="873225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36351599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olo Testo"/>
          <p:cNvSpPr txBox="1">
            <a:spLocks noGrp="1"/>
          </p:cNvSpPr>
          <p:nvPr>
            <p:ph type="title"/>
          </p:nvPr>
        </p:nvSpPr>
        <p:spPr>
          <a:xfrm>
            <a:off x="609601" y="273049"/>
            <a:ext cx="4011085" cy="1162051"/>
          </a:xfrm>
          <a:prstGeom prst="rect">
            <a:avLst/>
          </a:prstGeom>
        </p:spPr>
        <p:txBody>
          <a:bodyPr anchor="b"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7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8" cy="5853114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1" y="1435101"/>
            <a:ext cx="4011085" cy="4691063"/>
          </a:xfrm>
          <a:prstGeom prst="rect">
            <a:avLst/>
          </a:prstGeom>
          <a:ln w="12700"/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3600"/>
            </a:lvl1pPr>
          </a:lstStyle>
          <a:p>
            <a:pPr marL="0" indent="0">
              <a:spcBef>
                <a:spcPts val="800"/>
              </a:spcBef>
              <a:buSzTx/>
              <a:buFontTx/>
              <a:buNone/>
              <a:defRPr sz="3600"/>
            </a:pPr>
            <a:endParaRPr/>
          </a:p>
        </p:txBody>
      </p:sp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92634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olo Testo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1" cy="566739"/>
          </a:xfrm>
          <a:prstGeom prst="rect">
            <a:avLst/>
          </a:prstGeom>
        </p:spPr>
        <p:txBody>
          <a:bodyPr anchor="b"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7" y="612775"/>
            <a:ext cx="7315201" cy="41148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389717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228600">
              <a:spcBef>
                <a:spcPts val="400"/>
              </a:spcBef>
              <a:buSzTx/>
              <a:buFontTx/>
              <a:buNone/>
              <a:defRPr sz="1800"/>
            </a:lvl2pPr>
            <a:lvl3pPr marL="0" indent="457200">
              <a:spcBef>
                <a:spcPts val="400"/>
              </a:spcBef>
              <a:buSzTx/>
              <a:buFontTx/>
              <a:buNone/>
              <a:defRPr sz="1800"/>
            </a:lvl3pPr>
            <a:lvl4pPr marL="0" indent="685800">
              <a:spcBef>
                <a:spcPts val="400"/>
              </a:spcBef>
              <a:buSzTx/>
              <a:buFontTx/>
              <a:buNone/>
              <a:defRPr sz="1800"/>
            </a:lvl4pPr>
            <a:lvl5pPr marL="0" indent="9144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209450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FFFFFF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1" cy="45259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122982" y="6323471"/>
            <a:ext cx="459419" cy="43088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6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hf hdr="0" ftr="0"/>
  <p:txStyles>
    <p:titleStyle>
      <a:lvl1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50056" marR="0" indent="-450056" algn="l" defTabSz="6096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657225" marR="0" indent="-428625" algn="l" defTabSz="6096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–"/>
        <a:tabLst/>
        <a:defRPr sz="4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857250" marR="0" indent="-400050" algn="l" defTabSz="6096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1165860" marR="0" indent="-480060" algn="l" defTabSz="6096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–"/>
        <a:tabLst/>
        <a:defRPr sz="4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1394460" marR="0" indent="-480060" algn="l" defTabSz="6096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»"/>
        <a:tabLst/>
        <a:defRPr sz="4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1623060" marR="0" indent="-480060" algn="l" defTabSz="6096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1851660" marR="0" indent="-480060" algn="l" defTabSz="6096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2080260" marR="0" indent="-480060" algn="l" defTabSz="6096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2308860" marR="0" indent="-480060" algn="l" defTabSz="6096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15"/>
          <p:cNvSpPr txBox="1"/>
          <p:nvPr/>
        </p:nvSpPr>
        <p:spPr>
          <a:xfrm>
            <a:off x="98159" y="1606396"/>
            <a:ext cx="11995682" cy="467820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>
            <a:spAutoFit/>
          </a:bodyPr>
          <a:lstStyle/>
          <a:p>
            <a:pPr defTabSz="609600" hangingPunct="0"/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00" hangingPunct="0">
              <a:defRPr sz="14400"/>
            </a:pPr>
            <a:r>
              <a:rPr lang="en-US" sz="5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</a:t>
            </a:r>
            <a:r>
              <a:rPr lang="en-US" sz="5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laboratori</a:t>
            </a:r>
            <a:r>
              <a:rPr lang="en-US" sz="5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del CERN </a:t>
            </a:r>
          </a:p>
          <a:p>
            <a:pPr defTabSz="609600" hangingPunct="0">
              <a:defRPr sz="14400"/>
            </a:pPr>
            <a:r>
              <a:rPr lang="en-US" sz="5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 </a:t>
            </a:r>
            <a:r>
              <a:rPr lang="en-US" sz="5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programma</a:t>
            </a:r>
            <a:r>
              <a:rPr lang="en-US" sz="5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della</a:t>
            </a:r>
            <a:r>
              <a:rPr lang="en-US" sz="5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gita</a:t>
            </a:r>
            <a:endParaRPr sz="5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00" hangingPunct="0">
              <a:defRPr sz="6400"/>
            </a:pPr>
            <a:endParaRPr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609600" hangingPunct="0">
              <a:defRPr sz="6400"/>
            </a:pPr>
            <a:endParaRPr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609600" hangingPunct="0">
              <a:defRPr sz="7200"/>
            </a:pP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09600" hangingPunct="0">
              <a:defRPr sz="7200"/>
            </a:pPr>
            <a:r>
              <a:rPr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Valentina Zaccolo </a:t>
            </a:r>
            <a:endParaRPr sz="36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609600" hangingPunct="0"/>
            <a:r>
              <a:rPr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Università</a:t>
            </a:r>
            <a:r>
              <a: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 INFN – Trieste</a:t>
            </a:r>
          </a:p>
        </p:txBody>
      </p:sp>
      <p:pic>
        <p:nvPicPr>
          <p:cNvPr id="115" name="Picture 16" descr="Picture 16"/>
          <p:cNvPicPr>
            <a:picLocks noChangeAspect="1"/>
          </p:cNvPicPr>
          <p:nvPr/>
        </p:nvPicPr>
        <p:blipFill>
          <a:blip r:embed="rId2"/>
          <a:srcRect l="311"/>
          <a:stretch>
            <a:fillRect/>
          </a:stretch>
        </p:blipFill>
        <p:spPr>
          <a:xfrm>
            <a:off x="3882050" y="4776815"/>
            <a:ext cx="3365501" cy="179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285" y="407409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020" y="4074092"/>
            <a:ext cx="1878475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Straight Connector 11" descr="Straight Connector 1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6634" y="1760809"/>
            <a:ext cx="12018733" cy="88901"/>
          </a:xfrm>
          <a:prstGeom prst="rect">
            <a:avLst/>
          </a:prstGeom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119" name="TextBox 15"/>
          <p:cNvSpPr txBox="1"/>
          <p:nvPr/>
        </p:nvSpPr>
        <p:spPr>
          <a:xfrm>
            <a:off x="98159" y="167701"/>
            <a:ext cx="11995682" cy="14173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/>
          <a:lstStyle/>
          <a:p>
            <a:pPr defTabSz="609600" hangingPunct="0">
              <a:defRPr sz="10600"/>
            </a:pPr>
            <a:r>
              <a:rPr lang="en-US" sz="5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Gita </a:t>
            </a:r>
            <a:r>
              <a:rPr lang="en-US" sz="5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virtuale</a:t>
            </a:r>
            <a:r>
              <a:rPr lang="en-US" sz="5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al CERN</a:t>
            </a:r>
            <a:endParaRPr sz="53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609600" hangingPunct="0">
              <a:defRPr sz="6400"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14</a:t>
            </a:r>
            <a:r>
              <a:rPr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Gennaio</a:t>
            </a:r>
            <a:r>
              <a:rPr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20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22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775A28-877A-C240-9F3A-7A090B7CC3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460022" y="3054015"/>
            <a:ext cx="331179" cy="430885"/>
          </a:xfrm>
        </p:spPr>
        <p:txBody>
          <a:bodyPr/>
          <a:lstStyle/>
          <a:p>
            <a:pPr defTabSz="609600" hangingPunct="0"/>
            <a:fld id="{86CB4B4D-7CA3-9044-876B-883B54F8677D}" type="slidenum">
              <a:rPr lang="it-IT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1</a:t>
            </a:fld>
            <a:endParaRPr lang="it-IT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10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Esperimenti ad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SM18</a:t>
            </a:r>
            <a:endParaRPr dirty="0"/>
          </a:p>
        </p:txBody>
      </p:sp>
      <p:sp>
        <p:nvSpPr>
          <p:cNvPr id="236" name="Rectangle 46"/>
          <p:cNvSpPr/>
          <p:nvPr/>
        </p:nvSpPr>
        <p:spPr>
          <a:xfrm>
            <a:off x="10280952" y="3837605"/>
            <a:ext cx="1003906" cy="7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609600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39264CD-08CF-6D40-B302-87B040A3E050}"/>
              </a:ext>
            </a:extLst>
          </p:cNvPr>
          <p:cNvSpPr txBox="1"/>
          <p:nvPr/>
        </p:nvSpPr>
        <p:spPr>
          <a:xfrm>
            <a:off x="80598" y="1244679"/>
            <a:ext cx="5655779" cy="397031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SM18 è un laboratorio di punta del CERN in cui si testano magneti ed altra strumentazione a basse temperature (tra 1.9 K e 80 K) e ad alti valori di corrente (fino a 30 </a:t>
            </a:r>
            <a:r>
              <a:rPr lang="it-IT" dirty="0" err="1">
                <a:solidFill>
                  <a:srgbClr val="0070C0"/>
                </a:solidFill>
              </a:rPr>
              <a:t>kA</a:t>
            </a:r>
            <a:r>
              <a:rPr lang="it-IT" dirty="0">
                <a:solidFill>
                  <a:srgbClr val="0070C0"/>
                </a:solidFill>
              </a:rPr>
              <a:t>). </a:t>
            </a:r>
            <a:endParaRPr lang="it-IT" dirty="0"/>
          </a:p>
          <a:p>
            <a:r>
              <a:rPr lang="it-IT" dirty="0"/>
              <a:t>Nel laboratorio si effettuano test dei magneti superconduttori e misure magnetiche di tutti i tipi di magneti utilizzati negli acceleratori. </a:t>
            </a:r>
            <a:endParaRPr lang="it-IT" dirty="0">
              <a:effectLst/>
            </a:endParaRPr>
          </a:p>
          <a:p>
            <a:endParaRPr lang="it-IT" dirty="0">
              <a:effectLst/>
            </a:endParaRPr>
          </a:p>
          <a:p>
            <a:r>
              <a:rPr lang="it-IT" dirty="0"/>
              <a:t>Il laboratorio, ottimizzato per studiare i magneti superconduttori di LHC al </a:t>
            </a:r>
            <a:r>
              <a:rPr lang="it-IT" dirty="0" err="1"/>
              <a:t>NbTi</a:t>
            </a:r>
            <a:r>
              <a:rPr lang="it-IT" dirty="0"/>
              <a:t>, è stato di recente oggetto di un upgrade per permettere lo studio dei magneti che verranno utilizzati in High-</a:t>
            </a:r>
            <a:r>
              <a:rPr lang="it-IT" dirty="0" err="1"/>
              <a:t>Luminosity</a:t>
            </a:r>
            <a:r>
              <a:rPr lang="it-IT" dirty="0"/>
              <a:t> LHC, l’upgrade di LHC che </a:t>
            </a:r>
            <a:r>
              <a:rPr lang="it-IT" dirty="0" err="1"/>
              <a:t>sara</a:t>
            </a:r>
            <a:r>
              <a:rPr lang="it-IT" dirty="0"/>
              <a:t>̀ operativo a partire dal 2027. </a:t>
            </a:r>
            <a:endParaRPr lang="it-IT" dirty="0">
              <a:effectLst/>
            </a:endParaRPr>
          </a:p>
        </p:txBody>
      </p:sp>
      <p:pic>
        <p:nvPicPr>
          <p:cNvPr id="3" name="Immagine 2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EDE4854A-20B0-AF4F-8D9B-CDA67A7A6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377" y="1288932"/>
            <a:ext cx="62738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170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11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Esperimenti ad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Data Centre</a:t>
            </a:r>
            <a:endParaRPr dirty="0"/>
          </a:p>
        </p:txBody>
      </p:sp>
      <p:sp>
        <p:nvSpPr>
          <p:cNvPr id="236" name="Rectangle 46"/>
          <p:cNvSpPr/>
          <p:nvPr/>
        </p:nvSpPr>
        <p:spPr>
          <a:xfrm>
            <a:off x="10280952" y="3837605"/>
            <a:ext cx="1003906" cy="7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609600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39264CD-08CF-6D40-B302-87B040A3E050}"/>
              </a:ext>
            </a:extLst>
          </p:cNvPr>
          <p:cNvSpPr txBox="1"/>
          <p:nvPr/>
        </p:nvSpPr>
        <p:spPr>
          <a:xfrm>
            <a:off x="80598" y="1244679"/>
            <a:ext cx="11352242" cy="480131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Il Data Centre è il cuore dell'intera infrastruttura scientifica, amministrativa e di </a:t>
            </a:r>
            <a:r>
              <a:rPr lang="it-IT" dirty="0" err="1">
                <a:solidFill>
                  <a:srgbClr val="0070C0"/>
                </a:solidFill>
              </a:rPr>
              <a:t>computing</a:t>
            </a:r>
            <a:r>
              <a:rPr lang="it-IT" dirty="0">
                <a:solidFill>
                  <a:srgbClr val="0070C0"/>
                </a:solidFill>
              </a:rPr>
              <a:t> del CERN. </a:t>
            </a:r>
            <a:r>
              <a:rPr lang="it-IT" dirty="0"/>
              <a:t>Tutti i servizi, come ad esempio le email, il trattamento dei dati scientifici e le strutture per le videoconferenze sono stazionate al Data Centre.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 230.000 core di processore e i 15.000 </a:t>
            </a:r>
            <a:r>
              <a:rPr lang="it-IT" dirty="0" err="1"/>
              <a:t>servers</a:t>
            </a:r>
            <a:r>
              <a:rPr lang="it-IT" dirty="0"/>
              <a:t> sono operativi 24h/24, 7gg/7. Oltre il 90% delle risorse di </a:t>
            </a:r>
            <a:r>
              <a:rPr lang="it-IT" dirty="0" err="1"/>
              <a:t>computing</a:t>
            </a:r>
            <a:r>
              <a:rPr lang="it-IT" dirty="0"/>
              <a:t> del Data Centre vengono fornite da un </a:t>
            </a:r>
            <a:r>
              <a:rPr lang="it-IT" dirty="0" err="1"/>
              <a:t>cloud</a:t>
            </a:r>
            <a:r>
              <a:rPr lang="it-IT" dirty="0"/>
              <a:t> privato basato su </a:t>
            </a:r>
            <a:r>
              <a:rPr lang="it-IT" dirty="0" err="1"/>
              <a:t>OpenStack</a:t>
            </a:r>
            <a:r>
              <a:rPr lang="it-IT" dirty="0"/>
              <a:t>. </a:t>
            </a:r>
            <a:endParaRPr lang="it-IT" dirty="0">
              <a:effectLst/>
            </a:endParaRPr>
          </a:p>
          <a:p>
            <a:r>
              <a:rPr lang="it-IT" dirty="0"/>
              <a:t> </a:t>
            </a:r>
          </a:p>
          <a:p>
            <a:endParaRPr lang="it-IT" dirty="0">
              <a:effectLst/>
            </a:endParaRPr>
          </a:p>
          <a:p>
            <a:endParaRPr lang="it-IT" dirty="0">
              <a:effectLst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7533EA1-1F27-E048-81BF-F03C9A56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2664712"/>
            <a:ext cx="86233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463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12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Esperimenti ad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Il </a:t>
            </a:r>
            <a:r>
              <a:rPr lang="en-US" dirty="0" err="1"/>
              <a:t>programma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gita</a:t>
            </a:r>
            <a:r>
              <a:rPr lang="en-US" dirty="0"/>
              <a:t>: </a:t>
            </a:r>
            <a:r>
              <a:rPr lang="en-US" dirty="0" err="1"/>
              <a:t>pomeriggio</a:t>
            </a:r>
            <a:endParaRPr dirty="0"/>
          </a:p>
        </p:txBody>
      </p:sp>
      <p:sp>
        <p:nvSpPr>
          <p:cNvPr id="236" name="Rectangle 46"/>
          <p:cNvSpPr/>
          <p:nvPr/>
        </p:nvSpPr>
        <p:spPr>
          <a:xfrm>
            <a:off x="10280952" y="3837605"/>
            <a:ext cx="1003906" cy="7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609600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160C2CBD-2145-4547-AD63-5C1E5CEDD140}"/>
              </a:ext>
            </a:extLst>
          </p:cNvPr>
          <p:cNvSpPr txBox="1"/>
          <p:nvPr/>
        </p:nvSpPr>
        <p:spPr>
          <a:xfrm>
            <a:off x="521628" y="1337308"/>
            <a:ext cx="1030410" cy="4924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60" tIns="60960" rIns="60960" bIns="60960">
            <a:spAutoFit/>
          </a:bodyPr>
          <a:lstStyle/>
          <a:p>
            <a:pPr defTabSz="609600" hangingPunct="0"/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Aula A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7F6F9B-6A72-1A44-BAE5-891F95B1F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964206"/>
            <a:ext cx="11074400" cy="3454400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93C1F93-DD3A-E340-8D8B-13DA0D0B5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50" y="4370856"/>
            <a:ext cx="35941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963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 hangingPunct="0"/>
            <a:endParaRPr lang="en-US" sz="2400" kern="0" dirty="0">
              <a:solidFill>
                <a:srgbClr val="000000"/>
              </a:solidFill>
              <a:latin typeface="Helvetica"/>
              <a:sym typeface="Arial"/>
            </a:endParaRPr>
          </a:p>
        </p:txBody>
      </p:sp>
      <p:sp>
        <p:nvSpPr>
          <p:cNvPr id="125" name="TextBox 7"/>
          <p:cNvSpPr txBox="1"/>
          <p:nvPr/>
        </p:nvSpPr>
        <p:spPr>
          <a:xfrm>
            <a:off x="2399234" y="2073715"/>
            <a:ext cx="6935759" cy="299304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20" tIns="22860" rIns="45720" bIns="22860" rtlCol="0" anchor="ctr">
            <a:normAutofit/>
          </a:bodyPr>
          <a:lstStyle>
            <a:lvl1pPr algn="ctr">
              <a:defRPr sz="14400" b="1">
                <a:solidFill>
                  <a:srgbClr val="FFFFFF"/>
                </a:solidFill>
              </a:defRPr>
            </a:lvl1pPr>
          </a:lstStyle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8800" dirty="0" err="1">
                <a:latin typeface="Calibri"/>
                <a:ea typeface="+mj-ea"/>
                <a:cs typeface="Calibri"/>
                <a:sym typeface="Arial"/>
              </a:rPr>
              <a:t>Buon</a:t>
            </a:r>
            <a:r>
              <a:rPr lang="en-US" sz="8800" dirty="0">
                <a:latin typeface="Calibri"/>
                <a:ea typeface="+mj-ea"/>
                <a:cs typeface="Calibri"/>
                <a:sym typeface="Arial"/>
              </a:rPr>
              <a:t> 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8800" dirty="0">
                <a:latin typeface="Calibri"/>
                <a:ea typeface="+mj-ea"/>
                <a:cs typeface="Calibri"/>
                <a:sym typeface="Arial"/>
              </a:rPr>
              <a:t>divertimento!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 hangingPunct="0"/>
            <a:endParaRPr lang="en-US" sz="2400" kern="0">
              <a:solidFill>
                <a:srgbClr val="FFFFFF"/>
              </a:solidFill>
              <a:latin typeface="Helvetica"/>
              <a:sym typeface="Arial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D03B0B4-DB21-6C4D-8CBC-4E9F873D5B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</p:spPr>
        <p:txBody>
          <a:bodyPr vert="horz" wrap="none" lIns="45720" tIns="22860" rIns="45720" bIns="22860" rtlCol="0" anchor="ctr">
            <a:normAutofit/>
          </a:bodyPr>
          <a:lstStyle/>
          <a:p>
            <a:pPr defTabSz="457200">
              <a:spcAft>
                <a:spcPts val="300"/>
              </a:spcAft>
            </a:pPr>
            <a:fld id="{86CB4B4D-7CA3-9044-876B-883B54F8677D}" type="slidenum">
              <a:rPr lang="en-US" sz="600">
                <a:solidFill>
                  <a:srgbClr val="FFFFFF">
                    <a:lumMod val="50000"/>
                  </a:srgbClr>
                </a:solidFill>
                <a:latin typeface="Helvetica"/>
                <a:sym typeface="Arial"/>
              </a:rPr>
              <a:pPr defTabSz="457200">
                <a:spcAft>
                  <a:spcPts val="300"/>
                </a:spcAft>
              </a:pPr>
              <a:t>13</a:t>
            </a:fld>
            <a:endParaRPr lang="en-US" sz="600">
              <a:solidFill>
                <a:srgbClr val="FFFFFF">
                  <a:lumMod val="50000"/>
                </a:srgbClr>
              </a:solidFill>
              <a:latin typeface="Helvetica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6" y="2270611"/>
            <a:ext cx="7840034" cy="423579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2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" name="Il CER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Il CERN</a:t>
            </a:r>
          </a:p>
        </p:txBody>
      </p:sp>
      <p:sp>
        <p:nvSpPr>
          <p:cNvPr id="209" name="TextBox 3"/>
          <p:cNvSpPr txBox="1"/>
          <p:nvPr/>
        </p:nvSpPr>
        <p:spPr>
          <a:xfrm>
            <a:off x="153933" y="1082276"/>
            <a:ext cx="10009833" cy="8617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>
            <a:spAutoFit/>
          </a:bodyPr>
          <a:lstStyle/>
          <a:p>
            <a:pPr defTabSz="609600" hangingPunct="0"/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Il CERN è il più grande laboratorio di fisica delle particelle ad oggi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collaborazione internazionale: 23 stati membri + alcuni osservatori</a:t>
            </a:r>
          </a:p>
        </p:txBody>
      </p:sp>
      <p:pic>
        <p:nvPicPr>
          <p:cNvPr id="21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765" y="1173239"/>
            <a:ext cx="1920001" cy="1911467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Box 7"/>
          <p:cNvSpPr txBox="1"/>
          <p:nvPr/>
        </p:nvSpPr>
        <p:spPr>
          <a:xfrm>
            <a:off x="8026400" y="3278586"/>
            <a:ext cx="4165600" cy="34470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>
            <a:spAutoFit/>
          </a:bodyPr>
          <a:lstStyle/>
          <a:p>
            <a:pPr defTabSz="609600" hangingPunct="0"/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Missione: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fornire complesso di acceleratori unico al mondo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fare ricerca in fisica fondamentale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unire ricercatori/ricercatrici e tecnologi specializzati da tutto il mondo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 advAuto="0"/>
      <p:bldP spid="21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Large Hadron Colli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Large Hadron Collider</a:t>
            </a:r>
          </a:p>
        </p:txBody>
      </p:sp>
      <p:sp>
        <p:nvSpPr>
          <p:cNvPr id="214" name="TextBox 3"/>
          <p:cNvSpPr txBox="1"/>
          <p:nvPr/>
        </p:nvSpPr>
        <p:spPr>
          <a:xfrm>
            <a:off x="5854400" y="1100169"/>
            <a:ext cx="6229366" cy="41857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>
            <a:spAutoFit/>
          </a:bodyPr>
          <a:lstStyle/>
          <a:p>
            <a:pPr defTabSz="609600" hangingPunct="0"/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LHC è il più grande e più potente acceleratore di particelle al mondo!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609600" hangingPunct="0"/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circonferenza di 27 km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tubo con vuoto pari a quello interstellare 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9600 magneti che curvano la traiettoria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1000" indent="-381000" defTabSz="609600" hangingPunct="0">
              <a:buSzPct val="100000"/>
              <a:buFont typeface="Helvetica"/>
              <a:buChar char="•"/>
            </a:pPr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1232 dipoli superconduttori alla temperatura più fredda di tutto l’Universo!</a:t>
            </a:r>
          </a:p>
        </p:txBody>
      </p:sp>
      <p:pic>
        <p:nvPicPr>
          <p:cNvPr id="21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6" y="1100169"/>
            <a:ext cx="5280001" cy="2718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0" y="3756179"/>
            <a:ext cx="5760001" cy="2629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76" y="1260000"/>
            <a:ext cx="10721053" cy="55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3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 advAuto="0"/>
      <p:bldP spid="215" grpId="0" animBg="1" advAuto="0"/>
      <p:bldP spid="216" grpId="0" animBg="1" advAuto="0"/>
      <p:bldP spid="21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4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" name="Il percorso dei proto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Il percorso dei protoni</a:t>
            </a:r>
          </a:p>
        </p:txBody>
      </p:sp>
      <p:pic>
        <p:nvPicPr>
          <p:cNvPr id="222" name="LHC animation- The path of the protons.mp4" descr="LHC animation- The path of the proton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05813"/>
            <a:ext cx="11093335" cy="518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75003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45" descr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7" y="3837572"/>
            <a:ext cx="4320001" cy="2802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42" descr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91" y="3837605"/>
            <a:ext cx="3360001" cy="264284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5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Esperimenti ad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Esperimenti ad LHC</a:t>
            </a:r>
          </a:p>
        </p:txBody>
      </p:sp>
      <p:pic>
        <p:nvPicPr>
          <p:cNvPr id="228" name="Straight Connector 30" descr="Straight Connector 3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2">
            <a:off x="3811663" y="4072014"/>
            <a:ext cx="4568675" cy="50801"/>
          </a:xfrm>
          <a:prstGeom prst="rect">
            <a:avLst/>
          </a:prstGeom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229" name="TextBox 36"/>
          <p:cNvSpPr txBox="1"/>
          <p:nvPr/>
        </p:nvSpPr>
        <p:spPr>
          <a:xfrm>
            <a:off x="4894845" y="1229397"/>
            <a:ext cx="2282356" cy="4924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60" tIns="60960" rIns="60960" bIns="60960">
            <a:spAutoFit/>
          </a:bodyPr>
          <a:lstStyle/>
          <a:p>
            <a:pPr defTabSz="609600" hangingPunct="0"/>
            <a:r>
              <a:rPr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Scopo</a:t>
            </a:r>
            <a:r>
              <a: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generale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0" name="Picture 37" descr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69" y="1215317"/>
            <a:ext cx="4800001" cy="2510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38" descr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597" y="2997347"/>
            <a:ext cx="1440001" cy="757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39" descr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1607" y="1199733"/>
            <a:ext cx="3840001" cy="2554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40" descr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156" y="2765928"/>
            <a:ext cx="960001" cy="9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43" descr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597" y="3943047"/>
            <a:ext cx="1411461" cy="9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Box 44"/>
          <p:cNvSpPr txBox="1"/>
          <p:nvPr/>
        </p:nvSpPr>
        <p:spPr>
          <a:xfrm>
            <a:off x="3896889" y="5018148"/>
            <a:ext cx="2199113" cy="8617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>
            <a:spAutoFit/>
          </a:bodyPr>
          <a:lstStyle>
            <a:lvl1pPr algn="ctr"/>
          </a:lstStyle>
          <a:p>
            <a:pPr defTabSz="609600" hangingPunct="0"/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Fisica del quark b</a:t>
            </a:r>
          </a:p>
        </p:txBody>
      </p:sp>
      <p:sp>
        <p:nvSpPr>
          <p:cNvPr id="236" name="Rectangle 46"/>
          <p:cNvSpPr/>
          <p:nvPr/>
        </p:nvSpPr>
        <p:spPr>
          <a:xfrm>
            <a:off x="10280952" y="3837605"/>
            <a:ext cx="1003906" cy="7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609600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7" name="Straight Connector 34" descr="Straight Connector 3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73366" y="3818522"/>
            <a:ext cx="11967933" cy="38101"/>
          </a:xfrm>
          <a:prstGeom prst="rect">
            <a:avLst/>
          </a:prstGeom>
        </p:spPr>
      </p:pic>
      <p:pic>
        <p:nvPicPr>
          <p:cNvPr id="239" name="Picture 47" descr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7156" y="3943047"/>
            <a:ext cx="709886" cy="9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extBox 48"/>
          <p:cNvSpPr txBox="1"/>
          <p:nvPr/>
        </p:nvSpPr>
        <p:spPr>
          <a:xfrm>
            <a:off x="6096000" y="5018148"/>
            <a:ext cx="2199113" cy="8617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60" tIns="60960" rIns="60960" bIns="60960">
            <a:spAutoFit/>
          </a:bodyPr>
          <a:lstStyle/>
          <a:p>
            <a:pPr algn="ctr" defTabSz="609600" hangingPunct="0"/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Fisica degli</a:t>
            </a: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609600" hangingPunct="0"/>
            <a:r>
              <a:rPr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ioni pesanti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 advAuto="0"/>
      <p:bldP spid="225" grpId="0" animBg="1" advAuto="0"/>
      <p:bldP spid="234" grpId="0" animBg="1" advAuto="0"/>
      <p:bldP spid="235" grpId="0" animBg="1" advAuto="0"/>
      <p:bldP spid="236" grpId="0" animBg="1" advAuto="0"/>
      <p:bldP spid="239" grpId="0" animBg="1" advAuto="0"/>
      <p:bldP spid="240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6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Esperimenti ad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Il </a:t>
            </a:r>
            <a:r>
              <a:rPr lang="en-US" dirty="0" err="1"/>
              <a:t>programma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gita</a:t>
            </a:r>
            <a:r>
              <a:rPr lang="en-US" dirty="0"/>
              <a:t>: </a:t>
            </a:r>
            <a:r>
              <a:rPr lang="en-US" dirty="0" err="1"/>
              <a:t>mattina</a:t>
            </a:r>
            <a:endParaRPr dirty="0"/>
          </a:p>
        </p:txBody>
      </p:sp>
      <p:sp>
        <p:nvSpPr>
          <p:cNvPr id="236" name="Rectangle 46"/>
          <p:cNvSpPr/>
          <p:nvPr/>
        </p:nvSpPr>
        <p:spPr>
          <a:xfrm>
            <a:off x="10280952" y="3837605"/>
            <a:ext cx="1003906" cy="7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609600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AC0A62-A5BF-3E44-89A5-B5C1B87D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51" y="1927679"/>
            <a:ext cx="10934700" cy="3263900"/>
          </a:xfrm>
          <a:prstGeom prst="rect">
            <a:avLst/>
          </a:prstGeom>
        </p:spPr>
      </p:pic>
      <p:sp>
        <p:nvSpPr>
          <p:cNvPr id="22" name="TextBox 36">
            <a:extLst>
              <a:ext uri="{FF2B5EF4-FFF2-40B4-BE49-F238E27FC236}">
                <a16:creationId xmlns:a16="http://schemas.microsoft.com/office/drawing/2014/main" id="{160C2CBD-2145-4547-AD63-5C1E5CEDD140}"/>
              </a:ext>
            </a:extLst>
          </p:cNvPr>
          <p:cNvSpPr txBox="1"/>
          <p:nvPr/>
        </p:nvSpPr>
        <p:spPr>
          <a:xfrm>
            <a:off x="521628" y="1337308"/>
            <a:ext cx="1787028" cy="4924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60" tIns="60960" rIns="60960" bIns="60960">
            <a:spAutoFit/>
          </a:bodyPr>
          <a:lstStyle/>
          <a:p>
            <a:pPr defTabSz="609600" hangingPunct="0"/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siamo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qui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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D6C61E7A-BB2D-A341-A31D-9DFA7B14E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497" y="1337308"/>
            <a:ext cx="49276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50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7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Esperimenti ad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The Antiproton Decelerator</a:t>
            </a:r>
            <a:endParaRPr dirty="0"/>
          </a:p>
        </p:txBody>
      </p:sp>
      <p:sp>
        <p:nvSpPr>
          <p:cNvPr id="236" name="Rectangle 46"/>
          <p:cNvSpPr/>
          <p:nvPr/>
        </p:nvSpPr>
        <p:spPr>
          <a:xfrm>
            <a:off x="10280952" y="3837605"/>
            <a:ext cx="1003906" cy="7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609600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The Antiproton Decelerator | CERN">
            <a:extLst>
              <a:ext uri="{FF2B5EF4-FFF2-40B4-BE49-F238E27FC236}">
                <a16:creationId xmlns:a16="http://schemas.microsoft.com/office/drawing/2014/main" id="{270FFECD-A312-F04E-B6B4-CDD26C6F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69" y="1784233"/>
            <a:ext cx="5811535" cy="37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39264CD-08CF-6D40-B302-87B040A3E050}"/>
              </a:ext>
            </a:extLst>
          </p:cNvPr>
          <p:cNvSpPr txBox="1"/>
          <p:nvPr/>
        </p:nvSpPr>
        <p:spPr>
          <a:xfrm>
            <a:off x="80598" y="1659282"/>
            <a:ext cx="6096946" cy="31393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The Antiproton Decelerator (AD) is a unique machine that produces low-energy antiprotons for studies of antimatter, and “creates” antiatoms.</a:t>
            </a:r>
          </a:p>
          <a:p>
            <a:endParaRPr lang="en-GB" dirty="0"/>
          </a:p>
          <a:p>
            <a:r>
              <a:rPr lang="en-GB" dirty="0"/>
              <a:t>A proton beam coming from the PS (Proton Synchrotron) is fired into a block of metal. These collisions create a multitude of secondary particles, including lots of antiprotons. </a:t>
            </a:r>
          </a:p>
          <a:p>
            <a:r>
              <a:rPr lang="en-GB" dirty="0"/>
              <a:t>The job of the AD is to tame these unruly particles and turn them into a useful, low-energy beam that can be used to produce antimatter!</a:t>
            </a:r>
          </a:p>
        </p:txBody>
      </p:sp>
    </p:spTree>
    <p:extLst>
      <p:ext uri="{BB962C8B-B14F-4D97-AF65-F5344CB8AC3E}">
        <p14:creationId xmlns:p14="http://schemas.microsoft.com/office/powerpoint/2010/main" val="18558523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8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Esperimenti ad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ATLAS</a:t>
            </a:r>
            <a:endParaRPr dirty="0"/>
          </a:p>
        </p:txBody>
      </p:sp>
      <p:sp>
        <p:nvSpPr>
          <p:cNvPr id="236" name="Rectangle 46"/>
          <p:cNvSpPr/>
          <p:nvPr/>
        </p:nvSpPr>
        <p:spPr>
          <a:xfrm>
            <a:off x="10280952" y="3837605"/>
            <a:ext cx="1003906" cy="7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609600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39264CD-08CF-6D40-B302-87B040A3E050}"/>
              </a:ext>
            </a:extLst>
          </p:cNvPr>
          <p:cNvSpPr txBox="1"/>
          <p:nvPr/>
        </p:nvSpPr>
        <p:spPr>
          <a:xfrm>
            <a:off x="80597" y="1659282"/>
            <a:ext cx="6430057" cy="12003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ATLAS is one of two general-purpose detectors at the LHC. </a:t>
            </a:r>
          </a:p>
          <a:p>
            <a:r>
              <a:rPr lang="en-GB" dirty="0">
                <a:solidFill>
                  <a:srgbClr val="0070C0"/>
                </a:solidFill>
              </a:rPr>
              <a:t>It investigates a wide range of physics, from the search for the Higgs boson to extra dimensions and particles that could make up dark matter.</a:t>
            </a:r>
          </a:p>
        </p:txBody>
      </p:sp>
      <p:pic>
        <p:nvPicPr>
          <p:cNvPr id="3080" name="Picture 8" descr="Detector &amp;amp; Technology">
            <a:extLst>
              <a:ext uri="{FF2B5EF4-FFF2-40B4-BE49-F238E27FC236}">
                <a16:creationId xmlns:a16="http://schemas.microsoft.com/office/drawing/2014/main" id="{DA33BEB2-D5F9-874B-AACD-3AEFF9E0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55" y="1387722"/>
            <a:ext cx="5501496" cy="36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TLAS">
            <a:extLst>
              <a:ext uri="{FF2B5EF4-FFF2-40B4-BE49-F238E27FC236}">
                <a16:creationId xmlns:a16="http://schemas.microsoft.com/office/drawing/2014/main" id="{20FA03AB-4FD7-8040-B2A6-25549A78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32" y="3454073"/>
            <a:ext cx="4857750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430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079701" y="6277305"/>
            <a:ext cx="502700" cy="5232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09600" hangingPunct="0"/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609600" hangingPunct="0"/>
              <a:t>9</a:t>
            </a:fld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Esperimenti ad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Il </a:t>
            </a:r>
            <a:r>
              <a:rPr lang="en-US" dirty="0" err="1"/>
              <a:t>programma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gita</a:t>
            </a:r>
            <a:r>
              <a:rPr lang="en-US" dirty="0"/>
              <a:t>: </a:t>
            </a:r>
            <a:r>
              <a:rPr lang="en-US" dirty="0" err="1"/>
              <a:t>pomeriggio</a:t>
            </a:r>
            <a:endParaRPr dirty="0"/>
          </a:p>
        </p:txBody>
      </p:sp>
      <p:sp>
        <p:nvSpPr>
          <p:cNvPr id="236" name="Rectangle 46"/>
          <p:cNvSpPr/>
          <p:nvPr/>
        </p:nvSpPr>
        <p:spPr>
          <a:xfrm>
            <a:off x="10280952" y="3837605"/>
            <a:ext cx="1003906" cy="722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ctr" defTabSz="609600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160C2CBD-2145-4547-AD63-5C1E5CEDD140}"/>
              </a:ext>
            </a:extLst>
          </p:cNvPr>
          <p:cNvSpPr txBox="1"/>
          <p:nvPr/>
        </p:nvSpPr>
        <p:spPr>
          <a:xfrm>
            <a:off x="521628" y="1337308"/>
            <a:ext cx="1030410" cy="4924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0960" tIns="60960" rIns="60960" bIns="60960">
            <a:spAutoFit/>
          </a:bodyPr>
          <a:lstStyle/>
          <a:p>
            <a:pPr defTabSz="609600" hangingPunct="0"/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Aula A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7F6F9B-6A72-1A44-BAE5-891F95B1F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964206"/>
            <a:ext cx="1107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6562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497</Words>
  <Application>Microsoft Macintosh PowerPoint</Application>
  <PresentationFormat>Widescreen</PresentationFormat>
  <Paragraphs>80</Paragraphs>
  <Slides>13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</vt:lpstr>
      <vt:lpstr>Office Theme</vt:lpstr>
      <vt:lpstr>Presentazione standard di PowerPoint</vt:lpstr>
      <vt:lpstr>Il CERN</vt:lpstr>
      <vt:lpstr>Large Hadron Collider</vt:lpstr>
      <vt:lpstr>Il percorso dei protoni</vt:lpstr>
      <vt:lpstr>Esperimenti ad LHC</vt:lpstr>
      <vt:lpstr>Il programma della gita: mattina</vt:lpstr>
      <vt:lpstr>The Antiproton Decelerator</vt:lpstr>
      <vt:lpstr>ATLAS</vt:lpstr>
      <vt:lpstr>Il programma della gita: pomeriggio</vt:lpstr>
      <vt:lpstr>SM18</vt:lpstr>
      <vt:lpstr>Data Centre</vt:lpstr>
      <vt:lpstr>Il programma della gita: pomeriggio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Zaccolo</dc:creator>
  <cp:lastModifiedBy>Valentina Zaccolo</cp:lastModifiedBy>
  <cp:revision>4</cp:revision>
  <dcterms:created xsi:type="dcterms:W3CDTF">2022-01-13T13:12:37Z</dcterms:created>
  <dcterms:modified xsi:type="dcterms:W3CDTF">2022-01-13T14:06:15Z</dcterms:modified>
</cp:coreProperties>
</file>