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72"/>
  </p:notesMasterIdLst>
  <p:sldIdLst>
    <p:sldId id="256" r:id="rId5"/>
    <p:sldId id="547" r:id="rId6"/>
    <p:sldId id="551" r:id="rId7"/>
    <p:sldId id="534" r:id="rId8"/>
    <p:sldId id="552" r:id="rId9"/>
    <p:sldId id="553" r:id="rId10"/>
    <p:sldId id="554" r:id="rId11"/>
    <p:sldId id="555" r:id="rId12"/>
    <p:sldId id="282" r:id="rId13"/>
    <p:sldId id="265" r:id="rId14"/>
    <p:sldId id="273" r:id="rId15"/>
    <p:sldId id="546" r:id="rId16"/>
    <p:sldId id="535" r:id="rId17"/>
    <p:sldId id="271" r:id="rId18"/>
    <p:sldId id="281" r:id="rId19"/>
    <p:sldId id="544" r:id="rId20"/>
    <p:sldId id="262" r:id="rId21"/>
    <p:sldId id="289" r:id="rId22"/>
    <p:sldId id="283" r:id="rId23"/>
    <p:sldId id="557" r:id="rId24"/>
    <p:sldId id="556" r:id="rId25"/>
    <p:sldId id="525" r:id="rId26"/>
    <p:sldId id="545" r:id="rId27"/>
    <p:sldId id="296" r:id="rId28"/>
    <p:sldId id="538" r:id="rId29"/>
    <p:sldId id="561" r:id="rId30"/>
    <p:sldId id="563" r:id="rId31"/>
    <p:sldId id="539" r:id="rId32"/>
    <p:sldId id="290" r:id="rId33"/>
    <p:sldId id="565" r:id="rId34"/>
    <p:sldId id="559" r:id="rId35"/>
    <p:sldId id="560" r:id="rId36"/>
    <p:sldId id="566" r:id="rId37"/>
    <p:sldId id="568" r:id="rId38"/>
    <p:sldId id="567" r:id="rId39"/>
    <p:sldId id="284" r:id="rId40"/>
    <p:sldId id="268" r:id="rId41"/>
    <p:sldId id="542" r:id="rId42"/>
    <p:sldId id="572" r:id="rId43"/>
    <p:sldId id="573" r:id="rId44"/>
    <p:sldId id="562" r:id="rId45"/>
    <p:sldId id="570" r:id="rId46"/>
    <p:sldId id="571" r:id="rId47"/>
    <p:sldId id="285" r:id="rId48"/>
    <p:sldId id="269" r:id="rId49"/>
    <p:sldId id="587" r:id="rId50"/>
    <p:sldId id="583" r:id="rId51"/>
    <p:sldId id="584" r:id="rId52"/>
    <p:sldId id="270" r:id="rId53"/>
    <p:sldId id="276" r:id="rId54"/>
    <p:sldId id="275" r:id="rId55"/>
    <p:sldId id="574" r:id="rId56"/>
    <p:sldId id="585" r:id="rId57"/>
    <p:sldId id="586" r:id="rId58"/>
    <p:sldId id="577" r:id="rId59"/>
    <p:sldId id="272" r:id="rId60"/>
    <p:sldId id="589" r:id="rId61"/>
    <p:sldId id="558" r:id="rId62"/>
    <p:sldId id="575" r:id="rId63"/>
    <p:sldId id="576" r:id="rId64"/>
    <p:sldId id="578" r:id="rId65"/>
    <p:sldId id="579" r:id="rId66"/>
    <p:sldId id="580" r:id="rId67"/>
    <p:sldId id="581" r:id="rId68"/>
    <p:sldId id="582" r:id="rId69"/>
    <p:sldId id="287" r:id="rId70"/>
    <p:sldId id="259" r:id="rId7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7"/>
    <p:restoredTop sz="94640"/>
  </p:normalViewPr>
  <p:slideViewPr>
    <p:cSldViewPr snapToGrid="0" snapToObjects="1">
      <p:cViewPr varScale="1">
        <p:scale>
          <a:sx n="107" d="100"/>
          <a:sy n="107" d="100"/>
        </p:scale>
        <p:origin x="101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7T21:45:54.5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23183 14141 16383,'41'0'0,"-2"0"0,-7 0 0,17 0 0,4 0 0,-15 0 0,1 0 0,-3 0 0,0 0 0,5 0 0,1 0 0,1 1 0,0-2 0,-3-3 0,0-1 0,9 5 0,-2-2 0,-14-6 0,1-1 0,22 7 0,-1 2 0,4-8 0,-7 7 0,0 2 0,8-1 0,-25 0 0,1 0 0,-2 0 0,0 0 0,18 0 0,9 0 0,-17 0 0,0 0 0,-6 0 0,-6 0 0,-5 0 0,0-4 0,1-12 0,-11-1 0,11-1 0,3 8 0,7 14 0,16 1 0,-4 4 0,6-4 0,-20 0 0,3-1 0,5 0 0,1-1 0,10 3 0,2 0 0,7 0 0,0 0 0,-6-3 0,-2 1 0,-7 1 0,-1-1 0,-3-3 0,-1-1 0,-7 2 0,-2 1 0,1-1 0,0 0 0,27-1 0,-19 6 0,-11-6 0,-11 3 0,0-4 0,-8 0 0,3 0 0,-3 0 0,3 0 0,-6 0 0,9-7 0,-11-9 0,5 0 0,-8 0 0,23 10 0,10 6 0,-5 0 0,3 0 0,1 2 0,2 1 0,5 0 0,2 0 0,-1 3 0,2-1 0,0-2 0,3-1 0,-2 0 0,6 1 0,3-1 0,3-2 0,6 0 0,-2 0 0,-15 0 0,-2 0 0,2 0 0,13-3 0,2 0 0,-2-4 0,-8-2 0,-2-2 0,-4 0 0,8 2 0,-4-1 0,-3-6 0,-3 4 0,-12 10 0,0 4 0,11 2 0,2 2 0,6 2 0,1 2 0,1 6 0,0 3 0,-2 1 0,3 2 0,-7-4 0,3 3 0,-1-2 0,-3-1 0,0-1 0,1 1 0,-3-1 0,3 1 0,-2 0 0,-2-2 0,18 5 0,-3-1 0,-14-3 0,0 0 0,-3-3 0,-2-4 0,-1-2 0,13 3 0,0-1 0,-14-5 0,-4-3 0,14-5 0,-31-8 0,-19-5 0,3-1 0,4 3 0,0 1 0,3-1 0,0 1 0,1-4 0,-1 2 0,4-6 0,-3 7 0,3-3 0,-4-1 0,3 4 0,-5-3 0,1 3 0,-2 4 0,-1-2 0,1 5 0,-4-2 0,8 5 0,-4 2 0,8 2 0,-5 2 0,2 5 0,-5 0 0,3 5 0,-4-5 0,0 3 0,0-2 0,0-4 0,7-6 0,-5 0 0,3-6 0,-9 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48:49.3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3437 13737 16383,'44'0'0,"6"0"0,-12 0 0,2 0 0,25 0 0,-22 0 0,-7 0 0,1 0 0,19 0 0,-18 0 0,0 0 0,-4 0 0,2 0 0,13 3 0,1-1 0,-3-1 0,0 0 0,12 4 0,1 0 0,2-1 0,1-1 0,3 3 0,-2 1 0,-13-2 0,-1 1 0,8-1 0,-3 1 0,-21-1 0,-2 0 0,10 1 0,0-2 0,-6 0 0,-2-2 0,24 2 0,-2-4 0,-13 0 0,0 0 0,0 0 0,12 0 0,3 0 0,-24 0 0,2 0 0,4 0 0,2 0 0,1 0 0,1 0 0,6 0 0,0 0 0,-2 0 0,-1 0 0,-7 0 0,-1 0 0,-1 0 0,-1 0 0,-2 0 0,0 0 0,30 0 0,-2 0 0,-20 4 0,-6-3 0,-5 6 0,-4-6 0,-2 2 0,1-3 0,0 0 0,5 0 0,0 0 0,5 0 0,2 0 0,4 4 0,0-3 0,-4 7 0,-7-7 0,-6 5 0,-8-5 0,0 3 0,-8-4 0,2 0 0,-1 0 0,2 0 0,4 0 0,6 0 0,4 0 0,5 0 0,5 0 0,-4 0 0,4 0 0,-5 0 0,-8 0 0,-2 0 0,-12 0 0,20 0 0,-2 0 0,6-2 0,6-1 0,13 0 0,5-2 0,-15-3 0,1-3 0,0 1 0,1 3 0,0 1 0,0-2 0,7-5 0,2-2 0,-3 0 0,9-1 0,-1 1 0,5 1 0,-1 1 0,-2-2 0,-2 2 0,-14 4 0,-2 1 0,4-1 0,-1 1 0,-2 0 0,-4 0 0,18-1 0,-2 3 0,-18 3 0,4 3 0,-9 0 0,21-5 0,-7 4 0,14-3 0,1 4 0,1 0 0,-5 0 0,-25 0 0,1 0 0,18 0 0,9 0 0,-16 0 0,-3 0 0,-10 3 0,-8 1 0,1 4 0,-7-1 0,4 0 0,0 0 0,0 1 0,15 0 0,4 5 0,15-3 0,-11 6 0,2-2 0,-8-1 0,4 3 0,-5-3 0,-5 0 0,-7-2 0,-4-4 0,-4 0 0,4 0 0,0 1 0,1-1 0,8 1 0,-3 0 0,8 0 0,-2 0 0,7-3 0,-7-2 0,3-3 0,-5 0 0,-1 0 0,-3 0 0,-1 0 0,-6 0 0,1-3 0,5-1 0,-4-4 0,8 4 0,-3-3 0,3 6 0,1-2 0,0 3 0,-5 0 0,4 0 0,-8 0 0,4 0 0,-5 0 0,-4 0 0,-1 0 0,-3 0 0,-4 0 0,2 0 0,-1 0 0,2 0 0,4 0 0,1 0 0,9 0 0,-4 0 0,8 0 0,-4 0 0,5 0 0,-4 0 0,-2 0 0,1 0 0,-8 0 0,7 0 0,-10 0 0,19 0 0,10 0 0,17 0 0,-24 0 0,1 0 0,2 0 0,2 0 0,11 0 0,0 0 0,-12 0 0,0 0 0,17 0 0,0 0 0,-17 0 0,-1 0 0,10 0 0,0 0 0,-5-1 0,-2 2 0,-4 0 0,-2 2 0,25 2 0,-8 8 0,-11-3 0,-11 2 0,3-4 0,-8-1 0,4-2 0,0-2 0,-1-3 0,-3 0 0,3 0 0,-8 0 0,0 0 0,-6 0 0,-4 0 0,-3 0 0,0 0 0,-2 0 0,2 0 0,3 0 0,4 0 0,-2 0 0,6 4 0,-7-3 0,3 2 0,-7-3 0,3 0 0,-6 0 0,5 0 0,-3 0 0,0 0 0,6 0 0,-4 0 0,5 0 0,-3-3 0,0-1 0,1 0 0,3-2 0,-6 5 0,5-5 0,-9 5 0,3-1 0,-2-1 0,1-1 0,1 1 0,1-2 0,-4 4 0,4-2 0,-1 3 0,-4-5 0,0-6 0,-6 4 0,0-3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48:53.5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3488 14075 16383,'46'0'0,"4"0"0,-7 0 0,7 0 0,-3 0 0,-2 0 0,0 0 0,9 0 0,6 0 0,-7 0 0,-9 0 0,-2 0 0,11 0 0,0 0 0,-1 0 0,0 0 0,8 0 0,0 0 0,2 0 0,1 0 0,-3 0 0,1 0 0,1 0 0,0 0 0,-2 0 0,0 0 0,4 0 0,0 0 0,-5 0 0,1 0 0,4 3 0,-1-1 0,-7-1 0,-2 0 0,-12 1 0,-1 1 0,4 0 0,-2-1 0,17-1 0,-22 1 0,1 1 0,23-3 0,0 0 0,-12 0 0,4 0 0,-9 0 0,16 0 0,-20 0 0,19 0 0,-21 0 0,-5-2 0,0 0 0,14 1 0,10-7 0,-21 8 0,-10-4 0,0 4 0,-5 0 0,0-3 0,-4 2 0,3-2 0,-2 3 0,-1 0 0,3 0 0,-3 0 0,4 0 0,5 0 0,-4 0 0,7 0 0,-2 0 0,9 0 0,1 0 0,6 0 0,5 0 0,1 4 0,0-3 0,-1 7 0,-6-7 0,0 7 0,-4-7 0,-2 6 0,-5-3 0,0 1 0,-5 2 0,4-6 0,-3 5 0,-1-5 0,4 3 0,-3-1 0,0-2 0,3 3 0,-8-4 0,0 0 0,-6 0 0,-7 0 0,-1-3 0,2 0 0,13-1 0,13 2 0,18 2 0,-22 0 0,4 0 0,6 0 0,6 0 0,-1 0 0,-3-2 0,-2 0 0,3 0 0,10 1 0,3 1 0,-1-1 0,-4-2 0,-1-1 0,-1 0 0,-4 1 0,-1 1 0,1-1 0,7 1 0,1-1 0,-3 1 0,5-1 0,-2 0 0,6 3 0,-2 0 0,-19 0 0,-1 0 0,4 0 0,0 0 0,-5 0 0,-1 0 0,24 0 0,-13 0 0,-15 0 0,0 0 0,19 4 0,-16 1 0,1 0 0,-3 0 0,-1 1 0,4 4 0,2-1 0,4-2 0,3-2 0,3 3 0,2 0 0,0-2 0,0 0 0,-7-1 0,-1 0 0,1-1 0,-2-1 0,-6 1 0,-2 0 0,0-3 0,1 0 0,2 3 0,-1 1 0,15-4 0,3 7 0,-12-7 0,-5 3 0,4-4 0,-9 3 0,9-2 0,-8 3 0,8-4 0,-9 0 0,4 3 0,-10-2 0,0 3 0,-9-4 0,-1 0 0,-7 0 0,0 0 0,-2 3 0,2-3 0,3 3 0,3-3 0,3 0 0,7 3 0,1-2 0,5 6 0,5-2 0,-4 3 0,5-3 0,-6-2 0,-5 1 0,0-3 0,4 2 0,9-3 0,-7 0 0,5 0 0,5 0 0,2 0 0,13 0 0,2 0 0,0 0 0,0 0 0,4-2 0,-3-1 0,-15 0 0,-1 0 0,4-2 0,-1-1 0,16-3 0,-29 4 0,0 0 0,20-5 0,-15 5 0,-9 2 0,-13 3 0,0 0 0,-5 0 0,0 0 0,1 0 0,3 0 0,1 0 0,9 0 0,0 0 0,5 0 0,0 0 0,-4 0 0,-2 0 0,-4 0 0,-3 0 0,-2 0 0,0 0 0,-2 0 0,2-3 0,-4-1 0,5 0 0,0-2 0,4 2 0,0-4 0,0 1 0,5-1 0,-8 4 0,7-3 0,-15 7 0,5-7 0,-9 7 0,2-3 0,0 0 0,-2 0 0,1-3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3:38.6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3196 6926 16383,'28'0'0,"11"0"0,-19 0 0,17 0 0,-10 0 0,5 0 0,0 0 0,5 0 0,-8 0 0,-1 0 0,-11 0 0,-3 0 0,-4 0 0,2 3 0,-5-3 0,6 3 0,-3-3 0,7 0 0,-2 3 0,6-2 0,-3 2 0,4 0 0,0-2 0,0 3 0,0-1 0,-4-2 0,3 2 0,-6 0 0,2-2 0,-4 2 0,1-3 0,-1 0 0,1 0 0,3 0 0,-3 0 0,11 0 0,-5 0 0,6 0 0,0 0 0,-2 0 0,7 0 0,-8 0 0,0 0 0,-2 0 0,-7 0 0,3 0 0,-3 0 0,-1 0 0,4 0 0,-2 0 0,2 0 0,-4 0 0,-2 0 0,1 0 0,-2 0 0,4 0 0,-1 0 0,1 0 0,-4 0 0,2 0 0,-5 0 0,6 3 0,-3-3 0,0 3 0,3 0 0,-3 1 0,0 0 0,3 2 0,-3-3 0,3 1 0,1 2 0,-1-2 0,1 3 0,-1-4 0,0 3 0,1-2 0,-4 0 0,3 2 0,-7-5 0,7 4 0,-6-4 0,2 2 0,3 0 0,-4-2 0,4 1 0,-3-2 0,-2 0 0,8 3 0,-7-2 0,4 1 0,-3-2 0,-2 0 0,6 0 0,-6 0 0,8 0 0,-7 0 0,7 0 0,-5 0 0,0 0 0,3 0 0,-3 0 0,4 0 0,-1 0 0,0 0 0,-2 0 0,1 0 0,-2 0 0,1 0 0,1 0 0,-5 0 0,8 0 0,-7 0 0,7 0 0,-8 0 0,6 0 0,-6 0 0,5-3 0,-2 0 0,4-1 0,-1-2 0,-3 5 0,3-2 0,-3 0 0,0 2 0,3-2 0,-3 3 0,0-2 0,3 1 0,-3-2 0,0 3 0,3 0 0,-3 0 0,3 0 0,1 0 0,-1 0 0,1 0 0,-1 0 0,1 0 0,-1 0 0,4 0 0,-2 0 0,6 0 0,-7 0 0,7 0 0,-6 0 0,6 0 0,-7 0 0,8 0 0,-8 0 0,3 0 0,1 0 0,-4 0 0,7 0 0,-3 0 0,1 0 0,2 0 0,-7 0 0,7 0 0,-6 0 0,6 4 0,-7-4 0,4 4 0,-1-1 0,-3-2 0,4 2 0,-5 0 0,0-2 0,1 2 0,-1-3 0,-2 3 0,1-3 0,-2 3 0,4-3 0,-4 0 0,3 0 0,-3 0 0,7 0 0,-3 0 0,8 0 0,-8 0 0,7 0 0,-3 0 0,4 0 0,0 0 0,1 0 0,-1 0 0,0 0 0,-4 0 0,3 0 0,-3 0 0,1 0 0,2 0 0,-7 0 0,7 0 0,-6 0 0,6 0 0,-7 0 0,7 0 0,-6 0 0,2 0 0,-3 0 0,-4 0 0,2 0 0,-1 0 0,-1 0 0,-1 0 0,3 0 0,-4 0 0,7 0 0,-8 0 0,5 0 0,-5 0 0,6 0 0,-3 0 0,0 0 0,3 0 0,-6 0 0,5 0 0,-1 0 0,-1 0 0,2 0 0,-5 0 0,6 0 0,-3 0 0,4 0 0,-1 0 0,0 0 0,1 0 0,3 0 0,-2 0 0,2 0 0,0 0 0,1 0 0,1 0 0,2 0 0,-3 0 0,0 0 0,0 0 0,-5 3 0,0-2 0,-2 2 0,-2-3 0,0 0 0,0 0 0,0 0 0,3 2 0,-6-1 0,9 5 0,-4-6 0,2 6 0,-1-2 0,-1-1 0,-1 3 0,2-5 0,-2 4 0,1-1 0,-2 2 0,-2 7 0,3-15 0,2 4 0,2-14 0,-3 0 0,5 1 0,-4 0 0,2 1 0,-2 4 0,-5 2 0,2 1 0,3 3 0,-4 0 0,7 0 0,-5 0 0,4 0 0,-1 0 0,4 0 0,-2 0 0,6 0 0,-7 0 0,7 0 0,-6 0 0,2 0 0,-4 0 0,1 0 0,-1 0 0,1 3 0,-1-2 0,4 2 0,-2 0 0,6-2 0,-3 2 0,0 0 0,3-3 0,-2 3 0,3-3 0,4 0 0,-3 0 0,7 0 0,-6 0 0,7 0 0,-4 0 0,5-3 0,0-2 0,0 1 0,0-3 0,0 3 0,5-5 0,-4 5 0,4-4 0,0 4 0,-4-1 0,9-3 0,-9 8 0,9-4 0,-8 4 0,3 0 0,-5 0 0,-1 0 0,-3 0 0,3 0 0,-8-4 0,0 4 0,-6-4 0,0 4 0,-2 0 0,2-3 0,-4 3 0,1-3 0,-1 3 0,1-3 0,-1 2 0,0-2 0,5 0 0,-4 2 0,7-2 0,-7 3 0,7 0 0,-2 0 0,3 0 0,-4 0 0,3 0 0,-3 0 0,4 0 0,-4 0 0,3 0 0,-3 0 0,0 0 0,0 0 0,-5 3 0,-3-3 0,3 3 0,-6 0 0,2-2 0,2 1 0,0-2 0,1 0 0,-3 0 0,1 0 0,0 0 0,3 0 0,-2 0 0,1 0 0,2 0 0,1 0 0,2 0 0,0 0 0,1 0 0,1-3 0,2-1 0,-7-2 0,7-2 0,-2 4 0,-1-2 0,3 2 0,-3-3 0,5 3 0,-1-3 0,0 7 0,0-4 0,4 4 0,-2 0 0,2 0 0,-7 0 0,2 0 0,-7 0 0,0 0 0,-5 0 0,-2 0 0,4-5 0,-4 1 0,5-5 0,-4 6 0,10 0 0,5 3 0,4 0 0,4 4 0,-8-3 0,8 6 0,-8-3 0,8 0 0,-8-1 0,8-3 0,-4 0 0,6 0 0,4 0 0,-4 0 0,4 0 0,-5 0 0,-5 0 0,4-3 0,-8 2 0,8-6 0,-8 3 0,8-1 0,-3 2 0,4 0 0,0 2 0,0-3 0,5 4 0,-9 0 0,8 0 0,-9 0 0,1 0 0,3 0 0,-8 0 0,3 0 0,-4 0 0,0-3 0,5 2 0,-4-2 0,3 0 0,-4 2 0,5-6 0,-4 6 0,8-6 0,-4 6 0,1-2 0,2-1 0,-6 3 0,7-2 0,-4 3 0,5 0 0,-4 0 0,3 0 0,-8 0 0,3 0 0,-8 0 0,-1 0 0,1 0 0,-4 0 0,3 0 0,-3 0 0,-1 0 0,1 0 0,-1 0 0,4 0 0,-2 0 0,6 0 0,-7 0 0,7 0 0,-3-4 0,4 3 0,0-5 0,4 5 0,2-2 0,-1 3 0,4 0 0,-3 0 0,4 0 0,4 0 0,-3 0 0,9 0 0,-9 0 0,4 0 0,-5 0 0,0 0 0,-5 0 0,-4 0 0,-2 0 0,-10 0 0,6 0 0,-7 0 0,0 0 0,3 0 0,-6 0 0,5 0 0,-5 0 0,6 0 0,-6 0 0,2-10 0,-2-2 0,1-20 0,4 17 0,3-4 0,9 26 0,4 2 0,0 11 0,3-4 0,-7 0 0,-2-2 0,0-3 0,-8 0 0,3-1 0,0 0 0,-2-2 0,6 2 0,-3-2 0,8-1 0,-2 1 0,6-1 0,-2-2 0,-1 1 0,4-5 0,-11 3 0,5-4 0,-7 0 0,1 0 0,-2 0 0,-3 0 0,-1 0 0,0 0 0,4 0 0,-2 0 0,10 0 0,-6 0 0,17 0 0,-8-4 0,9-1 0,0-7 0,-4 3 0,0-3 0,-2 8 0,-8-3 0,3 3 0,-8-3 0,0 3 0,-1-2 0,-3 5 0,3-2 0,1 3 0,0 0 0,4 0 0,4 0 0,-2 0 0,6 0 0,-2 0 0,0 0 0,-2 3 0,-4 1 0,0 4 0,-4-1 0,-1-3 0,-3 2 0,-1-3 0,0 1 0,1 2 0,-1-2 0,1-1 0,3 4 0,-3-4 0,7 5 0,-3-5 0,4 4 0,0-3 0,-3 0 0,2 3 0,-3-6 0,0 2 0,-1-3 0,-3 0 0,3 3 0,-3-2 0,4 2 0,-5-3 0,4 0 0,-2 0 0,6 0 0,-7 0 0,4 3 0,-5-2 0,1 2 0,-1-3 0,-3 0 0,0 0 0,-2 0 0,-4-11 0,18 8 0,-4-9 0,22 12 0,-2 0 0,5 0 0,6 0 0,-5 0 0,5 0 0,-11 0 0,-1 0 0,-5 4 0,0 4 0,0 1 0,0 2 0,0-3 0,0 0 0,4-3 0,3 2 0,3-6 0,2 3 0,-7-4 0,6 0 0,-5 0 0,5 0 0,-5 0 0,4 0 0,-13 0 0,12 0 0,-12 0 0,8 0 0,-5 0 0,4 0 0,-2 0 0,8 0 0,-4 0 0,5 0 0,0 0 0,0 0 0,-5 0 0,-1 0 0,-5 0 0,-1 0 0,-3 0 0,-1 0 0,-6 0 0,1 0 0,0-3 0,5 2 0,-4-2 0,4 3 0,-1-4 0,1 3 0,6-2 0,-2 3 0,-3 0 0,3 0 0,-8 0 0,3 0 0,-4 0 0,-4 0 0,4 0 0,-8 0 0,3 0 0,-3 0 0,-1 0 0,0 0 0,1 0 0,-1 0 0,1 0 0,-1 0 0,1 0 0,-1 0 0,4 0 0,-2 0 0,2 0 0,-7-3 0,-1-1 0,5 1 0,0 0 0,13 3 0,5 0 0,2 0 0,3 0 0,-5 0 0,-5 0 0,4 0 0,-8 0 0,8 0 0,-7 0 0,6 0 0,-2 0 0,4 0 0,10 0 0,3 0 0,11 0 0,6 0 0,-16 0 0,14 0 0,-21 0 0,10 0 0,-10 0 0,-2 0 0,-9 0 0,-6 0 0,-5 0 0,-3 0 0,-1 0 0,1 0 0,-1 0 0,0 0 0,1 0 0,3 0 0,1-6 0,9 4 0,0-4 0,10 2 0,-4 3 0,8-3 0,-7 1 0,3 2 0,0-3 0,-5 4 0,5 0 0,-5 0 0,-4-3 0,3 2 0,-4-2 0,1 3 0,3 0 0,-4 0 0,1 0 0,3 0 0,-8 0 0,8 0 0,-8 0 0,3 0 0,-4 0 0,0 0 0,0 0 0,0 0 0,0 0 0,-4 0 0,-1 0 0,-3 0 0,-4 0 0,3 0 0,-7 0 0,7 0 0,-5-3 0,18 3 0,3-3 0,19 3 0,-8 0 0,13 0 0,-8 0 0,5 0 0,-1 0 0,-10 0 0,-3 0 0,-4 0 0,0 0 0,-4 3 0,-2 1 0,1 4 0,1-4 0,14 4 0,-8-7 0,13 7 0,-3-7 0,7 7 0,-1-3 0,4 4 0,-10 0 0,4-1 0,-9 1 0,-7-5 0,-5 3 0,-9-3 0,-1 0 0,-4 2 0,1-5 0,-4 2 0,3-3 0,-3 0 0,3 0 0,5 0 0,0 0 0,4 0 0,4 0 0,-3 0 0,4 0 0,-5 0 0,0 0 0,-4 0 0,-1 0 0,0 0 0,-2 0 0,2 0 0,-3 0 0,-1 0 0,6-3 0,0 2 0,1-5 0,1 2 0,-3 0 0,5-2 0,-5 2 0,3 0 0,-3-3 0,0 4 0,-4-4 0,-1-3 0,-6 0 0,0-7 0,3 8 0,17 0 0,11 9 0,23 0 0,-23 0 0,2 0 0,2-3 0,2 1 0,10 1 0,2 0 0,-4-1 0,-1-1 0,4 3 0,-2 0 0,-13 0 0,1 0 0,15 0 0,-1 0 0,-1 7 0,6 1 0,-2 2 0,-16 8 0,1-5 0,0 1 0,-2 6 0,-2-6 0,2-1 0,15 6 0,-18-6 0,0-1 0,17-2 0,-5 3 0,-17-8 0,0 0 0,15 0 0,-14-3 0,0 0 0,16-2 0,6 0 0,-6 0 0,-6 0 0,-7-3 0,3-20 0,-13 14 0,23-31 0,-11 23 0,-8 0 0,2 0 0,-2 2 0,1 1 0,0-1 0,-1 1 0,30-10 0,-23 9 0,1 0 0,0 4 0,3 0 0,9-1 0,0 2 0,-13 1 0,-1 2 0,4 2 0,-2 0 0,13-4 0,9 4 0,-11-3 0,-1 7 0,-6-7 0,-4 7 0,-3-6 0,-8 6 0,3-6 0,-8 6 0,8-6 0,-8 3 0,0-4 0,-6 4 0,-7 1 0,2 3 0,6 0 0,15 0 0,19 0 0,3 6 0,3 1 0,-14-1 0,1 0 0,2 2 0,5 0 0,-3 2 0,5 4 0,-3 0 0,-2-3 0,-1 1 0,6 4 0,-3 1 0,-17-7 0,-1 1 0,6 2 0,-1-1 0,18 3 0,-17-3 0,-11-4 0,-11-4 0,-7-1 0,0-3 0,2 0 0,-4-20 0,10-9 0,-2 3 0,4 1 0,7 25 0,-8 0 0,6 0 0,-6 0 0,7 0 0,-3 3 0,0 1 0,-2 3 0,-7 0 0,4 0 0,-5 0 0,0 0 0,1-1 0,-1-2 0,1-1 0,7-3 0,-2 0 0,27 0 0,-10 0 0,16 0 0,-8 0 0,-6 0 0,-1 0 0,-5 0 0,-5 0 0,4 0 0,-8 0 0,0 0 0,-2 0 0,-7 0 0,4 0 0,-5 0 0,-3 0 0,3 0 0,-6 0 0,8 0 0,-8 0 0,9 0 0,-9 0 0,5 0 0,-2 0 0,4 0 0,-1-3 0,0 2 0,1-5 0,-1 6 0,0-6 0,5 2 0,-4 0 0,3-2 0,-3 2 0,-1-3 0,4 0 0,-2 0 0,2 0 0,-7 1 0,3 2 0,-6-1 0,2 4 0,3-1 0,-4 2 0,7 0 0,-5 0 0,4 0 0,-1 0 0,1 0 0,-1 0 0,-3 0 0,0 2 0,-2-1 0,2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3:50.8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3178 9481 16383,'32'0'0,"2"0"0,-1 0 0,5 0 0,25 0 0,-20 0 0,-9 0 0,-1 0 0,7 0 0,4 0 0,-2 0 0,-4 0 0,11 0 0,-5 0 0,-11 0 0,1 0 0,20 0 0,-17 0 0,1 0 0,26 0 0,-30 0 0,0 0 0,19 0 0,-13 2 0,-1 1 0,1 2 0,-3-1 0,0 2 0,3 2 0,4 1 0,-8 3 0,-4-4 0,-8 3 0,1-3 0,-10-1 0,2 0 0,-3-1 0,3-2 0,1-1 0,4-3 0,4 0 0,2 0 0,9 0 0,1 0 0,5 0 0,0 0 0,0 0 0,-5 0 0,5 0 0,-10-3 0,4-2 0,-6 1 0,2 0 0,-1 4 0,-5-3 0,4 2 0,-3-2 0,3 3 0,1 0 0,1 0 0,-1 0 0,-5 0 0,4 0 0,-8 0 0,8 0 0,-8 0 0,3 0 0,-7 0 0,-2 0 0,0 0 0,-3 0 0,4 0 0,-5 0 0,1 0 0,-1 0 0,0 0 0,1 0 0,-1 0 0,4-3 0,-2 2 0,6-3 0,-3 4 0,0 0 0,3 0 0,-6 0 0,6 0 0,-10 0 0,5 0 0,-6 0 0,0 0 0,0 0 0,-1 0 0,0 0 0,1 0 0,2 0 0,-5 0 0,4 0 0,-1 0 0,3 0 0,0 0 0,1 0 0,-1 0 0,5 0 0,-4 0 0,3 0 0,-3 0 0,3 4 0,-6-3 0,24 2 0,-2-3 0,22-4 0,-22 1 0,1 0 0,5-2 0,2 0 0,8-4 0,1 2 0,-9 3 0,1 0 0,9-1 0,-1 0 0,-13 5 0,0 0 0,9 0 0,0 0 0,-7 0 0,-1 0 0,-2 0 0,-2 0 0,27 0 0,-10 0 0,-2 0 0,-6 4 0,-5 0 0,-1 1 0,0 2 0,13-6 0,-4 3 0,14-4 0,-21 0 0,13 0 0,-6 0 0,9 0 0,-5 0 0,-2 0 0,-5 0 0,-4 0 0,3 0 0,-9 0 0,4 0 0,-6 0 0,1 0 0,5 0 0,-3 0 0,18 0 0,-20 3 0,19 6 0,-17 4 0,10 0 0,-1 4 0,-5-5 0,-1 5 0,-10-5 0,4-1 0,-8-3 0,3-1 0,-4 1 0,0-4 0,0-1 0,0-3 0,0 0 0,0 0 0,0-6 0,0 1 0,-3-3 0,-3 5 0,5 3 0,7 0 0,29 0 0,-21 0 0,2 0 0,11-5 0,2 0 0,0 3 0,1 1 0,5-4 0,1 0 0,2 4 0,0 2 0,-2-1 0,-2 0 0,-7 0 0,-1 0 0,-3-1 0,-3 2 0,23 8 0,-30-4 0,-2 0 0,24 10 0,-13 2 0,-7-8 0,-10 5 0,0-5 0,-5 1 0,0-2 0,4-1 0,2 1 0,4 0 0,0 0 0,0 0 0,5-4 0,1 4 0,6-7 0,-6 3 0,-1-4 0,-5 0 0,0 0 0,0 0 0,0 0 0,-5 0 0,-1 0 0,-4 0 0,1 0 0,3 0 0,-3 0 0,4 0 0,-5 0 0,4 0 0,-3 0 0,4 0 0,-1 0 0,-3 0 0,3-4 0,-4 0 0,1-3 0,-1-1 0,0 1 0,-4 3 0,3-3 0,-6 4 0,2-1 0,-4-2 0,1 5 0,-1-2 0,1 0 0,-1 2 0,0-5 0,1 2 0,-1-2 0,4-1 0,-2-3 0,2-1 0,-3 1 0,-4-7 0,0 2 0,-5-22 0,-2 1 0,-3-8 0,10 22 0,11 7 0,18 15 0,24 0 0,-21 0 0,3 0 0,2 0 0,2 0 0,13 0 0,-1 0 0,-19 0 0,1 0 0,4 0 0,5 0 0,-7 0 0,19 0 0,-2 0 0,-1 0 0,4 0 0,-16 0 0,-1 0 0,-13 0 0,-1 0 0,4 0 0,-2 0 0,2 0 0,-5 0 0,-7 0 0,-4 0 0,0 0 0,0 0 0,5 0 0,-4 0 0,8 0 0,-4 0 0,5 0 0,0 0 0,0 0 0,0 0 0,-5 0 0,0 0 0,-5 0 0,-4 0 0,-1 0 0,-4 0 0,1 0 0,-4 0 0,3 0 0,-3 0 0,0 0 0,2 0 0,-1 0 0,2 0 0,0 0 0,1 0 0,-1 0 0,0 0 0,1 0 0,-1 0 0,1 0 0,-4 0 0,6 0 0,-5 0 0,7 0 0,-5 0 0,5 0 0,0 3 0,0-2 0,3 6 0,-7-6 0,3 5 0,-3-2 0,-4-1 0,3 0 0,-6-3 0,8 0 0,-8 0 0,9 0 0,-9 0 0,5 0 0,-5 0 0,5 0 0,-2 0 0,-1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4:30.5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14140 9472 16383,'45'0'0,"-3"0"0,-10 0 0,0 0 0,5 0 0,-4 0 0,4 0 0,-5 0 0,1 0 0,-2 0 0,1 0 0,0 0 0,-4 0 0,3 0 0,-4 0 0,5 0 0,0 0 0,5 0 0,-4 0 0,20 0 0,-6 0 0,15 0 0,0-4 0,1-6 0,-10 3 0,-20-2 0,-1 1 0,15 1 0,15-7 0,-12 5 0,-1 4 0,-11-2 0,4 6 0,-9-3 0,19 4 0,-22 0 0,16 0 0,-19 0 0,10 0 0,-3 0 0,3 0 0,0 0 0,-4 4 0,4 0 0,-9 4 0,-2 3 0,-4-3 0,-3 2 0,-2-3 0,-4 0 0,1 0 0,-4-1 0,3-2 0,-6-2 0,5 1 0,2-2 0,0 2 0,12-3 0,-7 0 0,12 4 0,-3-3 0,0 2 0,3 1 0,-8-3 0,3 2 0,-4 0 0,-3-2 0,2 3 0,-7-4 0,0 0 0,-2 3 0,-1-3 0,2 3 0,0-3 0,5 0 0,0 0 0,0 0 0,3 0 0,-3 0 0,1 0 0,-2 0 0,0 0 0,-2 0 0,-1 0 0,-2 0 0,-2 0 0,1 0 0,1 0 0,-2 0 0,0 0 0,3 0 0,-3 0 0,4 0 0,-1-3 0,4 3 0,2-3 0,7 3 0,2 0 0,-1 0 0,4 0 0,-3 0 0,-1 0 0,0 0 0,-5 0 0,0 0 0,-4 0 0,-4 0 0,12 0 0,6 0 0,25-9 0,6 2 0,-29 2 0,1 0 0,6 0 0,2 1 0,-1 3 0,2 0 0,6-1 0,2-1 0,-1 3 0,-1 0 0,-14 0 0,-1 0 0,5 0 0,-1 0 0,8 0 0,15 4 0,-12 1 0,-7 4 0,-6-1 0,0-3 0,7-2 0,7-3 0,11 0 0,2 0 0,-6-8 0,8-2 0,-15-4 0,10-4 0,-5 8 0,-5 0 0,-2 2 0,-6 7 0,-4-3 0,-2 4 0,0 0 0,-4 0 0,20 0 0,-17 4 0,17 5 0,-15 4 0,6 4 0,-6 0 0,-1-4 0,-9-2 0,-2-3 0,-4-1 0,-3 0 0,2 1 0,-7-5 0,7 1 0,-6-4 0,10 0 0,4 0 0,9 0 0,-5 0 0,20 0 0,-11 0 0,-8 0 0,1 0 0,22 0 0,0 0 0,-3 0 0,-3 0 0,5 0 0,0 0 0,-11 0 0,8 0 0,-30 0 0,17 0 0,-20 0 0,12 0 0,1 0 0,-1 0 0,-5 0 0,14 0 0,-6 0 0,14 4 0,-11 0 0,4 9 0,-4 0 0,1 0 0,3 3 0,-4-6 0,5 6 0,6-6 0,-4 2 0,9-2 0,-3-1 0,-1-4 0,4-1 0,-9-4 0,4 0 0,-6 0 0,0 0 0,-5 0 0,-1 0 0,-4 0 0,-1 0 0,0 0 0,0 0 0,5-4 0,6-5 0,-8-3 0,23-7 0,-15-2 0,-10 10 0,2 1 0,23-13 0,-21 15 0,1 0 0,-6-1 0,1 0 0,9 5 0,0 1 0,18-6 0,-24 8 0,0 2 0,16-1 0,4 0 0,-7 0 0,-11 0 0,-5 0 0,-7 0 0,-7 0 0,-2 3 0,-7 0 0,-1 1 0,0-1 0,1-3 0,-1 0 0,2-3 0,12 2 0,6-1 0,20-7 0,8 7 0,-5-6 0,-19 8 0,1 0 0,24-4 0,5 3 0,-7-4 0,-7 5 0,-6 0 0,-5 0 0,4 0 0,-3 0 0,10 0 0,1 0 0,11 0 0,-4 0 0,-20-2 0,0-1 0,-1 3 0,1-1 0,5-1 0,1-1 0,-1 3 0,1 0 0,4 0 0,-2 0 0,18 0 0,-22 0 0,-2 0 0,14 0 0,5 0 0,-3 0 0,-16 0 0,-2 0 0,-10 0 0,4 0 0,-8 0 0,4 0 0,-5 0 0,4 0 0,-2-3 0,2-4 0,-4-5 0,0-2 0,1-1 0,-1 0 0,-4 1 0,3 6 0,-3 2 0,28 6 0,-13 3 0,18 2 0,-8 8 0,-3 0 0,4 4 0,-2 1 0,-9-2 0,-1 0 0,-1-4 0,-8-1 0,4-4 0,-1 1 0,13 0 0,6-3 0,11-1 0,6-4 0,-27 0 0,-1 0 0,26 0 0,-13 0 0,0 0 0,5 0 0,-8 0 0,1 0 0,7 0 0,10-4 0,-12 3 0,-1-3 0,-11 4 0,4 0 0,-9 0 0,4 0 0,1 0 0,-5 0 0,9 0 0,-4 3 0,1 2 0,-2 3 0,-5 0 0,-5-3 0,0-2 0,-12-3 0,5 0 0,-6 0 0,8-3 0,0-1 0,5-4 0,1 4 0,-1-3 0,4 6 0,-8-2 0,4 3 0,-5 0 0,-4 0 0,3 0 0,-6 0 0,6 0 0,-3 0 0,0 0 0,3 3 0,-3 1 0,4 0 0,0 3 0,1-3 0,-5 0 0,3 3 0,-7-6 0,0 5 0,-4-6 0,-4 3 0,5-3 0,-4 2 0,5-1 0,-4 2 0,-1-3 0,4 0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4:40.7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3198 10120 16383,'40'0'0,"-3"0"0,-1 0 0,-6 0 0,36 0 0,-17 0 0,-15 0 0,1 0 0,15 0 0,-1 0 0,0 0 0,2 0 0,4 0 0,1 0 0,-11 0 0,8 0 0,-18 0 0,12 0 0,-8 0 0,4 0 0,1 0 0,-7 0 0,5 0 0,-9 0 0,9 0 0,-8 0 0,3 0 0,-5 0 0,-5 0 0,4 0 0,-8 0 0,0 0 0,-2 3 0,-7-2 0,3 5 0,-3-3 0,-4 1 0,3 2 0,-3-2 0,0 0 0,3 2 0,-6-3 0,5 1 0,-5 1 0,6-4 0,-3 4 0,0-1 0,3 0 0,-3-2 0,3 1 0,1-2 0,-1 2 0,0-3 0,1 0 0,-1 0 0,-2 0 0,1 0 0,-5 0 0,6 0 0,-6 0 0,8 0 0,-4 0 0,5 0 0,-3 0 0,1 0 0,-1 0 0,4 0 0,-2 0 0,6 0 0,-7 0 0,7 0 0,-6 0 0,6 0 0,-7 0 0,7 3 0,-6-2 0,2 2 0,-3 0 0,3-2 0,-3 2 0,4-3 0,-1 3 0,-3-2 0,7 2 0,-6-3 0,2 0 0,-3 0 0,-1 0 0,0 0 0,1 0 0,-1 0 0,4 0 0,2 0 0,3 0 0,0 0 0,0 0 0,5-3 0,0-2 0,1 1 0,3-3 0,-8 6 0,3-3 0,-4 4 0,-4 0 0,0 0 0,-5 0 0,1 0 0,3 0 0,-3 0 0,8 0 0,0 0 0,6 0 0,9 0 0,-4 0 0,10 0 0,1 4 0,0 5 0,5 1 0,-16 2 0,3-4 0,-17-1 0,0-3 0,-8-1 0,7-3 0,1 0 0,7 0 0,6 0 0,7 0 0,6 0 0,21 0 0,-3 0 0,-21 0 0,-1 0 0,23 0 0,-30 2 0,-1 0 0,31 4 0,0 4 0,-26-7 0,0 0 0,-3-1 0,-1 0 0,4-2 0,1 0 0,-1 0 0,2 0 0,6 0 0,0 0 0,-11 0 0,-2 0 0,8 0 0,-1 0 0,18 0 0,6 0 0,-2-4 0,-12 3 0,-6-3 0,-7 0 0,-9 3 0,3-2 0,-4-1 0,5 3 0,11-6 0,-3 2 0,20-5 0,-8-3 0,5-1 0,-2-1 0,-11-1 0,5 6 0,-11-2 0,-1 4 0,-13 0 0,1 4 0,-10-2 0,6 5 0,-7-2 0,4 0 0,-1 2 0,6-2 0,4 3 0,6 0 0,3-3 0,2 2 0,5-3 0,-4 4 0,3 0 0,-9 0 0,4 0 0,-9 0 0,3 0 0,-8 0 0,3 0 0,-4 3 0,0 1 0,5 4 0,-4-1 0,8 1 0,-3 0 0,4 0 0,0 0 0,0 0 0,0-3 0,0-2 0,5-3 0,-4 0 0,9 0 0,-8 0 0,8 0 0,-9 0 0,9 0 0,-8 0 0,8 0 0,-9 0 0,10 0 0,-10 0 0,4-3 0,-5 2 0,0-3 0,5 4 0,-4 0 0,4 0 0,-5 0 0,0 0 0,0 0 0,-4 0 0,-1 0 0,-12 0 0,1 0 0,-9 0 0,2 0 0,31-6 0,-9 5 0,24-9 0,-13 9 0,-9-2 0,21 3 0,-7 0 0,15 0 0,-6 0 0,-6 0 0,-1 0 0,-5 0 0,-1 4 0,0-3 0,0 2 0,12 2 0,-3-4 0,4 3 0,-7-4 0,0 0 0,-4 0 0,4 4 0,-5-3 0,-6 7 0,-1-4 0,-10 4 0,0-4 0,-9 2 0,3-2 0,-3 0 0,9-1 0,1-3 0,14 0 0,-2 0 0,4 0 0,4 0 0,-13 0 0,12 0 0,-9 0 0,0-3 0,-5-1 0,-2-1 0,-8-1 0,0 2 0,-2 0 0,-3-2 0,4 5 0,14-2 0,-6 3 0,17 0 0,-13 0 0,8 0 0,-4 0 0,0 0 0,-1 0 0,-5 0 0,-5 3 0,-4 1 0,-2 0 0,-6 2 0,-1-3 0,-2 4 0,-2-1 0,4-2 0,-1 2 0,5-2 0,0 3 0,4-3 0,4 3 0,2-6 0,0 2 0,-2-3 0,-4 0 0,-4 0 0,-3-14 0,2 10 0,8-10 0,15 10 0,10 3 0,6-7 0,-18 7 0,-1 1 0,18-5 0,-1 5 0,2 0 0,-20 0 0,1 0 0,18 0 0,-1 0 0,7 0 0,-24 0 0,-1 0 0,17 0 0,11 5 0,-30-3 0,-1 1 0,19 6 0,-15-4 0,-1 0 0,7 0 0,23 0 0,-26-5 0,9 0 0,-11 3 0,-1-2 0,-9 3 0,-2-4 0,-3 0 0,-5 3 0,-1-2 0,-3 2 0,-1-3 0,0 0 0,1 0 0,3 0 0,6 0 0,0 0 0,13 0 0,-7-4 0,8-4 0,-5-1 0,0-3 0,0 8 0,-4-3 0,-2 6 0,-4-5 0,-3 5 0,2-5 0,-7 5 0,7-6 0,-2 6 0,3-2 0,0 0 0,4-2 0,2 1 0,9-3 0,1 2 0,5-4 0,6-4 0,-4 3 0,4-3 0,-6 5 0,0-5 0,-5 4 0,-1 0 0,-4 2 0,-1 6 0,-1-2 0,1 3 0,0 0 0,5 0 0,-3 0 0,8 0 0,-4 0 0,1 0 0,-3 7 0,-4-2 0,-4 6 0,-5-3 0,-6-1 0,-7-4 0,-1 0 0,0-5 0,9 1 0,4-1 0,16-2 0,-5 3 0,4-3 0,6 4 0,-4 0 0,16 0 0,-11 0 0,5 0 0,-6 0 0,1 0 0,-1 0 0,6 4 0,7 1 0,1 5 0,-24-7 0,1-1 0,1 0 0,0 0 0,8-2 0,0 0 0,4 0 0,1 0 0,6 0 0,1 0 0,-3 1 0,0-2 0,3-3 0,0-2 0,-5 0 0,-1 0 0,-11 0 0,-1 0 0,6-4 0,-1 1 0,18 2 0,-25 2 0,1-1 0,26-2 0,-12 7 0,-6-3 0,-7 0 0,-5 3 0,0-2 0,-4 3 0,3 0 0,-4 0 0,5 0 0,6 0 0,-5 0 0,8 0 0,-7 0 0,2 0 0,1 0 0,-3 0 0,3 0 0,0 0 0,-4 0 0,0 0 0,-7 0 0,-4 0 0,-4 0 0,-3 0 0,-6 0 0,-3 0 0,10-6 0,9 5 0,6-5 0,12 6 0,-10 0 0,15 0 0,-9 4 0,15 1 0,-9 4 0,2 4 0,-8-4 0,3 7 0,-9-3 0,0 0 0,-2-2 0,-4-3 0,5 0 0,0 0 0,5-4 0,-4 0 0,4-1 0,-5-2 0,-4 3 0,-1-4 0,-5 3 0,0-2 0,-4 2 0,-1-3 0,0 0 0,-2 3 0,6-2 0,-3 2 0,4-3 0,0 0 0,0 0 0,5 0 0,0 0 0,1 0 0,3 0 0,-8 0 0,8-4 0,-3 0 0,4-4 0,0 0 0,0 0 0,-4-3 0,3 2 0,1-2 0,2 3 0,3 3 0,11-3 0,-11 7 0,27-4 0,-28 5 0,0 0 0,0 0 0,2 0 0,28 0 0,-20 5 0,4-1 0,-1 9 0,-11-3 0,-5 2 0,-6-5 0,-12-3 0,-2 2 0,0-5 0,12 2 0,8-7 0,16 3 0,-4-3 0,4 4 0,-11 0 0,16 0 0,-8 0 0,16 0 0,-7 0 0,-4 0 0,-2 4 0,-11 0 0,4 5 0,-8-1 0,8 1 0,8 0 0,2 0 0,-18-4 0,1 0 0,28 4 0,-25-6 0,0 0 0,0 1 0,2 1 0,6-2 0,-1 0 0,-11 0 0,1 0 0,9 2 0,-1 0 0,11 0 0,-19-2 0,-1 0 0,11 1 0,-6 0 0,-13-4 0,-8 4 0,0-4 0,-5 0 0,-3 0 0,3 0 0,-3 0 0,3 0 0,5-4 0,0-3 0,4-1 0,4-3 0,2 7 0,-1-3 0,4 6 0,-8-6 0,4 7 0,-5-4 0,-4 4 0,-1 0 0,-3 0 0,-4 0 0,0-6 0,-4 2 0,0-8 0,0 7 0,8-1 0,5 6 0,4 0 0,8 4 0,-8 0 0,8 4 0,-8-1 0,8 1 0,-3 0 0,4 0 0,-5-3 0,9-2 0,-7-3 0,24 0 0,-6 0 0,-14 0 0,2 0 0,29-4 0,-29-1 0,-1 0 0,23-5 0,-24 1 0,0-1 0,25-5 0,-23 6 0,0-2 0,29-8 0,-2 4 0,-6 1 0,-5 9 0,-3-3 0,-5 7 0,-5-2 0,10 3 0,4 0 0,0 0 0,9 0 0,-22 3 0,15 2 0,-15 4 0,10 0 0,-15-5 0,-3 0 0,-13-4 0,-4-3 0,-3 3 0,17-3 0,14 3 0,21-4 0,-25 1 0,1 0 0,-4 0 0,1 0 0,5 0 0,2 1 0,7 2 0,2 0 0,0 0 0,2 0 0,-9 0 0,1 0 0,-3 0 0,4 0 0,-1 0 0,6 0 0,-2 0 0,-9 0 0,-2 0 0,1 2 0,0 1 0,0-1 0,-2 1 0,24 7 0,-11-5 0,-8-1 0,-10-4 0,-2 0 0,-8 0 0,0 0 0,-2 0 0,-3 0 0,0 0 0,3 0 0,-6-6 0,6 1 0,-7-4 0,4 2 0,-5 3 0,0-2 0,-2 2 0,1 1 0,-2-3 0,4 5 0,-1-2 0,4 3 0,-2 0 0,2 0 0,-4 0 0,1 0 0,-1 0 0,1 0 0,-1 0 0,0 0 0,5 0 0,-4 0 0,7 0 0,-2 0 0,-1 3 0,-1 1 0,0 0 0,-2 2 0,-1-6 0,-2 6 0,-5-5 0,3 5 0,2-5 0,-5 4 0,5-4 0,-2 1 0,-4-2 0,7 3 0,-3-2 0,4 2 0,-4 0 0,6-3 0,-5 6 0,7-5 0,-5 5 0,0-5 0,1 4 0,-1-4 0,1 5 0,-1-5 0,1 5 0,-1-5 0,4 2 0,-5-1 0,8-1 0,-9 2 0,6-3 0,-4 0 0,-3 0 0,3 0 0,-6 0 0,5 0 0,-3 0 0,16 0 0,-1 0 0,18 0 0,-9 0 0,4 0 0,-9 3 0,-5-2 0,-2 2 0,-10 0 0,6-3 0,-7 6 0,0-5 0,3 5 0,-3-5 0,7 5 0,-3-2 0,8 3 0,-4-3 0,0 2 0,-1-5 0,-3 2 0,-1-3 0,1 0 0,-1 0 0,-3 0 0,-1 0 0,0 0 0,1 0 0,-1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4:44.5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3208 10741 16383,'46'0'0,"4"-8"0,6 2 0,8-8 0,-2 1 0,-18 7 0,2 0 0,-2-4 0,1 0 0,18 1 0,2-1 0,-1-2 0,0 0 0,1-1 0,0 1 0,-19 4 0,-1-1 0,0 1 0,19-4 0,-1 0 0,-2 2 0,0 1 0,0 2 0,1 2 0,-2 2 0,0 1 0,0 2 0,1 0 0,3 0 0,0 0 0,0 0 0,-2 0 0,-15 0 0,-1 0 0,10 0 0,-1 0 0,-18 2 0,0 1 0,5 1 0,1 2 0,-4 1 0,-1 2 0,25 6 0,-6-1 0,-8-5 0,-11-1 0,4-3 0,-13-2 0,6-3 0,-7 0 0,9 0 0,-4 0 0,10 0 0,-10 0 0,9 0 0,-3 0 0,-1 0 0,-1 0 0,-5 0 0,0 0 0,-4 0 0,-2 0 0,-4 0 0,0 0 0,1 0 0,-1 0 0,-4 0 0,3 0 0,-7 0 0,8 0 0,-4 0 0,0 0 0,3 0 0,-6 0 0,6 0 0,-7 0 0,7 0 0,-6 0 0,2 0 0,0 0 0,1 0 0,1 0 0,2 0 0,-3 0 0,0 0 0,4 0 0,-4 0 0,4 0 0,0 0 0,0 0 0,0 0 0,0 0 0,-3 0 0,2 0 0,-7 0 0,0 0 0,-5 0 0,19 0 0,6 0 0,26 13 0,-13-6 0,-15 4 0,1 1 0,14 2 0,9 4 0,-7 0 0,-5 0 0,-6-5 0,-6-1 0,-1-4 0,-8-1 0,4 1 0,0-1 0,-4 1 0,8-4 0,-4 0 0,6-4 0,-1 0 0,4 0 0,-3 0 0,4 0 0,-5 0 0,0 0 0,-4 0 0,-2 0 0,1-4 0,-4 0 0,3-1 0,-4-1 0,0 2 0,5-7 0,1 2 0,9-7 0,7 2 0,-5 1 0,9 0 0,-10 5 0,5-1 0,1 1 0,-6 3 0,-1 1 0,-9 4 0,-2 0 0,-4 0 0,0 0 0,0 0 0,-4 0 0,0 0 0,-1 0 0,-6 0 0,6 0 0,-7 0 0,3 0 0,0 0 0,-2 3 0,1 0 0,-2 1 0,1 1 0,-2-4 0,3 4 0,-2-1 0,6-1 0,-6 3 0,2-6 0,-2 3 0,4 0 0,-1-2 0,1 5 0,3-6 0,1 7 0,4-3 0,0 0 0,0 2 0,0-5 0,-3 5 0,-2-5 0,-4 2 0,1-3 0,-4 0 0,-1 3 0,0-3 0,0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4:48.0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9398 10707 16383,'35'0'0,"4"0"0,-1 0 0,11 0 0,8 4 0,-16 1 0,3 2 0,3 1 0,3 1 0,9 3 0,-1 0 0,-12-3 0,-1-1 0,8 1 0,-3-1 0,-16-3 0,-1-1 0,13 2 0,-1-1 0,20 1 0,-27-3 0,-1-1 0,21-2 0,-21 0 0,1 0 0,15 0 0,3 0 0,5 0 0,-18 0 0,-4-4 0,2-2 0,19-5 0,-19 3 0,2-1 0,-4 0 0,-2-1 0,-3 5 0,-1-1 0,3-1 0,0 0 0,22-2 0,5-1 0,0 4 0,-18-1 0,3 6 0,-19-3 0,7 4 0,-13 0 0,-1 0 0,0 0 0,-4 0 0,4 0 0,4 0 0,-3 0 0,8 0 0,-3 0 0,9 0 0,-4 0 0,4 0 0,-5 0 0,-4 0 0,-5 0 0,-2 4 0,-7-4 0,0 4 0,-5-4 0,-2 0 0,8 5 0,10-4 0,17 4 0,21-5 0,-24 2 0,2 1 0,9 0 0,2 1 0,0 1 0,0 1 0,0 2 0,-2 0 0,-12-2 0,-2 0 0,5 3 0,-2 1 0,15 5 0,9 0 0,-14-2 0,-11-4 0,-5-1 0,-2 0 0,-8-1 0,8-2 0,-3-2 0,14-3 0,3 0 0,11 0 0,-22-2 0,0-1 0,31-7 0,-25 5 0,2-1 0,1-2 0,0 1 0,-6 3 0,-1 2 0,6-3 0,-1 0 0,-5 4 0,-2 1 0,32-4 0,-32 3 0,0 2 0,30-1 0,-21 0 0,2 0 0,-17 0 0,-8 0 0,3 0 0,-9 0 0,-1 0 0,5 0 0,0 0 0,4 0 0,5 0 0,0 0 0,5 0 0,0-4 0,0 3 0,0-2 0,-5-1 0,0 4 0,-1-4 0,-2 4 0,2 0 0,-4 0 0,5 0 0,-4 0 0,8 0 0,-8 0 0,8 0 0,-7 0 0,2 0 0,1 0 0,-8 0 0,3 0 0,-5 0 0,-2 3 0,6 1 0,-7 0 0,7 3 0,-6-7 0,6 4 0,-7-4 0,7 0 0,-10 0 0,3 0 0,-4 0 0,5 0 0,0 0 0,7 0 0,0 0 0,11 0 0,0 0 0,21 0 0,-18 0 0,18 4 0,3 1 0,2 5 0,-21-7 0,1 0 0,-1-1 0,1 0 0,3-2 0,1 0 0,4 0 0,1 0 0,6 0 0,1 0 0,1 0 0,-2 0 0,-10 1 0,2-2 0,20-5 0,-4 0 0,-5 3 0,-1-5 0,0 0 0,-7 7 0,14-4 0,-14 5 0,-11 0 0,-5 0 0,-7 0 0,-7 0 0,2 0 0,-7 0 0,7 0 0,-3 3 0,5 1 0,-1 4 0,0-1 0,-4-3 0,3 3 0,-10-4 0,6 1 0,-10 2 0,5-6 0,-5 6 0,6-6 0,-3 3 0,3-3 0,1 3 0,3-2 0,-3 2 0,7-3 0,-2 0 0,3 0 0,-4 0 0,3 0 0,-3 0 0,0 0 0,0 0 0,-5-3 0,0-1 0,1-3 0,-1 1 0,1-1 0,-1-3 0,1 3 0,-1-3 0,-3 0 0,3 3 0,-2-6 0,2 6 0,0-6 0,1 5 0,-1-1 0,-2 2 0,1 1 0,-5 2 0,5-2 0,-1 6 0,2-6 0,4 5 0,-2-2 0,2 3 0,0 0 0,-2 0 0,2 0 0,0 0 0,-2 0 0,2 0 0,-4 0 0,1 0 0,3 0 0,-3 0 0,4 0 0,-5 0 0,4 0 0,-2 0 0,2 0 0,-3 0 0,3 0 0,-3 0 0,0 0 0,-1 0 0,-6 0 0,5 0 0,-3 0 0,0 0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4:51.9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3219 11564 16383,'42'0'0,"8"0"0,-11 0 0,9 0 0,1 0 0,-15 0 0,2 0 0,3 0 0,3 0 0,7 0 0,2 0 0,0 0 0,-1 0 0,0 0 0,1 0 0,4 0 0,0 0 0,-7 0 0,0 0 0,6 2 0,0 1 0,-3 2 0,0 2 0,-3 1 0,0 1 0,7 0 0,-2 0 0,-6-1 0,-1 0 0,4 0 0,1 0 0,-1-2 0,0 1 0,0 1 0,2 0 0,3-4 0,-1-2 0,-5 1 0,-1-1 0,-7-2 0,-1 0 0,1 0 0,-1 0 0,20 0 0,-22 0 0,0 0 0,26 0 0,-8-4 0,-1-1 0,-16-3 0,9-1 0,-9-3 0,16-3 0,-9 1 0,15-4 0,-4 8 0,6-9 0,-10 13 0,1-7 0,-15 8 0,4 0 0,-5 2 0,-1 3 0,-9 0 0,-6 0 0,0 0 0,-4 0 0,0 0 0,3 0 0,-2 0 0,7 0 0,2 0 0,4 0 0,0 0 0,5 0 0,2 0 0,4 0 0,0 0 0,-4 0 0,3 0 0,-4 0 0,1-8 0,2 3 0,-7-7 0,3 4 0,0 0 0,-4 0 0,4-1 0,-5 5 0,0-3 0,0 6 0,-4-3 0,-5 4 0,-2 0 0,-7 0 0,4 0 0,-5 0 0,1 0 0,-1 0 0,1 0 0,-1 0 0,4 0 0,-2 0 0,6 0 0,2 4 0,0 0 0,8 4 0,-8-1 0,3 1 0,1 0 0,-4 2 0,4-1 0,-5 1 0,0 1 0,0-3 0,0 3 0,0-4 0,0 1 0,0-1 0,5 1 0,-4-4 0,8-1 0,-3 1 0,4-3 0,0 2 0,0-3 0,0 0 0,0 0 0,0 0 0,0 0 0,0 0 0,0 0 0,1 0 0,-1 0 0,0 0 0,0 0 0,5 0 0,-4 0 0,4 0 0,-5 0 0,0 0 0,-4 0 0,3 0 0,-4 0 0,1 0 0,3 0 0,-8 0 0,4 0 0,-5 0 0,0 0 0,0 0 0,0 0 0,0 0 0,0 0 0,-3 0 0,-2 0 0,0-3 0,-2-1 0,6 0 0,-3-2 0,0 2 0,3-3 0,-2 3 0,-1-2 0,3 5 0,-7-5 0,4 5 0,-5-2 0,4 3 0,-2 0 0,2 0 0,-3 0 0,-1 0 0,0 0 0,1 0 0,-4 0 0,3 0 0,-6 0 0,8 0 0,-4 0 0,1 0 0,1 0 0,-3 0 0,4 0 0,-1 0 0,1 0 0,-4 0 0,2 0 0,-2 3 0,4-2 0,-1 2 0,1-3 0,-1 0 0,1 3 0,-1-2 0,1 2 0,3 0 0,-3-2 0,4 2 0,-5 0 0,0-2 0,-2 2 0,1 0 0,-5-2 0,2 2 0,3-1 0,-5-1 0,4 1 0,-2 1 0,-2 1 0,4 2 0,-4-3 0,5 0 0,-3-3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4:55.5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10277 11581 16383,'58'0'0,"2"0"0,-9 0 0,-18 0 0,2 0 0,7 0 0,1 0 0,4 0 0,2 0 0,8 0 0,2 0 0,-4 0 0,1 0 0,4 0 0,0 0 0,-8 0 0,0 0 0,7 0 0,-2 0 0,-16 0 0,-1 0 0,0 0 0,-1 0 0,27 0 0,-30 0 0,0 0 0,1 0 0,0 0 0,5 2 0,0 0 0,21 4 0,-29-4 0,-1 1 0,19 1 0,8-4 0,-25 3 0,0-1 0,16-1 0,-11 4 0,0 0 0,7 0 0,15 1 0,-22-2 0,1 0 0,20-3 0,-20 1 0,-1 0 0,10-2 0,4 0 0,-4 0 0,1 0 0,-2 0 0,0 0 0,-5 0 0,0-3 0,-1-2 0,-10-3 0,0 0 0,-7 0 0,1 4 0,-4-3 0,3 3 0,-3-3 0,-1 0 0,4-1 0,2 0 0,4 0 0,5 0 0,-4 0 0,4-1 0,-5 1 0,0 4 0,-4-3 0,-1 3 0,-5 0 0,0 1 0,-4 0 0,0 2 0,-1-2 0,-3 3 0,4 0 0,-1 0 0,1 0 0,0 0 0,3 0 0,-2 0 0,-1 0 0,3 0 0,-3 0 0,1 3 0,2 1 0,-3 3 0,4 0 0,0-3 0,0 3 0,5-3 0,-4 4 0,13 0 0,-7 0 0,13 0 0,-4 5 0,6-4 0,-1 8 0,0-8 0,-4 4 0,-2-5 0,-10-4 0,0 0 0,-9-4 0,-4 0 0,-1 0 0,-4 0 0,17 0 0,3 0 0,26 0 0,-3 0 0,10 0 0,-23 0 0,-2 0 0,19 0 0,-16 0 0,1 0 0,17 0 0,6 0 0,-2 0 0,-12 0 0,-1 4 0,-11 0 0,-1 5 0,-5-1 0,0 0 0,5 0 0,-3-4 0,14 0 0,-3-4 0,0 0 0,3 0 0,-4 0 0,7 0 0,-1 0 0,-6 0 0,-7 0 0,-5 0 0,-4 0 0,-2 0 0,-4 0 0,0 0 0,1 0 0,3 0 0,-3 0 0,13 0 0,-7-3 0,13 2 0,9-7 0,-10 7 0,13-4 0,-10 5 0,6 0 0,1 0 0,-2 0 0,-6 0 0,-4 0 0,-7 0 0,-9 0 0,-6 0 0,-3 0 0,-1 0 0,1 0 0,-1-3 0,0 3 0,5-7 0,-4 6 0,6-5 0,-2-1 0,-2 0 0,5-7 0,-6 6 0,6-5 0,-3 1 0,4-2 0,-3-1 0,2 4 0,-7-2 0,3 6 0,-3-6 0,-1 5 0,-3-1 0,3 2 0,-3-2 0,0 4 0,3-4 0,-3 6 0,4-4 0,-1 3 0,1-2 0,3 6 0,-3-3 0,3 3 0,-3 0 0,-1 0 0,1 0 0,-1 0 0,1 0 0,3 0 0,-3 0 0,4 0 0,-8 0 0,2 0 0,-5 0 0,5 2 0,-5 2 0,2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7T21:46:03.8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1991 14608 16383,'34'0'0,"-1"0"0,22 0 0,-16 0 0,2 0 0,-2 0 0,0 0 0,4 0 0,1 0 0,10 0 0,2 0 0,0 0 0,0 0 0,3 0 0,1 0 0,0 0 0,0 0 0,0 0 0,-1 0 0,-3 0 0,0 0 0,3 0 0,0 0 0,-7 0 0,-1 0 0,5 0 0,-2 0 0,-6 0 0,-2 0 0,5 0 0,-2 0 0,-5 0 0,-1 0 0,4 0 0,-1 0 0,20 0 0,-25 0 0,-1 0 0,20 0 0,-26 0 0,2 0 0,-2 0 0,0 0 0,5 0 0,-1 0 0,19-7 0,-20 6 0,-1 0 0,8-15 0,12 10 0,0-3 0,0 1 0,0 7 0,-6-3 0,-2 4 0,-4 0 0,-6 0 0,-5 0 0,-2 0 0,-8-7 0,-1 2 0,4-5 0,-14 6 0,22 0 0,4 4 0,14 0 0,-18 2 0,0 1 0,30 6 0,-19 0 0,2 0 0,0 1 0,1 2 0,7-1 0,1 1 0,-1-1 0,-2 1 0,-5-1 0,-2 0 0,-8-3 0,-2 0 0,5 0 0,-1-1 0,19 2 0,-23-5 0,-1-2 0,27 3 0,-12-5 0,0 0 0,-7 0 0,-5-4 0,4-4 0,-7-10 0,-2-3 0,-4-4 0,-9 6 0,4 7 0,10 6 0,15 6 0,9 0 0,-21 0 0,0 0 0,27 0 0,-24 0 0,3 0 0,10 0 0,3 0 0,6 1 0,2-2 0,-13-2 0,3 0 0,-1-3 0,-2-1 0,0-2 0,-3 0 0,10-4 0,-5 0 0,-12 0 0,-4 1 0,4 4 0,-8 8 0,5 0 0,5 0 0,1 0 0,17 5 0,-18-4 0,-6 2 0,-1-1 0,3-2 0,0 6 0,2 3 0,19 8 0,-18-2 0,0 2 0,-6-2 0,-2 0 0,-2-4 0,0-2 0,3 2 0,-2-3 0,19 1 0,-15-6 0,0 0 0,11 1 0,14-4 0,-28 0 0,7 0 0,-2 0 0,6-4 0,16-2 0,-10-7 0,-11 6 0,2-2 0,-2-3 0,0-1 0,6-3 0,2-1 0,3 0 0,-3-1 0,-13 1 0,-2 0 0,5 1 0,-2 2 0,7-1 0,-11 8 0,3 2 0,28 5 0,-22 2 0,2 1 0,2 0 0,0 0 0,5 2 0,3 1 0,-7-1 0,4-1 0,2 0 0,9 1 0,2 0 0,2-1 0,-9 0 0,2 0 0,1 0 0,1-1 0,-8 0 0,3-1 0,0-1 0,-2 1 0,-2-1 0,16 2 0,-3 0 0,2-2 0,-5 0 0,2-1 0,-1 0 0,-7-1 0,3 1 0,-1 0 0,-8 0 0,6 0 0,-2 0 0,-8 0 0,-8 0 0,-2 0 0,24 0 0,-5 0 0,-12 5 0,15 4 0,0 2 0,6 3 0,-22-6 0,2 0 0,-2-2 0,1 0 0,0 0 0,0 0 0,-1-3 0,-1-1 0,12-2 0,4 0 0,-14 0 0,-5 0 0,-2 0 0,3 0 0,6 0 0,11 0 0,10 0 0,-27 0 0,2 0 0,3 0 0,-1 0 0,-8-2 0,-1 0 0,2-4 0,-2-2 0,11-10 0,1 2 0,16 5 0,1 16 0,-20-1 0,1 2 0,-1 2 0,1 1 0,3 1 0,1 2 0,-1-1 0,2 0 0,-4-3 0,2 1 0,1-1 0,1-1 0,0-1 0,2 0 0,9-1 0,2 0 0,0-1 0,-2-1 0,-1-1 0,-4-1 0,7-1 0,-4 0 0,4 0 0,-9 0 0,-18 0 0,24 0 0,-24 0 0,17 0 0,5 0 0,6 0 0,1-4 0,-19 3 0,2 1 0,1-5 0,3 0 0,12-1 0,1-1 0,-2 1 0,0-1 0,4-2 0,-2 0 0,-16 2 0,-3-1 0,6 0 0,-3-1 0,-13 0 0,-3-1 0,2-2 0,-1 1 0,23-9 0,-14 7 0,8 5 0,-1 12 0,8 6 0,0 4 0,0 1 0,0-2 0,-11-4 0,15 0 0,-19 0 0,9 0 0,-21-4 0,-10 1 0,-3-6 0,8 3 0,10-3 0,10 0 0,-1 0 0,6 0 0,7 0 0,8 0 0,-29-5 0,0-3 0,2-3 0,-2 0 0,9-7 0,-11 7 0,0 3 0,10 8 0,-9 3 0,2 2 0,28 6 0,-30-1 0,0 0 0,18 4 0,3 0 0,0-5 0,-8 0 0,5-4 0,-23-1 0,-8-4 0,-9 0 0,-2 3 0,0 1 0,0-1 0,-2 0 0,2-3 0,-1 0 0,3-6 0,-2 1 0,0-4 0,3 2 0,-3 4 0,3-3 0,1 5 0,-1-2 0,1 3 0,3 0 0,1 0 0,4 0 0,0 0 0,0 0 0,1 0 0,-1 0 0,0 0 0,0 0 0,-4 0 0,-1 0 0,-3 0 0,-1 0 0,3 0 0,-2 0 0,15-6 0,-4 1 0,13-6 0,-6 2 0,-4 5 0,3 0 0,-8 4 0,3 0 0,-3 0 0,-5 0 0,-1 0 0,-7 0 0,0 3 0,-2 3 0,2 1 0,0 2 0,-1-3 0,1 1 0,-3-1 0,5 1 0,-5-1 0,2-3 0,3 3 0,-4-3 0,4 1 0,-3-2 0,-2-2 0,4 0 0,-2 0 0,0 0 0,3 0 0,-5 0 0,6 0 0,-3 0 0,3-3 0,-3 2 0,3-4 0,-6 4 0,2-2 0,0 0 0,0 2 0,1-1 0,1 2 0,-4 0 0,4 0 0,-1 0 0,-1 0 0,2 0 0,-4 0 0,4 0 0,-2 0 0,0 0 0,2 0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4:59.4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17857 11584 16383,'49'0'0,"2"0"0,0 0 0,-15 0 0,3 0 0,-2 0 0,1 0 0,16 0 0,2 0 0,-1 0 0,0 0 0,0 0 0,1 0 0,3 0 0,-2 0 0,-7 0 0,-3 0 0,-8 0 0,-2 0 0,4 0 0,-2 0 0,15 0 0,-19 0 0,1 0 0,25 0 0,-10 0 0,-3 0 0,-9 0 0,2 0 0,-7 0 0,8 0 0,-4 0 0,5-4 0,1 3 0,-2-6 0,1 6 0,0-7 0,0 4 0,0-1 0,-4 1 0,3 4 0,-13 0 0,7 0 0,-13 0 0,3 0 0,-7 0 0,-5 0 0,-2 0 0,-5 0 0,5 0 0,-3 0 0,1 0 0,8 0 0,-6 0 0,12 0 0,-2 0 0,6 0 0,0 0 0,3 0 0,-4 0 0,1 0 0,-2 0 0,-3 0 0,-1 0 0,0 0 0,0 0 0,0 0 0,-4 3 0,4 1 0,-4 6 0,0 1 0,3 0 0,-6 2 0,2-5 0,0 2 0,-6-4 0,2 1 0,-3-1 0,-3-2 0,5-1 0,-3-3 0,1 0 0,3 0 0,-2 0 0,12 0 0,1 0 0,7 0 0,1 0 0,5 0 0,-4 0 0,4 0 0,0 0 0,7 0 0,11 0 0,3 0 0,4 0 0,-7 0 0,2 0 0,-22 0 0,1 0 0,20 0 0,0 0 0,-21 0 0,-1 0 0,31 0 0,-27 0 0,1 0 0,24 0 0,-11 0 0,-4 0 0,-19 0 0,2-3 0,-5 2 0,-6-2 0,10-1 0,-11 3 0,8-6 0,-1 6 0,-3-5 0,8 5 0,-8-2 0,4 0 0,-5 2 0,-4-2 0,-1 3 0,-3 0 0,-4 0 0,3 0 0,-6-3 0,2 2 0,0-1 0,1 2 0,4 0 0,-1 0 0,5 0 0,-4 0 0,7 0 0,-3 0 0,5 0 0,-1 0 0,-4 0 0,3 0 0,-3 0 0,0 0 0,4 0 0,-8 0 0,3 0 0,1 0 0,-4 0 0,7 0 0,-3 0 0,4 0 0,5 0 0,1 0 0,4 0 0,0 0 0,-4 0 0,2 0 0,-10 0 0,5 0 0,-10 0 0,-1-3 0,2 2 0,9-2 0,9 0 0,15-3 0,-10 2 0,9-1 0,-9 5 0,10 0 0,1 0 0,0 0 0,-1 0 0,-5 0 0,-6 0 0,4 4 0,-8 1 0,3 0 0,-1-2 0,-3-3 0,21 0 0,-7 0 0,15 0 0,-12 0 0,5 0 0,-10 0 0,4 0 0,-6-4 0,1 3 0,-6-3 0,-1 4 0,-5 0 0,0 0 0,0 0 0,-4 0 0,3 0 0,-8 0 0,3 0 0,-3 0 0,-1 0 0,0 0 0,-4 0 0,-1 0 0,-3 0 0,-4 0 0,-1 0 0,0 0 0,1-2 0,-1 1 0,2-2 0,-4 3 0,4 0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9:21.3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26021 5729 16383,'29'0'0,"-4"0"0,-7 0 0,-4 0 0,3 0 0,-3 0 0,-1 0 0,1 0 0,-1 0 0,0 3 0,1-2 0,-1 5 0,-3-6 0,3 3 0,-6 0 0,5-2 0,-5 1 0,6 1 0,-6-2 0,5 2 0,-5-3 0,8 3 0,-7-2 0,4 1 0,-3-2 0,-3 0 0,6 0 0,-3 0 0,1 0 0,1 0 0,-4 0 0,4 0 0,-2 0 0,0 0 0,3 0 0,-6 0 0,5 0 0,-1 0 0,-1 0 0,2 0 0,-4 0 0,4 3 0,-1-3 0,2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9:35.7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2638 6430 16383,'35'0'0,"-10"0"0,1 0 0,-12 0 0,11 0 0,-5 0 0,6 0 0,0 0 0,2 0 0,4 0 0,0 0 0,0-4 0,0 4 0,1-4 0,-1 4 0,-5 0 0,4 0 0,-3 0 0,4 0 0,0 0 0,0 0 0,0 0 0,0 0 0,0 0 0,0 0 0,0 0 0,0 0 0,1 0 0,-6 0 0,4 0 0,-4 0 0,5 0 0,0 0 0,0 0 0,0 0 0,1 0 0,-1 0 0,0 0 0,0 0 0,0 0 0,5 0 0,-3 0 0,3 0 0,-5 0 0,0 0 0,0 0 0,0 0 0,-5 0 0,0 0 0,-5 0 0,-4 0 0,3 0 0,-2 0 0,3 0 0,0 0 0,0 0 0,0 0 0,0 0 0,-4 0 0,4 0 0,-4 0 0,4 3 0,-4-2 0,-1 5 0,-3-5 0,3 5 0,-3-5 0,0 2 0,-1 0 0,-6-2 0,6 2 0,-6-3 0,5 0 0,-3 0 0,0 0 0,3 0 0,-5 0 0,4 0 0,-2 0 0,3 0 0,0 0 0,2 0 0,-1 0 0,4 0 0,2 0 0,-1 0 0,3 0 0,-7-3 0,0 0 0,-4-7 0,-3-4 0,0 0 0,-3-7 0,3 12 0,14-1 0,8 10 0,14 0 0,1 0 0,-1 0 0,6 0 0,-4 0 0,4 4 0,-6 1 0,0 4 0,0-1 0,0 1 0,0-1 0,-4 1 0,3-4 0,-9 2 0,4-6 0,0 6 0,-8-6 0,6 3 0,-11-4 0,7 0 0,-8 0 0,3 0 0,-3 0 0,3 0 0,-3 0 0,4 0 0,-5 0 0,5 0 0,-4 0 0,3 0 0,-3 0 0,-1 0 0,-4 0 0,3 0 0,-7 0 0,7-4 0,-2 4 0,3-7 0,0 6 0,-4-2 0,8-1 0,-7 0 0,12-4 0,-3 0 0,4 4 0,0-3 0,0 6 0,-5-2 0,4-1 0,-8 3 0,4-2 0,-1 3 0,-2 0 0,-2 0 0,0 0 0,-8 0 0,7 0 0,-7 0 0,4 3 0,-5-3 0,1 6 0,-1-5 0,0 5 0,1-5 0,-1 2 0,1 0 0,3-3 0,1 3 0,1 0 0,2-2 0,-3 2 0,4-3 0,-4 0 0,4 3 0,-4-2 0,4 3 0,0-4 0,-4 0 0,3 0 0,-3 0 0,5 0 0,-1 0 0,0 0 0,0 0 0,0 0 0,-4 0 0,3 0 0,-9 0 0,2-15 0,-11-3 0,1-9 0,6 10 0,6 7 0,11 10 0,5 7 0,5-1 0,-4 6 0,9-4 0,-9 0 0,4 1 0,-4-1 0,-1-4 0,-1 0 0,1-4 0,5 0 0,-3 0 0,3 0 0,0 0 0,1 0 0,1 0 0,3 0 0,-4 0 0,0 0 0,3-4 0,-2-1 0,10 0 0,7-3 0,-9 3 0,13 0 0,-21 1 0,15 4 0,-9 0 0,4 0 0,-6 0 0,-5 0 0,0 0 0,-11 0 0,4 0 0,-7 0 0,7-3 0,-8 2 0,7-3 0,3 0 0,11-1 0,-4 0 0,13-3 0,-13 7 0,14-3 0,-9 4 0,4 0 0,-11 0 0,-1 0 0,-9 0 0,-2 0 0,-4 0 0,-3 0 0,-2 0 0,-4 0 0,1 0 0,-4 0 0,2 0 0,-5 3 0,6-3 0,-3 3 0,3-3 0,1 0 0,3 0 0,-2 0 0,6 0 0,-3 0 0,4 0 0,-4 0 0,3 0 0,-2 0 0,3 0 0,-4 0 0,-1 0 0,-3 0 0,-1 0 0,0 0 0,1-3 0,-4-4 0,3-3 0,-6 0 0,7 3 0,5 4 0,6 7 0,7 0 0,-4 7 0,8-2 0,-7 3 0,8-1 0,-5-2 0,5 3 0,1-4 0,5 1 0,0-4 0,6-1 0,8-4 0,5 0 0,-27 0 0,0 0 0,28 0 0,-7 0 0,-1 0 0,-5-4 0,6-2 0,-5-3 0,-2 4 0,-7-2 0,-3 2 0,-3 1 0,-4 0 0,-4 4 0,3 0 0,-8 0 0,8 0 0,-8 0 0,4 0 0,0 0 0,-4 0 0,3 0 0,0 0 0,-2 0 0,2 0 0,1 0 0,1 0 0,-1 0 0,4 0 0,-3 0 0,0 0 0,2 0 0,-7 0 0,4 0 0,-5 0 0,-4 0 0,3 0 0,-6 0 0,2 0 0,-4 3 0,1-2 0,-1 2 0,4-3 0,-2 0 0,6 0 0,2 0 0,0 0 0,8 0 0,-8 0 0,8 0 0,-8 3 0,4-2 0,0 6 0,-4-7 0,3 7 0,-4-6 0,0 2 0,-4 0 0,4-2 0,-8 2 0,3-3 0,-3 0 0,-4 0 0,3 0 0,-7 0 0,6 0 0,5 0 0,16 0 0,10 0 0,-6 0 0,3 0 0,4 0 0,1 0 0,6 0 0,0 0 0,-6 0 0,-1 0 0,0 0 0,-1 0 0,-7 0 0,0 0 0,3 0 0,1 0 0,-5 0 0,0 0 0,27 0 0,-11 0 0,-2 0 0,-6 4 0,0 1 0,0-1 0,-5 4 0,5-7 0,-5 2 0,5-3 0,1 0 0,-1 0 0,-5 0 0,-1 0 0,-5 0 0,-4 0 0,3 0 0,-8 0 0,3 0 0,-3 0 0,-1 0 0,0 0 0,0 0 0,4 0 0,-3-3 0,8 2 0,-3-2 0,4-1 0,0 3 0,0-2 0,-4 3 0,-2 0 0,-4 0 0,0 0 0,-3 0 0,2 0 0,-7 0 0,7 0 0,-2 0 0,-1 0 0,3 0 0,2 0 0,0 0 0,8 0 0,-4 3 0,5 2 0,-4-1 0,-1 0 0,-5-4 0,-4 0 0,-1 0 0,3 0 0,3 0 0,7 0 0,8 0 0,-5 0 0,9 0 0,15 0 0,-9 0 0,-15 0 0,1 0 0,16 0 0,6 0 0,0 0 0,-1 0 0,1 4 0,-7 1 0,6 0 0,8 4 0,-4-8 0,-24 1 0,-1 0 0,27-2 0,-15 0 0,-7 0 0,1 0 0,17 0 0,-24 1 0,1-2 0,31-3 0,-18-1 0,10-1 0,-8-2 0,-6 7 0,-5-6 0,-1 6 0,-5-6 0,0 6 0,0-2 0,-4-1 0,3 4 0,-4-7 0,16 6 0,-13-3 0,17 4 0,-13-3 0,4 2 0,-1-3 0,-5 4 0,0 0 0,-5 0 0,0 0 0,0 0 0,-4 0 0,3 0 0,0 0 0,-2 0 0,7 0 0,1 4 0,2 0 0,3 4 0,-5 0 0,-4 0 0,-2 0 0,-4-1 0,0 1 0,-4-4 0,3 2 0,-6-5 0,2 2 0,-3 0 0,3-2 0,-3 2 0,4-3 0,-5 0 0,0 0 0,1 0 0,-4 0 0,-1 0 0,0 0 0,10 0 0,15 0 0,17-4 0,-17 3 0,2 1 0,3-5 0,0 1 0,3 0 0,1 2 0,0-1 0,-1 0 0,-8 0 0,-1 1 0,7 2 0,-1 0 0,20 0 0,-21 0 0,-1 0 0,27 0 0,-2 0 0,-6 4 0,0 1 0,-1 5 0,-20-6 0,-1 1 0,24 5 0,-20-7 0,0 0 0,-3-1 0,0 0 0,7-2 0,2 0 0,2 0 0,0 0 0,-6 0 0,1 0 0,15 0 0,-1 0 0,4 0 0,-7 0 0,1 0 0,6 0 0,-23 0 0,-1 0 0,26 0 0,-16 0 0,-3 0 0,-9 0 0,-6 0 0,0 0 0,-5 0 0,0 0 0,-4 0 0,-1 0 0,1 0 0,-4 0 0,3 0 0,-3 0 0,-1 0 0,-3 0 0,3 0 0,-3 0 0,3 0 0,1 0 0,-4 0 0,3 0 0,-7 0 0,7 0 0,-3 0 0,4 0 0,-1 0 0,4 0 0,-2 0 0,6 0 0,-7 0 0,7 0 0,-2 0 0,3 0 0,0 0 0,0 0 0,0 0 0,0 0 0,0 0 0,0 3 0,5 1 0,-4 4 0,4 3 0,-5-3 0,0 3 0,-4-4 0,0 0 0,-5-4 0,-3 0 0,-1 0 0,0 0 0,9 1 0,16-6 0,17-12 0,-20 5 0,2-3 0,1-2 0,0-1 0,24-9 0,-26 12 0,1 0 0,25-6 0,-23 9 0,0 2 0,29-7 0,-8 5 0,-2 4 0,-10 1 0,5 4 0,-5 0 0,-6 0 0,4 0 0,-4 0 0,10 0 0,9 0 0,-10 0 0,6 0 0,-10 0 0,2 0 0,3 0 0,-10 0 0,-1 0 0,-5 3 0,0-2 0,0 6 0,-4-6 0,-2 6 0,-4-6 0,0 5 0,0-5 0,5 6 0,0-6 0,15 6 0,-11-5 0,15 6 0,-12-8 0,14 4 0,-8 0 0,7-3 0,-14 6 0,5-6 0,-6 2 0,-5-3 0,0 0 0,-1 0 0,-3 0 0,4 0 0,-1 0 0,-3 0 0,13 0 0,-7 0 0,8 0 0,-4 4 0,-6-3 0,4 2 0,-3-3 0,4 0 0,-4 4 0,-2-3 0,-4 2 0,0-3 0,1 0 0,-5 0 0,-4 0 0,-2-3 0,-4-4 0,-2 0 0,7 0 0,9 5 0,17 2 0,18-5 0,-6 4 0,-14-1 0,0 0 0,22 2 0,-18 0 0,1 0 0,-6 0 0,0 0 0,2 0 0,0 0 0,26 0 0,-3 0 0,-5 0 0,-6 0 0,-1 0 0,0 0 0,7 0 0,1 0 0,-6 0 0,-15 0 0,1 0 0,19 0 0,-14 0 0,0 0 0,-3-2 0,-1-1 0,21-2 0,-22 0 0,0 0 0,14-4 0,11 3 0,-6-2 0,0 7 0,-6-3 0,-1 4 0,-10 0 0,-3 0 0,-3 0 0,-2 0 0,-3 0 0,3 0 0,-8 0 0,8 0 0,-8 0 0,8 0 0,-7 0 0,7 0 0,-8 0 0,3 0 0,-7 3 0,2 1 0,-7 0 0,4 2 0,-5-2 0,0 2 0,5-2 0,-4 2 0,3-2 0,1 3 0,-4-3 0,3 2 0,1-2 0,-7 0 0,5 2 0,-5-5 0,-1 2 0,-1-3 0,0 2 0,0-1 0,4 2 0,-3-3 0,-1 0 0,0 3 0,-2-2 0,6 2 0,-6-3 0,5 0 0,-3 0 0,0 0 0,2 0 0,-2 0 0,0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09:43.6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2856 7054 16383,'50'0'0,"7"0"0,-17 0 0,21-4 0,-23-1 0,3-2 0,5 2 0,3-2 0,14-4 0,1-1 0,-1 5 0,1 1 0,-15-2 0,0-1 0,0 1 0,17 1 0,0 1 0,-17-1 0,0 1 0,-1 0 0,9 0 0,-2 0 0,-6 3 0,-1 0 0,-4-3 0,-1 2 0,-6 3 0,-2 1 0,5-3 0,-1 1 0,-3 2 0,-2 0 0,29 0 0,-7 0 0,-22 0 0,1 0 0,23 0 0,5 0 0,-28 0 0,-3 0 0,11 0 0,-6 0 0,-1 0 0,5 0 0,20 0 0,-21 0 0,3 0 0,-11 4 0,-5 0 0,0 0 0,-9 2 0,-1-5 0,1 2 0,-4 0 0,7-2 0,-2 2 0,3-3 0,0 0 0,4 0 0,-2 0 0,2 3 0,0-2 0,-2 2 0,2-3 0,-4 4 0,0-4 0,0 4 0,-4-4 0,4 3 0,0-2 0,1 5 0,8-1 0,-3-1 0,-1 3 0,4-3 0,-3 4 0,4 0 0,0 0 0,-4-4 0,3 4 0,-8-4 0,0 0 0,-2-1 0,-10-3 0,5 0 0,-9 0 0,3 0 0,-7-15 0,-4-3 0,3-1 0,20 5 0,17 14 0,24 0 0,-26 0 0,2 0 0,3 0 0,0 0 0,-1 0 0,-1 0 0,-4 1 0,0 2 0,-2-1 0,-1 1 0,25 11 0,-23-9 0,0 1 0,28 12 0,-1-7 0,-6 2 0,-19-5 0,2-1 0,22 4 0,-20-3 0,0 0 0,-5-5 0,-1-1 0,1 0 0,0 0 0,29-2 0,-5 0 0,-10 0 0,0 0 0,-6 0 0,-7 0 0,-5-3 0,-4-1 0,-2-1 0,-4-1 0,0 2 0,5-4 0,1 0 0,3-3 0,7 2 0,5-8 0,-3 11 0,13-6 0,-13 7 0,9-4 0,-5 0 0,-1 5 0,0-4 0,-4 7 0,-3-3 0,-4 4 0,-4 0 0,-2 0 0,1 0 0,1 0 0,4 0 0,10 0 0,-2 8 0,0 0 0,1 9 0,-2 0 0,1 0 0,3-3 0,-16-3 0,0-3 0,-9-1 0,-1 0 0,-7-4 0,0 0 0,-7-21 0,7 13 0,11-13 0,6 18 0,20 0 0,-8 0 0,15 0 0,-19 2 0,1 1 0,19 2 0,-17 0 0,-1 0 0,20 4 0,-1 1 0,1-1 0,-3 0 0,-10 0 0,17-4 0,-9-1 0,-19-4 0,1 0 0,23 0 0,-20 0 0,0 0 0,29 0 0,-25-2 0,1-1 0,1 0 0,0 0 0,-9 0 0,0 0 0,7-2 0,-2 1 0,19 3 0,4-4 0,-5 5 0,-8 0 0,-15 0 0,2 0 0,-17 0 0,3 0 0,-9 3 0,1 1 0,-1 0 0,1 2 0,3-6 0,1 7 0,9-6 0,5 2 0,7 1 0,-1-3 0,4 2 0,-9-3 0,4 0 0,-5 4 0,0-3 0,0 2 0,-4 1 0,-1-3 0,-1 5 0,-3-1 0,8-1 0,-3 3 0,4-3 0,5 5 0,-4-1 0,15 1 0,-8-1 0,9-3 0,-11 3 0,-1-7 0,-4 2 0,-6-3 0,0 0 0,-9 0 0,-4-6 0,-2 5 0,6-5 0,5 6 0,13-4 0,3 3 0,15-7 0,11 7 0,-23-2 0,2 1 0,-1 2 0,0 0 0,7 0 0,-2 0 0,-13 0 0,-2 0 0,10 0 0,0 0 0,17 0 0,-23 0 0,2 0 0,-4 2 0,0 1 0,7-1 0,0 2 0,-5 1 0,-1 0 0,4-2 0,-2 0 0,18 2 0,-2-5 0,-4 0 0,12 0 0,-4 0 0,3 0 0,-11 0 0,4 0 0,-9 0 0,10 0 0,-11-4 0,5-1 0,0-4 0,15 0 0,-6 4 0,6 1 0,-9 0 0,-5 3 0,0-3 0,-1 4 0,-6 0 0,0 0 0,1 0 0,-6 0 0,-1 0 0,-9 0 0,2 0 0,-6 0 0,6 0 0,-2 0 0,4 0 0,0 0 0,5 0 0,1 0 0,5 0 0,0 4 0,1-3 0,-1 7 0,0-7 0,1 6 0,-6-6 0,-1 3 0,-5-4 0,-4 0 0,-1 0 0,-5 0 0,-4 0 0,-1 0 0,-3 0 0,-1-3 0,1-4 0,-1-3 0,-2-3 0,2-5 0,-5 0 0,2 3 0,-1 4 0,4 9 0,9 2 0,5 3 0,10 2 0,2 7 0,9-2 0,-9 2 0,26-2 0,-10-1 0,-18-3 0,3-2 0,1 0 0,2-2 0,3 1 0,1-2 0,8 0 0,1-2 0,2 1 0,1 0 0,-4 1 0,1-2 0,-1 0 0,-2-3 0,-15 1 0,0-3 0,18-4 0,-4-3 0,-3-2 0,-3 1 0,1-2 0,13-10 0,-5 4 0,-16 3 0,-1 1 0,0 6 0,-7-1 0,2-1 0,25-6 0,-26 10 0,2-1 0,4 1 0,0 0 0,-3 2 0,-1 1 0,24-2 0,2 0 0,-4 4 0,-4-3 0,3 7 0,-11-7 0,-1 7 0,-10-3 0,3 4 0,-13 0 0,8 0 0,-8 0 0,8 0 0,-4 0 0,5 0 0,5 0 0,-3 0 0,8 0 0,-9 4 0,0 0 0,-6 4 0,-9-4 0,-1 2 0,-7-5 0,-1 2 0,0-3 0,4 0 0,-3 0 0,5 0 0,-4 0 0,2 0 0,4 0 0,1 3 0,9 1 0,1 4 0,4 0 0,0 0 0,0 0 0,-4 0 0,3 0 0,-12-1 0,3 0 0,-9 0 0,-3-3 0,3-1 0,-6-3 0,5 0 0,0 0 0,-1 0 0,1 0 0,-3 0 0,1 3 0,3-3 0,18 3 0,5-3 0,-1 0 0,5 0 0,17 0 0,3 0 0,-6 2 0,2 1 0,-4-1 0,3 0 0,-2 1 0,-9 1 0,0 1 0,1-1 0,6-2 0,1 1 0,1-1 0,-2 0 0,-1 0 0,-2 0 0,6-2 0,-2 0 0,5 0 0,-3 0 0,-15-1 0,-2 2 0,6 1 0,0 0 0,0-2 0,-2 1 0,21 3 0,-5-4 0,-8 4 0,-1-3 0,-3 7 0,14-7 0,-17 6 0,17-6 0,-13 3 0,9 0 0,-5-3 0,4 3 0,-15-4 0,9 0 0,-14 0 0,3 0 0,-5 0 0,0 0 0,-5 0 0,4 0 0,-8 0 0,8 0 0,-7 0 0,6 0 0,-2 0 0,-1 0 0,4 0 0,-8 0 0,8 0 0,-7 0 0,6 0 0,-7 0 0,8 0 0,-8 0 0,8 0 0,-3 0 0,0 0 0,3 0 0,-4 0 0,5 0 0,0 3 0,0-2 0,0 3 0,-4-4 0,3 0 0,-8 3 0,4-2 0,-1 2 0,-6-3 0,5 0 0,-7 0 0,4 0 0,1 0 0,-5 0 0,3 0 0,-3 0 0,14 0 0,-7 0 0,11 0 0,-13 0 0,8 0 0,2 0 0,0 0 0,4 0 0,-5 0 0,1 0 0,-1 0 0,-5 0 0,4 0 0,2-3 0,-4-1 0,3 0 0,-6 1 0,-3-1 0,4 3 0,-5-2 0,0 0 0,5 2 0,-4-2 0,3 3 0,-3 0 0,-1 0 0,0 0 0,4 0 0,2 0 0,0 0 0,-2 0 0,-4 3 0,0 1 0,-4 3 0,0 0 0,-8 0 0,-1-1 0,-3-3 0,3 6 0,-2-5 0,2 2 0,-1 2 0,-1-4 0,2 2 0,0 0 0,1-6 0,4 6 0,-4-5 0,3 2 0,-3-3 0,3 0 0,4 0 0,-2 0 0,2 0 0,-3 0 0,-4 0 0,2 0 0,-5 0 0,5 0 0,-2 0 0,0 0 0,3 0 0,-3 0 0,3 0 0,4 0 0,-2 0 0,2 0 0,-3 0 0,-1 0 0,-3-3 0,3 3 0,-6-3 0,5 0 0,-5 2 0,6-2 0,-6 3 0,5-3 0,-5 2 0,6-2 0,-6 3 0,5 0 0,-1-3 0,2 3 0,0-3 0,1 3 0,3 0 0,-2 0 0,2 0 0,-4 0 0,1 0 0,-1 0 0,1 0 0,-1 0 0,1 0 0,-4 0 0,2 0 0,-5 0 0,5 0 0,-2 0 0,-1 0 0,2 0 0,-4 2 0,5-1 0,-5 2 0,5-3 0,-6 3 0,6-3 0,-5 6 0,4-6 0,-4 6 0,4-6 0,-4 6 0,2-3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23:12:39.7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2688 4900 16383,'60'0'0,"-25"0"0,-1 0 0,31 0 0,-27 0 0,1 0 0,3 0 0,0 0 0,4 0 0,-1 0 0,-2 0 0,0 0 0,2 0 0,1 0 0,4 0 0,1 0 0,-5 0 0,1 0 0,11 0 0,1 0 0,-4 0 0,0 0 0,4 0 0,1 0 0,-15-2 0,1 0 0,0 0 0,0 1 0,-1 1 0,2-1 0,5-2 0,1-2 0,0 2 0,-4 2 0,-1 1 0,1-1 0,3-1 0,1 0 0,-1 0 0,15 2 0,-2 0 0,-19 0 0,0 0 0,-2 0 0,1 0 0,1 0 0,15 0 0,-3 0 0,1 4 0,-10 0 0,0 2 0,9 9 0,0 4 0,3 0 0,-17-2 0,11-3 0,-16-2 0,14-2 0,-1-1 0,5 0 0,5 1 0,-6-5 0,-6-1 0,4-4 0,9 0 0,-14 0 0,-13 0 0,0 0 0,11 4 0,14-3 0,-11 7 0,-2-7 0,-9 3 0,-3 0 0,-3-3 0,-6 2 0,4-3 0,-3 0 0,-1 0 0,9 0 0,-7 0 0,8 0 0,0 0 0,-4 0 0,4 0 0,-5 0 0,-5 0 0,4 0 0,-7 0 0,-2 0 0,-1 0 0,-6 0 0,6 0 0,-7 0 0,7 3 0,-2 1 0,3 4 0,4 0 0,2-1 0,9 5 0,-4 1 0,10 0 0,-10 3 0,9-3 0,-9-1 0,4 4 0,-10-7 0,-4 2 0,-2-4 0,-10-3 0,6-1 0,-10-3 0,2-3 0,-2-17 0,2 13 0,14-16 0,6 18 0,14-4 0,6 0 0,1 0 0,6 0 0,-6 4 0,10 1 0,-2 4 0,6 0 0,-2 0 0,-12 0 0,4 0 0,-9 0 0,3 0 0,-9 4 0,3 0 0,8 5 0,8-4 0,-24 0 0,0-1 0,1-3 0,0-1 0,0 2 0,-1 0 0,19-2 0,12 0 0,-12 0 0,10 0 0,-1 0 0,-12 0 0,-1 0 0,-11 0 0,5 0 0,-10 0 0,4 0 0,0 0 0,6 4 0,8-3 0,5 8 0,6-8 0,-27 1 0,1 0 0,5-2 0,1 0 0,1 0 0,0 0 0,6 0 0,0 0 0,-2 0 0,0 0 0,8 0 0,-1 0 0,-3-4 0,0-2 0,7 1 0,0-3 0,-7-2 0,-1-2 0,5 0 0,0 1 0,0 2 0,0 0 0,0-2 0,0 0 0,4 4 0,-1 1 0,1 0 0,1 0 0,-2 3 0,1 1 0,2 2 0,-3 0 0,-11 0 0,-2 0 0,4 0 0,-1 0 0,16 0 0,-28 0 0,-2 0 0,22 0 0,-7 0 0,-15 0 0,-3 0 0,-9 0 0,-4 0 0,-1 0 0,0 0 0,-2 0 0,6 0 0,-7 0 0,7 0 0,-2 0 0,3 0 0,4 0 0,2 0 0,4 0 0,0 0 0,4-7 0,8-4 0,1-10 0,5-7 0,-10 1 0,3-3 0,-8 0 0,8 3 0,-9 2 0,3 4 0,-5 5 0,-4 4 0,2 1 0,-7 7 0,0 0 0,-2 4 0,-6 0 0,2 0 0,-7 0 0,-1 0 0,0 0 0,0 0 0,1 0 0,1 6 0,-5-2 0,7 5 0,-3-3 0,7 4 0,-3 1 0,3 3 0,1-3 0,-4 1 0,3-4 0,-3 5 0,-1-3 0,0 1 0,1-2 0,-1 1 0,1-3 0,-1 3 0,1 0 0,-1-3 0,0 3 0,1-3 0,-1-1 0,1-2 0,-1-1 0,0-3 0,1 0 0,-1 0 0,0 0 0,5 0 0,-7-6 0,5 5 0,2-5 0,9 6 0,6 0 0,21 0 0,6 0 0,-22 0 0,2 0 0,6-1 0,1 2 0,-1 5 0,1 2 0,3-2 0,1 2 0,-1 5 0,0 1 0,-3-3 0,0 0 0,3 0 0,0 0 0,-7-2 0,0-1 0,0 0 0,-1-1 0,23-1 0,1-1 0,-8-5 0,6 0 0,-2 0 0,-6 0 0,-7 0 0,6 0 0,-11 0 0,-11 0 0,1 0 0,9 0 0,-3 0 0,-1 0 0,10 0 0,9-4 0,2-1 0,-14-4 0,16-1 0,-7-3 0,-20 5 0,-1 0 0,15-2 0,-10-1 0,1 3 0,2 5 0,-9-1 0,2-1 0,14 5 0,2 0 0,-2 0 0,-6 0 0,-5 0 0,5 0 0,-15 0 0,8 0 0,-8 0 0,4 0 0,11 0 0,-4 0 0,15-4 0,3-6 0,5-10 0,-23 8 0,-1-2 0,22-10 0,-23 11 0,0 1 0,15-7 0,9 0 0,-21 11 0,0 2 0,16-3 0,-18 6 0,-2 2 0,2 1 0,4 0 0,7 0 0,-12 0 0,-2 1 0,0 2 0,9 7 0,15 0 0,-12 11 0,-9-7 0,1 11 0,-2-8 0,-8 3 0,-2-4 0,-9-5 0,-4 2 0,-4-6 0,-4 3 0,0-7 0,3 3 0,2-6 0,2 6 0,0-5 0,5 2 0,4-3 0,6 0 0,14 0 0,3 0 0,11 0 0,-23 0 0,1 0 0,31 0 0,-28 0 0,1 0 0,1 1 0,-1-2 0,2-3 0,-2-1 0,24-1 0,-18-5 0,-15 8 0,-4 3 0,9 0 0,8 0 0,-4 0 0,17 0 0,2 0 0,1 4 0,-15-2 0,1 2 0,20 10 0,-15-8 0,1 0 0,-11 2 0,0-1 0,-1-3 0,1-2 0,3 1 0,0-1 0,-4-2 0,1 0 0,7 0 0,0 0 0,-2 0 0,-1 0 0,-3 0 0,0 0 0,2-5 0,-2 0 0,24-1 0,-26 0 0,1 1 0,23-3 0,0 7 0,-6-4 0,0 5 0,-5 0 0,-2 0 0,-6 0 0,0 4 0,0 5 0,12 5 0,3 5 0,5-4 0,-25-7 0,-2-1 0,12 2 0,-1-4 0,-1 0 0,-4 0 0,-2-2 0,1 0 0,5-3 0,10 0 0,-6 0 0,-2 0 0,-5 0 0,-4 0 0,3 0 0,-9 0 0,9 0 0,8 0 0,2-5 0,-18 5 0,0-1 0,17-3 0,10 4 0,-12 0 0,7 0 0,-5 0 0,-2 0 0,-11 0 0,-1 0 0,-10 0 0,4 0 0,-8 0 0,8 0 0,-4 0 0,5 0 0,10 0 0,-2 0 0,15 0 0,-5 0 0,5 0 0,-14 0 0,10-8 0,-32 6 0,26-14 0,-19 10 0,8-6 0,2 8 0,-13 0 0,4 4 0,-5 0 0,0 0 0,4 0 0,6 0 0,2 4 0,7 4 0,-8 5 0,5 4 0,-1-5 0,1 4 0,17-6 0,-4 3 0,11-7 0,-29-4 0,1 0 0,2-2 0,1 0 0,4 0 0,3 0 0,2-2 0,0-1 0,-3-2 0,0-1 0,-4 1 0,1-1 0,0-4 0,0 0 0,26-1 0,-28 4 0,0-1 0,-2 3 0,-2 0 0,29-4 0,-1-1 0,-7 5 0,-5-3 0,-1 7 0,0-3 0,1 0 0,0 3 0,3-3 0,-2 0 0,-1 3 0,5-7 0,-16 3 0,8 0 0,-18-1 0,7 1 0,-13 1 0,4-3 0,-9 6 0,3-2 0,-3 3 0,0 0 0,3 0 0,-2 0 0,3 0 0,0 0 0,0 0 0,4 0 0,-3 0 0,4 0 0,-9 0 0,3 3 0,-7-2 0,0 5 0,-4-5 0,-4 4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39:16.3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6016 10822 16383,'36'0'0,"-3"0"0,-15 0 0,0 0 0,-5 0 0,0 0 0,4 0 0,2 0 0,3 0 0,0 0 0,4 0 0,2 0 0,4 0 0,0 4 0,-5 0 0,4 4 0,-4 0 0,5 0 0,-4-1 0,3 1 0,-8 0 0,3-1 0,-4 1 0,5-4 0,-4 2 0,8-5 0,-4 2 0,5 1 0,0-3 0,1 2 0,-6-3 0,4 4 0,-12-3 0,7 2 0,-12-3 0,7 0 0,-7 0 0,3 0 0,1 0 0,0 0 0,4 0 0,4 0 0,-3 0 0,8 0 0,-3 0 0,4 0 0,0 0 0,-5 0 0,-1 0 0,-8 0 0,4 0 0,-8 0 0,3 0 0,-3 0 0,-1 0 0,0 0 0,5 0 0,-4 0 0,7 0 0,-7 0 0,7 0 0,-3 0 0,0-3 0,0 3 0,-5-3 0,1 3 0,-4 0 0,-1 0 0,0 0 0,0 0 0,7 0 0,-3 0 0,3 0 0,1 0 0,1 0 0,4 0 0,0 0 0,-3 0 0,-2 0 0,-4 0 0,-3 0 0,0 0 0,-2 0 0,5 0 0,1 0 0,5 0 0,4 0 0,5 0 0,4 0 0,5 0 0,-4 0 0,4 0 0,-9 0 0,-1 0 0,-5 0 0,-4 0 0,-1 0 0,-3 0 0,3 0 0,-3 0 0,4 0 0,-5 0 0,0 0 0,1 0 0,-4 0 0,-1 0 0,0 0 0,1 0 0,0 0 0,2 0 0,-2 0 0,5 0 0,24 0 0,0-3 0,4 0 0,-2 1 0,3-2 0,19-4 0,3-1 0,-10 0 0,0-1 0,0 1 0,-1 0 0,-6 0 0,-1 2 0,-4 3 0,-1 2 0,-6-1 0,-2 2 0,5 0 0,-1 2 0,-4-1 0,-1 0 0,28 0 0,-12 0 0,-1 0 0,6 0 0,-9 4 0,20 1 0,-2 4 0,-26-3 0,1-1 0,4 0 0,0 0 0,0 1 0,-1-1 0,-9 0 0,0-1 0,7-1 0,0 0 0,13 5 0,10-7 0,-19 3 0,-7-4 0,-10 0 0,-4 0 0,-6 0 0,-3 0 0,-1 0 0,0 0 0,1-3 0,3-4 0,-4 2 0,8-1 0,1 6 0,1 0 0,8 0 0,-4 0 0,10 0 0,1 0 0,11 0 0,0 0 0,13 0 0,1 0 0,-25 0 0,0 0 0,1-5 0,0 0 0,3 4 0,0 0 0,-6-6 0,0 0 0,0 6 0,1 1 0,-2-2 0,0 0 0,31 2 0,-32 0 0,0 0 0,16 0 0,-2 0 0,-10 0 0,-1 0 0,-9 0 0,3 0 0,1 0 0,6 0 0,11 0 0,1 0 0,11 0 0,3 0 0,-27 0 0,1 0 0,21 0 0,-22 2 0,0 1 0,20-2 0,6 7 0,-7-7 0,-12 7 0,-12-7 0,-5 6 0,-5-7 0,-4 4 0,3-4 0,-7 0 0,7 0 0,-3 0 0,9 0 0,0 0 0,22 4 0,-17-3 0,26 4 0,-23-2 0,14-2 0,0 7 0,-5-3 0,5 4 0,-11-1 0,-5-3 0,-11-1 0,-4-4 0,-8 0 0,4 0 0,0 0 0,6 0 0,6 0 0,7 0 0,0 0 0,4 0 0,-5 3 0,-5 1 0,4 1 0,-8-2 0,8-3 0,-3 0 0,4 0 0,11 0 0,1 0 0,1 0 0,20 0 0,-16-4 0,-12 3 0,1 1 0,-3-2 0,0 0 0,4 2 0,-1 0 0,28 0 0,-29 0 0,-2 0 0,17 0 0,10 4 0,-17 0 0,-7 5 0,-12 2 0,-11-4 0,2 3 0,-10-4 0,2 1 0,0-4 0,1 0 0,8 0 0,0-2 0,4 2 0,0-3 0,4 4 0,-6-3 0,5 2 0,-14-3 0,5 0 0,-9 0 0,2 0 0,3 0 0,-5 0 0,5 0 0,-3 0 0,5 0 0,0 0 0,7-3 0,-3-4 0,4-5 0,0 1 0,0-3 0,0 2 0,0 1 0,1-3 0,-5 6 0,-1-5 0,0 5 0,-3-5 0,4 6 0,-5-6 0,0 3 0,1-1 0,-1-1 0,4 1 0,-2 0 0,6-3 0,-3 3 0,4 0 0,-4 0 0,4 4 0,-8 0 0,3 3 0,-4 1 0,-2 3 0,-2 0 0,0 0 0,0 0 0,0 0 0,3 0 0,-2 3 0,3 1 0,4 3 0,-3 0 0,4 3 0,-5-3 0,0 3 0,-3-4 0,3 1 0,-6-1 0,6 4 0,-7-3 0,7 2 0,-3-2 0,0 2 0,3-1 0,-2 1 0,2-2 0,-3 0 0,3-1 0,-6 0 0,2 1 0,0-4 0,-3 0 0,6-3 0,-3 0 0,0 0 0,2 0 0,-4 0 0,5 0 0,-2 0 0,0 0 0,1 0 0,-4-3 0,4-3 0,-4 2 0,1-4 0,1 5 0,-2-1 0,4-1 0,-1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39:34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16709 11231 16383,'50'0'0,"3"-4"0,-3 3 0,-8-5 0,4 0 0,-9 2 0,2 1 0,10-4 0,-1-1 0,-12 3 0,-2 0 0,27 0 0,-10-3 0,-3 7 0,-5-3 0,0 0 0,-4 3 0,3-2 0,7-2 0,2 0 0,10-4 0,-27 6 0,1 0 0,1-1 0,0 0 0,9 3 0,0 0 0,3-1 0,-2 0 0,-9 1 0,-1 2 0,9-1 0,-2 0 0,17 0 0,-22 0 0,1 0 0,24 0 0,-7 0 0,8 4 0,-28 0 0,10 0 0,-24 0 0,-3-4 0,-2 0 0,-6-20 0,0-4 0,6 0 0,9 5 0,11 19 0,6 0 0,0 4 0,0-3 0,5 6 0,9-1 0,1 3 0,4-3 0,-13 2 0,0-4 0,-11 5 0,-1-5 0,-5 4 0,-4-8 0,2 8 0,-6-8 0,-2 7 0,-1-6 0,-7 5 0,0-6 0,-1 6 0,-6-5 0,2 5 0,0-3 0,-3 0 0,13-3 0,-4-5 0,25-11 0,-5 2 0,20-9 0,-16 10 0,8-4 0,-3 8 0,6-4 0,0 4 0,-16 1 0,0 1 0,25 1 0,0-3 0,-23 6 0,0 1 0,18 1 0,6-4 0,0 1 0,-16 3 0,7-3 0,-3 4 0,-5 0 0,-5 0 0,-1 0 0,-5 0 0,-4 0 0,2 0 0,-6 0 0,2 0 0,-4 0 0,0 0 0,0 0 0,0 3 0,0-2 0,0 6 0,0-7 0,1 7 0,-2-6 0,6 2 0,-4 0 0,3 1 0,1 0 0,1 3 0,3-2 0,1 3 0,0 3 0,-8-2 0,2 2 0,-12-5 0,0 1 0,-5 0 0,-2-4 0,5 3 0,-5-6 0,8 3 0,-4-3 0,2 0 0,-3 0 0,0-2 0,3 1 0,6-2 0,4 3 0,3 0 0,6 8 0,-3 1 0,13 8 0,-9-4 0,4-1 0,-5-4 0,0 0 0,0-4 0,5 0 0,-4-4 0,9 0 0,-4 0 0,5-4 0,6-1 0,-5-4 0,11 0 0,-11 4 0,10 1 0,-9 4 0,10 0 0,6 0 0,-13 0 0,-9 0 0,0 0 0,15 0 0,-18 0 0,-1 0 0,17 0 0,0 0 0,-13 0 0,4 0 0,-5 0 0,-11 0 0,0 0 0,-9 0 0,-1 0 0,3 0 0,-2 0 0,3 0 0,0 0 0,1 0 0,6 0 0,8 0 0,-2 0 0,8 0 0,-4 0 0,0 0 0,-4 0 0,-3 0 0,-10 0 0,1 0 0,-8 0 0,-4 3 0,-1-2 0,0 1 0,3-2 0,2 0 0,6 3 0,-2-2 0,4 2 0,-4 0 0,0-2 0,-1 2 0,-6 0 0,2-2 0,-7 1 0,3-2 0,0 3 0,0-2 0,6 1 0,-7-2 0,7 0 0,-8 0 0,2 0 0,2 0 0,-3 0 0,3 0 0,-2 0 0,1 0 0,2 0 0,-1 0 0,-2 0 0,0 0 0,1 0 0,0 0 0,1 0 0,-4 0 0,5 0 0,-3-2 0,0 1 0,3-4 0,7 4 0,-4-1 0,9 2 0,-14 0 0,2 0 0,-5 0 0,5 0 0,-2 0 0,-1 0 0,2 0 0,-5 0 0,6 0 0,-8-12 0,1 7 0,16-7 0,4 9 0,33 3 0,0 5 0,-25-1 0,2 2 0,10-1 0,2 1 0,5 2 0,0 0 0,-5-3 0,0 1 0,10 0 0,-1-1 0,-15-2 0,-1 0 0,6 0 0,0-1 0,-2-2 0,-2 0 0,-7 0 0,-1 0 0,28 0 0,-12 0 0,-1 0 0,6-9 0,-8-1 0,14-13 0,-22 5 0,-8 3 0,-2 8 0,-4 7 0,19 0 0,6 0 0,12 0 0,-20 0 0,2 0 0,5 0 0,5 0 0,6 0 0,7 0 0,-3 0 0,-16 0 0,-2 0 0,2 0 0,15 0 0,3 0 0,-5 0 0,-3 0 0,-5 0 0,2 0 0,-2 0 0,-5 0 0,-2 0 0,0-1 0,-1 2 0,-3 6 0,1 1 0,-1-3 0,1 3 0,-1 4 0,0 1 0,-3-2 0,0-1 0,2 0 0,-1 1 0,0-1 0,-1 0 0,0 1 0,0-1 0,-6-2 0,-1-1 0,2 1 0,-1-1 0,24 2 0,6 1 0,-7-1 0,-7 0 0,-10-4 0,-7-2 0,4-3 0,-15-5 0,5 3 0,0-4 0,15 6 0,16 0 0,-23 0 0,1 0 0,-1 0 0,1 0 0,10 0 0,2 0 0,1 2 0,1 1 0,-3 0 0,-1 0 0,4 2 0,-2 1 0,18 3 0,-27-3 0,0-1 0,25 4 0,-1-3 0,-11-2 0,-3 0 0,-5-3 0,-5 2 0,-1-3 0,-5 0 0,0 0 0,-4 0 0,-1 0 0,-9 0 0,-1 0 0,-3-3 0,-4-3 0,0-5 0,-3-6 0,0-1 0,0-1 0,0 2 0,0 4 0,-1-1 0,1 1 0,4 5 0,4 2 0,4 6 0,7 0 0,-2 0 0,2 0 0,0 0 0,2 0 0,4 0 0,0 0 0,-1 0 0,-3 0 0,-5 0 0,-6 0 0,-3 0 0,-4 0 0,-1 0 0,0 0 0,0 0 0,0 0 0,3 0 0,-5 0 0,4 0 0,-2 0 0,3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39:39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1949 11684 16383,'38'0'0,"-9"0"0,-4 0 0,-6 0 0,12 0 0,-6 0 0,6 0 0,-4 0 0,-4 0 0,8 0 0,-8 0 0,22 0 0,-14 0 0,15 0 0,-13 0 0,4-8 0,-4 6 0,4-6 0,-9 8 0,2-7 0,-6 6 0,2-6 0,-4 7 0,-4-3 0,3 2 0,-6-5 0,6 5 0,-7-5 0,7 2 0,-2 0 0,-1-2 0,3 5 0,-7-4 0,7 4 0,-2-6 0,3 7 0,0-4 0,4 1 0,2 2 0,4-3 0,0 4 0,5 0 0,2 0 0,4 0 0,6 0 0,-4 0 0,3 0 0,-9 0 0,2 0 0,-7 0 0,8 0 0,-9 0 0,9 0 0,-3 0 0,16 0 0,-9 0 0,-13 0 0,1 0 0,18 0 0,-18 0 0,0 0 0,17 0 0,9 0 0,-3 0 0,1 0 0,-2 0 0,-7 0 0,-5 0 0,-6 0 0,-1 0 0,-5 0 0,-4 0 0,-2 0 0,1 0 0,-4 0 0,3 0 0,1 0 0,-4 0 0,4 0 0,-5 0 0,-4 0 0,3 0 0,-10 0 0,2 0 0,-6 0 0,1 0 0,1 0 0,1 0 0,2 0 0,2 0 0,4 0 0,0 0 0,3 4 0,2-4 0,-4 7 0,3-7 0,-9 3 0,-2-3 0,-2 3 0,0-2 0,0 1 0,1-2 0,2 0 0,-2 0 0,7 0 0,-3 0 0,3 0 0,1 4 0,0-3 0,4 5 0,-4-2 0,0 3 0,-1 0 0,-3 0 0,4 0 0,-1 0 0,-3-3 0,8 2 0,-4-2 0,0 3 0,3 1 0,-6-2 0,1-2 0,-6 2 0,-1-5 0,0 4 0,0-4 0,1-7 0,5 4 0,10-6 0,21 8 0,6 0 0,-20 0 0,3 0 0,3 0 0,1 0 0,3 0 0,3 0 0,9 0 0,1 0 0,-3 0 0,0 0 0,7 0 0,0 0 0,-7 0 0,-2 0 0,-8 0 0,-1 0 0,0-1 0,-2 2 0,19 3 0,0 1 0,-3 4 0,-16 0 0,-2-1 0,-10 0 0,4 0 0,-8-4 0,13-1 0,-2-3 0,0 0 0,7 0 0,-12 0 0,12 0 0,-12 0 0,-2 0 0,-9 0 0,-1 0 0,-6 0 0,2 0 0,-7 0 0,3 0 0,4-3 0,0 3 0,0-3 0,-4 0 0,-3 3 0,6-3 0,-5 3 0,5 0 0,-1 0 0,0 0 0,5 0 0,2 0 0,-4 0 0,7 0 0,-2 0 0,-1 0 0,-1 0 0,-4 0 0,-3 0 0,3 0 0,-6 0 0,5 0 0,1 0 0,0 0 0,3 0 0,2 0 0,0 0 0,4 0 0,-4 0 0,3 0 0,-6 0 0,-1 0 0,-1 0 0,-7 0 0,6 0 0,-2 0 0,2 0 0,5-3 0,1-1 0,4-4 0,-4 1 0,0 3 0,-5 1 0,-3 3 0,0 0 0,-2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39:46.4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18890 11708 16383,'37'0'0,"-1"0"0,4 0 0,-2 0 0,20 0 0,-21 0 0,1 0 0,-3 0 0,1 0 0,9 0 0,-1 0 0,18 0 0,3 0 0,0 0 0,-29 0 0,-1 0 0,32 0 0,-3 0 0,-7 0 0,-18 0 0,-1 0 0,16 0 0,9 0 0,-29 0 0,0 0 0,30 0 0,-29 0 0,0 0 0,-1 0 0,0 0 0,4 0 0,0 0 0,0 0 0,1 0 0,6 0 0,2 0 0,4 0 0,0 0 0,4 0 0,0 0 0,4 0 0,1 0 0,-2 2 0,1 1 0,2 3 0,-2 0 0,-16 0 0,-1 0 0,7 5 0,-2-1 0,13 1 0,-24-3 0,-2-1 0,18-2 0,-9-1 0,0-4 0,8 0 0,12-4 0,-30 3 0,2 1 0,14-2 0,2-1 0,-4 1 0,3-1 0,7 3 0,7 0 0,-6-1 0,-9-2 0,-2 1 0,2 1 0,4 2 0,-7-1 0,21 0 0,-29 0 0,2 0 0,6 0 0,-3 0 0,19 0 0,-16 0 0,1 0 0,15 0 0,-21 0 0,1 0 0,-3 0 0,-1 0 0,1 0 0,0 0 0,3 0 0,0 0 0,24 0 0,-30 0 0,0 0 0,16 0 0,4 0 0,-1 0 0,-15 0 0,3 0 0,-11 0 0,-5 0 0,0 0 0,-5-3 0,-4-1 0,7-4 0,-5 1 0,11-1 0,7-4 0,-3 6 0,8-6 0,-7 7 0,-2 1 0,2 0 0,-8 4 0,-6 0 0,-4 0 0,-5 0 0,-3 0 0,0 0 0,-1 0 0,1 0 0,7 0 0,6 0 0,5 0 0,9 0 0,1 0 0,6 0 0,-6 0 0,4-4 0,-13 3 0,7-6 0,-17 3 0,7 0 0,-12-2 0,7 5 0,-6-5 0,2 5 0,0-2 0,1 3 0,9-3 0,-4 2 0,8-3 0,-3 4 0,3 0 0,1 0 0,-4 0 0,-2 0 0,-8 0 0,-4 0 0,-1 0 0,-6 0 0,5 0 0,-3 0 0,1 0 0,4 0 0,-6 0 0,7 0 0,-8 0 0,2 0 0,4 0 0,-1 0 0,5 0 0,0 0 0,-2 0 0,6 0 0,-7 0 0,3 0 0,1 0 0,-7 0 0,5 0 0,-9 0 0,3 0 0,1 0 0,-4 0 0,5 0 0,0 0 0,-2 0 0,7 0 0,-4 0 0,0 0 0,-2 0 0,-2 0 0,0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40:09.5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5735 12518 16383,'45'0'0,"6"0"0,5 0 0,1 0 0,-7 0 0,3 0 0,-8 0 0,4 0 0,11 0 0,7 0 0,-2 0 0,-10 0 0,-2 0 0,1 0 0,2 0 0,1 0 0,0 0 0,2 0 0,1 0 0,-3 0 0,-11 0 0,-1 0 0,4 0 0,5 0 0,6 0 0,0 0 0,-4 0 0,-2 0 0,-4 0 0,2 0 0,0 0 0,3 0 0,-1 0 0,-3 0 0,-2 0 0,-2 0 0,1 0 0,6 0 0,2 0 0,1 0 0,2 0 0,1 0 0,-1 0 0,-4 0 0,-2 0 0,0 0 0,3 0 0,-1 0 0,-1 0 0,-3 0 0,-2 0 0,0 0 0,2 0 0,0 0 0,0 0 0,-2 0 0,0 0 0,3 0 0,-1 0 0,5 0 0,-1 0 0,-4 0 0,-2 0 0,-3 0 0,3 0 0,16 1 0,4 1 0,-6 1 0,-1 2 0,-5 2 0,-6-1 0,0 1 0,6 3 0,-2 2 0,-17-4 0,-2 0 0,5 0 0,-2 0 0,19 10 0,-16-9 0,-14 2 0,-6-6 0,-1 1 0,-2-5 0,3 2 0,9 1 0,-3 1 0,14 3 0,-4 0 0,5 1 0,-4 0 0,-6-1 0,-7-1 0,-8-3 0,-4 2 0,-4-5 0,-4 2 0,5-3 0,-1 0 0,6 0 0,1 0 0,-3 0 0,7-4 0,-6 1 0,2-1 0,-4 1 0,1 0 0,-1 2 0,1-2 0,-1 3 0,0 0 0,1 0 0,-1 0 0,5 0 0,-4 0 0,3 0 0,-7 0 0,0-6 0,-4 2 0,12-3 0,12 4 0,29 3 0,-18-4 0,4-2 0,14 2 0,3-1 0,-6-5 0,2-1 0,-9 2 0,3 1 0,-1-1 0,-4 0 0,0 0 0,0 0 0,4-1 0,-1-1 0,2 0 0,1 0 0,1 0 0,-4 1 0,-2 1 0,-1-1 0,10-2 0,-2 2 0,-21 4 0,-1 2 0,10-1 0,0-1 0,3 1 0,-1-1 0,-9 3 0,0 1 0,-2-1 0,-2 1 0,26 2 0,8 0 0,-16 0 0,-13 0 0,-1 0 0,4 0 0,13 0 0,-8 0 0,-1 0 0,-7 0 0,-5 0 0,-1 0 0,-3 0 0,3 0 0,-8 0 0,3 0 0,-4 0 0,0 0 0,0 0 0,5 0 0,-4 0 0,4 0 0,-1 0 0,1 0 0,6 3 0,-6 1 0,0 4 0,-9-1 0,-1 0 0,-3 0 0,-4-3 0,-1 1 0,0-4 0,3 2 0,2 0 0,2-3 0,-3 3 0,-3-3 0,-1 0 0,7 0 0,9 0 0,24 0 0,16 0 0,-15-5 0,7-1 0,-9 3 0,4 1 0,5-2 0,-6-2 0,5-2 0,3-1 0,1 0 0,0 1 0,4 0 0,0 1 0,1-1 0,2 0 0,2 0 0,-10 1 0,3 0 0,1-1 0,1 1 0,0-1 0,-2 1 0,-3 1 0,0 0 0,-3 0 0,-1 1 0,0 0 0,-1 1 0,1 0 0,8-1 0,0 1 0,-1 0 0,0 1 0,-1 1 0,-1 1 0,-1 1 0,0 0 0,-1 1 0,-1-1 0,-2 0 0,-2 0 0,0 0 0,1 0 0,1 0 0,7 0 0,2 0 0,1-1 0,-3 1 0,-4 1 0,-4 1 0,-3 0 0,-2 0 0,0 1 0,15 2 0,-1 1 0,-6 2 0,-3 6 0,-3 2 0,6 1 0,-1 1 0,-8-4 0,-2 0 0,-13 0 0,-1 0 0,23 6 0,-13-3 0,-4-1 0,15-7 0,-6 0 0,-14-6 0,1-2 0,30-1 0,-30 0 0,0 0 0,24 0 0,-24-4 0,-1-1 0,18-5 0,11-9 0,-12 1 0,-1 0 0,-11 1 0,-1 1 0,-5 0 0,-5 4 0,4 0 0,-8 2 0,8 1 0,-3-2 0,-1 6 0,4-2 0,-3 6 0,0-5 0,-2 5 0,-4-3 0,-4 4 0,0 0 0,-8 0 0,-1 0 0,0 0 0,0 0 0,4 0 0,-3 0 0,6 0 0,-5 0 0,10 4 0,-3 0 0,4 3 0,1 1 0,-1-4 0,-4 2 0,-1-2 0,-7-1 0,-1 3 0,0-5 0,0 4 0,1-4 0,1 1 0,-1-2 0,0 0 0,-1 3 0,0-3 0,0 3 0,1-3 0,1 0 0,-1 0 0,2 0 0,2 0 0,3 0 0,1 0 0,4 0 0,0 0 0,0 0 0,-4 0 0,4 0 0,-8 0 0,3 0 0,-7 0 0,0 0 0,-2 0 0,2 0 0,-1 0 0,3 0 0,-2 0 0,3 0 0,1 0 0,-4 0 0,3 0 0,-6 0 0,5 0 0,-3 0 0,0 0 0,3 0 0,-3 0 0,4 0 0,1 0 0,3 0 0,-3 0 0,7 0 0,-9 0 0,4 0 0,-9 0 0,2 0 0,3 0 0,-4 0 0,4 0 0,-3 0 0,-3 0 0,6 0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7T22:15:15.2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19375 10215 16383,'0'32'0,"0"-8"0,0-11 0,0-3 0,0 12 0,0-7 0,0 11 0,0-12 0,0 8 0,0-4 0,0 8 0,0-2 0,4 7 0,1 13 0,0-8 0,-3 1 0,0-1 0,2 2 0,-2 0 0,1 2 0,6 2 0,-4-3 0,0 1 0,8 13 0,-2 11 0,6-10 0,-3-4 0,5 6 0,-1-6 0,0 4 0,0-9 0,-1-2 0,0-6 0,-5-9 0,-1-2 0,-4-8 0,0-1 0,-1-6 0,-2-2 0,-1-1 0,4-4 0,3-1 0,6-7 0,-4 1 0,1-3 0,-3 2 0,7-6 0,11-2 0,1 0 0,13-5 0,2 3 0,6-4 0,12 4 0,-27 6 0,1 1 0,0 2 0,0 0 0,28-4 0,-19 3 0,-1 1 0,19 0 0,-17 2 0,0 1 0,-7-1 0,-2 1 0,-1 2 0,-1-1 0,3-3 0,0-1 0,-3 2 0,0 0 0,3 0 0,0 1 0,-2-1 0,0 1 0,2 2 0,0 0 0,0 0 0,0 0 0,1 0 0,1 0 0,2 0 0,-1 0 0,-2 0 0,0 0 0,2 0 0,0 0 0,-5 2 0,-1 1 0,29 6 0,-30-5 0,-1 2 0,19 12 0,5-8 0,-13 3 0,-7-9 0,0 0 0,-16-7 0,7-17 0,-20 3 0,3-5 0,12 12 0,4 10 0,22 5 0,1 0 0,6 4 0,6-4 0,-16 0 0,3 0 0,3-4 0,4-1 0,-11 2 0,1 0 0,2 0 0,1-1 0,0-2 0,0 1 0,17 0 0,0 0 0,-17 0 0,0 1 0,-3-2 0,1-1 0,-1 0 0,11-1 0,-2 0 0,-18-2 0,-1 0 0,7 0 0,0-1 0,-1 1 0,-1 0 0,24-1 0,-21 3 0,0 1 0,17 2 0,-23 0 0,0 0 0,18 0 0,6 0 0,1 0 0,-28 2 0,0 1 0,3 1 0,0 2 0,1 4 0,-1 1 0,2 0 0,-1 0 0,-7-1 0,0 0 0,29 8 0,-11-4 0,-5 4 0,-6-8 0,7-3 0,9-12 0,-17 0 0,2 0 0,2-3 0,1-1 0,-1 1 0,0 0 0,1-1 0,-1 2 0,-4 4 0,1 0 0,14-2 0,1 0 0,-8 4 0,-1 1 0,4-3 0,0 0 0,-1 3 0,-1 0 0,-10 0 0,0 0 0,16 0 0,0 0 0,-11 0 0,-2 0 0,0 0 0,-1 0 0,21 0 0,-3 0 0,-6 4 0,10 5 0,-22 1 0,9 6 0,-15-3 0,4 0 0,-10-2 0,0 0 0,-5-3 0,5 3 0,-8-4 0,6 1 0,-6-1 0,3-3 0,0-1 0,0-3 0,0 3 0,0-2 0,4 3 0,-2-4 0,12 0 0,-12 0 0,4 0 0,-7 0 0,-6 0 0,2 0 0,0 0 0,-2 0 0,6 0 0,-3 0 0,4 0 0,4 0 0,1 0 0,5 0 0,-5 3 0,4-2 0,-8 2 0,3-3 0,-4 0 0,0 0 0,-4 0 0,-1 0 0,-6 0 0,-2 0 0,2 0 0,18 0 0,22 0 0,-17 0 0,3 0 0,4 0 0,2 0 0,1 0 0,3 0 0,-3 2 0,3 0 0,-1 0 0,13-1 0,2 0 0,-3 1 0,4 0 0,-1 0 0,-6-2 0,-1 0 0,0 0 0,4 0 0,1 0 0,-3 0 0,-9 0 0,-1 0 0,-1 0 0,3 0 0,0 0 0,-3 0 0,1 0 0,-1 0 0,8 0 0,-2 0 0,-7 0 0,-3 0 0,17-4 0,-3 3 0,-17-6 0,-1 2 0,-9 1 0,3-3 0,-3 6 0,4-3 0,0 4 0,0 0 0,-5 0 0,4 0 0,-8 0 0,4 0 0,-5 0 0,-4 0 0,3 0 0,-6 0 0,2 0 0,-4 0 0,1 0 0,-1 0 0,1 0 0,-4 0 0,2-3 0,-5 0 0,6-1 0,-6-5 0,6 5 0,-3-6 0,4 4 0,-1-1 0,0 0 0,1 0 0,-1 1 0,1-1 0,-4 1 0,-1-1 0,-3 4 0,3 0 0,0-5 0,1 0 0,-1-4 0,-3 0 0,1 5 0,-1-6 0,0 6 0,1 1 0,-4-5 0,0 3 0,-3-4 0,0-1 0,0 6 0,0-8 0,0 8 0,0-17 0,0 8 0,0-20 0,0-3 0,0-25 0,0 17 0,0-2 0,-2 4 0,-1-2 0,-2 1 0,-1-3 0,-2 2 0,-4-13 0,-2 3 0,-1 1 0,0 1 0,-2-7 0,-1 3 0,5 20 0,0 2 0,-4-11 0,1 2 0,1 9 0,0 4 0,-9-19 0,4 14 0,8 11 0,2 12 0,1 5 0,-14 7 0,-12 3 0,-21 0 0,21 0 0,-1 0 0,-1-1 0,-4-3 0,-5-1 0,-6-2 0,1-2 0,5-1 0,-1-2 0,-2 0 0,-1 0 0,-4-1 0,-1 0 0,2-2 0,4 0 0,2-1 0,-1 0 0,0 0 0,-5 1 0,0 0 0,-2 0 0,1-1 0,-2 0 0,-1-1 0,0 0 0,-1 0 0,-2 1 0,-1 0 0,0 1 0,0 0 0,1 1 0,-1 0 0,1 0 0,-1 0 0,-2 0 0,0 0 0,0 0 0,0 2 0,4 1 0,1 1 0,0 1 0,2 0 0,-8-2 0,3 1 0,-5 1 0,10 2 0,-6 0 0,-1 0 0,3 1 0,7 1 0,4 1 0,5 1 0,-5 0 0,-4 0 0,-8-1 0,-1 0 0,1 1 0,6 0 0,0 3 0,4 0 0,-1 0 0,2 0 0,-1 0 0,-1 0 0,1 0 0,-9 0 0,1 0 0,0 0 0,2 0 0,0 0 0,2 0 0,5 1 0,2 1 0,0 1 0,1 0 0,0 1 0,3 1 0,-3 1 0,4 3 0,-2 3 0,1 2 0,2 0 0,3-1 0,-12 4 0,3-7 0,-2-4 0,-13-6 0,8 0 0,-5 0 0,-5 0 0,-1 0 0,16 0 0,0 0 0,-1 0 0,-1 0 0,-1 0 0,0 0 0,0 0 0,1 0 0,-3 0 0,4 0 0,-4 0 0,1 0 0,2 0 0,-2 0 0,1 0 0,-3 0 0,-4 0 0,-4 0 0,-2 0 0,4 0 0,-3 0 0,3 0 0,-1 0 0,9 0 0,-1 0 0,0 0 0,1 0 0,-11 0 0,2 0 0,4 0 0,-7 0 0,5 0 0,-1 1 0,4-2 0,18-1 0,1 0 0,-1-1 0,0 0 0,5-1 0,2-2 0,0 1 0,-18 3 0,-4 0 0,-6 2 0,-1 0 0,-3 0 0,24 0 0,3 0 0,0 0 0,1 0 0,2 0 0,1 0 0,-4 0 0,0 0 0,-1 2 0,1 1 0,-4-1 0,-1 2 0,-2 0 0,-2 2 0,-6 5 0,-1 0 0,-3-1 0,1 0 0,4 3 0,1 1 0,1-2 0,2-1 0,8-1 0,2 0 0,1-2 0,2 0 0,-23 6 0,16-5 0,10-5 0,12 0 0,-33-4 0,11 0 0,5 0 0,-3 0 0,-23 0 0,29 0 0,0 0 0,-24 0 0,24 0 0,0 0 0,-23 0 0,-5 0 0,12 0 0,-17 0 0,1 0 0,30 3 0,1 2 0,-1-1 0,3 2 0,-12 11 0,2 1 0,15 1 0,1-3 0,8 3 0,1-2 0,8 2 0,-4-1 0,6 3 0,-4-7 0,4 3 0,-2-3 0,3-1 0,1 1 0,-1-1 0,1-3 0,2 3 0,-2-3 0,3 3 0,-1-3 0,-2 3 0,5-3 0,-2 3 0,0 1 0,3-1 0,-3-3 0,3 3 0,-3-6 0,2 2 0,-2 3 0,3-5 0,0 4 0,-2-2 0,1-2 0,-2 8 0,3-8 0,0 5 0,0-3 0,0-2 0,-7 19 0,5-18 0,-6 11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0T17:45:50.6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6276 12987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4714-5444-2743-A59D-E0023CEFE185}" type="datetimeFigureOut">
              <a:rPr lang="en-IT" smtClean="0"/>
              <a:t>10/11/21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484B-E3D2-6D46-8374-0524B6FE81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348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volte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parla</a:t>
            </a:r>
            <a:r>
              <a:rPr lang="en-GB" dirty="0"/>
              <a:t> di </a:t>
            </a:r>
            <a:r>
              <a:rPr lang="en-GB" dirty="0" err="1"/>
              <a:t>linee</a:t>
            </a:r>
            <a:r>
              <a:rPr lang="en-GB" dirty="0"/>
              <a:t> </a:t>
            </a:r>
            <a:r>
              <a:rPr lang="en-GB" dirty="0" err="1"/>
              <a:t>guida</a:t>
            </a:r>
            <a:r>
              <a:rPr lang="en-GB" dirty="0"/>
              <a:t>, </a:t>
            </a:r>
            <a:r>
              <a:rPr lang="en-GB" dirty="0" err="1"/>
              <a:t>altre</a:t>
            </a:r>
            <a:r>
              <a:rPr lang="en-GB" dirty="0"/>
              <a:t> di </a:t>
            </a:r>
            <a:r>
              <a:rPr lang="en-GB" dirty="0" err="1"/>
              <a:t>norme</a:t>
            </a:r>
            <a:r>
              <a:rPr lang="en-GB" dirty="0"/>
              <a:t> </a:t>
            </a:r>
            <a:r>
              <a:rPr lang="en-GB" dirty="0" err="1"/>
              <a:t>d’uso</a:t>
            </a:r>
            <a:r>
              <a:rPr lang="en-GB" dirty="0"/>
              <a:t>: </a:t>
            </a:r>
            <a:r>
              <a:rPr lang="en-GB" dirty="0" err="1"/>
              <a:t>uniformare</a:t>
            </a:r>
            <a:r>
              <a:rPr lang="en-GB" dirty="0"/>
              <a:t> </a:t>
            </a:r>
            <a:r>
              <a:rPr lang="en-GB" dirty="0" err="1"/>
              <a:t>oppure</a:t>
            </a:r>
            <a:r>
              <a:rPr lang="en-GB" dirty="0"/>
              <a:t> </a:t>
            </a:r>
            <a:r>
              <a:rPr lang="en-GB" dirty="0" err="1"/>
              <a:t>chiarire</a:t>
            </a:r>
            <a:r>
              <a:rPr lang="en-GB" dirty="0"/>
              <a:t> </a:t>
            </a:r>
            <a:r>
              <a:rPr lang="en-GB" dirty="0" err="1"/>
              <a:t>perchè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usano</a:t>
            </a:r>
            <a:r>
              <a:rPr lang="en-GB" dirty="0"/>
              <a:t> </a:t>
            </a:r>
            <a:r>
              <a:rPr lang="en-GB" dirty="0" err="1"/>
              <a:t>questi</a:t>
            </a:r>
            <a:r>
              <a:rPr lang="en-GB" dirty="0"/>
              <a:t> </a:t>
            </a:r>
            <a:r>
              <a:rPr lang="en-GB" dirty="0" err="1"/>
              <a:t>diversi</a:t>
            </a:r>
            <a:r>
              <a:rPr lang="en-GB" dirty="0"/>
              <a:t> termini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4797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Basate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MM </a:t>
            </a:r>
            <a:r>
              <a:rPr lang="en-GB" dirty="0" err="1"/>
              <a:t>Agid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0787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MM </a:t>
            </a:r>
            <a:r>
              <a:rPr lang="en-GB" dirty="0" err="1"/>
              <a:t>Agid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91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MM </a:t>
            </a:r>
            <a:r>
              <a:rPr lang="en-GB" dirty="0" err="1"/>
              <a:t>Agid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3820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Dopo non </a:t>
            </a:r>
            <a:r>
              <a:rPr lang="en-GB" dirty="0" err="1"/>
              <a:t>parli</a:t>
            </a:r>
            <a:r>
              <a:rPr lang="en-GB" dirty="0"/>
              <a:t> di telnet e di </a:t>
            </a:r>
            <a:r>
              <a:rPr lang="en-GB" dirty="0" err="1"/>
              <a:t>openvas</a:t>
            </a:r>
            <a:r>
              <a:rPr lang="en-GB" dirty="0"/>
              <a:t>, o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tolgono</a:t>
            </a:r>
            <a:r>
              <a:rPr lang="en-GB" dirty="0"/>
              <a:t> da qui, </a:t>
            </a:r>
            <a:r>
              <a:rPr lang="en-GB" dirty="0" err="1"/>
              <a:t>oppure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aggiungono</a:t>
            </a:r>
            <a:r>
              <a:rPr lang="en-GB" dirty="0"/>
              <a:t> le slide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54095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Dopo non </a:t>
            </a:r>
            <a:r>
              <a:rPr lang="en-GB" dirty="0" err="1"/>
              <a:t>parli</a:t>
            </a:r>
            <a:r>
              <a:rPr lang="en-GB" dirty="0"/>
              <a:t> di telnet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822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882740-CB04-F547-A131-3C02C2B31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63" y="927550"/>
            <a:ext cx="6661777" cy="4104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6C5ACA-B788-9C44-9BCD-3A3F23C8B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766" y="998011"/>
            <a:ext cx="6807632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 dirty="0"/>
              <a:t>TITOLO TITOLO</a:t>
            </a:r>
            <a:endParaRPr lang="en-IT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CEA7DE2-930F-CE44-987E-68D33FA9B6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82948" y="2803735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Sottotitolo</a:t>
            </a:r>
            <a:r>
              <a:rPr lang="en-GB"/>
              <a:t> </a:t>
            </a:r>
            <a:r>
              <a:rPr lang="en-GB" err="1"/>
              <a:t>Sottotitolo</a:t>
            </a:r>
            <a:endParaRPr lang="en-GB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6A1865D-3795-C340-8BCC-E6ECBC3799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82948" y="4157973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rgbClr val="20314C"/>
                </a:solidFill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Autore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2">
            <a:extLst>
              <a:ext uri="{FF2B5EF4-FFF2-40B4-BE49-F238E27FC236}">
                <a16:creationId xmlns:a16="http://schemas.microsoft.com/office/drawing/2014/main" id="{1B229194-2AA2-E243-B11C-0D6631ABE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66" y="1005459"/>
            <a:ext cx="7223149" cy="44544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AC6E76-FA66-A94B-B004-E181019A8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6717" y="1335450"/>
            <a:ext cx="5875283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 dirty="0"/>
              <a:t>TITOLO TITOLO</a:t>
            </a:r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9C8F8-9F0F-2348-B0C9-4B9D0A9654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9784" y="4459066"/>
            <a:ext cx="3530600" cy="447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 err="1"/>
              <a:t>Autore</a:t>
            </a:r>
            <a:endParaRPr lang="en-I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CE5F16-4C43-8740-A7AC-976C1154D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9784" y="3373353"/>
            <a:ext cx="4421188" cy="806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93217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06F1BA2A-D805-6F48-A8FA-112630EF8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0590663" cy="6206277"/>
          </a:xfrm>
          <a:prstGeom prst="rect">
            <a:avLst/>
          </a:prstGeom>
        </p:spPr>
      </p:pic>
      <p:pic>
        <p:nvPicPr>
          <p:cNvPr id="6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E17E4B45-FC17-D843-A0B5-A5F2D505B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20">
            <a:extLst>
              <a:ext uri="{FF2B5EF4-FFF2-40B4-BE49-F238E27FC236}">
                <a16:creationId xmlns:a16="http://schemas.microsoft.com/office/drawing/2014/main" id="{7AE0B13E-72DE-C14B-B6A7-EFB65728E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7"/>
          <a:stretch/>
        </p:blipFill>
        <p:spPr>
          <a:xfrm>
            <a:off x="4321" y="54997"/>
            <a:ext cx="12192000" cy="6858000"/>
          </a:xfrm>
          <a:prstGeom prst="rect">
            <a:avLst/>
          </a:prstGeom>
        </p:spPr>
      </p:pic>
      <p:pic>
        <p:nvPicPr>
          <p:cNvPr id="12" name="Immagine 16">
            <a:extLst>
              <a:ext uri="{FF2B5EF4-FFF2-40B4-BE49-F238E27FC236}">
                <a16:creationId xmlns:a16="http://schemas.microsoft.com/office/drawing/2014/main" id="{6DB97FA7-6308-D540-8D14-A3505350E9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3" y="5299317"/>
            <a:ext cx="1601337" cy="986627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6FB0036-4F7F-6249-B91C-D3634987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560" y="6469867"/>
            <a:ext cx="2743200" cy="365125"/>
          </a:xfrm>
        </p:spPr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A4DD6E4-C8DC-3945-9F31-57F16723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4844" y="6469866"/>
            <a:ext cx="5075315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/>
              <a:t>Gianluca Peco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E4543AC-AF6E-4C41-AB85-3362D9A2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238" y="6469442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016E-79AD-2943-AF65-2FF2DA4D85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7129" y="1648108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3E325-F182-784E-9199-EFCB24CDE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4049" y="308997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6416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69B4554E-549A-2A45-B0E6-339ECFCC0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6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DCC123F8-EA06-9B4E-B81A-68F856279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15">
            <a:extLst>
              <a:ext uri="{FF2B5EF4-FFF2-40B4-BE49-F238E27FC236}">
                <a16:creationId xmlns:a16="http://schemas.microsoft.com/office/drawing/2014/main" id="{3AB410E3-8F25-5D41-A1F8-A9375EA2F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8"/>
          <a:stretch/>
        </p:blipFill>
        <p:spPr>
          <a:xfrm>
            <a:off x="13479" y="0"/>
            <a:ext cx="12192000" cy="6858000"/>
          </a:xfrm>
          <a:prstGeom prst="rect">
            <a:avLst/>
          </a:prstGeom>
        </p:spPr>
      </p:pic>
      <p:pic>
        <p:nvPicPr>
          <p:cNvPr id="12" name="Immagine 18">
            <a:extLst>
              <a:ext uri="{FF2B5EF4-FFF2-40B4-BE49-F238E27FC236}">
                <a16:creationId xmlns:a16="http://schemas.microsoft.com/office/drawing/2014/main" id="{ECE30037-A51C-C442-9F91-3B25DC8BC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64" y="5132317"/>
            <a:ext cx="1579191" cy="973879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6375127-0E6C-8B4A-AAC3-6C434D6E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8683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it-IT"/>
              <a:t>11/11/2021</a:t>
            </a:r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4779512-F332-9042-9348-42C6E61A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6830"/>
            <a:ext cx="41148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/>
              <a:t>Gianluca Peco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337D2F3-A46E-9541-AAD7-14BB0D65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6830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E17F24A-20DC-6C42-A588-B08F3182BA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95113" y="1550434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EAF-8DF9-B843-9ADC-3AE2C7596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5319" y="224871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625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pic>
        <p:nvPicPr>
          <p:cNvPr id="5" name="Immagine 10">
            <a:extLst>
              <a:ext uri="{FF2B5EF4-FFF2-40B4-BE49-F238E27FC236}">
                <a16:creationId xmlns:a16="http://schemas.microsoft.com/office/drawing/2014/main" id="{1EAF7996-00C0-7D40-B5D8-0CACACE01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58" y="317130"/>
            <a:ext cx="1601337" cy="98662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3C394F-916E-DC40-A15B-32169F11D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A54C930-59CA-1047-AE6B-4DB971AFF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687" y="207797"/>
            <a:ext cx="9390913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20314C"/>
                </a:solidFill>
                <a:effectLst/>
                <a:latin typeface="Fira Sans" panose="020B0503050000020004" pitchFamily="34" charset="0"/>
              </a:defRPr>
            </a:lvl1pPr>
          </a:lstStyle>
          <a:p>
            <a:r>
              <a:rPr lang="en-GB" dirty="0"/>
              <a:t>Click to edit slide title</a:t>
            </a:r>
            <a:endParaRPr lang="en-IT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289C5B-DFCE-544F-9A41-74675D51AC5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72629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E0B9F1FF-A37E-3E4D-B631-B7A8684A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31" y="390514"/>
            <a:ext cx="1579191" cy="97387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CC5C5838-8B5D-8142-B587-EEB839789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33" y="227542"/>
            <a:ext cx="9390913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slide title</a:t>
            </a:r>
            <a:endParaRPr lang="en-IT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BB3FDCAD-FA93-644F-9E03-6062D901573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2D2E856-4AD1-5644-9174-F629D73FDE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00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073CC-075D-A947-A92E-8BF61CCE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F6AD0-D19D-B841-8986-6D25380A3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BD451-AF36-844F-8CF4-44EC5D691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E517-C815-7749-8437-7533971C0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6E480-8D54-7F4A-A3A4-606F2384B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461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0314C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baltig.infn.it/infn-cloud/policies_and_procedures/-/raw/master/security_recommendations_latest.pdf?inline=tru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ccess.redhat.com/documentation/en-us/red_hat_enterprise_linux/7/html/system_administrators_guide/ch-yum#sec-Checking_For_Update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genda.infn.it/event/27381/sessions/20546/attachments/82653/108709/20210617-Best-Practices-For-Containerized-Applications.pdf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4.png"/><Relationship Id="rId2" Type="http://schemas.openxmlformats.org/officeDocument/2006/relationships/image" Target="../media/image20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3.png"/><Relationship Id="rId4" Type="http://schemas.openxmlformats.org/officeDocument/2006/relationships/image" Target="../media/image200.png"/><Relationship Id="rId9" Type="http://schemas.openxmlformats.org/officeDocument/2006/relationships/customXml" Target="../ink/ink4.xml"/><Relationship Id="rId1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9.xml"/><Relationship Id="rId5" Type="http://schemas.openxmlformats.org/officeDocument/2006/relationships/image" Target="../media/image250.png"/><Relationship Id="rId4" Type="http://schemas.openxmlformats.org/officeDocument/2006/relationships/customXml" Target="../ink/ink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1.xml"/><Relationship Id="rId5" Type="http://schemas.openxmlformats.org/officeDocument/2006/relationships/image" Target="../media/image34.png"/><Relationship Id="rId4" Type="http://schemas.openxmlformats.org/officeDocument/2006/relationships/customXml" Target="../ink/ink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46.png"/><Relationship Id="rId18" Type="http://schemas.openxmlformats.org/officeDocument/2006/relationships/customXml" Target="../ink/ink20.xml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customXml" Target="../ink/ink17.xml"/><Relationship Id="rId17" Type="http://schemas.openxmlformats.org/officeDocument/2006/relationships/image" Target="../media/image48.png"/><Relationship Id="rId2" Type="http://schemas.openxmlformats.org/officeDocument/2006/relationships/customXml" Target="../ink/ink12.xml"/><Relationship Id="rId16" Type="http://schemas.openxmlformats.org/officeDocument/2006/relationships/customXml" Target="../ink/ink19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4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customXml" Target="../ink/ink16.xml"/><Relationship Id="rId19" Type="http://schemas.openxmlformats.org/officeDocument/2006/relationships/image" Target="../media/image49.png"/><Relationship Id="rId4" Type="http://schemas.openxmlformats.org/officeDocument/2006/relationships/customXml" Target="../ink/ink13.xml"/><Relationship Id="rId9" Type="http://schemas.openxmlformats.org/officeDocument/2006/relationships/image" Target="../media/image44.png"/><Relationship Id="rId14" Type="http://schemas.openxmlformats.org/officeDocument/2006/relationships/customXml" Target="../ink/ink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digitalocean.com/community/tutorials/iptables-essentials-common-firewall-rules-and-commands" TargetMode="Externa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walld.org/documentation/man-pages/firewall-cmd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2" Type="http://schemas.openxmlformats.org/officeDocument/2006/relationships/hyperlink" Target="https://debian-handbook.info/browse/it-IT/stable/sect.apparmor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customXml" Target="../ink/ink2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dhat.com/it/topics/linux/what-is-selinux" TargetMode="Externa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il2ban.org/wiki/index.php/Main_Page" TargetMode="Externa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hyperlink" Target="https://access.redhat.com/documentation/en-us/red_hat_enterprise_linux/7/html/security_guide/configuration-compliance-scanning_scanning-the-system-for-configuration-compliance-and-vulnerabilitie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ubuntu.com/security/oval" TargetMode="Externa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dpo.infn.it/wp-content/uploads/2018/10/Norme_uso_sistemi_informatici.pdf" TargetMode="Externa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dpo.infn.it/wp-content/uploads/2018/10/Norme_uso_sistemi_informatici.pdf" TargetMode="Externa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po.infn.it/wp-content/uploads/2018/10/Norme_uso_sistemi_informatici.pdf" TargetMode="External"/><Relationship Id="rId2" Type="http://schemas.openxmlformats.org/officeDocument/2006/relationships/hyperlink" Target="https://baltig.infn.it/infn-cloud/policies_and_procedures/-/raw/master/security_recommendations_latest.pdf?inline=true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loud.infn.it/policies-procedures/" TargetMode="External"/><Relationship Id="rId4" Type="http://schemas.openxmlformats.org/officeDocument/2006/relationships/hyperlink" Target="https://guides.cloud.infn.it/docs/users-guides/en/latest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curezzait.gov.it/cyber/gestioneRischio.html" TargetMode="External"/><Relationship Id="rId2" Type="http://schemas.openxmlformats.org/officeDocument/2006/relationships/hyperlink" Target="https://www.enisa.europa.eu/publications/enisa-threat-landscape-2020-list-of-top-15-threats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DB49-6666-FA48-ADC6-FFD6A4351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T" sz="3600" dirty="0"/>
              <a:t>Modulo 4 - </a:t>
            </a:r>
            <a:r>
              <a:rPr lang="en-GB" sz="3600" dirty="0" err="1"/>
              <a:t>Sicurezza</a:t>
            </a:r>
            <a:r>
              <a:rPr lang="en-GB" sz="3600" dirty="0"/>
              <a:t> e </a:t>
            </a:r>
            <a:r>
              <a:rPr lang="en-GB" sz="3600" dirty="0" err="1"/>
              <a:t>rischio</a:t>
            </a:r>
            <a:r>
              <a:rPr lang="en-GB" sz="3600" dirty="0"/>
              <a:t> </a:t>
            </a:r>
            <a:r>
              <a:rPr lang="en-GB" sz="3600" dirty="0" err="1"/>
              <a:t>informatico</a:t>
            </a:r>
            <a:endParaRPr lang="en-IT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53128-D8BF-C648-8E58-50B6082D31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Prevenzione</a:t>
            </a:r>
            <a:r>
              <a:rPr lang="en-GB" sz="2400" dirty="0"/>
              <a:t> e </a:t>
            </a:r>
            <a:r>
              <a:rPr lang="en-GB" sz="2400" dirty="0" err="1"/>
              <a:t>gestione</a:t>
            </a:r>
            <a:r>
              <a:rPr lang="en-GB" sz="2400" dirty="0"/>
              <a:t> </a:t>
            </a:r>
            <a:r>
              <a:rPr lang="en-GB" sz="2400" dirty="0" err="1"/>
              <a:t>dei</a:t>
            </a:r>
            <a:r>
              <a:rPr lang="en-GB" sz="2400" dirty="0"/>
              <a:t> </a:t>
            </a:r>
            <a:r>
              <a:rPr lang="en-GB" sz="2400" dirty="0" err="1"/>
              <a:t>rischi</a:t>
            </a:r>
            <a:endParaRPr lang="en-IT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C6D06-387A-C74B-BE11-566BE984E0D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IT" dirty="0"/>
              <a:t>Gianluca Peco</a:t>
            </a:r>
          </a:p>
        </p:txBody>
      </p:sp>
    </p:spTree>
    <p:extLst>
      <p:ext uri="{BB962C8B-B14F-4D97-AF65-F5344CB8AC3E}">
        <p14:creationId xmlns:p14="http://schemas.microsoft.com/office/powerpoint/2010/main" val="1656665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423383"/>
            <a:ext cx="8933713" cy="721042"/>
          </a:xfrm>
        </p:spPr>
        <p:txBody>
          <a:bodyPr/>
          <a:lstStyle/>
          <a:p>
            <a:pPr marL="0" indent="0" algn="ctr">
              <a:buNone/>
            </a:pPr>
            <a:r>
              <a:rPr lang="en-IT" dirty="0"/>
              <a:t>GDPR – Misure da adottare by default e by design 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Norme d’uso INFN: scopo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3544583"/>
          </a:xfrm>
        </p:spPr>
        <p:txBody>
          <a:bodyPr>
            <a:normAutofit fontScale="92500" lnSpcReduction="10000"/>
          </a:bodyPr>
          <a:lstStyle/>
          <a:p>
            <a:r>
              <a:rPr lang="en-IT" dirty="0"/>
              <a:t>Allo scopo di supportare </a:t>
            </a:r>
            <a:r>
              <a:rPr lang="en-GB" dirty="0"/>
              <a:t>i</a:t>
            </a:r>
            <a:r>
              <a:rPr lang="en-IT" dirty="0"/>
              <a:t> sistemisti e di garantire livelli omogenei di applicazione delle policy e mitigazione del rischio, INFN (Harmony, CCR, INFN Cloud) ha prodotto linee guida da applicare ai vari sistemi in uso</a:t>
            </a:r>
          </a:p>
          <a:p>
            <a:r>
              <a:rPr lang="en-US" dirty="0"/>
              <a:t>è</a:t>
            </a:r>
            <a:r>
              <a:rPr lang="en-IT" dirty="0"/>
              <a:t> possibile utilizzare anche misure diverse</a:t>
            </a:r>
            <a:r>
              <a:rPr lang="it-IT" dirty="0"/>
              <a:t>,</a:t>
            </a:r>
            <a:r>
              <a:rPr lang="en-IT" dirty="0"/>
              <a:t> atte ad ottenere risultati equivalenti in termini di mitigazione del rischio</a:t>
            </a:r>
          </a:p>
          <a:p>
            <a:r>
              <a:rPr lang="en-IT" dirty="0"/>
              <a:t>Nel caso di sistemi che trattano dati tutelati dal GDPR tali Norme devono essere implementate a priori</a:t>
            </a:r>
          </a:p>
          <a:p>
            <a:r>
              <a:rPr lang="en-IT" dirty="0"/>
              <a:t>Vedremo a fine modulo una simulazione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48769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T" dirty="0"/>
              <a:t>Aggiornamento del sistema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Norme d’uso per l’utilizzo dei </a:t>
            </a:r>
            <a:br>
              <a:rPr lang="it-IT" dirty="0"/>
            </a:br>
            <a:r>
              <a:rPr lang="it-IT" dirty="0"/>
              <a:t>sistemi INFN (basate su MM </a:t>
            </a:r>
            <a:r>
              <a:rPr lang="it-IT" dirty="0" err="1"/>
              <a:t>AgID</a:t>
            </a:r>
            <a:r>
              <a:rPr lang="it-IT" dirty="0"/>
              <a:t>)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GB" dirty="0">
                <a:highlight>
                  <a:srgbClr val="FFFF00"/>
                </a:highlight>
              </a:rPr>
              <a:t>Il </a:t>
            </a:r>
            <a:r>
              <a:rPr lang="en-GB" dirty="0" err="1">
                <a:highlight>
                  <a:srgbClr val="FFFF00"/>
                </a:highlight>
              </a:rPr>
              <a:t>sistema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b="1" dirty="0">
                <a:highlight>
                  <a:srgbClr val="FFFF00"/>
                </a:highlight>
              </a:rPr>
              <a:t>DEVE </a:t>
            </a:r>
            <a:r>
              <a:rPr lang="en-GB" dirty="0" err="1">
                <a:highlight>
                  <a:srgbClr val="FFFF00"/>
                </a:highlight>
              </a:rPr>
              <a:t>essere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mantenuto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costantemente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aggiornato</a:t>
            </a:r>
            <a:r>
              <a:rPr lang="en-GB" dirty="0"/>
              <a:t>. In </a:t>
            </a:r>
            <a:r>
              <a:rPr lang="en-GB" dirty="0" err="1"/>
              <a:t>particolare</a:t>
            </a:r>
            <a:r>
              <a:rPr lang="en-GB" dirty="0"/>
              <a:t> </a:t>
            </a:r>
            <a:r>
              <a:rPr lang="en-GB" b="1" dirty="0">
                <a:highlight>
                  <a:srgbClr val="FFFF00"/>
                </a:highlight>
              </a:rPr>
              <a:t>SI DEVONO </a:t>
            </a:r>
            <a:r>
              <a:rPr lang="en-GB" dirty="0" err="1">
                <a:highlight>
                  <a:srgbClr val="FFFF00"/>
                </a:highlight>
              </a:rPr>
              <a:t>applicare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tutte</a:t>
            </a:r>
            <a:r>
              <a:rPr lang="en-GB" dirty="0">
                <a:highlight>
                  <a:srgbClr val="FFFF00"/>
                </a:highlight>
              </a:rPr>
              <a:t> le </a:t>
            </a:r>
            <a:r>
              <a:rPr lang="en-GB" i="1" dirty="0">
                <a:highlight>
                  <a:srgbClr val="FFFF00"/>
                </a:highlight>
              </a:rPr>
              <a:t>patch </a:t>
            </a:r>
            <a:r>
              <a:rPr lang="en-GB" dirty="0"/>
              <a:t>di </a:t>
            </a:r>
            <a:r>
              <a:rPr lang="en-GB" dirty="0" err="1"/>
              <a:t>sicurezza</a:t>
            </a:r>
            <a:r>
              <a:rPr lang="en-GB" dirty="0"/>
              <a:t> </a:t>
            </a:r>
            <a:r>
              <a:rPr lang="en-GB" dirty="0">
                <a:highlight>
                  <a:srgbClr val="FFFF00"/>
                </a:highlight>
              </a:rPr>
              <a:t>non </a:t>
            </a:r>
            <a:r>
              <a:rPr lang="en-GB" dirty="0" err="1">
                <a:highlight>
                  <a:srgbClr val="FFFF00"/>
                </a:highlight>
              </a:rPr>
              <a:t>appena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disponibili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/>
              <a:t>[</a:t>
            </a:r>
            <a:r>
              <a:rPr lang="en-GB" dirty="0">
                <a:solidFill>
                  <a:srgbClr val="FF0000"/>
                </a:solidFill>
              </a:rPr>
              <a:t>ABSC ID 4.8.2</a:t>
            </a:r>
            <a:r>
              <a:rPr lang="en-GB" dirty="0"/>
              <a:t>]. Per far </a:t>
            </a:r>
            <a:r>
              <a:rPr lang="en-GB" dirty="0" err="1"/>
              <a:t>questo</a:t>
            </a:r>
            <a:r>
              <a:rPr lang="en-GB" dirty="0"/>
              <a:t> </a:t>
            </a:r>
            <a:r>
              <a:rPr lang="en-GB" dirty="0" err="1"/>
              <a:t>possono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impostati</a:t>
            </a:r>
            <a:r>
              <a:rPr lang="en-GB" dirty="0"/>
              <a:t> aggiornamenti </a:t>
            </a:r>
            <a:r>
              <a:rPr lang="en-GB" dirty="0" err="1"/>
              <a:t>automatici</a:t>
            </a:r>
            <a:r>
              <a:rPr lang="en-GB" dirty="0"/>
              <a:t> (</a:t>
            </a:r>
            <a:r>
              <a:rPr lang="en-GB" dirty="0" err="1"/>
              <a:t>p.e.</a:t>
            </a:r>
            <a:r>
              <a:rPr lang="en-GB" dirty="0"/>
              <a:t> </a:t>
            </a:r>
            <a:r>
              <a:rPr lang="en-GB" dirty="0" err="1"/>
              <a:t>tramite</a:t>
            </a:r>
            <a:r>
              <a:rPr lang="en-GB" dirty="0"/>
              <a:t> </a:t>
            </a:r>
            <a:r>
              <a:rPr lang="en-GB" dirty="0" err="1"/>
              <a:t>cron</a:t>
            </a:r>
            <a:r>
              <a:rPr lang="en-GB" dirty="0"/>
              <a:t>) </a:t>
            </a:r>
            <a:r>
              <a:rPr lang="en-GB" dirty="0" err="1"/>
              <a:t>sia</a:t>
            </a:r>
            <a:r>
              <a:rPr lang="en-GB" dirty="0"/>
              <a:t> per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pacchetti</a:t>
            </a:r>
            <a:r>
              <a:rPr lang="en-GB" dirty="0"/>
              <a:t> </a:t>
            </a:r>
            <a:r>
              <a:rPr lang="en-GB" dirty="0" err="1"/>
              <a:t>presenti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distribuzione</a:t>
            </a:r>
            <a:r>
              <a:rPr lang="en-GB" dirty="0"/>
              <a:t> </a:t>
            </a:r>
            <a:r>
              <a:rPr lang="en-GB" dirty="0" err="1"/>
              <a:t>sia</a:t>
            </a:r>
            <a:r>
              <a:rPr lang="en-GB" dirty="0"/>
              <a:t> per il software </a:t>
            </a:r>
            <a:r>
              <a:rPr lang="en-GB" dirty="0" err="1"/>
              <a:t>esterno</a:t>
            </a:r>
            <a:r>
              <a:rPr lang="en-GB" dirty="0"/>
              <a:t> [</a:t>
            </a:r>
            <a:r>
              <a:rPr lang="en-GB" dirty="0">
                <a:solidFill>
                  <a:srgbClr val="FF0000"/>
                </a:solidFill>
              </a:rPr>
              <a:t>ABSC ID 4.5.1</a:t>
            </a:r>
            <a:r>
              <a:rPr lang="en-GB" dirty="0"/>
              <a:t>].</a:t>
            </a:r>
          </a:p>
          <a:p>
            <a:pPr marL="0" indent="0" algn="just">
              <a:buNone/>
            </a:pPr>
            <a:r>
              <a:rPr lang="en-GB" dirty="0" err="1">
                <a:highlight>
                  <a:srgbClr val="FFFF00"/>
                </a:highlight>
              </a:rPr>
              <a:t>Qualora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sul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sistema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siano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presenti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servizi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critici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potrebbero</a:t>
            </a:r>
            <a:r>
              <a:rPr lang="en-GB" dirty="0"/>
              <a:t> </a:t>
            </a:r>
            <a:r>
              <a:rPr lang="en-GB" dirty="0" err="1"/>
              <a:t>interrompersi</a:t>
            </a:r>
            <a:r>
              <a:rPr lang="en-GB" dirty="0"/>
              <a:t> in </a:t>
            </a:r>
            <a:r>
              <a:rPr lang="en-GB" dirty="0" err="1"/>
              <a:t>seguito</a:t>
            </a:r>
            <a:r>
              <a:rPr lang="en-GB" dirty="0"/>
              <a:t> ad aggiornamenti </a:t>
            </a:r>
            <a:r>
              <a:rPr lang="en-GB" dirty="0" err="1"/>
              <a:t>automatici</a:t>
            </a:r>
            <a:r>
              <a:rPr lang="en-GB" dirty="0"/>
              <a:t> </a:t>
            </a:r>
            <a:r>
              <a:rPr lang="en-GB" b="1" dirty="0"/>
              <a:t>DEVE </a:t>
            </a:r>
            <a:r>
              <a:rPr lang="en-GB" dirty="0" err="1"/>
              <a:t>comunque</a:t>
            </a:r>
            <a:r>
              <a:rPr lang="en-GB" dirty="0"/>
              <a:t> </a:t>
            </a:r>
            <a:r>
              <a:rPr lang="en-GB" dirty="0" err="1"/>
              <a:t>esser</a:t>
            </a:r>
            <a:r>
              <a:rPr lang="en-GB" dirty="0"/>
              <a:t> </a:t>
            </a:r>
            <a:r>
              <a:rPr lang="en-GB" dirty="0" err="1"/>
              <a:t>previsto</a:t>
            </a:r>
            <a:r>
              <a:rPr lang="en-GB" dirty="0"/>
              <a:t> un </a:t>
            </a:r>
            <a:r>
              <a:rPr lang="en-GB" dirty="0" err="1"/>
              <a:t>sistema</a:t>
            </a:r>
            <a:r>
              <a:rPr lang="en-GB" dirty="0"/>
              <a:t> di </a:t>
            </a:r>
            <a:r>
              <a:rPr lang="en-GB" dirty="0" err="1"/>
              <a:t>allarmistica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verifchi</a:t>
            </a:r>
            <a:r>
              <a:rPr lang="en-GB" dirty="0"/>
              <a:t> la </a:t>
            </a:r>
            <a:r>
              <a:rPr lang="en-GB" dirty="0" err="1"/>
              <a:t>disponibilità</a:t>
            </a:r>
            <a:r>
              <a:rPr lang="en-GB" dirty="0"/>
              <a:t> di aggiornamenti. In </a:t>
            </a:r>
            <a:r>
              <a:rPr lang="en-GB" dirty="0" err="1"/>
              <a:t>tal</a:t>
            </a:r>
            <a:r>
              <a:rPr lang="en-GB" dirty="0"/>
              <a:t> </a:t>
            </a:r>
            <a:r>
              <a:rPr lang="en-GB" dirty="0" err="1"/>
              <a:t>caso</a:t>
            </a:r>
            <a:r>
              <a:rPr lang="en-GB" dirty="0"/>
              <a:t> </a:t>
            </a:r>
            <a:r>
              <a:rPr lang="en-GB" b="1" dirty="0">
                <a:highlight>
                  <a:srgbClr val="FFFF00"/>
                </a:highlight>
              </a:rPr>
              <a:t>SI DEVE </a:t>
            </a:r>
            <a:r>
              <a:rPr lang="en-GB" dirty="0" err="1">
                <a:highlight>
                  <a:srgbClr val="FFFF00"/>
                </a:highlight>
              </a:rPr>
              <a:t>attribuire</a:t>
            </a:r>
            <a:r>
              <a:rPr lang="en-GB" dirty="0">
                <a:highlight>
                  <a:srgbClr val="FFFF00"/>
                </a:highlight>
              </a:rPr>
              <a:t> alle </a:t>
            </a:r>
            <a:r>
              <a:rPr lang="en-GB" dirty="0" err="1">
                <a:highlight>
                  <a:srgbClr val="FFFF00"/>
                </a:highlight>
              </a:rPr>
              <a:t>azioni</a:t>
            </a:r>
            <a:r>
              <a:rPr lang="en-GB" dirty="0">
                <a:highlight>
                  <a:srgbClr val="FFFF00"/>
                </a:highlight>
              </a:rPr>
              <a:t> per la </a:t>
            </a:r>
            <a:r>
              <a:rPr lang="en-GB" dirty="0" err="1">
                <a:highlight>
                  <a:srgbClr val="FFFF00"/>
                </a:highlight>
              </a:rPr>
              <a:t>risoluzione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delle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vulnerabilità</a:t>
            </a:r>
            <a:r>
              <a:rPr lang="en-GB" dirty="0">
                <a:highlight>
                  <a:srgbClr val="FFFF00"/>
                </a:highlight>
              </a:rPr>
              <a:t> un </a:t>
            </a:r>
            <a:r>
              <a:rPr lang="en-GB" dirty="0" err="1">
                <a:highlight>
                  <a:srgbClr val="FFFF00"/>
                </a:highlight>
              </a:rPr>
              <a:t>livello</a:t>
            </a:r>
            <a:r>
              <a:rPr lang="en-GB" dirty="0">
                <a:highlight>
                  <a:srgbClr val="FFFF00"/>
                </a:highlight>
              </a:rPr>
              <a:t> di </a:t>
            </a:r>
            <a:r>
              <a:rPr lang="en-GB" dirty="0" err="1">
                <a:highlight>
                  <a:srgbClr val="FFFF00"/>
                </a:highlight>
              </a:rPr>
              <a:t>priorità</a:t>
            </a:r>
            <a:r>
              <a:rPr lang="en-GB" dirty="0">
                <a:highlight>
                  <a:srgbClr val="FFFF00"/>
                </a:highlight>
              </a:rPr>
              <a:t> in base al </a:t>
            </a:r>
            <a:r>
              <a:rPr lang="en-GB" dirty="0" err="1">
                <a:highlight>
                  <a:srgbClr val="FFFF00"/>
                </a:highlight>
              </a:rPr>
              <a:t>rischio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associato</a:t>
            </a:r>
            <a:r>
              <a:rPr lang="en-GB" dirty="0">
                <a:highlight>
                  <a:srgbClr val="FFFF00"/>
                </a:highlight>
              </a:rPr>
              <a:t>, in </a:t>
            </a:r>
            <a:r>
              <a:rPr lang="en-GB" dirty="0" err="1">
                <a:highlight>
                  <a:srgbClr val="FFFF00"/>
                </a:highlight>
              </a:rPr>
              <a:t>particolare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b="1" dirty="0">
                <a:highlight>
                  <a:srgbClr val="FFFF00"/>
                </a:highlight>
              </a:rPr>
              <a:t>SI DEVONO </a:t>
            </a:r>
            <a:r>
              <a:rPr lang="en-GB" dirty="0" err="1">
                <a:highlight>
                  <a:srgbClr val="FFFF00"/>
                </a:highlight>
              </a:rPr>
              <a:t>applicare</a:t>
            </a:r>
            <a:r>
              <a:rPr lang="en-GB" dirty="0">
                <a:highlight>
                  <a:srgbClr val="FFFF00"/>
                </a:highlight>
              </a:rPr>
              <a:t> le </a:t>
            </a:r>
            <a:r>
              <a:rPr lang="en-GB" i="1" dirty="0">
                <a:highlight>
                  <a:srgbClr val="FFFF00"/>
                </a:highlight>
              </a:rPr>
              <a:t>patch </a:t>
            </a:r>
            <a:r>
              <a:rPr lang="en-GB" dirty="0">
                <a:highlight>
                  <a:srgbClr val="FFFF00"/>
                </a:highlight>
              </a:rPr>
              <a:t>per le </a:t>
            </a:r>
            <a:r>
              <a:rPr lang="en-GB" dirty="0" err="1">
                <a:highlight>
                  <a:srgbClr val="FFFF00"/>
                </a:highlight>
              </a:rPr>
              <a:t>vulnerabilità</a:t>
            </a:r>
            <a:r>
              <a:rPr lang="en-GB" dirty="0">
                <a:highlight>
                  <a:srgbClr val="FFFF00"/>
                </a:highlight>
              </a:rPr>
              <a:t> a </a:t>
            </a:r>
            <a:r>
              <a:rPr lang="en-GB" dirty="0" err="1">
                <a:highlight>
                  <a:srgbClr val="FFFF00"/>
                </a:highlight>
              </a:rPr>
              <a:t>partire</a:t>
            </a:r>
            <a:r>
              <a:rPr lang="en-GB" dirty="0">
                <a:highlight>
                  <a:srgbClr val="FFFF00"/>
                </a:highlight>
              </a:rPr>
              <a:t> da quelle </a:t>
            </a:r>
            <a:r>
              <a:rPr lang="en-GB" dirty="0" err="1">
                <a:highlight>
                  <a:srgbClr val="FFFF00"/>
                </a:highlight>
              </a:rPr>
              <a:t>più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critiche</a:t>
            </a:r>
            <a:r>
              <a:rPr lang="en-GB" dirty="0">
                <a:highlight>
                  <a:srgbClr val="FFFF00"/>
                </a:highlight>
              </a:rPr>
              <a:t> [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ABSC ID 4.8.2</a:t>
            </a:r>
            <a:r>
              <a:rPr lang="en-GB" dirty="0">
                <a:highlight>
                  <a:srgbClr val="FFFF00"/>
                </a:highlight>
              </a:rPr>
              <a:t>].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708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T" dirty="0"/>
              <a:t>Aggiornamento del sistema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Norme d’uso per l’utilizzo dei </a:t>
            </a:r>
            <a:br>
              <a:rPr lang="it-IT" dirty="0"/>
            </a:br>
            <a:r>
              <a:rPr lang="it-IT" dirty="0"/>
              <a:t>sistemi INFN (basate su MM </a:t>
            </a:r>
            <a:r>
              <a:rPr lang="it-IT" dirty="0" err="1"/>
              <a:t>AgID</a:t>
            </a:r>
            <a:r>
              <a:rPr lang="it-IT" dirty="0"/>
              <a:t>)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GB" dirty="0" err="1"/>
              <a:t>Qualora</a:t>
            </a:r>
            <a:r>
              <a:rPr lang="en-GB" dirty="0"/>
              <a:t> non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possibile</a:t>
            </a:r>
            <a:r>
              <a:rPr lang="en-GB" dirty="0"/>
              <a:t> </a:t>
            </a:r>
            <a:r>
              <a:rPr lang="en-GB" dirty="0" err="1"/>
              <a:t>risolvere</a:t>
            </a:r>
            <a:r>
              <a:rPr lang="en-GB" dirty="0"/>
              <a:t> le </a:t>
            </a:r>
            <a:r>
              <a:rPr lang="en-GB" dirty="0" err="1"/>
              <a:t>vulnerabilità</a:t>
            </a:r>
            <a:r>
              <a:rPr lang="en-GB" dirty="0"/>
              <a:t> </a:t>
            </a:r>
            <a:r>
              <a:rPr lang="en-GB" dirty="0" err="1"/>
              <a:t>accertate</a:t>
            </a:r>
            <a:r>
              <a:rPr lang="en-GB" dirty="0"/>
              <a:t> </a:t>
            </a:r>
            <a:r>
              <a:rPr lang="en-GB" b="1" dirty="0"/>
              <a:t>SI DEVE </a:t>
            </a:r>
            <a:r>
              <a:rPr lang="en-GB" dirty="0" err="1"/>
              <a:t>documentare</a:t>
            </a:r>
            <a:r>
              <a:rPr lang="en-GB" dirty="0"/>
              <a:t> il </a:t>
            </a:r>
            <a:r>
              <a:rPr lang="en-GB" dirty="0" err="1"/>
              <a:t>rischio</a:t>
            </a:r>
            <a:r>
              <a:rPr lang="en-GB" dirty="0"/>
              <a:t> </a:t>
            </a:r>
            <a:r>
              <a:rPr lang="en-GB" dirty="0" err="1"/>
              <a:t>accettato</a:t>
            </a:r>
            <a:r>
              <a:rPr lang="en-GB" dirty="0"/>
              <a:t> [</a:t>
            </a:r>
            <a:r>
              <a:rPr lang="en-GB" dirty="0">
                <a:solidFill>
                  <a:srgbClr val="FF0000"/>
                </a:solidFill>
              </a:rPr>
              <a:t>ABSC ID 4.7.1</a:t>
            </a:r>
            <a:r>
              <a:rPr lang="en-GB" dirty="0"/>
              <a:t>], </a:t>
            </a:r>
            <a:r>
              <a:rPr lang="en-GB" dirty="0" err="1"/>
              <a:t>dandone</a:t>
            </a:r>
            <a:r>
              <a:rPr lang="en-GB" dirty="0"/>
              <a:t> </a:t>
            </a:r>
            <a:r>
              <a:rPr lang="en-GB" dirty="0" err="1"/>
              <a:t>comunicazione</a:t>
            </a:r>
            <a:r>
              <a:rPr lang="en-GB" dirty="0"/>
              <a:t> al </a:t>
            </a:r>
            <a:r>
              <a:rPr lang="en-GB" dirty="0" err="1"/>
              <a:t>Servizio</a:t>
            </a:r>
            <a:r>
              <a:rPr lang="en-GB" dirty="0"/>
              <a:t> </a:t>
            </a:r>
            <a:r>
              <a:rPr lang="en-GB" dirty="0" err="1"/>
              <a:t>Calcolo</a:t>
            </a:r>
            <a:r>
              <a:rPr lang="en-GB" dirty="0"/>
              <a:t> e </a:t>
            </a:r>
            <a:r>
              <a:rPr lang="en-GB" dirty="0" err="1"/>
              <a:t>Reti</a:t>
            </a:r>
            <a:r>
              <a:rPr lang="en-GB" dirty="0"/>
              <a:t>.</a:t>
            </a:r>
          </a:p>
          <a:p>
            <a:pPr marL="0" indent="0" algn="just">
              <a:buNone/>
            </a:pPr>
            <a:r>
              <a:rPr lang="en-GB" dirty="0">
                <a:highlight>
                  <a:srgbClr val="FFFF00"/>
                </a:highlight>
              </a:rPr>
              <a:t>A </a:t>
            </a:r>
            <a:r>
              <a:rPr lang="en-GB" dirty="0" err="1">
                <a:highlight>
                  <a:srgbClr val="FFFF00"/>
                </a:highlight>
              </a:rPr>
              <a:t>seguito</a:t>
            </a:r>
            <a:r>
              <a:rPr lang="en-GB" dirty="0">
                <a:highlight>
                  <a:srgbClr val="FFFF00"/>
                </a:highlight>
              </a:rPr>
              <a:t> di </a:t>
            </a:r>
            <a:r>
              <a:rPr lang="en-GB" dirty="0" err="1">
                <a:highlight>
                  <a:srgbClr val="FFFF00"/>
                </a:highlight>
              </a:rPr>
              <a:t>modifche</a:t>
            </a:r>
            <a:r>
              <a:rPr lang="en-GB" dirty="0">
                <a:highlight>
                  <a:srgbClr val="FFFF00"/>
                </a:highlight>
              </a:rPr>
              <a:t> significative del </a:t>
            </a:r>
            <a:r>
              <a:rPr lang="en-GB" dirty="0" err="1">
                <a:highlight>
                  <a:srgbClr val="FFFF00"/>
                </a:highlight>
              </a:rPr>
              <a:t>sistema</a:t>
            </a:r>
            <a:r>
              <a:rPr lang="en-GB" dirty="0"/>
              <a:t> (</a:t>
            </a:r>
            <a:r>
              <a:rPr lang="en-GB" dirty="0" err="1"/>
              <a:t>p.e.</a:t>
            </a:r>
            <a:r>
              <a:rPr lang="en-GB" dirty="0"/>
              <a:t> </a:t>
            </a:r>
            <a:r>
              <a:rPr lang="en-GB" dirty="0" err="1"/>
              <a:t>aggiunta</a:t>
            </a:r>
            <a:r>
              <a:rPr lang="en-GB" dirty="0"/>
              <a:t> di </a:t>
            </a:r>
            <a:r>
              <a:rPr lang="en-GB" dirty="0" err="1"/>
              <a:t>nuovi</a:t>
            </a:r>
            <a:r>
              <a:rPr lang="en-GB" dirty="0"/>
              <a:t> </a:t>
            </a:r>
            <a:r>
              <a:rPr lang="en-GB" dirty="0" err="1"/>
              <a:t>servizi</a:t>
            </a:r>
            <a:r>
              <a:rPr lang="en-GB" dirty="0"/>
              <a:t>), </a:t>
            </a:r>
            <a:r>
              <a:rPr lang="en-GB" b="1" dirty="0" err="1">
                <a:highlight>
                  <a:srgbClr val="FFFF00"/>
                </a:highlight>
              </a:rPr>
              <a:t>È</a:t>
            </a:r>
            <a:r>
              <a:rPr lang="en-GB" b="1" dirty="0">
                <a:highlight>
                  <a:srgbClr val="FFFF00"/>
                </a:highlight>
              </a:rPr>
              <a:t> OBBLIGATORIO </a:t>
            </a:r>
            <a:r>
              <a:rPr lang="en-GB" dirty="0" err="1">
                <a:highlight>
                  <a:srgbClr val="FFFF00"/>
                </a:highlight>
              </a:rPr>
              <a:t>concordare</a:t>
            </a:r>
            <a:r>
              <a:rPr lang="en-GB" dirty="0">
                <a:highlight>
                  <a:srgbClr val="FFFF00"/>
                </a:highlight>
              </a:rPr>
              <a:t> con il </a:t>
            </a:r>
            <a:r>
              <a:rPr lang="en-GB" dirty="0" err="1">
                <a:highlight>
                  <a:srgbClr val="FFFF00"/>
                </a:highlight>
              </a:rPr>
              <a:t>Servizio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Calcolo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l'esecuzione</a:t>
            </a:r>
            <a:r>
              <a:rPr lang="en-GB" dirty="0">
                <a:highlight>
                  <a:srgbClr val="FFFF00"/>
                </a:highlight>
              </a:rPr>
              <a:t> di una </a:t>
            </a:r>
            <a:r>
              <a:rPr lang="en-GB" dirty="0" err="1">
                <a:highlight>
                  <a:srgbClr val="FFFF00"/>
                </a:highlight>
              </a:rPr>
              <a:t>scansione</a:t>
            </a:r>
            <a:r>
              <a:rPr lang="en-GB" dirty="0">
                <a:highlight>
                  <a:srgbClr val="FFFF00"/>
                </a:highlight>
              </a:rPr>
              <a:t> di </a:t>
            </a:r>
            <a:r>
              <a:rPr lang="en-GB" dirty="0" err="1">
                <a:highlight>
                  <a:srgbClr val="FFFF00"/>
                </a:highlight>
              </a:rPr>
              <a:t>sicurezza</a:t>
            </a:r>
            <a:r>
              <a:rPr lang="en-GB" dirty="0">
                <a:highlight>
                  <a:srgbClr val="FFFF00"/>
                </a:highlight>
              </a:rPr>
              <a:t> per </a:t>
            </a:r>
            <a:r>
              <a:rPr lang="en-GB" dirty="0" err="1">
                <a:highlight>
                  <a:srgbClr val="FFFF00"/>
                </a:highlight>
              </a:rPr>
              <a:t>individuare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eventuali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ulteriori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vulnerabilità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/>
              <a:t>[</a:t>
            </a:r>
            <a:r>
              <a:rPr lang="en-GB" dirty="0">
                <a:solidFill>
                  <a:srgbClr val="FF0000"/>
                </a:solidFill>
              </a:rPr>
              <a:t>ABSC ID 4.1</a:t>
            </a:r>
            <a:r>
              <a:rPr lang="en-GB" dirty="0"/>
              <a:t>.1]. A </a:t>
            </a:r>
            <a:r>
              <a:rPr lang="en-GB" dirty="0" err="1"/>
              <a:t>scansione</a:t>
            </a:r>
            <a:r>
              <a:rPr lang="en-GB" dirty="0"/>
              <a:t> </a:t>
            </a:r>
            <a:r>
              <a:rPr lang="en-GB" dirty="0" err="1"/>
              <a:t>avvenuta</a:t>
            </a:r>
            <a:r>
              <a:rPr lang="en-GB" dirty="0"/>
              <a:t>, </a:t>
            </a:r>
            <a:r>
              <a:rPr lang="en-GB" b="1" dirty="0"/>
              <a:t>DEVONO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intraprese</a:t>
            </a:r>
            <a:r>
              <a:rPr lang="en-GB" dirty="0"/>
              <a:t> </a:t>
            </a:r>
            <a:r>
              <a:rPr lang="en-GB" dirty="0" err="1"/>
              <a:t>tutte</a:t>
            </a:r>
            <a:r>
              <a:rPr lang="en-GB" dirty="0"/>
              <a:t> le </a:t>
            </a:r>
            <a:r>
              <a:rPr lang="en-GB" dirty="0" err="1"/>
              <a:t>azioni</a:t>
            </a:r>
            <a:r>
              <a:rPr lang="en-GB" dirty="0"/>
              <a:t> </a:t>
            </a:r>
            <a:r>
              <a:rPr lang="en-GB" dirty="0" err="1"/>
              <a:t>necessarie</a:t>
            </a:r>
            <a:r>
              <a:rPr lang="en-GB" dirty="0"/>
              <a:t> per </a:t>
            </a:r>
            <a:r>
              <a:rPr lang="en-GB" dirty="0" err="1"/>
              <a:t>risolvere</a:t>
            </a:r>
            <a:r>
              <a:rPr lang="en-GB" dirty="0"/>
              <a:t> le </a:t>
            </a:r>
            <a:r>
              <a:rPr lang="en-GB" dirty="0" err="1"/>
              <a:t>vulnerabilità</a:t>
            </a:r>
            <a:r>
              <a:rPr lang="en-GB" dirty="0"/>
              <a:t> </a:t>
            </a:r>
            <a:r>
              <a:rPr lang="en-GB" dirty="0" err="1"/>
              <a:t>accertate</a:t>
            </a:r>
            <a:r>
              <a:rPr lang="en-GB" dirty="0"/>
              <a:t> o, </a:t>
            </a:r>
            <a:r>
              <a:rPr lang="en-GB" dirty="0" err="1"/>
              <a:t>qualora</a:t>
            </a:r>
            <a:r>
              <a:rPr lang="en-GB" dirty="0"/>
              <a:t> non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possibile</a:t>
            </a:r>
            <a:r>
              <a:rPr lang="en-GB" dirty="0"/>
              <a:t>, </a:t>
            </a:r>
            <a:r>
              <a:rPr lang="en-GB" dirty="0" err="1"/>
              <a:t>documentare</a:t>
            </a:r>
            <a:r>
              <a:rPr lang="en-GB" dirty="0"/>
              <a:t> il </a:t>
            </a:r>
            <a:r>
              <a:rPr lang="en-GB" dirty="0" err="1"/>
              <a:t>rischio</a:t>
            </a:r>
            <a:r>
              <a:rPr lang="en-GB" dirty="0"/>
              <a:t> </a:t>
            </a:r>
            <a:r>
              <a:rPr lang="en-GB" dirty="0" err="1"/>
              <a:t>accettato</a:t>
            </a:r>
            <a:r>
              <a:rPr lang="en-GB" dirty="0"/>
              <a:t>, </a:t>
            </a:r>
            <a:r>
              <a:rPr lang="en-GB" dirty="0" err="1"/>
              <a:t>dandone</a:t>
            </a:r>
            <a:r>
              <a:rPr lang="en-GB" dirty="0"/>
              <a:t> </a:t>
            </a:r>
            <a:r>
              <a:rPr lang="en-GB" dirty="0" err="1"/>
              <a:t>comunicazione</a:t>
            </a:r>
            <a:r>
              <a:rPr lang="en-GB" dirty="0"/>
              <a:t> al </a:t>
            </a:r>
            <a:r>
              <a:rPr lang="en-GB" dirty="0" err="1"/>
              <a:t>Servizio</a:t>
            </a:r>
            <a:r>
              <a:rPr lang="en-GB" dirty="0"/>
              <a:t> </a:t>
            </a:r>
            <a:r>
              <a:rPr lang="en-GB" dirty="0" err="1"/>
              <a:t>Calcolo</a:t>
            </a:r>
            <a:r>
              <a:rPr lang="en-GB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258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T" dirty="0"/>
              <a:t>Gestione degli utenti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Norme d’uso per l’utilizzo dei </a:t>
            </a:r>
            <a:br>
              <a:rPr lang="it-IT" dirty="0"/>
            </a:br>
            <a:r>
              <a:rPr lang="it-IT" dirty="0"/>
              <a:t>sistemi INFN (basate su MM </a:t>
            </a:r>
            <a:r>
              <a:rPr lang="it-IT" dirty="0" err="1"/>
              <a:t>AgID</a:t>
            </a:r>
            <a:r>
              <a:rPr lang="it-IT" dirty="0"/>
              <a:t>)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GB" b="1" dirty="0" err="1">
                <a:highlight>
                  <a:srgbClr val="FFFF00"/>
                </a:highlight>
              </a:rPr>
              <a:t>È</a:t>
            </a:r>
            <a:r>
              <a:rPr lang="en-GB" b="1" dirty="0">
                <a:highlight>
                  <a:srgbClr val="FFFF00"/>
                </a:highlight>
              </a:rPr>
              <a:t> OBBLIGATORIO </a:t>
            </a:r>
            <a:r>
              <a:rPr lang="en-GB" dirty="0" err="1">
                <a:highlight>
                  <a:srgbClr val="FFFF00"/>
                </a:highlight>
              </a:rPr>
              <a:t>mantenere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l'inventario</a:t>
            </a:r>
            <a:r>
              <a:rPr lang="en-GB" dirty="0">
                <a:highlight>
                  <a:srgbClr val="FFFF00"/>
                </a:highlight>
              </a:rPr>
              <a:t> di </a:t>
            </a:r>
            <a:r>
              <a:rPr lang="en-GB" dirty="0" err="1">
                <a:highlight>
                  <a:srgbClr val="FFFF00"/>
                </a:highlight>
              </a:rPr>
              <a:t>tutte</a:t>
            </a:r>
            <a:r>
              <a:rPr lang="en-GB" dirty="0">
                <a:highlight>
                  <a:srgbClr val="FFFF00"/>
                </a:highlight>
              </a:rPr>
              <a:t> le </a:t>
            </a:r>
            <a:r>
              <a:rPr lang="en-GB" dirty="0" err="1">
                <a:highlight>
                  <a:srgbClr val="FFFF00"/>
                </a:highlight>
              </a:rPr>
              <a:t>utenze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amministrative</a:t>
            </a:r>
            <a:r>
              <a:rPr lang="en-GB" dirty="0">
                <a:highlight>
                  <a:srgbClr val="FFFF00"/>
                </a:highlight>
              </a:rPr>
              <a:t>, </a:t>
            </a:r>
            <a:r>
              <a:rPr lang="en-GB" dirty="0" err="1">
                <a:highlight>
                  <a:srgbClr val="FFFF00"/>
                </a:highlight>
              </a:rPr>
              <a:t>garantendo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che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ciascuna</a:t>
            </a:r>
            <a:r>
              <a:rPr lang="en-GB" dirty="0">
                <a:highlight>
                  <a:srgbClr val="FFFF00"/>
                </a:highlight>
              </a:rPr>
              <a:t> di </a:t>
            </a:r>
            <a:r>
              <a:rPr lang="en-GB" dirty="0" err="1">
                <a:highlight>
                  <a:srgbClr val="FFFF00"/>
                </a:highlight>
              </a:rPr>
              <a:t>esse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sia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debitamente</a:t>
            </a:r>
            <a:r>
              <a:rPr lang="en-GB" dirty="0">
                <a:highlight>
                  <a:srgbClr val="FFFF00"/>
                </a:highlight>
              </a:rPr>
              <a:t> e </a:t>
            </a:r>
            <a:r>
              <a:rPr lang="en-GB" dirty="0" err="1">
                <a:highlight>
                  <a:srgbClr val="FFFF00"/>
                </a:highlight>
              </a:rPr>
              <a:t>formalmente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autorizzata</a:t>
            </a:r>
            <a:r>
              <a:rPr lang="en-GB" dirty="0">
                <a:highlight>
                  <a:srgbClr val="FFFF00"/>
                </a:highlight>
              </a:rPr>
              <a:t> [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ABSC ID 5.2.1</a:t>
            </a:r>
            <a:r>
              <a:rPr lang="en-GB" dirty="0">
                <a:highlight>
                  <a:srgbClr val="FFFF00"/>
                </a:highlight>
              </a:rPr>
              <a:t>].</a:t>
            </a:r>
          </a:p>
          <a:p>
            <a:pPr marL="0" indent="0" algn="just">
              <a:buNone/>
            </a:pPr>
            <a:r>
              <a:rPr lang="en-GB" dirty="0">
                <a:highlight>
                  <a:srgbClr val="FFFF00"/>
                </a:highlight>
              </a:rPr>
              <a:t>Le </a:t>
            </a:r>
            <a:r>
              <a:rPr lang="en-GB" dirty="0" err="1">
                <a:highlight>
                  <a:srgbClr val="FFFF00"/>
                </a:highlight>
              </a:rPr>
              <a:t>utenze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amministrative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b="1" dirty="0">
                <a:highlight>
                  <a:srgbClr val="FFFF00"/>
                </a:highlight>
              </a:rPr>
              <a:t>DEVONO </a:t>
            </a:r>
            <a:r>
              <a:rPr lang="en-GB" dirty="0" err="1">
                <a:highlight>
                  <a:srgbClr val="FFFF00"/>
                </a:highlight>
              </a:rPr>
              <a:t>essere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utilizzate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solamente</a:t>
            </a:r>
            <a:r>
              <a:rPr lang="en-GB" dirty="0">
                <a:highlight>
                  <a:srgbClr val="FFFF00"/>
                </a:highlight>
              </a:rPr>
              <a:t> per </a:t>
            </a:r>
            <a:r>
              <a:rPr lang="en-GB" dirty="0" err="1">
                <a:highlight>
                  <a:srgbClr val="FFFF00"/>
                </a:highlight>
              </a:rPr>
              <a:t>efettuare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operazioni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che</a:t>
            </a:r>
            <a:r>
              <a:rPr lang="en-GB" dirty="0">
                <a:highlight>
                  <a:srgbClr val="FFFF00"/>
                </a:highlight>
              </a:rPr>
              <a:t> ne </a:t>
            </a:r>
            <a:r>
              <a:rPr lang="en-GB" dirty="0" err="1">
                <a:highlight>
                  <a:srgbClr val="FFFF00"/>
                </a:highlight>
              </a:rPr>
              <a:t>richiedano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i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privilegi</a:t>
            </a:r>
            <a:r>
              <a:rPr lang="en-GB" dirty="0">
                <a:highlight>
                  <a:srgbClr val="FFFF00"/>
                </a:highlight>
              </a:rPr>
              <a:t>, </a:t>
            </a:r>
            <a:r>
              <a:rPr lang="en-GB" dirty="0" err="1">
                <a:highlight>
                  <a:srgbClr val="FFFF00"/>
                </a:highlight>
              </a:rPr>
              <a:t>registrando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ogni</a:t>
            </a:r>
            <a:r>
              <a:rPr lang="en-GB" dirty="0">
                <a:highlight>
                  <a:srgbClr val="FFFF00"/>
                </a:highlight>
              </a:rPr>
              <a:t> accesso </a:t>
            </a:r>
            <a:r>
              <a:rPr lang="en-GB" dirty="0" err="1">
                <a:highlight>
                  <a:srgbClr val="FFFF00"/>
                </a:highlight>
              </a:rPr>
              <a:t>efettuato</a:t>
            </a:r>
            <a:r>
              <a:rPr lang="en-GB" dirty="0">
                <a:highlight>
                  <a:srgbClr val="FFFF00"/>
                </a:highlight>
              </a:rPr>
              <a:t>. </a:t>
            </a:r>
            <a:r>
              <a:rPr lang="en-GB" dirty="0"/>
              <a:t>A </a:t>
            </a:r>
            <a:r>
              <a:rPr lang="en-GB" dirty="0" err="1"/>
              <a:t>tal</a:t>
            </a:r>
            <a:r>
              <a:rPr lang="en-GB" dirty="0"/>
              <a:t> </a:t>
            </a:r>
            <a:r>
              <a:rPr lang="en-GB" dirty="0" err="1"/>
              <a:t>fne</a:t>
            </a:r>
            <a:r>
              <a:rPr lang="en-GB" dirty="0"/>
              <a:t> </a:t>
            </a:r>
            <a:r>
              <a:rPr lang="en-GB" b="1" dirty="0" err="1"/>
              <a:t>È</a:t>
            </a:r>
            <a:r>
              <a:rPr lang="en-GB" b="1" dirty="0"/>
              <a:t> OBBLIGATORIO </a:t>
            </a:r>
            <a:r>
              <a:rPr lang="en-GB" dirty="0" err="1"/>
              <a:t>utilizzare</a:t>
            </a:r>
            <a:r>
              <a:rPr lang="en-GB" dirty="0"/>
              <a:t> sempre </a:t>
            </a:r>
            <a:r>
              <a:rPr lang="en-GB" i="1" dirty="0" err="1"/>
              <a:t>sudo</a:t>
            </a:r>
            <a:r>
              <a:rPr lang="en-GB" i="1" dirty="0"/>
              <a:t> </a:t>
            </a:r>
            <a:r>
              <a:rPr lang="en-GB" dirty="0"/>
              <a:t>per </a:t>
            </a:r>
            <a:r>
              <a:rPr lang="en-GB" dirty="0" err="1"/>
              <a:t>eseguire</a:t>
            </a:r>
            <a:r>
              <a:rPr lang="en-GB" dirty="0"/>
              <a:t> </a:t>
            </a:r>
            <a:r>
              <a:rPr lang="en-GB" dirty="0" err="1"/>
              <a:t>comandi</a:t>
            </a:r>
            <a:r>
              <a:rPr lang="en-GB" dirty="0"/>
              <a:t> di </a:t>
            </a:r>
            <a:r>
              <a:rPr lang="en-GB" dirty="0" err="1"/>
              <a:t>amministrazione</a:t>
            </a:r>
            <a:r>
              <a:rPr lang="en-GB" dirty="0"/>
              <a:t> [</a:t>
            </a:r>
            <a:r>
              <a:rPr lang="en-GB" dirty="0">
                <a:solidFill>
                  <a:srgbClr val="FF0000"/>
                </a:solidFill>
              </a:rPr>
              <a:t>ABSC ID 5.1.2</a:t>
            </a:r>
            <a:r>
              <a:rPr lang="en-GB" dirty="0"/>
              <a:t>].</a:t>
            </a:r>
          </a:p>
          <a:p>
            <a:pPr marL="0" indent="0" algn="just">
              <a:buNone/>
            </a:pPr>
            <a:r>
              <a:rPr lang="en-GB" b="1" dirty="0" err="1"/>
              <a:t>È</a:t>
            </a:r>
            <a:r>
              <a:rPr lang="en-GB" b="1" dirty="0"/>
              <a:t> OBBLIGATORIO </a:t>
            </a:r>
            <a:r>
              <a:rPr lang="en-GB" dirty="0" err="1"/>
              <a:t>assicurare</a:t>
            </a:r>
            <a:r>
              <a:rPr lang="en-GB" dirty="0"/>
              <a:t> la </a:t>
            </a:r>
            <a:r>
              <a:rPr lang="en-GB" dirty="0" err="1"/>
              <a:t>completa</a:t>
            </a:r>
            <a:r>
              <a:rPr lang="en-GB" dirty="0"/>
              <a:t> </a:t>
            </a:r>
            <a:r>
              <a:rPr lang="en-GB" dirty="0" err="1"/>
              <a:t>distinzione</a:t>
            </a:r>
            <a:r>
              <a:rPr lang="en-GB" dirty="0"/>
              <a:t> </a:t>
            </a:r>
            <a:r>
              <a:rPr lang="en-GB" dirty="0" err="1"/>
              <a:t>tra</a:t>
            </a:r>
            <a:r>
              <a:rPr lang="en-GB" dirty="0"/>
              <a:t> </a:t>
            </a:r>
            <a:r>
              <a:rPr lang="en-GB" dirty="0" err="1"/>
              <a:t>utenze</a:t>
            </a:r>
            <a:r>
              <a:rPr lang="en-GB" dirty="0"/>
              <a:t> </a:t>
            </a:r>
            <a:r>
              <a:rPr lang="en-GB" dirty="0" err="1"/>
              <a:t>privilegiate</a:t>
            </a:r>
            <a:r>
              <a:rPr lang="en-GB" dirty="0"/>
              <a:t> e non </a:t>
            </a:r>
            <a:r>
              <a:rPr lang="en-GB" dirty="0" err="1"/>
              <a:t>privilegiate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amministratori</a:t>
            </a:r>
            <a:r>
              <a:rPr lang="en-GB" dirty="0"/>
              <a:t>, alle </a:t>
            </a:r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b="1" dirty="0"/>
              <a:t>DEVONO </a:t>
            </a:r>
            <a:r>
              <a:rPr lang="en-GB" dirty="0" err="1"/>
              <a:t>corrispondere</a:t>
            </a:r>
            <a:r>
              <a:rPr lang="en-GB" dirty="0"/>
              <a:t> </a:t>
            </a:r>
            <a:r>
              <a:rPr lang="en-GB" dirty="0" err="1"/>
              <a:t>credenziali</a:t>
            </a:r>
            <a:r>
              <a:rPr lang="en-GB" dirty="0"/>
              <a:t> diverse [</a:t>
            </a:r>
            <a:r>
              <a:rPr lang="en-GB" dirty="0">
                <a:solidFill>
                  <a:srgbClr val="FF0000"/>
                </a:solidFill>
              </a:rPr>
              <a:t>ABSC ID 5.10.1</a:t>
            </a:r>
            <a:r>
              <a:rPr lang="en-GB" dirty="0"/>
              <a:t>]. In </a:t>
            </a:r>
            <a:r>
              <a:rPr lang="en-GB" dirty="0" err="1"/>
              <a:t>altre</a:t>
            </a:r>
            <a:r>
              <a:rPr lang="en-GB" dirty="0"/>
              <a:t> parole, se un </a:t>
            </a:r>
            <a:r>
              <a:rPr lang="en-GB" dirty="0" err="1"/>
              <a:t>utente</a:t>
            </a:r>
            <a:r>
              <a:rPr lang="en-GB" dirty="0"/>
              <a:t> di un </a:t>
            </a:r>
            <a:r>
              <a:rPr lang="en-GB" dirty="0" err="1"/>
              <a:t>sistema</a:t>
            </a:r>
            <a:r>
              <a:rPr lang="en-GB" dirty="0"/>
              <a:t> ha </a:t>
            </a:r>
            <a:r>
              <a:rPr lang="en-GB" dirty="0" err="1"/>
              <a:t>anche</a:t>
            </a:r>
            <a:r>
              <a:rPr lang="en-GB" dirty="0"/>
              <a:t> il </a:t>
            </a:r>
            <a:r>
              <a:rPr lang="en-GB" dirty="0" err="1"/>
              <a:t>ruolo</a:t>
            </a:r>
            <a:r>
              <a:rPr lang="en-GB" dirty="0"/>
              <a:t> di </a:t>
            </a:r>
            <a:r>
              <a:rPr lang="en-GB" dirty="0" err="1"/>
              <a:t>amministratore</a:t>
            </a:r>
            <a:r>
              <a:rPr lang="en-GB" dirty="0"/>
              <a:t> di tale </a:t>
            </a:r>
            <a:r>
              <a:rPr lang="en-GB" dirty="0" err="1"/>
              <a:t>sistema</a:t>
            </a:r>
            <a:r>
              <a:rPr lang="en-GB" dirty="0"/>
              <a:t>, </a:t>
            </a:r>
            <a:r>
              <a:rPr lang="en-GB" dirty="0" err="1"/>
              <a:t>avrà</a:t>
            </a:r>
            <a:r>
              <a:rPr lang="en-GB" dirty="0"/>
              <a:t> due account </a:t>
            </a:r>
            <a:r>
              <a:rPr lang="en-GB" dirty="0" err="1"/>
              <a:t>diferenti</a:t>
            </a:r>
            <a:r>
              <a:rPr lang="en-GB" dirty="0"/>
              <a:t> di cui solo uno </a:t>
            </a:r>
            <a:r>
              <a:rPr lang="en-GB" dirty="0" err="1"/>
              <a:t>facente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del </a:t>
            </a:r>
            <a:r>
              <a:rPr lang="en-GB" dirty="0" err="1"/>
              <a:t>gruppo</a:t>
            </a:r>
            <a:r>
              <a:rPr lang="en-GB" dirty="0"/>
              <a:t> </a:t>
            </a:r>
            <a:r>
              <a:rPr lang="en-GB" i="1" dirty="0" err="1"/>
              <a:t>sudoers</a:t>
            </a:r>
            <a:r>
              <a:rPr lang="en-GB" i="1" dirty="0"/>
              <a:t> </a:t>
            </a:r>
            <a:r>
              <a:rPr lang="en-GB" dirty="0"/>
              <a:t>da </a:t>
            </a:r>
            <a:r>
              <a:rPr lang="en-GB" dirty="0" err="1"/>
              <a:t>usare</a:t>
            </a:r>
            <a:r>
              <a:rPr lang="en-GB" dirty="0"/>
              <a:t> per </a:t>
            </a:r>
            <a:r>
              <a:rPr lang="en-GB" dirty="0" err="1"/>
              <a:t>eseguire</a:t>
            </a:r>
            <a:r>
              <a:rPr lang="en-GB" dirty="0"/>
              <a:t> </a:t>
            </a:r>
            <a:r>
              <a:rPr lang="en-GB" dirty="0" err="1"/>
              <a:t>comandi</a:t>
            </a:r>
            <a:r>
              <a:rPr lang="en-GB" dirty="0"/>
              <a:t> di </a:t>
            </a:r>
            <a:r>
              <a:rPr lang="en-GB" dirty="0" err="1"/>
              <a:t>amministrazione</a:t>
            </a:r>
            <a:r>
              <a:rPr lang="en-GB" dirty="0"/>
              <a:t>.</a:t>
            </a:r>
          </a:p>
          <a:p>
            <a:pPr marL="0" indent="0" algn="just">
              <a:buNone/>
            </a:pPr>
            <a:r>
              <a:rPr lang="en-GB" b="1" dirty="0" err="1">
                <a:highlight>
                  <a:srgbClr val="FFFF00"/>
                </a:highlight>
              </a:rPr>
              <a:t>È</a:t>
            </a:r>
            <a:r>
              <a:rPr lang="en-GB" b="1" dirty="0">
                <a:highlight>
                  <a:srgbClr val="FFFF00"/>
                </a:highlight>
              </a:rPr>
              <a:t> OBBLIGATORIO </a:t>
            </a:r>
            <a:r>
              <a:rPr lang="en-GB" dirty="0" err="1">
                <a:highlight>
                  <a:srgbClr val="FFFF00"/>
                </a:highlight>
              </a:rPr>
              <a:t>che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tutte</a:t>
            </a:r>
            <a:r>
              <a:rPr lang="en-GB" dirty="0">
                <a:highlight>
                  <a:srgbClr val="FFFF00"/>
                </a:highlight>
              </a:rPr>
              <a:t> le </a:t>
            </a:r>
            <a:r>
              <a:rPr lang="en-GB" dirty="0" err="1">
                <a:highlight>
                  <a:srgbClr val="FFFF00"/>
                </a:highlight>
              </a:rPr>
              <a:t>utenze</a:t>
            </a:r>
            <a:r>
              <a:rPr lang="en-GB" dirty="0">
                <a:highlight>
                  <a:srgbClr val="FFFF00"/>
                </a:highlight>
              </a:rPr>
              <a:t>, in </a:t>
            </a:r>
            <a:r>
              <a:rPr lang="en-GB" dirty="0" err="1">
                <a:highlight>
                  <a:srgbClr val="FFFF00"/>
                </a:highlight>
              </a:rPr>
              <a:t>particolare</a:t>
            </a:r>
            <a:r>
              <a:rPr lang="en-GB" dirty="0">
                <a:highlight>
                  <a:srgbClr val="FFFF00"/>
                </a:highlight>
              </a:rPr>
              <a:t> quelle </a:t>
            </a:r>
            <a:r>
              <a:rPr lang="en-GB" dirty="0" err="1">
                <a:highlight>
                  <a:srgbClr val="FFFF00"/>
                </a:highlight>
              </a:rPr>
              <a:t>amministrative</a:t>
            </a:r>
            <a:r>
              <a:rPr lang="en-GB" dirty="0">
                <a:highlight>
                  <a:srgbClr val="FFFF00"/>
                </a:highlight>
              </a:rPr>
              <a:t>, </a:t>
            </a:r>
            <a:r>
              <a:rPr lang="en-GB" dirty="0" err="1">
                <a:highlight>
                  <a:srgbClr val="FFFF00"/>
                </a:highlight>
              </a:rPr>
              <a:t>debbano</a:t>
            </a:r>
            <a:r>
              <a:rPr lang="en-GB" dirty="0">
                <a:highlight>
                  <a:srgbClr val="FFFF00"/>
                </a:highlight>
              </a:rPr>
              <a:t> </a:t>
            </a:r>
            <a:r>
              <a:rPr lang="en-GB" dirty="0" err="1">
                <a:highlight>
                  <a:srgbClr val="FFFF00"/>
                </a:highlight>
              </a:rPr>
              <a:t>essere</a:t>
            </a:r>
            <a:r>
              <a:rPr lang="en-GB" dirty="0">
                <a:highlight>
                  <a:srgbClr val="FFFF00"/>
                </a:highlight>
              </a:rPr>
              <a:t> nominative e </a:t>
            </a:r>
            <a:r>
              <a:rPr lang="en-GB" dirty="0" err="1">
                <a:highlight>
                  <a:srgbClr val="FFFF00"/>
                </a:highlight>
              </a:rPr>
              <a:t>riconducibili</a:t>
            </a:r>
            <a:r>
              <a:rPr lang="en-GB" dirty="0">
                <a:highlight>
                  <a:srgbClr val="FFFF00"/>
                </a:highlight>
              </a:rPr>
              <a:t> ad una sola persona [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ABSC ID 5.10.2</a:t>
            </a:r>
            <a:r>
              <a:rPr lang="en-GB" dirty="0">
                <a:highlight>
                  <a:srgbClr val="FFFF00"/>
                </a:highlight>
              </a:rPr>
              <a:t>].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197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3887" y="4908402"/>
            <a:ext cx="8933713" cy="72104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1200" dirty="0">
                <a:hlinkClick r:id="rId2"/>
              </a:rPr>
              <a:t>https://baltig.infn.it/infn-cloud/policies_and_procedures/-/raw/master/</a:t>
            </a:r>
            <a:r>
              <a:rPr lang="en-GB" sz="1200" dirty="0" err="1">
                <a:hlinkClick r:id="rId2"/>
              </a:rPr>
              <a:t>security_recommendations_latest.pdf?inline</a:t>
            </a:r>
            <a:r>
              <a:rPr lang="en-GB" sz="1200" dirty="0">
                <a:hlinkClick r:id="rId2"/>
              </a:rPr>
              <a:t>=true</a:t>
            </a:r>
            <a:endParaRPr lang="en-IT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Best </a:t>
            </a:r>
            <a:r>
              <a:rPr lang="it-IT" dirty="0" err="1"/>
              <a:t>practices</a:t>
            </a:r>
            <a:r>
              <a:rPr lang="it-IT" dirty="0"/>
              <a:t> di INFN Cloud</a:t>
            </a:r>
            <a:endParaRPr lang="en-IT" sz="3200" dirty="0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7148D074-B7D1-E94B-834B-2116C656221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576957" y="1646314"/>
            <a:ext cx="4506586" cy="31178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14</a:t>
            </a:fld>
            <a:endParaRPr lang="en-IT"/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79601E1C-4F46-D64F-A0EC-F9993A9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143" y="1677598"/>
            <a:ext cx="5029200" cy="31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116DC-2620-044C-A41F-E220DA138C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T" dirty="0"/>
              <a:t>Centos</a:t>
            </a:r>
          </a:p>
          <a:p>
            <a:pPr marL="0" indent="0">
              <a:buNone/>
            </a:pPr>
            <a:r>
              <a:rPr lang="en-IT" dirty="0"/>
              <a:t>Ubuntu</a:t>
            </a:r>
          </a:p>
          <a:p>
            <a:pPr marL="0" indent="0">
              <a:buNone/>
            </a:pPr>
            <a:r>
              <a:rPr lang="en-IT" dirty="0"/>
              <a:t>Docker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BA308-33DA-544A-9931-6DECE39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Aggiornamenti di sistema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2EE4-F6B4-D947-BECD-C91B53E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A6E6-4C95-AA46-9E09-F0AB907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2335-B9BA-9940-9737-80D9640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3375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Regolari aggiornamenti di sistema–Centos7</a:t>
            </a:r>
            <a:endParaRPr lang="en-IT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dirty="0"/>
              <a:t>Aggiornamenti di sistema Centos7</a:t>
            </a:r>
          </a:p>
          <a:p>
            <a:pPr marL="457200" lvl="1" indent="0">
              <a:buNone/>
            </a:pPr>
            <a:r>
              <a:rPr lang="en-GB" dirty="0" err="1">
                <a:solidFill>
                  <a:schemeClr val="tx1"/>
                </a:solidFill>
                <a:latin typeface="Courier" pitchFamily="2" charset="0"/>
              </a:rPr>
              <a:t>sudo</a:t>
            </a:r>
            <a:r>
              <a:rPr lang="en-GB" dirty="0">
                <a:solidFill>
                  <a:schemeClr val="tx1"/>
                </a:solidFill>
                <a:latin typeface="Courier" pitchFamily="2" charset="0"/>
              </a:rPr>
              <a:t> yum update</a:t>
            </a:r>
          </a:p>
          <a:p>
            <a:pPr marL="457200" lvl="1" indent="0">
              <a:buNone/>
            </a:pPr>
            <a:r>
              <a:rPr lang="en-GB" dirty="0" err="1">
                <a:solidFill>
                  <a:schemeClr val="tx1"/>
                </a:solidFill>
                <a:latin typeface="Courier" pitchFamily="2" charset="0"/>
              </a:rPr>
              <a:t>sudo</a:t>
            </a:r>
            <a:r>
              <a:rPr lang="en-GB" dirty="0">
                <a:solidFill>
                  <a:schemeClr val="tx1"/>
                </a:solidFill>
                <a:latin typeface="Courier" pitchFamily="2" charset="0"/>
              </a:rPr>
              <a:t> yum upgrade</a:t>
            </a:r>
          </a:p>
          <a:p>
            <a:pPr marL="0" indent="0">
              <a:buNone/>
            </a:pPr>
            <a:r>
              <a:rPr lang="en-IT" dirty="0">
                <a:solidFill>
                  <a:srgbClr val="000000"/>
                </a:solidFill>
              </a:rPr>
              <a:t>Nel caso di kernel upgrade anche 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0000"/>
                </a:solidFill>
                <a:latin typeface="Courier" pitchFamily="2" charset="0"/>
              </a:rPr>
              <a:t>s</a:t>
            </a:r>
            <a:r>
              <a:rPr lang="en-IT" dirty="0">
                <a:solidFill>
                  <a:srgbClr val="000000"/>
                </a:solidFill>
                <a:latin typeface="Courier" pitchFamily="2" charset="0"/>
              </a:rPr>
              <a:t>udo reboot</a:t>
            </a:r>
            <a:endParaRPr lang="en-GB" dirty="0">
              <a:solidFill>
                <a:srgbClr val="000000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GB" sz="1800" u="sng" dirty="0">
                <a:solidFill>
                  <a:srgbClr val="000000"/>
                </a:solidFill>
              </a:rPr>
              <a:t>In </a:t>
            </a:r>
            <a:r>
              <a:rPr lang="en-GB" sz="1800" u="sng" dirty="0" err="1">
                <a:solidFill>
                  <a:srgbClr val="000000"/>
                </a:solidFill>
              </a:rPr>
              <a:t>caso</a:t>
            </a:r>
            <a:r>
              <a:rPr lang="en-GB" sz="1800" u="sng" dirty="0">
                <a:solidFill>
                  <a:srgbClr val="000000"/>
                </a:solidFill>
              </a:rPr>
              <a:t> di upgrade </a:t>
            </a:r>
            <a:r>
              <a:rPr lang="en-GB" sz="1800" u="sng" dirty="0" err="1">
                <a:solidFill>
                  <a:srgbClr val="000000"/>
                </a:solidFill>
              </a:rPr>
              <a:t>richiesti</a:t>
            </a:r>
            <a:r>
              <a:rPr lang="en-GB" sz="1800" u="sng" dirty="0">
                <a:solidFill>
                  <a:srgbClr val="000000"/>
                </a:solidFill>
              </a:rPr>
              <a:t> da Cloud </a:t>
            </a:r>
            <a:r>
              <a:rPr lang="en-GB" sz="1800" u="sng" dirty="0" err="1">
                <a:solidFill>
                  <a:srgbClr val="000000"/>
                </a:solidFill>
              </a:rPr>
              <a:t>SiT</a:t>
            </a:r>
            <a:r>
              <a:rPr lang="en-GB" sz="1800" u="sng" dirty="0">
                <a:solidFill>
                  <a:srgbClr val="000000"/>
                </a:solidFill>
              </a:rPr>
              <a:t> vi </a:t>
            </a:r>
            <a:r>
              <a:rPr lang="en-GB" sz="1800" u="sng" dirty="0" err="1">
                <a:solidFill>
                  <a:srgbClr val="000000"/>
                </a:solidFill>
              </a:rPr>
              <a:t>verrano</a:t>
            </a:r>
            <a:r>
              <a:rPr lang="en-GB" sz="1800" u="sng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u="sng" dirty="0" err="1">
                <a:solidFill>
                  <a:srgbClr val="000000"/>
                </a:solidFill>
              </a:rPr>
              <a:t>inviate</a:t>
            </a:r>
            <a:r>
              <a:rPr lang="en-GB" sz="1800" u="sng" dirty="0">
                <a:solidFill>
                  <a:srgbClr val="000000"/>
                </a:solidFill>
              </a:rPr>
              <a:t> </a:t>
            </a:r>
            <a:r>
              <a:rPr lang="en-GB" sz="1800" u="sng" dirty="0" err="1">
                <a:solidFill>
                  <a:srgbClr val="000000"/>
                </a:solidFill>
              </a:rPr>
              <a:t>istruzioni</a:t>
            </a:r>
            <a:r>
              <a:rPr lang="en-GB" sz="1800" u="sng" dirty="0">
                <a:solidFill>
                  <a:srgbClr val="000000"/>
                </a:solidFill>
              </a:rPr>
              <a:t> </a:t>
            </a:r>
            <a:r>
              <a:rPr lang="en-GB" sz="1800" u="sng" dirty="0" err="1">
                <a:solidFill>
                  <a:srgbClr val="000000"/>
                </a:solidFill>
              </a:rPr>
              <a:t>specifiche</a:t>
            </a:r>
            <a:endParaRPr lang="en-IT" sz="1800" u="sng" dirty="0">
              <a:solidFill>
                <a:srgbClr val="00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16</a:t>
            </a:fld>
            <a:endParaRPr lang="en-IT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384D57F-A718-F440-A9C6-13A8AD11B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access.redhat.com</a:t>
            </a:r>
            <a:r>
              <a:rPr lang="en-GB" dirty="0">
                <a:hlinkClick r:id="rId2"/>
              </a:rPr>
              <a:t>/documentation/</a:t>
            </a:r>
            <a:r>
              <a:rPr lang="en-GB" dirty="0" err="1">
                <a:hlinkClick r:id="rId2"/>
              </a:rPr>
              <a:t>en</a:t>
            </a:r>
            <a:r>
              <a:rPr lang="en-GB" dirty="0">
                <a:hlinkClick r:id="rId2"/>
              </a:rPr>
              <a:t>-us/</a:t>
            </a:r>
            <a:r>
              <a:rPr lang="en-GB" dirty="0" err="1">
                <a:hlinkClick r:id="rId2"/>
              </a:rPr>
              <a:t>red_hat_enterprise_linux</a:t>
            </a:r>
            <a:r>
              <a:rPr lang="en-GB" dirty="0">
                <a:hlinkClick r:id="rId2"/>
              </a:rPr>
              <a:t>/7/html/</a:t>
            </a:r>
            <a:r>
              <a:rPr lang="en-GB" dirty="0" err="1">
                <a:hlinkClick r:id="rId2"/>
              </a:rPr>
              <a:t>system_administrators_guide</a:t>
            </a:r>
            <a:r>
              <a:rPr lang="en-GB" dirty="0">
                <a:hlinkClick r:id="rId2"/>
              </a:rPr>
              <a:t>/</a:t>
            </a:r>
            <a:r>
              <a:rPr lang="en-GB" dirty="0" err="1">
                <a:hlinkClick r:id="rId2"/>
              </a:rPr>
              <a:t>ch-yum#sec-Checking_For_Updates</a:t>
            </a:r>
            <a:endParaRPr lang="en-IT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0E7ED4-53B7-794C-AB98-EBC6A8FB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842" y="1415972"/>
            <a:ext cx="5318183" cy="3307436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C5F107A9-2171-2D4F-ACF5-3DFECF493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049" y="1569533"/>
            <a:ext cx="5318183" cy="3307436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5DB56CC-5A28-DC4E-80F7-4715843E8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666" y="1731533"/>
            <a:ext cx="5306774" cy="33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GB" dirty="0"/>
              <a:t>https://</a:t>
            </a:r>
            <a:r>
              <a:rPr lang="en-GB" dirty="0" err="1"/>
              <a:t>ubuntu.com</a:t>
            </a:r>
            <a:r>
              <a:rPr lang="en-GB" dirty="0"/>
              <a:t>/server/docs/upgrade-introduction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Regolari aggiornamenti di sistema - </a:t>
            </a:r>
            <a:r>
              <a:rPr lang="it-IT" sz="3600" dirty="0" err="1"/>
              <a:t>Ubuntu</a:t>
            </a:r>
            <a:endParaRPr lang="en-IT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T" dirty="0"/>
              <a:t>Aggiornamenti di sistema Ubuntu</a:t>
            </a:r>
          </a:p>
          <a:p>
            <a:pPr marL="457200" lvl="1" indent="0">
              <a:buNone/>
            </a:pPr>
            <a:r>
              <a:rPr lang="en-GB" dirty="0" err="1">
                <a:solidFill>
                  <a:schemeClr val="tx1"/>
                </a:solidFill>
                <a:latin typeface="Courier" pitchFamily="2" charset="0"/>
              </a:rPr>
              <a:t>sudo</a:t>
            </a:r>
            <a:r>
              <a:rPr lang="en-GB" dirty="0">
                <a:solidFill>
                  <a:schemeClr val="tx1"/>
                </a:solidFill>
                <a:latin typeface="Courier" pitchFamily="2" charset="0"/>
              </a:rPr>
              <a:t> apt update</a:t>
            </a:r>
          </a:p>
          <a:p>
            <a:pPr marL="457200" lvl="1" indent="0">
              <a:buNone/>
            </a:pPr>
            <a:r>
              <a:rPr lang="en-GB" dirty="0" err="1">
                <a:solidFill>
                  <a:schemeClr val="tx1"/>
                </a:solidFill>
                <a:latin typeface="Courier" pitchFamily="2" charset="0"/>
              </a:rPr>
              <a:t>sudo</a:t>
            </a:r>
            <a:r>
              <a:rPr lang="en-GB" dirty="0">
                <a:solidFill>
                  <a:schemeClr val="tx1"/>
                </a:solidFill>
                <a:latin typeface="Courier" pitchFamily="2" charset="0"/>
              </a:rPr>
              <a:t> apt upgrade</a:t>
            </a:r>
          </a:p>
          <a:p>
            <a:pPr marL="0" indent="0">
              <a:buNone/>
            </a:pPr>
            <a:r>
              <a:rPr lang="en-IT" dirty="0">
                <a:solidFill>
                  <a:srgbClr val="000000"/>
                </a:solidFill>
              </a:rPr>
              <a:t>Nel caso di kernel upgrade anche </a:t>
            </a:r>
          </a:p>
          <a:p>
            <a:pPr marL="457200" lvl="1" indent="0">
              <a:buNone/>
            </a:pPr>
            <a:r>
              <a:rPr lang="en-GB" dirty="0">
                <a:solidFill>
                  <a:srgbClr val="000000"/>
                </a:solidFill>
                <a:latin typeface="Courier" pitchFamily="2" charset="0"/>
              </a:rPr>
              <a:t>s</a:t>
            </a:r>
            <a:r>
              <a:rPr lang="en-IT" dirty="0">
                <a:solidFill>
                  <a:srgbClr val="000000"/>
                </a:solidFill>
                <a:latin typeface="Courier" pitchFamily="2" charset="0"/>
              </a:rPr>
              <a:t>udo reboot</a:t>
            </a:r>
            <a:endParaRPr lang="en-GB" dirty="0">
              <a:solidFill>
                <a:srgbClr val="000000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GB" sz="1800" u="sng" dirty="0">
                <a:solidFill>
                  <a:srgbClr val="000000"/>
                </a:solidFill>
              </a:rPr>
              <a:t>Nel </a:t>
            </a:r>
            <a:r>
              <a:rPr lang="en-GB" sz="1800" u="sng" dirty="0" err="1">
                <a:solidFill>
                  <a:srgbClr val="000000"/>
                </a:solidFill>
              </a:rPr>
              <a:t>caso</a:t>
            </a:r>
            <a:r>
              <a:rPr lang="en-GB" sz="1800" u="sng" dirty="0">
                <a:solidFill>
                  <a:srgbClr val="000000"/>
                </a:solidFill>
              </a:rPr>
              <a:t> di aggiornamenti </a:t>
            </a:r>
            <a:r>
              <a:rPr lang="en-GB" sz="1800" u="sng" dirty="0" err="1">
                <a:solidFill>
                  <a:srgbClr val="000000"/>
                </a:solidFill>
              </a:rPr>
              <a:t>richiesti</a:t>
            </a:r>
            <a:r>
              <a:rPr lang="en-GB" sz="1800" u="sng" dirty="0">
                <a:solidFill>
                  <a:srgbClr val="000000"/>
                </a:solidFill>
              </a:rPr>
              <a:t> da Cloud </a:t>
            </a:r>
            <a:r>
              <a:rPr lang="en-GB" sz="1800" u="sng" dirty="0" err="1">
                <a:solidFill>
                  <a:srgbClr val="000000"/>
                </a:solidFill>
              </a:rPr>
              <a:t>SiT</a:t>
            </a:r>
            <a:r>
              <a:rPr lang="en-GB" sz="1800" u="sng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u="sng" dirty="0" err="1">
                <a:solidFill>
                  <a:srgbClr val="000000"/>
                </a:solidFill>
              </a:rPr>
              <a:t>verrano</a:t>
            </a:r>
            <a:r>
              <a:rPr lang="en-GB" sz="1800" u="sng" dirty="0">
                <a:solidFill>
                  <a:srgbClr val="000000"/>
                </a:solidFill>
              </a:rPr>
              <a:t> </a:t>
            </a:r>
            <a:r>
              <a:rPr lang="en-GB" sz="1800" u="sng" dirty="0" err="1">
                <a:solidFill>
                  <a:srgbClr val="000000"/>
                </a:solidFill>
              </a:rPr>
              <a:t>inviate</a:t>
            </a:r>
            <a:r>
              <a:rPr lang="en-GB" sz="1800" u="sng" dirty="0">
                <a:solidFill>
                  <a:srgbClr val="000000"/>
                </a:solidFill>
              </a:rPr>
              <a:t> </a:t>
            </a:r>
            <a:r>
              <a:rPr lang="en-GB" sz="1800" u="sng" dirty="0" err="1">
                <a:solidFill>
                  <a:srgbClr val="000000"/>
                </a:solidFill>
              </a:rPr>
              <a:t>istruzioni</a:t>
            </a:r>
            <a:r>
              <a:rPr lang="en-GB" sz="1800" u="sng" dirty="0">
                <a:solidFill>
                  <a:srgbClr val="000000"/>
                </a:solidFill>
              </a:rPr>
              <a:t> </a:t>
            </a:r>
            <a:r>
              <a:rPr lang="en-GB" sz="1800" u="sng" dirty="0" err="1">
                <a:solidFill>
                  <a:srgbClr val="000000"/>
                </a:solidFill>
              </a:rPr>
              <a:t>dettagliate</a:t>
            </a:r>
            <a:endParaRPr lang="en-IT" sz="1800" u="sng" dirty="0">
              <a:solidFill>
                <a:srgbClr val="00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17</a:t>
            </a:fld>
            <a:endParaRPr lang="en-IT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5822F03-BDDA-5147-B5BC-D2857BE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800" y="1292914"/>
            <a:ext cx="5563307" cy="3435892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5CBC7B4-6775-9F4B-92CD-F19C83171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47" y="1430418"/>
            <a:ext cx="5548530" cy="343589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B994FA7-A229-AB40-9F24-418CEB6F1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826" y="1572759"/>
            <a:ext cx="5543967" cy="34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2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4786" y="5494508"/>
            <a:ext cx="8933713" cy="72104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agenda.infn.it</a:t>
            </a:r>
            <a:r>
              <a:rPr lang="en-GB" dirty="0">
                <a:hlinkClick r:id="rId2"/>
              </a:rPr>
              <a:t>/event/27381/sessions/20546/attachments/82653/108709/20210617-Best-Practices-For-Containerized-Applications.pdf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Aggiornamenti e upgrade - </a:t>
            </a:r>
            <a:r>
              <a:rPr lang="it-IT" sz="3600" dirty="0" err="1"/>
              <a:t>docker</a:t>
            </a:r>
            <a:endParaRPr lang="en-IT" sz="3600" dirty="0"/>
          </a:p>
        </p:txBody>
      </p:sp>
      <p:pic>
        <p:nvPicPr>
          <p:cNvPr id="9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D5EE229-7A82-134A-B555-8D50CF9D013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964786" y="1340647"/>
            <a:ext cx="7188614" cy="401306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18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0D2AF-F014-B044-BDCE-64EE7C00BE85}"/>
              </a:ext>
            </a:extLst>
          </p:cNvPr>
          <p:cNvSpPr txBox="1"/>
          <p:nvPr/>
        </p:nvSpPr>
        <p:spPr>
          <a:xfrm>
            <a:off x="6998043" y="4578852"/>
            <a:ext cx="4229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presentazione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sulla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sicurezza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dei</a:t>
            </a:r>
            <a:r>
              <a:rPr lang="en-US" dirty="0">
                <a:solidFill>
                  <a:srgbClr val="FF0000"/>
                </a:solidFill>
              </a:rPr>
              <a:t> container </a:t>
            </a:r>
          </a:p>
          <a:p>
            <a:r>
              <a:rPr lang="en-US" dirty="0">
                <a:solidFill>
                  <a:srgbClr val="FF0000"/>
                </a:solidFill>
              </a:rPr>
              <a:t>by Andrea </a:t>
            </a:r>
            <a:r>
              <a:rPr lang="en-US" dirty="0" err="1">
                <a:solidFill>
                  <a:srgbClr val="FF0000"/>
                </a:solidFill>
              </a:rPr>
              <a:t>Ceccanti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47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116DC-2620-044C-A41F-E220DA138C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Greenbone</a:t>
            </a:r>
            <a:endParaRPr lang="en-US" dirty="0"/>
          </a:p>
          <a:p>
            <a:r>
              <a:rPr lang="en-US" dirty="0" err="1"/>
              <a:t>nmap</a:t>
            </a:r>
            <a:endParaRPr lang="en-US" dirty="0"/>
          </a:p>
          <a:p>
            <a:r>
              <a:rPr lang="en-US" dirty="0"/>
              <a:t>netstat</a:t>
            </a:r>
          </a:p>
          <a:p>
            <a:r>
              <a:rPr lang="en-US" dirty="0" err="1"/>
              <a:t>lsof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BA308-33DA-544A-9931-6DECE39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Scansioni di vulnerabilità e </a:t>
            </a:r>
            <a:br>
              <a:rPr lang="it-IT" dirty="0"/>
            </a:br>
            <a:r>
              <a:rPr lang="it-IT" dirty="0"/>
              <a:t>report periodici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2EE4-F6B4-D947-BECD-C91B53E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A6E6-4C95-AA46-9E09-F0AB907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2335-B9BA-9940-9737-80D9640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8565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860E6FA-0CCC-45B1-8894-8C6B8FD0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E9C684-638F-43AD-95EC-52A374A5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98609C-0EB4-4D8E-A094-65E2A0F8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</a:t>
            </a:fld>
            <a:endParaRPr lang="en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57B4FEC-6EBD-449C-8A3D-A36B5EC6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Sommario</a:t>
            </a:r>
            <a:endParaRPr lang="en-GB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E000FDF-4B1D-4C3C-9DDA-571211D15C4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430867"/>
            <a:ext cx="9391650" cy="4817533"/>
          </a:xfrm>
        </p:spPr>
        <p:txBody>
          <a:bodyPr>
            <a:normAutofit/>
          </a:bodyPr>
          <a:lstStyle/>
          <a:p>
            <a:r>
              <a:rPr lang="en-GB" dirty="0" err="1"/>
              <a:t>Rischio</a:t>
            </a:r>
            <a:r>
              <a:rPr lang="en-GB" dirty="0"/>
              <a:t> </a:t>
            </a:r>
            <a:r>
              <a:rPr lang="en-GB" dirty="0" err="1"/>
              <a:t>informatico</a:t>
            </a:r>
            <a:endParaRPr lang="en-GB" dirty="0"/>
          </a:p>
          <a:p>
            <a:pPr lvl="1"/>
            <a:r>
              <a:rPr lang="en-GB" dirty="0" err="1"/>
              <a:t>Analisi</a:t>
            </a:r>
            <a:r>
              <a:rPr lang="en-GB" dirty="0"/>
              <a:t> del </a:t>
            </a:r>
            <a:r>
              <a:rPr lang="en-GB" dirty="0" err="1"/>
              <a:t>rischio</a:t>
            </a:r>
            <a:endParaRPr lang="en-GB" dirty="0"/>
          </a:p>
          <a:p>
            <a:pPr lvl="1"/>
            <a:r>
              <a:rPr lang="en-GB" dirty="0" err="1"/>
              <a:t>Mitigazione</a:t>
            </a:r>
            <a:r>
              <a:rPr lang="en-GB" dirty="0"/>
              <a:t> del </a:t>
            </a:r>
            <a:r>
              <a:rPr lang="en-GB" dirty="0" err="1"/>
              <a:t>rischio</a:t>
            </a:r>
            <a:endParaRPr lang="en-GB" dirty="0"/>
          </a:p>
          <a:p>
            <a:r>
              <a:rPr lang="en-GB" dirty="0"/>
              <a:t>Come </a:t>
            </a:r>
            <a:r>
              <a:rPr lang="en-GB" dirty="0" err="1"/>
              <a:t>l’INFN</a:t>
            </a:r>
            <a:r>
              <a:rPr lang="en-GB" dirty="0"/>
              <a:t> </a:t>
            </a:r>
            <a:r>
              <a:rPr lang="en-GB" dirty="0" err="1"/>
              <a:t>supporta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amministratori</a:t>
            </a:r>
            <a:r>
              <a:rPr lang="en-GB" dirty="0"/>
              <a:t> di </a:t>
            </a:r>
            <a:r>
              <a:rPr lang="en-GB" dirty="0" err="1"/>
              <a:t>sistema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mitigazione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rischi</a:t>
            </a:r>
            <a:endParaRPr lang="en-GB" dirty="0"/>
          </a:p>
          <a:p>
            <a:pPr lvl="1"/>
            <a:r>
              <a:rPr lang="en-GB" dirty="0"/>
              <a:t>Best practices INFN-Cloud</a:t>
            </a:r>
          </a:p>
          <a:p>
            <a:pPr lvl="1"/>
            <a:r>
              <a:rPr lang="en-GB" dirty="0" err="1"/>
              <a:t>Norme</a:t>
            </a:r>
            <a:r>
              <a:rPr lang="en-GB" dirty="0"/>
              <a:t> </a:t>
            </a:r>
            <a:r>
              <a:rPr lang="en-GB" dirty="0" err="1"/>
              <a:t>d’uso</a:t>
            </a:r>
            <a:r>
              <a:rPr lang="en-GB" dirty="0"/>
              <a:t> INFN per i </a:t>
            </a:r>
            <a:r>
              <a:rPr lang="en-GB" dirty="0" err="1"/>
              <a:t>sistemi</a:t>
            </a:r>
            <a:r>
              <a:rPr lang="en-GB" dirty="0"/>
              <a:t> Linux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244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Schema logico rete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D52D4556-BC43-1746-9E8D-E680B290858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3358143" y="1271062"/>
            <a:ext cx="8654413" cy="486810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20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D455D-7877-914B-8060-A5C063A7EC32}"/>
              </a:ext>
            </a:extLst>
          </p:cNvPr>
          <p:cNvSpPr txBox="1"/>
          <p:nvPr/>
        </p:nvSpPr>
        <p:spPr>
          <a:xfrm>
            <a:off x="179444" y="3705116"/>
            <a:ext cx="4546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Policy 1 – Firewall </a:t>
            </a:r>
            <a:r>
              <a:rPr lang="en-US" dirty="0" err="1"/>
              <a:t>perimetrale</a:t>
            </a:r>
            <a:r>
              <a:rPr lang="en-US" dirty="0"/>
              <a:t> – </a:t>
            </a:r>
            <a:r>
              <a:rPr lang="en-US" dirty="0" err="1"/>
              <a:t>Fisse</a:t>
            </a:r>
            <a:endParaRPr lang="en-US" dirty="0"/>
          </a:p>
          <a:p>
            <a:r>
              <a:rPr lang="en-US" dirty="0"/>
              <a:t>Policy 2 – Security Groups – </a:t>
            </a:r>
            <a:r>
              <a:rPr lang="en-US" dirty="0" err="1"/>
              <a:t>Creazione</a:t>
            </a:r>
            <a:r>
              <a:rPr lang="en-US" dirty="0"/>
              <a:t>/Ticket</a:t>
            </a:r>
          </a:p>
          <a:p>
            <a:r>
              <a:rPr lang="en-US" dirty="0"/>
              <a:t>Policy 3 – Host Firewall – </a:t>
            </a:r>
            <a:r>
              <a:rPr lang="en-US" dirty="0" err="1"/>
              <a:t>Modificabili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0157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Schema logico rete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21</a:t>
            </a:fld>
            <a:endParaRPr lang="en-IT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DAAA56A-6C01-0042-81F2-11FA6446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38" y="1140138"/>
            <a:ext cx="8371738" cy="48410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3F4A5-F1C0-B340-9BC5-D9AC51956D47}"/>
              </a:ext>
            </a:extLst>
          </p:cNvPr>
          <p:cNvSpPr txBox="1"/>
          <p:nvPr/>
        </p:nvSpPr>
        <p:spPr>
          <a:xfrm>
            <a:off x="8153400" y="5208029"/>
            <a:ext cx="28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slide di Stefano – modulo 4 </a:t>
            </a:r>
          </a:p>
        </p:txBody>
      </p:sp>
    </p:spTree>
    <p:extLst>
      <p:ext uri="{BB962C8B-B14F-4D97-AF65-F5344CB8AC3E}">
        <p14:creationId xmlns:p14="http://schemas.microsoft.com/office/powerpoint/2010/main" val="3855471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8424" y="5281863"/>
            <a:ext cx="8933713" cy="72104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IT" dirty="0"/>
              <a:t>Regole di firewall perimetrali di INFN Cloud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Firewall policy </a:t>
            </a:r>
            <a:r>
              <a:rPr lang="en-GB" dirty="0" err="1"/>
              <a:t>perimetrali</a:t>
            </a:r>
            <a:r>
              <a:rPr lang="en-GB" dirty="0"/>
              <a:t>  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49" y="1666875"/>
            <a:ext cx="9863555" cy="361498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cs typeface="Calibri"/>
              </a:rPr>
              <a:t>Sono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chiuse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sul</a:t>
            </a:r>
            <a:r>
              <a:rPr lang="en-US" dirty="0">
                <a:cs typeface="Calibri"/>
              </a:rPr>
              <a:t> firewall </a:t>
            </a:r>
            <a:r>
              <a:rPr lang="en-US" dirty="0" err="1">
                <a:cs typeface="Calibri"/>
              </a:rPr>
              <a:t>perimetrale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tutte</a:t>
            </a:r>
            <a:r>
              <a:rPr lang="en-US" dirty="0">
                <a:cs typeface="Calibri"/>
              </a:rPr>
              <a:t> le </a:t>
            </a:r>
            <a:r>
              <a:rPr lang="en-US" dirty="0" err="1">
                <a:cs typeface="Calibri"/>
              </a:rPr>
              <a:t>porte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basse</a:t>
            </a:r>
            <a:r>
              <a:rPr lang="en-US" dirty="0">
                <a:cs typeface="Calibri"/>
              </a:rPr>
              <a:t> (well known) </a:t>
            </a:r>
            <a:r>
              <a:rPr lang="en-US" dirty="0" err="1">
                <a:cs typeface="Calibri"/>
              </a:rPr>
              <a:t>tranne</a:t>
            </a:r>
            <a:r>
              <a:rPr lang="en-US" dirty="0">
                <a:cs typeface="Calibri"/>
              </a:rPr>
              <a:t>: </a:t>
            </a:r>
          </a:p>
          <a:p>
            <a:pPr lvl="1"/>
            <a:r>
              <a:rPr lang="en-US" dirty="0">
                <a:solidFill>
                  <a:srgbClr val="00B050"/>
                </a:solidFill>
                <a:ea typeface="+mn-lt"/>
                <a:cs typeface="+mn-lt"/>
              </a:rPr>
              <a:t>22 (</a:t>
            </a:r>
            <a:r>
              <a:rPr lang="en-US" dirty="0" err="1">
                <a:solidFill>
                  <a:srgbClr val="00B050"/>
                </a:solidFill>
                <a:ea typeface="+mn-lt"/>
                <a:cs typeface="+mn-lt"/>
              </a:rPr>
              <a:t>ssh</a:t>
            </a:r>
            <a:r>
              <a:rPr lang="en-US" dirty="0">
                <a:solidFill>
                  <a:srgbClr val="00B050"/>
                </a:solidFill>
                <a:ea typeface="+mn-lt"/>
                <a:cs typeface="+mn-lt"/>
              </a:rPr>
              <a:t>)</a:t>
            </a:r>
          </a:p>
          <a:p>
            <a:pPr lvl="1"/>
            <a:r>
              <a:rPr lang="en-US" dirty="0">
                <a:solidFill>
                  <a:srgbClr val="00B050"/>
                </a:solidFill>
                <a:ea typeface="+mn-lt"/>
                <a:cs typeface="+mn-lt"/>
              </a:rPr>
              <a:t>80 (http)</a:t>
            </a:r>
          </a:p>
          <a:p>
            <a:pPr lvl="1"/>
            <a:r>
              <a:rPr lang="en-US" dirty="0">
                <a:solidFill>
                  <a:srgbClr val="00B050"/>
                </a:solidFill>
                <a:ea typeface="+mn-lt"/>
                <a:cs typeface="+mn-lt"/>
              </a:rPr>
              <a:t>443 (https) </a:t>
            </a:r>
            <a:endParaRPr lang="en-US" dirty="0">
              <a:solidFill>
                <a:srgbClr val="00B050"/>
              </a:solidFill>
            </a:endParaRPr>
          </a:p>
          <a:p>
            <a:pPr algn="just"/>
            <a:r>
              <a:rPr lang="en-US" dirty="0" err="1">
                <a:cs typeface="Calibri"/>
              </a:rPr>
              <a:t>Sono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aperte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sul</a:t>
            </a:r>
            <a:r>
              <a:rPr lang="en-US" dirty="0">
                <a:cs typeface="Calibri"/>
              </a:rPr>
              <a:t> firewall </a:t>
            </a:r>
            <a:r>
              <a:rPr lang="en-US" dirty="0" err="1">
                <a:cs typeface="Calibri"/>
              </a:rPr>
              <a:t>perimetrale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ea typeface="+mn-lt"/>
                <a:cs typeface="+mn-lt"/>
              </a:rPr>
              <a:t>tutte</a:t>
            </a:r>
            <a:r>
              <a:rPr lang="en-US" dirty="0">
                <a:ea typeface="+mn-lt"/>
                <a:cs typeface="+mn-lt"/>
              </a:rPr>
              <a:t> le </a:t>
            </a:r>
            <a:r>
              <a:rPr lang="en-US" dirty="0" err="1">
                <a:ea typeface="+mn-lt"/>
                <a:cs typeface="+mn-lt"/>
              </a:rPr>
              <a:t>porte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alte</a:t>
            </a:r>
            <a:r>
              <a:rPr lang="en-US" dirty="0">
                <a:ea typeface="+mn-lt"/>
                <a:cs typeface="+mn-lt"/>
              </a:rPr>
              <a:t> (&gt;1024) </a:t>
            </a:r>
            <a:r>
              <a:rPr lang="en-US" dirty="0" err="1">
                <a:ea typeface="+mn-lt"/>
                <a:cs typeface="+mn-lt"/>
              </a:rPr>
              <a:t>tranne</a:t>
            </a:r>
            <a:r>
              <a:rPr lang="en-US" dirty="0">
                <a:ea typeface="+mn-lt"/>
                <a:cs typeface="+mn-lt"/>
              </a:rPr>
              <a:t>: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1080 (socks proxy)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1191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gpfs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udp+tcp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 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2049, 4045, 4046, 4049, 20048, 20049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nfs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udp+tcp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 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3260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iscsi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 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3389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rdp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 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5900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vnc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 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5800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jvr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 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10000 (</a:t>
            </a:r>
            <a:r>
              <a:rPr lang="en-US" dirty="0" err="1">
                <a:solidFill>
                  <a:srgbClr val="FF0000"/>
                </a:solidFill>
                <a:ea typeface="+mn-lt"/>
                <a:cs typeface="+mn-lt"/>
              </a:rPr>
              <a:t>webmin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  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6000 to 6023 (X11) 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8793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T" dirty="0"/>
              <a:t>Le scansioni fotografano lo stato di esposizione di un sistema da posizioni differenti (cybersecurity posture)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Scansioni</a:t>
            </a:r>
            <a:r>
              <a:rPr lang="en-GB" dirty="0"/>
              <a:t> di </a:t>
            </a:r>
            <a:r>
              <a:rPr lang="en-GB" dirty="0" err="1"/>
              <a:t>vulnerabilità</a:t>
            </a:r>
            <a:r>
              <a:rPr lang="en-GB" dirty="0"/>
              <a:t> e report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T" sz="2400" dirty="0"/>
              <a:t>Lo scopo di una scansione di vulnerabilit</a:t>
            </a:r>
            <a:r>
              <a:rPr lang="en-US" sz="2400" dirty="0"/>
              <a:t>à</a:t>
            </a:r>
            <a:r>
              <a:rPr lang="en-IT" sz="2400" dirty="0"/>
              <a:t> </a:t>
            </a:r>
            <a:r>
              <a:rPr lang="en-US" sz="2400" dirty="0"/>
              <a:t>è</a:t>
            </a:r>
            <a:r>
              <a:rPr lang="en-IT" sz="2400" dirty="0"/>
              <a:t> la valutazione “attiva” dello stato di configurazione e aggiornamento di un sistema attraverso strumenti automatici</a:t>
            </a:r>
          </a:p>
          <a:p>
            <a:pPr marL="0" indent="0">
              <a:buNone/>
            </a:pPr>
            <a:r>
              <a:rPr lang="en-IT" sz="2400" dirty="0"/>
              <a:t>Si pu</a:t>
            </a:r>
            <a:r>
              <a:rPr lang="en-US" sz="2400" dirty="0"/>
              <a:t>ò</a:t>
            </a:r>
            <a:r>
              <a:rPr lang="en-IT" sz="2400" dirty="0"/>
              <a:t> eseguire via rete cercando di identificare quello che potrebbe rilevare un potenziale attaccante situato nella rete in una posizione equivalente</a:t>
            </a:r>
          </a:p>
          <a:p>
            <a:pPr marL="0" indent="0">
              <a:buNone/>
            </a:pPr>
            <a:r>
              <a:rPr lang="en-IT" sz="2400" dirty="0"/>
              <a:t>Si pu</a:t>
            </a:r>
            <a:r>
              <a:rPr lang="en-US" sz="2400" dirty="0"/>
              <a:t>ò</a:t>
            </a:r>
            <a:r>
              <a:rPr lang="en-IT" sz="2400" dirty="0"/>
              <a:t> eseguire via ssh da remoto utilizzando un account non privilegiato simulando la posizione di un potenziale attaccante prima di ottenere privilegi amministrativi (privilege escalation)</a:t>
            </a: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6940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T" dirty="0"/>
              <a:t>Analisi continua delle vulnerabilit</a:t>
            </a:r>
            <a:r>
              <a:rPr lang="en-US" dirty="0"/>
              <a:t>à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Scansioni</a:t>
            </a:r>
            <a:r>
              <a:rPr lang="en-GB" dirty="0"/>
              <a:t> di </a:t>
            </a:r>
            <a:r>
              <a:rPr lang="en-GB" dirty="0" err="1"/>
              <a:t>vulnerabilità</a:t>
            </a:r>
            <a:r>
              <a:rPr lang="en-GB" dirty="0"/>
              <a:t> e report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IT" dirty="0"/>
              <a:t>Scansioni di vulnerabilit</a:t>
            </a:r>
            <a:r>
              <a:rPr lang="en-US" dirty="0"/>
              <a:t>à</a:t>
            </a:r>
            <a:r>
              <a:rPr lang="en-IT" dirty="0"/>
              <a:t> effettuate regolarmente (settimanalmente) da INFN Cloud sia sui servizi centrali che sulle risorse utente</a:t>
            </a:r>
          </a:p>
          <a:p>
            <a:r>
              <a:rPr lang="en-IT" dirty="0"/>
              <a:t>Si utilizza Greenbone/Openvas </a:t>
            </a:r>
          </a:p>
          <a:p>
            <a:r>
              <a:rPr lang="en-IT" dirty="0"/>
              <a:t>I report dettagliati e gli allarmi generano messaggi agli amministratori delle risorse nonch</a:t>
            </a:r>
            <a:r>
              <a:rPr lang="en-US" dirty="0"/>
              <a:t>è</a:t>
            </a:r>
            <a:r>
              <a:rPr lang="en-IT" dirty="0"/>
              <a:t> al team di gestione di INFN Cloud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45303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Greenbone – report Vulnerabilit</a:t>
            </a:r>
            <a:r>
              <a:rPr lang="en-US" dirty="0"/>
              <a:t>à</a:t>
            </a:r>
            <a:endParaRPr lang="en-IT" dirty="0"/>
          </a:p>
        </p:txBody>
      </p:sp>
      <p:pic>
        <p:nvPicPr>
          <p:cNvPr id="9" name="Content Placeholder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1B62D35C-77EB-2D44-9000-D82B1F8EF25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981070" y="1404772"/>
            <a:ext cx="8520118" cy="472813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5618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Greenbone – report Asset inventory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26</a:t>
            </a:fld>
            <a:endParaRPr lang="en-IT"/>
          </a:p>
        </p:txBody>
      </p:sp>
      <p:pic>
        <p:nvPicPr>
          <p:cNvPr id="10" name="Content Placeholder 9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ACD232A-DCEB-F04C-A7DC-0BDEC4A5D21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16687" y="1240631"/>
            <a:ext cx="9613163" cy="4726472"/>
          </a:xfrm>
        </p:spPr>
      </p:pic>
    </p:spTree>
    <p:extLst>
      <p:ext uri="{BB962C8B-B14F-4D97-AF65-F5344CB8AC3E}">
        <p14:creationId xmlns:p14="http://schemas.microsoft.com/office/powerpoint/2010/main" val="2416928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Greenbone – report Software inventory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27</a:t>
            </a:fld>
            <a:endParaRPr lang="en-IT"/>
          </a:p>
        </p:txBody>
      </p:sp>
      <p:pic>
        <p:nvPicPr>
          <p:cNvPr id="9" name="Content Placeholder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15D4CBD-BDE5-FB46-8932-15065EAB082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16687" y="1404937"/>
            <a:ext cx="9498863" cy="4663678"/>
          </a:xfrm>
        </p:spPr>
      </p:pic>
    </p:spTree>
    <p:extLst>
      <p:ext uri="{BB962C8B-B14F-4D97-AF65-F5344CB8AC3E}">
        <p14:creationId xmlns:p14="http://schemas.microsoft.com/office/powerpoint/2010/main" val="3460860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IT" dirty="0"/>
              <a:t>Attenzione le scansioni si effettuano solo sulle rirorse assegnate delle quali siamo amministratori !!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Installazione docker container basato su Greenbone/Openvas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https://</a:t>
            </a:r>
            <a:r>
              <a:rPr lang="en-GB" sz="2400" dirty="0" err="1"/>
              <a:t>immauss.github.io</a:t>
            </a:r>
            <a:r>
              <a:rPr lang="en-GB" sz="2400" dirty="0"/>
              <a:t>/</a:t>
            </a:r>
            <a:r>
              <a:rPr lang="en-GB" sz="2400" dirty="0" err="1"/>
              <a:t>openvas</a:t>
            </a:r>
            <a:r>
              <a:rPr lang="en-GB" sz="2400" dirty="0"/>
              <a:t>/</a:t>
            </a:r>
          </a:p>
          <a:p>
            <a:pPr marL="0" indent="0">
              <a:buNone/>
            </a:pP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apt install 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docker.io</a:t>
            </a:r>
            <a:endParaRPr lang="en-GB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docker volume create 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openvas</a:t>
            </a:r>
            <a:endParaRPr lang="en-GB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docker run --detach --publish 443:9392 -e PASSWORD=”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somepassword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" -e HTTPS="true" --volume 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openvas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:/data --name 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openvas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immauss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openvas</a:t>
            </a:r>
            <a:endParaRPr lang="en-GB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docker restart </a:t>
            </a:r>
            <a:r>
              <a:rPr lang="en-GB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openvas</a:t>
            </a:r>
            <a:endParaRPr lang="en-GB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2400" dirty="0" err="1"/>
              <a:t>oppure</a:t>
            </a:r>
            <a:r>
              <a:rPr lang="en-GB" sz="2400" dirty="0"/>
              <a:t> </a:t>
            </a:r>
            <a:r>
              <a:rPr lang="en-GB" sz="2400" dirty="0" err="1"/>
              <a:t>direttamente</a:t>
            </a:r>
            <a:r>
              <a:rPr lang="en-GB" sz="2400" dirty="0"/>
              <a:t> in docker desktop </a:t>
            </a:r>
            <a:endParaRPr lang="en-IT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96110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918" y="5132387"/>
            <a:ext cx="8933713" cy="7210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S</a:t>
            </a:r>
            <a:r>
              <a:rPr lang="en-IT" dirty="0"/>
              <a:t>ono toolbox a riga di comando – “man </a:t>
            </a:r>
            <a:r>
              <a:rPr lang="en-IT" i="1" dirty="0"/>
              <a:t>comando” </a:t>
            </a:r>
            <a:r>
              <a:rPr lang="en-IT" dirty="0"/>
              <a:t>per la documentazione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Scansioni</a:t>
            </a:r>
            <a:r>
              <a:rPr lang="en-GB" dirty="0"/>
              <a:t> e report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A</a:t>
            </a:r>
            <a:r>
              <a:rPr lang="en-IT" sz="2400" dirty="0"/>
              <a:t>lcuni tool a CLI per l’ analisi della superficie di esposizione</a:t>
            </a:r>
          </a:p>
          <a:p>
            <a:pPr lvl="1"/>
            <a:r>
              <a:rPr lang="en-GB" dirty="0"/>
              <a:t>n</a:t>
            </a:r>
            <a:r>
              <a:rPr lang="en-IT" dirty="0"/>
              <a:t>map</a:t>
            </a:r>
          </a:p>
          <a:p>
            <a:pPr lvl="1"/>
            <a:r>
              <a:rPr lang="en-GB" dirty="0"/>
              <a:t>n</a:t>
            </a:r>
            <a:r>
              <a:rPr lang="en-IT" dirty="0"/>
              <a:t>etstat</a:t>
            </a:r>
          </a:p>
          <a:p>
            <a:pPr lvl="1"/>
            <a:r>
              <a:rPr lang="en-GB" dirty="0"/>
              <a:t>n</a:t>
            </a:r>
            <a:r>
              <a:rPr lang="en-IT" dirty="0"/>
              <a:t>c</a:t>
            </a:r>
          </a:p>
          <a:p>
            <a:pPr lvl="1"/>
            <a:r>
              <a:rPr lang="en-GB" dirty="0"/>
              <a:t>l</a:t>
            </a:r>
            <a:r>
              <a:rPr lang="en-IT" dirty="0"/>
              <a:t>sof</a:t>
            </a:r>
          </a:p>
          <a:p>
            <a:pPr lvl="1"/>
            <a:r>
              <a:rPr lang="en-IT" dirty="0"/>
              <a:t>telnet</a:t>
            </a:r>
          </a:p>
          <a:p>
            <a:r>
              <a:rPr lang="en-IT" sz="2400" dirty="0"/>
              <a:t>Vedrermo un paio di esempi di nmap e netstat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16946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860E6FA-0CCC-45B1-8894-8C6B8FD0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E9C684-638F-43AD-95EC-52A374A5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98609C-0EB4-4D8E-A094-65E2A0F8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</a:t>
            </a:fld>
            <a:endParaRPr lang="en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57B4FEC-6EBD-449C-8A3D-A36B5EC6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Sommario</a:t>
            </a:r>
            <a:endParaRPr lang="en-GB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E000FDF-4B1D-4C3C-9DDA-571211D15C4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430867"/>
            <a:ext cx="9391650" cy="4817533"/>
          </a:xfrm>
        </p:spPr>
        <p:txBody>
          <a:bodyPr>
            <a:normAutofit/>
          </a:bodyPr>
          <a:lstStyle/>
          <a:p>
            <a:r>
              <a:rPr lang="en-GB" dirty="0" err="1"/>
              <a:t>Esempi</a:t>
            </a:r>
            <a:r>
              <a:rPr lang="en-GB" dirty="0"/>
              <a:t> di </a:t>
            </a:r>
            <a:r>
              <a:rPr lang="en-GB" dirty="0" err="1"/>
              <a:t>strumenti</a:t>
            </a:r>
            <a:r>
              <a:rPr lang="en-GB" dirty="0"/>
              <a:t> di </a:t>
            </a:r>
            <a:r>
              <a:rPr lang="en-GB" dirty="0" err="1"/>
              <a:t>mitigazione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amministratori</a:t>
            </a:r>
            <a:r>
              <a:rPr lang="en-GB" dirty="0"/>
              <a:t> </a:t>
            </a:r>
            <a:r>
              <a:rPr lang="en-GB" dirty="0" err="1"/>
              <a:t>possono</a:t>
            </a:r>
            <a:r>
              <a:rPr lang="en-GB" dirty="0"/>
              <a:t> </a:t>
            </a:r>
            <a:r>
              <a:rPr lang="en-GB" dirty="0" err="1"/>
              <a:t>utilizzare</a:t>
            </a:r>
            <a:r>
              <a:rPr lang="en-GB" dirty="0"/>
              <a:t> </a:t>
            </a:r>
          </a:p>
          <a:p>
            <a:pPr lvl="1"/>
            <a:r>
              <a:rPr lang="en-US" dirty="0" err="1"/>
              <a:t>Regolari</a:t>
            </a:r>
            <a:r>
              <a:rPr lang="en-US" dirty="0"/>
              <a:t> a</a:t>
            </a:r>
            <a:r>
              <a:rPr lang="en-IT" dirty="0"/>
              <a:t>ggiornamenti di sistema (Centos7,Ubuntu,docker)</a:t>
            </a:r>
          </a:p>
          <a:p>
            <a:pPr lvl="1"/>
            <a:r>
              <a:rPr lang="en-US" dirty="0"/>
              <a:t>S</a:t>
            </a:r>
            <a:r>
              <a:rPr lang="en-IT" dirty="0"/>
              <a:t>cansioni </a:t>
            </a:r>
            <a:r>
              <a:rPr lang="en-US" dirty="0"/>
              <a:t>di </a:t>
            </a:r>
            <a:r>
              <a:rPr lang="en-US" dirty="0" err="1"/>
              <a:t>vulnerabilità</a:t>
            </a:r>
            <a:r>
              <a:rPr lang="en-US" dirty="0"/>
              <a:t> </a:t>
            </a:r>
            <a:r>
              <a:rPr lang="en-IT" dirty="0"/>
              <a:t>e report periodici</a:t>
            </a:r>
          </a:p>
          <a:p>
            <a:pPr lvl="1"/>
            <a:r>
              <a:rPr lang="en-US" dirty="0"/>
              <a:t>Log e </a:t>
            </a:r>
            <a:r>
              <a:rPr lang="en-IT" dirty="0"/>
              <a:t>Monitoring d</a:t>
            </a:r>
            <a:r>
              <a:rPr lang="en-US" dirty="0" err="1"/>
              <a:t>elle</a:t>
            </a:r>
            <a:r>
              <a:rPr lang="en-IT" dirty="0"/>
              <a:t> risorse</a:t>
            </a:r>
            <a:endParaRPr lang="en-US" dirty="0"/>
          </a:p>
          <a:p>
            <a:pPr lvl="1"/>
            <a:r>
              <a:rPr lang="en-IT" dirty="0"/>
              <a:t>Host firewall</a:t>
            </a:r>
            <a:r>
              <a:rPr lang="en-US" dirty="0"/>
              <a:t> – iptables-</a:t>
            </a:r>
            <a:r>
              <a:rPr lang="en-US" dirty="0" err="1"/>
              <a:t>ufw</a:t>
            </a:r>
            <a:r>
              <a:rPr lang="en-US" dirty="0"/>
              <a:t>-</a:t>
            </a:r>
            <a:r>
              <a:rPr lang="en-US" dirty="0" err="1"/>
              <a:t>firewalld</a:t>
            </a:r>
            <a:endParaRPr lang="en-IT" dirty="0"/>
          </a:p>
          <a:p>
            <a:pPr lvl="1"/>
            <a:r>
              <a:rPr lang="en-IT" dirty="0"/>
              <a:t>Application control</a:t>
            </a:r>
            <a:r>
              <a:rPr lang="en-US" dirty="0"/>
              <a:t> – </a:t>
            </a:r>
            <a:r>
              <a:rPr lang="en-US" dirty="0" err="1"/>
              <a:t>selinux-apparmor</a:t>
            </a:r>
            <a:endParaRPr lang="en-IT" dirty="0"/>
          </a:p>
          <a:p>
            <a:pPr lvl="1"/>
            <a:r>
              <a:rPr lang="en-IT" dirty="0"/>
              <a:t>Intrusion detection and prevention</a:t>
            </a:r>
            <a:r>
              <a:rPr lang="en-US" dirty="0"/>
              <a:t> – fail2ban</a:t>
            </a:r>
          </a:p>
          <a:p>
            <a:r>
              <a:rPr lang="en-US" dirty="0" err="1"/>
              <a:t>Simulazione</a:t>
            </a:r>
            <a:r>
              <a:rPr lang="en-US" dirty="0"/>
              <a:t> di checklist </a:t>
            </a:r>
            <a:r>
              <a:rPr lang="en-US" dirty="0" err="1"/>
              <a:t>basata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template AGID</a:t>
            </a:r>
          </a:p>
          <a:p>
            <a:pPr lvl="1"/>
            <a:r>
              <a:rPr lang="en-US" dirty="0" err="1"/>
              <a:t>Analisi</a:t>
            </a:r>
            <a:r>
              <a:rPr lang="en-US" dirty="0"/>
              <a:t> e </a:t>
            </a:r>
            <a:r>
              <a:rPr lang="en-US" dirty="0" err="1"/>
              <a:t>commenti</a:t>
            </a:r>
            <a:r>
              <a:rPr lang="en-US" dirty="0"/>
              <a:t> </a:t>
            </a:r>
            <a:r>
              <a:rPr lang="en-US" dirty="0" err="1"/>
              <a:t>relativi</a:t>
            </a:r>
            <a:r>
              <a:rPr lang="en-US" dirty="0"/>
              <a:t> ad </a:t>
            </a:r>
            <a:r>
              <a:rPr lang="en-US" dirty="0" err="1"/>
              <a:t>alcuni</a:t>
            </a:r>
            <a:r>
              <a:rPr lang="en-US" dirty="0"/>
              <a:t> </a:t>
            </a:r>
            <a:r>
              <a:rPr lang="en-US" dirty="0" err="1"/>
              <a:t>controlli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	</a:t>
            </a:r>
            <a:endParaRPr lang="en-IT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356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Scansioni</a:t>
            </a:r>
            <a:r>
              <a:rPr lang="en-GB" dirty="0"/>
              <a:t> e report - </a:t>
            </a:r>
            <a:r>
              <a:rPr lang="en-GB" dirty="0" err="1"/>
              <a:t>nmap</a:t>
            </a:r>
            <a:endParaRPr lang="en-IT" sz="3200" dirty="0"/>
          </a:p>
        </p:txBody>
      </p:sp>
      <p:pic>
        <p:nvPicPr>
          <p:cNvPr id="9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5A8631A-F709-0640-A64A-8E35C0281D1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16687" y="1274280"/>
            <a:ext cx="10200547" cy="472531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30</a:t>
            </a:fld>
            <a:endParaRPr lang="en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1EEEC6B-EB30-A844-8011-93EEB8A95194}"/>
                  </a:ext>
                </a:extLst>
              </p14:cNvPr>
              <p14:cNvContentPartPr/>
              <p14:nvPr/>
            </p14:nvContentPartPr>
            <p14:xfrm>
              <a:off x="8345880" y="5047200"/>
              <a:ext cx="2328840" cy="152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1EEEC6B-EB30-A844-8011-93EEB8A951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0040" y="4983840"/>
                <a:ext cx="236016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A7D7376-F7A4-F94E-B7B3-51510E1CE5D9}"/>
                  </a:ext>
                </a:extLst>
              </p14:cNvPr>
              <p14:cNvContentPartPr/>
              <p14:nvPr/>
            </p14:nvContentPartPr>
            <p14:xfrm>
              <a:off x="716760" y="5194440"/>
              <a:ext cx="5923800" cy="97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A7D7376-F7A4-F94E-B7B3-51510E1CE5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920" y="5131080"/>
                <a:ext cx="59551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7D36AF-CE87-C94C-AF51-2B3AA8FF3C45}"/>
                  </a:ext>
                </a:extLst>
              </p14:cNvPr>
              <p14:cNvContentPartPr/>
              <p14:nvPr/>
            </p14:nvContentPartPr>
            <p14:xfrm>
              <a:off x="2165760" y="3871440"/>
              <a:ext cx="3447360" cy="97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7D36AF-CE87-C94C-AF51-2B3AA8FF3C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9920" y="3808080"/>
                <a:ext cx="347868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4730D7-D645-214D-9879-DEC9965D2044}"/>
                  </a:ext>
                </a:extLst>
              </p14:cNvPr>
              <p14:cNvContentPartPr/>
              <p14:nvPr/>
            </p14:nvContentPartPr>
            <p14:xfrm>
              <a:off x="6015240" y="3954240"/>
              <a:ext cx="4581360" cy="146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4730D7-D645-214D-9879-DEC9965D204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99400" y="3890880"/>
                <a:ext cx="461268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F5DD5C-A653-C444-A0B9-EDBE777B21A8}"/>
                  </a:ext>
                </a:extLst>
              </p14:cNvPr>
              <p14:cNvContentPartPr/>
              <p14:nvPr/>
            </p14:nvContentPartPr>
            <p14:xfrm>
              <a:off x="701640" y="4173840"/>
              <a:ext cx="2017080" cy="59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F5DD5C-A653-C444-A0B9-EDBE777B21A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5800" y="4110480"/>
                <a:ext cx="20484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B51A2FD-6659-7B4B-8926-91FC4CE784D5}"/>
                  </a:ext>
                </a:extLst>
              </p14:cNvPr>
              <p14:cNvContentPartPr/>
              <p14:nvPr/>
            </p14:nvContentPartPr>
            <p14:xfrm>
              <a:off x="6800400" y="4195440"/>
              <a:ext cx="2263320" cy="50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B51A2FD-6659-7B4B-8926-91FC4CE784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84560" y="4132080"/>
                <a:ext cx="229464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A07B38-DE83-3B4B-996B-0DFD78629E7D}"/>
                  </a:ext>
                </a:extLst>
              </p14:cNvPr>
              <p14:cNvContentPartPr/>
              <p14:nvPr/>
            </p14:nvContentPartPr>
            <p14:xfrm>
              <a:off x="2064600" y="4429440"/>
              <a:ext cx="4889880" cy="153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A07B38-DE83-3B4B-996B-0DFD78629E7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48760" y="4366080"/>
                <a:ext cx="4921200" cy="27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5877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0F078987-42CB-1B43-8952-C2E0DD2B7A6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t="5990" b="40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+mj-lt"/>
              </a:rPr>
              <a:t>Scansioni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e report 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nmap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900">
                <a:solidFill>
                  <a:schemeClr val="tx1"/>
                </a:solidFill>
                <a:latin typeface="+mn-lt"/>
              </a:rPr>
              <a:t>Sono toolbox a riga di comando – “man </a:t>
            </a:r>
            <a:r>
              <a:rPr lang="en-US" sz="1900" i="1">
                <a:solidFill>
                  <a:schemeClr val="tx1"/>
                </a:solidFill>
                <a:latin typeface="+mn-lt"/>
              </a:rPr>
              <a:t>comando” </a:t>
            </a:r>
            <a:r>
              <a:rPr lang="en-US" sz="1900">
                <a:solidFill>
                  <a:schemeClr val="tx1"/>
                </a:solidFill>
                <a:latin typeface="+mn-lt"/>
              </a:rPr>
              <a:t>per la documentazione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DC61B12-E862-CA45-A112-8753F74D8BFF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31</a:t>
            </a:fld>
            <a:endParaRPr lang="en-US" sz="110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5779" y="6499226"/>
            <a:ext cx="2564524" cy="2746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it-IT" sz="10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11/11/2021</a:t>
            </a:r>
            <a:endParaRPr lang="en-US" sz="100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3531" y="6137248"/>
            <a:ext cx="3069020" cy="3619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Gianluca Peco</a:t>
            </a:r>
          </a:p>
        </p:txBody>
      </p:sp>
    </p:spTree>
    <p:extLst>
      <p:ext uri="{BB962C8B-B14F-4D97-AF65-F5344CB8AC3E}">
        <p14:creationId xmlns:p14="http://schemas.microsoft.com/office/powerpoint/2010/main" val="29341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+mj-lt"/>
              </a:rPr>
              <a:t>Scansioni</a:t>
            </a:r>
            <a:r>
              <a:rPr lang="en-US" sz="5400" dirty="0">
                <a:solidFill>
                  <a:schemeClr val="tx1"/>
                </a:solidFill>
                <a:latin typeface="+mj-lt"/>
              </a:rPr>
              <a:t> e report - netstat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0" y="1419083"/>
            <a:ext cx="10210800" cy="5284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  <a:latin typeface="+mn-lt"/>
              </a:rPr>
              <a:t>Sono toolbox a riga di comando – “man </a:t>
            </a:r>
            <a:r>
              <a:rPr lang="en-US" sz="2400" i="1">
                <a:solidFill>
                  <a:schemeClr val="tx1"/>
                </a:solidFill>
                <a:latin typeface="+mn-lt"/>
              </a:rPr>
              <a:t>comando” </a:t>
            </a:r>
            <a:r>
              <a:rPr lang="en-US" sz="2400">
                <a:solidFill>
                  <a:schemeClr val="tx1"/>
                </a:solidFill>
                <a:latin typeface="+mn-lt"/>
              </a:rPr>
              <a:t>per la documentazione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97DDF8-1C4F-0A41-A628-82199559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48" y="2777876"/>
            <a:ext cx="4974336" cy="3220882"/>
          </a:xfrm>
          <a:prstGeom prst="rect">
            <a:avLst/>
          </a:prstGeom>
        </p:spPr>
      </p:pic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4CA154E-8D35-9840-A5F1-AC77503A23B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578516" y="3414438"/>
            <a:ext cx="4974336" cy="195242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898989"/>
                </a:solidFill>
                <a:latin typeface="+mn-lt"/>
                <a:ea typeface="+mn-ea"/>
                <a:cs typeface="+mn-cs"/>
              </a:rPr>
              <a:t>11/11/2021</a:t>
            </a:r>
            <a:endParaRPr lang="en-US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Gianluca Peco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B37355-7671-2746-BBBE-18A38D71359E}"/>
                  </a:ext>
                </a:extLst>
              </p14:cNvPr>
              <p14:cNvContentPartPr/>
              <p14:nvPr/>
            </p14:nvContentPartPr>
            <p14:xfrm>
              <a:off x="6885720" y="3386160"/>
              <a:ext cx="3689640" cy="762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B37355-7671-2746-BBBE-18A38D7135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69880" y="3322800"/>
                <a:ext cx="3720960" cy="88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99F43B-49E9-EC41-814D-82DF17ACF1AC}"/>
                  </a:ext>
                </a:extLst>
              </p14:cNvPr>
              <p14:cNvContentPartPr/>
              <p14:nvPr/>
            </p14:nvContentPartPr>
            <p14:xfrm>
              <a:off x="2259360" y="467532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99F43B-49E9-EC41-814D-82DF17ACF1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3520" y="461196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8182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454A752-8394-144B-B677-33D4F7986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+mj-lt"/>
              </a:rPr>
              <a:t>Scansioni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e report  netstat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+mn-lt"/>
              </a:rPr>
              <a:t>Sono toolbox a riga di comando – “man </a:t>
            </a:r>
            <a:r>
              <a:rPr lang="en-US" sz="2000" i="1">
                <a:solidFill>
                  <a:schemeClr val="tx1"/>
                </a:solidFill>
                <a:latin typeface="+mn-lt"/>
              </a:rPr>
              <a:t>comando”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per la documentazione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DC61B12-E862-CA45-A112-8753F74D8BFF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33</a:t>
            </a:fld>
            <a:endParaRPr lang="en-US" sz="110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5779" y="6499226"/>
            <a:ext cx="2564524" cy="2746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it-IT" sz="10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11/11/2021</a:t>
            </a:r>
            <a:endParaRPr lang="en-US" sz="100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3531" y="6137248"/>
            <a:ext cx="3069020" cy="3619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Gianluca Peco</a:t>
            </a:r>
          </a:p>
        </p:txBody>
      </p:sp>
    </p:spTree>
    <p:extLst>
      <p:ext uri="{BB962C8B-B14F-4D97-AF65-F5344CB8AC3E}">
        <p14:creationId xmlns:p14="http://schemas.microsoft.com/office/powerpoint/2010/main" val="40574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+mj-lt"/>
              </a:rPr>
              <a:t>Scansioni</a:t>
            </a:r>
            <a:r>
              <a:rPr lang="en-US" sz="5400" dirty="0">
                <a:solidFill>
                  <a:schemeClr val="tx1"/>
                </a:solidFill>
                <a:latin typeface="+mj-lt"/>
              </a:rPr>
              <a:t> e report - </a:t>
            </a:r>
            <a:r>
              <a:rPr lang="en-US" sz="5400" dirty="0" err="1">
                <a:solidFill>
                  <a:schemeClr val="tx1"/>
                </a:solidFill>
                <a:latin typeface="+mj-lt"/>
              </a:rPr>
              <a:t>lsof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0" y="1419083"/>
            <a:ext cx="10210800" cy="5284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  <a:latin typeface="+mn-lt"/>
              </a:rPr>
              <a:t>Sono toolbox a riga di comando – “man </a:t>
            </a:r>
            <a:r>
              <a:rPr lang="en-US" sz="2400" i="1">
                <a:solidFill>
                  <a:schemeClr val="tx1"/>
                </a:solidFill>
                <a:latin typeface="+mn-lt"/>
              </a:rPr>
              <a:t>comando” </a:t>
            </a:r>
            <a:r>
              <a:rPr lang="en-US" sz="2400">
                <a:solidFill>
                  <a:schemeClr val="tx1"/>
                </a:solidFill>
                <a:latin typeface="+mn-lt"/>
              </a:rPr>
              <a:t>per la documentazione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7BBC5A7-DFD4-D24F-B7F2-CF336FC7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29" y="2742397"/>
            <a:ext cx="4603973" cy="3291840"/>
          </a:xfrm>
          <a:prstGeom prst="rect">
            <a:avLst/>
          </a:prstGeom>
        </p:spPr>
      </p:pic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Text, letter&#10;&#10;Description automatically generated">
            <a:extLst>
              <a:ext uri="{FF2B5EF4-FFF2-40B4-BE49-F238E27FC236}">
                <a16:creationId xmlns:a16="http://schemas.microsoft.com/office/drawing/2014/main" id="{C1B7DBF7-F723-B949-B3F4-D009D59017A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6578516" y="3010273"/>
            <a:ext cx="4974336" cy="276075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898989"/>
                </a:solidFill>
                <a:latin typeface="+mn-lt"/>
                <a:ea typeface="+mn-ea"/>
                <a:cs typeface="+mn-cs"/>
              </a:rPr>
              <a:t>11/11/2021</a:t>
            </a:r>
            <a:endParaRPr lang="en-US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Gianluca Peco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24E695-101D-AD42-8C19-999566683C15}"/>
                  </a:ext>
                </a:extLst>
              </p14:cNvPr>
              <p14:cNvContentPartPr/>
              <p14:nvPr/>
            </p14:nvContentPartPr>
            <p14:xfrm>
              <a:off x="1237320" y="4894920"/>
              <a:ext cx="3402000" cy="105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24E695-101D-AD42-8C19-999566683C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1480" y="4831560"/>
                <a:ext cx="343332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013EE54-3BED-D544-AE40-53CA5FA1D474}"/>
                  </a:ext>
                </a:extLst>
              </p14:cNvPr>
              <p14:cNvContentPartPr/>
              <p14:nvPr/>
            </p14:nvContentPartPr>
            <p14:xfrm>
              <a:off x="1255680" y="5066640"/>
              <a:ext cx="3385440" cy="75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013EE54-3BED-D544-AE40-53CA5FA1D4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9840" y="5003280"/>
                <a:ext cx="3416760" cy="20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9734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AF9C2B7-4240-7F48-8C98-8900B9C34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+mj-lt"/>
              </a:rPr>
              <a:t>Scansioni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e report 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lsof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+mn-lt"/>
              </a:rPr>
              <a:t>Sono toolbox a riga di comando – “man </a:t>
            </a:r>
            <a:r>
              <a:rPr lang="en-US" sz="2000" i="1">
                <a:solidFill>
                  <a:schemeClr val="tx1"/>
                </a:solidFill>
                <a:latin typeface="+mn-lt"/>
              </a:rPr>
              <a:t>comando”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per la documentazione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DC61B12-E862-CA45-A112-8753F74D8BFF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35</a:t>
            </a:fld>
            <a:endParaRPr lang="en-US" sz="110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5779" y="6499226"/>
            <a:ext cx="2564524" cy="2746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it-IT" sz="10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11/11/2021</a:t>
            </a:r>
            <a:endParaRPr lang="en-US" sz="10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3531" y="6137248"/>
            <a:ext cx="3069020" cy="3619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Gianluca Peco</a:t>
            </a:r>
            <a:endParaRPr lang="en-US" sz="10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1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116DC-2620-044C-A41F-E220DA138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7129" y="1648108"/>
            <a:ext cx="4297680" cy="2161892"/>
          </a:xfrm>
        </p:spPr>
        <p:txBody>
          <a:bodyPr>
            <a:normAutofit/>
          </a:bodyPr>
          <a:lstStyle/>
          <a:p>
            <a:r>
              <a:rPr lang="en-IT" sz="2000" dirty="0"/>
              <a:t>syslog</a:t>
            </a:r>
          </a:p>
          <a:p>
            <a:r>
              <a:rPr lang="en-US" sz="2000" dirty="0"/>
              <a:t>ELK</a:t>
            </a:r>
            <a:endParaRPr lang="en-IT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BA308-33DA-544A-9931-6DECE39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Log e </a:t>
            </a:r>
            <a:r>
              <a:rPr lang="it-IT" dirty="0" err="1"/>
              <a:t>monitoring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2EE4-F6B4-D947-BECD-C91B53E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A6E6-4C95-AA46-9E09-F0AB907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2335-B9BA-9940-9737-80D9640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31617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423383"/>
            <a:ext cx="8933713" cy="7210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T" dirty="0"/>
              <a:t>Le modalit</a:t>
            </a:r>
            <a:r>
              <a:rPr lang="en-US" dirty="0"/>
              <a:t>à</a:t>
            </a:r>
            <a:r>
              <a:rPr lang="en-IT" dirty="0"/>
              <a:t> di analisi degli eventi di log sono molteplici, questi sono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esempi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comuni</a:t>
            </a:r>
            <a:r>
              <a:rPr lang="en-IT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Analisi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log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sysl</a:t>
            </a:r>
            <a:r>
              <a:rPr lang="en-IT" dirty="0"/>
              <a:t>og – formato standard dei file di logging. </a:t>
            </a:r>
            <a:r>
              <a:rPr lang="en-GB" dirty="0"/>
              <a:t>N</a:t>
            </a:r>
            <a:r>
              <a:rPr lang="en-IT" dirty="0"/>
              <a:t>ei sistemi *nix sono tipicamente in /var/log. I file pi</a:t>
            </a:r>
            <a:r>
              <a:rPr lang="en-US" dirty="0"/>
              <a:t>ù</a:t>
            </a:r>
            <a:r>
              <a:rPr lang="en-IT" dirty="0"/>
              <a:t> interessanti per il monitoring della sicurezza e degli accessi sono :</a:t>
            </a:r>
          </a:p>
          <a:p>
            <a:pPr lvl="1"/>
            <a:r>
              <a:rPr lang="en-IT" dirty="0"/>
              <a:t>/var/log/messages o /var/log/syslog</a:t>
            </a:r>
          </a:p>
          <a:p>
            <a:pPr lvl="1"/>
            <a:r>
              <a:rPr lang="en-IT" dirty="0"/>
              <a:t>/var/log/secure o /var/log/auth.log</a:t>
            </a:r>
          </a:p>
          <a:p>
            <a:r>
              <a:rPr lang="en-GB" dirty="0"/>
              <a:t>r</a:t>
            </a:r>
            <a:r>
              <a:rPr lang="en-IT" dirty="0"/>
              <a:t>syslog – applicazione che permette di inviare e ricevere </a:t>
            </a:r>
            <a:r>
              <a:rPr lang="en-GB" dirty="0"/>
              <a:t>i</a:t>
            </a:r>
            <a:r>
              <a:rPr lang="en-IT" dirty="0"/>
              <a:t> file di log per l’archiviazione remota</a:t>
            </a:r>
          </a:p>
          <a:p>
            <a:r>
              <a:rPr lang="en-IT" dirty="0"/>
              <a:t>INFN Cloud remotizza </a:t>
            </a:r>
            <a:r>
              <a:rPr lang="en-GB" dirty="0"/>
              <a:t>i</a:t>
            </a:r>
            <a:r>
              <a:rPr lang="en-IT" dirty="0"/>
              <a:t> file di log principali verso un syslog server centralizzato</a:t>
            </a:r>
          </a:p>
          <a:p>
            <a:endParaRPr lang="en-IT" dirty="0"/>
          </a:p>
          <a:p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87407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T" dirty="0"/>
              <a:t>Esempio di uso di ELK@INFNCloud per il monitoring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Analisi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log e monitoring – ELK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IT" dirty="0"/>
              <a:t>sempi di monitoring realizzati con ELK</a:t>
            </a:r>
          </a:p>
          <a:p>
            <a:pPr lvl="1"/>
            <a:r>
              <a:rPr lang="en-IT" dirty="0"/>
              <a:t>Installato e configurato l’agent metricbeat per la raccolta e pubblicazione di metriche per il monitor di risorse </a:t>
            </a:r>
          </a:p>
          <a:p>
            <a:pPr lvl="1"/>
            <a:r>
              <a:rPr lang="en-IT" dirty="0"/>
              <a:t>Raccoglie metriche sia del </a:t>
            </a:r>
            <a:r>
              <a:rPr lang="it-IT" dirty="0"/>
              <a:t>SO</a:t>
            </a:r>
            <a:r>
              <a:rPr lang="en-IT" dirty="0"/>
              <a:t> che del docker/k8s in esecuzione</a:t>
            </a:r>
          </a:p>
          <a:p>
            <a:pPr lvl="1"/>
            <a:r>
              <a:rPr lang="en-IT" dirty="0"/>
              <a:t>Pubblica e raccoglie le metriche in ELK con dashboard autoconfigurata out of the box</a:t>
            </a:r>
          </a:p>
          <a:p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80104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Monitoring con ELK@INFN Cloud</a:t>
            </a:r>
          </a:p>
        </p:txBody>
      </p:sp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1A1B2F2C-DE29-6845-9B29-0382F57DBF1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30229" y="1503947"/>
            <a:ext cx="9797144" cy="4800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latin typeface="+mn-lt"/>
                <a:ea typeface="+mn-ea"/>
                <a:cs typeface="+mn-cs"/>
              </a:rPr>
              <a:t>11/11/2021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Gianluca Peco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7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B82D80-BA7F-0D48-93FF-0839C974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09BA7-15FA-FD41-8F05-72D3426B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BB670-7F32-C747-890D-874D9EDF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80856-C423-734F-B2CD-F8945315F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5597794"/>
            <a:ext cx="8933713" cy="7210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concetti</a:t>
            </a:r>
            <a:r>
              <a:rPr lang="en-US" dirty="0"/>
              <a:t> </a:t>
            </a:r>
            <a:r>
              <a:rPr lang="en-US" dirty="0" err="1"/>
              <a:t>generali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meritano</a:t>
            </a:r>
            <a:r>
              <a:rPr lang="en-US" dirty="0"/>
              <a:t> </a:t>
            </a:r>
            <a:r>
              <a:rPr lang="en-US" dirty="0" err="1"/>
              <a:t>approfondimento</a:t>
            </a:r>
            <a:r>
              <a:rPr lang="en-US" dirty="0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2159DF-5DA3-1F4B-98D8-345A85CB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Introduzione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2EA440-776E-1C47-84E2-6D630AB976B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687" y="1165225"/>
            <a:ext cx="9391650" cy="4024292"/>
          </a:xfrm>
        </p:spPr>
        <p:txBody>
          <a:bodyPr>
            <a:normAutofit/>
          </a:bodyPr>
          <a:lstStyle/>
          <a:p>
            <a:r>
              <a:rPr lang="en-US" dirty="0" err="1"/>
              <a:t>Tutto</a:t>
            </a:r>
            <a:r>
              <a:rPr lang="en-US" dirty="0"/>
              <a:t> </a:t>
            </a:r>
            <a:r>
              <a:rPr lang="en-US" dirty="0" err="1"/>
              <a:t>quello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vedrete</a:t>
            </a:r>
            <a:r>
              <a:rPr lang="en-US" dirty="0"/>
              <a:t> non è </a:t>
            </a:r>
            <a:r>
              <a:rPr lang="en-US" dirty="0" err="1"/>
              <a:t>ovviamente</a:t>
            </a:r>
            <a:r>
              <a:rPr lang="en-US" dirty="0"/>
              <a:t> </a:t>
            </a:r>
            <a:r>
              <a:rPr lang="en-US" dirty="0" err="1"/>
              <a:t>esaustivo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materia</a:t>
            </a:r>
            <a:r>
              <a:rPr lang="en-US" dirty="0"/>
              <a:t>. </a:t>
            </a:r>
            <a:r>
              <a:rPr lang="en-US" dirty="0" err="1"/>
              <a:t>Esistono</a:t>
            </a:r>
            <a:r>
              <a:rPr lang="en-US" dirty="0"/>
              <a:t> </a:t>
            </a:r>
            <a:r>
              <a:rPr lang="en-US" dirty="0" err="1"/>
              <a:t>molti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per </a:t>
            </a:r>
            <a:r>
              <a:rPr lang="en-US" dirty="0" err="1"/>
              <a:t>ottenere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stessi</a:t>
            </a:r>
            <a:r>
              <a:rPr lang="en-US" dirty="0"/>
              <a:t> </a:t>
            </a:r>
            <a:r>
              <a:rPr lang="en-US" dirty="0" err="1"/>
              <a:t>risultati</a:t>
            </a:r>
            <a:endParaRPr lang="en-US" dirty="0"/>
          </a:p>
          <a:p>
            <a:r>
              <a:rPr lang="en-US" dirty="0"/>
              <a:t>Per </a:t>
            </a:r>
            <a:r>
              <a:rPr lang="en-US" dirty="0" err="1"/>
              <a:t>molti</a:t>
            </a:r>
            <a:r>
              <a:rPr lang="en-US" dirty="0"/>
              <a:t> di voi le </a:t>
            </a:r>
            <a:r>
              <a:rPr lang="en-US" dirty="0" err="1"/>
              <a:t>informazioni</a:t>
            </a:r>
            <a:r>
              <a:rPr lang="en-US" dirty="0"/>
              <a:t> </a:t>
            </a:r>
            <a:r>
              <a:rPr lang="en-US" dirty="0" err="1"/>
              <a:t>saranno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note per </a:t>
            </a:r>
            <a:r>
              <a:rPr lang="en-US" dirty="0" err="1"/>
              <a:t>altri</a:t>
            </a:r>
            <a:r>
              <a:rPr lang="en-US" dirty="0"/>
              <a:t> </a:t>
            </a:r>
            <a:r>
              <a:rPr lang="en-US" dirty="0" err="1"/>
              <a:t>meno</a:t>
            </a:r>
            <a:r>
              <a:rPr lang="en-US" dirty="0"/>
              <a:t>. Lo </a:t>
            </a:r>
            <a:r>
              <a:rPr lang="en-US" dirty="0" err="1"/>
              <a:t>scopo</a:t>
            </a:r>
            <a:r>
              <a:rPr lang="en-US" dirty="0"/>
              <a:t> è </a:t>
            </a:r>
            <a:r>
              <a:rPr lang="en-US" dirty="0" err="1"/>
              <a:t>cercare</a:t>
            </a:r>
            <a:r>
              <a:rPr lang="en-US" dirty="0"/>
              <a:t> di </a:t>
            </a:r>
            <a:r>
              <a:rPr lang="en-US" dirty="0" err="1"/>
              <a:t>arrivare</a:t>
            </a:r>
            <a:r>
              <a:rPr lang="en-US" dirty="0"/>
              <a:t> tutti ad un </a:t>
            </a:r>
            <a:r>
              <a:rPr lang="en-US" dirty="0" err="1"/>
              <a:t>livello</a:t>
            </a:r>
            <a:r>
              <a:rPr lang="en-US" dirty="0"/>
              <a:t> </a:t>
            </a:r>
            <a:r>
              <a:rPr lang="en-US" dirty="0" err="1"/>
              <a:t>minimo</a:t>
            </a:r>
            <a:r>
              <a:rPr lang="en-US" dirty="0"/>
              <a:t> di </a:t>
            </a:r>
            <a:r>
              <a:rPr lang="en-US" dirty="0" err="1"/>
              <a:t>consapevolezza</a:t>
            </a:r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misure</a:t>
            </a:r>
            <a:r>
              <a:rPr lang="en-US" dirty="0"/>
              <a:t> di </a:t>
            </a:r>
            <a:r>
              <a:rPr lang="en-US" dirty="0" err="1"/>
              <a:t>mitigazione</a:t>
            </a:r>
            <a:r>
              <a:rPr lang="en-US" dirty="0"/>
              <a:t> non sono </a:t>
            </a:r>
            <a:r>
              <a:rPr lang="en-US" dirty="0" err="1"/>
              <a:t>obbligatorie</a:t>
            </a:r>
            <a:r>
              <a:rPr lang="en-US" dirty="0"/>
              <a:t> di per </a:t>
            </a:r>
            <a:r>
              <a:rPr lang="en-US" dirty="0" err="1"/>
              <a:t>sè</a:t>
            </a:r>
            <a:r>
              <a:rPr lang="en-US" dirty="0"/>
              <a:t>, ma </a:t>
            </a:r>
            <a:r>
              <a:rPr lang="en-US" dirty="0" err="1"/>
              <a:t>strumenti</a:t>
            </a:r>
            <a:r>
              <a:rPr lang="en-US" dirty="0"/>
              <a:t> </a:t>
            </a:r>
            <a:r>
              <a:rPr lang="en-US" dirty="0" err="1"/>
              <a:t>atti</a:t>
            </a:r>
            <a:r>
              <a:rPr lang="en-US" dirty="0"/>
              <a:t> ad </a:t>
            </a:r>
            <a:r>
              <a:rPr lang="en-US" dirty="0" err="1"/>
              <a:t>ottenere</a:t>
            </a:r>
            <a:r>
              <a:rPr lang="en-US" dirty="0"/>
              <a:t> uno </a:t>
            </a:r>
            <a:r>
              <a:rPr lang="en-US" dirty="0" err="1"/>
              <a:t>scopo</a:t>
            </a:r>
            <a:endParaRPr lang="en-US" dirty="0"/>
          </a:p>
          <a:p>
            <a:r>
              <a:rPr lang="en-US" dirty="0"/>
              <a:t>Lo </a:t>
            </a:r>
            <a:r>
              <a:rPr lang="en-US" dirty="0" err="1"/>
              <a:t>scopo</a:t>
            </a:r>
            <a:r>
              <a:rPr lang="en-US" dirty="0"/>
              <a:t> è </a:t>
            </a:r>
            <a:r>
              <a:rPr lang="en-US" dirty="0" err="1"/>
              <a:t>quello</a:t>
            </a:r>
            <a:r>
              <a:rPr lang="en-US" dirty="0"/>
              <a:t> di </a:t>
            </a:r>
            <a:r>
              <a:rPr lang="en-US" dirty="0" err="1"/>
              <a:t>mitigare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rischi</a:t>
            </a:r>
            <a:r>
              <a:rPr lang="en-US" dirty="0"/>
              <a:t> </a:t>
            </a:r>
            <a:r>
              <a:rPr lang="en-US" dirty="0" err="1"/>
              <a:t>informatici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74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Monitoring con ELK@INFN Cloud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B0CF4F-9BC0-E942-9DD1-F970FBC6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6" y="1407695"/>
            <a:ext cx="9993577" cy="489685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latin typeface="+mn-lt"/>
                <a:ea typeface="+mn-ea"/>
                <a:cs typeface="+mn-cs"/>
              </a:rPr>
              <a:t>11/11/2021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Gianluca Peco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63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T" dirty="0"/>
              <a:t>Esempio di uso di ELK@INFN</a:t>
            </a:r>
            <a:r>
              <a:rPr lang="it-IT" dirty="0"/>
              <a:t> </a:t>
            </a:r>
            <a:r>
              <a:rPr lang="en-IT" dirty="0"/>
              <a:t>Cloud per il syslog centralizzato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Analisi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log e monitoring – ELK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IT" dirty="0"/>
              <a:t>yslog centralizzato realizzato con ELK</a:t>
            </a:r>
          </a:p>
          <a:p>
            <a:pPr lvl="1"/>
            <a:r>
              <a:rPr lang="en-IT" dirty="0"/>
              <a:t>Installa</a:t>
            </a:r>
            <a:r>
              <a:rPr lang="it-IT" dirty="0"/>
              <a:t>re</a:t>
            </a:r>
            <a:r>
              <a:rPr lang="en-IT" dirty="0"/>
              <a:t> agent filebeat per syslog </a:t>
            </a:r>
          </a:p>
          <a:p>
            <a:pPr lvl="2"/>
            <a:r>
              <a:rPr lang="en-GB" dirty="0"/>
              <a:t>R</a:t>
            </a:r>
            <a:r>
              <a:rPr lang="en-IT" dirty="0"/>
              <a:t>accoglie e pubblica syslog in ELK</a:t>
            </a:r>
          </a:p>
          <a:p>
            <a:pPr lvl="1"/>
            <a:r>
              <a:rPr lang="en-GB" dirty="0"/>
              <a:t>D</a:t>
            </a:r>
            <a:r>
              <a:rPr lang="en-IT" dirty="0"/>
              <a:t>ashboard preconfezionata con funzioni minimali di analisi</a:t>
            </a:r>
          </a:p>
          <a:p>
            <a:pPr lvl="1"/>
            <a:r>
              <a:rPr lang="en-IT" dirty="0"/>
              <a:t>Visualizzazione dei pattern analizzati</a:t>
            </a:r>
          </a:p>
          <a:p>
            <a:pPr lvl="2"/>
            <a:r>
              <a:rPr lang="en-GB" dirty="0"/>
              <a:t>s</a:t>
            </a:r>
            <a:r>
              <a:rPr lang="en-IT" dirty="0"/>
              <a:t>udo, tentativi ssh, eventi syslog </a:t>
            </a:r>
          </a:p>
          <a:p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81234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Analisi dei log e monitoring – ELK</a:t>
            </a:r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8B879960-AF4F-6940-AD47-5DDE5458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35" y="1528011"/>
            <a:ext cx="9649565" cy="477653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latin typeface="+mn-lt"/>
                <a:ea typeface="+mn-ea"/>
                <a:cs typeface="+mn-cs"/>
              </a:rPr>
              <a:t>11/11/2021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Gianluca Peco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6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Analisi dei log e monitoring – ELK</a:t>
            </a:r>
          </a:p>
        </p:txBody>
      </p:sp>
      <p:pic>
        <p:nvPicPr>
          <p:cNvPr id="13" name="Picture 12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C7201E4C-A98A-CB40-8C57-F92A0627F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" y="1455821"/>
            <a:ext cx="9895360" cy="484872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latin typeface="+mn-lt"/>
                <a:ea typeface="+mn-ea"/>
                <a:cs typeface="+mn-cs"/>
              </a:rPr>
              <a:t>11/11/2021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Gianluca Peco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2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116DC-2620-044C-A41F-E220DA138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6200" y="1597306"/>
            <a:ext cx="5688609" cy="1890959"/>
          </a:xfrm>
        </p:spPr>
        <p:txBody>
          <a:bodyPr>
            <a:noAutofit/>
          </a:bodyPr>
          <a:lstStyle/>
          <a:p>
            <a:r>
              <a:rPr lang="en-US" sz="1600" dirty="0"/>
              <a:t>Host f</a:t>
            </a:r>
            <a:r>
              <a:rPr lang="en-IT" sz="1600" dirty="0"/>
              <a:t>irewall</a:t>
            </a:r>
            <a:r>
              <a:rPr lang="en-US" sz="1600" dirty="0"/>
              <a:t>: iptables/</a:t>
            </a:r>
            <a:r>
              <a:rPr lang="en-US" sz="1600" dirty="0" err="1"/>
              <a:t>firewalld</a:t>
            </a:r>
            <a:endParaRPr lang="en-IT" sz="1600" dirty="0"/>
          </a:p>
          <a:p>
            <a:r>
              <a:rPr lang="en-IT" sz="1600" dirty="0"/>
              <a:t>App</a:t>
            </a:r>
            <a:r>
              <a:rPr lang="en-US" sz="1600" dirty="0" err="1"/>
              <a:t>lication</a:t>
            </a:r>
            <a:r>
              <a:rPr lang="en-US" sz="1600" dirty="0"/>
              <a:t> control: </a:t>
            </a:r>
            <a:r>
              <a:rPr lang="en-US" sz="1600" dirty="0" err="1"/>
              <a:t>selinux</a:t>
            </a:r>
            <a:r>
              <a:rPr lang="en-US" sz="1600" dirty="0"/>
              <a:t>, </a:t>
            </a:r>
            <a:r>
              <a:rPr lang="en-US" sz="1600" dirty="0" err="1"/>
              <a:t>apparmor</a:t>
            </a:r>
            <a:endParaRPr lang="en-US" sz="1600" dirty="0"/>
          </a:p>
          <a:p>
            <a:r>
              <a:rPr lang="en-US" sz="1600" dirty="0">
                <a:effectLst/>
              </a:rPr>
              <a:t>Intrusion detection and prevention: fail2ban</a:t>
            </a:r>
            <a:endParaRPr lang="en-IT" sz="1600" dirty="0"/>
          </a:p>
          <a:p>
            <a:r>
              <a:rPr lang="en-IT" sz="1600" dirty="0"/>
              <a:t>Hardening</a:t>
            </a:r>
            <a:r>
              <a:rPr lang="en-US" sz="1600" dirty="0"/>
              <a:t>: </a:t>
            </a:r>
            <a:r>
              <a:rPr lang="en-US" sz="1600" dirty="0" err="1"/>
              <a:t>openscap</a:t>
            </a: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BA308-33DA-544A-9931-6DECE39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Mitigazione dei rischi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2EE4-F6B4-D947-BECD-C91B53E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A6E6-4C95-AA46-9E09-F0AB907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2335-B9BA-9940-9737-80D9640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33523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5237639"/>
            <a:ext cx="8933713" cy="7210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T" dirty="0"/>
              <a:t>IPTABLES permette di gestire le regole di firewall locali (host firewall 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Iptables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687" y="1259840"/>
            <a:ext cx="9391650" cy="37693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IPTABLES(8)                                                       iptables 1.4.21                                                       IPTABLES(8)</a:t>
            </a:r>
          </a:p>
          <a:p>
            <a:pPr marL="0" indent="0">
              <a:buNone/>
            </a:pPr>
            <a:r>
              <a:rPr lang="en-GB" sz="3200" b="1" dirty="0">
                <a:latin typeface="Courier" pitchFamily="2" charset="0"/>
              </a:rPr>
              <a:t>NAME</a:t>
            </a:r>
            <a:endParaRPr lang="en-GB" sz="32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iptables/ip6tables -- administration tool for IPv4/IPv6 packet filtering and NAT</a:t>
            </a: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     target = </a:t>
            </a:r>
            <a:r>
              <a:rPr lang="en-GB" sz="3200" b="1" dirty="0">
                <a:latin typeface="Courier" pitchFamily="2" charset="0"/>
              </a:rPr>
              <a:t>-j</a:t>
            </a:r>
            <a:r>
              <a:rPr lang="en-GB" sz="3200" dirty="0">
                <a:latin typeface="Courier" pitchFamily="2" charset="0"/>
              </a:rPr>
              <a:t> </a:t>
            </a:r>
            <a:r>
              <a:rPr lang="en-GB" sz="3200" u="sng" dirty="0" err="1">
                <a:latin typeface="Courier" pitchFamily="2" charset="0"/>
              </a:rPr>
              <a:t>targetname</a:t>
            </a:r>
            <a:r>
              <a:rPr lang="en-GB" sz="3200" dirty="0">
                <a:latin typeface="Courier" pitchFamily="2" charset="0"/>
              </a:rPr>
              <a:t> [</a:t>
            </a:r>
            <a:r>
              <a:rPr lang="en-GB" sz="3200" u="sng" dirty="0">
                <a:latin typeface="Courier" pitchFamily="2" charset="0"/>
              </a:rPr>
              <a:t>per-target-options</a:t>
            </a:r>
            <a:r>
              <a:rPr lang="en-GB" sz="3200" dirty="0">
                <a:latin typeface="Courier" pitchFamily="2" charset="0"/>
              </a:rPr>
              <a:t>]</a:t>
            </a:r>
          </a:p>
          <a:p>
            <a:pPr marL="0" indent="0">
              <a:buNone/>
            </a:pPr>
            <a:br>
              <a:rPr lang="en-GB" sz="3200" dirty="0">
                <a:latin typeface="Courier" pitchFamily="2" charset="0"/>
              </a:rPr>
            </a:br>
            <a:r>
              <a:rPr lang="en-GB" sz="3200" b="1" dirty="0">
                <a:latin typeface="Courier" pitchFamily="2" charset="0"/>
              </a:rPr>
              <a:t>DESCRIPTION</a:t>
            </a:r>
            <a:endParaRPr lang="en-GB" sz="32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</a:t>
            </a:r>
            <a:r>
              <a:rPr lang="en-GB" sz="3200" b="1" dirty="0">
                <a:latin typeface="Courier" pitchFamily="2" charset="0"/>
              </a:rPr>
              <a:t>Iptables</a:t>
            </a:r>
            <a:r>
              <a:rPr lang="en-GB" sz="3200" dirty="0">
                <a:latin typeface="Courier" pitchFamily="2" charset="0"/>
              </a:rPr>
              <a:t>  and </a:t>
            </a:r>
            <a:r>
              <a:rPr lang="en-GB" sz="3200" b="1" dirty="0">
                <a:latin typeface="Courier" pitchFamily="2" charset="0"/>
              </a:rPr>
              <a:t>ip6tables</a:t>
            </a:r>
            <a:r>
              <a:rPr lang="en-GB" sz="3200" dirty="0">
                <a:latin typeface="Courier" pitchFamily="2" charset="0"/>
              </a:rPr>
              <a:t> are used to set up, maintain, and inspect the tables of IPv4 and IPv6 packet filter rules in the Linux kernel.  </a:t>
            </a:r>
            <a:r>
              <a:rPr lang="en-GB" sz="3200" dirty="0" err="1">
                <a:latin typeface="Courier" pitchFamily="2" charset="0"/>
              </a:rPr>
              <a:t>Sev</a:t>
            </a:r>
            <a:r>
              <a:rPr lang="en-GB" sz="3200" dirty="0">
                <a:latin typeface="Courier" pitchFamily="2" charset="0"/>
              </a:rPr>
              <a:t>-</a:t>
            </a: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</a:t>
            </a:r>
            <a:r>
              <a:rPr lang="en-GB" sz="3200" dirty="0" err="1">
                <a:latin typeface="Courier" pitchFamily="2" charset="0"/>
              </a:rPr>
              <a:t>eral</a:t>
            </a:r>
            <a:r>
              <a:rPr lang="en-GB" sz="3200" dirty="0">
                <a:latin typeface="Courier" pitchFamily="2" charset="0"/>
              </a:rPr>
              <a:t> different tables may be defined.  Each table contains a number of built-in chains and may also contain user-defined chains.</a:t>
            </a: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Each chain is a list of rules which can match a set of packets.  Each rule specifies what to do with a packet that matches.  This is  called</a:t>
            </a: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a `target', which may be a jump to a user-defined chain in the same table.</a:t>
            </a:r>
            <a:br>
              <a:rPr lang="en-GB" sz="3200" dirty="0">
                <a:latin typeface="Courier" pitchFamily="2" charset="0"/>
              </a:rPr>
            </a:br>
            <a:r>
              <a:rPr lang="en-GB" sz="3200" b="1" dirty="0">
                <a:latin typeface="Courier" pitchFamily="2" charset="0"/>
              </a:rPr>
              <a:t>TARGETS</a:t>
            </a:r>
            <a:endParaRPr lang="en-GB" sz="32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A  firewall  rule specifies criteria for a packet and a target.  If the packet does not match, the next rule in the chain is examined; if it</a:t>
            </a: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does match, then the next rule is specified by the value of the target, which can be the name of a user-defined chain, one  of  the  targets</a:t>
            </a: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described in </a:t>
            </a:r>
            <a:r>
              <a:rPr lang="en-GB" sz="3200" b="1" dirty="0">
                <a:latin typeface="Courier" pitchFamily="2" charset="0"/>
              </a:rPr>
              <a:t>iptables-extensions</a:t>
            </a:r>
            <a:r>
              <a:rPr lang="en-GB" sz="3200" dirty="0">
                <a:latin typeface="Courier" pitchFamily="2" charset="0"/>
              </a:rPr>
              <a:t>(8), or one of the special values </a:t>
            </a:r>
            <a:r>
              <a:rPr lang="en-GB" sz="3200" b="1" dirty="0">
                <a:latin typeface="Courier" pitchFamily="2" charset="0"/>
              </a:rPr>
              <a:t>ACCEPT</a:t>
            </a:r>
            <a:r>
              <a:rPr lang="en-GB" sz="3200" dirty="0">
                <a:latin typeface="Courier" pitchFamily="2" charset="0"/>
              </a:rPr>
              <a:t>, </a:t>
            </a:r>
            <a:r>
              <a:rPr lang="en-GB" sz="3200" b="1" dirty="0">
                <a:latin typeface="Courier" pitchFamily="2" charset="0"/>
              </a:rPr>
              <a:t>DROP</a:t>
            </a:r>
            <a:r>
              <a:rPr lang="en-GB" sz="3200" dirty="0">
                <a:latin typeface="Courier" pitchFamily="2" charset="0"/>
              </a:rPr>
              <a:t> or </a:t>
            </a:r>
            <a:r>
              <a:rPr lang="en-GB" sz="3200" b="1" dirty="0">
                <a:latin typeface="Courier" pitchFamily="2" charset="0"/>
              </a:rPr>
              <a:t>RETURN</a:t>
            </a:r>
            <a:r>
              <a:rPr lang="en-GB" sz="3200" dirty="0">
                <a:latin typeface="Courier" pitchFamily="2" charset="0"/>
              </a:rPr>
              <a:t>.</a:t>
            </a:r>
            <a:br>
              <a:rPr lang="en-GB" sz="3200" dirty="0">
                <a:latin typeface="Courier" pitchFamily="2" charset="0"/>
              </a:rPr>
            </a:br>
            <a:endParaRPr lang="en-GB" sz="32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</a:t>
            </a:r>
            <a:r>
              <a:rPr lang="en-GB" sz="3200" b="1" dirty="0">
                <a:latin typeface="Courier" pitchFamily="2" charset="0"/>
              </a:rPr>
              <a:t>ACCEPT</a:t>
            </a:r>
            <a:r>
              <a:rPr lang="en-GB" sz="3200" dirty="0">
                <a:latin typeface="Courier" pitchFamily="2" charset="0"/>
              </a:rPr>
              <a:t>  means to let the packet through.  </a:t>
            </a:r>
            <a:r>
              <a:rPr lang="en-GB" sz="3200" b="1" dirty="0">
                <a:latin typeface="Courier" pitchFamily="2" charset="0"/>
              </a:rPr>
              <a:t>DROP</a:t>
            </a:r>
            <a:r>
              <a:rPr lang="en-GB" sz="3200" dirty="0">
                <a:latin typeface="Courier" pitchFamily="2" charset="0"/>
              </a:rPr>
              <a:t> means to drop the packet on the floor.  </a:t>
            </a:r>
            <a:r>
              <a:rPr lang="en-GB" sz="3200" b="1" dirty="0">
                <a:latin typeface="Courier" pitchFamily="2" charset="0"/>
              </a:rPr>
              <a:t>RETURN</a:t>
            </a:r>
            <a:r>
              <a:rPr lang="en-GB" sz="3200" dirty="0">
                <a:latin typeface="Courier" pitchFamily="2" charset="0"/>
              </a:rPr>
              <a:t> means stop traversing this chain and resume at</a:t>
            </a: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the next rule in the previous (calling) chain.  If the end of a built-in chain is reached or a rule in a built-in chain with  target  </a:t>
            </a:r>
            <a:r>
              <a:rPr lang="en-GB" sz="3200" b="1" dirty="0">
                <a:latin typeface="Courier" pitchFamily="2" charset="0"/>
              </a:rPr>
              <a:t>RETURN</a:t>
            </a:r>
            <a:endParaRPr lang="en-GB" sz="32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3200" dirty="0">
                <a:latin typeface="Courier" pitchFamily="2" charset="0"/>
              </a:rPr>
              <a:t>       is matched, the target specified by the chain policy determines the fate of the packet.</a:t>
            </a:r>
          </a:p>
          <a:p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45</a:t>
            </a:fld>
            <a:endParaRPr lang="en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FB636F3-410D-DA4B-B6D9-E03486480C4C}"/>
                  </a:ext>
                </a:extLst>
              </p14:cNvPr>
              <p14:cNvContentPartPr/>
              <p14:nvPr/>
            </p14:nvContentPartPr>
            <p14:xfrm>
              <a:off x="1150560" y="2430720"/>
              <a:ext cx="7987680" cy="14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FB636F3-410D-DA4B-B6D9-E03486480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4720" y="2367360"/>
                <a:ext cx="801900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E45FF7-5298-F445-907B-A8E12DEBE109}"/>
                  </a:ext>
                </a:extLst>
              </p14:cNvPr>
              <p14:cNvContentPartPr/>
              <p14:nvPr/>
            </p14:nvContentPartPr>
            <p14:xfrm>
              <a:off x="1144080" y="3412440"/>
              <a:ext cx="3659040" cy="109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E45FF7-5298-F445-907B-A8E12DEBE1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8240" y="3349080"/>
                <a:ext cx="36903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A441DE-9414-994D-9D65-C59D967FED51}"/>
                  </a:ext>
                </a:extLst>
              </p14:cNvPr>
              <p14:cNvContentPartPr/>
              <p14:nvPr/>
            </p14:nvContentPartPr>
            <p14:xfrm>
              <a:off x="5090400" y="3376440"/>
              <a:ext cx="4554360" cy="103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A441DE-9414-994D-9D65-C59D967FED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4560" y="3313080"/>
                <a:ext cx="45856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7F6CA4-96B9-D644-B1A5-E2853205A067}"/>
                  </a:ext>
                </a:extLst>
              </p14:cNvPr>
              <p14:cNvContentPartPr/>
              <p14:nvPr/>
            </p14:nvContentPartPr>
            <p14:xfrm>
              <a:off x="1151280" y="3604320"/>
              <a:ext cx="8512920" cy="954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7F6CA4-96B9-D644-B1A5-E2853205A0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5440" y="3540960"/>
                <a:ext cx="854424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D311CE-9638-3A41-AD71-E8D9D446DE9F}"/>
                  </a:ext>
                </a:extLst>
              </p14:cNvPr>
              <p14:cNvContentPartPr/>
              <p14:nvPr/>
            </p14:nvContentPartPr>
            <p14:xfrm>
              <a:off x="1154880" y="3785400"/>
              <a:ext cx="2107800" cy="964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D311CE-9638-3A41-AD71-E8D9D446DE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9040" y="3722040"/>
                <a:ext cx="21391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3FC3A4-A5FB-1546-8570-536EF6C23D8B}"/>
                  </a:ext>
                </a:extLst>
              </p14:cNvPr>
              <p14:cNvContentPartPr/>
              <p14:nvPr/>
            </p14:nvContentPartPr>
            <p14:xfrm>
              <a:off x="3383280" y="3854520"/>
              <a:ext cx="2982960" cy="63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3FC3A4-A5FB-1546-8570-536EF6C23D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67440" y="3791160"/>
                <a:ext cx="30142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D79555F-51CD-AD4E-9AD2-82581EAE236C}"/>
                  </a:ext>
                </a:extLst>
              </p14:cNvPr>
              <p14:cNvContentPartPr/>
              <p14:nvPr/>
            </p14:nvContentPartPr>
            <p14:xfrm>
              <a:off x="1158840" y="4128480"/>
              <a:ext cx="2291400" cy="79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D79555F-51CD-AD4E-9AD2-82581EAE23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43000" y="4065120"/>
                <a:ext cx="23227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DA19209-1F93-AD4B-BDD2-61DEDD3FE809}"/>
                  </a:ext>
                </a:extLst>
              </p14:cNvPr>
              <p14:cNvContentPartPr/>
              <p14:nvPr/>
            </p14:nvContentPartPr>
            <p14:xfrm>
              <a:off x="3699720" y="4121280"/>
              <a:ext cx="2487600" cy="86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DA19209-1F93-AD4B-BDD2-61DEDD3FE8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83880" y="4057920"/>
                <a:ext cx="251892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480D068-585D-DF41-9E4E-2E6E7FC342D9}"/>
                  </a:ext>
                </a:extLst>
              </p14:cNvPr>
              <p14:cNvContentPartPr/>
              <p14:nvPr/>
            </p14:nvContentPartPr>
            <p14:xfrm>
              <a:off x="6428520" y="4158000"/>
              <a:ext cx="2338560" cy="34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480D068-585D-DF41-9E4E-2E6E7FC342D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12680" y="4094640"/>
                <a:ext cx="2369880" cy="16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6519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1330" y="5227400"/>
            <a:ext cx="8933713" cy="7210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T" dirty="0"/>
              <a:t>IPTABLES permette di gestire le regole di firewall locali (host firewall 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Iptables</a:t>
            </a:r>
            <a:endParaRPr lang="en-IT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46</a:t>
            </a:fld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FEB3E-30FE-8A43-8D63-44BDEFD470A0}"/>
              </a:ext>
            </a:extLst>
          </p:cNvPr>
          <p:cNvSpPr txBox="1"/>
          <p:nvPr/>
        </p:nvSpPr>
        <p:spPr>
          <a:xfrm>
            <a:off x="1179305" y="1405051"/>
            <a:ext cx="909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Tipica</a:t>
            </a:r>
            <a:r>
              <a:rPr lang="en-US" dirty="0"/>
              <a:t> </a:t>
            </a:r>
            <a:r>
              <a:rPr lang="en-US" dirty="0" err="1"/>
              <a:t>configurazione</a:t>
            </a:r>
            <a:r>
              <a:rPr lang="en-US" dirty="0"/>
              <a:t> di iptables di base.  INPUT </a:t>
            </a:r>
            <a:r>
              <a:rPr lang="en-US" dirty="0" err="1"/>
              <a:t>tutto</a:t>
            </a:r>
            <a:r>
              <a:rPr lang="en-US" dirty="0"/>
              <a:t> </a:t>
            </a:r>
            <a:r>
              <a:rPr lang="en-US" dirty="0" err="1"/>
              <a:t>chiuso</a:t>
            </a:r>
            <a:r>
              <a:rPr lang="en-US" dirty="0"/>
              <a:t> </a:t>
            </a:r>
            <a:r>
              <a:rPr lang="en-US" dirty="0" err="1"/>
              <a:t>tranne</a:t>
            </a:r>
            <a:r>
              <a:rPr lang="en-US" dirty="0"/>
              <a:t>  22,80</a:t>
            </a:r>
          </a:p>
        </p:txBody>
      </p:sp>
      <p:pic>
        <p:nvPicPr>
          <p:cNvPr id="15" name="Content Placeholder 13" descr="Table&#10;&#10;Description automatically generated">
            <a:extLst>
              <a:ext uri="{FF2B5EF4-FFF2-40B4-BE49-F238E27FC236}">
                <a16:creationId xmlns:a16="http://schemas.microsoft.com/office/drawing/2014/main" id="{41FF4984-6512-C04C-BCDA-A06F2EE8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05" y="2011680"/>
            <a:ext cx="9391650" cy="28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14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5237639"/>
            <a:ext cx="8933713" cy="7210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hlinkClick r:id="rId2"/>
              </a:rPr>
              <a:t>https://</a:t>
            </a:r>
            <a:r>
              <a:rPr lang="en-GB" sz="2400" dirty="0" err="1">
                <a:hlinkClick r:id="rId2"/>
              </a:rPr>
              <a:t>www.digitalocean.com</a:t>
            </a:r>
            <a:r>
              <a:rPr lang="en-GB" sz="2400" dirty="0">
                <a:hlinkClick r:id="rId2"/>
              </a:rPr>
              <a:t>/community/tutorials/iptables-essentials-common-firewall-rules-and-commands</a:t>
            </a:r>
            <a:endParaRPr lang="en-IT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Iptables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687" y="1259840"/>
            <a:ext cx="9391650" cy="3769360"/>
          </a:xfrm>
        </p:spPr>
        <p:txBody>
          <a:bodyPr>
            <a:normAutofit/>
          </a:bodyPr>
          <a:lstStyle/>
          <a:p>
            <a:r>
              <a:rPr lang="en-IT" sz="2400" dirty="0"/>
              <a:t>Esempio 1 zona demilitarizzata geografica </a:t>
            </a:r>
          </a:p>
          <a:p>
            <a:pPr lvl="1"/>
            <a:r>
              <a:rPr lang="en-GB" sz="2000" dirty="0"/>
              <a:t>s</a:t>
            </a:r>
            <a:r>
              <a:rPr lang="en-IT" sz="2000" dirty="0"/>
              <a:t>sh aperta solo a reti INFN</a:t>
            </a:r>
          </a:p>
          <a:p>
            <a:pPr marL="0" indent="0">
              <a:buNone/>
            </a:pPr>
            <a:r>
              <a:rPr lang="en-GB" sz="1200" dirty="0" err="1">
                <a:latin typeface="Courier" pitchFamily="2" charset="0"/>
              </a:rPr>
              <a:t>sudo</a:t>
            </a:r>
            <a:r>
              <a:rPr lang="en-GB" sz="1200" dirty="0">
                <a:latin typeface="Courier" pitchFamily="2" charset="0"/>
              </a:rPr>
              <a:t> iptables -A INPUT -p </a:t>
            </a:r>
            <a:r>
              <a:rPr lang="en-GB" sz="1200" dirty="0" err="1">
                <a:latin typeface="Courier" pitchFamily="2" charset="0"/>
              </a:rPr>
              <a:t>tcp</a:t>
            </a:r>
            <a:r>
              <a:rPr lang="en-GB" sz="1200" dirty="0">
                <a:latin typeface="Courier" pitchFamily="2" charset="0"/>
              </a:rPr>
              <a:t> -s 131.154.0.0/16 –</a:t>
            </a:r>
            <a:r>
              <a:rPr lang="en-GB" sz="1200" dirty="0" err="1">
                <a:latin typeface="Courier" pitchFamily="2" charset="0"/>
              </a:rPr>
              <a:t>dport</a:t>
            </a:r>
            <a:r>
              <a:rPr lang="en-GB" sz="1200" dirty="0">
                <a:latin typeface="Courier" pitchFamily="2" charset="0"/>
              </a:rPr>
              <a:t> 22 -m </a:t>
            </a:r>
            <a:r>
              <a:rPr lang="en-GB" sz="1200" dirty="0" err="1">
                <a:latin typeface="Courier" pitchFamily="2" charset="0"/>
              </a:rPr>
              <a:t>conntrack</a:t>
            </a:r>
            <a:r>
              <a:rPr lang="en-GB" sz="1200" dirty="0">
                <a:latin typeface="Courier" pitchFamily="2" charset="0"/>
              </a:rPr>
              <a:t> --</a:t>
            </a:r>
            <a:r>
              <a:rPr lang="en-GB" sz="1200" dirty="0" err="1">
                <a:latin typeface="Courier" pitchFamily="2" charset="0"/>
              </a:rPr>
              <a:t>ctstate</a:t>
            </a:r>
            <a:r>
              <a:rPr lang="en-GB" sz="1200" dirty="0">
                <a:latin typeface="Courier" pitchFamily="2" charset="0"/>
              </a:rPr>
              <a:t> NEW,ESTABLISHED -j ACCEPT</a:t>
            </a:r>
            <a:endParaRPr lang="en-IT" sz="1100" dirty="0">
              <a:latin typeface="Courier" pitchFamily="2" charset="0"/>
            </a:endParaRPr>
          </a:p>
          <a:p>
            <a:r>
              <a:rPr lang="en-IT" sz="2400" dirty="0"/>
              <a:t>Esempio 2 bastion host only</a:t>
            </a:r>
          </a:p>
          <a:p>
            <a:pPr lvl="1"/>
            <a:r>
              <a:rPr lang="en-IT" sz="2000" dirty="0"/>
              <a:t>Tutte le porte aperte solo al particolare IP ( I</a:t>
            </a:r>
            <a:r>
              <a:rPr lang="en-GB" sz="2000" dirty="0"/>
              <a:t>p</a:t>
            </a:r>
            <a:r>
              <a:rPr lang="en-IT" sz="2000" dirty="0"/>
              <a:t>bastion=10.10.10.1 )</a:t>
            </a:r>
          </a:p>
          <a:p>
            <a:pPr marL="0" indent="0">
              <a:buNone/>
            </a:pPr>
            <a:r>
              <a:rPr lang="en-GB" sz="1200" dirty="0" err="1">
                <a:latin typeface="Courier" pitchFamily="2" charset="0"/>
              </a:rPr>
              <a:t>sudo</a:t>
            </a:r>
            <a:r>
              <a:rPr lang="en-GB" sz="1200" dirty="0">
                <a:latin typeface="Courier" pitchFamily="2" charset="0"/>
              </a:rPr>
              <a:t> iptables -A INPUT -p </a:t>
            </a:r>
            <a:r>
              <a:rPr lang="en-GB" sz="1200" dirty="0" err="1">
                <a:latin typeface="Courier" pitchFamily="2" charset="0"/>
              </a:rPr>
              <a:t>tcp</a:t>
            </a:r>
            <a:r>
              <a:rPr lang="en-GB" sz="1200" dirty="0">
                <a:latin typeface="Courier" pitchFamily="2" charset="0"/>
              </a:rPr>
              <a:t> -s 10.10.10.1/32 -m </a:t>
            </a:r>
            <a:r>
              <a:rPr lang="en-GB" sz="1200" dirty="0" err="1">
                <a:latin typeface="Courier" pitchFamily="2" charset="0"/>
              </a:rPr>
              <a:t>conntrack</a:t>
            </a:r>
            <a:r>
              <a:rPr lang="en-GB" sz="1200" dirty="0">
                <a:latin typeface="Courier" pitchFamily="2" charset="0"/>
              </a:rPr>
              <a:t> --</a:t>
            </a:r>
            <a:r>
              <a:rPr lang="en-GB" sz="1200" dirty="0" err="1">
                <a:latin typeface="Courier" pitchFamily="2" charset="0"/>
              </a:rPr>
              <a:t>ctstate</a:t>
            </a:r>
            <a:r>
              <a:rPr lang="en-GB" sz="1200" dirty="0">
                <a:latin typeface="Courier" pitchFamily="2" charset="0"/>
              </a:rPr>
              <a:t> NEW,ESTABLISHED -j ACCEPT</a:t>
            </a:r>
            <a:endParaRPr lang="en-IT" sz="1200" dirty="0"/>
          </a:p>
          <a:p>
            <a:r>
              <a:rPr lang="en-IT" sz="2400" dirty="0"/>
              <a:t>Esempio 3 tutto chiuso tranne la LAN </a:t>
            </a:r>
          </a:p>
          <a:p>
            <a:pPr lvl="1"/>
            <a:r>
              <a:rPr lang="en-GB" sz="2000" dirty="0"/>
              <a:t>P</a:t>
            </a:r>
            <a:r>
              <a:rPr lang="en-IT" sz="2000" dirty="0"/>
              <a:t>orte dei servizi aperte agli IP pubblici di altri host del proprio tenant </a:t>
            </a:r>
          </a:p>
          <a:p>
            <a:pPr marL="0" indent="0">
              <a:buNone/>
            </a:pPr>
            <a:r>
              <a:rPr lang="en-GB" sz="1000" dirty="0" err="1">
                <a:latin typeface="Courier" pitchFamily="2" charset="0"/>
              </a:rPr>
              <a:t>sudo</a:t>
            </a:r>
            <a:r>
              <a:rPr lang="en-GB" sz="1000" dirty="0">
                <a:latin typeface="Courier" pitchFamily="2" charset="0"/>
              </a:rPr>
              <a:t> iptables -A INPUT -p </a:t>
            </a:r>
            <a:r>
              <a:rPr lang="en-GB" sz="1000" dirty="0" err="1">
                <a:latin typeface="Courier" pitchFamily="2" charset="0"/>
              </a:rPr>
              <a:t>tcp</a:t>
            </a:r>
            <a:r>
              <a:rPr lang="en-GB" sz="1000" dirty="0">
                <a:latin typeface="Courier" pitchFamily="2" charset="0"/>
              </a:rPr>
              <a:t> -s </a:t>
            </a:r>
            <a:r>
              <a:rPr lang="en-IT" sz="1000" dirty="0">
                <a:latin typeface="Courier" pitchFamily="2" charset="0"/>
              </a:rPr>
              <a:t>192.135.24.108/24 –dport 80,443,9200,5601 </a:t>
            </a:r>
            <a:r>
              <a:rPr lang="en-GB" sz="1000" dirty="0">
                <a:latin typeface="Courier" pitchFamily="2" charset="0"/>
              </a:rPr>
              <a:t>-m </a:t>
            </a:r>
            <a:r>
              <a:rPr lang="en-GB" sz="1000" dirty="0" err="1">
                <a:latin typeface="Courier" pitchFamily="2" charset="0"/>
              </a:rPr>
              <a:t>conntrack</a:t>
            </a:r>
            <a:r>
              <a:rPr lang="en-GB" sz="1000" dirty="0">
                <a:latin typeface="Courier" pitchFamily="2" charset="0"/>
              </a:rPr>
              <a:t> –</a:t>
            </a:r>
            <a:r>
              <a:rPr lang="en-GB" sz="1000" dirty="0" err="1">
                <a:latin typeface="Courier" pitchFamily="2" charset="0"/>
              </a:rPr>
              <a:t>ctstate</a:t>
            </a:r>
            <a:r>
              <a:rPr lang="en-GB" sz="1000" dirty="0">
                <a:latin typeface="Courier" pitchFamily="2" charset="0"/>
              </a:rPr>
              <a:t> NEW,ESTABLISHED –j ACCEPT</a:t>
            </a:r>
            <a:endParaRPr lang="en-IT" sz="1000" dirty="0">
              <a:latin typeface="Courier" pitchFamily="2" charset="0"/>
            </a:endParaRPr>
          </a:p>
          <a:p>
            <a:pPr marL="0" indent="0">
              <a:buNone/>
            </a:pPr>
            <a:endParaRPr lang="en-IT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47</a:t>
            </a:fld>
            <a:endParaRPr lang="en-IT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D270AFB-E12E-4547-A4B9-53F42EFF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87" y="1161191"/>
            <a:ext cx="9954268" cy="509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rewalld-structure+nftables">
            <a:extLst>
              <a:ext uri="{FF2B5EF4-FFF2-40B4-BE49-F238E27FC236}">
                <a16:creationId xmlns:a16="http://schemas.microsoft.com/office/drawing/2014/main" id="{A6C09FDF-B523-C047-8A6A-471AD053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978" y="3066487"/>
            <a:ext cx="2146381" cy="246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5237639"/>
            <a:ext cx="8933713" cy="7210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T" dirty="0"/>
              <a:t>IPTABLES permette di gestire le regole di firewall locali (host firewall)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firewalld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687" y="1259840"/>
            <a:ext cx="9391650" cy="376936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</a:t>
            </a:r>
            <a:r>
              <a:rPr lang="en-IT" dirty="0"/>
              <a:t>irewalld service si gestisce attraverso firewalld-cmd</a:t>
            </a:r>
          </a:p>
          <a:p>
            <a:r>
              <a:rPr lang="en-IT" dirty="0"/>
              <a:t>Sintassi completamente differente decisamente pi</a:t>
            </a:r>
            <a:r>
              <a:rPr lang="en-US" dirty="0"/>
              <a:t>ù </a:t>
            </a:r>
            <a:r>
              <a:rPr lang="en-IT" dirty="0"/>
              <a:t>complessa e completa, ma alla fine realizza gli stessi concetti gestendo lo stesso modulo del kernel di iptables</a:t>
            </a:r>
          </a:p>
          <a:p>
            <a:r>
              <a:rPr lang="en-IT" dirty="0"/>
              <a:t>Si presta ad essere utilizzato come completo strumento per host firewalling</a:t>
            </a:r>
          </a:p>
          <a:p>
            <a:r>
              <a:rPr lang="en-IT" dirty="0"/>
              <a:t>La differenza pi</a:t>
            </a:r>
            <a:r>
              <a:rPr lang="en-US" dirty="0"/>
              <a:t>ù</a:t>
            </a:r>
            <a:r>
              <a:rPr lang="en-IT" dirty="0"/>
              <a:t> marcata rispetto iptables e quella di separare runtime da permanent permettendo test e rollback</a:t>
            </a:r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err="1">
                <a:hlinkClick r:id="rId3"/>
              </a:rPr>
              <a:t>firewalld.org</a:t>
            </a:r>
            <a:r>
              <a:rPr lang="en-GB" dirty="0">
                <a:hlinkClick r:id="rId3"/>
              </a:rPr>
              <a:t>/documentation/man-pages/firewall-</a:t>
            </a:r>
            <a:r>
              <a:rPr lang="en-GB" dirty="0" err="1">
                <a:hlinkClick r:id="rId3"/>
              </a:rPr>
              <a:t>cmd.html</a:t>
            </a:r>
            <a:endParaRPr lang="en-IT" dirty="0"/>
          </a:p>
          <a:p>
            <a:pPr marL="0" indent="0">
              <a:buNone/>
            </a:pPr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74119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918" y="5122496"/>
            <a:ext cx="8933713" cy="721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hlinkClick r:id="rId2"/>
              </a:rPr>
              <a:t>https://</a:t>
            </a:r>
            <a:r>
              <a:rPr lang="en-GB" sz="2000" dirty="0" err="1">
                <a:hlinkClick r:id="rId2"/>
              </a:rPr>
              <a:t>debian-handbook.info</a:t>
            </a:r>
            <a:r>
              <a:rPr lang="en-GB" sz="2000" dirty="0">
                <a:hlinkClick r:id="rId2"/>
              </a:rPr>
              <a:t>/browse/it-IT/stable/</a:t>
            </a:r>
            <a:r>
              <a:rPr lang="en-GB" sz="2000" dirty="0" err="1">
                <a:hlinkClick r:id="rId2"/>
              </a:rPr>
              <a:t>sect.apparmor.html</a:t>
            </a:r>
            <a:endParaRPr lang="en-IT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apparmor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3455621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err="1"/>
              <a:t>AppArmor</a:t>
            </a:r>
            <a:r>
              <a:rPr lang="en-GB" sz="2000" dirty="0"/>
              <a:t> </a:t>
            </a:r>
            <a:r>
              <a:rPr lang="en-GB" sz="2000" dirty="0" err="1"/>
              <a:t>è</a:t>
            </a:r>
            <a:r>
              <a:rPr lang="en-GB" sz="2000" dirty="0"/>
              <a:t> un </a:t>
            </a:r>
            <a:r>
              <a:rPr lang="en-GB" sz="2000" dirty="0" err="1"/>
              <a:t>sistema</a:t>
            </a:r>
            <a:r>
              <a:rPr lang="en-GB" sz="2000" dirty="0"/>
              <a:t> di </a:t>
            </a:r>
            <a:r>
              <a:rPr lang="en-GB" sz="2000" i="1" dirty="0"/>
              <a:t>Mandatory Access Control (</a:t>
            </a:r>
            <a:r>
              <a:rPr lang="en-GB" sz="2000" i="1" dirty="0" err="1"/>
              <a:t>Controllo</a:t>
            </a:r>
            <a:r>
              <a:rPr lang="en-GB" sz="2000" i="1" dirty="0"/>
              <a:t> Accesso </a:t>
            </a:r>
            <a:r>
              <a:rPr lang="en-GB" sz="2000" i="1" dirty="0" err="1"/>
              <a:t>Obbligatorio</a:t>
            </a:r>
            <a:r>
              <a:rPr lang="en-GB" sz="2000" i="1" dirty="0"/>
              <a:t>)</a:t>
            </a:r>
            <a:r>
              <a:rPr lang="en-GB" sz="2000" dirty="0"/>
              <a:t> </a:t>
            </a:r>
            <a:r>
              <a:rPr lang="en-GB" sz="2000" dirty="0" err="1"/>
              <a:t>costruito</a:t>
            </a:r>
            <a:r>
              <a:rPr lang="en-GB" sz="2000" dirty="0"/>
              <a:t> </a:t>
            </a:r>
            <a:r>
              <a:rPr lang="en-GB" sz="2000" dirty="0" err="1"/>
              <a:t>sull'interfaccia</a:t>
            </a:r>
            <a:r>
              <a:rPr lang="en-GB" sz="2000" dirty="0"/>
              <a:t> LSM (</a:t>
            </a:r>
            <a:r>
              <a:rPr lang="en-GB" sz="2000" i="1" dirty="0"/>
              <a:t>Linux Security Modules</a:t>
            </a:r>
            <a:r>
              <a:rPr lang="en-GB" sz="2000" dirty="0"/>
              <a:t>) di Linux. In </a:t>
            </a:r>
            <a:r>
              <a:rPr lang="en-GB" sz="2000" dirty="0" err="1"/>
              <a:t>pratica</a:t>
            </a:r>
            <a:r>
              <a:rPr lang="en-GB" sz="2000" dirty="0"/>
              <a:t>, il kernel </a:t>
            </a:r>
            <a:r>
              <a:rPr lang="en-GB" sz="2000" dirty="0" err="1"/>
              <a:t>interroga</a:t>
            </a:r>
            <a:r>
              <a:rPr lang="en-GB" sz="2000" dirty="0"/>
              <a:t> </a:t>
            </a:r>
            <a:r>
              <a:rPr lang="en-GB" sz="2000" dirty="0" err="1"/>
              <a:t>AppArmor</a:t>
            </a:r>
            <a:r>
              <a:rPr lang="en-GB" sz="2000" dirty="0"/>
              <a:t> prima di </a:t>
            </a:r>
            <a:r>
              <a:rPr lang="en-GB" sz="2000" dirty="0" err="1"/>
              <a:t>ogni</a:t>
            </a:r>
            <a:r>
              <a:rPr lang="en-GB" sz="2000" dirty="0"/>
              <a:t> </a:t>
            </a:r>
            <a:r>
              <a:rPr lang="en-GB" sz="2000" dirty="0" err="1"/>
              <a:t>chiamata</a:t>
            </a:r>
            <a:r>
              <a:rPr lang="en-GB" sz="2000" dirty="0"/>
              <a:t> di </a:t>
            </a:r>
            <a:r>
              <a:rPr lang="en-GB" sz="2000" dirty="0" err="1"/>
              <a:t>sistema</a:t>
            </a:r>
            <a:r>
              <a:rPr lang="en-GB" sz="2000" dirty="0"/>
              <a:t> per </a:t>
            </a:r>
            <a:r>
              <a:rPr lang="en-GB" sz="2000" dirty="0" err="1"/>
              <a:t>sapere</a:t>
            </a:r>
            <a:r>
              <a:rPr lang="en-GB" sz="2000" dirty="0"/>
              <a:t> se il </a:t>
            </a:r>
            <a:r>
              <a:rPr lang="en-GB" sz="2000" dirty="0" err="1"/>
              <a:t>processo</a:t>
            </a:r>
            <a:r>
              <a:rPr lang="en-GB" sz="2000" dirty="0"/>
              <a:t> </a:t>
            </a:r>
            <a:r>
              <a:rPr lang="en-GB" sz="2000" dirty="0" err="1"/>
              <a:t>è</a:t>
            </a:r>
            <a:r>
              <a:rPr lang="en-GB" sz="2000" dirty="0"/>
              <a:t> </a:t>
            </a:r>
            <a:r>
              <a:rPr lang="en-GB" sz="2000" dirty="0" err="1"/>
              <a:t>autorizzato</a:t>
            </a:r>
            <a:r>
              <a:rPr lang="en-GB" sz="2000" dirty="0"/>
              <a:t> ad </a:t>
            </a:r>
            <a:r>
              <a:rPr lang="en-GB" sz="2000" dirty="0" err="1"/>
              <a:t>eseguire</a:t>
            </a:r>
            <a:r>
              <a:rPr lang="en-GB" sz="2000" dirty="0"/>
              <a:t> una data </a:t>
            </a:r>
            <a:r>
              <a:rPr lang="en-GB" sz="2000" dirty="0" err="1"/>
              <a:t>operazione</a:t>
            </a:r>
            <a:r>
              <a:rPr lang="en-GB" sz="2000" dirty="0"/>
              <a:t>. </a:t>
            </a:r>
            <a:r>
              <a:rPr lang="en-GB" sz="2000" dirty="0" err="1"/>
              <a:t>Attraverso</a:t>
            </a:r>
            <a:r>
              <a:rPr lang="en-GB" sz="2000" dirty="0"/>
              <a:t> </a:t>
            </a:r>
            <a:r>
              <a:rPr lang="en-GB" sz="2000" dirty="0" err="1"/>
              <a:t>questo</a:t>
            </a:r>
            <a:r>
              <a:rPr lang="en-GB" sz="2000" dirty="0"/>
              <a:t> </a:t>
            </a:r>
            <a:r>
              <a:rPr lang="en-GB" sz="2000" dirty="0" err="1"/>
              <a:t>meccanismo</a:t>
            </a:r>
            <a:r>
              <a:rPr lang="en-GB" sz="2000" dirty="0"/>
              <a:t>, </a:t>
            </a:r>
            <a:r>
              <a:rPr lang="en-GB" sz="2000" dirty="0" err="1"/>
              <a:t>AppArmor</a:t>
            </a:r>
            <a:r>
              <a:rPr lang="en-GB" sz="2000" dirty="0"/>
              <a:t> </a:t>
            </a:r>
            <a:r>
              <a:rPr lang="en-GB" sz="2000" dirty="0" err="1"/>
              <a:t>confina</a:t>
            </a:r>
            <a:r>
              <a:rPr lang="en-GB" sz="2000" dirty="0"/>
              <a:t> </a:t>
            </a:r>
            <a:r>
              <a:rPr lang="en-GB" sz="2000" dirty="0" err="1"/>
              <a:t>programmi</a:t>
            </a:r>
            <a:r>
              <a:rPr lang="en-GB" sz="2000" dirty="0"/>
              <a:t> ad una </a:t>
            </a:r>
            <a:r>
              <a:rPr lang="en-GB" sz="2000" dirty="0" err="1"/>
              <a:t>serie</a:t>
            </a:r>
            <a:r>
              <a:rPr lang="en-GB" sz="2000" dirty="0"/>
              <a:t> </a:t>
            </a:r>
            <a:r>
              <a:rPr lang="en-GB" sz="2000" dirty="0" err="1"/>
              <a:t>limitata</a:t>
            </a:r>
            <a:r>
              <a:rPr lang="en-GB" sz="2000" dirty="0"/>
              <a:t> di </a:t>
            </a:r>
            <a:r>
              <a:rPr lang="en-GB" sz="2000" dirty="0" err="1"/>
              <a:t>risorse</a:t>
            </a:r>
            <a:r>
              <a:rPr lang="en-GB" sz="2000" dirty="0"/>
              <a:t>. </a:t>
            </a:r>
          </a:p>
          <a:p>
            <a:r>
              <a:rPr lang="en-GB" sz="2000" dirty="0"/>
              <a:t>I </a:t>
            </a:r>
            <a:r>
              <a:rPr lang="en-GB" sz="2000" dirty="0" err="1"/>
              <a:t>profili</a:t>
            </a:r>
            <a:r>
              <a:rPr lang="en-GB" sz="2000" dirty="0"/>
              <a:t> </a:t>
            </a:r>
            <a:r>
              <a:rPr lang="en-GB" sz="2000" dirty="0" err="1"/>
              <a:t>AppArmor</a:t>
            </a:r>
            <a:r>
              <a:rPr lang="en-GB" sz="2000" dirty="0"/>
              <a:t> </a:t>
            </a:r>
            <a:r>
              <a:rPr lang="en-GB" sz="2000" dirty="0" err="1"/>
              <a:t>sono</a:t>
            </a:r>
            <a:r>
              <a:rPr lang="en-GB" sz="2000" dirty="0"/>
              <a:t> </a:t>
            </a:r>
            <a:r>
              <a:rPr lang="en-GB" sz="2000" dirty="0" err="1"/>
              <a:t>memorizzati</a:t>
            </a:r>
            <a:r>
              <a:rPr lang="en-GB" sz="2000" dirty="0"/>
              <a:t> in /etc/</a:t>
            </a:r>
            <a:r>
              <a:rPr lang="en-GB" sz="2000" dirty="0" err="1"/>
              <a:t>apparmor.d</a:t>
            </a:r>
            <a:r>
              <a:rPr lang="en-GB" sz="2000" dirty="0"/>
              <a:t>/ e </a:t>
            </a:r>
            <a:r>
              <a:rPr lang="en-GB" sz="2000" dirty="0" err="1"/>
              <a:t>contengono</a:t>
            </a:r>
            <a:r>
              <a:rPr lang="en-GB" sz="2000" dirty="0"/>
              <a:t> un </a:t>
            </a:r>
            <a:r>
              <a:rPr lang="en-GB" sz="2000" dirty="0" err="1"/>
              <a:t>elenco</a:t>
            </a:r>
            <a:r>
              <a:rPr lang="en-GB" sz="2000" dirty="0"/>
              <a:t> </a:t>
            </a:r>
            <a:r>
              <a:rPr lang="en-GB" sz="2000" dirty="0" err="1"/>
              <a:t>delle</a:t>
            </a:r>
            <a:r>
              <a:rPr lang="en-GB" sz="2000" dirty="0"/>
              <a:t> </a:t>
            </a:r>
            <a:r>
              <a:rPr lang="en-GB" sz="2000" dirty="0" err="1"/>
              <a:t>regole</a:t>
            </a:r>
            <a:r>
              <a:rPr lang="en-GB" sz="2000" dirty="0"/>
              <a:t> di </a:t>
            </a:r>
            <a:r>
              <a:rPr lang="en-GB" sz="2000" dirty="0" err="1"/>
              <a:t>controllo</a:t>
            </a:r>
            <a:r>
              <a:rPr lang="en-GB" sz="2000" dirty="0"/>
              <a:t> </a:t>
            </a:r>
            <a:r>
              <a:rPr lang="en-GB" sz="2000" dirty="0" err="1"/>
              <a:t>d'accesso</a:t>
            </a:r>
            <a:r>
              <a:rPr lang="en-GB" sz="2000" dirty="0"/>
              <a:t> alle </a:t>
            </a:r>
            <a:r>
              <a:rPr lang="en-GB" sz="2000" dirty="0" err="1"/>
              <a:t>risorse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ogni</a:t>
            </a:r>
            <a:r>
              <a:rPr lang="en-GB" sz="2000" dirty="0"/>
              <a:t> </a:t>
            </a:r>
            <a:r>
              <a:rPr lang="en-GB" sz="2000" dirty="0" err="1"/>
              <a:t>programma</a:t>
            </a:r>
            <a:r>
              <a:rPr lang="en-GB" sz="2000" dirty="0"/>
              <a:t> </a:t>
            </a:r>
            <a:r>
              <a:rPr lang="en-GB" sz="2000" dirty="0" err="1"/>
              <a:t>può</a:t>
            </a:r>
            <a:r>
              <a:rPr lang="en-GB" sz="2000" dirty="0"/>
              <a:t> </a:t>
            </a:r>
            <a:r>
              <a:rPr lang="en-GB" sz="2000" dirty="0" err="1"/>
              <a:t>utilizzare</a:t>
            </a:r>
            <a:r>
              <a:rPr lang="en-GB" sz="2000" dirty="0"/>
              <a:t>. I </a:t>
            </a:r>
            <a:r>
              <a:rPr lang="en-GB" sz="2000" dirty="0" err="1"/>
              <a:t>profili</a:t>
            </a:r>
            <a:r>
              <a:rPr lang="en-GB" sz="2000" dirty="0"/>
              <a:t> </a:t>
            </a:r>
            <a:r>
              <a:rPr lang="en-GB" sz="2000" dirty="0" err="1"/>
              <a:t>sono</a:t>
            </a:r>
            <a:r>
              <a:rPr lang="en-GB" sz="2000" dirty="0"/>
              <a:t> </a:t>
            </a:r>
            <a:r>
              <a:rPr lang="en-GB" sz="2000" dirty="0" err="1"/>
              <a:t>compilati</a:t>
            </a:r>
            <a:r>
              <a:rPr lang="en-GB" sz="2000" dirty="0"/>
              <a:t> e </a:t>
            </a:r>
            <a:r>
              <a:rPr lang="en-GB" sz="2000" dirty="0" err="1"/>
              <a:t>caricati</a:t>
            </a:r>
            <a:r>
              <a:rPr lang="en-GB" sz="2000" dirty="0"/>
              <a:t> </a:t>
            </a:r>
            <a:r>
              <a:rPr lang="en-GB" sz="2000" dirty="0" err="1"/>
              <a:t>nel</a:t>
            </a:r>
            <a:r>
              <a:rPr lang="en-GB" sz="2000" dirty="0"/>
              <a:t> kernel dal </a:t>
            </a:r>
            <a:r>
              <a:rPr lang="en-GB" sz="2000" dirty="0" err="1"/>
              <a:t>comando</a:t>
            </a:r>
            <a:r>
              <a:rPr lang="en-GB" sz="2000" dirty="0"/>
              <a:t> </a:t>
            </a:r>
            <a:r>
              <a:rPr lang="en-GB" sz="2000" dirty="0" err="1"/>
              <a:t>apparmor_parser</a:t>
            </a:r>
            <a:r>
              <a:rPr lang="en-GB" sz="2000" dirty="0"/>
              <a:t>. </a:t>
            </a:r>
            <a:r>
              <a:rPr lang="en-GB" sz="2000" dirty="0" err="1"/>
              <a:t>Ogni</a:t>
            </a:r>
            <a:r>
              <a:rPr lang="en-GB" sz="2000" dirty="0"/>
              <a:t> </a:t>
            </a:r>
            <a:r>
              <a:rPr lang="en-GB" sz="2000" dirty="0" err="1"/>
              <a:t>profilo</a:t>
            </a:r>
            <a:r>
              <a:rPr lang="en-GB" sz="2000" dirty="0"/>
              <a:t> </a:t>
            </a:r>
            <a:r>
              <a:rPr lang="en-GB" sz="2000" dirty="0" err="1"/>
              <a:t>può</a:t>
            </a:r>
            <a:r>
              <a:rPr lang="en-GB" sz="2000" dirty="0"/>
              <a:t> </a:t>
            </a:r>
            <a:r>
              <a:rPr lang="en-GB" sz="2000" dirty="0" err="1"/>
              <a:t>essere</a:t>
            </a:r>
            <a:r>
              <a:rPr lang="en-GB" sz="2000" dirty="0"/>
              <a:t> </a:t>
            </a:r>
            <a:r>
              <a:rPr lang="en-GB" sz="2000" dirty="0" err="1"/>
              <a:t>caricato</a:t>
            </a:r>
            <a:r>
              <a:rPr lang="en-GB" sz="2000" dirty="0"/>
              <a:t> </a:t>
            </a:r>
            <a:r>
              <a:rPr lang="en-GB" sz="2000" dirty="0" err="1"/>
              <a:t>sia</a:t>
            </a:r>
            <a:r>
              <a:rPr lang="en-GB" sz="2000" dirty="0"/>
              <a:t> in </a:t>
            </a:r>
            <a:r>
              <a:rPr lang="en-GB" sz="2000" dirty="0" err="1"/>
              <a:t>esecuzione</a:t>
            </a:r>
            <a:r>
              <a:rPr lang="en-GB" sz="2000" dirty="0"/>
              <a:t> </a:t>
            </a:r>
            <a:r>
              <a:rPr lang="en-GB" sz="2000" dirty="0" err="1"/>
              <a:t>sia</a:t>
            </a:r>
            <a:r>
              <a:rPr lang="en-GB" sz="2000" dirty="0"/>
              <a:t> in complaining mode. La prima fa </a:t>
            </a:r>
            <a:r>
              <a:rPr lang="en-GB" sz="2000" dirty="0" err="1"/>
              <a:t>rispettare</a:t>
            </a:r>
            <a:r>
              <a:rPr lang="en-GB" sz="2000" dirty="0"/>
              <a:t> la policy e </a:t>
            </a:r>
            <a:r>
              <a:rPr lang="en-GB" sz="2000" dirty="0" err="1"/>
              <a:t>registra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tentativi</a:t>
            </a:r>
            <a:r>
              <a:rPr lang="en-GB" sz="2000" dirty="0"/>
              <a:t> di </a:t>
            </a:r>
            <a:r>
              <a:rPr lang="en-GB" sz="2000" dirty="0" err="1"/>
              <a:t>violazione</a:t>
            </a:r>
            <a:r>
              <a:rPr lang="en-GB" sz="2000" dirty="0"/>
              <a:t>, </a:t>
            </a:r>
            <a:r>
              <a:rPr lang="en-GB" sz="2000" dirty="0" err="1"/>
              <a:t>mentre</a:t>
            </a:r>
            <a:r>
              <a:rPr lang="en-GB" sz="2000" dirty="0"/>
              <a:t> la </a:t>
            </a:r>
            <a:r>
              <a:rPr lang="en-GB" sz="2000" dirty="0" err="1"/>
              <a:t>seconda</a:t>
            </a:r>
            <a:r>
              <a:rPr lang="en-GB" sz="2000" dirty="0"/>
              <a:t> non </a:t>
            </a:r>
            <a:r>
              <a:rPr lang="en-GB" sz="2000" dirty="0" err="1"/>
              <a:t>applica</a:t>
            </a:r>
            <a:r>
              <a:rPr lang="en-GB" sz="2000" dirty="0"/>
              <a:t> la policy ma </a:t>
            </a:r>
            <a:r>
              <a:rPr lang="en-GB" sz="2000" dirty="0" err="1"/>
              <a:t>registra</a:t>
            </a:r>
            <a:r>
              <a:rPr lang="en-GB" sz="2000" dirty="0"/>
              <a:t> sempre le </a:t>
            </a:r>
            <a:r>
              <a:rPr lang="en-GB" sz="2000" dirty="0" err="1"/>
              <a:t>chiamate</a:t>
            </a:r>
            <a:r>
              <a:rPr lang="en-GB" sz="2000" dirty="0"/>
              <a:t> di </a:t>
            </a:r>
            <a:r>
              <a:rPr lang="en-GB" sz="2000" dirty="0" err="1"/>
              <a:t>sistema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sarebbero</a:t>
            </a:r>
            <a:r>
              <a:rPr lang="en-GB" sz="2000" dirty="0"/>
              <a:t> state negate. </a:t>
            </a:r>
          </a:p>
          <a:p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49</a:t>
            </a:fld>
            <a:endParaRPr lang="en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104CA4-A8EF-AA4E-B4DA-46304F8450F2}"/>
                  </a:ext>
                </a:extLst>
              </p14:cNvPr>
              <p14:cNvContentPartPr/>
              <p14:nvPr/>
            </p14:nvContentPartPr>
            <p14:xfrm>
              <a:off x="9367560" y="2062440"/>
              <a:ext cx="184680" cy="14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104CA4-A8EF-AA4E-B4DA-46304F8450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51720" y="1999080"/>
                <a:ext cx="216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7221E5A-A0B4-4B4F-9EC1-04B1724F620C}"/>
                  </a:ext>
                </a:extLst>
              </p14:cNvPr>
              <p14:cNvContentPartPr/>
              <p14:nvPr/>
            </p14:nvContentPartPr>
            <p14:xfrm>
              <a:off x="949680" y="2266560"/>
              <a:ext cx="8057880" cy="88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7221E5A-A0B4-4B4F-9EC1-04B1724F62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840" y="2203200"/>
                <a:ext cx="808920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B723E53-F1E6-2949-8E35-6576A0A400C9}"/>
                  </a:ext>
                </a:extLst>
              </p14:cNvPr>
              <p14:cNvContentPartPr/>
              <p14:nvPr/>
            </p14:nvContentPartPr>
            <p14:xfrm>
              <a:off x="1028160" y="2460240"/>
              <a:ext cx="7301880" cy="1306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B723E53-F1E6-2949-8E35-6576A0A400C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2320" y="2396880"/>
                <a:ext cx="7333200" cy="2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4889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116DC-2620-044C-A41F-E220DA138C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IT" dirty="0"/>
              <a:t>INFN</a:t>
            </a:r>
          </a:p>
          <a:p>
            <a:r>
              <a:rPr lang="en-IT" dirty="0"/>
              <a:t>Agid</a:t>
            </a:r>
          </a:p>
          <a:p>
            <a:pPr marL="0" indent="0">
              <a:buNone/>
            </a:pP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BA308-33DA-544A-9931-6DECE39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Rischio e analisi del rischio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2EE4-F6B4-D947-BECD-C91B53E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A6E6-4C95-AA46-9E09-F0AB907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2335-B9BA-9940-9737-80D9640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62697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918" y="4919848"/>
            <a:ext cx="8933713" cy="7210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www.redhat.com</a:t>
            </a:r>
            <a:r>
              <a:rPr lang="en-GB" dirty="0">
                <a:hlinkClick r:id="rId2"/>
              </a:rPr>
              <a:t>/it/topics/</a:t>
            </a:r>
            <a:r>
              <a:rPr lang="en-GB" dirty="0" err="1">
                <a:hlinkClick r:id="rId2"/>
              </a:rPr>
              <a:t>linux</a:t>
            </a:r>
            <a:r>
              <a:rPr lang="en-GB" dirty="0">
                <a:hlinkClick r:id="rId2"/>
              </a:rPr>
              <a:t>/what-is-</a:t>
            </a:r>
            <a:r>
              <a:rPr lang="en-GB" dirty="0" err="1">
                <a:hlinkClick r:id="rId2"/>
              </a:rPr>
              <a:t>selinux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selinux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2400" dirty="0" err="1"/>
              <a:t>SELinux</a:t>
            </a:r>
            <a:r>
              <a:rPr lang="en-GB" sz="2400" dirty="0"/>
              <a:t> </a:t>
            </a:r>
            <a:r>
              <a:rPr lang="en-GB" sz="2400" dirty="0" err="1"/>
              <a:t>definisce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controlli</a:t>
            </a:r>
            <a:r>
              <a:rPr lang="en-GB" sz="2400" dirty="0"/>
              <a:t> di accesso per le </a:t>
            </a:r>
            <a:r>
              <a:rPr lang="en-GB" sz="2400" dirty="0" err="1"/>
              <a:t>applicazioni</a:t>
            </a:r>
            <a:r>
              <a:rPr lang="en-GB" sz="2400" dirty="0"/>
              <a:t>,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processi</a:t>
            </a:r>
            <a:r>
              <a:rPr lang="en-GB" sz="2400" dirty="0"/>
              <a:t> e </a:t>
            </a:r>
            <a:r>
              <a:rPr lang="en-GB" sz="2400" dirty="0" err="1"/>
              <a:t>i</a:t>
            </a:r>
            <a:r>
              <a:rPr lang="en-GB" sz="2400" dirty="0"/>
              <a:t> file </a:t>
            </a:r>
            <a:r>
              <a:rPr lang="en-GB" sz="2400" dirty="0" err="1"/>
              <a:t>su</a:t>
            </a:r>
            <a:r>
              <a:rPr lang="en-GB" sz="2400" dirty="0"/>
              <a:t> un </a:t>
            </a:r>
            <a:r>
              <a:rPr lang="en-GB" sz="2400" dirty="0" err="1"/>
              <a:t>sistema</a:t>
            </a:r>
            <a:r>
              <a:rPr lang="en-GB" sz="2400" dirty="0"/>
              <a:t> </a:t>
            </a:r>
            <a:r>
              <a:rPr lang="en-GB" sz="2400" dirty="0" err="1"/>
              <a:t>basandosi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criteri</a:t>
            </a:r>
            <a:r>
              <a:rPr lang="en-GB" sz="2400" dirty="0"/>
              <a:t> di </a:t>
            </a:r>
            <a:r>
              <a:rPr lang="en-GB" sz="2400" dirty="0" err="1"/>
              <a:t>sicurezza</a:t>
            </a:r>
            <a:r>
              <a:rPr lang="en-GB" sz="2400" dirty="0"/>
              <a:t>. Si </a:t>
            </a:r>
            <a:r>
              <a:rPr lang="en-GB" sz="2400" dirty="0" err="1"/>
              <a:t>tratta</a:t>
            </a:r>
            <a:r>
              <a:rPr lang="en-GB" sz="2400" dirty="0"/>
              <a:t> di una </a:t>
            </a:r>
            <a:r>
              <a:rPr lang="en-GB" sz="2400" dirty="0" err="1"/>
              <a:t>serie</a:t>
            </a:r>
            <a:r>
              <a:rPr lang="en-GB" sz="2400" dirty="0"/>
              <a:t> di </a:t>
            </a:r>
            <a:r>
              <a:rPr lang="en-GB" sz="2400" dirty="0" err="1"/>
              <a:t>regole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indicano</a:t>
            </a:r>
            <a:r>
              <a:rPr lang="en-GB" sz="2400" dirty="0"/>
              <a:t> a </a:t>
            </a:r>
            <a:r>
              <a:rPr lang="en-GB" sz="2400" dirty="0" err="1"/>
              <a:t>SELinux</a:t>
            </a:r>
            <a:r>
              <a:rPr lang="en-GB" sz="2400" dirty="0"/>
              <a:t> </a:t>
            </a:r>
            <a:r>
              <a:rPr lang="en-GB" sz="2400" dirty="0" err="1"/>
              <a:t>gli</a:t>
            </a:r>
            <a:r>
              <a:rPr lang="en-GB" sz="2400" dirty="0"/>
              <a:t> </a:t>
            </a:r>
            <a:r>
              <a:rPr lang="en-GB" sz="2400" dirty="0" err="1"/>
              <a:t>elementi</a:t>
            </a:r>
            <a:r>
              <a:rPr lang="en-GB" sz="2400" dirty="0"/>
              <a:t> a cui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possibile</a:t>
            </a:r>
            <a:r>
              <a:rPr lang="en-GB" sz="2400" dirty="0"/>
              <a:t> </a:t>
            </a:r>
            <a:r>
              <a:rPr lang="en-GB" sz="2400" dirty="0" err="1"/>
              <a:t>accedere</a:t>
            </a:r>
            <a:r>
              <a:rPr lang="en-GB" sz="2400" dirty="0"/>
              <a:t> o </a:t>
            </a:r>
            <a:r>
              <a:rPr lang="en-GB" sz="2400" dirty="0" err="1"/>
              <a:t>meno</a:t>
            </a:r>
            <a:r>
              <a:rPr lang="en-GB" sz="2400" dirty="0"/>
              <a:t>, in modo da </a:t>
            </a:r>
            <a:r>
              <a:rPr lang="en-GB" sz="2400" dirty="0" err="1"/>
              <a:t>applicare</a:t>
            </a:r>
            <a:r>
              <a:rPr lang="en-GB" sz="2400" dirty="0"/>
              <a:t> il </a:t>
            </a:r>
            <a:r>
              <a:rPr lang="en-GB" sz="2400" dirty="0" err="1"/>
              <a:t>criterio</a:t>
            </a:r>
            <a:r>
              <a:rPr lang="en-GB" sz="2400" dirty="0"/>
              <a:t> di accesso </a:t>
            </a:r>
            <a:r>
              <a:rPr lang="en-GB" sz="2400" dirty="0" err="1"/>
              <a:t>consentito</a:t>
            </a:r>
            <a:r>
              <a:rPr lang="en-GB" sz="2400" dirty="0"/>
              <a:t>. </a:t>
            </a:r>
          </a:p>
          <a:p>
            <a:r>
              <a:rPr lang="en-GB" sz="2400" dirty="0"/>
              <a:t>Se, </a:t>
            </a:r>
            <a:r>
              <a:rPr lang="en-GB" sz="2400" dirty="0" err="1"/>
              <a:t>basandosi</a:t>
            </a:r>
            <a:r>
              <a:rPr lang="en-GB" sz="2400" dirty="0"/>
              <a:t> </a:t>
            </a:r>
            <a:r>
              <a:rPr lang="en-GB" sz="2400" dirty="0" err="1"/>
              <a:t>sulle</a:t>
            </a:r>
            <a:r>
              <a:rPr lang="en-GB" sz="2400" dirty="0"/>
              <a:t> </a:t>
            </a:r>
            <a:r>
              <a:rPr lang="en-GB" sz="2400" dirty="0" err="1"/>
              <a:t>autorizzazioni</a:t>
            </a:r>
            <a:r>
              <a:rPr lang="en-GB" sz="2400" dirty="0"/>
              <a:t> </a:t>
            </a:r>
            <a:r>
              <a:rPr lang="en-GB" sz="2400" dirty="0" err="1"/>
              <a:t>nella</a:t>
            </a:r>
            <a:r>
              <a:rPr lang="en-GB" sz="2400" dirty="0"/>
              <a:t> cache, non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possibile</a:t>
            </a:r>
            <a:r>
              <a:rPr lang="en-GB" sz="2400" dirty="0"/>
              <a:t> </a:t>
            </a:r>
            <a:r>
              <a:rPr lang="en-GB" sz="2400" dirty="0" err="1"/>
              <a:t>determinare</a:t>
            </a:r>
            <a:r>
              <a:rPr lang="en-GB" sz="2400" dirty="0"/>
              <a:t> </a:t>
            </a:r>
            <a:r>
              <a:rPr lang="en-GB" sz="2400" dirty="0" err="1"/>
              <a:t>l'accesso</a:t>
            </a:r>
            <a:r>
              <a:rPr lang="en-GB" sz="2400" dirty="0"/>
              <a:t>, </a:t>
            </a:r>
            <a:r>
              <a:rPr lang="en-GB" sz="2400" dirty="0" err="1"/>
              <a:t>SELinux</a:t>
            </a:r>
            <a:r>
              <a:rPr lang="en-GB" sz="2400" dirty="0"/>
              <a:t> </a:t>
            </a:r>
            <a:r>
              <a:rPr lang="en-GB" sz="2400" dirty="0" err="1"/>
              <a:t>invia</a:t>
            </a:r>
            <a:r>
              <a:rPr lang="en-GB" sz="2400" dirty="0"/>
              <a:t> la </a:t>
            </a:r>
            <a:r>
              <a:rPr lang="en-GB" sz="2400" dirty="0" err="1"/>
              <a:t>richiesta</a:t>
            </a:r>
            <a:r>
              <a:rPr lang="en-GB" sz="2400" dirty="0"/>
              <a:t> al server di </a:t>
            </a:r>
            <a:r>
              <a:rPr lang="en-GB" sz="2400" dirty="0" err="1"/>
              <a:t>sicurezza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verifica</a:t>
            </a:r>
            <a:r>
              <a:rPr lang="en-GB" sz="2400" dirty="0"/>
              <a:t> il </a:t>
            </a:r>
            <a:r>
              <a:rPr lang="en-GB" sz="2400" dirty="0" err="1"/>
              <a:t>contesto</a:t>
            </a:r>
            <a:r>
              <a:rPr lang="en-GB" sz="2400" dirty="0"/>
              <a:t> di </a:t>
            </a:r>
            <a:r>
              <a:rPr lang="en-GB" sz="2400" dirty="0" err="1"/>
              <a:t>sicurezza</a:t>
            </a:r>
            <a:r>
              <a:rPr lang="en-GB" sz="2400" dirty="0"/>
              <a:t> </a:t>
            </a:r>
            <a:r>
              <a:rPr lang="en-GB" sz="2400" dirty="0" err="1"/>
              <a:t>dell'app</a:t>
            </a:r>
            <a:r>
              <a:rPr lang="en-GB" sz="2400" dirty="0"/>
              <a:t> o del </a:t>
            </a:r>
            <a:r>
              <a:rPr lang="en-GB" sz="2400" dirty="0" err="1"/>
              <a:t>processo</a:t>
            </a:r>
            <a:r>
              <a:rPr lang="en-GB" sz="2400" dirty="0"/>
              <a:t> e </a:t>
            </a:r>
            <a:r>
              <a:rPr lang="en-GB" sz="2400" dirty="0" err="1"/>
              <a:t>quello</a:t>
            </a:r>
            <a:r>
              <a:rPr lang="en-GB" sz="2400" dirty="0"/>
              <a:t> del file. Il </a:t>
            </a:r>
            <a:r>
              <a:rPr lang="en-GB" sz="2400" dirty="0" err="1"/>
              <a:t>contesto</a:t>
            </a:r>
            <a:r>
              <a:rPr lang="en-GB" sz="2400" dirty="0"/>
              <a:t> di </a:t>
            </a:r>
            <a:r>
              <a:rPr lang="en-GB" sz="2400" dirty="0" err="1"/>
              <a:t>sicurezza</a:t>
            </a:r>
            <a:r>
              <a:rPr lang="en-GB" sz="2400" dirty="0"/>
              <a:t> </a:t>
            </a:r>
            <a:r>
              <a:rPr lang="en-GB" sz="2400" dirty="0" err="1"/>
              <a:t>applicato</a:t>
            </a:r>
            <a:r>
              <a:rPr lang="en-GB" sz="2400" dirty="0"/>
              <a:t>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quello</a:t>
            </a:r>
            <a:r>
              <a:rPr lang="en-GB" sz="2400" dirty="0"/>
              <a:t> </a:t>
            </a:r>
            <a:r>
              <a:rPr lang="en-GB" sz="2400" dirty="0" err="1"/>
              <a:t>disponibile</a:t>
            </a:r>
            <a:r>
              <a:rPr lang="en-GB" sz="2400" dirty="0"/>
              <a:t> </a:t>
            </a:r>
            <a:r>
              <a:rPr lang="en-GB" sz="2400" dirty="0" err="1"/>
              <a:t>nel</a:t>
            </a:r>
            <a:r>
              <a:rPr lang="en-GB" sz="2400" dirty="0"/>
              <a:t> database </a:t>
            </a:r>
            <a:r>
              <a:rPr lang="en-GB" sz="2400" dirty="0" err="1"/>
              <a:t>dei</a:t>
            </a:r>
            <a:r>
              <a:rPr lang="en-GB" sz="2400" dirty="0"/>
              <a:t> </a:t>
            </a:r>
            <a:r>
              <a:rPr lang="en-GB" sz="2400" dirty="0" err="1"/>
              <a:t>criteri</a:t>
            </a:r>
            <a:r>
              <a:rPr lang="en-GB" sz="2400" dirty="0"/>
              <a:t> di </a:t>
            </a:r>
            <a:r>
              <a:rPr lang="en-GB" sz="2400" dirty="0" err="1"/>
              <a:t>SELinux</a:t>
            </a:r>
            <a:r>
              <a:rPr lang="en-GB" sz="2400" dirty="0"/>
              <a:t> e, a </a:t>
            </a:r>
            <a:r>
              <a:rPr lang="en-GB" sz="2400" dirty="0" err="1"/>
              <a:t>questo</a:t>
            </a:r>
            <a:r>
              <a:rPr lang="en-GB" sz="2400" dirty="0"/>
              <a:t> punto, </a:t>
            </a:r>
            <a:r>
              <a:rPr lang="en-GB" sz="2400" dirty="0" err="1"/>
              <a:t>l'autorizzazione</a:t>
            </a:r>
            <a:r>
              <a:rPr lang="en-GB" sz="2400" dirty="0"/>
              <a:t> </a:t>
            </a:r>
            <a:r>
              <a:rPr lang="en-GB" sz="2400" dirty="0" err="1"/>
              <a:t>viene</a:t>
            </a:r>
            <a:r>
              <a:rPr lang="en-GB" sz="2400" dirty="0"/>
              <a:t> </a:t>
            </a:r>
            <a:r>
              <a:rPr lang="en-GB" sz="2400" dirty="0" err="1"/>
              <a:t>concessa</a:t>
            </a:r>
            <a:r>
              <a:rPr lang="en-GB" sz="2400" dirty="0"/>
              <a:t> o </a:t>
            </a:r>
            <a:r>
              <a:rPr lang="en-GB" sz="2400" dirty="0" err="1"/>
              <a:t>negata</a:t>
            </a:r>
            <a:r>
              <a:rPr lang="en-GB" sz="2400" dirty="0"/>
              <a:t>. </a:t>
            </a:r>
          </a:p>
          <a:p>
            <a:r>
              <a:rPr lang="en-GB" sz="2400" dirty="0"/>
              <a:t>Se </a:t>
            </a:r>
            <a:r>
              <a:rPr lang="en-GB" sz="2400" dirty="0" err="1"/>
              <a:t>l'autorizzazione</a:t>
            </a:r>
            <a:r>
              <a:rPr lang="en-GB" sz="2400" dirty="0"/>
              <a:t>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negata</a:t>
            </a:r>
            <a:r>
              <a:rPr lang="en-GB" sz="2400" dirty="0"/>
              <a:t>, in /var/</a:t>
            </a:r>
            <a:r>
              <a:rPr lang="en-GB" sz="2400" dirty="0" err="1"/>
              <a:t>log.messages</a:t>
            </a:r>
            <a:r>
              <a:rPr lang="en-GB" sz="2400" dirty="0"/>
              <a:t> </a:t>
            </a:r>
            <a:r>
              <a:rPr lang="en-GB" sz="2400" dirty="0" err="1"/>
              <a:t>viene</a:t>
            </a:r>
            <a:r>
              <a:rPr lang="en-GB" sz="2400" dirty="0"/>
              <a:t> </a:t>
            </a:r>
            <a:r>
              <a:rPr lang="en-GB" sz="2400" dirty="0" err="1"/>
              <a:t>registrato</a:t>
            </a:r>
            <a:r>
              <a:rPr lang="en-GB" sz="2400" dirty="0"/>
              <a:t> un </a:t>
            </a:r>
            <a:r>
              <a:rPr lang="en-GB" sz="2400" dirty="0" err="1"/>
              <a:t>messaggio</a:t>
            </a:r>
            <a:r>
              <a:rPr lang="en-GB" sz="2400" dirty="0"/>
              <a:t> "</a:t>
            </a:r>
            <a:r>
              <a:rPr lang="en-GB" sz="2400" dirty="0" err="1"/>
              <a:t>avc</a:t>
            </a:r>
            <a:r>
              <a:rPr lang="en-GB" sz="2400" dirty="0"/>
              <a:t>: denied".</a:t>
            </a:r>
          </a:p>
          <a:p>
            <a:pPr marL="0" indent="0">
              <a:buNone/>
            </a:pPr>
            <a:endParaRPr lang="en-IT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42979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918" y="4908220"/>
            <a:ext cx="8933713" cy="7210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https://www.fail2ban.org/wiki/</a:t>
            </a:r>
            <a:r>
              <a:rPr lang="en-GB" dirty="0" err="1">
                <a:hlinkClick r:id="rId2"/>
              </a:rPr>
              <a:t>index.php</a:t>
            </a:r>
            <a:r>
              <a:rPr lang="en-GB" dirty="0">
                <a:hlinkClick r:id="rId2"/>
              </a:rPr>
              <a:t>/</a:t>
            </a:r>
            <a:r>
              <a:rPr lang="en-GB" dirty="0" err="1">
                <a:hlinkClick r:id="rId2"/>
              </a:rPr>
              <a:t>Main_Page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fail2ban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i="1" dirty="0"/>
              <a:t>Fail2ban</a:t>
            </a:r>
            <a:r>
              <a:rPr lang="en-GB" dirty="0"/>
              <a:t> scans log files and bans IPs that show the malicious signs -- too many password failures, seeking for exploits, etc. </a:t>
            </a:r>
          </a:p>
          <a:p>
            <a:r>
              <a:rPr lang="en-GB" dirty="0"/>
              <a:t>Generally Fail2Ban is then used to update firewall rules to reject the IP addresses for a specified amount of time, although any arbitrary other </a:t>
            </a:r>
            <a:r>
              <a:rPr lang="en-GB" b="1" dirty="0"/>
              <a:t>action</a:t>
            </a:r>
            <a:r>
              <a:rPr lang="en-GB" dirty="0"/>
              <a:t> (e.g. sending an email) could also be configured. Out of the box Fail2Ban comes with </a:t>
            </a:r>
            <a:r>
              <a:rPr lang="en-GB" b="1" dirty="0"/>
              <a:t>filters</a:t>
            </a:r>
            <a:r>
              <a:rPr lang="en-GB" dirty="0"/>
              <a:t> for various services (apache, courier, </a:t>
            </a:r>
            <a:r>
              <a:rPr lang="en-GB" dirty="0" err="1"/>
              <a:t>ssh</a:t>
            </a:r>
            <a:r>
              <a:rPr lang="en-GB" dirty="0"/>
              <a:t>, etc). </a:t>
            </a:r>
          </a:p>
          <a:p>
            <a:r>
              <a:rPr lang="en-GB" dirty="0"/>
              <a:t>Fail2Ban is able to reduce the rate of incorrect authentications attempts however it cannot eliminate the risk that weak authentication presents. Configure services to use only two factor or public/private authentication mechanisms if you really want to protect services.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67411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access.redhat.com</a:t>
            </a:r>
            <a:r>
              <a:rPr lang="en-GB" dirty="0">
                <a:hlinkClick r:id="rId2"/>
              </a:rPr>
              <a:t>/documentation/</a:t>
            </a:r>
            <a:r>
              <a:rPr lang="en-GB" dirty="0" err="1">
                <a:hlinkClick r:id="rId2"/>
              </a:rPr>
              <a:t>en</a:t>
            </a:r>
            <a:r>
              <a:rPr lang="en-GB" dirty="0">
                <a:hlinkClick r:id="rId2"/>
              </a:rPr>
              <a:t>-us/</a:t>
            </a:r>
            <a:r>
              <a:rPr lang="en-GB" dirty="0" err="1">
                <a:hlinkClick r:id="rId2"/>
              </a:rPr>
              <a:t>red_hat_enterprise_linux</a:t>
            </a:r>
            <a:r>
              <a:rPr lang="en-GB" dirty="0">
                <a:hlinkClick r:id="rId2"/>
              </a:rPr>
              <a:t>/7/html/</a:t>
            </a:r>
            <a:r>
              <a:rPr lang="en-GB" dirty="0" err="1">
                <a:hlinkClick r:id="rId2"/>
              </a:rPr>
              <a:t>security_guide</a:t>
            </a:r>
            <a:r>
              <a:rPr lang="en-GB" dirty="0">
                <a:hlinkClick r:id="rId2"/>
              </a:rPr>
              <a:t>/configuration-compliance-scanning_scanning-the-system-for-configuration-compliance-and-vulnerabilities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openscap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GB" dirty="0"/>
              <a:t>Red Hat Enterprise Linux provides tools that enable you to perform a fully automated compliance audit. These tools are based on the Security Content Automation Protocol (SCAP) standard and are designed for automated tailoring of compliance policies. </a:t>
            </a:r>
          </a:p>
          <a:p>
            <a:r>
              <a:rPr lang="en-GB" b="1" dirty="0"/>
              <a:t>SCAP Workbench</a:t>
            </a:r>
            <a:r>
              <a:rPr lang="en-GB" dirty="0"/>
              <a:t> - The </a:t>
            </a:r>
            <a:r>
              <a:rPr lang="en-GB" dirty="0" err="1"/>
              <a:t>scap</a:t>
            </a:r>
            <a:r>
              <a:rPr lang="en-GB" dirty="0"/>
              <a:t>-workbench graphical utility is designed to perform configuration and vulnerability scans on a single local or remote system. You can also use it to generate security reports based on these scans and evaluations. </a:t>
            </a:r>
          </a:p>
          <a:p>
            <a:r>
              <a:rPr lang="en-GB" b="1" dirty="0" err="1"/>
              <a:t>OpenSCAP</a:t>
            </a:r>
            <a:r>
              <a:rPr lang="en-GB" dirty="0"/>
              <a:t> - The </a:t>
            </a:r>
            <a:r>
              <a:rPr lang="en-GB" dirty="0" err="1"/>
              <a:t>OpenSCAP</a:t>
            </a:r>
            <a:r>
              <a:rPr lang="en-GB" dirty="0"/>
              <a:t> library, with the accompanying </a:t>
            </a:r>
            <a:r>
              <a:rPr lang="en-GB" dirty="0" err="1"/>
              <a:t>oscap</a:t>
            </a:r>
            <a:r>
              <a:rPr lang="en-GB" dirty="0"/>
              <a:t> command-line utility, is designed to perform configuration and vulnerability scans on a local system, to validate configuration compliance content, and to generate reports and guides based on these scans and evaluations. </a:t>
            </a:r>
          </a:p>
          <a:p>
            <a:r>
              <a:rPr lang="en-GB" b="1" dirty="0"/>
              <a:t>SCAP Security Guide (SSG)</a:t>
            </a:r>
            <a:r>
              <a:rPr lang="en-GB" dirty="0"/>
              <a:t> - The </a:t>
            </a:r>
            <a:r>
              <a:rPr lang="en-GB" dirty="0" err="1"/>
              <a:t>scap</a:t>
            </a:r>
            <a:r>
              <a:rPr lang="en-GB" dirty="0"/>
              <a:t>-security-guide package provides the latest collection of security policies for Linux systems. The guidance consists of a </a:t>
            </a:r>
            <a:r>
              <a:rPr lang="en-GB" dirty="0" err="1"/>
              <a:t>catalog</a:t>
            </a:r>
            <a:r>
              <a:rPr lang="en-GB" dirty="0"/>
              <a:t> of practical hardening advice, linked to government requirements where applicable. The project bridges the gap between generalized policy requirements and specific implementation guidelines. </a:t>
            </a:r>
          </a:p>
          <a:p>
            <a:r>
              <a:rPr lang="en-GB" b="1" dirty="0"/>
              <a:t>Script Check Engine (SCE)</a:t>
            </a:r>
            <a:r>
              <a:rPr lang="en-GB" dirty="0"/>
              <a:t> - SCE is an extension to the SCAP protocol that enables administrators to write their security content using a scripting language, such as Bash, Python, and Ruby. The SCE extension is provided in the </a:t>
            </a:r>
            <a:r>
              <a:rPr lang="en-GB" dirty="0" err="1"/>
              <a:t>openscap</a:t>
            </a:r>
            <a:r>
              <a:rPr lang="en-GB" dirty="0"/>
              <a:t>-engine-</a:t>
            </a:r>
            <a:r>
              <a:rPr lang="en-GB" dirty="0" err="1"/>
              <a:t>sce</a:t>
            </a:r>
            <a:r>
              <a:rPr lang="en-GB" dirty="0"/>
              <a:t> package. The SCE itself is not part of the SCAP standard. </a:t>
            </a:r>
          </a:p>
          <a:p>
            <a:endParaRPr lang="en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52</a:t>
            </a:fld>
            <a:endParaRPr lang="en-IT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D59727F-914C-8C44-9F3B-0911E0ADE75C}"/>
                  </a:ext>
                </a:extLst>
              </p14:cNvPr>
              <p14:cNvContentPartPr/>
              <p14:nvPr/>
            </p14:nvContentPartPr>
            <p14:xfrm>
              <a:off x="967680" y="1711800"/>
              <a:ext cx="7776360" cy="1659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D59727F-914C-8C44-9F3B-0911E0ADE7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1840" y="1648440"/>
                <a:ext cx="7807680" cy="2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69637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5933" y="5503655"/>
            <a:ext cx="7374467" cy="7210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err="1"/>
              <a:t>Piccola</a:t>
            </a:r>
            <a:r>
              <a:rPr lang="en-GB" dirty="0"/>
              <a:t> </a:t>
            </a:r>
            <a:r>
              <a:rPr lang="en-GB" dirty="0" err="1"/>
              <a:t>guida</a:t>
            </a:r>
            <a:r>
              <a:rPr lang="en-GB" dirty="0"/>
              <a:t> per </a:t>
            </a:r>
            <a:r>
              <a:rPr lang="en-GB" dirty="0" err="1"/>
              <a:t>valutare</a:t>
            </a:r>
            <a:r>
              <a:rPr lang="en-GB" dirty="0"/>
              <a:t> la compliance di un Sistema Centos7 alle line </a:t>
            </a:r>
            <a:r>
              <a:rPr lang="en-GB" dirty="0" err="1"/>
              <a:t>guida</a:t>
            </a:r>
            <a:r>
              <a:rPr lang="en-GB" dirty="0"/>
              <a:t> CIS20 ( AGID )</a:t>
            </a:r>
            <a:endParaRPr lang="en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openscap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168400"/>
            <a:ext cx="9391650" cy="42756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sudo</a:t>
            </a:r>
            <a:r>
              <a:rPr lang="en-GB" sz="1050" dirty="0">
                <a:latin typeface="Courier" pitchFamily="2" charset="0"/>
              </a:rPr>
              <a:t> yum install -y </a:t>
            </a:r>
            <a:r>
              <a:rPr lang="en-GB" sz="1050" dirty="0" err="1">
                <a:latin typeface="Courier" pitchFamily="2" charset="0"/>
              </a:rPr>
              <a:t>openscap</a:t>
            </a:r>
            <a:r>
              <a:rPr lang="en-GB" sz="1050" dirty="0">
                <a:latin typeface="Courier" pitchFamily="2" charset="0"/>
              </a:rPr>
              <a:t>-scanner </a:t>
            </a:r>
            <a:r>
              <a:rPr lang="en-GB" sz="1050" dirty="0" err="1">
                <a:latin typeface="Courier" pitchFamily="2" charset="0"/>
              </a:rPr>
              <a:t>wget</a:t>
            </a:r>
            <a:r>
              <a:rPr lang="en-GB" sz="1050" dirty="0">
                <a:latin typeface="Courier" pitchFamily="2" charset="0"/>
              </a:rPr>
              <a:t> bzip2</a:t>
            </a:r>
          </a:p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sudo</a:t>
            </a:r>
            <a:r>
              <a:rPr lang="en-GB" sz="1050" dirty="0">
                <a:latin typeface="Courier" pitchFamily="2" charset="0"/>
              </a:rPr>
              <a:t> yum install </a:t>
            </a:r>
            <a:r>
              <a:rPr lang="en-GB" sz="1050" dirty="0" err="1">
                <a:latin typeface="Courier" pitchFamily="2" charset="0"/>
              </a:rPr>
              <a:t>openscap</a:t>
            </a:r>
            <a:r>
              <a:rPr lang="en-GB" sz="1050" dirty="0">
                <a:latin typeface="Courier" pitchFamily="2" charset="0"/>
              </a:rPr>
              <a:t>-scanner 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-security-guide 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-security-guide-doc </a:t>
            </a:r>
            <a:r>
              <a:rPr lang="en-GB" sz="1050" dirty="0" err="1">
                <a:latin typeface="Courier" pitchFamily="2" charset="0"/>
              </a:rPr>
              <a:t>openscap</a:t>
            </a:r>
            <a:r>
              <a:rPr lang="en-GB" sz="1050" dirty="0">
                <a:latin typeface="Courier" pitchFamily="2" charset="0"/>
              </a:rPr>
              <a:t>-engine-</a:t>
            </a:r>
            <a:r>
              <a:rPr lang="en-GB" sz="1050" dirty="0" err="1">
                <a:latin typeface="Courier" pitchFamily="2" charset="0"/>
              </a:rPr>
              <a:t>sce</a:t>
            </a:r>
            <a:r>
              <a:rPr lang="en-GB" sz="1050" dirty="0">
                <a:latin typeface="Courier" pitchFamily="2" charset="0"/>
              </a:rPr>
              <a:t> </a:t>
            </a:r>
            <a:r>
              <a:rPr lang="en-GB" sz="1050" dirty="0" err="1">
                <a:latin typeface="Courier" pitchFamily="2" charset="0"/>
              </a:rPr>
              <a:t>openscap</a:t>
            </a:r>
            <a:r>
              <a:rPr lang="en-GB" sz="1050" dirty="0">
                <a:latin typeface="Courier" pitchFamily="2" charset="0"/>
              </a:rPr>
              <a:t>-containers</a:t>
            </a:r>
          </a:p>
          <a:p>
            <a:pPr marL="0" indent="0">
              <a:buNone/>
            </a:pPr>
            <a:r>
              <a:rPr lang="en-GB" sz="1050" dirty="0">
                <a:latin typeface="Courier" pitchFamily="2" charset="0"/>
              </a:rPr>
              <a:t>cd /</a:t>
            </a:r>
            <a:r>
              <a:rPr lang="en-GB" sz="1050" dirty="0" err="1">
                <a:latin typeface="Courier" pitchFamily="2" charset="0"/>
              </a:rPr>
              <a:t>usr</a:t>
            </a:r>
            <a:r>
              <a:rPr lang="en-GB" sz="1050" dirty="0">
                <a:latin typeface="Courier" pitchFamily="2" charset="0"/>
              </a:rPr>
              <a:t>/share/xml/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/</a:t>
            </a:r>
            <a:r>
              <a:rPr lang="en-GB" sz="1050" dirty="0" err="1">
                <a:latin typeface="Courier" pitchFamily="2" charset="0"/>
              </a:rPr>
              <a:t>ssg</a:t>
            </a:r>
            <a:r>
              <a:rPr lang="en-GB" sz="1050" dirty="0">
                <a:latin typeface="Courier" pitchFamily="2" charset="0"/>
              </a:rPr>
              <a:t>/content/</a:t>
            </a:r>
          </a:p>
          <a:p>
            <a:pPr marL="0" indent="0">
              <a:buNone/>
            </a:pPr>
            <a:r>
              <a:rPr lang="en-GB" sz="1050" b="1" dirty="0">
                <a:latin typeface="Courier" pitchFamily="2" charset="0"/>
              </a:rPr>
              <a:t># </a:t>
            </a:r>
            <a:r>
              <a:rPr lang="en-GB" sz="1050" b="1" dirty="0" err="1">
                <a:latin typeface="Courier" pitchFamily="2" charset="0"/>
              </a:rPr>
              <a:t>Ricavare</a:t>
            </a:r>
            <a:r>
              <a:rPr lang="en-GB" sz="1050" b="1" dirty="0">
                <a:latin typeface="Courier" pitchFamily="2" charset="0"/>
              </a:rPr>
              <a:t> info </a:t>
            </a:r>
            <a:r>
              <a:rPr lang="en-GB" sz="1050" b="1" dirty="0" err="1">
                <a:latin typeface="Courier" pitchFamily="2" charset="0"/>
              </a:rPr>
              <a:t>dettagliate</a:t>
            </a:r>
            <a:r>
              <a:rPr lang="en-GB" sz="1050" b="1" dirty="0">
                <a:latin typeface="Courier" pitchFamily="2" charset="0"/>
              </a:rPr>
              <a:t> sui </a:t>
            </a:r>
            <a:r>
              <a:rPr lang="en-GB" sz="1050" b="1" dirty="0" err="1">
                <a:latin typeface="Courier" pitchFamily="2" charset="0"/>
              </a:rPr>
              <a:t>profili</a:t>
            </a:r>
            <a:endParaRPr lang="en-GB" sz="1050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oscap</a:t>
            </a:r>
            <a:r>
              <a:rPr lang="en-GB" sz="1050" dirty="0">
                <a:latin typeface="Courier" pitchFamily="2" charset="0"/>
              </a:rPr>
              <a:t> info --fetch-remote-resources  /</a:t>
            </a:r>
            <a:r>
              <a:rPr lang="en-GB" sz="1050" dirty="0" err="1">
                <a:latin typeface="Courier" pitchFamily="2" charset="0"/>
              </a:rPr>
              <a:t>usr</a:t>
            </a:r>
            <a:r>
              <a:rPr lang="en-GB" sz="1050" dirty="0">
                <a:latin typeface="Courier" pitchFamily="2" charset="0"/>
              </a:rPr>
              <a:t>/share/xml/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/</a:t>
            </a:r>
            <a:r>
              <a:rPr lang="en-GB" sz="1050" dirty="0" err="1">
                <a:latin typeface="Courier" pitchFamily="2" charset="0"/>
              </a:rPr>
              <a:t>ssg</a:t>
            </a:r>
            <a:r>
              <a:rPr lang="en-GB" sz="1050" dirty="0">
                <a:latin typeface="Courier" pitchFamily="2" charset="0"/>
              </a:rPr>
              <a:t>/content/ssg-rhel7-ds.xml </a:t>
            </a:r>
          </a:p>
          <a:p>
            <a:pPr marL="0" indent="0">
              <a:buNone/>
            </a:pPr>
            <a:r>
              <a:rPr lang="en-GB" sz="1050" b="1" dirty="0">
                <a:latin typeface="Courier" pitchFamily="2" charset="0"/>
              </a:rPr>
              <a:t># </a:t>
            </a:r>
            <a:r>
              <a:rPr lang="en-GB" sz="1050" b="1" dirty="0" err="1">
                <a:latin typeface="Courier" pitchFamily="2" charset="0"/>
              </a:rPr>
              <a:t>leggere</a:t>
            </a:r>
            <a:r>
              <a:rPr lang="en-GB" sz="1050" b="1" dirty="0">
                <a:latin typeface="Courier" pitchFamily="2" charset="0"/>
              </a:rPr>
              <a:t> le info </a:t>
            </a:r>
            <a:r>
              <a:rPr lang="en-GB" sz="1050" b="1" dirty="0" err="1">
                <a:latin typeface="Courier" pitchFamily="2" charset="0"/>
              </a:rPr>
              <a:t>su</a:t>
            </a:r>
            <a:r>
              <a:rPr lang="en-GB" sz="1050" b="1" dirty="0">
                <a:latin typeface="Courier" pitchFamily="2" charset="0"/>
              </a:rPr>
              <a:t> uno </a:t>
            </a:r>
            <a:r>
              <a:rPr lang="en-GB" sz="1050" b="1" dirty="0" err="1">
                <a:latin typeface="Courier" pitchFamily="2" charset="0"/>
              </a:rPr>
              <a:t>dei</a:t>
            </a:r>
            <a:r>
              <a:rPr lang="en-GB" sz="1050" b="1" dirty="0">
                <a:latin typeface="Courier" pitchFamily="2" charset="0"/>
              </a:rPr>
              <a:t> </a:t>
            </a:r>
            <a:r>
              <a:rPr lang="en-GB" sz="1050" b="1" dirty="0" err="1">
                <a:latin typeface="Courier" pitchFamily="2" charset="0"/>
              </a:rPr>
              <a:t>profili</a:t>
            </a:r>
            <a:r>
              <a:rPr lang="en-GB" sz="1050" b="1" dirty="0">
                <a:latin typeface="Courier" pitchFamily="2" charset="0"/>
              </a:rPr>
              <a:t>, per </a:t>
            </a:r>
            <a:r>
              <a:rPr lang="en-GB" sz="1050" b="1" dirty="0" err="1">
                <a:latin typeface="Courier" pitchFamily="2" charset="0"/>
              </a:rPr>
              <a:t>esempio</a:t>
            </a:r>
            <a:r>
              <a:rPr lang="en-GB" sz="1050" b="1" dirty="0">
                <a:latin typeface="Courier" pitchFamily="2" charset="0"/>
              </a:rPr>
              <a:t> CIS</a:t>
            </a:r>
          </a:p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oscap</a:t>
            </a:r>
            <a:r>
              <a:rPr lang="en-GB" sz="1050" dirty="0">
                <a:latin typeface="Courier" pitchFamily="2" charset="0"/>
              </a:rPr>
              <a:t> info --fetch-remote-resources --profile _cis  /</a:t>
            </a:r>
            <a:r>
              <a:rPr lang="en-GB" sz="1050" dirty="0" err="1">
                <a:latin typeface="Courier" pitchFamily="2" charset="0"/>
              </a:rPr>
              <a:t>usr</a:t>
            </a:r>
            <a:r>
              <a:rPr lang="en-GB" sz="1050" dirty="0">
                <a:latin typeface="Courier" pitchFamily="2" charset="0"/>
              </a:rPr>
              <a:t>/share/xml/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/</a:t>
            </a:r>
            <a:r>
              <a:rPr lang="en-GB" sz="1050" dirty="0" err="1">
                <a:latin typeface="Courier" pitchFamily="2" charset="0"/>
              </a:rPr>
              <a:t>ssg</a:t>
            </a:r>
            <a:r>
              <a:rPr lang="en-GB" sz="1050" dirty="0">
                <a:latin typeface="Courier" pitchFamily="2" charset="0"/>
              </a:rPr>
              <a:t>/content/ssg-rhel7-ds.xml </a:t>
            </a:r>
          </a:p>
          <a:p>
            <a:pPr marL="0" indent="0">
              <a:buNone/>
            </a:pPr>
            <a:r>
              <a:rPr lang="en-GB" sz="1050" b="1" dirty="0">
                <a:latin typeface="Courier" pitchFamily="2" charset="0"/>
              </a:rPr>
              <a:t># </a:t>
            </a:r>
            <a:r>
              <a:rPr lang="en-GB" sz="1050" b="1" dirty="0" err="1">
                <a:latin typeface="Courier" pitchFamily="2" charset="0"/>
              </a:rPr>
              <a:t>Valutare</a:t>
            </a:r>
            <a:r>
              <a:rPr lang="en-GB" sz="1050" b="1" dirty="0">
                <a:latin typeface="Courier" pitchFamily="2" charset="0"/>
              </a:rPr>
              <a:t> la compliance rispetto ad un </a:t>
            </a:r>
            <a:r>
              <a:rPr lang="en-GB" sz="1050" b="1" dirty="0" err="1">
                <a:latin typeface="Courier" pitchFamily="2" charset="0"/>
              </a:rPr>
              <a:t>profilo</a:t>
            </a:r>
            <a:r>
              <a:rPr lang="en-GB" sz="1050" b="1" dirty="0">
                <a:latin typeface="Courier" pitchFamily="2" charset="0"/>
              </a:rPr>
              <a:t> </a:t>
            </a:r>
            <a:r>
              <a:rPr lang="en-GB" sz="1050" b="1" dirty="0" err="1">
                <a:latin typeface="Courier" pitchFamily="2" charset="0"/>
              </a:rPr>
              <a:t>specifico</a:t>
            </a:r>
            <a:endParaRPr lang="en-GB" sz="1050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sudo</a:t>
            </a:r>
            <a:r>
              <a:rPr lang="en-GB" sz="1050" dirty="0">
                <a:latin typeface="Courier" pitchFamily="2" charset="0"/>
              </a:rPr>
              <a:t> </a:t>
            </a:r>
            <a:r>
              <a:rPr lang="en-GB" sz="1050" dirty="0" err="1">
                <a:latin typeface="Courier" pitchFamily="2" charset="0"/>
              </a:rPr>
              <a:t>sed</a:t>
            </a:r>
            <a:r>
              <a:rPr lang="en-GB" sz="1050" dirty="0">
                <a:latin typeface="Courier" pitchFamily="2" charset="0"/>
              </a:rPr>
              <a:t> -</a:t>
            </a:r>
            <a:r>
              <a:rPr lang="en-GB" sz="1050" dirty="0" err="1">
                <a:latin typeface="Courier" pitchFamily="2" charset="0"/>
              </a:rPr>
              <a:t>i</a:t>
            </a:r>
            <a:r>
              <a:rPr lang="en-GB" sz="1050" dirty="0">
                <a:latin typeface="Courier" pitchFamily="2" charset="0"/>
              </a:rPr>
              <a:t> -e '</a:t>
            </a:r>
            <a:r>
              <a:rPr lang="en-GB" sz="1050" dirty="0" err="1">
                <a:latin typeface="Courier" pitchFamily="2" charset="0"/>
              </a:rPr>
              <a:t>s|idref</a:t>
            </a:r>
            <a:r>
              <a:rPr lang="en-GB" sz="1050" dirty="0">
                <a:latin typeface="Courier" pitchFamily="2" charset="0"/>
              </a:rPr>
              <a:t>="</a:t>
            </a:r>
            <a:r>
              <a:rPr lang="en-GB" sz="1050" dirty="0" err="1">
                <a:latin typeface="Courier" pitchFamily="2" charset="0"/>
              </a:rPr>
              <a:t>cpe</a:t>
            </a:r>
            <a:r>
              <a:rPr lang="en-GB" sz="1050" dirty="0">
                <a:latin typeface="Courier" pitchFamily="2" charset="0"/>
              </a:rPr>
              <a:t>:/</a:t>
            </a:r>
            <a:r>
              <a:rPr lang="en-GB" sz="1050" dirty="0" err="1">
                <a:latin typeface="Courier" pitchFamily="2" charset="0"/>
              </a:rPr>
              <a:t>o:redhat:enterprise_linux|idref</a:t>
            </a:r>
            <a:r>
              <a:rPr lang="en-GB" sz="1050" dirty="0">
                <a:latin typeface="Courier" pitchFamily="2" charset="0"/>
              </a:rPr>
              <a:t>="</a:t>
            </a:r>
            <a:r>
              <a:rPr lang="en-GB" sz="1050" dirty="0" err="1">
                <a:latin typeface="Courier" pitchFamily="2" charset="0"/>
              </a:rPr>
              <a:t>cpe</a:t>
            </a:r>
            <a:r>
              <a:rPr lang="en-GB" sz="1050" dirty="0">
                <a:latin typeface="Courier" pitchFamily="2" charset="0"/>
              </a:rPr>
              <a:t>:/</a:t>
            </a:r>
            <a:r>
              <a:rPr lang="en-GB" sz="1050" dirty="0" err="1">
                <a:latin typeface="Courier" pitchFamily="2" charset="0"/>
              </a:rPr>
              <a:t>o:centos:centos|g</a:t>
            </a:r>
            <a:r>
              <a:rPr lang="en-GB" sz="1050" dirty="0">
                <a:latin typeface="Courier" pitchFamily="2" charset="0"/>
              </a:rPr>
              <a:t>'  -e '</a:t>
            </a:r>
            <a:r>
              <a:rPr lang="en-GB" sz="1050" dirty="0" err="1">
                <a:latin typeface="Courier" pitchFamily="2" charset="0"/>
              </a:rPr>
              <a:t>s|ref_id</a:t>
            </a:r>
            <a:r>
              <a:rPr lang="en-GB" sz="1050" dirty="0">
                <a:latin typeface="Courier" pitchFamily="2" charset="0"/>
              </a:rPr>
              <a:t>="</a:t>
            </a:r>
            <a:r>
              <a:rPr lang="en-GB" sz="1050" dirty="0" err="1">
                <a:latin typeface="Courier" pitchFamily="2" charset="0"/>
              </a:rPr>
              <a:t>cpe</a:t>
            </a:r>
            <a:r>
              <a:rPr lang="en-GB" sz="1050" dirty="0">
                <a:latin typeface="Courier" pitchFamily="2" charset="0"/>
              </a:rPr>
              <a:t>:/</a:t>
            </a:r>
            <a:r>
              <a:rPr lang="en-GB" sz="1050" dirty="0" err="1">
                <a:latin typeface="Courier" pitchFamily="2" charset="0"/>
              </a:rPr>
              <a:t>o:redhat:enterprise_linux|ref_id</a:t>
            </a:r>
            <a:r>
              <a:rPr lang="en-GB" sz="1050" dirty="0">
                <a:latin typeface="Courier" pitchFamily="2" charset="0"/>
              </a:rPr>
              <a:t>="</a:t>
            </a:r>
            <a:r>
              <a:rPr lang="en-GB" sz="1050" dirty="0" err="1">
                <a:latin typeface="Courier" pitchFamily="2" charset="0"/>
              </a:rPr>
              <a:t>cpe</a:t>
            </a:r>
            <a:r>
              <a:rPr lang="en-GB" sz="1050" dirty="0">
                <a:latin typeface="Courier" pitchFamily="2" charset="0"/>
              </a:rPr>
              <a:t>:/</a:t>
            </a:r>
            <a:r>
              <a:rPr lang="en-GB" sz="1050" dirty="0" err="1">
                <a:latin typeface="Courier" pitchFamily="2" charset="0"/>
              </a:rPr>
              <a:t>o:centos:centos|g</a:t>
            </a:r>
            <a:r>
              <a:rPr lang="en-GB" sz="1050" dirty="0">
                <a:latin typeface="Courier" pitchFamily="2" charset="0"/>
              </a:rPr>
              <a:t>' /</a:t>
            </a:r>
            <a:r>
              <a:rPr lang="en-GB" sz="1050" dirty="0" err="1">
                <a:latin typeface="Courier" pitchFamily="2" charset="0"/>
              </a:rPr>
              <a:t>usr</a:t>
            </a:r>
            <a:r>
              <a:rPr lang="en-GB" sz="1050" dirty="0">
                <a:latin typeface="Courier" pitchFamily="2" charset="0"/>
              </a:rPr>
              <a:t>/share/xml/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/</a:t>
            </a:r>
            <a:r>
              <a:rPr lang="en-GB" sz="1050" dirty="0" err="1">
                <a:latin typeface="Courier" pitchFamily="2" charset="0"/>
              </a:rPr>
              <a:t>ssg</a:t>
            </a:r>
            <a:r>
              <a:rPr lang="en-GB" sz="1050" dirty="0">
                <a:latin typeface="Courier" pitchFamily="2" charset="0"/>
              </a:rPr>
              <a:t>/content/</a:t>
            </a:r>
            <a:r>
              <a:rPr lang="en-GB" sz="1050" dirty="0" err="1">
                <a:latin typeface="Courier" pitchFamily="2" charset="0"/>
              </a:rPr>
              <a:t>ssg-rhel</a:t>
            </a:r>
            <a:r>
              <a:rPr lang="en-GB" sz="1050" dirty="0">
                <a:latin typeface="Courier" pitchFamily="2" charset="0"/>
              </a:rPr>
              <a:t>*.xml</a:t>
            </a:r>
          </a:p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sudo</a:t>
            </a:r>
            <a:r>
              <a:rPr lang="en-GB" sz="1050" dirty="0">
                <a:latin typeface="Courier" pitchFamily="2" charset="0"/>
              </a:rPr>
              <a:t> </a:t>
            </a:r>
            <a:r>
              <a:rPr lang="en-GB" sz="1050" dirty="0" err="1">
                <a:latin typeface="Courier" pitchFamily="2" charset="0"/>
              </a:rPr>
              <a:t>oscap</a:t>
            </a:r>
            <a:r>
              <a:rPr lang="en-GB" sz="1050" dirty="0">
                <a:latin typeface="Courier" pitchFamily="2" charset="0"/>
              </a:rPr>
              <a:t> </a:t>
            </a:r>
            <a:r>
              <a:rPr lang="en-GB" sz="1050" dirty="0" err="1">
                <a:latin typeface="Courier" pitchFamily="2" charset="0"/>
              </a:rPr>
              <a:t>xccdf</a:t>
            </a:r>
            <a:r>
              <a:rPr lang="en-GB" sz="1050" dirty="0">
                <a:latin typeface="Courier" pitchFamily="2" charset="0"/>
              </a:rPr>
              <a:t> eval --fetch-remote-resources --report </a:t>
            </a:r>
            <a:r>
              <a:rPr lang="en-GB" sz="1050" dirty="0" err="1">
                <a:latin typeface="Courier" pitchFamily="2" charset="0"/>
              </a:rPr>
              <a:t>report.html</a:t>
            </a:r>
            <a:r>
              <a:rPr lang="en-GB" sz="1050" dirty="0">
                <a:latin typeface="Courier" pitchFamily="2" charset="0"/>
              </a:rPr>
              <a:t> --profile cis /</a:t>
            </a:r>
            <a:r>
              <a:rPr lang="en-GB" sz="1050" dirty="0" err="1">
                <a:latin typeface="Courier" pitchFamily="2" charset="0"/>
              </a:rPr>
              <a:t>usr</a:t>
            </a:r>
            <a:r>
              <a:rPr lang="en-GB" sz="1050" dirty="0">
                <a:latin typeface="Courier" pitchFamily="2" charset="0"/>
              </a:rPr>
              <a:t>/share/xml/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/</a:t>
            </a:r>
            <a:r>
              <a:rPr lang="en-GB" sz="1050" dirty="0" err="1">
                <a:latin typeface="Courier" pitchFamily="2" charset="0"/>
              </a:rPr>
              <a:t>ssg</a:t>
            </a:r>
            <a:r>
              <a:rPr lang="en-GB" sz="1050" dirty="0">
                <a:latin typeface="Courier" pitchFamily="2" charset="0"/>
              </a:rPr>
              <a:t>/content/ssg-rhel7-ds.xml</a:t>
            </a:r>
          </a:p>
          <a:p>
            <a:pPr marL="0" indent="0">
              <a:buNone/>
            </a:pPr>
            <a:r>
              <a:rPr lang="en-GB" sz="1050" b="1" dirty="0">
                <a:latin typeface="Courier" pitchFamily="2" charset="0"/>
              </a:rPr>
              <a:t># REMEDIATION</a:t>
            </a:r>
          </a:p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sudo</a:t>
            </a:r>
            <a:r>
              <a:rPr lang="en-GB" sz="1050" dirty="0">
                <a:latin typeface="Courier" pitchFamily="2" charset="0"/>
              </a:rPr>
              <a:t> </a:t>
            </a:r>
            <a:r>
              <a:rPr lang="en-GB" sz="1050" dirty="0" err="1">
                <a:latin typeface="Courier" pitchFamily="2" charset="0"/>
              </a:rPr>
              <a:t>oscap</a:t>
            </a:r>
            <a:r>
              <a:rPr lang="en-GB" sz="1050" dirty="0">
                <a:latin typeface="Courier" pitchFamily="2" charset="0"/>
              </a:rPr>
              <a:t> </a:t>
            </a:r>
            <a:r>
              <a:rPr lang="en-GB" sz="1050" dirty="0" err="1">
                <a:latin typeface="Courier" pitchFamily="2" charset="0"/>
              </a:rPr>
              <a:t>xccdf</a:t>
            </a:r>
            <a:r>
              <a:rPr lang="en-GB" sz="1050" dirty="0">
                <a:latin typeface="Courier" pitchFamily="2" charset="0"/>
              </a:rPr>
              <a:t> eval --fetch-remote-resources --profile _cis --remediate /</a:t>
            </a:r>
            <a:r>
              <a:rPr lang="en-GB" sz="1050" dirty="0" err="1">
                <a:latin typeface="Courier" pitchFamily="2" charset="0"/>
              </a:rPr>
              <a:t>usr</a:t>
            </a:r>
            <a:r>
              <a:rPr lang="en-GB" sz="1050" dirty="0">
                <a:latin typeface="Courier" pitchFamily="2" charset="0"/>
              </a:rPr>
              <a:t>/share/xml/</a:t>
            </a:r>
            <a:r>
              <a:rPr lang="en-GB" sz="1050" dirty="0" err="1">
                <a:latin typeface="Courier" pitchFamily="2" charset="0"/>
              </a:rPr>
              <a:t>scap</a:t>
            </a:r>
            <a:r>
              <a:rPr lang="en-GB" sz="1050" dirty="0">
                <a:latin typeface="Courier" pitchFamily="2" charset="0"/>
              </a:rPr>
              <a:t>/</a:t>
            </a:r>
            <a:r>
              <a:rPr lang="en-GB" sz="1050" dirty="0" err="1">
                <a:latin typeface="Courier" pitchFamily="2" charset="0"/>
              </a:rPr>
              <a:t>ssg</a:t>
            </a:r>
            <a:r>
              <a:rPr lang="en-GB" sz="1050" dirty="0">
                <a:latin typeface="Courier" pitchFamily="2" charset="0"/>
              </a:rPr>
              <a:t>/content/ssg-rhel7-ds.xml</a:t>
            </a:r>
          </a:p>
          <a:p>
            <a:pPr marL="0" indent="0">
              <a:buNone/>
            </a:pPr>
            <a:r>
              <a:rPr lang="en-GB" sz="1050" dirty="0">
                <a:latin typeface="Courier" pitchFamily="2" charset="0"/>
              </a:rPr>
              <a:t># Per </a:t>
            </a:r>
            <a:r>
              <a:rPr lang="en-GB" sz="1050" dirty="0" err="1">
                <a:latin typeface="Courier" pitchFamily="2" charset="0"/>
              </a:rPr>
              <a:t>rendere</a:t>
            </a:r>
            <a:r>
              <a:rPr lang="en-GB" sz="1050" dirty="0">
                <a:latin typeface="Courier" pitchFamily="2" charset="0"/>
              </a:rPr>
              <a:t> </a:t>
            </a:r>
            <a:r>
              <a:rPr lang="en-GB" sz="1050" dirty="0" err="1">
                <a:latin typeface="Courier" pitchFamily="2" charset="0"/>
              </a:rPr>
              <a:t>effettiva</a:t>
            </a:r>
            <a:r>
              <a:rPr lang="en-GB" sz="1050" dirty="0">
                <a:latin typeface="Courier" pitchFamily="2" charset="0"/>
              </a:rPr>
              <a:t> la remediation serve un reboot </a:t>
            </a:r>
          </a:p>
          <a:p>
            <a:pPr marL="0" indent="0">
              <a:buNone/>
            </a:pPr>
            <a:r>
              <a:rPr lang="en-GB" sz="1050" dirty="0" err="1">
                <a:latin typeface="Courier" pitchFamily="2" charset="0"/>
              </a:rPr>
              <a:t>sudo</a:t>
            </a:r>
            <a:r>
              <a:rPr lang="en-GB" sz="1050" dirty="0">
                <a:latin typeface="Courier" pitchFamily="2" charset="0"/>
              </a:rPr>
              <a:t> reboot </a:t>
            </a:r>
            <a:endParaRPr lang="en-IT" sz="1050" dirty="0">
              <a:latin typeface="Courier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52113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openscap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314" y="5804720"/>
            <a:ext cx="4614334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https://ubuntu.com/security/oval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6391D4-AB44-0749-BE5C-47C6A694D0E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634801" y="1053280"/>
            <a:ext cx="6975799" cy="463890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n-lt"/>
                <a:ea typeface="+mn-ea"/>
                <a:cs typeface="+mn-cs"/>
              </a:rPr>
              <a:t>11/11/2021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Gianluca Peco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57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116DC-2620-044C-A41F-E220DA138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6200" y="1597306"/>
            <a:ext cx="5688609" cy="1890959"/>
          </a:xfrm>
        </p:spPr>
        <p:txBody>
          <a:bodyPr>
            <a:noAutofit/>
          </a:bodyPr>
          <a:lstStyle/>
          <a:p>
            <a:endParaRPr lang="en-IT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BA308-33DA-544A-9931-6DECE39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/>
              <a:t>Esempi di scenario di implementazione delle misure minime </a:t>
            </a:r>
            <a:endParaRPr lang="en-IT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2EE4-F6B4-D947-BECD-C91B53E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A6E6-4C95-AA46-9E09-F0AB907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2335-B9BA-9940-9737-80D9640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8182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2850" y="5530850"/>
            <a:ext cx="8933713" cy="721042"/>
          </a:xfrm>
        </p:spPr>
        <p:txBody>
          <a:bodyPr anchor="ctr">
            <a:norm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z="18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https://dpo.infn.it/wp-content/uploads/2018/10/Norme_uso_sistemi_informatici.pdf</a:t>
            </a: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Misure di sicurezza – esempio</a:t>
            </a:r>
            <a:endParaRPr lang="en-I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245"/>
              </a:lnSpc>
              <a:spcBef>
                <a:spcPts val="95"/>
              </a:spcBef>
              <a:buNone/>
            </a:pPr>
            <a:endParaRPr lang="en-IT" sz="2400" dirty="0">
              <a:latin typeface="Calibri"/>
              <a:cs typeface="Calibri"/>
            </a:endParaRPr>
          </a:p>
          <a:p>
            <a:pPr marL="0" indent="0">
              <a:lnSpc>
                <a:spcPts val="2245"/>
              </a:lnSpc>
              <a:spcBef>
                <a:spcPts val="95"/>
              </a:spcBef>
              <a:buNone/>
            </a:pPr>
            <a:endParaRPr lang="en-IT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56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CF7C8-16F6-C04F-A01A-8E8874FC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1320800"/>
            <a:ext cx="9766300" cy="421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C3564E-BC43-E444-A459-3F5074666A14}"/>
              </a:ext>
            </a:extLst>
          </p:cNvPr>
          <p:cNvSpPr txBox="1"/>
          <p:nvPr/>
        </p:nvSpPr>
        <p:spPr>
          <a:xfrm>
            <a:off x="6856816" y="5140523"/>
            <a:ext cx="411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Dalla </a:t>
            </a:r>
            <a:r>
              <a:rPr lang="en-US" dirty="0" err="1">
                <a:solidFill>
                  <a:srgbClr val="92D050"/>
                </a:solidFill>
              </a:rPr>
              <a:t>presentazione</a:t>
            </a:r>
            <a:r>
              <a:rPr lang="en-US" dirty="0">
                <a:solidFill>
                  <a:srgbClr val="92D050"/>
                </a:solidFill>
              </a:rPr>
              <a:t> di </a:t>
            </a:r>
            <a:r>
              <a:rPr lang="en-US" dirty="0" err="1">
                <a:solidFill>
                  <a:srgbClr val="92D050"/>
                </a:solidFill>
              </a:rPr>
              <a:t>Nadina</a:t>
            </a:r>
            <a:r>
              <a:rPr lang="en-US" dirty="0">
                <a:solidFill>
                  <a:srgbClr val="92D050"/>
                </a:solidFill>
              </a:rPr>
              <a:t> – Modulo 1</a:t>
            </a:r>
          </a:p>
        </p:txBody>
      </p:sp>
    </p:spTree>
    <p:extLst>
      <p:ext uri="{BB962C8B-B14F-4D97-AF65-F5344CB8AC3E}">
        <p14:creationId xmlns:p14="http://schemas.microsoft.com/office/powerpoint/2010/main" val="1528036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3083" y="5530849"/>
            <a:ext cx="8933713" cy="721042"/>
          </a:xfrm>
        </p:spPr>
        <p:txBody>
          <a:bodyPr anchor="ctr">
            <a:norm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z="18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https://dpo.infn.it/wp-content/uploads/2018/10/Norme_uso_sistemi_informatici.pdf</a:t>
            </a: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Misure di sicurezza – simulazione di esempio</a:t>
            </a:r>
            <a:endParaRPr lang="en-IT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627980" cy="3759517"/>
          </a:xfrm>
        </p:spPr>
        <p:txBody>
          <a:bodyPr>
            <a:normAutofit/>
          </a:bodyPr>
          <a:lstStyle/>
          <a:p>
            <a:pPr>
              <a:lnSpc>
                <a:spcPts val="2245"/>
              </a:lnSpc>
              <a:spcBef>
                <a:spcPts val="95"/>
              </a:spcBef>
            </a:pPr>
            <a:endParaRPr lang="en-IT" dirty="0">
              <a:cs typeface="Calibri"/>
            </a:endParaRPr>
          </a:p>
          <a:p>
            <a:pPr>
              <a:lnSpc>
                <a:spcPts val="2245"/>
              </a:lnSpc>
              <a:spcBef>
                <a:spcPts val="95"/>
              </a:spcBef>
            </a:pPr>
            <a:r>
              <a:rPr lang="en-IT" dirty="0"/>
              <a:t>Quest</a:t>
            </a:r>
            <a:r>
              <a:rPr lang="it-IT" dirty="0"/>
              <a:t>o è un esempio di</a:t>
            </a:r>
            <a:r>
              <a:rPr lang="en-IT" dirty="0"/>
              <a:t> checklist di controlli atti ad implementare il set di misure minime secondo la Circolare AGID</a:t>
            </a:r>
          </a:p>
          <a:p>
            <a:pPr>
              <a:lnSpc>
                <a:spcPts val="2245"/>
              </a:lnSpc>
              <a:spcBef>
                <a:spcPts val="95"/>
              </a:spcBef>
            </a:pPr>
            <a:endParaRPr lang="en-IT" dirty="0"/>
          </a:p>
          <a:p>
            <a:pPr>
              <a:lnSpc>
                <a:spcPts val="2245"/>
              </a:lnSpc>
              <a:spcBef>
                <a:spcPts val="95"/>
              </a:spcBef>
            </a:pPr>
            <a:r>
              <a:rPr lang="en-IT" dirty="0"/>
              <a:t>Tali misure si possono ritenere sufficienti nella maggior parte dei contesti anche quali misure tecniche per gestire sistemi che trattano dati personali tutelati dal GDPR</a:t>
            </a:r>
          </a:p>
          <a:p>
            <a:pPr>
              <a:lnSpc>
                <a:spcPts val="2245"/>
              </a:lnSpc>
              <a:spcBef>
                <a:spcPts val="95"/>
              </a:spcBef>
            </a:pPr>
            <a:endParaRPr lang="en-IT" dirty="0"/>
          </a:p>
          <a:p>
            <a:pPr>
              <a:lnSpc>
                <a:spcPts val="2245"/>
              </a:lnSpc>
              <a:spcBef>
                <a:spcPts val="95"/>
              </a:spcBef>
            </a:pPr>
            <a:r>
              <a:rPr lang="it-IT" dirty="0"/>
              <a:t>E’ importante personalizzare queste misure</a:t>
            </a:r>
            <a:r>
              <a:rPr lang="en-IT" dirty="0"/>
              <a:t> </a:t>
            </a:r>
            <a:r>
              <a:rPr lang="it-IT" dirty="0"/>
              <a:t>secondo la propria </a:t>
            </a:r>
            <a:r>
              <a:rPr lang="en-IT" dirty="0"/>
              <a:t>analisi dei rischi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604108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58</a:t>
            </a:fld>
            <a:endParaRPr lang="en-IT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B3DF26D-8834-134A-A29C-59E520A6A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13822"/>
              </p:ext>
            </p:extLst>
          </p:nvPr>
        </p:nvGraphicFramePr>
        <p:xfrm>
          <a:off x="462735" y="1861417"/>
          <a:ext cx="10937736" cy="2229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283">
                  <a:extLst>
                    <a:ext uri="{9D8B030D-6E8A-4147-A177-3AD203B41FA5}">
                      <a16:colId xmlns:a16="http://schemas.microsoft.com/office/drawing/2014/main" val="2927716671"/>
                    </a:ext>
                  </a:extLst>
                </a:gridCol>
                <a:gridCol w="316612">
                  <a:extLst>
                    <a:ext uri="{9D8B030D-6E8A-4147-A177-3AD203B41FA5}">
                      <a16:colId xmlns:a16="http://schemas.microsoft.com/office/drawing/2014/main" val="2636968984"/>
                    </a:ext>
                  </a:extLst>
                </a:gridCol>
                <a:gridCol w="433289">
                  <a:extLst>
                    <a:ext uri="{9D8B030D-6E8A-4147-A177-3AD203B41FA5}">
                      <a16:colId xmlns:a16="http://schemas.microsoft.com/office/drawing/2014/main" val="3314135226"/>
                    </a:ext>
                  </a:extLst>
                </a:gridCol>
                <a:gridCol w="652228">
                  <a:extLst>
                    <a:ext uri="{9D8B030D-6E8A-4147-A177-3AD203B41FA5}">
                      <a16:colId xmlns:a16="http://schemas.microsoft.com/office/drawing/2014/main" val="2059312209"/>
                    </a:ext>
                  </a:extLst>
                </a:gridCol>
                <a:gridCol w="4557192">
                  <a:extLst>
                    <a:ext uri="{9D8B030D-6E8A-4147-A177-3AD203B41FA5}">
                      <a16:colId xmlns:a16="http://schemas.microsoft.com/office/drawing/2014/main" val="2988000292"/>
                    </a:ext>
                  </a:extLst>
                </a:gridCol>
                <a:gridCol w="4776132">
                  <a:extLst>
                    <a:ext uri="{9D8B030D-6E8A-4147-A177-3AD203B41FA5}">
                      <a16:colId xmlns:a16="http://schemas.microsoft.com/office/drawing/2014/main" val="1386522317"/>
                    </a:ext>
                  </a:extLst>
                </a:gridCol>
              </a:tblGrid>
              <a:tr h="11854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extLst>
                  <a:ext uri="{0D108BD9-81ED-4DB2-BD59-A6C34878D82A}">
                    <a16:rowId xmlns:a16="http://schemas.microsoft.com/office/drawing/2014/main" val="3541485620"/>
                  </a:ext>
                </a:extLst>
              </a:tr>
              <a:tr h="427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Implementare un inventario delle risorse attive correlato a quello ABSC 1.4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Implementato integrato nel sistema di orchestrazione e </a:t>
                      </a:r>
                      <a:r>
                        <a:rPr lang="it-IT" sz="12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dashboard</a:t>
                      </a: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it-IT" sz="12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INFNCloud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extLst>
                  <a:ext uri="{0D108BD9-81ED-4DB2-BD59-A6C34878D82A}">
                    <a16:rowId xmlns:a16="http://schemas.microsoft.com/office/drawing/2014/main" val="2790261627"/>
                  </a:ext>
                </a:extLst>
              </a:tr>
              <a:tr h="5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Aggiornare l'inventario quando nuovi dispositivi approvati vengono collegati in rete.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IDEM</a:t>
                      </a:r>
                    </a:p>
                  </a:txBody>
                  <a:tcPr marL="30103" marR="30103" marT="0" marB="0"/>
                </a:tc>
                <a:extLst>
                  <a:ext uri="{0D108BD9-81ED-4DB2-BD59-A6C34878D82A}">
                    <a16:rowId xmlns:a16="http://schemas.microsoft.com/office/drawing/2014/main" val="3771767609"/>
                  </a:ext>
                </a:extLst>
              </a:tr>
              <a:tr h="238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S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Aggiornare l'inventario con uno strumento automatico quando nuovi dispositivi approvati vengono collegati in rete.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IDEM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extLst>
                  <a:ext uri="{0D108BD9-81ED-4DB2-BD59-A6C34878D82A}">
                    <a16:rowId xmlns:a16="http://schemas.microsoft.com/office/drawing/2014/main" val="1900698534"/>
                  </a:ext>
                </a:extLst>
              </a:tr>
              <a:tr h="31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Gestire l'inventario delle risorse di tutti i sistemi collegati alla rete e dei dispositivi di rete stessi, registrando almeno l'indirizzo IP.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103" marR="301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IDEM</a:t>
                      </a:r>
                    </a:p>
                  </a:txBody>
                  <a:tcPr marL="30103" marR="30103" marT="0" marB="0"/>
                </a:tc>
                <a:extLst>
                  <a:ext uri="{0D108BD9-81ED-4DB2-BD59-A6C34878D82A}">
                    <a16:rowId xmlns:a16="http://schemas.microsoft.com/office/drawing/2014/main" val="3103696927"/>
                  </a:ext>
                </a:extLst>
              </a:tr>
            </a:tbl>
          </a:graphicData>
        </a:graphic>
      </p:graphicFrame>
      <p:sp>
        <p:nvSpPr>
          <p:cNvPr id="18" name="Rectangle 2">
            <a:extLst>
              <a:ext uri="{FF2B5EF4-FFF2-40B4-BE49-F238E27FC236}">
                <a16:creationId xmlns:a16="http://schemas.microsoft.com/office/drawing/2014/main" id="{FC3DAEFB-5D58-3649-8050-EB12D721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510976"/>
            <a:ext cx="92493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2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1 (CSC 1): INVENTARIO DEI DISPOSITIVI AUTORIZZATI E NON AUTORIZZATI</a:t>
            </a:r>
            <a:endParaRPr kumimoji="0" lang="en-IT" altLang="en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65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59</a:t>
            </a:fld>
            <a:endParaRPr lang="en-IT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16434C-4576-F448-99E6-20E49FCC9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676763"/>
              </p:ext>
            </p:extLst>
          </p:nvPr>
        </p:nvGraphicFramePr>
        <p:xfrm>
          <a:off x="616687" y="1671828"/>
          <a:ext cx="9728383" cy="3514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883">
                  <a:extLst>
                    <a:ext uri="{9D8B030D-6E8A-4147-A177-3AD203B41FA5}">
                      <a16:colId xmlns:a16="http://schemas.microsoft.com/office/drawing/2014/main" val="100957563"/>
                    </a:ext>
                  </a:extLst>
                </a:gridCol>
                <a:gridCol w="374372">
                  <a:extLst>
                    <a:ext uri="{9D8B030D-6E8A-4147-A177-3AD203B41FA5}">
                      <a16:colId xmlns:a16="http://schemas.microsoft.com/office/drawing/2014/main" val="2858733667"/>
                    </a:ext>
                  </a:extLst>
                </a:gridCol>
                <a:gridCol w="374372">
                  <a:extLst>
                    <a:ext uri="{9D8B030D-6E8A-4147-A177-3AD203B41FA5}">
                      <a16:colId xmlns:a16="http://schemas.microsoft.com/office/drawing/2014/main" val="2926734603"/>
                    </a:ext>
                  </a:extLst>
                </a:gridCol>
                <a:gridCol w="563542">
                  <a:extLst>
                    <a:ext uri="{9D8B030D-6E8A-4147-A177-3AD203B41FA5}">
                      <a16:colId xmlns:a16="http://schemas.microsoft.com/office/drawing/2014/main" val="2656013233"/>
                    </a:ext>
                  </a:extLst>
                </a:gridCol>
                <a:gridCol w="3937522">
                  <a:extLst>
                    <a:ext uri="{9D8B030D-6E8A-4147-A177-3AD203B41FA5}">
                      <a16:colId xmlns:a16="http://schemas.microsoft.com/office/drawing/2014/main" val="2470315983"/>
                    </a:ext>
                  </a:extLst>
                </a:gridCol>
                <a:gridCol w="4126692">
                  <a:extLst>
                    <a:ext uri="{9D8B030D-6E8A-4147-A177-3AD203B41FA5}">
                      <a16:colId xmlns:a16="http://schemas.microsoft.com/office/drawing/2014/main" val="1480035134"/>
                    </a:ext>
                  </a:extLst>
                </a:gridCol>
              </a:tblGrid>
              <a:tr h="15175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extLst>
                  <a:ext uri="{0D108BD9-81ED-4DB2-BD59-A6C34878D82A}">
                    <a16:rowId xmlns:a16="http://schemas.microsoft.com/office/drawing/2014/main" val="2091376315"/>
                  </a:ext>
                </a:extLst>
              </a:tr>
              <a:tr h="861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Stilare un elenco di software autorizzati e relative versioni necessari per ciascun tipo di sistema, compresi server, workstation e laptop di vari tipi e per diversi usi. Non consentire l'installazione di software non compreso nell'elenco.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Viene eseguita un controllo continuo del software installato tramite </a:t>
                      </a:r>
                      <a:r>
                        <a:rPr lang="it-IT" sz="12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greenbone</a:t>
                      </a: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autenticato. Viene consentito l’utilizzo di repository di comunità e per i container la repo è gestita localmente</a:t>
                      </a:r>
                    </a:p>
                  </a:txBody>
                  <a:tcPr marL="49169" marR="49169" marT="0" marB="0"/>
                </a:tc>
                <a:extLst>
                  <a:ext uri="{0D108BD9-81ED-4DB2-BD59-A6C34878D82A}">
                    <a16:rowId xmlns:a16="http://schemas.microsoft.com/office/drawing/2014/main" val="1492765709"/>
                  </a:ext>
                </a:extLst>
              </a:tr>
              <a:tr h="313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Eseguire regolari scansioni sui sistemi al fine di rilevare la presenza di software non autorizzato.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Implementata tramite </a:t>
                      </a:r>
                      <a:r>
                        <a:rPr lang="it-IT" sz="12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greenbone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extLst>
                  <a:ext uri="{0D108BD9-81ED-4DB2-BD59-A6C34878D82A}">
                    <a16:rowId xmlns:a16="http://schemas.microsoft.com/office/drawing/2014/main" val="2774785312"/>
                  </a:ext>
                </a:extLst>
              </a:tr>
              <a:tr h="635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A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Installare strumenti automatici d'inventario del software che registrino anche la versione del sistema operativo utilizzato nonché le applicazioni installate, le varie versioni ed il livello di patch.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 IDEM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extLst>
                  <a:ext uri="{0D108BD9-81ED-4DB2-BD59-A6C34878D82A}">
                    <a16:rowId xmlns:a16="http://schemas.microsoft.com/office/drawing/2014/main" val="617072885"/>
                  </a:ext>
                </a:extLst>
              </a:tr>
              <a:tr h="635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A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Utilizzare macchine virtuali e/o sistemi air-gapped  per isolare ed eseguire applicazioni necessarie per operazioni strategiche o critiche dell'Ente, che a causa dell'elevato rischio non devono essere installate in ambienti direttamente collegati in rete.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 In fase di realizzazione un sistema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SaaS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 con servizi isolati raggiungibili solo attraverso VPN e/o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Bastion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host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69" marR="49169" marT="0" marB="0"/>
                </a:tc>
                <a:extLst>
                  <a:ext uri="{0D108BD9-81ED-4DB2-BD59-A6C34878D82A}">
                    <a16:rowId xmlns:a16="http://schemas.microsoft.com/office/drawing/2014/main" val="383525405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21A7700-7FC2-294D-9751-95980FBB3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485857"/>
            <a:ext cx="96317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2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2 (CSC 2): INVENTARIO DEI SOFTWARE AUTORIZZATI E NON AUTORIZZATI</a:t>
            </a:r>
            <a:endParaRPr kumimoji="0" lang="en-IT" altLang="en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3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1428514-3E22-4D71-A97B-FD1BDBE0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24619DC-6EEB-4A4E-AC10-3685063A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FFDCE5-882E-4908-8911-A1877985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</a:t>
            </a:fld>
            <a:endParaRPr lang="en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0FCA8A-5A6D-4265-8236-0084F52BDB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4877117"/>
            <a:ext cx="8933713" cy="10241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/>
              <a:t>Il </a:t>
            </a:r>
            <a:r>
              <a:rPr lang="en-GB" dirty="0" err="1"/>
              <a:t>livello</a:t>
            </a:r>
            <a:r>
              <a:rPr lang="en-GB" dirty="0"/>
              <a:t> di </a:t>
            </a:r>
            <a:r>
              <a:rPr lang="en-GB" dirty="0" err="1"/>
              <a:t>Rischio</a:t>
            </a:r>
            <a:r>
              <a:rPr lang="en-GB" dirty="0"/>
              <a:t> R è </a:t>
            </a:r>
            <a:r>
              <a:rPr lang="en-GB" dirty="0" err="1"/>
              <a:t>dato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formula </a:t>
            </a:r>
          </a:p>
          <a:p>
            <a:pPr lvl="1" algn="ctr"/>
            <a:r>
              <a:rPr lang="en-GB" sz="4400" b="1" dirty="0">
                <a:solidFill>
                  <a:schemeClr val="accent1"/>
                </a:solidFill>
              </a:rPr>
              <a:t>R = P x C</a:t>
            </a:r>
          </a:p>
          <a:p>
            <a:pPr lvl="1"/>
            <a:r>
              <a:rPr lang="en-GB" b="1" dirty="0"/>
              <a:t>P: </a:t>
            </a:r>
            <a:r>
              <a:rPr lang="en-GB" b="1" dirty="0" err="1"/>
              <a:t>Probabilità</a:t>
            </a:r>
            <a:r>
              <a:rPr lang="en-GB" b="1" dirty="0"/>
              <a:t> </a:t>
            </a:r>
            <a:r>
              <a:rPr lang="en-GB" b="1" dirty="0" err="1"/>
              <a:t>accadimento</a:t>
            </a:r>
            <a:r>
              <a:rPr lang="en-GB" b="1" dirty="0"/>
              <a:t> </a:t>
            </a:r>
            <a:r>
              <a:rPr lang="en-GB" b="1" dirty="0" err="1"/>
              <a:t>dell’evento</a:t>
            </a:r>
            <a:r>
              <a:rPr lang="en-GB" b="1" dirty="0"/>
              <a:t> </a:t>
            </a:r>
            <a:r>
              <a:rPr lang="en-GB" b="1" dirty="0" err="1"/>
              <a:t>rischioso</a:t>
            </a:r>
            <a:endParaRPr lang="en-GB" b="1" dirty="0"/>
          </a:p>
          <a:p>
            <a:pPr lvl="1"/>
            <a:r>
              <a:rPr lang="en-GB" b="1" dirty="0"/>
              <a:t>C: </a:t>
            </a:r>
            <a:r>
              <a:rPr lang="en-GB" b="1" dirty="0" err="1"/>
              <a:t>Conseguenza</a:t>
            </a:r>
            <a:r>
              <a:rPr lang="en-GB" b="1" dirty="0"/>
              <a:t> 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D6852B3C-AEE3-486D-9A6A-5D0B2375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Rischio</a:t>
            </a:r>
            <a:r>
              <a:rPr lang="en-GB" dirty="0"/>
              <a:t> </a:t>
            </a:r>
            <a:r>
              <a:rPr lang="en-GB" dirty="0" err="1"/>
              <a:t>informatico</a:t>
            </a:r>
            <a:endParaRPr lang="en-GB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42F3C2C9-DA5D-4AE1-9977-7EB0BF97ABE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Il </a:t>
            </a:r>
            <a:r>
              <a:rPr lang="en-GB" dirty="0" err="1">
                <a:solidFill>
                  <a:schemeClr val="accent1"/>
                </a:solidFill>
              </a:rPr>
              <a:t>Rischio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informatico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/>
              <a:t>(o cyber risk) è il </a:t>
            </a:r>
            <a:r>
              <a:rPr lang="en-GB" dirty="0" err="1"/>
              <a:t>rischio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venga</a:t>
            </a:r>
            <a:r>
              <a:rPr lang="en-GB" dirty="0"/>
              <a:t> </a:t>
            </a:r>
            <a:r>
              <a:rPr lang="en-GB" dirty="0" err="1"/>
              <a:t>violato</a:t>
            </a:r>
            <a:r>
              <a:rPr lang="en-GB" dirty="0"/>
              <a:t> uno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requisiti</a:t>
            </a:r>
            <a:r>
              <a:rPr lang="en-GB" dirty="0"/>
              <a:t> di </a:t>
            </a:r>
            <a:r>
              <a:rPr lang="en-GB" dirty="0" err="1">
                <a:solidFill>
                  <a:srgbClr val="C00000"/>
                </a:solidFill>
              </a:rPr>
              <a:t>confidenzialità</a:t>
            </a:r>
            <a:r>
              <a:rPr lang="en-GB" dirty="0"/>
              <a:t>, </a:t>
            </a:r>
            <a:r>
              <a:rPr lang="en-GB" dirty="0" err="1">
                <a:solidFill>
                  <a:srgbClr val="C00000"/>
                </a:solidFill>
              </a:rPr>
              <a:t>integrità</a:t>
            </a:r>
            <a:r>
              <a:rPr lang="en-GB" dirty="0"/>
              <a:t> o </a:t>
            </a:r>
            <a:r>
              <a:rPr lang="en-GB" dirty="0" err="1">
                <a:solidFill>
                  <a:srgbClr val="C00000"/>
                </a:solidFill>
              </a:rPr>
              <a:t>disponibilità</a:t>
            </a:r>
            <a:r>
              <a:rPr lang="en-GB" dirty="0"/>
              <a:t> di </a:t>
            </a:r>
            <a:r>
              <a:rPr lang="en-GB" dirty="0" err="1"/>
              <a:t>un’informazione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Le cause </a:t>
            </a:r>
            <a:r>
              <a:rPr lang="en-GB" dirty="0" err="1"/>
              <a:t>possono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attacchi</a:t>
            </a:r>
            <a:r>
              <a:rPr lang="en-GB" dirty="0"/>
              <a:t> hacker, </a:t>
            </a:r>
            <a:r>
              <a:rPr lang="en-GB" dirty="0" err="1"/>
              <a:t>malfunzionamenti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sistemi</a:t>
            </a:r>
            <a:r>
              <a:rPr lang="en-GB" dirty="0"/>
              <a:t>, </a:t>
            </a:r>
            <a:r>
              <a:rPr lang="en-GB" dirty="0" err="1"/>
              <a:t>incidenti</a:t>
            </a:r>
            <a:r>
              <a:rPr lang="en-GB" dirty="0"/>
              <a:t>, </a:t>
            </a:r>
            <a:r>
              <a:rPr lang="en-GB" dirty="0" err="1"/>
              <a:t>difetti</a:t>
            </a:r>
            <a:r>
              <a:rPr lang="en-GB" dirty="0"/>
              <a:t> di design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sistemi</a:t>
            </a:r>
            <a:r>
              <a:rPr lang="en-GB" dirty="0"/>
              <a:t> e </a:t>
            </a:r>
            <a:r>
              <a:rPr lang="en-GB" dirty="0" err="1"/>
              <a:t>molte</a:t>
            </a:r>
            <a:r>
              <a:rPr lang="en-GB" dirty="0"/>
              <a:t> </a:t>
            </a:r>
            <a:r>
              <a:rPr lang="en-GB" dirty="0" err="1"/>
              <a:t>altre</a:t>
            </a:r>
            <a:endParaRPr lang="en-GB" dirty="0"/>
          </a:p>
          <a:p>
            <a:pPr lvl="1"/>
            <a:r>
              <a:rPr lang="en-GB" dirty="0"/>
              <a:t>Le </a:t>
            </a:r>
            <a:r>
              <a:rPr lang="en-GB" dirty="0" err="1">
                <a:solidFill>
                  <a:schemeClr val="accent1"/>
                </a:solidFill>
              </a:rPr>
              <a:t>Conseguenze</a:t>
            </a:r>
            <a:r>
              <a:rPr lang="en-GB" dirty="0"/>
              <a:t> </a:t>
            </a:r>
            <a:r>
              <a:rPr lang="en-GB" dirty="0" err="1"/>
              <a:t>vanno</a:t>
            </a:r>
            <a:r>
              <a:rPr lang="en-GB" dirty="0"/>
              <a:t> dal </a:t>
            </a:r>
            <a:r>
              <a:rPr lang="en-GB" dirty="0" err="1"/>
              <a:t>danno</a:t>
            </a:r>
            <a:r>
              <a:rPr lang="en-GB" dirty="0"/>
              <a:t> </a:t>
            </a:r>
            <a:r>
              <a:rPr lang="en-GB" dirty="0" err="1"/>
              <a:t>d’immagine</a:t>
            </a:r>
            <a:r>
              <a:rPr lang="en-GB" dirty="0"/>
              <a:t>,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perdita</a:t>
            </a:r>
            <a:r>
              <a:rPr lang="en-GB" dirty="0"/>
              <a:t> di </a:t>
            </a:r>
            <a:r>
              <a:rPr lang="en-GB" dirty="0" err="1"/>
              <a:t>dati</a:t>
            </a:r>
            <a:r>
              <a:rPr lang="en-GB" dirty="0"/>
              <a:t>, 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violazione</a:t>
            </a:r>
            <a:r>
              <a:rPr lang="en-GB" dirty="0"/>
              <a:t> di </a:t>
            </a:r>
            <a:r>
              <a:rPr lang="en-GB" dirty="0" err="1"/>
              <a:t>norme</a:t>
            </a:r>
            <a:r>
              <a:rPr lang="en-GB" dirty="0"/>
              <a:t> (con relative </a:t>
            </a:r>
            <a:r>
              <a:rPr lang="en-GB" dirty="0" err="1"/>
              <a:t>sanzioni</a:t>
            </a:r>
            <a:r>
              <a:rPr lang="en-GB" dirty="0"/>
              <a:t>), al </a:t>
            </a:r>
            <a:r>
              <a:rPr lang="en-GB" dirty="0" err="1"/>
              <a:t>fallimento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</a:t>
            </a:r>
            <a:r>
              <a:rPr lang="en-GB" dirty="0" err="1"/>
              <a:t>raggiungimento</a:t>
            </a:r>
            <a:r>
              <a:rPr lang="en-GB" dirty="0"/>
              <a:t> di </a:t>
            </a:r>
            <a:r>
              <a:rPr lang="en-GB" dirty="0" err="1"/>
              <a:t>obiettivi</a:t>
            </a:r>
            <a:r>
              <a:rPr lang="en-GB" dirty="0"/>
              <a:t> </a:t>
            </a:r>
            <a:r>
              <a:rPr lang="en-GB" dirty="0" err="1"/>
              <a:t>scientifici</a:t>
            </a:r>
            <a:r>
              <a:rPr lang="en-GB" dirty="0"/>
              <a:t> (a causa di </a:t>
            </a:r>
            <a:r>
              <a:rPr lang="en-GB" dirty="0" err="1"/>
              <a:t>corruzione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in </a:t>
            </a:r>
            <a:r>
              <a:rPr lang="en-GB" dirty="0" err="1"/>
              <a:t>analisi</a:t>
            </a:r>
            <a:r>
              <a:rPr lang="en-GB" dirty="0"/>
              <a:t>), </a:t>
            </a:r>
            <a:r>
              <a:rPr lang="en-GB" dirty="0" err="1"/>
              <a:t>ecc</a:t>
            </a:r>
            <a:r>
              <a:rPr lang="en-GB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88907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Gianluca Peco</a:t>
            </a:r>
            <a:endParaRPr lang="en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60</a:t>
            </a:fld>
            <a:endParaRPr lang="en-IT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588B79-1A78-F94D-97E6-DEB92991F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056762"/>
              </p:ext>
            </p:extLst>
          </p:nvPr>
        </p:nvGraphicFramePr>
        <p:xfrm>
          <a:off x="416627" y="958853"/>
          <a:ext cx="9963397" cy="4344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382">
                  <a:extLst>
                    <a:ext uri="{9D8B030D-6E8A-4147-A177-3AD203B41FA5}">
                      <a16:colId xmlns:a16="http://schemas.microsoft.com/office/drawing/2014/main" val="3819039870"/>
                    </a:ext>
                  </a:extLst>
                </a:gridCol>
                <a:gridCol w="383415">
                  <a:extLst>
                    <a:ext uri="{9D8B030D-6E8A-4147-A177-3AD203B41FA5}">
                      <a16:colId xmlns:a16="http://schemas.microsoft.com/office/drawing/2014/main" val="3746119844"/>
                    </a:ext>
                  </a:extLst>
                </a:gridCol>
                <a:gridCol w="383415">
                  <a:extLst>
                    <a:ext uri="{9D8B030D-6E8A-4147-A177-3AD203B41FA5}">
                      <a16:colId xmlns:a16="http://schemas.microsoft.com/office/drawing/2014/main" val="3673535013"/>
                    </a:ext>
                  </a:extLst>
                </a:gridCol>
                <a:gridCol w="577157">
                  <a:extLst>
                    <a:ext uri="{9D8B030D-6E8A-4147-A177-3AD203B41FA5}">
                      <a16:colId xmlns:a16="http://schemas.microsoft.com/office/drawing/2014/main" val="3954480050"/>
                    </a:ext>
                  </a:extLst>
                </a:gridCol>
                <a:gridCol w="4032645">
                  <a:extLst>
                    <a:ext uri="{9D8B030D-6E8A-4147-A177-3AD203B41FA5}">
                      <a16:colId xmlns:a16="http://schemas.microsoft.com/office/drawing/2014/main" val="1690277506"/>
                    </a:ext>
                  </a:extLst>
                </a:gridCol>
                <a:gridCol w="4226383">
                  <a:extLst>
                    <a:ext uri="{9D8B030D-6E8A-4147-A177-3AD203B41FA5}">
                      <a16:colId xmlns:a16="http://schemas.microsoft.com/office/drawing/2014/main" val="1664054522"/>
                    </a:ext>
                  </a:extLst>
                </a:gridCol>
              </a:tblGrid>
              <a:tr h="7638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extLst>
                  <a:ext uri="{0D108BD9-81ED-4DB2-BD59-A6C34878D82A}">
                    <a16:rowId xmlns:a16="http://schemas.microsoft.com/office/drawing/2014/main" val="672681077"/>
                  </a:ext>
                </a:extLst>
              </a:tr>
              <a:tr h="63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Utilizzare configurazioni sicure standard per la protezione dei sistemi operativi.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I  sistemi virtuali verranno resi sicuri applicando profili CIS attraverso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openscap</a:t>
                      </a:r>
                      <a:endParaRPr lang="it-IT" sz="1200" dirty="0"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25679" marR="25679" marT="0" marB="0"/>
                </a:tc>
                <a:extLst>
                  <a:ext uri="{0D108BD9-81ED-4DB2-BD59-A6C34878D82A}">
                    <a16:rowId xmlns:a16="http://schemas.microsoft.com/office/drawing/2014/main" val="3210286515"/>
                  </a:ext>
                </a:extLst>
              </a:tr>
              <a:tr h="238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Definire ed impiegare una configurazione standard per workstation, server e altri tipi di sistemi usati dall'organizzazione. 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Si impiegano le stesse metodologie del [3.1.1].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Palatino Linotype" panose="02040502050505030304" pitchFamily="18" charset="0"/>
                        <a:cs typeface="Palatino Linotype" panose="02040502050505030304" pitchFamily="18" charset="0"/>
                      </a:endParaRPr>
                    </a:p>
                  </a:txBody>
                  <a:tcPr marL="25679" marR="25679" marT="0" marB="0"/>
                </a:tc>
                <a:extLst>
                  <a:ext uri="{0D108BD9-81ED-4DB2-BD59-A6C34878D82A}">
                    <a16:rowId xmlns:a16="http://schemas.microsoft.com/office/drawing/2014/main" val="1710779975"/>
                  </a:ext>
                </a:extLst>
              </a:tr>
              <a:tr h="157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Eventuali sistemi in esercizio che vengano compromessi devono essere ripristinati utilizzando la configurazione standard.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Si impiegano le stesse metodologie del [3.1.1].</a:t>
                      </a:r>
                      <a:endParaRPr lang="it-IT" sz="120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Palatino Linotype" panose="02040502050505030304" pitchFamily="18" charset="0"/>
                        <a:cs typeface="Palatino Linotype" panose="02040502050505030304" pitchFamily="18" charset="0"/>
                      </a:endParaRPr>
                    </a:p>
                  </a:txBody>
                  <a:tcPr marL="25679" marR="25679" marT="0" marB="0"/>
                </a:tc>
                <a:extLst>
                  <a:ext uri="{0D108BD9-81ED-4DB2-BD59-A6C34878D82A}">
                    <a16:rowId xmlns:a16="http://schemas.microsoft.com/office/drawing/2014/main" val="6044034"/>
                  </a:ext>
                </a:extLst>
              </a:tr>
              <a:tr h="260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Le immagini d'installazione devono essere memorizzate offline.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it-IT" sz="12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template</a:t>
                      </a:r>
                      <a:r>
                        <a:rPr lang="it-IT" sz="12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dei servizi non sono accessibili agli utilizzatori/amministratori di risorse e ne vengono mantenute copie non in linea</a:t>
                      </a:r>
                    </a:p>
                  </a:txBody>
                  <a:tcPr marL="25679" marR="25679" marT="0" marB="0"/>
                </a:tc>
                <a:extLst>
                  <a:ext uri="{0D108BD9-81ED-4DB2-BD59-A6C34878D82A}">
                    <a16:rowId xmlns:a16="http://schemas.microsoft.com/office/drawing/2014/main" val="1992491659"/>
                  </a:ext>
                </a:extLst>
              </a:tr>
              <a:tr h="572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Eseguire tutte le operazioni di amministrazione remota di server, workstation, dispositivi di rete e analoghe apparecchiature per mezzo di connessioni protette (protocolli intrinsecamente sicuri, ovvero su canali sicuri).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 I sistemi sono raggiungibili solo attraverso sessioni cifrate autenticate con chiave asimmetrica.  Le applicazioni verranno configurate attraverso protocolli SSL/TLS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extLst>
                  <a:ext uri="{0D108BD9-81ED-4DB2-BD59-A6C34878D82A}">
                    <a16:rowId xmlns:a16="http://schemas.microsoft.com/office/drawing/2014/main" val="2553067084"/>
                  </a:ext>
                </a:extLst>
              </a:tr>
              <a:tr h="238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A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Utilizzare strumenti di gestione della configurazione dei sistemi che consentano il ripristino delle impostazioni di configurazione standard.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 La dashboard prevede la modalità PaaS di erogazione delle risorse.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èpossibile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 configurare un sistema di configurazione automatica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esetrno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 alla Cloud (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puppet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/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foreman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 )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679" marR="25679" marT="0" marB="0"/>
                </a:tc>
                <a:extLst>
                  <a:ext uri="{0D108BD9-81ED-4DB2-BD59-A6C34878D82A}">
                    <a16:rowId xmlns:a16="http://schemas.microsoft.com/office/drawing/2014/main" val="3682219461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11338433-3D8A-874B-9EE3-53BD91F29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51" y="96845"/>
            <a:ext cx="9795349" cy="86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505" rIns="91440" bIns="92046" numCol="1" anchor="ctr" anchorCtr="0" compatLnSpc="1">
            <a:prstTxWarp prst="textNoShape">
              <a:avLst/>
            </a:prstTxWarp>
            <a:spAutoFit/>
          </a:bodyPr>
          <a:lstStyle>
            <a:lvl1pPr indent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2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3 (CSC 3): PROTEGGERE LE CONFIGURAZIONI DI HARDWARE E SOFTWARE</a:t>
            </a:r>
            <a:endParaRPr kumimoji="0" lang="en-IT" altLang="en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altLang="en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421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E8AF-884F-0B4A-8629-E873A9F1696E}" type="datetime1">
              <a:rPr lang="it-IT" sz="1000" smtClean="0"/>
              <a:t>10/11/21</a:t>
            </a:fld>
            <a:endParaRPr lang="en-IT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 err="1"/>
              <a:t>Sicurezza</a:t>
            </a:r>
            <a:r>
              <a:rPr lang="en-GB" sz="1000" dirty="0"/>
              <a:t> e </a:t>
            </a:r>
            <a:r>
              <a:rPr lang="en-GB" sz="1000" dirty="0" err="1"/>
              <a:t>rischio</a:t>
            </a:r>
            <a:r>
              <a:rPr lang="en-GB" sz="1000" dirty="0"/>
              <a:t> </a:t>
            </a:r>
            <a:r>
              <a:rPr lang="en-GB" sz="1000" dirty="0" err="1"/>
              <a:t>informatico</a:t>
            </a:r>
            <a:endParaRPr lang="en-IT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61</a:t>
            </a:fld>
            <a:endParaRPr lang="en-IT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470FA9-3B89-1D48-A78E-ECFD602EF0FA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190802"/>
          <a:ext cx="9643592" cy="4790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818">
                  <a:extLst>
                    <a:ext uri="{9D8B030D-6E8A-4147-A177-3AD203B41FA5}">
                      <a16:colId xmlns:a16="http://schemas.microsoft.com/office/drawing/2014/main" val="1177693940"/>
                    </a:ext>
                  </a:extLst>
                </a:gridCol>
                <a:gridCol w="371110">
                  <a:extLst>
                    <a:ext uri="{9D8B030D-6E8A-4147-A177-3AD203B41FA5}">
                      <a16:colId xmlns:a16="http://schemas.microsoft.com/office/drawing/2014/main" val="2777475998"/>
                    </a:ext>
                  </a:extLst>
                </a:gridCol>
                <a:gridCol w="371110">
                  <a:extLst>
                    <a:ext uri="{9D8B030D-6E8A-4147-A177-3AD203B41FA5}">
                      <a16:colId xmlns:a16="http://schemas.microsoft.com/office/drawing/2014/main" val="3023511914"/>
                    </a:ext>
                  </a:extLst>
                </a:gridCol>
                <a:gridCol w="558630">
                  <a:extLst>
                    <a:ext uri="{9D8B030D-6E8A-4147-A177-3AD203B41FA5}">
                      <a16:colId xmlns:a16="http://schemas.microsoft.com/office/drawing/2014/main" val="1138589344"/>
                    </a:ext>
                  </a:extLst>
                </a:gridCol>
                <a:gridCol w="3903202">
                  <a:extLst>
                    <a:ext uri="{9D8B030D-6E8A-4147-A177-3AD203B41FA5}">
                      <a16:colId xmlns:a16="http://schemas.microsoft.com/office/drawing/2014/main" val="2317826178"/>
                    </a:ext>
                  </a:extLst>
                </a:gridCol>
                <a:gridCol w="4090722">
                  <a:extLst>
                    <a:ext uri="{9D8B030D-6E8A-4147-A177-3AD203B41FA5}">
                      <a16:colId xmlns:a16="http://schemas.microsoft.com/office/drawing/2014/main" val="4200517107"/>
                    </a:ext>
                  </a:extLst>
                </a:gridCol>
              </a:tblGrid>
              <a:tr h="5694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3057123098"/>
                  </a:ext>
                </a:extLst>
              </a:tr>
              <a:tr h="399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Ad ogni modifica significativa della configurazione eseguire la ricerca delle vulnerabilità su tutti i sistemi in rete con strumenti automatici che forniscano a ciascun amministratore di sistema report con indicazioni delle vulnerabilità più critiche.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Vengono eseguite scansioni di vulnerabilità, realizzate sia dall’esterno della protezione perimetrale (gruppo auditing) che dall’ interno (Servizio di Calcolo con 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OpenVAS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). Lo stesso strumento verrà posto a disposizione degli Amministratori di Sistema delle risorse.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 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2399661178"/>
                  </a:ext>
                </a:extLst>
              </a:tr>
              <a:tr h="260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Assicurare che gli strumenti di scansione delle vulnerabilità utilizzati siano regolarmente aggiornati con tutte le più rilevanti vulnerabilità di sicurezza.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Il software per la scansione interna delle vulnerabilità (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OpenVAS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), viene mantenuto aggiornato con script automatici e manualmente dagli utilizzatori prima di ogni scansione.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4121061040"/>
                  </a:ext>
                </a:extLst>
              </a:tr>
              <a:tr h="172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Installare automaticamente le patch e gli aggiornamenti del software sia per il sistema operativo sia per le applicazioni.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7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Implementata. Qualora l’applicazione automatica delle patch non sia possibile, gli Amministratori di Sistema valutano e motivano a quale livello di aggiornamento occorra fermarsi.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Liberation Serif"/>
                        <a:cs typeface="Liberation Serif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667867120"/>
                  </a:ext>
                </a:extLst>
              </a:tr>
              <a:tr h="260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Assicurare l'aggiornamento dei sistemi separati dalla rete, in particolare di quelli air-gapped, adottando misure adeguate al loro livello di criticità.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Non ci sono per ora sistemi air-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gapped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. I sistemi isolati verranno aggiornati attraverso 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mirror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locali. I container vengono aggiornati sistematicamente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3445837722"/>
                  </a:ext>
                </a:extLst>
              </a:tr>
              <a:tr h="287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Verificare che le vulnerabilità emerse dalle scansioni siano state risolte sia per mezzo di patch, o implementando opportune contromisure oppure documentando e accettando un ragionevole rischio.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7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Vengono date disposizioni agli Amministratori di Sistema di verificare la risoluzione delle vulnerabilità. Nel caso non siano state trovate o applicate le patch necessarie, gli Amministratori di Sistema documentano il caso, le eventuali contromisure o la motivazione della mancata risoluzioni.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Liberation Serif"/>
                        <a:cs typeface="Liberation Serif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3332192060"/>
                  </a:ext>
                </a:extLst>
              </a:tr>
              <a:tr h="238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Definire un piano di gestione dei rischi che tenga conto dei livelli di gravità delle vulnerabilità , del potenziale impatto e della tipologia degli apparati (e.g. server esposti, server interni, PdL, portatili, etc.).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Il piano di gestione del rischio verrà redatto in funzione della complessità della piattaforma amministrata utilizzando una delle piattaforme a disposizione ( CCR 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XlS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, AGID, autonoma )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869095341"/>
                  </a:ext>
                </a:extLst>
              </a:tr>
              <a:tr h="238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Attribuire alle azioni per la risoluzione delle vulnerabilità un livello di priorità in base al rischio associato.  In particolare applicare le patch per le vulnerabilità a partire da quelle più critiche.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Si esegue in funzione  del piano di gestione del rischio.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28" marR="21528" marT="0" marB="0"/>
                </a:tc>
                <a:extLst>
                  <a:ext uri="{0D108BD9-81ED-4DB2-BD59-A6C34878D82A}">
                    <a16:rowId xmlns:a16="http://schemas.microsoft.com/office/drawing/2014/main" val="268033381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10C54FF6-ACCA-BE46-AC2E-55FA7210A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261696"/>
            <a:ext cx="91685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20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4 (CSC 4): VALUTAZIONE E CORREZIONE CONTINUA DELLA VULNERABILITÀ</a:t>
            </a:r>
            <a:endParaRPr kumimoji="0" lang="en-IT" altLang="en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16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E8AF-884F-0B4A-8629-E873A9F1696E}" type="datetime1">
              <a:rPr lang="it-IT" sz="1000" smtClean="0"/>
              <a:t>10/11/21</a:t>
            </a:fld>
            <a:endParaRPr lang="en-IT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 err="1"/>
              <a:t>Sicurezza</a:t>
            </a:r>
            <a:r>
              <a:rPr lang="en-GB" sz="1000" dirty="0"/>
              <a:t> e </a:t>
            </a:r>
            <a:r>
              <a:rPr lang="en-GB" sz="1000" dirty="0" err="1"/>
              <a:t>rischio</a:t>
            </a:r>
            <a:r>
              <a:rPr lang="en-GB" sz="1000" dirty="0"/>
              <a:t> </a:t>
            </a:r>
            <a:r>
              <a:rPr lang="en-GB" sz="1000" dirty="0" err="1"/>
              <a:t>informatico</a:t>
            </a:r>
            <a:endParaRPr lang="en-IT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62</a:t>
            </a:fld>
            <a:endParaRPr lang="en-IT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87D27E-E391-194E-B0F9-46E2D8835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768851"/>
              </p:ext>
            </p:extLst>
          </p:nvPr>
        </p:nvGraphicFramePr>
        <p:xfrm>
          <a:off x="967154" y="1103630"/>
          <a:ext cx="9208476" cy="4096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077">
                  <a:extLst>
                    <a:ext uri="{9D8B030D-6E8A-4147-A177-3AD203B41FA5}">
                      <a16:colId xmlns:a16="http://schemas.microsoft.com/office/drawing/2014/main" val="3427048273"/>
                    </a:ext>
                  </a:extLst>
                </a:gridCol>
                <a:gridCol w="354365">
                  <a:extLst>
                    <a:ext uri="{9D8B030D-6E8A-4147-A177-3AD203B41FA5}">
                      <a16:colId xmlns:a16="http://schemas.microsoft.com/office/drawing/2014/main" val="1808702066"/>
                    </a:ext>
                  </a:extLst>
                </a:gridCol>
                <a:gridCol w="354365">
                  <a:extLst>
                    <a:ext uri="{9D8B030D-6E8A-4147-A177-3AD203B41FA5}">
                      <a16:colId xmlns:a16="http://schemas.microsoft.com/office/drawing/2014/main" val="1785174956"/>
                    </a:ext>
                  </a:extLst>
                </a:gridCol>
                <a:gridCol w="533426">
                  <a:extLst>
                    <a:ext uri="{9D8B030D-6E8A-4147-A177-3AD203B41FA5}">
                      <a16:colId xmlns:a16="http://schemas.microsoft.com/office/drawing/2014/main" val="2416889849"/>
                    </a:ext>
                  </a:extLst>
                </a:gridCol>
                <a:gridCol w="3727091">
                  <a:extLst>
                    <a:ext uri="{9D8B030D-6E8A-4147-A177-3AD203B41FA5}">
                      <a16:colId xmlns:a16="http://schemas.microsoft.com/office/drawing/2014/main" val="2452741839"/>
                    </a:ext>
                  </a:extLst>
                </a:gridCol>
                <a:gridCol w="3906152">
                  <a:extLst>
                    <a:ext uri="{9D8B030D-6E8A-4147-A177-3AD203B41FA5}">
                      <a16:colId xmlns:a16="http://schemas.microsoft.com/office/drawing/2014/main" val="3740425886"/>
                    </a:ext>
                  </a:extLst>
                </a:gridCol>
              </a:tblGrid>
              <a:tr h="5563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126776856"/>
                  </a:ext>
                </a:extLst>
              </a:tr>
              <a:tr h="494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Limitare i privilegi di amministrazione ai soli utenti che abbiano le competenze adeguate e la necessità operativa di modificare la configurazione dei sistemi. 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Come previsto dal Disciplinare, per le macchine multiutente i privilegi di amministrazione sono riservati agli amministratori di sistema espressamente nominati dal Direttore di Sezione.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Per le macchine monoutente la persona che chiede, con motivazione, di avere i privilegi di amministrazione, dichiara di possedere le adeguate competenze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2272642211"/>
                  </a:ext>
                </a:extLst>
              </a:tr>
              <a:tr h="173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Utilizzare le utenze amministrative solo per effettuare operazioni che ne richiedano i privilegi, registrando ogni accesso effettuato.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7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Liberation Serif"/>
                          <a:cs typeface="Liberation Serif"/>
                        </a:rPr>
                        <a:t>Vengono registrati gli accessi amministrativi attraverso audit log centralizzato con ELK</a:t>
                      </a: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66410452"/>
                  </a:ext>
                </a:extLst>
              </a:tr>
              <a:tr h="173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Mantenere l'inventario di tutte le utenze amministrative, garantendo che ciascuna di esse sia debitamente e formalmente autorizzata. 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7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 documenti di nomina degli amministratori di sistema per le VM di INFN 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Cloud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vengono conservati in un 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repository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centralizzato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Liberation Serif"/>
                        <a:cs typeface="Liberation Serif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3922058984"/>
                  </a:ext>
                </a:extLst>
              </a:tr>
              <a:tr h="176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Prima di collegare alla rete un nuovo dispositivo sostituire le credenziali dell'amministratore predefinito con valori coerenti con quelli delle utenze amministrative in uso.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Misura attuata al momento della configurazione iniziale del servizio istanziato. Agli amministratori di sistema vengono impartite adeguate istruzioni al riguardo la gestione delle chiavi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2063431288"/>
                  </a:ext>
                </a:extLst>
              </a:tr>
              <a:tr h="114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S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Tracciare nei log i tentativi falliti di accesso con un'utenza amministrativa.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 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Misiura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realizzata attraverso log centralizzati via ELK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3462376497"/>
                  </a:ext>
                </a:extLst>
              </a:tr>
              <a:tr h="269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Quando l'autenticazione a più fattori non è supportata, utilizzare per le utenze amministrative credenziali di elevata robustezza (e.g. almeno 14 caratteri).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Si considera equivalente la gestione dia accesso tramite chiavi crittografiche asimmetriche</a:t>
                      </a: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3167373434"/>
                  </a:ext>
                </a:extLst>
              </a:tr>
              <a:tr h="359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Assicurare che le credenziali delle utenze amministrative vengano sostituite con sufficiente frequenza (password aging).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Si considera ragionevole modificare anche le </a:t>
                      </a:r>
                      <a:r>
                        <a:rPr lang="it-IT" sz="10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copiie</a:t>
                      </a: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di chiavi con ragionevole frequenza </a:t>
                      </a: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841505359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B033D2AB-E590-DE46-9D42-CCFCE57C6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356138"/>
            <a:ext cx="85871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16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5 (CSC 5): USO APPROPRIATO DEI PRIVILEGI DI AMMINISTRATORE</a:t>
            </a:r>
            <a:endParaRPr kumimoji="0" lang="en-IT" altLang="en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945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E8AF-884F-0B4A-8629-E873A9F1696E}" type="datetime1">
              <a:rPr lang="it-IT" sz="1000" smtClean="0"/>
              <a:t>10/11/21</a:t>
            </a:fld>
            <a:endParaRPr lang="en-IT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 err="1"/>
              <a:t>Sicurezza</a:t>
            </a:r>
            <a:r>
              <a:rPr lang="en-GB" sz="1000" dirty="0"/>
              <a:t> e </a:t>
            </a:r>
            <a:r>
              <a:rPr lang="en-GB" sz="1000" dirty="0" err="1"/>
              <a:t>rischio</a:t>
            </a:r>
            <a:r>
              <a:rPr lang="en-GB" sz="1000" dirty="0"/>
              <a:t> </a:t>
            </a:r>
            <a:r>
              <a:rPr lang="en-GB" sz="1000" dirty="0" err="1"/>
              <a:t>informatico</a:t>
            </a:r>
            <a:endParaRPr lang="en-IT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63</a:t>
            </a:fld>
            <a:endParaRPr lang="en-IT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033D2AB-E590-DE46-9D42-CCFCE57C6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483798"/>
            <a:ext cx="85871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16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5 (CSC 5): USO APPROPRIATO DEI PRIVILEGI DI AMMINISTRATORE</a:t>
            </a:r>
            <a:endParaRPr kumimoji="0" lang="en-IT" altLang="en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FF8AFD-AB4A-F348-95C5-1BD85E55E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959822"/>
              </p:ext>
            </p:extLst>
          </p:nvPr>
        </p:nvGraphicFramePr>
        <p:xfrm>
          <a:off x="1038718" y="1696671"/>
          <a:ext cx="9208476" cy="3249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077">
                  <a:extLst>
                    <a:ext uri="{9D8B030D-6E8A-4147-A177-3AD203B41FA5}">
                      <a16:colId xmlns:a16="http://schemas.microsoft.com/office/drawing/2014/main" val="1716972229"/>
                    </a:ext>
                  </a:extLst>
                </a:gridCol>
                <a:gridCol w="354365">
                  <a:extLst>
                    <a:ext uri="{9D8B030D-6E8A-4147-A177-3AD203B41FA5}">
                      <a16:colId xmlns:a16="http://schemas.microsoft.com/office/drawing/2014/main" val="3751302292"/>
                    </a:ext>
                  </a:extLst>
                </a:gridCol>
                <a:gridCol w="354365">
                  <a:extLst>
                    <a:ext uri="{9D8B030D-6E8A-4147-A177-3AD203B41FA5}">
                      <a16:colId xmlns:a16="http://schemas.microsoft.com/office/drawing/2014/main" val="2355502037"/>
                    </a:ext>
                  </a:extLst>
                </a:gridCol>
                <a:gridCol w="533426">
                  <a:extLst>
                    <a:ext uri="{9D8B030D-6E8A-4147-A177-3AD203B41FA5}">
                      <a16:colId xmlns:a16="http://schemas.microsoft.com/office/drawing/2014/main" val="1055615310"/>
                    </a:ext>
                  </a:extLst>
                </a:gridCol>
                <a:gridCol w="3727091">
                  <a:extLst>
                    <a:ext uri="{9D8B030D-6E8A-4147-A177-3AD203B41FA5}">
                      <a16:colId xmlns:a16="http://schemas.microsoft.com/office/drawing/2014/main" val="176176095"/>
                    </a:ext>
                  </a:extLst>
                </a:gridCol>
                <a:gridCol w="3906152">
                  <a:extLst>
                    <a:ext uri="{9D8B030D-6E8A-4147-A177-3AD203B41FA5}">
                      <a16:colId xmlns:a16="http://schemas.microsoft.com/office/drawing/2014/main" val="3294646991"/>
                    </a:ext>
                  </a:extLst>
                </a:gridCol>
              </a:tblGrid>
              <a:tr h="3557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2170917892"/>
                  </a:ext>
                </a:extLst>
              </a:tr>
              <a:tr h="355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Impedire che credenziali già utilizzate possano essere riutilizzate a breve distanza di tempo (password history).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chiavi non possono essere riutilizzate, per gli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uetntze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non amministrative si implementano le password policy INFN</a:t>
                      </a: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2642508670"/>
                  </a:ext>
                </a:extLst>
              </a:tr>
              <a:tr h="176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10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Assicurare la completa distinzione tra utenze privilegiate e non privilegiate degli amministratori, alle quali debbono corrispondere credenziali diverse.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In via di implementazione per le GA. Per le macchine TS vengono date disposizioni agli Amministratori di Sistema in tal senso tramite le Norme d’uso dei sistemi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2306373390"/>
                  </a:ext>
                </a:extLst>
              </a:tr>
              <a:tr h="173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10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Tutte le utenze, in particolare quelle amministrative, debbono essere nominative e riconducibili ad una sola persona.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Implementato come previsto dal Disciplinare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Palatino Linotype" panose="02040502050505030304" pitchFamily="18" charset="0"/>
                        <a:cs typeface="Palatino Linotype" panose="0204050205050503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619184169"/>
                  </a:ext>
                </a:extLst>
              </a:tr>
              <a:tr h="292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10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Le utenze amministrative anonime, quali "root" di UNIX o "Administrator" di Windows, debbono essere utilizzate solo per le situazioni di emergenza e le relative credenziali debbono essere gestite in modo da assicurare l'imputabilità di chi ne fa uso.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 chiavi utilizzate per l’accesso amministrativo sulle VM sono assegnate nominativamente e gestibili tramite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dashboard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1740050730"/>
                  </a:ext>
                </a:extLst>
              </a:tr>
              <a:tr h="475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Conservare le credenziali amministrative in modo da garantirne disponibilità e riservatezza.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Le chiavi vengono gestiti dall’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ínfrastruttura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tramite un apposito sistema basato su 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hashicorp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000" dirty="0" err="1">
                          <a:effectLst/>
                          <a:latin typeface="Fira Sans" panose="020B0503050000020004" pitchFamily="34" charset="0"/>
                        </a:rPr>
                        <a:t>vault</a:t>
                      </a: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 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1958714634"/>
                  </a:ext>
                </a:extLst>
              </a:tr>
              <a:tr h="173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5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Se per l'autenticazione si utilizzano certificati digitali, garantire che le chiavi private siano adeguatamente protette.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362" marR="17362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IDEM</a:t>
                      </a:r>
                    </a:p>
                  </a:txBody>
                  <a:tcPr marL="17362" marR="17362" marT="0" marB="0"/>
                </a:tc>
                <a:extLst>
                  <a:ext uri="{0D108BD9-81ED-4DB2-BD59-A6C34878D82A}">
                    <a16:rowId xmlns:a16="http://schemas.microsoft.com/office/drawing/2014/main" val="1078143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7629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E8AF-884F-0B4A-8629-E873A9F1696E}" type="datetime1">
              <a:rPr lang="it-IT" sz="1000" smtClean="0"/>
              <a:t>10/11/21</a:t>
            </a:fld>
            <a:endParaRPr lang="en-IT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 err="1"/>
              <a:t>Sicurezza</a:t>
            </a:r>
            <a:r>
              <a:rPr lang="en-GB" sz="1000" dirty="0"/>
              <a:t> e </a:t>
            </a:r>
            <a:r>
              <a:rPr lang="en-GB" sz="1000" dirty="0" err="1"/>
              <a:t>rischio</a:t>
            </a:r>
            <a:r>
              <a:rPr lang="en-GB" sz="1000" dirty="0"/>
              <a:t> </a:t>
            </a:r>
            <a:r>
              <a:rPr lang="en-GB" sz="1000" dirty="0" err="1"/>
              <a:t>informatico</a:t>
            </a:r>
            <a:endParaRPr lang="en-IT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64</a:t>
            </a:fld>
            <a:endParaRPr lang="en-IT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3EF755-28E0-3D45-80A0-0DFBDAC71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574450"/>
              </p:ext>
            </p:extLst>
          </p:nvPr>
        </p:nvGraphicFramePr>
        <p:xfrm>
          <a:off x="533981" y="711132"/>
          <a:ext cx="9817496" cy="5219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108">
                  <a:extLst>
                    <a:ext uri="{9D8B030D-6E8A-4147-A177-3AD203B41FA5}">
                      <a16:colId xmlns:a16="http://schemas.microsoft.com/office/drawing/2014/main" val="1554905621"/>
                    </a:ext>
                  </a:extLst>
                </a:gridCol>
                <a:gridCol w="377801">
                  <a:extLst>
                    <a:ext uri="{9D8B030D-6E8A-4147-A177-3AD203B41FA5}">
                      <a16:colId xmlns:a16="http://schemas.microsoft.com/office/drawing/2014/main" val="1463059944"/>
                    </a:ext>
                  </a:extLst>
                </a:gridCol>
                <a:gridCol w="379138">
                  <a:extLst>
                    <a:ext uri="{9D8B030D-6E8A-4147-A177-3AD203B41FA5}">
                      <a16:colId xmlns:a16="http://schemas.microsoft.com/office/drawing/2014/main" val="2451751181"/>
                    </a:ext>
                  </a:extLst>
                </a:gridCol>
                <a:gridCol w="568705">
                  <a:extLst>
                    <a:ext uri="{9D8B030D-6E8A-4147-A177-3AD203B41FA5}">
                      <a16:colId xmlns:a16="http://schemas.microsoft.com/office/drawing/2014/main" val="3370065485"/>
                    </a:ext>
                  </a:extLst>
                </a:gridCol>
                <a:gridCol w="3972920">
                  <a:extLst>
                    <a:ext uri="{9D8B030D-6E8A-4147-A177-3AD203B41FA5}">
                      <a16:colId xmlns:a16="http://schemas.microsoft.com/office/drawing/2014/main" val="3357480548"/>
                    </a:ext>
                  </a:extLst>
                </a:gridCol>
                <a:gridCol w="4163824">
                  <a:extLst>
                    <a:ext uri="{9D8B030D-6E8A-4147-A177-3AD203B41FA5}">
                      <a16:colId xmlns:a16="http://schemas.microsoft.com/office/drawing/2014/main" val="502391382"/>
                    </a:ext>
                  </a:extLst>
                </a:gridCol>
              </a:tblGrid>
              <a:tr h="5919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1980087686"/>
                  </a:ext>
                </a:extLst>
              </a:tr>
              <a:tr h="99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Installare su tutti i sistemi connessi alla rete locale strumenti atti a rilevare la presenza e bloccare l'esecuzione di malware (antivirus locali). Tali strumenti sono mantenuti aggiornati in modo automatico.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Nei sistemi virtuali basati su Linux vengono implementati meccanismi di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host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firewall,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application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control e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Intrusion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detection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è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posssibile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nei casi ritenuti utili installare EDR Kaspersky</a:t>
                      </a: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813865583"/>
                  </a:ext>
                </a:extLst>
              </a:tr>
              <a:tr h="397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Installare su tutti i dispositivi firewall ed IPS personali.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Vengono implementati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host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firewall e IPS per bloccare brute force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attack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70343229"/>
                  </a:ext>
                </a:extLst>
              </a:tr>
              <a:tr h="449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Limitare l'uso di dispositivi esterni a quelli necessari per le attività aziendali. 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Nel cloud il concetto di dispositivo esterno non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èchiaramente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definito. I sistemi virtualizzati possono utilizzare risorse di rete come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object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storage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block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dirty="0" err="1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storage</a:t>
                      </a: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3702335977"/>
                  </a:ext>
                </a:extLst>
              </a:tr>
              <a:tr h="201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Disattivare l'esecuzione automatica dei contenuti al momento della connessione dei dispositivi removibili.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00"/>
                        </a:spcAft>
                      </a:pP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 implementabile . Rischio praticamente nullo</a:t>
                      </a: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1116380969"/>
                  </a:ext>
                </a:extLst>
              </a:tr>
              <a:tr h="79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Disattivare l'esecuzione automatica dei contenuti dinamici (e.g. macro) presenti nei file.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Liberation Serif"/>
                          <a:cs typeface="Liberation Serif"/>
                        </a:rPr>
                        <a:t>Non implementabile nelle risorse virtuali così come utilizzate </a:t>
                      </a:r>
                      <a:r>
                        <a:rPr lang="it-IT" sz="10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Liberation Serif"/>
                          <a:cs typeface="Liberation Serif"/>
                        </a:rPr>
                        <a:t>allostato</a:t>
                      </a: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Liberation Serif"/>
                          <a:cs typeface="Liberation Serif"/>
                        </a:rPr>
                        <a:t> attuale</a:t>
                      </a: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2392856398"/>
                  </a:ext>
                </a:extLst>
              </a:tr>
              <a:tr h="179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Disattivare l'apertura automatica dei messaggi di posta elettronica.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indent="182880" algn="l"/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IDEM</a:t>
                      </a: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2382358754"/>
                  </a:ext>
                </a:extLst>
              </a:tr>
              <a:tr h="119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7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Disattivare l'anteprima automatica dei contenuti dei file.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37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IDEM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Liberation Serif"/>
                        <a:cs typeface="Liberation Serif"/>
                      </a:endParaRP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1324530824"/>
                  </a:ext>
                </a:extLst>
              </a:tr>
              <a:tr h="133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Eseguire automaticamente una scansione anti-malware dei supporti rimuovibili al momento della loro connessione.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solidFill>
                            <a:srgbClr val="00000A"/>
                          </a:solidFill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IDEM</a:t>
                      </a: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1407502572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9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Filtrare il contenuto dei messaggi di posta prima che questi raggiungano la casella del destinatario, prevedendo anche l'impiego di strumenti antispam.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7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IDEM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Liberation Serif"/>
                        <a:cs typeface="Liberation Serif"/>
                      </a:endParaRP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2751946105"/>
                  </a:ext>
                </a:extLst>
              </a:tr>
              <a:tr h="596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9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2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Filtrare il contenuto del traffico web.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è possibile attivare la funzionalità sia attraverso proxy locale che attraverso EDR Kaspersky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Palatino Linotype" panose="02040502050505030304" pitchFamily="18" charset="0"/>
                        <a:cs typeface="Palatino Linotype" panose="02040502050505030304" pitchFamily="18" charset="0"/>
                      </a:endParaRP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2330577157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 dirty="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0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9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00">
                          <a:effectLst/>
                          <a:latin typeface="Fira Sans" panose="020B0503050000020004" pitchFamily="34" charset="0"/>
                        </a:rPr>
                        <a:t>Bloccare nella posta elettronica e nel traffico web i file la cui tipologia non è strettamente necessaria per l'organizzazione ed è potenzialmente pericolosa (e.g. .cab).</a:t>
                      </a:r>
                      <a:endParaRPr lang="it-IT" sz="10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77" marR="22377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L’ attivazione di meccanismi di </a:t>
                      </a:r>
                      <a:r>
                        <a:rPr lang="it-IT" sz="10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application</a:t>
                      </a: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control ( </a:t>
                      </a:r>
                      <a:r>
                        <a:rPr lang="it-IT" sz="10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selinux,app</a:t>
                      </a: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</a:t>
                      </a:r>
                      <a:r>
                        <a:rPr lang="it-IT" sz="10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armor</a:t>
                      </a: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) , meccanismi di remote log e EDR </a:t>
                      </a:r>
                    </a:p>
                  </a:txBody>
                  <a:tcPr marL="22377" marR="22377" marT="0" marB="0"/>
                </a:tc>
                <a:extLst>
                  <a:ext uri="{0D108BD9-81ED-4DB2-BD59-A6C34878D82A}">
                    <a16:rowId xmlns:a16="http://schemas.microsoft.com/office/drawing/2014/main" val="49015669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3C279B1-2D21-B54A-AC51-86347E3D8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98053"/>
            <a:ext cx="6090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16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8 (CSC 8): DIFESE CONTRO I MALWARE</a:t>
            </a:r>
            <a:endParaRPr kumimoji="0" lang="en-IT" altLang="en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090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E8AF-884F-0B4A-8629-E873A9F1696E}" type="datetime1">
              <a:rPr lang="it-IT" sz="1000" smtClean="0"/>
              <a:t>10/11/21</a:t>
            </a:fld>
            <a:endParaRPr lang="en-IT" sz="10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000" dirty="0" err="1"/>
              <a:t>Sicurezza</a:t>
            </a:r>
            <a:r>
              <a:rPr lang="en-GB" sz="1000" dirty="0"/>
              <a:t> e </a:t>
            </a:r>
            <a:r>
              <a:rPr lang="en-GB" sz="1000" dirty="0" err="1"/>
              <a:t>rischio</a:t>
            </a:r>
            <a:r>
              <a:rPr lang="en-GB" sz="1000" dirty="0"/>
              <a:t> </a:t>
            </a:r>
            <a:r>
              <a:rPr lang="en-GB" sz="1000" dirty="0" err="1"/>
              <a:t>informatico</a:t>
            </a:r>
            <a:endParaRPr lang="en-IT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65</a:t>
            </a:fld>
            <a:endParaRPr lang="en-IT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2F2485-0C80-B24C-8D31-C97042EB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300675"/>
              </p:ext>
            </p:extLst>
          </p:nvPr>
        </p:nvGraphicFramePr>
        <p:xfrm>
          <a:off x="818464" y="563131"/>
          <a:ext cx="9339580" cy="3611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820">
                  <a:extLst>
                    <a:ext uri="{9D8B030D-6E8A-4147-A177-3AD203B41FA5}">
                      <a16:colId xmlns:a16="http://schemas.microsoft.com/office/drawing/2014/main" val="3432507590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642792727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416013474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1589168661"/>
                    </a:ext>
                  </a:extLst>
                </a:gridCol>
                <a:gridCol w="3780155">
                  <a:extLst>
                    <a:ext uri="{9D8B030D-6E8A-4147-A177-3AD203B41FA5}">
                      <a16:colId xmlns:a16="http://schemas.microsoft.com/office/drawing/2014/main" val="1532916328"/>
                    </a:ext>
                  </a:extLst>
                </a:gridCol>
                <a:gridCol w="3961765">
                  <a:extLst>
                    <a:ext uri="{9D8B030D-6E8A-4147-A177-3AD203B41FA5}">
                      <a16:colId xmlns:a16="http://schemas.microsoft.com/office/drawing/2014/main" val="521440936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2351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10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Effettuare almeno settimanalmente una copia di sicurezza almeno delle informazioni strettamente necessarie per il completo ripristino del sistema.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Le risorse dei servizi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cloud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possono essere ripristinati a partire dalle immagini di base.</a:t>
                      </a:r>
                    </a:p>
                    <a:p>
                      <a:pPr indent="182880" algn="just"/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Per la parte non effimera,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db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e dati gli strumenti di duplicazione e backup sono disponibili nell’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ínfrastruttura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Palatino Linotype" panose="02040502050505030304" pitchFamily="18" charset="0"/>
                        <a:cs typeface="Palatino Linotype" panose="0204050205050503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5772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10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Assicurare la riservatezza delle informazioni contenute nelle copie di sicurezza mediante adeguata protezione fisica dei supporti ovvero mediante cifratura. La codifica effettuata prima della trasmissione consente la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remotizzazione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 del backup anche nel </a:t>
                      </a:r>
                      <a:r>
                        <a:rPr lang="it-IT" sz="1200" dirty="0" err="1">
                          <a:effectLst/>
                          <a:latin typeface="Fira Sans" panose="020B0503050000020004" pitchFamily="34" charset="0"/>
                        </a:rPr>
                        <a:t>cloud</a:t>
                      </a: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. 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l"/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Eventuali backup di dati che necessitino di GDPR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compliance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dovranno essere cifrati end to end prima del trasferimento sul supporto remoto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288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10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4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Assicurarsi che i supporti contenenti almeno una delle copie non siano permanentemente accessibili dal sistema onde evitare che attacchi su questo possano coinvolgere anche tutte le sue copie di sicurezza.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/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L’implementazione di questa funzione ove necessaria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puòessere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assolta utilizzando meccanismi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hw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e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sw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che consentano meccanismi di </a:t>
                      </a:r>
                      <a:r>
                        <a:rPr lang="it-IT" sz="1200" dirty="0" err="1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WriteOnceReadMore</a:t>
                      </a: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 oppure utilizzando copie dei backup offline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44069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1B49110C-4C19-484D-80FC-0FD56BB81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198707"/>
            <a:ext cx="90196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2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16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10 (CSC 10): COPIE DI SICUREZZA</a:t>
            </a:r>
            <a:endParaRPr kumimoji="0" lang="en-IT" altLang="en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0EA856-23B5-E140-B223-DC1CD48C0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830984"/>
              </p:ext>
            </p:extLst>
          </p:nvPr>
        </p:nvGraphicFramePr>
        <p:xfrm>
          <a:off x="828332" y="4648949"/>
          <a:ext cx="9329712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463">
                  <a:extLst>
                    <a:ext uri="{9D8B030D-6E8A-4147-A177-3AD203B41FA5}">
                      <a16:colId xmlns:a16="http://schemas.microsoft.com/office/drawing/2014/main" val="3359661899"/>
                    </a:ext>
                  </a:extLst>
                </a:gridCol>
                <a:gridCol w="359030">
                  <a:extLst>
                    <a:ext uri="{9D8B030D-6E8A-4147-A177-3AD203B41FA5}">
                      <a16:colId xmlns:a16="http://schemas.microsoft.com/office/drawing/2014/main" val="792912997"/>
                    </a:ext>
                  </a:extLst>
                </a:gridCol>
                <a:gridCol w="359030">
                  <a:extLst>
                    <a:ext uri="{9D8B030D-6E8A-4147-A177-3AD203B41FA5}">
                      <a16:colId xmlns:a16="http://schemas.microsoft.com/office/drawing/2014/main" val="4149750051"/>
                    </a:ext>
                  </a:extLst>
                </a:gridCol>
                <a:gridCol w="540449">
                  <a:extLst>
                    <a:ext uri="{9D8B030D-6E8A-4147-A177-3AD203B41FA5}">
                      <a16:colId xmlns:a16="http://schemas.microsoft.com/office/drawing/2014/main" val="3223200434"/>
                    </a:ext>
                  </a:extLst>
                </a:gridCol>
                <a:gridCol w="3776161">
                  <a:extLst>
                    <a:ext uri="{9D8B030D-6E8A-4147-A177-3AD203B41FA5}">
                      <a16:colId xmlns:a16="http://schemas.microsoft.com/office/drawing/2014/main" val="3366657817"/>
                    </a:ext>
                  </a:extLst>
                </a:gridCol>
                <a:gridCol w="3957579">
                  <a:extLst>
                    <a:ext uri="{9D8B030D-6E8A-4147-A177-3AD203B41FA5}">
                      <a16:colId xmlns:a16="http://schemas.microsoft.com/office/drawing/2014/main" val="3616083487"/>
                    </a:ext>
                  </a:extLst>
                </a:gridCol>
              </a:tblGrid>
              <a:tr h="11280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ABSC_ID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Livello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Descrizione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Modalità di implementazione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extLst>
                  <a:ext uri="{0D108BD9-81ED-4DB2-BD59-A6C34878D82A}">
                    <a16:rowId xmlns:a16="http://schemas.microsoft.com/office/drawing/2014/main" val="3975446110"/>
                  </a:ext>
                </a:extLst>
              </a:tr>
              <a:tr h="4724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Effettuare un'analisi dei dati per individuare quelli con particolari requisiti di riservatezza (dati rilevanti) e segnatamente quelli ai quali va applicata la protezione crittografica</a:t>
                      </a:r>
                      <a:endParaRPr lang="it-IT" sz="1200" dirty="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indent="182880" algn="l"/>
                      <a:r>
                        <a:rPr lang="it-IT" sz="1200" dirty="0">
                          <a:effectLst/>
                          <a:latin typeface="Fira Sans" panose="020B0503050000020004" pitchFamily="34" charset="0"/>
                        </a:rPr>
                        <a:t>Non risulta al momento evidente quali categorie di dati debbano essere sottoposte a protezione crittografica. Probabilmente solo quelli personali particolari di origine medica, genomica, giudiziari.</a:t>
                      </a:r>
                      <a:endParaRPr lang="it-IT" sz="1200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  <a:ea typeface="Palatino Linotype" panose="02040502050505030304" pitchFamily="18" charset="0"/>
                        <a:cs typeface="Palatino Linotype" panose="02040502050505030304" pitchFamily="18" charset="0"/>
                      </a:endParaRPr>
                    </a:p>
                  </a:txBody>
                  <a:tcPr marL="42642" marR="42642" marT="0" marB="0"/>
                </a:tc>
                <a:extLst>
                  <a:ext uri="{0D108BD9-81ED-4DB2-BD59-A6C34878D82A}">
                    <a16:rowId xmlns:a16="http://schemas.microsoft.com/office/drawing/2014/main" val="2230703512"/>
                  </a:ext>
                </a:extLst>
              </a:tr>
              <a:tr h="113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13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8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1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M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Fira Sans" panose="020B0503050000020004" pitchFamily="34" charset="0"/>
                        </a:rPr>
                        <a:t>Bloccare il traffico da e verso url presenti in una blacklist.</a:t>
                      </a:r>
                      <a:endParaRPr lang="it-IT" sz="1200">
                        <a:solidFill>
                          <a:srgbClr val="00000A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42" marR="42642" marT="0" marB="0"/>
                </a:tc>
                <a:tc>
                  <a:txBody>
                    <a:bodyPr/>
                    <a:lstStyle/>
                    <a:p>
                      <a:pPr indent="179705" algn="l"/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Fira Sans" panose="020B0503050000020004" pitchFamily="34" charset="0"/>
                          <a:ea typeface="Palatino Linotype" panose="02040502050505030304" pitchFamily="18" charset="0"/>
                          <a:cs typeface="Palatino Linotype" panose="02040502050505030304" pitchFamily="18" charset="0"/>
                        </a:rPr>
                        <a:t>è possibile utilizzare NGFW, proxy, EDR, DNS Firewall</a:t>
                      </a:r>
                    </a:p>
                  </a:txBody>
                  <a:tcPr marL="42642" marR="42642" marT="0" marB="0"/>
                </a:tc>
                <a:extLst>
                  <a:ext uri="{0D108BD9-81ED-4DB2-BD59-A6C34878D82A}">
                    <a16:rowId xmlns:a16="http://schemas.microsoft.com/office/drawing/2014/main" val="3027627948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0C8C818B-95A5-F547-A777-1B27ED18D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4265796"/>
            <a:ext cx="350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1400" b="0" i="0" u="none" strike="noStrike" cap="none" normalizeH="0" baseline="0" dirty="0">
                <a:ln>
                  <a:noFill/>
                </a:ln>
                <a:solidFill>
                  <a:srgbClr val="00000A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ABSC 13 (CSC 13): PROTEZIONE DEI DATI</a:t>
            </a:r>
            <a:endParaRPr kumimoji="0" lang="en-IT" altLang="en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764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9308-9951-CC45-858D-7D806D6D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Conclusioni e riferimenti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836CD-C134-D149-9603-550382CABB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474" y="1553105"/>
            <a:ext cx="10926693" cy="3117850"/>
          </a:xfrm>
        </p:spPr>
        <p:txBody>
          <a:bodyPr>
            <a:normAutofit/>
          </a:bodyPr>
          <a:lstStyle/>
          <a:p>
            <a:r>
              <a:rPr lang="en-GB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https://baltig.infn.it/infn-cloud/policies_and_procedures/-/raw/master/security_recommendations_latest.pdf?inline=true</a:t>
            </a:r>
            <a:endParaRPr lang="en-IT" sz="2000" dirty="0"/>
          </a:p>
          <a:p>
            <a:r>
              <a:rPr lang="en-GB" sz="2000" u="sng" spc="-5" dirty="0">
                <a:uFill>
                  <a:solidFill>
                    <a:srgbClr val="0562C1"/>
                  </a:solidFill>
                </a:u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https://dpo.infn.it/wp-content/uploads/2018/10/Norme_uso_sistemi_informatici.pdf</a:t>
            </a:r>
            <a:endParaRPr lang="en-GB" sz="2000" dirty="0">
              <a:cs typeface="Calibri"/>
            </a:endParaRPr>
          </a:p>
          <a:p>
            <a:r>
              <a:rPr lang="en-GB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https://guides.cloud.infn.it/docs/users-guides/en/latest/</a:t>
            </a:r>
            <a:endParaRPr lang="en-GB" sz="2000" dirty="0"/>
          </a:p>
          <a:p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https://www.cloud.infn.it/policies-procedures/</a:t>
            </a:r>
            <a:endParaRPr lang="en-GB" sz="2000" dirty="0"/>
          </a:p>
          <a:p>
            <a:r>
              <a:rPr lang="en-GB" sz="2000" dirty="0" err="1"/>
              <a:t>Comunicazione</a:t>
            </a:r>
            <a:r>
              <a:rPr lang="en-GB" sz="2000" dirty="0"/>
              <a:t> di </a:t>
            </a:r>
            <a:r>
              <a:rPr lang="en-GB" sz="2000" dirty="0" err="1"/>
              <a:t>servizio</a:t>
            </a:r>
            <a:r>
              <a:rPr lang="en-GB" sz="2000" dirty="0"/>
              <a:t>: </a:t>
            </a:r>
            <a:r>
              <a:rPr lang="en-GB" sz="2000" dirty="0" err="1"/>
              <a:t>nei</a:t>
            </a:r>
            <a:r>
              <a:rPr lang="en-GB" sz="2000" dirty="0"/>
              <a:t> test </a:t>
            </a:r>
            <a:r>
              <a:rPr lang="en-GB" sz="2000" dirty="0" err="1"/>
              <a:t>alla</a:t>
            </a:r>
            <a:r>
              <a:rPr lang="en-GB" sz="2000" dirty="0"/>
              <a:t> </a:t>
            </a:r>
            <a:r>
              <a:rPr lang="en-GB" sz="2000" dirty="0" err="1"/>
              <a:t>domanda</a:t>
            </a:r>
            <a:r>
              <a:rPr lang="en-GB" sz="2000" dirty="0"/>
              <a:t> 17 </a:t>
            </a:r>
            <a:r>
              <a:rPr lang="en-GB" sz="2000" dirty="0" err="1"/>
              <a:t>cé</a:t>
            </a:r>
            <a:r>
              <a:rPr lang="en-GB" sz="2000" dirty="0"/>
              <a:t>’ un </a:t>
            </a:r>
            <a:r>
              <a:rPr lang="en-GB" sz="2000" dirty="0" err="1"/>
              <a:t>refuso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non cambia il senso </a:t>
            </a:r>
            <a:r>
              <a:rPr lang="en-GB" sz="2000" dirty="0" err="1"/>
              <a:t>della</a:t>
            </a:r>
            <a:r>
              <a:rPr lang="en-GB" sz="2000" dirty="0"/>
              <a:t> </a:t>
            </a:r>
            <a:r>
              <a:rPr lang="en-GB" sz="2000" dirty="0" err="1"/>
              <a:t>risposta</a:t>
            </a:r>
            <a:r>
              <a:rPr lang="en-GB" sz="2000" dirty="0"/>
              <a:t>. Al </a:t>
            </a:r>
            <a:r>
              <a:rPr lang="en-GB" sz="2000" dirty="0" err="1"/>
              <a:t>posto</a:t>
            </a:r>
            <a:r>
              <a:rPr lang="en-GB" sz="2000" dirty="0"/>
              <a:t> di (iptables/app </a:t>
            </a:r>
            <a:r>
              <a:rPr lang="en-GB" sz="2000" dirty="0" err="1"/>
              <a:t>armor</a:t>
            </a:r>
            <a:r>
              <a:rPr lang="en-GB" sz="2000" dirty="0"/>
              <a:t>) </a:t>
            </a:r>
            <a:r>
              <a:rPr lang="en-GB" sz="2000" dirty="0" err="1"/>
              <a:t>si</a:t>
            </a:r>
            <a:r>
              <a:rPr lang="en-GB" sz="2000" dirty="0"/>
              <a:t> </a:t>
            </a:r>
            <a:r>
              <a:rPr lang="en-GB" sz="2000" dirty="0" err="1"/>
              <a:t>intenda</a:t>
            </a:r>
            <a:r>
              <a:rPr lang="en-GB" sz="2000" dirty="0"/>
              <a:t> (iptables/</a:t>
            </a:r>
            <a:r>
              <a:rPr lang="en-GB" sz="2000" dirty="0" err="1"/>
              <a:t>firewalld</a:t>
            </a:r>
            <a:r>
              <a:rPr lang="en-GB" sz="2000" dirty="0"/>
              <a:t>)</a:t>
            </a:r>
          </a:p>
          <a:p>
            <a:endParaRPr lang="en-IT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3AF7B-5798-8C4B-A08A-AD9A19DE1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4877118"/>
            <a:ext cx="10925955" cy="1046604"/>
          </a:xfrm>
        </p:spPr>
        <p:txBody>
          <a:bodyPr/>
          <a:lstStyle/>
          <a:p>
            <a:pPr marL="0" indent="0">
              <a:buNone/>
            </a:pPr>
            <a:r>
              <a:rPr lang="en-IT" dirty="0"/>
              <a:t>INFN Cloud SiT, WP4 e UserSupport sono disponibili a supportarvi nelle problematiche di security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8A8B5-9639-A34B-96CF-BB59753B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71936-EB5C-354B-AC8F-0E7CEBE3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35F4C-B4D5-6546-8AC5-A11C1FAF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472360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87D6CB-0048-6D4B-B71A-942CF0D9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020" y="2610263"/>
            <a:ext cx="6080760" cy="1325563"/>
          </a:xfrm>
        </p:spPr>
        <p:txBody>
          <a:bodyPr/>
          <a:lstStyle/>
          <a:p>
            <a:r>
              <a:rPr lang="en-IT" dirty="0"/>
              <a:t>Grazie a tutti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0B350-29FF-024B-B5A9-E8F8F7A9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54B67-D3A2-BC48-A8BD-3429E505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FC99D-D997-6B41-AB62-9E3374A9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35015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A756FCD-67F1-4969-901B-201F071B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139184-AD78-49E7-A207-574BAAEE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9F6331-9DBD-4B4C-8172-C9E54AD7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7</a:t>
            </a:fld>
            <a:endParaRPr lang="en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A114E487-CABA-43D8-8090-5C8824EC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Analisi</a:t>
            </a:r>
            <a:r>
              <a:rPr lang="en-GB" dirty="0"/>
              <a:t> del </a:t>
            </a:r>
            <a:r>
              <a:rPr lang="en-GB" dirty="0" err="1"/>
              <a:t>rischio</a:t>
            </a:r>
            <a:endParaRPr lang="en-GB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26A7897-5E09-458A-AD48-B358E78A73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91650" cy="4014258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L’analisi</a:t>
            </a:r>
            <a:r>
              <a:rPr lang="en-GB" dirty="0"/>
              <a:t> del </a:t>
            </a:r>
            <a:r>
              <a:rPr lang="en-GB" dirty="0" err="1"/>
              <a:t>rischio</a:t>
            </a:r>
            <a:r>
              <a:rPr lang="en-GB" dirty="0"/>
              <a:t> è il </a:t>
            </a:r>
            <a:r>
              <a:rPr lang="en-GB" dirty="0" err="1"/>
              <a:t>processo</a:t>
            </a:r>
            <a:r>
              <a:rPr lang="en-GB" dirty="0"/>
              <a:t> con cui </a:t>
            </a:r>
            <a:r>
              <a:rPr lang="en-GB" dirty="0" err="1"/>
              <a:t>comprendiamo</a:t>
            </a:r>
            <a:r>
              <a:rPr lang="en-GB" dirty="0"/>
              <a:t> la natura del </a:t>
            </a:r>
            <a:r>
              <a:rPr lang="en-GB" dirty="0" err="1"/>
              <a:t>rischio</a:t>
            </a:r>
            <a:r>
              <a:rPr lang="en-GB" dirty="0"/>
              <a:t> e lo </a:t>
            </a:r>
            <a:r>
              <a:rPr lang="en-GB" dirty="0" err="1"/>
              <a:t>misuriamo</a:t>
            </a:r>
            <a:r>
              <a:rPr lang="en-GB" dirty="0"/>
              <a:t> (</a:t>
            </a:r>
            <a:r>
              <a:rPr lang="en-GB" dirty="0" err="1"/>
              <a:t>cioè</a:t>
            </a:r>
            <a:r>
              <a:rPr lang="en-GB" dirty="0"/>
              <a:t> </a:t>
            </a:r>
            <a:r>
              <a:rPr lang="en-GB" dirty="0" err="1"/>
              <a:t>determiniamo</a:t>
            </a:r>
            <a:r>
              <a:rPr lang="en-GB" dirty="0"/>
              <a:t> il </a:t>
            </a:r>
            <a:r>
              <a:rPr lang="en-GB" dirty="0" err="1"/>
              <a:t>livello</a:t>
            </a:r>
            <a:r>
              <a:rPr lang="en-GB" dirty="0"/>
              <a:t> di </a:t>
            </a:r>
            <a:r>
              <a:rPr lang="en-GB" dirty="0" err="1"/>
              <a:t>rischio</a:t>
            </a:r>
            <a:r>
              <a:rPr lang="en-GB" dirty="0"/>
              <a:t> R = P x C)</a:t>
            </a:r>
          </a:p>
          <a:p>
            <a:r>
              <a:rPr lang="en-GB" dirty="0" err="1"/>
              <a:t>Passi</a:t>
            </a:r>
            <a:r>
              <a:rPr lang="en-GB" dirty="0"/>
              <a:t> del </a:t>
            </a:r>
            <a:r>
              <a:rPr lang="en-GB" dirty="0" err="1"/>
              <a:t>processo</a:t>
            </a:r>
            <a:r>
              <a:rPr lang="en-GB" dirty="0"/>
              <a:t>: </a:t>
            </a:r>
          </a:p>
          <a:p>
            <a:pPr lvl="1" fontAlgn="base"/>
            <a:r>
              <a:rPr lang="en-GB" dirty="0" err="1"/>
              <a:t>identificazione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rischi</a:t>
            </a:r>
            <a:r>
              <a:rPr lang="en-GB" dirty="0"/>
              <a:t>: </a:t>
            </a:r>
            <a:r>
              <a:rPr lang="en-GB" dirty="0" err="1"/>
              <a:t>posso</a:t>
            </a:r>
            <a:r>
              <a:rPr lang="en-GB" dirty="0"/>
              <a:t> “</a:t>
            </a:r>
            <a:r>
              <a:rPr lang="en-GB" dirty="0" err="1"/>
              <a:t>inventarli</a:t>
            </a:r>
            <a:r>
              <a:rPr lang="en-GB" dirty="0"/>
              <a:t>” </a:t>
            </a:r>
            <a:r>
              <a:rPr lang="en-GB" dirty="0" err="1"/>
              <a:t>oppure</a:t>
            </a:r>
            <a:r>
              <a:rPr lang="en-GB" dirty="0"/>
              <a:t> </a:t>
            </a:r>
            <a:r>
              <a:rPr lang="en-GB" dirty="0" err="1"/>
              <a:t>selezionarli</a:t>
            </a:r>
            <a:r>
              <a:rPr lang="en-GB" dirty="0"/>
              <a:t> da elenchi come </a:t>
            </a:r>
            <a:r>
              <a:rPr lang="en-GB" dirty="0" err="1"/>
              <a:t>quelli</a:t>
            </a:r>
            <a:r>
              <a:rPr lang="en-GB" dirty="0"/>
              <a:t> NIST,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ISO 27005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ENISA (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Threat </a:t>
            </a:r>
            <a:r>
              <a:rPr lang="en-US" b="0" i="0" u="sng" strike="noStrike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lendscape</a:t>
            </a:r>
            <a:r>
              <a:rPr lang="en-US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 2020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dirty="0"/>
          </a:p>
          <a:p>
            <a:pPr lvl="1"/>
            <a:r>
              <a:rPr lang="en-GB" dirty="0" err="1"/>
              <a:t>Stima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rischi</a:t>
            </a:r>
            <a:r>
              <a:rPr lang="en-GB" dirty="0"/>
              <a:t>: do un </a:t>
            </a:r>
            <a:r>
              <a:rPr lang="en-GB" dirty="0" err="1"/>
              <a:t>valore</a:t>
            </a:r>
            <a:r>
              <a:rPr lang="en-GB" dirty="0"/>
              <a:t> ai </a:t>
            </a:r>
            <a:r>
              <a:rPr lang="en-GB" dirty="0" err="1"/>
              <a:t>rischi</a:t>
            </a:r>
            <a:endParaRPr lang="en-GB" dirty="0"/>
          </a:p>
          <a:p>
            <a:pPr lvl="1"/>
            <a:r>
              <a:rPr lang="en-GB" dirty="0" err="1"/>
              <a:t>Valutazione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rischi</a:t>
            </a:r>
            <a:r>
              <a:rPr lang="en-GB" dirty="0"/>
              <a:t>: </a:t>
            </a:r>
            <a:r>
              <a:rPr lang="en-GB" dirty="0" err="1"/>
              <a:t>confronto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valori</a:t>
            </a:r>
            <a:r>
              <a:rPr lang="en-GB" dirty="0"/>
              <a:t> con una </a:t>
            </a:r>
            <a:r>
              <a:rPr lang="en-GB" dirty="0" err="1"/>
              <a:t>soglia</a:t>
            </a:r>
            <a:r>
              <a:rPr lang="en-GB" dirty="0"/>
              <a:t> di </a:t>
            </a:r>
            <a:r>
              <a:rPr lang="en-GB" dirty="0" err="1"/>
              <a:t>accettabilità</a:t>
            </a:r>
            <a:r>
              <a:rPr lang="en-GB" dirty="0"/>
              <a:t> e </a:t>
            </a:r>
            <a:r>
              <a:rPr lang="en-GB" dirty="0" err="1"/>
              <a:t>decido</a:t>
            </a:r>
            <a:r>
              <a:rPr lang="en-GB" dirty="0"/>
              <a:t> se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necessario</a:t>
            </a:r>
            <a:r>
              <a:rPr lang="en-GB" dirty="0"/>
              <a:t> </a:t>
            </a:r>
            <a:r>
              <a:rPr lang="en-GB" dirty="0" err="1"/>
              <a:t>mitigarli</a:t>
            </a:r>
            <a:r>
              <a:rPr lang="en-GB" dirty="0"/>
              <a:t> o </a:t>
            </a:r>
            <a:r>
              <a:rPr lang="en-GB" dirty="0" err="1"/>
              <a:t>meno</a:t>
            </a:r>
            <a:endParaRPr lang="en-GB" dirty="0"/>
          </a:p>
          <a:p>
            <a:r>
              <a:rPr lang="en-GB" dirty="0" err="1"/>
              <a:t>Esistono</a:t>
            </a:r>
            <a:r>
              <a:rPr lang="en-GB" dirty="0"/>
              <a:t> </a:t>
            </a:r>
            <a:r>
              <a:rPr lang="en-GB" dirty="0" err="1"/>
              <a:t>vari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l’analisi</a:t>
            </a:r>
            <a:r>
              <a:rPr lang="en-GB" dirty="0"/>
              <a:t> del </a:t>
            </a:r>
            <a:r>
              <a:rPr lang="en-GB" dirty="0" err="1"/>
              <a:t>rischio</a:t>
            </a:r>
            <a:r>
              <a:rPr lang="en-GB" dirty="0"/>
              <a:t>, qui di </a:t>
            </a:r>
            <a:r>
              <a:rPr lang="en-GB" dirty="0" err="1"/>
              <a:t>seguito</a:t>
            </a:r>
            <a:r>
              <a:rPr lang="en-GB" dirty="0"/>
              <a:t> la </a:t>
            </a:r>
            <a:r>
              <a:rPr lang="en-GB" dirty="0" err="1"/>
              <a:t>documentazione</a:t>
            </a:r>
            <a:r>
              <a:rPr lang="en-GB" dirty="0"/>
              <a:t> </a:t>
            </a:r>
            <a:r>
              <a:rPr lang="en-GB" dirty="0" err="1"/>
              <a:t>sul</a:t>
            </a:r>
            <a:r>
              <a:rPr lang="en-GB" dirty="0"/>
              <a:t> tool di AgID</a:t>
            </a:r>
          </a:p>
          <a:p>
            <a:pPr lvl="1"/>
            <a:r>
              <a:rPr lang="en-GB" dirty="0">
                <a:hlinkClick r:id="rId3"/>
              </a:rPr>
              <a:t>Link a tool risk assessment AgID</a:t>
            </a:r>
            <a:r>
              <a:rPr lang="en-GB" dirty="0"/>
              <a:t>  (</a:t>
            </a:r>
            <a:r>
              <a:rPr lang="en-GB" dirty="0" err="1"/>
              <a:t>documentazione</a:t>
            </a:r>
            <a:r>
              <a:rPr lang="en-GB" dirty="0"/>
              <a:t> </a:t>
            </a:r>
            <a:r>
              <a:rPr lang="en-GB" dirty="0" err="1"/>
              <a:t>aperta</a:t>
            </a:r>
            <a:r>
              <a:rPr lang="en-GB" dirty="0"/>
              <a:t>, accesso al tool ristretto)</a:t>
            </a:r>
          </a:p>
        </p:txBody>
      </p:sp>
    </p:spTree>
    <p:extLst>
      <p:ext uri="{BB962C8B-B14F-4D97-AF65-F5344CB8AC3E}">
        <p14:creationId xmlns:p14="http://schemas.microsoft.com/office/powerpoint/2010/main" val="1436068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619E472-5C4F-4019-9691-CB03E5AC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CC3F88-213D-428E-8C9E-64EE139D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93AF2D-B540-45C1-9F72-3468BA66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8</a:t>
            </a:fld>
            <a:endParaRPr lang="en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E7ACA33-A78E-467A-A000-857F809D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Mitigazione</a:t>
            </a:r>
            <a:r>
              <a:rPr lang="en-GB" dirty="0"/>
              <a:t> del </a:t>
            </a:r>
            <a:r>
              <a:rPr lang="en-GB" dirty="0" err="1"/>
              <a:t>rischio</a:t>
            </a:r>
            <a:endParaRPr lang="en-GB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A82DDCA-08C9-4452-8F8B-802D8C9FC1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4282663"/>
          </a:xfrm>
        </p:spPr>
        <p:txBody>
          <a:bodyPr>
            <a:normAutofit fontScale="62500" lnSpcReduction="20000"/>
          </a:bodyPr>
          <a:lstStyle/>
          <a:p>
            <a:r>
              <a:rPr lang="en-GB" sz="3800" dirty="0" err="1"/>
              <a:t>Mitigare</a:t>
            </a:r>
            <a:r>
              <a:rPr lang="en-GB" sz="3800" dirty="0"/>
              <a:t> un </a:t>
            </a:r>
            <a:r>
              <a:rPr lang="en-GB" sz="3800" dirty="0" err="1"/>
              <a:t>rischio</a:t>
            </a:r>
            <a:r>
              <a:rPr lang="en-GB" sz="3800" dirty="0"/>
              <a:t> </a:t>
            </a:r>
            <a:r>
              <a:rPr lang="en-GB" sz="3800" dirty="0" err="1"/>
              <a:t>significa</a:t>
            </a:r>
            <a:r>
              <a:rPr lang="en-GB" sz="3800" dirty="0"/>
              <a:t> </a:t>
            </a:r>
            <a:r>
              <a:rPr lang="en-GB" sz="3800" dirty="0" err="1"/>
              <a:t>diminuirne</a:t>
            </a:r>
            <a:r>
              <a:rPr lang="en-GB" sz="3800" dirty="0"/>
              <a:t> la </a:t>
            </a:r>
            <a:r>
              <a:rPr lang="en-GB" sz="3800" dirty="0" err="1"/>
              <a:t>probabilità</a:t>
            </a:r>
            <a:r>
              <a:rPr lang="en-GB" sz="3800" dirty="0"/>
              <a:t> di </a:t>
            </a:r>
            <a:r>
              <a:rPr lang="en-GB" sz="3800" dirty="0" err="1"/>
              <a:t>accadimento</a:t>
            </a:r>
            <a:r>
              <a:rPr lang="en-GB" sz="3800" dirty="0"/>
              <a:t> </a:t>
            </a:r>
            <a:r>
              <a:rPr lang="en-GB" sz="3800" dirty="0" err="1"/>
              <a:t>oppure</a:t>
            </a:r>
            <a:r>
              <a:rPr lang="en-GB" sz="3800" dirty="0"/>
              <a:t> le </a:t>
            </a:r>
            <a:r>
              <a:rPr lang="en-GB" sz="3800" dirty="0" err="1"/>
              <a:t>conseguenze</a:t>
            </a:r>
            <a:r>
              <a:rPr lang="en-GB" sz="3800" dirty="0"/>
              <a:t> </a:t>
            </a:r>
            <a:r>
              <a:rPr lang="en-GB" sz="3800" dirty="0" err="1"/>
              <a:t>nel</a:t>
            </a:r>
            <a:r>
              <a:rPr lang="en-GB" sz="3800" dirty="0"/>
              <a:t> </a:t>
            </a:r>
            <a:r>
              <a:rPr lang="en-GB" sz="3800" dirty="0" err="1"/>
              <a:t>caso</a:t>
            </a:r>
            <a:r>
              <a:rPr lang="en-GB" sz="3800" dirty="0"/>
              <a:t> </a:t>
            </a:r>
            <a:r>
              <a:rPr lang="en-GB" sz="3800" dirty="0" err="1"/>
              <a:t>che</a:t>
            </a:r>
            <a:r>
              <a:rPr lang="en-GB" sz="3800" dirty="0"/>
              <a:t> </a:t>
            </a:r>
            <a:r>
              <a:rPr lang="en-GB" sz="3800" dirty="0" err="1"/>
              <a:t>si</a:t>
            </a:r>
            <a:r>
              <a:rPr lang="en-GB" sz="3800" dirty="0"/>
              <a:t> </a:t>
            </a:r>
            <a:r>
              <a:rPr lang="en-GB" sz="3800" dirty="0" err="1"/>
              <a:t>manifesti</a:t>
            </a:r>
            <a:endParaRPr lang="en-GB" sz="3800" dirty="0"/>
          </a:p>
          <a:p>
            <a:r>
              <a:rPr lang="en-GB" sz="3800" dirty="0" err="1"/>
              <a:t>Alcuni</a:t>
            </a:r>
            <a:r>
              <a:rPr lang="en-GB" sz="3800" dirty="0"/>
              <a:t> </a:t>
            </a:r>
            <a:r>
              <a:rPr lang="en-GB" sz="3800" dirty="0" err="1"/>
              <a:t>esempi</a:t>
            </a:r>
            <a:r>
              <a:rPr lang="en-GB" sz="3800" dirty="0"/>
              <a:t> di </a:t>
            </a:r>
            <a:r>
              <a:rPr lang="en-GB" sz="3800" dirty="0" err="1"/>
              <a:t>mitigazione</a:t>
            </a:r>
            <a:r>
              <a:rPr lang="en-GB" sz="3800" dirty="0"/>
              <a:t> del </a:t>
            </a:r>
            <a:r>
              <a:rPr lang="en-GB" sz="3800" dirty="0" err="1"/>
              <a:t>rischio</a:t>
            </a:r>
            <a:r>
              <a:rPr lang="en-GB" sz="3800" dirty="0"/>
              <a:t>:</a:t>
            </a:r>
          </a:p>
          <a:p>
            <a:pPr lvl="1"/>
            <a:r>
              <a:rPr lang="en-GB" sz="2900" dirty="0" err="1"/>
              <a:t>Rischio</a:t>
            </a:r>
            <a:r>
              <a:rPr lang="en-GB" sz="2900" dirty="0"/>
              <a:t> ransomware -&gt; </a:t>
            </a:r>
            <a:r>
              <a:rPr lang="en-GB" sz="2900" dirty="0" err="1"/>
              <a:t>mitigazione</a:t>
            </a:r>
            <a:r>
              <a:rPr lang="en-GB" sz="2900" dirty="0"/>
              <a:t>: backup offline </a:t>
            </a:r>
          </a:p>
          <a:p>
            <a:pPr lvl="1"/>
            <a:r>
              <a:rPr lang="en-GB" sz="2900" dirty="0" err="1"/>
              <a:t>Rischio</a:t>
            </a:r>
            <a:r>
              <a:rPr lang="en-GB" sz="2900" dirty="0"/>
              <a:t> phishing -&gt; </a:t>
            </a:r>
            <a:r>
              <a:rPr lang="en-GB" sz="2900" dirty="0" err="1"/>
              <a:t>mitigazione</a:t>
            </a:r>
            <a:r>
              <a:rPr lang="en-GB" sz="2900" dirty="0"/>
              <a:t>: </a:t>
            </a:r>
            <a:r>
              <a:rPr lang="en-GB" sz="2900" dirty="0" err="1"/>
              <a:t>formazione</a:t>
            </a:r>
            <a:r>
              <a:rPr lang="en-GB" sz="2900" dirty="0"/>
              <a:t> del </a:t>
            </a:r>
            <a:r>
              <a:rPr lang="en-GB" sz="2900" dirty="0" err="1"/>
              <a:t>personale</a:t>
            </a:r>
            <a:endParaRPr lang="en-GB" sz="2900" dirty="0"/>
          </a:p>
          <a:p>
            <a:pPr lvl="1"/>
            <a:r>
              <a:rPr lang="en-GB" sz="2900" dirty="0" err="1"/>
              <a:t>Rischio</a:t>
            </a:r>
            <a:r>
              <a:rPr lang="en-GB" sz="2900" dirty="0"/>
              <a:t> </a:t>
            </a:r>
            <a:r>
              <a:rPr lang="en-GB" sz="2900" dirty="0" err="1"/>
              <a:t>generico</a:t>
            </a:r>
            <a:r>
              <a:rPr lang="en-GB" sz="2900" dirty="0"/>
              <a:t> di </a:t>
            </a:r>
            <a:r>
              <a:rPr lang="en-GB" sz="2900" dirty="0" err="1"/>
              <a:t>cyber attack</a:t>
            </a:r>
            <a:r>
              <a:rPr lang="en-GB" sz="2900" dirty="0"/>
              <a:t> -&gt; </a:t>
            </a:r>
            <a:r>
              <a:rPr lang="en-GB" sz="2900" dirty="0" err="1"/>
              <a:t>mitigazione</a:t>
            </a:r>
            <a:r>
              <a:rPr lang="en-GB" sz="2900" dirty="0"/>
              <a:t>: </a:t>
            </a:r>
          </a:p>
          <a:p>
            <a:pPr lvl="2"/>
            <a:r>
              <a:rPr lang="en-GB" sz="2600" dirty="0" err="1"/>
              <a:t>Diminuire</a:t>
            </a:r>
            <a:r>
              <a:rPr lang="en-GB" sz="2600" dirty="0"/>
              <a:t> le </a:t>
            </a:r>
            <a:r>
              <a:rPr lang="en-GB" sz="2600" dirty="0" err="1"/>
              <a:t>vulnerabilità</a:t>
            </a:r>
            <a:r>
              <a:rPr lang="en-GB" sz="2600" dirty="0"/>
              <a:t> </a:t>
            </a:r>
            <a:r>
              <a:rPr lang="en-GB" sz="2600" dirty="0" err="1"/>
              <a:t>tramite</a:t>
            </a:r>
            <a:r>
              <a:rPr lang="en-GB" sz="2600" dirty="0"/>
              <a:t> aggiornamenti </a:t>
            </a:r>
            <a:r>
              <a:rPr lang="en-GB" sz="2600" dirty="0" err="1"/>
              <a:t>periodici</a:t>
            </a:r>
            <a:r>
              <a:rPr lang="en-GB" sz="2600" dirty="0"/>
              <a:t> e vulnerability scan</a:t>
            </a:r>
          </a:p>
          <a:p>
            <a:pPr lvl="2"/>
            <a:r>
              <a:rPr lang="en-GB" sz="2600" dirty="0" err="1"/>
              <a:t>Diminuire</a:t>
            </a:r>
            <a:r>
              <a:rPr lang="en-GB" sz="2600" dirty="0"/>
              <a:t> la </a:t>
            </a:r>
            <a:r>
              <a:rPr lang="en-GB" sz="2600" dirty="0" err="1"/>
              <a:t>superficie</a:t>
            </a:r>
            <a:r>
              <a:rPr lang="en-GB" sz="2600" dirty="0"/>
              <a:t> </a:t>
            </a:r>
            <a:r>
              <a:rPr lang="en-GB" sz="2600" dirty="0" err="1"/>
              <a:t>d’attacco</a:t>
            </a:r>
            <a:r>
              <a:rPr lang="en-GB" sz="2600" dirty="0"/>
              <a:t> </a:t>
            </a:r>
            <a:r>
              <a:rPr lang="en-GB" sz="2600" dirty="0" err="1"/>
              <a:t>tramite</a:t>
            </a:r>
            <a:r>
              <a:rPr lang="en-GB" sz="2600" dirty="0"/>
              <a:t> firewall (host </a:t>
            </a:r>
            <a:r>
              <a:rPr lang="en-GB" sz="2600" dirty="0" err="1"/>
              <a:t>firewall,network</a:t>
            </a:r>
            <a:r>
              <a:rPr lang="en-GB" sz="2600" dirty="0"/>
              <a:t> firewall)</a:t>
            </a:r>
          </a:p>
          <a:p>
            <a:pPr lvl="2"/>
            <a:r>
              <a:rPr lang="en-GB" sz="2600" dirty="0" err="1"/>
              <a:t>Rilevare</a:t>
            </a:r>
            <a:r>
              <a:rPr lang="en-GB" sz="2600" dirty="0"/>
              <a:t> </a:t>
            </a:r>
            <a:r>
              <a:rPr lang="en-GB" sz="2600" dirty="0" err="1"/>
              <a:t>tempestivamente</a:t>
            </a:r>
            <a:r>
              <a:rPr lang="en-GB" sz="2600" dirty="0"/>
              <a:t> o </a:t>
            </a:r>
            <a:r>
              <a:rPr lang="en-GB" sz="2600" dirty="0" err="1"/>
              <a:t>prevenire</a:t>
            </a:r>
            <a:r>
              <a:rPr lang="en-GB" sz="2600" dirty="0"/>
              <a:t> le </a:t>
            </a:r>
            <a:r>
              <a:rPr lang="en-GB" sz="2600" dirty="0" err="1"/>
              <a:t>intrusioni</a:t>
            </a:r>
            <a:r>
              <a:rPr lang="en-GB" sz="2600" dirty="0"/>
              <a:t> </a:t>
            </a:r>
            <a:r>
              <a:rPr lang="en-GB" sz="2600" dirty="0" err="1"/>
              <a:t>tramite</a:t>
            </a:r>
            <a:r>
              <a:rPr lang="en-GB" sz="2600" dirty="0"/>
              <a:t> IDS o IPS</a:t>
            </a:r>
          </a:p>
          <a:p>
            <a:pPr lvl="2"/>
            <a:r>
              <a:rPr lang="en-GB" sz="2600" dirty="0"/>
              <a:t>Hardening </a:t>
            </a:r>
            <a:r>
              <a:rPr lang="en-GB" sz="2600" dirty="0" err="1"/>
              <a:t>dei</a:t>
            </a:r>
            <a:r>
              <a:rPr lang="en-GB" sz="2600" dirty="0"/>
              <a:t> </a:t>
            </a:r>
            <a:r>
              <a:rPr lang="en-GB" sz="2600" dirty="0" err="1"/>
              <a:t>sistemi</a:t>
            </a:r>
            <a:r>
              <a:rPr lang="en-GB" sz="2600" dirty="0"/>
              <a:t> -&gt; </a:t>
            </a:r>
            <a:r>
              <a:rPr lang="en-GB" sz="2600" dirty="0" err="1"/>
              <a:t>openscap</a:t>
            </a:r>
            <a:r>
              <a:rPr lang="en-GB" sz="2600" dirty="0"/>
              <a:t>, </a:t>
            </a:r>
            <a:r>
              <a:rPr lang="en-GB" sz="2600" dirty="0" err="1"/>
              <a:t>controllo</a:t>
            </a:r>
            <a:r>
              <a:rPr lang="en-GB" sz="2600" dirty="0"/>
              <a:t> </a:t>
            </a:r>
            <a:r>
              <a:rPr lang="en-GB" sz="2600" dirty="0" err="1"/>
              <a:t>delle</a:t>
            </a:r>
            <a:r>
              <a:rPr lang="en-GB" sz="2600" dirty="0"/>
              <a:t> </a:t>
            </a:r>
            <a:r>
              <a:rPr lang="en-GB" sz="2600" dirty="0" err="1"/>
              <a:t>configurazioni</a:t>
            </a:r>
            <a:endParaRPr lang="en-GB" sz="2600" dirty="0"/>
          </a:p>
          <a:p>
            <a:pPr lvl="1"/>
            <a:r>
              <a:rPr lang="en-GB" sz="2900" dirty="0" err="1"/>
              <a:t>Rischio</a:t>
            </a:r>
            <a:r>
              <a:rPr lang="en-GB" sz="2900" dirty="0"/>
              <a:t> di accesso non </a:t>
            </a:r>
            <a:r>
              <a:rPr lang="en-GB" sz="2900" dirty="0" err="1"/>
              <a:t>autorizzato</a:t>
            </a:r>
            <a:r>
              <a:rPr lang="en-GB" sz="2900" dirty="0"/>
              <a:t> a </a:t>
            </a:r>
            <a:r>
              <a:rPr lang="en-GB" sz="2900" dirty="0" err="1"/>
              <a:t>risorse</a:t>
            </a:r>
            <a:r>
              <a:rPr lang="en-GB" sz="2900" dirty="0"/>
              <a:t> </a:t>
            </a:r>
            <a:r>
              <a:rPr lang="en-GB" sz="2900" dirty="0" err="1"/>
              <a:t>confidenziali</a:t>
            </a:r>
            <a:r>
              <a:rPr lang="en-GB" sz="2900" dirty="0"/>
              <a:t>:</a:t>
            </a:r>
          </a:p>
          <a:p>
            <a:pPr lvl="2"/>
            <a:r>
              <a:rPr lang="en-GB" sz="2500" dirty="0" err="1"/>
              <a:t>gestione</a:t>
            </a:r>
            <a:r>
              <a:rPr lang="en-GB" sz="2500" dirty="0"/>
              <a:t> </a:t>
            </a:r>
            <a:r>
              <a:rPr lang="en-GB" sz="2500" dirty="0" err="1"/>
              <a:t>dei</a:t>
            </a:r>
            <a:r>
              <a:rPr lang="en-GB" sz="2500" dirty="0"/>
              <a:t> </a:t>
            </a:r>
            <a:r>
              <a:rPr lang="en-GB" sz="2500" dirty="0" err="1"/>
              <a:t>privilegi</a:t>
            </a:r>
            <a:r>
              <a:rPr lang="en-GB" sz="2500" dirty="0"/>
              <a:t>, </a:t>
            </a:r>
            <a:r>
              <a:rPr lang="en-GB" sz="2500" dirty="0" err="1"/>
              <a:t>crittografia</a:t>
            </a:r>
            <a:endParaRPr lang="en-GB" sz="2500" dirty="0"/>
          </a:p>
          <a:p>
            <a:pPr lvl="2"/>
            <a:r>
              <a:rPr lang="en-GB" sz="2500" dirty="0"/>
              <a:t>application control</a:t>
            </a:r>
          </a:p>
          <a:p>
            <a:pPr lvl="2"/>
            <a:r>
              <a:rPr lang="en-GB" sz="2500" dirty="0"/>
              <a:t>Intrusion Detection System, Intrusion Prevention System</a:t>
            </a:r>
          </a:p>
          <a:p>
            <a:pPr lvl="2"/>
            <a:r>
              <a:rPr lang="en-GB" sz="2500" dirty="0"/>
              <a:t>Endpoint Detection Response</a:t>
            </a:r>
          </a:p>
          <a:p>
            <a:pPr lvl="1"/>
            <a:r>
              <a:rPr lang="en-GB" sz="2900" dirty="0" err="1"/>
              <a:t>Rischio</a:t>
            </a:r>
            <a:r>
              <a:rPr lang="en-GB" sz="2900" dirty="0"/>
              <a:t> </a:t>
            </a:r>
            <a:r>
              <a:rPr lang="en-GB" sz="2900" dirty="0" err="1"/>
              <a:t>indisponibilità</a:t>
            </a:r>
            <a:r>
              <a:rPr lang="en-GB" sz="2900" dirty="0"/>
              <a:t> di </a:t>
            </a:r>
            <a:r>
              <a:rPr lang="en-GB" sz="2900" dirty="0" err="1"/>
              <a:t>servizi</a:t>
            </a:r>
            <a:r>
              <a:rPr lang="en-GB" sz="2900" dirty="0"/>
              <a:t> o </a:t>
            </a:r>
            <a:r>
              <a:rPr lang="en-GB" sz="2900" dirty="0" err="1"/>
              <a:t>dati</a:t>
            </a:r>
            <a:r>
              <a:rPr lang="en-GB" sz="2900" dirty="0"/>
              <a:t> -&gt; monitoring 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486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116DC-2620-044C-A41F-E220DA138C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Norme</a:t>
            </a:r>
            <a:r>
              <a:rPr lang="en-US" dirty="0"/>
              <a:t> INFN e MM </a:t>
            </a:r>
            <a:r>
              <a:rPr lang="en-IT" dirty="0"/>
              <a:t>Agid</a:t>
            </a:r>
          </a:p>
          <a:p>
            <a:r>
              <a:rPr lang="en-US" dirty="0"/>
              <a:t>INFN </a:t>
            </a:r>
            <a:r>
              <a:rPr lang="en-IT" dirty="0"/>
              <a:t>Cloud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BA308-33DA-544A-9931-6DECE399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Best </a:t>
            </a:r>
            <a:r>
              <a:rPr lang="it-IT" dirty="0" err="1"/>
              <a:t>practices</a:t>
            </a:r>
            <a:r>
              <a:rPr lang="it-IT" dirty="0"/>
              <a:t> e </a:t>
            </a:r>
            <a:br>
              <a:rPr lang="it-IT" dirty="0"/>
            </a:br>
            <a:r>
              <a:rPr lang="it-IT" dirty="0"/>
              <a:t>Norme d’uso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22EE4-F6B4-D947-BECD-C91B53E4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11/11/2021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A6E6-4C95-AA46-9E09-F0AB907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Gianluca Peco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2335-B9BA-9940-9737-80D9640F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608166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FDDC91B9A5C64582B55E7FF1E46CAC" ma:contentTypeVersion="2" ma:contentTypeDescription="Create a new document." ma:contentTypeScope="" ma:versionID="ad46063f15a6ac4eba77ba22da25e1d9">
  <xsd:schema xmlns:xsd="http://www.w3.org/2001/XMLSchema" xmlns:xs="http://www.w3.org/2001/XMLSchema" xmlns:p="http://schemas.microsoft.com/office/2006/metadata/properties" xmlns:ns2="20405df9-f453-4949-bb73-76cbd68b1c19" targetNamespace="http://schemas.microsoft.com/office/2006/metadata/properties" ma:root="true" ma:fieldsID="fe494e8e3a9796c9c7f65d47b8b33ccb" ns2:_="">
    <xsd:import namespace="20405df9-f453-4949-bb73-76cbd68b1c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05df9-f453-4949-bb73-76cbd68b1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BE9109-7BAD-4563-BC15-A7C5CA316960}">
  <ds:schemaRefs>
    <ds:schemaRef ds:uri="http://schemas.microsoft.com/office/infopath/2007/PartnerControls"/>
    <ds:schemaRef ds:uri="http://schemas.microsoft.com/office/2006/metadata/properties"/>
    <ds:schemaRef ds:uri="c5520ff1-b374-4adb-926c-d4aef25b67ed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24cc118e-bf96-42e1-8420-649eb5b7cd50"/>
  </ds:schemaRefs>
</ds:datastoreItem>
</file>

<file path=customXml/itemProps2.xml><?xml version="1.0" encoding="utf-8"?>
<ds:datastoreItem xmlns:ds="http://schemas.openxmlformats.org/officeDocument/2006/customXml" ds:itemID="{184F1709-AE18-4DD6-947E-8C2A443EC5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151EE4-8383-4677-9DBC-728A19296F17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6609</Words>
  <Application>Microsoft Macintosh PowerPoint</Application>
  <PresentationFormat>Widescreen</PresentationFormat>
  <Paragraphs>870</Paragraphs>
  <Slides>67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Courier</vt:lpstr>
      <vt:lpstr>Courier New</vt:lpstr>
      <vt:lpstr>Fira Code</vt:lpstr>
      <vt:lpstr>Fira Sans</vt:lpstr>
      <vt:lpstr>Custom Design</vt:lpstr>
      <vt:lpstr>Modulo 4 - Sicurezza e rischio informatico</vt:lpstr>
      <vt:lpstr>Sommario</vt:lpstr>
      <vt:lpstr>Sommario</vt:lpstr>
      <vt:lpstr>Introduzione</vt:lpstr>
      <vt:lpstr>Rischio e analisi del rischio</vt:lpstr>
      <vt:lpstr>Rischio informatico</vt:lpstr>
      <vt:lpstr>Analisi del rischio</vt:lpstr>
      <vt:lpstr>Mitigazione del rischio</vt:lpstr>
      <vt:lpstr>Best practices e  Norme d’uso</vt:lpstr>
      <vt:lpstr>Norme d’uso INFN: scopo</vt:lpstr>
      <vt:lpstr>Norme d’uso per l’utilizzo dei  sistemi INFN (basate su MM AgID)</vt:lpstr>
      <vt:lpstr>Norme d’uso per l’utilizzo dei  sistemi INFN (basate su MM AgID)</vt:lpstr>
      <vt:lpstr>Norme d’uso per l’utilizzo dei  sistemi INFN (basate su MM AgID)</vt:lpstr>
      <vt:lpstr>Best practices di INFN Cloud</vt:lpstr>
      <vt:lpstr>Aggiornamenti di sistema</vt:lpstr>
      <vt:lpstr>Regolari aggiornamenti di sistema–Centos7</vt:lpstr>
      <vt:lpstr>Regolari aggiornamenti di sistema - Ubuntu</vt:lpstr>
      <vt:lpstr>Aggiornamenti e upgrade - docker</vt:lpstr>
      <vt:lpstr>Scansioni di vulnerabilità e  report periodici</vt:lpstr>
      <vt:lpstr>Schema logico rete</vt:lpstr>
      <vt:lpstr>Schema logico rete  </vt:lpstr>
      <vt:lpstr>Firewall policy perimetrali  </vt:lpstr>
      <vt:lpstr>Scansioni di vulnerabilità e report</vt:lpstr>
      <vt:lpstr>Scansioni di vulnerabilità e report</vt:lpstr>
      <vt:lpstr>Greenbone – report Vulnerabilità</vt:lpstr>
      <vt:lpstr>Greenbone – report Asset inventory</vt:lpstr>
      <vt:lpstr>Greenbone – report Software inventory</vt:lpstr>
      <vt:lpstr>Installazione docker container basato su Greenbone/Openvas</vt:lpstr>
      <vt:lpstr>Scansioni e report</vt:lpstr>
      <vt:lpstr>Scansioni e report - nmap</vt:lpstr>
      <vt:lpstr>Scansioni e report  nmap</vt:lpstr>
      <vt:lpstr>Scansioni e report - netstat</vt:lpstr>
      <vt:lpstr>Scansioni e report  netstat</vt:lpstr>
      <vt:lpstr>Scansioni e report - lsof</vt:lpstr>
      <vt:lpstr>Scansioni e report  lsof</vt:lpstr>
      <vt:lpstr>Log e monitoring</vt:lpstr>
      <vt:lpstr>Analisi dei log</vt:lpstr>
      <vt:lpstr>Analisi dei log e monitoring – ELK</vt:lpstr>
      <vt:lpstr>Monitoring con ELK@INFN Cloud</vt:lpstr>
      <vt:lpstr>Monitoring con ELK@INFN Cloud</vt:lpstr>
      <vt:lpstr>Analisi dei log e monitoring – ELK</vt:lpstr>
      <vt:lpstr>Analisi dei log e monitoring – ELK</vt:lpstr>
      <vt:lpstr>Analisi dei log e monitoring – ELK</vt:lpstr>
      <vt:lpstr>Mitigazione dei rischi</vt:lpstr>
      <vt:lpstr>Iptables</vt:lpstr>
      <vt:lpstr>Iptables</vt:lpstr>
      <vt:lpstr>Iptables</vt:lpstr>
      <vt:lpstr>firewalld</vt:lpstr>
      <vt:lpstr>apparmor</vt:lpstr>
      <vt:lpstr>selinux</vt:lpstr>
      <vt:lpstr>fail2ban</vt:lpstr>
      <vt:lpstr>openscap</vt:lpstr>
      <vt:lpstr>openscap</vt:lpstr>
      <vt:lpstr>openscap</vt:lpstr>
      <vt:lpstr>Esempi di scenario di implementazione delle misure minime </vt:lpstr>
      <vt:lpstr>Misure di sicurezza – esempio</vt:lpstr>
      <vt:lpstr>Misure di sicurezza – simulazione di esempio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 e riferimenti</vt:lpstr>
      <vt:lpstr>Grazie a tutti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Emidio Maria Giorgio</dc:creator>
  <cp:keywords/>
  <dc:description>tmpl-v211023_2</dc:description>
  <cp:lastModifiedBy>Gianluca Peco</cp:lastModifiedBy>
  <cp:revision>58</cp:revision>
  <dcterms:created xsi:type="dcterms:W3CDTF">2021-10-18T10:16:13Z</dcterms:created>
  <dcterms:modified xsi:type="dcterms:W3CDTF">2021-11-10T23:26:41Z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0x010100A6FDDC91B9A5C64582B55E7FF1E46CAC</vt:lpwstr>
  </property>
</Properties>
</file>