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37"/>
  </p:notesMasterIdLst>
  <p:sldIdLst>
    <p:sldId id="2498" r:id="rId4"/>
    <p:sldId id="2546" r:id="rId5"/>
    <p:sldId id="2547" r:id="rId6"/>
    <p:sldId id="2548" r:id="rId7"/>
    <p:sldId id="2549" r:id="rId8"/>
    <p:sldId id="2550" r:id="rId9"/>
    <p:sldId id="2551" r:id="rId10"/>
    <p:sldId id="2552" r:id="rId11"/>
    <p:sldId id="2553" r:id="rId12"/>
    <p:sldId id="2554" r:id="rId13"/>
    <p:sldId id="2555" r:id="rId14"/>
    <p:sldId id="2558" r:id="rId15"/>
    <p:sldId id="2559" r:id="rId16"/>
    <p:sldId id="2560" r:id="rId17"/>
    <p:sldId id="2563" r:id="rId18"/>
    <p:sldId id="2564" r:id="rId19"/>
    <p:sldId id="2562" r:id="rId20"/>
    <p:sldId id="2561" r:id="rId21"/>
    <p:sldId id="2565" r:id="rId22"/>
    <p:sldId id="2566" r:id="rId23"/>
    <p:sldId id="2567" r:id="rId24"/>
    <p:sldId id="2538" r:id="rId25"/>
    <p:sldId id="2568" r:id="rId26"/>
    <p:sldId id="2570" r:id="rId27"/>
    <p:sldId id="2571" r:id="rId28"/>
    <p:sldId id="2484" r:id="rId29"/>
    <p:sldId id="2575" r:id="rId30"/>
    <p:sldId id="2572" r:id="rId31"/>
    <p:sldId id="2573" r:id="rId32"/>
    <p:sldId id="2574" r:id="rId33"/>
    <p:sldId id="2577" r:id="rId34"/>
    <p:sldId id="2576" r:id="rId35"/>
    <p:sldId id="2420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574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1" autoAdjust="0"/>
    <p:restoredTop sz="98502" autoAdjust="0"/>
  </p:normalViewPr>
  <p:slideViewPr>
    <p:cSldViewPr snapToGrid="0">
      <p:cViewPr varScale="1">
        <p:scale>
          <a:sx n="80" d="100"/>
          <a:sy n="80" d="100"/>
        </p:scale>
        <p:origin x="-112" y="-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55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E93FF-8BBF-9642-8021-FBCE8053D4D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391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98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6AE6D-F96D-4BE6-B518-689C31B93A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7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E3F71B-0E75-CE48-BD5B-F7C15C08A3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Calibri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2ABDC9-D28D-8943-A82C-F6627E290701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29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61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1B840-2F03-4DB4-8B46-7ECE1D62B4E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20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31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18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7E4C3C-5811-4562-8BBD-3A0B18E1C8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23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89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484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93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70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336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141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81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89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6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378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427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50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1BA07-8E53-4243-96FD-FE80DB403A25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3F-7EC7-41DD-9480-601669A12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01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05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78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12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43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614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5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7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546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744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519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00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527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05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2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50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2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051"/>
            </a:lvl2pPr>
            <a:lvl3pPr marL="685750" indent="0">
              <a:buNone/>
              <a:defRPr sz="900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  <a:lvl6pPr marL="1714372" indent="0">
              <a:buNone/>
              <a:defRPr sz="751"/>
            </a:lvl6pPr>
            <a:lvl7pPr marL="2057246" indent="0">
              <a:buNone/>
              <a:defRPr sz="751"/>
            </a:lvl7pPr>
            <a:lvl8pPr marL="2400120" indent="0">
              <a:buNone/>
              <a:defRPr sz="751"/>
            </a:lvl8pPr>
            <a:lvl9pPr marL="2742995" indent="0">
              <a:buNone/>
              <a:defRPr sz="75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994A1A52-F135-4ACB-B03B-237D26F45D5C}" type="datetimeFigureOut">
              <a:rPr lang="zh-CN" altLang="en-US" smtClean="0"/>
              <a:pPr/>
              <a:t>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7EA2136E-4521-4B52-96AD-B7DD786334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1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2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5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6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8" algn="l" defTabSz="685750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66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7" r:id="rId13"/>
  </p:sldLayoutIdLst>
  <p:txStyles>
    <p:titleStyle>
      <a:lvl1pPr algn="l" defTabSz="68575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0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2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5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6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3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2" indent="-171438" algn="l" defTabSz="6857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2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22/9/23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1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8.emf"/><Relationship Id="rId3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4" Type="http://schemas.openxmlformats.org/officeDocument/2006/relationships/image" Target="../media/image13.emf"/><Relationship Id="rId15" Type="http://schemas.openxmlformats.org/officeDocument/2006/relationships/package" Target="../embeddings/Microsoft_Word___1.docx"/><Relationship Id="rId16" Type="http://schemas.openxmlformats.org/officeDocument/2006/relationships/image" Target="../media/image2.emf"/><Relationship Id="rId17" Type="http://schemas.openxmlformats.org/officeDocument/2006/relationships/image" Target="../media/image14.jpe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JP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15.png"/><Relationship Id="rId7" Type="http://schemas.openxmlformats.org/officeDocument/2006/relationships/package" Target="../embeddings/Microsoft_Word___2.docx"/><Relationship Id="rId8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9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3.jpeg"/><Relationship Id="rId3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" y="998425"/>
            <a:ext cx="12054584" cy="1470025"/>
          </a:xfrm>
        </p:spPr>
        <p:txBody>
          <a:bodyPr>
            <a:noAutofit/>
          </a:bodyPr>
          <a:lstStyle/>
          <a:p>
            <a:r>
              <a:rPr lang="en-US" altLang="zh-CN" sz="5400" b="1" dirty="0" smtClean="0">
                <a:solidFill>
                  <a:schemeClr val="bg1"/>
                </a:solidFill>
              </a:rPr>
              <a:t>An </a:t>
            </a:r>
            <a:r>
              <a:rPr lang="en-US" altLang="zh-CN" sz="5400" b="1" dirty="0">
                <a:solidFill>
                  <a:schemeClr val="bg1"/>
                </a:solidFill>
              </a:rPr>
              <a:t>update on advanced plasma accelerator activities in China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125" y="4014788"/>
            <a:ext cx="9144000" cy="1655762"/>
          </a:xfrm>
        </p:spPr>
        <p:txBody>
          <a:bodyPr>
            <a:noAutofit/>
          </a:bodyPr>
          <a:lstStyle/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Wei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Lu</a:t>
            </a:r>
          </a:p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Tsinghua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University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/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BAQIS</a:t>
            </a:r>
          </a:p>
          <a:p>
            <a:r>
              <a:rPr kumimoji="1" lang="en-US" altLang="zh-CN" sz="3200" dirty="0" smtClean="0">
                <a:solidFill>
                  <a:srgbClr val="FFFFFF"/>
                </a:solidFill>
              </a:rPr>
              <a:t>Sep.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23,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3200" dirty="0" smtClean="0">
                <a:solidFill>
                  <a:srgbClr val="FFFFFF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022</a:t>
            </a:r>
            <a:endParaRPr kumimoji="1" lang="zh-CN" alt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7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BAQIS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Compact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1PW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1Hz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870" y="1183395"/>
            <a:ext cx="10762245" cy="5420605"/>
          </a:xfrm>
          <a:prstGeom prst="rect">
            <a:avLst/>
          </a:prstGeom>
        </p:spPr>
      </p:pic>
      <p:pic>
        <p:nvPicPr>
          <p:cNvPr id="6" name="图片 5" descr="A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1" y="-1"/>
            <a:ext cx="4095750" cy="4637895"/>
          </a:xfrm>
          <a:prstGeom prst="rect">
            <a:avLst/>
          </a:prstGeom>
        </p:spPr>
      </p:pic>
      <p:pic>
        <p:nvPicPr>
          <p:cNvPr id="5" name="图片 4" descr="C5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74" y="3825686"/>
            <a:ext cx="4683125" cy="30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57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42875"/>
            <a:ext cx="11891117" cy="35642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6" y="3727687"/>
            <a:ext cx="8314934" cy="30191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221" y="3730625"/>
            <a:ext cx="3554154" cy="31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66DEE31-9C59-4073-A76B-0216660F7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875"/>
            <a:ext cx="7681537" cy="3333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" y="0"/>
            <a:ext cx="7635875" cy="18256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EF43B46-D839-4139-AD18-A9F9827D92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16736"/>
            <a:ext cx="7699375" cy="1788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0">
            <a:extLst>
              <a:ext uri="{FF2B5EF4-FFF2-40B4-BE49-F238E27FC236}">
                <a16:creationId xmlns="" xmlns:a16="http://schemas.microsoft.com/office/drawing/2014/main" id="{5CF84B9A-BDAE-4A77-89E3-EB6DDC937A6D}"/>
              </a:ext>
            </a:extLst>
          </p:cNvPr>
          <p:cNvGrpSpPr/>
          <p:nvPr/>
        </p:nvGrpSpPr>
        <p:grpSpPr>
          <a:xfrm>
            <a:off x="8112126" y="0"/>
            <a:ext cx="3557278" cy="3540125"/>
            <a:chOff x="-304571" y="1738811"/>
            <a:chExt cx="3584513" cy="5012686"/>
          </a:xfrm>
        </p:grpSpPr>
        <p:pic>
          <p:nvPicPr>
            <p:cNvPr id="14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="" xmlns:a16="http://schemas.microsoft.com/office/drawing/2014/main" id="{47A33048-DC01-4740-95D0-5A8322AAB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-304571" y="1738811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5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="" xmlns:a16="http://schemas.microsoft.com/office/drawing/2014/main" id="{ACA9D5E1-8890-4307-BC0F-8CB374AC7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-302691" y="2494159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6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="" xmlns:a16="http://schemas.microsoft.com/office/drawing/2014/main" id="{7DD2E72E-8958-4760-B9DE-78622F5D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-300811" y="3249506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7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="" xmlns:a16="http://schemas.microsoft.com/office/drawing/2014/main" id="{91DD6D81-EB52-4C63-91AE-CFC37C724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-298931" y="3999986"/>
              <a:ext cx="3578855" cy="1232480"/>
            </a:xfrm>
            <a:prstGeom prst="rect">
              <a:avLst/>
            </a:prstGeom>
            <a:noFill/>
          </p:spPr>
        </p:pic>
        <p:pic>
          <p:nvPicPr>
            <p:cNvPr id="18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="" xmlns:a16="http://schemas.microsoft.com/office/drawing/2014/main" id="{7817926B-34C4-4206-87D5-69EAF5BF9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-298911" y="4754654"/>
              <a:ext cx="3578853" cy="1232480"/>
            </a:xfrm>
            <a:prstGeom prst="rect">
              <a:avLst/>
            </a:prstGeom>
            <a:noFill/>
          </p:spPr>
        </p:pic>
        <p:pic>
          <p:nvPicPr>
            <p:cNvPr id="19" name="Picture 1" descr="J:\Mini-FACET-2018run\external-injection\EMCCD-IP-15-永磁能谱仪数据-实验主要数据\data-analysis-20180716\7_without_plasma.png">
              <a:extLst>
                <a:ext uri="{FF2B5EF4-FFF2-40B4-BE49-F238E27FC236}">
                  <a16:creationId xmlns="" xmlns:a16="http://schemas.microsoft.com/office/drawing/2014/main" id="{D8B48ADF-F708-4CB1-9871-667815398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-304569" y="5519018"/>
              <a:ext cx="3578853" cy="1232479"/>
            </a:xfrm>
            <a:prstGeom prst="rect">
              <a:avLst/>
            </a:prstGeom>
            <a:noFill/>
          </p:spPr>
        </p:pic>
        <p:sp>
          <p:nvSpPr>
            <p:cNvPr id="20" name="右大括号 19">
              <a:extLst>
                <a:ext uri="{FF2B5EF4-FFF2-40B4-BE49-F238E27FC236}">
                  <a16:creationId xmlns="" xmlns:a16="http://schemas.microsoft.com/office/drawing/2014/main" id="{11031BC9-22C9-486A-A459-D3D14251E65E}"/>
                </a:ext>
              </a:extLst>
            </p:cNvPr>
            <p:cNvSpPr/>
            <p:nvPr/>
          </p:nvSpPr>
          <p:spPr>
            <a:xfrm>
              <a:off x="2962696" y="2989941"/>
              <a:ext cx="271883" cy="2943897"/>
            </a:xfrm>
            <a:prstGeom prst="rightBrac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直接连接符 35">
              <a:extLst>
                <a:ext uri="{FF2B5EF4-FFF2-40B4-BE49-F238E27FC236}">
                  <a16:creationId xmlns="" xmlns:a16="http://schemas.microsoft.com/office/drawing/2014/main" id="{C296E446-C7A2-4229-82E0-25D590FD2D33}"/>
                </a:ext>
              </a:extLst>
            </p:cNvPr>
            <p:cNvCxnSpPr/>
            <p:nvPr/>
          </p:nvCxnSpPr>
          <p:spPr>
            <a:xfrm>
              <a:off x="1231388" y="1814851"/>
              <a:ext cx="0" cy="4458358"/>
            </a:xfrm>
            <a:prstGeom prst="line">
              <a:avLst/>
            </a:prstGeom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片 21" descr="7_spectrum.png">
            <a:extLst>
              <a:ext uri="{FF2B5EF4-FFF2-40B4-BE49-F238E27FC236}">
                <a16:creationId xmlns="" xmlns:a16="http://schemas.microsoft.com/office/drawing/2014/main" id="{26D5D7A5-F137-4E8B-ADEE-94AFCD6B2C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5616" y="3516307"/>
            <a:ext cx="3541897" cy="28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2BC7ED9-4A0C-471A-8CB0-0A958984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" y="-1"/>
            <a:ext cx="12128501" cy="30874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420" y="3179050"/>
            <a:ext cx="2718955" cy="3678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94" y="3444875"/>
            <a:ext cx="861282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0" y="3506878"/>
            <a:ext cx="6445250" cy="33193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9E3CA45-4D47-4C4D-93BE-C4D74DAA8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464548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5699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0" y="1968735"/>
            <a:ext cx="11821459" cy="4384805"/>
            <a:chOff x="0" y="1707926"/>
            <a:chExt cx="8866094" cy="43848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07926"/>
              <a:ext cx="5005916" cy="223818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41" y="3909828"/>
              <a:ext cx="5005916" cy="2182903"/>
            </a:xfrm>
            <a:prstGeom prst="rect">
              <a:avLst/>
            </a:prstGeom>
          </p:spPr>
        </p:pic>
        <p:pic>
          <p:nvPicPr>
            <p:cNvPr id="9" name="图片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9647" y="2002117"/>
              <a:ext cx="3696447" cy="334682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169800" y="5469397"/>
              <a:ext cx="2772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 smtClean="0">
                  <a:solidFill>
                    <a:srgbClr val="FFFFFF"/>
                  </a:solidFill>
                </a:rPr>
                <a:t>S.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Huang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et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al.,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IPAC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proceeding</a:t>
              </a:r>
              <a:r>
                <a:rPr kumimoji="1" lang="zh-CN" altLang="en-US" dirty="0" smtClean="0">
                  <a:solidFill>
                    <a:srgbClr val="FFFFFF"/>
                  </a:solidFill>
                </a:rPr>
                <a:t> </a:t>
              </a:r>
              <a:r>
                <a:rPr kumimoji="1" lang="en-US" altLang="zh-CN" dirty="0" smtClean="0">
                  <a:solidFill>
                    <a:srgbClr val="FFFFFF"/>
                  </a:solidFill>
                </a:rPr>
                <a:t>2017</a:t>
              </a:r>
              <a:endParaRPr kumimoji="1"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53143" y="183698"/>
            <a:ext cx="11296953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 smtClean="0">
                <a:solidFill>
                  <a:srgbClr val="FFFFFF"/>
                </a:solidFill>
              </a:rPr>
              <a:t>PWFA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platform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at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SXFEL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Shanghai</a:t>
            </a: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8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47328" y="1250759"/>
            <a:ext cx="11905323" cy="5379331"/>
            <a:chOff x="35496" y="1051185"/>
            <a:chExt cx="8928992" cy="537933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FA3CA8E-2F4B-4C80-ADD4-066354939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381" y="2852936"/>
              <a:ext cx="4770107" cy="35775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71E73CA-A983-43E8-A9CF-2FFFDD7D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052736"/>
              <a:ext cx="6408712" cy="23614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42A848C-35BE-4BA1-A831-FF837E706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412629"/>
              <a:ext cx="3960440" cy="297033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71A84188-574C-4D6E-8E62-0874A3F29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876" y="1051185"/>
              <a:ext cx="2306323" cy="1729743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57893" y="72573"/>
            <a:ext cx="11296953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 smtClean="0">
                <a:solidFill>
                  <a:srgbClr val="FFFFFF"/>
                </a:solidFill>
              </a:rPr>
              <a:t>PWFA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platform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at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SXFEL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b="1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FFFF"/>
                </a:solidFill>
              </a:rPr>
              <a:t>Shanghai</a:t>
            </a:r>
            <a:endParaRPr kumimoji="1" lang="zh-CN" alt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17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="" xmlns:a16="http://schemas.microsoft.com/office/drawing/2014/main" id="{AEA007BC-7CC0-48C5-A78F-E134CC7E6B6C}"/>
              </a:ext>
            </a:extLst>
          </p:cNvPr>
          <p:cNvSpPr txBox="1"/>
          <p:nvPr/>
        </p:nvSpPr>
        <p:spPr>
          <a:xfrm>
            <a:off x="638175" y="115181"/>
            <a:ext cx="1056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CEPC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plan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in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China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endParaRPr lang="zh-CN" altLang="en-US" sz="3600" b="1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96B693-1146-47A7-973E-BC8271AD7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431" y="856391"/>
            <a:ext cx="4879569" cy="52468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F114284-6158-45A5-B5FD-95C79C126595}"/>
              </a:ext>
            </a:extLst>
          </p:cNvPr>
          <p:cNvSpPr txBox="1"/>
          <p:nvPr/>
        </p:nvSpPr>
        <p:spPr>
          <a:xfrm>
            <a:off x="623392" y="6252845"/>
            <a:ext cx="1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 (Acc.) International Review @ 2018.6.28-6.30 &amp; Final Released @ 2018.9.2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3AE5C972-C9A1-4098-8538-0CE5D7EA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6" y="814255"/>
            <a:ext cx="6716213" cy="533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28C9ABB-5FE0-4377-A055-9D4EF15013C7}"/>
              </a:ext>
            </a:extLst>
          </p:cNvPr>
          <p:cNvSpPr txBox="1"/>
          <p:nvPr/>
        </p:nvSpPr>
        <p:spPr>
          <a:xfrm>
            <a:off x="4000500" y="3066903"/>
            <a:ext cx="349676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Plasma Injector</a:t>
            </a:r>
            <a:r>
              <a:rPr lang="zh-CN" altLang="en-US" sz="2800" b="1" dirty="0">
                <a:solidFill>
                  <a:srgbClr val="FF0000"/>
                </a:solidFill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5147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5">
            <a:extLst>
              <a:ext uri="{FF2B5EF4-FFF2-40B4-BE49-F238E27FC236}">
                <a16:creationId xmlns="" xmlns:a16="http://schemas.microsoft.com/office/drawing/2014/main" id="{57783B63-5C84-4F74-B593-326B7394CBB7}"/>
              </a:ext>
            </a:extLst>
          </p:cNvPr>
          <p:cNvSpPr txBox="1"/>
          <p:nvPr/>
        </p:nvSpPr>
        <p:spPr>
          <a:xfrm>
            <a:off x="513028" y="115181"/>
            <a:ext cx="1137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CEPC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Plasma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Injector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V.3</a:t>
            </a:r>
            <a:endParaRPr lang="zh-CN" altLang="en-US" sz="3600" b="1" dirty="0">
              <a:solidFill>
                <a:srgbClr val="FFFFFF"/>
              </a:solidFill>
              <a:latin typeface="+mj-lt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159E51B-9228-460A-961A-8170952E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91" y="831683"/>
            <a:ext cx="11023383" cy="28772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49CEF5D-76AE-4F4F-A046-834D4467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25" y="3655480"/>
            <a:ext cx="5846903" cy="32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CE2AFE5-1A3D-45B0-918C-3B88AF4EE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125"/>
            <a:ext cx="12334558" cy="4603749"/>
          </a:xfrm>
          <a:prstGeom prst="rect">
            <a:avLst/>
          </a:prstGeom>
        </p:spPr>
      </p:pic>
      <p:sp>
        <p:nvSpPr>
          <p:cNvPr id="3" name="文本框 5">
            <a:extLst>
              <a:ext uri="{FF2B5EF4-FFF2-40B4-BE49-F238E27FC236}">
                <a16:creationId xmlns="" xmlns:a16="http://schemas.microsoft.com/office/drawing/2014/main" id="{57783B63-5C84-4F74-B593-326B7394CBB7}"/>
              </a:ext>
            </a:extLst>
          </p:cNvPr>
          <p:cNvSpPr txBox="1"/>
          <p:nvPr/>
        </p:nvSpPr>
        <p:spPr>
          <a:xfrm>
            <a:off x="513028" y="115181"/>
            <a:ext cx="1137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planed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PWFA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test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facility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at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BEPC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of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r>
              <a:rPr lang="en-US" altLang="zh-CN" sz="3600" b="1" dirty="0" smtClean="0">
                <a:solidFill>
                  <a:srgbClr val="FFFFFF"/>
                </a:solidFill>
                <a:latin typeface="+mj-lt"/>
                <a:ea typeface="+mj-ea"/>
              </a:rPr>
              <a:t>IHEP</a:t>
            </a:r>
            <a:r>
              <a:rPr lang="zh-CN" altLang="en-US" sz="3600" b="1" dirty="0" smtClean="0">
                <a:solidFill>
                  <a:srgbClr val="FFFFFF"/>
                </a:solidFill>
                <a:latin typeface="+mj-lt"/>
                <a:ea typeface="+mj-ea"/>
              </a:rPr>
              <a:t> </a:t>
            </a:r>
            <a:endParaRPr lang="zh-CN" altLang="en-US" sz="3600" b="1" dirty="0">
              <a:solidFill>
                <a:srgbClr val="FFFFFF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4168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1733" y="63500"/>
            <a:ext cx="11582400" cy="7366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4000" dirty="0" smtClean="0">
                <a:solidFill>
                  <a:srgbClr val="FFFFFF"/>
                </a:solidFill>
              </a:rPr>
              <a:t>Outline</a:t>
            </a:r>
            <a:endParaRPr kumimoji="1" lang="zh-CN" altLang="en-US" sz="40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86267" y="935335"/>
            <a:ext cx="9059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 smtClean="0">
                <a:solidFill>
                  <a:srgbClr val="FFFFFF"/>
                </a:solidFill>
              </a:rPr>
              <a:t>Major 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Facilities: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6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PW+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systems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dirty="0" smtClean="0">
                <a:solidFill>
                  <a:srgbClr val="FFFFFF"/>
                </a:solidFill>
              </a:rPr>
              <a:t>1</a:t>
            </a:r>
            <a:r>
              <a:rPr kumimoji="1" lang="en-US" altLang="zh-CN" dirty="0" smtClean="0">
                <a:solidFill>
                  <a:srgbClr val="FFFFFF"/>
                </a:solidFill>
              </a:rPr>
              <a:t>-3years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43646"/>
              </p:ext>
            </p:extLst>
          </p:nvPr>
        </p:nvGraphicFramePr>
        <p:xfrm>
          <a:off x="1" y="1312825"/>
          <a:ext cx="8263464" cy="1982309"/>
        </p:xfrm>
        <a:graphic>
          <a:graphicData uri="http://schemas.openxmlformats.org/drawingml/2006/table">
            <a:tbl>
              <a:tblPr/>
              <a:tblGrid>
                <a:gridCol w="1300545"/>
                <a:gridCol w="1300545"/>
                <a:gridCol w="1300545"/>
                <a:gridCol w="2861200"/>
                <a:gridCol w="1500629"/>
              </a:tblGrid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Institute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Peak Power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rep rate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 main research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timeline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SIOM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10PW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2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LFRC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5PW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1shot/hour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2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IOP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X ray source (Betatron)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1 year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BAQIS+THU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Electron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in 2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PKU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2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31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SJTU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0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2.5PW</a:t>
                      </a:r>
                      <a:endParaRPr lang="en-US" altLang="zh-CN" sz="1200" b="0" i="0" u="none" strike="noStrike" dirty="0">
                        <a:solidFill>
                          <a:schemeClr val="accent3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Lab Astronomy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3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466" y="1011536"/>
            <a:ext cx="2724845" cy="1254849"/>
          </a:xfrm>
          <a:prstGeom prst="rect">
            <a:avLst/>
          </a:prstGeom>
        </p:spPr>
      </p:pic>
      <p:pic>
        <p:nvPicPr>
          <p:cNvPr id="7" name="图片 15" descr="20131226_155407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4" y="1874798"/>
            <a:ext cx="1197232" cy="37888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465" y="2271108"/>
            <a:ext cx="2201511" cy="1108832"/>
          </a:xfrm>
          <a:prstGeom prst="rect">
            <a:avLst/>
          </a:prstGeom>
        </p:spPr>
      </p:pic>
      <p:pic>
        <p:nvPicPr>
          <p:cNvPr id="9" name="图片 8" descr="C50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976" y="2271108"/>
            <a:ext cx="1727025" cy="1108832"/>
          </a:xfrm>
          <a:prstGeom prst="rect">
            <a:avLst/>
          </a:prstGeom>
        </p:spPr>
      </p:pic>
      <p:pic>
        <p:nvPicPr>
          <p:cNvPr id="10" name="图片 9" descr="A40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312" y="1016182"/>
            <a:ext cx="1203689" cy="12628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594378" y="3007175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smtClean="0">
                <a:solidFill>
                  <a:srgbClr val="FF0000"/>
                </a:solidFill>
              </a:rPr>
              <a:t>BAQIS</a:t>
            </a:r>
            <a:r>
              <a:rPr kumimoji="1" lang="zh-CN" altLang="en-US" sz="1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200" dirty="0" smtClean="0">
                <a:solidFill>
                  <a:srgbClr val="FF0000"/>
                </a:solidFill>
              </a:rPr>
              <a:t>compact</a:t>
            </a:r>
            <a:r>
              <a:rPr kumimoji="1" lang="zh-CN" altLang="en-US" sz="1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200" dirty="0" smtClean="0">
                <a:solidFill>
                  <a:srgbClr val="FF0000"/>
                </a:solidFill>
              </a:rPr>
              <a:t>PW</a:t>
            </a:r>
            <a:endParaRPr kumimoji="1"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76401" y="3580368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Two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major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initiatives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on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PWFA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2563" y="4926569"/>
            <a:ext cx="4041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development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towards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applications:</a:t>
            </a:r>
          </a:p>
          <a:p>
            <a:pPr algn="ctr"/>
            <a:r>
              <a:rPr kumimoji="1" lang="zh-CN" altLang="en-US" dirty="0" smtClean="0">
                <a:solidFill>
                  <a:srgbClr val="FF0000"/>
                </a:solidFill>
              </a:rPr>
              <a:t>               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BAQIS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+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Qi-NLS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+</a:t>
            </a:r>
            <a:r>
              <a:rPr kumimoji="1" lang="zh-CN" altLang="en-US" sz="1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b="1" dirty="0" smtClean="0">
                <a:solidFill>
                  <a:srgbClr val="FF0000"/>
                </a:solidFill>
              </a:rPr>
              <a:t>THU</a:t>
            </a:r>
          </a:p>
        </p:txBody>
      </p:sp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753299"/>
              </p:ext>
            </p:extLst>
          </p:nvPr>
        </p:nvGraphicFramePr>
        <p:xfrm>
          <a:off x="135467" y="4143851"/>
          <a:ext cx="7416800" cy="586740"/>
        </p:xfrm>
        <a:graphic>
          <a:graphicData uri="http://schemas.openxmlformats.org/drawingml/2006/table">
            <a:tbl>
              <a:tblPr/>
              <a:tblGrid>
                <a:gridCol w="975895"/>
                <a:gridCol w="975895"/>
                <a:gridCol w="975895"/>
                <a:gridCol w="2011844"/>
                <a:gridCol w="247727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Institute 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Facility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Energy 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Research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宋体"/>
                        </a:rPr>
                        <a:t>timeline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IHEP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BEPC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2.5GeV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e-/e+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for collider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in 5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SARI 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SXFEL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200" b="1" i="0" u="none" strike="noStrike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1.5GeV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e- </a:t>
                      </a:r>
                      <a:r>
                        <a:rPr lang="en-US" sz="12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for FEL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ready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CE2AFE5-1A3D-45B0-918C-3B88AF4EE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441" y="3435612"/>
            <a:ext cx="4444772" cy="1099751"/>
          </a:xfrm>
          <a:prstGeom prst="rect">
            <a:avLst/>
          </a:prstGeom>
        </p:spPr>
      </p:pic>
      <p:grpSp>
        <p:nvGrpSpPr>
          <p:cNvPr id="19" name="组 18"/>
          <p:cNvGrpSpPr/>
          <p:nvPr/>
        </p:nvGrpSpPr>
        <p:grpSpPr>
          <a:xfrm>
            <a:off x="7755467" y="4529775"/>
            <a:ext cx="4404043" cy="902066"/>
            <a:chOff x="-1" y="1898356"/>
            <a:chExt cx="9233804" cy="4759211"/>
          </a:xfrm>
        </p:grpSpPr>
        <p:grpSp>
          <p:nvGrpSpPr>
            <p:cNvPr id="20" name="组 19"/>
            <p:cNvGrpSpPr/>
            <p:nvPr/>
          </p:nvGrpSpPr>
          <p:grpSpPr>
            <a:xfrm>
              <a:off x="-1" y="1898356"/>
              <a:ext cx="5259965" cy="4759211"/>
              <a:chOff x="0" y="1707926"/>
              <a:chExt cx="5033686" cy="4384805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1707926"/>
                <a:ext cx="5005916" cy="223818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70" y="3909828"/>
                <a:ext cx="5005916" cy="2182903"/>
              </a:xfrm>
              <a:prstGeom prst="rect">
                <a:avLst/>
              </a:prstGeom>
            </p:spPr>
          </p:pic>
        </p:grpSp>
        <p:pic>
          <p:nvPicPr>
            <p:cNvPr id="21" name="图片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97" t="40341" r="-1672" b="925"/>
            <a:stretch>
              <a:fillRect/>
            </a:stretch>
          </p:blipFill>
          <p:spPr bwMode="auto">
            <a:xfrm>
              <a:off x="4980684" y="1939790"/>
              <a:ext cx="4252912" cy="2357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71E73CA-A983-43E8-A9CF-2FFFDD7D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4311" y="4617973"/>
              <a:ext cx="4019492" cy="1718910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135467" y="5524500"/>
            <a:ext cx="5290744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1400" dirty="0" smtClean="0">
                <a:solidFill>
                  <a:srgbClr val="FFFFFF"/>
                </a:solidFill>
              </a:rPr>
              <a:t>7+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years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effort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on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compact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industry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level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TW-PW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lasers</a:t>
            </a:r>
          </a:p>
          <a:p>
            <a:pPr marL="285750" indent="-285750">
              <a:buFont typeface="Arial"/>
              <a:buChar char="•"/>
            </a:pPr>
            <a:endParaRPr kumimoji="1" lang="en-US" altLang="zh-CN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sz="1400" dirty="0" smtClean="0">
                <a:solidFill>
                  <a:srgbClr val="FFFFFF"/>
                </a:solidFill>
              </a:rPr>
              <a:t>Lasers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with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much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reduced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size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,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enhanced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long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term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performance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endParaRPr kumimoji="1" lang="en-US" altLang="zh-CN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sz="1400" dirty="0" smtClean="0">
                <a:solidFill>
                  <a:srgbClr val="FFFFFF"/>
                </a:solidFill>
              </a:rPr>
              <a:t>Table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top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ultrafast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synchrotron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light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sources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demonstrated</a:t>
            </a:r>
          </a:p>
          <a:p>
            <a:r>
              <a:rPr kumimoji="1" lang="zh-CN" altLang="zh-CN" sz="1400" dirty="0">
                <a:solidFill>
                  <a:srgbClr val="FFFFFF"/>
                </a:solidFill>
              </a:rPr>
              <a:t> 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 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(with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very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compact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20-40TW</a:t>
            </a:r>
            <a:r>
              <a:rPr kumimoji="1" lang="zh-CN" altLang="en-US" sz="14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1400" dirty="0" smtClean="0">
                <a:solidFill>
                  <a:srgbClr val="FFFFFF"/>
                </a:solidFill>
              </a:rPr>
              <a:t>systems)</a:t>
            </a:r>
          </a:p>
          <a:p>
            <a:r>
              <a:rPr kumimoji="1" lang="zh-CN" altLang="en-US" sz="1400" dirty="0" smtClean="0">
                <a:solidFill>
                  <a:srgbClr val="FFFFFF"/>
                </a:solidFill>
              </a:rPr>
              <a:t>  </a:t>
            </a:r>
            <a:endParaRPr kumimoji="1" lang="en-US" altLang="zh-CN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kumimoji="1" lang="en-US" altLang="zh-CN" dirty="0" smtClean="0"/>
          </a:p>
          <a:p>
            <a:pPr marL="285750" indent="-285750">
              <a:buFont typeface="Arial"/>
              <a:buChar char="•"/>
            </a:pPr>
            <a:endParaRPr kumimoji="1" lang="zh-CN" altLang="en-US" dirty="0"/>
          </a:p>
        </p:txBody>
      </p:sp>
      <p:pic>
        <p:nvPicPr>
          <p:cNvPr id="32" name="图片 31"/>
          <p:cNvPicPr/>
          <p:nvPr/>
        </p:nvPicPr>
        <p:blipFill>
          <a:blip r:embed="rId14"/>
          <a:stretch>
            <a:fillRect/>
          </a:stretch>
        </p:blipFill>
        <p:spPr>
          <a:xfrm>
            <a:off x="10369936" y="5431842"/>
            <a:ext cx="1773139" cy="1377433"/>
          </a:xfrm>
          <a:prstGeom prst="rect">
            <a:avLst/>
          </a:prstGeom>
        </p:spPr>
      </p:pic>
      <p:grpSp>
        <p:nvGrpSpPr>
          <p:cNvPr id="49" name="组 48"/>
          <p:cNvGrpSpPr/>
          <p:nvPr/>
        </p:nvGrpSpPr>
        <p:grpSpPr>
          <a:xfrm>
            <a:off x="7076249" y="5663427"/>
            <a:ext cx="3491007" cy="1106974"/>
            <a:chOff x="111052" y="1993900"/>
            <a:chExt cx="7231603" cy="3012462"/>
          </a:xfrm>
        </p:grpSpPr>
        <p:graphicFrame>
          <p:nvGraphicFramePr>
            <p:cNvPr id="50" name="对象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273933"/>
                </p:ext>
              </p:extLst>
            </p:nvPr>
          </p:nvGraphicFramePr>
          <p:xfrm>
            <a:off x="4205755" y="3455913"/>
            <a:ext cx="3136900" cy="1550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5" name="文档" r:id="rId15" imgW="5765800" imgH="3251200" progId="Word.Document.12">
                    <p:embed/>
                  </p:oleObj>
                </mc:Choice>
                <mc:Fallback>
                  <p:oleObj name="文档" r:id="rId15" imgW="5765800" imgH="3251200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205755" y="3455913"/>
                          <a:ext cx="3136900" cy="15504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" name="组 50"/>
            <p:cNvGrpSpPr/>
            <p:nvPr/>
          </p:nvGrpSpPr>
          <p:grpSpPr>
            <a:xfrm>
              <a:off x="111052" y="1993900"/>
              <a:ext cx="6770483" cy="2662237"/>
              <a:chOff x="111052" y="1993900"/>
              <a:chExt cx="6770483" cy="2662237"/>
            </a:xfrm>
          </p:grpSpPr>
          <p:pic>
            <p:nvPicPr>
              <p:cNvPr id="52" name="圖片 11" descr="G:\Photo\仪器照片\启源200TW\200TW.jpg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052" y="1993900"/>
                <a:ext cx="4094703" cy="26622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5755" y="1993900"/>
                <a:ext cx="1284728" cy="1454076"/>
              </a:xfrm>
              <a:prstGeom prst="rect">
                <a:avLst/>
              </a:prstGeom>
            </p:spPr>
          </p:pic>
          <p:pic>
            <p:nvPicPr>
              <p:cNvPr id="54" name="圖片 84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2906" y="1993900"/>
                <a:ext cx="1388629" cy="1454076"/>
              </a:xfrm>
              <a:prstGeom prst="rect">
                <a:avLst/>
              </a:prstGeom>
            </p:spPr>
          </p:pic>
        </p:grpSp>
      </p:grpSp>
      <p:sp>
        <p:nvSpPr>
          <p:cNvPr id="55" name="文本框 54"/>
          <p:cNvSpPr txBox="1"/>
          <p:nvPr/>
        </p:nvSpPr>
        <p:spPr>
          <a:xfrm>
            <a:off x="7535334" y="6585735"/>
            <a:ext cx="218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FF0000"/>
                </a:solidFill>
              </a:rPr>
              <a:t>200TW</a:t>
            </a:r>
            <a:r>
              <a:rPr kumimoji="1" lang="zh-CN" altLang="en-US" sz="1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FF0000"/>
                </a:solidFill>
              </a:rPr>
              <a:t>compact</a:t>
            </a:r>
            <a:r>
              <a:rPr kumimoji="1" lang="zh-CN" altLang="en-US" sz="16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FF0000"/>
                </a:solidFill>
              </a:rPr>
              <a:t>system</a:t>
            </a:r>
            <a:endParaRPr kumimoji="1"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0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1250"/>
            <a:ext cx="12192000" cy="42957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 smtClean="0">
                <a:solidFill>
                  <a:srgbClr val="FFFFFF"/>
                </a:solidFill>
              </a:rPr>
              <a:t>A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j</a:t>
            </a:r>
            <a:r>
              <a:rPr lang="en-US" altLang="zh-CN" dirty="0" smtClean="0">
                <a:solidFill>
                  <a:srgbClr val="FFFFFF"/>
                </a:solidFill>
              </a:rPr>
              <a:t>oint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effort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on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compact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robust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</a:rPr>
              <a:t>lasers</a:t>
            </a:r>
            <a:r>
              <a:rPr lang="zh-CN" altLang="en-US" dirty="0" smtClean="0">
                <a:solidFill>
                  <a:srgbClr val="FFFFFF"/>
                </a:solidFill>
              </a:rPr>
              <a:t>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F48296A-43E1-6E47-B846-4A139475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85" y="1084901"/>
            <a:ext cx="4371012" cy="12213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26C967C-694B-5A4A-9348-2EF4C0E4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95" y="5929028"/>
            <a:ext cx="3101568" cy="6267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9F6CBE00-E7B2-124F-88A2-D6EAA51F98D5}"/>
              </a:ext>
            </a:extLst>
          </p:cNvPr>
          <p:cNvSpPr txBox="1"/>
          <p:nvPr/>
        </p:nvSpPr>
        <p:spPr>
          <a:xfrm>
            <a:off x="1230793" y="2648559"/>
            <a:ext cx="2441694" cy="1687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5400" b="1" dirty="0">
                <a:ln w="0">
                  <a:noFill/>
                </a:ln>
                <a:solidFill>
                  <a:srgbClr val="F4BA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BAQIS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b="1" dirty="0">
                <a:ln w="0">
                  <a:noFill/>
                </a:ln>
                <a:solidFill>
                  <a:srgbClr val="F4BA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北京量子信息科学研究院</a:t>
            </a:r>
          </a:p>
        </p:txBody>
      </p:sp>
      <p:cxnSp>
        <p:nvCxnSpPr>
          <p:cNvPr id="17" name="直线连接符 16">
            <a:extLst>
              <a:ext uri="{FF2B5EF4-FFF2-40B4-BE49-F238E27FC236}">
                <a16:creationId xmlns="" xmlns:a16="http://schemas.microsoft.com/office/drawing/2014/main" id="{0EF79EDE-A96B-8844-A710-96CA52FA139C}"/>
              </a:ext>
            </a:extLst>
          </p:cNvPr>
          <p:cNvCxnSpPr/>
          <p:nvPr/>
        </p:nvCxnSpPr>
        <p:spPr>
          <a:xfrm>
            <a:off x="57150" y="2721958"/>
            <a:ext cx="1207770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="" xmlns:a16="http://schemas.microsoft.com/office/drawing/2014/main" id="{72ACFEDB-672E-5D42-A091-1897856D33CC}"/>
              </a:ext>
            </a:extLst>
          </p:cNvPr>
          <p:cNvCxnSpPr/>
          <p:nvPr/>
        </p:nvCxnSpPr>
        <p:spPr>
          <a:xfrm>
            <a:off x="57150" y="4763131"/>
            <a:ext cx="12077701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5F2B77C2-FD51-6B46-9C10-01F7637E008B}"/>
              </a:ext>
            </a:extLst>
          </p:cNvPr>
          <p:cNvSpPr txBox="1"/>
          <p:nvPr/>
        </p:nvSpPr>
        <p:spPr>
          <a:xfrm>
            <a:off x="1130100" y="5126804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6BB5D7"/>
                </a:solidFill>
              </a:rPr>
              <a:t>启源研究院</a:t>
            </a:r>
            <a:endParaRPr kumimoji="1" lang="zh-CN" altLang="en-US" sz="1100" dirty="0">
              <a:solidFill>
                <a:srgbClr val="6BB5D7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CE9CF0F1-9188-9245-9C59-5FF57B776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83" y="2797616"/>
            <a:ext cx="6312019" cy="19012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34B504F-9E6D-4D4E-9DA3-5B267EA069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83" y="4837297"/>
            <a:ext cx="6312019" cy="19674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600BEB0-A624-4B46-8567-DE7E1ABB36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5683" y="684484"/>
            <a:ext cx="6312019" cy="19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125" y="-206375"/>
            <a:ext cx="11779250" cy="1325563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Compact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robust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industry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level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intense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laser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development</a:t>
            </a:r>
            <a:r>
              <a:rPr lang="zh-CN" altLang="en-US" sz="3600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EEA0DCF-6E34-5F4B-9142-75D923E19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397" y="1407737"/>
            <a:ext cx="6499971" cy="25796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C43AB6C-136F-2349-B1A3-6977B52E3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398" y="4042654"/>
            <a:ext cx="6499972" cy="270739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FDD6A03F-F7C2-384E-BB65-E4C81D713C08}"/>
              </a:ext>
            </a:extLst>
          </p:cNvPr>
          <p:cNvSpPr/>
          <p:nvPr/>
        </p:nvSpPr>
        <p:spPr>
          <a:xfrm>
            <a:off x="2951879" y="832587"/>
            <a:ext cx="8193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A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laser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built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by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the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user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,</a:t>
            </a:r>
            <a:r>
              <a:rPr kumimoji="1" lang="zh-CN" altLang="zh-CN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and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for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the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user!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/>
            </a:r>
            <a:br>
              <a:rPr kumimoji="1" lang="en-US" altLang="zh-CN" sz="2400" b="1" dirty="0">
                <a:solidFill>
                  <a:srgbClr val="FF0000"/>
                </a:solidFill>
              </a:rPr>
            </a:b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E3432D24-0A5F-9943-B806-CF593858BC87}"/>
              </a:ext>
            </a:extLst>
          </p:cNvPr>
          <p:cNvSpPr/>
          <p:nvPr/>
        </p:nvSpPr>
        <p:spPr>
          <a:xfrm>
            <a:off x="8066216" y="229042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20TW</a:t>
            </a:r>
            <a:endParaRPr lang="zh-CN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" name="直线箭头连接符 8">
            <a:extLst>
              <a:ext uri="{FF2B5EF4-FFF2-40B4-BE49-F238E27FC236}">
                <a16:creationId xmlns="" xmlns:a16="http://schemas.microsoft.com/office/drawing/2014/main" id="{1B46811F-043B-D545-BE40-24CF456FB407}"/>
              </a:ext>
            </a:extLst>
          </p:cNvPr>
          <p:cNvCxnSpPr>
            <a:cxnSpLocks/>
          </p:cNvCxnSpPr>
          <p:nvPr/>
        </p:nvCxnSpPr>
        <p:spPr bwMode="auto">
          <a:xfrm flipV="1">
            <a:off x="8716872" y="2297105"/>
            <a:ext cx="2208427" cy="1068474"/>
          </a:xfrm>
          <a:prstGeom prst="straightConnector1">
            <a:avLst/>
          </a:prstGeom>
          <a:gradFill rotWithShape="0">
            <a:gsLst>
              <a:gs pos="0">
                <a:srgbClr val="BBE0E3">
                  <a:alpha val="75000"/>
                </a:srgbClr>
              </a:gs>
              <a:gs pos="100000">
                <a:srgbClr val="FFFFFF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" name="直线箭头连接符 9">
            <a:extLst>
              <a:ext uri="{FF2B5EF4-FFF2-40B4-BE49-F238E27FC236}">
                <a16:creationId xmlns="" xmlns:a16="http://schemas.microsoft.com/office/drawing/2014/main" id="{96A9FDA9-70C1-4B4E-86CF-F9430F8863C8}"/>
              </a:ext>
            </a:extLst>
          </p:cNvPr>
          <p:cNvCxnSpPr>
            <a:cxnSpLocks/>
          </p:cNvCxnSpPr>
          <p:nvPr/>
        </p:nvCxnSpPr>
        <p:spPr bwMode="auto">
          <a:xfrm>
            <a:off x="5652406" y="2576642"/>
            <a:ext cx="2900837" cy="797008"/>
          </a:xfrm>
          <a:prstGeom prst="straightConnector1">
            <a:avLst/>
          </a:prstGeom>
          <a:gradFill rotWithShape="0">
            <a:gsLst>
              <a:gs pos="0">
                <a:srgbClr val="BBE0E3">
                  <a:alpha val="75000"/>
                </a:srgbClr>
              </a:gs>
              <a:gs pos="100000">
                <a:srgbClr val="FFFFFF">
                  <a:alpha val="64999"/>
                </a:srgbClr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C572E2AE-F93E-AF40-902C-A9439BB53EF0}"/>
              </a:ext>
            </a:extLst>
          </p:cNvPr>
          <p:cNvSpPr txBox="1"/>
          <p:nvPr/>
        </p:nvSpPr>
        <p:spPr>
          <a:xfrm rot="1302648">
            <a:off x="6336637" y="2935023"/>
            <a:ext cx="88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1.3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57FBBD73-80BB-B34E-97D4-2F1C4C93EBB1}"/>
              </a:ext>
            </a:extLst>
          </p:cNvPr>
          <p:cNvSpPr txBox="1"/>
          <p:nvPr/>
        </p:nvSpPr>
        <p:spPr>
          <a:xfrm rot="19566472">
            <a:off x="9837331" y="2811943"/>
            <a:ext cx="88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1.5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米</a:t>
            </a:r>
          </a:p>
        </p:txBody>
      </p:sp>
      <p:pic>
        <p:nvPicPr>
          <p:cNvPr id="18" name="图片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8" y="1405610"/>
            <a:ext cx="4301073" cy="2746891"/>
          </a:xfrm>
          <a:prstGeom prst="rect">
            <a:avLst/>
          </a:prstGeom>
          <a:noFill/>
        </p:spPr>
      </p:pic>
      <p:pic>
        <p:nvPicPr>
          <p:cNvPr id="19" name="图片 18" descr="9db7e9966318848be42565e683383c3"/>
          <p:cNvPicPr/>
          <p:nvPr/>
        </p:nvPicPr>
        <p:blipFill>
          <a:blip r:embed="rId6"/>
          <a:stretch>
            <a:fillRect/>
          </a:stretch>
        </p:blipFill>
        <p:spPr>
          <a:xfrm>
            <a:off x="349250" y="4150146"/>
            <a:ext cx="4018496" cy="256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924873" y="140688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4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0TW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compact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laser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endParaRPr lang="zh-CN" altLang="en-US" sz="40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16" name="圖片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875" y="1006652"/>
            <a:ext cx="4659426" cy="2914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组合 8">
            <a:extLst>
              <a:ext uri="{FF2B5EF4-FFF2-40B4-BE49-F238E27FC236}">
                <a16:creationId xmlns="" xmlns:a16="http://schemas.microsoft.com/office/drawing/2014/main" id="{2AE80AA2-1758-8543-B48F-52FB14CF115B}"/>
              </a:ext>
            </a:extLst>
          </p:cNvPr>
          <p:cNvGrpSpPr/>
          <p:nvPr/>
        </p:nvGrpSpPr>
        <p:grpSpPr>
          <a:xfrm>
            <a:off x="5572125" y="1067798"/>
            <a:ext cx="6093596" cy="2900952"/>
            <a:chOff x="196232" y="1051923"/>
            <a:chExt cx="5219700" cy="2032687"/>
          </a:xfrm>
        </p:grpSpPr>
        <p:pic>
          <p:nvPicPr>
            <p:cNvPr id="22" name="圖片 20">
              <a:extLst>
                <a:ext uri="{FF2B5EF4-FFF2-40B4-BE49-F238E27FC236}">
                  <a16:creationId xmlns="" xmlns:a16="http://schemas.microsoft.com/office/drawing/2014/main" id="{68672565-3C5F-8E4C-B9A8-E55BABA2E348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32" y="1051923"/>
              <a:ext cx="5219700" cy="1988185"/>
            </a:xfrm>
            <a:prstGeom prst="rect">
              <a:avLst/>
            </a:prstGeom>
          </p:spPr>
        </p:pic>
        <p:grpSp>
          <p:nvGrpSpPr>
            <p:cNvPr id="23" name="组合 7">
              <a:extLst>
                <a:ext uri="{FF2B5EF4-FFF2-40B4-BE49-F238E27FC236}">
                  <a16:creationId xmlns="" xmlns:a16="http://schemas.microsoft.com/office/drawing/2014/main" id="{43FB6F6C-DB4A-8446-B098-9633332851D0}"/>
                </a:ext>
              </a:extLst>
            </p:cNvPr>
            <p:cNvGrpSpPr/>
            <p:nvPr/>
          </p:nvGrpSpPr>
          <p:grpSpPr>
            <a:xfrm>
              <a:off x="682787" y="1677863"/>
              <a:ext cx="3889213" cy="1406747"/>
              <a:chOff x="682787" y="1677863"/>
              <a:chExt cx="3889213" cy="1406747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="" xmlns:a16="http://schemas.microsoft.com/office/drawing/2014/main" id="{F7AF08FC-C1A7-9C4D-A8A0-0F770997FA5B}"/>
                  </a:ext>
                </a:extLst>
              </p:cNvPr>
              <p:cNvSpPr txBox="1"/>
              <p:nvPr/>
            </p:nvSpPr>
            <p:spPr>
              <a:xfrm rot="18359519">
                <a:off x="3758130" y="2268649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1.5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  <p:cxnSp>
            <p:nvCxnSpPr>
              <p:cNvPr id="25" name="直线箭头连接符 24">
                <a:extLst>
                  <a:ext uri="{FF2B5EF4-FFF2-40B4-BE49-F238E27FC236}">
                    <a16:creationId xmlns="" xmlns:a16="http://schemas.microsoft.com/office/drawing/2014/main" id="{61728592-CBB4-DA49-9C1D-AF168F365E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22171" y="1677863"/>
                <a:ext cx="1349829" cy="1362245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26" name="直线箭头连接符 25">
                <a:extLst>
                  <a:ext uri="{FF2B5EF4-FFF2-40B4-BE49-F238E27FC236}">
                    <a16:creationId xmlns="" xmlns:a16="http://schemas.microsoft.com/office/drawing/2014/main" id="{C6BD2FAD-9B14-3C42-A9D4-5E38A8D4B4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82787" y="2211052"/>
                <a:ext cx="2539384" cy="829056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27" name="文本框 26">
                <a:extLst>
                  <a:ext uri="{FF2B5EF4-FFF2-40B4-BE49-F238E27FC236}">
                    <a16:creationId xmlns="" xmlns:a16="http://schemas.microsoft.com/office/drawing/2014/main" id="{E8C07DFE-BCD8-5F4B-8924-CCFA72E4BD6E}"/>
                  </a:ext>
                </a:extLst>
              </p:cNvPr>
              <p:cNvSpPr txBox="1"/>
              <p:nvPr/>
            </p:nvSpPr>
            <p:spPr>
              <a:xfrm rot="1302648">
                <a:off x="1405051" y="2622945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1.5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</p:grpSp>
      </p:grpSp>
      <p:grpSp>
        <p:nvGrpSpPr>
          <p:cNvPr id="29" name="组合 4">
            <a:extLst>
              <a:ext uri="{FF2B5EF4-FFF2-40B4-BE49-F238E27FC236}">
                <a16:creationId xmlns="" xmlns:a16="http://schemas.microsoft.com/office/drawing/2014/main" id="{94C1E2A6-B1EE-7B49-8334-D5BB2DCBE1A4}"/>
              </a:ext>
            </a:extLst>
          </p:cNvPr>
          <p:cNvGrpSpPr/>
          <p:nvPr/>
        </p:nvGrpSpPr>
        <p:grpSpPr>
          <a:xfrm>
            <a:off x="978763" y="4150235"/>
            <a:ext cx="3820554" cy="2707765"/>
            <a:chOff x="-120111" y="4451422"/>
            <a:chExt cx="3820554" cy="2707765"/>
          </a:xfrm>
        </p:grpSpPr>
        <p:pic>
          <p:nvPicPr>
            <p:cNvPr id="31" name="图片 30">
              <a:extLst>
                <a:ext uri="{FF2B5EF4-FFF2-40B4-BE49-F238E27FC236}">
                  <a16:creationId xmlns="" xmlns:a16="http://schemas.microsoft.com/office/drawing/2014/main" id="{96125CF9-6479-5544-BC02-8E38E225B3F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0111" y="4451422"/>
              <a:ext cx="3820554" cy="2707765"/>
            </a:xfrm>
            <a:prstGeom prst="rect">
              <a:avLst/>
            </a:prstGeom>
          </p:spPr>
        </p:pic>
        <p:sp>
          <p:nvSpPr>
            <p:cNvPr id="32" name="文字方塊 35">
              <a:extLst>
                <a:ext uri="{FF2B5EF4-FFF2-40B4-BE49-F238E27FC236}">
                  <a16:creationId xmlns="" xmlns:a16="http://schemas.microsoft.com/office/drawing/2014/main" id="{A51269B7-5B1B-A648-81B1-41B6C977970A}"/>
                </a:ext>
              </a:extLst>
            </p:cNvPr>
            <p:cNvSpPr txBox="1"/>
            <p:nvPr/>
          </p:nvSpPr>
          <p:spPr>
            <a:xfrm>
              <a:off x="561701" y="5530666"/>
              <a:ext cx="2866328" cy="54927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endParaRPr lang="en-US" sz="400" kern="100" dirty="0">
                <a:solidFill>
                  <a:srgbClr val="FF0000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r>
                <a:rPr 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8</a:t>
              </a:r>
              <a:r>
                <a:rPr lang="zh-CN" alt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hours</a:t>
              </a:r>
              <a:r>
                <a:rPr lang="zh-CN" alt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sz="1600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0.7</a:t>
              </a:r>
              <a:r>
                <a:rPr lang="en-US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sz="1600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100" kern="100" dirty="0">
                <a:solidFill>
                  <a:srgbClr val="333333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40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="" xmlns:a16="http://schemas.microsoft.com/office/drawing/2014/main" id="{A28A5202-114C-5C42-9ADB-D5505DFDD48A}"/>
              </a:ext>
            </a:extLst>
          </p:cNvPr>
          <p:cNvGrpSpPr/>
          <p:nvPr/>
        </p:nvGrpSpPr>
        <p:grpSpPr>
          <a:xfrm>
            <a:off x="366415" y="907219"/>
            <a:ext cx="5920085" cy="6000259"/>
            <a:chOff x="395728" y="703276"/>
            <a:chExt cx="5920085" cy="6000259"/>
          </a:xfrm>
        </p:grpSpPr>
        <p:grpSp>
          <p:nvGrpSpPr>
            <p:cNvPr id="5" name="组合 2">
              <a:extLst>
                <a:ext uri="{FF2B5EF4-FFF2-40B4-BE49-F238E27FC236}">
                  <a16:creationId xmlns="" xmlns:a16="http://schemas.microsoft.com/office/drawing/2014/main" id="{8C658352-6809-FC48-A185-9B280D35202D}"/>
                </a:ext>
              </a:extLst>
            </p:cNvPr>
            <p:cNvGrpSpPr/>
            <p:nvPr/>
          </p:nvGrpSpPr>
          <p:grpSpPr>
            <a:xfrm>
              <a:off x="395728" y="703276"/>
              <a:ext cx="5920085" cy="6000259"/>
              <a:chOff x="1606313" y="703774"/>
              <a:chExt cx="6164630" cy="6492707"/>
            </a:xfrm>
          </p:grpSpPr>
          <p:pic>
            <p:nvPicPr>
              <p:cNvPr id="11" name="圖片 9">
                <a:extLst>
                  <a:ext uri="{FF2B5EF4-FFF2-40B4-BE49-F238E27FC236}">
                    <a16:creationId xmlns="" xmlns:a16="http://schemas.microsoft.com/office/drawing/2014/main" id="{B34475BC-8680-8E4E-8EA9-F1C1B6F05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788"/>
              <a:stretch/>
            </p:blipFill>
            <p:spPr>
              <a:xfrm>
                <a:off x="1606313" y="3898428"/>
                <a:ext cx="6164630" cy="3298053"/>
              </a:xfrm>
              <a:prstGeom prst="rect">
                <a:avLst/>
              </a:prstGeom>
            </p:spPr>
          </p:pic>
          <p:pic>
            <p:nvPicPr>
              <p:cNvPr id="12" name="圖片 46">
                <a:extLst>
                  <a:ext uri="{FF2B5EF4-FFF2-40B4-BE49-F238E27FC236}">
                    <a16:creationId xmlns="" xmlns:a16="http://schemas.microsoft.com/office/drawing/2014/main" id="{63A717E7-AF62-6947-9DEF-719595150656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6596" y="703774"/>
                <a:ext cx="6007226" cy="3077031"/>
              </a:xfrm>
              <a:prstGeom prst="rect">
                <a:avLst/>
              </a:prstGeom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="" xmlns:a16="http://schemas.microsoft.com/office/drawing/2014/main" id="{E7863E86-789B-6C4D-8236-46B07D5668B3}"/>
                </a:ext>
              </a:extLst>
            </p:cNvPr>
            <p:cNvGrpSpPr/>
            <p:nvPr/>
          </p:nvGrpSpPr>
          <p:grpSpPr>
            <a:xfrm>
              <a:off x="1839800" y="4310744"/>
              <a:ext cx="3466986" cy="2035192"/>
              <a:chOff x="1839800" y="4310744"/>
              <a:chExt cx="3466986" cy="2035192"/>
            </a:xfrm>
          </p:grpSpPr>
          <p:sp>
            <p:nvSpPr>
              <p:cNvPr id="7" name="文本框 6">
                <a:extLst>
                  <a:ext uri="{FF2B5EF4-FFF2-40B4-BE49-F238E27FC236}">
                    <a16:creationId xmlns="" xmlns:a16="http://schemas.microsoft.com/office/drawing/2014/main" id="{55190B33-4E44-CB44-B509-4C94FEA69AB2}"/>
                  </a:ext>
                </a:extLst>
              </p:cNvPr>
              <p:cNvSpPr txBox="1"/>
              <p:nvPr/>
            </p:nvSpPr>
            <p:spPr>
              <a:xfrm rot="18359519">
                <a:off x="4592941" y="5037896"/>
                <a:ext cx="6639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3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  <p:cxnSp>
            <p:nvCxnSpPr>
              <p:cNvPr id="8" name="直线箭头连接符 7">
                <a:extLst>
                  <a:ext uri="{FF2B5EF4-FFF2-40B4-BE49-F238E27FC236}">
                    <a16:creationId xmlns="" xmlns:a16="http://schemas.microsoft.com/office/drawing/2014/main" id="{67C1FD1F-5426-ED4B-9BBC-3FC812D66C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902818" y="4310744"/>
                <a:ext cx="1403968" cy="2035192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9" name="直线箭头连接符 8">
                <a:extLst>
                  <a:ext uri="{FF2B5EF4-FFF2-40B4-BE49-F238E27FC236}">
                    <a16:creationId xmlns="" xmlns:a16="http://schemas.microsoft.com/office/drawing/2014/main" id="{896BF388-8B32-CD4D-89CC-2FAAC27A17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39800" y="5516880"/>
                <a:ext cx="2052830" cy="829056"/>
              </a:xfrm>
              <a:prstGeom prst="straightConnector1">
                <a:avLst/>
              </a:prstGeom>
              <a:gradFill rotWithShape="0">
                <a:gsLst>
                  <a:gs pos="0">
                    <a:srgbClr val="BBE0E3">
                      <a:alpha val="75000"/>
                    </a:srgbClr>
                  </a:gs>
                  <a:gs pos="100000">
                    <a:srgbClr val="FFFFFF">
                      <a:alpha val="64999"/>
                    </a:srgbClr>
                  </a:gs>
                </a:gsLst>
                <a:lin ang="5400000" scaled="1"/>
              </a:gradFill>
              <a:ln w="3810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10" name="文本框 9">
                <a:extLst>
                  <a:ext uri="{FF2B5EF4-FFF2-40B4-BE49-F238E27FC236}">
                    <a16:creationId xmlns="" xmlns:a16="http://schemas.microsoft.com/office/drawing/2014/main" id="{E6EF81FA-1E7F-E048-9F74-3BD6DE8153CA}"/>
                  </a:ext>
                </a:extLst>
              </p:cNvPr>
              <p:cNvSpPr txBox="1"/>
              <p:nvPr/>
            </p:nvSpPr>
            <p:spPr>
              <a:xfrm rot="1302648">
                <a:off x="2207087" y="5826861"/>
                <a:ext cx="920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1.5</a:t>
                </a:r>
                <a:r>
                  <a:rPr kumimoji="1" lang="zh-CN" altLang="en-US" sz="2400" b="1" dirty="0">
                    <a:solidFill>
                      <a:srgbClr val="FF0000"/>
                    </a:solidFill>
                  </a:rPr>
                  <a:t>米</a:t>
                </a:r>
              </a:p>
            </p:txBody>
          </p:sp>
        </p:grpSp>
      </p:grpSp>
      <p:grpSp>
        <p:nvGrpSpPr>
          <p:cNvPr id="14" name="组合 9">
            <a:extLst>
              <a:ext uri="{FF2B5EF4-FFF2-40B4-BE49-F238E27FC236}">
                <a16:creationId xmlns="" xmlns:a16="http://schemas.microsoft.com/office/drawing/2014/main" id="{DB71E921-690D-AF44-8E32-B11C43F32AB6}"/>
              </a:ext>
            </a:extLst>
          </p:cNvPr>
          <p:cNvGrpSpPr/>
          <p:nvPr/>
        </p:nvGrpSpPr>
        <p:grpSpPr>
          <a:xfrm>
            <a:off x="6330961" y="785515"/>
            <a:ext cx="4530734" cy="3427858"/>
            <a:chOff x="4527542" y="1715071"/>
            <a:chExt cx="4530734" cy="3427858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5A2F987A-BF93-3B4F-9AE6-B8E9DA0B6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542" y="1715071"/>
              <a:ext cx="4530734" cy="3427858"/>
            </a:xfrm>
            <a:prstGeom prst="rect">
              <a:avLst/>
            </a:prstGeom>
          </p:spPr>
        </p:pic>
        <p:sp>
          <p:nvSpPr>
            <p:cNvPr id="16" name="文字方塊 51">
              <a:extLst>
                <a:ext uri="{FF2B5EF4-FFF2-40B4-BE49-F238E27FC236}">
                  <a16:creationId xmlns="" xmlns:a16="http://schemas.microsoft.com/office/drawing/2014/main" id="{EC0AEB27-6D88-4F43-92B9-63B62AC58046}"/>
                </a:ext>
              </a:extLst>
            </p:cNvPr>
            <p:cNvSpPr txBox="1"/>
            <p:nvPr/>
          </p:nvSpPr>
          <p:spPr>
            <a:xfrm>
              <a:off x="5203577" y="4060226"/>
              <a:ext cx="3707132" cy="46391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lnSpc>
                  <a:spcPts val="2200"/>
                </a:lnSpc>
                <a:spcBef>
                  <a:spcPts val="950"/>
                </a:spcBef>
                <a:spcAft>
                  <a:spcPts val="0"/>
                </a:spcAft>
              </a:pPr>
              <a:r>
                <a:rPr 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10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hours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pointing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0.38</a:t>
              </a:r>
              <a:r>
                <a:rPr lang="zh-CN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μ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rad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400" kern="1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402D23CD-EA9C-D640-930C-1ECE5C486AA5}"/>
                </a:ext>
              </a:extLst>
            </p:cNvPr>
            <p:cNvSpPr txBox="1"/>
            <p:nvPr/>
          </p:nvSpPr>
          <p:spPr>
            <a:xfrm>
              <a:off x="7265132" y="1947233"/>
              <a:ext cx="1608868" cy="1287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l-GR" altLang="zh-CN" dirty="0"/>
                <a:t>σ</a:t>
              </a:r>
              <a:r>
                <a:rPr kumimoji="1" lang="en-US" altLang="zh-CN" baseline="-25000" dirty="0" err="1"/>
                <a:t>θx</a:t>
              </a:r>
              <a:r>
                <a:rPr kumimoji="1" lang="en-US" altLang="zh-CN" dirty="0"/>
                <a:t>=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0.13μrad</a:t>
              </a:r>
            </a:p>
            <a:p>
              <a:pPr>
                <a:lnSpc>
                  <a:spcPct val="150000"/>
                </a:lnSpc>
              </a:pPr>
              <a:r>
                <a:rPr kumimoji="1" lang="el-GR" altLang="zh-CN" dirty="0"/>
                <a:t>σ</a:t>
              </a:r>
              <a:r>
                <a:rPr kumimoji="1" lang="en-US" altLang="zh-CN" baseline="-25000" dirty="0" err="1"/>
                <a:t>θy</a:t>
              </a:r>
              <a:r>
                <a:rPr kumimoji="1" lang="en-US" altLang="zh-CN" dirty="0"/>
                <a:t>=</a:t>
              </a:r>
              <a:r>
                <a:rPr kumimoji="1" lang="zh-CN" altLang="en-US" dirty="0"/>
                <a:t> </a:t>
              </a:r>
              <a:r>
                <a:rPr kumimoji="1" lang="en-US" altLang="zh-CN" dirty="0"/>
                <a:t>0.38μrad</a:t>
              </a:r>
              <a:endParaRPr kumimoji="1" lang="zh-CN" altLang="en-US" dirty="0"/>
            </a:p>
            <a:p>
              <a:pPr>
                <a:lnSpc>
                  <a:spcPct val="150000"/>
                </a:lnSpc>
              </a:pPr>
              <a:endParaRPr kumimoji="1" lang="zh-CN" altLang="en-US" dirty="0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34" y="4174458"/>
            <a:ext cx="3161341" cy="2683542"/>
          </a:xfrm>
          <a:prstGeom prst="rect">
            <a:avLst/>
          </a:prstGeom>
        </p:spPr>
      </p:pic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06818"/>
              </p:ext>
            </p:extLst>
          </p:nvPr>
        </p:nvGraphicFramePr>
        <p:xfrm>
          <a:off x="9257972" y="4113043"/>
          <a:ext cx="3513317" cy="198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文档" r:id="rId7" imgW="5765800" imgH="3251200" progId="Word.Document.12">
                  <p:embed/>
                </p:oleObj>
              </mc:Choice>
              <mc:Fallback>
                <p:oleObj name="文档" r:id="rId7" imgW="5765800" imgH="3251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57972" y="4113043"/>
                        <a:ext cx="3513317" cy="1981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/>
          <p:cNvSpPr/>
          <p:nvPr/>
        </p:nvSpPr>
        <p:spPr>
          <a:xfrm>
            <a:off x="3686748" y="0"/>
            <a:ext cx="5057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200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TW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compact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r>
              <a:rPr lang="en-US" altLang="zh-CN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laser</a:t>
            </a:r>
            <a:r>
              <a:rPr lang="zh-CN" altLang="en-US" sz="4000" b="1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 </a:t>
            </a:r>
            <a:endParaRPr lang="zh-CN" altLang="en-US" sz="40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723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Stability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varied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temperature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7C251CA9-12DA-F542-B201-3254CB58251B}"/>
              </a:ext>
            </a:extLst>
          </p:cNvPr>
          <p:cNvSpPr txBox="1"/>
          <p:nvPr/>
        </p:nvSpPr>
        <p:spPr>
          <a:xfrm>
            <a:off x="359999" y="1543043"/>
            <a:ext cx="528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长期能量稳定性（</a:t>
            </a:r>
            <a:r>
              <a:rPr kumimoji="1" lang="en-US" altLang="zh-CN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±0.5℃</a:t>
            </a: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66046A6-902F-364A-879C-218804F912D6}"/>
              </a:ext>
            </a:extLst>
          </p:cNvPr>
          <p:cNvSpPr txBox="1"/>
          <p:nvPr/>
        </p:nvSpPr>
        <p:spPr>
          <a:xfrm>
            <a:off x="6444590" y="1543043"/>
            <a:ext cx="528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u"/>
            </a:pP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长期能量稳定性（</a:t>
            </a:r>
            <a:r>
              <a:rPr kumimoji="1" lang="en-US" altLang="zh-CN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±1.5℃</a:t>
            </a:r>
            <a:r>
              <a:rPr kumimoji="1" lang="zh-CN" altLang="en-US" sz="2000" dirty="0">
                <a:solidFill>
                  <a:srgbClr val="FFFFFF"/>
                </a:solidFill>
                <a:latin typeface="+mj-lt"/>
                <a:ea typeface="Microsoft YaHei" panose="020B0503020204020204" pitchFamily="34" charset="-122"/>
              </a:rPr>
              <a:t>）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E925AED-64E5-2F42-8B4F-6611E3369671}"/>
              </a:ext>
            </a:extLst>
          </p:cNvPr>
          <p:cNvGrpSpPr/>
          <p:nvPr/>
        </p:nvGrpSpPr>
        <p:grpSpPr>
          <a:xfrm>
            <a:off x="5280439" y="1832092"/>
            <a:ext cx="6642640" cy="3775959"/>
            <a:chOff x="3960329" y="1832091"/>
            <a:chExt cx="4981980" cy="3775959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CB977FC4-51BA-764D-8A5C-F8841A9D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329" y="1832091"/>
              <a:ext cx="4981980" cy="3314100"/>
            </a:xfrm>
            <a:prstGeom prst="rect">
              <a:avLst/>
            </a:prstGeom>
          </p:spPr>
        </p:pic>
        <p:sp>
          <p:nvSpPr>
            <p:cNvPr id="10" name="文字方塊 35">
              <a:extLst>
                <a:ext uri="{FF2B5EF4-FFF2-40B4-BE49-F238E27FC236}">
                  <a16:creationId xmlns="" xmlns:a16="http://schemas.microsoft.com/office/drawing/2014/main" id="{34D6A061-5860-2141-8199-45DC391452C1}"/>
                </a:ext>
              </a:extLst>
            </p:cNvPr>
            <p:cNvSpPr txBox="1"/>
            <p:nvPr/>
          </p:nvSpPr>
          <p:spPr>
            <a:xfrm>
              <a:off x="4844732" y="5058775"/>
              <a:ext cx="3242976" cy="5492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endParaRPr lang="en-US" sz="500" kern="100" dirty="0">
                <a:solidFill>
                  <a:srgbClr val="FF0000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r>
                <a:rPr lang="en-US" altLang="zh-CN" kern="100" dirty="0" smtClean="0">
                  <a:solidFill>
                    <a:srgbClr val="FF0000"/>
                  </a:solidFill>
                  <a:ea typeface="Microsoft YaHei" panose="020B0503020204020204" pitchFamily="34" charset="-122"/>
                  <a:cs typeface="Times New Roman" panose="02020603050405020304" pitchFamily="18" charset="0"/>
                </a:rPr>
                <a:t>14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  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0.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91</a:t>
              </a:r>
              <a:r>
                <a:rPr 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200" kern="100" dirty="0">
                <a:solidFill>
                  <a:srgbClr val="333333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8CD2434B-D23D-4C47-BD65-C59426F39D2A}"/>
              </a:ext>
            </a:extLst>
          </p:cNvPr>
          <p:cNvGrpSpPr/>
          <p:nvPr/>
        </p:nvGrpSpPr>
        <p:grpSpPr>
          <a:xfrm>
            <a:off x="1" y="2073444"/>
            <a:ext cx="5280439" cy="3534606"/>
            <a:chOff x="0" y="2073444"/>
            <a:chExt cx="3960329" cy="3534606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070BAC71-E4AB-5649-84E8-63B873612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19" t="11209" r="12724" b="4536"/>
            <a:stretch/>
          </p:blipFill>
          <p:spPr>
            <a:xfrm>
              <a:off x="0" y="2073444"/>
              <a:ext cx="3960329" cy="2985331"/>
            </a:xfrm>
            <a:prstGeom prst="rect">
              <a:avLst/>
            </a:prstGeom>
          </p:spPr>
        </p:pic>
        <p:sp>
          <p:nvSpPr>
            <p:cNvPr id="8" name="文字方塊 35">
              <a:extLst>
                <a:ext uri="{FF2B5EF4-FFF2-40B4-BE49-F238E27FC236}">
                  <a16:creationId xmlns="" xmlns:a16="http://schemas.microsoft.com/office/drawing/2014/main" id="{0EBF7A2A-CF48-3E46-B918-766A3B8288BB}"/>
                </a:ext>
              </a:extLst>
            </p:cNvPr>
            <p:cNvSpPr txBox="1"/>
            <p:nvPr/>
          </p:nvSpPr>
          <p:spPr>
            <a:xfrm>
              <a:off x="461099" y="5058775"/>
              <a:ext cx="3308131" cy="549275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endParaRPr lang="en-US" sz="500" kern="100" dirty="0">
                <a:solidFill>
                  <a:srgbClr val="FF0000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  <a:p>
              <a:pPr indent="127000" algn="ctr" latinLnBrk="0">
                <a:spcBef>
                  <a:spcPts val="950"/>
                </a:spcBef>
                <a:spcAft>
                  <a:spcPts val="0"/>
                </a:spcAft>
              </a:pPr>
              <a:r>
                <a:rPr 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8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zh-CN" alt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  </a:t>
              </a:r>
              <a:r>
                <a:rPr lang="en-US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0.7</a:t>
              </a:r>
              <a:r>
                <a:rPr lang="en-US" altLang="zh-CN" kern="100" dirty="0" smtClean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kern="100" dirty="0">
                  <a:solidFill>
                    <a:srgbClr val="FF0000"/>
                  </a:solidFill>
                  <a:effectLst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200" kern="100" dirty="0">
                <a:solidFill>
                  <a:srgbClr val="333333"/>
                </a:solidFill>
                <a:effectLst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330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Compact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energy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pump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16J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" name="内容占位符 2">
            <a:extLst>
              <a:ext uri="{FF2B5EF4-FFF2-40B4-BE49-F238E27FC236}">
                <a16:creationId xmlns="" xmlns:a16="http://schemas.microsoft.com/office/drawing/2014/main" id="{5BF18B71-DB0E-064D-9605-FBBFDBEC1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991" y="975662"/>
            <a:ext cx="5530540" cy="3056612"/>
          </a:xfrm>
        </p:spPr>
      </p:pic>
      <p:graphicFrame>
        <p:nvGraphicFramePr>
          <p:cNvPr id="16" name="表格 15">
            <a:extLst>
              <a:ext uri="{FF2B5EF4-FFF2-40B4-BE49-F238E27FC236}">
                <a16:creationId xmlns="" xmlns:a16="http://schemas.microsoft.com/office/drawing/2014/main" id="{1082F9E2-6A6C-864D-8DFC-72B2BC5E0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990385"/>
              </p:ext>
            </p:extLst>
          </p:nvPr>
        </p:nvGraphicFramePr>
        <p:xfrm>
          <a:off x="724354" y="1524000"/>
          <a:ext cx="4179284" cy="2484034"/>
        </p:xfrm>
        <a:graphic>
          <a:graphicData uri="http://schemas.openxmlformats.org/drawingml/2006/table">
            <a:tbl>
              <a:tblPr/>
              <a:tblGrid>
                <a:gridCol w="2177380">
                  <a:extLst>
                    <a:ext uri="{9D8B030D-6E8A-4147-A177-3AD203B41FA5}">
                      <a16:colId xmlns="" xmlns:a16="http://schemas.microsoft.com/office/drawing/2014/main" val="809208458"/>
                    </a:ext>
                  </a:extLst>
                </a:gridCol>
                <a:gridCol w="2001904">
                  <a:extLst>
                    <a:ext uri="{9D8B030D-6E8A-4147-A177-3AD203B41FA5}">
                      <a16:colId xmlns="" xmlns:a16="http://schemas.microsoft.com/office/drawing/2014/main" val="324205619"/>
                    </a:ext>
                  </a:extLst>
                </a:gridCol>
              </a:tblGrid>
              <a:tr h="446390"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16J</a:t>
                      </a:r>
                      <a:r>
                        <a:rPr lang="zh-CN" altLang="en-US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泵源激光器</a:t>
                      </a:r>
                      <a:endParaRPr lang="en-US" altLang="zh-CN" sz="1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5523" marR="115523" marT="43321" marB="4332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4179866"/>
                  </a:ext>
                </a:extLst>
              </a:tr>
              <a:tr h="43338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激光波长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532nm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0847632"/>
                  </a:ext>
                </a:extLst>
              </a:tr>
              <a:tr h="390139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重频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1~5Hz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7470365"/>
                  </a:ext>
                </a:extLst>
              </a:tr>
              <a:tr h="390139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光斑调制度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&lt;1.3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0510118"/>
                  </a:ext>
                </a:extLst>
              </a:tr>
              <a:tr h="411991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能量稳定度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rms</a:t>
                      </a:r>
                      <a:endParaRPr lang="zh-CN" alt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&lt;0.4%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@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24hrs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12047629"/>
                  </a:ext>
                </a:extLst>
              </a:tr>
              <a:tr h="411991">
                <a:tc>
                  <a:txBody>
                    <a:bodyPr/>
                    <a:lstStyle/>
                    <a:p>
                      <a:pPr marL="0" algn="ctr" defTabSz="457189" rtl="0" eaLnBrk="1" fontAlgn="ctr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尺寸</a:t>
                      </a: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1200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821" marR="7821" marT="58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13550847"/>
                  </a:ext>
                </a:extLst>
              </a:tr>
            </a:tbl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C8C7D7A9-5F75-F943-B627-86557B05A9F5}"/>
              </a:ext>
            </a:extLst>
          </p:cNvPr>
          <p:cNvGrpSpPr/>
          <p:nvPr/>
        </p:nvGrpSpPr>
        <p:grpSpPr>
          <a:xfrm>
            <a:off x="5209714" y="4159855"/>
            <a:ext cx="6903345" cy="2593808"/>
            <a:chOff x="3714847" y="4008975"/>
            <a:chExt cx="5551714" cy="2781276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0096AC1-5BE2-9A4C-91AB-3F229424B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91" r="6037"/>
            <a:stretch/>
          </p:blipFill>
          <p:spPr>
            <a:xfrm>
              <a:off x="3714847" y="4008975"/>
              <a:ext cx="5551714" cy="2781276"/>
            </a:xfrm>
            <a:prstGeom prst="rect">
              <a:avLst/>
            </a:prstGeom>
          </p:spPr>
        </p:pic>
        <p:sp>
          <p:nvSpPr>
            <p:cNvPr id="12" name="文字方塊 51">
              <a:extLst>
                <a:ext uri="{FF2B5EF4-FFF2-40B4-BE49-F238E27FC236}">
                  <a16:creationId xmlns="" xmlns:a16="http://schemas.microsoft.com/office/drawing/2014/main" id="{0785090F-7AAF-9041-BCE8-37B21E84EB14}"/>
                </a:ext>
              </a:extLst>
            </p:cNvPr>
            <p:cNvSpPr txBox="1"/>
            <p:nvPr/>
          </p:nvSpPr>
          <p:spPr>
            <a:xfrm>
              <a:off x="4669770" y="5009624"/>
              <a:ext cx="3988379" cy="441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indent="127000" algn="ctr" latinLnBrk="0">
                <a:lnSpc>
                  <a:spcPts val="2200"/>
                </a:lnSpc>
                <a:spcBef>
                  <a:spcPts val="950"/>
                </a:spcBef>
                <a:spcAft>
                  <a:spcPts val="0"/>
                </a:spcAft>
              </a:pPr>
              <a:r>
                <a:rPr lang="en-US" altLang="zh-CN" sz="2000" kern="1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24</a:t>
              </a:r>
              <a:r>
                <a:rPr lang="zh-CN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小时能量稳定</a:t>
              </a:r>
              <a:r>
                <a:rPr lang="zh-CN" alt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度</a:t>
              </a:r>
              <a:r>
                <a:rPr 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0.</a:t>
              </a:r>
              <a:r>
                <a:rPr lang="en-US" altLang="zh-CN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34</a:t>
              </a:r>
              <a:r>
                <a:rPr 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%</a:t>
              </a:r>
              <a:r>
                <a:rPr lang="zh-CN" alt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rms</a:t>
              </a:r>
              <a:r>
                <a:rPr lang="zh-CN" altLang="en-US" sz="2000" kern="100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sz="1600" kern="1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BF537680-F1EA-DA43-9021-39802611B24E}"/>
              </a:ext>
            </a:extLst>
          </p:cNvPr>
          <p:cNvGrpSpPr/>
          <p:nvPr/>
        </p:nvGrpSpPr>
        <p:grpSpPr>
          <a:xfrm>
            <a:off x="6304435" y="1999094"/>
            <a:ext cx="4853092" cy="1520314"/>
            <a:chOff x="4728326" y="2424545"/>
            <a:chExt cx="3639819" cy="1520314"/>
          </a:xfrm>
        </p:grpSpPr>
        <p:cxnSp>
          <p:nvCxnSpPr>
            <p:cNvPr id="14" name="直线箭头连接符 13">
              <a:extLst>
                <a:ext uri="{FF2B5EF4-FFF2-40B4-BE49-F238E27FC236}">
                  <a16:creationId xmlns="" xmlns:a16="http://schemas.microsoft.com/office/drawing/2014/main" id="{5BEAC1EE-D6EC-3F49-A6AB-BF22B6D68A9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31668" y="2424545"/>
              <a:ext cx="2236477" cy="1520314"/>
            </a:xfrm>
            <a:prstGeom prst="straightConnector1">
              <a:avLst/>
            </a:prstGeom>
            <a:gradFill rotWithShape="0">
              <a:gsLst>
                <a:gs pos="0">
                  <a:srgbClr val="BBE0E3">
                    <a:alpha val="75000"/>
                  </a:srgbClr>
                </a:gs>
                <a:gs pos="100000">
                  <a:srgbClr val="FFFFFF">
                    <a:alpha val="64999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7" name="直线箭头连接符 16">
              <a:extLst>
                <a:ext uri="{FF2B5EF4-FFF2-40B4-BE49-F238E27FC236}">
                  <a16:creationId xmlns="" xmlns:a16="http://schemas.microsoft.com/office/drawing/2014/main" id="{6EAB3848-4DC6-9A4B-87A2-10BB4AB626F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28326" y="2548419"/>
              <a:ext cx="1264797" cy="1324535"/>
            </a:xfrm>
            <a:prstGeom prst="straightConnector1">
              <a:avLst/>
            </a:prstGeom>
            <a:gradFill rotWithShape="0">
              <a:gsLst>
                <a:gs pos="0">
                  <a:srgbClr val="BBE0E3">
                    <a:alpha val="75000"/>
                  </a:srgbClr>
                </a:gs>
                <a:gs pos="100000">
                  <a:srgbClr val="FFFFFF">
                    <a:alpha val="64999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8" name="直线箭头连接符 17">
              <a:extLst>
                <a:ext uri="{FF2B5EF4-FFF2-40B4-BE49-F238E27FC236}">
                  <a16:creationId xmlns="" xmlns:a16="http://schemas.microsoft.com/office/drawing/2014/main" id="{F118C687-3AC7-D446-8FC7-7DC56ECD754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062394" y="3008673"/>
              <a:ext cx="1" cy="840653"/>
            </a:xfrm>
            <a:prstGeom prst="straightConnector1">
              <a:avLst/>
            </a:prstGeom>
            <a:gradFill rotWithShape="0">
              <a:gsLst>
                <a:gs pos="0">
                  <a:srgbClr val="BBE0E3">
                    <a:alpha val="75000"/>
                  </a:srgbClr>
                </a:gs>
                <a:gs pos="100000">
                  <a:srgbClr val="FFFFFF">
                    <a:alpha val="64999"/>
                  </a:srgbClr>
                </a:gs>
              </a:gsLst>
              <a:lin ang="540000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A8C8C0BB-3773-FB4B-A9CB-A513F09D97D9}"/>
                </a:ext>
              </a:extLst>
            </p:cNvPr>
            <p:cNvSpPr txBox="1"/>
            <p:nvPr/>
          </p:nvSpPr>
          <p:spPr>
            <a:xfrm rot="19493388">
              <a:off x="7203151" y="3103304"/>
              <a:ext cx="664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FF0000"/>
                  </a:solidFill>
                </a:rPr>
                <a:t>1.2</a:t>
              </a:r>
              <a:r>
                <a:rPr kumimoji="1" lang="zh-CN" altLang="en-US" sz="2400" b="1" dirty="0">
                  <a:solidFill>
                    <a:srgbClr val="FF0000"/>
                  </a:solidFill>
                </a:rPr>
                <a:t>米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="" xmlns:a16="http://schemas.microsoft.com/office/drawing/2014/main" id="{E81995DF-7B8C-1C41-A552-81B5C9C06A62}"/>
                </a:ext>
              </a:extLst>
            </p:cNvPr>
            <p:cNvSpPr txBox="1"/>
            <p:nvPr/>
          </p:nvSpPr>
          <p:spPr>
            <a:xfrm rot="2869008">
              <a:off x="4572343" y="3218973"/>
              <a:ext cx="104262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FF0000"/>
                  </a:solidFill>
                </a:rPr>
                <a:t>0.53</a:t>
              </a:r>
              <a:r>
                <a:rPr kumimoji="1" lang="zh-CN" altLang="en-US" sz="2400" b="1" dirty="0">
                  <a:solidFill>
                    <a:srgbClr val="FF0000"/>
                  </a:solidFill>
                </a:rPr>
                <a:t>米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2925703F-0062-5442-AFD8-861A1328BD12}"/>
                </a:ext>
              </a:extLst>
            </p:cNvPr>
            <p:cNvSpPr txBox="1"/>
            <p:nvPr/>
          </p:nvSpPr>
          <p:spPr>
            <a:xfrm>
              <a:off x="6044791" y="3076102"/>
              <a:ext cx="664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FF0000"/>
                  </a:solidFill>
                </a:rPr>
                <a:t>0.3</a:t>
              </a:r>
              <a:r>
                <a:rPr kumimoji="1" lang="zh-CN" altLang="en-US" sz="2400" b="1" dirty="0">
                  <a:solidFill>
                    <a:srgbClr val="FF0000"/>
                  </a:solidFill>
                </a:rPr>
                <a:t>米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E13D97-8A9F-BD4D-9441-5C754E940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29" y="4022798"/>
            <a:ext cx="4179283" cy="26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6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8825" y="47625"/>
            <a:ext cx="10515600" cy="1325563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Table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top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ultrafast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synchrotron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</a:rPr>
              <a:t>source</a:t>
            </a:r>
            <a:r>
              <a:rPr lang="zh-CN" altLang="en-US" b="1" dirty="0" smtClean="0">
                <a:solidFill>
                  <a:schemeClr val="bg1"/>
                </a:solidFill>
              </a:rPr>
              <a:t> 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0077"/>
            <a:ext cx="12192000" cy="562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3" t="12189" r="11264" b="21785"/>
          <a:stretch>
            <a:fillRect/>
          </a:stretch>
        </p:blipFill>
        <p:spPr bwMode="auto">
          <a:xfrm>
            <a:off x="80827" y="2183146"/>
            <a:ext cx="6005063" cy="357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86" y="2183146"/>
            <a:ext cx="6360015" cy="3577510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609600" y="57428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movable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system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container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4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15875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high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charge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beams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56D21FF-3345-004D-9FE0-6619E52593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5"/>
          <a:stretch/>
        </p:blipFill>
        <p:spPr>
          <a:xfrm>
            <a:off x="1251314" y="1300346"/>
            <a:ext cx="9415297" cy="50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7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10Hz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electron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00shots)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8094A8E-5FD2-E245-A27F-9D98EBEDD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22" y="2196438"/>
            <a:ext cx="11869104" cy="30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8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469900"/>
            <a:ext cx="12192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31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33337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hours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electron</a:t>
            </a:r>
            <a:r>
              <a:rPr lang="zh-CN" altLang="en-US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beam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423F11D2-78D1-6548-9C85-0A425F59D83B}"/>
              </a:ext>
            </a:extLst>
          </p:cNvPr>
          <p:cNvSpPr txBox="1">
            <a:spLocks/>
          </p:cNvSpPr>
          <p:nvPr/>
        </p:nvSpPr>
        <p:spPr>
          <a:xfrm>
            <a:off x="851747" y="1"/>
            <a:ext cx="10515600" cy="1315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400" b="1" i="0" kern="1200" cap="none" baseline="0">
                <a:solidFill>
                  <a:schemeClr val="bg1"/>
                </a:solidFill>
                <a:latin typeface="Helvetica CE" panose="020B0604020102020204" pitchFamily="34" charset="0"/>
                <a:ea typeface="微软雅黑" panose="020B0503020204020204" pitchFamily="34" charset="-122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5897554-941B-7D40-8AAB-15E20D152E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597" y="1663528"/>
            <a:ext cx="11389900" cy="37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0500"/>
            <a:ext cx="12192000" cy="1325563"/>
          </a:xfrm>
        </p:spPr>
        <p:txBody>
          <a:bodyPr/>
          <a:lstStyle/>
          <a:p>
            <a:r>
              <a:rPr kumimoji="1" lang="en-US" altLang="zh-CN" dirty="0" smtClean="0">
                <a:solidFill>
                  <a:srgbClr val="FFFFFF"/>
                </a:solidFill>
              </a:rPr>
              <a:t>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Plasma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Accelerator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Application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Facility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F45F9A9-D553-4445-9F49-06C4B529B1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87499"/>
            <a:ext cx="8921749" cy="477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761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14149" r="12085" b="10702"/>
          <a:stretch/>
        </p:blipFill>
        <p:spPr bwMode="auto">
          <a:xfrm>
            <a:off x="762001" y="148163"/>
            <a:ext cx="10964332" cy="67733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247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75845" y="2539084"/>
            <a:ext cx="7300163" cy="1086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0">
              <a:lnSpc>
                <a:spcPts val="8250"/>
              </a:lnSpc>
              <a:defRPr/>
            </a:pPr>
            <a:r>
              <a:rPr lang="en-US" altLang="zh-CN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r>
              <a:rPr lang="zh-CN" altLang="en-US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you!</a:t>
            </a:r>
            <a:r>
              <a:rPr lang="zh-CN" altLang="en-US" sz="44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4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082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rgbClr val="FFFFFF"/>
                </a:solidFill>
              </a:rPr>
              <a:t>Major </a:t>
            </a:r>
            <a:r>
              <a:rPr kumimoji="1" lang="en-US" altLang="zh-CN" dirty="0" smtClean="0">
                <a:solidFill>
                  <a:srgbClr val="FFFFFF"/>
                </a:solidFill>
              </a:rPr>
              <a:t>laser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facilities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involved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plasma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acceleration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in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China</a:t>
            </a:r>
            <a:endParaRPr kumimoji="1"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417618"/>
              </p:ext>
            </p:extLst>
          </p:nvPr>
        </p:nvGraphicFramePr>
        <p:xfrm>
          <a:off x="952500" y="1852575"/>
          <a:ext cx="10350499" cy="4338677"/>
        </p:xfrm>
        <a:graphic>
          <a:graphicData uri="http://schemas.openxmlformats.org/drawingml/2006/table">
            <a:tbl>
              <a:tblPr/>
              <a:tblGrid>
                <a:gridCol w="1629013"/>
                <a:gridCol w="1629013"/>
                <a:gridCol w="1629013"/>
                <a:gridCol w="3583830"/>
                <a:gridCol w="1879630"/>
              </a:tblGrid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Institute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Peak Power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rep rate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 main research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宋体"/>
                        </a:rPr>
                        <a:t>timeline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SIOM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10PW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8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LFRC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5PW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1shot/hour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extreme light physics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laser</a:t>
                      </a:r>
                      <a:r>
                        <a:rPr lang="zh-CN" alt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宋体"/>
                        </a:rPr>
                        <a:t>ready</a:t>
                      </a:r>
                      <a:endParaRPr lang="en-US" sz="1800" b="0" i="0" u="none" strike="noStrike" dirty="0">
                        <a:solidFill>
                          <a:schemeClr val="accent6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IOP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X ray source (</a:t>
                      </a:r>
                      <a:r>
                        <a:rPr lang="en-US" sz="1800" b="0" i="0" u="none" strike="noStrike" dirty="0" err="1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Betatron</a:t>
                      </a:r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1 year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BAQIS+THU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Electron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宋体"/>
                        </a:rPr>
                        <a:t>in 2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PKU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2PW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1Hz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Ion accelerator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2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98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SJTU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 smtClean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2.5PW</a:t>
                      </a:r>
                      <a:endParaRPr lang="en-US" altLang="zh-CN" sz="1800" b="0" i="0" u="none" strike="noStrike" dirty="0">
                        <a:solidFill>
                          <a:schemeClr val="accent3"/>
                        </a:solidFill>
                        <a:effectLst/>
                        <a:latin typeface="宋体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1shot/min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Lab Astronomy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accent3"/>
                          </a:solidFill>
                          <a:effectLst/>
                          <a:latin typeface="宋体"/>
                        </a:rPr>
                        <a:t>in 3 years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913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9589" y="0"/>
            <a:ext cx="11188833" cy="1325563"/>
          </a:xfrm>
        </p:spPr>
        <p:txBody>
          <a:bodyPr/>
          <a:lstStyle/>
          <a:p>
            <a:pPr algn="ctr"/>
            <a:r>
              <a:rPr kumimoji="1" lang="en-US" altLang="zh-CN" dirty="0" smtClean="0">
                <a:solidFill>
                  <a:srgbClr val="FFFFFF"/>
                </a:solidFill>
              </a:rPr>
              <a:t>SULF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at</a:t>
            </a:r>
            <a:r>
              <a:rPr kumimoji="1" lang="zh-CN" altLang="en-US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dirty="0" smtClean="0">
                <a:solidFill>
                  <a:srgbClr val="FFFFFF"/>
                </a:solidFill>
              </a:rPr>
              <a:t>SIOM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411" y="1272224"/>
            <a:ext cx="8394117" cy="48676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529" y="1167611"/>
            <a:ext cx="7159854" cy="4725654"/>
          </a:xfrm>
          <a:prstGeom prst="rect">
            <a:avLst/>
          </a:prstGeom>
        </p:spPr>
      </p:pic>
      <p:pic>
        <p:nvPicPr>
          <p:cNvPr id="6" name="Picture 2" descr="NH7A46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12" y="4666059"/>
            <a:ext cx="4572000" cy="219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5" descr="20131226_155407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13" y="4693447"/>
            <a:ext cx="5129787" cy="216455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62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91585" y="173038"/>
            <a:ext cx="11465983" cy="1143000"/>
          </a:xfrm>
        </p:spPr>
        <p:txBody>
          <a:bodyPr>
            <a:noAutofit/>
          </a:bodyPr>
          <a:lstStyle/>
          <a:p>
            <a:pPr algn="ctr"/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LFRC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lang="en-US" altLang="zh-CN" b="1" dirty="0" err="1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Xingguang</a:t>
            </a:r>
            <a:r>
              <a:rPr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III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OPCPA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5PW</a:t>
            </a:r>
            <a:r>
              <a:rPr kumimoji="0" lang="zh-CN" altLang="en-US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 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(</a:t>
            </a:r>
            <a:r>
              <a:rPr kumimoji="0" lang="en-US" altLang="zh-CN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ns/</a:t>
            </a:r>
            <a:r>
              <a:rPr kumimoji="0" lang="en-US" altLang="zh-CN" b="1" dirty="0" err="1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ps</a:t>
            </a:r>
            <a:r>
              <a:rPr kumimoji="0" lang="en-US" altLang="zh-CN" b="1" dirty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/</a:t>
            </a:r>
            <a:r>
              <a:rPr kumimoji="0" lang="en-US" altLang="zh-CN" b="1" dirty="0" err="1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fs</a:t>
            </a:r>
            <a:r>
              <a:rPr kumimoji="0" lang="en-US" altLang="zh-CN" b="1" dirty="0" smtClean="0">
                <a:solidFill>
                  <a:schemeClr val="bg1"/>
                </a:solidFill>
                <a:latin typeface="Calibri" charset="0"/>
                <a:ea typeface="宋体" charset="0"/>
                <a:cs typeface="宋体" charset="0"/>
              </a:rPr>
              <a:t>)</a:t>
            </a:r>
            <a:endParaRPr kumimoji="0" lang="zh-CN" altLang="en-US" b="1" dirty="0">
              <a:solidFill>
                <a:schemeClr val="bg1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pic>
        <p:nvPicPr>
          <p:cNvPr id="22530" name="Picture 3" descr="xg3效果图20110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11974" r="19881" b="25598"/>
          <a:stretch>
            <a:fillRect/>
          </a:stretch>
        </p:blipFill>
        <p:spPr bwMode="auto">
          <a:xfrm>
            <a:off x="119656" y="1343119"/>
            <a:ext cx="11851216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5712885" y="1557338"/>
            <a:ext cx="1805516" cy="779462"/>
          </a:xfrm>
          <a:prstGeom prst="wedgeRoundRectCallout">
            <a:avLst>
              <a:gd name="adj1" fmla="val -184653"/>
              <a:gd name="adj2" fmla="val -1926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 dirty="0">
                <a:solidFill>
                  <a:srgbClr val="000099"/>
                </a:solidFill>
                <a:ea typeface="华文新魏" charset="0"/>
                <a:cs typeface="华文新魏" charset="0"/>
              </a:rPr>
              <a:t>Target chamber</a:t>
            </a:r>
            <a:endParaRPr lang="zh-CN" altLang="en-US" sz="2000" dirty="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7823200" y="1371600"/>
            <a:ext cx="2032000" cy="750888"/>
          </a:xfrm>
          <a:prstGeom prst="wedgeRoundRectCallout">
            <a:avLst>
              <a:gd name="adj1" fmla="val -135412"/>
              <a:gd name="adj2" fmla="val 23614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 dirty="0" err="1">
                <a:solidFill>
                  <a:srgbClr val="000099"/>
                </a:solidFill>
                <a:ea typeface="华文新魏" charset="0"/>
                <a:cs typeface="华文新魏" charset="0"/>
              </a:rPr>
              <a:t>ps</a:t>
            </a:r>
            <a:r>
              <a:rPr lang="en-US" altLang="zh-CN" sz="2000" dirty="0">
                <a:solidFill>
                  <a:srgbClr val="000099"/>
                </a:solidFill>
                <a:ea typeface="华文新魏" charset="0"/>
                <a:cs typeface="华文新魏" charset="0"/>
              </a:rPr>
              <a:t> compressor</a:t>
            </a:r>
            <a:endParaRPr lang="zh-CN" altLang="en-US" sz="2000" dirty="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239184" y="5373688"/>
            <a:ext cx="2707216" cy="798512"/>
          </a:xfrm>
          <a:prstGeom prst="wedgeRoundRectCallout">
            <a:avLst>
              <a:gd name="adj1" fmla="val 48792"/>
              <a:gd name="adj2" fmla="val -27402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Femtosecond laser (500TW)</a:t>
            </a: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3352800" y="5445126"/>
            <a:ext cx="1930400" cy="879475"/>
          </a:xfrm>
          <a:prstGeom prst="wedgeRoundRectCallout">
            <a:avLst>
              <a:gd name="adj1" fmla="val 45495"/>
              <a:gd name="adj2" fmla="val -25890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Front-end of ps lase</a:t>
            </a:r>
            <a:endParaRPr lang="zh-CN" altLang="en-US" sz="200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5712885" y="5373688"/>
            <a:ext cx="2008716" cy="798512"/>
          </a:xfrm>
          <a:prstGeom prst="wedgeRoundRectCallout">
            <a:avLst>
              <a:gd name="adj1" fmla="val 22884"/>
              <a:gd name="adj2" fmla="val -14583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Pre-amplifier</a:t>
            </a:r>
            <a:endParaRPr lang="zh-CN" altLang="en-US" sz="200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10320867" y="1628775"/>
            <a:ext cx="1536700" cy="609600"/>
          </a:xfrm>
          <a:prstGeom prst="wedgeRoundRectCallout">
            <a:avLst>
              <a:gd name="adj1" fmla="val -3931"/>
              <a:gd name="adj2" fmla="val 617708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zh-CN" altLang="en-US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主放</a:t>
            </a: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10187518" y="1376364"/>
            <a:ext cx="1871133" cy="790575"/>
          </a:xfrm>
          <a:prstGeom prst="wedgeRoundRectCallout">
            <a:avLst>
              <a:gd name="adj1" fmla="val -156060"/>
              <a:gd name="adj2" fmla="val 300407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n-US" altLang="zh-CN" sz="2000">
                <a:solidFill>
                  <a:srgbClr val="000099"/>
                </a:solidFill>
                <a:ea typeface="华文新魏" charset="0"/>
                <a:cs typeface="华文新魏" charset="0"/>
              </a:rPr>
              <a:t>Main amplifier</a:t>
            </a:r>
            <a:endParaRPr lang="zh-CN" altLang="en-US" sz="2000">
              <a:solidFill>
                <a:srgbClr val="000099"/>
              </a:solidFill>
              <a:ea typeface="华文新魏" charset="0"/>
              <a:cs typeface="华文新魏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76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1916702" y="145771"/>
            <a:ext cx="8482354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125000"/>
              </a:lnSpc>
              <a:buClr>
                <a:schemeClr val="folHlink"/>
              </a:buClr>
            </a:pP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SJTU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 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and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 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IOP</a:t>
            </a:r>
            <a:r>
              <a:rPr kumimoji="0" lang="zh-CN" altLang="en-US" sz="4000" b="1" dirty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 </a:t>
            </a:r>
            <a:endParaRPr kumimoji="0" lang="en-US" altLang="zh-CN" sz="4000" b="1" dirty="0" smtClean="0">
              <a:solidFill>
                <a:srgbClr val="FFFFFF"/>
              </a:solidFill>
              <a:latin typeface="Cambria" charset="0"/>
              <a:ea typeface="黑体" charset="0"/>
              <a:cs typeface="黑体" charset="0"/>
            </a:endParaRPr>
          </a:p>
          <a:p>
            <a:pPr algn="ctr">
              <a:lnSpc>
                <a:spcPct val="125000"/>
              </a:lnSpc>
              <a:buClr>
                <a:schemeClr val="folHlink"/>
              </a:buClr>
            </a:pPr>
            <a:r>
              <a:rPr kumimoji="0" lang="zh-CN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2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0TW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/</a:t>
            </a:r>
            <a:r>
              <a:rPr kumimoji="0" lang="en-US" altLang="zh-CN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200TW</a:t>
            </a:r>
            <a:r>
              <a:rPr kumimoji="0" lang="zh-CN" altLang="en-US" sz="4000" b="1" dirty="0" smtClean="0">
                <a:solidFill>
                  <a:srgbClr val="FFFFFF"/>
                </a:solidFill>
                <a:latin typeface="Cambria" charset="0"/>
                <a:ea typeface="黑体" charset="0"/>
                <a:cs typeface="黑体" charset="0"/>
              </a:rPr>
              <a:t>/</a:t>
            </a:r>
            <a:r>
              <a:rPr kumimoji="0" lang="en-US" altLang="zh-CN" sz="4000" b="1" dirty="0" smtClean="0">
                <a:solidFill>
                  <a:srgbClr val="FF0000"/>
                </a:solidFill>
                <a:latin typeface="Cambria" charset="0"/>
                <a:ea typeface="黑体" charset="0"/>
                <a:cs typeface="黑体" charset="0"/>
              </a:rPr>
              <a:t>2.5PW/1PW</a:t>
            </a:r>
            <a:endParaRPr kumimoji="0" lang="en-US" altLang="zh-CN" sz="4000" b="1" dirty="0">
              <a:solidFill>
                <a:srgbClr val="FF0000"/>
              </a:solidFill>
              <a:latin typeface="Cambria" charset="0"/>
              <a:ea typeface="黑体" charset="0"/>
              <a:cs typeface="黑体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119"/>
            <a:ext cx="1006051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67" y="4129088"/>
            <a:ext cx="44577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0" y="3994850"/>
            <a:ext cx="5389623" cy="23040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581" name="Picture 4" descr="DSC_33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4143376"/>
            <a:ext cx="451696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图片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5"/>
          <a:stretch>
            <a:fillRect/>
          </a:stretch>
        </p:blipFill>
        <p:spPr bwMode="auto">
          <a:xfrm>
            <a:off x="6498167" y="3976689"/>
            <a:ext cx="4878917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图片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368801" y="1852614"/>
            <a:ext cx="383963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timgsa.baidu.com/timg?image&amp;quality=80&amp;size=b9999_10000&amp;sec=1526653696805&amp;di=91b994c0067e06fd1f52e118a95d8f50&amp;imgtype=0&amp;src=http%3A%2F%2F5b0988e595225.cdn.sohucs.com%2Fimages%2F20171106%2Fcadd602b6abc413e9b5b0f65957a4587.jpeg">
            <a:extLst>
              <a:ext uri="{FF2B5EF4-FFF2-40B4-BE49-F238E27FC236}">
                <a16:creationId xmlns="" xmlns:a16="http://schemas.microsoft.com/office/drawing/2014/main" id="{30925959-BFE5-4DA7-829E-BCC9DE293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-731" r="12164" b="731"/>
          <a:stretch/>
        </p:blipFill>
        <p:spPr bwMode="auto">
          <a:xfrm>
            <a:off x="5904168" y="5005295"/>
            <a:ext cx="6287832" cy="21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34"/>
          <p:cNvGrpSpPr>
            <a:grpSpLocks/>
          </p:cNvGrpSpPr>
          <p:nvPr/>
        </p:nvGrpSpPr>
        <p:grpSpPr bwMode="auto">
          <a:xfrm>
            <a:off x="3839882" y="1780801"/>
            <a:ext cx="8494060" cy="3314140"/>
            <a:chOff x="214282" y="1571612"/>
            <a:chExt cx="8643998" cy="3786214"/>
          </a:xfrm>
        </p:grpSpPr>
        <p:sp>
          <p:nvSpPr>
            <p:cNvPr id="15" name="矩形 14"/>
            <p:cNvSpPr/>
            <p:nvPr/>
          </p:nvSpPr>
          <p:spPr>
            <a:xfrm>
              <a:off x="214282" y="1571612"/>
              <a:ext cx="8643998" cy="378621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357158" y="1643050"/>
              <a:ext cx="8365484" cy="3608143"/>
              <a:chOff x="295" y="608"/>
              <a:chExt cx="4944" cy="2132"/>
            </a:xfrm>
          </p:grpSpPr>
          <p:pic>
            <p:nvPicPr>
              <p:cNvPr id="18" name="Picture 13" descr="靶室-视角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1870"/>
                <a:ext cx="4944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4" descr="极光III号-视角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95" y="608"/>
                <a:ext cx="4944" cy="1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8794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2" b="5273"/>
          <a:stretch>
            <a:fillRect/>
          </a:stretch>
        </p:blipFill>
        <p:spPr bwMode="auto">
          <a:xfrm>
            <a:off x="4548092" y="932517"/>
            <a:ext cx="7605184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719667" y="119529"/>
            <a:ext cx="10847917" cy="620713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CLAPA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at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PKU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(laser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ion</a:t>
            </a:r>
            <a:r>
              <a:rPr lang="zh-CN" altLang="en-US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 </a:t>
            </a:r>
            <a:r>
              <a:rPr lang="en-US" altLang="zh-CN" b="1" dirty="0" smtClean="0">
                <a:solidFill>
                  <a:srgbClr val="FFFFFF"/>
                </a:solidFill>
                <a:latin typeface="Calibri" charset="0"/>
                <a:cs typeface="Times New Roman" charset="0"/>
              </a:rPr>
              <a:t>source)</a:t>
            </a:r>
            <a:endParaRPr lang="en-US" altLang="zh-CN" b="1" dirty="0">
              <a:solidFill>
                <a:srgbClr val="FFFFFF"/>
              </a:solidFill>
              <a:latin typeface="Calibri" charset="0"/>
              <a:cs typeface="Times New Roman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A94D8-8E64-E44D-AFC5-F7498CE815B3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28690" name="Picture 2" descr="F:\tabletop201506\实验楼照片\200TW高对比度激光系统201508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18" y="4356101"/>
            <a:ext cx="811953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矩形 15"/>
          <p:cNvSpPr>
            <a:spLocks noChangeArrowheads="1"/>
          </p:cNvSpPr>
          <p:nvPr/>
        </p:nvSpPr>
        <p:spPr bwMode="auto">
          <a:xfrm>
            <a:off x="4167718" y="820738"/>
            <a:ext cx="24567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Gas-target</a:t>
            </a:r>
            <a:r>
              <a:rPr lang="zh-CN" altLang="en-US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Chamber</a:t>
            </a:r>
            <a:endParaRPr lang="zh-CN" altLang="en-US" sz="20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8693" name="矩形 16"/>
          <p:cNvSpPr>
            <a:spLocks noChangeArrowheads="1"/>
          </p:cNvSpPr>
          <p:nvPr/>
        </p:nvSpPr>
        <p:spPr bwMode="auto">
          <a:xfrm>
            <a:off x="10416118" y="866775"/>
            <a:ext cx="20891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Cluster-target Chamber</a:t>
            </a:r>
            <a:endParaRPr lang="zh-CN" altLang="en-US" sz="2000" b="1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8694" name="矩形 6"/>
          <p:cNvSpPr>
            <a:spLocks noChangeArrowheads="1"/>
          </p:cNvSpPr>
          <p:nvPr/>
        </p:nvSpPr>
        <p:spPr bwMode="auto">
          <a:xfrm>
            <a:off x="5905524" y="2646364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dist"/>
            <a:r>
              <a:rPr lang="en-US" altLang="zh-CN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Proton Beam Line</a:t>
            </a:r>
          </a:p>
        </p:txBody>
      </p:sp>
      <p:cxnSp>
        <p:nvCxnSpPr>
          <p:cNvPr id="28695" name="直接箭头连接符 17"/>
          <p:cNvCxnSpPr>
            <a:cxnSpLocks noChangeShapeType="1"/>
          </p:cNvCxnSpPr>
          <p:nvPr/>
        </p:nvCxnSpPr>
        <p:spPr bwMode="auto">
          <a:xfrm flipH="1">
            <a:off x="9196918" y="3500439"/>
            <a:ext cx="383116" cy="9985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97" name="矩形 12"/>
          <p:cNvSpPr>
            <a:spLocks noChangeArrowheads="1"/>
          </p:cNvSpPr>
          <p:nvPr/>
        </p:nvSpPr>
        <p:spPr bwMode="auto">
          <a:xfrm>
            <a:off x="9569887" y="2825750"/>
            <a:ext cx="69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dist"/>
            <a:r>
              <a:rPr lang="en-US" altLang="zh-CN">
                <a:solidFill>
                  <a:srgbClr val="FF0000"/>
                </a:solidFill>
                <a:latin typeface="Times New Roman" charset="0"/>
                <a:cs typeface="Times New Roman" charset="0"/>
              </a:rPr>
              <a:t>Laser</a:t>
            </a:r>
          </a:p>
        </p:txBody>
      </p:sp>
      <p:pic>
        <p:nvPicPr>
          <p:cNvPr id="16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588"/>
            <a:ext cx="6229778" cy="39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292411" y="1153272"/>
            <a:ext cx="21327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3200" dirty="0" smtClean="0">
                <a:solidFill>
                  <a:srgbClr val="FFFFFF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00TW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r>
              <a:rPr kumimoji="1" lang="zh-CN" altLang="zh-CN" sz="3200" dirty="0" smtClean="0">
                <a:solidFill>
                  <a:srgbClr val="FFFFFF"/>
                </a:solidFill>
              </a:rPr>
              <a:t>5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Hz</a:t>
            </a:r>
            <a:r>
              <a:rPr kumimoji="1" lang="zh-CN" altLang="en-US" sz="3200" dirty="0" smtClean="0">
                <a:solidFill>
                  <a:srgbClr val="FFFFFF"/>
                </a:solidFill>
              </a:rPr>
              <a:t> 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r>
              <a:rPr kumimoji="1" lang="zh-CN" altLang="zh-CN" sz="3200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PW</a:t>
            </a:r>
            <a:r>
              <a:rPr kumimoji="1" lang="zh-CN" altLang="en-US" sz="32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0000"/>
                </a:solidFill>
              </a:rPr>
              <a:t>1Hz</a:t>
            </a:r>
            <a:endParaRPr kumimoji="1"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Picture 15"/>
          <p:cNvSpPr>
            <a:spLocks noChangeAspect="1" noChangeArrowheads="1"/>
          </p:cNvSpPr>
          <p:nvPr/>
        </p:nvSpPr>
        <p:spPr bwMode="auto">
          <a:xfrm>
            <a:off x="201085" y="1049338"/>
            <a:ext cx="594571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6364818" y="917576"/>
            <a:ext cx="528531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40TW Laser </a:t>
            </a:r>
            <a:r>
              <a:rPr lang="zh-CN" altLang="en-US" sz="2400" b="1" dirty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＋</a:t>
            </a:r>
            <a:r>
              <a:rPr lang="en-US" altLang="zh-CN" sz="2400" b="1" dirty="0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45MeV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charset="0"/>
                <a:ea typeface="宋体" charset="0"/>
                <a:cs typeface="Times New Roman" charset="0"/>
                <a:sym typeface="Wingdings" charset="0"/>
              </a:rPr>
              <a:t>Linac</a:t>
            </a:r>
            <a:endParaRPr lang="en-US" altLang="zh-CN" sz="2400" b="1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723" name="Picture 2" descr="D:\hwh\汤姆逊散射装置\照片\2011\0506-电教中心\111.jpg"/>
          <p:cNvSpPr>
            <a:spLocks noChangeAspect="1" noChangeArrowheads="1"/>
          </p:cNvSpPr>
          <p:nvPr/>
        </p:nvSpPr>
        <p:spPr bwMode="auto">
          <a:xfrm>
            <a:off x="300567" y="4918076"/>
            <a:ext cx="11719984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4" name="矩形 3"/>
          <p:cNvSpPr>
            <a:spLocks noChangeArrowheads="1"/>
          </p:cNvSpPr>
          <p:nvPr/>
        </p:nvSpPr>
        <p:spPr bwMode="auto">
          <a:xfrm>
            <a:off x="300567" y="4338638"/>
            <a:ext cx="1932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charset="0"/>
                <a:ea typeface="宋体" charset="0"/>
                <a:cs typeface="Times New Roman" charset="0"/>
              </a:rPr>
              <a:t>45MeV  LINAC</a:t>
            </a:r>
            <a:endParaRPr lang="zh-CN" altLang="en-US" sz="2000">
              <a:solidFill>
                <a:srgbClr val="FF0000"/>
              </a:solidFill>
              <a:latin typeface="Times New Roman" charset="0"/>
              <a:ea typeface="宋体" charset="0"/>
              <a:cs typeface="Times New Roman" charset="0"/>
            </a:endParaRPr>
          </a:p>
        </p:txBody>
      </p:sp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3884342" y="108792"/>
            <a:ext cx="47507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kumimoji="0" lang="en-US" altLang="zh-CN" sz="4400" b="1" dirty="0" smtClean="0">
                <a:solidFill>
                  <a:srgbClr val="FFFFFF"/>
                </a:solidFill>
                <a:cs typeface="Comic Sans MS Bold" charset="0"/>
              </a:rPr>
              <a:t>THU</a:t>
            </a:r>
            <a:r>
              <a:rPr kumimoji="0" lang="zh-CN" altLang="en-US" sz="4400" b="1" dirty="0" smtClean="0">
                <a:solidFill>
                  <a:srgbClr val="FFFFFF"/>
                </a:solidFill>
                <a:cs typeface="Comic Sans MS Bold" charset="0"/>
              </a:rPr>
              <a:t>/</a:t>
            </a:r>
            <a:r>
              <a:rPr kumimoji="0" lang="en-US" altLang="zh-CN" sz="4400" b="1" dirty="0" smtClean="0">
                <a:solidFill>
                  <a:srgbClr val="FFFFFF"/>
                </a:solidFill>
                <a:cs typeface="Comic Sans MS Bold" charset="0"/>
              </a:rPr>
              <a:t>BAQIS/Qi-NLS</a:t>
            </a:r>
            <a:endParaRPr kumimoji="0" lang="en-US" altLang="zh-CN" sz="4400" b="1" dirty="0">
              <a:solidFill>
                <a:srgbClr val="FFFFFF"/>
              </a:solidFill>
              <a:cs typeface="Comic Sans MS Bold" charset="0"/>
            </a:endParaRPr>
          </a:p>
        </p:txBody>
      </p:sp>
      <p:sp>
        <p:nvSpPr>
          <p:cNvPr id="30726" name="Picture 1" descr="E:\LPA相关\实验相关\实验室照片类\20150407激光室和八角厅照片\IMG_7367.JPG"/>
          <p:cNvSpPr>
            <a:spLocks noChangeAspect="1" noChangeArrowheads="1"/>
          </p:cNvSpPr>
          <p:nvPr/>
        </p:nvSpPr>
        <p:spPr bwMode="auto">
          <a:xfrm>
            <a:off x="6093885" y="1519238"/>
            <a:ext cx="5827183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7" name="矩形 3"/>
          <p:cNvSpPr>
            <a:spLocks noChangeArrowheads="1"/>
          </p:cNvSpPr>
          <p:nvPr/>
        </p:nvSpPr>
        <p:spPr bwMode="auto">
          <a:xfrm>
            <a:off x="7112000" y="4340225"/>
            <a:ext cx="29592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ea typeface="宋体" charset="0"/>
                <a:cs typeface="宋体" charset="0"/>
              </a:rPr>
              <a:t> 25fs</a:t>
            </a:r>
            <a:r>
              <a:rPr lang="zh-CN" altLang="en-US" sz="2000" b="1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ea typeface="宋体" charset="0"/>
                <a:cs typeface="宋体" charset="0"/>
              </a:rPr>
              <a:t>4</a:t>
            </a:r>
            <a:r>
              <a:rPr lang="en-US" altLang="zh-CN" sz="2000" b="1">
                <a:solidFill>
                  <a:srgbClr val="FF0000"/>
                </a:solidFill>
                <a:latin typeface="Times New Roman" charset="0"/>
                <a:ea typeface="宋体" charset="0"/>
                <a:cs typeface="Times New Roman" charset="0"/>
              </a:rPr>
              <a:t>0TW Laser System</a:t>
            </a:r>
            <a:endParaRPr lang="zh-CN" altLang="en-US" sz="2000">
              <a:solidFill>
                <a:srgbClr val="FF0000"/>
              </a:solidFill>
              <a:latin typeface="Times New Roman" charset="0"/>
              <a:ea typeface="宋体" charset="0"/>
              <a:cs typeface="Times New Roman" charset="0"/>
            </a:endParaRPr>
          </a:p>
        </p:txBody>
      </p:sp>
      <p:pic>
        <p:nvPicPr>
          <p:cNvPr id="3072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" y="1036638"/>
            <a:ext cx="594571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 descr="D:\hwh\汤姆逊散射装置\照片\2011\0506-电教中心\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" y="4676776"/>
            <a:ext cx="11719984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" descr="E:\LPA相关\实验相关\实验室照片类\20150407激光室和八角厅照片\IMG_73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1392239"/>
            <a:ext cx="5945717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文本框 2"/>
          <p:cNvSpPr txBox="1">
            <a:spLocks noChangeArrowheads="1"/>
          </p:cNvSpPr>
          <p:nvPr/>
        </p:nvSpPr>
        <p:spPr bwMode="auto">
          <a:xfrm>
            <a:off x="1200151" y="6445250"/>
            <a:ext cx="8013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zh-CN" sz="1800" b="1">
                <a:solidFill>
                  <a:srgbClr val="FF0000"/>
                </a:solidFill>
              </a:rPr>
              <a:t>Sub 50fs high current (&gt;5kA) electron beam obtained through hybrid compression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0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45400</TotalTime>
  <Words>644</Words>
  <Application>Microsoft Macintosh PowerPoint</Application>
  <PresentationFormat>自定义</PresentationFormat>
  <Paragraphs>203</Paragraphs>
  <Slides>33</Slides>
  <Notes>11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7" baseType="lpstr">
      <vt:lpstr>6_自定义设计方案</vt:lpstr>
      <vt:lpstr>2_自定义设计方案</vt:lpstr>
      <vt:lpstr>3_自定义设计方案</vt:lpstr>
      <vt:lpstr>文档</vt:lpstr>
      <vt:lpstr>An update on advanced plasma accelerator activities in China</vt:lpstr>
      <vt:lpstr>Outline</vt:lpstr>
      <vt:lpstr>PowerPoint 演示文稿</vt:lpstr>
      <vt:lpstr>Major laser facilities involved in plasma acceleration in China</vt:lpstr>
      <vt:lpstr>SULF at SIOM</vt:lpstr>
      <vt:lpstr>LFRC Xingguang III OPCPA 5PW (ns/ps/fs)</vt:lpstr>
      <vt:lpstr>PowerPoint 演示文稿</vt:lpstr>
      <vt:lpstr>CLAPA at PKU (laser ion source)</vt:lpstr>
      <vt:lpstr>PowerPoint 演示文稿</vt:lpstr>
      <vt:lpstr>BAQIS Compact 1PW 1Hz </vt:lpstr>
      <vt:lpstr>PowerPoint 演示文稿</vt:lpstr>
      <vt:lpstr>PowerPoint 演示文稿</vt:lpstr>
      <vt:lpstr>PowerPoint 演示文稿</vt:lpstr>
      <vt:lpstr>PowerPoint 演示文稿</vt:lpstr>
      <vt:lpstr>PWFA platform at SXFEL in Shanghai</vt:lpstr>
      <vt:lpstr>PWFA platform at SXFEL in Shanghai</vt:lpstr>
      <vt:lpstr>PowerPoint 演示文稿</vt:lpstr>
      <vt:lpstr>PowerPoint 演示文稿</vt:lpstr>
      <vt:lpstr>PowerPoint 演示文稿</vt:lpstr>
      <vt:lpstr>A joint effort on compact robust lasers </vt:lpstr>
      <vt:lpstr>Compact robust industry level intense laser development </vt:lpstr>
      <vt:lpstr>PowerPoint 演示文稿</vt:lpstr>
      <vt:lpstr>PowerPoint 演示文稿</vt:lpstr>
      <vt:lpstr>Stability for varied temperature</vt:lpstr>
      <vt:lpstr>Compact high energy pump 16J </vt:lpstr>
      <vt:lpstr>Table top ultrafast synchrotron source </vt:lpstr>
      <vt:lpstr>PowerPoint 演示文稿</vt:lpstr>
      <vt:lpstr>Stable high charge beams</vt:lpstr>
      <vt:lpstr>10Hz stable electron beam (100shots)</vt:lpstr>
      <vt:lpstr>10 hours stable electron beam</vt:lpstr>
      <vt:lpstr>A Laser Plasma Accelerator Application Facility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Shuo Zhang;Jingyi Wang</dc:creator>
  <cp:lastModifiedBy>wei Lu</cp:lastModifiedBy>
  <cp:revision>828</cp:revision>
  <cp:lastPrinted>2021-01-31T05:37:33Z</cp:lastPrinted>
  <dcterms:created xsi:type="dcterms:W3CDTF">2019-08-30T11:04:00Z</dcterms:created>
  <dcterms:modified xsi:type="dcterms:W3CDTF">2022-09-23T07:52:02Z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2052-10.8.0.5562</vt:lpwstr>
  </property>
</Properties>
</file>