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  <p:sldMasterId id="2147483698" r:id="rId2"/>
    <p:sldMasterId id="2147483716" r:id="rId3"/>
    <p:sldMasterId id="2147483781" r:id="rId4"/>
    <p:sldMasterId id="2147483927" r:id="rId5"/>
    <p:sldMasterId id="2147483933" r:id="rId6"/>
    <p:sldMasterId id="2147483946" r:id="rId7"/>
  </p:sldMasterIdLst>
  <p:notesMasterIdLst>
    <p:notesMasterId r:id="rId56"/>
  </p:notesMasterIdLst>
  <p:handoutMasterIdLst>
    <p:handoutMasterId r:id="rId57"/>
  </p:handoutMasterIdLst>
  <p:sldIdLst>
    <p:sldId id="1332" r:id="rId8"/>
    <p:sldId id="3518" r:id="rId9"/>
    <p:sldId id="3564" r:id="rId10"/>
    <p:sldId id="3635" r:id="rId11"/>
    <p:sldId id="3719" r:id="rId12"/>
    <p:sldId id="3632" r:id="rId13"/>
    <p:sldId id="3638" r:id="rId14"/>
    <p:sldId id="3640" r:id="rId15"/>
    <p:sldId id="3633" r:id="rId16"/>
    <p:sldId id="3669" r:id="rId17"/>
    <p:sldId id="3673" r:id="rId18"/>
    <p:sldId id="1557" r:id="rId19"/>
    <p:sldId id="3720" r:id="rId20"/>
    <p:sldId id="3721" r:id="rId21"/>
    <p:sldId id="3722" r:id="rId22"/>
    <p:sldId id="1448" r:id="rId23"/>
    <p:sldId id="3657" r:id="rId24"/>
    <p:sldId id="1685" r:id="rId25"/>
    <p:sldId id="1703" r:id="rId26"/>
    <p:sldId id="3663" r:id="rId27"/>
    <p:sldId id="1725" r:id="rId28"/>
    <p:sldId id="3701" r:id="rId29"/>
    <p:sldId id="3727" r:id="rId30"/>
    <p:sldId id="3616" r:id="rId31"/>
    <p:sldId id="3723" r:id="rId32"/>
    <p:sldId id="3607" r:id="rId33"/>
    <p:sldId id="3620" r:id="rId34"/>
    <p:sldId id="3575" r:id="rId35"/>
    <p:sldId id="3725" r:id="rId36"/>
    <p:sldId id="3622" r:id="rId37"/>
    <p:sldId id="3619" r:id="rId38"/>
    <p:sldId id="3621" r:id="rId39"/>
    <p:sldId id="3728" r:id="rId40"/>
    <p:sldId id="3702" r:id="rId41"/>
    <p:sldId id="3726" r:id="rId42"/>
    <p:sldId id="3704" r:id="rId43"/>
    <p:sldId id="1676" r:id="rId44"/>
    <p:sldId id="3705" r:id="rId45"/>
    <p:sldId id="1734" r:id="rId46"/>
    <p:sldId id="3711" r:id="rId47"/>
    <p:sldId id="3724" r:id="rId48"/>
    <p:sldId id="3617" r:id="rId49"/>
    <p:sldId id="3485" r:id="rId50"/>
    <p:sldId id="3486" r:id="rId51"/>
    <p:sldId id="3488" r:id="rId52"/>
    <p:sldId id="3487" r:id="rId53"/>
    <p:sldId id="3489" r:id="rId54"/>
    <p:sldId id="3491" r:id="rId55"/>
  </p:sldIdLst>
  <p:sldSz cx="12192000" cy="6858000"/>
  <p:notesSz cx="6858000" cy="91440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C3982"/>
    <a:srgbClr val="1944E0"/>
    <a:srgbClr val="017101"/>
    <a:srgbClr val="ECF5FA"/>
    <a:srgbClr val="EE220D"/>
    <a:srgbClr val="00A2FF"/>
    <a:srgbClr val="970D53"/>
    <a:srgbClr val="D7E4BE"/>
    <a:srgbClr val="016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9" autoAdjust="0"/>
    <p:restoredTop sz="96197" autoAdjust="0"/>
  </p:normalViewPr>
  <p:slideViewPr>
    <p:cSldViewPr snapToGrid="0" showGuides="1">
      <p:cViewPr varScale="1">
        <p:scale>
          <a:sx n="95" d="100"/>
          <a:sy n="95" d="100"/>
        </p:scale>
        <p:origin x="208" y="704"/>
      </p:cViewPr>
      <p:guideLst>
        <p:guide orient="horz" pos="913"/>
        <p:guide pos="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C3DA44-D101-4B5B-9FC4-A2B7AE7450E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5DF4A5-2E12-42C0-B535-95A3D1537752}">
      <dgm:prSet/>
      <dgm:spPr/>
      <dgm:t>
        <a:bodyPr/>
        <a:lstStyle/>
        <a:p>
          <a:r>
            <a:rPr lang="de-DE" dirty="0" err="1"/>
            <a:t>Accelerator</a:t>
          </a:r>
          <a:r>
            <a:rPr lang="de-DE" dirty="0"/>
            <a:t> </a:t>
          </a:r>
          <a:r>
            <a:rPr lang="de-DE" dirty="0" err="1"/>
            <a:t>Facilities</a:t>
          </a:r>
          <a:endParaRPr lang="en-US" dirty="0"/>
        </a:p>
      </dgm:t>
    </dgm:pt>
    <dgm:pt modelId="{B5B70EB1-FE68-4EB0-B465-CEAA9BBD480B}" type="parTrans" cxnId="{D45EBD5F-3B2B-4C78-9254-D0317C91C41E}">
      <dgm:prSet/>
      <dgm:spPr/>
      <dgm:t>
        <a:bodyPr/>
        <a:lstStyle/>
        <a:p>
          <a:endParaRPr lang="en-US"/>
        </a:p>
      </dgm:t>
    </dgm:pt>
    <dgm:pt modelId="{31ED7126-F174-41F9-A4E0-C07BE0CE285F}" type="sibTrans" cxnId="{D45EBD5F-3B2B-4C78-9254-D0317C91C41E}">
      <dgm:prSet/>
      <dgm:spPr/>
      <dgm:t>
        <a:bodyPr/>
        <a:lstStyle/>
        <a:p>
          <a:endParaRPr lang="en-US"/>
        </a:p>
      </dgm:t>
    </dgm:pt>
    <dgm:pt modelId="{34BA2C32-4826-40AA-ADDA-2C96D7D40CC6}">
      <dgm:prSet/>
      <dgm:spPr/>
      <dgm:t>
        <a:bodyPr/>
        <a:lstStyle/>
        <a:p>
          <a:r>
            <a:rPr lang="de-DE"/>
            <a:t>10.1 B€ invest</a:t>
          </a:r>
          <a:endParaRPr lang="en-US"/>
        </a:p>
      </dgm:t>
    </dgm:pt>
    <dgm:pt modelId="{F7043652-C5C4-48A7-B493-65BBE1154A09}" type="parTrans" cxnId="{B821B954-698F-42E8-99A0-47F20A622D89}">
      <dgm:prSet/>
      <dgm:spPr/>
      <dgm:t>
        <a:bodyPr/>
        <a:lstStyle/>
        <a:p>
          <a:endParaRPr lang="en-US"/>
        </a:p>
      </dgm:t>
    </dgm:pt>
    <dgm:pt modelId="{8637774A-7804-4C18-84AE-1BD0AE9F6F64}" type="sibTrans" cxnId="{B821B954-698F-42E8-99A0-47F20A622D89}">
      <dgm:prSet/>
      <dgm:spPr/>
      <dgm:t>
        <a:bodyPr/>
        <a:lstStyle/>
        <a:p>
          <a:endParaRPr lang="en-US"/>
        </a:p>
      </dgm:t>
    </dgm:pt>
    <dgm:pt modelId="{B3088574-59E8-496E-90D8-EFB6B68FA4B1}">
      <dgm:prSet/>
      <dgm:spPr/>
      <dgm:t>
        <a:bodyPr/>
        <a:lstStyle/>
        <a:p>
          <a:r>
            <a:rPr lang="de-DE"/>
            <a:t>730 M€ OP / year</a:t>
          </a:r>
          <a:endParaRPr lang="en-US"/>
        </a:p>
      </dgm:t>
    </dgm:pt>
    <dgm:pt modelId="{9FFBD996-8D9F-4F82-B90D-1F0EADED0B9D}" type="parTrans" cxnId="{B2D6C658-AAC2-4849-A505-F032F00933D0}">
      <dgm:prSet/>
      <dgm:spPr/>
      <dgm:t>
        <a:bodyPr/>
        <a:lstStyle/>
        <a:p>
          <a:endParaRPr lang="en-US"/>
        </a:p>
      </dgm:t>
    </dgm:pt>
    <dgm:pt modelId="{5B2B2031-9E5F-487A-BFB1-D3F12DD0491C}" type="sibTrans" cxnId="{B2D6C658-AAC2-4849-A505-F032F00933D0}">
      <dgm:prSet/>
      <dgm:spPr/>
      <dgm:t>
        <a:bodyPr/>
        <a:lstStyle/>
        <a:p>
          <a:endParaRPr lang="en-US"/>
        </a:p>
      </dgm:t>
    </dgm:pt>
    <dgm:pt modelId="{5B22693C-58B7-4E09-B076-4A497A9A4888}">
      <dgm:prSet/>
      <dgm:spPr/>
      <dgm:t>
        <a:bodyPr/>
        <a:lstStyle/>
        <a:p>
          <a:r>
            <a:rPr lang="de-DE" dirty="0" err="1"/>
            <a:t>Telescopes</a:t>
          </a:r>
          <a:endParaRPr lang="en-US" dirty="0"/>
        </a:p>
      </dgm:t>
    </dgm:pt>
    <dgm:pt modelId="{AA8D6D61-6BCB-4829-BF16-424BD1DB5ED9}" type="parTrans" cxnId="{3FC054F7-00EC-440A-9BE5-166AE4EF2B2E}">
      <dgm:prSet/>
      <dgm:spPr/>
      <dgm:t>
        <a:bodyPr/>
        <a:lstStyle/>
        <a:p>
          <a:endParaRPr lang="en-US"/>
        </a:p>
      </dgm:t>
    </dgm:pt>
    <dgm:pt modelId="{9E85BB7D-785B-40FD-B647-569939EA8C5B}" type="sibTrans" cxnId="{3FC054F7-00EC-440A-9BE5-166AE4EF2B2E}">
      <dgm:prSet/>
      <dgm:spPr/>
      <dgm:t>
        <a:bodyPr/>
        <a:lstStyle/>
        <a:p>
          <a:endParaRPr lang="en-US"/>
        </a:p>
      </dgm:t>
    </dgm:pt>
    <dgm:pt modelId="{A982E6DC-E7A2-43E1-A5E3-327DCD19DD76}">
      <dgm:prSet/>
      <dgm:spPr/>
      <dgm:t>
        <a:bodyPr/>
        <a:lstStyle/>
        <a:p>
          <a:r>
            <a:rPr lang="de-DE"/>
            <a:t>6.0 B€ invest</a:t>
          </a:r>
          <a:endParaRPr lang="en-US"/>
        </a:p>
      </dgm:t>
    </dgm:pt>
    <dgm:pt modelId="{BE5A90CF-C960-450A-9545-D174BF659F1D}" type="parTrans" cxnId="{5B2FE94A-BE0D-4B52-B526-8D39DEA6A7E4}">
      <dgm:prSet/>
      <dgm:spPr/>
      <dgm:t>
        <a:bodyPr/>
        <a:lstStyle/>
        <a:p>
          <a:endParaRPr lang="en-US"/>
        </a:p>
      </dgm:t>
    </dgm:pt>
    <dgm:pt modelId="{E4577484-11FC-4967-B84D-0C3929426506}" type="sibTrans" cxnId="{5B2FE94A-BE0D-4B52-B526-8D39DEA6A7E4}">
      <dgm:prSet/>
      <dgm:spPr/>
      <dgm:t>
        <a:bodyPr/>
        <a:lstStyle/>
        <a:p>
          <a:endParaRPr lang="en-US"/>
        </a:p>
      </dgm:t>
    </dgm:pt>
    <dgm:pt modelId="{E8C9C564-0F12-45D4-A1C5-C5C84112788D}">
      <dgm:prSet/>
      <dgm:spPr/>
      <dgm:t>
        <a:bodyPr/>
        <a:lstStyle/>
        <a:p>
          <a:r>
            <a:rPr lang="de-DE"/>
            <a:t>197 M€ OP / year</a:t>
          </a:r>
          <a:endParaRPr lang="en-US"/>
        </a:p>
      </dgm:t>
    </dgm:pt>
    <dgm:pt modelId="{DDB198D2-3F89-4D04-9715-E87627E8FD6E}" type="parTrans" cxnId="{0ADA8CA7-080D-446A-B0B2-1712E27E6653}">
      <dgm:prSet/>
      <dgm:spPr/>
      <dgm:t>
        <a:bodyPr/>
        <a:lstStyle/>
        <a:p>
          <a:endParaRPr lang="en-US"/>
        </a:p>
      </dgm:t>
    </dgm:pt>
    <dgm:pt modelId="{ACB70F12-0529-4E74-A066-114270AEF131}" type="sibTrans" cxnId="{0ADA8CA7-080D-446A-B0B2-1712E27E6653}">
      <dgm:prSet/>
      <dgm:spPr/>
      <dgm:t>
        <a:bodyPr/>
        <a:lstStyle/>
        <a:p>
          <a:endParaRPr lang="en-US"/>
        </a:p>
      </dgm:t>
    </dgm:pt>
    <dgm:pt modelId="{3BAE34C2-CDC4-4FC8-9AC2-1B77D5142170}">
      <dgm:prSet/>
      <dgm:spPr/>
      <dgm:t>
        <a:bodyPr/>
        <a:lstStyle/>
        <a:p>
          <a:r>
            <a:rPr lang="de-DE" dirty="0"/>
            <a:t>Laser </a:t>
          </a:r>
          <a:r>
            <a:rPr lang="de-DE" dirty="0" err="1"/>
            <a:t>Facilities</a:t>
          </a:r>
          <a:r>
            <a:rPr lang="de-DE" dirty="0"/>
            <a:t> (ELI)</a:t>
          </a:r>
          <a:endParaRPr lang="en-US" dirty="0"/>
        </a:p>
      </dgm:t>
    </dgm:pt>
    <dgm:pt modelId="{86020EF6-8FD7-4B06-B22A-D04F4FF98B99}" type="parTrans" cxnId="{B53CC6E4-3721-4C3B-8D97-159B513C895E}">
      <dgm:prSet/>
      <dgm:spPr/>
      <dgm:t>
        <a:bodyPr/>
        <a:lstStyle/>
        <a:p>
          <a:endParaRPr lang="en-US"/>
        </a:p>
      </dgm:t>
    </dgm:pt>
    <dgm:pt modelId="{BFB56FFC-5470-4E65-A379-B0D84F6FCA4E}" type="sibTrans" cxnId="{B53CC6E4-3721-4C3B-8D97-159B513C895E}">
      <dgm:prSet/>
      <dgm:spPr/>
      <dgm:t>
        <a:bodyPr/>
        <a:lstStyle/>
        <a:p>
          <a:endParaRPr lang="en-US"/>
        </a:p>
      </dgm:t>
    </dgm:pt>
    <dgm:pt modelId="{D19E5B0F-AC2C-46F6-867F-2A45F9B1CCC0}">
      <dgm:prSet/>
      <dgm:spPr/>
      <dgm:t>
        <a:bodyPr/>
        <a:lstStyle/>
        <a:p>
          <a:r>
            <a:rPr lang="de-DE"/>
            <a:t>0.85 B€ invest</a:t>
          </a:r>
          <a:endParaRPr lang="en-US"/>
        </a:p>
      </dgm:t>
    </dgm:pt>
    <dgm:pt modelId="{9F3A6742-12D2-4980-ACA4-0B73BE1C0AAE}" type="parTrans" cxnId="{06D2D6C7-F984-4B1D-B3C4-69E52E6FD8BE}">
      <dgm:prSet/>
      <dgm:spPr/>
      <dgm:t>
        <a:bodyPr/>
        <a:lstStyle/>
        <a:p>
          <a:endParaRPr lang="en-US"/>
        </a:p>
      </dgm:t>
    </dgm:pt>
    <dgm:pt modelId="{C29FD995-8DAD-4AF9-98A0-FCB320E76409}" type="sibTrans" cxnId="{06D2D6C7-F984-4B1D-B3C4-69E52E6FD8BE}">
      <dgm:prSet/>
      <dgm:spPr/>
      <dgm:t>
        <a:bodyPr/>
        <a:lstStyle/>
        <a:p>
          <a:endParaRPr lang="en-US"/>
        </a:p>
      </dgm:t>
    </dgm:pt>
    <dgm:pt modelId="{6DEC3312-E09D-4FF7-A928-23531B252FAA}">
      <dgm:prSet/>
      <dgm:spPr/>
      <dgm:t>
        <a:bodyPr/>
        <a:lstStyle/>
        <a:p>
          <a:r>
            <a:rPr lang="de-DE"/>
            <a:t>80 M€ OP / year</a:t>
          </a:r>
          <a:endParaRPr lang="en-US"/>
        </a:p>
      </dgm:t>
    </dgm:pt>
    <dgm:pt modelId="{846EAF7E-E00A-4778-B9C5-6BCBC1F0F6B4}" type="parTrans" cxnId="{DB367B0B-9291-4B89-BC00-356F1C81F1BC}">
      <dgm:prSet/>
      <dgm:spPr/>
      <dgm:t>
        <a:bodyPr/>
        <a:lstStyle/>
        <a:p>
          <a:endParaRPr lang="en-US"/>
        </a:p>
      </dgm:t>
    </dgm:pt>
    <dgm:pt modelId="{E27C829F-ECB5-4F0C-BA16-6E74989F606A}" type="sibTrans" cxnId="{DB367B0B-9291-4B89-BC00-356F1C81F1BC}">
      <dgm:prSet/>
      <dgm:spPr/>
      <dgm:t>
        <a:bodyPr/>
        <a:lstStyle/>
        <a:p>
          <a:endParaRPr lang="en-US"/>
        </a:p>
      </dgm:t>
    </dgm:pt>
    <dgm:pt modelId="{E4AD7404-0F29-48EC-9FC1-D9304F76AE32}">
      <dgm:prSet/>
      <dgm:spPr/>
      <dgm:t>
        <a:bodyPr/>
        <a:lstStyle/>
        <a:p>
          <a:r>
            <a:rPr lang="de-DE" dirty="0" err="1"/>
            <a:t>Reactor</a:t>
          </a:r>
          <a:r>
            <a:rPr lang="de-DE" dirty="0"/>
            <a:t> </a:t>
          </a:r>
          <a:r>
            <a:rPr lang="de-DE" dirty="0" err="1"/>
            <a:t>neutrons</a:t>
          </a:r>
          <a:r>
            <a:rPr lang="de-DE" dirty="0"/>
            <a:t> (ILL)</a:t>
          </a:r>
          <a:endParaRPr lang="en-US" dirty="0"/>
        </a:p>
      </dgm:t>
    </dgm:pt>
    <dgm:pt modelId="{ED8353EA-584C-46DA-AEAD-FB04970A9C87}" type="parTrans" cxnId="{9915ED89-B10C-4735-BF4D-D01BA931715A}">
      <dgm:prSet/>
      <dgm:spPr/>
      <dgm:t>
        <a:bodyPr/>
        <a:lstStyle/>
        <a:p>
          <a:endParaRPr lang="en-US"/>
        </a:p>
      </dgm:t>
    </dgm:pt>
    <dgm:pt modelId="{7E16AEB5-586A-4E32-8DDD-D845466C20F1}" type="sibTrans" cxnId="{9915ED89-B10C-4735-BF4D-D01BA931715A}">
      <dgm:prSet/>
      <dgm:spPr/>
      <dgm:t>
        <a:bodyPr/>
        <a:lstStyle/>
        <a:p>
          <a:endParaRPr lang="en-US"/>
        </a:p>
      </dgm:t>
    </dgm:pt>
    <dgm:pt modelId="{68F9A585-41CC-4D5B-94D7-0527594164F6}">
      <dgm:prSet/>
      <dgm:spPr/>
      <dgm:t>
        <a:bodyPr/>
        <a:lstStyle/>
        <a:p>
          <a:r>
            <a:rPr lang="de-DE"/>
            <a:t>0.19 B€ invest</a:t>
          </a:r>
          <a:endParaRPr lang="en-US"/>
        </a:p>
      </dgm:t>
    </dgm:pt>
    <dgm:pt modelId="{66CE0A9B-D66A-4F88-A941-C00D1B52800C}" type="parTrans" cxnId="{6ACAC62B-39F9-4635-B151-BA0C7B1C8DB1}">
      <dgm:prSet/>
      <dgm:spPr/>
      <dgm:t>
        <a:bodyPr/>
        <a:lstStyle/>
        <a:p>
          <a:endParaRPr lang="en-US"/>
        </a:p>
      </dgm:t>
    </dgm:pt>
    <dgm:pt modelId="{9A89801C-F8B0-4DF5-8593-D7690FDBBCA8}" type="sibTrans" cxnId="{6ACAC62B-39F9-4635-B151-BA0C7B1C8DB1}">
      <dgm:prSet/>
      <dgm:spPr/>
      <dgm:t>
        <a:bodyPr/>
        <a:lstStyle/>
        <a:p>
          <a:endParaRPr lang="en-US"/>
        </a:p>
      </dgm:t>
    </dgm:pt>
    <dgm:pt modelId="{DDF69A34-EA4B-4EA0-8960-44D936BF596C}">
      <dgm:prSet/>
      <dgm:spPr/>
      <dgm:t>
        <a:bodyPr/>
        <a:lstStyle/>
        <a:p>
          <a:r>
            <a:rPr lang="de-DE"/>
            <a:t>100 M€ OP / year</a:t>
          </a:r>
          <a:endParaRPr lang="en-US"/>
        </a:p>
      </dgm:t>
    </dgm:pt>
    <dgm:pt modelId="{18295BFB-A5D5-4F78-918B-E59FCA53F9E8}" type="parTrans" cxnId="{15055191-457E-4819-AC41-B34BD3518795}">
      <dgm:prSet/>
      <dgm:spPr/>
      <dgm:t>
        <a:bodyPr/>
        <a:lstStyle/>
        <a:p>
          <a:endParaRPr lang="en-US"/>
        </a:p>
      </dgm:t>
    </dgm:pt>
    <dgm:pt modelId="{BFEC9B4A-9EAF-41B7-8E3A-FEEA559064DE}" type="sibTrans" cxnId="{15055191-457E-4819-AC41-B34BD3518795}">
      <dgm:prSet/>
      <dgm:spPr/>
      <dgm:t>
        <a:bodyPr/>
        <a:lstStyle/>
        <a:p>
          <a:endParaRPr lang="en-US"/>
        </a:p>
      </dgm:t>
    </dgm:pt>
    <dgm:pt modelId="{5DC897FD-B5A9-40C0-B359-40094D374B71}">
      <dgm:prSet/>
      <dgm:spPr/>
      <dgm:t>
        <a:bodyPr/>
        <a:lstStyle/>
        <a:p>
          <a:r>
            <a:rPr lang="de-DE"/>
            <a:t>Magnet lab (EMFL) </a:t>
          </a:r>
          <a:endParaRPr lang="en-US"/>
        </a:p>
      </dgm:t>
    </dgm:pt>
    <dgm:pt modelId="{71B70CFC-36AA-40D0-B551-B54E4111AC91}" type="parTrans" cxnId="{0D84F74F-E78B-4050-ADEF-9DB350B6905C}">
      <dgm:prSet/>
      <dgm:spPr/>
      <dgm:t>
        <a:bodyPr/>
        <a:lstStyle/>
        <a:p>
          <a:endParaRPr lang="en-US"/>
        </a:p>
      </dgm:t>
    </dgm:pt>
    <dgm:pt modelId="{D901A73A-62A8-4B5F-9B98-82258A3027B0}" type="sibTrans" cxnId="{0D84F74F-E78B-4050-ADEF-9DB350B6905C}">
      <dgm:prSet/>
      <dgm:spPr/>
      <dgm:t>
        <a:bodyPr/>
        <a:lstStyle/>
        <a:p>
          <a:endParaRPr lang="en-US"/>
        </a:p>
      </dgm:t>
    </dgm:pt>
    <dgm:pt modelId="{97EA8D4D-3F51-42B4-A42A-9837A51B1E27}">
      <dgm:prSet/>
      <dgm:spPr/>
      <dgm:t>
        <a:bodyPr/>
        <a:lstStyle/>
        <a:p>
          <a:r>
            <a:rPr lang="de-DE"/>
            <a:t>0.17 B€ invest</a:t>
          </a:r>
          <a:endParaRPr lang="en-US"/>
        </a:p>
      </dgm:t>
    </dgm:pt>
    <dgm:pt modelId="{FE7A8680-D907-4BAA-A64E-6F3DCD38B74F}" type="parTrans" cxnId="{7DADF559-6E6A-401C-A292-98DA3F148CDB}">
      <dgm:prSet/>
      <dgm:spPr/>
      <dgm:t>
        <a:bodyPr/>
        <a:lstStyle/>
        <a:p>
          <a:endParaRPr lang="en-US"/>
        </a:p>
      </dgm:t>
    </dgm:pt>
    <dgm:pt modelId="{8F82ACB9-4669-4594-8AE0-E7C4D7AF1D98}" type="sibTrans" cxnId="{7DADF559-6E6A-401C-A292-98DA3F148CDB}">
      <dgm:prSet/>
      <dgm:spPr/>
      <dgm:t>
        <a:bodyPr/>
        <a:lstStyle/>
        <a:p>
          <a:endParaRPr lang="en-US"/>
        </a:p>
      </dgm:t>
    </dgm:pt>
    <dgm:pt modelId="{2A264674-AB7C-47CB-81C3-1559F0787B78}">
      <dgm:prSet/>
      <dgm:spPr/>
      <dgm:t>
        <a:bodyPr/>
        <a:lstStyle/>
        <a:p>
          <a:r>
            <a:rPr lang="de-DE"/>
            <a:t>20 M€ OP / year</a:t>
          </a:r>
          <a:br>
            <a:rPr lang="de-DE"/>
          </a:br>
          <a:endParaRPr lang="en-US"/>
        </a:p>
      </dgm:t>
    </dgm:pt>
    <dgm:pt modelId="{C35EEB0D-B992-45FB-9B74-EB5B0DC05182}" type="parTrans" cxnId="{FA463612-C155-4554-9877-5FC2FCACE76B}">
      <dgm:prSet/>
      <dgm:spPr/>
      <dgm:t>
        <a:bodyPr/>
        <a:lstStyle/>
        <a:p>
          <a:endParaRPr lang="en-US"/>
        </a:p>
      </dgm:t>
    </dgm:pt>
    <dgm:pt modelId="{0DD22EE8-2F9A-435C-8A62-8E16CE3E1A7F}" type="sibTrans" cxnId="{FA463612-C155-4554-9877-5FC2FCACE76B}">
      <dgm:prSet/>
      <dgm:spPr/>
      <dgm:t>
        <a:bodyPr/>
        <a:lstStyle/>
        <a:p>
          <a:endParaRPr lang="en-US"/>
        </a:p>
      </dgm:t>
    </dgm:pt>
    <dgm:pt modelId="{1C414C46-7A41-EB42-BE6B-B46F50D78D79}" type="pres">
      <dgm:prSet presAssocID="{47C3DA44-D101-4B5B-9FC4-A2B7AE7450E3}" presName="Name0" presStyleCnt="0">
        <dgm:presLayoutVars>
          <dgm:dir/>
          <dgm:animLvl val="lvl"/>
          <dgm:resizeHandles val="exact"/>
        </dgm:presLayoutVars>
      </dgm:prSet>
      <dgm:spPr/>
    </dgm:pt>
    <dgm:pt modelId="{F66126B7-02A6-4E4E-98BC-CBF0FB8A9B5F}" type="pres">
      <dgm:prSet presAssocID="{5B5DF4A5-2E12-42C0-B535-95A3D1537752}" presName="linNode" presStyleCnt="0"/>
      <dgm:spPr/>
    </dgm:pt>
    <dgm:pt modelId="{A7154E83-064E-1947-A89A-CDA8BDFF232A}" type="pres">
      <dgm:prSet presAssocID="{5B5DF4A5-2E12-42C0-B535-95A3D1537752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E578C09-ACCD-DC40-BC8A-8BD060E9ACB4}" type="pres">
      <dgm:prSet presAssocID="{5B5DF4A5-2E12-42C0-B535-95A3D1537752}" presName="descendantText" presStyleLbl="alignAccFollowNode1" presStyleIdx="0" presStyleCnt="5">
        <dgm:presLayoutVars>
          <dgm:bulletEnabled val="1"/>
        </dgm:presLayoutVars>
      </dgm:prSet>
      <dgm:spPr/>
    </dgm:pt>
    <dgm:pt modelId="{DD7E93A6-1782-4D44-BD72-8314B96878DD}" type="pres">
      <dgm:prSet presAssocID="{31ED7126-F174-41F9-A4E0-C07BE0CE285F}" presName="sp" presStyleCnt="0"/>
      <dgm:spPr/>
    </dgm:pt>
    <dgm:pt modelId="{5C9C92AE-7BD4-6C4F-9A27-984B11581C01}" type="pres">
      <dgm:prSet presAssocID="{5B22693C-58B7-4E09-B076-4A497A9A4888}" presName="linNode" presStyleCnt="0"/>
      <dgm:spPr/>
    </dgm:pt>
    <dgm:pt modelId="{05A18D95-5B9D-7843-B660-C11A1922A7EA}" type="pres">
      <dgm:prSet presAssocID="{5B22693C-58B7-4E09-B076-4A497A9A488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FBC38FEA-2743-AE4C-9C22-6413CB15AE86}" type="pres">
      <dgm:prSet presAssocID="{5B22693C-58B7-4E09-B076-4A497A9A4888}" presName="descendantText" presStyleLbl="alignAccFollowNode1" presStyleIdx="1" presStyleCnt="5">
        <dgm:presLayoutVars>
          <dgm:bulletEnabled val="1"/>
        </dgm:presLayoutVars>
      </dgm:prSet>
      <dgm:spPr/>
    </dgm:pt>
    <dgm:pt modelId="{DAC46BB3-B702-834A-A5D9-CC4ADF28075F}" type="pres">
      <dgm:prSet presAssocID="{9E85BB7D-785B-40FD-B647-569939EA8C5B}" presName="sp" presStyleCnt="0"/>
      <dgm:spPr/>
    </dgm:pt>
    <dgm:pt modelId="{3677751E-9865-B542-A83E-3E505A66B7A7}" type="pres">
      <dgm:prSet presAssocID="{3BAE34C2-CDC4-4FC8-9AC2-1B77D5142170}" presName="linNode" presStyleCnt="0"/>
      <dgm:spPr/>
    </dgm:pt>
    <dgm:pt modelId="{A8DD5E70-B18B-664F-9EC8-61B580B5E14B}" type="pres">
      <dgm:prSet presAssocID="{3BAE34C2-CDC4-4FC8-9AC2-1B77D5142170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018F691F-3ED7-3C42-BDB9-07696F03A7CE}" type="pres">
      <dgm:prSet presAssocID="{3BAE34C2-CDC4-4FC8-9AC2-1B77D5142170}" presName="descendantText" presStyleLbl="alignAccFollowNode1" presStyleIdx="2" presStyleCnt="5">
        <dgm:presLayoutVars>
          <dgm:bulletEnabled val="1"/>
        </dgm:presLayoutVars>
      </dgm:prSet>
      <dgm:spPr/>
    </dgm:pt>
    <dgm:pt modelId="{DC8F4610-DD38-E643-B3A7-641252FA0996}" type="pres">
      <dgm:prSet presAssocID="{BFB56FFC-5470-4E65-A379-B0D84F6FCA4E}" presName="sp" presStyleCnt="0"/>
      <dgm:spPr/>
    </dgm:pt>
    <dgm:pt modelId="{0493488B-D85D-AF47-8C45-01E85431A236}" type="pres">
      <dgm:prSet presAssocID="{E4AD7404-0F29-48EC-9FC1-D9304F76AE32}" presName="linNode" presStyleCnt="0"/>
      <dgm:spPr/>
    </dgm:pt>
    <dgm:pt modelId="{2C28BF97-1D25-B748-8EB3-3BDACAD2EEF0}" type="pres">
      <dgm:prSet presAssocID="{E4AD7404-0F29-48EC-9FC1-D9304F76AE32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5DCDEE9B-6E18-1E40-B64E-9BCB43C39C8E}" type="pres">
      <dgm:prSet presAssocID="{E4AD7404-0F29-48EC-9FC1-D9304F76AE32}" presName="descendantText" presStyleLbl="alignAccFollowNode1" presStyleIdx="3" presStyleCnt="5">
        <dgm:presLayoutVars>
          <dgm:bulletEnabled val="1"/>
        </dgm:presLayoutVars>
      </dgm:prSet>
      <dgm:spPr/>
    </dgm:pt>
    <dgm:pt modelId="{4DE61BA4-4399-9943-91E6-BA796302DD13}" type="pres">
      <dgm:prSet presAssocID="{7E16AEB5-586A-4E32-8DDD-D845466C20F1}" presName="sp" presStyleCnt="0"/>
      <dgm:spPr/>
    </dgm:pt>
    <dgm:pt modelId="{2DD10134-108E-0B41-BE74-3147CABC3B41}" type="pres">
      <dgm:prSet presAssocID="{5DC897FD-B5A9-40C0-B359-40094D374B71}" presName="linNode" presStyleCnt="0"/>
      <dgm:spPr/>
    </dgm:pt>
    <dgm:pt modelId="{96AC35F6-05E3-F145-89B6-7CFE39A4B5BD}" type="pres">
      <dgm:prSet presAssocID="{5DC897FD-B5A9-40C0-B359-40094D374B71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3A1BF40B-1E16-374D-A469-72BB4C77D300}" type="pres">
      <dgm:prSet presAssocID="{5DC897FD-B5A9-40C0-B359-40094D374B71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F6437E02-E981-E746-AC92-50AD6803509D}" type="presOf" srcId="{5B5DF4A5-2E12-42C0-B535-95A3D1537752}" destId="{A7154E83-064E-1947-A89A-CDA8BDFF232A}" srcOrd="0" destOrd="0" presId="urn:microsoft.com/office/officeart/2005/8/layout/vList5"/>
    <dgm:cxn modelId="{8357E007-5A8F-134D-8A86-6353A09F0006}" type="presOf" srcId="{D19E5B0F-AC2C-46F6-867F-2A45F9B1CCC0}" destId="{018F691F-3ED7-3C42-BDB9-07696F03A7CE}" srcOrd="0" destOrd="0" presId="urn:microsoft.com/office/officeart/2005/8/layout/vList5"/>
    <dgm:cxn modelId="{DB367B0B-9291-4B89-BC00-356F1C81F1BC}" srcId="{3BAE34C2-CDC4-4FC8-9AC2-1B77D5142170}" destId="{6DEC3312-E09D-4FF7-A928-23531B252FAA}" srcOrd="1" destOrd="0" parTransId="{846EAF7E-E00A-4778-B9C5-6BCBC1F0F6B4}" sibTransId="{E27C829F-ECB5-4F0C-BA16-6E74989F606A}"/>
    <dgm:cxn modelId="{FA463612-C155-4554-9877-5FC2FCACE76B}" srcId="{5DC897FD-B5A9-40C0-B359-40094D374B71}" destId="{2A264674-AB7C-47CB-81C3-1559F0787B78}" srcOrd="1" destOrd="0" parTransId="{C35EEB0D-B992-45FB-9B74-EB5B0DC05182}" sibTransId="{0DD22EE8-2F9A-435C-8A62-8E16CE3E1A7F}"/>
    <dgm:cxn modelId="{2D28DC18-6337-9044-A2F3-15A594FD994D}" type="presOf" srcId="{E8C9C564-0F12-45D4-A1C5-C5C84112788D}" destId="{FBC38FEA-2743-AE4C-9C22-6413CB15AE86}" srcOrd="0" destOrd="1" presId="urn:microsoft.com/office/officeart/2005/8/layout/vList5"/>
    <dgm:cxn modelId="{6ACAC62B-39F9-4635-B151-BA0C7B1C8DB1}" srcId="{E4AD7404-0F29-48EC-9FC1-D9304F76AE32}" destId="{68F9A585-41CC-4D5B-94D7-0527594164F6}" srcOrd="0" destOrd="0" parTransId="{66CE0A9B-D66A-4F88-A941-C00D1B52800C}" sibTransId="{9A89801C-F8B0-4DF5-8593-D7690FDBBCA8}"/>
    <dgm:cxn modelId="{18A00C2C-D439-AA45-8084-F00C1C91D2F0}" type="presOf" srcId="{E4AD7404-0F29-48EC-9FC1-D9304F76AE32}" destId="{2C28BF97-1D25-B748-8EB3-3BDACAD2EEF0}" srcOrd="0" destOrd="0" presId="urn:microsoft.com/office/officeart/2005/8/layout/vList5"/>
    <dgm:cxn modelId="{C801913C-1396-DC4C-9A96-C98F48805143}" type="presOf" srcId="{68F9A585-41CC-4D5B-94D7-0527594164F6}" destId="{5DCDEE9B-6E18-1E40-B64E-9BCB43C39C8E}" srcOrd="0" destOrd="0" presId="urn:microsoft.com/office/officeart/2005/8/layout/vList5"/>
    <dgm:cxn modelId="{5B2FE94A-BE0D-4B52-B526-8D39DEA6A7E4}" srcId="{5B22693C-58B7-4E09-B076-4A497A9A4888}" destId="{A982E6DC-E7A2-43E1-A5E3-327DCD19DD76}" srcOrd="0" destOrd="0" parTransId="{BE5A90CF-C960-450A-9545-D174BF659F1D}" sibTransId="{E4577484-11FC-4967-B84D-0C3929426506}"/>
    <dgm:cxn modelId="{0D84F74F-E78B-4050-ADEF-9DB350B6905C}" srcId="{47C3DA44-D101-4B5B-9FC4-A2B7AE7450E3}" destId="{5DC897FD-B5A9-40C0-B359-40094D374B71}" srcOrd="4" destOrd="0" parTransId="{71B70CFC-36AA-40D0-B551-B54E4111AC91}" sibTransId="{D901A73A-62A8-4B5F-9B98-82258A3027B0}"/>
    <dgm:cxn modelId="{0F7CE552-4D86-C148-8615-DCAA405DEDAA}" type="presOf" srcId="{A982E6DC-E7A2-43E1-A5E3-327DCD19DD76}" destId="{FBC38FEA-2743-AE4C-9C22-6413CB15AE86}" srcOrd="0" destOrd="0" presId="urn:microsoft.com/office/officeart/2005/8/layout/vList5"/>
    <dgm:cxn modelId="{62A87454-ACDE-FF48-9E9B-6E6E1B2AEA76}" type="presOf" srcId="{5B22693C-58B7-4E09-B076-4A497A9A4888}" destId="{05A18D95-5B9D-7843-B660-C11A1922A7EA}" srcOrd="0" destOrd="0" presId="urn:microsoft.com/office/officeart/2005/8/layout/vList5"/>
    <dgm:cxn modelId="{B821B954-698F-42E8-99A0-47F20A622D89}" srcId="{5B5DF4A5-2E12-42C0-B535-95A3D1537752}" destId="{34BA2C32-4826-40AA-ADDA-2C96D7D40CC6}" srcOrd="0" destOrd="0" parTransId="{F7043652-C5C4-48A7-B493-65BBE1154A09}" sibTransId="{8637774A-7804-4C18-84AE-1BD0AE9F6F64}"/>
    <dgm:cxn modelId="{B2D6C658-AAC2-4849-A505-F032F00933D0}" srcId="{5B5DF4A5-2E12-42C0-B535-95A3D1537752}" destId="{B3088574-59E8-496E-90D8-EFB6B68FA4B1}" srcOrd="1" destOrd="0" parTransId="{9FFBD996-8D9F-4F82-B90D-1F0EADED0B9D}" sibTransId="{5B2B2031-9E5F-487A-BFB1-D3F12DD0491C}"/>
    <dgm:cxn modelId="{7DADF559-6E6A-401C-A292-98DA3F148CDB}" srcId="{5DC897FD-B5A9-40C0-B359-40094D374B71}" destId="{97EA8D4D-3F51-42B4-A42A-9837A51B1E27}" srcOrd="0" destOrd="0" parTransId="{FE7A8680-D907-4BAA-A64E-6F3DCD38B74F}" sibTransId="{8F82ACB9-4669-4594-8AE0-E7C4D7AF1D98}"/>
    <dgm:cxn modelId="{A6315D5F-3830-4142-BE58-30B9107853C2}" type="presOf" srcId="{2A264674-AB7C-47CB-81C3-1559F0787B78}" destId="{3A1BF40B-1E16-374D-A469-72BB4C77D300}" srcOrd="0" destOrd="1" presId="urn:microsoft.com/office/officeart/2005/8/layout/vList5"/>
    <dgm:cxn modelId="{D45EBD5F-3B2B-4C78-9254-D0317C91C41E}" srcId="{47C3DA44-D101-4B5B-9FC4-A2B7AE7450E3}" destId="{5B5DF4A5-2E12-42C0-B535-95A3D1537752}" srcOrd="0" destOrd="0" parTransId="{B5B70EB1-FE68-4EB0-B465-CEAA9BBD480B}" sibTransId="{31ED7126-F174-41F9-A4E0-C07BE0CE285F}"/>
    <dgm:cxn modelId="{9915ED89-B10C-4735-BF4D-D01BA931715A}" srcId="{47C3DA44-D101-4B5B-9FC4-A2B7AE7450E3}" destId="{E4AD7404-0F29-48EC-9FC1-D9304F76AE32}" srcOrd="3" destOrd="0" parTransId="{ED8353EA-584C-46DA-AEAD-FB04970A9C87}" sibTransId="{7E16AEB5-586A-4E32-8DDD-D845466C20F1}"/>
    <dgm:cxn modelId="{8A196E8F-3639-6E4C-8A9C-460843B6FB9C}" type="presOf" srcId="{6DEC3312-E09D-4FF7-A928-23531B252FAA}" destId="{018F691F-3ED7-3C42-BDB9-07696F03A7CE}" srcOrd="0" destOrd="1" presId="urn:microsoft.com/office/officeart/2005/8/layout/vList5"/>
    <dgm:cxn modelId="{15055191-457E-4819-AC41-B34BD3518795}" srcId="{E4AD7404-0F29-48EC-9FC1-D9304F76AE32}" destId="{DDF69A34-EA4B-4EA0-8960-44D936BF596C}" srcOrd="1" destOrd="0" parTransId="{18295BFB-A5D5-4F78-918B-E59FCA53F9E8}" sibTransId="{BFEC9B4A-9EAF-41B7-8E3A-FEEA559064DE}"/>
    <dgm:cxn modelId="{0ADA8CA7-080D-446A-B0B2-1712E27E6653}" srcId="{5B22693C-58B7-4E09-B076-4A497A9A4888}" destId="{E8C9C564-0F12-45D4-A1C5-C5C84112788D}" srcOrd="1" destOrd="0" parTransId="{DDB198D2-3F89-4D04-9715-E87627E8FD6E}" sibTransId="{ACB70F12-0529-4E74-A066-114270AEF131}"/>
    <dgm:cxn modelId="{C326C3A9-AAE0-5E49-85E7-0429BE9540FD}" type="presOf" srcId="{34BA2C32-4826-40AA-ADDA-2C96D7D40CC6}" destId="{9E578C09-ACCD-DC40-BC8A-8BD060E9ACB4}" srcOrd="0" destOrd="0" presId="urn:microsoft.com/office/officeart/2005/8/layout/vList5"/>
    <dgm:cxn modelId="{5E5A81AA-E450-D445-8278-A62AA84A136C}" type="presOf" srcId="{97EA8D4D-3F51-42B4-A42A-9837A51B1E27}" destId="{3A1BF40B-1E16-374D-A469-72BB4C77D300}" srcOrd="0" destOrd="0" presId="urn:microsoft.com/office/officeart/2005/8/layout/vList5"/>
    <dgm:cxn modelId="{57B322AB-AA41-7840-9D04-86AC05CF91B6}" type="presOf" srcId="{47C3DA44-D101-4B5B-9FC4-A2B7AE7450E3}" destId="{1C414C46-7A41-EB42-BE6B-B46F50D78D79}" srcOrd="0" destOrd="0" presId="urn:microsoft.com/office/officeart/2005/8/layout/vList5"/>
    <dgm:cxn modelId="{5DA6CBAD-2EAC-9240-B34B-79F85E357D1F}" type="presOf" srcId="{DDF69A34-EA4B-4EA0-8960-44D936BF596C}" destId="{5DCDEE9B-6E18-1E40-B64E-9BCB43C39C8E}" srcOrd="0" destOrd="1" presId="urn:microsoft.com/office/officeart/2005/8/layout/vList5"/>
    <dgm:cxn modelId="{925543C2-33B9-1D43-BB0D-FDDA22ABB8A2}" type="presOf" srcId="{3BAE34C2-CDC4-4FC8-9AC2-1B77D5142170}" destId="{A8DD5E70-B18B-664F-9EC8-61B580B5E14B}" srcOrd="0" destOrd="0" presId="urn:microsoft.com/office/officeart/2005/8/layout/vList5"/>
    <dgm:cxn modelId="{06D2D6C7-F984-4B1D-B3C4-69E52E6FD8BE}" srcId="{3BAE34C2-CDC4-4FC8-9AC2-1B77D5142170}" destId="{D19E5B0F-AC2C-46F6-867F-2A45F9B1CCC0}" srcOrd="0" destOrd="0" parTransId="{9F3A6742-12D2-4980-ACA4-0B73BE1C0AAE}" sibTransId="{C29FD995-8DAD-4AF9-98A0-FCB320E76409}"/>
    <dgm:cxn modelId="{091A67C9-DA72-4E4B-BD04-F4DBB0E1C960}" type="presOf" srcId="{5DC897FD-B5A9-40C0-B359-40094D374B71}" destId="{96AC35F6-05E3-F145-89B6-7CFE39A4B5BD}" srcOrd="0" destOrd="0" presId="urn:microsoft.com/office/officeart/2005/8/layout/vList5"/>
    <dgm:cxn modelId="{B53CC6E4-3721-4C3B-8D97-159B513C895E}" srcId="{47C3DA44-D101-4B5B-9FC4-A2B7AE7450E3}" destId="{3BAE34C2-CDC4-4FC8-9AC2-1B77D5142170}" srcOrd="2" destOrd="0" parTransId="{86020EF6-8FD7-4B06-B22A-D04F4FF98B99}" sibTransId="{BFB56FFC-5470-4E65-A379-B0D84F6FCA4E}"/>
    <dgm:cxn modelId="{3FC054F7-00EC-440A-9BE5-166AE4EF2B2E}" srcId="{47C3DA44-D101-4B5B-9FC4-A2B7AE7450E3}" destId="{5B22693C-58B7-4E09-B076-4A497A9A4888}" srcOrd="1" destOrd="0" parTransId="{AA8D6D61-6BCB-4829-BF16-424BD1DB5ED9}" sibTransId="{9E85BB7D-785B-40FD-B647-569939EA8C5B}"/>
    <dgm:cxn modelId="{CF84DBFD-918E-214A-BC66-DB6058A66D7E}" type="presOf" srcId="{B3088574-59E8-496E-90D8-EFB6B68FA4B1}" destId="{9E578C09-ACCD-DC40-BC8A-8BD060E9ACB4}" srcOrd="0" destOrd="1" presId="urn:microsoft.com/office/officeart/2005/8/layout/vList5"/>
    <dgm:cxn modelId="{2F954485-1B7C-F74A-99B3-1E1BA2A9658A}" type="presParOf" srcId="{1C414C46-7A41-EB42-BE6B-B46F50D78D79}" destId="{F66126B7-02A6-4E4E-98BC-CBF0FB8A9B5F}" srcOrd="0" destOrd="0" presId="urn:microsoft.com/office/officeart/2005/8/layout/vList5"/>
    <dgm:cxn modelId="{2EDEECA5-2E29-A54F-A03E-944F26F0441A}" type="presParOf" srcId="{F66126B7-02A6-4E4E-98BC-CBF0FB8A9B5F}" destId="{A7154E83-064E-1947-A89A-CDA8BDFF232A}" srcOrd="0" destOrd="0" presId="urn:microsoft.com/office/officeart/2005/8/layout/vList5"/>
    <dgm:cxn modelId="{D914CD38-C609-EC41-B23E-AF247A86C612}" type="presParOf" srcId="{F66126B7-02A6-4E4E-98BC-CBF0FB8A9B5F}" destId="{9E578C09-ACCD-DC40-BC8A-8BD060E9ACB4}" srcOrd="1" destOrd="0" presId="urn:microsoft.com/office/officeart/2005/8/layout/vList5"/>
    <dgm:cxn modelId="{6E8207A2-A06E-F941-A358-ED7ACBDD84BD}" type="presParOf" srcId="{1C414C46-7A41-EB42-BE6B-B46F50D78D79}" destId="{DD7E93A6-1782-4D44-BD72-8314B96878DD}" srcOrd="1" destOrd="0" presId="urn:microsoft.com/office/officeart/2005/8/layout/vList5"/>
    <dgm:cxn modelId="{B32570C8-DE05-1E48-AABB-5A8FC22A9DC7}" type="presParOf" srcId="{1C414C46-7A41-EB42-BE6B-B46F50D78D79}" destId="{5C9C92AE-7BD4-6C4F-9A27-984B11581C01}" srcOrd="2" destOrd="0" presId="urn:microsoft.com/office/officeart/2005/8/layout/vList5"/>
    <dgm:cxn modelId="{7EEE6C9D-90EA-0D4B-80FA-9E93E55C1773}" type="presParOf" srcId="{5C9C92AE-7BD4-6C4F-9A27-984B11581C01}" destId="{05A18D95-5B9D-7843-B660-C11A1922A7EA}" srcOrd="0" destOrd="0" presId="urn:microsoft.com/office/officeart/2005/8/layout/vList5"/>
    <dgm:cxn modelId="{DC02C043-7A6B-8841-9AE1-C618A442DA75}" type="presParOf" srcId="{5C9C92AE-7BD4-6C4F-9A27-984B11581C01}" destId="{FBC38FEA-2743-AE4C-9C22-6413CB15AE86}" srcOrd="1" destOrd="0" presId="urn:microsoft.com/office/officeart/2005/8/layout/vList5"/>
    <dgm:cxn modelId="{8957451E-1113-BA4D-8AF0-235FE987B5BE}" type="presParOf" srcId="{1C414C46-7A41-EB42-BE6B-B46F50D78D79}" destId="{DAC46BB3-B702-834A-A5D9-CC4ADF28075F}" srcOrd="3" destOrd="0" presId="urn:microsoft.com/office/officeart/2005/8/layout/vList5"/>
    <dgm:cxn modelId="{69D965C3-5634-D240-AC61-43DB278BCDE1}" type="presParOf" srcId="{1C414C46-7A41-EB42-BE6B-B46F50D78D79}" destId="{3677751E-9865-B542-A83E-3E505A66B7A7}" srcOrd="4" destOrd="0" presId="urn:microsoft.com/office/officeart/2005/8/layout/vList5"/>
    <dgm:cxn modelId="{70B009D1-9EAF-8E49-BE53-888E970D9728}" type="presParOf" srcId="{3677751E-9865-B542-A83E-3E505A66B7A7}" destId="{A8DD5E70-B18B-664F-9EC8-61B580B5E14B}" srcOrd="0" destOrd="0" presId="urn:microsoft.com/office/officeart/2005/8/layout/vList5"/>
    <dgm:cxn modelId="{0285DB1D-8508-C946-B720-44C1D8AEA737}" type="presParOf" srcId="{3677751E-9865-B542-A83E-3E505A66B7A7}" destId="{018F691F-3ED7-3C42-BDB9-07696F03A7CE}" srcOrd="1" destOrd="0" presId="urn:microsoft.com/office/officeart/2005/8/layout/vList5"/>
    <dgm:cxn modelId="{C6B692AE-1100-1D4D-9E87-ADC1D03FF908}" type="presParOf" srcId="{1C414C46-7A41-EB42-BE6B-B46F50D78D79}" destId="{DC8F4610-DD38-E643-B3A7-641252FA0996}" srcOrd="5" destOrd="0" presId="urn:microsoft.com/office/officeart/2005/8/layout/vList5"/>
    <dgm:cxn modelId="{783F1B97-AECE-4D47-A867-E9EDABD178CE}" type="presParOf" srcId="{1C414C46-7A41-EB42-BE6B-B46F50D78D79}" destId="{0493488B-D85D-AF47-8C45-01E85431A236}" srcOrd="6" destOrd="0" presId="urn:microsoft.com/office/officeart/2005/8/layout/vList5"/>
    <dgm:cxn modelId="{161B2B93-6BFC-0642-8C6D-4E8E51B76034}" type="presParOf" srcId="{0493488B-D85D-AF47-8C45-01E85431A236}" destId="{2C28BF97-1D25-B748-8EB3-3BDACAD2EEF0}" srcOrd="0" destOrd="0" presId="urn:microsoft.com/office/officeart/2005/8/layout/vList5"/>
    <dgm:cxn modelId="{9213C602-37E7-5E4D-895D-932D20F8C733}" type="presParOf" srcId="{0493488B-D85D-AF47-8C45-01E85431A236}" destId="{5DCDEE9B-6E18-1E40-B64E-9BCB43C39C8E}" srcOrd="1" destOrd="0" presId="urn:microsoft.com/office/officeart/2005/8/layout/vList5"/>
    <dgm:cxn modelId="{459CC38C-68AE-DB47-AA89-943D6D61F217}" type="presParOf" srcId="{1C414C46-7A41-EB42-BE6B-B46F50D78D79}" destId="{4DE61BA4-4399-9943-91E6-BA796302DD13}" srcOrd="7" destOrd="0" presId="urn:microsoft.com/office/officeart/2005/8/layout/vList5"/>
    <dgm:cxn modelId="{EA950957-552E-9948-A95D-34C63320A2BB}" type="presParOf" srcId="{1C414C46-7A41-EB42-BE6B-B46F50D78D79}" destId="{2DD10134-108E-0B41-BE74-3147CABC3B41}" srcOrd="8" destOrd="0" presId="urn:microsoft.com/office/officeart/2005/8/layout/vList5"/>
    <dgm:cxn modelId="{34523EEB-5F0D-A849-862D-AF74EF39223D}" type="presParOf" srcId="{2DD10134-108E-0B41-BE74-3147CABC3B41}" destId="{96AC35F6-05E3-F145-89B6-7CFE39A4B5BD}" srcOrd="0" destOrd="0" presId="urn:microsoft.com/office/officeart/2005/8/layout/vList5"/>
    <dgm:cxn modelId="{80D7E275-4B3E-F24B-863B-629FFEA995E7}" type="presParOf" srcId="{2DD10134-108E-0B41-BE74-3147CABC3B41}" destId="{3A1BF40B-1E16-374D-A469-72BB4C77D30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78C09-ACCD-DC40-BC8A-8BD060E9ACB4}">
      <dsp:nvSpPr>
        <dsp:cNvPr id="0" name=""/>
        <dsp:cNvSpPr/>
      </dsp:nvSpPr>
      <dsp:spPr>
        <a:xfrm rot="5400000">
          <a:off x="1793049" y="-523243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10.1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730 M€ OP / year</a:t>
          </a:r>
          <a:endParaRPr lang="en-US" sz="1500" kern="1200"/>
        </a:p>
      </dsp:txBody>
      <dsp:txXfrm rot="-5400000">
        <a:off x="1165404" y="144262"/>
        <a:ext cx="2031969" cy="736819"/>
      </dsp:txXfrm>
    </dsp:sp>
    <dsp:sp modelId="{A7154E83-064E-1947-A89A-CDA8BDFF232A}">
      <dsp:nvSpPr>
        <dsp:cNvPr id="0" name=""/>
        <dsp:cNvSpPr/>
      </dsp:nvSpPr>
      <dsp:spPr>
        <a:xfrm>
          <a:off x="0" y="2334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Accelerator</a:t>
          </a:r>
          <a:r>
            <a:rPr lang="de-DE" sz="1500" kern="1200" dirty="0"/>
            <a:t> </a:t>
          </a:r>
          <a:r>
            <a:rPr lang="de-DE" sz="1500" kern="1200" dirty="0" err="1"/>
            <a:t>Facilities</a:t>
          </a:r>
          <a:endParaRPr lang="en-US" sz="1500" kern="1200" dirty="0"/>
        </a:p>
      </dsp:txBody>
      <dsp:txXfrm>
        <a:off x="49825" y="52159"/>
        <a:ext cx="1065754" cy="921024"/>
      </dsp:txXfrm>
    </dsp:sp>
    <dsp:sp modelId="{FBC38FEA-2743-AE4C-9C22-6413CB15AE86}">
      <dsp:nvSpPr>
        <dsp:cNvPr id="0" name=""/>
        <dsp:cNvSpPr/>
      </dsp:nvSpPr>
      <dsp:spPr>
        <a:xfrm rot="5400000">
          <a:off x="1793049" y="548464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6.0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197 M€ OP / year</a:t>
          </a:r>
          <a:endParaRPr lang="en-US" sz="1500" kern="1200"/>
        </a:p>
      </dsp:txBody>
      <dsp:txXfrm rot="-5400000">
        <a:off x="1165404" y="1215969"/>
        <a:ext cx="2031969" cy="736819"/>
      </dsp:txXfrm>
    </dsp:sp>
    <dsp:sp modelId="{05A18D95-5B9D-7843-B660-C11A1922A7EA}">
      <dsp:nvSpPr>
        <dsp:cNvPr id="0" name=""/>
        <dsp:cNvSpPr/>
      </dsp:nvSpPr>
      <dsp:spPr>
        <a:xfrm>
          <a:off x="0" y="1074042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Telescopes</a:t>
          </a:r>
          <a:endParaRPr lang="en-US" sz="1500" kern="1200" dirty="0"/>
        </a:p>
      </dsp:txBody>
      <dsp:txXfrm>
        <a:off x="49825" y="1123867"/>
        <a:ext cx="1065754" cy="921024"/>
      </dsp:txXfrm>
    </dsp:sp>
    <dsp:sp modelId="{018F691F-3ED7-3C42-BDB9-07696F03A7CE}">
      <dsp:nvSpPr>
        <dsp:cNvPr id="0" name=""/>
        <dsp:cNvSpPr/>
      </dsp:nvSpPr>
      <dsp:spPr>
        <a:xfrm rot="5400000">
          <a:off x="1793049" y="1620172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0.85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80 M€ OP / year</a:t>
          </a:r>
          <a:endParaRPr lang="en-US" sz="1500" kern="1200"/>
        </a:p>
      </dsp:txBody>
      <dsp:txXfrm rot="-5400000">
        <a:off x="1165404" y="2287677"/>
        <a:ext cx="2031969" cy="736819"/>
      </dsp:txXfrm>
    </dsp:sp>
    <dsp:sp modelId="{A8DD5E70-B18B-664F-9EC8-61B580B5E14B}">
      <dsp:nvSpPr>
        <dsp:cNvPr id="0" name=""/>
        <dsp:cNvSpPr/>
      </dsp:nvSpPr>
      <dsp:spPr>
        <a:xfrm>
          <a:off x="0" y="2145749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Laser </a:t>
          </a:r>
          <a:r>
            <a:rPr lang="de-DE" sz="1500" kern="1200" dirty="0" err="1"/>
            <a:t>Facilities</a:t>
          </a:r>
          <a:r>
            <a:rPr lang="de-DE" sz="1500" kern="1200" dirty="0"/>
            <a:t> (ELI)</a:t>
          </a:r>
          <a:endParaRPr lang="en-US" sz="1500" kern="1200" dirty="0"/>
        </a:p>
      </dsp:txBody>
      <dsp:txXfrm>
        <a:off x="49825" y="2195574"/>
        <a:ext cx="1065754" cy="921024"/>
      </dsp:txXfrm>
    </dsp:sp>
    <dsp:sp modelId="{5DCDEE9B-6E18-1E40-B64E-9BCB43C39C8E}">
      <dsp:nvSpPr>
        <dsp:cNvPr id="0" name=""/>
        <dsp:cNvSpPr/>
      </dsp:nvSpPr>
      <dsp:spPr>
        <a:xfrm rot="5400000">
          <a:off x="1793049" y="2691879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0.19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100 M€ OP / year</a:t>
          </a:r>
          <a:endParaRPr lang="en-US" sz="1500" kern="1200"/>
        </a:p>
      </dsp:txBody>
      <dsp:txXfrm rot="-5400000">
        <a:off x="1165404" y="3359384"/>
        <a:ext cx="2031969" cy="736819"/>
      </dsp:txXfrm>
    </dsp:sp>
    <dsp:sp modelId="{2C28BF97-1D25-B748-8EB3-3BDACAD2EEF0}">
      <dsp:nvSpPr>
        <dsp:cNvPr id="0" name=""/>
        <dsp:cNvSpPr/>
      </dsp:nvSpPr>
      <dsp:spPr>
        <a:xfrm>
          <a:off x="0" y="3217457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Reactor</a:t>
          </a:r>
          <a:r>
            <a:rPr lang="de-DE" sz="1500" kern="1200" dirty="0"/>
            <a:t> </a:t>
          </a:r>
          <a:r>
            <a:rPr lang="de-DE" sz="1500" kern="1200" dirty="0" err="1"/>
            <a:t>neutrons</a:t>
          </a:r>
          <a:r>
            <a:rPr lang="de-DE" sz="1500" kern="1200" dirty="0"/>
            <a:t> (ILL)</a:t>
          </a:r>
          <a:endParaRPr lang="en-US" sz="1500" kern="1200" dirty="0"/>
        </a:p>
      </dsp:txBody>
      <dsp:txXfrm>
        <a:off x="49825" y="3267282"/>
        <a:ext cx="1065754" cy="921024"/>
      </dsp:txXfrm>
    </dsp:sp>
    <dsp:sp modelId="{3A1BF40B-1E16-374D-A469-72BB4C77D300}">
      <dsp:nvSpPr>
        <dsp:cNvPr id="0" name=""/>
        <dsp:cNvSpPr/>
      </dsp:nvSpPr>
      <dsp:spPr>
        <a:xfrm rot="5400000">
          <a:off x="1793049" y="3763587"/>
          <a:ext cx="816539" cy="20718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0.17 B€ invest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/>
            <a:t>20 M€ OP / year</a:t>
          </a:r>
          <a:br>
            <a:rPr lang="de-DE" sz="1500" kern="1200"/>
          </a:br>
          <a:endParaRPr lang="en-US" sz="1500" kern="1200"/>
        </a:p>
      </dsp:txBody>
      <dsp:txXfrm rot="-5400000">
        <a:off x="1165404" y="4431092"/>
        <a:ext cx="2031969" cy="736819"/>
      </dsp:txXfrm>
    </dsp:sp>
    <dsp:sp modelId="{96AC35F6-05E3-F145-89B6-7CFE39A4B5BD}">
      <dsp:nvSpPr>
        <dsp:cNvPr id="0" name=""/>
        <dsp:cNvSpPr/>
      </dsp:nvSpPr>
      <dsp:spPr>
        <a:xfrm>
          <a:off x="0" y="4289165"/>
          <a:ext cx="1165404" cy="102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Magnet lab (EMFL) </a:t>
          </a:r>
          <a:endParaRPr lang="en-US" sz="1500" kern="1200"/>
        </a:p>
      </dsp:txBody>
      <dsp:txXfrm>
        <a:off x="49825" y="4338990"/>
        <a:ext cx="1065754" cy="921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7792" indent="-177792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582" indent="-177792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898" indent="-187317" algn="l" defTabSz="914354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689" indent="-177792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480" indent="-177792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Ralph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74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Massimo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2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Massimo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2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Maria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19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Maria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77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jpe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6" y="2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90" y="349614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9" y="3573016"/>
            <a:ext cx="11376025" cy="1296144"/>
          </a:xfrm>
        </p:spPr>
        <p:txBody>
          <a:bodyPr/>
          <a:lstStyle>
            <a:lvl1pPr marL="0" indent="0" algn="l">
              <a:buNone/>
              <a:defRPr sz="1900" b="1">
                <a:solidFill>
                  <a:schemeClr val="accent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6" y="4937944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500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4" y="5669582"/>
            <a:ext cx="793751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90" y="3501009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7" name="Picture 2" descr="https://www.helmholtz.de/fileadmin/user_upload/04_mediathek/Logos_2017/2017_H_Logo_RGB_untereinander_E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" y="5533348"/>
            <a:ext cx="3528392" cy="1067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4" y="5697183"/>
            <a:ext cx="1067253" cy="76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3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292800"/>
            <a:ext cx="11233633" cy="4527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9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921600"/>
            <a:ext cx="11232000" cy="3567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2700" baseline="0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376890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8821" y="6573383"/>
            <a:ext cx="9415652" cy="19498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GB" sz="2400">
                <a:solidFill>
                  <a:prstClr val="black"/>
                </a:solidFill>
                <a:latin typeface="Arial"/>
              </a:rPr>
              <a:t>R. Assmann - EuroNNAc ST Workshop - 21 Sep 2022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1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9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4"/>
            <a:ext cx="7524751" cy="245437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3" y="1449390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36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938785"/>
            <a:ext cx="11449049" cy="509995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DBD27C-AAA0-DF45-AF2E-569AD904CCA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lIns="121917" tIns="60958" rIns="121917" bIns="60958"/>
          <a:lstStyle>
            <a:lvl1pPr>
              <a:defRPr/>
            </a:lvl1pPr>
          </a:lstStyle>
          <a:p>
            <a:pPr defTabSz="609585"/>
            <a:endParaRPr lang="de-DE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A0433FF-CBB0-A24E-971C-0529FA9591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lIns="121917" tIns="60958" rIns="121917" bIns="60958"/>
          <a:lstStyle/>
          <a:p>
            <a:pPr defTabSz="609585"/>
            <a:fld id="{A9DEAEC5-3744-C841-BC5A-B58FB667A823}" type="slidenum">
              <a:rPr lang="de-DE" sz="2400" smtClean="0">
                <a:solidFill>
                  <a:prstClr val="black"/>
                </a:solidFill>
                <a:latin typeface="Arial"/>
              </a:rPr>
              <a:pPr defTabSz="609585"/>
              <a:t>‹Nr.›</a:t>
            </a:fld>
            <a:endParaRPr lang="de-DE" sz="24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491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918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r>
              <a:rPr lang="en-GB"/>
              <a:t>R. Assmann - EuroNNAc ST Workshop - 21 Sep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441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387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58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30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26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02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R. Assmann - EuroNNAc ST Workshop - 21 Sep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0" y="817502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87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9"/>
            <a:ext cx="7524751" cy="245437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5"/>
            <a:ext cx="7524751" cy="245437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4" y="1449391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4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0849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49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177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728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44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76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Arial"/>
              </a:rPr>
              <a:t>R. Assmann - EuroNNAc ST Workshop - 21 Sep 2022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3" y="817503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73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3" y="1406431"/>
            <a:ext cx="7524751" cy="245437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3" y="3963538"/>
            <a:ext cx="7524751" cy="245437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7" y="1449391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7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1890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7" name="Picture 2" descr="https://www.helmholtz.de/fileadmin/user_upload/04_mediathek/Logos_2017/2017_H_Logo_RGB_untereinander_E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" y="5533346"/>
            <a:ext cx="3528392" cy="10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4" y="5697182"/>
            <a:ext cx="1067253" cy="7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53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R. Assmann - EuroNNAc ST Workshop - 21 Sep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16412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28820" y="6582809"/>
            <a:ext cx="9415652" cy="194989"/>
          </a:xfrm>
        </p:spPr>
        <p:txBody>
          <a:bodyPr/>
          <a:lstStyle/>
          <a:p>
            <a:r>
              <a:rPr lang="en-GB" noProof="0"/>
              <a:t>R. Assmann - EuroNNAc ST Workshop - 21 Sep 2022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7062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101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1424" y="6565569"/>
            <a:ext cx="9289032" cy="165431"/>
          </a:xfrm>
        </p:spPr>
        <p:txBody>
          <a:bodyPr/>
          <a:lstStyle/>
          <a:p>
            <a:r>
              <a:rPr lang="en-GB" noProof="0"/>
              <a:t>R. Assmann - EuroNNAc ST Workshop - 21 Sep 2022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0" y="817502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87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9951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7E8047B-931F-4016-99D3-0ED0AA97AB15}"/>
              </a:ext>
            </a:extLst>
          </p:cNvPr>
          <p:cNvGrpSpPr/>
          <p:nvPr userDrawn="1"/>
        </p:nvGrpSpPr>
        <p:grpSpPr>
          <a:xfrm>
            <a:off x="293939" y="5207203"/>
            <a:ext cx="4032448" cy="1152130"/>
            <a:chOff x="755576" y="5229198"/>
            <a:chExt cx="4032448" cy="11521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29EB28-3979-4E23-B67B-4BD9DC678876}"/>
                </a:ext>
              </a:extLst>
            </p:cNvPr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B5343-DEF8-428B-9601-6F9A5A8D7147}"/>
                </a:ext>
              </a:extLst>
            </p:cNvPr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13" name="Picture 12" descr="de.png">
                <a:extLst>
                  <a:ext uri="{FF2B5EF4-FFF2-40B4-BE49-F238E27FC236}">
                    <a16:creationId xmlns:a16="http://schemas.microsoft.com/office/drawing/2014/main" id="{374DBCFF-5E3A-42F4-84DC-D52AC027567E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13" descr="gb.png">
                <a:extLst>
                  <a:ext uri="{FF2B5EF4-FFF2-40B4-BE49-F238E27FC236}">
                    <a16:creationId xmlns:a16="http://schemas.microsoft.com/office/drawing/2014/main" id="{1CD0D48D-A961-4BB5-990F-0A03C5AF4AD0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5" name="Picture 14" descr="fr.png">
                <a:extLst>
                  <a:ext uri="{FF2B5EF4-FFF2-40B4-BE49-F238E27FC236}">
                    <a16:creationId xmlns:a16="http://schemas.microsoft.com/office/drawing/2014/main" id="{491FD068-FBD3-4CDE-8432-4127C212D8A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Picture 15" descr="it.png">
                <a:extLst>
                  <a:ext uri="{FF2B5EF4-FFF2-40B4-BE49-F238E27FC236}">
                    <a16:creationId xmlns:a16="http://schemas.microsoft.com/office/drawing/2014/main" id="{B34B65D5-9FD0-4D9A-8766-469EC1535B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Picture 16" descr="pt.png">
                <a:extLst>
                  <a:ext uri="{FF2B5EF4-FFF2-40B4-BE49-F238E27FC236}">
                    <a16:creationId xmlns:a16="http://schemas.microsoft.com/office/drawing/2014/main" id="{01549676-8E73-4E05-AE67-DBB530B999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Picture 17" descr="jp.png">
                <a:extLst>
                  <a:ext uri="{FF2B5EF4-FFF2-40B4-BE49-F238E27FC236}">
                    <a16:creationId xmlns:a16="http://schemas.microsoft.com/office/drawing/2014/main" id="{D1CC7EA9-E704-4605-BD3C-C3957849C7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 descr="us.png">
                <a:extLst>
                  <a:ext uri="{FF2B5EF4-FFF2-40B4-BE49-F238E27FC236}">
                    <a16:creationId xmlns:a16="http://schemas.microsoft.com/office/drawing/2014/main" id="{DF8ECB0A-DD57-4A5F-8697-B65FF16CF49E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 descr="hu.png">
                <a:extLst>
                  <a:ext uri="{FF2B5EF4-FFF2-40B4-BE49-F238E27FC236}">
                    <a16:creationId xmlns:a16="http://schemas.microsoft.com/office/drawing/2014/main" id="{5630AC14-8F1B-4352-B4FA-989D57B98649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 descr="se.png">
                <a:extLst>
                  <a:ext uri="{FF2B5EF4-FFF2-40B4-BE49-F238E27FC236}">
                    <a16:creationId xmlns:a16="http://schemas.microsoft.com/office/drawing/2014/main" id="{D42E610E-8D6C-4DCB-A391-B89BA1E7AD34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2" name="Picture 21" descr="cn.png">
                <a:extLst>
                  <a:ext uri="{FF2B5EF4-FFF2-40B4-BE49-F238E27FC236}">
                    <a16:creationId xmlns:a16="http://schemas.microsoft.com/office/drawing/2014/main" id="{1FE80E1A-F10E-4A5F-A6AC-744DA453B5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4502D29-D994-4404-8F68-0B7F8FB0397E}"/>
                  </a:ext>
                </a:extLst>
              </p:cNvPr>
              <p:cNvPicPr>
                <a:picLocks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40422B5-BAE0-4CD7-BD78-509BC442EE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90"/>
            <a:ext cx="330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04" y="6453035"/>
            <a:ext cx="47211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683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317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017" y="100425"/>
            <a:ext cx="679856" cy="44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3F7430-E5E4-4E3E-967C-CA4BF4306AA7}"/>
              </a:ext>
            </a:extLst>
          </p:cNvPr>
          <p:cNvSpPr txBox="1"/>
          <p:nvPr userDrawn="1"/>
        </p:nvSpPr>
        <p:spPr>
          <a:xfrm>
            <a:off x="10967126" y="490883"/>
            <a:ext cx="1086567" cy="26160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GB" sz="1100" dirty="0">
                <a:solidFill>
                  <a:srgbClr val="0070C0"/>
                </a:solidFill>
              </a:rPr>
              <a:t>Horizon Europe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460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759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056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21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773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323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833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99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8367" y="1748367"/>
            <a:ext cx="5473700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239937" y="1748367"/>
            <a:ext cx="5456767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28134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429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EuroNNAc ST Workshop - 21 Sep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712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485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23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 dirty="0">
              <a:solidFill>
                <a:srgbClr val="33418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59" y="1043747"/>
            <a:ext cx="11560013" cy="5185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A8DA6CDB-215D-7C4F-97C3-F225A77A34D6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7961747" cy="80312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33418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216233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hr-HR"/>
              <a:t>R. Assmann - EuroNNAc ST Workshop - 21 Sep 2022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DE1C79-D823-8ED4-095A-544C9021A4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017" y="100425"/>
            <a:ext cx="679856" cy="44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BE4A7-6E78-0B17-966E-56D7E54D0C30}"/>
              </a:ext>
            </a:extLst>
          </p:cNvPr>
          <p:cNvSpPr txBox="1"/>
          <p:nvPr userDrawn="1"/>
        </p:nvSpPr>
        <p:spPr>
          <a:xfrm>
            <a:off x="10967126" y="490883"/>
            <a:ext cx="1086567" cy="26160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GB" sz="1100" dirty="0">
                <a:solidFill>
                  <a:srgbClr val="0070C0"/>
                </a:solidFill>
              </a:rPr>
              <a:t>Horizon Europe</a:t>
            </a:r>
          </a:p>
        </p:txBody>
      </p:sp>
    </p:spTree>
    <p:extLst>
      <p:ext uri="{BB962C8B-B14F-4D97-AF65-F5344CB8AC3E}">
        <p14:creationId xmlns:p14="http://schemas.microsoft.com/office/powerpoint/2010/main" val="3312818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R. Assmann - EuroNNAc ST Workshop - 21 Sep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453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R. Assmann - EuroNNAc ST Workshop - 21 Sep 2022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68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80001" y="1748370"/>
            <a:ext cx="8352851" cy="1680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478367" y="3839999"/>
            <a:ext cx="5473700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239935" y="3839633"/>
            <a:ext cx="5473700" cy="247226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7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239935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14536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195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78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8367" y="1748367"/>
            <a:ext cx="5473700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239934" y="1748367"/>
            <a:ext cx="5456767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908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8352851" cy="1680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478367" y="3839999"/>
            <a:ext cx="5473700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239934" y="3839633"/>
            <a:ext cx="5473700" cy="247226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7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239933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42437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2"/>
            <a:ext cx="11376024" cy="451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0" y="1406430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424" y="6556142"/>
            <a:ext cx="9289032" cy="165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R. Assmann - EuroNNAc ST Workshop - 21 Sep 2022</a:t>
            </a:r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45437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‹Nr.›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9" y="6575855"/>
            <a:ext cx="419951" cy="12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8" y="6538055"/>
            <a:ext cx="591255" cy="2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6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</p:sldLayoutIdLst>
  <p:hf sldNum="0"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1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687" indent="-266687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687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898" indent="-276212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585" indent="-266687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272" indent="-266687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2958" indent="-266687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8408" y="6311902"/>
            <a:ext cx="1698472" cy="406311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/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6504003"/>
            <a:ext cx="12191977" cy="361948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80000" y="292801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1591380" y="6635873"/>
            <a:ext cx="1006698" cy="292380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/>
            <a:r>
              <a:rPr lang="en-US" sz="1100" dirty="0">
                <a:solidFill>
                  <a:srgbClr val="FFFFFF"/>
                </a:solidFill>
                <a:latin typeface="Arial"/>
                <a:cs typeface="Arial"/>
              </a:rPr>
              <a:t>R. Assmann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3815777" y="6641581"/>
            <a:ext cx="823286" cy="292380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/>
            <a:r>
              <a:rPr lang="en-US" sz="1100" dirty="0">
                <a:solidFill>
                  <a:srgbClr val="FFFFFF"/>
                </a:solidFill>
                <a:latin typeface="Arial"/>
                <a:cs typeface="Arial"/>
              </a:rPr>
              <a:t>ATHENA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25" y="6405331"/>
            <a:ext cx="803063" cy="29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 userDrawn="1"/>
        </p:nvSpPr>
        <p:spPr>
          <a:xfrm>
            <a:off x="11585307" y="6517963"/>
            <a:ext cx="455191" cy="328292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/>
            <a:fld id="{3C172518-173E-4150-ADC7-9A676108EB8A}" type="slidenum">
              <a:rPr lang="en-GB" sz="1300" smtClean="0">
                <a:solidFill>
                  <a:prstClr val="white"/>
                </a:solidFill>
                <a:latin typeface="Arial"/>
              </a:rPr>
              <a:pPr defTabSz="1219110"/>
              <a:t>‹Nr.›</a:t>
            </a:fld>
            <a:endParaRPr lang="en-GB" sz="13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51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sldNum="0" hdr="0" dt="0"/>
  <p:txStyles>
    <p:titleStyle>
      <a:lvl1pPr algn="l" defTabSz="1219110" rtl="0" eaLnBrk="1" latinLnBrk="0" hangingPunct="1">
        <a:spcBef>
          <a:spcPct val="0"/>
        </a:spcBef>
        <a:buNone/>
        <a:defRPr sz="29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83" indent="-241283" algn="l" defTabSz="239983" rtl="0" eaLnBrk="1" latinLnBrk="0" hangingPunct="1">
        <a:lnSpc>
          <a:spcPts val="2400"/>
        </a:lnSpc>
        <a:spcBef>
          <a:spcPts val="1467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239983" algn="l"/>
          <a:tab pos="479964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448" indent="-239167" algn="l" defTabSz="121911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21731" indent="-241283" algn="l" defTabSz="121911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28" indent="-232817" algn="l" defTabSz="121911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33400" indent="-380972" algn="l" defTabSz="121911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indent="0" algn="l" defTabSz="1219110" rtl="0" eaLnBrk="1" latinLnBrk="0" hangingPunct="1">
        <a:spcBef>
          <a:spcPct val="2000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4001"/>
            <a:ext cx="12192000" cy="36195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80000" y="292800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478368" y="1364771"/>
            <a:ext cx="112336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671" y="6475088"/>
            <a:ext cx="1430831" cy="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29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239994" rtl="0" eaLnBrk="1" latinLnBrk="0" hangingPunct="1">
        <a:lnSpc>
          <a:spcPts val="2400"/>
        </a:lnSpc>
        <a:spcBef>
          <a:spcPts val="1467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239994" algn="l"/>
          <a:tab pos="479988" algn="l"/>
        </a:tabLst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3917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241294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3282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3467" indent="-380990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- EuroNNAc ST Workshop - 21 Sep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9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926" r:id="rId13"/>
  </p:sldLayoutIdLst>
  <p:hf sldNum="0"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8820" y="6573382"/>
            <a:ext cx="9415652" cy="1949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R. Assmann - EuroNNAc ST Workshop - 21 Sep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517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- EuroNNAc ST Workshop - 21 Sep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1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hf sldNum="0"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R. Assmann - EuroNNAc ST Workshop - 21 Sep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38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</p:sldLayoutIdLst>
  <p:hf sldNum="0"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8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7" Type="http://schemas.openxmlformats.org/officeDocument/2006/relationships/image" Target="../media/image290.png"/><Relationship Id="rId12" Type="http://schemas.openxmlformats.org/officeDocument/2006/relationships/image" Target="../media/image72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0.png"/><Relationship Id="rId11" Type="http://schemas.openxmlformats.org/officeDocument/2006/relationships/image" Target="../media/image71.png"/><Relationship Id="rId5" Type="http://schemas.openxmlformats.org/officeDocument/2006/relationships/image" Target="../media/image280.png"/><Relationship Id="rId10" Type="http://schemas.microsoft.com/office/2007/relationships/hdphoto" Target="../media/hdphoto2.wdp"/><Relationship Id="rId4" Type="http://schemas.openxmlformats.org/officeDocument/2006/relationships/image" Target="../media/image310.pn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9.png"/><Relationship Id="rId5" Type="http://schemas.openxmlformats.org/officeDocument/2006/relationships/image" Target="../media/image78.tiff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roadmap2021.esfri.eu/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4.xml"/><Relationship Id="rId5" Type="http://schemas.openxmlformats.org/officeDocument/2006/relationships/hyperlink" Target="https://roadmap2021.esfri.eu/" TargetMode="External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11" Type="http://schemas.openxmlformats.org/officeDocument/2006/relationships/slide" Target="slide26.xml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12" Type="http://schemas.openxmlformats.org/officeDocument/2006/relationships/image" Target="../media/image118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jp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12" Type="http://schemas.openxmlformats.org/officeDocument/2006/relationships/image" Target="../media/image13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jpeg"/><Relationship Id="rId9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3.jpeg"/><Relationship Id="rId7" Type="http://schemas.openxmlformats.org/officeDocument/2006/relationships/image" Target="../media/image136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9.pn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2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9.png"/><Relationship Id="rId5" Type="http://schemas.openxmlformats.org/officeDocument/2006/relationships/image" Target="../media/image13.png"/><Relationship Id="rId4" Type="http://schemas.openxmlformats.org/officeDocument/2006/relationships/image" Target="../media/image14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" Type="http://schemas.openxmlformats.org/officeDocument/2006/relationships/image" Target="../media/image150.png"/><Relationship Id="rId21" Type="http://schemas.openxmlformats.org/officeDocument/2006/relationships/image" Target="../media/image168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3.jpeg"/><Relationship Id="rId11" Type="http://schemas.openxmlformats.org/officeDocument/2006/relationships/image" Target="../media/image158.png"/><Relationship Id="rId24" Type="http://schemas.openxmlformats.org/officeDocument/2006/relationships/image" Target="../media/image171.jpe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gif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jpeg"/><Relationship Id="rId27" Type="http://schemas.openxmlformats.org/officeDocument/2006/relationships/image" Target="../media/image1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roadmap2021.esfri.eu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5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roadmap2021.esfri.eu/" TargetMode="Externa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roadmap2021.esfri.eu/" TargetMode="Externa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roadmap2021.esfri.eu/" TargetMode="External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roadmap2021.esfri.eu/" TargetMode="Externa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13.png"/><Relationship Id="rId4" Type="http://schemas.openxmlformats.org/officeDocument/2006/relationships/image" Target="../media/image5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286" y="2531733"/>
            <a:ext cx="3983239" cy="897267"/>
          </a:xfrm>
        </p:spPr>
        <p:txBody>
          <a:bodyPr>
            <a:noAutofit/>
          </a:bodyPr>
          <a:lstStyle/>
          <a:p>
            <a:r>
              <a:rPr lang="en-GB" sz="4000" dirty="0" err="1"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EuPRAXIA</a:t>
            </a:r>
            <a:endParaRPr lang="en-GB" sz="4000" dirty="0">
              <a:effectLst>
                <a:glow rad="2032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286" y="3760859"/>
            <a:ext cx="4042535" cy="835381"/>
          </a:xfrm>
          <a:effectLst>
            <a:glow rad="355600">
              <a:schemeClr val="accent1"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Ralph W. </a:t>
            </a:r>
            <a:r>
              <a:rPr lang="en-GB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Aßmann</a:t>
            </a:r>
            <a:r>
              <a:rPr lang="en-GB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Coordinator</a:t>
            </a:r>
            <a:br>
              <a:rPr lang="en-GB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GB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(INFN and DESY)</a:t>
            </a:r>
          </a:p>
          <a:p>
            <a:r>
              <a:rPr lang="en-GB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EuroNNAc</a:t>
            </a:r>
            <a:r>
              <a:rPr lang="en-GB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Special Topics Workshop, Elba, Italy</a:t>
            </a:r>
          </a:p>
          <a:p>
            <a:r>
              <a:rPr lang="en-GB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21 September 2022</a:t>
            </a:r>
          </a:p>
        </p:txBody>
      </p:sp>
      <p:pic>
        <p:nvPicPr>
          <p:cNvPr id="6" name="Picture 5" descr="ESFRI-EuPRAXIA-03-highlight-pict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081" y="241521"/>
            <a:ext cx="7540379" cy="628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nder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978" y="377400"/>
            <a:ext cx="4675103" cy="3148725"/>
          </a:xfrm>
          <a:prstGeom prst="rect">
            <a:avLst/>
          </a:prstGeom>
        </p:spPr>
      </p:pic>
      <p:pic>
        <p:nvPicPr>
          <p:cNvPr id="7" name="Grafik 6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965C3740-89B1-2A2C-6118-40F4AC2147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118" y="1680519"/>
            <a:ext cx="1866825" cy="1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B71D85-9A55-47D1-3CDD-BD811C2DBD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C9BBD53-EC4F-701D-A02B-274FC0DC5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3" y="-8495"/>
            <a:ext cx="12153230" cy="683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0037300-864A-AC28-55C7-BA805EFDD2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59444">
            <a:off x="4479458" y="331788"/>
            <a:ext cx="3516218" cy="15107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949985-32A4-1620-563E-A6B773E25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5" y="79731"/>
            <a:ext cx="4241366" cy="2353036"/>
          </a:xfrm>
          <a:prstGeom prst="rect">
            <a:avLst/>
          </a:prstGeom>
        </p:spPr>
      </p:pic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A46319D9-23DE-DA3D-074F-89237A2D92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27017">
            <a:off x="6459345" y="3965075"/>
            <a:ext cx="5327658" cy="177496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915C93D-E1D1-6680-D7C1-BDD897F8CCD0}"/>
              </a:ext>
            </a:extLst>
          </p:cNvPr>
          <p:cNvSpPr txBox="1"/>
          <p:nvPr/>
        </p:nvSpPr>
        <p:spPr>
          <a:xfrm rot="20523824">
            <a:off x="8591013" y="395984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135 – 175 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5D5334-FD02-FA09-0D0F-E4345937E00B}"/>
              </a:ext>
            </a:extLst>
          </p:cNvPr>
          <p:cNvSpPr txBox="1"/>
          <p:nvPr/>
        </p:nvSpPr>
        <p:spPr>
          <a:xfrm rot="4248183">
            <a:off x="2563381" y="4401888"/>
            <a:ext cx="10342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/>
              <a:t>∼35 m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7765C63-2B3C-B342-20EB-EFEF59B658D7}"/>
              </a:ext>
            </a:extLst>
          </p:cNvPr>
          <p:cNvCxnSpPr/>
          <p:nvPr/>
        </p:nvCxnSpPr>
        <p:spPr>
          <a:xfrm>
            <a:off x="2430100" y="3278458"/>
            <a:ext cx="870663" cy="259823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3891FEC-53AA-AD02-201F-3AFDCBA8D3B9}"/>
              </a:ext>
            </a:extLst>
          </p:cNvPr>
          <p:cNvCxnSpPr>
            <a:cxnSpLocks/>
          </p:cNvCxnSpPr>
          <p:nvPr/>
        </p:nvCxnSpPr>
        <p:spPr>
          <a:xfrm flipV="1">
            <a:off x="23338" y="-8495"/>
            <a:ext cx="12008831" cy="394037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127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7A630C-E87B-559C-1667-2BE3CEDBE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286171" cy="1325563"/>
          </a:xfrm>
        </p:spPr>
        <p:txBody>
          <a:bodyPr/>
          <a:lstStyle/>
          <a:p>
            <a:r>
              <a:rPr lang="en-US" sz="3600" dirty="0" err="1">
                <a:latin typeface="Calibri"/>
                <a:cs typeface="Calibri"/>
              </a:rPr>
              <a:t>EuPRAXIA</a:t>
            </a:r>
            <a:r>
              <a:rPr lang="en-US" sz="3600" dirty="0">
                <a:latin typeface="Calibri"/>
                <a:cs typeface="Calibri"/>
              </a:rPr>
              <a:t> Facility Size:   C O M P A C 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02754D-9D70-560C-4FC7-773DA3C5A8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533797-B6D8-F18A-7A20-8126F8E5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8" y="869175"/>
            <a:ext cx="9151124" cy="54832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9BADD1-B883-C4A9-EA3E-5A3256866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541" y="2801589"/>
            <a:ext cx="6299200" cy="105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67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D1AAF-F39F-7645-809A-734AFE776D6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3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131A0FD6-FA98-294E-A420-83523F8B6C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2"/>
            <a:ext cx="12289536" cy="6912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6C8BDE-5DFE-B04A-9FC3-C89D953949AA}"/>
              </a:ext>
            </a:extLst>
          </p:cNvPr>
          <p:cNvSpPr/>
          <p:nvPr/>
        </p:nvSpPr>
        <p:spPr>
          <a:xfrm>
            <a:off x="121020" y="5606956"/>
            <a:ext cx="10771097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IMPORTANT: EuPRAXIA design includes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lab space, RF injectors, transfer lines, undulator lines, shielding, ...</a:t>
            </a:r>
          </a:p>
        </p:txBody>
      </p:sp>
    </p:spTree>
    <p:extLst>
      <p:ext uri="{BB962C8B-B14F-4D97-AF65-F5344CB8AC3E}">
        <p14:creationId xmlns:p14="http://schemas.microsoft.com/office/powerpoint/2010/main" val="300319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646701-1CE6-3301-4A21-A942D572D1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69F2FB-F4B6-3454-D84B-4A2BC0043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03"/>
            <a:ext cx="6096000" cy="34267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DE23493-02BA-C417-EF6C-E86C6FB54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303"/>
            <a:ext cx="6096000" cy="34267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7DEE74-27BD-0EC4-747F-699D4B593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2"/>
            <a:ext cx="6096000" cy="34267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B6F2D0B-BA9E-20AD-26A0-7EB95D19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57049"/>
            <a:ext cx="6096000" cy="34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12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EAA7C-503B-706F-540B-30671AC0BB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F81F45-7293-5F58-EBAE-FCBF6569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34267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5D4C50-C465-CE53-579D-C24CADF6D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0"/>
            <a:ext cx="6096001" cy="34267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2C795B-92F0-EE78-5AAD-AB6F94A4E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3431254"/>
            <a:ext cx="6096001" cy="34267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5DE30C6-815A-2666-A76D-5C98261CD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7" y="3431252"/>
            <a:ext cx="6096002" cy="342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5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04DB4-8F03-40B0-3B26-41AE8A0201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EC9C4F-5398-7581-3B9D-20382A67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00011" cy="3429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F4ABF2-D5E7-FD9D-8762-8F55FE86E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88" y="0"/>
            <a:ext cx="6100011" cy="3429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64BF93C-9052-0C44-9830-29D13EA67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6100011" cy="3429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4C5FB3D-222E-52D0-F5B7-44A64596F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987" y="3429000"/>
            <a:ext cx="610001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60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Solving Energy Spread (</a:t>
            </a:r>
            <a:r>
              <a:rPr lang="en-US" sz="3200" dirty="0" err="1">
                <a:latin typeface="Calibri"/>
                <a:cs typeface="Calibri"/>
              </a:rPr>
              <a:t>Touschek</a:t>
            </a:r>
            <a:r>
              <a:rPr lang="en-US" sz="3200" dirty="0">
                <a:latin typeface="Calibri"/>
                <a:cs typeface="Calibri"/>
              </a:rPr>
              <a:t> Prize 2020)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B5F2E3-ECC6-4E9E-A1F5-0D0FE31CB168}"/>
              </a:ext>
            </a:extLst>
          </p:cNvPr>
          <p:cNvSpPr/>
          <p:nvPr/>
        </p:nvSpPr>
        <p:spPr>
          <a:xfrm>
            <a:off x="2513137" y="3874314"/>
            <a:ext cx="36000" cy="577599"/>
          </a:xfrm>
          <a:prstGeom prst="rect">
            <a:avLst/>
          </a:prstGeom>
          <a:gradFill flip="none" rotWithShape="1">
            <a:gsLst>
              <a:gs pos="0">
                <a:srgbClr val="A5A5A5">
                  <a:lumMod val="89000"/>
                </a:srgbClr>
              </a:gs>
              <a:gs pos="23000">
                <a:srgbClr val="A5A5A5">
                  <a:lumMod val="89000"/>
                </a:srgbClr>
              </a:gs>
              <a:gs pos="69000">
                <a:srgbClr val="A5A5A5">
                  <a:lumMod val="75000"/>
                </a:srgbClr>
              </a:gs>
              <a:gs pos="97000">
                <a:srgbClr val="A5A5A5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300000" lon="21299997" rev="0"/>
            </a:camera>
            <a:lightRig rig="threePt" dir="t">
              <a:rot lat="0" lon="0" rev="0"/>
            </a:lightRig>
          </a:scene3d>
          <a:sp3d extrusionH="1270000"/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rapezoid 19">
            <a:extLst>
              <a:ext uri="{FF2B5EF4-FFF2-40B4-BE49-F238E27FC236}">
                <a16:creationId xmlns:a16="http://schemas.microsoft.com/office/drawing/2014/main" id="{A6EAE96E-F5F9-4366-BEE5-EDCB1AA12D35}"/>
              </a:ext>
            </a:extLst>
          </p:cNvPr>
          <p:cNvSpPr/>
          <p:nvPr/>
        </p:nvSpPr>
        <p:spPr>
          <a:xfrm rot="5400000">
            <a:off x="1956016" y="3709134"/>
            <a:ext cx="748197" cy="265267"/>
          </a:xfrm>
          <a:custGeom>
            <a:avLst/>
            <a:gdLst>
              <a:gd name="connsiteX0" fmla="*/ 0 w 257680"/>
              <a:gd name="connsiteY0" fmla="*/ 458714 h 458714"/>
              <a:gd name="connsiteX1" fmla="*/ 88446 w 257680"/>
              <a:gd name="connsiteY1" fmla="*/ 0 h 458714"/>
              <a:gd name="connsiteX2" fmla="*/ 169234 w 257680"/>
              <a:gd name="connsiteY2" fmla="*/ 0 h 458714"/>
              <a:gd name="connsiteX3" fmla="*/ 257680 w 257680"/>
              <a:gd name="connsiteY3" fmla="*/ 458714 h 458714"/>
              <a:gd name="connsiteX4" fmla="*/ 0 w 257680"/>
              <a:gd name="connsiteY4" fmla="*/ 458714 h 458714"/>
              <a:gd name="connsiteX0" fmla="*/ 0 w 263080"/>
              <a:gd name="connsiteY0" fmla="*/ 442514 h 458714"/>
              <a:gd name="connsiteX1" fmla="*/ 93846 w 263080"/>
              <a:gd name="connsiteY1" fmla="*/ 0 h 458714"/>
              <a:gd name="connsiteX2" fmla="*/ 174634 w 263080"/>
              <a:gd name="connsiteY2" fmla="*/ 0 h 458714"/>
              <a:gd name="connsiteX3" fmla="*/ 263080 w 263080"/>
              <a:gd name="connsiteY3" fmla="*/ 458714 h 458714"/>
              <a:gd name="connsiteX4" fmla="*/ 0 w 263080"/>
              <a:gd name="connsiteY4" fmla="*/ 442514 h 458714"/>
              <a:gd name="connsiteX0" fmla="*/ 0 w 252280"/>
              <a:gd name="connsiteY0" fmla="*/ 442514 h 442514"/>
              <a:gd name="connsiteX1" fmla="*/ 93846 w 252280"/>
              <a:gd name="connsiteY1" fmla="*/ 0 h 442514"/>
              <a:gd name="connsiteX2" fmla="*/ 174634 w 252280"/>
              <a:gd name="connsiteY2" fmla="*/ 0 h 442514"/>
              <a:gd name="connsiteX3" fmla="*/ 252280 w 252280"/>
              <a:gd name="connsiteY3" fmla="*/ 422714 h 442514"/>
              <a:gd name="connsiteX4" fmla="*/ 0 w 252280"/>
              <a:gd name="connsiteY4" fmla="*/ 442514 h 442514"/>
              <a:gd name="connsiteX0" fmla="*/ 0 w 254080"/>
              <a:gd name="connsiteY0" fmla="*/ 442514 h 442514"/>
              <a:gd name="connsiteX1" fmla="*/ 93846 w 254080"/>
              <a:gd name="connsiteY1" fmla="*/ 0 h 442514"/>
              <a:gd name="connsiteX2" fmla="*/ 174634 w 254080"/>
              <a:gd name="connsiteY2" fmla="*/ 0 h 442514"/>
              <a:gd name="connsiteX3" fmla="*/ 254080 w 254080"/>
              <a:gd name="connsiteY3" fmla="*/ 442514 h 442514"/>
              <a:gd name="connsiteX4" fmla="*/ 0 w 254080"/>
              <a:gd name="connsiteY4" fmla="*/ 442514 h 442514"/>
              <a:gd name="connsiteX0" fmla="*/ 0 w 243280"/>
              <a:gd name="connsiteY0" fmla="*/ 426314 h 442514"/>
              <a:gd name="connsiteX1" fmla="*/ 83046 w 243280"/>
              <a:gd name="connsiteY1" fmla="*/ 0 h 442514"/>
              <a:gd name="connsiteX2" fmla="*/ 163834 w 243280"/>
              <a:gd name="connsiteY2" fmla="*/ 0 h 442514"/>
              <a:gd name="connsiteX3" fmla="*/ 243280 w 243280"/>
              <a:gd name="connsiteY3" fmla="*/ 442514 h 442514"/>
              <a:gd name="connsiteX4" fmla="*/ 0 w 243280"/>
              <a:gd name="connsiteY4" fmla="*/ 426314 h 442514"/>
              <a:gd name="connsiteX0" fmla="*/ 0 w 245080"/>
              <a:gd name="connsiteY0" fmla="*/ 431714 h 442514"/>
              <a:gd name="connsiteX1" fmla="*/ 84846 w 245080"/>
              <a:gd name="connsiteY1" fmla="*/ 0 h 442514"/>
              <a:gd name="connsiteX2" fmla="*/ 165634 w 245080"/>
              <a:gd name="connsiteY2" fmla="*/ 0 h 442514"/>
              <a:gd name="connsiteX3" fmla="*/ 245080 w 245080"/>
              <a:gd name="connsiteY3" fmla="*/ 442514 h 442514"/>
              <a:gd name="connsiteX4" fmla="*/ 0 w 245080"/>
              <a:gd name="connsiteY4" fmla="*/ 431714 h 442514"/>
              <a:gd name="connsiteX0" fmla="*/ 0 w 245080"/>
              <a:gd name="connsiteY0" fmla="*/ 446114 h 456914"/>
              <a:gd name="connsiteX1" fmla="*/ 18246 w 245080"/>
              <a:gd name="connsiteY1" fmla="*/ 0 h 456914"/>
              <a:gd name="connsiteX2" fmla="*/ 165634 w 245080"/>
              <a:gd name="connsiteY2" fmla="*/ 14400 h 456914"/>
              <a:gd name="connsiteX3" fmla="*/ 245080 w 245080"/>
              <a:gd name="connsiteY3" fmla="*/ 456914 h 456914"/>
              <a:gd name="connsiteX4" fmla="*/ 0 w 245080"/>
              <a:gd name="connsiteY4" fmla="*/ 446114 h 456914"/>
              <a:gd name="connsiteX0" fmla="*/ 0 w 245080"/>
              <a:gd name="connsiteY0" fmla="*/ 446114 h 456914"/>
              <a:gd name="connsiteX1" fmla="*/ 18246 w 245080"/>
              <a:gd name="connsiteY1" fmla="*/ 0 h 456914"/>
              <a:gd name="connsiteX2" fmla="*/ 241234 w 245080"/>
              <a:gd name="connsiteY2" fmla="*/ 1800 h 456914"/>
              <a:gd name="connsiteX3" fmla="*/ 245080 w 245080"/>
              <a:gd name="connsiteY3" fmla="*/ 456914 h 456914"/>
              <a:gd name="connsiteX4" fmla="*/ 0 w 245080"/>
              <a:gd name="connsiteY4" fmla="*/ 446114 h 456914"/>
              <a:gd name="connsiteX0" fmla="*/ 0 w 597880"/>
              <a:gd name="connsiteY0" fmla="*/ 224714 h 456914"/>
              <a:gd name="connsiteX1" fmla="*/ 371046 w 597880"/>
              <a:gd name="connsiteY1" fmla="*/ 0 h 456914"/>
              <a:gd name="connsiteX2" fmla="*/ 594034 w 597880"/>
              <a:gd name="connsiteY2" fmla="*/ 1800 h 456914"/>
              <a:gd name="connsiteX3" fmla="*/ 597880 w 597880"/>
              <a:gd name="connsiteY3" fmla="*/ 456914 h 456914"/>
              <a:gd name="connsiteX4" fmla="*/ 0 w 597880"/>
              <a:gd name="connsiteY4" fmla="*/ 224714 h 456914"/>
              <a:gd name="connsiteX0" fmla="*/ 0 w 594034"/>
              <a:gd name="connsiteY0" fmla="*/ 224714 h 246314"/>
              <a:gd name="connsiteX1" fmla="*/ 371046 w 594034"/>
              <a:gd name="connsiteY1" fmla="*/ 0 h 246314"/>
              <a:gd name="connsiteX2" fmla="*/ 594034 w 594034"/>
              <a:gd name="connsiteY2" fmla="*/ 1800 h 246314"/>
              <a:gd name="connsiteX3" fmla="*/ 300880 w 594034"/>
              <a:gd name="connsiteY3" fmla="*/ 246314 h 246314"/>
              <a:gd name="connsiteX4" fmla="*/ 0 w 594034"/>
              <a:gd name="connsiteY4" fmla="*/ 224714 h 246314"/>
              <a:gd name="connsiteX0" fmla="*/ 0 w 667834"/>
              <a:gd name="connsiteY0" fmla="*/ 170714 h 246314"/>
              <a:gd name="connsiteX1" fmla="*/ 444846 w 667834"/>
              <a:gd name="connsiteY1" fmla="*/ 0 h 246314"/>
              <a:gd name="connsiteX2" fmla="*/ 667834 w 667834"/>
              <a:gd name="connsiteY2" fmla="*/ 1800 h 246314"/>
              <a:gd name="connsiteX3" fmla="*/ 374680 w 667834"/>
              <a:gd name="connsiteY3" fmla="*/ 246314 h 246314"/>
              <a:gd name="connsiteX4" fmla="*/ 0 w 667834"/>
              <a:gd name="connsiteY4" fmla="*/ 170714 h 246314"/>
              <a:gd name="connsiteX0" fmla="*/ 0 w 667834"/>
              <a:gd name="connsiteY0" fmla="*/ 170714 h 217514"/>
              <a:gd name="connsiteX1" fmla="*/ 444846 w 667834"/>
              <a:gd name="connsiteY1" fmla="*/ 0 h 217514"/>
              <a:gd name="connsiteX2" fmla="*/ 667834 w 667834"/>
              <a:gd name="connsiteY2" fmla="*/ 1800 h 217514"/>
              <a:gd name="connsiteX3" fmla="*/ 309880 w 667834"/>
              <a:gd name="connsiteY3" fmla="*/ 217514 h 217514"/>
              <a:gd name="connsiteX4" fmla="*/ 0 w 667834"/>
              <a:gd name="connsiteY4" fmla="*/ 170714 h 217514"/>
              <a:gd name="connsiteX0" fmla="*/ 0 w 667834"/>
              <a:gd name="connsiteY0" fmla="*/ 170714 h 230114"/>
              <a:gd name="connsiteX1" fmla="*/ 444846 w 667834"/>
              <a:gd name="connsiteY1" fmla="*/ 0 h 230114"/>
              <a:gd name="connsiteX2" fmla="*/ 667834 w 667834"/>
              <a:gd name="connsiteY2" fmla="*/ 1800 h 230114"/>
              <a:gd name="connsiteX3" fmla="*/ 351280 w 667834"/>
              <a:gd name="connsiteY3" fmla="*/ 230114 h 230114"/>
              <a:gd name="connsiteX4" fmla="*/ 0 w 667834"/>
              <a:gd name="connsiteY4" fmla="*/ 170714 h 230114"/>
              <a:gd name="connsiteX0" fmla="*/ 0 w 743434"/>
              <a:gd name="connsiteY0" fmla="*/ 264314 h 264314"/>
              <a:gd name="connsiteX1" fmla="*/ 520446 w 743434"/>
              <a:gd name="connsiteY1" fmla="*/ 0 h 264314"/>
              <a:gd name="connsiteX2" fmla="*/ 743434 w 743434"/>
              <a:gd name="connsiteY2" fmla="*/ 1800 h 264314"/>
              <a:gd name="connsiteX3" fmla="*/ 426880 w 743434"/>
              <a:gd name="connsiteY3" fmla="*/ 230114 h 264314"/>
              <a:gd name="connsiteX4" fmla="*/ 0 w 743434"/>
              <a:gd name="connsiteY4" fmla="*/ 264314 h 264314"/>
              <a:gd name="connsiteX0" fmla="*/ 0 w 743434"/>
              <a:gd name="connsiteY0" fmla="*/ 265266 h 265266"/>
              <a:gd name="connsiteX1" fmla="*/ 503301 w 743434"/>
              <a:gd name="connsiteY1" fmla="*/ 0 h 265266"/>
              <a:gd name="connsiteX2" fmla="*/ 743434 w 743434"/>
              <a:gd name="connsiteY2" fmla="*/ 2752 h 265266"/>
              <a:gd name="connsiteX3" fmla="*/ 426880 w 743434"/>
              <a:gd name="connsiteY3" fmla="*/ 231066 h 265266"/>
              <a:gd name="connsiteX4" fmla="*/ 0 w 743434"/>
              <a:gd name="connsiteY4" fmla="*/ 265266 h 265266"/>
              <a:gd name="connsiteX0" fmla="*/ 0 w 748197"/>
              <a:gd name="connsiteY0" fmla="*/ 265266 h 265266"/>
              <a:gd name="connsiteX1" fmla="*/ 503301 w 748197"/>
              <a:gd name="connsiteY1" fmla="*/ 0 h 265266"/>
              <a:gd name="connsiteX2" fmla="*/ 748197 w 748197"/>
              <a:gd name="connsiteY2" fmla="*/ 2752 h 265266"/>
              <a:gd name="connsiteX3" fmla="*/ 426880 w 748197"/>
              <a:gd name="connsiteY3" fmla="*/ 231066 h 265266"/>
              <a:gd name="connsiteX4" fmla="*/ 0 w 748197"/>
              <a:gd name="connsiteY4" fmla="*/ 265266 h 26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97" h="265266">
                <a:moveTo>
                  <a:pt x="0" y="265266"/>
                </a:moveTo>
                <a:lnTo>
                  <a:pt x="503301" y="0"/>
                </a:lnTo>
                <a:lnTo>
                  <a:pt x="748197" y="2752"/>
                </a:lnTo>
                <a:lnTo>
                  <a:pt x="426880" y="231066"/>
                </a:lnTo>
                <a:lnTo>
                  <a:pt x="0" y="265266"/>
                </a:lnTo>
                <a:close/>
              </a:path>
            </a:pathLst>
          </a:custGeom>
          <a:solidFill>
            <a:srgbClr val="C00000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BE7AE0-2042-41C1-82C7-AEAF87F968C6}"/>
              </a:ext>
            </a:extLst>
          </p:cNvPr>
          <p:cNvGrpSpPr/>
          <p:nvPr/>
        </p:nvGrpSpPr>
        <p:grpSpPr>
          <a:xfrm>
            <a:off x="9642835" y="2833518"/>
            <a:ext cx="505437" cy="764045"/>
            <a:chOff x="1523791" y="1145852"/>
            <a:chExt cx="1937793" cy="2929270"/>
          </a:xfrm>
          <a:scene3d>
            <a:camera prst="orthographicFront">
              <a:rot lat="895356" lon="3888363" rev="0"/>
            </a:camera>
            <a:lightRig rig="balanced" dir="t">
              <a:rot lat="0" lon="0" rev="1200000"/>
            </a:lightRig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4CFE81-5887-4CB1-A784-A13EF80D47C8}"/>
                </a:ext>
              </a:extLst>
            </p:cNvPr>
            <p:cNvSpPr/>
            <p:nvPr/>
          </p:nvSpPr>
          <p:spPr>
            <a:xfrm>
              <a:off x="1523791" y="1145852"/>
              <a:ext cx="1268074" cy="292927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p3d extrusionH="1111250"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hord 8">
              <a:extLst>
                <a:ext uri="{FF2B5EF4-FFF2-40B4-BE49-F238E27FC236}">
                  <a16:creationId xmlns:a16="http://schemas.microsoft.com/office/drawing/2014/main" id="{94725CCE-93D3-4E02-9AFC-22C053515CAA}"/>
                </a:ext>
              </a:extLst>
            </p:cNvPr>
            <p:cNvSpPr/>
            <p:nvPr/>
          </p:nvSpPr>
          <p:spPr>
            <a:xfrm>
              <a:off x="2127198" y="1968929"/>
              <a:ext cx="1334386" cy="1297172"/>
            </a:xfrm>
            <a:prstGeom prst="chord">
              <a:avLst>
                <a:gd name="adj1" fmla="val 5406974"/>
                <a:gd name="adj2" fmla="val 16200000"/>
              </a:avLst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p3d extrusionH="1111250"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Block Arc 9">
            <a:extLst>
              <a:ext uri="{FF2B5EF4-FFF2-40B4-BE49-F238E27FC236}">
                <a16:creationId xmlns:a16="http://schemas.microsoft.com/office/drawing/2014/main" id="{C5D0B268-3CB5-4AB7-9D8A-F090E74C5518}"/>
              </a:ext>
            </a:extLst>
          </p:cNvPr>
          <p:cNvSpPr/>
          <p:nvPr/>
        </p:nvSpPr>
        <p:spPr>
          <a:xfrm>
            <a:off x="8775519" y="3072547"/>
            <a:ext cx="501683" cy="515471"/>
          </a:xfrm>
          <a:prstGeom prst="blockArc">
            <a:avLst>
              <a:gd name="adj1" fmla="val 5388646"/>
              <a:gd name="adj2" fmla="val 16179129"/>
              <a:gd name="adj3" fmla="val 26963"/>
            </a:avLst>
          </a:prstGeom>
          <a:solidFill>
            <a:srgbClr val="E7E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894000" lon="3888000" rev="0"/>
            </a:camera>
            <a:lightRig rig="balanced" dir="t"/>
          </a:scene3d>
          <a:sp3d extrusionH="6350" prstMaterial="metal"/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BC9581-20C4-4FD9-B338-B55A5EDEEA34}"/>
              </a:ext>
            </a:extLst>
          </p:cNvPr>
          <p:cNvGrpSpPr/>
          <p:nvPr/>
        </p:nvGrpSpPr>
        <p:grpSpPr>
          <a:xfrm>
            <a:off x="7705606" y="3052423"/>
            <a:ext cx="505437" cy="764045"/>
            <a:chOff x="1523791" y="1145852"/>
            <a:chExt cx="1937793" cy="2929270"/>
          </a:xfrm>
          <a:scene3d>
            <a:camera prst="orthographicFront">
              <a:rot lat="895356" lon="3888363" rev="0"/>
            </a:camera>
            <a:lightRig rig="balanced" dir="t">
              <a:rot lat="0" lon="0" rev="1200000"/>
            </a:lightRig>
          </a:scene3d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B6BD3E-0AEF-490D-8D8A-8340F998CC7D}"/>
                </a:ext>
              </a:extLst>
            </p:cNvPr>
            <p:cNvSpPr/>
            <p:nvPr/>
          </p:nvSpPr>
          <p:spPr>
            <a:xfrm>
              <a:off x="1523791" y="1145852"/>
              <a:ext cx="1268074" cy="292927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p3d extrusionH="1111250"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BDC1E340-196A-48A5-93EB-DF9F4151671B}"/>
                </a:ext>
              </a:extLst>
            </p:cNvPr>
            <p:cNvSpPr/>
            <p:nvPr/>
          </p:nvSpPr>
          <p:spPr>
            <a:xfrm>
              <a:off x="2127198" y="1968929"/>
              <a:ext cx="1334386" cy="1297172"/>
            </a:xfrm>
            <a:prstGeom prst="chord">
              <a:avLst>
                <a:gd name="adj1" fmla="val 5406974"/>
                <a:gd name="adj2" fmla="val 16200000"/>
              </a:avLst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p3d extrusionH="1111250"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Block Arc 13">
            <a:extLst>
              <a:ext uri="{FF2B5EF4-FFF2-40B4-BE49-F238E27FC236}">
                <a16:creationId xmlns:a16="http://schemas.microsoft.com/office/drawing/2014/main" id="{60A60B67-03C5-4B24-94E0-68344E345155}"/>
              </a:ext>
            </a:extLst>
          </p:cNvPr>
          <p:cNvSpPr/>
          <p:nvPr/>
        </p:nvSpPr>
        <p:spPr>
          <a:xfrm>
            <a:off x="3813832" y="3623342"/>
            <a:ext cx="501683" cy="515471"/>
          </a:xfrm>
          <a:prstGeom prst="blockArc">
            <a:avLst>
              <a:gd name="adj1" fmla="val 5388646"/>
              <a:gd name="adj2" fmla="val 16281027"/>
              <a:gd name="adj3" fmla="val 25438"/>
            </a:avLst>
          </a:prstGeom>
          <a:solidFill>
            <a:srgbClr val="E7E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894000" lon="3888000" rev="0"/>
            </a:camera>
            <a:lightRig rig="balanced" dir="t"/>
          </a:scene3d>
          <a:sp3d extrusionH="6350" prstMaterial="metal"/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82BA5E-0023-4E41-AF65-19CAB2A3A7A9}"/>
              </a:ext>
            </a:extLst>
          </p:cNvPr>
          <p:cNvGrpSpPr/>
          <p:nvPr/>
        </p:nvGrpSpPr>
        <p:grpSpPr>
          <a:xfrm>
            <a:off x="2750146" y="3609541"/>
            <a:ext cx="505437" cy="764045"/>
            <a:chOff x="1523791" y="1145852"/>
            <a:chExt cx="1937793" cy="2929270"/>
          </a:xfrm>
          <a:scene3d>
            <a:camera prst="orthographicFront">
              <a:rot lat="895356" lon="3888363" rev="0"/>
            </a:camera>
            <a:lightRig rig="balanced" dir="t">
              <a:rot lat="0" lon="0" rev="1200000"/>
            </a:lightRig>
          </a:scene3d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B820F-7122-4161-AF0E-3A7884C7EAE1}"/>
                </a:ext>
              </a:extLst>
            </p:cNvPr>
            <p:cNvSpPr/>
            <p:nvPr/>
          </p:nvSpPr>
          <p:spPr>
            <a:xfrm>
              <a:off x="1523791" y="1145852"/>
              <a:ext cx="1268074" cy="292927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p3d extrusionH="1111250"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C83B19A4-B49D-4336-9EB4-ED1BF35303DD}"/>
                </a:ext>
              </a:extLst>
            </p:cNvPr>
            <p:cNvSpPr/>
            <p:nvPr/>
          </p:nvSpPr>
          <p:spPr>
            <a:xfrm>
              <a:off x="2127198" y="1968929"/>
              <a:ext cx="1334386" cy="1297172"/>
            </a:xfrm>
            <a:prstGeom prst="chord">
              <a:avLst>
                <a:gd name="adj1" fmla="val 5406974"/>
                <a:gd name="adj2" fmla="val 16200000"/>
              </a:avLst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p3d extrusionH="1111250"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A397AF-D35F-44B3-B2F9-B10E2ED76F4C}"/>
              </a:ext>
            </a:extLst>
          </p:cNvPr>
          <p:cNvGrpSpPr/>
          <p:nvPr/>
        </p:nvGrpSpPr>
        <p:grpSpPr>
          <a:xfrm>
            <a:off x="797650" y="3843419"/>
            <a:ext cx="505437" cy="764045"/>
            <a:chOff x="1523791" y="1145852"/>
            <a:chExt cx="1937793" cy="2929270"/>
          </a:xfrm>
          <a:effectLst/>
          <a:scene3d>
            <a:camera prst="orthographicFront">
              <a:rot lat="895356" lon="3888363" rev="0"/>
            </a:camera>
            <a:lightRig rig="balanced" dir="t">
              <a:rot lat="0" lon="0" rev="1200000"/>
            </a:lightRig>
          </a:scene3d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2CCA67-005B-4A3D-9FB3-0F2F3A853255}"/>
                </a:ext>
              </a:extLst>
            </p:cNvPr>
            <p:cNvSpPr/>
            <p:nvPr/>
          </p:nvSpPr>
          <p:spPr>
            <a:xfrm>
              <a:off x="1523791" y="1145852"/>
              <a:ext cx="1268074" cy="292927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p3d extrusionH="1111250"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F428F579-127F-449B-9D88-3BD4EDF2C10F}"/>
                </a:ext>
              </a:extLst>
            </p:cNvPr>
            <p:cNvSpPr/>
            <p:nvPr/>
          </p:nvSpPr>
          <p:spPr>
            <a:xfrm>
              <a:off x="2127198" y="1968929"/>
              <a:ext cx="1334386" cy="1297172"/>
            </a:xfrm>
            <a:prstGeom prst="chord">
              <a:avLst>
                <a:gd name="adj1" fmla="val 5406974"/>
                <a:gd name="adj2" fmla="val 16200000"/>
              </a:avLst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p3d extrusionH="1111250"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3907D77-2DDD-419D-BCE9-E07DFD5045B5}"/>
              </a:ext>
            </a:extLst>
          </p:cNvPr>
          <p:cNvSpPr/>
          <p:nvPr/>
        </p:nvSpPr>
        <p:spPr>
          <a:xfrm>
            <a:off x="1169192" y="3870337"/>
            <a:ext cx="72469" cy="213379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896495" lon="20110515" rev="0"/>
            </a:camera>
            <a:lightRig rig="threePt" dir="t">
              <a:rot lat="0" lon="0" rev="6600000"/>
            </a:lightRig>
          </a:scene3d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hord 21">
            <a:extLst>
              <a:ext uri="{FF2B5EF4-FFF2-40B4-BE49-F238E27FC236}">
                <a16:creationId xmlns:a16="http://schemas.microsoft.com/office/drawing/2014/main" id="{48EA6AB2-FD17-45EB-AF6C-B9633DE0B00E}"/>
              </a:ext>
            </a:extLst>
          </p:cNvPr>
          <p:cNvSpPr/>
          <p:nvPr/>
        </p:nvSpPr>
        <p:spPr>
          <a:xfrm rot="5000552">
            <a:off x="1171213" y="3847153"/>
            <a:ext cx="68427" cy="68427"/>
          </a:xfrm>
          <a:prstGeom prst="chord">
            <a:avLst>
              <a:gd name="adj1" fmla="val 5398090"/>
              <a:gd name="adj2" fmla="val 16200000"/>
            </a:avLst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18299982" rev="0"/>
            </a:camera>
            <a:lightRig rig="threePt" dir="t"/>
          </a:scene3d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CB17B6-B7B9-44F2-A0C2-E80626B18BAD}"/>
              </a:ext>
            </a:extLst>
          </p:cNvPr>
          <p:cNvGrpSpPr/>
          <p:nvPr/>
        </p:nvGrpSpPr>
        <p:grpSpPr>
          <a:xfrm>
            <a:off x="1795571" y="3771103"/>
            <a:ext cx="72469" cy="236563"/>
            <a:chOff x="2295526" y="4398365"/>
            <a:chExt cx="72469" cy="236563"/>
          </a:xfrm>
          <a:solidFill>
            <a:srgbClr val="4472C4">
              <a:lumMod val="40000"/>
              <a:lumOff val="60000"/>
            </a:srgb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2BFD19F-B077-4BC9-A6EB-6BC93920AB1B}"/>
                </a:ext>
              </a:extLst>
            </p:cNvPr>
            <p:cNvSpPr/>
            <p:nvPr/>
          </p:nvSpPr>
          <p:spPr>
            <a:xfrm>
              <a:off x="2295526" y="4421549"/>
              <a:ext cx="72469" cy="21337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896495" lon="20110515" rev="0"/>
              </a:camera>
              <a:lightRig rig="threePt" dir="t">
                <a:rot lat="0" lon="0" rev="6600000"/>
              </a:lightRig>
            </a:scene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hord 24">
              <a:extLst>
                <a:ext uri="{FF2B5EF4-FFF2-40B4-BE49-F238E27FC236}">
                  <a16:creationId xmlns:a16="http://schemas.microsoft.com/office/drawing/2014/main" id="{E2AF643C-00F6-47F8-9EB5-4380AFB64414}"/>
                </a:ext>
              </a:extLst>
            </p:cNvPr>
            <p:cNvSpPr/>
            <p:nvPr/>
          </p:nvSpPr>
          <p:spPr>
            <a:xfrm rot="5000552">
              <a:off x="2297548" y="4398365"/>
              <a:ext cx="68426" cy="68426"/>
            </a:xfrm>
            <a:prstGeom prst="chord">
              <a:avLst>
                <a:gd name="adj1" fmla="val 5398090"/>
                <a:gd name="adj2" fmla="val 1620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18299982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92DE81-EEA7-41FF-A119-267F03FAEC63}"/>
              </a:ext>
            </a:extLst>
          </p:cNvPr>
          <p:cNvGrpSpPr/>
          <p:nvPr/>
        </p:nvGrpSpPr>
        <p:grpSpPr>
          <a:xfrm>
            <a:off x="3134056" y="3537517"/>
            <a:ext cx="698848" cy="312615"/>
            <a:chOff x="1905578" y="4326564"/>
            <a:chExt cx="698848" cy="312614"/>
          </a:xfrm>
          <a:solidFill>
            <a:srgbClr val="4472C4">
              <a:lumMod val="40000"/>
              <a:lumOff val="60000"/>
            </a:srgbClr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D8A654-C5B1-4F2E-8D0C-230AB4266C33}"/>
                </a:ext>
              </a:extLst>
            </p:cNvPr>
            <p:cNvSpPr/>
            <p:nvPr/>
          </p:nvSpPr>
          <p:spPr>
            <a:xfrm>
              <a:off x="1905578" y="4425799"/>
              <a:ext cx="72469" cy="21337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896495" lon="20110515" rev="0"/>
              </a:camera>
              <a:lightRig rig="threePt" dir="t">
                <a:rot lat="0" lon="0" rev="6600000"/>
              </a:lightRig>
            </a:scene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97C65901-5AEF-408F-92DF-82E18E6010DC}"/>
                </a:ext>
              </a:extLst>
            </p:cNvPr>
            <p:cNvSpPr/>
            <p:nvPr/>
          </p:nvSpPr>
          <p:spPr>
            <a:xfrm rot="5000552">
              <a:off x="1907600" y="4402615"/>
              <a:ext cx="68426" cy="68426"/>
            </a:xfrm>
            <a:prstGeom prst="chord">
              <a:avLst>
                <a:gd name="adj1" fmla="val 5398090"/>
                <a:gd name="adj2" fmla="val 1620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18299982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0EE913E-00F8-4EF4-BCC1-787B88194E4C}"/>
                </a:ext>
              </a:extLst>
            </p:cNvPr>
            <p:cNvGrpSpPr/>
            <p:nvPr/>
          </p:nvGrpSpPr>
          <p:grpSpPr>
            <a:xfrm>
              <a:off x="2531957" y="4326564"/>
              <a:ext cx="72469" cy="236563"/>
              <a:chOff x="2295526" y="4398365"/>
              <a:chExt cx="72469" cy="236563"/>
            </a:xfrm>
            <a:grpFill/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30583B6-5293-4D14-B4C1-9F6D6C87F6BD}"/>
                  </a:ext>
                </a:extLst>
              </p:cNvPr>
              <p:cNvSpPr/>
              <p:nvPr/>
            </p:nvSpPr>
            <p:spPr>
              <a:xfrm>
                <a:off x="2295526" y="4421549"/>
                <a:ext cx="72469" cy="21337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896495" lon="20110515" rev="0"/>
                </a:camera>
                <a:lightRig rig="threePt" dir="t">
                  <a:rot lat="0" lon="0" rev="6600000"/>
                </a:lightRig>
              </a:scene3d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Chord 30">
                <a:extLst>
                  <a:ext uri="{FF2B5EF4-FFF2-40B4-BE49-F238E27FC236}">
                    <a16:creationId xmlns:a16="http://schemas.microsoft.com/office/drawing/2014/main" id="{894C6D04-16A8-4079-A3AA-9BB83005B106}"/>
                  </a:ext>
                </a:extLst>
              </p:cNvPr>
              <p:cNvSpPr/>
              <p:nvPr/>
            </p:nvSpPr>
            <p:spPr>
              <a:xfrm rot="5000552">
                <a:off x="2297548" y="4398365"/>
                <a:ext cx="68426" cy="68426"/>
              </a:xfrm>
              <a:prstGeom prst="chord">
                <a:avLst>
                  <a:gd name="adj1" fmla="val 5398090"/>
                  <a:gd name="adj2" fmla="val 1620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18299982" rev="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B53A2E4-E25D-402D-B69A-D3F4751CA4B6}"/>
              </a:ext>
            </a:extLst>
          </p:cNvPr>
          <p:cNvGrpSpPr/>
          <p:nvPr/>
        </p:nvGrpSpPr>
        <p:grpSpPr>
          <a:xfrm>
            <a:off x="8091627" y="2980054"/>
            <a:ext cx="698848" cy="312615"/>
            <a:chOff x="1905578" y="4326564"/>
            <a:chExt cx="698848" cy="312614"/>
          </a:xfrm>
          <a:solidFill>
            <a:srgbClr val="4472C4">
              <a:lumMod val="40000"/>
              <a:lumOff val="60000"/>
            </a:srgbClr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7D81E7-0E92-4BF0-BC75-24C1B9F71177}"/>
                </a:ext>
              </a:extLst>
            </p:cNvPr>
            <p:cNvSpPr/>
            <p:nvPr/>
          </p:nvSpPr>
          <p:spPr>
            <a:xfrm>
              <a:off x="1905578" y="4425799"/>
              <a:ext cx="72469" cy="21337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896495" lon="20110515" rev="0"/>
              </a:camera>
              <a:lightRig rig="threePt" dir="t">
                <a:rot lat="0" lon="0" rev="6600000"/>
              </a:lightRig>
            </a:scene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hord 33">
              <a:extLst>
                <a:ext uri="{FF2B5EF4-FFF2-40B4-BE49-F238E27FC236}">
                  <a16:creationId xmlns:a16="http://schemas.microsoft.com/office/drawing/2014/main" id="{CE382EE1-83AE-4BFC-A21B-9A29134DAD23}"/>
                </a:ext>
              </a:extLst>
            </p:cNvPr>
            <p:cNvSpPr/>
            <p:nvPr/>
          </p:nvSpPr>
          <p:spPr>
            <a:xfrm rot="5000552">
              <a:off x="1907600" y="4402615"/>
              <a:ext cx="68426" cy="68426"/>
            </a:xfrm>
            <a:prstGeom prst="chord">
              <a:avLst>
                <a:gd name="adj1" fmla="val 5398090"/>
                <a:gd name="adj2" fmla="val 1620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18299982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4241457-B5FE-4D21-A4D2-24FB1B037C80}"/>
                </a:ext>
              </a:extLst>
            </p:cNvPr>
            <p:cNvGrpSpPr/>
            <p:nvPr/>
          </p:nvGrpSpPr>
          <p:grpSpPr>
            <a:xfrm>
              <a:off x="2531957" y="4326564"/>
              <a:ext cx="72469" cy="236563"/>
              <a:chOff x="2295526" y="4398365"/>
              <a:chExt cx="72469" cy="236563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EF937C1-6C80-4C2F-A2FD-753F25DC39C6}"/>
                  </a:ext>
                </a:extLst>
              </p:cNvPr>
              <p:cNvSpPr/>
              <p:nvPr/>
            </p:nvSpPr>
            <p:spPr>
              <a:xfrm>
                <a:off x="2295526" y="4421549"/>
                <a:ext cx="72469" cy="21337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896495" lon="20110515" rev="0"/>
                </a:camera>
                <a:lightRig rig="threePt" dir="t">
                  <a:rot lat="0" lon="0" rev="6600000"/>
                </a:lightRig>
              </a:scene3d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Chord 36">
                <a:extLst>
                  <a:ext uri="{FF2B5EF4-FFF2-40B4-BE49-F238E27FC236}">
                    <a16:creationId xmlns:a16="http://schemas.microsoft.com/office/drawing/2014/main" id="{B3EA6778-76BF-4864-AF52-6E5297E79F3F}"/>
                  </a:ext>
                </a:extLst>
              </p:cNvPr>
              <p:cNvSpPr/>
              <p:nvPr/>
            </p:nvSpPr>
            <p:spPr>
              <a:xfrm rot="5000552">
                <a:off x="2297548" y="4398365"/>
                <a:ext cx="68426" cy="68426"/>
              </a:xfrm>
              <a:prstGeom prst="chord">
                <a:avLst>
                  <a:gd name="adj1" fmla="val 5398090"/>
                  <a:gd name="adj2" fmla="val 1620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18299982" rev="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91FA63-F6B7-4A18-9634-C485198BDC31}"/>
              </a:ext>
            </a:extLst>
          </p:cNvPr>
          <p:cNvGrpSpPr/>
          <p:nvPr/>
        </p:nvGrpSpPr>
        <p:grpSpPr>
          <a:xfrm>
            <a:off x="10024723" y="2761481"/>
            <a:ext cx="698848" cy="312615"/>
            <a:chOff x="1905578" y="4326564"/>
            <a:chExt cx="698848" cy="312614"/>
          </a:xfrm>
          <a:solidFill>
            <a:srgbClr val="4472C4">
              <a:lumMod val="40000"/>
              <a:lumOff val="60000"/>
            </a:srgb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68EB58E-30B8-4D17-9577-04E0A27283CA}"/>
                </a:ext>
              </a:extLst>
            </p:cNvPr>
            <p:cNvSpPr/>
            <p:nvPr/>
          </p:nvSpPr>
          <p:spPr>
            <a:xfrm>
              <a:off x="1905578" y="4425799"/>
              <a:ext cx="72469" cy="21337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896495" lon="20110515" rev="0"/>
              </a:camera>
              <a:lightRig rig="threePt" dir="t">
                <a:rot lat="0" lon="0" rev="6600000"/>
              </a:lightRig>
            </a:scene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Chord 39">
              <a:extLst>
                <a:ext uri="{FF2B5EF4-FFF2-40B4-BE49-F238E27FC236}">
                  <a16:creationId xmlns:a16="http://schemas.microsoft.com/office/drawing/2014/main" id="{32F4A618-775C-4A31-954D-88ECD91BF179}"/>
                </a:ext>
              </a:extLst>
            </p:cNvPr>
            <p:cNvSpPr/>
            <p:nvPr/>
          </p:nvSpPr>
          <p:spPr>
            <a:xfrm rot="5000552">
              <a:off x="1907600" y="4402615"/>
              <a:ext cx="68426" cy="68426"/>
            </a:xfrm>
            <a:prstGeom prst="chord">
              <a:avLst>
                <a:gd name="adj1" fmla="val 5398090"/>
                <a:gd name="adj2" fmla="val 1620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18299982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6277FC7-D164-4E09-AB1F-FE4BD929A96A}"/>
                </a:ext>
              </a:extLst>
            </p:cNvPr>
            <p:cNvGrpSpPr/>
            <p:nvPr/>
          </p:nvGrpSpPr>
          <p:grpSpPr>
            <a:xfrm>
              <a:off x="2531957" y="4326564"/>
              <a:ext cx="72469" cy="236563"/>
              <a:chOff x="2295526" y="4398365"/>
              <a:chExt cx="72469" cy="236563"/>
            </a:xfrm>
            <a:grpFill/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D503EC4-57DC-4071-83C1-08395202A3ED}"/>
                  </a:ext>
                </a:extLst>
              </p:cNvPr>
              <p:cNvSpPr/>
              <p:nvPr/>
            </p:nvSpPr>
            <p:spPr>
              <a:xfrm>
                <a:off x="2295526" y="4421549"/>
                <a:ext cx="72469" cy="21337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896495" lon="20110515" rev="0"/>
                </a:camera>
                <a:lightRig rig="threePt" dir="t">
                  <a:rot lat="0" lon="0" rev="6600000"/>
                </a:lightRig>
              </a:scene3d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Chord 42">
                <a:extLst>
                  <a:ext uri="{FF2B5EF4-FFF2-40B4-BE49-F238E27FC236}">
                    <a16:creationId xmlns:a16="http://schemas.microsoft.com/office/drawing/2014/main" id="{4A230DBB-57CC-4127-A46D-A816F86EEEE0}"/>
                  </a:ext>
                </a:extLst>
              </p:cNvPr>
              <p:cNvSpPr/>
              <p:nvPr/>
            </p:nvSpPr>
            <p:spPr>
              <a:xfrm rot="5000552">
                <a:off x="2297548" y="4398365"/>
                <a:ext cx="68426" cy="68426"/>
              </a:xfrm>
              <a:prstGeom prst="chord">
                <a:avLst>
                  <a:gd name="adj1" fmla="val 5398090"/>
                  <a:gd name="adj2" fmla="val 1620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18299982" rev="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E62F21A-7E6A-4257-875C-32FDEA0C81C2}"/>
              </a:ext>
            </a:extLst>
          </p:cNvPr>
          <p:cNvSpPr/>
          <p:nvPr/>
        </p:nvSpPr>
        <p:spPr>
          <a:xfrm rot="21212477" flipV="1">
            <a:off x="1016571" y="4190871"/>
            <a:ext cx="1044000" cy="18000"/>
          </a:xfrm>
          <a:prstGeom prst="rect">
            <a:avLst/>
          </a:prstGeom>
          <a:solidFill>
            <a:srgbClr val="5B9BD5">
              <a:alpha val="1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304800">
              <a:srgbClr val="5B9BD5">
                <a:alpha val="41000"/>
              </a:srgbClr>
            </a:glow>
          </a:effectLst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4BB5883-2468-4225-B74A-DAA7CB025FCF}"/>
              </a:ext>
            </a:extLst>
          </p:cNvPr>
          <p:cNvSpPr/>
          <p:nvPr/>
        </p:nvSpPr>
        <p:spPr>
          <a:xfrm rot="21212477" flipV="1">
            <a:off x="7901055" y="3413888"/>
            <a:ext cx="1044000" cy="18000"/>
          </a:xfrm>
          <a:prstGeom prst="rect">
            <a:avLst/>
          </a:prstGeom>
          <a:solidFill>
            <a:srgbClr val="5B9BD5">
              <a:alpha val="1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304800">
              <a:srgbClr val="5B9BD5">
                <a:alpha val="41000"/>
              </a:srgbClr>
            </a:glow>
          </a:effectLst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6C72B19-4109-4C3C-BD9B-0CDDA212FAE0}"/>
              </a:ext>
            </a:extLst>
          </p:cNvPr>
          <p:cNvSpPr/>
          <p:nvPr/>
        </p:nvSpPr>
        <p:spPr>
          <a:xfrm rot="21212477" flipV="1">
            <a:off x="9843047" y="3191291"/>
            <a:ext cx="1044000" cy="18000"/>
          </a:xfrm>
          <a:prstGeom prst="rect">
            <a:avLst/>
          </a:prstGeom>
          <a:solidFill>
            <a:srgbClr val="5B9BD5">
              <a:alpha val="1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304800">
              <a:srgbClr val="5B9BD5">
                <a:alpha val="41000"/>
              </a:srgbClr>
            </a:glow>
          </a:effectLst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29DAB9A-C36E-4753-BC64-E844A3B1D7EA}"/>
              </a:ext>
            </a:extLst>
          </p:cNvPr>
          <p:cNvSpPr/>
          <p:nvPr/>
        </p:nvSpPr>
        <p:spPr>
          <a:xfrm rot="21212477" flipV="1">
            <a:off x="2936756" y="3976499"/>
            <a:ext cx="1044000" cy="18000"/>
          </a:xfrm>
          <a:prstGeom prst="rect">
            <a:avLst/>
          </a:prstGeom>
          <a:solidFill>
            <a:srgbClr val="5B9BD5">
              <a:alpha val="1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304800">
              <a:srgbClr val="5B9BD5">
                <a:alpha val="41000"/>
              </a:srgbClr>
            </a:glow>
          </a:effectLst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B6B547-5C9C-4CD4-AFEB-85A4C924D8E6}"/>
              </a:ext>
            </a:extLst>
          </p:cNvPr>
          <p:cNvSpPr txBox="1"/>
          <p:nvPr/>
        </p:nvSpPr>
        <p:spPr>
          <a:xfrm>
            <a:off x="2471144" y="2363302"/>
            <a:ext cx="1470453" cy="8002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mirror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(laser 1 removal)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DAE943-244B-4580-8895-BCE0AB651D72}"/>
              </a:ext>
            </a:extLst>
          </p:cNvPr>
          <p:cNvSpPr txBox="1"/>
          <p:nvPr/>
        </p:nvSpPr>
        <p:spPr>
          <a:xfrm rot="21178633">
            <a:off x="753315" y="3216532"/>
            <a:ext cx="1302323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accel. stage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3A274A-4C6E-4469-AD60-34C1D4B97096}"/>
              </a:ext>
            </a:extLst>
          </p:cNvPr>
          <p:cNvSpPr txBox="1"/>
          <p:nvPr/>
        </p:nvSpPr>
        <p:spPr>
          <a:xfrm rot="21168108">
            <a:off x="2522689" y="3196129"/>
            <a:ext cx="1710217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plasma lens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EB0006-0334-4386-A3EC-B814713525A4}"/>
              </a:ext>
            </a:extLst>
          </p:cNvPr>
          <p:cNvSpPr txBox="1"/>
          <p:nvPr/>
        </p:nvSpPr>
        <p:spPr>
          <a:xfrm rot="21205882">
            <a:off x="7438137" y="2652364"/>
            <a:ext cx="1764947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plasma lens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CF5601-AED4-43CC-BB91-E25BF8CBECA3}"/>
              </a:ext>
            </a:extLst>
          </p:cNvPr>
          <p:cNvSpPr txBox="1"/>
          <p:nvPr/>
        </p:nvSpPr>
        <p:spPr>
          <a:xfrm flipH="1">
            <a:off x="7714389" y="1757153"/>
            <a:ext cx="1612275" cy="8002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mirror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(coupling of laser 2)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F467E3-8C7F-477C-A334-F62F3A62FFC9}"/>
              </a:ext>
            </a:extLst>
          </p:cNvPr>
          <p:cNvSpPr txBox="1"/>
          <p:nvPr/>
        </p:nvSpPr>
        <p:spPr>
          <a:xfrm rot="21274408">
            <a:off x="4738885" y="2891791"/>
            <a:ext cx="2135279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chicane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27B5A4-AD33-45C7-B88B-10A9523CD545}"/>
              </a:ext>
            </a:extLst>
          </p:cNvPr>
          <p:cNvSpPr txBox="1"/>
          <p:nvPr/>
        </p:nvSpPr>
        <p:spPr>
          <a:xfrm>
            <a:off x="552844" y="1215908"/>
            <a:ext cx="788181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1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1480DD7-BF11-492D-92ED-C66BFE80AC07}"/>
              </a:ext>
            </a:extLst>
          </p:cNvPr>
          <p:cNvCxnSpPr>
            <a:cxnSpLocks/>
            <a:stCxn id="54" idx="1"/>
          </p:cNvCxnSpPr>
          <p:nvPr/>
        </p:nvCxnSpPr>
        <p:spPr>
          <a:xfrm>
            <a:off x="552844" y="1385186"/>
            <a:ext cx="0" cy="2657733"/>
          </a:xfrm>
          <a:prstGeom prst="straightConnector1">
            <a:avLst/>
          </a:prstGeom>
          <a:noFill/>
          <a:ln w="28575" cap="flat" cmpd="sng" algn="ctr">
            <a:solidFill>
              <a:srgbClr val="C00000">
                <a:alpha val="40000"/>
              </a:srgb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18D607-766D-49F8-8E69-6C1EE04288C4}"/>
              </a:ext>
            </a:extLst>
          </p:cNvPr>
          <p:cNvCxnSpPr>
            <a:cxnSpLocks/>
            <a:stCxn id="57" idx="1"/>
          </p:cNvCxnSpPr>
          <p:nvPr/>
        </p:nvCxnSpPr>
        <p:spPr>
          <a:xfrm>
            <a:off x="301413" y="1058162"/>
            <a:ext cx="0" cy="3104407"/>
          </a:xfrm>
          <a:prstGeom prst="straightConnector1">
            <a:avLst/>
          </a:prstGeom>
          <a:noFill/>
          <a:ln w="28575" cap="flat" cmpd="sng" algn="ctr">
            <a:solidFill>
              <a:srgbClr val="7030A0">
                <a:alpha val="40000"/>
              </a:srgb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00B0CAE-52E3-402E-B1DA-67B3704EFB8C}"/>
              </a:ext>
            </a:extLst>
          </p:cNvPr>
          <p:cNvSpPr txBox="1"/>
          <p:nvPr/>
        </p:nvSpPr>
        <p:spPr>
          <a:xfrm>
            <a:off x="301413" y="888885"/>
            <a:ext cx="1434915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beam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CD28A63-E05A-459D-BCAA-3D73D269D460}"/>
              </a:ext>
            </a:extLst>
          </p:cNvPr>
          <p:cNvCxnSpPr>
            <a:cxnSpLocks/>
            <a:stCxn id="48" idx="1"/>
          </p:cNvCxnSpPr>
          <p:nvPr/>
        </p:nvCxnSpPr>
        <p:spPr>
          <a:xfrm>
            <a:off x="2471144" y="2763411"/>
            <a:ext cx="0" cy="922030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60AD452-348C-4BBA-9416-E182047E6656}"/>
              </a:ext>
            </a:extLst>
          </p:cNvPr>
          <p:cNvCxnSpPr>
            <a:cxnSpLocks/>
            <a:stCxn id="52" idx="1"/>
          </p:cNvCxnSpPr>
          <p:nvPr/>
        </p:nvCxnSpPr>
        <p:spPr>
          <a:xfrm>
            <a:off x="9326664" y="2157262"/>
            <a:ext cx="2" cy="729655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EEE1B58-5AAC-47EE-8869-3F8B06E9074E}"/>
              </a:ext>
            </a:extLst>
          </p:cNvPr>
          <p:cNvSpPr txBox="1"/>
          <p:nvPr/>
        </p:nvSpPr>
        <p:spPr>
          <a:xfrm>
            <a:off x="8816552" y="4294317"/>
            <a:ext cx="830835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2</a:t>
            </a:r>
          </a:p>
        </p:txBody>
      </p:sp>
      <p:sp>
        <p:nvSpPr>
          <p:cNvPr id="61" name="Block Arc 60">
            <a:extLst>
              <a:ext uri="{FF2B5EF4-FFF2-40B4-BE49-F238E27FC236}">
                <a16:creationId xmlns:a16="http://schemas.microsoft.com/office/drawing/2014/main" id="{AD703358-D7B9-45D4-8EB6-4C469D0C28F0}"/>
              </a:ext>
            </a:extLst>
          </p:cNvPr>
          <p:cNvSpPr/>
          <p:nvPr/>
        </p:nvSpPr>
        <p:spPr>
          <a:xfrm>
            <a:off x="2799965" y="3743442"/>
            <a:ext cx="501683" cy="515471"/>
          </a:xfrm>
          <a:prstGeom prst="blockArc">
            <a:avLst>
              <a:gd name="adj1" fmla="val 5388646"/>
              <a:gd name="adj2" fmla="val 16179129"/>
              <a:gd name="adj3" fmla="val 26963"/>
            </a:avLst>
          </a:prstGeom>
          <a:solidFill>
            <a:srgbClr val="E7E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894000" lon="3888000" rev="0"/>
            </a:camera>
            <a:lightRig rig="balanced" dir="t"/>
          </a:scene3d>
          <a:sp3d extrusionH="6350" prstMaterial="metal"/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rapezoid 140">
            <a:extLst>
              <a:ext uri="{FF2B5EF4-FFF2-40B4-BE49-F238E27FC236}">
                <a16:creationId xmlns:a16="http://schemas.microsoft.com/office/drawing/2014/main" id="{25A0107E-CF64-465C-B85F-267F5B389FF2}"/>
              </a:ext>
            </a:extLst>
          </p:cNvPr>
          <p:cNvSpPr/>
          <p:nvPr/>
        </p:nvSpPr>
        <p:spPr>
          <a:xfrm rot="16200000">
            <a:off x="2681540" y="3821849"/>
            <a:ext cx="177427" cy="442140"/>
          </a:xfrm>
          <a:custGeom>
            <a:avLst/>
            <a:gdLst>
              <a:gd name="connsiteX0" fmla="*/ 0 w 156970"/>
              <a:gd name="connsiteY0" fmla="*/ 958060 h 958060"/>
              <a:gd name="connsiteX1" fmla="*/ 55216 w 156970"/>
              <a:gd name="connsiteY1" fmla="*/ 0 h 958060"/>
              <a:gd name="connsiteX2" fmla="*/ 101754 w 156970"/>
              <a:gd name="connsiteY2" fmla="*/ 0 h 958060"/>
              <a:gd name="connsiteX3" fmla="*/ 156970 w 156970"/>
              <a:gd name="connsiteY3" fmla="*/ 958060 h 958060"/>
              <a:gd name="connsiteX4" fmla="*/ 0 w 156970"/>
              <a:gd name="connsiteY4" fmla="*/ 958060 h 958060"/>
              <a:gd name="connsiteX0" fmla="*/ 0 w 156970"/>
              <a:gd name="connsiteY0" fmla="*/ 958060 h 958060"/>
              <a:gd name="connsiteX1" fmla="*/ 55216 w 156970"/>
              <a:gd name="connsiteY1" fmla="*/ 0 h 958060"/>
              <a:gd name="connsiteX2" fmla="*/ 78989 w 156970"/>
              <a:gd name="connsiteY2" fmla="*/ 313021 h 958060"/>
              <a:gd name="connsiteX3" fmla="*/ 156970 w 156970"/>
              <a:gd name="connsiteY3" fmla="*/ 958060 h 958060"/>
              <a:gd name="connsiteX4" fmla="*/ 0 w 156970"/>
              <a:gd name="connsiteY4" fmla="*/ 958060 h 958060"/>
              <a:gd name="connsiteX0" fmla="*/ 0 w 156970"/>
              <a:gd name="connsiteY0" fmla="*/ 645039 h 645039"/>
              <a:gd name="connsiteX1" fmla="*/ 5892 w 156970"/>
              <a:gd name="connsiteY1" fmla="*/ 9486 h 645039"/>
              <a:gd name="connsiteX2" fmla="*/ 78989 w 156970"/>
              <a:gd name="connsiteY2" fmla="*/ 0 h 645039"/>
              <a:gd name="connsiteX3" fmla="*/ 156970 w 156970"/>
              <a:gd name="connsiteY3" fmla="*/ 645039 h 645039"/>
              <a:gd name="connsiteX4" fmla="*/ 0 w 156970"/>
              <a:gd name="connsiteY4" fmla="*/ 645039 h 645039"/>
              <a:gd name="connsiteX0" fmla="*/ 0 w 156970"/>
              <a:gd name="connsiteY0" fmla="*/ 635553 h 635553"/>
              <a:gd name="connsiteX1" fmla="*/ 5892 w 156970"/>
              <a:gd name="connsiteY1" fmla="*/ 0 h 635553"/>
              <a:gd name="connsiteX2" fmla="*/ 88474 w 156970"/>
              <a:gd name="connsiteY2" fmla="*/ 58813 h 635553"/>
              <a:gd name="connsiteX3" fmla="*/ 156970 w 156970"/>
              <a:gd name="connsiteY3" fmla="*/ 635553 h 635553"/>
              <a:gd name="connsiteX4" fmla="*/ 0 w 156970"/>
              <a:gd name="connsiteY4" fmla="*/ 635553 h 635553"/>
              <a:gd name="connsiteX0" fmla="*/ 0 w 156970"/>
              <a:gd name="connsiteY0" fmla="*/ 582432 h 582432"/>
              <a:gd name="connsiteX1" fmla="*/ 2098 w 156970"/>
              <a:gd name="connsiteY1" fmla="*/ 0 h 582432"/>
              <a:gd name="connsiteX2" fmla="*/ 88474 w 156970"/>
              <a:gd name="connsiteY2" fmla="*/ 5692 h 582432"/>
              <a:gd name="connsiteX3" fmla="*/ 156970 w 156970"/>
              <a:gd name="connsiteY3" fmla="*/ 582432 h 582432"/>
              <a:gd name="connsiteX4" fmla="*/ 0 w 156970"/>
              <a:gd name="connsiteY4" fmla="*/ 582432 h 582432"/>
              <a:gd name="connsiteX0" fmla="*/ 0 w 170250"/>
              <a:gd name="connsiteY0" fmla="*/ 582432 h 582432"/>
              <a:gd name="connsiteX1" fmla="*/ 2098 w 170250"/>
              <a:gd name="connsiteY1" fmla="*/ 0 h 582432"/>
              <a:gd name="connsiteX2" fmla="*/ 88474 w 170250"/>
              <a:gd name="connsiteY2" fmla="*/ 5692 h 582432"/>
              <a:gd name="connsiteX3" fmla="*/ 170250 w 170250"/>
              <a:gd name="connsiteY3" fmla="*/ 525519 h 582432"/>
              <a:gd name="connsiteX4" fmla="*/ 0 w 170250"/>
              <a:gd name="connsiteY4" fmla="*/ 582432 h 582432"/>
              <a:gd name="connsiteX0" fmla="*/ 22580 w 168168"/>
              <a:gd name="connsiteY0" fmla="*/ 523622 h 525519"/>
              <a:gd name="connsiteX1" fmla="*/ 16 w 168168"/>
              <a:gd name="connsiteY1" fmla="*/ 0 h 525519"/>
              <a:gd name="connsiteX2" fmla="*/ 86392 w 168168"/>
              <a:gd name="connsiteY2" fmla="*/ 5692 h 525519"/>
              <a:gd name="connsiteX3" fmla="*/ 168168 w 168168"/>
              <a:gd name="connsiteY3" fmla="*/ 525519 h 525519"/>
              <a:gd name="connsiteX4" fmla="*/ 22580 w 168168"/>
              <a:gd name="connsiteY4" fmla="*/ 523622 h 525519"/>
              <a:gd name="connsiteX0" fmla="*/ 22580 w 173859"/>
              <a:gd name="connsiteY0" fmla="*/ 523622 h 527419"/>
              <a:gd name="connsiteX1" fmla="*/ 16 w 173859"/>
              <a:gd name="connsiteY1" fmla="*/ 0 h 527419"/>
              <a:gd name="connsiteX2" fmla="*/ 86392 w 173859"/>
              <a:gd name="connsiteY2" fmla="*/ 5692 h 527419"/>
              <a:gd name="connsiteX3" fmla="*/ 173859 w 173859"/>
              <a:gd name="connsiteY3" fmla="*/ 527419 h 527419"/>
              <a:gd name="connsiteX4" fmla="*/ 22580 w 173859"/>
              <a:gd name="connsiteY4" fmla="*/ 523622 h 527419"/>
              <a:gd name="connsiteX0" fmla="*/ 20683 w 173859"/>
              <a:gd name="connsiteY0" fmla="*/ 523622 h 527419"/>
              <a:gd name="connsiteX1" fmla="*/ 16 w 173859"/>
              <a:gd name="connsiteY1" fmla="*/ 0 h 527419"/>
              <a:gd name="connsiteX2" fmla="*/ 86392 w 173859"/>
              <a:gd name="connsiteY2" fmla="*/ 5692 h 527419"/>
              <a:gd name="connsiteX3" fmla="*/ 173859 w 173859"/>
              <a:gd name="connsiteY3" fmla="*/ 527419 h 527419"/>
              <a:gd name="connsiteX4" fmla="*/ 20683 w 173859"/>
              <a:gd name="connsiteY4" fmla="*/ 523622 h 527419"/>
              <a:gd name="connsiteX0" fmla="*/ 20683 w 177653"/>
              <a:gd name="connsiteY0" fmla="*/ 523622 h 540698"/>
              <a:gd name="connsiteX1" fmla="*/ 16 w 177653"/>
              <a:gd name="connsiteY1" fmla="*/ 0 h 540698"/>
              <a:gd name="connsiteX2" fmla="*/ 86392 w 177653"/>
              <a:gd name="connsiteY2" fmla="*/ 5692 h 540698"/>
              <a:gd name="connsiteX3" fmla="*/ 177653 w 177653"/>
              <a:gd name="connsiteY3" fmla="*/ 540698 h 540698"/>
              <a:gd name="connsiteX4" fmla="*/ 20683 w 177653"/>
              <a:gd name="connsiteY4" fmla="*/ 523622 h 540698"/>
              <a:gd name="connsiteX0" fmla="*/ 22580 w 177653"/>
              <a:gd name="connsiteY0" fmla="*/ 540699 h 540699"/>
              <a:gd name="connsiteX1" fmla="*/ 16 w 177653"/>
              <a:gd name="connsiteY1" fmla="*/ 0 h 540699"/>
              <a:gd name="connsiteX2" fmla="*/ 86392 w 177653"/>
              <a:gd name="connsiteY2" fmla="*/ 5692 h 540699"/>
              <a:gd name="connsiteX3" fmla="*/ 177653 w 177653"/>
              <a:gd name="connsiteY3" fmla="*/ 540698 h 540699"/>
              <a:gd name="connsiteX4" fmla="*/ 22580 w 177653"/>
              <a:gd name="connsiteY4" fmla="*/ 540699 h 540699"/>
              <a:gd name="connsiteX0" fmla="*/ 30163 w 185236"/>
              <a:gd name="connsiteY0" fmla="*/ 535007 h 535007"/>
              <a:gd name="connsiteX1" fmla="*/ 11 w 185236"/>
              <a:gd name="connsiteY1" fmla="*/ 5691 h 535007"/>
              <a:gd name="connsiteX2" fmla="*/ 93975 w 185236"/>
              <a:gd name="connsiteY2" fmla="*/ 0 h 535007"/>
              <a:gd name="connsiteX3" fmla="*/ 185236 w 185236"/>
              <a:gd name="connsiteY3" fmla="*/ 535006 h 535007"/>
              <a:gd name="connsiteX4" fmla="*/ 30163 w 185236"/>
              <a:gd name="connsiteY4" fmla="*/ 535007 h 535007"/>
              <a:gd name="connsiteX0" fmla="*/ 30163 w 181442"/>
              <a:gd name="connsiteY0" fmla="*/ 535007 h 535007"/>
              <a:gd name="connsiteX1" fmla="*/ 11 w 181442"/>
              <a:gd name="connsiteY1" fmla="*/ 5691 h 535007"/>
              <a:gd name="connsiteX2" fmla="*/ 93975 w 181442"/>
              <a:gd name="connsiteY2" fmla="*/ 0 h 535007"/>
              <a:gd name="connsiteX3" fmla="*/ 181442 w 181442"/>
              <a:gd name="connsiteY3" fmla="*/ 517935 h 535007"/>
              <a:gd name="connsiteX4" fmla="*/ 30163 w 181442"/>
              <a:gd name="connsiteY4" fmla="*/ 535007 h 535007"/>
              <a:gd name="connsiteX0" fmla="*/ 33958 w 181442"/>
              <a:gd name="connsiteY0" fmla="*/ 516039 h 517935"/>
              <a:gd name="connsiteX1" fmla="*/ 11 w 181442"/>
              <a:gd name="connsiteY1" fmla="*/ 5691 h 517935"/>
              <a:gd name="connsiteX2" fmla="*/ 93975 w 181442"/>
              <a:gd name="connsiteY2" fmla="*/ 0 h 517935"/>
              <a:gd name="connsiteX3" fmla="*/ 181442 w 181442"/>
              <a:gd name="connsiteY3" fmla="*/ 517935 h 517935"/>
              <a:gd name="connsiteX4" fmla="*/ 33958 w 181442"/>
              <a:gd name="connsiteY4" fmla="*/ 516039 h 517935"/>
              <a:gd name="connsiteX0" fmla="*/ 33958 w 181442"/>
              <a:gd name="connsiteY0" fmla="*/ 510348 h 512244"/>
              <a:gd name="connsiteX1" fmla="*/ 11 w 181442"/>
              <a:gd name="connsiteY1" fmla="*/ 0 h 512244"/>
              <a:gd name="connsiteX2" fmla="*/ 95538 w 181442"/>
              <a:gd name="connsiteY2" fmla="*/ 33389 h 512244"/>
              <a:gd name="connsiteX3" fmla="*/ 181442 w 181442"/>
              <a:gd name="connsiteY3" fmla="*/ 512244 h 512244"/>
              <a:gd name="connsiteX4" fmla="*/ 33958 w 181442"/>
              <a:gd name="connsiteY4" fmla="*/ 510348 h 512244"/>
              <a:gd name="connsiteX0" fmla="*/ 29270 w 176754"/>
              <a:gd name="connsiteY0" fmla="*/ 476959 h 478855"/>
              <a:gd name="connsiteX1" fmla="*/ 12 w 176754"/>
              <a:gd name="connsiteY1" fmla="*/ 999 h 478855"/>
              <a:gd name="connsiteX2" fmla="*/ 90850 w 176754"/>
              <a:gd name="connsiteY2" fmla="*/ 0 h 478855"/>
              <a:gd name="connsiteX3" fmla="*/ 176754 w 176754"/>
              <a:gd name="connsiteY3" fmla="*/ 478855 h 478855"/>
              <a:gd name="connsiteX4" fmla="*/ 29270 w 176754"/>
              <a:gd name="connsiteY4" fmla="*/ 476959 h 478855"/>
              <a:gd name="connsiteX0" fmla="*/ 29270 w 173628"/>
              <a:gd name="connsiteY0" fmla="*/ 476959 h 476959"/>
              <a:gd name="connsiteX1" fmla="*/ 12 w 173628"/>
              <a:gd name="connsiteY1" fmla="*/ 999 h 476959"/>
              <a:gd name="connsiteX2" fmla="*/ 90850 w 173628"/>
              <a:gd name="connsiteY2" fmla="*/ 0 h 476959"/>
              <a:gd name="connsiteX3" fmla="*/ 173628 w 173628"/>
              <a:gd name="connsiteY3" fmla="*/ 471043 h 476959"/>
              <a:gd name="connsiteX4" fmla="*/ 29270 w 173628"/>
              <a:gd name="connsiteY4" fmla="*/ 476959 h 476959"/>
              <a:gd name="connsiteX0" fmla="*/ 27707 w 173628"/>
              <a:gd name="connsiteY0" fmla="*/ 489467 h 489467"/>
              <a:gd name="connsiteX1" fmla="*/ 12 w 173628"/>
              <a:gd name="connsiteY1" fmla="*/ 999 h 489467"/>
              <a:gd name="connsiteX2" fmla="*/ 90850 w 173628"/>
              <a:gd name="connsiteY2" fmla="*/ 0 h 489467"/>
              <a:gd name="connsiteX3" fmla="*/ 173628 w 173628"/>
              <a:gd name="connsiteY3" fmla="*/ 471043 h 489467"/>
              <a:gd name="connsiteX4" fmla="*/ 27707 w 173628"/>
              <a:gd name="connsiteY4" fmla="*/ 489467 h 489467"/>
              <a:gd name="connsiteX0" fmla="*/ 25803 w 173629"/>
              <a:gd name="connsiteY0" fmla="*/ 481850 h 481850"/>
              <a:gd name="connsiteX1" fmla="*/ 13 w 173629"/>
              <a:gd name="connsiteY1" fmla="*/ 999 h 481850"/>
              <a:gd name="connsiteX2" fmla="*/ 90851 w 173629"/>
              <a:gd name="connsiteY2" fmla="*/ 0 h 481850"/>
              <a:gd name="connsiteX3" fmla="*/ 173629 w 173629"/>
              <a:gd name="connsiteY3" fmla="*/ 471043 h 481850"/>
              <a:gd name="connsiteX4" fmla="*/ 25803 w 173629"/>
              <a:gd name="connsiteY4" fmla="*/ 481850 h 481850"/>
              <a:gd name="connsiteX0" fmla="*/ 25803 w 173629"/>
              <a:gd name="connsiteY0" fmla="*/ 478995 h 478995"/>
              <a:gd name="connsiteX1" fmla="*/ 13 w 173629"/>
              <a:gd name="connsiteY1" fmla="*/ 999 h 478995"/>
              <a:gd name="connsiteX2" fmla="*/ 90851 w 173629"/>
              <a:gd name="connsiteY2" fmla="*/ 0 h 478995"/>
              <a:gd name="connsiteX3" fmla="*/ 173629 w 173629"/>
              <a:gd name="connsiteY3" fmla="*/ 471043 h 478995"/>
              <a:gd name="connsiteX4" fmla="*/ 25803 w 173629"/>
              <a:gd name="connsiteY4" fmla="*/ 478995 h 478995"/>
              <a:gd name="connsiteX0" fmla="*/ 25803 w 173629"/>
              <a:gd name="connsiteY0" fmla="*/ 478992 h 478992"/>
              <a:gd name="connsiteX1" fmla="*/ 13 w 173629"/>
              <a:gd name="connsiteY1" fmla="*/ 996 h 478992"/>
              <a:gd name="connsiteX2" fmla="*/ 101651 w 173629"/>
              <a:gd name="connsiteY2" fmla="*/ 0 h 478992"/>
              <a:gd name="connsiteX3" fmla="*/ 173629 w 173629"/>
              <a:gd name="connsiteY3" fmla="*/ 471040 h 478992"/>
              <a:gd name="connsiteX4" fmla="*/ 25803 w 173629"/>
              <a:gd name="connsiteY4" fmla="*/ 478992 h 478992"/>
              <a:gd name="connsiteX0" fmla="*/ 25803 w 176487"/>
              <a:gd name="connsiteY0" fmla="*/ 478992 h 478992"/>
              <a:gd name="connsiteX1" fmla="*/ 13 w 176487"/>
              <a:gd name="connsiteY1" fmla="*/ 996 h 478992"/>
              <a:gd name="connsiteX2" fmla="*/ 101651 w 176487"/>
              <a:gd name="connsiteY2" fmla="*/ 0 h 478992"/>
              <a:gd name="connsiteX3" fmla="*/ 176487 w 176487"/>
              <a:gd name="connsiteY3" fmla="*/ 472098 h 478992"/>
              <a:gd name="connsiteX4" fmla="*/ 25803 w 176487"/>
              <a:gd name="connsiteY4" fmla="*/ 478992 h 478992"/>
              <a:gd name="connsiteX0" fmla="*/ 25803 w 176487"/>
              <a:gd name="connsiteY0" fmla="*/ 477997 h 477997"/>
              <a:gd name="connsiteX1" fmla="*/ 13 w 176487"/>
              <a:gd name="connsiteY1" fmla="*/ 1 h 477997"/>
              <a:gd name="connsiteX2" fmla="*/ 102604 w 176487"/>
              <a:gd name="connsiteY2" fmla="*/ 12761 h 477997"/>
              <a:gd name="connsiteX3" fmla="*/ 176487 w 176487"/>
              <a:gd name="connsiteY3" fmla="*/ 471103 h 477997"/>
              <a:gd name="connsiteX4" fmla="*/ 25803 w 176487"/>
              <a:gd name="connsiteY4" fmla="*/ 477997 h 477997"/>
              <a:gd name="connsiteX0" fmla="*/ 26755 w 177439"/>
              <a:gd name="connsiteY0" fmla="*/ 465236 h 465236"/>
              <a:gd name="connsiteX1" fmla="*/ 12 w 177439"/>
              <a:gd name="connsiteY1" fmla="*/ 5230 h 465236"/>
              <a:gd name="connsiteX2" fmla="*/ 103556 w 177439"/>
              <a:gd name="connsiteY2" fmla="*/ 0 h 465236"/>
              <a:gd name="connsiteX3" fmla="*/ 177439 w 177439"/>
              <a:gd name="connsiteY3" fmla="*/ 458342 h 465236"/>
              <a:gd name="connsiteX4" fmla="*/ 26755 w 177439"/>
              <a:gd name="connsiteY4" fmla="*/ 465236 h 465236"/>
              <a:gd name="connsiteX0" fmla="*/ 26766 w 177450"/>
              <a:gd name="connsiteY0" fmla="*/ 465236 h 465236"/>
              <a:gd name="connsiteX1" fmla="*/ 23 w 177450"/>
              <a:gd name="connsiteY1" fmla="*/ 5230 h 465236"/>
              <a:gd name="connsiteX2" fmla="*/ 103567 w 177450"/>
              <a:gd name="connsiteY2" fmla="*/ 0 h 465236"/>
              <a:gd name="connsiteX3" fmla="*/ 177450 w 177450"/>
              <a:gd name="connsiteY3" fmla="*/ 458342 h 465236"/>
              <a:gd name="connsiteX4" fmla="*/ 26766 w 177450"/>
              <a:gd name="connsiteY4" fmla="*/ 465236 h 465236"/>
              <a:gd name="connsiteX0" fmla="*/ 26743 w 177427"/>
              <a:gd name="connsiteY0" fmla="*/ 465236 h 465236"/>
              <a:gd name="connsiteX1" fmla="*/ 0 w 177427"/>
              <a:gd name="connsiteY1" fmla="*/ 5230 h 465236"/>
              <a:gd name="connsiteX2" fmla="*/ 103544 w 177427"/>
              <a:gd name="connsiteY2" fmla="*/ 0 h 465236"/>
              <a:gd name="connsiteX3" fmla="*/ 177427 w 177427"/>
              <a:gd name="connsiteY3" fmla="*/ 458342 h 465236"/>
              <a:gd name="connsiteX4" fmla="*/ 26743 w 177427"/>
              <a:gd name="connsiteY4" fmla="*/ 465236 h 465236"/>
              <a:gd name="connsiteX0" fmla="*/ 26743 w 177427"/>
              <a:gd name="connsiteY0" fmla="*/ 465236 h 465236"/>
              <a:gd name="connsiteX1" fmla="*/ 0 w 177427"/>
              <a:gd name="connsiteY1" fmla="*/ 3114 h 465236"/>
              <a:gd name="connsiteX2" fmla="*/ 103544 w 177427"/>
              <a:gd name="connsiteY2" fmla="*/ 0 h 465236"/>
              <a:gd name="connsiteX3" fmla="*/ 177427 w 177427"/>
              <a:gd name="connsiteY3" fmla="*/ 458342 h 465236"/>
              <a:gd name="connsiteX4" fmla="*/ 26743 w 177427"/>
              <a:gd name="connsiteY4" fmla="*/ 465236 h 465236"/>
              <a:gd name="connsiteX0" fmla="*/ 26743 w 177427"/>
              <a:gd name="connsiteY0" fmla="*/ 464178 h 464178"/>
              <a:gd name="connsiteX1" fmla="*/ 0 w 177427"/>
              <a:gd name="connsiteY1" fmla="*/ 2056 h 464178"/>
              <a:gd name="connsiteX2" fmla="*/ 103544 w 177427"/>
              <a:gd name="connsiteY2" fmla="*/ 0 h 464178"/>
              <a:gd name="connsiteX3" fmla="*/ 177427 w 177427"/>
              <a:gd name="connsiteY3" fmla="*/ 457284 h 464178"/>
              <a:gd name="connsiteX4" fmla="*/ 26743 w 177427"/>
              <a:gd name="connsiteY4" fmla="*/ 464178 h 464178"/>
              <a:gd name="connsiteX0" fmla="*/ 26743 w 177427"/>
              <a:gd name="connsiteY0" fmla="*/ 463120 h 463120"/>
              <a:gd name="connsiteX1" fmla="*/ 0 w 177427"/>
              <a:gd name="connsiteY1" fmla="*/ 998 h 463120"/>
              <a:gd name="connsiteX2" fmla="*/ 104496 w 177427"/>
              <a:gd name="connsiteY2" fmla="*/ 0 h 463120"/>
              <a:gd name="connsiteX3" fmla="*/ 177427 w 177427"/>
              <a:gd name="connsiteY3" fmla="*/ 456226 h 463120"/>
              <a:gd name="connsiteX4" fmla="*/ 26743 w 177427"/>
              <a:gd name="connsiteY4" fmla="*/ 463120 h 463120"/>
              <a:gd name="connsiteX0" fmla="*/ 26743 w 177427"/>
              <a:gd name="connsiteY0" fmla="*/ 462122 h 462122"/>
              <a:gd name="connsiteX1" fmla="*/ 0 w 177427"/>
              <a:gd name="connsiteY1" fmla="*/ 0 h 462122"/>
              <a:gd name="connsiteX2" fmla="*/ 105448 w 177427"/>
              <a:gd name="connsiteY2" fmla="*/ 61 h 462122"/>
              <a:gd name="connsiteX3" fmla="*/ 177427 w 177427"/>
              <a:gd name="connsiteY3" fmla="*/ 455228 h 462122"/>
              <a:gd name="connsiteX4" fmla="*/ 26743 w 177427"/>
              <a:gd name="connsiteY4" fmla="*/ 462122 h 46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427" h="462122">
                <a:moveTo>
                  <a:pt x="26743" y="462122"/>
                </a:moveTo>
                <a:cubicBezTo>
                  <a:pt x="14107" y="269036"/>
                  <a:pt x="7874" y="198380"/>
                  <a:pt x="0" y="0"/>
                </a:cubicBezTo>
                <a:lnTo>
                  <a:pt x="105448" y="61"/>
                </a:lnTo>
                <a:lnTo>
                  <a:pt x="177427" y="455228"/>
                </a:lnTo>
                <a:lnTo>
                  <a:pt x="26743" y="462122"/>
                </a:lnTo>
                <a:close/>
              </a:path>
            </a:pathLst>
          </a:custGeom>
          <a:solidFill>
            <a:srgbClr val="7030A0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28CBC37-D493-48DE-AE2B-2653B77CD490}"/>
              </a:ext>
            </a:extLst>
          </p:cNvPr>
          <p:cNvCxnSpPr>
            <a:cxnSpLocks/>
            <a:stCxn id="60" idx="3"/>
          </p:cNvCxnSpPr>
          <p:nvPr/>
        </p:nvCxnSpPr>
        <p:spPr>
          <a:xfrm flipH="1" flipV="1">
            <a:off x="9645363" y="4051423"/>
            <a:ext cx="2024" cy="412172"/>
          </a:xfrm>
          <a:prstGeom prst="straightConnector1">
            <a:avLst/>
          </a:prstGeom>
          <a:noFill/>
          <a:ln w="28575" cap="flat" cmpd="sng" algn="ctr">
            <a:solidFill>
              <a:srgbClr val="C00000">
                <a:alpha val="40000"/>
              </a:srgb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5898240-5C65-4ED6-BD1B-23F4F82458B7}"/>
              </a:ext>
            </a:extLst>
          </p:cNvPr>
          <p:cNvGrpSpPr/>
          <p:nvPr/>
        </p:nvGrpSpPr>
        <p:grpSpPr>
          <a:xfrm>
            <a:off x="2974301" y="4145195"/>
            <a:ext cx="1027753" cy="460491"/>
            <a:chOff x="2989066" y="4091504"/>
            <a:chExt cx="1027753" cy="46049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F8FA69-CA46-4E2E-A02E-BE6CBB4BC155}"/>
                </a:ext>
              </a:extLst>
            </p:cNvPr>
            <p:cNvCxnSpPr>
              <a:cxnSpLocks/>
            </p:cNvCxnSpPr>
            <p:nvPr/>
          </p:nvCxnSpPr>
          <p:spPr>
            <a:xfrm>
              <a:off x="2989066" y="4224570"/>
              <a:ext cx="0" cy="29028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6519B87-4A68-407C-9761-FB7C1A10093E}"/>
                </a:ext>
              </a:extLst>
            </p:cNvPr>
            <p:cNvCxnSpPr/>
            <p:nvPr/>
          </p:nvCxnSpPr>
          <p:spPr>
            <a:xfrm flipH="1">
              <a:off x="2989067" y="4445079"/>
              <a:ext cx="521147" cy="6977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AD5A6F7-EBFE-4581-B227-7DA8B53C400C}"/>
                </a:ext>
              </a:extLst>
            </p:cNvPr>
            <p:cNvCxnSpPr/>
            <p:nvPr/>
          </p:nvCxnSpPr>
          <p:spPr>
            <a:xfrm flipH="1">
              <a:off x="3562350" y="4379595"/>
              <a:ext cx="454469" cy="6585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39D3D51-26ED-45FD-B0A6-8CCF06FB6654}"/>
                </a:ext>
              </a:extLst>
            </p:cNvPr>
            <p:cNvCxnSpPr>
              <a:cxnSpLocks/>
            </p:cNvCxnSpPr>
            <p:nvPr/>
          </p:nvCxnSpPr>
          <p:spPr>
            <a:xfrm>
              <a:off x="4016818" y="4091504"/>
              <a:ext cx="0" cy="2880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132B1EA-8C90-449C-A4EB-B93AFB65F047}"/>
                </a:ext>
              </a:extLst>
            </p:cNvPr>
            <p:cNvCxnSpPr/>
            <p:nvPr/>
          </p:nvCxnSpPr>
          <p:spPr>
            <a:xfrm>
              <a:off x="3511991" y="4404360"/>
              <a:ext cx="0" cy="8143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89DCB21-6DE6-4385-A873-C18F366523A6}"/>
                </a:ext>
              </a:extLst>
            </p:cNvPr>
            <p:cNvCxnSpPr/>
            <p:nvPr/>
          </p:nvCxnSpPr>
          <p:spPr>
            <a:xfrm>
              <a:off x="3565329" y="4335777"/>
              <a:ext cx="0" cy="21621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1B5629-1141-4C1E-BD8A-E005D78304A0}"/>
              </a:ext>
            </a:extLst>
          </p:cNvPr>
          <p:cNvGrpSpPr/>
          <p:nvPr/>
        </p:nvGrpSpPr>
        <p:grpSpPr>
          <a:xfrm>
            <a:off x="100329" y="2828846"/>
            <a:ext cx="11902473" cy="1637079"/>
            <a:chOff x="115095" y="2613252"/>
            <a:chExt cx="11902473" cy="1637079"/>
          </a:xfrm>
        </p:grpSpPr>
        <p:sp>
          <p:nvSpPr>
            <p:cNvPr id="72" name="Block Arc 71">
              <a:extLst>
                <a:ext uri="{FF2B5EF4-FFF2-40B4-BE49-F238E27FC236}">
                  <a16:creationId xmlns:a16="http://schemas.microsoft.com/office/drawing/2014/main" id="{AE84499D-D367-45F8-8F99-243D9E648E15}"/>
                </a:ext>
              </a:extLst>
            </p:cNvPr>
            <p:cNvSpPr/>
            <p:nvPr/>
          </p:nvSpPr>
          <p:spPr>
            <a:xfrm>
              <a:off x="7759252" y="2979393"/>
              <a:ext cx="501683" cy="515471"/>
            </a:xfrm>
            <a:prstGeom prst="blockArc">
              <a:avLst>
                <a:gd name="adj1" fmla="val 5388646"/>
                <a:gd name="adj2" fmla="val 16179129"/>
                <a:gd name="adj3" fmla="val 26963"/>
              </a:avLst>
            </a:prstGeom>
            <a:solidFill>
              <a:srgbClr val="E7E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894000" lon="3888000" rev="0"/>
              </a:camera>
              <a:lightRig rig="balanced" dir="t"/>
            </a:scene3d>
            <a:sp3d extrusionH="6350" prstMaterial="metal"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4EC3E4C-65F6-41AB-BBEE-9329A967364D}"/>
                </a:ext>
              </a:extLst>
            </p:cNvPr>
            <p:cNvGrpSpPr/>
            <p:nvPr/>
          </p:nvGrpSpPr>
          <p:grpSpPr>
            <a:xfrm>
              <a:off x="115095" y="2613252"/>
              <a:ext cx="11902473" cy="1637079"/>
              <a:chOff x="115095" y="2613252"/>
              <a:chExt cx="11902473" cy="1637079"/>
            </a:xfrm>
            <a:scene3d>
              <a:camera prst="orthographicFront">
                <a:rot lat="857523" lon="20691310" rev="154472"/>
              </a:camera>
              <a:lightRig rig="threePt" dir="t"/>
            </a:scene3d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B03BDE4-1632-49E5-B9C8-0DD91072B50D}"/>
                  </a:ext>
                </a:extLst>
              </p:cNvPr>
              <p:cNvSpPr/>
              <p:nvPr/>
            </p:nvSpPr>
            <p:spPr>
              <a:xfrm>
                <a:off x="843271" y="3435594"/>
                <a:ext cx="1050299" cy="82084"/>
              </a:xfrm>
              <a:prstGeom prst="rect">
                <a:avLst/>
              </a:prstGeom>
              <a:solidFill>
                <a:srgbClr val="C0000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Trapezoid 74">
                <a:extLst>
                  <a:ext uri="{FF2B5EF4-FFF2-40B4-BE49-F238E27FC236}">
                    <a16:creationId xmlns:a16="http://schemas.microsoft.com/office/drawing/2014/main" id="{F967BC8D-A753-4899-8B60-6C88D69B2295}"/>
                  </a:ext>
                </a:extLst>
              </p:cNvPr>
              <p:cNvSpPr/>
              <p:nvPr/>
            </p:nvSpPr>
            <p:spPr>
              <a:xfrm rot="5400000">
                <a:off x="365753" y="3184846"/>
                <a:ext cx="373250" cy="581783"/>
              </a:xfrm>
              <a:prstGeom prst="trapezoid">
                <a:avLst>
                  <a:gd name="adj" fmla="val 39172"/>
                </a:avLst>
              </a:prstGeom>
              <a:solidFill>
                <a:srgbClr val="C0000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rapezoid 18">
                <a:extLst>
                  <a:ext uri="{FF2B5EF4-FFF2-40B4-BE49-F238E27FC236}">
                    <a16:creationId xmlns:a16="http://schemas.microsoft.com/office/drawing/2014/main" id="{AF6984A2-57F0-4513-A1E0-52D78203CD06}"/>
                  </a:ext>
                </a:extLst>
              </p:cNvPr>
              <p:cNvSpPr/>
              <p:nvPr/>
            </p:nvSpPr>
            <p:spPr>
              <a:xfrm rot="11513989">
                <a:off x="2184056" y="2613252"/>
                <a:ext cx="393334" cy="824905"/>
              </a:xfrm>
              <a:custGeom>
                <a:avLst/>
                <a:gdLst>
                  <a:gd name="connsiteX0" fmla="*/ 0 w 455929"/>
                  <a:gd name="connsiteY0" fmla="*/ 824905 h 824905"/>
                  <a:gd name="connsiteX1" fmla="*/ 95490 w 455929"/>
                  <a:gd name="connsiteY1" fmla="*/ 0 h 824905"/>
                  <a:gd name="connsiteX2" fmla="*/ 360439 w 455929"/>
                  <a:gd name="connsiteY2" fmla="*/ 0 h 824905"/>
                  <a:gd name="connsiteX3" fmla="*/ 455929 w 455929"/>
                  <a:gd name="connsiteY3" fmla="*/ 824905 h 824905"/>
                  <a:gd name="connsiteX4" fmla="*/ 0 w 455929"/>
                  <a:gd name="connsiteY4" fmla="*/ 824905 h 824905"/>
                  <a:gd name="connsiteX0" fmla="*/ 0 w 377760"/>
                  <a:gd name="connsiteY0" fmla="*/ 544454 h 824905"/>
                  <a:gd name="connsiteX1" fmla="*/ 17321 w 377760"/>
                  <a:gd name="connsiteY1" fmla="*/ 0 h 824905"/>
                  <a:gd name="connsiteX2" fmla="*/ 282270 w 377760"/>
                  <a:gd name="connsiteY2" fmla="*/ 0 h 824905"/>
                  <a:gd name="connsiteX3" fmla="*/ 377760 w 377760"/>
                  <a:gd name="connsiteY3" fmla="*/ 824905 h 824905"/>
                  <a:gd name="connsiteX4" fmla="*/ 0 w 377760"/>
                  <a:gd name="connsiteY4" fmla="*/ 544454 h 824905"/>
                  <a:gd name="connsiteX0" fmla="*/ 0 w 383637"/>
                  <a:gd name="connsiteY0" fmla="*/ 769968 h 824905"/>
                  <a:gd name="connsiteX1" fmla="*/ 23198 w 383637"/>
                  <a:gd name="connsiteY1" fmla="*/ 0 h 824905"/>
                  <a:gd name="connsiteX2" fmla="*/ 288147 w 383637"/>
                  <a:gd name="connsiteY2" fmla="*/ 0 h 824905"/>
                  <a:gd name="connsiteX3" fmla="*/ 383637 w 383637"/>
                  <a:gd name="connsiteY3" fmla="*/ 824905 h 824905"/>
                  <a:gd name="connsiteX4" fmla="*/ 0 w 383637"/>
                  <a:gd name="connsiteY4" fmla="*/ 769968 h 824905"/>
                  <a:gd name="connsiteX0" fmla="*/ 0 w 393334"/>
                  <a:gd name="connsiteY0" fmla="*/ 723953 h 824905"/>
                  <a:gd name="connsiteX1" fmla="*/ 32895 w 393334"/>
                  <a:gd name="connsiteY1" fmla="*/ 0 h 824905"/>
                  <a:gd name="connsiteX2" fmla="*/ 297844 w 393334"/>
                  <a:gd name="connsiteY2" fmla="*/ 0 h 824905"/>
                  <a:gd name="connsiteX3" fmla="*/ 393334 w 393334"/>
                  <a:gd name="connsiteY3" fmla="*/ 824905 h 824905"/>
                  <a:gd name="connsiteX4" fmla="*/ 0 w 393334"/>
                  <a:gd name="connsiteY4" fmla="*/ 723953 h 824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334" h="824905">
                    <a:moveTo>
                      <a:pt x="0" y="723953"/>
                    </a:moveTo>
                    <a:lnTo>
                      <a:pt x="32895" y="0"/>
                    </a:lnTo>
                    <a:lnTo>
                      <a:pt x="297844" y="0"/>
                    </a:lnTo>
                    <a:lnTo>
                      <a:pt x="393334" y="824905"/>
                    </a:lnTo>
                    <a:lnTo>
                      <a:pt x="0" y="723953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Trapezoid 19">
                <a:extLst>
                  <a:ext uri="{FF2B5EF4-FFF2-40B4-BE49-F238E27FC236}">
                    <a16:creationId xmlns:a16="http://schemas.microsoft.com/office/drawing/2014/main" id="{ADFACABA-F941-4143-8C63-A047271BD834}"/>
                  </a:ext>
                </a:extLst>
              </p:cNvPr>
              <p:cNvSpPr/>
              <p:nvPr/>
            </p:nvSpPr>
            <p:spPr>
              <a:xfrm rot="16200000">
                <a:off x="1991218" y="3257364"/>
                <a:ext cx="245080" cy="442514"/>
              </a:xfrm>
              <a:custGeom>
                <a:avLst/>
                <a:gdLst>
                  <a:gd name="connsiteX0" fmla="*/ 0 w 257680"/>
                  <a:gd name="connsiteY0" fmla="*/ 458714 h 458714"/>
                  <a:gd name="connsiteX1" fmla="*/ 88446 w 257680"/>
                  <a:gd name="connsiteY1" fmla="*/ 0 h 458714"/>
                  <a:gd name="connsiteX2" fmla="*/ 169234 w 257680"/>
                  <a:gd name="connsiteY2" fmla="*/ 0 h 458714"/>
                  <a:gd name="connsiteX3" fmla="*/ 257680 w 257680"/>
                  <a:gd name="connsiteY3" fmla="*/ 458714 h 458714"/>
                  <a:gd name="connsiteX4" fmla="*/ 0 w 257680"/>
                  <a:gd name="connsiteY4" fmla="*/ 458714 h 458714"/>
                  <a:gd name="connsiteX0" fmla="*/ 0 w 263080"/>
                  <a:gd name="connsiteY0" fmla="*/ 442514 h 458714"/>
                  <a:gd name="connsiteX1" fmla="*/ 93846 w 263080"/>
                  <a:gd name="connsiteY1" fmla="*/ 0 h 458714"/>
                  <a:gd name="connsiteX2" fmla="*/ 174634 w 263080"/>
                  <a:gd name="connsiteY2" fmla="*/ 0 h 458714"/>
                  <a:gd name="connsiteX3" fmla="*/ 263080 w 263080"/>
                  <a:gd name="connsiteY3" fmla="*/ 458714 h 458714"/>
                  <a:gd name="connsiteX4" fmla="*/ 0 w 263080"/>
                  <a:gd name="connsiteY4" fmla="*/ 442514 h 458714"/>
                  <a:gd name="connsiteX0" fmla="*/ 0 w 252280"/>
                  <a:gd name="connsiteY0" fmla="*/ 442514 h 442514"/>
                  <a:gd name="connsiteX1" fmla="*/ 93846 w 252280"/>
                  <a:gd name="connsiteY1" fmla="*/ 0 h 442514"/>
                  <a:gd name="connsiteX2" fmla="*/ 174634 w 252280"/>
                  <a:gd name="connsiteY2" fmla="*/ 0 h 442514"/>
                  <a:gd name="connsiteX3" fmla="*/ 252280 w 252280"/>
                  <a:gd name="connsiteY3" fmla="*/ 422714 h 442514"/>
                  <a:gd name="connsiteX4" fmla="*/ 0 w 252280"/>
                  <a:gd name="connsiteY4" fmla="*/ 442514 h 442514"/>
                  <a:gd name="connsiteX0" fmla="*/ 0 w 254080"/>
                  <a:gd name="connsiteY0" fmla="*/ 442514 h 442514"/>
                  <a:gd name="connsiteX1" fmla="*/ 93846 w 254080"/>
                  <a:gd name="connsiteY1" fmla="*/ 0 h 442514"/>
                  <a:gd name="connsiteX2" fmla="*/ 174634 w 254080"/>
                  <a:gd name="connsiteY2" fmla="*/ 0 h 442514"/>
                  <a:gd name="connsiteX3" fmla="*/ 254080 w 254080"/>
                  <a:gd name="connsiteY3" fmla="*/ 442514 h 442514"/>
                  <a:gd name="connsiteX4" fmla="*/ 0 w 254080"/>
                  <a:gd name="connsiteY4" fmla="*/ 442514 h 442514"/>
                  <a:gd name="connsiteX0" fmla="*/ 0 w 243280"/>
                  <a:gd name="connsiteY0" fmla="*/ 426314 h 442514"/>
                  <a:gd name="connsiteX1" fmla="*/ 83046 w 243280"/>
                  <a:gd name="connsiteY1" fmla="*/ 0 h 442514"/>
                  <a:gd name="connsiteX2" fmla="*/ 163834 w 243280"/>
                  <a:gd name="connsiteY2" fmla="*/ 0 h 442514"/>
                  <a:gd name="connsiteX3" fmla="*/ 243280 w 243280"/>
                  <a:gd name="connsiteY3" fmla="*/ 442514 h 442514"/>
                  <a:gd name="connsiteX4" fmla="*/ 0 w 243280"/>
                  <a:gd name="connsiteY4" fmla="*/ 426314 h 442514"/>
                  <a:gd name="connsiteX0" fmla="*/ 0 w 245080"/>
                  <a:gd name="connsiteY0" fmla="*/ 431714 h 442514"/>
                  <a:gd name="connsiteX1" fmla="*/ 84846 w 245080"/>
                  <a:gd name="connsiteY1" fmla="*/ 0 h 442514"/>
                  <a:gd name="connsiteX2" fmla="*/ 165634 w 245080"/>
                  <a:gd name="connsiteY2" fmla="*/ 0 h 442514"/>
                  <a:gd name="connsiteX3" fmla="*/ 245080 w 245080"/>
                  <a:gd name="connsiteY3" fmla="*/ 442514 h 442514"/>
                  <a:gd name="connsiteX4" fmla="*/ 0 w 245080"/>
                  <a:gd name="connsiteY4" fmla="*/ 431714 h 44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080" h="442514">
                    <a:moveTo>
                      <a:pt x="0" y="431714"/>
                    </a:moveTo>
                    <a:lnTo>
                      <a:pt x="84846" y="0"/>
                    </a:lnTo>
                    <a:lnTo>
                      <a:pt x="165634" y="0"/>
                    </a:lnTo>
                    <a:lnTo>
                      <a:pt x="245080" y="442514"/>
                    </a:lnTo>
                    <a:lnTo>
                      <a:pt x="0" y="431714"/>
                    </a:lnTo>
                    <a:close/>
                  </a:path>
                </a:pathLst>
              </a:custGeom>
              <a:solidFill>
                <a:srgbClr val="C0000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Trapezoid 33">
                <a:extLst>
                  <a:ext uri="{FF2B5EF4-FFF2-40B4-BE49-F238E27FC236}">
                    <a16:creationId xmlns:a16="http://schemas.microsoft.com/office/drawing/2014/main" id="{9B06AF1C-5DAE-4FBD-93E9-2193E304AB3C}"/>
                  </a:ext>
                </a:extLst>
              </p:cNvPr>
              <p:cNvSpPr/>
              <p:nvPr/>
            </p:nvSpPr>
            <p:spPr>
              <a:xfrm rot="780710">
                <a:off x="9386304" y="3428170"/>
                <a:ext cx="563680" cy="822161"/>
              </a:xfrm>
              <a:custGeom>
                <a:avLst/>
                <a:gdLst>
                  <a:gd name="connsiteX0" fmla="*/ 0 w 455929"/>
                  <a:gd name="connsiteY0" fmla="*/ 824905 h 824905"/>
                  <a:gd name="connsiteX1" fmla="*/ 157774 w 455929"/>
                  <a:gd name="connsiteY1" fmla="*/ 0 h 824905"/>
                  <a:gd name="connsiteX2" fmla="*/ 298155 w 455929"/>
                  <a:gd name="connsiteY2" fmla="*/ 0 h 824905"/>
                  <a:gd name="connsiteX3" fmla="*/ 455929 w 455929"/>
                  <a:gd name="connsiteY3" fmla="*/ 824905 h 824905"/>
                  <a:gd name="connsiteX4" fmla="*/ 0 w 455929"/>
                  <a:gd name="connsiteY4" fmla="*/ 824905 h 824905"/>
                  <a:gd name="connsiteX0" fmla="*/ 0 w 455929"/>
                  <a:gd name="connsiteY0" fmla="*/ 824905 h 824905"/>
                  <a:gd name="connsiteX1" fmla="*/ 157774 w 455929"/>
                  <a:gd name="connsiteY1" fmla="*/ 0 h 824905"/>
                  <a:gd name="connsiteX2" fmla="*/ 249269 w 455929"/>
                  <a:gd name="connsiteY2" fmla="*/ 144331 h 824905"/>
                  <a:gd name="connsiteX3" fmla="*/ 455929 w 455929"/>
                  <a:gd name="connsiteY3" fmla="*/ 824905 h 824905"/>
                  <a:gd name="connsiteX4" fmla="*/ 0 w 455929"/>
                  <a:gd name="connsiteY4" fmla="*/ 824905 h 824905"/>
                  <a:gd name="connsiteX0" fmla="*/ 0 w 455929"/>
                  <a:gd name="connsiteY0" fmla="*/ 869074 h 869074"/>
                  <a:gd name="connsiteX1" fmla="*/ 181431 w 455929"/>
                  <a:gd name="connsiteY1" fmla="*/ 0 h 869074"/>
                  <a:gd name="connsiteX2" fmla="*/ 249269 w 455929"/>
                  <a:gd name="connsiteY2" fmla="*/ 188500 h 869074"/>
                  <a:gd name="connsiteX3" fmla="*/ 455929 w 455929"/>
                  <a:gd name="connsiteY3" fmla="*/ 869074 h 869074"/>
                  <a:gd name="connsiteX4" fmla="*/ 0 w 455929"/>
                  <a:gd name="connsiteY4" fmla="*/ 869074 h 869074"/>
                  <a:gd name="connsiteX0" fmla="*/ 0 w 455929"/>
                  <a:gd name="connsiteY0" fmla="*/ 891514 h 891514"/>
                  <a:gd name="connsiteX1" fmla="*/ 205272 w 455929"/>
                  <a:gd name="connsiteY1" fmla="*/ 0 h 891514"/>
                  <a:gd name="connsiteX2" fmla="*/ 249269 w 455929"/>
                  <a:gd name="connsiteY2" fmla="*/ 210940 h 891514"/>
                  <a:gd name="connsiteX3" fmla="*/ 455929 w 455929"/>
                  <a:gd name="connsiteY3" fmla="*/ 891514 h 891514"/>
                  <a:gd name="connsiteX4" fmla="*/ 0 w 455929"/>
                  <a:gd name="connsiteY4" fmla="*/ 891514 h 891514"/>
                  <a:gd name="connsiteX0" fmla="*/ 0 w 455929"/>
                  <a:gd name="connsiteY0" fmla="*/ 887269 h 887269"/>
                  <a:gd name="connsiteX1" fmla="*/ 186902 w 455929"/>
                  <a:gd name="connsiteY1" fmla="*/ 0 h 887269"/>
                  <a:gd name="connsiteX2" fmla="*/ 249269 w 455929"/>
                  <a:gd name="connsiteY2" fmla="*/ 206695 h 887269"/>
                  <a:gd name="connsiteX3" fmla="*/ 455929 w 455929"/>
                  <a:gd name="connsiteY3" fmla="*/ 887269 h 887269"/>
                  <a:gd name="connsiteX4" fmla="*/ 0 w 455929"/>
                  <a:gd name="connsiteY4" fmla="*/ 887269 h 887269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49269 w 455929"/>
                  <a:gd name="connsiteY2" fmla="*/ 208287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33196 w 455929"/>
                  <a:gd name="connsiteY2" fmla="*/ 212001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37962 w 455929"/>
                  <a:gd name="connsiteY2" fmla="*/ 201224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36370 w 455929"/>
                  <a:gd name="connsiteY2" fmla="*/ 194336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42727 w 455929"/>
                  <a:gd name="connsiteY2" fmla="*/ 190447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28950 w 455929"/>
                  <a:gd name="connsiteY2" fmla="*/ 193631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39900 w 455929"/>
                  <a:gd name="connsiteY2" fmla="*/ 188682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35308 w 455929"/>
                  <a:gd name="connsiteY2" fmla="*/ 189743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35308 w 455929"/>
                  <a:gd name="connsiteY2" fmla="*/ 189743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35308 w 455929"/>
                  <a:gd name="connsiteY2" fmla="*/ 189743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35308 w 455929"/>
                  <a:gd name="connsiteY2" fmla="*/ 189743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44492 w 455929"/>
                  <a:gd name="connsiteY2" fmla="*/ 187621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455929"/>
                  <a:gd name="connsiteY0" fmla="*/ 888861 h 888861"/>
                  <a:gd name="connsiteX1" fmla="*/ 193791 w 455929"/>
                  <a:gd name="connsiteY1" fmla="*/ 0 h 888861"/>
                  <a:gd name="connsiteX2" fmla="*/ 239900 w 455929"/>
                  <a:gd name="connsiteY2" fmla="*/ 188682 h 888861"/>
                  <a:gd name="connsiteX3" fmla="*/ 455929 w 455929"/>
                  <a:gd name="connsiteY3" fmla="*/ 888861 h 888861"/>
                  <a:gd name="connsiteX4" fmla="*/ 0 w 455929"/>
                  <a:gd name="connsiteY4" fmla="*/ 888861 h 888861"/>
                  <a:gd name="connsiteX0" fmla="*/ 0 w 320327"/>
                  <a:gd name="connsiteY0" fmla="*/ 690627 h 888861"/>
                  <a:gd name="connsiteX1" fmla="*/ 58189 w 320327"/>
                  <a:gd name="connsiteY1" fmla="*/ 0 h 888861"/>
                  <a:gd name="connsiteX2" fmla="*/ 104298 w 320327"/>
                  <a:gd name="connsiteY2" fmla="*/ 188682 h 888861"/>
                  <a:gd name="connsiteX3" fmla="*/ 320327 w 320327"/>
                  <a:gd name="connsiteY3" fmla="*/ 888861 h 888861"/>
                  <a:gd name="connsiteX4" fmla="*/ 0 w 320327"/>
                  <a:gd name="connsiteY4" fmla="*/ 690627 h 888861"/>
                  <a:gd name="connsiteX0" fmla="*/ 0 w 426328"/>
                  <a:gd name="connsiteY0" fmla="*/ 640139 h 888861"/>
                  <a:gd name="connsiteX1" fmla="*/ 164190 w 426328"/>
                  <a:gd name="connsiteY1" fmla="*/ 0 h 888861"/>
                  <a:gd name="connsiteX2" fmla="*/ 210299 w 426328"/>
                  <a:gd name="connsiteY2" fmla="*/ 188682 h 888861"/>
                  <a:gd name="connsiteX3" fmla="*/ 426328 w 426328"/>
                  <a:gd name="connsiteY3" fmla="*/ 888861 h 888861"/>
                  <a:gd name="connsiteX4" fmla="*/ 0 w 426328"/>
                  <a:gd name="connsiteY4" fmla="*/ 640139 h 888861"/>
                  <a:gd name="connsiteX0" fmla="*/ 0 w 286434"/>
                  <a:gd name="connsiteY0" fmla="*/ 640139 h 911514"/>
                  <a:gd name="connsiteX1" fmla="*/ 164190 w 286434"/>
                  <a:gd name="connsiteY1" fmla="*/ 0 h 911514"/>
                  <a:gd name="connsiteX2" fmla="*/ 210299 w 286434"/>
                  <a:gd name="connsiteY2" fmla="*/ 188682 h 911514"/>
                  <a:gd name="connsiteX3" fmla="*/ 286434 w 286434"/>
                  <a:gd name="connsiteY3" fmla="*/ 911514 h 911514"/>
                  <a:gd name="connsiteX4" fmla="*/ 0 w 286434"/>
                  <a:gd name="connsiteY4" fmla="*/ 640139 h 911514"/>
                  <a:gd name="connsiteX0" fmla="*/ 0 w 264360"/>
                  <a:gd name="connsiteY0" fmla="*/ 620526 h 911514"/>
                  <a:gd name="connsiteX1" fmla="*/ 142116 w 264360"/>
                  <a:gd name="connsiteY1" fmla="*/ 0 h 911514"/>
                  <a:gd name="connsiteX2" fmla="*/ 188225 w 264360"/>
                  <a:gd name="connsiteY2" fmla="*/ 188682 h 911514"/>
                  <a:gd name="connsiteX3" fmla="*/ 264360 w 264360"/>
                  <a:gd name="connsiteY3" fmla="*/ 911514 h 911514"/>
                  <a:gd name="connsiteX4" fmla="*/ 0 w 264360"/>
                  <a:gd name="connsiteY4" fmla="*/ 620526 h 911514"/>
                  <a:gd name="connsiteX0" fmla="*/ 0 w 309913"/>
                  <a:gd name="connsiteY0" fmla="*/ 842215 h 911514"/>
                  <a:gd name="connsiteX1" fmla="*/ 187669 w 309913"/>
                  <a:gd name="connsiteY1" fmla="*/ 0 h 911514"/>
                  <a:gd name="connsiteX2" fmla="*/ 233778 w 309913"/>
                  <a:gd name="connsiteY2" fmla="*/ 188682 h 911514"/>
                  <a:gd name="connsiteX3" fmla="*/ 309913 w 309913"/>
                  <a:gd name="connsiteY3" fmla="*/ 911514 h 911514"/>
                  <a:gd name="connsiteX4" fmla="*/ 0 w 309913"/>
                  <a:gd name="connsiteY4" fmla="*/ 842215 h 911514"/>
                  <a:gd name="connsiteX0" fmla="*/ 0 w 258774"/>
                  <a:gd name="connsiteY0" fmla="*/ 842215 h 1077304"/>
                  <a:gd name="connsiteX1" fmla="*/ 187669 w 258774"/>
                  <a:gd name="connsiteY1" fmla="*/ 0 h 1077304"/>
                  <a:gd name="connsiteX2" fmla="*/ 233778 w 258774"/>
                  <a:gd name="connsiteY2" fmla="*/ 188682 h 1077304"/>
                  <a:gd name="connsiteX3" fmla="*/ 258774 w 258774"/>
                  <a:gd name="connsiteY3" fmla="*/ 1077304 h 1077304"/>
                  <a:gd name="connsiteX4" fmla="*/ 0 w 258774"/>
                  <a:gd name="connsiteY4" fmla="*/ 842215 h 1077304"/>
                  <a:gd name="connsiteX0" fmla="*/ 0 w 258774"/>
                  <a:gd name="connsiteY0" fmla="*/ 842215 h 1077304"/>
                  <a:gd name="connsiteX1" fmla="*/ 187669 w 258774"/>
                  <a:gd name="connsiteY1" fmla="*/ 0 h 1077304"/>
                  <a:gd name="connsiteX2" fmla="*/ 229280 w 258774"/>
                  <a:gd name="connsiteY2" fmla="*/ 188255 h 1077304"/>
                  <a:gd name="connsiteX3" fmla="*/ 258774 w 258774"/>
                  <a:gd name="connsiteY3" fmla="*/ 1077304 h 1077304"/>
                  <a:gd name="connsiteX4" fmla="*/ 0 w 258774"/>
                  <a:gd name="connsiteY4" fmla="*/ 842215 h 1077304"/>
                  <a:gd name="connsiteX0" fmla="*/ 0 w 258774"/>
                  <a:gd name="connsiteY0" fmla="*/ 842215 h 1077304"/>
                  <a:gd name="connsiteX1" fmla="*/ 187669 w 258774"/>
                  <a:gd name="connsiteY1" fmla="*/ 0 h 1077304"/>
                  <a:gd name="connsiteX2" fmla="*/ 232064 w 258774"/>
                  <a:gd name="connsiteY2" fmla="*/ 187611 h 1077304"/>
                  <a:gd name="connsiteX3" fmla="*/ 258774 w 258774"/>
                  <a:gd name="connsiteY3" fmla="*/ 1077304 h 1077304"/>
                  <a:gd name="connsiteX4" fmla="*/ 0 w 258774"/>
                  <a:gd name="connsiteY4" fmla="*/ 842215 h 1077304"/>
                  <a:gd name="connsiteX0" fmla="*/ 0 w 255203"/>
                  <a:gd name="connsiteY0" fmla="*/ 996912 h 1077304"/>
                  <a:gd name="connsiteX1" fmla="*/ 184098 w 255203"/>
                  <a:gd name="connsiteY1" fmla="*/ 0 h 1077304"/>
                  <a:gd name="connsiteX2" fmla="*/ 228493 w 255203"/>
                  <a:gd name="connsiteY2" fmla="*/ 187611 h 1077304"/>
                  <a:gd name="connsiteX3" fmla="*/ 255203 w 255203"/>
                  <a:gd name="connsiteY3" fmla="*/ 1077304 h 1077304"/>
                  <a:gd name="connsiteX4" fmla="*/ 0 w 255203"/>
                  <a:gd name="connsiteY4" fmla="*/ 996912 h 1077304"/>
                  <a:gd name="connsiteX0" fmla="*/ 497638 w 497638"/>
                  <a:gd name="connsiteY0" fmla="*/ 519566 h 1077304"/>
                  <a:gd name="connsiteX1" fmla="*/ 0 w 497638"/>
                  <a:gd name="connsiteY1" fmla="*/ 0 h 1077304"/>
                  <a:gd name="connsiteX2" fmla="*/ 44395 w 497638"/>
                  <a:gd name="connsiteY2" fmla="*/ 187611 h 1077304"/>
                  <a:gd name="connsiteX3" fmla="*/ 71105 w 497638"/>
                  <a:gd name="connsiteY3" fmla="*/ 1077304 h 1077304"/>
                  <a:gd name="connsiteX4" fmla="*/ 497638 w 497638"/>
                  <a:gd name="connsiteY4" fmla="*/ 519566 h 1077304"/>
                  <a:gd name="connsiteX0" fmla="*/ 497638 w 497638"/>
                  <a:gd name="connsiteY0" fmla="*/ 519566 h 877466"/>
                  <a:gd name="connsiteX1" fmla="*/ 0 w 497638"/>
                  <a:gd name="connsiteY1" fmla="*/ 0 h 877466"/>
                  <a:gd name="connsiteX2" fmla="*/ 44395 w 497638"/>
                  <a:gd name="connsiteY2" fmla="*/ 187611 h 877466"/>
                  <a:gd name="connsiteX3" fmla="*/ 470263 w 497638"/>
                  <a:gd name="connsiteY3" fmla="*/ 877466 h 877466"/>
                  <a:gd name="connsiteX4" fmla="*/ 497638 w 497638"/>
                  <a:gd name="connsiteY4" fmla="*/ 519566 h 877466"/>
                  <a:gd name="connsiteX0" fmla="*/ 477753 w 477753"/>
                  <a:gd name="connsiteY0" fmla="*/ 446451 h 877466"/>
                  <a:gd name="connsiteX1" fmla="*/ 0 w 477753"/>
                  <a:gd name="connsiteY1" fmla="*/ 0 h 877466"/>
                  <a:gd name="connsiteX2" fmla="*/ 44395 w 477753"/>
                  <a:gd name="connsiteY2" fmla="*/ 187611 h 877466"/>
                  <a:gd name="connsiteX3" fmla="*/ 470263 w 477753"/>
                  <a:gd name="connsiteY3" fmla="*/ 877466 h 877466"/>
                  <a:gd name="connsiteX4" fmla="*/ 477753 w 477753"/>
                  <a:gd name="connsiteY4" fmla="*/ 446451 h 877466"/>
                  <a:gd name="connsiteX0" fmla="*/ 477753 w 576985"/>
                  <a:gd name="connsiteY0" fmla="*/ 446451 h 834871"/>
                  <a:gd name="connsiteX1" fmla="*/ 0 w 576985"/>
                  <a:gd name="connsiteY1" fmla="*/ 0 h 834871"/>
                  <a:gd name="connsiteX2" fmla="*/ 44395 w 576985"/>
                  <a:gd name="connsiteY2" fmla="*/ 187611 h 834871"/>
                  <a:gd name="connsiteX3" fmla="*/ 576985 w 576985"/>
                  <a:gd name="connsiteY3" fmla="*/ 834871 h 834871"/>
                  <a:gd name="connsiteX4" fmla="*/ 477753 w 576985"/>
                  <a:gd name="connsiteY4" fmla="*/ 446451 h 834871"/>
                  <a:gd name="connsiteX0" fmla="*/ 477753 w 484427"/>
                  <a:gd name="connsiteY0" fmla="*/ 446451 h 796483"/>
                  <a:gd name="connsiteX1" fmla="*/ 0 w 484427"/>
                  <a:gd name="connsiteY1" fmla="*/ 0 h 796483"/>
                  <a:gd name="connsiteX2" fmla="*/ 44395 w 484427"/>
                  <a:gd name="connsiteY2" fmla="*/ 187611 h 796483"/>
                  <a:gd name="connsiteX3" fmla="*/ 484427 w 484427"/>
                  <a:gd name="connsiteY3" fmla="*/ 796483 h 796483"/>
                  <a:gd name="connsiteX4" fmla="*/ 477753 w 484427"/>
                  <a:gd name="connsiteY4" fmla="*/ 446451 h 796483"/>
                  <a:gd name="connsiteX0" fmla="*/ 477753 w 563680"/>
                  <a:gd name="connsiteY0" fmla="*/ 446451 h 822161"/>
                  <a:gd name="connsiteX1" fmla="*/ 0 w 563680"/>
                  <a:gd name="connsiteY1" fmla="*/ 0 h 822161"/>
                  <a:gd name="connsiteX2" fmla="*/ 44395 w 563680"/>
                  <a:gd name="connsiteY2" fmla="*/ 187611 h 822161"/>
                  <a:gd name="connsiteX3" fmla="*/ 563680 w 563680"/>
                  <a:gd name="connsiteY3" fmla="*/ 822161 h 822161"/>
                  <a:gd name="connsiteX4" fmla="*/ 477753 w 563680"/>
                  <a:gd name="connsiteY4" fmla="*/ 446451 h 822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680" h="822161">
                    <a:moveTo>
                      <a:pt x="477753" y="446451"/>
                    </a:moveTo>
                    <a:lnTo>
                      <a:pt x="0" y="0"/>
                    </a:lnTo>
                    <a:lnTo>
                      <a:pt x="44395" y="187611"/>
                    </a:lnTo>
                    <a:lnTo>
                      <a:pt x="563680" y="822161"/>
                    </a:lnTo>
                    <a:lnTo>
                      <a:pt x="477753" y="446451"/>
                    </a:lnTo>
                    <a:close/>
                  </a:path>
                </a:pathLst>
              </a:custGeom>
              <a:solidFill>
                <a:srgbClr val="C0000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Trapezoid 34">
                <a:extLst>
                  <a:ext uri="{FF2B5EF4-FFF2-40B4-BE49-F238E27FC236}">
                    <a16:creationId xmlns:a16="http://schemas.microsoft.com/office/drawing/2014/main" id="{2F9962E5-B9F0-47D7-8F44-5660DCF0C337}"/>
                  </a:ext>
                </a:extLst>
              </p:cNvPr>
              <p:cNvSpPr/>
              <p:nvPr/>
            </p:nvSpPr>
            <p:spPr>
              <a:xfrm rot="5400000">
                <a:off x="9670073" y="3196335"/>
                <a:ext cx="192232" cy="559697"/>
              </a:xfrm>
              <a:custGeom>
                <a:avLst/>
                <a:gdLst>
                  <a:gd name="connsiteX0" fmla="*/ 0 w 192232"/>
                  <a:gd name="connsiteY0" fmla="*/ 553028 h 553028"/>
                  <a:gd name="connsiteX1" fmla="*/ 75218 w 192232"/>
                  <a:gd name="connsiteY1" fmla="*/ 0 h 553028"/>
                  <a:gd name="connsiteX2" fmla="*/ 117014 w 192232"/>
                  <a:gd name="connsiteY2" fmla="*/ 0 h 553028"/>
                  <a:gd name="connsiteX3" fmla="*/ 192232 w 192232"/>
                  <a:gd name="connsiteY3" fmla="*/ 553028 h 553028"/>
                  <a:gd name="connsiteX4" fmla="*/ 0 w 192232"/>
                  <a:gd name="connsiteY4" fmla="*/ 553028 h 553028"/>
                  <a:gd name="connsiteX0" fmla="*/ 0 w 192232"/>
                  <a:gd name="connsiteY0" fmla="*/ 553028 h 553028"/>
                  <a:gd name="connsiteX1" fmla="*/ 69503 w 192232"/>
                  <a:gd name="connsiteY1" fmla="*/ 952 h 553028"/>
                  <a:gd name="connsiteX2" fmla="*/ 117014 w 192232"/>
                  <a:gd name="connsiteY2" fmla="*/ 0 h 553028"/>
                  <a:gd name="connsiteX3" fmla="*/ 192232 w 192232"/>
                  <a:gd name="connsiteY3" fmla="*/ 553028 h 553028"/>
                  <a:gd name="connsiteX4" fmla="*/ 0 w 192232"/>
                  <a:gd name="connsiteY4" fmla="*/ 553028 h 553028"/>
                  <a:gd name="connsiteX0" fmla="*/ 0 w 192232"/>
                  <a:gd name="connsiteY0" fmla="*/ 553028 h 553028"/>
                  <a:gd name="connsiteX1" fmla="*/ 54263 w 192232"/>
                  <a:gd name="connsiteY1" fmla="*/ 952 h 553028"/>
                  <a:gd name="connsiteX2" fmla="*/ 117014 w 192232"/>
                  <a:gd name="connsiteY2" fmla="*/ 0 h 553028"/>
                  <a:gd name="connsiteX3" fmla="*/ 192232 w 192232"/>
                  <a:gd name="connsiteY3" fmla="*/ 553028 h 553028"/>
                  <a:gd name="connsiteX4" fmla="*/ 0 w 192232"/>
                  <a:gd name="connsiteY4" fmla="*/ 553028 h 553028"/>
                  <a:gd name="connsiteX0" fmla="*/ 0 w 192232"/>
                  <a:gd name="connsiteY0" fmla="*/ 552076 h 552076"/>
                  <a:gd name="connsiteX1" fmla="*/ 54263 w 192232"/>
                  <a:gd name="connsiteY1" fmla="*/ 0 h 552076"/>
                  <a:gd name="connsiteX2" fmla="*/ 134159 w 192232"/>
                  <a:gd name="connsiteY2" fmla="*/ 953 h 552076"/>
                  <a:gd name="connsiteX3" fmla="*/ 192232 w 192232"/>
                  <a:gd name="connsiteY3" fmla="*/ 552076 h 552076"/>
                  <a:gd name="connsiteX4" fmla="*/ 0 w 192232"/>
                  <a:gd name="connsiteY4" fmla="*/ 552076 h 552076"/>
                  <a:gd name="connsiteX0" fmla="*/ 0 w 192232"/>
                  <a:gd name="connsiteY0" fmla="*/ 564458 h 564458"/>
                  <a:gd name="connsiteX1" fmla="*/ 55216 w 192232"/>
                  <a:gd name="connsiteY1" fmla="*/ 0 h 564458"/>
                  <a:gd name="connsiteX2" fmla="*/ 134159 w 192232"/>
                  <a:gd name="connsiteY2" fmla="*/ 13335 h 564458"/>
                  <a:gd name="connsiteX3" fmla="*/ 192232 w 192232"/>
                  <a:gd name="connsiteY3" fmla="*/ 564458 h 564458"/>
                  <a:gd name="connsiteX4" fmla="*/ 0 w 192232"/>
                  <a:gd name="connsiteY4" fmla="*/ 564458 h 564458"/>
                  <a:gd name="connsiteX0" fmla="*/ 0 w 192232"/>
                  <a:gd name="connsiteY0" fmla="*/ 566363 h 566363"/>
                  <a:gd name="connsiteX1" fmla="*/ 55216 w 192232"/>
                  <a:gd name="connsiteY1" fmla="*/ 1905 h 566363"/>
                  <a:gd name="connsiteX2" fmla="*/ 134159 w 192232"/>
                  <a:gd name="connsiteY2" fmla="*/ 0 h 566363"/>
                  <a:gd name="connsiteX3" fmla="*/ 192232 w 192232"/>
                  <a:gd name="connsiteY3" fmla="*/ 566363 h 566363"/>
                  <a:gd name="connsiteX4" fmla="*/ 0 w 192232"/>
                  <a:gd name="connsiteY4" fmla="*/ 566363 h 566363"/>
                  <a:gd name="connsiteX0" fmla="*/ 0 w 192232"/>
                  <a:gd name="connsiteY0" fmla="*/ 566363 h 566363"/>
                  <a:gd name="connsiteX1" fmla="*/ 54267 w 192232"/>
                  <a:gd name="connsiteY1" fmla="*/ 9525 h 566363"/>
                  <a:gd name="connsiteX2" fmla="*/ 134159 w 192232"/>
                  <a:gd name="connsiteY2" fmla="*/ 0 h 566363"/>
                  <a:gd name="connsiteX3" fmla="*/ 192232 w 192232"/>
                  <a:gd name="connsiteY3" fmla="*/ 566363 h 566363"/>
                  <a:gd name="connsiteX4" fmla="*/ 0 w 192232"/>
                  <a:gd name="connsiteY4" fmla="*/ 566363 h 566363"/>
                  <a:gd name="connsiteX0" fmla="*/ 0 w 192232"/>
                  <a:gd name="connsiteY0" fmla="*/ 566363 h 566363"/>
                  <a:gd name="connsiteX1" fmla="*/ 54270 w 192232"/>
                  <a:gd name="connsiteY1" fmla="*/ 7620 h 566363"/>
                  <a:gd name="connsiteX2" fmla="*/ 134159 w 192232"/>
                  <a:gd name="connsiteY2" fmla="*/ 0 h 566363"/>
                  <a:gd name="connsiteX3" fmla="*/ 192232 w 192232"/>
                  <a:gd name="connsiteY3" fmla="*/ 566363 h 566363"/>
                  <a:gd name="connsiteX4" fmla="*/ 0 w 192232"/>
                  <a:gd name="connsiteY4" fmla="*/ 566363 h 566363"/>
                  <a:gd name="connsiteX0" fmla="*/ 0 w 192232"/>
                  <a:gd name="connsiteY0" fmla="*/ 561600 h 561600"/>
                  <a:gd name="connsiteX1" fmla="*/ 54270 w 192232"/>
                  <a:gd name="connsiteY1" fmla="*/ 2857 h 561600"/>
                  <a:gd name="connsiteX2" fmla="*/ 133210 w 192232"/>
                  <a:gd name="connsiteY2" fmla="*/ 0 h 561600"/>
                  <a:gd name="connsiteX3" fmla="*/ 192232 w 192232"/>
                  <a:gd name="connsiteY3" fmla="*/ 561600 h 561600"/>
                  <a:gd name="connsiteX4" fmla="*/ 0 w 192232"/>
                  <a:gd name="connsiteY4" fmla="*/ 561600 h 561600"/>
                  <a:gd name="connsiteX0" fmla="*/ 0 w 192232"/>
                  <a:gd name="connsiteY0" fmla="*/ 558743 h 558743"/>
                  <a:gd name="connsiteX1" fmla="*/ 54270 w 192232"/>
                  <a:gd name="connsiteY1" fmla="*/ 0 h 558743"/>
                  <a:gd name="connsiteX2" fmla="*/ 133210 w 192232"/>
                  <a:gd name="connsiteY2" fmla="*/ 0 h 558743"/>
                  <a:gd name="connsiteX3" fmla="*/ 192232 w 192232"/>
                  <a:gd name="connsiteY3" fmla="*/ 558743 h 558743"/>
                  <a:gd name="connsiteX4" fmla="*/ 0 w 192232"/>
                  <a:gd name="connsiteY4" fmla="*/ 558743 h 558743"/>
                  <a:gd name="connsiteX0" fmla="*/ 0 w 192232"/>
                  <a:gd name="connsiteY0" fmla="*/ 558743 h 558743"/>
                  <a:gd name="connsiteX1" fmla="*/ 54270 w 192232"/>
                  <a:gd name="connsiteY1" fmla="*/ 0 h 558743"/>
                  <a:gd name="connsiteX2" fmla="*/ 137023 w 192232"/>
                  <a:gd name="connsiteY2" fmla="*/ 2858 h 558743"/>
                  <a:gd name="connsiteX3" fmla="*/ 192232 w 192232"/>
                  <a:gd name="connsiteY3" fmla="*/ 558743 h 558743"/>
                  <a:gd name="connsiteX4" fmla="*/ 0 w 192232"/>
                  <a:gd name="connsiteY4" fmla="*/ 558743 h 558743"/>
                  <a:gd name="connsiteX0" fmla="*/ 0 w 192232"/>
                  <a:gd name="connsiteY0" fmla="*/ 560649 h 560649"/>
                  <a:gd name="connsiteX1" fmla="*/ 54270 w 192232"/>
                  <a:gd name="connsiteY1" fmla="*/ 1906 h 560649"/>
                  <a:gd name="connsiteX2" fmla="*/ 137026 w 192232"/>
                  <a:gd name="connsiteY2" fmla="*/ 0 h 560649"/>
                  <a:gd name="connsiteX3" fmla="*/ 192232 w 192232"/>
                  <a:gd name="connsiteY3" fmla="*/ 560649 h 560649"/>
                  <a:gd name="connsiteX4" fmla="*/ 0 w 192232"/>
                  <a:gd name="connsiteY4" fmla="*/ 560649 h 560649"/>
                  <a:gd name="connsiteX0" fmla="*/ 0 w 192232"/>
                  <a:gd name="connsiteY0" fmla="*/ 560650 h 560650"/>
                  <a:gd name="connsiteX1" fmla="*/ 54270 w 192232"/>
                  <a:gd name="connsiteY1" fmla="*/ 1907 h 560650"/>
                  <a:gd name="connsiteX2" fmla="*/ 137029 w 192232"/>
                  <a:gd name="connsiteY2" fmla="*/ 0 h 560650"/>
                  <a:gd name="connsiteX3" fmla="*/ 192232 w 192232"/>
                  <a:gd name="connsiteY3" fmla="*/ 560650 h 560650"/>
                  <a:gd name="connsiteX4" fmla="*/ 0 w 192232"/>
                  <a:gd name="connsiteY4" fmla="*/ 560650 h 560650"/>
                  <a:gd name="connsiteX0" fmla="*/ 0 w 192232"/>
                  <a:gd name="connsiteY0" fmla="*/ 559697 h 559697"/>
                  <a:gd name="connsiteX1" fmla="*/ 54270 w 192232"/>
                  <a:gd name="connsiteY1" fmla="*/ 954 h 559697"/>
                  <a:gd name="connsiteX2" fmla="*/ 136076 w 192232"/>
                  <a:gd name="connsiteY2" fmla="*/ 0 h 559697"/>
                  <a:gd name="connsiteX3" fmla="*/ 192232 w 192232"/>
                  <a:gd name="connsiteY3" fmla="*/ 559697 h 559697"/>
                  <a:gd name="connsiteX4" fmla="*/ 0 w 192232"/>
                  <a:gd name="connsiteY4" fmla="*/ 559697 h 55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232" h="559697">
                    <a:moveTo>
                      <a:pt x="0" y="559697"/>
                    </a:moveTo>
                    <a:lnTo>
                      <a:pt x="54270" y="954"/>
                    </a:lnTo>
                    <a:lnTo>
                      <a:pt x="136076" y="0"/>
                    </a:lnTo>
                    <a:lnTo>
                      <a:pt x="192232" y="559697"/>
                    </a:lnTo>
                    <a:lnTo>
                      <a:pt x="0" y="559697"/>
                    </a:lnTo>
                    <a:close/>
                  </a:path>
                </a:pathLst>
              </a:custGeom>
              <a:solidFill>
                <a:srgbClr val="C0000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rapezoid 79">
                <a:extLst>
                  <a:ext uri="{FF2B5EF4-FFF2-40B4-BE49-F238E27FC236}">
                    <a16:creationId xmlns:a16="http://schemas.microsoft.com/office/drawing/2014/main" id="{6B7660A1-EFE5-4B80-A726-80C8303CDF8E}"/>
                  </a:ext>
                </a:extLst>
              </p:cNvPr>
              <p:cNvSpPr/>
              <p:nvPr/>
            </p:nvSpPr>
            <p:spPr>
              <a:xfrm rot="5400000">
                <a:off x="384204" y="3110956"/>
                <a:ext cx="192231" cy="730450"/>
              </a:xfrm>
              <a:prstGeom prst="trapezoid">
                <a:avLst>
                  <a:gd name="adj" fmla="val 37175"/>
                </a:avLst>
              </a:prstGeom>
              <a:solidFill>
                <a:srgbClr val="7030A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555DBD9-78FC-456F-803D-6C92F0E947D4}"/>
                  </a:ext>
                </a:extLst>
              </p:cNvPr>
              <p:cNvSpPr/>
              <p:nvPr/>
            </p:nvSpPr>
            <p:spPr>
              <a:xfrm>
                <a:off x="844357" y="3450251"/>
                <a:ext cx="1049858" cy="45719"/>
              </a:xfrm>
              <a:prstGeom prst="rect">
                <a:avLst/>
              </a:prstGeom>
              <a:solidFill>
                <a:srgbClr val="7030A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rapezoid 43">
                <a:extLst>
                  <a:ext uri="{FF2B5EF4-FFF2-40B4-BE49-F238E27FC236}">
                    <a16:creationId xmlns:a16="http://schemas.microsoft.com/office/drawing/2014/main" id="{FFBD14CB-4E8F-4CA3-BFDB-BFB2C379B30E}"/>
                  </a:ext>
                </a:extLst>
              </p:cNvPr>
              <p:cNvSpPr/>
              <p:nvPr/>
            </p:nvSpPr>
            <p:spPr>
              <a:xfrm rot="16200000">
                <a:off x="2063214" y="3251407"/>
                <a:ext cx="98141" cy="438617"/>
              </a:xfrm>
              <a:custGeom>
                <a:avLst/>
                <a:gdLst>
                  <a:gd name="connsiteX0" fmla="*/ 0 w 156970"/>
                  <a:gd name="connsiteY0" fmla="*/ 958060 h 958060"/>
                  <a:gd name="connsiteX1" fmla="*/ 55216 w 156970"/>
                  <a:gd name="connsiteY1" fmla="*/ 0 h 958060"/>
                  <a:gd name="connsiteX2" fmla="*/ 101754 w 156970"/>
                  <a:gd name="connsiteY2" fmla="*/ 0 h 958060"/>
                  <a:gd name="connsiteX3" fmla="*/ 156970 w 156970"/>
                  <a:gd name="connsiteY3" fmla="*/ 958060 h 958060"/>
                  <a:gd name="connsiteX4" fmla="*/ 0 w 156970"/>
                  <a:gd name="connsiteY4" fmla="*/ 958060 h 958060"/>
                  <a:gd name="connsiteX0" fmla="*/ 0 w 143781"/>
                  <a:gd name="connsiteY0" fmla="*/ 958060 h 958060"/>
                  <a:gd name="connsiteX1" fmla="*/ 55216 w 143781"/>
                  <a:gd name="connsiteY1" fmla="*/ 0 h 958060"/>
                  <a:gd name="connsiteX2" fmla="*/ 101754 w 143781"/>
                  <a:gd name="connsiteY2" fmla="*/ 0 h 958060"/>
                  <a:gd name="connsiteX3" fmla="*/ 143781 w 143781"/>
                  <a:gd name="connsiteY3" fmla="*/ 628349 h 958060"/>
                  <a:gd name="connsiteX4" fmla="*/ 0 w 143781"/>
                  <a:gd name="connsiteY4" fmla="*/ 958060 h 958060"/>
                  <a:gd name="connsiteX0" fmla="*/ 0 w 126197"/>
                  <a:gd name="connsiteY0" fmla="*/ 645936 h 645936"/>
                  <a:gd name="connsiteX1" fmla="*/ 37632 w 126197"/>
                  <a:gd name="connsiteY1" fmla="*/ 0 h 645936"/>
                  <a:gd name="connsiteX2" fmla="*/ 84170 w 126197"/>
                  <a:gd name="connsiteY2" fmla="*/ 0 h 645936"/>
                  <a:gd name="connsiteX3" fmla="*/ 126197 w 126197"/>
                  <a:gd name="connsiteY3" fmla="*/ 628349 h 645936"/>
                  <a:gd name="connsiteX4" fmla="*/ 0 w 126197"/>
                  <a:gd name="connsiteY4" fmla="*/ 645936 h 645936"/>
                  <a:gd name="connsiteX0" fmla="*/ 0 w 109997"/>
                  <a:gd name="connsiteY0" fmla="*/ 392139 h 628349"/>
                  <a:gd name="connsiteX1" fmla="*/ 21432 w 109997"/>
                  <a:gd name="connsiteY1" fmla="*/ 0 h 628349"/>
                  <a:gd name="connsiteX2" fmla="*/ 67970 w 109997"/>
                  <a:gd name="connsiteY2" fmla="*/ 0 h 628349"/>
                  <a:gd name="connsiteX3" fmla="*/ 109997 w 109997"/>
                  <a:gd name="connsiteY3" fmla="*/ 628349 h 628349"/>
                  <a:gd name="connsiteX4" fmla="*/ 0 w 109997"/>
                  <a:gd name="connsiteY4" fmla="*/ 392139 h 628349"/>
                  <a:gd name="connsiteX0" fmla="*/ 0 w 97397"/>
                  <a:gd name="connsiteY0" fmla="*/ 392139 h 451949"/>
                  <a:gd name="connsiteX1" fmla="*/ 21432 w 97397"/>
                  <a:gd name="connsiteY1" fmla="*/ 0 h 451949"/>
                  <a:gd name="connsiteX2" fmla="*/ 67970 w 97397"/>
                  <a:gd name="connsiteY2" fmla="*/ 0 h 451949"/>
                  <a:gd name="connsiteX3" fmla="*/ 97397 w 97397"/>
                  <a:gd name="connsiteY3" fmla="*/ 451949 h 451949"/>
                  <a:gd name="connsiteX4" fmla="*/ 0 w 97397"/>
                  <a:gd name="connsiteY4" fmla="*/ 392139 h 451949"/>
                  <a:gd name="connsiteX0" fmla="*/ 0 w 100997"/>
                  <a:gd name="connsiteY0" fmla="*/ 444339 h 451949"/>
                  <a:gd name="connsiteX1" fmla="*/ 25032 w 100997"/>
                  <a:gd name="connsiteY1" fmla="*/ 0 h 451949"/>
                  <a:gd name="connsiteX2" fmla="*/ 71570 w 100997"/>
                  <a:gd name="connsiteY2" fmla="*/ 0 h 451949"/>
                  <a:gd name="connsiteX3" fmla="*/ 100997 w 100997"/>
                  <a:gd name="connsiteY3" fmla="*/ 451949 h 451949"/>
                  <a:gd name="connsiteX4" fmla="*/ 0 w 100997"/>
                  <a:gd name="connsiteY4" fmla="*/ 444339 h 451949"/>
                  <a:gd name="connsiteX0" fmla="*/ 0 w 102902"/>
                  <a:gd name="connsiteY0" fmla="*/ 444339 h 446234"/>
                  <a:gd name="connsiteX1" fmla="*/ 25032 w 102902"/>
                  <a:gd name="connsiteY1" fmla="*/ 0 h 446234"/>
                  <a:gd name="connsiteX2" fmla="*/ 71570 w 102902"/>
                  <a:gd name="connsiteY2" fmla="*/ 0 h 446234"/>
                  <a:gd name="connsiteX3" fmla="*/ 102902 w 102902"/>
                  <a:gd name="connsiteY3" fmla="*/ 446234 h 446234"/>
                  <a:gd name="connsiteX4" fmla="*/ 0 w 102902"/>
                  <a:gd name="connsiteY4" fmla="*/ 444339 h 446234"/>
                  <a:gd name="connsiteX0" fmla="*/ 0 w 102902"/>
                  <a:gd name="connsiteY0" fmla="*/ 444339 h 444339"/>
                  <a:gd name="connsiteX1" fmla="*/ 25032 w 102902"/>
                  <a:gd name="connsiteY1" fmla="*/ 0 h 444339"/>
                  <a:gd name="connsiteX2" fmla="*/ 71570 w 102902"/>
                  <a:gd name="connsiteY2" fmla="*/ 0 h 444339"/>
                  <a:gd name="connsiteX3" fmla="*/ 102902 w 102902"/>
                  <a:gd name="connsiteY3" fmla="*/ 435757 h 444339"/>
                  <a:gd name="connsiteX4" fmla="*/ 0 w 102902"/>
                  <a:gd name="connsiteY4" fmla="*/ 444339 h 444339"/>
                  <a:gd name="connsiteX0" fmla="*/ 0 w 100997"/>
                  <a:gd name="connsiteY0" fmla="*/ 444339 h 444339"/>
                  <a:gd name="connsiteX1" fmla="*/ 25032 w 100997"/>
                  <a:gd name="connsiteY1" fmla="*/ 0 h 444339"/>
                  <a:gd name="connsiteX2" fmla="*/ 71570 w 100997"/>
                  <a:gd name="connsiteY2" fmla="*/ 0 h 444339"/>
                  <a:gd name="connsiteX3" fmla="*/ 100997 w 100997"/>
                  <a:gd name="connsiteY3" fmla="*/ 444332 h 444339"/>
                  <a:gd name="connsiteX4" fmla="*/ 0 w 100997"/>
                  <a:gd name="connsiteY4" fmla="*/ 444339 h 444339"/>
                  <a:gd name="connsiteX0" fmla="*/ 0 w 100997"/>
                  <a:gd name="connsiteY0" fmla="*/ 444339 h 444339"/>
                  <a:gd name="connsiteX1" fmla="*/ 25032 w 100997"/>
                  <a:gd name="connsiteY1" fmla="*/ 0 h 444339"/>
                  <a:gd name="connsiteX2" fmla="*/ 71570 w 100997"/>
                  <a:gd name="connsiteY2" fmla="*/ 0 h 444339"/>
                  <a:gd name="connsiteX3" fmla="*/ 100997 w 100997"/>
                  <a:gd name="connsiteY3" fmla="*/ 435760 h 444339"/>
                  <a:gd name="connsiteX4" fmla="*/ 0 w 100997"/>
                  <a:gd name="connsiteY4" fmla="*/ 444339 h 444339"/>
                  <a:gd name="connsiteX0" fmla="*/ 0 w 99092"/>
                  <a:gd name="connsiteY0" fmla="*/ 444339 h 444339"/>
                  <a:gd name="connsiteX1" fmla="*/ 25032 w 99092"/>
                  <a:gd name="connsiteY1" fmla="*/ 0 h 444339"/>
                  <a:gd name="connsiteX2" fmla="*/ 71570 w 99092"/>
                  <a:gd name="connsiteY2" fmla="*/ 0 h 444339"/>
                  <a:gd name="connsiteX3" fmla="*/ 99092 w 99092"/>
                  <a:gd name="connsiteY3" fmla="*/ 438617 h 444339"/>
                  <a:gd name="connsiteX4" fmla="*/ 0 w 99092"/>
                  <a:gd name="connsiteY4" fmla="*/ 444339 h 444339"/>
                  <a:gd name="connsiteX0" fmla="*/ 0 w 96235"/>
                  <a:gd name="connsiteY0" fmla="*/ 439580 h 439580"/>
                  <a:gd name="connsiteX1" fmla="*/ 22175 w 96235"/>
                  <a:gd name="connsiteY1" fmla="*/ 0 h 439580"/>
                  <a:gd name="connsiteX2" fmla="*/ 68713 w 96235"/>
                  <a:gd name="connsiteY2" fmla="*/ 0 h 439580"/>
                  <a:gd name="connsiteX3" fmla="*/ 96235 w 96235"/>
                  <a:gd name="connsiteY3" fmla="*/ 438617 h 439580"/>
                  <a:gd name="connsiteX4" fmla="*/ 0 w 96235"/>
                  <a:gd name="connsiteY4" fmla="*/ 439580 h 439580"/>
                  <a:gd name="connsiteX0" fmla="*/ 0 w 98141"/>
                  <a:gd name="connsiteY0" fmla="*/ 436725 h 438617"/>
                  <a:gd name="connsiteX1" fmla="*/ 24081 w 98141"/>
                  <a:gd name="connsiteY1" fmla="*/ 0 h 438617"/>
                  <a:gd name="connsiteX2" fmla="*/ 70619 w 98141"/>
                  <a:gd name="connsiteY2" fmla="*/ 0 h 438617"/>
                  <a:gd name="connsiteX3" fmla="*/ 98141 w 98141"/>
                  <a:gd name="connsiteY3" fmla="*/ 438617 h 438617"/>
                  <a:gd name="connsiteX4" fmla="*/ 0 w 98141"/>
                  <a:gd name="connsiteY4" fmla="*/ 436725 h 438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1" h="438617">
                    <a:moveTo>
                      <a:pt x="0" y="436725"/>
                    </a:moveTo>
                    <a:lnTo>
                      <a:pt x="24081" y="0"/>
                    </a:lnTo>
                    <a:lnTo>
                      <a:pt x="70619" y="0"/>
                    </a:lnTo>
                    <a:lnTo>
                      <a:pt x="98141" y="438617"/>
                    </a:lnTo>
                    <a:lnTo>
                      <a:pt x="0" y="436725"/>
                    </a:lnTo>
                    <a:close/>
                  </a:path>
                </a:pathLst>
              </a:custGeom>
              <a:solidFill>
                <a:srgbClr val="7030A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44">
                <a:extLst>
                  <a:ext uri="{FF2B5EF4-FFF2-40B4-BE49-F238E27FC236}">
                    <a16:creationId xmlns:a16="http://schemas.microsoft.com/office/drawing/2014/main" id="{E1405B14-71EE-4F98-8197-AE8EC924D51F}"/>
                  </a:ext>
                </a:extLst>
              </p:cNvPr>
              <p:cNvSpPr/>
              <p:nvPr/>
            </p:nvSpPr>
            <p:spPr>
              <a:xfrm>
                <a:off x="2877614" y="3393089"/>
                <a:ext cx="6203695" cy="157832"/>
              </a:xfrm>
              <a:custGeom>
                <a:avLst/>
                <a:gdLst>
                  <a:gd name="connsiteX0" fmla="*/ 0 w 6230273"/>
                  <a:gd name="connsiteY0" fmla="*/ 0 h 157832"/>
                  <a:gd name="connsiteX1" fmla="*/ 6230273 w 6230273"/>
                  <a:gd name="connsiteY1" fmla="*/ 0 h 157832"/>
                  <a:gd name="connsiteX2" fmla="*/ 6230273 w 6230273"/>
                  <a:gd name="connsiteY2" fmla="*/ 157832 h 157832"/>
                  <a:gd name="connsiteX3" fmla="*/ 0 w 6230273"/>
                  <a:gd name="connsiteY3" fmla="*/ 157832 h 157832"/>
                  <a:gd name="connsiteX4" fmla="*/ 0 w 6230273"/>
                  <a:gd name="connsiteY4" fmla="*/ 0 h 157832"/>
                  <a:gd name="connsiteX0" fmla="*/ 13335 w 6230273"/>
                  <a:gd name="connsiteY0" fmla="*/ 0 h 157832"/>
                  <a:gd name="connsiteX1" fmla="*/ 6230273 w 6230273"/>
                  <a:gd name="connsiteY1" fmla="*/ 0 h 157832"/>
                  <a:gd name="connsiteX2" fmla="*/ 6230273 w 6230273"/>
                  <a:gd name="connsiteY2" fmla="*/ 157832 h 157832"/>
                  <a:gd name="connsiteX3" fmla="*/ 0 w 6230273"/>
                  <a:gd name="connsiteY3" fmla="*/ 157832 h 157832"/>
                  <a:gd name="connsiteX4" fmla="*/ 13335 w 6230273"/>
                  <a:gd name="connsiteY4" fmla="*/ 0 h 157832"/>
                  <a:gd name="connsiteX0" fmla="*/ 26670 w 6230273"/>
                  <a:gd name="connsiteY0" fmla="*/ 952 h 157832"/>
                  <a:gd name="connsiteX1" fmla="*/ 6230273 w 6230273"/>
                  <a:gd name="connsiteY1" fmla="*/ 0 h 157832"/>
                  <a:gd name="connsiteX2" fmla="*/ 6230273 w 6230273"/>
                  <a:gd name="connsiteY2" fmla="*/ 157832 h 157832"/>
                  <a:gd name="connsiteX3" fmla="*/ 0 w 6230273"/>
                  <a:gd name="connsiteY3" fmla="*/ 157832 h 157832"/>
                  <a:gd name="connsiteX4" fmla="*/ 26670 w 6230273"/>
                  <a:gd name="connsiteY4" fmla="*/ 952 h 157832"/>
                  <a:gd name="connsiteX0" fmla="*/ 952 w 6204555"/>
                  <a:gd name="connsiteY0" fmla="*/ 952 h 157832"/>
                  <a:gd name="connsiteX1" fmla="*/ 6204555 w 6204555"/>
                  <a:gd name="connsiteY1" fmla="*/ 0 h 157832"/>
                  <a:gd name="connsiteX2" fmla="*/ 6204555 w 6204555"/>
                  <a:gd name="connsiteY2" fmla="*/ 157832 h 157832"/>
                  <a:gd name="connsiteX3" fmla="*/ 0 w 6204555"/>
                  <a:gd name="connsiteY3" fmla="*/ 157832 h 157832"/>
                  <a:gd name="connsiteX4" fmla="*/ 952 w 6204555"/>
                  <a:gd name="connsiteY4" fmla="*/ 952 h 157832"/>
                  <a:gd name="connsiteX0" fmla="*/ 5715 w 6209318"/>
                  <a:gd name="connsiteY0" fmla="*/ 952 h 157832"/>
                  <a:gd name="connsiteX1" fmla="*/ 6209318 w 6209318"/>
                  <a:gd name="connsiteY1" fmla="*/ 0 h 157832"/>
                  <a:gd name="connsiteX2" fmla="*/ 6209318 w 6209318"/>
                  <a:gd name="connsiteY2" fmla="*/ 157832 h 157832"/>
                  <a:gd name="connsiteX3" fmla="*/ 0 w 6209318"/>
                  <a:gd name="connsiteY3" fmla="*/ 157832 h 157832"/>
                  <a:gd name="connsiteX4" fmla="*/ 5715 w 6209318"/>
                  <a:gd name="connsiteY4" fmla="*/ 952 h 157832"/>
                  <a:gd name="connsiteX0" fmla="*/ 92 w 6203695"/>
                  <a:gd name="connsiteY0" fmla="*/ 952 h 157832"/>
                  <a:gd name="connsiteX1" fmla="*/ 6203695 w 6203695"/>
                  <a:gd name="connsiteY1" fmla="*/ 0 h 157832"/>
                  <a:gd name="connsiteX2" fmla="*/ 6203695 w 6203695"/>
                  <a:gd name="connsiteY2" fmla="*/ 157832 h 157832"/>
                  <a:gd name="connsiteX3" fmla="*/ 92 w 6203695"/>
                  <a:gd name="connsiteY3" fmla="*/ 155927 h 157832"/>
                  <a:gd name="connsiteX4" fmla="*/ 92 w 6203695"/>
                  <a:gd name="connsiteY4" fmla="*/ 952 h 15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3695" h="157832">
                    <a:moveTo>
                      <a:pt x="92" y="952"/>
                    </a:moveTo>
                    <a:lnTo>
                      <a:pt x="6203695" y="0"/>
                    </a:lnTo>
                    <a:lnTo>
                      <a:pt x="6203695" y="157832"/>
                    </a:lnTo>
                    <a:lnTo>
                      <a:pt x="92" y="155927"/>
                    </a:lnTo>
                    <a:cubicBezTo>
                      <a:pt x="409" y="103634"/>
                      <a:pt x="-225" y="53245"/>
                      <a:pt x="92" y="952"/>
                    </a:cubicBezTo>
                    <a:close/>
                  </a:path>
                </a:pathLst>
              </a:custGeom>
              <a:solidFill>
                <a:srgbClr val="7030A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Trapezoid 45">
                <a:extLst>
                  <a:ext uri="{FF2B5EF4-FFF2-40B4-BE49-F238E27FC236}">
                    <a16:creationId xmlns:a16="http://schemas.microsoft.com/office/drawing/2014/main" id="{A12D2B65-9CCF-4508-A2FE-0AD9E8EC3A5F}"/>
                  </a:ext>
                </a:extLst>
              </p:cNvPr>
              <p:cNvSpPr/>
              <p:nvPr/>
            </p:nvSpPr>
            <p:spPr>
              <a:xfrm rot="5400000">
                <a:off x="9484712" y="2991111"/>
                <a:ext cx="156970" cy="963776"/>
              </a:xfrm>
              <a:custGeom>
                <a:avLst/>
                <a:gdLst>
                  <a:gd name="connsiteX0" fmla="*/ 0 w 156970"/>
                  <a:gd name="connsiteY0" fmla="*/ 958060 h 958060"/>
                  <a:gd name="connsiteX1" fmla="*/ 55216 w 156970"/>
                  <a:gd name="connsiteY1" fmla="*/ 0 h 958060"/>
                  <a:gd name="connsiteX2" fmla="*/ 101754 w 156970"/>
                  <a:gd name="connsiteY2" fmla="*/ 0 h 958060"/>
                  <a:gd name="connsiteX3" fmla="*/ 156970 w 156970"/>
                  <a:gd name="connsiteY3" fmla="*/ 958060 h 958060"/>
                  <a:gd name="connsiteX4" fmla="*/ 0 w 156970"/>
                  <a:gd name="connsiteY4" fmla="*/ 958060 h 958060"/>
                  <a:gd name="connsiteX0" fmla="*/ 0 w 156970"/>
                  <a:gd name="connsiteY0" fmla="*/ 963775 h 963775"/>
                  <a:gd name="connsiteX1" fmla="*/ 55216 w 156970"/>
                  <a:gd name="connsiteY1" fmla="*/ 0 h 963775"/>
                  <a:gd name="connsiteX2" fmla="*/ 101754 w 156970"/>
                  <a:gd name="connsiteY2" fmla="*/ 5715 h 963775"/>
                  <a:gd name="connsiteX3" fmla="*/ 156970 w 156970"/>
                  <a:gd name="connsiteY3" fmla="*/ 963775 h 963775"/>
                  <a:gd name="connsiteX4" fmla="*/ 0 w 156970"/>
                  <a:gd name="connsiteY4" fmla="*/ 963775 h 963775"/>
                  <a:gd name="connsiteX0" fmla="*/ 0 w 156970"/>
                  <a:gd name="connsiteY0" fmla="*/ 968539 h 968539"/>
                  <a:gd name="connsiteX1" fmla="*/ 55216 w 156970"/>
                  <a:gd name="connsiteY1" fmla="*/ 4764 h 968539"/>
                  <a:gd name="connsiteX2" fmla="*/ 101757 w 156970"/>
                  <a:gd name="connsiteY2" fmla="*/ 0 h 968539"/>
                  <a:gd name="connsiteX3" fmla="*/ 156970 w 156970"/>
                  <a:gd name="connsiteY3" fmla="*/ 968539 h 968539"/>
                  <a:gd name="connsiteX4" fmla="*/ 0 w 156970"/>
                  <a:gd name="connsiteY4" fmla="*/ 968539 h 968539"/>
                  <a:gd name="connsiteX0" fmla="*/ 0 w 156970"/>
                  <a:gd name="connsiteY0" fmla="*/ 963776 h 963776"/>
                  <a:gd name="connsiteX1" fmla="*/ 55216 w 156970"/>
                  <a:gd name="connsiteY1" fmla="*/ 1 h 963776"/>
                  <a:gd name="connsiteX2" fmla="*/ 98902 w 156970"/>
                  <a:gd name="connsiteY2" fmla="*/ 0 h 963776"/>
                  <a:gd name="connsiteX3" fmla="*/ 156970 w 156970"/>
                  <a:gd name="connsiteY3" fmla="*/ 963776 h 963776"/>
                  <a:gd name="connsiteX4" fmla="*/ 0 w 156970"/>
                  <a:gd name="connsiteY4" fmla="*/ 963776 h 963776"/>
                  <a:gd name="connsiteX0" fmla="*/ 0 w 156970"/>
                  <a:gd name="connsiteY0" fmla="*/ 963776 h 963776"/>
                  <a:gd name="connsiteX1" fmla="*/ 55216 w 156970"/>
                  <a:gd name="connsiteY1" fmla="*/ 1 h 963776"/>
                  <a:gd name="connsiteX2" fmla="*/ 98902 w 156970"/>
                  <a:gd name="connsiteY2" fmla="*/ 0 h 963776"/>
                  <a:gd name="connsiteX3" fmla="*/ 156970 w 156970"/>
                  <a:gd name="connsiteY3" fmla="*/ 963776 h 963776"/>
                  <a:gd name="connsiteX4" fmla="*/ 0 w 156970"/>
                  <a:gd name="connsiteY4" fmla="*/ 963776 h 963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970" h="963776">
                    <a:moveTo>
                      <a:pt x="0" y="963776"/>
                    </a:moveTo>
                    <a:lnTo>
                      <a:pt x="55216" y="1"/>
                    </a:lnTo>
                    <a:lnTo>
                      <a:pt x="98902" y="0"/>
                    </a:lnTo>
                    <a:lnTo>
                      <a:pt x="156970" y="963776"/>
                    </a:lnTo>
                    <a:lnTo>
                      <a:pt x="0" y="963776"/>
                    </a:lnTo>
                    <a:close/>
                  </a:path>
                </a:pathLst>
              </a:custGeom>
              <a:solidFill>
                <a:srgbClr val="7030A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13BF125-A944-47E4-AD1E-F53A28930192}"/>
                  </a:ext>
                </a:extLst>
              </p:cNvPr>
              <p:cNvSpPr/>
              <p:nvPr/>
            </p:nvSpPr>
            <p:spPr>
              <a:xfrm>
                <a:off x="10044994" y="3434015"/>
                <a:ext cx="1050299" cy="82084"/>
              </a:xfrm>
              <a:prstGeom prst="rect">
                <a:avLst/>
              </a:prstGeom>
              <a:solidFill>
                <a:srgbClr val="C0000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Trapezoid 47">
                <a:extLst>
                  <a:ext uri="{FF2B5EF4-FFF2-40B4-BE49-F238E27FC236}">
                    <a16:creationId xmlns:a16="http://schemas.microsoft.com/office/drawing/2014/main" id="{A4B9B480-AEF2-499B-95D7-335D66A7593B}"/>
                  </a:ext>
                </a:extLst>
              </p:cNvPr>
              <p:cNvSpPr/>
              <p:nvPr/>
            </p:nvSpPr>
            <p:spPr>
              <a:xfrm rot="16200000">
                <a:off x="11396447" y="3015422"/>
                <a:ext cx="319198" cy="923044"/>
              </a:xfrm>
              <a:custGeom>
                <a:avLst/>
                <a:gdLst>
                  <a:gd name="connsiteX0" fmla="*/ 0 w 319198"/>
                  <a:gd name="connsiteY0" fmla="*/ 921141 h 921141"/>
                  <a:gd name="connsiteX1" fmla="*/ 109562 w 319198"/>
                  <a:gd name="connsiteY1" fmla="*/ 0 h 921141"/>
                  <a:gd name="connsiteX2" fmla="*/ 209636 w 319198"/>
                  <a:gd name="connsiteY2" fmla="*/ 0 h 921141"/>
                  <a:gd name="connsiteX3" fmla="*/ 319198 w 319198"/>
                  <a:gd name="connsiteY3" fmla="*/ 921141 h 921141"/>
                  <a:gd name="connsiteX4" fmla="*/ 0 w 319198"/>
                  <a:gd name="connsiteY4" fmla="*/ 921141 h 921141"/>
                  <a:gd name="connsiteX0" fmla="*/ 0 w 319198"/>
                  <a:gd name="connsiteY0" fmla="*/ 923044 h 923044"/>
                  <a:gd name="connsiteX1" fmla="*/ 109562 w 319198"/>
                  <a:gd name="connsiteY1" fmla="*/ 1903 h 923044"/>
                  <a:gd name="connsiteX2" fmla="*/ 202968 w 319198"/>
                  <a:gd name="connsiteY2" fmla="*/ 0 h 923044"/>
                  <a:gd name="connsiteX3" fmla="*/ 319198 w 319198"/>
                  <a:gd name="connsiteY3" fmla="*/ 923044 h 923044"/>
                  <a:gd name="connsiteX4" fmla="*/ 0 w 319198"/>
                  <a:gd name="connsiteY4" fmla="*/ 923044 h 923044"/>
                  <a:gd name="connsiteX0" fmla="*/ 0 w 319198"/>
                  <a:gd name="connsiteY0" fmla="*/ 923044 h 923044"/>
                  <a:gd name="connsiteX1" fmla="*/ 119087 w 319198"/>
                  <a:gd name="connsiteY1" fmla="*/ 950 h 923044"/>
                  <a:gd name="connsiteX2" fmla="*/ 202968 w 319198"/>
                  <a:gd name="connsiteY2" fmla="*/ 0 h 923044"/>
                  <a:gd name="connsiteX3" fmla="*/ 319198 w 319198"/>
                  <a:gd name="connsiteY3" fmla="*/ 923044 h 923044"/>
                  <a:gd name="connsiteX4" fmla="*/ 0 w 319198"/>
                  <a:gd name="connsiteY4" fmla="*/ 923044 h 923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198" h="923044">
                    <a:moveTo>
                      <a:pt x="0" y="923044"/>
                    </a:moveTo>
                    <a:lnTo>
                      <a:pt x="119087" y="950"/>
                    </a:lnTo>
                    <a:lnTo>
                      <a:pt x="202968" y="0"/>
                    </a:lnTo>
                    <a:lnTo>
                      <a:pt x="319198" y="923044"/>
                    </a:lnTo>
                    <a:lnTo>
                      <a:pt x="0" y="923044"/>
                    </a:lnTo>
                    <a:close/>
                  </a:path>
                </a:pathLst>
              </a:custGeom>
              <a:solidFill>
                <a:srgbClr val="C0000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Trapezoid 48">
                <a:extLst>
                  <a:ext uri="{FF2B5EF4-FFF2-40B4-BE49-F238E27FC236}">
                    <a16:creationId xmlns:a16="http://schemas.microsoft.com/office/drawing/2014/main" id="{6B07CE10-CD8B-4DC9-A85E-856BD9471058}"/>
                  </a:ext>
                </a:extLst>
              </p:cNvPr>
              <p:cNvSpPr/>
              <p:nvPr/>
            </p:nvSpPr>
            <p:spPr>
              <a:xfrm rot="16200000">
                <a:off x="11337541" y="3166547"/>
                <a:ext cx="128019" cy="617163"/>
              </a:xfrm>
              <a:custGeom>
                <a:avLst/>
                <a:gdLst>
                  <a:gd name="connsiteX0" fmla="*/ 0 w 128019"/>
                  <a:gd name="connsiteY0" fmla="*/ 617163 h 617163"/>
                  <a:gd name="connsiteX1" fmla="*/ 26961 w 128019"/>
                  <a:gd name="connsiteY1" fmla="*/ 0 h 617163"/>
                  <a:gd name="connsiteX2" fmla="*/ 101058 w 128019"/>
                  <a:gd name="connsiteY2" fmla="*/ 0 h 617163"/>
                  <a:gd name="connsiteX3" fmla="*/ 128019 w 128019"/>
                  <a:gd name="connsiteY3" fmla="*/ 617163 h 617163"/>
                  <a:gd name="connsiteX4" fmla="*/ 0 w 128019"/>
                  <a:gd name="connsiteY4" fmla="*/ 617163 h 617163"/>
                  <a:gd name="connsiteX0" fmla="*/ 0 w 128019"/>
                  <a:gd name="connsiteY0" fmla="*/ 617163 h 617163"/>
                  <a:gd name="connsiteX1" fmla="*/ 26961 w 128019"/>
                  <a:gd name="connsiteY1" fmla="*/ 0 h 617163"/>
                  <a:gd name="connsiteX2" fmla="*/ 89628 w 128019"/>
                  <a:gd name="connsiteY2" fmla="*/ 0 h 617163"/>
                  <a:gd name="connsiteX3" fmla="*/ 128019 w 128019"/>
                  <a:gd name="connsiteY3" fmla="*/ 617163 h 617163"/>
                  <a:gd name="connsiteX4" fmla="*/ 0 w 128019"/>
                  <a:gd name="connsiteY4" fmla="*/ 617163 h 617163"/>
                  <a:gd name="connsiteX0" fmla="*/ 0 w 128019"/>
                  <a:gd name="connsiteY0" fmla="*/ 619068 h 619068"/>
                  <a:gd name="connsiteX1" fmla="*/ 36486 w 128019"/>
                  <a:gd name="connsiteY1" fmla="*/ 0 h 619068"/>
                  <a:gd name="connsiteX2" fmla="*/ 89628 w 128019"/>
                  <a:gd name="connsiteY2" fmla="*/ 1905 h 619068"/>
                  <a:gd name="connsiteX3" fmla="*/ 128019 w 128019"/>
                  <a:gd name="connsiteY3" fmla="*/ 619068 h 619068"/>
                  <a:gd name="connsiteX4" fmla="*/ 0 w 128019"/>
                  <a:gd name="connsiteY4" fmla="*/ 619068 h 619068"/>
                  <a:gd name="connsiteX0" fmla="*/ 0 w 128019"/>
                  <a:gd name="connsiteY0" fmla="*/ 620971 h 620971"/>
                  <a:gd name="connsiteX1" fmla="*/ 41248 w 128019"/>
                  <a:gd name="connsiteY1" fmla="*/ 0 h 620971"/>
                  <a:gd name="connsiteX2" fmla="*/ 89628 w 128019"/>
                  <a:gd name="connsiteY2" fmla="*/ 3808 h 620971"/>
                  <a:gd name="connsiteX3" fmla="*/ 128019 w 128019"/>
                  <a:gd name="connsiteY3" fmla="*/ 620971 h 620971"/>
                  <a:gd name="connsiteX4" fmla="*/ 0 w 128019"/>
                  <a:gd name="connsiteY4" fmla="*/ 620971 h 620971"/>
                  <a:gd name="connsiteX0" fmla="*/ 0 w 128019"/>
                  <a:gd name="connsiteY0" fmla="*/ 620018 h 620018"/>
                  <a:gd name="connsiteX1" fmla="*/ 43153 w 128019"/>
                  <a:gd name="connsiteY1" fmla="*/ 0 h 620018"/>
                  <a:gd name="connsiteX2" fmla="*/ 89628 w 128019"/>
                  <a:gd name="connsiteY2" fmla="*/ 2855 h 620018"/>
                  <a:gd name="connsiteX3" fmla="*/ 128019 w 128019"/>
                  <a:gd name="connsiteY3" fmla="*/ 620018 h 620018"/>
                  <a:gd name="connsiteX4" fmla="*/ 0 w 128019"/>
                  <a:gd name="connsiteY4" fmla="*/ 620018 h 620018"/>
                  <a:gd name="connsiteX0" fmla="*/ 0 w 128019"/>
                  <a:gd name="connsiteY0" fmla="*/ 617163 h 617163"/>
                  <a:gd name="connsiteX1" fmla="*/ 43153 w 128019"/>
                  <a:gd name="connsiteY1" fmla="*/ 2863 h 617163"/>
                  <a:gd name="connsiteX2" fmla="*/ 89628 w 128019"/>
                  <a:gd name="connsiteY2" fmla="*/ 0 h 617163"/>
                  <a:gd name="connsiteX3" fmla="*/ 128019 w 128019"/>
                  <a:gd name="connsiteY3" fmla="*/ 617163 h 617163"/>
                  <a:gd name="connsiteX4" fmla="*/ 0 w 128019"/>
                  <a:gd name="connsiteY4" fmla="*/ 617163 h 617163"/>
                  <a:gd name="connsiteX0" fmla="*/ 0 w 128019"/>
                  <a:gd name="connsiteY0" fmla="*/ 617163 h 617163"/>
                  <a:gd name="connsiteX1" fmla="*/ 43153 w 128019"/>
                  <a:gd name="connsiteY1" fmla="*/ 5 h 617163"/>
                  <a:gd name="connsiteX2" fmla="*/ 89628 w 128019"/>
                  <a:gd name="connsiteY2" fmla="*/ 0 h 617163"/>
                  <a:gd name="connsiteX3" fmla="*/ 128019 w 128019"/>
                  <a:gd name="connsiteY3" fmla="*/ 617163 h 617163"/>
                  <a:gd name="connsiteX4" fmla="*/ 0 w 128019"/>
                  <a:gd name="connsiteY4" fmla="*/ 617163 h 61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019" h="617163">
                    <a:moveTo>
                      <a:pt x="0" y="617163"/>
                    </a:moveTo>
                    <a:lnTo>
                      <a:pt x="43153" y="5"/>
                    </a:lnTo>
                    <a:lnTo>
                      <a:pt x="89628" y="0"/>
                    </a:lnTo>
                    <a:lnTo>
                      <a:pt x="128019" y="617163"/>
                    </a:lnTo>
                    <a:lnTo>
                      <a:pt x="0" y="617163"/>
                    </a:lnTo>
                    <a:close/>
                  </a:path>
                </a:pathLst>
              </a:custGeom>
              <a:solidFill>
                <a:srgbClr val="7030A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9DBB455-0F71-4882-B0EB-8869DF351C7B}"/>
                  </a:ext>
                </a:extLst>
              </p:cNvPr>
              <p:cNvSpPr/>
              <p:nvPr/>
            </p:nvSpPr>
            <p:spPr>
              <a:xfrm>
                <a:off x="10044157" y="3449145"/>
                <a:ext cx="1049858" cy="45719"/>
              </a:xfrm>
              <a:prstGeom prst="rect">
                <a:avLst/>
              </a:prstGeom>
              <a:solidFill>
                <a:srgbClr val="7030A0">
                  <a:alpha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8D2484C-0B91-42AB-8025-072DA493D876}"/>
                  </a:ext>
                </a:extLst>
              </p:cNvPr>
              <p:cNvSpPr/>
              <p:nvPr/>
            </p:nvSpPr>
            <p:spPr>
              <a:xfrm>
                <a:off x="4444390" y="3230196"/>
                <a:ext cx="582426" cy="223837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89000"/>
                    </a:srgbClr>
                  </a:gs>
                  <a:gs pos="23000">
                    <a:srgbClr val="A5A5A5">
                      <a:lumMod val="89000"/>
                    </a:srgbClr>
                  </a:gs>
                  <a:gs pos="69000">
                    <a:srgbClr val="A5A5A5">
                      <a:lumMod val="75000"/>
                    </a:srgbClr>
                  </a:gs>
                  <a:gs pos="97000">
                    <a:srgbClr val="A5A5A5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p3d extrusionH="889000"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9429E3D-1065-4E3D-B29F-088B9D8D7850}"/>
                  </a:ext>
                </a:extLst>
              </p:cNvPr>
              <p:cNvSpPr/>
              <p:nvPr/>
            </p:nvSpPr>
            <p:spPr>
              <a:xfrm>
                <a:off x="4444390" y="3680888"/>
                <a:ext cx="582426" cy="223837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89000"/>
                    </a:srgbClr>
                  </a:gs>
                  <a:gs pos="23000">
                    <a:srgbClr val="A5A5A5">
                      <a:lumMod val="89000"/>
                    </a:srgbClr>
                  </a:gs>
                  <a:gs pos="69000">
                    <a:srgbClr val="A5A5A5">
                      <a:lumMod val="75000"/>
                    </a:srgbClr>
                  </a:gs>
                  <a:gs pos="97000">
                    <a:srgbClr val="A5A5A5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p3d extrusionH="889000"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4A11BF3-7BC3-484D-9107-A42041760737}"/>
                  </a:ext>
                </a:extLst>
              </p:cNvPr>
              <p:cNvSpPr/>
              <p:nvPr/>
            </p:nvSpPr>
            <p:spPr>
              <a:xfrm>
                <a:off x="5322595" y="3230196"/>
                <a:ext cx="582426" cy="223837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89000"/>
                    </a:srgbClr>
                  </a:gs>
                  <a:gs pos="23000">
                    <a:srgbClr val="A5A5A5">
                      <a:lumMod val="89000"/>
                    </a:srgbClr>
                  </a:gs>
                  <a:gs pos="69000">
                    <a:srgbClr val="A5A5A5">
                      <a:lumMod val="75000"/>
                    </a:srgbClr>
                  </a:gs>
                  <a:gs pos="97000">
                    <a:srgbClr val="A5A5A5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p3d extrusionH="889000"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3DE89AE-E357-4F37-9EC8-AEBB7BE8DE4D}"/>
                  </a:ext>
                </a:extLst>
              </p:cNvPr>
              <p:cNvSpPr/>
              <p:nvPr/>
            </p:nvSpPr>
            <p:spPr>
              <a:xfrm>
                <a:off x="5322595" y="3680888"/>
                <a:ext cx="582426" cy="223837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89000"/>
                    </a:srgbClr>
                  </a:gs>
                  <a:gs pos="23000">
                    <a:srgbClr val="A5A5A5">
                      <a:lumMod val="89000"/>
                    </a:srgbClr>
                  </a:gs>
                  <a:gs pos="69000">
                    <a:srgbClr val="A5A5A5">
                      <a:lumMod val="75000"/>
                    </a:srgbClr>
                  </a:gs>
                  <a:gs pos="97000">
                    <a:srgbClr val="A5A5A5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p3d extrusionH="889000"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8A1DED8-7F22-4DDE-A4D5-21F7C4D4B6C6}"/>
                  </a:ext>
                </a:extLst>
              </p:cNvPr>
              <p:cNvSpPr/>
              <p:nvPr/>
            </p:nvSpPr>
            <p:spPr>
              <a:xfrm>
                <a:off x="6200800" y="3230196"/>
                <a:ext cx="582426" cy="223837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89000"/>
                    </a:srgbClr>
                  </a:gs>
                  <a:gs pos="23000">
                    <a:srgbClr val="A5A5A5">
                      <a:lumMod val="89000"/>
                    </a:srgbClr>
                  </a:gs>
                  <a:gs pos="69000">
                    <a:srgbClr val="A5A5A5">
                      <a:lumMod val="75000"/>
                    </a:srgbClr>
                  </a:gs>
                  <a:gs pos="97000">
                    <a:srgbClr val="A5A5A5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p3d extrusionH="889000"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0E27505-3978-4C3B-90EC-F739E9402CB0}"/>
                  </a:ext>
                </a:extLst>
              </p:cNvPr>
              <p:cNvSpPr/>
              <p:nvPr/>
            </p:nvSpPr>
            <p:spPr>
              <a:xfrm>
                <a:off x="6200800" y="3680888"/>
                <a:ext cx="582426" cy="223837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89000"/>
                    </a:srgbClr>
                  </a:gs>
                  <a:gs pos="23000">
                    <a:srgbClr val="A5A5A5">
                      <a:lumMod val="89000"/>
                    </a:srgbClr>
                  </a:gs>
                  <a:gs pos="69000">
                    <a:srgbClr val="A5A5A5">
                      <a:lumMod val="75000"/>
                    </a:srgbClr>
                  </a:gs>
                  <a:gs pos="97000">
                    <a:srgbClr val="A5A5A5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p3d extrusionH="889000"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2431B1D-5DE3-48C5-9ACF-B33521588A86}"/>
                  </a:ext>
                </a:extLst>
              </p:cNvPr>
              <p:cNvSpPr/>
              <p:nvPr/>
            </p:nvSpPr>
            <p:spPr>
              <a:xfrm>
                <a:off x="7079005" y="3230196"/>
                <a:ext cx="582426" cy="223837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89000"/>
                    </a:srgbClr>
                  </a:gs>
                  <a:gs pos="23000">
                    <a:srgbClr val="A5A5A5">
                      <a:lumMod val="89000"/>
                    </a:srgbClr>
                  </a:gs>
                  <a:gs pos="69000">
                    <a:srgbClr val="A5A5A5">
                      <a:lumMod val="75000"/>
                    </a:srgbClr>
                  </a:gs>
                  <a:gs pos="97000">
                    <a:srgbClr val="A5A5A5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p3d extrusionH="889000"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E0F1C47-5C1B-40EA-9619-4A13821BFDF3}"/>
                  </a:ext>
                </a:extLst>
              </p:cNvPr>
              <p:cNvSpPr/>
              <p:nvPr/>
            </p:nvSpPr>
            <p:spPr>
              <a:xfrm>
                <a:off x="7079005" y="3680888"/>
                <a:ext cx="582426" cy="223837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89000"/>
                    </a:srgbClr>
                  </a:gs>
                  <a:gs pos="23000">
                    <a:srgbClr val="A5A5A5">
                      <a:lumMod val="89000"/>
                    </a:srgbClr>
                  </a:gs>
                  <a:gs pos="69000">
                    <a:srgbClr val="A5A5A5">
                      <a:lumMod val="75000"/>
                    </a:srgbClr>
                  </a:gs>
                  <a:gs pos="97000">
                    <a:srgbClr val="A5A5A5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p3d extrusionH="889000"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31548D16-0E98-49D6-9ECD-4BE9E32E4764}"/>
              </a:ext>
            </a:extLst>
          </p:cNvPr>
          <p:cNvSpPr/>
          <p:nvPr/>
        </p:nvSpPr>
        <p:spPr>
          <a:xfrm>
            <a:off x="9374880" y="3090318"/>
            <a:ext cx="36000" cy="577599"/>
          </a:xfrm>
          <a:prstGeom prst="rect">
            <a:avLst/>
          </a:prstGeom>
          <a:gradFill flip="none" rotWithShape="1">
            <a:gsLst>
              <a:gs pos="0">
                <a:srgbClr val="A5A5A5">
                  <a:lumMod val="89000"/>
                </a:srgbClr>
              </a:gs>
              <a:gs pos="23000">
                <a:srgbClr val="A5A5A5">
                  <a:lumMod val="89000"/>
                </a:srgbClr>
              </a:gs>
              <a:gs pos="69000">
                <a:srgbClr val="A5A5A5">
                  <a:lumMod val="75000"/>
                </a:srgbClr>
              </a:gs>
              <a:gs pos="97000">
                <a:srgbClr val="A5A5A5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300000" lon="21299997" rev="0"/>
            </a:camera>
            <a:lightRig rig="threePt" dir="t">
              <a:rot lat="0" lon="0" rev="0"/>
            </a:lightRig>
          </a:scene3d>
          <a:sp3d extrusionH="1270000"/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64E0993-9EAA-434C-A122-76775C635B87}"/>
              </a:ext>
            </a:extLst>
          </p:cNvPr>
          <p:cNvSpPr txBox="1"/>
          <p:nvPr/>
        </p:nvSpPr>
        <p:spPr>
          <a:xfrm rot="21212544">
            <a:off x="9584819" y="2200389"/>
            <a:ext cx="1325440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accel. stage 2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1B1A9F3-099D-46EF-9B18-9AAC4735E8DF}"/>
              </a:ext>
            </a:extLst>
          </p:cNvPr>
          <p:cNvGrpSpPr/>
          <p:nvPr/>
        </p:nvGrpSpPr>
        <p:grpSpPr>
          <a:xfrm>
            <a:off x="7928953" y="3593980"/>
            <a:ext cx="1027753" cy="460491"/>
            <a:chOff x="2989066" y="4091504"/>
            <a:chExt cx="1027753" cy="460490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FB90F74-39BC-4F26-A96D-B435F1DEBA5E}"/>
                </a:ext>
              </a:extLst>
            </p:cNvPr>
            <p:cNvCxnSpPr>
              <a:cxnSpLocks/>
            </p:cNvCxnSpPr>
            <p:nvPr/>
          </p:nvCxnSpPr>
          <p:spPr>
            <a:xfrm>
              <a:off x="2989066" y="4224570"/>
              <a:ext cx="0" cy="29028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34873BB-6726-4677-AF68-484EF76516A5}"/>
                </a:ext>
              </a:extLst>
            </p:cNvPr>
            <p:cNvCxnSpPr/>
            <p:nvPr/>
          </p:nvCxnSpPr>
          <p:spPr>
            <a:xfrm flipH="1">
              <a:off x="2989067" y="4445079"/>
              <a:ext cx="521147" cy="6977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BAAB266-56D3-4717-ACD9-9AB18D7093DD}"/>
                </a:ext>
              </a:extLst>
            </p:cNvPr>
            <p:cNvCxnSpPr/>
            <p:nvPr/>
          </p:nvCxnSpPr>
          <p:spPr>
            <a:xfrm flipH="1">
              <a:off x="3562350" y="4379595"/>
              <a:ext cx="454469" cy="6585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D422AB3-F95E-4C72-A71F-1F9F422D39A3}"/>
                </a:ext>
              </a:extLst>
            </p:cNvPr>
            <p:cNvCxnSpPr>
              <a:cxnSpLocks/>
            </p:cNvCxnSpPr>
            <p:nvPr/>
          </p:nvCxnSpPr>
          <p:spPr>
            <a:xfrm>
              <a:off x="4016818" y="4091504"/>
              <a:ext cx="0" cy="2880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200564-E5CE-4E49-B3AE-639F00B23D38}"/>
                </a:ext>
              </a:extLst>
            </p:cNvPr>
            <p:cNvCxnSpPr/>
            <p:nvPr/>
          </p:nvCxnSpPr>
          <p:spPr>
            <a:xfrm>
              <a:off x="3511991" y="4404360"/>
              <a:ext cx="0" cy="8143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AAF585E-6A56-486A-95F2-F1D26C4DD477}"/>
                </a:ext>
              </a:extLst>
            </p:cNvPr>
            <p:cNvCxnSpPr/>
            <p:nvPr/>
          </p:nvCxnSpPr>
          <p:spPr>
            <a:xfrm>
              <a:off x="3565329" y="4335777"/>
              <a:ext cx="0" cy="21621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06" name="Oval 105">
            <a:extLst>
              <a:ext uri="{FF2B5EF4-FFF2-40B4-BE49-F238E27FC236}">
                <a16:creationId xmlns:a16="http://schemas.microsoft.com/office/drawing/2014/main" id="{5FA1CE97-F7F6-43A4-8CAB-6C8A4B53480E}"/>
              </a:ext>
            </a:extLst>
          </p:cNvPr>
          <p:cNvSpPr/>
          <p:nvPr/>
        </p:nvSpPr>
        <p:spPr>
          <a:xfrm>
            <a:off x="1397981" y="4122262"/>
            <a:ext cx="174812" cy="169277"/>
          </a:xfrm>
          <a:prstGeom prst="ellipse">
            <a:avLst/>
          </a:prstGeom>
          <a:noFill/>
          <a:ln w="12700" cap="flat" cmpd="sng" algn="ctr">
            <a:solidFill>
              <a:sysClr val="windowText" lastClr="000000">
                <a:alpha val="41000"/>
              </a:sysClr>
            </a:solidFill>
            <a:prstDash val="sysDash"/>
            <a:miter lim="800000"/>
          </a:ln>
          <a:effectLst/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4916AB4-2051-45DA-B1F5-99B344D87634}"/>
              </a:ext>
            </a:extLst>
          </p:cNvPr>
          <p:cNvCxnSpPr>
            <a:cxnSpLocks/>
            <a:endCxn id="106" idx="6"/>
          </p:cNvCxnSpPr>
          <p:nvPr/>
        </p:nvCxnSpPr>
        <p:spPr>
          <a:xfrm flipH="1">
            <a:off x="1572792" y="2530326"/>
            <a:ext cx="744016" cy="1676575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alpha val="41000"/>
              </a:sysClr>
            </a:solidFill>
            <a:prstDash val="dash"/>
            <a:miter lim="800000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BFBF145-FAB7-403F-B3A3-2402BCABF103}"/>
              </a:ext>
            </a:extLst>
          </p:cNvPr>
          <p:cNvCxnSpPr>
            <a:cxnSpLocks/>
            <a:endCxn id="106" idx="2"/>
          </p:cNvCxnSpPr>
          <p:nvPr/>
        </p:nvCxnSpPr>
        <p:spPr>
          <a:xfrm>
            <a:off x="733382" y="2492776"/>
            <a:ext cx="664599" cy="1714125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alpha val="41000"/>
              </a:sysClr>
            </a:solidFill>
            <a:prstDash val="dash"/>
            <a:miter lim="800000"/>
          </a:ln>
          <a:effectLst/>
        </p:spPr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2CB0042-0450-4F33-81AE-BB7BF3049460}"/>
              </a:ext>
            </a:extLst>
          </p:cNvPr>
          <p:cNvGrpSpPr/>
          <p:nvPr/>
        </p:nvGrpSpPr>
        <p:grpSpPr>
          <a:xfrm>
            <a:off x="720435" y="4788183"/>
            <a:ext cx="1766664" cy="1704621"/>
            <a:chOff x="735202" y="4659357"/>
            <a:chExt cx="1766664" cy="1704621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66B29EB-B48E-461C-8366-18C3CE3B2373}"/>
                </a:ext>
              </a:extLst>
            </p:cNvPr>
            <p:cNvSpPr/>
            <p:nvPr/>
          </p:nvSpPr>
          <p:spPr>
            <a:xfrm>
              <a:off x="831556" y="4700954"/>
              <a:ext cx="1320124" cy="1320124"/>
            </a:xfrm>
            <a:prstGeom prst="rect">
              <a:avLst/>
            </a:prstGeom>
            <a:noFill/>
            <a:ln w="19050" cap="flat" cmpd="sng" algn="ctr">
              <a:solidFill>
                <a:srgbClr val="A5A5A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8BFFC9FF-1E30-4D19-8E7E-2AA7F27E046C}"/>
                </a:ext>
              </a:extLst>
            </p:cNvPr>
            <p:cNvGrpSpPr/>
            <p:nvPr/>
          </p:nvGrpSpPr>
          <p:grpSpPr>
            <a:xfrm>
              <a:off x="794067" y="4793908"/>
              <a:ext cx="1350180" cy="1570070"/>
              <a:chOff x="4899747" y="2660619"/>
              <a:chExt cx="2394717" cy="27847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BD19B899-5596-4375-A537-8DE009CA7DB7}"/>
                      </a:ext>
                    </a:extLst>
                  </p:cNvPr>
                  <p:cNvSpPr txBox="1"/>
                  <p:nvPr/>
                </p:nvSpPr>
                <p:spPr>
                  <a:xfrm>
                    <a:off x="6303363" y="4171618"/>
                    <a:ext cx="991101" cy="12737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2D32DAF7-BD86-45E3-A1D4-1E927A21AD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03364" y="4171618"/>
                    <a:ext cx="991100" cy="120093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B170F6BE-3BA0-4663-83F3-28A771AC7D81}"/>
                  </a:ext>
                </a:extLst>
              </p:cNvPr>
              <p:cNvGrpSpPr/>
              <p:nvPr/>
            </p:nvGrpSpPr>
            <p:grpSpPr>
              <a:xfrm>
                <a:off x="4899747" y="2660619"/>
                <a:ext cx="2283085" cy="1587437"/>
                <a:chOff x="3773656" y="2862527"/>
                <a:chExt cx="3967703" cy="275875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D89E158D-8E95-43C6-A6DF-87EEC7078B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73656" y="2862527"/>
                      <a:ext cx="823073" cy="22135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69" name="TextBox 168">
                      <a:extLst>
                        <a:ext uri="{FF2B5EF4-FFF2-40B4-BE49-F238E27FC236}">
                          <a16:creationId xmlns:a16="http://schemas.microsoft.com/office/drawing/2014/main" id="{F37B8D72-DBC1-483C-806E-A56403A677B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73656" y="2862527"/>
                      <a:ext cx="823072" cy="208707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7272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1665A841-BEE2-4EF4-891C-C1D037C86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3342" y="2893267"/>
                  <a:ext cx="0" cy="272801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3CFD3CCD-09DA-4A40-B9D0-AD6DBEC6D4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3342" y="5615879"/>
                  <a:ext cx="2728017" cy="5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525C4641-311D-4564-BDD5-082041304962}"/>
                    </a:ext>
                  </a:extLst>
                </p:cNvPr>
                <p:cNvSpPr/>
                <p:nvPr/>
              </p:nvSpPr>
              <p:spPr>
                <a:xfrm rot="16200000">
                  <a:off x="6231358" y="3434192"/>
                  <a:ext cx="187970" cy="1691985"/>
                </a:xfrm>
                <a:prstGeom prst="ellipse">
                  <a:avLst/>
                </a:prstGeom>
                <a:solidFill>
                  <a:srgbClr val="5B9BD5">
                    <a:lumMod val="60000"/>
                    <a:lumOff val="40000"/>
                    <a:alpha val="50000"/>
                  </a:srgbClr>
                </a:solidFill>
                <a:ln w="19050" cap="flat" cmpd="sng" algn="ctr">
                  <a:solidFill>
                    <a:srgbClr val="5B9BD5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6F4F6086-8726-4CD6-814D-623FAF221CC2}"/>
                    </a:ext>
                  </a:extLst>
                </p:cNvPr>
                <p:cNvSpPr/>
                <p:nvPr/>
              </p:nvSpPr>
              <p:spPr>
                <a:xfrm rot="18949842">
                  <a:off x="6233256" y="3104616"/>
                  <a:ext cx="187970" cy="2351777"/>
                </a:xfrm>
                <a:prstGeom prst="ellipse">
                  <a:avLst/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12" name="Arc 111">
              <a:extLst>
                <a:ext uri="{FF2B5EF4-FFF2-40B4-BE49-F238E27FC236}">
                  <a16:creationId xmlns:a16="http://schemas.microsoft.com/office/drawing/2014/main" id="{13465687-ECEE-4C46-B513-0B15903E2307}"/>
                </a:ext>
              </a:extLst>
            </p:cNvPr>
            <p:cNvSpPr/>
            <p:nvPr/>
          </p:nvSpPr>
          <p:spPr>
            <a:xfrm rot="16200000">
              <a:off x="1312640" y="4608581"/>
              <a:ext cx="1138450" cy="1240002"/>
            </a:xfrm>
            <a:prstGeom prst="arc">
              <a:avLst>
                <a:gd name="adj1" fmla="val 16200000"/>
                <a:gd name="adj2" fmla="val 17445146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2CA6E849-401D-4D39-B3BA-F699CFE26854}"/>
                </a:ext>
              </a:extLst>
            </p:cNvPr>
            <p:cNvSpPr/>
            <p:nvPr/>
          </p:nvSpPr>
          <p:spPr>
            <a:xfrm rot="5400000">
              <a:off x="785978" y="4660247"/>
              <a:ext cx="1138450" cy="1240002"/>
            </a:xfrm>
            <a:prstGeom prst="arc">
              <a:avLst>
                <a:gd name="adj1" fmla="val 16200000"/>
                <a:gd name="adj2" fmla="val 17445146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6C65F6B-6188-4A2A-9B75-3AB09D52967F}"/>
              </a:ext>
            </a:extLst>
          </p:cNvPr>
          <p:cNvGrpSpPr/>
          <p:nvPr/>
        </p:nvGrpSpPr>
        <p:grpSpPr>
          <a:xfrm>
            <a:off x="5297788" y="4481776"/>
            <a:ext cx="1397683" cy="1995312"/>
            <a:chOff x="5371206" y="4426344"/>
            <a:chExt cx="1397683" cy="1995312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6DFAC2A-0EE1-40C5-AB65-0554FA5A2F03}"/>
                </a:ext>
              </a:extLst>
            </p:cNvPr>
            <p:cNvGrpSpPr/>
            <p:nvPr/>
          </p:nvGrpSpPr>
          <p:grpSpPr>
            <a:xfrm>
              <a:off x="5371206" y="4758632"/>
              <a:ext cx="1397683" cy="1663024"/>
              <a:chOff x="794067" y="4700954"/>
              <a:chExt cx="1397683" cy="1663024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E6AE250F-8E05-4C29-ACA0-200442F08A71}"/>
                  </a:ext>
                </a:extLst>
              </p:cNvPr>
              <p:cNvSpPr/>
              <p:nvPr/>
            </p:nvSpPr>
            <p:spPr>
              <a:xfrm>
                <a:off x="831556" y="4700954"/>
                <a:ext cx="1320124" cy="1320124"/>
              </a:xfrm>
              <a:prstGeom prst="rect">
                <a:avLst/>
              </a:prstGeom>
              <a:noFill/>
              <a:ln w="19050" cap="flat" cmpd="sng" algn="ctr">
                <a:solidFill>
                  <a:srgbClr val="A5A5A5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E22AA097-3F23-4A5C-8633-5ABD91AB0954}"/>
                  </a:ext>
                </a:extLst>
              </p:cNvPr>
              <p:cNvGrpSpPr/>
              <p:nvPr/>
            </p:nvGrpSpPr>
            <p:grpSpPr>
              <a:xfrm>
                <a:off x="794067" y="4793908"/>
                <a:ext cx="1350180" cy="1570070"/>
                <a:chOff x="4899747" y="2660619"/>
                <a:chExt cx="2394717" cy="278472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8" name="TextBox 127">
                      <a:extLst>
                        <a:ext uri="{FF2B5EF4-FFF2-40B4-BE49-F238E27FC236}">
                          <a16:creationId xmlns:a16="http://schemas.microsoft.com/office/drawing/2014/main" id="{039C7399-9708-408B-90DD-79F493C619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03363" y="4171618"/>
                      <a:ext cx="991101" cy="127372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29" name="TextBox 128">
                      <a:extLst>
                        <a:ext uri="{FF2B5EF4-FFF2-40B4-BE49-F238E27FC236}">
                          <a16:creationId xmlns:a16="http://schemas.microsoft.com/office/drawing/2014/main" id="{8E961B46-7BB7-4464-B1F4-BA7CB6A325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03364" y="4171618"/>
                      <a:ext cx="991100" cy="120093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D6813D44-646F-4E7A-AD3C-00B2317FED81}"/>
                    </a:ext>
                  </a:extLst>
                </p:cNvPr>
                <p:cNvGrpSpPr/>
                <p:nvPr/>
              </p:nvGrpSpPr>
              <p:grpSpPr>
                <a:xfrm>
                  <a:off x="4899747" y="2660619"/>
                  <a:ext cx="2283085" cy="1587437"/>
                  <a:chOff x="3773656" y="2862527"/>
                  <a:chExt cx="3967703" cy="2758757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0" name="TextBox 129">
                        <a:extLst>
                          <a:ext uri="{FF2B5EF4-FFF2-40B4-BE49-F238E27FC236}">
                            <a16:creationId xmlns:a16="http://schemas.microsoft.com/office/drawing/2014/main" id="{284FA2E6-5279-4222-99B8-E2AC0CEFD61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73656" y="2862527"/>
                        <a:ext cx="823073" cy="221356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4" name="TextBox 203">
                        <a:extLst>
                          <a:ext uri="{FF2B5EF4-FFF2-40B4-BE49-F238E27FC236}">
                            <a16:creationId xmlns:a16="http://schemas.microsoft.com/office/drawing/2014/main" id="{37D724ED-113A-42BE-A412-F450E0B632A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73656" y="2862527"/>
                        <a:ext cx="823072" cy="2087070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r="-7272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31" name="Straight Arrow Connector 130">
                    <a:extLst>
                      <a:ext uri="{FF2B5EF4-FFF2-40B4-BE49-F238E27FC236}">
                        <a16:creationId xmlns:a16="http://schemas.microsoft.com/office/drawing/2014/main" id="{48421A52-66BF-4C4F-AFC0-9F2183CE18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13342" y="2893267"/>
                    <a:ext cx="0" cy="2728017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32" name="Straight Arrow Connector 131">
                    <a:extLst>
                      <a:ext uri="{FF2B5EF4-FFF2-40B4-BE49-F238E27FC236}">
                        <a16:creationId xmlns:a16="http://schemas.microsoft.com/office/drawing/2014/main" id="{205F2B49-89F3-4E41-9C99-582C968AE8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13342" y="5615879"/>
                    <a:ext cx="2728017" cy="5405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2E20838E-B870-45D0-BA0E-64C2FCECE326}"/>
                      </a:ext>
                    </a:extLst>
                  </p:cNvPr>
                  <p:cNvSpPr/>
                  <p:nvPr/>
                </p:nvSpPr>
                <p:spPr>
                  <a:xfrm rot="18949842">
                    <a:off x="6233256" y="3104616"/>
                    <a:ext cx="187970" cy="2351777"/>
                  </a:xfrm>
                  <a:prstGeom prst="ellipse">
                    <a:avLst/>
                  </a:prstGeom>
                  <a:solidFill>
                    <a:srgbClr val="5B9BD5">
                      <a:lumMod val="60000"/>
                      <a:lumOff val="40000"/>
                      <a:alpha val="50000"/>
                    </a:srgbClr>
                  </a:solidFill>
                  <a:ln w="19050" cap="flat" cmpd="sng" algn="ctr">
                    <a:solidFill>
                      <a:srgbClr val="5B9BD5">
                        <a:alpha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7" name="Arc 126">
                <a:extLst>
                  <a:ext uri="{FF2B5EF4-FFF2-40B4-BE49-F238E27FC236}">
                    <a16:creationId xmlns:a16="http://schemas.microsoft.com/office/drawing/2014/main" id="{13F19358-E8A8-4A69-8A0C-DBF43E14FC74}"/>
                  </a:ext>
                </a:extLst>
              </p:cNvPr>
              <p:cNvSpPr/>
              <p:nvPr/>
            </p:nvSpPr>
            <p:spPr>
              <a:xfrm rot="20974522">
                <a:off x="1053300" y="4886392"/>
                <a:ext cx="1138450" cy="1240002"/>
              </a:xfrm>
              <a:prstGeom prst="arc">
                <a:avLst>
                  <a:gd name="adj1" fmla="val 15719735"/>
                  <a:gd name="adj2" fmla="val 17889115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2F651B1-6C5E-4C5E-9071-E9685FEDD0FC}"/>
                </a:ext>
              </a:extLst>
            </p:cNvPr>
            <p:cNvSpPr/>
            <p:nvPr/>
          </p:nvSpPr>
          <p:spPr>
            <a:xfrm rot="2699752">
              <a:off x="6169300" y="4930023"/>
              <a:ext cx="60983" cy="762986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Arc 123">
              <a:extLst>
                <a:ext uri="{FF2B5EF4-FFF2-40B4-BE49-F238E27FC236}">
                  <a16:creationId xmlns:a16="http://schemas.microsoft.com/office/drawing/2014/main" id="{450FFF65-FBFE-4642-86CC-D1CEE95C9A87}"/>
                </a:ext>
              </a:extLst>
            </p:cNvPr>
            <p:cNvSpPr/>
            <p:nvPr/>
          </p:nvSpPr>
          <p:spPr>
            <a:xfrm rot="10156173">
              <a:off x="5612332" y="4426344"/>
              <a:ext cx="1138450" cy="1240002"/>
            </a:xfrm>
            <a:prstGeom prst="arc">
              <a:avLst>
                <a:gd name="adj1" fmla="val 15719735"/>
                <a:gd name="adj2" fmla="val 17889115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93C7BD6-D8BD-48F2-93DD-E041F5895D30}"/>
              </a:ext>
            </a:extLst>
          </p:cNvPr>
          <p:cNvGrpSpPr/>
          <p:nvPr/>
        </p:nvGrpSpPr>
        <p:grpSpPr>
          <a:xfrm>
            <a:off x="9656901" y="4756304"/>
            <a:ext cx="1743691" cy="1724344"/>
            <a:chOff x="750294" y="4639635"/>
            <a:chExt cx="1743691" cy="1724343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880F6CD-DAD7-46B3-A029-A5BE0F44AB19}"/>
                </a:ext>
              </a:extLst>
            </p:cNvPr>
            <p:cNvSpPr/>
            <p:nvPr/>
          </p:nvSpPr>
          <p:spPr>
            <a:xfrm>
              <a:off x="831556" y="4700954"/>
              <a:ext cx="1320124" cy="1320124"/>
            </a:xfrm>
            <a:prstGeom prst="rect">
              <a:avLst/>
            </a:prstGeom>
            <a:noFill/>
            <a:ln w="19050" cap="flat" cmpd="sng" algn="ctr">
              <a:solidFill>
                <a:srgbClr val="A5A5A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0A02EFA-633B-4BFF-A151-9D67B9DDE02C}"/>
                </a:ext>
              </a:extLst>
            </p:cNvPr>
            <p:cNvGrpSpPr/>
            <p:nvPr/>
          </p:nvGrpSpPr>
          <p:grpSpPr>
            <a:xfrm>
              <a:off x="794067" y="4793908"/>
              <a:ext cx="1350180" cy="1570070"/>
              <a:chOff x="4899747" y="2660619"/>
              <a:chExt cx="2394717" cy="27847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1C02269D-BB9F-49CF-99A7-F56F880F8F7D}"/>
                      </a:ext>
                    </a:extLst>
                  </p:cNvPr>
                  <p:cNvSpPr txBox="1"/>
                  <p:nvPr/>
                </p:nvSpPr>
                <p:spPr>
                  <a:xfrm>
                    <a:off x="6303363" y="4171618"/>
                    <a:ext cx="991101" cy="12737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0CFE4D0F-0A31-4A44-B270-9F68A691F0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03364" y="4171618"/>
                    <a:ext cx="991100" cy="120093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75F24CA7-3ECB-465D-8794-A855C2839287}"/>
                  </a:ext>
                </a:extLst>
              </p:cNvPr>
              <p:cNvGrpSpPr/>
              <p:nvPr/>
            </p:nvGrpSpPr>
            <p:grpSpPr>
              <a:xfrm>
                <a:off x="4899747" y="2660619"/>
                <a:ext cx="2283085" cy="1587437"/>
                <a:chOff x="3773656" y="2862527"/>
                <a:chExt cx="3967703" cy="2758757"/>
              </a:xfrm>
            </p:grpSpPr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25971B84-1C5D-4208-83E2-F705B93A26C1}"/>
                    </a:ext>
                  </a:extLst>
                </p:cNvPr>
                <p:cNvSpPr/>
                <p:nvPr/>
              </p:nvSpPr>
              <p:spPr>
                <a:xfrm rot="2741370">
                  <a:off x="6233256" y="3104617"/>
                  <a:ext cx="187970" cy="2351777"/>
                </a:xfrm>
                <a:prstGeom prst="ellipse">
                  <a:avLst/>
                </a:prstGeom>
                <a:solidFill>
                  <a:srgbClr val="5B9BD5">
                    <a:lumMod val="60000"/>
                    <a:lumOff val="40000"/>
                    <a:alpha val="50000"/>
                  </a:srgbClr>
                </a:solidFill>
                <a:ln w="19050" cap="flat" cmpd="sng" algn="ctr">
                  <a:solidFill>
                    <a:srgbClr val="5B9BD5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2" name="TextBox 141">
                      <a:extLst>
                        <a:ext uri="{FF2B5EF4-FFF2-40B4-BE49-F238E27FC236}">
                          <a16:creationId xmlns:a16="http://schemas.microsoft.com/office/drawing/2014/main" id="{9406EFD5-93BC-41FB-AB02-9E25AF7110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73656" y="2862527"/>
                      <a:ext cx="823073" cy="22135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18" name="TextBox 217">
                      <a:extLst>
                        <a:ext uri="{FF2B5EF4-FFF2-40B4-BE49-F238E27FC236}">
                          <a16:creationId xmlns:a16="http://schemas.microsoft.com/office/drawing/2014/main" id="{E9E089F4-583D-4918-BE07-0E1C103CFE5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73656" y="2862527"/>
                      <a:ext cx="823072" cy="208707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704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58D04F24-2B27-4696-BCEF-B150FF317A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3342" y="2893267"/>
                  <a:ext cx="0" cy="272801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44" name="Straight Arrow Connector 143">
                  <a:extLst>
                    <a:ext uri="{FF2B5EF4-FFF2-40B4-BE49-F238E27FC236}">
                      <a16:creationId xmlns:a16="http://schemas.microsoft.com/office/drawing/2014/main" id="{DF3AA372-4DAA-466F-9748-C3D6FA255F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3342" y="5615879"/>
                  <a:ext cx="2728017" cy="5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0E3EBF8E-A34C-4F23-BBB6-949E716FABA9}"/>
                    </a:ext>
                  </a:extLst>
                </p:cNvPr>
                <p:cNvSpPr/>
                <p:nvPr/>
              </p:nvSpPr>
              <p:spPr>
                <a:xfrm rot="16200000">
                  <a:off x="6231358" y="3434192"/>
                  <a:ext cx="187970" cy="1691985"/>
                </a:xfrm>
                <a:prstGeom prst="ellipse">
                  <a:avLst/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7" name="Arc 136">
              <a:extLst>
                <a:ext uri="{FF2B5EF4-FFF2-40B4-BE49-F238E27FC236}">
                  <a16:creationId xmlns:a16="http://schemas.microsoft.com/office/drawing/2014/main" id="{5DCF9077-1481-47E8-A919-5A7724F512B4}"/>
                </a:ext>
              </a:extLst>
            </p:cNvPr>
            <p:cNvSpPr/>
            <p:nvPr/>
          </p:nvSpPr>
          <p:spPr>
            <a:xfrm rot="15020071">
              <a:off x="1304759" y="4668548"/>
              <a:ext cx="1138450" cy="1240002"/>
            </a:xfrm>
            <a:prstGeom prst="arc">
              <a:avLst>
                <a:gd name="adj1" fmla="val 16200000"/>
                <a:gd name="adj2" fmla="val 17445146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Arc 137">
              <a:extLst>
                <a:ext uri="{FF2B5EF4-FFF2-40B4-BE49-F238E27FC236}">
                  <a16:creationId xmlns:a16="http://schemas.microsoft.com/office/drawing/2014/main" id="{8C6D4AA4-BF47-4502-9B66-32C9DD1DE529}"/>
                </a:ext>
              </a:extLst>
            </p:cNvPr>
            <p:cNvSpPr/>
            <p:nvPr/>
          </p:nvSpPr>
          <p:spPr>
            <a:xfrm rot="4268163">
              <a:off x="801070" y="4588859"/>
              <a:ext cx="1138450" cy="1240002"/>
            </a:xfrm>
            <a:prstGeom prst="arc">
              <a:avLst>
                <a:gd name="adj1" fmla="val 16200000"/>
                <a:gd name="adj2" fmla="val 17445146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A8382F89-C247-4A84-8EB6-61E5506542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83" y="1869626"/>
            <a:ext cx="1639723" cy="996065"/>
          </a:xfrm>
          <a:prstGeom prst="ellipse">
            <a:avLst/>
          </a:prstGeom>
          <a:ln w="12700">
            <a:solidFill>
              <a:sysClr val="windowText" lastClr="000000"/>
            </a:solidFill>
          </a:ln>
        </p:spPr>
      </p:pic>
      <p:sp>
        <p:nvSpPr>
          <p:cNvPr id="147" name="Rectangle: Rounded Corners 291">
            <a:extLst>
              <a:ext uri="{FF2B5EF4-FFF2-40B4-BE49-F238E27FC236}">
                <a16:creationId xmlns:a16="http://schemas.microsoft.com/office/drawing/2014/main" id="{2B2CD2D1-FBA9-4F7E-9D30-27AC358FFC01}"/>
              </a:ext>
            </a:extLst>
          </p:cNvPr>
          <p:cNvSpPr/>
          <p:nvPr/>
        </p:nvSpPr>
        <p:spPr>
          <a:xfrm>
            <a:off x="6797271" y="959272"/>
            <a:ext cx="3960000" cy="432048"/>
          </a:xfrm>
          <a:prstGeom prst="roundRect">
            <a:avLst>
              <a:gd name="adj" fmla="val 12248"/>
            </a:avLst>
          </a:prstGeom>
          <a:solidFill>
            <a:sysClr val="window" lastClr="FFFFFF"/>
          </a:solidFill>
          <a:ln w="381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txBody>
          <a:bodyPr lIns="91438" tIns="45719" rIns="91438" bIns="45719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 to scale.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Compact setup 1.5 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8" name="Rectangle: Rounded Corners 292">
            <a:extLst>
              <a:ext uri="{FF2B5EF4-FFF2-40B4-BE49-F238E27FC236}">
                <a16:creationId xmlns:a16="http://schemas.microsoft.com/office/drawing/2014/main" id="{FE3F9876-669A-42F1-BEFB-1C1748D5FD8B}"/>
              </a:ext>
            </a:extLst>
          </p:cNvPr>
          <p:cNvSpPr/>
          <p:nvPr/>
        </p:nvSpPr>
        <p:spPr>
          <a:xfrm rot="21277701">
            <a:off x="4137479" y="1746767"/>
            <a:ext cx="3303240" cy="969357"/>
          </a:xfrm>
          <a:prstGeom prst="roundRect">
            <a:avLst>
              <a:gd name="adj" fmla="val 12248"/>
            </a:avLst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Coherent Synchrotron Radiation (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and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Space-Charge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checked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9" name="TextBox 18">
            <a:extLst>
              <a:ext uri="{FF2B5EF4-FFF2-40B4-BE49-F238E27FC236}">
                <a16:creationId xmlns:a16="http://schemas.microsoft.com/office/drawing/2014/main" id="{06B8D65E-F41D-494B-A819-9D41351EC3A7}"/>
              </a:ext>
            </a:extLst>
          </p:cNvPr>
          <p:cNvSpPr txBox="1"/>
          <p:nvPr/>
        </p:nvSpPr>
        <p:spPr>
          <a:xfrm>
            <a:off x="2447069" y="877118"/>
            <a:ext cx="4151132" cy="407804"/>
          </a:xfrm>
          <a:prstGeom prst="rect">
            <a:avLst/>
          </a:prstGeom>
          <a:noFill/>
        </p:spPr>
        <p:txBody>
          <a:bodyPr wrap="square" lIns="68578" tIns="34290" rIns="68578" bIns="3429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</a:t>
            </a:r>
            <a:r>
              <a:rPr kumimoji="0" lang="de-DE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Ferran Pousa, Martinez de la Ossa, Brinkmann, Assmann</a:t>
            </a:r>
            <a:b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PRL 123,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054801 (2019)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10916261" y="972719"/>
            <a:ext cx="1275739" cy="1629640"/>
            <a:chOff x="7093281" y="3796303"/>
            <a:chExt cx="1734477" cy="221563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6921" y="3796303"/>
              <a:ext cx="950837" cy="22156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3281" y="3800093"/>
              <a:ext cx="829603" cy="1941645"/>
            </a:xfrm>
            <a:prstGeom prst="rect">
              <a:avLst/>
            </a:prstGeom>
            <a:ln>
              <a:noFill/>
            </a:ln>
            <a:effectLst/>
          </p:spPr>
        </p:pic>
      </p:grpSp>
      <p:cxnSp>
        <p:nvCxnSpPr>
          <p:cNvPr id="153" name="Straight Arrow Connector 152"/>
          <p:cNvCxnSpPr/>
          <p:nvPr/>
        </p:nvCxnSpPr>
        <p:spPr>
          <a:xfrm flipV="1">
            <a:off x="2364427" y="3755773"/>
            <a:ext cx="8755136" cy="1080799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6984555" y="5204507"/>
            <a:ext cx="2493380" cy="9694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 flipping phase space in the middle before second plasma stage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521881" y="5217494"/>
            <a:ext cx="2307536" cy="677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Accelerating in a plasma stage and... </a:t>
            </a:r>
          </a:p>
        </p:txBody>
      </p:sp>
      <p:sp>
        <p:nvSpPr>
          <p:cNvPr id="157" name="Footer Placeholder 3">
            <a:extLst>
              <a:ext uri="{FF2B5EF4-FFF2-40B4-BE49-F238E27FC236}">
                <a16:creationId xmlns:a16="http://schemas.microsoft.com/office/drawing/2014/main" id="{E487B1CA-FD83-224E-AD54-1BC4CFA796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3378" y="6462572"/>
            <a:ext cx="6544711" cy="365125"/>
          </a:xfrm>
        </p:spPr>
        <p:txBody>
          <a:bodyPr/>
          <a:lstStyle/>
          <a:p>
            <a:pPr algn="l"/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5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2602BBA-A4EB-B6FB-4B69-DA2C0C21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FEL: Feasibility Proof Achieved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01DC9-AA72-0927-3090-F87A1696766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791489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EuroNNAc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260416-A8BE-FF54-FBE7-20F588E7D048}"/>
              </a:ext>
            </a:extLst>
          </p:cNvPr>
          <p:cNvSpPr txBox="1">
            <a:spLocks/>
          </p:cNvSpPr>
          <p:nvPr/>
        </p:nvSpPr>
        <p:spPr>
          <a:xfrm>
            <a:off x="117752" y="1092059"/>
            <a:ext cx="3309664" cy="3361007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>
            <a:lvl1pPr algn="ctr" defTabSz="9142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418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fontAlgn="t">
              <a:lnSpc>
                <a:spcPct val="100000"/>
              </a:lnSpc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Recent ground-breaking results in Frascati: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First FEL lasing from a beam-driven plasma accelerator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  <a:p>
            <a:pPr lvl="0" fontAlgn="t">
              <a:lnSpc>
                <a:spcPct val="100000"/>
              </a:lnSpc>
            </a:pPr>
            <a:r>
              <a:rPr lang="en-US" sz="2000" b="0"/>
              <a:t>Nature </a:t>
            </a:r>
            <a:r>
              <a:rPr lang="en-US" sz="2000"/>
              <a:t>605</a:t>
            </a:r>
            <a:r>
              <a:rPr lang="en-US" sz="2000" b="0"/>
              <a:t>, 659–662 (2022)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CC6D752-96AD-9D7E-0FE3-18BDA4FD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72563"/>
            <a:ext cx="6700841" cy="365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E6BC22E-2504-C2D4-A23E-CE7175ED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84" b="15376"/>
          <a:stretch>
            <a:fillRect/>
          </a:stretch>
        </p:blipFill>
        <p:spPr bwMode="auto">
          <a:xfrm>
            <a:off x="6633974" y="855889"/>
            <a:ext cx="4955398" cy="1876088"/>
          </a:xfrm>
          <a:prstGeom prst="rect">
            <a:avLst/>
          </a:prstGeom>
          <a:noFill/>
          <a:ln>
            <a:noFill/>
          </a:ln>
          <a:effectLst>
            <a:outerShdw dist="10182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626" t="16884" b="153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D775D7DD-D111-D401-46FF-7824B916E62B}"/>
              </a:ext>
            </a:extLst>
          </p:cNvPr>
          <p:cNvSpPr txBox="1"/>
          <p:nvPr/>
        </p:nvSpPr>
        <p:spPr>
          <a:xfrm>
            <a:off x="4202033" y="947942"/>
            <a:ext cx="217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Spike SASE spectrum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41A2F48E-5EA7-78F2-2D2B-32B203116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60" y="4908826"/>
            <a:ext cx="4028240" cy="10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09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92F903E-65A0-44BB-B896-E8114E29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341" y="-24330"/>
            <a:ext cx="7961747" cy="80312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Picture 1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C29E391F-2083-450E-B6FC-69873BA49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D2B2CE13-A80A-4B5F-9595-5578AA3B469F}"/>
              </a:ext>
            </a:extLst>
          </p:cNvPr>
          <p:cNvSpPr txBox="1"/>
          <p:nvPr/>
        </p:nvSpPr>
        <p:spPr>
          <a:xfrm>
            <a:off x="3265856" y="866167"/>
            <a:ext cx="8359468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Fully plasma-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beamline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generating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compact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X-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source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medical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imaging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material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analysis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behind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wall on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51CE4D32-AEC4-4CC8-8331-4867AD29B6C6}"/>
              </a:ext>
            </a:extLst>
          </p:cNvPr>
          <p:cNvGrpSpPr/>
          <p:nvPr/>
        </p:nvGrpSpPr>
        <p:grpSpPr>
          <a:xfrm rot="16200000">
            <a:off x="1006886" y="-749823"/>
            <a:ext cx="1015171" cy="2801501"/>
            <a:chOff x="9706890" y="0"/>
            <a:chExt cx="2485110" cy="6858000"/>
          </a:xfrm>
          <a:solidFill>
            <a:srgbClr val="224B93"/>
          </a:solidFill>
        </p:grpSpPr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5E8AB42E-C696-4A1C-B756-79D44094DB1A}"/>
                </a:ext>
              </a:extLst>
            </p:cNvPr>
            <p:cNvSpPr/>
            <p:nvPr/>
          </p:nvSpPr>
          <p:spPr>
            <a:xfrm>
              <a:off x="9706890" y="0"/>
              <a:ext cx="2485110" cy="685800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3EDE4264-C7CF-443B-9A20-6B9C90C7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226017" y="2196221"/>
              <a:ext cx="5461452" cy="2470513"/>
            </a:xfrm>
            <a:prstGeom prst="rect">
              <a:avLst/>
            </a:prstGeom>
            <a:grpFill/>
          </p:spPr>
        </p:pic>
      </p:grpSp>
      <p:sp>
        <p:nvSpPr>
          <p:cNvPr id="10" name="TextBox 9"/>
          <p:cNvSpPr txBox="1"/>
          <p:nvPr/>
        </p:nvSpPr>
        <p:spPr>
          <a:xfrm>
            <a:off x="4371747" y="6312354"/>
            <a:ext cx="350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EuPRAXIA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facility rendering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D1BBE-AF96-9746-A13E-0BAA7953BCCF}"/>
              </a:ext>
            </a:extLst>
          </p:cNvPr>
          <p:cNvSpPr txBox="1"/>
          <p:nvPr/>
        </p:nvSpPr>
        <p:spPr>
          <a:xfrm>
            <a:off x="124750" y="4745414"/>
            <a:ext cx="3241372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Added value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fits new locations, close to users, patients, bridges, …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Strengthening the European research area!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4440C3-B597-E547-9AC5-46C1AB8FE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52" t="11047" r="15905" b="27341"/>
          <a:stretch/>
        </p:blipFill>
        <p:spPr>
          <a:xfrm rot="20726380">
            <a:off x="4488269" y="3137437"/>
            <a:ext cx="1107986" cy="553994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F7E6A1F8-2889-475E-99CE-2B184A68F8E0}"/>
              </a:ext>
            </a:extLst>
          </p:cNvPr>
          <p:cNvSpPr txBox="1"/>
          <p:nvPr/>
        </p:nvSpPr>
        <p:spPr>
          <a:xfrm>
            <a:off x="8891296" y="5140107"/>
            <a:ext cx="3241372" cy="1646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Also: applications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cultural heritage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(XAS technique), …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 beam from this compact setup can be used on longer-term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VHEE radiation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involving FLASH and grid mini-beam concepts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9ACF68-15B4-3B43-8415-1B5D2DD3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4"/>
          <a:stretch/>
        </p:blipFill>
        <p:spPr>
          <a:xfrm>
            <a:off x="86013" y="144079"/>
            <a:ext cx="2829209" cy="20387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C276A0-B4E9-D44B-A003-023D069C553E}"/>
              </a:ext>
            </a:extLst>
          </p:cNvPr>
          <p:cNvSpPr txBox="1"/>
          <p:nvPr/>
        </p:nvSpPr>
        <p:spPr>
          <a:xfrm>
            <a:off x="3265856" y="388690"/>
            <a:ext cx="835946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 X Rays: Design Compact Medical Imaging Line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8BB42D9-8271-FEB9-7AAD-BB1696246B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3502894" cy="365125"/>
          </a:xfrm>
        </p:spPr>
        <p:txBody>
          <a:bodyPr/>
          <a:lstStyle/>
          <a:p>
            <a:pPr algn="l"/>
            <a:r>
              <a:rPr lang="hr-HR" dirty="0"/>
              <a:t>R. </a:t>
            </a:r>
            <a:r>
              <a:rPr lang="hr-HR" dirty="0" err="1"/>
              <a:t>Assmann</a:t>
            </a:r>
            <a:r>
              <a:rPr lang="hr-HR" dirty="0"/>
              <a:t> - </a:t>
            </a:r>
            <a:r>
              <a:rPr lang="hr-HR" dirty="0" err="1"/>
              <a:t>EuroNNAc</a:t>
            </a:r>
            <a:r>
              <a:rPr lang="hr-HR" dirty="0"/>
              <a:t> ST Workshop - 21 Sep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42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CB96D1-F787-AC41-A769-1629BF47E393}"/>
              </a:ext>
            </a:extLst>
          </p:cNvPr>
          <p:cNvSpPr/>
          <p:nvPr/>
        </p:nvSpPr>
        <p:spPr>
          <a:xfrm>
            <a:off x="65021" y="4808721"/>
            <a:ext cx="8795950" cy="137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laser advance (industry)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push rate from 1/min to 100 Hz. </a:t>
            </a: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Ultra-compact source of hard X rays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exposing from various directions simultaneously is possible in upgrades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718749-394D-3D44-8A35-59887B66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Betatron X Rays: Compact Medical Imaging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DF44-1FC7-D24F-8D83-1AD8B4B6B0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654669" cy="365125"/>
          </a:xfrm>
        </p:spPr>
        <p:txBody>
          <a:bodyPr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EuroNNAc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D0E071C-CD01-5B45-BC9E-E149C1EA6E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715" y="1635672"/>
            <a:ext cx="3103167" cy="29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E4D78396-714C-C64E-8454-61CEDF8743BF}"/>
              </a:ext>
            </a:extLst>
          </p:cNvPr>
          <p:cNvSpPr/>
          <p:nvPr/>
        </p:nvSpPr>
        <p:spPr bwMode="auto">
          <a:xfrm>
            <a:off x="3218985" y="2313124"/>
            <a:ext cx="1334442" cy="523761"/>
          </a:xfrm>
          <a:prstGeom prst="leftArrow">
            <a:avLst/>
          </a:prstGeom>
          <a:solidFill>
            <a:srgbClr val="6466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D399D0-62E5-FB43-A893-17DCFB4EF43D}"/>
              </a:ext>
            </a:extLst>
          </p:cNvPr>
          <p:cNvGrpSpPr/>
          <p:nvPr/>
        </p:nvGrpSpPr>
        <p:grpSpPr>
          <a:xfrm>
            <a:off x="4239021" y="1344165"/>
            <a:ext cx="4732915" cy="4059151"/>
            <a:chOff x="3797036" y="1395933"/>
            <a:chExt cx="5124481" cy="43949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53C9D6-943A-6A47-A2B1-1EA7633F0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7036" y="1395933"/>
              <a:ext cx="5124481" cy="4394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917138-EABD-0347-A2F4-1D023D2C863A}"/>
                </a:ext>
              </a:extLst>
            </p:cNvPr>
            <p:cNvSpPr txBox="1"/>
            <p:nvPr/>
          </p:nvSpPr>
          <p:spPr>
            <a:xfrm>
              <a:off x="3797037" y="3116380"/>
              <a:ext cx="2139747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EuPRAXIA </a:t>
              </a:r>
              <a:r>
                <a:rPr kumimoji="0" lang="de-D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technology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C5E272-F6E6-1848-9BD9-D8FE8E1970A9}"/>
                </a:ext>
              </a:extLst>
            </p:cNvPr>
            <p:cNvSpPr txBox="1"/>
            <p:nvPr/>
          </p:nvSpPr>
          <p:spPr>
            <a:xfrm>
              <a:off x="6668425" y="3116380"/>
              <a:ext cx="1327336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m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CT Scanner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658951-76AE-0644-9AB7-481459452CF3}"/>
                </a:ext>
              </a:extLst>
            </p:cNvPr>
            <p:cNvSpPr txBox="1"/>
            <p:nvPr/>
          </p:nvSpPr>
          <p:spPr>
            <a:xfrm>
              <a:off x="4137455" y="5311449"/>
              <a:ext cx="2002702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Macro-photography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08EEE2-3465-6D4A-9987-1B7F2FEE4340}"/>
                </a:ext>
              </a:extLst>
            </p:cNvPr>
            <p:cNvSpPr txBox="1"/>
            <p:nvPr/>
          </p:nvSpPr>
          <p:spPr>
            <a:xfrm>
              <a:off x="6458937" y="5311449"/>
              <a:ext cx="1897176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Symbol" charset="2"/>
                </a:rPr>
                <a:t>Radioactive source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1B5F34-B8E6-E745-914C-16293756E545}"/>
              </a:ext>
            </a:extLst>
          </p:cNvPr>
          <p:cNvSpPr txBox="1"/>
          <p:nvPr/>
        </p:nvSpPr>
        <p:spPr>
          <a:xfrm>
            <a:off x="122680" y="886069"/>
            <a:ext cx="8549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J.M. Cole et al, “Laser-wakefield accelerators as hard x-ray sources for 3D medical imaging of human bone”. Nature Scientific Reports 5, 13244 (2015)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7DA31-A446-CA46-9D5F-65211EB011BB}"/>
              </a:ext>
            </a:extLst>
          </p:cNvPr>
          <p:cNvSpPr txBox="1"/>
          <p:nvPr/>
        </p:nvSpPr>
        <p:spPr>
          <a:xfrm>
            <a:off x="2730771" y="3884406"/>
            <a:ext cx="1334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tomography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human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bone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203C31A-E486-E241-9D12-5F2C6503239B}"/>
              </a:ext>
            </a:extLst>
          </p:cNvPr>
          <p:cNvSpPr/>
          <p:nvPr/>
        </p:nvSpPr>
        <p:spPr>
          <a:xfrm>
            <a:off x="259911" y="1632234"/>
            <a:ext cx="6219294" cy="2933063"/>
          </a:xfrm>
          <a:custGeom>
            <a:avLst/>
            <a:gdLst>
              <a:gd name="connsiteX0" fmla="*/ 6180015 w 6193108"/>
              <a:gd name="connsiteY0" fmla="*/ 117846 h 3037815"/>
              <a:gd name="connsiteX1" fmla="*/ 13093 w 6193108"/>
              <a:gd name="connsiteY1" fmla="*/ 0 h 3037815"/>
              <a:gd name="connsiteX2" fmla="*/ 0 w 6193108"/>
              <a:gd name="connsiteY2" fmla="*/ 2985439 h 3037815"/>
              <a:gd name="connsiteX3" fmla="*/ 3731577 w 6193108"/>
              <a:gd name="connsiteY3" fmla="*/ 3037815 h 3037815"/>
              <a:gd name="connsiteX4" fmla="*/ 3705390 w 6193108"/>
              <a:gd name="connsiteY4" fmla="*/ 1872446 h 3037815"/>
              <a:gd name="connsiteX5" fmla="*/ 6193108 w 6193108"/>
              <a:gd name="connsiteY5" fmla="*/ 1859352 h 3037815"/>
              <a:gd name="connsiteX6" fmla="*/ 6180015 w 6193108"/>
              <a:gd name="connsiteY6" fmla="*/ 117846 h 3037815"/>
              <a:gd name="connsiteX0" fmla="*/ 6206579 w 6219672"/>
              <a:gd name="connsiteY0" fmla="*/ 0 h 2919969"/>
              <a:gd name="connsiteX1" fmla="*/ 378 w 6219672"/>
              <a:gd name="connsiteY1" fmla="*/ 0 h 2919969"/>
              <a:gd name="connsiteX2" fmla="*/ 26564 w 6219672"/>
              <a:gd name="connsiteY2" fmla="*/ 2867593 h 2919969"/>
              <a:gd name="connsiteX3" fmla="*/ 3758141 w 6219672"/>
              <a:gd name="connsiteY3" fmla="*/ 2919969 h 2919969"/>
              <a:gd name="connsiteX4" fmla="*/ 3731954 w 6219672"/>
              <a:gd name="connsiteY4" fmla="*/ 1754600 h 2919969"/>
              <a:gd name="connsiteX5" fmla="*/ 6219672 w 6219672"/>
              <a:gd name="connsiteY5" fmla="*/ 1741506 h 2919969"/>
              <a:gd name="connsiteX6" fmla="*/ 6206579 w 6219672"/>
              <a:gd name="connsiteY6" fmla="*/ 0 h 2919969"/>
              <a:gd name="connsiteX0" fmla="*/ 6206579 w 6219672"/>
              <a:gd name="connsiteY0" fmla="*/ 0 h 2919969"/>
              <a:gd name="connsiteX1" fmla="*/ 378 w 6219672"/>
              <a:gd name="connsiteY1" fmla="*/ 0 h 2919969"/>
              <a:gd name="connsiteX2" fmla="*/ 26564 w 6219672"/>
              <a:gd name="connsiteY2" fmla="*/ 2867593 h 2919969"/>
              <a:gd name="connsiteX3" fmla="*/ 3758141 w 6219672"/>
              <a:gd name="connsiteY3" fmla="*/ 2919969 h 2919969"/>
              <a:gd name="connsiteX4" fmla="*/ 3731954 w 6219672"/>
              <a:gd name="connsiteY4" fmla="*/ 1754600 h 2919969"/>
              <a:gd name="connsiteX5" fmla="*/ 6219672 w 6219672"/>
              <a:gd name="connsiteY5" fmla="*/ 1741506 h 2919969"/>
              <a:gd name="connsiteX6" fmla="*/ 6206579 w 6219672"/>
              <a:gd name="connsiteY6" fmla="*/ 0 h 2919969"/>
              <a:gd name="connsiteX0" fmla="*/ 6206201 w 6219294"/>
              <a:gd name="connsiteY0" fmla="*/ 0 h 2919969"/>
              <a:gd name="connsiteX1" fmla="*/ 0 w 6219294"/>
              <a:gd name="connsiteY1" fmla="*/ 0 h 2919969"/>
              <a:gd name="connsiteX2" fmla="*/ 26186 w 6219294"/>
              <a:gd name="connsiteY2" fmla="*/ 2867593 h 2919969"/>
              <a:gd name="connsiteX3" fmla="*/ 3757763 w 6219294"/>
              <a:gd name="connsiteY3" fmla="*/ 2919969 h 2919969"/>
              <a:gd name="connsiteX4" fmla="*/ 3731576 w 6219294"/>
              <a:gd name="connsiteY4" fmla="*/ 1754600 h 2919969"/>
              <a:gd name="connsiteX5" fmla="*/ 6219294 w 6219294"/>
              <a:gd name="connsiteY5" fmla="*/ 1741506 h 2919969"/>
              <a:gd name="connsiteX6" fmla="*/ 6206201 w 6219294"/>
              <a:gd name="connsiteY6" fmla="*/ 0 h 2919969"/>
              <a:gd name="connsiteX0" fmla="*/ 6206201 w 6219294"/>
              <a:gd name="connsiteY0" fmla="*/ 0 h 2933063"/>
              <a:gd name="connsiteX1" fmla="*/ 0 w 6219294"/>
              <a:gd name="connsiteY1" fmla="*/ 0 h 2933063"/>
              <a:gd name="connsiteX2" fmla="*/ 26186 w 6219294"/>
              <a:gd name="connsiteY2" fmla="*/ 2933063 h 2933063"/>
              <a:gd name="connsiteX3" fmla="*/ 3757763 w 6219294"/>
              <a:gd name="connsiteY3" fmla="*/ 2919969 h 2933063"/>
              <a:gd name="connsiteX4" fmla="*/ 3731576 w 6219294"/>
              <a:gd name="connsiteY4" fmla="*/ 1754600 h 2933063"/>
              <a:gd name="connsiteX5" fmla="*/ 6219294 w 6219294"/>
              <a:gd name="connsiteY5" fmla="*/ 1741506 h 2933063"/>
              <a:gd name="connsiteX6" fmla="*/ 6206201 w 6219294"/>
              <a:gd name="connsiteY6" fmla="*/ 0 h 2933063"/>
              <a:gd name="connsiteX0" fmla="*/ 6206201 w 6219294"/>
              <a:gd name="connsiteY0" fmla="*/ 0 h 2933063"/>
              <a:gd name="connsiteX1" fmla="*/ 0 w 6219294"/>
              <a:gd name="connsiteY1" fmla="*/ 0 h 2933063"/>
              <a:gd name="connsiteX2" fmla="*/ 26186 w 6219294"/>
              <a:gd name="connsiteY2" fmla="*/ 2933063 h 2933063"/>
              <a:gd name="connsiteX3" fmla="*/ 3757763 w 6219294"/>
              <a:gd name="connsiteY3" fmla="*/ 2919969 h 2933063"/>
              <a:gd name="connsiteX4" fmla="*/ 3770855 w 6219294"/>
              <a:gd name="connsiteY4" fmla="*/ 1741506 h 2933063"/>
              <a:gd name="connsiteX5" fmla="*/ 6219294 w 6219294"/>
              <a:gd name="connsiteY5" fmla="*/ 1741506 h 2933063"/>
              <a:gd name="connsiteX6" fmla="*/ 6206201 w 6219294"/>
              <a:gd name="connsiteY6" fmla="*/ 0 h 29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9294" h="2933063">
                <a:moveTo>
                  <a:pt x="6206201" y="0"/>
                </a:moveTo>
                <a:lnTo>
                  <a:pt x="0" y="0"/>
                </a:lnTo>
                <a:cubicBezTo>
                  <a:pt x="21823" y="2893781"/>
                  <a:pt x="30550" y="1937917"/>
                  <a:pt x="26186" y="2933063"/>
                </a:cubicBezTo>
                <a:lnTo>
                  <a:pt x="3757763" y="2919969"/>
                </a:lnTo>
                <a:lnTo>
                  <a:pt x="3770855" y="1741506"/>
                </a:lnTo>
                <a:lnTo>
                  <a:pt x="6219294" y="1741506"/>
                </a:lnTo>
                <a:cubicBezTo>
                  <a:pt x="6214930" y="1161004"/>
                  <a:pt x="6210565" y="580502"/>
                  <a:pt x="6206201" y="0"/>
                </a:cubicBezTo>
                <a:close/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15012-B3F6-AD41-8ED1-391B1B547A24}"/>
              </a:ext>
            </a:extLst>
          </p:cNvPr>
          <p:cNvSpPr txBox="1"/>
          <p:nvPr/>
        </p:nvSpPr>
        <p:spPr>
          <a:xfrm>
            <a:off x="9024498" y="996459"/>
            <a:ext cx="3024650" cy="2323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 &amp; Technology Background</a:t>
            </a:r>
            <a:r>
              <a:rPr kumimoji="0" lang="en-DE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EuPRAXIA accelerator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emission volume for betatron X rays.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Quasi-pointlike </a:t>
            </a:r>
            <a:r>
              <a:rPr kumimoji="0" lang="en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emission of X rays.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Sharper image from base optical principle.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demonstrated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published</a:t>
            </a:r>
            <a:r>
              <a:rPr kumimoji="0" lang="en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but takes a few hours for one image.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Advancing flux rate with EuPRAXIA laser by factor &gt; 1,000!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6D94CE-828B-E04E-B0D0-36C4100DCA99}"/>
              </a:ext>
            </a:extLst>
          </p:cNvPr>
          <p:cNvSpPr txBox="1"/>
          <p:nvPr/>
        </p:nvSpPr>
        <p:spPr>
          <a:xfrm>
            <a:off x="6194756" y="5875495"/>
            <a:ext cx="2618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&amp; HEALTH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8F958C-AE13-C041-A9A9-FBE9C10479DD}"/>
              </a:ext>
            </a:extLst>
          </p:cNvPr>
          <p:cNvSpPr txBox="1"/>
          <p:nvPr/>
        </p:nvSpPr>
        <p:spPr>
          <a:xfrm>
            <a:off x="9007719" y="3639769"/>
            <a:ext cx="3024651" cy="2539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Added value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Sharper images with outstanding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contrast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smaller features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 early detection of cancer at micron-scale – calcification)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 advance in EuPRAXIA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imaging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 following moving organs during surgery)</a:t>
            </a:r>
          </a:p>
        </p:txBody>
      </p:sp>
    </p:spTree>
    <p:extLst>
      <p:ext uri="{BB962C8B-B14F-4D97-AF65-F5344CB8AC3E}">
        <p14:creationId xmlns:p14="http://schemas.microsoft.com/office/powerpoint/2010/main" val="311118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30" y="-272186"/>
            <a:ext cx="526621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/>
                <a:cs typeface="Calibri"/>
              </a:rPr>
              <a:t>The EuPRAXIA Project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54FCAE5-FBF9-4843-91B6-CBE6AC91153C}"/>
              </a:ext>
            </a:extLst>
          </p:cNvPr>
          <p:cNvSpPr txBox="1">
            <a:spLocks/>
          </p:cNvSpPr>
          <p:nvPr/>
        </p:nvSpPr>
        <p:spPr>
          <a:xfrm>
            <a:off x="410545" y="842469"/>
            <a:ext cx="7935168" cy="5546219"/>
          </a:xfrm>
          <a:prstGeom prst="rect">
            <a:avLst/>
          </a:prstGeom>
        </p:spPr>
        <p:txBody>
          <a:bodyPr lIns="91438" tIns="45719" rIns="91438" bIns="45719"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First ever design of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plasma accelerator facility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prstClr val="black"/>
                </a:solidFill>
              </a:rPr>
              <a:t>Conceptual Design Report for a distributed research infrastructure </a:t>
            </a:r>
            <a:r>
              <a:rPr lang="en-US" sz="2400" dirty="0">
                <a:solidFill>
                  <a:prstClr val="black"/>
                </a:solidFill>
              </a:rPr>
              <a:t>funded by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EU Horizon2020 program. Completed by 16+25 institutes.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Challenges addressed by EuPRAXIA since 2015: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 plasma accelerators produce usable electron beams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what can we use those beams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we increase the beam energy towards HEP and collider usages?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Next phase consortium: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&gt; 50 institutes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/>
            </a:endParaRP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/>
                <a:sym typeface="Wingdings"/>
              </a:rPr>
              <a:t>Preparatory Phase project: 	  </a:t>
            </a:r>
            <a:r>
              <a:rPr lang="en-US" sz="2400" b="1" noProof="0" dirty="0">
                <a:solidFill>
                  <a:srgbClr val="FF0000"/>
                </a:solidFill>
                <a:latin typeface="Calibri"/>
                <a:sym typeface="Wingdings"/>
              </a:rPr>
              <a:t>1 Nov 2022 – 31 Oct 2026</a:t>
            </a:r>
            <a:endParaRPr lang="en-US" sz="2400" noProof="0" dirty="0">
              <a:latin typeface="Calibri"/>
              <a:sym typeface="Wingdings"/>
            </a:endParaRP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Start of 1</a:t>
            </a:r>
            <a:r>
              <a:rPr kumimoji="0" lang="en-US" sz="2400" b="0" i="0" u="none" strike="noStrike" kern="1200" cap="none" spc="0" normalizeH="0" baseline="3000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st</a:t>
            </a: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operation: 	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 </a:t>
            </a: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2028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FB874-D206-4783-9D14-E1CA93C9BAC3}"/>
              </a:ext>
            </a:extLst>
          </p:cNvPr>
          <p:cNvSpPr/>
          <p:nvPr/>
        </p:nvSpPr>
        <p:spPr>
          <a:xfrm>
            <a:off x="7381345" y="198234"/>
            <a:ext cx="3539111" cy="38472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marL="0" marR="0" lvl="0" indent="0" algn="l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www.eupraxia-project.eu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EAC910-FF42-6540-B24C-DB4975BB85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578A0D0E-9364-CE46-B32B-570D8AD39A55}"/>
              </a:ext>
            </a:extLst>
          </p:cNvPr>
          <p:cNvGrpSpPr/>
          <p:nvPr/>
        </p:nvGrpSpPr>
        <p:grpSpPr>
          <a:xfrm>
            <a:off x="7721600" y="842469"/>
            <a:ext cx="4316456" cy="5512464"/>
            <a:chOff x="7721600" y="842469"/>
            <a:chExt cx="4316456" cy="5512464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677943A8-A92F-1946-A65C-3237298D2FF3}"/>
                </a:ext>
              </a:extLst>
            </p:cNvPr>
            <p:cNvSpPr/>
            <p:nvPr/>
          </p:nvSpPr>
          <p:spPr>
            <a:xfrm>
              <a:off x="7721600" y="6016381"/>
              <a:ext cx="4301942" cy="338552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600+ page CDR,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240 scientists contributed</a:t>
              </a:r>
            </a:p>
          </p:txBody>
        </p:sp>
        <p:pic>
          <p:nvPicPr>
            <p:cNvPr id="15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736B283-8172-C845-9DE4-D0B87B317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8945" y="842469"/>
              <a:ext cx="3539111" cy="514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546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D53A3A4-F9FA-17E8-DBEC-6043EC2E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Betatron X </a:t>
            </a:r>
            <a:r>
              <a:rPr lang="de-CH" dirty="0"/>
              <a:t>Ray Source in Numbers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904E3D-40D4-4C7B-0879-6B6999185A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589956" cy="365125"/>
          </a:xfrm>
        </p:spPr>
        <p:txBody>
          <a:bodyPr/>
          <a:lstStyle/>
          <a:p>
            <a:pPr algn="l"/>
            <a:r>
              <a:rPr lang="hr-HR" dirty="0"/>
              <a:t>R. </a:t>
            </a:r>
            <a:r>
              <a:rPr lang="hr-HR" dirty="0" err="1"/>
              <a:t>Assmann</a:t>
            </a:r>
            <a:r>
              <a:rPr lang="hr-HR" dirty="0"/>
              <a:t> - </a:t>
            </a:r>
            <a:r>
              <a:rPr lang="hr-HR" dirty="0" err="1"/>
              <a:t>EuroNNAc</a:t>
            </a:r>
            <a:r>
              <a:rPr lang="hr-HR" dirty="0"/>
              <a:t> ST Workshop - 21 Sep 2022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67CAEA-C4A4-82E6-4C5B-14C23F3FF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873554"/>
            <a:ext cx="5981700" cy="1651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FC226-910E-9A94-7207-1FA571AE0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843" y="2487563"/>
            <a:ext cx="7044381" cy="38265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2674F4A-EE30-6F03-A31A-66CE3C464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28" y="2923575"/>
            <a:ext cx="4520310" cy="281974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5DFC155-0494-02EF-AFAE-752534C02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405" y="873554"/>
            <a:ext cx="2209656" cy="165100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A07B92B7-9C2F-8F4B-017A-2F3FAA4FE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1090960"/>
            <a:ext cx="3374424" cy="988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366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5D86AB-D04B-0B42-B068-DF31F70FB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7" y="943732"/>
            <a:ext cx="6104233" cy="3528253"/>
          </a:xfrm>
        </p:spPr>
        <p:txBody>
          <a:bodyPr>
            <a:noAutofit/>
          </a:bodyPr>
          <a:lstStyle/>
          <a:p>
            <a:r>
              <a:rPr lang="en-DE" sz="2400" dirty="0"/>
              <a:t>Electron beams from EuPRAXIA (also lower quality) can be used to produce positrons from a beam target.</a:t>
            </a:r>
          </a:p>
          <a:p>
            <a:r>
              <a:rPr lang="en-DE" sz="2400" dirty="0"/>
              <a:t>Relevant here are lower energy positrons. EuPRAXIA:</a:t>
            </a:r>
          </a:p>
          <a:p>
            <a:pPr lvl="1"/>
            <a:r>
              <a:rPr lang="en-US" sz="2000" dirty="0"/>
              <a:t>Energy: 0.5-10 MeV</a:t>
            </a:r>
          </a:p>
          <a:p>
            <a:pPr lvl="1"/>
            <a:r>
              <a:rPr lang="en-US" sz="2000" dirty="0"/>
              <a:t>Intensity per pulse: 10</a:t>
            </a:r>
            <a:r>
              <a:rPr lang="en-US" sz="2000" baseline="30000" dirty="0"/>
              <a:t>6  </a:t>
            </a:r>
            <a:r>
              <a:rPr lang="en-US" sz="2000" dirty="0"/>
              <a:t>e</a:t>
            </a:r>
            <a:r>
              <a:rPr lang="en-US" sz="2000" baseline="30000" dirty="0"/>
              <a:t>+</a:t>
            </a:r>
            <a:endParaRPr lang="en-US" sz="2000" dirty="0"/>
          </a:p>
          <a:p>
            <a:r>
              <a:rPr lang="en-DE" sz="2400" dirty="0"/>
              <a:t>Those </a:t>
            </a:r>
            <a:r>
              <a:rPr lang="en-DE" sz="2400"/>
              <a:t>positrons penetrate deeper </a:t>
            </a:r>
            <a:r>
              <a:rPr lang="en-DE" sz="2400">
                <a:sym typeface="Wingdings" pitchFamily="2" charset="2"/>
              </a:rPr>
              <a:t> </a:t>
            </a:r>
            <a:r>
              <a:rPr lang="en-DE" sz="2400" dirty="0">
                <a:sym typeface="Wingdings" pitchFamily="2" charset="2"/>
              </a:rPr>
              <a:t>new performance reach material science</a:t>
            </a:r>
          </a:p>
          <a:p>
            <a:r>
              <a:rPr lang="de-CH" sz="2400" dirty="0">
                <a:sym typeface="Wingdings" pitchFamily="2" charset="2"/>
              </a:rPr>
              <a:t>D</a:t>
            </a:r>
            <a:r>
              <a:rPr lang="en-DE" sz="2400">
                <a:sym typeface="Wingdings" pitchFamily="2" charset="2"/>
              </a:rPr>
              <a:t>etection </a:t>
            </a:r>
            <a:r>
              <a:rPr lang="en-DE" sz="2400" dirty="0">
                <a:sym typeface="Wingdings" pitchFamily="2" charset="2"/>
              </a:rPr>
              <a:t>of </a:t>
            </a:r>
            <a:r>
              <a:rPr lang="en-DE" sz="2400">
                <a:sym typeface="Wingdings" pitchFamily="2" charset="2"/>
              </a:rPr>
              <a:t>nano </a:t>
            </a:r>
            <a:br>
              <a:rPr lang="de-CH" sz="2400" dirty="0">
                <a:sym typeface="Wingdings" pitchFamily="2" charset="2"/>
              </a:rPr>
            </a:br>
            <a:r>
              <a:rPr lang="en-DE" sz="2400">
                <a:sym typeface="Wingdings" pitchFamily="2" charset="2"/>
              </a:rPr>
              <a:t>and </a:t>
            </a:r>
            <a:r>
              <a:rPr lang="en-DE" sz="2400" dirty="0">
                <a:sym typeface="Wingdings" pitchFamily="2" charset="2"/>
              </a:rPr>
              <a:t>sub-nano </a:t>
            </a:r>
            <a:r>
              <a:rPr lang="en-DE" sz="2400">
                <a:sym typeface="Wingdings" pitchFamily="2" charset="2"/>
              </a:rPr>
              <a:t>scale </a:t>
            </a:r>
            <a:br>
              <a:rPr lang="de-CH" sz="2400" dirty="0">
                <a:sym typeface="Wingdings" pitchFamily="2" charset="2"/>
              </a:rPr>
            </a:br>
            <a:r>
              <a:rPr lang="en-DE" sz="2400">
                <a:sym typeface="Wingdings" pitchFamily="2" charset="2"/>
              </a:rPr>
              <a:t>defects</a:t>
            </a:r>
            <a:r>
              <a:rPr lang="en-DE" sz="2400" dirty="0">
                <a:sym typeface="Wingdings" pitchFamily="2" charset="2"/>
              </a:rPr>
              <a:t>. </a:t>
            </a:r>
            <a:endParaRPr lang="en-DE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44302E-5DB0-1F49-AAED-396E2462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EuPRAXIA Positron Annihilation Spectroscopy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19F86-19E3-DE46-A94A-80EF6B45ED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508637" cy="365125"/>
          </a:xfrm>
        </p:spPr>
        <p:txBody>
          <a:bodyPr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EuroNNAc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Screenshot 2019-09-18 at 11.50.57.png">
            <a:extLst>
              <a:ext uri="{FF2B5EF4-FFF2-40B4-BE49-F238E27FC236}">
                <a16:creationId xmlns:a16="http://schemas.microsoft.com/office/drawing/2014/main" id="{2836EEA8-6F15-8840-87B1-C22DD1E48D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100" y="798510"/>
            <a:ext cx="5710533" cy="4808719"/>
          </a:xfrm>
          <a:prstGeom prst="rect">
            <a:avLst/>
          </a:prstGeom>
        </p:spPr>
      </p:pic>
      <p:pic>
        <p:nvPicPr>
          <p:cNvPr id="6" name="Picture 5" descr="A picture containing indoor, table, counter, kitchen&#10;&#10;Description automatically generated">
            <a:extLst>
              <a:ext uri="{FF2B5EF4-FFF2-40B4-BE49-F238E27FC236}">
                <a16:creationId xmlns:a16="http://schemas.microsoft.com/office/drawing/2014/main" id="{F5ABA0D0-0BEF-A149-AD05-31963B353E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409" y="4370384"/>
            <a:ext cx="3338691" cy="187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390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ESFRI-EuPRAXIA-15-Organigram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15487" y="0"/>
            <a:ext cx="10197489" cy="685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556260" y="2721063"/>
            <a:ext cx="53676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Distributed RI Concept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31C737D3-A8D4-001D-3898-5409E27130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521" y="148282"/>
            <a:ext cx="2045001" cy="19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47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75430-BAA1-75DD-6F1B-45AE8B03E2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412156" cy="365125"/>
          </a:xfrm>
        </p:spPr>
        <p:txBody>
          <a:bodyPr/>
          <a:lstStyle/>
          <a:p>
            <a:pPr algn="l"/>
            <a:r>
              <a:rPr lang="hr-HR" dirty="0"/>
              <a:t>R. </a:t>
            </a:r>
            <a:r>
              <a:rPr lang="hr-HR" dirty="0" err="1"/>
              <a:t>Assmann</a:t>
            </a:r>
            <a:r>
              <a:rPr lang="hr-HR" dirty="0"/>
              <a:t> - </a:t>
            </a:r>
            <a:r>
              <a:rPr lang="hr-HR" dirty="0" err="1"/>
              <a:t>EuroNNAc</a:t>
            </a:r>
            <a:r>
              <a:rPr lang="hr-HR" dirty="0"/>
              <a:t> ST Workshop - 21 Sep 2022</a:t>
            </a:r>
            <a:endParaRPr lang="en-GB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4FBEA22A-38B4-4325-E7EA-AC5A33DB62E1}"/>
              </a:ext>
            </a:extLst>
          </p:cNvPr>
          <p:cNvGrpSpPr/>
          <p:nvPr/>
        </p:nvGrpSpPr>
        <p:grpSpPr>
          <a:xfrm>
            <a:off x="4025901" y="48960"/>
            <a:ext cx="7772399" cy="6688116"/>
            <a:chOff x="8331656" y="56784"/>
            <a:chExt cx="7772399" cy="6688116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D9BCC738-CD2C-964F-8AC2-4F00C05ABB58}"/>
                </a:ext>
              </a:extLst>
            </p:cNvPr>
            <p:cNvSpPr/>
            <p:nvPr/>
          </p:nvSpPr>
          <p:spPr>
            <a:xfrm>
              <a:off x="12669207" y="5744382"/>
              <a:ext cx="3434848" cy="58477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600+ page CDR,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240 scientists contributed</a:t>
              </a:r>
            </a:p>
          </p:txBody>
        </p:sp>
        <p:pic>
          <p:nvPicPr>
            <p:cNvPr id="7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4560C66-F7E8-E967-0FA3-7FCD15F94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1656" y="56784"/>
              <a:ext cx="4598468" cy="6688116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48057682-83FC-D43D-CAB9-8D447F442B13}"/>
              </a:ext>
            </a:extLst>
          </p:cNvPr>
          <p:cNvSpPr txBox="1"/>
          <p:nvPr/>
        </p:nvSpPr>
        <p:spPr>
          <a:xfrm>
            <a:off x="279191" y="1104900"/>
            <a:ext cx="3310556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Sorry for the very fast run through. </a:t>
            </a:r>
          </a:p>
          <a:p>
            <a:endParaRPr lang="en-US"/>
          </a:p>
          <a:p>
            <a:r>
              <a:rPr lang="en-US"/>
              <a:t>For more details on our innovative concepts, applications and new solutions please refer to our 2020 Conceptual Design Report.</a:t>
            </a:r>
          </a:p>
          <a:p>
            <a:endParaRPr lang="en-US"/>
          </a:p>
          <a:p>
            <a:r>
              <a:rPr lang="en-US" sz="2400" b="1"/>
              <a:t>Can we move our idea and our dream into reality? </a:t>
            </a:r>
          </a:p>
          <a:p>
            <a:endParaRPr lang="en-US"/>
          </a:p>
          <a:p>
            <a:r>
              <a:rPr lang="en-US"/>
              <a:t>Can we build this new European Research Infrastructure?</a:t>
            </a:r>
          </a:p>
        </p:txBody>
      </p:sp>
    </p:spTree>
    <p:extLst>
      <p:ext uri="{BB962C8B-B14F-4D97-AF65-F5344CB8AC3E}">
        <p14:creationId xmlns:p14="http://schemas.microsoft.com/office/powerpoint/2010/main" val="3272948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The inside of a building&#10;&#10;Description automatically generated">
            <a:extLst>
              <a:ext uri="{FF2B5EF4-FFF2-40B4-BE49-F238E27FC236}">
                <a16:creationId xmlns:a16="http://schemas.microsoft.com/office/drawing/2014/main" id="{18439129-7F12-360C-F09E-0A5DBAFBD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3"/>
          <a:stretch/>
        </p:blipFill>
        <p:spPr>
          <a:xfrm>
            <a:off x="3235569" y="758720"/>
            <a:ext cx="8956431" cy="5725189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889924E4-3B68-CDC2-8DD3-4EA5F7903DA8}"/>
              </a:ext>
            </a:extLst>
          </p:cNvPr>
          <p:cNvSpPr txBox="1"/>
          <p:nvPr/>
        </p:nvSpPr>
        <p:spPr>
          <a:xfrm>
            <a:off x="3315721" y="6067732"/>
            <a:ext cx="350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EuPRAXIA facility rendering picture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DF57CC0-B871-1045-9A32-72D82C98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The Next Level: ESFRI Roadmap Update 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D70B32-E4A2-D848-86C4-BB59D4D8D1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678856" cy="365125"/>
          </a:xfrm>
        </p:spPr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8D2F96-2A81-0240-B353-B90032DCFE0F}"/>
              </a:ext>
            </a:extLst>
          </p:cNvPr>
          <p:cNvSpPr txBox="1"/>
          <p:nvPr/>
        </p:nvSpPr>
        <p:spPr>
          <a:xfrm>
            <a:off x="91301" y="758720"/>
            <a:ext cx="38559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167AC"/>
                </a:solidFill>
              </a:rPr>
              <a:t>E </a:t>
            </a:r>
            <a:r>
              <a:rPr lang="en-US" sz="3600"/>
              <a:t>uropean </a:t>
            </a:r>
          </a:p>
          <a:p>
            <a:r>
              <a:rPr lang="en-US" sz="3600" b="1">
                <a:solidFill>
                  <a:srgbClr val="0167AC"/>
                </a:solidFill>
              </a:rPr>
              <a:t>S </a:t>
            </a:r>
            <a:r>
              <a:rPr lang="en-US" sz="3600"/>
              <a:t>trategy </a:t>
            </a:r>
          </a:p>
          <a:p>
            <a:r>
              <a:rPr lang="en-US" sz="3600" b="1">
                <a:solidFill>
                  <a:srgbClr val="0167AC"/>
                </a:solidFill>
              </a:rPr>
              <a:t>F </a:t>
            </a:r>
            <a:r>
              <a:rPr lang="en-US" sz="3600"/>
              <a:t>orum on </a:t>
            </a:r>
          </a:p>
          <a:p>
            <a:r>
              <a:rPr lang="en-US" sz="3600" b="1">
                <a:solidFill>
                  <a:srgbClr val="0167AC"/>
                </a:solidFill>
              </a:rPr>
              <a:t>R </a:t>
            </a:r>
            <a:r>
              <a:rPr lang="en-US" sz="3600"/>
              <a:t>esearch </a:t>
            </a:r>
          </a:p>
          <a:p>
            <a:r>
              <a:rPr lang="en-US" sz="3600" b="1">
                <a:solidFill>
                  <a:srgbClr val="0167AC"/>
                </a:solidFill>
              </a:rPr>
              <a:t>I </a:t>
            </a:r>
            <a:r>
              <a:rPr lang="en-US" sz="3600"/>
              <a:t>nfrastructures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BD6E48-72DA-014A-BBB0-B21AEE75D1B5}"/>
              </a:ext>
            </a:extLst>
          </p:cNvPr>
          <p:cNvSpPr txBox="1"/>
          <p:nvPr/>
        </p:nvSpPr>
        <p:spPr>
          <a:xfrm>
            <a:off x="0" y="3702546"/>
            <a:ext cx="330457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https://roadmap2021.esfri.eu</a:t>
            </a:r>
            <a:endParaRPr lang="en-US"/>
          </a:p>
          <a:p>
            <a:endParaRPr lang="en-US"/>
          </a:p>
          <a:p>
            <a:r>
              <a:rPr lang="en-US"/>
              <a:t>Roadmap projects selected after thorough review by ESFRI committee and approved by </a:t>
            </a:r>
            <a:r>
              <a:rPr lang="en-US" b="1"/>
              <a:t>EU governments </a:t>
            </a:r>
            <a:r>
              <a:rPr lang="en-US"/>
              <a:t>every few years</a:t>
            </a:r>
          </a:p>
          <a:p>
            <a:endParaRPr lang="en-US" sz="1200"/>
          </a:p>
          <a:p>
            <a:r>
              <a:rPr lang="en-US"/>
              <a:t>2006 – 2008 – 2012 – 2016 – 2018 – </a:t>
            </a:r>
            <a:r>
              <a:rPr lang="en-US" b="1"/>
              <a:t>2021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E64E303-DF2A-2555-C1CD-A0145C0FB1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5" b="55047"/>
          <a:stretch/>
        </p:blipFill>
        <p:spPr>
          <a:xfrm>
            <a:off x="3424296" y="953136"/>
            <a:ext cx="5117149" cy="132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EA87F96-9021-5804-9094-6B87975C4C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197" b="52123"/>
          <a:stretch/>
        </p:blipFill>
        <p:spPr>
          <a:xfrm>
            <a:off x="8541445" y="3852472"/>
            <a:ext cx="3396489" cy="145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979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4C46EC-CE80-384A-9028-B70A653E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ESFRI Projects Roadmap 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777F81-BC52-4F42-8087-8C52D27FDE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907456" cy="365125"/>
          </a:xfrm>
        </p:spPr>
        <p:txBody>
          <a:bodyPr/>
          <a:lstStyle/>
          <a:p>
            <a:pPr algn="l"/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</a:t>
            </a:r>
            <a:r>
              <a:rPr lang="en-GB" dirty="0" err="1"/>
              <a:t>EuroNNAc</a:t>
            </a:r>
            <a:r>
              <a:rPr lang="en-GB" dirty="0"/>
              <a:t> ST Workshop - 21 Sep 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783FB6-F35B-5147-843E-11AEFBCB8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9476"/>
            <a:ext cx="12192001" cy="31380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579A5A-9201-A74C-8EBA-AF2C66B77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0676"/>
            <a:ext cx="12192000" cy="10215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7E225C4-4B90-4743-B382-57F8DE912D58}"/>
              </a:ext>
            </a:extLst>
          </p:cNvPr>
          <p:cNvSpPr txBox="1"/>
          <p:nvPr/>
        </p:nvSpPr>
        <p:spPr>
          <a:xfrm>
            <a:off x="3396814" y="4021488"/>
            <a:ext cx="7467685" cy="1288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000"/>
              <a:t>Two new entries in 2021: </a:t>
            </a:r>
            <a:r>
              <a:rPr lang="en-US" sz="2000" b="1"/>
              <a:t>Einstein Telescope (ET) </a:t>
            </a:r>
            <a:r>
              <a:rPr lang="en-US" sz="2000"/>
              <a:t>and </a:t>
            </a:r>
            <a:r>
              <a:rPr lang="en-US" sz="2000" b="1"/>
              <a:t>EuPRAXIA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000"/>
              <a:t>EuPRAXIA is the only accelerator facility selected in the last 5 years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000"/>
              <a:t>EuPRAXIA is the first plasma accelerator facility ever included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080A44E-EE54-5D4B-9B70-BA0CDE420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71700" y="3522046"/>
            <a:ext cx="485116" cy="475413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E4D71C2-8CE8-3743-9CAF-655447EFBD7B}"/>
              </a:ext>
            </a:extLst>
          </p:cNvPr>
          <p:cNvSpPr txBox="1"/>
          <p:nvPr/>
        </p:nvSpPr>
        <p:spPr>
          <a:xfrm>
            <a:off x="9013044" y="861016"/>
            <a:ext cx="33045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5"/>
              </a:rPr>
              <a:t>https://roadmap2021.esfri.eu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8155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6AA09F8-91E9-170C-742D-8D55019B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Calibri"/>
              </a:rPr>
              <a:t>EuPRAXIA-PP (Preparatory Phase) Approved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54334D-CE74-3FFC-AC64-BDD7B6207D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780456" cy="365125"/>
          </a:xfrm>
        </p:spPr>
        <p:txBody>
          <a:bodyPr/>
          <a:lstStyle/>
          <a:p>
            <a:pPr algn="l"/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</a:t>
            </a:r>
            <a:r>
              <a:rPr lang="en-GB" dirty="0" err="1"/>
              <a:t>EuroNNAc</a:t>
            </a:r>
            <a:r>
              <a:rPr lang="en-GB" dirty="0"/>
              <a:t> ST Workshop - 21 Sep 2022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C7A2A48-288A-5CBA-681C-626380B19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3" y="914479"/>
            <a:ext cx="6330524" cy="525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79C301B-1FB2-81EA-2A9E-B5A255C796B9}"/>
              </a:ext>
            </a:extLst>
          </p:cNvPr>
          <p:cNvSpPr txBox="1"/>
          <p:nvPr/>
        </p:nvSpPr>
        <p:spPr>
          <a:xfrm>
            <a:off x="7285874" y="1476321"/>
            <a:ext cx="43069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EuPRAXIA Doctoral Network (approved)</a:t>
            </a:r>
            <a:br>
              <a:rPr lang="en-US"/>
            </a:br>
            <a:r>
              <a:rPr lang="en-US"/>
              <a:t>(2023 – 2027)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C0AEECB-10A2-E204-DDA8-38052036ABC5}"/>
              </a:ext>
            </a:extLst>
          </p:cNvPr>
          <p:cNvSpPr txBox="1"/>
          <p:nvPr/>
        </p:nvSpPr>
        <p:spPr>
          <a:xfrm>
            <a:off x="7346568" y="3869453"/>
            <a:ext cx="3432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/>
              <a:t>2.6 M€ EU funding, 10 MSCA Fellows</a:t>
            </a:r>
          </a:p>
          <a:p>
            <a:r>
              <a:rPr lang="en-US" sz="1600"/>
              <a:t>Coordinated by U Liverpool (C. Welsch)</a:t>
            </a:r>
          </a:p>
          <a:p>
            <a:r>
              <a:rPr lang="en-US" sz="1600"/>
              <a:t>Start date: 1 Jan 2023</a:t>
            </a:r>
          </a:p>
        </p:txBody>
      </p:sp>
      <p:pic>
        <p:nvPicPr>
          <p:cNvPr id="10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E4907D6-8838-42FE-465F-AF075F7A1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142" y="2207833"/>
            <a:ext cx="4011232" cy="144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A523584-61C3-060E-3F89-2C0CA989B8CF}"/>
              </a:ext>
            </a:extLst>
          </p:cNvPr>
          <p:cNvSpPr txBox="1"/>
          <p:nvPr/>
        </p:nvSpPr>
        <p:spPr>
          <a:xfrm>
            <a:off x="7285874" y="970070"/>
            <a:ext cx="35217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Complemented by other projects: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F1E8205-BB83-0AB9-3B7D-26AAC20940D5}"/>
              </a:ext>
            </a:extLst>
          </p:cNvPr>
          <p:cNvSpPr txBox="1"/>
          <p:nvPr/>
        </p:nvSpPr>
        <p:spPr>
          <a:xfrm>
            <a:off x="7285873" y="4952098"/>
            <a:ext cx="43069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Others coming (miss no opportunity)</a:t>
            </a:r>
          </a:p>
        </p:txBody>
      </p:sp>
    </p:spTree>
    <p:extLst>
      <p:ext uri="{BB962C8B-B14F-4D97-AF65-F5344CB8AC3E}">
        <p14:creationId xmlns:p14="http://schemas.microsoft.com/office/powerpoint/2010/main" val="4027645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5075D31E-2CAF-0D60-9E06-4FE962CD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73"/>
          <a:stretch/>
        </p:blipFill>
        <p:spPr>
          <a:xfrm>
            <a:off x="0" y="772323"/>
            <a:ext cx="12192000" cy="569024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6AA09F8-91E9-170C-742D-8D55019B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578271" cy="1325563"/>
          </a:xfrm>
        </p:spPr>
        <p:txBody>
          <a:bodyPr/>
          <a:lstStyle/>
          <a:p>
            <a:r>
              <a:rPr lang="en-US" sz="3200">
                <a:latin typeface="Calibri"/>
              </a:rPr>
              <a:t>EuPRAXIA-PP (Preparatory Phase) Key Facts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54334D-CE74-3FFC-AC64-BDD7B6207D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666156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EuroNNAc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 Workshop - 21 Sep 2022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3C4DC1-39F9-D132-D968-BC7142844713}"/>
              </a:ext>
            </a:extLst>
          </p:cNvPr>
          <p:cNvSpPr txBox="1"/>
          <p:nvPr/>
        </p:nvSpPr>
        <p:spPr>
          <a:xfrm>
            <a:off x="113980" y="886007"/>
            <a:ext cx="7443267" cy="5355312"/>
          </a:xfrm>
          <a:prstGeom prst="rect">
            <a:avLst/>
          </a:prstGeom>
          <a:solidFill>
            <a:srgbClr val="000000">
              <a:alpha val="29804"/>
            </a:srgbClr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Prepares the implementation of the full RI in Europe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Total project volume (including in-kind): 	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8.3 M€</a:t>
            </a:r>
          </a:p>
          <a:p>
            <a:pPr marL="800078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EU funding: 			2.49 M€ (plus in-kind)</a:t>
            </a:r>
          </a:p>
          <a:p>
            <a:pPr marL="800078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</a:rPr>
              <a:t>Additional funding	 	Switzerland: 	0.69 M€</a:t>
            </a:r>
            <a:br>
              <a:rPr lang="en-US" sz="240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</a:rPr>
            </a:br>
            <a:r>
              <a:rPr lang="en-US" sz="240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</a:rPr>
              <a:t>							UK:				0.51 M€ 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chemeClr val="bg1"/>
              </a:solidFill>
              <a:effectLst>
                <a:glow rad="50800">
                  <a:srgbClr val="000000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Work organized in 16 Work Packages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Project dates: 		1 Nov 2022 – 31 Oct 2026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Coordinator and location of headquarters: INFN 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34 participating organizations from 12 countries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Establish, amongst others, “Board of Financial Sponsors“ with representatives of funding agencies. </a:t>
            </a:r>
            <a:br>
              <a:rPr kumimoji="0" lang="en-US" sz="2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50800">
                    <a:srgbClr val="000000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So far ~ 25% of total M&amp;P funding (569 M€) secured. Site 1 financed.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chemeClr val="bg1"/>
              </a:solidFill>
              <a:effectLst>
                <a:glow rad="50800">
                  <a:srgbClr val="000000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776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9" y="-272186"/>
            <a:ext cx="8679185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EuPRAXIA Schedule</a:t>
            </a:r>
          </a:p>
        </p:txBody>
      </p:sp>
      <p:pic>
        <p:nvPicPr>
          <p:cNvPr id="5" name="Picture 4" descr="ESFRI-EuPRAXIA-14-Planning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3862"/>
            <a:ext cx="12194940" cy="230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SFRI-EuPRAXIA-14-Planning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389" y="820461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ESFRI-EuPRAXIA-14-Planning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376" y="864434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ESFRI-EuPRAXIA-14-Planning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9089" y="846449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ESFRI-EuPRAXIA-14-Planning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040" y="828463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 descr="ESFRI-EuPRAXIA-14-Planning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054" y="4271589"/>
            <a:ext cx="3205771" cy="24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356196" y="4321581"/>
            <a:ext cx="2455130" cy="1440529"/>
            <a:chOff x="402657" y="4662361"/>
            <a:chExt cx="2455130" cy="1440529"/>
          </a:xfrm>
        </p:grpSpPr>
        <p:pic>
          <p:nvPicPr>
            <p:cNvPr id="10" name="Picture 9" descr="ESFRI-EuPRAXIA-14-Planning.pdf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139" y="4662361"/>
              <a:ext cx="2439648" cy="14405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Picture 11" descr="ESFRI-EuPRAXIA-14-Planning.pdf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657" y="5127040"/>
              <a:ext cx="123895" cy="263323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4" name="Picture 13" descr="ESFRI-EuPRAXIA-14-Planning.pdf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60" y="848944"/>
            <a:ext cx="1409301" cy="8059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3453953" y="4282233"/>
            <a:ext cx="312794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European World-Class RI on compact accelerators </a:t>
            </a:r>
            <a:r>
              <a:rPr kumimoji="0" lang="en-US" sz="2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the end of the 2020‘s to the beginning of the 2060‘s</a:t>
            </a: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8580" y="5142533"/>
            <a:ext cx="1288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detail in Master Schedule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FFA0BA-52D1-E24F-B65F-1BB21DD3F7EA}"/>
              </a:ext>
            </a:extLst>
          </p:cNvPr>
          <p:cNvSpPr txBox="1"/>
          <p:nvPr/>
        </p:nvSpPr>
        <p:spPr>
          <a:xfrm>
            <a:off x="236175" y="5839198"/>
            <a:ext cx="290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SUCCESS – ON TRACK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01D9C3-A5C0-9F48-93A1-70607BB105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nteraktive Schaltfläche: Anpassen 1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50F235B5-4E2B-3D40-A04B-80998773988D}"/>
              </a:ext>
            </a:extLst>
          </p:cNvPr>
          <p:cNvSpPr/>
          <p:nvPr/>
        </p:nvSpPr>
        <p:spPr>
          <a:xfrm>
            <a:off x="125615" y="875900"/>
            <a:ext cx="337127" cy="324000"/>
          </a:xfrm>
          <a:prstGeom prst="actionButtonBlank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</a:t>
            </a:r>
          </a:p>
        </p:txBody>
      </p:sp>
      <p:sp>
        <p:nvSpPr>
          <p:cNvPr id="19" name="Interaktive Schaltfläche: Anpassen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7DFE837-0CFC-AC42-817B-616A9CBB3438}"/>
              </a:ext>
            </a:extLst>
          </p:cNvPr>
          <p:cNvSpPr/>
          <p:nvPr/>
        </p:nvSpPr>
        <p:spPr>
          <a:xfrm>
            <a:off x="5464376" y="820461"/>
            <a:ext cx="1409301" cy="849921"/>
          </a:xfrm>
          <a:prstGeom prst="actionButtonBlank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nteraktive Schaltfläche: Anpassen 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B150E88-A099-5406-FF79-9DCA8FF591D1}"/>
              </a:ext>
            </a:extLst>
          </p:cNvPr>
          <p:cNvSpPr/>
          <p:nvPr/>
        </p:nvSpPr>
        <p:spPr>
          <a:xfrm>
            <a:off x="2335325" y="2615878"/>
            <a:ext cx="2861707" cy="347240"/>
          </a:xfrm>
          <a:prstGeom prst="actionButtonBlank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692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>
            <a:extLst>
              <a:ext uri="{FF2B5EF4-FFF2-40B4-BE49-F238E27FC236}">
                <a16:creationId xmlns:a16="http://schemas.microsoft.com/office/drawing/2014/main" id="{181B3431-AC6A-4E01-62C3-4C27A7E65ABB}"/>
              </a:ext>
            </a:extLst>
          </p:cNvPr>
          <p:cNvSpPr/>
          <p:nvPr/>
        </p:nvSpPr>
        <p:spPr>
          <a:xfrm>
            <a:off x="1409700" y="4670190"/>
            <a:ext cx="6165870" cy="16544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85883F34-E091-9EFE-BE59-A8ABAA9AD11C}"/>
              </a:ext>
            </a:extLst>
          </p:cNvPr>
          <p:cNvSpPr/>
          <p:nvPr/>
        </p:nvSpPr>
        <p:spPr>
          <a:xfrm>
            <a:off x="5908728" y="3155290"/>
            <a:ext cx="6003872" cy="3167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CBD184AF-47A5-ADA2-1A52-505865B447F6}"/>
              </a:ext>
            </a:extLst>
          </p:cNvPr>
          <p:cNvSpPr/>
          <p:nvPr/>
        </p:nvSpPr>
        <p:spPr>
          <a:xfrm>
            <a:off x="4450283" y="927100"/>
            <a:ext cx="7462317" cy="18071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CCB4C1F-EA0A-163A-0B42-D6978F9259CE}"/>
              </a:ext>
            </a:extLst>
          </p:cNvPr>
          <p:cNvSpPr/>
          <p:nvPr/>
        </p:nvSpPr>
        <p:spPr>
          <a:xfrm>
            <a:off x="279399" y="927100"/>
            <a:ext cx="5235791" cy="3167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99DAE6B-B4AC-082C-3399-87DF1C371790}"/>
              </a:ext>
            </a:extLst>
          </p:cNvPr>
          <p:cNvSpPr/>
          <p:nvPr/>
        </p:nvSpPr>
        <p:spPr>
          <a:xfrm>
            <a:off x="5902398" y="4858663"/>
            <a:ext cx="3298609" cy="133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23CDAC-C10D-086E-4B91-C4A0F638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EuPRAXIA-PP Consortium I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A638A-CC45-5918-906C-F88D7379E9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882056" cy="365125"/>
          </a:xfrm>
        </p:spPr>
        <p:txBody>
          <a:bodyPr/>
          <a:lstStyle/>
          <a:p>
            <a:pPr algn="l"/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</a:t>
            </a:r>
            <a:r>
              <a:rPr lang="en-GB" dirty="0" err="1"/>
              <a:t>EuroNNAc</a:t>
            </a:r>
            <a:r>
              <a:rPr lang="en-GB" dirty="0"/>
              <a:t> ST Workshop - 21 Sep 2022</a:t>
            </a:r>
          </a:p>
        </p:txBody>
      </p:sp>
      <p:pic>
        <p:nvPicPr>
          <p:cNvPr id="5126" name="Picture 6" descr="Logo Uni Tor Vergata - Logo Tor Vergata Png, Transparent Png -  1080x1080(#4444311) - PngFind">
            <a:extLst>
              <a:ext uri="{FF2B5EF4-FFF2-40B4-BE49-F238E27FC236}">
                <a16:creationId xmlns:a16="http://schemas.microsoft.com/office/drawing/2014/main" id="{74838D82-4EFD-4E4E-381C-5FA30640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16" y="1048718"/>
            <a:ext cx="1167967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Sapienza University of Rome - EU Agenda">
            <a:extLst>
              <a:ext uri="{FF2B5EF4-FFF2-40B4-BE49-F238E27FC236}">
                <a16:creationId xmlns:a16="http://schemas.microsoft.com/office/drawing/2014/main" id="{C8750B49-AC11-4B0C-1AA9-97CD9C8B1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19" y="1048718"/>
            <a:ext cx="262894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0" name="Picture 10" descr="Elettra">
            <a:extLst>
              <a:ext uri="{FF2B5EF4-FFF2-40B4-BE49-F238E27FC236}">
                <a16:creationId xmlns:a16="http://schemas.microsoft.com/office/drawing/2014/main" id="{8644E252-2B88-CA8B-D7CA-44A67E27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86" y="2578559"/>
            <a:ext cx="2077286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4" name="Picture 14" descr="Deutschlands größtes Beschleunigerzentrum - Deutsches  Elektronen-Synchrotron DESY">
            <a:extLst>
              <a:ext uri="{FF2B5EF4-FFF2-40B4-BE49-F238E27FC236}">
                <a16:creationId xmlns:a16="http://schemas.microsoft.com/office/drawing/2014/main" id="{19740890-386D-6FC4-F701-AB658B17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05" y="4846632"/>
            <a:ext cx="1332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6" name="Picture 16" descr="Logos im Überblick (HZDR, Helmholtz, NCT, DRESDEN-concept)">
            <a:extLst>
              <a:ext uri="{FF2B5EF4-FFF2-40B4-BE49-F238E27FC236}">
                <a16:creationId xmlns:a16="http://schemas.microsoft.com/office/drawing/2014/main" id="{DFF5896A-C622-A2E1-DC62-141A8BF2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68" y="4855423"/>
            <a:ext cx="2704569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8" name="Picture 18" descr="Bilderservice | Ferdinand-Braun-Institut">
            <a:extLst>
              <a:ext uri="{FF2B5EF4-FFF2-40B4-BE49-F238E27FC236}">
                <a16:creationId xmlns:a16="http://schemas.microsoft.com/office/drawing/2014/main" id="{F471F6B2-EE6E-17E3-F666-50C702A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42" y="3291003"/>
            <a:ext cx="212247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40" name="Picture 20" descr="Fraunhofer ILT drives laser-based manufacturing - AMable">
            <a:extLst>
              <a:ext uri="{FF2B5EF4-FFF2-40B4-BE49-F238E27FC236}">
                <a16:creationId xmlns:a16="http://schemas.microsoft.com/office/drawing/2014/main" id="{595390DF-5AE4-1796-1566-F86ADBC95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57" y="3261384"/>
            <a:ext cx="1998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42" name="Picture 22" descr="Forschungszentrum Jülich - Hidden - FZJ Logo">
            <a:extLst>
              <a:ext uri="{FF2B5EF4-FFF2-40B4-BE49-F238E27FC236}">
                <a16:creationId xmlns:a16="http://schemas.microsoft.com/office/drawing/2014/main" id="{DAC0F5E4-4E85-E59D-E7E8-3045BCDFF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581" y="5087843"/>
            <a:ext cx="2983563" cy="8671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46" name="Picture 26" descr="Logo - LMU München">
            <a:extLst>
              <a:ext uri="{FF2B5EF4-FFF2-40B4-BE49-F238E27FC236}">
                <a16:creationId xmlns:a16="http://schemas.microsoft.com/office/drawing/2014/main" id="{B9EC5BA6-E43E-BF39-60D1-655C61192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3857" r="18418" b="14422"/>
          <a:stretch/>
        </p:blipFill>
        <p:spPr bwMode="auto">
          <a:xfrm>
            <a:off x="9363168" y="4858663"/>
            <a:ext cx="2372349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01FA67A-132C-7419-45D4-AE0DDD8A73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3" y="1977019"/>
            <a:ext cx="2575629" cy="192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E49590B-568A-8058-1F29-E75D5CC29A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72" y="1048718"/>
            <a:ext cx="1616772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Grafik 32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08ABAB59-5356-BED9-42DB-2E386E1527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8" b="74371"/>
          <a:stretch/>
        </p:blipFill>
        <p:spPr>
          <a:xfrm>
            <a:off x="286241" y="927100"/>
            <a:ext cx="1322623" cy="981508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E4745D14-5016-4F78-86BC-B320E62F8162}"/>
              </a:ext>
            </a:extLst>
          </p:cNvPr>
          <p:cNvSpPr/>
          <p:nvPr/>
        </p:nvSpPr>
        <p:spPr>
          <a:xfrm>
            <a:off x="9145474" y="1032481"/>
            <a:ext cx="2590043" cy="133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2" descr="Grottaroli ed ENEA insieme in Antartide - Grottaroli">
            <a:extLst>
              <a:ext uri="{FF2B5EF4-FFF2-40B4-BE49-F238E27FC236}">
                <a16:creationId xmlns:a16="http://schemas.microsoft.com/office/drawing/2014/main" id="{D331CA81-7155-777F-98E7-D693F9F3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381" y="1281830"/>
            <a:ext cx="2502243" cy="8657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fik 36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98FFDE1E-1C18-FBFF-006A-C7D783E616C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24807" r="66836" b="49564"/>
          <a:stretch/>
        </p:blipFill>
        <p:spPr>
          <a:xfrm>
            <a:off x="5908727" y="3160673"/>
            <a:ext cx="1322623" cy="98150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6E3FE08-1D40-65AD-DCF9-C1DE75AE6B2B}"/>
              </a:ext>
            </a:extLst>
          </p:cNvPr>
          <p:cNvSpPr txBox="1"/>
          <p:nvPr/>
        </p:nvSpPr>
        <p:spPr>
          <a:xfrm>
            <a:off x="1649770" y="1461187"/>
            <a:ext cx="140019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MARKER FELT THIN" panose="02000400000000000000" pitchFamily="2" charset="77"/>
              </a:rPr>
              <a:t>Coordinator</a:t>
            </a:r>
            <a:endParaRPr lang="de-DE" b="1" dirty="0">
              <a:latin typeface="MARKER FELT THIN" panose="020004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040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>
            <a:extLst>
              <a:ext uri="{FF2B5EF4-FFF2-40B4-BE49-F238E27FC236}">
                <a16:creationId xmlns:a16="http://schemas.microsoft.com/office/drawing/2014/main" id="{7C919F25-AB85-634D-A34E-5896C87E81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000" y="5209892"/>
            <a:ext cx="1738614" cy="1615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08" y="215507"/>
            <a:ext cx="11376024" cy="451098"/>
          </a:xfrm>
        </p:spPr>
        <p:txBody>
          <a:bodyPr/>
          <a:lstStyle/>
          <a:p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Eu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ropean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lasma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R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esearch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ccelerator with </a:t>
            </a:r>
            <a:r>
              <a:rPr lang="en-US" sz="2300" dirty="0" err="1">
                <a:solidFill>
                  <a:srgbClr val="224B93"/>
                </a:solidFill>
                <a:latin typeface="Arial" charset="0"/>
              </a:rPr>
              <a:t>e</a:t>
            </a:r>
            <a:r>
              <a:rPr lang="en-US" sz="2300" dirty="0" err="1">
                <a:solidFill>
                  <a:schemeClr val="accent2"/>
                </a:solidFill>
                <a:latin typeface="Arial" charset="0"/>
              </a:rPr>
              <a:t>X</a:t>
            </a:r>
            <a:r>
              <a:rPr lang="en-US" sz="2300" dirty="0" err="1">
                <a:solidFill>
                  <a:srgbClr val="224B93"/>
                </a:solidFill>
                <a:latin typeface="Arial" charset="0"/>
              </a:rPr>
              <a:t>cellence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n </a:t>
            </a:r>
            <a:r>
              <a:rPr lang="en-US" sz="2300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en-US" sz="2300" dirty="0">
                <a:solidFill>
                  <a:srgbClr val="224B93"/>
                </a:solidFill>
                <a:latin typeface="Arial" charset="0"/>
              </a:rPr>
              <a:t>pplications</a:t>
            </a:r>
            <a:br>
              <a:rPr lang="en-US" sz="2400" dirty="0">
                <a:solidFill>
                  <a:srgbClr val="224B93"/>
                </a:solidFill>
                <a:latin typeface="Arial" charset="0"/>
              </a:rPr>
            </a:br>
            <a:br>
              <a:rPr lang="en-US" sz="2400" dirty="0">
                <a:solidFill>
                  <a:srgbClr val="224B93"/>
                </a:solidFill>
                <a:latin typeface="Arial" charset="0"/>
              </a:rPr>
            </a:br>
            <a:r>
              <a:rPr lang="en-US" dirty="0">
                <a:solidFill>
                  <a:srgbClr val="224B93"/>
                </a:solidFill>
                <a:latin typeface="Arial" charset="0"/>
              </a:rPr>
              <a:t>Versatile – Designed for Users in Multiple Science Fields</a:t>
            </a:r>
            <a:endParaRPr lang="en-US" dirty="0">
              <a:solidFill>
                <a:srgbClr val="224B93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49463" y="1588"/>
            <a:ext cx="5913437" cy="10223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FDF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682756" y="0"/>
            <a:ext cx="1509244" cy="6858000"/>
            <a:chOff x="10682756" y="0"/>
            <a:chExt cx="1509244" cy="6858000"/>
          </a:xfrm>
          <a:solidFill>
            <a:srgbClr val="224B93"/>
          </a:solidFill>
        </p:grpSpPr>
        <p:sp>
          <p:nvSpPr>
            <p:cNvPr id="20" name="Rectangle 19"/>
            <p:cNvSpPr/>
            <p:nvPr/>
          </p:nvSpPr>
          <p:spPr>
            <a:xfrm>
              <a:off x="10682756" y="0"/>
              <a:ext cx="1509244" cy="685800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9769172" y="1134227"/>
              <a:ext cx="3336413" cy="1509242"/>
            </a:xfrm>
            <a:prstGeom prst="rect">
              <a:avLst/>
            </a:prstGeom>
            <a:grpFill/>
          </p:spPr>
        </p:pic>
      </p:grpSp>
      <p:sp>
        <p:nvSpPr>
          <p:cNvPr id="22" name="TextBox 21"/>
          <p:cNvSpPr txBox="1"/>
          <p:nvPr/>
        </p:nvSpPr>
        <p:spPr>
          <a:xfrm>
            <a:off x="8279504" y="6293322"/>
            <a:ext cx="2403251" cy="43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224B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3" name="Picture 22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14" y="6388666"/>
            <a:ext cx="472110" cy="2883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42AE2ED8-7A10-FA45-9950-87E34BCDB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08" y="1484689"/>
            <a:ext cx="6816392" cy="370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665E6F-7F83-D34A-B401-F2E7CB86B9F9}"/>
              </a:ext>
            </a:extLst>
          </p:cNvPr>
          <p:cNvSpPr txBox="1"/>
          <p:nvPr/>
        </p:nvSpPr>
        <p:spPr>
          <a:xfrm>
            <a:off x="144552" y="5347911"/>
            <a:ext cx="5329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Topics of research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proteins, viruses, bacteria, cells, metals, semiconductors, superconductors, magnetic materials, organic molecules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2D1735E-21F6-B648-AC25-D4A4A6E1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1088" y="6423943"/>
            <a:ext cx="9415652" cy="194989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Assmann - EuroNNAc ST Workshop - 21 Sep 2022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5F662452-062A-9FA9-0AD8-E56F740B089A}"/>
              </a:ext>
            </a:extLst>
          </p:cNvPr>
          <p:cNvSpPr txBox="1"/>
          <p:nvPr/>
        </p:nvSpPr>
        <p:spPr>
          <a:xfrm>
            <a:off x="7251079" y="1459289"/>
            <a:ext cx="3239122" cy="4555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Delivers 10-100 Hz ultra-short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(0.1-5 GeV, 30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(0.5-10 MeV,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(GeV source)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(100 J, 50 fs, 10-100 Hz)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 X rays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(1-110 keV,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 light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(0.2-36 nm,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3088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F84E28E8-8E8A-C393-680C-BECE47AF0C47}"/>
              </a:ext>
            </a:extLst>
          </p:cNvPr>
          <p:cNvSpPr/>
          <p:nvPr/>
        </p:nvSpPr>
        <p:spPr>
          <a:xfrm>
            <a:off x="9399314" y="3567871"/>
            <a:ext cx="2320569" cy="26463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5BCB25A-7109-67BC-E505-ACCBDA7CE1F2}"/>
              </a:ext>
            </a:extLst>
          </p:cNvPr>
          <p:cNvSpPr/>
          <p:nvPr/>
        </p:nvSpPr>
        <p:spPr>
          <a:xfrm>
            <a:off x="869149" y="4642386"/>
            <a:ext cx="7998480" cy="15718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23CDAC-C10D-086E-4B91-C4A0F638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Calibri"/>
              </a:rPr>
              <a:t>EuPRAXIA-PP Consortium II</a:t>
            </a:r>
            <a:endParaRPr lang="en-US" sz="320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A638A-CC45-5918-906C-F88D7379E9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946855" cy="365125"/>
          </a:xfrm>
        </p:spPr>
        <p:txBody>
          <a:bodyPr/>
          <a:lstStyle/>
          <a:p>
            <a:pPr algn="l"/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</a:t>
            </a:r>
            <a:r>
              <a:rPr lang="en-GB" dirty="0" err="1"/>
              <a:t>EuroNNAc</a:t>
            </a:r>
            <a:r>
              <a:rPr lang="en-GB" dirty="0"/>
              <a:t> ST Workshop - 21 Sep 2022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97C182-9163-EBEB-D30F-48C4C941C551}"/>
              </a:ext>
            </a:extLst>
          </p:cNvPr>
          <p:cNvSpPr/>
          <p:nvPr/>
        </p:nvSpPr>
        <p:spPr>
          <a:xfrm>
            <a:off x="4450283" y="1079500"/>
            <a:ext cx="3277355" cy="15718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72BF6E9-32BD-AF38-0728-7F8B3A3EFD4C}"/>
              </a:ext>
            </a:extLst>
          </p:cNvPr>
          <p:cNvSpPr/>
          <p:nvPr/>
        </p:nvSpPr>
        <p:spPr>
          <a:xfrm>
            <a:off x="279400" y="1079500"/>
            <a:ext cx="7448238" cy="311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BCCBF733-8625-5F9F-6C45-92761550F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0" t="74801" r="33108" b="-430"/>
          <a:stretch/>
        </p:blipFill>
        <p:spPr>
          <a:xfrm>
            <a:off x="286241" y="1078995"/>
            <a:ext cx="1322623" cy="981508"/>
          </a:xfrm>
          <a:prstGeom prst="rect">
            <a:avLst/>
          </a:prstGeom>
        </p:spPr>
      </p:pic>
      <p:pic>
        <p:nvPicPr>
          <p:cNvPr id="8202" name="Picture 10" descr="Important new UKRI Open Access Policy | Open Access Australasia">
            <a:extLst>
              <a:ext uri="{FF2B5EF4-FFF2-40B4-BE49-F238E27FC236}">
                <a16:creationId xmlns:a16="http://schemas.microsoft.com/office/drawing/2014/main" id="{EF8FBF55-FA6A-7D0E-B793-B9571BD90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17" y="1141206"/>
            <a:ext cx="23976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University of Liverpool: Medicine Taster Day « St. Clare's Careers">
            <a:extLst>
              <a:ext uri="{FF2B5EF4-FFF2-40B4-BE49-F238E27FC236}">
                <a16:creationId xmlns:a16="http://schemas.microsoft.com/office/drawing/2014/main" id="{3AD0135B-2227-F0CE-FA1B-9EF175E7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99" y="1142578"/>
            <a:ext cx="3156657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University of Oxford Logo - PNG and Vector - Logo Download">
            <a:extLst>
              <a:ext uri="{FF2B5EF4-FFF2-40B4-BE49-F238E27FC236}">
                <a16:creationId xmlns:a16="http://schemas.microsoft.com/office/drawing/2014/main" id="{E12049BB-0902-0A9B-7DFD-9A93DC19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1" y="2714940"/>
            <a:ext cx="1337946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Branding | University of Strathclyde">
            <a:extLst>
              <a:ext uri="{FF2B5EF4-FFF2-40B4-BE49-F238E27FC236}">
                <a16:creationId xmlns:a16="http://schemas.microsoft.com/office/drawing/2014/main" id="{76FE0F3E-B78E-056E-37D3-3A40A712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15" y="2738636"/>
            <a:ext cx="1184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The Imperial logo | Staff | Imperial College London">
            <a:extLst>
              <a:ext uri="{FF2B5EF4-FFF2-40B4-BE49-F238E27FC236}">
                <a16:creationId xmlns:a16="http://schemas.microsoft.com/office/drawing/2014/main" id="{31892233-30F7-EB82-F790-F7C6DA542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20" y="2727903"/>
            <a:ext cx="2039055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Queen's University Belfast: Shaping a Better World since 1845">
            <a:extLst>
              <a:ext uri="{FF2B5EF4-FFF2-40B4-BE49-F238E27FC236}">
                <a16:creationId xmlns:a16="http://schemas.microsoft.com/office/drawing/2014/main" id="{E7666826-B16C-73B2-5103-1ED8C5E6D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210" y="2732995"/>
            <a:ext cx="1332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FDB21ADE-E801-6678-3425-A68C48F6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84" y="4738443"/>
            <a:ext cx="1633832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A2CD36A2-0979-AAF7-8E88-0EF4D082A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52" y="4738443"/>
            <a:ext cx="2397601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hales-logo - Arianespace">
            <a:extLst>
              <a:ext uri="{FF2B5EF4-FFF2-40B4-BE49-F238E27FC236}">
                <a16:creationId xmlns:a16="http://schemas.microsoft.com/office/drawing/2014/main" id="{9E545B03-F879-5729-A89B-363FFEA1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38" y="4743368"/>
            <a:ext cx="1998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C880FD6D-2911-76C7-7795-13950142C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1" t="-474" r="-403" b="74845"/>
          <a:stretch/>
        </p:blipFill>
        <p:spPr>
          <a:xfrm>
            <a:off x="857012" y="4632190"/>
            <a:ext cx="1322623" cy="98150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E333441-7E10-3B08-2B3F-BFCE51A250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51" y="3959503"/>
            <a:ext cx="1791644" cy="179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67C76ED2-4E00-401E-88A8-46A68984A3B9}"/>
              </a:ext>
            </a:extLst>
          </p:cNvPr>
          <p:cNvSpPr/>
          <p:nvPr/>
        </p:nvSpPr>
        <p:spPr>
          <a:xfrm>
            <a:off x="8465485" y="1397888"/>
            <a:ext cx="2982111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816A0BD4-D4B5-AA71-BA1E-D1C4BB8235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52" y="1477318"/>
            <a:ext cx="1332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Grafik 32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0F91EFDB-8562-4291-03EE-A0DA03B85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-702" r="33234" b="75073"/>
          <a:stretch/>
        </p:blipFill>
        <p:spPr>
          <a:xfrm>
            <a:off x="8478185" y="1366560"/>
            <a:ext cx="1322623" cy="9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AFFE2E23-91C2-5423-0F5D-BD357A1ECBE5}"/>
              </a:ext>
            </a:extLst>
          </p:cNvPr>
          <p:cNvSpPr/>
          <p:nvPr/>
        </p:nvSpPr>
        <p:spPr>
          <a:xfrm>
            <a:off x="409874" y="3029497"/>
            <a:ext cx="5559127" cy="30527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89F1779-B791-8C97-BC4E-FFC6D96DBD6B}"/>
              </a:ext>
            </a:extLst>
          </p:cNvPr>
          <p:cNvSpPr/>
          <p:nvPr/>
        </p:nvSpPr>
        <p:spPr>
          <a:xfrm>
            <a:off x="2573805" y="1104661"/>
            <a:ext cx="4681038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23CDAC-C10D-086E-4B91-C4A0F638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Calibri"/>
              </a:rPr>
              <a:t>EuPRAXIA-PP Consortium III</a:t>
            </a:r>
            <a:endParaRPr lang="en-US" sz="320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A638A-CC45-5918-906C-F88D7379E9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656597" cy="365125"/>
          </a:xfrm>
        </p:spPr>
        <p:txBody>
          <a:bodyPr/>
          <a:lstStyle/>
          <a:p>
            <a:pPr algn="l"/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</a:t>
            </a:r>
            <a:r>
              <a:rPr lang="en-GB" dirty="0" err="1"/>
              <a:t>EuroNNAc</a:t>
            </a:r>
            <a:r>
              <a:rPr lang="en-GB" dirty="0"/>
              <a:t> ST Workshop - 21 Sep 2022</a:t>
            </a:r>
          </a:p>
        </p:txBody>
      </p:sp>
      <p:pic>
        <p:nvPicPr>
          <p:cNvPr id="7178" name="Picture 10" descr="Customers">
            <a:extLst>
              <a:ext uri="{FF2B5EF4-FFF2-40B4-BE49-F238E27FC236}">
                <a16:creationId xmlns:a16="http://schemas.microsoft.com/office/drawing/2014/main" id="{2BD28819-B52D-ECC7-2A8B-54886214D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8" y="3111134"/>
            <a:ext cx="2342426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University of Szeged (@Uni_Szeged) / Twitter">
            <a:extLst>
              <a:ext uri="{FF2B5EF4-FFF2-40B4-BE49-F238E27FC236}">
                <a16:creationId xmlns:a16="http://schemas.microsoft.com/office/drawing/2014/main" id="{3EB59736-79F7-5B47-4FED-ACF70461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09" y="3111134"/>
            <a:ext cx="1317615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University of Pécs | EURAXESS">
            <a:extLst>
              <a:ext uri="{FF2B5EF4-FFF2-40B4-BE49-F238E27FC236}">
                <a16:creationId xmlns:a16="http://schemas.microsoft.com/office/drawing/2014/main" id="{642154AE-51AA-88AE-F816-5534E8E8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8" y="4595621"/>
            <a:ext cx="215058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Instituto Superior Técnico | ULisboa">
            <a:extLst>
              <a:ext uri="{FF2B5EF4-FFF2-40B4-BE49-F238E27FC236}">
                <a16:creationId xmlns:a16="http://schemas.microsoft.com/office/drawing/2014/main" id="{5033E340-8C58-BB28-6CF6-2BFF469C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41" y="1184091"/>
            <a:ext cx="302727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FFFA0746-043C-0D27-4766-CC21CD4E5A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" t="49494" r="67136" b="24877"/>
          <a:stretch/>
        </p:blipFill>
        <p:spPr>
          <a:xfrm>
            <a:off x="2573804" y="1085289"/>
            <a:ext cx="1322623" cy="981508"/>
          </a:xfrm>
          <a:prstGeom prst="rect">
            <a:avLst/>
          </a:prstGeom>
        </p:spPr>
      </p:pic>
      <p:pic>
        <p:nvPicPr>
          <p:cNvPr id="40" name="Grafik 39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335267CE-AADD-B627-EDBD-A37D4EBA79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t="23671" r="33445" b="50700"/>
          <a:stretch/>
        </p:blipFill>
        <p:spPr>
          <a:xfrm>
            <a:off x="409873" y="3010126"/>
            <a:ext cx="1308339" cy="981508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FCA614C9-2080-BFB8-C21B-5C16C57269D0}"/>
              </a:ext>
            </a:extLst>
          </p:cNvPr>
          <p:cNvSpPr/>
          <p:nvPr/>
        </p:nvSpPr>
        <p:spPr>
          <a:xfrm>
            <a:off x="7694990" y="1836673"/>
            <a:ext cx="4087136" cy="31846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8" name="Grafik 47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95ED7E17-142E-A426-E2B4-6B66B319B5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8" t="49494" r="790" b="24877"/>
          <a:stretch/>
        </p:blipFill>
        <p:spPr>
          <a:xfrm>
            <a:off x="7694988" y="1817301"/>
            <a:ext cx="1322623" cy="981508"/>
          </a:xfrm>
          <a:prstGeom prst="rect">
            <a:avLst/>
          </a:prstGeom>
        </p:spPr>
      </p:pic>
      <p:pic>
        <p:nvPicPr>
          <p:cNvPr id="49" name="Picture 2" descr="Site">
            <a:extLst>
              <a:ext uri="{FF2B5EF4-FFF2-40B4-BE49-F238E27FC236}">
                <a16:creationId xmlns:a16="http://schemas.microsoft.com/office/drawing/2014/main" id="{FC3FDB62-89BF-07ED-7347-F9A3190AB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23" y="1945112"/>
            <a:ext cx="242956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 descr="CENTRO DE LÁSERES PULSADOS | Villamayor Empresarial">
            <a:extLst>
              <a:ext uri="{FF2B5EF4-FFF2-40B4-BE49-F238E27FC236}">
                <a16:creationId xmlns:a16="http://schemas.microsoft.com/office/drawing/2014/main" id="{BA0754E2-996A-82C6-3156-D3724396C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23423"/>
          <a:stretch/>
        </p:blipFill>
        <p:spPr bwMode="auto">
          <a:xfrm>
            <a:off x="8055279" y="3445481"/>
            <a:ext cx="3545612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0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id="{55F3DF0A-875E-EE6B-99F0-8F0FC6A7AF99}"/>
              </a:ext>
            </a:extLst>
          </p:cNvPr>
          <p:cNvSpPr/>
          <p:nvPr/>
        </p:nvSpPr>
        <p:spPr>
          <a:xfrm>
            <a:off x="410546" y="1176657"/>
            <a:ext cx="7792535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23CDAC-C10D-086E-4B91-C4A0F638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+mn-lt"/>
              </a:rPr>
              <a:t>EuPRAXIA</a:t>
            </a:r>
            <a:r>
              <a:rPr lang="en-US" sz="3200" dirty="0">
                <a:latin typeface="+mn-lt"/>
              </a:rPr>
              <a:t>-PP Consortium IV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A638A-CC45-5918-906C-F88D7379E9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3640756" cy="365125"/>
          </a:xfrm>
        </p:spPr>
        <p:txBody>
          <a:bodyPr/>
          <a:lstStyle/>
          <a:p>
            <a:pPr algn="l"/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</a:t>
            </a:r>
            <a:r>
              <a:rPr lang="en-GB" dirty="0" err="1"/>
              <a:t>EuroNNAc</a:t>
            </a:r>
            <a:r>
              <a:rPr lang="en-GB" dirty="0"/>
              <a:t> ST Workshop - 21 Sep 2022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15883E8-6C64-F557-F529-21FCC21A6D95}"/>
              </a:ext>
            </a:extLst>
          </p:cNvPr>
          <p:cNvSpPr/>
          <p:nvPr/>
        </p:nvSpPr>
        <p:spPr>
          <a:xfrm>
            <a:off x="4511089" y="1266404"/>
            <a:ext cx="3547073" cy="133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C1CB299-FB4C-899F-463E-E79E06C6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44" y="1280936"/>
            <a:ext cx="3547073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dentity ‒ Overview ‐ EPFL">
            <a:extLst>
              <a:ext uri="{FF2B5EF4-FFF2-40B4-BE49-F238E27FC236}">
                <a16:creationId xmlns:a16="http://schemas.microsoft.com/office/drawing/2014/main" id="{7B233FFE-BD58-A650-01F8-73910C278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82" y="1254515"/>
            <a:ext cx="2368001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k 31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BF03607F-DF1A-ACA3-593D-365925BFF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04" r="66468" b="-333"/>
          <a:stretch/>
        </p:blipFill>
        <p:spPr>
          <a:xfrm>
            <a:off x="410545" y="1157285"/>
            <a:ext cx="1322623" cy="981508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5F7B79B8-AEEC-7D73-31AB-CA23CA967D4D}"/>
              </a:ext>
            </a:extLst>
          </p:cNvPr>
          <p:cNvSpPr/>
          <p:nvPr/>
        </p:nvSpPr>
        <p:spPr>
          <a:xfrm>
            <a:off x="8308613" y="3195566"/>
            <a:ext cx="3364442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312579F0-6AEF-D719-0ED2-F5944ACDBD8C}"/>
              </a:ext>
            </a:extLst>
          </p:cNvPr>
          <p:cNvSpPr/>
          <p:nvPr/>
        </p:nvSpPr>
        <p:spPr>
          <a:xfrm>
            <a:off x="9810973" y="3279031"/>
            <a:ext cx="1636939" cy="133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3EA74088-B661-1BC1-D2A3-C3654496A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373" y="3297166"/>
            <a:ext cx="1307428" cy="13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F28C23EB-A579-1A53-62EF-33FE7C94DD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7" t="75041" r="172" b="-670"/>
          <a:stretch/>
        </p:blipFill>
        <p:spPr>
          <a:xfrm>
            <a:off x="8308611" y="3176194"/>
            <a:ext cx="1322623" cy="981508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4EA2C0F5-34D2-2C8B-53E8-65C05C391D22}"/>
              </a:ext>
            </a:extLst>
          </p:cNvPr>
          <p:cNvSpPr/>
          <p:nvPr/>
        </p:nvSpPr>
        <p:spPr>
          <a:xfrm>
            <a:off x="1832945" y="3178742"/>
            <a:ext cx="2588545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2" name="Grafik 41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613EE309-6453-4855-AA17-F53B9F0233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9" t="49494" r="33279" b="24877"/>
          <a:stretch/>
        </p:blipFill>
        <p:spPr>
          <a:xfrm>
            <a:off x="1832944" y="3159370"/>
            <a:ext cx="1322623" cy="981508"/>
          </a:xfrm>
          <a:prstGeom prst="rect">
            <a:avLst/>
          </a:prstGeom>
        </p:spPr>
      </p:pic>
      <p:pic>
        <p:nvPicPr>
          <p:cNvPr id="43" name="Picture 16" descr="IASA">
            <a:extLst>
              <a:ext uri="{FF2B5EF4-FFF2-40B4-BE49-F238E27FC236}">
                <a16:creationId xmlns:a16="http://schemas.microsoft.com/office/drawing/2014/main" id="{17F56C91-EA4A-F0D8-6F4A-B0F121C2E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r="32749"/>
          <a:stretch/>
        </p:blipFill>
        <p:spPr bwMode="auto">
          <a:xfrm>
            <a:off x="3274790" y="3258172"/>
            <a:ext cx="980435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5EDAD4F1-1F88-2E1E-E0D6-5A9154B76B21}"/>
              </a:ext>
            </a:extLst>
          </p:cNvPr>
          <p:cNvSpPr/>
          <p:nvPr/>
        </p:nvSpPr>
        <p:spPr>
          <a:xfrm>
            <a:off x="4931630" y="3178742"/>
            <a:ext cx="2866843" cy="156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5" name="Grafik 44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6658048F-6435-7D96-AE04-5D1FC66D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6" t="24771" r="-1198" b="49600"/>
          <a:stretch/>
        </p:blipFill>
        <p:spPr>
          <a:xfrm>
            <a:off x="4931629" y="3159370"/>
            <a:ext cx="1322623" cy="981508"/>
          </a:xfrm>
          <a:prstGeom prst="rect">
            <a:avLst/>
          </a:prstGeom>
        </p:spPr>
      </p:pic>
      <p:pic>
        <p:nvPicPr>
          <p:cNvPr id="46" name="Picture 18" descr="Hebrew University of Jerusalem Logo | University, Jerusalem, First principle">
            <a:extLst>
              <a:ext uri="{FF2B5EF4-FFF2-40B4-BE49-F238E27FC236}">
                <a16:creationId xmlns:a16="http://schemas.microsoft.com/office/drawing/2014/main" id="{6ADB93B8-85C1-CA73-DE13-6A61E60C0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39" y="3242862"/>
            <a:ext cx="125403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EDA7DC0-2B9A-9012-8FE0-50E0B39FEB1B}"/>
              </a:ext>
            </a:extLst>
          </p:cNvPr>
          <p:cNvSpPr txBox="1"/>
          <p:nvPr/>
        </p:nvSpPr>
        <p:spPr>
          <a:xfrm>
            <a:off x="410545" y="5257800"/>
            <a:ext cx="115782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Complemented by institutes in </a:t>
            </a:r>
            <a:r>
              <a:rPr lang="en-US" dirty="0" err="1"/>
              <a:t>EuPRAXIA</a:t>
            </a:r>
            <a:r>
              <a:rPr lang="en-US" dirty="0"/>
              <a:t> ESFRI consortium: </a:t>
            </a:r>
            <a:r>
              <a:rPr lang="en-US" b="1" dirty="0"/>
              <a:t>additional 17 institutes </a:t>
            </a:r>
            <a:r>
              <a:rPr lang="en-US" dirty="0"/>
              <a:t>from France, Germany, Poland, Sweden, United Kingdom, China, Japan, United States . Russian institutes presently suspended.</a:t>
            </a:r>
          </a:p>
        </p:txBody>
      </p:sp>
    </p:spTree>
    <p:extLst>
      <p:ext uri="{BB962C8B-B14F-4D97-AF65-F5344CB8AC3E}">
        <p14:creationId xmlns:p14="http://schemas.microsoft.com/office/powerpoint/2010/main" val="1614553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EA9BD55-2826-C8C2-8D05-60748CC4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898012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PP Steering Committee: Leaders Behind </a:t>
            </a:r>
            <a:r>
              <a:rPr lang="de-DE" sz="3200" dirty="0" err="1">
                <a:latin typeface="+mn-lt"/>
              </a:rPr>
              <a:t>EuPRAXIA</a:t>
            </a:r>
            <a:endParaRPr lang="de-DE" sz="3200" dirty="0">
              <a:latin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2D26F-8238-A0A1-567B-8C433BF15F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</a:t>
            </a:r>
            <a:r>
              <a:rPr lang="en-GB" dirty="0" err="1"/>
              <a:t>EuroNNAc</a:t>
            </a:r>
            <a:r>
              <a:rPr lang="en-GB" dirty="0"/>
              <a:t> ST Workshop - 21 Sep 2022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1928CB-9107-464E-7500-DEDAC825C89F}"/>
              </a:ext>
            </a:extLst>
          </p:cNvPr>
          <p:cNvSpPr txBox="1"/>
          <p:nvPr/>
        </p:nvSpPr>
        <p:spPr>
          <a:xfrm>
            <a:off x="2138229" y="859304"/>
            <a:ext cx="3094287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WP1 -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Coordination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&amp; Project Management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R. Assmann, INFN &amp; DESY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Ferrario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INFN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WP2 - Dissemination and Public Relations</a:t>
            </a:r>
            <a:br>
              <a:rPr lang="de-DE" sz="1400" b="1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C. Welsch, U Liverpool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Bertellii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INFN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WP3 -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Organization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Rules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Specka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CNRS</a:t>
            </a:r>
          </a:p>
          <a:p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Ghigo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INFN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WP4 - Financial &amp; Legal Model.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Economic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Impact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Falone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INFN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WP5 - User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Strategy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Services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Stellato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U Tor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Vergata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Principi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ELETTRA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WP6 - Membership Extension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Strategy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B. Cros, CNRS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Mostacci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U Sapienza</a:t>
            </a:r>
          </a:p>
          <a:p>
            <a:br>
              <a:rPr lang="de-DE" sz="400" dirty="0"/>
            </a:b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F91E18-7E23-EAE8-2CD8-6C3C511CF7C0}"/>
              </a:ext>
            </a:extLst>
          </p:cNvPr>
          <p:cNvSpPr txBox="1"/>
          <p:nvPr/>
        </p:nvSpPr>
        <p:spPr>
          <a:xfrm>
            <a:off x="5436049" y="830213"/>
            <a:ext cx="34422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0000"/>
                </a:solidFill>
                <a:latin typeface="Helvetica" pitchFamily="2" charset="0"/>
              </a:rPr>
              <a:t>WP7 - E-Needs and Data Policy</a:t>
            </a:r>
            <a:br>
              <a:rPr lang="de-DE" sz="1400" dirty="0"/>
            </a:br>
            <a:r>
              <a:rPr lang="de-DE" sz="1400" dirty="0">
                <a:solidFill>
                  <a:srgbClr val="000000"/>
                </a:solidFill>
                <a:latin typeface="Helvetica" pitchFamily="2" charset="0"/>
              </a:rPr>
              <a:t>R. Fonseca, IST</a:t>
            </a:r>
          </a:p>
          <a:p>
            <a:r>
              <a:rPr lang="de-DE" sz="1400" dirty="0">
                <a:solidFill>
                  <a:srgbClr val="000000"/>
                </a:solidFill>
                <a:latin typeface="Helvetica" pitchFamily="2" charset="0"/>
              </a:rPr>
              <a:t>S. Pioli, INFN </a:t>
            </a:r>
          </a:p>
          <a:p>
            <a:endParaRPr lang="de-DE" sz="4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WP8 - Theory &amp; Simulation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Vieria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IST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H.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Vincenti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CEA</a:t>
            </a:r>
          </a:p>
          <a:p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WP9  - RF, Magnets &amp;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Beamline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b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Components</a:t>
            </a:r>
            <a:br>
              <a:rPr lang="de-DE" sz="1400" b="1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Antipov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DESY</a:t>
            </a:r>
          </a:p>
          <a:p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F. Nguyen, ENEA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WP10 - Plasma Components &amp; Systems</a:t>
            </a:r>
            <a:br>
              <a:rPr lang="de-DE" sz="1400" b="1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K.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Cassou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CNRS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J. Osterhoff, DESY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WP11 -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Applications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G.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Sarri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U Belfast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Chiadroni,U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Sapienza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WP12 - Laser Technology, Liaison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Industry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L.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Gizzi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CNR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Crump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FBH</a:t>
            </a:r>
            <a:br>
              <a:rPr lang="de-DE" sz="1400" dirty="0"/>
            </a:br>
            <a:br>
              <a:rPr lang="de-DE" sz="400" dirty="0"/>
            </a:br>
            <a:br>
              <a:rPr lang="de-DE" sz="400" dirty="0"/>
            </a:b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2B080D5-C0EA-54F6-EFD1-877E382708B5}"/>
              </a:ext>
            </a:extLst>
          </p:cNvPr>
          <p:cNvSpPr txBox="1"/>
          <p:nvPr/>
        </p:nvSpPr>
        <p:spPr>
          <a:xfrm>
            <a:off x="8687714" y="843660"/>
            <a:ext cx="344225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0000"/>
                </a:solidFill>
                <a:latin typeface="Helvetica" pitchFamily="2" charset="0"/>
              </a:rPr>
              <a:t>WP13 - </a:t>
            </a:r>
            <a:r>
              <a:rPr lang="de-DE" sz="1400" b="1" dirty="0" err="1">
                <a:solidFill>
                  <a:srgbClr val="000000"/>
                </a:solidFill>
                <a:latin typeface="Helvetica" pitchFamily="2" charset="0"/>
              </a:rPr>
              <a:t>Diagnostics</a:t>
            </a:r>
            <a:br>
              <a:rPr lang="de-DE" sz="1400" dirty="0"/>
            </a:br>
            <a:r>
              <a:rPr lang="de-DE" sz="1400" dirty="0">
                <a:solidFill>
                  <a:srgbClr val="000000"/>
                </a:solidFill>
                <a:latin typeface="Helvetica" pitchFamily="2" charset="0"/>
              </a:rPr>
              <a:t>A. </a:t>
            </a:r>
            <a:r>
              <a:rPr lang="de-DE" sz="1400" dirty="0" err="1">
                <a:solidFill>
                  <a:srgbClr val="000000"/>
                </a:solidFill>
                <a:latin typeface="Helvetica" pitchFamily="2" charset="0"/>
              </a:rPr>
              <a:t>Cianchi</a:t>
            </a:r>
            <a:r>
              <a:rPr lang="de-DE" sz="1400" dirty="0">
                <a:solidFill>
                  <a:srgbClr val="000000"/>
                </a:solidFill>
                <a:latin typeface="Helvetica" pitchFamily="2" charset="0"/>
              </a:rPr>
              <a:t>, U Tor </a:t>
            </a:r>
            <a:r>
              <a:rPr lang="de-DE" sz="1400" dirty="0" err="1">
                <a:solidFill>
                  <a:srgbClr val="000000"/>
                </a:solidFill>
                <a:latin typeface="Helvetica" pitchFamily="2" charset="0"/>
              </a:rPr>
              <a:t>Vergata</a:t>
            </a:r>
            <a:br>
              <a:rPr lang="de-DE" sz="1400" dirty="0"/>
            </a:br>
            <a:r>
              <a:rPr lang="de-DE" sz="1400" dirty="0">
                <a:solidFill>
                  <a:srgbClr val="000000"/>
                </a:solidFill>
                <a:latin typeface="Helvetica" pitchFamily="2" charset="0"/>
              </a:rPr>
              <a:t>R. </a:t>
            </a:r>
            <a:r>
              <a:rPr lang="de-DE" sz="1400" dirty="0" err="1">
                <a:solidFill>
                  <a:srgbClr val="000000"/>
                </a:solidFill>
                <a:latin typeface="Helvetica" pitchFamily="2" charset="0"/>
              </a:rPr>
              <a:t>Ischebeck</a:t>
            </a:r>
            <a:r>
              <a:rPr lang="de-DE" sz="1400" dirty="0">
                <a:solidFill>
                  <a:srgbClr val="000000"/>
                </a:solidFill>
                <a:latin typeface="Helvetica" pitchFamily="2" charset="0"/>
              </a:rPr>
              <a:t>, EPFL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dirty="0">
                <a:solidFill>
                  <a:srgbClr val="000000"/>
                </a:solidFill>
                <a:latin typeface="Helvetica" pitchFamily="2" charset="0"/>
              </a:rPr>
              <a:t>WP14 - Transformative Innovation </a:t>
            </a:r>
            <a:r>
              <a:rPr lang="de-DE" sz="1400" b="1" dirty="0" err="1">
                <a:solidFill>
                  <a:srgbClr val="000000"/>
                </a:solidFill>
                <a:latin typeface="Helvetica" pitchFamily="2" charset="0"/>
              </a:rPr>
              <a:t>Paths</a:t>
            </a:r>
            <a:br>
              <a:rPr lang="de-DE" sz="1400" dirty="0"/>
            </a:br>
            <a:r>
              <a:rPr lang="de-DE" sz="1400" dirty="0">
                <a:solidFill>
                  <a:srgbClr val="000000"/>
                </a:solidFill>
                <a:latin typeface="Helvetica" pitchFamily="2" charset="0"/>
              </a:rPr>
              <a:t>B. Hidding, U Strathclyde</a:t>
            </a:r>
            <a:br>
              <a:rPr lang="de-DE" sz="1400" dirty="0"/>
            </a:br>
            <a:r>
              <a:rPr lang="de-DE" sz="1400" dirty="0">
                <a:solidFill>
                  <a:srgbClr val="000000"/>
                </a:solidFill>
                <a:latin typeface="Helvetica" pitchFamily="2" charset="0"/>
              </a:rPr>
              <a:t>S. Karsch, LMU</a:t>
            </a:r>
            <a:br>
              <a:rPr lang="de-DE" sz="1400" dirty="0"/>
            </a:br>
            <a:endParaRPr lang="de-DE" sz="1400" dirty="0"/>
          </a:p>
          <a:p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WP15 - TDR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EuPRAXIA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@SPARC-lab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Vaccarezza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INFN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Pompili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INFN</a:t>
            </a:r>
            <a:br>
              <a:rPr lang="de-DE" sz="1400" dirty="0"/>
            </a:br>
            <a:br>
              <a:rPr lang="de-DE" sz="400" dirty="0"/>
            </a:b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WP16 - TDR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EuPRAXIA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Site 2</a:t>
            </a:r>
            <a:br>
              <a:rPr lang="de-DE" sz="1400" b="1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Molodozhentsev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ELI-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Beamlines</a:t>
            </a:r>
            <a:br>
              <a:rPr lang="de-DE" sz="1400" dirty="0"/>
            </a:b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Pattahil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STFC</a:t>
            </a:r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AFB973-2AA4-B0B2-733A-EA081AA95172}"/>
              </a:ext>
            </a:extLst>
          </p:cNvPr>
          <p:cNvSpPr txBox="1"/>
          <p:nvPr/>
        </p:nvSpPr>
        <p:spPr>
          <a:xfrm>
            <a:off x="956120" y="5797431"/>
            <a:ext cx="4317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1600" i="1" dirty="0">
                <a:solidFill>
                  <a:srgbClr val="EE220D"/>
                </a:solidFill>
                <a:cs typeface="Aharoni" panose="02010803020104030203" pitchFamily="2" charset="-79"/>
              </a:rPr>
              <a:t>WP’s on coordination &amp; implementation as ESFRI RI (organization, legal model, financing, users)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9EF04AD-5BAC-4FDF-41BA-910B07DF7F61}"/>
              </a:ext>
            </a:extLst>
          </p:cNvPr>
          <p:cNvSpPr txBox="1"/>
          <p:nvPr/>
        </p:nvSpPr>
        <p:spPr>
          <a:xfrm>
            <a:off x="8295480" y="5797431"/>
            <a:ext cx="3896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i="1" dirty="0">
                <a:solidFill>
                  <a:srgbClr val="0000FF"/>
                </a:solidFill>
                <a:cs typeface="Aharoni" panose="02010803020104030203" pitchFamily="2" charset="-79"/>
              </a:rPr>
              <a:t>WPs on technical implementation and sites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5E67F90-46CB-5732-AE0E-AB8DA49BE9F0}"/>
              </a:ext>
            </a:extLst>
          </p:cNvPr>
          <p:cNvSpPr/>
          <p:nvPr/>
        </p:nvSpPr>
        <p:spPr>
          <a:xfrm>
            <a:off x="2080868" y="830213"/>
            <a:ext cx="3120078" cy="492019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9F0BC3-E583-DD2F-34FA-45CB34E8F236}"/>
              </a:ext>
            </a:extLst>
          </p:cNvPr>
          <p:cNvSpPr/>
          <p:nvPr/>
        </p:nvSpPr>
        <p:spPr>
          <a:xfrm>
            <a:off x="5342783" y="839426"/>
            <a:ext cx="6701764" cy="491097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6EDFFC9-AB65-15AA-9507-AFD89F7C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4" y="914231"/>
            <a:ext cx="1522736" cy="3478866"/>
          </a:xfrm>
          <a:prstGeom prst="rect">
            <a:avLst/>
          </a:prstGeom>
        </p:spPr>
      </p:pic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E939DBF0-BF69-3BE7-8F6E-EDEA366FFEC6}"/>
              </a:ext>
            </a:extLst>
          </p:cNvPr>
          <p:cNvCxnSpPr>
            <a:cxnSpLocks/>
          </p:cNvCxnSpPr>
          <p:nvPr/>
        </p:nvCxnSpPr>
        <p:spPr>
          <a:xfrm flipV="1">
            <a:off x="1556088" y="830213"/>
            <a:ext cx="524780" cy="7834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FEE52BE7-B5DE-D596-8C75-63C1F2AD1832}"/>
              </a:ext>
            </a:extLst>
          </p:cNvPr>
          <p:cNvCxnSpPr>
            <a:cxnSpLocks/>
          </p:cNvCxnSpPr>
          <p:nvPr/>
        </p:nvCxnSpPr>
        <p:spPr>
          <a:xfrm>
            <a:off x="1556088" y="2051385"/>
            <a:ext cx="524780" cy="36990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861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5E3BD8-79AD-B940-B322-B524D8B32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Headquarter and Site 1: </a:t>
            </a:r>
            <a:r>
              <a:rPr lang="de-DE" sz="3200" dirty="0" err="1">
                <a:latin typeface="+mn-lt"/>
              </a:rPr>
              <a:t>EuPRAXIA@SPARClab</a:t>
            </a:r>
            <a:endParaRPr lang="de-DE" sz="3200" dirty="0">
              <a:latin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0383C0-95DD-AC45-AB95-89879BB8398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</a:t>
            </a:r>
            <a:r>
              <a:rPr lang="en-GB" dirty="0" err="1"/>
              <a:t>EuroNNAc</a:t>
            </a:r>
            <a:r>
              <a:rPr lang="en-GB" dirty="0"/>
              <a:t> ST Workshop - 21 Sep 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1063AD-B51B-F546-AA50-91CCA881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4951"/>
            <a:ext cx="8812693" cy="48891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714C69E-0970-5E48-B855-1B0515BBD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558" y="3818074"/>
            <a:ext cx="4224813" cy="25508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E6052D-3D32-D440-91C9-D360B35B19EE}"/>
              </a:ext>
            </a:extLst>
          </p:cNvPr>
          <p:cNvSpPr txBox="1"/>
          <p:nvPr/>
        </p:nvSpPr>
        <p:spPr>
          <a:xfrm>
            <a:off x="8924102" y="900879"/>
            <a:ext cx="296785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Frascati`s future facility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&gt; 130 M€ invest 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Beam-driven plasma accelerator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Europe`s most compact and most southern FEL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 world`s most compact RF accelerator (X band with CERN)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21682AD-5799-694B-B576-5E5681C7C1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164" y="4530350"/>
            <a:ext cx="1531394" cy="24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15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727283-04A5-82D6-F4AC-45FA2368097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It Fits the Frascati Site</a:t>
            </a:r>
            <a:br>
              <a:rPr lang="en-US" sz="3200" dirty="0">
                <a:latin typeface="+mn-lt"/>
              </a:rPr>
            </a:br>
            <a:r>
              <a:rPr lang="en-US" sz="2400" b="0" i="1" dirty="0">
                <a:latin typeface="+mn-lt"/>
              </a:rPr>
              <a:t>(also fits sites at a large university, hospital, company, …)</a:t>
            </a:r>
            <a:endParaRPr lang="en-US" sz="3200" b="0" i="1" dirty="0">
              <a:latin typeface="+mn-lt"/>
            </a:endParaRPr>
          </a:p>
        </p:txBody>
      </p:sp>
      <p:pic>
        <p:nvPicPr>
          <p:cNvPr id="1026" name="Picture 2" descr="Location of the new facility within the LNF site.">
            <a:extLst>
              <a:ext uri="{FF2B5EF4-FFF2-40B4-BE49-F238E27FC236}">
                <a16:creationId xmlns:a16="http://schemas.microsoft.com/office/drawing/2014/main" id="{E18C9FEC-547D-5F4C-76A8-43BB4A194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3" y="1472477"/>
            <a:ext cx="5961662" cy="276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Gras, Himmel, draußen, Hochland enthält.&#10;&#10;Automatisch generierte Beschreibung">
            <a:extLst>
              <a:ext uri="{FF2B5EF4-FFF2-40B4-BE49-F238E27FC236}">
                <a16:creationId xmlns:a16="http://schemas.microsoft.com/office/drawing/2014/main" id="{2A328054-DD42-6ADC-C90C-7FAEF01E0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970773"/>
            <a:ext cx="6283114" cy="4730815"/>
          </a:xfrm>
          <a:prstGeom prst="rect">
            <a:avLst/>
          </a:prstGeom>
        </p:spPr>
      </p:pic>
      <p:pic>
        <p:nvPicPr>
          <p:cNvPr id="10" name="Grafik 9" descr="Ein Bild, das Text, Himmel, Straße, draußen enthält.&#10;&#10;Automatisch generierte Beschreibung">
            <a:extLst>
              <a:ext uri="{FF2B5EF4-FFF2-40B4-BE49-F238E27FC236}">
                <a16:creationId xmlns:a16="http://schemas.microsoft.com/office/drawing/2014/main" id="{96E62E4B-028A-6431-CFC5-0761B0C0BB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7" b="5647"/>
          <a:stretch/>
        </p:blipFill>
        <p:spPr>
          <a:xfrm>
            <a:off x="5842000" y="863600"/>
            <a:ext cx="6283114" cy="283356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EF2E395-6FDC-F99D-3897-910F7B479A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07" y="4693551"/>
            <a:ext cx="3496654" cy="1502305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814F2A9-040F-5750-A744-CF61AF71ED33}"/>
              </a:ext>
            </a:extLst>
          </p:cNvPr>
          <p:cNvCxnSpPr>
            <a:cxnSpLocks/>
          </p:cNvCxnSpPr>
          <p:nvPr/>
        </p:nvCxnSpPr>
        <p:spPr>
          <a:xfrm flipH="1">
            <a:off x="1575309" y="4116262"/>
            <a:ext cx="355091" cy="5772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51CE7055-439D-A2CA-489F-3F9564DECC51}"/>
              </a:ext>
            </a:extLst>
          </p:cNvPr>
          <p:cNvSpPr txBox="1"/>
          <p:nvPr/>
        </p:nvSpPr>
        <p:spPr>
          <a:xfrm>
            <a:off x="1530772" y="804242"/>
            <a:ext cx="21521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Directorate</a:t>
            </a:r>
            <a:r>
              <a:rPr lang="de-DE" dirty="0"/>
              <a:t> </a:t>
            </a:r>
            <a:r>
              <a:rPr lang="de-DE" dirty="0" err="1"/>
              <a:t>building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872D6965-2FAA-2801-3503-C8C12E900A45}"/>
              </a:ext>
            </a:extLst>
          </p:cNvPr>
          <p:cNvCxnSpPr>
            <a:cxnSpLocks/>
          </p:cNvCxnSpPr>
          <p:nvPr/>
        </p:nvCxnSpPr>
        <p:spPr>
          <a:xfrm>
            <a:off x="1743362" y="1210096"/>
            <a:ext cx="0" cy="583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AD56DDD8-F66E-ECEB-5EF6-3FB5435009C8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696822" y="2938394"/>
            <a:ext cx="540106" cy="7929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FFA42286-4A10-9632-40FA-951ED5731893}"/>
              </a:ext>
            </a:extLst>
          </p:cNvPr>
          <p:cNvSpPr txBox="1"/>
          <p:nvPr/>
        </p:nvSpPr>
        <p:spPr>
          <a:xfrm>
            <a:off x="-3867" y="3731387"/>
            <a:ext cx="1401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INFN </a:t>
            </a:r>
            <a:r>
              <a:rPr lang="de-DE" sz="1800" dirty="0" err="1"/>
              <a:t>central</a:t>
            </a:r>
            <a:r>
              <a:rPr lang="de-DE" sz="1800" dirty="0"/>
              <a:t> </a:t>
            </a:r>
            <a:r>
              <a:rPr lang="de-DE" sz="1800" dirty="0" err="1"/>
              <a:t>administra-tion</a:t>
            </a:r>
            <a:endParaRPr lang="de-DE" sz="18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5179E6F-E8B2-7E06-CFEB-75D90AA98A6B}"/>
              </a:ext>
            </a:extLst>
          </p:cNvPr>
          <p:cNvSpPr txBox="1"/>
          <p:nvPr/>
        </p:nvSpPr>
        <p:spPr>
          <a:xfrm>
            <a:off x="-10736" y="2664949"/>
            <a:ext cx="11049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Canteen</a:t>
            </a:r>
            <a:endParaRPr lang="de-DE" dirty="0"/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4800597A-D6D9-023C-7C73-51EB9FEA1C35}"/>
              </a:ext>
            </a:extLst>
          </p:cNvPr>
          <p:cNvCxnSpPr>
            <a:cxnSpLocks/>
          </p:cNvCxnSpPr>
          <p:nvPr/>
        </p:nvCxnSpPr>
        <p:spPr>
          <a:xfrm flipH="1">
            <a:off x="410545" y="2217314"/>
            <a:ext cx="268144" cy="4476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A27E50F0-1B7E-E657-29EB-5E26D2089898}"/>
              </a:ext>
            </a:extLst>
          </p:cNvPr>
          <p:cNvCxnSpPr>
            <a:cxnSpLocks/>
          </p:cNvCxnSpPr>
          <p:nvPr/>
        </p:nvCxnSpPr>
        <p:spPr>
          <a:xfrm>
            <a:off x="2544268" y="3878418"/>
            <a:ext cx="831452" cy="2378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ABF972EF-3EDF-A782-E8A4-52EA32D7148E}"/>
              </a:ext>
            </a:extLst>
          </p:cNvPr>
          <p:cNvSpPr txBox="1"/>
          <p:nvPr/>
        </p:nvSpPr>
        <p:spPr>
          <a:xfrm>
            <a:off x="3392839" y="3919502"/>
            <a:ext cx="22713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SPARClab</a:t>
            </a:r>
            <a:r>
              <a:rPr lang="de-DE" dirty="0"/>
              <a:t> (</a:t>
            </a:r>
            <a:r>
              <a:rPr lang="de-DE" dirty="0" err="1"/>
              <a:t>seeding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acc.)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9A88755A-C151-FFF8-D928-0891B37E7D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3"/>
          <a:stretch/>
        </p:blipFill>
        <p:spPr>
          <a:xfrm>
            <a:off x="8794177" y="3412270"/>
            <a:ext cx="3397823" cy="92391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11CF44B-2282-9288-1FDC-11EE4FB6EF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8" b="22002"/>
          <a:stretch/>
        </p:blipFill>
        <p:spPr>
          <a:xfrm>
            <a:off x="10566400" y="4277847"/>
            <a:ext cx="1630694" cy="533455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841005EC-C309-2F31-3492-01752EA3081C}"/>
              </a:ext>
            </a:extLst>
          </p:cNvPr>
          <p:cNvSpPr txBox="1"/>
          <p:nvPr/>
        </p:nvSpPr>
        <p:spPr>
          <a:xfrm>
            <a:off x="3608209" y="5381748"/>
            <a:ext cx="22473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2C3982"/>
                </a:solidFill>
              </a:rPr>
              <a:t>@ </a:t>
            </a:r>
            <a:r>
              <a:rPr lang="de-DE" sz="3200" b="1" dirty="0" err="1">
                <a:solidFill>
                  <a:srgbClr val="2C3982"/>
                </a:solidFill>
              </a:rPr>
              <a:t>SPARClab</a:t>
            </a:r>
            <a:endParaRPr lang="de-DE" sz="3200" b="1" dirty="0">
              <a:solidFill>
                <a:srgbClr val="2C3982"/>
              </a:solidFill>
            </a:endParaRPr>
          </a:p>
          <a:p>
            <a:pPr algn="ctr"/>
            <a:r>
              <a:rPr lang="de-DE" sz="2000" i="1" dirty="0">
                <a:solidFill>
                  <a:srgbClr val="2C3982"/>
                </a:solidFill>
              </a:rPr>
              <a:t>(European </a:t>
            </a:r>
            <a:r>
              <a:rPr lang="de-DE" sz="2000" i="1" dirty="0" err="1">
                <a:solidFill>
                  <a:srgbClr val="2C3982"/>
                </a:solidFill>
              </a:rPr>
              <a:t>site</a:t>
            </a:r>
            <a:r>
              <a:rPr lang="de-DE" sz="2000" i="1" dirty="0">
                <a:solidFill>
                  <a:srgbClr val="2C3982"/>
                </a:solidFill>
              </a:rPr>
              <a:t> 1)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5B0C82F-A9D8-5027-BA72-5FBCEFC7BFBF}"/>
              </a:ext>
            </a:extLst>
          </p:cNvPr>
          <p:cNvSpPr txBox="1"/>
          <p:nvPr/>
        </p:nvSpPr>
        <p:spPr>
          <a:xfrm>
            <a:off x="9844810" y="5083949"/>
            <a:ext cx="2347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bg1"/>
                </a:solidFill>
              </a:rPr>
              <a:t>Tor </a:t>
            </a:r>
            <a:r>
              <a:rPr lang="de-DE" sz="1600" i="1" dirty="0" err="1">
                <a:solidFill>
                  <a:schemeClr val="bg1"/>
                </a:solidFill>
              </a:rPr>
              <a:t>Raubenheimer</a:t>
            </a:r>
            <a:endParaRPr lang="de-DE" sz="1600" i="1" dirty="0">
              <a:solidFill>
                <a:schemeClr val="bg1"/>
              </a:solidFill>
            </a:endParaRPr>
          </a:p>
          <a:p>
            <a:r>
              <a:rPr lang="de-DE" sz="1600" i="1" dirty="0">
                <a:solidFill>
                  <a:schemeClr val="bg1"/>
                </a:solidFill>
              </a:rPr>
              <a:t>SLAC, Stanford University, USA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FD96512-5235-F96E-FD93-F0FC4239465E}"/>
              </a:ext>
            </a:extLst>
          </p:cNvPr>
          <p:cNvSpPr txBox="1"/>
          <p:nvPr/>
        </p:nvSpPr>
        <p:spPr>
          <a:xfrm>
            <a:off x="6095997" y="6324161"/>
            <a:ext cx="4507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solidFill>
                  <a:schemeClr val="bg1"/>
                </a:solidFill>
              </a:rPr>
              <a:t>Vladimir </a:t>
            </a:r>
            <a:r>
              <a:rPr lang="de-DE" sz="1600" i="1" dirty="0" err="1">
                <a:solidFill>
                  <a:schemeClr val="bg1"/>
                </a:solidFill>
              </a:rPr>
              <a:t>Shiltsev</a:t>
            </a:r>
            <a:r>
              <a:rPr lang="de-DE" sz="1600" i="1" dirty="0">
                <a:solidFill>
                  <a:schemeClr val="bg1"/>
                </a:solidFill>
              </a:rPr>
              <a:t>, </a:t>
            </a:r>
            <a:r>
              <a:rPr lang="de-DE" sz="1600" i="1" dirty="0" err="1">
                <a:solidFill>
                  <a:schemeClr val="bg1"/>
                </a:solidFill>
              </a:rPr>
              <a:t>Fermilab</a:t>
            </a:r>
            <a:r>
              <a:rPr lang="de-DE" sz="1600" i="1" dirty="0">
                <a:solidFill>
                  <a:schemeClr val="bg1"/>
                </a:solidFill>
              </a:rPr>
              <a:t> National Laboratory, USA</a:t>
            </a: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D402294D-7898-FA78-9753-131A3BA6BB5F}"/>
              </a:ext>
            </a:extLst>
          </p:cNvPr>
          <p:cNvCxnSpPr>
            <a:cxnSpLocks/>
          </p:cNvCxnSpPr>
          <p:nvPr/>
        </p:nvCxnSpPr>
        <p:spPr>
          <a:xfrm>
            <a:off x="9750681" y="5152106"/>
            <a:ext cx="137279" cy="26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849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5010C6D1-8EBD-064F-83CB-5DD9FD63D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983" y="3671868"/>
            <a:ext cx="2850641" cy="19659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DDC0ED-D1A5-8949-B73D-6DF11A59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3200">
                <a:latin typeface="+mn-lt"/>
              </a:rPr>
              <a:t>Candidate 2</a:t>
            </a:r>
            <a:r>
              <a:rPr lang="en-DE" sz="3200" baseline="30000">
                <a:latin typeface="+mn-lt"/>
              </a:rPr>
              <a:t>nd</a:t>
            </a:r>
            <a:r>
              <a:rPr lang="en-DE" sz="3200">
                <a:latin typeface="+mn-lt"/>
              </a:rPr>
              <a:t> Sites from CDR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7271-5EB4-944A-A44A-24BD3B43B7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EuroNNAc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 Workshop - 21 Sep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947C8-AC75-904A-88FA-4B892C56BF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983" y="1200276"/>
            <a:ext cx="2561890" cy="206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8AD5A-D22D-7143-84D5-04F7DC2AC5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436" y="960326"/>
            <a:ext cx="4950237" cy="2470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731B5-E0E8-4447-A379-5A49309A6F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8" y="960326"/>
            <a:ext cx="4375068" cy="2468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Screen Shot 2017-06-05 at 11.56.21.png">
            <a:extLst>
              <a:ext uri="{FF2B5EF4-FFF2-40B4-BE49-F238E27FC236}">
                <a16:creationId xmlns:a16="http://schemas.microsoft.com/office/drawing/2014/main" id="{200BCCD7-5A5A-D64A-A059-BF5386046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250" y="4416483"/>
            <a:ext cx="2396385" cy="1696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C89333-6CA5-BD44-B45D-4C41D393B7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4" r="13281"/>
          <a:stretch/>
        </p:blipFill>
        <p:spPr>
          <a:xfrm>
            <a:off x="2519605" y="3663545"/>
            <a:ext cx="4065396" cy="259317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251B758-B3BC-C849-8D33-50D6745F5FB2}"/>
              </a:ext>
            </a:extLst>
          </p:cNvPr>
          <p:cNvGrpSpPr/>
          <p:nvPr/>
        </p:nvGrpSpPr>
        <p:grpSpPr>
          <a:xfrm>
            <a:off x="115321" y="3699402"/>
            <a:ext cx="2403035" cy="2557927"/>
            <a:chOff x="8554502" y="2778929"/>
            <a:chExt cx="2540962" cy="270474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A2AD1A8-A324-5D4F-8D3A-3609F9D84D6C}"/>
                </a:ext>
              </a:extLst>
            </p:cNvPr>
            <p:cNvSpPr/>
            <p:nvPr/>
          </p:nvSpPr>
          <p:spPr>
            <a:xfrm>
              <a:off x="8554502" y="3100014"/>
              <a:ext cx="2540962" cy="238366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9AFFEFB-D973-2D49-9EA0-935E5C06BABE}"/>
                </a:ext>
              </a:extLst>
            </p:cNvPr>
            <p:cNvGrpSpPr/>
            <p:nvPr/>
          </p:nvGrpSpPr>
          <p:grpSpPr>
            <a:xfrm>
              <a:off x="8559702" y="2778929"/>
              <a:ext cx="2442115" cy="2511146"/>
              <a:chOff x="6156176" y="444934"/>
              <a:chExt cx="2893690" cy="3024189"/>
            </a:xfrm>
          </p:grpSpPr>
          <p:pic>
            <p:nvPicPr>
              <p:cNvPr id="31" name="Picture 11">
                <a:extLst>
                  <a:ext uri="{FF2B5EF4-FFF2-40B4-BE49-F238E27FC236}">
                    <a16:creationId xmlns:a16="http://schemas.microsoft.com/office/drawing/2014/main" id="{2E112574-E668-604C-AE69-1B9ACD95F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219" y="444934"/>
                <a:ext cx="2046208" cy="3024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3" descr="http://www.adams-institute.ac.uk/sites/jai.physics.ox.ac.uk/themes/micrositetheme/logo.png">
                <a:extLst>
                  <a:ext uri="{FF2B5EF4-FFF2-40B4-BE49-F238E27FC236}">
                    <a16:creationId xmlns:a16="http://schemas.microsoft.com/office/drawing/2014/main" id="{549783F4-4DC5-534A-BA8A-F59D4ECD1D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4623" y="2429967"/>
                <a:ext cx="834874" cy="260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0" descr="top_logo">
                <a:extLst>
                  <a:ext uri="{FF2B5EF4-FFF2-40B4-BE49-F238E27FC236}">
                    <a16:creationId xmlns:a16="http://schemas.microsoft.com/office/drawing/2014/main" id="{E47BD981-18EE-DB40-9ECC-676E3AE481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4899" y="2243407"/>
                <a:ext cx="632235" cy="318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 descr="Image result for lancaster university logo">
                <a:extLst>
                  <a:ext uri="{FF2B5EF4-FFF2-40B4-BE49-F238E27FC236}">
                    <a16:creationId xmlns:a16="http://schemas.microsoft.com/office/drawing/2014/main" id="{8DA873E2-BFA3-F04B-8594-42326A891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3163" y="1933055"/>
                <a:ext cx="827670" cy="251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6" descr="Image result for york university logo">
                <a:extLst>
                  <a:ext uri="{FF2B5EF4-FFF2-40B4-BE49-F238E27FC236}">
                    <a16:creationId xmlns:a16="http://schemas.microsoft.com/office/drawing/2014/main" id="{E77F604F-9A50-BB40-B4D3-917E30C3A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5085" y="1545115"/>
                <a:ext cx="876303" cy="383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11">
                <a:extLst>
                  <a:ext uri="{FF2B5EF4-FFF2-40B4-BE49-F238E27FC236}">
                    <a16:creationId xmlns:a16="http://schemas.microsoft.com/office/drawing/2014/main" id="{EA1D25CF-8AC5-EA46-BD74-876C0D93C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8292" y="1955760"/>
                <a:ext cx="1105356" cy="339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altLang="de-DE" sz="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anose="020B0500000000000000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Helvetica" panose="020B0500000000000000" pitchFamily="34" charset="0"/>
                    <a:ea typeface="+mn-ea"/>
                    <a:cs typeface="+mn-cs"/>
                  </a:rPr>
                  <a:t>PWASC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altLang="de-DE" sz="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anose="020B0500000000000000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7" name="Picture 8" descr="Image result for university of liverpool logo">
                <a:extLst>
                  <a:ext uri="{FF2B5EF4-FFF2-40B4-BE49-F238E27FC236}">
                    <a16:creationId xmlns:a16="http://schemas.microsoft.com/office/drawing/2014/main" id="{AE3A5269-EED0-1149-AB36-E82D5646C3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2036796"/>
                <a:ext cx="1212234" cy="478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0" descr="Image result for university of manchester logo">
                <a:extLst>
                  <a:ext uri="{FF2B5EF4-FFF2-40B4-BE49-F238E27FC236}">
                    <a16:creationId xmlns:a16="http://schemas.microsoft.com/office/drawing/2014/main" id="{70E377F7-8376-9C4C-81B4-BAD6C3BB8A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2135" y="1886851"/>
                <a:ext cx="789843" cy="322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4" descr="Image result for university college london logo">
                <a:extLst>
                  <a:ext uri="{FF2B5EF4-FFF2-40B4-BE49-F238E27FC236}">
                    <a16:creationId xmlns:a16="http://schemas.microsoft.com/office/drawing/2014/main" id="{98EDD3EC-4693-2643-8D76-0C66957188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5616" y="2706320"/>
                <a:ext cx="770029" cy="218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5">
                <a:extLst>
                  <a:ext uri="{FF2B5EF4-FFF2-40B4-BE49-F238E27FC236}">
                    <a16:creationId xmlns:a16="http://schemas.microsoft.com/office/drawing/2014/main" id="{E4E2EBE9-1280-DA41-B151-BAADE8610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2727" y="1241737"/>
                <a:ext cx="692577" cy="379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">
                <a:extLst>
                  <a:ext uri="{FF2B5EF4-FFF2-40B4-BE49-F238E27FC236}">
                    <a16:creationId xmlns:a16="http://schemas.microsoft.com/office/drawing/2014/main" id="{3C6BD913-9B94-E44C-B550-889F5279D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1328" y="2599963"/>
                <a:ext cx="928538" cy="236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">
                <a:extLst>
                  <a:ext uri="{FF2B5EF4-FFF2-40B4-BE49-F238E27FC236}">
                    <a16:creationId xmlns:a16="http://schemas.microsoft.com/office/drawing/2014/main" id="{8973E600-68F3-FD4D-981E-3FEB63585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5304" y="2559861"/>
                <a:ext cx="679067" cy="516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">
                <a:extLst>
                  <a:ext uri="{FF2B5EF4-FFF2-40B4-BE49-F238E27FC236}">
                    <a16:creationId xmlns:a16="http://schemas.microsoft.com/office/drawing/2014/main" id="{B05E97D6-2AFA-6642-B676-54F81E0C5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558" y="1204251"/>
                <a:ext cx="1234750" cy="524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EA3F05CC-8442-3540-A45C-FD422E266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4126" y="1635780"/>
                <a:ext cx="788943" cy="275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D73A3D-55C3-EA4C-965D-2B813A017723}"/>
              </a:ext>
            </a:extLst>
          </p:cNvPr>
          <p:cNvGrpSpPr/>
          <p:nvPr/>
        </p:nvGrpSpPr>
        <p:grpSpPr>
          <a:xfrm>
            <a:off x="6257023" y="3660000"/>
            <a:ext cx="2622905" cy="620181"/>
            <a:chOff x="5404181" y="3652985"/>
            <a:chExt cx="3514504" cy="830998"/>
          </a:xfrm>
        </p:grpSpPr>
        <p:pic>
          <p:nvPicPr>
            <p:cNvPr id="45" name="Picture 4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4C7245-B56E-D441-8895-82CDF750A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4181" y="3652985"/>
              <a:ext cx="1887249" cy="83099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97D7E83-3420-654A-A138-443D40580B7E}"/>
                </a:ext>
              </a:extLst>
            </p:cNvPr>
            <p:cNvSpPr txBox="1"/>
            <p:nvPr/>
          </p:nvSpPr>
          <p:spPr>
            <a:xfrm>
              <a:off x="7278259" y="3707082"/>
              <a:ext cx="1640426" cy="651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@ EPAC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81B3BB1-E7FA-954B-857C-22CF95890569}"/>
              </a:ext>
            </a:extLst>
          </p:cNvPr>
          <p:cNvSpPr/>
          <p:nvPr/>
        </p:nvSpPr>
        <p:spPr>
          <a:xfrm>
            <a:off x="17638" y="3663545"/>
            <a:ext cx="8964997" cy="25931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7F44DF-1FC4-7441-AFB9-C9EF89015B45}"/>
              </a:ext>
            </a:extLst>
          </p:cNvPr>
          <p:cNvSpPr txBox="1"/>
          <p:nvPr/>
        </p:nvSpPr>
        <p:spPr>
          <a:xfrm>
            <a:off x="9321157" y="5676529"/>
            <a:ext cx="271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CNR Campus Pisa</a:t>
            </a:r>
          </a:p>
        </p:txBody>
      </p:sp>
      <p:pic>
        <p:nvPicPr>
          <p:cNvPr id="51" name="Immagine 3">
            <a:extLst>
              <a:ext uri="{FF2B5EF4-FFF2-40B4-BE49-F238E27FC236}">
                <a16:creationId xmlns:a16="http://schemas.microsoft.com/office/drawing/2014/main" id="{A25D19D3-52CF-B440-8C2E-0C44B27CE3E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17019" y="4320454"/>
            <a:ext cx="1994188" cy="6590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1BD5AF1-F315-744F-8A90-2D1C0079A178}"/>
              </a:ext>
            </a:extLst>
          </p:cNvPr>
          <p:cNvSpPr/>
          <p:nvPr/>
        </p:nvSpPr>
        <p:spPr>
          <a:xfrm>
            <a:off x="9292983" y="3652870"/>
            <a:ext cx="2854173" cy="25931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Picture 2" descr="CLF | WayForLight">
            <a:extLst>
              <a:ext uri="{FF2B5EF4-FFF2-40B4-BE49-F238E27FC236}">
                <a16:creationId xmlns:a16="http://schemas.microsoft.com/office/drawing/2014/main" id="{40BBB5F1-68F2-8644-8E71-999C4A8B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307" y="3673773"/>
            <a:ext cx="770186" cy="7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D275CE0-2FDC-734B-B154-79E24CCD43C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38" y="988000"/>
            <a:ext cx="1681229" cy="6736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3759BA-83FB-F645-AAC0-EACBDD8FD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0" y="3659783"/>
            <a:ext cx="773468" cy="51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12B29-C8C4-2D48-9D51-736BD380874C}"/>
              </a:ext>
            </a:extLst>
          </p:cNvPr>
          <p:cNvSpPr txBox="1"/>
          <p:nvPr/>
        </p:nvSpPr>
        <p:spPr>
          <a:xfrm>
            <a:off x="7311590" y="4100580"/>
            <a:ext cx="170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Rutherford, STFC, UK</a:t>
            </a:r>
          </a:p>
        </p:txBody>
      </p:sp>
      <p:pic>
        <p:nvPicPr>
          <p:cNvPr id="1028" name="Picture 4" descr="Flag of the Czech Republic - Wikipedia">
            <a:extLst>
              <a:ext uri="{FF2B5EF4-FFF2-40B4-BE49-F238E27FC236}">
                <a16:creationId xmlns:a16="http://schemas.microsoft.com/office/drawing/2014/main" id="{6702FB39-EE04-2F4D-A72E-247B2C11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" y="975814"/>
            <a:ext cx="835331" cy="55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2328852-B208-2D4B-846C-82F03328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940" y="3659783"/>
            <a:ext cx="812567" cy="54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2D09613-A434-F346-99E2-166EF6014D90}"/>
              </a:ext>
            </a:extLst>
          </p:cNvPr>
          <p:cNvSpPr txBox="1"/>
          <p:nvPr/>
        </p:nvSpPr>
        <p:spPr>
          <a:xfrm>
            <a:off x="2275967" y="930204"/>
            <a:ext cx="994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Prague, Czech Republi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Interaktive Schaltfläche: Anpassen 5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416878E-5079-6748-B98C-8DB3216D2614}"/>
              </a:ext>
            </a:extLst>
          </p:cNvPr>
          <p:cNvSpPr/>
          <p:nvPr/>
        </p:nvSpPr>
        <p:spPr>
          <a:xfrm>
            <a:off x="11799746" y="920905"/>
            <a:ext cx="337127" cy="324000"/>
          </a:xfrm>
          <a:prstGeom prst="actionButtonBlank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1581442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AD1EAA8-F7C6-9649-B12B-C6F64C2528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1251" y="939699"/>
          <a:ext cx="11603994" cy="51742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7998">
                  <a:extLst>
                    <a:ext uri="{9D8B030D-6E8A-4147-A177-3AD203B41FA5}">
                      <a16:colId xmlns:a16="http://schemas.microsoft.com/office/drawing/2014/main" val="2006704976"/>
                    </a:ext>
                  </a:extLst>
                </a:gridCol>
                <a:gridCol w="3867998">
                  <a:extLst>
                    <a:ext uri="{9D8B030D-6E8A-4147-A177-3AD203B41FA5}">
                      <a16:colId xmlns:a16="http://schemas.microsoft.com/office/drawing/2014/main" val="382776220"/>
                    </a:ext>
                  </a:extLst>
                </a:gridCol>
                <a:gridCol w="3867998">
                  <a:extLst>
                    <a:ext uri="{9D8B030D-6E8A-4147-A177-3AD203B41FA5}">
                      <a16:colId xmlns:a16="http://schemas.microsoft.com/office/drawing/2014/main" val="2234901617"/>
                    </a:ext>
                  </a:extLst>
                </a:gridCol>
              </a:tblGrid>
              <a:tr h="579551">
                <a:tc>
                  <a:txBody>
                    <a:bodyPr/>
                    <a:lstStyle/>
                    <a:p>
                      <a:pPr algn="ctr"/>
                      <a:r>
                        <a:rPr lang="en-DE" sz="2000"/>
                        <a:t>Legal/Political</a:t>
                      </a:r>
                    </a:p>
                  </a:txBody>
                  <a:tcPr marL="216000" marR="216000" marT="144000" marB="14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000"/>
                        <a:t>Technical</a:t>
                      </a:r>
                    </a:p>
                  </a:txBody>
                  <a:tcPr marL="216000" marR="216000" marT="144000" marB="14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000"/>
                        <a:t>Financial</a:t>
                      </a:r>
                    </a:p>
                  </a:txBody>
                  <a:tcPr marL="216000" marR="216000" marT="144000" marB="14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54522"/>
                  </a:ext>
                </a:extLst>
              </a:tr>
              <a:tr h="1238644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Compliance of host institution with </a:t>
                      </a:r>
                      <a:r>
                        <a:rPr lang="en-GB" sz="1800" b="1"/>
                        <a:t>EuPRAXIA Access </a:t>
                      </a:r>
                      <a:r>
                        <a:rPr lang="en-GB" sz="1800" b="0"/>
                        <a:t>Policy</a:t>
                      </a:r>
                      <a:endParaRPr lang="en-DE" sz="1800" b="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Site provides sufficient </a:t>
                      </a:r>
                      <a:r>
                        <a:rPr lang="en-GB" sz="1800" b="1"/>
                        <a:t>space</a:t>
                      </a:r>
                      <a:r>
                        <a:rPr lang="en-GB" sz="1800"/>
                        <a:t> (about 175 m x 35 m)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Commitment to </a:t>
                      </a:r>
                      <a:r>
                        <a:rPr lang="en-GB" sz="1800" b="1"/>
                        <a:t>sustainability</a:t>
                      </a:r>
                      <a:r>
                        <a:rPr lang="en-GB" sz="1800"/>
                        <a:t> of EuPRAXIA (host lab covers site operation costs) </a:t>
                      </a:r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944613"/>
                  </a:ext>
                </a:extLst>
              </a:tr>
              <a:tr h="1258294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Compliance of host institution with </a:t>
                      </a:r>
                      <a:r>
                        <a:rPr lang="en-GB" sz="1800" b="1"/>
                        <a:t>EuPRAXIA Open Innovation </a:t>
                      </a:r>
                      <a:r>
                        <a:rPr lang="en-GB" sz="1800"/>
                        <a:t>and </a:t>
                      </a:r>
                      <a:r>
                        <a:rPr lang="en-GB" sz="1800" b="1"/>
                        <a:t>Open Science </a:t>
                      </a:r>
                      <a:r>
                        <a:rPr lang="en-GB" sz="1800"/>
                        <a:t>Policy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Laboratory has </a:t>
                      </a:r>
                      <a:r>
                        <a:rPr lang="en-GB" sz="1800" b="1"/>
                        <a:t>infrastructures</a:t>
                      </a:r>
                      <a:r>
                        <a:rPr lang="en-GB" sz="1800"/>
                        <a:t> in one or several of RF accelerators, laser installations, user access.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/>
                        <a:t>Previous investments </a:t>
                      </a:r>
                      <a:r>
                        <a:rPr lang="en-DE" sz="1800"/>
                        <a:t>into local infrastructures of relevance for EuPRAXIA (leverage effect)</a:t>
                      </a:r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024526"/>
                  </a:ext>
                </a:extLst>
              </a:tr>
              <a:tr h="1160667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Agreement of host institution with the </a:t>
                      </a:r>
                      <a:r>
                        <a:rPr lang="en-GB" sz="1800" b="1"/>
                        <a:t>long-term scientific agenda </a:t>
                      </a:r>
                      <a:r>
                        <a:rPr lang="en-GB" sz="1800"/>
                        <a:t>of EuPRAXIA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Site provides required </a:t>
                      </a:r>
                      <a:r>
                        <a:rPr lang="en-GB" sz="1800" b="1"/>
                        <a:t>services</a:t>
                      </a:r>
                      <a:r>
                        <a:rPr lang="en-GB" sz="1800"/>
                        <a:t> and facilities for support of external users, including E infrastructure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Existence of one or a mix of </a:t>
                      </a:r>
                      <a:r>
                        <a:rPr lang="en-GB" sz="1800" b="1"/>
                        <a:t>funding sources </a:t>
                      </a:r>
                      <a:r>
                        <a:rPr lang="en-GB" sz="1800"/>
                        <a:t>able to finance implementation of the site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981959"/>
                  </a:ext>
                </a:extLst>
              </a:tr>
              <a:tr h="923882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33512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DB90ABD-6D66-DA44-86DA-5B953C8A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3200">
                <a:latin typeface="+mn-lt"/>
              </a:rPr>
              <a:t>Selection Criteria 2</a:t>
            </a:r>
            <a:r>
              <a:rPr lang="en-DE" sz="3200" baseline="30000">
                <a:latin typeface="+mn-lt"/>
              </a:rPr>
              <a:t>nd</a:t>
            </a:r>
            <a:r>
              <a:rPr lang="en-DE" sz="3200">
                <a:latin typeface="+mn-lt"/>
              </a:rPr>
              <a:t> EuPRAXIA Site</a:t>
            </a:r>
            <a:br>
              <a:rPr lang="en-DE"/>
            </a:br>
            <a:r>
              <a:rPr lang="en-DE" sz="2000" b="0" i="1"/>
              <a:t>(from CDR, fulfilled by 1</a:t>
            </a:r>
            <a:r>
              <a:rPr lang="en-DE" sz="2000" b="0" i="1" baseline="30000"/>
              <a:t>st</a:t>
            </a:r>
            <a:r>
              <a:rPr lang="en-DE" sz="2000" b="0" i="1"/>
              <a:t> Site LNF/INFN)</a:t>
            </a:r>
            <a:endParaRPr lang="en-DE" b="0" i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B41B8-E634-1546-9C20-2888480CEE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96FA5-ECE0-3148-82A8-8FB6C4E0C665}"/>
              </a:ext>
            </a:extLst>
          </p:cNvPr>
          <p:cNvSpPr/>
          <p:nvPr/>
        </p:nvSpPr>
        <p:spPr>
          <a:xfrm>
            <a:off x="661552" y="5364595"/>
            <a:ext cx="692075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has existing groups in place to guarantee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requirements (laser, radio-protection, access control) and rules</a:t>
            </a: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A904F-73CC-1F48-A67B-7E6F17EFCCF4}"/>
              </a:ext>
            </a:extLst>
          </p:cNvPr>
          <p:cNvSpPr txBox="1"/>
          <p:nvPr/>
        </p:nvSpPr>
        <p:spPr>
          <a:xfrm>
            <a:off x="8104889" y="5462927"/>
            <a:ext cx="394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approach reduces cost (pre-invest) and risks of cost-overun.</a:t>
            </a:r>
          </a:p>
        </p:txBody>
      </p:sp>
    </p:spTree>
    <p:extLst>
      <p:ext uri="{BB962C8B-B14F-4D97-AF65-F5344CB8AC3E}">
        <p14:creationId xmlns:p14="http://schemas.microsoft.com/office/powerpoint/2010/main" val="365870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A33E4-7FFB-48F8-B091-9BF140AF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574897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Phased Implementation of Construction Sites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BBDA025-3BCF-44C6-8D48-285279DD5A3E}"/>
              </a:ext>
            </a:extLst>
          </p:cNvPr>
          <p:cNvGrpSpPr/>
          <p:nvPr/>
        </p:nvGrpSpPr>
        <p:grpSpPr>
          <a:xfrm>
            <a:off x="5548393" y="1014131"/>
            <a:ext cx="6440450" cy="2581215"/>
            <a:chOff x="542178" y="962642"/>
            <a:chExt cx="6440450" cy="2581215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84462BA-6CFF-4079-8FFB-20F37274B820}"/>
                </a:ext>
              </a:extLst>
            </p:cNvPr>
            <p:cNvGrpSpPr/>
            <p:nvPr/>
          </p:nvGrpSpPr>
          <p:grpSpPr>
            <a:xfrm>
              <a:off x="542178" y="962642"/>
              <a:ext cx="6440450" cy="2581215"/>
              <a:chOff x="3248505" y="921685"/>
              <a:chExt cx="6440450" cy="258121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A914E0-3239-4719-9EAD-BFA0FEE7E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465" y="2169092"/>
                <a:ext cx="2868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A582B86-2264-49B0-AB7B-4B538BCC3805}"/>
                  </a:ext>
                </a:extLst>
              </p:cNvPr>
              <p:cNvSpPr/>
              <p:nvPr/>
            </p:nvSpPr>
            <p:spPr>
              <a:xfrm>
                <a:off x="8240433" y="102669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0D2125-2E8D-4B8F-81A5-BFE5A0401399}"/>
                  </a:ext>
                </a:extLst>
              </p:cNvPr>
              <p:cNvSpPr/>
              <p:nvPr/>
            </p:nvSpPr>
            <p:spPr>
              <a:xfrm>
                <a:off x="3322988" y="1995356"/>
                <a:ext cx="640487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9FD0C2-3958-46EC-B04C-72FDB62115CB}"/>
                  </a:ext>
                </a:extLst>
              </p:cNvPr>
              <p:cNvSpPr txBox="1"/>
              <p:nvPr/>
            </p:nvSpPr>
            <p:spPr>
              <a:xfrm>
                <a:off x="3309379" y="1949820"/>
                <a:ext cx="6394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792BB9-E0B4-4FD7-8880-6B3EBCC35A80}"/>
                  </a:ext>
                </a:extLst>
              </p:cNvPr>
              <p:cNvSpPr/>
              <p:nvPr/>
            </p:nvSpPr>
            <p:spPr>
              <a:xfrm>
                <a:off x="4152526" y="1995356"/>
                <a:ext cx="857319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3B8ADB-829C-49D0-82F8-D4D6EED1BE8D}"/>
                  </a:ext>
                </a:extLst>
              </p:cNvPr>
              <p:cNvSpPr/>
              <p:nvPr/>
            </p:nvSpPr>
            <p:spPr>
              <a:xfrm>
                <a:off x="5394150" y="1483324"/>
                <a:ext cx="896320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47061-9FDF-4A5C-8B87-4296C8E73D9F}"/>
                  </a:ext>
                </a:extLst>
              </p:cNvPr>
              <p:cNvSpPr/>
              <p:nvPr/>
            </p:nvSpPr>
            <p:spPr>
              <a:xfrm>
                <a:off x="5385212" y="2692793"/>
                <a:ext cx="905257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9F695BC-39C0-42B7-B8AE-744284BC47EF}"/>
                  </a:ext>
                </a:extLst>
              </p:cNvPr>
              <p:cNvSpPr/>
              <p:nvPr/>
            </p:nvSpPr>
            <p:spPr>
              <a:xfrm>
                <a:off x="6796881" y="2692793"/>
                <a:ext cx="947362" cy="34747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D4DB718-0B94-4E3C-B1BB-7AC7F79DDA4E}"/>
                  </a:ext>
                </a:extLst>
              </p:cNvPr>
              <p:cNvSpPr/>
              <p:nvPr/>
            </p:nvSpPr>
            <p:spPr>
              <a:xfrm>
                <a:off x="8236791" y="24649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B83B1623-618D-4AD6-A038-75EF16BF06B4}"/>
                  </a:ext>
                </a:extLst>
              </p:cNvPr>
              <p:cNvSpPr/>
              <p:nvPr/>
            </p:nvSpPr>
            <p:spPr>
              <a:xfrm>
                <a:off x="7226858" y="1819474"/>
                <a:ext cx="1378199" cy="57821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0916649-7A60-49A9-9DE7-2DE701C19328}"/>
                  </a:ext>
                </a:extLst>
              </p:cNvPr>
              <p:cNvSpPr/>
              <p:nvPr/>
            </p:nvSpPr>
            <p:spPr>
              <a:xfrm>
                <a:off x="6580159" y="1192737"/>
                <a:ext cx="717876" cy="34747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F88E644-A426-4D40-A96B-256FDAB7D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7060"/>
                <a:ext cx="2405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72D7801-63E2-4C73-BBFD-DB8247CDD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2866529"/>
                <a:ext cx="24053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A3BCD0C-52E4-40A7-8632-30A43A60A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1120" y="2169092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841BC2-6FB2-4317-9E8D-9C70D6B21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5131"/>
                <a:ext cx="0" cy="123033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6B052D-4C0A-497C-BAB4-9A51D23C8A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20637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3A64A91-2CBB-48C2-8056-C32CFA625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2108582"/>
                <a:ext cx="8260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5243D18-EC4E-4D0B-BDB5-55AA984D0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0117" y="1664639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2F949BE-D6F1-4D45-BA17-C4FA4DA6E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0" cy="74211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DA0F8E9-6AAF-49E1-A3A4-2B333E6E1F83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>
                <a:off x="6286407" y="2866529"/>
                <a:ext cx="5104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55E7D81-558F-4DA0-AF7A-939A1CA35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2745327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5DB5DBB-25B1-42D6-87AE-CD8F452DD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3002951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DC067EF-AD74-46D8-8258-9D20F93DD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5842" y="2108582"/>
                <a:ext cx="91579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84AF36A-87DF-4577-B431-8944AA480311}"/>
                  </a:ext>
                </a:extLst>
              </p:cNvPr>
              <p:cNvCxnSpPr>
                <a:cxnSpLocks/>
                <a:stCxn id="124" idx="3"/>
                <a:endCxn id="15" idx="1"/>
              </p:cNvCxnSpPr>
              <p:nvPr/>
            </p:nvCxnSpPr>
            <p:spPr>
              <a:xfrm flipV="1">
                <a:off x="8049410" y="1196586"/>
                <a:ext cx="191023" cy="162019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647795-4DCE-40C5-8D5D-BE53C14F7162}"/>
                  </a:ext>
                </a:extLst>
              </p:cNvPr>
              <p:cNvSpPr txBox="1"/>
              <p:nvPr/>
            </p:nvSpPr>
            <p:spPr>
              <a:xfrm>
                <a:off x="4156457" y="1941536"/>
                <a:ext cx="88061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Accelerator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3057A2D-78B0-411C-9E74-EA5ECC2B1A8A}"/>
                  </a:ext>
                </a:extLst>
              </p:cNvPr>
              <p:cNvSpPr txBox="1"/>
              <p:nvPr/>
            </p:nvSpPr>
            <p:spPr>
              <a:xfrm>
                <a:off x="5358424" y="1435439"/>
                <a:ext cx="10123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362092-9478-4B02-86A6-B3AECE8181ED}"/>
                  </a:ext>
                </a:extLst>
              </p:cNvPr>
              <p:cNvSpPr txBox="1"/>
              <p:nvPr/>
            </p:nvSpPr>
            <p:spPr>
              <a:xfrm>
                <a:off x="5305477" y="2651085"/>
                <a:ext cx="10571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190B210-1BE3-4057-A9DC-E112B0DBCBCA}"/>
                  </a:ext>
                </a:extLst>
              </p:cNvPr>
              <p:cNvSpPr txBox="1"/>
              <p:nvPr/>
            </p:nvSpPr>
            <p:spPr>
              <a:xfrm>
                <a:off x="6797379" y="2662369"/>
                <a:ext cx="967367" cy="43088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Conversion &amp; conditioning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2B0A71F-3113-4516-942C-80B922CDCDD7}"/>
                  </a:ext>
                </a:extLst>
              </p:cNvPr>
              <p:cNvSpPr txBox="1"/>
              <p:nvPr/>
            </p:nvSpPr>
            <p:spPr>
              <a:xfrm>
                <a:off x="6566253" y="1230658"/>
                <a:ext cx="7769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Undulator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DBE6945-8E79-4801-A1A9-BBEE06E1F423}"/>
                  </a:ext>
                </a:extLst>
              </p:cNvPr>
              <p:cNvSpPr txBox="1"/>
              <p:nvPr/>
            </p:nvSpPr>
            <p:spPr>
              <a:xfrm>
                <a:off x="8226865" y="108194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70E722C-B05D-4815-A6F3-299659E29A4C}"/>
                  </a:ext>
                </a:extLst>
              </p:cNvPr>
              <p:cNvSpPr txBox="1"/>
              <p:nvPr/>
            </p:nvSpPr>
            <p:spPr>
              <a:xfrm>
                <a:off x="7280377" y="1890534"/>
                <a:ext cx="12302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ICS X-ray source user area (BU3)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697C7B-8180-409D-8FC0-B102559F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4322" y="3079389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5CF625-40EA-44CB-A566-6A024230B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3312859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AFB3D1E-89B2-4346-BE90-51627747E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2825673"/>
                <a:ext cx="48354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27E345-5240-4045-B447-5810BD97CD0D}"/>
                  </a:ext>
                </a:extLst>
              </p:cNvPr>
              <p:cNvSpPr txBox="1"/>
              <p:nvPr/>
            </p:nvSpPr>
            <p:spPr>
              <a:xfrm>
                <a:off x="3620080" y="2694894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laser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5420191-22AA-4F96-9BBC-A21BE850C1AC}"/>
                  </a:ext>
                </a:extLst>
              </p:cNvPr>
              <p:cNvSpPr txBox="1"/>
              <p:nvPr/>
            </p:nvSpPr>
            <p:spPr>
              <a:xfrm>
                <a:off x="3756759" y="2941115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electrons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4282C5-1257-4398-9C7B-055B421D8BBD}"/>
                  </a:ext>
                </a:extLst>
              </p:cNvPr>
              <p:cNvSpPr txBox="1"/>
              <p:nvPr/>
            </p:nvSpPr>
            <p:spPr>
              <a:xfrm>
                <a:off x="3770045" y="3184472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positrons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3611816-4BF3-451A-AAEE-F8FF3CE64ECA}"/>
                  </a:ext>
                </a:extLst>
              </p:cNvPr>
              <p:cNvSpPr txBox="1"/>
              <p:nvPr/>
            </p:nvSpPr>
            <p:spPr>
              <a:xfrm>
                <a:off x="8199018" y="2424992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HEP detector test user area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57F789A-B3E2-4BE3-9780-2B75D69CF219}"/>
                  </a:ext>
                </a:extLst>
              </p:cNvPr>
              <p:cNvSpPr txBox="1"/>
              <p:nvPr/>
            </p:nvSpPr>
            <p:spPr>
              <a:xfrm>
                <a:off x="5324003" y="921685"/>
                <a:ext cx="251294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BB-A: 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Radiation sources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DC6627-C4D8-4B01-AD7A-1F1FE35E7F16}"/>
                  </a:ext>
                </a:extLst>
              </p:cNvPr>
              <p:cNvSpPr txBox="1"/>
              <p:nvPr/>
            </p:nvSpPr>
            <p:spPr>
              <a:xfrm>
                <a:off x="4854922" y="3210512"/>
                <a:ext cx="4488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GeV-class positrons &amp; HEP detector test stand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066DD5B9-9543-4DA2-ADAD-3A64BD529655}"/>
                  </a:ext>
                </a:extLst>
              </p:cNvPr>
              <p:cNvSpPr/>
              <p:nvPr/>
            </p:nvSpPr>
            <p:spPr>
              <a:xfrm>
                <a:off x="8240433" y="139876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CA7DF70-FDD9-4C8A-9FAC-2249B575F415}"/>
                  </a:ext>
                </a:extLst>
              </p:cNvPr>
              <p:cNvSpPr txBox="1"/>
              <p:nvPr/>
            </p:nvSpPr>
            <p:spPr>
              <a:xfrm>
                <a:off x="8215752" y="145401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57B0078-C1F8-4FD8-8704-2D79BBDE4F00}"/>
                  </a:ext>
                </a:extLst>
              </p:cNvPr>
              <p:cNvCxnSpPr>
                <a:cxnSpLocks/>
                <a:stCxn id="124" idx="3"/>
                <a:endCxn id="90" idx="1"/>
              </p:cNvCxnSpPr>
              <p:nvPr/>
            </p:nvCxnSpPr>
            <p:spPr>
              <a:xfrm>
                <a:off x="8049410" y="1358605"/>
                <a:ext cx="191023" cy="21004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333CFF40-6874-45B8-9B62-0A7B931E6452}"/>
                  </a:ext>
                </a:extLst>
              </p:cNvPr>
              <p:cNvSpPr/>
              <p:nvPr/>
            </p:nvSpPr>
            <p:spPr>
              <a:xfrm>
                <a:off x="8236792" y="287531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CBB7BAD-7A05-42A5-8BE3-B6BBE1EE6487}"/>
                  </a:ext>
                </a:extLst>
              </p:cNvPr>
              <p:cNvSpPr txBox="1"/>
              <p:nvPr/>
            </p:nvSpPr>
            <p:spPr>
              <a:xfrm>
                <a:off x="8221677" y="285120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GeV-class positron user area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113B973-A0E0-4058-A931-6AD07A223E1A}"/>
                  </a:ext>
                </a:extLst>
              </p:cNvPr>
              <p:cNvSpPr txBox="1"/>
              <p:nvPr/>
            </p:nvSpPr>
            <p:spPr>
              <a:xfrm>
                <a:off x="3251372" y="928828"/>
                <a:ext cx="1690032" cy="6463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INFN (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Italy</a:t>
                </a: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beam-driven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accelerators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71CF83C-E601-4AEC-9516-262901D9DBAE}"/>
                  </a:ext>
                </a:extLst>
              </p:cNvPr>
              <p:cNvSpPr/>
              <p:nvPr/>
            </p:nvSpPr>
            <p:spPr>
              <a:xfrm>
                <a:off x="3248505" y="933407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D40CAF9-C69B-4B62-8A2E-32E7A9317637}"/>
                </a:ext>
              </a:extLst>
            </p:cNvPr>
            <p:cNvSpPr/>
            <p:nvPr/>
          </p:nvSpPr>
          <p:spPr>
            <a:xfrm>
              <a:off x="4616560" y="123083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B0470D7-BE46-46D2-AE37-0335C723C7BC}"/>
                </a:ext>
              </a:extLst>
            </p:cNvPr>
            <p:cNvSpPr txBox="1"/>
            <p:nvPr/>
          </p:nvSpPr>
          <p:spPr>
            <a:xfrm>
              <a:off x="4552954" y="1268757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1CA48CB-FA35-4EA6-A52F-CB13E2CC96CC}"/>
              </a:ext>
            </a:extLst>
          </p:cNvPr>
          <p:cNvGrpSpPr/>
          <p:nvPr/>
        </p:nvGrpSpPr>
        <p:grpSpPr>
          <a:xfrm>
            <a:off x="5548393" y="3634779"/>
            <a:ext cx="6440450" cy="2578362"/>
            <a:chOff x="5548393" y="3634779"/>
            <a:chExt cx="6440450" cy="2578362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0EF76D5-22B1-40E4-B8A8-D9BED3978200}"/>
                </a:ext>
              </a:extLst>
            </p:cNvPr>
            <p:cNvGrpSpPr/>
            <p:nvPr/>
          </p:nvGrpSpPr>
          <p:grpSpPr>
            <a:xfrm>
              <a:off x="5548393" y="3634779"/>
              <a:ext cx="6440450" cy="2578362"/>
              <a:chOff x="3239144" y="3628580"/>
              <a:chExt cx="6440450" cy="257836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90048D2-DC19-4011-8784-6E492CB0B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5528" y="5792143"/>
                <a:ext cx="126466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EA76407-2395-4976-8655-274A19DB6B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2716" y="4936568"/>
                <a:ext cx="61747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90C5038-29CF-428B-B518-802B412CA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124" y="4174244"/>
                <a:ext cx="81379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1EC3919-2F33-4425-9E16-0C4B7EF008ED}"/>
                  </a:ext>
                </a:extLst>
              </p:cNvPr>
              <p:cNvSpPr/>
              <p:nvPr/>
            </p:nvSpPr>
            <p:spPr>
              <a:xfrm>
                <a:off x="4007783" y="3988900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DCAED86-76CD-4782-9746-4005D572D3C8}"/>
                  </a:ext>
                </a:extLst>
              </p:cNvPr>
              <p:cNvSpPr/>
              <p:nvPr/>
            </p:nvSpPr>
            <p:spPr>
              <a:xfrm>
                <a:off x="8222604" y="454216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E3D3EC1-EB24-4AF5-8569-83E8BD217CF3}"/>
                  </a:ext>
                </a:extLst>
              </p:cNvPr>
              <p:cNvSpPr/>
              <p:nvPr/>
            </p:nvSpPr>
            <p:spPr>
              <a:xfrm>
                <a:off x="8222605" y="49525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9EF5A86-BC7F-40A0-B9FE-411278308F28}"/>
                  </a:ext>
                </a:extLst>
              </p:cNvPr>
              <p:cNvSpPr/>
              <p:nvPr/>
            </p:nvSpPr>
            <p:spPr>
              <a:xfrm>
                <a:off x="3239144" y="3649525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162370B-0D8F-4F4C-A87F-7E3368ACA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855" y="4153063"/>
                <a:ext cx="0" cy="120514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2E0802D-1857-4D25-B2AD-203580B4B2D1}"/>
                  </a:ext>
                </a:extLst>
              </p:cNvPr>
              <p:cNvSpPr/>
              <p:nvPr/>
            </p:nvSpPr>
            <p:spPr>
              <a:xfrm>
                <a:off x="3996097" y="4725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9B3E3DD-E2D2-49BA-B8DC-F4E4F6C3D2F7}"/>
                  </a:ext>
                </a:extLst>
              </p:cNvPr>
              <p:cNvSpPr/>
              <p:nvPr/>
            </p:nvSpPr>
            <p:spPr>
              <a:xfrm>
                <a:off x="5320193" y="4734363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4A5436C-5DA2-4FD6-B810-7E86BD87D9DB}"/>
                  </a:ext>
                </a:extLst>
              </p:cNvPr>
              <p:cNvSpPr/>
              <p:nvPr/>
            </p:nvSpPr>
            <p:spPr>
              <a:xfrm>
                <a:off x="5320193" y="5554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DBA0E04-7D78-4992-BF77-B76B4FD18B96}"/>
                  </a:ext>
                </a:extLst>
              </p:cNvPr>
              <p:cNvSpPr/>
              <p:nvPr/>
            </p:nvSpPr>
            <p:spPr>
              <a:xfrm>
                <a:off x="3348909" y="5749269"/>
                <a:ext cx="1042416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7027F56-CC33-466B-9D70-2CAF1797DEE6}"/>
                  </a:ext>
                </a:extLst>
              </p:cNvPr>
              <p:cNvSpPr/>
              <p:nvPr/>
            </p:nvSpPr>
            <p:spPr>
              <a:xfrm>
                <a:off x="5781582" y="3881456"/>
                <a:ext cx="1651255" cy="6035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00C32AC-B2B6-4727-80C7-AF2A1BF8E7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162636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A077DE9-88A0-441B-964F-4DF541EC7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908099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363990A-3EA4-4ED2-9083-407663BFA1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0" cy="8066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F549ABB-F524-4D7B-9D7E-FA7243D2D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2157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689E5D2-D5CE-4767-95B7-6E5685A26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0808" y="5632498"/>
                <a:ext cx="133938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B94122E-D311-47A0-8694-C51DF276241B}"/>
                  </a:ext>
                </a:extLst>
              </p:cNvPr>
              <p:cNvCxnSpPr>
                <a:cxnSpLocks/>
                <a:endCxn id="137" idx="1"/>
              </p:cNvCxnSpPr>
              <p:nvPr/>
            </p:nvCxnSpPr>
            <p:spPr>
              <a:xfrm flipV="1">
                <a:off x="6362609" y="5723133"/>
                <a:ext cx="177959" cy="500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B5DA447-DB76-46DD-B469-2FD5F75D2FC3}"/>
                  </a:ext>
                </a:extLst>
              </p:cNvPr>
              <p:cNvCxnSpPr>
                <a:cxnSpLocks/>
                <a:endCxn id="103" idx="1"/>
              </p:cNvCxnSpPr>
              <p:nvPr/>
            </p:nvCxnSpPr>
            <p:spPr>
              <a:xfrm flipV="1">
                <a:off x="7985670" y="5567002"/>
                <a:ext cx="216513" cy="16677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22D6190-2F74-4B7C-9FB5-C7EABA6A9F7D}"/>
                  </a:ext>
                </a:extLst>
              </p:cNvPr>
              <p:cNvSpPr txBox="1"/>
              <p:nvPr/>
            </p:nvSpPr>
            <p:spPr>
              <a:xfrm>
                <a:off x="3935644" y="4024177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2553A3B-F347-4138-A86B-F1D9EE6E5276}"/>
                  </a:ext>
                </a:extLst>
              </p:cNvPr>
              <p:cNvSpPr txBox="1"/>
              <p:nvPr/>
            </p:nvSpPr>
            <p:spPr>
              <a:xfrm>
                <a:off x="3915837" y="4768733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744A7E-E591-4732-8D08-A92DD3367C32}"/>
                  </a:ext>
                </a:extLst>
              </p:cNvPr>
              <p:cNvSpPr txBox="1"/>
              <p:nvPr/>
            </p:nvSpPr>
            <p:spPr>
              <a:xfrm>
                <a:off x="5390315" y="4692655"/>
                <a:ext cx="89352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AEFDD4F-2BD9-4B82-AB95-EF33998CBBE4}"/>
                  </a:ext>
                </a:extLst>
              </p:cNvPr>
              <p:cNvSpPr txBox="1"/>
              <p:nvPr/>
            </p:nvSpPr>
            <p:spPr>
              <a:xfrm>
                <a:off x="5239933" y="5501488"/>
                <a:ext cx="11948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537B753-4563-4A1A-B82E-0C7CE4B4F215}"/>
                  </a:ext>
                </a:extLst>
              </p:cNvPr>
              <p:cNvSpPr txBox="1"/>
              <p:nvPr/>
            </p:nvSpPr>
            <p:spPr>
              <a:xfrm>
                <a:off x="3282874" y="5793506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B1AF78D-7E68-4777-A86D-662AF8BD7315}"/>
                  </a:ext>
                </a:extLst>
              </p:cNvPr>
              <p:cNvGrpSpPr/>
              <p:nvPr/>
            </p:nvGrpSpPr>
            <p:grpSpPr>
              <a:xfrm>
                <a:off x="6573428" y="4692656"/>
                <a:ext cx="1194815" cy="430887"/>
                <a:chOff x="4222369" y="2011452"/>
                <a:chExt cx="1194815" cy="430887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3A67F2F-FAFF-42E0-942A-E0A2960ED603}"/>
                    </a:ext>
                  </a:extLst>
                </p:cNvPr>
                <p:cNvSpPr/>
                <p:nvPr/>
              </p:nvSpPr>
              <p:spPr>
                <a:xfrm>
                  <a:off x="4246370" y="2044623"/>
                  <a:ext cx="1146814" cy="347472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719DFBB-E389-4FA5-B795-DB929792DF40}"/>
                    </a:ext>
                  </a:extLst>
                </p:cNvPr>
                <p:cNvSpPr txBox="1"/>
                <p:nvPr/>
              </p:nvSpPr>
              <p:spPr>
                <a:xfrm>
                  <a:off x="4222369" y="2011452"/>
                  <a:ext cx="1194815" cy="430887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Conversion &amp; conditioning</a:t>
                  </a:r>
                </a:p>
              </p:txBody>
            </p: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C68AC94-74CC-4CE5-BEEE-ECC6940D952B}"/>
                  </a:ext>
                </a:extLst>
              </p:cNvPr>
              <p:cNvCxnSpPr>
                <a:cxnSpLocks/>
                <a:endCxn id="80" idx="1"/>
              </p:cNvCxnSpPr>
              <p:nvPr/>
            </p:nvCxnSpPr>
            <p:spPr>
              <a:xfrm flipV="1">
                <a:off x="6348512" y="4908100"/>
                <a:ext cx="224916" cy="426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ADD6FA7-DEF6-4268-8BED-336A9BF94A65}"/>
                  </a:ext>
                </a:extLst>
              </p:cNvPr>
              <p:cNvSpPr txBox="1"/>
              <p:nvPr/>
            </p:nvSpPr>
            <p:spPr>
              <a:xfrm>
                <a:off x="5735902" y="3937620"/>
                <a:ext cx="17540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Life-science &amp; materials X-ray imaging user area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0262E24-AFD3-4769-B627-EA4EEC007D3F}"/>
                  </a:ext>
                </a:extLst>
              </p:cNvPr>
              <p:cNvSpPr/>
              <p:nvPr/>
            </p:nvSpPr>
            <p:spPr>
              <a:xfrm>
                <a:off x="3348909" y="5336392"/>
                <a:ext cx="1042416" cy="347472"/>
              </a:xfrm>
              <a:prstGeom prst="rect">
                <a:avLst/>
              </a:prstGeom>
              <a:solidFill>
                <a:srgbClr val="EF3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91096AB-7D98-4988-B8F8-82D0D8146447}"/>
                  </a:ext>
                </a:extLst>
              </p:cNvPr>
              <p:cNvSpPr txBox="1"/>
              <p:nvPr/>
            </p:nvSpPr>
            <p:spPr>
              <a:xfrm>
                <a:off x="3282874" y="5358205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600612E-FBCA-4961-86AA-3DB1EEC15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8243" y="5030343"/>
                <a:ext cx="459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6E13E97-F852-42B8-9CCF-7A6BF0F8F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3197" y="4825803"/>
                <a:ext cx="45459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28C736A-2467-4760-9776-E29A9406F9DE}"/>
                  </a:ext>
                </a:extLst>
              </p:cNvPr>
              <p:cNvSpPr txBox="1"/>
              <p:nvPr/>
            </p:nvSpPr>
            <p:spPr>
              <a:xfrm>
                <a:off x="7989562" y="3643278"/>
                <a:ext cx="1690032" cy="46166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laser-driven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plasma accelerators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C0FAF06-7642-4E92-8543-BFE056CE9EB8}"/>
                  </a:ext>
                </a:extLst>
              </p:cNvPr>
              <p:cNvSpPr txBox="1"/>
              <p:nvPr/>
            </p:nvSpPr>
            <p:spPr>
              <a:xfrm>
                <a:off x="6096000" y="5914554"/>
                <a:ext cx="156957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LB-A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FEL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3930287-4237-4134-A636-9F9372F4951D}"/>
                  </a:ext>
                </a:extLst>
              </p:cNvPr>
              <p:cNvSpPr txBox="1"/>
              <p:nvPr/>
            </p:nvSpPr>
            <p:spPr>
              <a:xfrm>
                <a:off x="3717226" y="4449751"/>
                <a:ext cx="433082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Positron beam source &amp; table-top test beam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DA91DFA-6F47-44E8-8781-6AE8799B5B92}"/>
                  </a:ext>
                </a:extLst>
              </p:cNvPr>
              <p:cNvSpPr txBox="1"/>
              <p:nvPr/>
            </p:nvSpPr>
            <p:spPr>
              <a:xfrm>
                <a:off x="3401223" y="3628580"/>
                <a:ext cx="422743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LB-C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X-ray imaging – life sciences &amp; materials 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746ACDE-F1C0-40EB-9FF2-830702F38CE9}"/>
                  </a:ext>
                </a:extLst>
              </p:cNvPr>
              <p:cNvSpPr/>
              <p:nvPr/>
            </p:nvSpPr>
            <p:spPr>
              <a:xfrm>
                <a:off x="8215751" y="538094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F908F30-E8C1-42C0-9F57-F7A5E20BEF4F}"/>
                  </a:ext>
                </a:extLst>
              </p:cNvPr>
              <p:cNvSpPr txBox="1"/>
              <p:nvPr/>
            </p:nvSpPr>
            <p:spPr>
              <a:xfrm>
                <a:off x="8202183" y="543619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B55A0948-DD2D-48A0-906C-93248896B3E9}"/>
                  </a:ext>
                </a:extLst>
              </p:cNvPr>
              <p:cNvSpPr/>
              <p:nvPr/>
            </p:nvSpPr>
            <p:spPr>
              <a:xfrm>
                <a:off x="8215751" y="575301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4A09E4-05F4-45B7-A034-E603E3B863E0}"/>
                  </a:ext>
                </a:extLst>
              </p:cNvPr>
              <p:cNvSpPr txBox="1"/>
              <p:nvPr/>
            </p:nvSpPr>
            <p:spPr>
              <a:xfrm>
                <a:off x="8191070" y="580826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E5D8F63-C6D3-4902-8A8B-C1BE422E30E9}"/>
                  </a:ext>
                </a:extLst>
              </p:cNvPr>
              <p:cNvCxnSpPr>
                <a:cxnSpLocks/>
                <a:endCxn id="105" idx="1"/>
              </p:cNvCxnSpPr>
              <p:nvPr/>
            </p:nvCxnSpPr>
            <p:spPr>
              <a:xfrm>
                <a:off x="7985671" y="5728135"/>
                <a:ext cx="205399" cy="210933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855039B-02B6-423E-B786-EDA4693C5F07}"/>
                  </a:ext>
                </a:extLst>
              </p:cNvPr>
              <p:cNvSpPr txBox="1"/>
              <p:nvPr/>
            </p:nvSpPr>
            <p:spPr>
              <a:xfrm>
                <a:off x="8173941" y="451398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Table-top test beam user area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B87B2DE-DEC2-4CB4-9F66-04F57E68E33A}"/>
                  </a:ext>
                </a:extLst>
              </p:cNvPr>
              <p:cNvSpPr txBox="1"/>
              <p:nvPr/>
            </p:nvSpPr>
            <p:spPr>
              <a:xfrm>
                <a:off x="8168950" y="4917244"/>
                <a:ext cx="14878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Ultracompact positron source user area</a:t>
                </a:r>
              </a:p>
            </p:txBody>
          </p: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5F52564-7D9B-4A7C-9770-31F59C43E182}"/>
                </a:ext>
              </a:extLst>
            </p:cNvPr>
            <p:cNvSpPr/>
            <p:nvPr/>
          </p:nvSpPr>
          <p:spPr>
            <a:xfrm>
              <a:off x="8863723" y="556060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C1AFFAB-8E9C-4850-832A-324419DE19E8}"/>
                </a:ext>
              </a:extLst>
            </p:cNvPr>
            <p:cNvSpPr txBox="1"/>
            <p:nvPr/>
          </p:nvSpPr>
          <p:spPr>
            <a:xfrm>
              <a:off x="8849817" y="5598527"/>
              <a:ext cx="776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3F37798-CF3A-422A-AE21-516156A2EA26}"/>
                </a:ext>
              </a:extLst>
            </p:cNvPr>
            <p:cNvSpPr/>
            <p:nvPr/>
          </p:nvSpPr>
          <p:spPr>
            <a:xfrm>
              <a:off x="9606451" y="5557748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0E3815F-196F-4B1F-93D2-D8DF8847DC56}"/>
                </a:ext>
              </a:extLst>
            </p:cNvPr>
            <p:cNvSpPr txBox="1"/>
            <p:nvPr/>
          </p:nvSpPr>
          <p:spPr>
            <a:xfrm>
              <a:off x="9542845" y="5595669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8CE89D2C-2B08-4DD3-8872-FA9F25353161}"/>
              </a:ext>
            </a:extLst>
          </p:cNvPr>
          <p:cNvGraphicFramePr>
            <a:graphicFrameLocks noGrp="1"/>
          </p:cNvGraphicFramePr>
          <p:nvPr/>
        </p:nvGraphicFramePr>
        <p:xfrm>
          <a:off x="281947" y="1016196"/>
          <a:ext cx="4814960" cy="4259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96">
                  <a:extLst>
                    <a:ext uri="{9D8B030D-6E8A-4147-A177-3AD203B41FA5}">
                      <a16:colId xmlns:a16="http://schemas.microsoft.com/office/drawing/2014/main" val="177172139"/>
                    </a:ext>
                  </a:extLst>
                </a:gridCol>
                <a:gridCol w="2025112">
                  <a:extLst>
                    <a:ext uri="{9D8B030D-6E8A-4147-A177-3AD203B41FA5}">
                      <a16:colId xmlns:a16="http://schemas.microsoft.com/office/drawing/2014/main" val="710687218"/>
                    </a:ext>
                  </a:extLst>
                </a:gridCol>
                <a:gridCol w="1952652">
                  <a:extLst>
                    <a:ext uri="{9D8B030D-6E8A-4147-A177-3AD203B41FA5}">
                      <a16:colId xmlns:a16="http://schemas.microsoft.com/office/drawing/2014/main" val="2839128756"/>
                    </a:ext>
                  </a:extLst>
                </a:gridCol>
              </a:tblGrid>
              <a:tr h="404172">
                <a:tc>
                  <a:txBody>
                    <a:bodyPr/>
                    <a:lstStyle/>
                    <a:p>
                      <a:endParaRPr lang="x-none" sz="16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Laser-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Beam-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960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/>
                        <a:t>Phase 1 </a:t>
                      </a:r>
                      <a:endParaRPr lang="x-none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Ultracompact positron source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GeV-class positrons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42815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2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X-ray imaging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Table-top test beams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ICS source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beamline 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HEP detector tests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83597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3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High-field physics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Medical imaging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803169"/>
                  </a:ext>
                </a:extLst>
              </a:tr>
            </a:tbl>
          </a:graphicData>
        </a:graphic>
      </p:graphicFrame>
      <p:sp>
        <p:nvSpPr>
          <p:cNvPr id="110" name="Footer Placeholder 4">
            <a:extLst>
              <a:ext uri="{FF2B5EF4-FFF2-40B4-BE49-F238E27FC236}">
                <a16:creationId xmlns:a16="http://schemas.microsoft.com/office/drawing/2014/main" id="{A365DC8D-A6C9-456E-A2B8-79C9D48C5C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82599" y="6480788"/>
            <a:ext cx="5780763" cy="365125"/>
          </a:xfrm>
        </p:spPr>
        <p:txBody>
          <a:bodyPr/>
          <a:lstStyle/>
          <a:p>
            <a:pPr algn="l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EuroNNAc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 Workshop - 21 Sep 2022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FFC8CC6-7173-3A78-686A-869A800F66EB}"/>
              </a:ext>
            </a:extLst>
          </p:cNvPr>
          <p:cNvSpPr/>
          <p:nvPr/>
        </p:nvSpPr>
        <p:spPr>
          <a:xfrm>
            <a:off x="3146963" y="1436003"/>
            <a:ext cx="1949944" cy="475917"/>
          </a:xfrm>
          <a:prstGeom prst="rect">
            <a:avLst/>
          </a:prstGeom>
          <a:noFill/>
          <a:ln w="762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31019505-748D-E825-4FC1-942BB629A6D4}"/>
              </a:ext>
            </a:extLst>
          </p:cNvPr>
          <p:cNvSpPr/>
          <p:nvPr/>
        </p:nvSpPr>
        <p:spPr>
          <a:xfrm>
            <a:off x="1152394" y="2669935"/>
            <a:ext cx="1949944" cy="47591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1231C4-2FAE-88CB-CED3-31054EC87885}"/>
              </a:ext>
            </a:extLst>
          </p:cNvPr>
          <p:cNvSpPr txBox="1"/>
          <p:nvPr/>
        </p:nvSpPr>
        <p:spPr>
          <a:xfrm>
            <a:off x="5109713" y="1458918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1C195FCB-26B6-CD90-D1D4-34D678A042CE}"/>
              </a:ext>
            </a:extLst>
          </p:cNvPr>
          <p:cNvSpPr txBox="1"/>
          <p:nvPr/>
        </p:nvSpPr>
        <p:spPr>
          <a:xfrm>
            <a:off x="3080632" y="2885675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8CE1DD-497B-B690-CC05-829AD0748823}"/>
              </a:ext>
            </a:extLst>
          </p:cNvPr>
          <p:cNvSpPr txBox="1"/>
          <p:nvPr/>
        </p:nvSpPr>
        <p:spPr>
          <a:xfrm>
            <a:off x="254598" y="5299467"/>
            <a:ext cx="484230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i="1">
                <a:solidFill>
                  <a:srgbClr val="0000FF"/>
                </a:solidFill>
              </a:rPr>
              <a:t>1: INFN-LNF construction funding 108 M€</a:t>
            </a:r>
          </a:p>
          <a:p>
            <a:pPr>
              <a:spcAft>
                <a:spcPts val="600"/>
              </a:spcAft>
            </a:pPr>
            <a:r>
              <a:rPr lang="en-US" sz="1800" b="1" i="1">
                <a:solidFill>
                  <a:srgbClr val="FF0000"/>
                </a:solidFill>
              </a:rPr>
              <a:t>2: INFN/CNR/TorVer demo facility 22 M€ (PNRR) </a:t>
            </a:r>
          </a:p>
        </p:txBody>
      </p:sp>
    </p:spTree>
    <p:extLst>
      <p:ext uri="{BB962C8B-B14F-4D97-AF65-F5344CB8AC3E}">
        <p14:creationId xmlns:p14="http://schemas.microsoft.com/office/powerpoint/2010/main" val="2457094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BE1A00B-9296-ED4B-B1DF-0FA1668E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6106" y="903941"/>
            <a:ext cx="8473039" cy="555863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We consider it a major success that </a:t>
            </a:r>
            <a:r>
              <a:rPr lang="en-US" sz="2000" dirty="0" err="1"/>
              <a:t>EuPRAXIA</a:t>
            </a:r>
            <a:r>
              <a:rPr lang="en-US" sz="2000" dirty="0"/>
              <a:t> was selected for the 2021 update of the ESFRI Roadmap (besides Einstein Telescope the only project from physical sciences). We think it reflects on </a:t>
            </a:r>
            <a:r>
              <a:rPr lang="en-US" sz="2000" b="1" dirty="0"/>
              <a:t>quality and readiness </a:t>
            </a:r>
            <a:r>
              <a:rPr lang="en-US" sz="2000" dirty="0"/>
              <a:t>of our work and technology.</a:t>
            </a:r>
          </a:p>
          <a:p>
            <a:pPr>
              <a:spcAft>
                <a:spcPts val="600"/>
              </a:spcAft>
            </a:pPr>
            <a:r>
              <a:rPr lang="en-US" sz="2000" dirty="0" err="1"/>
              <a:t>EuPRAXIA</a:t>
            </a:r>
            <a:r>
              <a:rPr lang="en-US" sz="2000" dirty="0"/>
              <a:t> is the </a:t>
            </a:r>
            <a:r>
              <a:rPr lang="en-US" sz="2000" b="1" dirty="0"/>
              <a:t>first ever plasma accelerator project with a Conceptual Design Report</a:t>
            </a:r>
            <a:r>
              <a:rPr lang="en-US" sz="20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000" dirty="0" err="1"/>
              <a:t>EuPRAXIA</a:t>
            </a:r>
            <a:r>
              <a:rPr lang="en-US" sz="2000" dirty="0"/>
              <a:t> is the </a:t>
            </a:r>
            <a:r>
              <a:rPr lang="en-US" sz="2000" b="1" dirty="0"/>
              <a:t>first ever plasma accelerator project on the ESFRI roadmap</a:t>
            </a:r>
            <a:r>
              <a:rPr lang="en-US" sz="20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Being on the ESFRI roadmap: Just approved </a:t>
            </a:r>
            <a:r>
              <a:rPr lang="en-US" sz="2000" dirty="0" err="1"/>
              <a:t>EuPRAXIA</a:t>
            </a:r>
            <a:r>
              <a:rPr lang="en-US" sz="2000" dirty="0"/>
              <a:t>-PP project will establish a </a:t>
            </a:r>
            <a:r>
              <a:rPr lang="en-US" sz="2000" b="1" dirty="0"/>
              <a:t>fully European project</a:t>
            </a:r>
            <a:r>
              <a:rPr lang="en-US" sz="2000" dirty="0"/>
              <a:t>, with European shareholders.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Significant funding secured already (160 M€), ca. 25% of full implementation.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We hope to make it an </a:t>
            </a:r>
            <a:r>
              <a:rPr lang="en-US" sz="2000" b="1" dirty="0"/>
              <a:t>example of European innovation</a:t>
            </a:r>
            <a:r>
              <a:rPr lang="en-US" sz="2000" dirty="0"/>
              <a:t>, bringing science to new applications and new areas. Following inspiration of particle physics detectors.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Start-up mode for preparatory phase with 1,550 person months … Two more countries joined: Spain and Greece. Important: Decision 2</a:t>
            </a:r>
            <a:r>
              <a:rPr lang="en-US" sz="2000" baseline="30000" dirty="0"/>
              <a:t>nd</a:t>
            </a:r>
            <a:r>
              <a:rPr lang="en-US" sz="2000" dirty="0"/>
              <a:t> site.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D9DBC-55D4-4C4A-B499-75980B32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n-lt"/>
              </a:rPr>
              <a:t>Conclusion</a:t>
            </a:r>
            <a:endParaRPr lang="de-DE" dirty="0">
              <a:latin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F065F9-D700-904B-889A-EE338D7A7D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C4F6C84-74D4-334A-9A3D-82EA21363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1395"/>
            <a:ext cx="3200422" cy="1775539"/>
          </a:xfrm>
          <a:prstGeom prst="rect">
            <a:avLst/>
          </a:prstGeom>
        </p:spPr>
      </p:pic>
      <p:pic>
        <p:nvPicPr>
          <p:cNvPr id="8" name="Picture 1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9EF2E56A-32F8-CD4E-8D98-7071FE181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" y="3003593"/>
            <a:ext cx="3190043" cy="1794399"/>
          </a:xfrm>
          <a:prstGeom prst="rect">
            <a:avLst/>
          </a:prstGeom>
        </p:spPr>
      </p:pic>
      <p:pic>
        <p:nvPicPr>
          <p:cNvPr id="9" name="Bildplatzhalter 6">
            <a:extLst>
              <a:ext uri="{FF2B5EF4-FFF2-40B4-BE49-F238E27FC236}">
                <a16:creationId xmlns:a16="http://schemas.microsoft.com/office/drawing/2014/main" id="{4BB25903-8552-4145-8D00-642949AF0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" y="4925156"/>
            <a:ext cx="3190043" cy="106279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713813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2D43AC-6DA1-29DD-EE21-63F847FF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Human-made Sources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Light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768128-8DD4-0517-E93E-FA30C710BA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D8216-30CD-D43E-9259-495FD7D4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" t="43271" r="3657" b="6626"/>
          <a:stretch/>
        </p:blipFill>
        <p:spPr>
          <a:xfrm flipH="1">
            <a:off x="185170" y="926276"/>
            <a:ext cx="11744696" cy="49520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A88C6C-E947-2038-E240-2FA92943A2FF}"/>
              </a:ext>
            </a:extLst>
          </p:cNvPr>
          <p:cNvSpPr txBox="1"/>
          <p:nvPr/>
        </p:nvSpPr>
        <p:spPr>
          <a:xfrm>
            <a:off x="91045" y="5866409"/>
            <a:ext cx="1225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       100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10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1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100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10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1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100 fm          10 fm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A12E7D-D586-7708-BF6E-EBF3340090C1}"/>
              </a:ext>
            </a:extLst>
          </p:cNvPr>
          <p:cNvSpPr/>
          <p:nvPr/>
        </p:nvSpPr>
        <p:spPr>
          <a:xfrm>
            <a:off x="715969" y="1481598"/>
            <a:ext cx="314024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7818D31-3252-98ED-5FCB-2B43DBCC5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15970" y="1196203"/>
            <a:ext cx="314024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7A5999AA-A617-64DB-8C2E-2D50DFA72720}"/>
              </a:ext>
            </a:extLst>
          </p:cNvPr>
          <p:cNvSpPr txBox="1"/>
          <p:nvPr/>
        </p:nvSpPr>
        <p:spPr>
          <a:xfrm>
            <a:off x="9530" y="926992"/>
            <a:ext cx="914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Visible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7936E24-ADA6-866E-B1DD-308D2531E8B6}"/>
              </a:ext>
            </a:extLst>
          </p:cNvPr>
          <p:cNvSpPr txBox="1"/>
          <p:nvPr/>
        </p:nvSpPr>
        <p:spPr>
          <a:xfrm>
            <a:off x="1007786" y="997734"/>
            <a:ext cx="73469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(400,000 bc), oil lamp (10,000 bc), gas lamp (500 bc), candle (500 bc)</a:t>
            </a:r>
          </a:p>
        </p:txBody>
      </p:sp>
    </p:spTree>
    <p:extLst>
      <p:ext uri="{BB962C8B-B14F-4D97-AF65-F5344CB8AC3E}">
        <p14:creationId xmlns:p14="http://schemas.microsoft.com/office/powerpoint/2010/main" val="816189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712f0413d5fc2e96968db52651d13bf8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44" y="131716"/>
            <a:ext cx="9231581" cy="652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9706894" y="0"/>
            <a:ext cx="2485111" cy="6858000"/>
            <a:chOff x="9706890" y="0"/>
            <a:chExt cx="2485110" cy="6858000"/>
          </a:xfrm>
          <a:solidFill>
            <a:srgbClr val="224B93"/>
          </a:solidFill>
        </p:grpSpPr>
        <p:sp>
          <p:nvSpPr>
            <p:cNvPr id="14" name="Rectangle 13"/>
            <p:cNvSpPr/>
            <p:nvPr/>
          </p:nvSpPr>
          <p:spPr>
            <a:xfrm>
              <a:off x="9706890" y="0"/>
              <a:ext cx="2485110" cy="685800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226017" y="2196221"/>
              <a:ext cx="5461452" cy="2470513"/>
            </a:xfrm>
            <a:prstGeom prst="rect">
              <a:avLst/>
            </a:prstGeom>
            <a:grpFill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4C205E-F5DF-4627-9203-870F7E86D104}"/>
              </a:ext>
            </a:extLst>
          </p:cNvPr>
          <p:cNvSpPr txBox="1"/>
          <p:nvPr/>
        </p:nvSpPr>
        <p:spPr>
          <a:xfrm>
            <a:off x="2742508" y="215555"/>
            <a:ext cx="3353492" cy="2123654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Thank You for Your Kind Attention</a:t>
            </a:r>
          </a:p>
        </p:txBody>
      </p:sp>
    </p:spTree>
    <p:extLst>
      <p:ext uri="{BB962C8B-B14F-4D97-AF65-F5344CB8AC3E}">
        <p14:creationId xmlns:p14="http://schemas.microsoft.com/office/powerpoint/2010/main" val="2066386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1D5F5DD-BBEA-7972-17C4-AD4DC135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Arial"/>
              </a:rPr>
              <a:t>R. Assmann - EuroNNAc ST Workshop - 21 Sep 2022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6C7E1E7-F760-9EDE-64B1-DA7B77B48519}"/>
              </a:ext>
            </a:extLst>
          </p:cNvPr>
          <p:cNvSpPr txBox="1"/>
          <p:nvPr/>
        </p:nvSpPr>
        <p:spPr>
          <a:xfrm>
            <a:off x="4617069" y="2635624"/>
            <a:ext cx="2957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i="1" dirty="0"/>
              <a:t>Additional </a:t>
            </a:r>
            <a:r>
              <a:rPr lang="de-DE" sz="3200" i="1" dirty="0" err="1"/>
              <a:t>Slides</a:t>
            </a:r>
            <a:endParaRPr lang="de-DE" sz="3200" i="1" dirty="0"/>
          </a:p>
        </p:txBody>
      </p:sp>
    </p:spTree>
    <p:extLst>
      <p:ext uri="{BB962C8B-B14F-4D97-AF65-F5344CB8AC3E}">
        <p14:creationId xmlns:p14="http://schemas.microsoft.com/office/powerpoint/2010/main" val="2191914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D86305F-6EB8-A948-AD32-39223EA0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30303"/>
            <a:ext cx="7961747" cy="744612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latin typeface="+mn-lt"/>
              </a:rPr>
              <a:t>EuPRAXIA</a:t>
            </a:r>
            <a:r>
              <a:rPr lang="en-US" sz="3200" dirty="0">
                <a:latin typeface="+mn-lt"/>
              </a:rPr>
              <a:t> is Europe`s Most Recent and Most Innovative Particle Accelerator Project on ESFRI</a:t>
            </a:r>
            <a:endParaRPr lang="de-DE" sz="3200" dirty="0">
              <a:latin typeface="+mn-lt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38D1AB2-2D99-A846-B9E9-C8E6BCE86FAC}"/>
              </a:ext>
            </a:extLst>
          </p:cNvPr>
          <p:cNvSpPr/>
          <p:nvPr/>
        </p:nvSpPr>
        <p:spPr>
          <a:xfrm>
            <a:off x="5275015" y="6500811"/>
            <a:ext cx="6845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https://www.esfri.eu/latest-esfri-news/new-ris-roadmap-2021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D1E0E5F-3470-7F4B-BFFB-7CD80FA721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Grafik 13" descr="Ein Bild, das Text, drinnen, Person, Elektronik enthält.&#10;&#10;Automatisch generierte Beschreibung">
            <a:extLst>
              <a:ext uri="{FF2B5EF4-FFF2-40B4-BE49-F238E27FC236}">
                <a16:creationId xmlns:a16="http://schemas.microsoft.com/office/drawing/2014/main" id="{3BA9DA89-7018-2A57-8BA9-79833F2410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10" y="3625706"/>
            <a:ext cx="4537507" cy="2666697"/>
          </a:xfrm>
          <a:prstGeom prst="rect">
            <a:avLst/>
          </a:prstGeom>
        </p:spPr>
      </p:pic>
      <p:pic>
        <p:nvPicPr>
          <p:cNvPr id="12" name="Grafik 11" descr="Ein Bild, das Text, Person, Schild enthält.&#10;&#10;Automatisch generierte Beschreibung">
            <a:extLst>
              <a:ext uri="{FF2B5EF4-FFF2-40B4-BE49-F238E27FC236}">
                <a16:creationId xmlns:a16="http://schemas.microsoft.com/office/drawing/2014/main" id="{7E634A62-15CF-EFFE-B826-5A245CACD1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10" y="860658"/>
            <a:ext cx="4537507" cy="283331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E5A179A-67A5-3CFA-5370-4D66068A93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346" y="869400"/>
            <a:ext cx="6907902" cy="410636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DD7299CC-E7D2-481C-D863-BBC40CEC44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523" y="4946780"/>
            <a:ext cx="3788229" cy="1281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esfri18">
            <a:extLst>
              <a:ext uri="{FF2B5EF4-FFF2-40B4-BE49-F238E27FC236}">
                <a16:creationId xmlns:a16="http://schemas.microsoft.com/office/drawing/2014/main" id="{D071BE13-8944-666C-A0C5-AE4ED2A9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417" y="4944768"/>
            <a:ext cx="3036634" cy="135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789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DF57CC0-B871-1045-9A32-72D82C98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The ESFRI Roadmap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D70B32-E4A2-D848-86C4-BB59D4D8D1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8D2F96-2A81-0240-B353-B90032DCFE0F}"/>
              </a:ext>
            </a:extLst>
          </p:cNvPr>
          <p:cNvSpPr txBox="1"/>
          <p:nvPr/>
        </p:nvSpPr>
        <p:spPr>
          <a:xfrm>
            <a:off x="187161" y="792913"/>
            <a:ext cx="38559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167A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uropean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167A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trategy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167A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orum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167A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esearch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167A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nfrastructures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BD6E48-72DA-014A-BBB0-B21AEE75D1B5}"/>
              </a:ext>
            </a:extLst>
          </p:cNvPr>
          <p:cNvSpPr txBox="1"/>
          <p:nvPr/>
        </p:nvSpPr>
        <p:spPr>
          <a:xfrm>
            <a:off x="187161" y="4352818"/>
            <a:ext cx="33045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https://roadmap2021.esfri.eu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AA1BDAE-A791-3E2F-D63A-84A089A2D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732" y="920510"/>
            <a:ext cx="5855468" cy="296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43710E-D656-60AB-A5D9-095A9D4BE7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006"/>
          <a:stretch/>
        </p:blipFill>
        <p:spPr>
          <a:xfrm>
            <a:off x="8017546" y="3518869"/>
            <a:ext cx="4001706" cy="150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6707163-CD43-0B10-4698-EF1192FE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9673" y="962600"/>
            <a:ext cx="1609579" cy="16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23FA818-4539-436A-B779-34F3D57748E2}"/>
              </a:ext>
            </a:extLst>
          </p:cNvPr>
          <p:cNvSpPr txBox="1"/>
          <p:nvPr/>
        </p:nvSpPr>
        <p:spPr>
          <a:xfrm>
            <a:off x="187161" y="5179766"/>
            <a:ext cx="11832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do we care?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Projects selected after very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thorough review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technical readiness, feasibility, user needs, strategic impact,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alignment with EU`s grand societal goals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ESFRI delegates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Final roadmap approved by science ministers. </a:t>
            </a:r>
          </a:p>
        </p:txBody>
      </p:sp>
    </p:spTree>
    <p:extLst>
      <p:ext uri="{BB962C8B-B14F-4D97-AF65-F5344CB8AC3E}">
        <p14:creationId xmlns:p14="http://schemas.microsoft.com/office/powerpoint/2010/main" val="1544924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4C46EC-CE80-384A-9028-B70A653E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ESFRI Projects Roadmap 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777F81-BC52-4F42-8087-8C52D27FDE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22BEE9-687F-8E4B-AC4C-3A29BA201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702"/>
            <a:ext cx="12192000" cy="51405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A5B9B3E-89F0-1542-A0DF-E283F94A8F33}"/>
              </a:ext>
            </a:extLst>
          </p:cNvPr>
          <p:cNvSpPr txBox="1"/>
          <p:nvPr/>
        </p:nvSpPr>
        <p:spPr>
          <a:xfrm>
            <a:off x="9013044" y="861016"/>
            <a:ext cx="33045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https://roadmap2021.esfri.eu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67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4C46EC-CE80-384A-9028-B70A653E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ESFRI Projects Roadmap 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777F81-BC52-4F42-8087-8C52D27FDE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A137891-A44B-F841-BF33-05412126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997"/>
            <a:ext cx="12192000" cy="193023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437A15-3FCC-FF41-9B10-B65BF54C4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62357"/>
            <a:ext cx="12192001" cy="17960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C8F080D-85A1-2B41-BB0E-0B5BEA13C9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9858"/>
            <a:ext cx="12192000" cy="10215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1CBEE4D-231D-D34A-BEB5-EB1E871D919E}"/>
              </a:ext>
            </a:extLst>
          </p:cNvPr>
          <p:cNvSpPr txBox="1"/>
          <p:nvPr/>
        </p:nvSpPr>
        <p:spPr>
          <a:xfrm>
            <a:off x="9013044" y="861016"/>
            <a:ext cx="33045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https://roadmap2021.esfri.eu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807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4C46EC-CE80-384A-9028-B70A653E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ESFRI Projects Roadmap 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777F81-BC52-4F42-8087-8C52D27FDE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783FB6-F35B-5147-843E-11AEFBCB8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30152"/>
            <a:ext cx="12192001" cy="31380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579A5A-9201-A74C-8EBA-AF2C66B77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1352"/>
            <a:ext cx="12192000" cy="10215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7E225C4-4B90-4743-B382-57F8DE912D58}"/>
              </a:ext>
            </a:extLst>
          </p:cNvPr>
          <p:cNvSpPr txBox="1"/>
          <p:nvPr/>
        </p:nvSpPr>
        <p:spPr>
          <a:xfrm>
            <a:off x="3396814" y="4162164"/>
            <a:ext cx="7467685" cy="1288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178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2021: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Einstein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Telescope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(ET)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178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last 5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178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included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080A44E-EE54-5D4B-9B70-BA0CDE420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71700" y="3662722"/>
            <a:ext cx="485116" cy="475413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E4D71C2-8CE8-3743-9CAF-655447EFBD7B}"/>
              </a:ext>
            </a:extLst>
          </p:cNvPr>
          <p:cNvSpPr txBox="1"/>
          <p:nvPr/>
        </p:nvSpPr>
        <p:spPr>
          <a:xfrm>
            <a:off x="9013044" y="861016"/>
            <a:ext cx="33045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https://roadmap2021.esfri.eu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63905D-B241-7CE8-068A-A0CDB80F1B44}"/>
              </a:ext>
            </a:extLst>
          </p:cNvPr>
          <p:cNvSpPr txBox="1"/>
          <p:nvPr/>
        </p:nvSpPr>
        <p:spPr>
          <a:xfrm>
            <a:off x="6904456" y="5914547"/>
            <a:ext cx="4750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surrounded by three telescopes…</a:t>
            </a:r>
          </a:p>
        </p:txBody>
      </p:sp>
    </p:spTree>
    <p:extLst>
      <p:ext uri="{BB962C8B-B14F-4D97-AF65-F5344CB8AC3E}">
        <p14:creationId xmlns:p14="http://schemas.microsoft.com/office/powerpoint/2010/main" val="3021949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4C46EC-CE80-384A-9028-B70A653E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latin typeface="+mn-lt"/>
              </a:rPr>
              <a:t>ESFRI Landmarks Roadmap 2021</a:t>
            </a:r>
            <a:br>
              <a:rPr lang="de-DE" dirty="0"/>
            </a:br>
            <a:r>
              <a:rPr lang="de-DE" sz="2400" dirty="0"/>
              <a:t>(</a:t>
            </a:r>
            <a:r>
              <a:rPr lang="de-DE" sz="2400" dirty="0" err="1"/>
              <a:t>Physical</a:t>
            </a:r>
            <a:r>
              <a:rPr lang="de-DE" sz="2400" dirty="0"/>
              <a:t> </a:t>
            </a:r>
            <a:r>
              <a:rPr lang="de-DE" sz="2400" dirty="0" err="1"/>
              <a:t>Sciences</a:t>
            </a:r>
            <a:r>
              <a:rPr lang="de-DE" sz="2400" dirty="0"/>
              <a:t> &amp; Engineering)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777F81-BC52-4F42-8087-8C52D27FDE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179028-6B23-5B4A-969E-57E4B55E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543"/>
            <a:ext cx="12192000" cy="101165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AF790B0-8822-7340-8A55-D95005B1E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" y="1935537"/>
            <a:ext cx="11978640" cy="41681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4C4B1D8-C1B7-2743-A4C9-64ACB65FC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28227" y="-1258610"/>
            <a:ext cx="485116" cy="475413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217CBE6-E14E-0444-BE6D-67A5FE081E9F}"/>
              </a:ext>
            </a:extLst>
          </p:cNvPr>
          <p:cNvSpPr txBox="1"/>
          <p:nvPr/>
        </p:nvSpPr>
        <p:spPr>
          <a:xfrm>
            <a:off x="8887429" y="6061289"/>
            <a:ext cx="33045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https://roadmap2021.esfri.eu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43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4" name="Inhaltsplatzhalter 25">
            <a:extLst>
              <a:ext uri="{FF2B5EF4-FFF2-40B4-BE49-F238E27FC236}">
                <a16:creationId xmlns:a16="http://schemas.microsoft.com/office/drawing/2014/main" id="{B378D5ED-A71F-402F-9B4E-867CF6FE4C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81884" y="1009967"/>
          <a:ext cx="3237234" cy="531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A0B95F-4BA8-B74D-B1B6-19E6D9889A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8A7F218-81FF-9346-9C44-9EBFEF068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70" y="881379"/>
            <a:ext cx="8464550" cy="5543157"/>
          </a:xfrm>
          <a:prstGeom prst="rect">
            <a:avLst/>
          </a:prstGeom>
        </p:spPr>
      </p:pic>
      <p:sp>
        <p:nvSpPr>
          <p:cNvPr id="13" name="Freihandform 12">
            <a:extLst>
              <a:ext uri="{FF2B5EF4-FFF2-40B4-BE49-F238E27FC236}">
                <a16:creationId xmlns:a16="http://schemas.microsoft.com/office/drawing/2014/main" id="{810527B7-C604-AC40-BCD6-94A1EAD82F5C}"/>
              </a:ext>
            </a:extLst>
          </p:cNvPr>
          <p:cNvSpPr/>
          <p:nvPr/>
        </p:nvSpPr>
        <p:spPr>
          <a:xfrm>
            <a:off x="1594624" y="1616927"/>
            <a:ext cx="5575610" cy="3780263"/>
          </a:xfrm>
          <a:custGeom>
            <a:avLst/>
            <a:gdLst>
              <a:gd name="connsiteX0" fmla="*/ 0 w 5575610"/>
              <a:gd name="connsiteY0" fmla="*/ 3780263 h 3780263"/>
              <a:gd name="connsiteX1" fmla="*/ 2943922 w 5575610"/>
              <a:gd name="connsiteY1" fmla="*/ 2118732 h 3780263"/>
              <a:gd name="connsiteX2" fmla="*/ 5575610 w 5575610"/>
              <a:gd name="connsiteY2" fmla="*/ 0 h 378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5610" h="3780263">
                <a:moveTo>
                  <a:pt x="0" y="3780263"/>
                </a:moveTo>
                <a:cubicBezTo>
                  <a:pt x="1007327" y="3264519"/>
                  <a:pt x="2014654" y="2748776"/>
                  <a:pt x="2943922" y="2118732"/>
                </a:cubicBezTo>
                <a:cubicBezTo>
                  <a:pt x="3873190" y="1488688"/>
                  <a:pt x="4724400" y="744344"/>
                  <a:pt x="5575610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1DF06B44-8E74-CE49-81F6-BBEE137FB53B}"/>
              </a:ext>
            </a:extLst>
          </p:cNvPr>
          <p:cNvSpPr/>
          <p:nvPr/>
        </p:nvSpPr>
        <p:spPr>
          <a:xfrm>
            <a:off x="1605776" y="3156141"/>
            <a:ext cx="6657950" cy="2241048"/>
          </a:xfrm>
          <a:custGeom>
            <a:avLst/>
            <a:gdLst>
              <a:gd name="connsiteX0" fmla="*/ 0 w 6679580"/>
              <a:gd name="connsiteY0" fmla="*/ 613317 h 613317"/>
              <a:gd name="connsiteX1" fmla="*/ 1059365 w 6679580"/>
              <a:gd name="connsiteY1" fmla="*/ 602166 h 613317"/>
              <a:gd name="connsiteX2" fmla="*/ 1683834 w 6679580"/>
              <a:gd name="connsiteY2" fmla="*/ 579864 h 613317"/>
              <a:gd name="connsiteX3" fmla="*/ 2642839 w 6679580"/>
              <a:gd name="connsiteY3" fmla="*/ 501805 h 613317"/>
              <a:gd name="connsiteX4" fmla="*/ 6679580 w 6679580"/>
              <a:gd name="connsiteY4" fmla="*/ 0 h 613317"/>
              <a:gd name="connsiteX0" fmla="*/ 0 w 6633860"/>
              <a:gd name="connsiteY0" fmla="*/ 887637 h 887637"/>
              <a:gd name="connsiteX1" fmla="*/ 1059365 w 6633860"/>
              <a:gd name="connsiteY1" fmla="*/ 876486 h 887637"/>
              <a:gd name="connsiteX2" fmla="*/ 1683834 w 6633860"/>
              <a:gd name="connsiteY2" fmla="*/ 854184 h 887637"/>
              <a:gd name="connsiteX3" fmla="*/ 2642839 w 6633860"/>
              <a:gd name="connsiteY3" fmla="*/ 776125 h 887637"/>
              <a:gd name="connsiteX4" fmla="*/ 6633860 w 6633860"/>
              <a:gd name="connsiteY4" fmla="*/ 0 h 887637"/>
              <a:gd name="connsiteX0" fmla="*/ 0 w 6633860"/>
              <a:gd name="connsiteY0" fmla="*/ 887637 h 887637"/>
              <a:gd name="connsiteX1" fmla="*/ 1059365 w 6633860"/>
              <a:gd name="connsiteY1" fmla="*/ 876486 h 887637"/>
              <a:gd name="connsiteX2" fmla="*/ 1683834 w 6633860"/>
              <a:gd name="connsiteY2" fmla="*/ 854184 h 887637"/>
              <a:gd name="connsiteX3" fmla="*/ 2642839 w 6633860"/>
              <a:gd name="connsiteY3" fmla="*/ 776125 h 887637"/>
              <a:gd name="connsiteX4" fmla="*/ 6633860 w 6633860"/>
              <a:gd name="connsiteY4" fmla="*/ 0 h 887637"/>
              <a:gd name="connsiteX0" fmla="*/ 0 w 6633860"/>
              <a:gd name="connsiteY0" fmla="*/ 1009557 h 1009557"/>
              <a:gd name="connsiteX1" fmla="*/ 1059365 w 6633860"/>
              <a:gd name="connsiteY1" fmla="*/ 998406 h 1009557"/>
              <a:gd name="connsiteX2" fmla="*/ 1683834 w 6633860"/>
              <a:gd name="connsiteY2" fmla="*/ 976104 h 1009557"/>
              <a:gd name="connsiteX3" fmla="*/ 2642839 w 6633860"/>
              <a:gd name="connsiteY3" fmla="*/ 89804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98406 h 1009557"/>
              <a:gd name="connsiteX2" fmla="*/ 1683834 w 6633860"/>
              <a:gd name="connsiteY2" fmla="*/ 976104 h 1009557"/>
              <a:gd name="connsiteX3" fmla="*/ 3465799 w 6633860"/>
              <a:gd name="connsiteY3" fmla="*/ 82184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1683834 w 6633860"/>
              <a:gd name="connsiteY2" fmla="*/ 976104 h 1009557"/>
              <a:gd name="connsiteX3" fmla="*/ 3465799 w 6633860"/>
              <a:gd name="connsiteY3" fmla="*/ 82184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65799 w 6633860"/>
              <a:gd name="connsiteY3" fmla="*/ 82184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892519 w 6633860"/>
              <a:gd name="connsiteY3" fmla="*/ 71516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892519 w 6633860"/>
              <a:gd name="connsiteY3" fmla="*/ 71516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938239 w 6633860"/>
              <a:gd name="connsiteY3" fmla="*/ 76088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938239 w 6633860"/>
              <a:gd name="connsiteY3" fmla="*/ 760885 h 1009557"/>
              <a:gd name="connsiteX4" fmla="*/ 6633860 w 6633860"/>
              <a:gd name="connsiteY4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938239 w 6633860"/>
              <a:gd name="connsiteY3" fmla="*/ 76088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4243039 w 6633860"/>
              <a:gd name="connsiteY3" fmla="*/ 66944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20079 w 6633860"/>
              <a:gd name="connsiteY3" fmla="*/ 80660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20079 w 6633860"/>
              <a:gd name="connsiteY3" fmla="*/ 80660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20079 w 6633860"/>
              <a:gd name="connsiteY3" fmla="*/ 806605 h 1009557"/>
              <a:gd name="connsiteX4" fmla="*/ 5785624 w 6633860"/>
              <a:gd name="connsiteY4" fmla="*/ 336767 h 1009557"/>
              <a:gd name="connsiteX5" fmla="*/ 6633860 w 6633860"/>
              <a:gd name="connsiteY5" fmla="*/ 0 h 1009557"/>
              <a:gd name="connsiteX0" fmla="*/ 0 w 6633860"/>
              <a:gd name="connsiteY0" fmla="*/ 1009557 h 1009557"/>
              <a:gd name="connsiteX1" fmla="*/ 1059365 w 6633860"/>
              <a:gd name="connsiteY1" fmla="*/ 922206 h 1009557"/>
              <a:gd name="connsiteX2" fmla="*/ 2293434 w 6633860"/>
              <a:gd name="connsiteY2" fmla="*/ 884664 h 1009557"/>
              <a:gd name="connsiteX3" fmla="*/ 3420079 w 6633860"/>
              <a:gd name="connsiteY3" fmla="*/ 806605 h 1009557"/>
              <a:gd name="connsiteX4" fmla="*/ 5267464 w 6633860"/>
              <a:gd name="connsiteY4" fmla="*/ 321527 h 1009557"/>
              <a:gd name="connsiteX5" fmla="*/ 6633860 w 6633860"/>
              <a:gd name="connsiteY5" fmla="*/ 0 h 1009557"/>
              <a:gd name="connsiteX0" fmla="*/ 0 w 6740540"/>
              <a:gd name="connsiteY0" fmla="*/ 1116237 h 1116237"/>
              <a:gd name="connsiteX1" fmla="*/ 1059365 w 6740540"/>
              <a:gd name="connsiteY1" fmla="*/ 1028886 h 1116237"/>
              <a:gd name="connsiteX2" fmla="*/ 2293434 w 6740540"/>
              <a:gd name="connsiteY2" fmla="*/ 991344 h 1116237"/>
              <a:gd name="connsiteX3" fmla="*/ 3420079 w 6740540"/>
              <a:gd name="connsiteY3" fmla="*/ 913285 h 1116237"/>
              <a:gd name="connsiteX4" fmla="*/ 5267464 w 6740540"/>
              <a:gd name="connsiteY4" fmla="*/ 428207 h 1116237"/>
              <a:gd name="connsiteX5" fmla="*/ 6740540 w 6740540"/>
              <a:gd name="connsiteY5" fmla="*/ 0 h 1116237"/>
              <a:gd name="connsiteX0" fmla="*/ 0 w 6649100"/>
              <a:gd name="connsiteY0" fmla="*/ 1085757 h 1085757"/>
              <a:gd name="connsiteX1" fmla="*/ 1059365 w 6649100"/>
              <a:gd name="connsiteY1" fmla="*/ 998406 h 1085757"/>
              <a:gd name="connsiteX2" fmla="*/ 2293434 w 6649100"/>
              <a:gd name="connsiteY2" fmla="*/ 960864 h 1085757"/>
              <a:gd name="connsiteX3" fmla="*/ 3420079 w 6649100"/>
              <a:gd name="connsiteY3" fmla="*/ 882805 h 1085757"/>
              <a:gd name="connsiteX4" fmla="*/ 5267464 w 6649100"/>
              <a:gd name="connsiteY4" fmla="*/ 397727 h 1085757"/>
              <a:gd name="connsiteX5" fmla="*/ 6649100 w 6649100"/>
              <a:gd name="connsiteY5" fmla="*/ 0 h 1085757"/>
              <a:gd name="connsiteX0" fmla="*/ 0 w 6649100"/>
              <a:gd name="connsiteY0" fmla="*/ 1085757 h 1085757"/>
              <a:gd name="connsiteX1" fmla="*/ 1059365 w 6649100"/>
              <a:gd name="connsiteY1" fmla="*/ 998406 h 1085757"/>
              <a:gd name="connsiteX2" fmla="*/ 2293434 w 6649100"/>
              <a:gd name="connsiteY2" fmla="*/ 960864 h 1085757"/>
              <a:gd name="connsiteX3" fmla="*/ 3420079 w 6649100"/>
              <a:gd name="connsiteY3" fmla="*/ 882805 h 1085757"/>
              <a:gd name="connsiteX4" fmla="*/ 4292104 w 6649100"/>
              <a:gd name="connsiteY4" fmla="*/ 656807 h 1085757"/>
              <a:gd name="connsiteX5" fmla="*/ 6649100 w 6649100"/>
              <a:gd name="connsiteY5" fmla="*/ 0 h 1085757"/>
              <a:gd name="connsiteX0" fmla="*/ 0 w 6649100"/>
              <a:gd name="connsiteY0" fmla="*/ 1389070 h 1389070"/>
              <a:gd name="connsiteX1" fmla="*/ 1059365 w 6649100"/>
              <a:gd name="connsiteY1" fmla="*/ 1301719 h 1389070"/>
              <a:gd name="connsiteX2" fmla="*/ 2293434 w 6649100"/>
              <a:gd name="connsiteY2" fmla="*/ 1264177 h 1389070"/>
              <a:gd name="connsiteX3" fmla="*/ 3420079 w 6649100"/>
              <a:gd name="connsiteY3" fmla="*/ 1186118 h 1389070"/>
              <a:gd name="connsiteX4" fmla="*/ 4292104 w 6649100"/>
              <a:gd name="connsiteY4" fmla="*/ 960120 h 1389070"/>
              <a:gd name="connsiteX5" fmla="*/ 5663704 w 6649100"/>
              <a:gd name="connsiteY5" fmla="*/ 0 h 1389070"/>
              <a:gd name="connsiteX6" fmla="*/ 6649100 w 6649100"/>
              <a:gd name="connsiteY6" fmla="*/ 303313 h 1389070"/>
              <a:gd name="connsiteX0" fmla="*/ 0 w 6664340"/>
              <a:gd name="connsiteY0" fmla="*/ 2122077 h 2122077"/>
              <a:gd name="connsiteX1" fmla="*/ 1059365 w 6664340"/>
              <a:gd name="connsiteY1" fmla="*/ 2034726 h 2122077"/>
              <a:gd name="connsiteX2" fmla="*/ 2293434 w 6664340"/>
              <a:gd name="connsiteY2" fmla="*/ 1997184 h 2122077"/>
              <a:gd name="connsiteX3" fmla="*/ 3420079 w 6664340"/>
              <a:gd name="connsiteY3" fmla="*/ 1919125 h 2122077"/>
              <a:gd name="connsiteX4" fmla="*/ 4292104 w 6664340"/>
              <a:gd name="connsiteY4" fmla="*/ 1693127 h 2122077"/>
              <a:gd name="connsiteX5" fmla="*/ 5663704 w 6664340"/>
              <a:gd name="connsiteY5" fmla="*/ 733007 h 2122077"/>
              <a:gd name="connsiteX6" fmla="*/ 6664340 w 6664340"/>
              <a:gd name="connsiteY6" fmla="*/ 0 h 2122077"/>
              <a:gd name="connsiteX0" fmla="*/ 0 w 6664340"/>
              <a:gd name="connsiteY0" fmla="*/ 2122077 h 2122077"/>
              <a:gd name="connsiteX1" fmla="*/ 1059365 w 6664340"/>
              <a:gd name="connsiteY1" fmla="*/ 2034726 h 2122077"/>
              <a:gd name="connsiteX2" fmla="*/ 2293434 w 6664340"/>
              <a:gd name="connsiteY2" fmla="*/ 1997184 h 2122077"/>
              <a:gd name="connsiteX3" fmla="*/ 3420079 w 6664340"/>
              <a:gd name="connsiteY3" fmla="*/ 1919125 h 2122077"/>
              <a:gd name="connsiteX4" fmla="*/ 4292104 w 6664340"/>
              <a:gd name="connsiteY4" fmla="*/ 1693127 h 2122077"/>
              <a:gd name="connsiteX5" fmla="*/ 5663704 w 6664340"/>
              <a:gd name="connsiteY5" fmla="*/ 733007 h 2122077"/>
              <a:gd name="connsiteX6" fmla="*/ 6664340 w 6664340"/>
              <a:gd name="connsiteY6" fmla="*/ 0 h 2122077"/>
              <a:gd name="connsiteX0" fmla="*/ 0 w 6664340"/>
              <a:gd name="connsiteY0" fmla="*/ 2122077 h 2122077"/>
              <a:gd name="connsiteX1" fmla="*/ 1059365 w 6664340"/>
              <a:gd name="connsiteY1" fmla="*/ 2034726 h 2122077"/>
              <a:gd name="connsiteX2" fmla="*/ 2293434 w 6664340"/>
              <a:gd name="connsiteY2" fmla="*/ 1997184 h 2122077"/>
              <a:gd name="connsiteX3" fmla="*/ 3420079 w 6664340"/>
              <a:gd name="connsiteY3" fmla="*/ 1919125 h 2122077"/>
              <a:gd name="connsiteX4" fmla="*/ 4292104 w 6664340"/>
              <a:gd name="connsiteY4" fmla="*/ 1693127 h 2122077"/>
              <a:gd name="connsiteX5" fmla="*/ 5663704 w 6664340"/>
              <a:gd name="connsiteY5" fmla="*/ 733007 h 2122077"/>
              <a:gd name="connsiteX6" fmla="*/ 6664340 w 6664340"/>
              <a:gd name="connsiteY6" fmla="*/ 0 h 2122077"/>
              <a:gd name="connsiteX0" fmla="*/ 0 w 6664340"/>
              <a:gd name="connsiteY0" fmla="*/ 2122077 h 2122077"/>
              <a:gd name="connsiteX1" fmla="*/ 1059365 w 6664340"/>
              <a:gd name="connsiteY1" fmla="*/ 2034726 h 2122077"/>
              <a:gd name="connsiteX2" fmla="*/ 2293434 w 6664340"/>
              <a:gd name="connsiteY2" fmla="*/ 1997184 h 2122077"/>
              <a:gd name="connsiteX3" fmla="*/ 3420079 w 6664340"/>
              <a:gd name="connsiteY3" fmla="*/ 1919125 h 2122077"/>
              <a:gd name="connsiteX4" fmla="*/ 4292104 w 6664340"/>
              <a:gd name="connsiteY4" fmla="*/ 1693127 h 2122077"/>
              <a:gd name="connsiteX5" fmla="*/ 5617984 w 6664340"/>
              <a:gd name="connsiteY5" fmla="*/ 748247 h 2122077"/>
              <a:gd name="connsiteX6" fmla="*/ 6664340 w 6664340"/>
              <a:gd name="connsiteY6" fmla="*/ 0 h 2122077"/>
              <a:gd name="connsiteX0" fmla="*/ 0 w 6618620"/>
              <a:gd name="connsiteY0" fmla="*/ 2152557 h 2152557"/>
              <a:gd name="connsiteX1" fmla="*/ 1059365 w 6618620"/>
              <a:gd name="connsiteY1" fmla="*/ 2065206 h 2152557"/>
              <a:gd name="connsiteX2" fmla="*/ 2293434 w 6618620"/>
              <a:gd name="connsiteY2" fmla="*/ 2027664 h 2152557"/>
              <a:gd name="connsiteX3" fmla="*/ 3420079 w 6618620"/>
              <a:gd name="connsiteY3" fmla="*/ 1949605 h 2152557"/>
              <a:gd name="connsiteX4" fmla="*/ 4292104 w 6618620"/>
              <a:gd name="connsiteY4" fmla="*/ 1723607 h 2152557"/>
              <a:gd name="connsiteX5" fmla="*/ 5617984 w 6618620"/>
              <a:gd name="connsiteY5" fmla="*/ 778727 h 2152557"/>
              <a:gd name="connsiteX6" fmla="*/ 6618620 w 6618620"/>
              <a:gd name="connsiteY6" fmla="*/ 0 h 2152557"/>
              <a:gd name="connsiteX0" fmla="*/ 0 w 6657950"/>
              <a:gd name="connsiteY0" fmla="*/ 2241048 h 2241048"/>
              <a:gd name="connsiteX1" fmla="*/ 1059365 w 6657950"/>
              <a:gd name="connsiteY1" fmla="*/ 2153697 h 2241048"/>
              <a:gd name="connsiteX2" fmla="*/ 2293434 w 6657950"/>
              <a:gd name="connsiteY2" fmla="*/ 2116155 h 2241048"/>
              <a:gd name="connsiteX3" fmla="*/ 3420079 w 6657950"/>
              <a:gd name="connsiteY3" fmla="*/ 2038096 h 2241048"/>
              <a:gd name="connsiteX4" fmla="*/ 4292104 w 6657950"/>
              <a:gd name="connsiteY4" fmla="*/ 1812098 h 2241048"/>
              <a:gd name="connsiteX5" fmla="*/ 5617984 w 6657950"/>
              <a:gd name="connsiteY5" fmla="*/ 867218 h 2241048"/>
              <a:gd name="connsiteX6" fmla="*/ 6657950 w 6657950"/>
              <a:gd name="connsiteY6" fmla="*/ 0 h 2241048"/>
              <a:gd name="connsiteX0" fmla="*/ 0 w 6657950"/>
              <a:gd name="connsiteY0" fmla="*/ 2241048 h 2241048"/>
              <a:gd name="connsiteX1" fmla="*/ 1059365 w 6657950"/>
              <a:gd name="connsiteY1" fmla="*/ 2153697 h 2241048"/>
              <a:gd name="connsiteX2" fmla="*/ 2293434 w 6657950"/>
              <a:gd name="connsiteY2" fmla="*/ 2116155 h 2241048"/>
              <a:gd name="connsiteX3" fmla="*/ 3420079 w 6657950"/>
              <a:gd name="connsiteY3" fmla="*/ 2038096 h 2241048"/>
              <a:gd name="connsiteX4" fmla="*/ 4292104 w 6657950"/>
              <a:gd name="connsiteY4" fmla="*/ 1812098 h 2241048"/>
              <a:gd name="connsiteX5" fmla="*/ 5588487 w 6657950"/>
              <a:gd name="connsiteY5" fmla="*/ 857386 h 2241048"/>
              <a:gd name="connsiteX6" fmla="*/ 6657950 w 6657950"/>
              <a:gd name="connsiteY6" fmla="*/ 0 h 2241048"/>
              <a:gd name="connsiteX0" fmla="*/ 0 w 6657950"/>
              <a:gd name="connsiteY0" fmla="*/ 2241048 h 2241048"/>
              <a:gd name="connsiteX1" fmla="*/ 1059365 w 6657950"/>
              <a:gd name="connsiteY1" fmla="*/ 2153697 h 2241048"/>
              <a:gd name="connsiteX2" fmla="*/ 2293434 w 6657950"/>
              <a:gd name="connsiteY2" fmla="*/ 2116155 h 2241048"/>
              <a:gd name="connsiteX3" fmla="*/ 3420079 w 6657950"/>
              <a:gd name="connsiteY3" fmla="*/ 2038096 h 2241048"/>
              <a:gd name="connsiteX4" fmla="*/ 4292104 w 6657950"/>
              <a:gd name="connsiteY4" fmla="*/ 1812098 h 2241048"/>
              <a:gd name="connsiteX5" fmla="*/ 5588487 w 6657950"/>
              <a:gd name="connsiteY5" fmla="*/ 857386 h 2241048"/>
              <a:gd name="connsiteX6" fmla="*/ 6657950 w 6657950"/>
              <a:gd name="connsiteY6" fmla="*/ 0 h 224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50" h="2241048">
                <a:moveTo>
                  <a:pt x="0" y="2241048"/>
                </a:moveTo>
                <a:lnTo>
                  <a:pt x="1059365" y="2153697"/>
                </a:lnTo>
                <a:cubicBezTo>
                  <a:pt x="1340004" y="2148121"/>
                  <a:pt x="1899982" y="2135422"/>
                  <a:pt x="2293434" y="2116155"/>
                </a:cubicBezTo>
                <a:cubicBezTo>
                  <a:pt x="2686886" y="2096888"/>
                  <a:pt x="2840587" y="2091312"/>
                  <a:pt x="3420079" y="2038096"/>
                </a:cubicBezTo>
                <a:cubicBezTo>
                  <a:pt x="3969091" y="1954400"/>
                  <a:pt x="3842834" y="1938912"/>
                  <a:pt x="4292104" y="1812098"/>
                </a:cubicBezTo>
                <a:cubicBezTo>
                  <a:pt x="4678184" y="1613978"/>
                  <a:pt x="5130632" y="1231995"/>
                  <a:pt x="5588487" y="857386"/>
                </a:cubicBezTo>
                <a:lnTo>
                  <a:pt x="6657950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ihandform 22">
            <a:extLst>
              <a:ext uri="{FF2B5EF4-FFF2-40B4-BE49-F238E27FC236}">
                <a16:creationId xmlns:a16="http://schemas.microsoft.com/office/drawing/2014/main" id="{F4DDAD45-3A5A-1142-B308-F2D923C9C6E4}"/>
              </a:ext>
            </a:extLst>
          </p:cNvPr>
          <p:cNvSpPr/>
          <p:nvPr/>
        </p:nvSpPr>
        <p:spPr>
          <a:xfrm>
            <a:off x="1592826" y="1612490"/>
            <a:ext cx="6676103" cy="3785420"/>
          </a:xfrm>
          <a:custGeom>
            <a:avLst/>
            <a:gdLst>
              <a:gd name="connsiteX0" fmla="*/ 0 w 6676103"/>
              <a:gd name="connsiteY0" fmla="*/ 3785420 h 3785420"/>
              <a:gd name="connsiteX1" fmla="*/ 521109 w 6676103"/>
              <a:gd name="connsiteY1" fmla="*/ 3746091 h 3785420"/>
              <a:gd name="connsiteX2" fmla="*/ 1061884 w 6676103"/>
              <a:gd name="connsiteY2" fmla="*/ 3706762 h 3785420"/>
              <a:gd name="connsiteX3" fmla="*/ 1612490 w 6676103"/>
              <a:gd name="connsiteY3" fmla="*/ 3677265 h 3785420"/>
              <a:gd name="connsiteX4" fmla="*/ 2261419 w 6676103"/>
              <a:gd name="connsiteY4" fmla="*/ 3667433 h 3785420"/>
              <a:gd name="connsiteX5" fmla="*/ 2831690 w 6676103"/>
              <a:gd name="connsiteY5" fmla="*/ 3628104 h 3785420"/>
              <a:gd name="connsiteX6" fmla="*/ 3323303 w 6676103"/>
              <a:gd name="connsiteY6" fmla="*/ 3588775 h 3785420"/>
              <a:gd name="connsiteX7" fmla="*/ 3500284 w 6676103"/>
              <a:gd name="connsiteY7" fmla="*/ 3578942 h 3785420"/>
              <a:gd name="connsiteX8" fmla="*/ 3805084 w 6676103"/>
              <a:gd name="connsiteY8" fmla="*/ 3519949 h 3785420"/>
              <a:gd name="connsiteX9" fmla="*/ 4267200 w 6676103"/>
              <a:gd name="connsiteY9" fmla="*/ 3372465 h 3785420"/>
              <a:gd name="connsiteX10" fmla="*/ 4601497 w 6676103"/>
              <a:gd name="connsiteY10" fmla="*/ 3185652 h 3785420"/>
              <a:gd name="connsiteX11" fmla="*/ 4955458 w 6676103"/>
              <a:gd name="connsiteY11" fmla="*/ 2930013 h 3785420"/>
              <a:gd name="connsiteX12" fmla="*/ 5427406 w 6676103"/>
              <a:gd name="connsiteY12" fmla="*/ 2556387 h 3785420"/>
              <a:gd name="connsiteX13" fmla="*/ 5869858 w 6676103"/>
              <a:gd name="connsiteY13" fmla="*/ 2182762 h 3785420"/>
              <a:gd name="connsiteX14" fmla="*/ 6223819 w 6676103"/>
              <a:gd name="connsiteY14" fmla="*/ 1897626 h 3785420"/>
              <a:gd name="connsiteX15" fmla="*/ 6676103 w 6676103"/>
              <a:gd name="connsiteY15" fmla="*/ 1533833 h 3785420"/>
              <a:gd name="connsiteX16" fmla="*/ 6676103 w 6676103"/>
              <a:gd name="connsiteY16" fmla="*/ 0 h 3785420"/>
              <a:gd name="connsiteX17" fmla="*/ 5604387 w 6676103"/>
              <a:gd name="connsiteY17" fmla="*/ 0 h 3785420"/>
              <a:gd name="connsiteX18" fmla="*/ 5083277 w 6676103"/>
              <a:gd name="connsiteY18" fmla="*/ 432620 h 3785420"/>
              <a:gd name="connsiteX19" fmla="*/ 4670322 w 6676103"/>
              <a:gd name="connsiteY19" fmla="*/ 786581 h 3785420"/>
              <a:gd name="connsiteX20" fmla="*/ 4247535 w 6676103"/>
              <a:gd name="connsiteY20" fmla="*/ 1140542 h 3785420"/>
              <a:gd name="connsiteX21" fmla="*/ 3785419 w 6676103"/>
              <a:gd name="connsiteY21" fmla="*/ 1524000 h 3785420"/>
              <a:gd name="connsiteX22" fmla="*/ 3283974 w 6676103"/>
              <a:gd name="connsiteY22" fmla="*/ 1887794 h 3785420"/>
              <a:gd name="connsiteX23" fmla="*/ 2939845 w 6676103"/>
              <a:gd name="connsiteY23" fmla="*/ 2123768 h 3785420"/>
              <a:gd name="connsiteX24" fmla="*/ 2359742 w 6676103"/>
              <a:gd name="connsiteY24" fmla="*/ 2507226 h 3785420"/>
              <a:gd name="connsiteX25" fmla="*/ 1710813 w 6676103"/>
              <a:gd name="connsiteY25" fmla="*/ 2880852 h 3785420"/>
              <a:gd name="connsiteX26" fmla="*/ 1042219 w 6676103"/>
              <a:gd name="connsiteY26" fmla="*/ 3254478 h 3785420"/>
              <a:gd name="connsiteX27" fmla="*/ 481780 w 6676103"/>
              <a:gd name="connsiteY27" fmla="*/ 3539613 h 3785420"/>
              <a:gd name="connsiteX28" fmla="*/ 0 w 6676103"/>
              <a:gd name="connsiteY28" fmla="*/ 3785420 h 378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676103" h="3785420">
                <a:moveTo>
                  <a:pt x="0" y="3785420"/>
                </a:moveTo>
                <a:lnTo>
                  <a:pt x="521109" y="3746091"/>
                </a:lnTo>
                <a:lnTo>
                  <a:pt x="1061884" y="3706762"/>
                </a:lnTo>
                <a:lnTo>
                  <a:pt x="1612490" y="3677265"/>
                </a:lnTo>
                <a:lnTo>
                  <a:pt x="2261419" y="3667433"/>
                </a:lnTo>
                <a:lnTo>
                  <a:pt x="2831690" y="3628104"/>
                </a:lnTo>
                <a:lnTo>
                  <a:pt x="3323303" y="3588775"/>
                </a:lnTo>
                <a:lnTo>
                  <a:pt x="3500284" y="3578942"/>
                </a:lnTo>
                <a:lnTo>
                  <a:pt x="3805084" y="3519949"/>
                </a:lnTo>
                <a:lnTo>
                  <a:pt x="4267200" y="3372465"/>
                </a:lnTo>
                <a:lnTo>
                  <a:pt x="4601497" y="3185652"/>
                </a:lnTo>
                <a:lnTo>
                  <a:pt x="4955458" y="2930013"/>
                </a:lnTo>
                <a:lnTo>
                  <a:pt x="5427406" y="2556387"/>
                </a:lnTo>
                <a:lnTo>
                  <a:pt x="5869858" y="2182762"/>
                </a:lnTo>
                <a:lnTo>
                  <a:pt x="6223819" y="1897626"/>
                </a:lnTo>
                <a:lnTo>
                  <a:pt x="6676103" y="1533833"/>
                </a:lnTo>
                <a:lnTo>
                  <a:pt x="6676103" y="0"/>
                </a:lnTo>
                <a:lnTo>
                  <a:pt x="5604387" y="0"/>
                </a:lnTo>
                <a:lnTo>
                  <a:pt x="5083277" y="432620"/>
                </a:lnTo>
                <a:lnTo>
                  <a:pt x="4670322" y="786581"/>
                </a:lnTo>
                <a:lnTo>
                  <a:pt x="4247535" y="1140542"/>
                </a:lnTo>
                <a:lnTo>
                  <a:pt x="3785419" y="1524000"/>
                </a:lnTo>
                <a:lnTo>
                  <a:pt x="3283974" y="1887794"/>
                </a:lnTo>
                <a:lnTo>
                  <a:pt x="2939845" y="2123768"/>
                </a:lnTo>
                <a:lnTo>
                  <a:pt x="2359742" y="2507226"/>
                </a:lnTo>
                <a:lnTo>
                  <a:pt x="1710813" y="2880852"/>
                </a:lnTo>
                <a:lnTo>
                  <a:pt x="1042219" y="3254478"/>
                </a:lnTo>
                <a:lnTo>
                  <a:pt x="481780" y="3539613"/>
                </a:lnTo>
                <a:lnTo>
                  <a:pt x="0" y="3785420"/>
                </a:lnTo>
                <a:close/>
              </a:path>
            </a:pathLst>
          </a:cu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8DBABAB9-FF01-6B49-BB5E-CF5A99C6A5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930" y="4345859"/>
            <a:ext cx="1098756" cy="472070"/>
          </a:xfrm>
          <a:prstGeom prst="rect">
            <a:avLst/>
          </a:prstGeom>
        </p:spPr>
      </p:pic>
      <p:sp>
        <p:nvSpPr>
          <p:cNvPr id="30" name="Titel 2">
            <a:extLst>
              <a:ext uri="{FF2B5EF4-FFF2-40B4-BE49-F238E27FC236}">
                <a16:creationId xmlns:a16="http://schemas.microsoft.com/office/drawing/2014/main" id="{1F051244-897B-0F4D-BD05-B60FCB2D3898}"/>
              </a:ext>
            </a:extLst>
          </p:cNvPr>
          <p:cNvSpPr txBox="1">
            <a:spLocks/>
          </p:cNvSpPr>
          <p:nvPr/>
        </p:nvSpPr>
        <p:spPr>
          <a:xfrm>
            <a:off x="2115129" y="-272186"/>
            <a:ext cx="7961747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>
            <a:lvl1pPr algn="ctr" defTabSz="9142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ESFRI Roadmap 2021</a:t>
            </a:r>
            <a:br>
              <a:rPr kumimoji="0" lang="de-DE" sz="35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(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Physical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Sciences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&amp; Engineering – Projects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Red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Triangles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)</a:t>
            </a:r>
            <a:endParaRPr kumimoji="0" lang="de-DE" sz="3500" b="1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FA82671-B243-8F46-A20D-FBEDA22CE349}"/>
              </a:ext>
            </a:extLst>
          </p:cNvPr>
          <p:cNvSpPr txBox="1"/>
          <p:nvPr/>
        </p:nvSpPr>
        <p:spPr>
          <a:xfrm>
            <a:off x="272882" y="5867411"/>
            <a:ext cx="3237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duration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	12.4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		1.08 B€</a:t>
            </a:r>
          </a:p>
        </p:txBody>
      </p:sp>
    </p:spTree>
    <p:extLst>
      <p:ext uri="{BB962C8B-B14F-4D97-AF65-F5344CB8AC3E}">
        <p14:creationId xmlns:p14="http://schemas.microsoft.com/office/powerpoint/2010/main" val="428814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2D43AC-6DA1-29DD-EE21-63F847FF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Human-made Sources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Light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768128-8DD4-0517-E93E-FA30C710BA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D8216-30CD-D43E-9259-495FD7D4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" t="43271" r="3657" b="6626"/>
          <a:stretch/>
        </p:blipFill>
        <p:spPr>
          <a:xfrm flipH="1">
            <a:off x="185170" y="926276"/>
            <a:ext cx="11744696" cy="49520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A88C6C-E947-2038-E240-2FA92943A2FF}"/>
              </a:ext>
            </a:extLst>
          </p:cNvPr>
          <p:cNvSpPr txBox="1"/>
          <p:nvPr/>
        </p:nvSpPr>
        <p:spPr>
          <a:xfrm>
            <a:off x="91045" y="5866409"/>
            <a:ext cx="1225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       100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10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1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100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10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1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100 fm          10 fm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A12E7D-D586-7708-BF6E-EBF3340090C1}"/>
              </a:ext>
            </a:extLst>
          </p:cNvPr>
          <p:cNvSpPr/>
          <p:nvPr/>
        </p:nvSpPr>
        <p:spPr>
          <a:xfrm>
            <a:off x="715969" y="1481598"/>
            <a:ext cx="314024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7818D31-3252-98ED-5FCB-2B43DBCC5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15970" y="1196203"/>
            <a:ext cx="314024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7A5999AA-A617-64DB-8C2E-2D50DFA72720}"/>
              </a:ext>
            </a:extLst>
          </p:cNvPr>
          <p:cNvSpPr txBox="1"/>
          <p:nvPr/>
        </p:nvSpPr>
        <p:spPr>
          <a:xfrm>
            <a:off x="9530" y="926992"/>
            <a:ext cx="914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Visible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7936E24-ADA6-866E-B1DD-308D2531E8B6}"/>
              </a:ext>
            </a:extLst>
          </p:cNvPr>
          <p:cNvSpPr txBox="1"/>
          <p:nvPr/>
        </p:nvSpPr>
        <p:spPr>
          <a:xfrm>
            <a:off x="1007786" y="997734"/>
            <a:ext cx="73469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(400,000 </a:t>
            </a:r>
            <a:r>
              <a:rPr kumimoji="0" lang="en-US" sz="1900" b="0" i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</a:t>
            </a:r>
            <a:r>
              <a:rPr kumimoji="0" lang="en-US" sz="1900" b="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oil lamp (10,000 </a:t>
            </a:r>
            <a:r>
              <a:rPr kumimoji="0" lang="en-US" sz="1900" b="0" i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</a:t>
            </a:r>
            <a:r>
              <a:rPr kumimoji="0" lang="en-US" sz="1900" b="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gas lamp (500 </a:t>
            </a:r>
            <a:r>
              <a:rPr kumimoji="0" lang="en-US" sz="1900" b="0" i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</a:t>
            </a:r>
            <a:r>
              <a:rPr kumimoji="0" lang="en-US" sz="1900" b="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candle (500 </a:t>
            </a:r>
            <a:r>
              <a:rPr kumimoji="0" lang="en-US" sz="1900" b="0" i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</a:t>
            </a:r>
            <a:r>
              <a:rPr kumimoji="0" lang="en-US" sz="1900" b="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68FC739-B245-614A-B601-F16839C094EA}"/>
              </a:ext>
            </a:extLst>
          </p:cNvPr>
          <p:cNvGrpSpPr/>
          <p:nvPr/>
        </p:nvGrpSpPr>
        <p:grpSpPr>
          <a:xfrm>
            <a:off x="2041208" y="1907413"/>
            <a:ext cx="7346948" cy="2706062"/>
            <a:chOff x="4499321" y="3928055"/>
            <a:chExt cx="7346948" cy="2706062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F639257-CA1A-45E1-B846-A590D3AF8074}"/>
                </a:ext>
              </a:extLst>
            </p:cNvPr>
            <p:cNvSpPr/>
            <p:nvPr/>
          </p:nvSpPr>
          <p:spPr>
            <a:xfrm>
              <a:off x="4499321" y="3928055"/>
              <a:ext cx="7346948" cy="2706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76BE39EE-C091-BB9C-26ED-F8138062AC70}"/>
                </a:ext>
              </a:extLst>
            </p:cNvPr>
            <p:cNvGrpSpPr/>
            <p:nvPr/>
          </p:nvGrpSpPr>
          <p:grpSpPr>
            <a:xfrm>
              <a:off x="4625478" y="3989108"/>
              <a:ext cx="7002034" cy="1905403"/>
              <a:chOff x="1910267" y="1932372"/>
              <a:chExt cx="7002034" cy="1905403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3AA57A8D-C0EA-9D86-FA2E-ED9A5A05B6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0267" y="2166392"/>
                <a:ext cx="1165270" cy="1472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A96DAF20-0600-B5E4-6455-9CEBE13E4BA4}"/>
                  </a:ext>
                </a:extLst>
              </p:cNvPr>
              <p:cNvGrpSpPr/>
              <p:nvPr/>
            </p:nvGrpSpPr>
            <p:grpSpPr>
              <a:xfrm>
                <a:off x="3176591" y="1932372"/>
                <a:ext cx="5735710" cy="1905403"/>
                <a:chOff x="-394865" y="-2052950"/>
                <a:chExt cx="30365475" cy="10087414"/>
              </a:xfrm>
            </p:grpSpPr>
            <p:sp>
              <p:nvSpPr>
                <p:cNvPr id="12" name="Titel 2">
                  <a:extLst>
                    <a:ext uri="{FF2B5EF4-FFF2-40B4-BE49-F238E27FC236}">
                      <a16:creationId xmlns:a16="http://schemas.microsoft.com/office/drawing/2014/main" id="{A35F7F0E-BB76-B3CC-5340-B640169CF0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455790" y="3220826"/>
                  <a:ext cx="21514820" cy="256079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ctr" defTabSz="914264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500" b="1" kern="1200">
                      <a:solidFill>
                        <a:srgbClr val="334186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 defTabSz="914400"/>
                  <a:r>
                    <a:rPr lang="en-US" sz="1800" dirty="0" err="1">
                      <a:solidFill>
                        <a:schemeClr val="tx1"/>
                      </a:solidFill>
                      <a:latin typeface="+mn-lt"/>
                    </a:rPr>
                    <a:t>Anthonie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+mn-lt"/>
                    </a:rPr>
                    <a:t> van Leeuwenhoek</a:t>
                  </a:r>
                  <a:r>
                    <a:rPr lang="en-US" sz="1800" b="0" dirty="0">
                      <a:solidFill>
                        <a:schemeClr val="tx1"/>
                      </a:solidFill>
                      <a:latin typeface="+mn-lt"/>
                    </a:rPr>
                    <a:t> (1632-1723)</a:t>
                  </a:r>
                  <a:br>
                    <a:rPr lang="en-US" sz="1400" b="0" dirty="0">
                      <a:solidFill>
                        <a:schemeClr val="tx1"/>
                      </a:solidFill>
                      <a:latin typeface="+mn-lt"/>
                    </a:rPr>
                  </a:br>
                  <a:br>
                    <a:rPr lang="en-US" sz="1400" b="0" dirty="0">
                      <a:solidFill>
                        <a:schemeClr val="tx1"/>
                      </a:solidFill>
                      <a:latin typeface="+mn-lt"/>
                    </a:rPr>
                  </a:br>
                  <a:r>
                    <a:rPr lang="en-US" sz="1800" b="0" dirty="0">
                      <a:solidFill>
                        <a:schemeClr val="tx1"/>
                      </a:solidFill>
                      <a:latin typeface="+mn-lt"/>
                    </a:rPr>
                    <a:t>Candle light plus improved microscope </a:t>
                  </a:r>
                  <a:r>
                    <a:rPr lang="en-US" sz="1800" b="0" dirty="0">
                      <a:solidFill>
                        <a:schemeClr val="tx1"/>
                      </a:solidFill>
                      <a:latin typeface="+mn-lt"/>
                      <a:sym typeface="Wingdings" pitchFamily="2" charset="2"/>
                    </a:rPr>
                    <a:t> Leeuwenhoek </a:t>
                  </a:r>
                  <a:r>
                    <a:rPr lang="en-US" sz="1800" b="0" dirty="0">
                      <a:solidFill>
                        <a:schemeClr val="tx1"/>
                      </a:solidFill>
                      <a:latin typeface="+mn-lt"/>
                    </a:rPr>
                    <a:t>discovered the 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+mn-lt"/>
                    </a:rPr>
                    <a:t>bacteria</a:t>
                  </a:r>
                  <a:r>
                    <a:rPr lang="en-US" sz="1800" b="0" dirty="0">
                      <a:solidFill>
                        <a:schemeClr val="tx1"/>
                      </a:solidFill>
                      <a:latin typeface="+mn-lt"/>
                    </a:rPr>
                    <a:t> (large </a:t>
                  </a:r>
                  <a:r>
                    <a:rPr lang="en-US" sz="1800" b="0" dirty="0" err="1">
                      <a:solidFill>
                        <a:schemeClr val="tx1"/>
                      </a:solidFill>
                      <a:latin typeface="+mn-lt"/>
                    </a:rPr>
                    <a:t>Selenomonads</a:t>
                  </a:r>
                  <a:r>
                    <a:rPr lang="en-US" sz="1800" b="0" dirty="0">
                      <a:solidFill>
                        <a:schemeClr val="tx1"/>
                      </a:solidFill>
                      <a:latin typeface="+mn-lt"/>
                    </a:rPr>
                    <a:t> from the human mouth) in 1683</a:t>
                  </a:r>
                  <a:endParaRPr lang="en-US" sz="14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pic>
              <p:nvPicPr>
                <p:cNvPr id="13" name="Picture 2">
                  <a:extLst>
                    <a:ext uri="{FF2B5EF4-FFF2-40B4-BE49-F238E27FC236}">
                      <a16:creationId xmlns:a16="http://schemas.microsoft.com/office/drawing/2014/main" id="{B78A4497-B655-EEAB-45B1-827813EF4D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" b="2837"/>
                <a:stretch/>
              </p:blipFill>
              <p:spPr bwMode="auto">
                <a:xfrm>
                  <a:off x="-394865" y="-2052950"/>
                  <a:ext cx="8746631" cy="10087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5130" h="6210629">
                      <a:moveTo>
                        <a:pt x="2203018" y="0"/>
                      </a:moveTo>
                      <a:cubicBezTo>
                        <a:pt x="3960450" y="0"/>
                        <a:pt x="5385130" y="1424680"/>
                        <a:pt x="5385130" y="3182112"/>
                      </a:cubicBezTo>
                      <a:cubicBezTo>
                        <a:pt x="5385130" y="4500186"/>
                        <a:pt x="4583748" y="5631087"/>
                        <a:pt x="3441640" y="6114158"/>
                      </a:cubicBezTo>
                      <a:lnTo>
                        <a:pt x="3178061" y="6210629"/>
                      </a:lnTo>
                      <a:lnTo>
                        <a:pt x="1233206" y="6210629"/>
                      </a:lnTo>
                      <a:lnTo>
                        <a:pt x="1108901" y="6171135"/>
                      </a:lnTo>
                      <a:cubicBezTo>
                        <a:pt x="767738" y="6046219"/>
                        <a:pt x="453928" y="5864559"/>
                        <a:pt x="178899" y="5637585"/>
                      </a:cubicBezTo>
                      <a:lnTo>
                        <a:pt x="0" y="5474990"/>
                      </a:lnTo>
                      <a:lnTo>
                        <a:pt x="0" y="889234"/>
                      </a:lnTo>
                      <a:lnTo>
                        <a:pt x="178899" y="726640"/>
                      </a:lnTo>
                      <a:cubicBezTo>
                        <a:pt x="728956" y="272693"/>
                        <a:pt x="1434142" y="0"/>
                        <a:pt x="2203018" y="0"/>
                      </a:cubicBezTo>
                      <a:close/>
                    </a:path>
                  </a:pathLst>
                </a:cu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10">
                  <a:extLst>
                    <a:ext uri="{FF2B5EF4-FFF2-40B4-BE49-F238E27FC236}">
                      <a16:creationId xmlns:a16="http://schemas.microsoft.com/office/drawing/2014/main" id="{34B11A5A-BC10-8B3F-91FA-99D9B73215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13" r="6399" b="4"/>
                <a:stretch/>
              </p:blipFill>
              <p:spPr bwMode="auto">
                <a:xfrm>
                  <a:off x="8233373" y="-1116930"/>
                  <a:ext cx="5675481" cy="3211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1376" h="2349401">
                      <a:moveTo>
                        <a:pt x="20101" y="0"/>
                      </a:moveTo>
                      <a:lnTo>
                        <a:pt x="4131276" y="0"/>
                      </a:lnTo>
                      <a:lnTo>
                        <a:pt x="4140659" y="61486"/>
                      </a:lnTo>
                      <a:cubicBezTo>
                        <a:pt x="4147746" y="131265"/>
                        <a:pt x="4151376" y="202065"/>
                        <a:pt x="4151376" y="273713"/>
                      </a:cubicBezTo>
                      <a:cubicBezTo>
                        <a:pt x="4151376" y="1420084"/>
                        <a:pt x="3222059" y="2349401"/>
                        <a:pt x="2075688" y="2349401"/>
                      </a:cubicBezTo>
                      <a:cubicBezTo>
                        <a:pt x="929317" y="2349401"/>
                        <a:pt x="0" y="1420084"/>
                        <a:pt x="0" y="273713"/>
                      </a:cubicBezTo>
                      <a:cubicBezTo>
                        <a:pt x="0" y="202065"/>
                        <a:pt x="3630" y="131265"/>
                        <a:pt x="10717" y="61486"/>
                      </a:cubicBezTo>
                      <a:close/>
                    </a:path>
                  </a:pathLst>
                </a:cu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5" name="Pfeil nach links 14">
            <a:extLst>
              <a:ext uri="{FF2B5EF4-FFF2-40B4-BE49-F238E27FC236}">
                <a16:creationId xmlns:a16="http://schemas.microsoft.com/office/drawing/2014/main" id="{6920D330-04D2-1096-7A35-E1B839E16FD3}"/>
              </a:ext>
            </a:extLst>
          </p:cNvPr>
          <p:cNvSpPr/>
          <p:nvPr/>
        </p:nvSpPr>
        <p:spPr>
          <a:xfrm rot="739651">
            <a:off x="1184350" y="1848837"/>
            <a:ext cx="844823" cy="309068"/>
          </a:xfrm>
          <a:prstGeom prst="leftArrow">
            <a:avLst/>
          </a:prstGeom>
          <a:solidFill>
            <a:srgbClr val="1944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5316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2D43AC-6DA1-29DD-EE21-63F847FF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Human-made Sources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Light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768128-8DD4-0517-E93E-FA30C710BA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EuroNNAc ST Workshop - 21 Sep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D8216-30CD-D43E-9259-495FD7D4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" t="43271" r="3657" b="6626"/>
          <a:stretch/>
        </p:blipFill>
        <p:spPr>
          <a:xfrm flipH="1">
            <a:off x="185170" y="926276"/>
            <a:ext cx="11744696" cy="49520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A88C6C-E947-2038-E240-2FA92943A2FF}"/>
              </a:ext>
            </a:extLst>
          </p:cNvPr>
          <p:cNvSpPr txBox="1"/>
          <p:nvPr/>
        </p:nvSpPr>
        <p:spPr>
          <a:xfrm>
            <a:off x="91045" y="5866409"/>
            <a:ext cx="1225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       100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10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1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100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10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1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100 fm          10 fm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A12E7D-D586-7708-BF6E-EBF3340090C1}"/>
              </a:ext>
            </a:extLst>
          </p:cNvPr>
          <p:cNvSpPr/>
          <p:nvPr/>
        </p:nvSpPr>
        <p:spPr>
          <a:xfrm>
            <a:off x="715969" y="1481598"/>
            <a:ext cx="314024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69B6384-A415-77EB-82D7-C4AD6609153E}"/>
              </a:ext>
            </a:extLst>
          </p:cNvPr>
          <p:cNvSpPr/>
          <p:nvPr/>
        </p:nvSpPr>
        <p:spPr>
          <a:xfrm>
            <a:off x="1043985" y="2282700"/>
            <a:ext cx="2274947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B4CAD8-FC97-A550-6CEA-06BE8A955A14}"/>
              </a:ext>
            </a:extLst>
          </p:cNvPr>
          <p:cNvSpPr/>
          <p:nvPr/>
        </p:nvSpPr>
        <p:spPr>
          <a:xfrm>
            <a:off x="3318932" y="3056639"/>
            <a:ext cx="2540001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61C3AFE-E4E9-535E-4EFD-1076BAB7E3FD}"/>
              </a:ext>
            </a:extLst>
          </p:cNvPr>
          <p:cNvSpPr/>
          <p:nvPr/>
        </p:nvSpPr>
        <p:spPr>
          <a:xfrm>
            <a:off x="5858934" y="3848674"/>
            <a:ext cx="1744133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BFA7DE4-8869-5DDF-4F5A-D5E4161A0DEC}"/>
              </a:ext>
            </a:extLst>
          </p:cNvPr>
          <p:cNvSpPr/>
          <p:nvPr/>
        </p:nvSpPr>
        <p:spPr>
          <a:xfrm>
            <a:off x="7603066" y="4657642"/>
            <a:ext cx="4222349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F5F8874-3C83-4CF8-A324-7A1884475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1043985" y="2004740"/>
            <a:ext cx="233582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9500B95-F5A4-6A32-C858-8B3021736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3318932" y="2779724"/>
            <a:ext cx="261309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8F90C24-B828-9B14-5B42-841AEAABD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606344" y="4378804"/>
            <a:ext cx="4323521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FAD8845-4A06-92FA-1B27-40A9D7A74D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5853146" y="3569581"/>
            <a:ext cx="1800000" cy="82935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7818D31-3252-98ED-5FCB-2B43DBCC5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15970" y="1196203"/>
            <a:ext cx="314024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21395EDE-1992-98B4-0E88-12D9D1C6F7D6}"/>
              </a:ext>
            </a:extLst>
          </p:cNvPr>
          <p:cNvSpPr txBox="1"/>
          <p:nvPr/>
        </p:nvSpPr>
        <p:spPr>
          <a:xfrm>
            <a:off x="1309816" y="2360139"/>
            <a:ext cx="17605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Ultraviolet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light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B61B91E-7261-35FA-6EA3-6AE911EDBE44}"/>
              </a:ext>
            </a:extLst>
          </p:cNvPr>
          <p:cNvSpPr txBox="1"/>
          <p:nvPr/>
        </p:nvSpPr>
        <p:spPr>
          <a:xfrm>
            <a:off x="3974799" y="3131473"/>
            <a:ext cx="13024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 X Rays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C1BE24-4A33-1B06-5F8D-EACE9C7C8E98}"/>
              </a:ext>
            </a:extLst>
          </p:cNvPr>
          <p:cNvSpPr txBox="1"/>
          <p:nvPr/>
        </p:nvSpPr>
        <p:spPr>
          <a:xfrm>
            <a:off x="6057518" y="3906891"/>
            <a:ext cx="13828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Hard X Rays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ADA6391-DE71-13D6-EE05-CB774E30A974}"/>
              </a:ext>
            </a:extLst>
          </p:cNvPr>
          <p:cNvSpPr txBox="1"/>
          <p:nvPr/>
        </p:nvSpPr>
        <p:spPr>
          <a:xfrm>
            <a:off x="9056018" y="4732476"/>
            <a:ext cx="14979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Gamma Rays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A5999AA-A617-64DB-8C2E-2D50DFA72720}"/>
              </a:ext>
            </a:extLst>
          </p:cNvPr>
          <p:cNvSpPr txBox="1"/>
          <p:nvPr/>
        </p:nvSpPr>
        <p:spPr>
          <a:xfrm>
            <a:off x="9530" y="926992"/>
            <a:ext cx="914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Visible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7936E24-ADA6-866E-B1DD-308D2531E8B6}"/>
              </a:ext>
            </a:extLst>
          </p:cNvPr>
          <p:cNvSpPr txBox="1"/>
          <p:nvPr/>
        </p:nvSpPr>
        <p:spPr>
          <a:xfrm>
            <a:off x="1007786" y="997734"/>
            <a:ext cx="941552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(400,000 bc), oil lamp (10,000 bc), gas lamp (500 bc), candle (500 bc), electric light (1805)</a:t>
            </a:r>
          </a:p>
        </p:txBody>
      </p:sp>
    </p:spTree>
    <p:extLst>
      <p:ext uri="{BB962C8B-B14F-4D97-AF65-F5344CB8AC3E}">
        <p14:creationId xmlns:p14="http://schemas.microsoft.com/office/powerpoint/2010/main" val="3222990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2D43AC-6DA1-29DD-EE21-63F847FF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Human-made Sources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Light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768128-8DD4-0517-E93E-FA30C710BA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D8216-30CD-D43E-9259-495FD7D4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" t="43271" r="3657" b="6626"/>
          <a:stretch/>
        </p:blipFill>
        <p:spPr>
          <a:xfrm flipH="1">
            <a:off x="185170" y="926276"/>
            <a:ext cx="11744696" cy="49520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A88C6C-E947-2038-E240-2FA92943A2FF}"/>
              </a:ext>
            </a:extLst>
          </p:cNvPr>
          <p:cNvSpPr txBox="1"/>
          <p:nvPr/>
        </p:nvSpPr>
        <p:spPr>
          <a:xfrm>
            <a:off x="91045" y="5866409"/>
            <a:ext cx="1225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1 </a:t>
            </a:r>
            <a:r>
              <a:rPr lang="de-DE" sz="2400" dirty="0">
                <a:latin typeface="Symbol" pitchFamily="2" charset="2"/>
              </a:rPr>
              <a:t>m</a:t>
            </a:r>
            <a:r>
              <a:rPr lang="de-DE" sz="2400" dirty="0"/>
              <a:t>m        100 </a:t>
            </a:r>
            <a:r>
              <a:rPr lang="de-DE" sz="2400" dirty="0" err="1"/>
              <a:t>nm</a:t>
            </a:r>
            <a:r>
              <a:rPr lang="de-DE" sz="2400" dirty="0"/>
              <a:t>         10 </a:t>
            </a:r>
            <a:r>
              <a:rPr lang="de-DE" sz="2400" dirty="0" err="1"/>
              <a:t>nm</a:t>
            </a:r>
            <a:r>
              <a:rPr lang="de-DE" sz="2400" dirty="0"/>
              <a:t>          1 </a:t>
            </a:r>
            <a:r>
              <a:rPr lang="de-DE" sz="2400" dirty="0" err="1"/>
              <a:t>nm</a:t>
            </a:r>
            <a:r>
              <a:rPr lang="de-DE" sz="2400" dirty="0"/>
              <a:t>          100 </a:t>
            </a:r>
            <a:r>
              <a:rPr lang="de-DE" sz="2400" dirty="0" err="1"/>
              <a:t>pm</a:t>
            </a:r>
            <a:r>
              <a:rPr lang="de-DE" sz="2400" dirty="0"/>
              <a:t>       10 </a:t>
            </a:r>
            <a:r>
              <a:rPr lang="de-DE" sz="2400" dirty="0" err="1"/>
              <a:t>pm</a:t>
            </a:r>
            <a:r>
              <a:rPr lang="de-DE" sz="2400" dirty="0"/>
              <a:t>           1 </a:t>
            </a:r>
            <a:r>
              <a:rPr lang="de-DE" sz="2400" dirty="0" err="1"/>
              <a:t>pm</a:t>
            </a:r>
            <a:r>
              <a:rPr lang="de-DE" sz="2400" dirty="0"/>
              <a:t>        100 fm          10 fm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A12E7D-D586-7708-BF6E-EBF3340090C1}"/>
              </a:ext>
            </a:extLst>
          </p:cNvPr>
          <p:cNvSpPr/>
          <p:nvPr/>
        </p:nvSpPr>
        <p:spPr>
          <a:xfrm>
            <a:off x="715969" y="1481598"/>
            <a:ext cx="314024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69B6384-A415-77EB-82D7-C4AD6609153E}"/>
              </a:ext>
            </a:extLst>
          </p:cNvPr>
          <p:cNvSpPr/>
          <p:nvPr/>
        </p:nvSpPr>
        <p:spPr>
          <a:xfrm>
            <a:off x="1043985" y="2282700"/>
            <a:ext cx="2274947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B4CAD8-FC97-A550-6CEA-06BE8A955A14}"/>
              </a:ext>
            </a:extLst>
          </p:cNvPr>
          <p:cNvSpPr/>
          <p:nvPr/>
        </p:nvSpPr>
        <p:spPr>
          <a:xfrm>
            <a:off x="3318932" y="3056639"/>
            <a:ext cx="2540001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61C3AFE-E4E9-535E-4EFD-1076BAB7E3FD}"/>
              </a:ext>
            </a:extLst>
          </p:cNvPr>
          <p:cNvSpPr/>
          <p:nvPr/>
        </p:nvSpPr>
        <p:spPr>
          <a:xfrm>
            <a:off x="5858934" y="3848674"/>
            <a:ext cx="1744133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BFA7DE4-8869-5DDF-4F5A-D5E4161A0DEC}"/>
              </a:ext>
            </a:extLst>
          </p:cNvPr>
          <p:cNvSpPr/>
          <p:nvPr/>
        </p:nvSpPr>
        <p:spPr>
          <a:xfrm>
            <a:off x="7603066" y="4657642"/>
            <a:ext cx="4222349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F5F8874-3C83-4CF8-A324-7A1884475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1043985" y="2004740"/>
            <a:ext cx="233582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9500B95-F5A4-6A32-C858-8B3021736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3318932" y="2779724"/>
            <a:ext cx="261309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8F90C24-B828-9B14-5B42-841AEAABD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606344" y="4378804"/>
            <a:ext cx="4323521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FAD8845-4A06-92FA-1B27-40A9D7A74D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5853146" y="3569581"/>
            <a:ext cx="1800000" cy="82935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7818D31-3252-98ED-5FCB-2B43DBCC5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15970" y="1196203"/>
            <a:ext cx="314024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21395EDE-1992-98B4-0E88-12D9D1C6F7D6}"/>
              </a:ext>
            </a:extLst>
          </p:cNvPr>
          <p:cNvSpPr txBox="1"/>
          <p:nvPr/>
        </p:nvSpPr>
        <p:spPr>
          <a:xfrm>
            <a:off x="1309816" y="2360139"/>
            <a:ext cx="17605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Ultraviolet</a:t>
            </a:r>
            <a:r>
              <a:rPr lang="de-DE" b="1" dirty="0">
                <a:solidFill>
                  <a:schemeClr val="bg1"/>
                </a:solidFill>
              </a:rPr>
              <a:t> light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B61B91E-7261-35FA-6EA3-6AE911EDBE44}"/>
              </a:ext>
            </a:extLst>
          </p:cNvPr>
          <p:cNvSpPr txBox="1"/>
          <p:nvPr/>
        </p:nvSpPr>
        <p:spPr>
          <a:xfrm>
            <a:off x="3974799" y="3131473"/>
            <a:ext cx="13024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Soft X Rays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C1BE24-4A33-1B06-5F8D-EACE9C7C8E98}"/>
              </a:ext>
            </a:extLst>
          </p:cNvPr>
          <p:cNvSpPr txBox="1"/>
          <p:nvPr/>
        </p:nvSpPr>
        <p:spPr>
          <a:xfrm>
            <a:off x="6057518" y="3906891"/>
            <a:ext cx="13828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Hard X Rays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ADA6391-DE71-13D6-EE05-CB774E30A974}"/>
              </a:ext>
            </a:extLst>
          </p:cNvPr>
          <p:cNvSpPr txBox="1"/>
          <p:nvPr/>
        </p:nvSpPr>
        <p:spPr>
          <a:xfrm>
            <a:off x="9056018" y="4732476"/>
            <a:ext cx="14979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Gamma Rays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A5999AA-A617-64DB-8C2E-2D50DFA72720}"/>
              </a:ext>
            </a:extLst>
          </p:cNvPr>
          <p:cNvSpPr txBox="1"/>
          <p:nvPr/>
        </p:nvSpPr>
        <p:spPr>
          <a:xfrm>
            <a:off x="9530" y="926992"/>
            <a:ext cx="914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Visible </a:t>
            </a:r>
          </a:p>
          <a:p>
            <a:r>
              <a:rPr lang="de-DE" b="1" dirty="0"/>
              <a:t>light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53038515-8B68-BAFE-AF50-3AD59948E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31" y="1210746"/>
            <a:ext cx="2229661" cy="1482479"/>
          </a:xfrm>
          <a:prstGeom prst="rect">
            <a:avLst/>
          </a:prstGeom>
        </p:spPr>
      </p:pic>
      <p:pic>
        <p:nvPicPr>
          <p:cNvPr id="41" name="Picture 12" descr="http://img.welt.de/img/wissenschaft/crop100341233/1609732964-ci3x2l-w540/booster-DW-Wissenschaft-San-Ignacio.jpg">
            <a:extLst>
              <a:ext uri="{FF2B5EF4-FFF2-40B4-BE49-F238E27FC236}">
                <a16:creationId xmlns:a16="http://schemas.microsoft.com/office/drawing/2014/main" id="{8E4FA2C2-495E-0781-132F-A52BBD67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64" y="1171489"/>
            <a:ext cx="2476898" cy="16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D4F645A4-7D41-3DC1-B55C-78DD75FE1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220" y="2912028"/>
            <a:ext cx="2028704" cy="582808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0BD8D858-172A-8E84-6D90-40DA22411C3F}"/>
              </a:ext>
            </a:extLst>
          </p:cNvPr>
          <p:cNvSpPr txBox="1"/>
          <p:nvPr/>
        </p:nvSpPr>
        <p:spPr>
          <a:xfrm>
            <a:off x="8762331" y="1384105"/>
            <a:ext cx="300269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New capabilities with light sources based on circular (</a:t>
            </a:r>
            <a:r>
              <a:rPr lang="en-US" i="1">
                <a:solidFill>
                  <a:srgbClr val="FF0000"/>
                </a:solidFill>
              </a:rPr>
              <a:t>1970</a:t>
            </a:r>
            <a:r>
              <a:rPr lang="en-US" i="1"/>
              <a:t>) and linear (</a:t>
            </a:r>
            <a:r>
              <a:rPr lang="en-US" i="1">
                <a:solidFill>
                  <a:srgbClr val="FF0000"/>
                </a:solidFill>
              </a:rPr>
              <a:t>2005</a:t>
            </a:r>
            <a:r>
              <a:rPr lang="en-US" i="1"/>
              <a:t>) particle accelerators</a:t>
            </a:r>
          </a:p>
          <a:p>
            <a:endParaRPr lang="en-US" sz="1200" i="1"/>
          </a:p>
          <a:p>
            <a:r>
              <a:rPr lang="en-US" b="1" i="1"/>
              <a:t>X rays with extremely high brilliance and time resolution capabilities</a:t>
            </a:r>
          </a:p>
        </p:txBody>
      </p:sp>
    </p:spTree>
    <p:extLst>
      <p:ext uri="{BB962C8B-B14F-4D97-AF65-F5344CB8AC3E}">
        <p14:creationId xmlns:p14="http://schemas.microsoft.com/office/powerpoint/2010/main" val="979470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2D43AC-6DA1-29DD-EE21-63F847FF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Human-made Sources </a:t>
            </a:r>
            <a:r>
              <a:rPr lang="de-DE" sz="3200" dirty="0" err="1">
                <a:latin typeface="+mn-lt"/>
              </a:rPr>
              <a:t>of</a:t>
            </a:r>
            <a:r>
              <a:rPr lang="de-DE" sz="3200" dirty="0">
                <a:latin typeface="+mn-lt"/>
              </a:rPr>
              <a:t> Light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768128-8DD4-0517-E93E-FA30C710BA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D8216-30CD-D43E-9259-495FD7D4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" t="43271" r="3657" b="6626"/>
          <a:stretch/>
        </p:blipFill>
        <p:spPr>
          <a:xfrm flipH="1">
            <a:off x="185170" y="926276"/>
            <a:ext cx="11744696" cy="49520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A88C6C-E947-2038-E240-2FA92943A2FF}"/>
              </a:ext>
            </a:extLst>
          </p:cNvPr>
          <p:cNvSpPr txBox="1"/>
          <p:nvPr/>
        </p:nvSpPr>
        <p:spPr>
          <a:xfrm>
            <a:off x="91045" y="5866409"/>
            <a:ext cx="1225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1 </a:t>
            </a:r>
            <a:r>
              <a:rPr lang="de-DE" sz="2400" dirty="0">
                <a:latin typeface="Symbol" pitchFamily="2" charset="2"/>
              </a:rPr>
              <a:t>m</a:t>
            </a:r>
            <a:r>
              <a:rPr lang="de-DE" sz="2400" dirty="0"/>
              <a:t>m        100 </a:t>
            </a:r>
            <a:r>
              <a:rPr lang="de-DE" sz="2400" dirty="0" err="1"/>
              <a:t>nm</a:t>
            </a:r>
            <a:r>
              <a:rPr lang="de-DE" sz="2400" dirty="0"/>
              <a:t>         10 </a:t>
            </a:r>
            <a:r>
              <a:rPr lang="de-DE" sz="2400" dirty="0" err="1"/>
              <a:t>nm</a:t>
            </a:r>
            <a:r>
              <a:rPr lang="de-DE" sz="2400" dirty="0"/>
              <a:t>          1 </a:t>
            </a:r>
            <a:r>
              <a:rPr lang="de-DE" sz="2400" dirty="0" err="1"/>
              <a:t>nm</a:t>
            </a:r>
            <a:r>
              <a:rPr lang="de-DE" sz="2400" dirty="0"/>
              <a:t>          100 </a:t>
            </a:r>
            <a:r>
              <a:rPr lang="de-DE" sz="2400" dirty="0" err="1"/>
              <a:t>pm</a:t>
            </a:r>
            <a:r>
              <a:rPr lang="de-DE" sz="2400" dirty="0"/>
              <a:t>       10 </a:t>
            </a:r>
            <a:r>
              <a:rPr lang="de-DE" sz="2400" dirty="0" err="1"/>
              <a:t>pm</a:t>
            </a:r>
            <a:r>
              <a:rPr lang="de-DE" sz="2400" dirty="0"/>
              <a:t>           1 </a:t>
            </a:r>
            <a:r>
              <a:rPr lang="de-DE" sz="2400" dirty="0" err="1"/>
              <a:t>pm</a:t>
            </a:r>
            <a:r>
              <a:rPr lang="de-DE" sz="2400" dirty="0"/>
              <a:t>        100 fm          10 fm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A12E7D-D586-7708-BF6E-EBF3340090C1}"/>
              </a:ext>
            </a:extLst>
          </p:cNvPr>
          <p:cNvSpPr/>
          <p:nvPr/>
        </p:nvSpPr>
        <p:spPr>
          <a:xfrm>
            <a:off x="715969" y="1481598"/>
            <a:ext cx="314024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69B6384-A415-77EB-82D7-C4AD6609153E}"/>
              </a:ext>
            </a:extLst>
          </p:cNvPr>
          <p:cNvSpPr/>
          <p:nvPr/>
        </p:nvSpPr>
        <p:spPr>
          <a:xfrm>
            <a:off x="1043985" y="2282700"/>
            <a:ext cx="2274947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B4CAD8-FC97-A550-6CEA-06BE8A955A14}"/>
              </a:ext>
            </a:extLst>
          </p:cNvPr>
          <p:cNvSpPr/>
          <p:nvPr/>
        </p:nvSpPr>
        <p:spPr>
          <a:xfrm>
            <a:off x="3318932" y="3056639"/>
            <a:ext cx="2540001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61C3AFE-E4E9-535E-4EFD-1076BAB7E3FD}"/>
              </a:ext>
            </a:extLst>
          </p:cNvPr>
          <p:cNvSpPr/>
          <p:nvPr/>
        </p:nvSpPr>
        <p:spPr>
          <a:xfrm>
            <a:off x="5858934" y="3848674"/>
            <a:ext cx="1744133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BFA7DE4-8869-5DDF-4F5A-D5E4161A0DEC}"/>
              </a:ext>
            </a:extLst>
          </p:cNvPr>
          <p:cNvSpPr/>
          <p:nvPr/>
        </p:nvSpPr>
        <p:spPr>
          <a:xfrm>
            <a:off x="7603066" y="4657642"/>
            <a:ext cx="4222349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F5F8874-3C83-4CF8-A324-7A1884475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1043985" y="2004740"/>
            <a:ext cx="233582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9500B95-F5A4-6A32-C858-8B3021736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3318932" y="2779724"/>
            <a:ext cx="261309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8F90C24-B828-9B14-5B42-841AEAABD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606344" y="4378804"/>
            <a:ext cx="4323521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FAD8845-4A06-92FA-1B27-40A9D7A74D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5853146" y="3569581"/>
            <a:ext cx="1800000" cy="82935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7818D31-3252-98ED-5FCB-2B43DBCC5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15970" y="1196203"/>
            <a:ext cx="314024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21395EDE-1992-98B4-0E88-12D9D1C6F7D6}"/>
              </a:ext>
            </a:extLst>
          </p:cNvPr>
          <p:cNvSpPr txBox="1"/>
          <p:nvPr/>
        </p:nvSpPr>
        <p:spPr>
          <a:xfrm>
            <a:off x="1309816" y="2360139"/>
            <a:ext cx="17605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Ultraviolet</a:t>
            </a:r>
            <a:r>
              <a:rPr lang="de-DE" b="1" dirty="0">
                <a:solidFill>
                  <a:schemeClr val="bg1"/>
                </a:solidFill>
              </a:rPr>
              <a:t> light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B61B91E-7261-35FA-6EA3-6AE911EDBE44}"/>
              </a:ext>
            </a:extLst>
          </p:cNvPr>
          <p:cNvSpPr txBox="1"/>
          <p:nvPr/>
        </p:nvSpPr>
        <p:spPr>
          <a:xfrm>
            <a:off x="3974799" y="3131473"/>
            <a:ext cx="13024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Soft X Rays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C1BE24-4A33-1B06-5F8D-EACE9C7C8E98}"/>
              </a:ext>
            </a:extLst>
          </p:cNvPr>
          <p:cNvSpPr txBox="1"/>
          <p:nvPr/>
        </p:nvSpPr>
        <p:spPr>
          <a:xfrm>
            <a:off x="6057518" y="3906891"/>
            <a:ext cx="13828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Hard X Rays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ADA6391-DE71-13D6-EE05-CB774E30A974}"/>
              </a:ext>
            </a:extLst>
          </p:cNvPr>
          <p:cNvSpPr txBox="1"/>
          <p:nvPr/>
        </p:nvSpPr>
        <p:spPr>
          <a:xfrm>
            <a:off x="9056018" y="4732476"/>
            <a:ext cx="14979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Gamma Rays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A5999AA-A617-64DB-8C2E-2D50DFA72720}"/>
              </a:ext>
            </a:extLst>
          </p:cNvPr>
          <p:cNvSpPr txBox="1"/>
          <p:nvPr/>
        </p:nvSpPr>
        <p:spPr>
          <a:xfrm>
            <a:off x="9530" y="926992"/>
            <a:ext cx="914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Visible </a:t>
            </a:r>
          </a:p>
          <a:p>
            <a:r>
              <a:rPr lang="de-DE" b="1" dirty="0"/>
              <a:t>light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53038515-8B68-BAFE-AF50-3AD59948E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31" y="1210746"/>
            <a:ext cx="2229661" cy="1482479"/>
          </a:xfrm>
          <a:prstGeom prst="rect">
            <a:avLst/>
          </a:prstGeom>
        </p:spPr>
      </p:pic>
      <p:pic>
        <p:nvPicPr>
          <p:cNvPr id="41" name="Picture 12" descr="http://img.welt.de/img/wissenschaft/crop100341233/1609732964-ci3x2l-w540/booster-DW-Wissenschaft-San-Ignacio.jpg">
            <a:extLst>
              <a:ext uri="{FF2B5EF4-FFF2-40B4-BE49-F238E27FC236}">
                <a16:creationId xmlns:a16="http://schemas.microsoft.com/office/drawing/2014/main" id="{8E4FA2C2-495E-0781-132F-A52BBD67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64" y="1171489"/>
            <a:ext cx="2476898" cy="16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D4F645A4-7D41-3DC1-B55C-78DD75FE10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064220" y="2912028"/>
            <a:ext cx="2028704" cy="582808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C1EFBCD0-6BC8-E483-B356-D7DD893598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27" y="4698381"/>
            <a:ext cx="1421141" cy="610580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A46BB384-5B85-0350-FEC1-A3857AF6623C}"/>
              </a:ext>
            </a:extLst>
          </p:cNvPr>
          <p:cNvSpPr/>
          <p:nvPr/>
        </p:nvSpPr>
        <p:spPr>
          <a:xfrm>
            <a:off x="1867216" y="4595058"/>
            <a:ext cx="4323520" cy="957498"/>
          </a:xfrm>
          <a:custGeom>
            <a:avLst/>
            <a:gdLst>
              <a:gd name="connsiteX0" fmla="*/ 0 w 4323520"/>
              <a:gd name="connsiteY0" fmla="*/ 0 h 957498"/>
              <a:gd name="connsiteX1" fmla="*/ 574411 w 4323520"/>
              <a:gd name="connsiteY1" fmla="*/ 0 h 957498"/>
              <a:gd name="connsiteX2" fmla="*/ 1062351 w 4323520"/>
              <a:gd name="connsiteY2" fmla="*/ 0 h 957498"/>
              <a:gd name="connsiteX3" fmla="*/ 1766467 w 4323520"/>
              <a:gd name="connsiteY3" fmla="*/ 0 h 957498"/>
              <a:gd name="connsiteX4" fmla="*/ 2340877 w 4323520"/>
              <a:gd name="connsiteY4" fmla="*/ 0 h 957498"/>
              <a:gd name="connsiteX5" fmla="*/ 2915288 w 4323520"/>
              <a:gd name="connsiteY5" fmla="*/ 0 h 957498"/>
              <a:gd name="connsiteX6" fmla="*/ 3619404 w 4323520"/>
              <a:gd name="connsiteY6" fmla="*/ 0 h 957498"/>
              <a:gd name="connsiteX7" fmla="*/ 4323520 w 4323520"/>
              <a:gd name="connsiteY7" fmla="*/ 0 h 957498"/>
              <a:gd name="connsiteX8" fmla="*/ 4323520 w 4323520"/>
              <a:gd name="connsiteY8" fmla="*/ 497899 h 957498"/>
              <a:gd name="connsiteX9" fmla="*/ 4323520 w 4323520"/>
              <a:gd name="connsiteY9" fmla="*/ 957498 h 957498"/>
              <a:gd name="connsiteX10" fmla="*/ 3792345 w 4323520"/>
              <a:gd name="connsiteY10" fmla="*/ 957498 h 957498"/>
              <a:gd name="connsiteX11" fmla="*/ 3174699 w 4323520"/>
              <a:gd name="connsiteY11" fmla="*/ 957498 h 957498"/>
              <a:gd name="connsiteX12" fmla="*/ 2600288 w 4323520"/>
              <a:gd name="connsiteY12" fmla="*/ 957498 h 957498"/>
              <a:gd name="connsiteX13" fmla="*/ 1896172 w 4323520"/>
              <a:gd name="connsiteY13" fmla="*/ 957498 h 957498"/>
              <a:gd name="connsiteX14" fmla="*/ 1192056 w 4323520"/>
              <a:gd name="connsiteY14" fmla="*/ 957498 h 957498"/>
              <a:gd name="connsiteX15" fmla="*/ 660881 w 4323520"/>
              <a:gd name="connsiteY15" fmla="*/ 957498 h 957498"/>
              <a:gd name="connsiteX16" fmla="*/ 0 w 4323520"/>
              <a:gd name="connsiteY16" fmla="*/ 957498 h 957498"/>
              <a:gd name="connsiteX17" fmla="*/ 0 w 4323520"/>
              <a:gd name="connsiteY17" fmla="*/ 459599 h 957498"/>
              <a:gd name="connsiteX18" fmla="*/ 0 w 4323520"/>
              <a:gd name="connsiteY18" fmla="*/ 0 h 95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23520" h="957498" extrusionOk="0">
                <a:moveTo>
                  <a:pt x="0" y="0"/>
                </a:moveTo>
                <a:cubicBezTo>
                  <a:pt x="235595" y="19347"/>
                  <a:pt x="335716" y="26837"/>
                  <a:pt x="574411" y="0"/>
                </a:cubicBezTo>
                <a:cubicBezTo>
                  <a:pt x="813106" y="-26837"/>
                  <a:pt x="871246" y="16394"/>
                  <a:pt x="1062351" y="0"/>
                </a:cubicBezTo>
                <a:cubicBezTo>
                  <a:pt x="1253456" y="-16394"/>
                  <a:pt x="1515202" y="29921"/>
                  <a:pt x="1766467" y="0"/>
                </a:cubicBezTo>
                <a:cubicBezTo>
                  <a:pt x="2017732" y="-29921"/>
                  <a:pt x="2105429" y="-22934"/>
                  <a:pt x="2340877" y="0"/>
                </a:cubicBezTo>
                <a:cubicBezTo>
                  <a:pt x="2576325" y="22934"/>
                  <a:pt x="2639476" y="28242"/>
                  <a:pt x="2915288" y="0"/>
                </a:cubicBezTo>
                <a:cubicBezTo>
                  <a:pt x="3191100" y="-28242"/>
                  <a:pt x="3408741" y="16892"/>
                  <a:pt x="3619404" y="0"/>
                </a:cubicBezTo>
                <a:cubicBezTo>
                  <a:pt x="3830067" y="-16892"/>
                  <a:pt x="4086900" y="24462"/>
                  <a:pt x="4323520" y="0"/>
                </a:cubicBezTo>
                <a:cubicBezTo>
                  <a:pt x="4313029" y="166116"/>
                  <a:pt x="4301818" y="291435"/>
                  <a:pt x="4323520" y="497899"/>
                </a:cubicBezTo>
                <a:cubicBezTo>
                  <a:pt x="4345222" y="704363"/>
                  <a:pt x="4331146" y="854865"/>
                  <a:pt x="4323520" y="957498"/>
                </a:cubicBezTo>
                <a:cubicBezTo>
                  <a:pt x="4069138" y="953614"/>
                  <a:pt x="4040094" y="935909"/>
                  <a:pt x="3792345" y="957498"/>
                </a:cubicBezTo>
                <a:cubicBezTo>
                  <a:pt x="3544596" y="979087"/>
                  <a:pt x="3469350" y="980091"/>
                  <a:pt x="3174699" y="957498"/>
                </a:cubicBezTo>
                <a:cubicBezTo>
                  <a:pt x="2880048" y="934905"/>
                  <a:pt x="2824395" y="945746"/>
                  <a:pt x="2600288" y="957498"/>
                </a:cubicBezTo>
                <a:cubicBezTo>
                  <a:pt x="2376181" y="969250"/>
                  <a:pt x="2188204" y="947266"/>
                  <a:pt x="1896172" y="957498"/>
                </a:cubicBezTo>
                <a:cubicBezTo>
                  <a:pt x="1604140" y="967730"/>
                  <a:pt x="1337633" y="977697"/>
                  <a:pt x="1192056" y="957498"/>
                </a:cubicBezTo>
                <a:cubicBezTo>
                  <a:pt x="1046479" y="937299"/>
                  <a:pt x="905244" y="975908"/>
                  <a:pt x="660881" y="957498"/>
                </a:cubicBezTo>
                <a:cubicBezTo>
                  <a:pt x="416518" y="939088"/>
                  <a:pt x="313942" y="970089"/>
                  <a:pt x="0" y="957498"/>
                </a:cubicBezTo>
                <a:cubicBezTo>
                  <a:pt x="18084" y="729537"/>
                  <a:pt x="11954" y="603364"/>
                  <a:pt x="0" y="459599"/>
                </a:cubicBezTo>
                <a:cubicBezTo>
                  <a:pt x="-11954" y="315834"/>
                  <a:pt x="20883" y="147123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E32C536-4460-1FA7-226E-A39BFD035517}"/>
              </a:ext>
            </a:extLst>
          </p:cNvPr>
          <p:cNvSpPr txBox="1"/>
          <p:nvPr/>
        </p:nvSpPr>
        <p:spPr>
          <a:xfrm>
            <a:off x="466546" y="3917950"/>
            <a:ext cx="21881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>
                <a:solidFill>
                  <a:srgbClr val="FF0000"/>
                </a:solidFill>
              </a:rPr>
              <a:t>Compact </a:t>
            </a:r>
            <a:r>
              <a:rPr lang="en-US" b="1" i="1" dirty="0">
                <a:solidFill>
                  <a:srgbClr val="FF0000"/>
                </a:solidFill>
              </a:rPr>
              <a:t>plasma-based</a:t>
            </a:r>
            <a:r>
              <a:rPr lang="de-DE" b="1" i="1" dirty="0">
                <a:solidFill>
                  <a:srgbClr val="FF0000"/>
                </a:solidFill>
              </a:rPr>
              <a:t> source (2030)</a:t>
            </a:r>
          </a:p>
        </p:txBody>
      </p:sp>
      <p:sp>
        <p:nvSpPr>
          <p:cNvPr id="37" name="Pfeil nach links und rechts 36">
            <a:extLst>
              <a:ext uri="{FF2B5EF4-FFF2-40B4-BE49-F238E27FC236}">
                <a16:creationId xmlns:a16="http://schemas.microsoft.com/office/drawing/2014/main" id="{35A42826-0032-3752-0ED0-808A208FBD66}"/>
              </a:ext>
            </a:extLst>
          </p:cNvPr>
          <p:cNvSpPr/>
          <p:nvPr/>
        </p:nvSpPr>
        <p:spPr>
          <a:xfrm>
            <a:off x="1853514" y="5247836"/>
            <a:ext cx="3854031" cy="168787"/>
          </a:xfrm>
          <a:prstGeom prst="leftRightArrow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CB8AE00-A55A-D012-6407-95BD1936D709}"/>
              </a:ext>
            </a:extLst>
          </p:cNvPr>
          <p:cNvSpPr txBox="1"/>
          <p:nvPr/>
        </p:nvSpPr>
        <p:spPr>
          <a:xfrm>
            <a:off x="8762331" y="1384105"/>
            <a:ext cx="300269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New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capabilities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light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sources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based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circular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(1970) and linear (2005)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particle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accelerators</a:t>
            </a:r>
            <a:endParaRPr lang="de-DE" i="1" dirty="0">
              <a:solidFill>
                <a:schemeClr val="bg1">
                  <a:lumMod val="65000"/>
                </a:schemeClr>
              </a:solidFill>
            </a:endParaRPr>
          </a:p>
          <a:p>
            <a:endParaRPr lang="de-DE" sz="1200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X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rays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extremely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high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brilliance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and time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resolution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capabilities</a:t>
            </a:r>
            <a:endParaRPr lang="de-DE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3" name="Bildplatzhalter 6">
            <a:extLst>
              <a:ext uri="{FF2B5EF4-FFF2-40B4-BE49-F238E27FC236}">
                <a16:creationId xmlns:a16="http://schemas.microsoft.com/office/drawing/2014/main" id="{83A7F9F9-32FB-E102-A6C5-622C807BCC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798" y="4384504"/>
            <a:ext cx="2540002" cy="84622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75936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2D43AC-6DA1-29DD-EE21-63F847FF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Why Additional Compact Light Sources?</a:t>
            </a:r>
            <a:br>
              <a:rPr lang="en-US" sz="3200">
                <a:latin typeface="+mn-lt"/>
              </a:rPr>
            </a:br>
            <a:r>
              <a:rPr lang="en-US" sz="2000" b="0" i="1">
                <a:latin typeface="+mn-lt"/>
              </a:rPr>
              <a:t>at the moment less powerful than the big machines</a:t>
            </a:r>
            <a:endParaRPr lang="en-US" sz="3200" b="0" i="1">
              <a:latin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768128-8DD4-0517-E93E-FA30C710BA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EuroNNAc ST Workshop - 21 Sep 2022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D8216-30CD-D43E-9259-495FD7D4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" t="43271" r="3657" b="6626"/>
          <a:stretch/>
        </p:blipFill>
        <p:spPr>
          <a:xfrm flipH="1">
            <a:off x="185170" y="926276"/>
            <a:ext cx="11744696" cy="49520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A88C6C-E947-2038-E240-2FA92943A2FF}"/>
              </a:ext>
            </a:extLst>
          </p:cNvPr>
          <p:cNvSpPr txBox="1"/>
          <p:nvPr/>
        </p:nvSpPr>
        <p:spPr>
          <a:xfrm>
            <a:off x="91045" y="5866409"/>
            <a:ext cx="1225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1 </a:t>
            </a:r>
            <a:r>
              <a:rPr lang="de-DE" sz="2400" dirty="0">
                <a:latin typeface="Symbol" pitchFamily="2" charset="2"/>
              </a:rPr>
              <a:t>m</a:t>
            </a:r>
            <a:r>
              <a:rPr lang="de-DE" sz="2400" dirty="0"/>
              <a:t>m        100 </a:t>
            </a:r>
            <a:r>
              <a:rPr lang="de-DE" sz="2400" dirty="0" err="1"/>
              <a:t>nm</a:t>
            </a:r>
            <a:r>
              <a:rPr lang="de-DE" sz="2400" dirty="0"/>
              <a:t>         10 </a:t>
            </a:r>
            <a:r>
              <a:rPr lang="de-DE" sz="2400" dirty="0" err="1"/>
              <a:t>nm</a:t>
            </a:r>
            <a:r>
              <a:rPr lang="de-DE" sz="2400" dirty="0"/>
              <a:t>          1 </a:t>
            </a:r>
            <a:r>
              <a:rPr lang="de-DE" sz="2400" dirty="0" err="1"/>
              <a:t>nm</a:t>
            </a:r>
            <a:r>
              <a:rPr lang="de-DE" sz="2400" dirty="0"/>
              <a:t>          100 </a:t>
            </a:r>
            <a:r>
              <a:rPr lang="de-DE" sz="2400" dirty="0" err="1"/>
              <a:t>pm</a:t>
            </a:r>
            <a:r>
              <a:rPr lang="de-DE" sz="2400" dirty="0"/>
              <a:t>       10 </a:t>
            </a:r>
            <a:r>
              <a:rPr lang="de-DE" sz="2400" dirty="0" err="1"/>
              <a:t>pm</a:t>
            </a:r>
            <a:r>
              <a:rPr lang="de-DE" sz="2400" dirty="0"/>
              <a:t>           1 </a:t>
            </a:r>
            <a:r>
              <a:rPr lang="de-DE" sz="2400" dirty="0" err="1"/>
              <a:t>pm</a:t>
            </a:r>
            <a:r>
              <a:rPr lang="de-DE" sz="2400" dirty="0"/>
              <a:t>        100 fm          10 fm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A12E7D-D586-7708-BF6E-EBF3340090C1}"/>
              </a:ext>
            </a:extLst>
          </p:cNvPr>
          <p:cNvSpPr/>
          <p:nvPr/>
        </p:nvSpPr>
        <p:spPr>
          <a:xfrm>
            <a:off x="715969" y="1481598"/>
            <a:ext cx="314024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69B6384-A415-77EB-82D7-C4AD6609153E}"/>
              </a:ext>
            </a:extLst>
          </p:cNvPr>
          <p:cNvSpPr/>
          <p:nvPr/>
        </p:nvSpPr>
        <p:spPr>
          <a:xfrm>
            <a:off x="1043985" y="2282700"/>
            <a:ext cx="2274947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B4CAD8-FC97-A550-6CEA-06BE8A955A14}"/>
              </a:ext>
            </a:extLst>
          </p:cNvPr>
          <p:cNvSpPr/>
          <p:nvPr/>
        </p:nvSpPr>
        <p:spPr>
          <a:xfrm>
            <a:off x="3318932" y="3056639"/>
            <a:ext cx="2540001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61C3AFE-E4E9-535E-4EFD-1076BAB7E3FD}"/>
              </a:ext>
            </a:extLst>
          </p:cNvPr>
          <p:cNvSpPr/>
          <p:nvPr/>
        </p:nvSpPr>
        <p:spPr>
          <a:xfrm>
            <a:off x="5858934" y="3848674"/>
            <a:ext cx="1744133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BFA7DE4-8869-5DDF-4F5A-D5E4161A0DEC}"/>
              </a:ext>
            </a:extLst>
          </p:cNvPr>
          <p:cNvSpPr/>
          <p:nvPr/>
        </p:nvSpPr>
        <p:spPr>
          <a:xfrm>
            <a:off x="7603066" y="4657642"/>
            <a:ext cx="4222349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F5F8874-3C83-4CF8-A324-7A1884475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1043985" y="2004740"/>
            <a:ext cx="233582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9500B95-F5A4-6A32-C858-8B3021736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3318932" y="2779724"/>
            <a:ext cx="261309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8F90C24-B828-9B14-5B42-841AEAABD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606344" y="4378804"/>
            <a:ext cx="4323521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FAD8845-4A06-92FA-1B27-40A9D7A74D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5853146" y="3569581"/>
            <a:ext cx="1800000" cy="82935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7818D31-3252-98ED-5FCB-2B43DBCC5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833" r="14814"/>
          <a:stretch/>
        </p:blipFill>
        <p:spPr>
          <a:xfrm>
            <a:off x="715970" y="1196203"/>
            <a:ext cx="314024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21395EDE-1992-98B4-0E88-12D9D1C6F7D6}"/>
              </a:ext>
            </a:extLst>
          </p:cNvPr>
          <p:cNvSpPr txBox="1"/>
          <p:nvPr/>
        </p:nvSpPr>
        <p:spPr>
          <a:xfrm>
            <a:off x="1309816" y="2360139"/>
            <a:ext cx="17605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Ultraviolet</a:t>
            </a:r>
            <a:r>
              <a:rPr lang="de-DE" b="1" dirty="0">
                <a:solidFill>
                  <a:schemeClr val="bg1"/>
                </a:solidFill>
              </a:rPr>
              <a:t> light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B61B91E-7261-35FA-6EA3-6AE911EDBE44}"/>
              </a:ext>
            </a:extLst>
          </p:cNvPr>
          <p:cNvSpPr txBox="1"/>
          <p:nvPr/>
        </p:nvSpPr>
        <p:spPr>
          <a:xfrm>
            <a:off x="3974799" y="3131473"/>
            <a:ext cx="13024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Soft X Rays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C1BE24-4A33-1B06-5F8D-EACE9C7C8E98}"/>
              </a:ext>
            </a:extLst>
          </p:cNvPr>
          <p:cNvSpPr txBox="1"/>
          <p:nvPr/>
        </p:nvSpPr>
        <p:spPr>
          <a:xfrm>
            <a:off x="6057518" y="3906891"/>
            <a:ext cx="13828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Hard X Rays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ADA6391-DE71-13D6-EE05-CB774E30A974}"/>
              </a:ext>
            </a:extLst>
          </p:cNvPr>
          <p:cNvSpPr txBox="1"/>
          <p:nvPr/>
        </p:nvSpPr>
        <p:spPr>
          <a:xfrm>
            <a:off x="9056018" y="4732476"/>
            <a:ext cx="14979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Gamma Rays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A5999AA-A617-64DB-8C2E-2D50DFA72720}"/>
              </a:ext>
            </a:extLst>
          </p:cNvPr>
          <p:cNvSpPr txBox="1"/>
          <p:nvPr/>
        </p:nvSpPr>
        <p:spPr>
          <a:xfrm>
            <a:off x="9530" y="926992"/>
            <a:ext cx="914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Visible </a:t>
            </a:r>
          </a:p>
          <a:p>
            <a:r>
              <a:rPr lang="de-DE" b="1" dirty="0"/>
              <a:t>light</a:t>
            </a:r>
          </a:p>
        </p:txBody>
      </p:sp>
      <p:sp>
        <p:nvSpPr>
          <p:cNvPr id="42" name="Pfeil nach links und rechts 41">
            <a:extLst>
              <a:ext uri="{FF2B5EF4-FFF2-40B4-BE49-F238E27FC236}">
                <a16:creationId xmlns:a16="http://schemas.microsoft.com/office/drawing/2014/main" id="{EEA55BAB-8236-56BD-1643-CF925C017EBD}"/>
              </a:ext>
            </a:extLst>
          </p:cNvPr>
          <p:cNvSpPr/>
          <p:nvPr/>
        </p:nvSpPr>
        <p:spPr>
          <a:xfrm>
            <a:off x="1853514" y="5247836"/>
            <a:ext cx="3854031" cy="168787"/>
          </a:xfrm>
          <a:prstGeom prst="leftRightArrow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3" name="Picture 4" descr="http://www.pci.tu-bs.de/aggericke/PC1/Kap_I/nacl.gif">
            <a:extLst>
              <a:ext uri="{FF2B5EF4-FFF2-40B4-BE49-F238E27FC236}">
                <a16:creationId xmlns:a16="http://schemas.microsoft.com/office/drawing/2014/main" id="{1D27A9C9-8474-E6B2-42A4-520C36DF4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59" y="3754017"/>
            <a:ext cx="1428413" cy="142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>
            <a:extLst>
              <a:ext uri="{FF2B5EF4-FFF2-40B4-BE49-F238E27FC236}">
                <a16:creationId xmlns:a16="http://schemas.microsoft.com/office/drawing/2014/main" id="{5E2916EF-B22F-F836-BE9D-B3BA297139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932" y="5195406"/>
            <a:ext cx="1063101" cy="456751"/>
          </a:xfrm>
          <a:prstGeom prst="rect">
            <a:avLst/>
          </a:prstGeom>
        </p:spPr>
      </p:pic>
      <p:pic>
        <p:nvPicPr>
          <p:cNvPr id="44" name="Picture 143" descr="taqpolymerase">
            <a:extLst>
              <a:ext uri="{FF2B5EF4-FFF2-40B4-BE49-F238E27FC236}">
                <a16:creationId xmlns:a16="http://schemas.microsoft.com/office/drawing/2014/main" id="{39D1FE00-AFBE-7A5A-9E0A-BA590DEB9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9151" r="5023" b="15938"/>
          <a:stretch/>
        </p:blipFill>
        <p:spPr bwMode="auto">
          <a:xfrm>
            <a:off x="5165996" y="757158"/>
            <a:ext cx="1800000" cy="156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0">
            <a:extLst>
              <a:ext uri="{FF2B5EF4-FFF2-40B4-BE49-F238E27FC236}">
                <a16:creationId xmlns:a16="http://schemas.microsoft.com/office/drawing/2014/main" id="{7006B5AD-1C7E-2599-8FBA-1E933DC3A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r="-549" b="-234784"/>
          <a:stretch/>
        </p:blipFill>
        <p:spPr bwMode="auto">
          <a:xfrm>
            <a:off x="3430319" y="1921191"/>
            <a:ext cx="1647857" cy="2766079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&quot;Severe acute respiratory syndrome coronavirus 2&quot;">
            <a:extLst>
              <a:ext uri="{FF2B5EF4-FFF2-40B4-BE49-F238E27FC236}">
                <a16:creationId xmlns:a16="http://schemas.microsoft.com/office/drawing/2014/main" id="{DDF08635-B3A7-0D9E-8892-8AC12FC1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07" y="1935719"/>
            <a:ext cx="1806146" cy="180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EF6C971F-B32F-FBB9-50A0-808546775B0F}"/>
              </a:ext>
            </a:extLst>
          </p:cNvPr>
          <p:cNvSpPr txBox="1"/>
          <p:nvPr/>
        </p:nvSpPr>
        <p:spPr>
          <a:xfrm>
            <a:off x="8129043" y="961643"/>
            <a:ext cx="3572806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Practically unlimited number of study objects</a:t>
            </a:r>
            <a:r>
              <a:rPr lang="en-US" b="0" i="0" u="none" strike="noStrike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 with potentially high impact on our lives: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About </a:t>
            </a:r>
            <a:r>
              <a:rPr lang="en-US" b="1" i="0" u="none" strike="noStrike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320,000 unknown viruses </a:t>
            </a:r>
            <a:r>
              <a:rPr lang="en-US" b="0" i="0" u="none" strike="noStrike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that infect mammals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There may be a </a:t>
            </a:r>
            <a:r>
              <a:rPr lang="en-US" b="1"/>
              <a:t>million bacterial species in 30 grams </a:t>
            </a:r>
            <a:r>
              <a:rPr lang="en-US"/>
              <a:t>of rich soil in Norway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Need for access </a:t>
            </a:r>
            <a:r>
              <a:rPr lang="en-US"/>
              <a:t>and screening time – work for students at many universities</a:t>
            </a:r>
          </a:p>
        </p:txBody>
      </p:sp>
    </p:spTree>
    <p:extLst>
      <p:ext uri="{BB962C8B-B14F-4D97-AF65-F5344CB8AC3E}">
        <p14:creationId xmlns:p14="http://schemas.microsoft.com/office/powerpoint/2010/main" val="1289876971"/>
      </p:ext>
    </p:extLst>
  </p:cSld>
  <p:clrMapOvr>
    <a:masterClrMapping/>
  </p:clrMapOvr>
</p:sld>
</file>

<file path=ppt/theme/theme1.xml><?xml version="1.0" encoding="utf-8"?>
<a:theme xmlns:a="http://schemas.openxmlformats.org/drawingml/2006/main" name="DTS Master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ARD master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.potx" id="{14073260-8C2D-4AB2-A81C-2042420C348F}" vid="{AD62EC48-8461-453D-92FA-1EE04F5407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DESY_PowerPoint_16x9_en(2)</Template>
  <TotalTime>0</TotalTime>
  <Words>3509</Words>
  <Application>Microsoft Macintosh PowerPoint</Application>
  <PresentationFormat>Breitbild</PresentationFormat>
  <Paragraphs>421</Paragraphs>
  <Slides>48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48</vt:i4>
      </vt:variant>
    </vt:vector>
  </HeadingPairs>
  <TitlesOfParts>
    <vt:vector size="64" baseType="lpstr">
      <vt:lpstr>Arial</vt:lpstr>
      <vt:lpstr>Arial Narrow</vt:lpstr>
      <vt:lpstr>Calibri</vt:lpstr>
      <vt:lpstr>Calibri Light</vt:lpstr>
      <vt:lpstr>Helvetica</vt:lpstr>
      <vt:lpstr>MARKER FELT THIN</vt:lpstr>
      <vt:lpstr>Source Sans Pro</vt:lpstr>
      <vt:lpstr>Symbol</vt:lpstr>
      <vt:lpstr>Wingdings</vt:lpstr>
      <vt:lpstr>DTS Master</vt:lpstr>
      <vt:lpstr>Inhaltsfolie_Materie</vt:lpstr>
      <vt:lpstr>Inhaltsfolie</vt:lpstr>
      <vt:lpstr>5_Office Theme</vt:lpstr>
      <vt:lpstr>3_ARD master</vt:lpstr>
      <vt:lpstr>6_Office Theme</vt:lpstr>
      <vt:lpstr>Office Theme</vt:lpstr>
      <vt:lpstr>EuPRAXIA</vt:lpstr>
      <vt:lpstr>The EuPRAXIA Project</vt:lpstr>
      <vt:lpstr>European Plasma Research Accelerator with eXcellence In Applications  Versatile – Designed for Users in Multiple Science Fields</vt:lpstr>
      <vt:lpstr>Human-made Sources of Light</vt:lpstr>
      <vt:lpstr>Human-made Sources of Light</vt:lpstr>
      <vt:lpstr>Human-made Sources of Light</vt:lpstr>
      <vt:lpstr>Human-made Sources of Light</vt:lpstr>
      <vt:lpstr>Human-made Sources of Light</vt:lpstr>
      <vt:lpstr>Why Additional Compact Light Sources? at the moment less powerful than the big machines</vt:lpstr>
      <vt:lpstr>PowerPoint-Präsentation</vt:lpstr>
      <vt:lpstr>EuPRAXIA Facility Size:   C O M P A C T</vt:lpstr>
      <vt:lpstr>PowerPoint-Präsentation</vt:lpstr>
      <vt:lpstr>PowerPoint-Präsentation</vt:lpstr>
      <vt:lpstr>PowerPoint-Präsentation</vt:lpstr>
      <vt:lpstr>PowerPoint-Präsentation</vt:lpstr>
      <vt:lpstr>Solving Energy Spread (Touschek Prize 2020)</vt:lpstr>
      <vt:lpstr>EuPRAXIA FEL: Feasibility Proof Achieved</vt:lpstr>
      <vt:lpstr>PowerPoint-Präsentation</vt:lpstr>
      <vt:lpstr>Betatron X Rays: Compact Medical Imaging</vt:lpstr>
      <vt:lpstr>Betatron X Ray Source in Numbers</vt:lpstr>
      <vt:lpstr>EuPRAXIA Positron Annihilation Spectroscopy</vt:lpstr>
      <vt:lpstr>PowerPoint-Präsentation</vt:lpstr>
      <vt:lpstr>PowerPoint-Präsentation</vt:lpstr>
      <vt:lpstr>The Next Level: ESFRI Roadmap Update 2021</vt:lpstr>
      <vt:lpstr>ESFRI Projects Roadmap 2021</vt:lpstr>
      <vt:lpstr>EuPRAXIA-PP (Preparatory Phase) Approved</vt:lpstr>
      <vt:lpstr>EuPRAXIA-PP (Preparatory Phase) Key Facts</vt:lpstr>
      <vt:lpstr>EuPRAXIA Schedule</vt:lpstr>
      <vt:lpstr>EuPRAXIA-PP Consortium I</vt:lpstr>
      <vt:lpstr>EuPRAXIA-PP Consortium II</vt:lpstr>
      <vt:lpstr>EuPRAXIA-PP Consortium III</vt:lpstr>
      <vt:lpstr>EuPRAXIA-PP Consortium IV</vt:lpstr>
      <vt:lpstr>PP Steering Committee: Leaders Behind EuPRAXIA</vt:lpstr>
      <vt:lpstr>Headquarter and Site 1: EuPRAXIA@SPARClab</vt:lpstr>
      <vt:lpstr>It Fits the Frascati Site (also fits sites at a large university, hospital, company, …)</vt:lpstr>
      <vt:lpstr>Candidate 2nd Sites from CDR</vt:lpstr>
      <vt:lpstr>Selection Criteria 2nd EuPRAXIA Site (from CDR, fulfilled by 1st Site LNF/INFN)</vt:lpstr>
      <vt:lpstr>Phased Implementation of Construction Sites</vt:lpstr>
      <vt:lpstr>Conclusion</vt:lpstr>
      <vt:lpstr>PowerPoint-Präsentation</vt:lpstr>
      <vt:lpstr>PowerPoint-Präsentation</vt:lpstr>
      <vt:lpstr>EuPRAXIA is Europe`s Most Recent and Most Innovative Particle Accelerator Project on ESFRI</vt:lpstr>
      <vt:lpstr>The ESFRI Roadmap</vt:lpstr>
      <vt:lpstr>ESFRI Projects Roadmap 2021</vt:lpstr>
      <vt:lpstr>ESFRI Projects Roadmap 2021</vt:lpstr>
      <vt:lpstr>ESFRI Projects Roadmap 2021</vt:lpstr>
      <vt:lpstr>ESFRI Landmarks Roadmap 2021 (Physical Sciences &amp; Engineering)</vt:lpstr>
      <vt:lpstr>PowerPoint-Präsentation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Ralph W. Assmann</cp:lastModifiedBy>
  <cp:revision>1178</cp:revision>
  <dcterms:created xsi:type="dcterms:W3CDTF">2017-10-27T13:42:35Z</dcterms:created>
  <dcterms:modified xsi:type="dcterms:W3CDTF">2022-09-21T10:17:08Z</dcterms:modified>
</cp:coreProperties>
</file>