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444" r:id="rId3"/>
    <p:sldId id="288" r:id="rId4"/>
    <p:sldId id="588" r:id="rId5"/>
    <p:sldId id="573" r:id="rId6"/>
    <p:sldId id="575" r:id="rId7"/>
    <p:sldId id="574" r:id="rId8"/>
    <p:sldId id="576" r:id="rId9"/>
    <p:sldId id="577" r:id="rId10"/>
    <p:sldId id="578" r:id="rId11"/>
    <p:sldId id="592" r:id="rId12"/>
    <p:sldId id="579" r:id="rId13"/>
    <p:sldId id="580" r:id="rId14"/>
    <p:sldId id="581" r:id="rId15"/>
    <p:sldId id="582" r:id="rId16"/>
    <p:sldId id="583" r:id="rId17"/>
    <p:sldId id="586" r:id="rId18"/>
    <p:sldId id="585" r:id="rId19"/>
    <p:sldId id="543" r:id="rId20"/>
    <p:sldId id="446" r:id="rId21"/>
    <p:sldId id="447" r:id="rId22"/>
    <p:sldId id="280" r:id="rId23"/>
    <p:sldId id="590" r:id="rId24"/>
    <p:sldId id="591" r:id="rId25"/>
    <p:sldId id="587" r:id="rId26"/>
    <p:sldId id="424" r:id="rId27"/>
  </p:sldIdLst>
  <p:sldSz cx="12192000" cy="6858000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C6CA"/>
    <a:srgbClr val="1777B3"/>
    <a:srgbClr val="1B6698"/>
    <a:srgbClr val="C9E2F3"/>
    <a:srgbClr val="2679AD"/>
    <a:srgbClr val="BBE0E3"/>
    <a:srgbClr val="EB9500"/>
    <a:srgbClr val="FFFFFF"/>
    <a:srgbClr val="009BE4"/>
    <a:srgbClr val="216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66" autoAdjust="0"/>
    <p:restoredTop sz="61654" autoAdjust="0"/>
  </p:normalViewPr>
  <p:slideViewPr>
    <p:cSldViewPr snapToObjects="1">
      <p:cViewPr varScale="1">
        <p:scale>
          <a:sx n="94" d="100"/>
          <a:sy n="94" d="100"/>
        </p:scale>
        <p:origin x="224" y="6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19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'22W seed'!$E$1</c:f>
              <c:strCache>
                <c:ptCount val="1"/>
                <c:pt idx="0">
                  <c:v>Total pump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'22W seed'!$F$2:$F$14</c:f>
              <c:numCache>
                <c:formatCode>General</c:formatCode>
                <c:ptCount val="13"/>
                <c:pt idx="0">
                  <c:v>385</c:v>
                </c:pt>
                <c:pt idx="1">
                  <c:v>459.2</c:v>
                </c:pt>
                <c:pt idx="2">
                  <c:v>527</c:v>
                </c:pt>
                <c:pt idx="3">
                  <c:v>647.59999999999991</c:v>
                </c:pt>
                <c:pt idx="4">
                  <c:v>769.2</c:v>
                </c:pt>
                <c:pt idx="5">
                  <c:v>909.2</c:v>
                </c:pt>
                <c:pt idx="6">
                  <c:v>1037.5999999999999</c:v>
                </c:pt>
                <c:pt idx="7">
                  <c:v>1163.4000000000001</c:v>
                </c:pt>
                <c:pt idx="8">
                  <c:v>1267.4000000000001</c:v>
                </c:pt>
                <c:pt idx="9">
                  <c:v>1306.4000000000001</c:v>
                </c:pt>
                <c:pt idx="10">
                  <c:v>1413.4</c:v>
                </c:pt>
                <c:pt idx="11">
                  <c:v>1441.1999999999998</c:v>
                </c:pt>
                <c:pt idx="12">
                  <c:v>1517.4</c:v>
                </c:pt>
              </c:numCache>
            </c:numRef>
          </c:xVal>
          <c:yVal>
            <c:numRef>
              <c:f>'22W seed'!$B$2:$B$14</c:f>
              <c:numCache>
                <c:formatCode>General</c:formatCode>
                <c:ptCount val="13"/>
                <c:pt idx="0">
                  <c:v>215</c:v>
                </c:pt>
                <c:pt idx="1">
                  <c:v>257</c:v>
                </c:pt>
                <c:pt idx="2">
                  <c:v>310</c:v>
                </c:pt>
                <c:pt idx="3">
                  <c:v>383</c:v>
                </c:pt>
                <c:pt idx="4">
                  <c:v>466</c:v>
                </c:pt>
                <c:pt idx="5">
                  <c:v>575</c:v>
                </c:pt>
                <c:pt idx="6">
                  <c:v>676</c:v>
                </c:pt>
                <c:pt idx="7">
                  <c:v>770</c:v>
                </c:pt>
                <c:pt idx="8">
                  <c:v>850</c:v>
                </c:pt>
                <c:pt idx="9">
                  <c:v>900</c:v>
                </c:pt>
                <c:pt idx="10">
                  <c:v>937</c:v>
                </c:pt>
                <c:pt idx="11">
                  <c:v>983</c:v>
                </c:pt>
                <c:pt idx="12">
                  <c:v>1018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998-5A46-962B-0CD2027B4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917232"/>
        <c:axId val="543918544"/>
      </c:scatterChart>
      <c:valAx>
        <c:axId val="543917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Absorbed power / 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43918544"/>
        <c:crosses val="autoZero"/>
        <c:crossBetween val="midCat"/>
      </c:valAx>
      <c:valAx>
        <c:axId val="54391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Output power / 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43917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6900D63-764D-D64E-BEC1-E1A62AD5BC48}" type="datetime1">
              <a:rPr lang="de-DE"/>
              <a:pPr>
                <a:defRPr/>
              </a:pPr>
              <a:t>20.09.22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DC3E199-7BE9-8645-867F-2E90B454A0E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58153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B0C7C34-35E8-5949-8492-822878A058D3}" type="datetime1">
              <a:rPr lang="de-DE"/>
              <a:pPr>
                <a:defRPr/>
              </a:pPr>
              <a:t>20.09.22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8BDA751-310E-8847-8C59-D39A1E99C13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360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70660" y="8707153"/>
            <a:ext cx="2984273" cy="40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120" tIns="48058" rIns="96120" bIns="48058" anchor="b"/>
          <a:lstStyle/>
          <a:p>
            <a:pPr algn="r" defTabSz="961316" eaLnBrk="0" hangingPunct="0"/>
            <a:fld id="{1BC870C9-C71B-4AA5-B1A1-CEA704430E43}" type="slidenum">
              <a:rPr lang="de-DE" sz="1200">
                <a:latin typeface="Calibri" panose="020F0502020204030204" pitchFamily="34" charset="0"/>
              </a:rPr>
              <a:pPr algn="r" defTabSz="961316" eaLnBrk="0" hangingPunct="0"/>
              <a:t>1</a:t>
            </a:fld>
            <a:endParaRPr lang="de-DE" sz="1200" dirty="0">
              <a:latin typeface="Calibri" panose="020F0502020204030204" pitchFamily="34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27075"/>
            <a:ext cx="6016625" cy="338455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921" y="4354285"/>
            <a:ext cx="5079091" cy="4113169"/>
          </a:xfrm>
          <a:noFill/>
        </p:spPr>
        <p:txBody>
          <a:bodyPr/>
          <a:lstStyle/>
          <a:p>
            <a:pPr algn="just" eaLnBrk="1" hangingPunct="1"/>
            <a:endParaRPr lang="en-US" sz="600" baseline="0" dirty="0">
              <a:latin typeface="Times New Roman" pitchFamily="18" charset="0"/>
            </a:endParaRPr>
          </a:p>
          <a:p>
            <a:pPr algn="just" eaLnBrk="1" hangingPunct="1"/>
            <a:endParaRPr lang="en-US" sz="600" baseline="0" dirty="0">
              <a:latin typeface="Times New Roman" pitchFamily="18" charset="0"/>
            </a:endParaRPr>
          </a:p>
          <a:p>
            <a:pPr algn="just" eaLnBrk="1" hangingPunct="1"/>
            <a:endParaRPr lang="en-US" sz="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21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051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32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13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65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513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32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20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78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93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A751-310E-8847-8C59-D39A1E99C13F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160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BC90C-1EF2-4337-9F28-2702D1DECEC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678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1" y="4343145"/>
            <a:ext cx="5487040" cy="41150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44" tIns="48371" rIns="96744" bIns="48371"/>
          <a:lstStyle/>
          <a:p>
            <a:endParaRPr lang="en-US" dirty="0">
              <a:latin typeface="Calibri" panose="020F0502020204030204" pitchFamily="34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13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1" y="4343145"/>
            <a:ext cx="5487040" cy="41150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44" tIns="48371" rIns="96744" bIns="48371"/>
          <a:lstStyle/>
          <a:p>
            <a:endParaRPr lang="en-US" dirty="0">
              <a:latin typeface="Calibri" panose="020F0502020204030204" pitchFamily="34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54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043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568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30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917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DA751-310E-8847-8C59-D39A1E99C1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3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8" descr="blue_back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 userDrawn="1"/>
        </p:nvSpPr>
        <p:spPr>
          <a:xfrm>
            <a:off x="0" y="2590800"/>
            <a:ext cx="121920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DE" sz="2400" dirty="0">
              <a:solidFill>
                <a:srgbClr val="FFFFFF"/>
              </a:solidFill>
              <a:ea typeface="ＭＳ Ｐゴシック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875407" y="4363518"/>
            <a:ext cx="1036320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7376" y="2819400"/>
            <a:ext cx="10363200" cy="1074738"/>
          </a:xfrm>
        </p:spPr>
        <p:txBody>
          <a:bodyPr anchor="b"/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17376" y="4179888"/>
            <a:ext cx="10363200" cy="1992312"/>
          </a:xfrm>
        </p:spPr>
        <p:txBody>
          <a:bodyPr anchor="t"/>
          <a:lstStyle>
            <a:lvl1pPr marL="0" indent="0" algn="l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Authors, Institutes …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75407" y="6386339"/>
            <a:ext cx="2436284" cy="283021"/>
          </a:xfrm>
        </p:spPr>
        <p:txBody>
          <a:bodyPr/>
          <a:lstStyle>
            <a:lvl1pPr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 marL="792000" indent="0">
              <a:buNone/>
              <a:defRPr/>
            </a:lvl5pPr>
          </a:lstStyle>
          <a:p>
            <a:pPr lvl="0"/>
            <a:r>
              <a:rPr lang="de-DE" dirty="0"/>
              <a:t>Max Musterfrau</a:t>
            </a:r>
          </a:p>
        </p:txBody>
      </p:sp>
      <p:sp>
        <p:nvSpPr>
          <p:cNvPr id="2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437121" y="6384980"/>
            <a:ext cx="2880320" cy="283021"/>
          </a:xfrm>
        </p:spPr>
        <p:txBody>
          <a:bodyPr/>
          <a:lstStyle>
            <a:lvl1pPr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 marL="792000" indent="0">
              <a:buNone/>
              <a:defRPr/>
            </a:lvl5pPr>
          </a:lstStyle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Max.musterfrau@uni-jena.de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2" y="0"/>
            <a:ext cx="8361871" cy="2590800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9" name="Rechteck 8"/>
          <p:cNvSpPr/>
          <p:nvPr userDrawn="1"/>
        </p:nvSpPr>
        <p:spPr>
          <a:xfrm>
            <a:off x="8361872" y="0"/>
            <a:ext cx="3830128" cy="2590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1255440"/>
            <a:ext cx="2770667" cy="1093440"/>
          </a:xfrm>
          <a:prstGeom prst="rect">
            <a:avLst/>
          </a:prstGeom>
        </p:spPr>
      </p:pic>
      <p:pic>
        <p:nvPicPr>
          <p:cNvPr id="15" name="Bild 11" descr="iap_logo_head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30" y="1066800"/>
            <a:ext cx="3614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23" y="1274286"/>
            <a:ext cx="3283686" cy="9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0279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63943" y="211102"/>
            <a:ext cx="7921076" cy="416734"/>
          </a:xfrm>
        </p:spPr>
        <p:txBody>
          <a:bodyPr lIns="0" rIns="0"/>
          <a:lstStyle>
            <a:lvl1pPr>
              <a:defRPr b="0" baseline="0"/>
            </a:lvl1pPr>
          </a:lstStyle>
          <a:p>
            <a:r>
              <a:rPr lang="en-US" noProof="0" dirty="0"/>
              <a:t>Edit Master Heading Format 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4752" y="707999"/>
            <a:ext cx="8502157" cy="303384"/>
          </a:xfrm>
          <a:prstGeom prst="rect">
            <a:avLst/>
          </a:prstGeom>
        </p:spPr>
        <p:txBody>
          <a:bodyPr/>
          <a:lstStyle>
            <a:lvl1pPr>
              <a:defRPr sz="18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 noProof="0" dirty="0"/>
              <a:t>Edit Master Heading Format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318408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63943" y="211102"/>
            <a:ext cx="7921076" cy="416734"/>
          </a:xfrm>
        </p:spPr>
        <p:txBody>
          <a:bodyPr lIns="0" rIns="0"/>
          <a:lstStyle>
            <a:lvl1pPr>
              <a:defRPr b="0" baseline="0"/>
            </a:lvl1pPr>
          </a:lstStyle>
          <a:p>
            <a:r>
              <a:rPr lang="en-US" noProof="0" dirty="0"/>
              <a:t>Edit Master Heading Format 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4752" y="707999"/>
            <a:ext cx="8502157" cy="303384"/>
          </a:xfrm>
          <a:prstGeom prst="rect">
            <a:avLst/>
          </a:prstGeom>
        </p:spPr>
        <p:txBody>
          <a:bodyPr/>
          <a:lstStyle>
            <a:lvl1pPr>
              <a:defRPr sz="18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 noProof="0" dirty="0"/>
              <a:t>Edit Master Heading Format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145013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83210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46555" y="255470"/>
            <a:ext cx="8326389" cy="71434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Editing the Heading Master Format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73305" y="1342455"/>
            <a:ext cx="5176331" cy="70536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de-DE" sz="2000" b="0" kern="1200" baseline="0" dirty="0" smtClean="0">
                <a:solidFill>
                  <a:srgbClr val="2679AD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504013" indent="0">
              <a:buNone/>
              <a:defRPr sz="2200" b="1"/>
            </a:lvl2pPr>
            <a:lvl3pPr marL="1008027" indent="0">
              <a:buNone/>
              <a:defRPr sz="2000" b="1"/>
            </a:lvl3pPr>
            <a:lvl4pPr marL="1512039" indent="0">
              <a:buNone/>
              <a:defRPr sz="1800" b="1"/>
            </a:lvl4pPr>
            <a:lvl5pPr marL="2016052" indent="0">
              <a:buNone/>
              <a:defRPr sz="1800" b="1"/>
            </a:lvl5pPr>
            <a:lvl6pPr marL="2520065" indent="0">
              <a:buNone/>
              <a:defRPr sz="1800" b="1"/>
            </a:lvl6pPr>
            <a:lvl7pPr marL="3024079" indent="0">
              <a:buNone/>
              <a:defRPr sz="1800" b="1"/>
            </a:lvl7pPr>
            <a:lvl8pPr marL="3528091" indent="0">
              <a:buNone/>
              <a:defRPr sz="1800" b="1"/>
            </a:lvl8pPr>
            <a:lvl9pPr marL="4032104" indent="0">
              <a:buNone/>
              <a:defRPr sz="1800" b="1"/>
            </a:lvl9pPr>
          </a:lstStyle>
          <a:p>
            <a:pPr lvl="0"/>
            <a:r>
              <a:rPr lang="en-US" noProof="0"/>
              <a:t>Editing the Heading of the Column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44181" y="1342454"/>
            <a:ext cx="4455776" cy="70536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de-DE" sz="2200" b="0" kern="1200" baseline="0" dirty="0" smtClean="0">
                <a:solidFill>
                  <a:srgbClr val="2679AD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504013" indent="0">
              <a:buNone/>
              <a:defRPr sz="2200" b="1"/>
            </a:lvl2pPr>
            <a:lvl3pPr marL="1008027" indent="0">
              <a:buNone/>
              <a:defRPr sz="2000" b="1"/>
            </a:lvl3pPr>
            <a:lvl4pPr marL="1512039" indent="0">
              <a:buNone/>
              <a:defRPr sz="1800" b="1"/>
            </a:lvl4pPr>
            <a:lvl5pPr marL="2016052" indent="0">
              <a:buNone/>
              <a:defRPr sz="1800" b="1"/>
            </a:lvl5pPr>
            <a:lvl6pPr marL="2520065" indent="0">
              <a:buNone/>
              <a:defRPr sz="1800" b="1"/>
            </a:lvl6pPr>
            <a:lvl7pPr marL="3024079" indent="0">
              <a:buNone/>
              <a:defRPr sz="1800" b="1"/>
            </a:lvl7pPr>
            <a:lvl8pPr marL="3528091" indent="0">
              <a:buNone/>
              <a:defRPr sz="1800" b="1"/>
            </a:lvl8pPr>
            <a:lvl9pPr marL="4032104" indent="0">
              <a:buNone/>
              <a:defRPr sz="1800" b="1"/>
            </a:lvl9pPr>
          </a:lstStyle>
          <a:p>
            <a:pPr lvl="0"/>
            <a:r>
              <a:rPr lang="en-US" noProof="0"/>
              <a:t>Editing the Heading of the Column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1" hasCustomPrompt="1"/>
          </p:nvPr>
        </p:nvSpPr>
        <p:spPr>
          <a:xfrm>
            <a:off x="573305" y="2047822"/>
            <a:ext cx="5176331" cy="42837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tabLst/>
              <a:defRPr b="0"/>
            </a:lvl1pPr>
            <a:lvl2pPr marL="39686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  <a:defRPr/>
            </a:lvl2pPr>
            <a:lvl3pPr marL="595291" indent="-198430">
              <a:spcBef>
                <a:spcPts val="0"/>
              </a:spcBef>
              <a:spcAft>
                <a:spcPts val="1323"/>
              </a:spcAft>
              <a:buSzPct val="127000"/>
              <a:buFont typeface="Arial" pitchFamily="34" charset="0"/>
              <a:buChar char="•"/>
              <a:defRPr/>
            </a:lvl3pPr>
            <a:lvl4pPr marL="79372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  <a:defRPr/>
            </a:lvl4pPr>
          </a:lstStyle>
          <a:p>
            <a:pPr marL="0" indent="0">
              <a:spcBef>
                <a:spcPts val="0"/>
              </a:spcBef>
              <a:spcAft>
                <a:spcPts val="1200"/>
              </a:spcAft>
              <a:tabLst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Level (Lyrics)</a:t>
            </a:r>
          </a:p>
          <a:p>
            <a:pPr marL="396861" lvl="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Second Level (Bulleted</a:t>
            </a:r>
            <a:r>
              <a:rPr lang="en-US" baseline="0" dirty="0"/>
              <a:t> List</a:t>
            </a:r>
            <a:r>
              <a:rPr lang="en-US" dirty="0"/>
              <a:t>)</a:t>
            </a:r>
          </a:p>
          <a:p>
            <a:pPr marL="595291" lvl="2" indent="-198430">
              <a:spcBef>
                <a:spcPts val="0"/>
              </a:spcBef>
              <a:spcAft>
                <a:spcPts val="1323"/>
              </a:spcAft>
              <a:buSzPct val="127000"/>
              <a:buFont typeface="Arial" pitchFamily="34" charset="0"/>
              <a:buChar char="•"/>
            </a:pPr>
            <a:r>
              <a:rPr lang="en-US" dirty="0"/>
              <a:t>Third Level (List)</a:t>
            </a:r>
          </a:p>
          <a:p>
            <a:pPr marL="793721" lvl="3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Forth Level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2" hasCustomPrompt="1"/>
          </p:nvPr>
        </p:nvSpPr>
        <p:spPr>
          <a:xfrm>
            <a:off x="6445930" y="2047820"/>
            <a:ext cx="4454027" cy="42837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tabLst/>
              <a:defRPr b="0"/>
            </a:lvl1pPr>
            <a:lvl2pPr marL="39686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  <a:defRPr/>
            </a:lvl2pPr>
            <a:lvl3pPr marL="595291" indent="-198430">
              <a:spcBef>
                <a:spcPts val="0"/>
              </a:spcBef>
              <a:spcAft>
                <a:spcPts val="1323"/>
              </a:spcAft>
              <a:buSzPct val="127000"/>
              <a:buFont typeface="Arial" pitchFamily="34" charset="0"/>
              <a:buChar char="•"/>
              <a:defRPr/>
            </a:lvl3pPr>
            <a:lvl4pPr marL="79372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  <a:defRPr/>
            </a:lvl4pPr>
          </a:lstStyle>
          <a:p>
            <a:pPr marL="0" indent="0">
              <a:spcBef>
                <a:spcPts val="0"/>
              </a:spcBef>
              <a:spcAft>
                <a:spcPts val="1200"/>
              </a:spcAft>
              <a:tabLst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Level (Lyrics)</a:t>
            </a:r>
          </a:p>
          <a:p>
            <a:pPr marL="396861" lvl="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Second Level (Bulleted</a:t>
            </a:r>
            <a:r>
              <a:rPr lang="en-US" baseline="0" dirty="0"/>
              <a:t> List</a:t>
            </a:r>
            <a:r>
              <a:rPr lang="en-US" dirty="0"/>
              <a:t>)</a:t>
            </a:r>
          </a:p>
          <a:p>
            <a:pPr marL="595291" lvl="2" indent="-198430">
              <a:spcBef>
                <a:spcPts val="0"/>
              </a:spcBef>
              <a:spcAft>
                <a:spcPts val="1323"/>
              </a:spcAft>
              <a:buSzPct val="127000"/>
              <a:buFont typeface="Arial" pitchFamily="34" charset="0"/>
              <a:buChar char="•"/>
            </a:pPr>
            <a:r>
              <a:rPr lang="en-US" dirty="0"/>
              <a:t>Third Level (List)</a:t>
            </a:r>
          </a:p>
          <a:p>
            <a:pPr marL="793721" lvl="3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Forth Level</a:t>
            </a:r>
          </a:p>
        </p:txBody>
      </p:sp>
    </p:spTree>
    <p:extLst>
      <p:ext uri="{BB962C8B-B14F-4D97-AF65-F5344CB8AC3E}">
        <p14:creationId xmlns:p14="http://schemas.microsoft.com/office/powerpoint/2010/main" val="409139922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1975874" y="1356305"/>
            <a:ext cx="8415035" cy="440718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504013" rtl="0" eaLnBrk="1" fontAlgn="base" hangingPunct="1">
              <a:spcBef>
                <a:spcPts val="0"/>
              </a:spcBef>
              <a:spcAft>
                <a:spcPts val="1323"/>
              </a:spcAft>
              <a:buClr>
                <a:srgbClr val="2679AD"/>
              </a:buClr>
              <a:buFont typeface="Arial" pitchFamily="34" charset="0"/>
              <a:buNone/>
              <a:tabLst/>
              <a:defRPr lang="de-DE" sz="2000" kern="1200" baseline="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504013" indent="0">
              <a:buNone/>
              <a:defRPr sz="3100"/>
            </a:lvl2pPr>
            <a:lvl3pPr marL="1008027" indent="0">
              <a:buNone/>
              <a:defRPr sz="2600"/>
            </a:lvl3pPr>
            <a:lvl4pPr marL="1512039" indent="0">
              <a:buNone/>
              <a:defRPr sz="2200"/>
            </a:lvl4pPr>
            <a:lvl5pPr marL="2016052" indent="0">
              <a:buNone/>
              <a:defRPr sz="2200"/>
            </a:lvl5pPr>
            <a:lvl6pPr marL="2520065" indent="0">
              <a:buNone/>
              <a:defRPr sz="2200"/>
            </a:lvl6pPr>
            <a:lvl7pPr marL="3024079" indent="0">
              <a:buNone/>
              <a:defRPr sz="2200"/>
            </a:lvl7pPr>
            <a:lvl8pPr marL="3528091" indent="0">
              <a:buNone/>
              <a:defRPr sz="2200"/>
            </a:lvl8pPr>
            <a:lvl9pPr marL="4032104" indent="0">
              <a:buNone/>
              <a:defRPr sz="2200"/>
            </a:lvl9pPr>
          </a:lstStyle>
          <a:p>
            <a:pPr lvl="0"/>
            <a:r>
              <a:rPr lang="en-US" noProof="0"/>
              <a:t>Click on the symbol to add a picture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975874" y="5970602"/>
            <a:ext cx="8415035" cy="624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4013" indent="0">
              <a:buNone/>
              <a:defRPr sz="1300"/>
            </a:lvl2pPr>
            <a:lvl3pPr marL="1008027" indent="0">
              <a:buNone/>
              <a:defRPr sz="1100"/>
            </a:lvl3pPr>
            <a:lvl4pPr marL="1512039" indent="0">
              <a:buNone/>
              <a:defRPr sz="1000"/>
            </a:lvl4pPr>
            <a:lvl5pPr marL="2016052" indent="0">
              <a:buNone/>
              <a:defRPr sz="1000"/>
            </a:lvl5pPr>
            <a:lvl6pPr marL="2520065" indent="0">
              <a:buNone/>
              <a:defRPr sz="1000"/>
            </a:lvl6pPr>
            <a:lvl7pPr marL="3024079" indent="0">
              <a:buNone/>
              <a:defRPr sz="1000"/>
            </a:lvl7pPr>
            <a:lvl8pPr marL="3528091" indent="0">
              <a:buNone/>
              <a:defRPr sz="1000"/>
            </a:lvl8pPr>
            <a:lvl9pPr marL="4032104" indent="0">
              <a:buNone/>
              <a:defRPr sz="1000"/>
            </a:lvl9pPr>
          </a:lstStyle>
          <a:p>
            <a:pPr lvl="0"/>
            <a:r>
              <a:rPr lang="en-US" noProof="0" dirty="0"/>
              <a:t>Edit the Caption</a:t>
            </a:r>
          </a:p>
        </p:txBody>
      </p:sp>
    </p:spTree>
    <p:extLst>
      <p:ext uri="{BB962C8B-B14F-4D97-AF65-F5344CB8AC3E}">
        <p14:creationId xmlns:p14="http://schemas.microsoft.com/office/powerpoint/2010/main" val="235854898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8" descr="blue_back_titl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40251" y="5"/>
            <a:ext cx="5471233" cy="685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Rechteck 4"/>
          <p:cNvSpPr/>
          <p:nvPr userDrawn="1"/>
        </p:nvSpPr>
        <p:spPr>
          <a:xfrm>
            <a:off x="924056" y="5"/>
            <a:ext cx="11267943" cy="6857996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/>
            <a:endParaRPr lang="de-DE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Rechteck 5"/>
          <p:cNvSpPr/>
          <p:nvPr userDrawn="1"/>
        </p:nvSpPr>
        <p:spPr>
          <a:xfrm rot="16200000" flipH="1" flipV="1">
            <a:off x="-2527799" y="3406144"/>
            <a:ext cx="6858000" cy="4571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3000">
                <a:srgbClr val="5600C3"/>
              </a:gs>
              <a:gs pos="40000">
                <a:srgbClr val="00FF00"/>
              </a:gs>
              <a:gs pos="27000">
                <a:srgbClr val="00FFFF"/>
              </a:gs>
              <a:gs pos="53000">
                <a:srgbClr val="FFFF00"/>
              </a:gs>
              <a:gs pos="68000">
                <a:srgbClr val="FF6600"/>
              </a:gs>
              <a:gs pos="80000">
                <a:srgbClr val="FF0000"/>
              </a:gs>
              <a:gs pos="90000">
                <a:srgbClr val="800000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8821" tIns="164411" rIns="328821" bIns="164411" anchor="ctr"/>
          <a:lstStyle/>
          <a:p>
            <a:pPr algn="ctr"/>
            <a:endParaRPr lang="de-DE" dirty="0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7" name="Bild 7" descr="iap_logo_header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646456" y="856050"/>
            <a:ext cx="2147844" cy="77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365580" y="1160690"/>
            <a:ext cx="10258384" cy="54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0402" rIns="0" bIns="50402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tabLst/>
              <a:def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9686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  <a:defRPr lang="de-DE" dirty="0" smtClean="0"/>
            </a:lvl2pPr>
            <a:lvl3pPr marL="595291" indent="-198430">
              <a:spcBef>
                <a:spcPts val="0"/>
              </a:spcBef>
              <a:spcAft>
                <a:spcPts val="1323"/>
              </a:spcAft>
              <a:buSzPct val="127000"/>
              <a:buFont typeface="Arial" pitchFamily="34" charset="0"/>
              <a:buChar char="•"/>
              <a:defRPr lang="de-DE" dirty="0" smtClean="0"/>
            </a:lvl3pPr>
            <a:lvl4pPr marL="79372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  <a:defRPr lang="de-DE" dirty="0" smtClean="0"/>
            </a:lvl4pPr>
            <a:lvl5pPr>
              <a:defRPr lang="de-DE" dirty="0"/>
            </a:lvl5pPr>
          </a:lstStyle>
          <a:p>
            <a:pPr marL="0" indent="0">
              <a:spcBef>
                <a:spcPts val="0"/>
              </a:spcBef>
              <a:spcAft>
                <a:spcPts val="1200"/>
              </a:spcAft>
              <a:tabLst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Level (Lyrics)</a:t>
            </a:r>
          </a:p>
          <a:p>
            <a:pPr marL="396861" lvl="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Second Level (Bulleted</a:t>
            </a:r>
            <a:r>
              <a:rPr lang="en-US" baseline="0" dirty="0"/>
              <a:t> List</a:t>
            </a:r>
            <a:r>
              <a:rPr lang="en-US" dirty="0"/>
              <a:t>)</a:t>
            </a:r>
          </a:p>
          <a:p>
            <a:pPr marL="595291" lvl="2" indent="-198430">
              <a:spcBef>
                <a:spcPts val="0"/>
              </a:spcBef>
              <a:spcAft>
                <a:spcPts val="1323"/>
              </a:spcAft>
              <a:buSzPct val="127000"/>
              <a:buFont typeface="Arial" pitchFamily="34" charset="0"/>
              <a:buChar char="•"/>
            </a:pPr>
            <a:r>
              <a:rPr lang="en-US" dirty="0"/>
              <a:t>Third Level (List)</a:t>
            </a:r>
          </a:p>
          <a:p>
            <a:pPr marL="793721" lvl="3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Forth Level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178162" y="6318234"/>
            <a:ext cx="532035" cy="402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50B607-4B17-4163-9326-DB9409C31E84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10" name="Titel 8"/>
          <p:cNvSpPr>
            <a:spLocks noGrp="1"/>
          </p:cNvSpPr>
          <p:nvPr>
            <p:ph type="title" hasCustomPrompt="1"/>
          </p:nvPr>
        </p:nvSpPr>
        <p:spPr>
          <a:xfrm>
            <a:off x="1150507" y="168028"/>
            <a:ext cx="10550757" cy="754486"/>
          </a:xfrm>
        </p:spPr>
        <p:txBody>
          <a:bodyPr lIns="0" tIns="0" bIns="0"/>
          <a:lstStyle>
            <a:lvl1pPr>
              <a:defRPr b="0">
                <a:solidFill>
                  <a:srgbClr val="2679AD"/>
                </a:solidFill>
              </a:defRPr>
            </a:lvl1pPr>
          </a:lstStyle>
          <a:p>
            <a:r>
              <a:rPr lang="en-US" noProof="0" dirty="0"/>
              <a:t>Editing the Heading Master Format</a:t>
            </a:r>
          </a:p>
        </p:txBody>
      </p:sp>
    </p:spTree>
    <p:extLst>
      <p:ext uri="{BB962C8B-B14F-4D97-AF65-F5344CB8AC3E}">
        <p14:creationId xmlns:p14="http://schemas.microsoft.com/office/powerpoint/2010/main" val="105132770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581253" y="1398867"/>
            <a:ext cx="11222819" cy="494651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tabLst/>
              <a:defRPr sz="2000"/>
            </a:lvl1pPr>
            <a:lvl2pPr marL="39686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  <a:defRPr sz="2000"/>
            </a:lvl2pPr>
            <a:lvl3pPr marL="595291" indent="-198430">
              <a:spcBef>
                <a:spcPts val="0"/>
              </a:spcBef>
              <a:spcAft>
                <a:spcPts val="1323"/>
              </a:spcAft>
              <a:buSzPct val="127000"/>
              <a:buFont typeface="Arial" pitchFamily="34" charset="0"/>
              <a:buChar char="•"/>
              <a:defRPr sz="2000"/>
            </a:lvl3pPr>
            <a:lvl4pPr marL="79372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  <a:defRPr sz="2000"/>
            </a:lvl4pPr>
          </a:lstStyle>
          <a:p>
            <a:pPr marL="0" indent="0">
              <a:spcBef>
                <a:spcPts val="0"/>
              </a:spcBef>
              <a:spcAft>
                <a:spcPts val="1200"/>
              </a:spcAft>
              <a:tabLst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Level (Lyrics)</a:t>
            </a:r>
          </a:p>
          <a:p>
            <a:pPr marL="396861" lvl="1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Second Level (Bulleted</a:t>
            </a:r>
            <a:r>
              <a:rPr lang="en-US" baseline="0" dirty="0"/>
              <a:t> List</a:t>
            </a:r>
            <a:r>
              <a:rPr lang="en-US" dirty="0"/>
              <a:t>)</a:t>
            </a:r>
          </a:p>
          <a:p>
            <a:pPr marL="595291" lvl="2" indent="-198430">
              <a:spcBef>
                <a:spcPts val="0"/>
              </a:spcBef>
              <a:spcAft>
                <a:spcPts val="1323"/>
              </a:spcAft>
              <a:buSzPct val="127000"/>
              <a:buFont typeface="Arial" pitchFamily="34" charset="0"/>
              <a:buChar char="•"/>
            </a:pPr>
            <a:r>
              <a:rPr lang="en-US" dirty="0"/>
              <a:t>Third Level (List)</a:t>
            </a:r>
          </a:p>
          <a:p>
            <a:pPr marL="793721" lvl="3" indent="-198430">
              <a:spcBef>
                <a:spcPts val="0"/>
              </a:spcBef>
              <a:spcAft>
                <a:spcPts val="1323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Forth Level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63943" y="211102"/>
            <a:ext cx="7921076" cy="416734"/>
          </a:xfrm>
        </p:spPr>
        <p:txBody>
          <a:bodyPr lIns="0" rIns="0"/>
          <a:lstStyle>
            <a:lvl1pPr>
              <a:defRPr b="0" baseline="0"/>
            </a:lvl1pPr>
          </a:lstStyle>
          <a:p>
            <a:r>
              <a:rPr lang="en-US" noProof="0" dirty="0"/>
              <a:t>Edit Master Heading Format 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4752" y="707999"/>
            <a:ext cx="8502157" cy="303384"/>
          </a:xfrm>
        </p:spPr>
        <p:txBody>
          <a:bodyPr/>
          <a:lstStyle>
            <a:lvl1pPr>
              <a:defRPr sz="18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 noProof="0" dirty="0"/>
              <a:t>Edit Master Heading Format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53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8" descr="blue_back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 userDrawn="1"/>
        </p:nvSpPr>
        <p:spPr>
          <a:xfrm>
            <a:off x="0" y="2590800"/>
            <a:ext cx="121920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DE" sz="2400" dirty="0">
              <a:solidFill>
                <a:srgbClr val="FFFFFF"/>
              </a:solidFill>
              <a:ea typeface="ＭＳ Ｐゴシック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875407" y="4363518"/>
            <a:ext cx="1036320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7376" y="2819400"/>
            <a:ext cx="10363200" cy="1074738"/>
          </a:xfrm>
        </p:spPr>
        <p:txBody>
          <a:bodyPr anchor="b"/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17376" y="4179888"/>
            <a:ext cx="10363200" cy="1992312"/>
          </a:xfrm>
        </p:spPr>
        <p:txBody>
          <a:bodyPr anchor="t"/>
          <a:lstStyle>
            <a:lvl1pPr marL="0" indent="0" algn="l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Authors, Institutes …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75407" y="6386339"/>
            <a:ext cx="2436284" cy="283021"/>
          </a:xfrm>
        </p:spPr>
        <p:txBody>
          <a:bodyPr/>
          <a:lstStyle>
            <a:lvl1pPr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 marL="792000" indent="0">
              <a:buNone/>
              <a:defRPr/>
            </a:lvl5pPr>
          </a:lstStyle>
          <a:p>
            <a:pPr lvl="0"/>
            <a:r>
              <a:rPr lang="de-DE" dirty="0"/>
              <a:t>Max Musterfrau</a:t>
            </a:r>
          </a:p>
        </p:txBody>
      </p:sp>
      <p:sp>
        <p:nvSpPr>
          <p:cNvPr id="2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437121" y="6384980"/>
            <a:ext cx="2880320" cy="283021"/>
          </a:xfrm>
        </p:spPr>
        <p:txBody>
          <a:bodyPr/>
          <a:lstStyle>
            <a:lvl1pPr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 marL="792000" indent="0">
              <a:buNone/>
              <a:defRPr/>
            </a:lvl5pPr>
          </a:lstStyle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Max.musterfrau@uni-jena.de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2" y="0"/>
            <a:ext cx="8361871" cy="2590800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9" name="Rechteck 8"/>
          <p:cNvSpPr/>
          <p:nvPr userDrawn="1"/>
        </p:nvSpPr>
        <p:spPr>
          <a:xfrm>
            <a:off x="8361872" y="0"/>
            <a:ext cx="3830128" cy="2590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1255440"/>
            <a:ext cx="2770667" cy="1093440"/>
          </a:xfrm>
          <a:prstGeom prst="rect">
            <a:avLst/>
          </a:prstGeom>
        </p:spPr>
      </p:pic>
      <p:pic>
        <p:nvPicPr>
          <p:cNvPr id="15" name="Bild 11" descr="iap_logo_head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30" y="1066800"/>
            <a:ext cx="3614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23" y="1274286"/>
            <a:ext cx="3283686" cy="9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5801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35360" y="98698"/>
            <a:ext cx="8064896" cy="377974"/>
          </a:xfrm>
        </p:spPr>
        <p:txBody>
          <a:bodyPr/>
          <a:lstStyle>
            <a:lvl1pPr>
              <a:defRPr sz="2200" b="1" baseline="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335361" y="476251"/>
            <a:ext cx="8064500" cy="360363"/>
          </a:xfrm>
        </p:spPr>
        <p:txBody>
          <a:bodyPr anchor="ctr"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dirty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711200" y="1196752"/>
            <a:ext cx="10769600" cy="525643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tabLst/>
              <a:defRPr sz="1800">
                <a:latin typeface="+mj-lt"/>
              </a:defRPr>
            </a:lvl1pPr>
            <a:lvl2pPr marL="360363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1800">
                <a:latin typeface="+mj-lt"/>
              </a:defRPr>
            </a:lvl2pPr>
            <a:lvl3pPr marL="539750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>
                <a:latin typeface="+mj-lt"/>
              </a:defRPr>
            </a:lvl3pPr>
            <a:lvl4pPr marL="719138" indent="-17938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1800">
                <a:latin typeface="+mj-lt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61131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35360" y="98699"/>
            <a:ext cx="6912768" cy="377405"/>
          </a:xfrm>
        </p:spPr>
        <p:txBody>
          <a:bodyPr/>
          <a:lstStyle>
            <a:lvl1pPr>
              <a:defRPr sz="2200" b="1" baseline="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335361" y="476251"/>
            <a:ext cx="6720747" cy="360363"/>
          </a:xfrm>
        </p:spPr>
        <p:txBody>
          <a:bodyPr anchor="ctr"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dirty="0">
                <a:solidFill>
                  <a:srgbClr val="000000"/>
                </a:solidFill>
              </a:defRPr>
            </a:lvl1pPr>
          </a:lstStyle>
          <a:p>
            <a:pPr algn="r">
              <a:defRPr/>
            </a:pP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711200" y="1196752"/>
            <a:ext cx="10769600" cy="525643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tabLst/>
              <a:defRPr sz="1800">
                <a:latin typeface="+mj-lt"/>
              </a:defRPr>
            </a:lvl1pPr>
            <a:lvl2pPr marL="360000" indent="-180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  <a:tabLst/>
              <a:defRPr sz="1800">
                <a:latin typeface="+mj-lt"/>
              </a:defRPr>
            </a:lvl2pPr>
            <a:lvl3pPr marL="540000" indent="-180000">
              <a:spcBef>
                <a:spcPts val="0"/>
              </a:spcBef>
              <a:spcAft>
                <a:spcPts val="600"/>
              </a:spcAft>
              <a:buSzPct val="127000"/>
              <a:buFont typeface="Arial" pitchFamily="34" charset="0"/>
              <a:buChar char="•"/>
              <a:defRPr sz="1800">
                <a:latin typeface="+mj-lt"/>
              </a:defRPr>
            </a:lvl3pPr>
            <a:lvl4pPr marL="720000" indent="-180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  <a:tabLst/>
              <a:defRPr sz="1800">
                <a:latin typeface="+mj-lt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11739019" y="6599200"/>
            <a:ext cx="511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E43720EE-AAD0-44EE-8E26-F5D4EAA8D733}" type="slidenum">
              <a:rPr lang="de-DE" sz="14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de-DE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66552"/>
            <a:ext cx="1875221" cy="5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80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BACA65-F561-4DE2-BED6-E9D973F36A28}" type="datetime1">
              <a:rPr lang="de-DE" smtClean="0"/>
              <a:t>20.09.22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1739019" y="6599200"/>
            <a:ext cx="511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E43720EE-AAD0-44EE-8E26-F5D4EAA8D733}" type="slidenum">
              <a:rPr lang="de-DE" sz="14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de-DE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66552"/>
            <a:ext cx="1875221" cy="5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2882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70709" cy="323887"/>
          </a:xfrm>
          <a:prstGeom prst="rect">
            <a:avLst/>
          </a:prstGeom>
        </p:spPr>
        <p:txBody>
          <a:bodyPr/>
          <a:lstStyle>
            <a:lvl1pPr>
              <a:defRPr lang="de-DE" sz="1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DED7978-EEB8-4504-9D31-3FBACC45DEEA}" type="datetimeFigureOut">
              <a:rPr lang="de-DE" smtClean="0"/>
              <a:pPr/>
              <a:t>20.09.22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70284" y="6356350"/>
            <a:ext cx="6926118" cy="32388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</a:rPr>
              <a:t>Max Musterfrau  </a:t>
            </a:r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</a:t>
            </a:r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</a:rPr>
              <a:t>  Max.musterfrau@uni-jena.de   </a:t>
            </a:r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</a:t>
            </a:r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</a:rPr>
              <a:t>   Phone: +49(3641) 9-478xx</a:t>
            </a:r>
          </a:p>
          <a:p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/>
          </a:p>
        </p:txBody>
      </p:sp>
      <p:pic>
        <p:nvPicPr>
          <p:cNvPr id="9" name="Bild 8" descr="blue_back_titl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98"/>
          <a:stretch/>
        </p:blipFill>
        <p:spPr bwMode="auto">
          <a:xfrm>
            <a:off x="1" y="4"/>
            <a:ext cx="12191999" cy="33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0" y="3314741"/>
            <a:ext cx="12192000" cy="5075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3000">
                <a:srgbClr val="5600C3"/>
              </a:gs>
              <a:gs pos="40000">
                <a:srgbClr val="00FF00"/>
              </a:gs>
              <a:gs pos="27000">
                <a:srgbClr val="00FFFF"/>
              </a:gs>
              <a:gs pos="53000">
                <a:srgbClr val="FFFF00"/>
              </a:gs>
              <a:gs pos="68000">
                <a:srgbClr val="FF6600"/>
              </a:gs>
              <a:gs pos="80000">
                <a:srgbClr val="FF0000"/>
              </a:gs>
              <a:gs pos="90000">
                <a:srgbClr val="800000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8821" tIns="164411" rIns="328821" bIns="164411" anchor="ctr"/>
          <a:lstStyle/>
          <a:p>
            <a:pPr algn="ctr"/>
            <a:endParaRPr lang="de-DE" dirty="0">
              <a:solidFill>
                <a:srgbClr val="FFFFFF"/>
              </a:solidFill>
              <a:ea typeface="ＭＳ Ｐゴシック" charset="-128"/>
            </a:endParaRPr>
          </a:p>
        </p:txBody>
      </p:sp>
      <p:cxnSp>
        <p:nvCxnSpPr>
          <p:cNvPr id="11" name="Gerade Verbindung 7"/>
          <p:cNvCxnSpPr/>
          <p:nvPr userDrawn="1"/>
        </p:nvCxnSpPr>
        <p:spPr>
          <a:xfrm flipV="1">
            <a:off x="838200" y="4467568"/>
            <a:ext cx="10363200" cy="13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838200" y="3605335"/>
            <a:ext cx="10363200" cy="1087953"/>
          </a:xfrm>
        </p:spPr>
        <p:txBody>
          <a:bodyPr anchor="b"/>
          <a:lstStyle>
            <a:lvl1pPr algn="ctr">
              <a:defRPr sz="3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to Edit the Heading Master Format 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8200" y="5091103"/>
            <a:ext cx="10363200" cy="101759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 marL="504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the format template of the Subheading master format</a:t>
            </a:r>
          </a:p>
        </p:txBody>
      </p:sp>
      <p:sp>
        <p:nvSpPr>
          <p:cNvPr id="17" name="Textfeld 16"/>
          <p:cNvSpPr txBox="1"/>
          <p:nvPr userDrawn="1"/>
        </p:nvSpPr>
        <p:spPr>
          <a:xfrm>
            <a:off x="9781309" y="6383197"/>
            <a:ext cx="18603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www.iap.uni-jena.de</a:t>
            </a:r>
          </a:p>
        </p:txBody>
      </p:sp>
      <p:pic>
        <p:nvPicPr>
          <p:cNvPr id="18" name="Bild 11" descr="iap_logo_head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85" y="833855"/>
            <a:ext cx="4595478" cy="164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2988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72104" y="222951"/>
            <a:ext cx="5604747" cy="734302"/>
          </a:xfrm>
        </p:spPr>
        <p:txBody>
          <a:bodyPr lIns="0" rIns="0"/>
          <a:lstStyle>
            <a:lvl1pPr>
              <a:defRPr baseline="0"/>
            </a:lvl1pPr>
          </a:lstStyle>
          <a:p>
            <a:r>
              <a:rPr lang="en-US" noProof="0" dirty="0"/>
              <a:t>Editing the Heading Master Format</a:t>
            </a:r>
          </a:p>
        </p:txBody>
      </p:sp>
    </p:spTree>
    <p:extLst>
      <p:ext uri="{BB962C8B-B14F-4D97-AF65-F5344CB8AC3E}">
        <p14:creationId xmlns:p14="http://schemas.microsoft.com/office/powerpoint/2010/main" val="204607863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35694" y="211102"/>
            <a:ext cx="6352866" cy="7343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Heading</a:t>
            </a:r>
            <a:r>
              <a:rPr lang="de-DE" dirty="0"/>
              <a:t> Master Format</a:t>
            </a:r>
          </a:p>
        </p:txBody>
      </p:sp>
    </p:spTree>
    <p:extLst>
      <p:ext uri="{BB962C8B-B14F-4D97-AF65-F5344CB8AC3E}">
        <p14:creationId xmlns:p14="http://schemas.microsoft.com/office/powerpoint/2010/main" val="25939573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6555" y="257895"/>
            <a:ext cx="6352866" cy="7343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Heading</a:t>
            </a:r>
            <a:r>
              <a:rPr lang="de-DE" dirty="0"/>
              <a:t> Master Format</a:t>
            </a:r>
          </a:p>
        </p:txBody>
      </p:sp>
    </p:spTree>
    <p:extLst>
      <p:ext uri="{BB962C8B-B14F-4D97-AF65-F5344CB8AC3E}">
        <p14:creationId xmlns:p14="http://schemas.microsoft.com/office/powerpoint/2010/main" val="322206911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72105" y="211102"/>
            <a:ext cx="6352866" cy="734302"/>
          </a:xfrm>
        </p:spPr>
        <p:txBody>
          <a:bodyPr lIns="0" rIns="0"/>
          <a:lstStyle>
            <a:lvl1pPr>
              <a:defRPr baseline="0"/>
            </a:lvl1pPr>
          </a:lstStyle>
          <a:p>
            <a:r>
              <a:rPr lang="en-US" noProof="0" dirty="0"/>
              <a:t>Editing the Heading Master Format</a:t>
            </a:r>
          </a:p>
        </p:txBody>
      </p:sp>
    </p:spTree>
    <p:extLst>
      <p:ext uri="{BB962C8B-B14F-4D97-AF65-F5344CB8AC3E}">
        <p14:creationId xmlns:p14="http://schemas.microsoft.com/office/powerpoint/2010/main" val="401119630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1247055" y="3055766"/>
            <a:ext cx="9090765" cy="810037"/>
          </a:xfrm>
          <a:prstGeom prst="rect">
            <a:avLst/>
          </a:prstGeom>
          <a:ln>
            <a:noFill/>
          </a:ln>
        </p:spPr>
        <p:txBody>
          <a:bodyPr lIns="0" tIns="0" bIns="0" anchor="t"/>
          <a:lstStyle>
            <a:lvl1pPr marL="0" indent="0" algn="l">
              <a:buNone/>
              <a:defRPr sz="2200" b="0" baseline="0">
                <a:solidFill>
                  <a:srgbClr val="2679AD"/>
                </a:solidFill>
              </a:defRPr>
            </a:lvl1pPr>
            <a:lvl2pPr marL="504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Template </a:t>
            </a:r>
            <a:r>
              <a:rPr lang="de-DE" dirty="0" err="1"/>
              <a:t>for</a:t>
            </a:r>
            <a:r>
              <a:rPr lang="de-DE" dirty="0"/>
              <a:t> a intermediate Page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246909" y="4008472"/>
            <a:ext cx="9090891" cy="121469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cxnSp>
        <p:nvCxnSpPr>
          <p:cNvPr id="14" name="Gerade Verbindung 6"/>
          <p:cNvCxnSpPr/>
          <p:nvPr userDrawn="1"/>
        </p:nvCxnSpPr>
        <p:spPr>
          <a:xfrm>
            <a:off x="1246909" y="3865803"/>
            <a:ext cx="9179791" cy="0"/>
          </a:xfrm>
          <a:prstGeom prst="line">
            <a:avLst/>
          </a:prstGeom>
          <a:ln w="254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6089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6" descr="blue_back_folge.jp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67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334434" y="98425"/>
            <a:ext cx="7993814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Title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711200" y="1196752"/>
            <a:ext cx="10769600" cy="525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noProof="0" dirty="0"/>
              <a:t>First Level (Lyrics)</a:t>
            </a:r>
          </a:p>
          <a:p>
            <a:pPr lvl="1"/>
            <a:r>
              <a:rPr lang="en-US" noProof="0" dirty="0"/>
              <a:t>Second Level (Bulleted List)</a:t>
            </a:r>
          </a:p>
          <a:p>
            <a:pPr lvl="2"/>
            <a:r>
              <a:rPr lang="en-US" noProof="0" dirty="0"/>
              <a:t>Third Level (List)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0" y="6453188"/>
            <a:ext cx="12192000" cy="4048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180000" indent="-180000" algn="l">
              <a:defRPr sz="1200" dirty="0">
                <a:solidFill>
                  <a:schemeClr val="tx1">
                    <a:tint val="75000"/>
                  </a:schemeClr>
                </a:solidFill>
                <a:latin typeface="+mj-lt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noProof="0"/>
          </a:p>
        </p:txBody>
      </p:sp>
      <p:pic>
        <p:nvPicPr>
          <p:cNvPr id="7" name="Bild 7" descr="iap_logo_header.gif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448" y="88900"/>
            <a:ext cx="19812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2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167929"/>
            <a:ext cx="1512168" cy="5967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5" r:id="rId2"/>
    <p:sldLayoutId id="2147483847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</p:sldLayoutIdLst>
  <p:transition/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200" b="1" kern="1200" spc="30">
          <a:solidFill>
            <a:schemeClr val="bg1"/>
          </a:solidFill>
          <a:latin typeface="+mj-lt"/>
          <a:ea typeface="ＭＳ Ｐゴシック" charset="-128"/>
          <a:cs typeface="Arial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algn="l" defTabSz="457200" rtl="0" eaLnBrk="1" fontAlgn="base" hangingPunct="1">
        <a:spcBef>
          <a:spcPct val="0"/>
        </a:spcBef>
        <a:spcAft>
          <a:spcPts val="600"/>
        </a:spcAft>
        <a:buClr>
          <a:srgbClr val="2679AD"/>
        </a:buClr>
        <a:buFont typeface="Arial" charset="0"/>
        <a:defRPr sz="1800" kern="1200">
          <a:solidFill>
            <a:schemeClr val="tx1"/>
          </a:solidFill>
          <a:latin typeface="+mj-lt"/>
          <a:ea typeface="ＭＳ Ｐゴシック" charset="-128"/>
          <a:cs typeface="Arial" pitchFamily="34" charset="0"/>
        </a:defRPr>
      </a:lvl1pPr>
      <a:lvl2pPr marL="358775" indent="-179388" algn="l" defTabSz="457200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SzPct val="100000"/>
        <a:buFont typeface="Arial" charset="0"/>
        <a:buChar char="•"/>
        <a:defRPr kern="1200">
          <a:solidFill>
            <a:srgbClr val="000000"/>
          </a:solidFill>
          <a:latin typeface="+mj-lt"/>
          <a:ea typeface="ＭＳ Ｐゴシック" charset="-128"/>
          <a:cs typeface="Arial" pitchFamily="34" charset="0"/>
        </a:defRPr>
      </a:lvl2pPr>
      <a:lvl3pPr marL="539750" indent="-179388" algn="l" defTabSz="457200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SzPct val="100000"/>
        <a:buFont typeface="Arial" charset="0"/>
        <a:buChar char="•"/>
        <a:defRPr kern="1200">
          <a:solidFill>
            <a:srgbClr val="000000"/>
          </a:solidFill>
          <a:latin typeface="+mj-lt"/>
          <a:ea typeface="ＭＳ Ｐゴシック" charset="-128"/>
          <a:cs typeface="Arial" pitchFamily="34" charset="0"/>
        </a:defRPr>
      </a:lvl3pPr>
      <a:lvl4pPr marL="719138" indent="-179388" algn="l" defTabSz="457200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SzPct val="100000"/>
        <a:buFont typeface="Arial" charset="0"/>
        <a:buChar char="•"/>
        <a:defRPr kern="1200">
          <a:solidFill>
            <a:srgbClr val="000000"/>
          </a:solidFill>
          <a:latin typeface="+mj-lt"/>
          <a:ea typeface="ＭＳ Ｐゴシック" charset="-128"/>
          <a:cs typeface="Arial" pitchFamily="34" charset="0"/>
        </a:defRPr>
      </a:lvl4pPr>
      <a:lvl5pPr marL="971550" indent="-179388" algn="l" defTabSz="457200" rtl="0" eaLnBrk="1" fontAlgn="base" hangingPunct="1">
        <a:spcBef>
          <a:spcPts val="1200"/>
        </a:spcBef>
        <a:spcAft>
          <a:spcPct val="0"/>
        </a:spcAft>
        <a:buClr>
          <a:srgbClr val="2679AD"/>
        </a:buClr>
        <a:buFont typeface="Arial" charset="0"/>
        <a:buChar char="•"/>
        <a:tabLst>
          <a:tab pos="179388" algn="l"/>
        </a:tabLst>
        <a:defRPr kern="1200">
          <a:solidFill>
            <a:srgbClr val="404040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00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0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0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1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4.jpeg"/><Relationship Id="rId11" Type="http://schemas.openxmlformats.org/officeDocument/2006/relationships/image" Target="../media/image8.png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3"/>
          <p:cNvSpPr>
            <a:spLocks noGrp="1"/>
          </p:cNvSpPr>
          <p:nvPr>
            <p:ph type="ctrTitle"/>
          </p:nvPr>
        </p:nvSpPr>
        <p:spPr>
          <a:xfrm>
            <a:off x="870177" y="2998081"/>
            <a:ext cx="8178151" cy="1074738"/>
          </a:xfrm>
        </p:spPr>
        <p:txBody>
          <a:bodyPr/>
          <a:lstStyle/>
          <a:p>
            <a:r>
              <a:rPr lang="en-US" dirty="0"/>
              <a:t>Coherent combination of fiber lasers towards drivers for future </a:t>
            </a:r>
            <a:r>
              <a:rPr lang="en-US" dirty="0" err="1"/>
              <a:t>wakefield</a:t>
            </a:r>
            <a:r>
              <a:rPr lang="en-US" dirty="0"/>
              <a:t> accelerators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875407" y="4179888"/>
            <a:ext cx="10333161" cy="1992312"/>
          </a:xfrm>
        </p:spPr>
        <p:txBody>
          <a:bodyPr/>
          <a:lstStyle/>
          <a:p>
            <a:endParaRPr lang="de-DE" kern="0" baseline="30000" dirty="0">
              <a:solidFill>
                <a:srgbClr val="000000"/>
              </a:solidFill>
              <a:cs typeface="Calibri"/>
            </a:endParaRPr>
          </a:p>
          <a:p>
            <a:r>
              <a:rPr lang="de-DE" kern="0" dirty="0">
                <a:solidFill>
                  <a:srgbClr val="000000"/>
                </a:solidFill>
                <a:cs typeface="Calibri"/>
              </a:rPr>
              <a:t>Jens Limpert, Arno Klenke, Christopher </a:t>
            </a:r>
            <a:r>
              <a:rPr lang="de-DE" kern="0" dirty="0" err="1">
                <a:solidFill>
                  <a:srgbClr val="000000"/>
                </a:solidFill>
                <a:cs typeface="Calibri"/>
              </a:rPr>
              <a:t>Aleshire</a:t>
            </a:r>
            <a:r>
              <a:rPr lang="de-DE" kern="0" dirty="0">
                <a:solidFill>
                  <a:srgbClr val="000000"/>
                </a:solidFill>
                <a:cs typeface="Calibri"/>
              </a:rPr>
              <a:t>, Albrecht </a:t>
            </a:r>
            <a:r>
              <a:rPr lang="de-DE" kern="0" dirty="0" err="1">
                <a:solidFill>
                  <a:srgbClr val="000000"/>
                </a:solidFill>
                <a:cs typeface="Calibri"/>
              </a:rPr>
              <a:t>Steinkopff</a:t>
            </a:r>
            <a:r>
              <a:rPr lang="de-DE" kern="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Cesar Jauregui, Johannes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Nold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, Nicoletta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Haarlammert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Ziyao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 Wang, Tobias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Heuermann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, Henning Stark, Joachim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Buldt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, Christian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Grebing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, Tino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NewRoman,Bold"/>
              </a:rPr>
              <a:t>Eidam</a:t>
            </a:r>
            <a:endParaRPr lang="de-DE" sz="900" kern="0" dirty="0">
              <a:solidFill>
                <a:srgbClr val="000000"/>
              </a:solidFill>
              <a:cs typeface="Calibri"/>
            </a:endParaRPr>
          </a:p>
          <a:p>
            <a:pPr defTabSz="913749" eaLnBrk="0" hangingPunct="0">
              <a:lnSpc>
                <a:spcPct val="120000"/>
              </a:lnSpc>
              <a:spcAft>
                <a:spcPts val="0"/>
              </a:spcAft>
            </a:pPr>
            <a:endParaRPr lang="de-DE" sz="1300" kern="0" dirty="0">
              <a:solidFill>
                <a:srgbClr val="000000"/>
              </a:solidFill>
              <a:cs typeface="Calibri"/>
            </a:endParaRPr>
          </a:p>
          <a:p>
            <a:pPr defTabSz="913749" eaLnBrk="0" hangingPunct="0">
              <a:lnSpc>
                <a:spcPct val="120000"/>
              </a:lnSpc>
              <a:spcAft>
                <a:spcPts val="0"/>
              </a:spcAft>
            </a:pPr>
            <a:r>
              <a:rPr lang="de-DE" sz="1300" kern="0" dirty="0">
                <a:solidFill>
                  <a:srgbClr val="000000"/>
                </a:solidFill>
                <a:cs typeface="Calibri"/>
              </a:rPr>
              <a:t>Friedrich-Schiller-Universität Jena, Institute of Applied Physics</a:t>
            </a:r>
          </a:p>
          <a:p>
            <a:pPr defTabSz="913749" eaLnBrk="0" hangingPunct="0">
              <a:lnSpc>
                <a:spcPct val="120000"/>
              </a:lnSpc>
              <a:spcAft>
                <a:spcPts val="0"/>
              </a:spcAft>
            </a:pPr>
            <a:r>
              <a:rPr lang="de-DE" sz="1300" kern="0" dirty="0">
                <a:solidFill>
                  <a:srgbClr val="000000"/>
                </a:solidFill>
                <a:cs typeface="Calibri"/>
              </a:rPr>
              <a:t>Helmholtz-Institute Jena</a:t>
            </a:r>
          </a:p>
          <a:p>
            <a:pPr defTabSz="913749" eaLnBrk="0" hangingPunct="0">
              <a:lnSpc>
                <a:spcPct val="120000"/>
              </a:lnSpc>
              <a:spcAft>
                <a:spcPts val="0"/>
              </a:spcAft>
            </a:pPr>
            <a:r>
              <a:rPr lang="de-DE" sz="1300" kern="0" dirty="0">
                <a:solidFill>
                  <a:srgbClr val="000000"/>
                </a:solidFill>
                <a:cs typeface="Calibri"/>
              </a:rPr>
              <a:t>Fraunhofer IOF Jena</a:t>
            </a:r>
          </a:p>
          <a:p>
            <a:pPr defTabSz="913749" eaLnBrk="0" hangingPunct="0">
              <a:lnSpc>
                <a:spcPct val="120000"/>
              </a:lnSpc>
              <a:spcAft>
                <a:spcPts val="0"/>
              </a:spcAft>
            </a:pPr>
            <a:r>
              <a:rPr lang="de-DE" sz="1300" kern="0" dirty="0" err="1">
                <a:solidFill>
                  <a:srgbClr val="000000"/>
                </a:solidFill>
                <a:cs typeface="Calibri"/>
              </a:rPr>
              <a:t>Active</a:t>
            </a:r>
            <a:r>
              <a:rPr lang="de-DE" sz="1300" kern="0" dirty="0">
                <a:solidFill>
                  <a:srgbClr val="000000"/>
                </a:solidFill>
                <a:cs typeface="Calibri"/>
              </a:rPr>
              <a:t> Fiber Systems GmbH</a:t>
            </a:r>
          </a:p>
          <a:p>
            <a:endParaRPr lang="de-DE" kern="0" baseline="30000" dirty="0">
              <a:solidFill>
                <a:srgbClr val="000000"/>
              </a:solidFill>
              <a:cs typeface="Calibri"/>
            </a:endParaRP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4B04BC-62F1-9C23-DA94-6528F53031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4B375C-D7FC-B753-F55A-E2D593F536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8C14F1E-0A2E-6DE1-9AB4-8019EED1D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328" y="5249788"/>
            <a:ext cx="2514600" cy="14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Pulse post-</a:t>
            </a:r>
            <a:r>
              <a:rPr lang="de-DE" dirty="0" err="1"/>
              <a:t>compression</a:t>
            </a:r>
            <a:r>
              <a:rPr lang="de-DE" dirty="0"/>
              <a:t> in gas-</a:t>
            </a:r>
            <a:r>
              <a:rPr lang="de-DE" dirty="0" err="1"/>
              <a:t>filled</a:t>
            </a:r>
            <a:r>
              <a:rPr lang="de-DE" dirty="0"/>
              <a:t> MPCs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848A41E-7D96-E559-6C51-B909BBE6D88E}"/>
              </a:ext>
            </a:extLst>
          </p:cNvPr>
          <p:cNvGrpSpPr/>
          <p:nvPr/>
        </p:nvGrpSpPr>
        <p:grpSpPr>
          <a:xfrm>
            <a:off x="4464496" y="985110"/>
            <a:ext cx="3863752" cy="2708332"/>
            <a:chOff x="4430011" y="602107"/>
            <a:chExt cx="4320000" cy="2875938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D8421E1-F6F3-3737-6AA3-7C346C6D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0011" y="602107"/>
              <a:ext cx="4320000" cy="2875938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48B8F26-E2B0-FC84-2712-13CBA948B11A}"/>
                </a:ext>
              </a:extLst>
            </p:cNvPr>
            <p:cNvSpPr txBox="1"/>
            <p:nvPr/>
          </p:nvSpPr>
          <p:spPr>
            <a:xfrm>
              <a:off x="5075274" y="871869"/>
              <a:ext cx="1398634" cy="39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b="1" dirty="0">
                  <a:solidFill>
                    <a:srgbClr val="9C113D"/>
                  </a:solidFill>
                  <a:latin typeface="Calibri" panose="020F0502020204030204"/>
                  <a:ea typeface="+mn-ea"/>
                  <a:cs typeface="+mn-cs"/>
                </a:rPr>
                <a:t>Sub-2 </a:t>
              </a:r>
              <a:r>
                <a:rPr lang="de-DE" sz="1800" b="1" dirty="0" err="1">
                  <a:solidFill>
                    <a:srgbClr val="9C113D"/>
                  </a:solidFill>
                  <a:latin typeface="Calibri" panose="020F0502020204030204"/>
                  <a:ea typeface="+mn-ea"/>
                  <a:cs typeface="+mn-cs"/>
                </a:rPr>
                <a:t>cycle</a:t>
              </a:r>
              <a:endParaRPr lang="de-DE" sz="1800" b="1" dirty="0">
                <a:solidFill>
                  <a:srgbClr val="9C113D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FCFC54C-980F-FA2A-9E15-B0C5214644FC}"/>
              </a:ext>
            </a:extLst>
          </p:cNvPr>
          <p:cNvGrpSpPr/>
          <p:nvPr/>
        </p:nvGrpSpPr>
        <p:grpSpPr>
          <a:xfrm>
            <a:off x="4370498" y="3573016"/>
            <a:ext cx="3957750" cy="2808312"/>
            <a:chOff x="4430011" y="3548160"/>
            <a:chExt cx="4320000" cy="2873208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7881C9E-8AD2-98CE-B2A9-A569AFEB2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0011" y="3548160"/>
              <a:ext cx="4320000" cy="2873208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849E3943-4341-929A-0CDE-4848D9FE6745}"/>
                </a:ext>
              </a:extLst>
            </p:cNvPr>
            <p:cNvSpPr txBox="1"/>
            <p:nvPr/>
          </p:nvSpPr>
          <p:spPr>
            <a:xfrm>
              <a:off x="5184083" y="3980913"/>
              <a:ext cx="2021913" cy="377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b="1" dirty="0" err="1">
                  <a:solidFill>
                    <a:srgbClr val="9C113D"/>
                  </a:solidFill>
                  <a:latin typeface="Calibri" panose="020F0502020204030204"/>
                  <a:ea typeface="+mn-ea"/>
                  <a:cs typeface="+mn-cs"/>
                </a:rPr>
                <a:t>Excellent</a:t>
              </a:r>
              <a:r>
                <a:rPr lang="de-DE" sz="1800" b="1" dirty="0">
                  <a:solidFill>
                    <a:srgbClr val="9C113D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de-DE" sz="1800" b="1" dirty="0" err="1">
                  <a:solidFill>
                    <a:srgbClr val="9C113D"/>
                  </a:solidFill>
                  <a:latin typeface="Calibri" panose="020F0502020204030204"/>
                  <a:ea typeface="+mn-ea"/>
                  <a:cs typeface="+mn-cs"/>
                </a:rPr>
                <a:t>stability</a:t>
              </a:r>
              <a:endParaRPr lang="de-DE" sz="1800" b="1" dirty="0">
                <a:solidFill>
                  <a:srgbClr val="9C113D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15AC1A2F-F3BF-5FE5-F7DC-6F2671FD1F28}"/>
              </a:ext>
            </a:extLst>
          </p:cNvPr>
          <p:cNvSpPr txBox="1"/>
          <p:nvPr/>
        </p:nvSpPr>
        <p:spPr>
          <a:xfrm>
            <a:off x="8565782" y="2780928"/>
            <a:ext cx="26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 dirty="0" err="1">
                <a:solidFill>
                  <a:srgbClr val="9C113D"/>
                </a:solidFill>
                <a:latin typeface="Calibri" panose="020F0502020204030204"/>
                <a:ea typeface="+mn-ea"/>
                <a:cs typeface="+mn-cs"/>
              </a:rPr>
              <a:t>Installed</a:t>
            </a:r>
            <a:r>
              <a:rPr lang="de-DE" sz="1800" b="1" dirty="0">
                <a:solidFill>
                  <a:srgbClr val="9C113D"/>
                </a:solidFill>
                <a:latin typeface="Calibri" panose="020F0502020204030204"/>
                <a:ea typeface="+mn-ea"/>
                <a:cs typeface="+mn-cs"/>
              </a:rPr>
              <a:t> at ELI-ALPS (HR1)</a:t>
            </a:r>
          </a:p>
        </p:txBody>
      </p:sp>
      <p:pic>
        <p:nvPicPr>
          <p:cNvPr id="23" name="Grafik 22" descr="Ein Bild, das drinnen, Wand, Büro, Zähler enthält.&#10;&#10;Automatisch generierte Beschreibung">
            <a:extLst>
              <a:ext uri="{FF2B5EF4-FFF2-40B4-BE49-F238E27FC236}">
                <a16:creationId xmlns:a16="http://schemas.microsoft.com/office/drawing/2014/main" id="{4A1BCBEC-B788-2C1B-064C-1498A169B3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2641" y="3208221"/>
            <a:ext cx="3487623" cy="2456891"/>
          </a:xfrm>
          <a:prstGeom prst="rect">
            <a:avLst/>
          </a:prstGeom>
        </p:spPr>
      </p:pic>
      <p:pic>
        <p:nvPicPr>
          <p:cNvPr id="4" name="Grafik 3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09350949-E3CC-B685-1EC6-7E30F5B19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2" y="1124744"/>
            <a:ext cx="3935760" cy="546187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8ECB2CF-AE71-DAB1-4C1B-543A50A10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2424" y="961119"/>
            <a:ext cx="2217840" cy="1250843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E1A3678-1AC3-E6C3-5C4A-55157CD86181}"/>
              </a:ext>
            </a:extLst>
          </p:cNvPr>
          <p:cNvSpPr txBox="1"/>
          <p:nvPr/>
        </p:nvSpPr>
        <p:spPr>
          <a:xfrm>
            <a:off x="4717050" y="6269250"/>
            <a:ext cx="7283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>
                <a:latin typeface="+mj-lt"/>
              </a:rPr>
              <a:t>Steffen Hädrich, </a:t>
            </a:r>
            <a:r>
              <a:rPr lang="de-DE" sz="1200" i="1" dirty="0" err="1">
                <a:latin typeface="+mj-lt"/>
              </a:rPr>
              <a:t>et.al</a:t>
            </a:r>
            <a:r>
              <a:rPr lang="de-DE" sz="1200" i="1" dirty="0">
                <a:latin typeface="+mj-lt"/>
              </a:rPr>
              <a:t>., "Carrier-</a:t>
            </a:r>
            <a:r>
              <a:rPr lang="de-DE" sz="1200" i="1" dirty="0" err="1">
                <a:latin typeface="+mj-lt"/>
              </a:rPr>
              <a:t>envelope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phase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stable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few-cycle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laser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system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delivering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more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than</a:t>
            </a:r>
            <a:r>
              <a:rPr lang="de-DE" sz="1200" i="1" dirty="0">
                <a:latin typeface="+mj-lt"/>
              </a:rPr>
              <a:t> 100 W, 1 </a:t>
            </a:r>
            <a:r>
              <a:rPr lang="de-DE" sz="1200" i="1" dirty="0" err="1">
                <a:latin typeface="+mj-lt"/>
              </a:rPr>
              <a:t>mJ</a:t>
            </a:r>
            <a:r>
              <a:rPr lang="de-DE" sz="1200" i="1" dirty="0">
                <a:latin typeface="+mj-lt"/>
              </a:rPr>
              <a:t>, sub-2-cycle </a:t>
            </a:r>
            <a:r>
              <a:rPr lang="de-DE" sz="1200" i="1" dirty="0" err="1">
                <a:latin typeface="+mj-lt"/>
              </a:rPr>
              <a:t>pulses</a:t>
            </a:r>
            <a:r>
              <a:rPr lang="de-DE" sz="1200" i="1" dirty="0">
                <a:latin typeface="+mj-lt"/>
              </a:rPr>
              <a:t>," </a:t>
            </a:r>
            <a:r>
              <a:rPr lang="de-DE" sz="1200" i="1" dirty="0" err="1">
                <a:latin typeface="+mj-lt"/>
              </a:rPr>
              <a:t>Opt</a:t>
            </a:r>
            <a:r>
              <a:rPr lang="de-DE" sz="1200" i="1" dirty="0">
                <a:latin typeface="+mj-lt"/>
              </a:rPr>
              <a:t>. Lett. 47, 1537-1540 (2022)</a:t>
            </a:r>
          </a:p>
        </p:txBody>
      </p:sp>
    </p:spTree>
    <p:extLst>
      <p:ext uri="{BB962C8B-B14F-4D97-AF65-F5344CB8AC3E}">
        <p14:creationId xmlns:p14="http://schemas.microsoft.com/office/powerpoint/2010/main" val="277641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Temporal pulse </a:t>
            </a:r>
            <a:r>
              <a:rPr lang="de-DE" dirty="0" err="1"/>
              <a:t>contrast</a:t>
            </a:r>
            <a:endParaRPr lang="de-DE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98ECB2CF-AE71-DAB1-4C1B-543A50A10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127210"/>
            <a:ext cx="1080120" cy="609179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E1A3678-1AC3-E6C3-5C4A-55157CD86181}"/>
              </a:ext>
            </a:extLst>
          </p:cNvPr>
          <p:cNvSpPr txBox="1"/>
          <p:nvPr/>
        </p:nvSpPr>
        <p:spPr>
          <a:xfrm>
            <a:off x="540586" y="6167045"/>
            <a:ext cx="7283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>
                <a:latin typeface="+mj-lt"/>
              </a:rPr>
              <a:t>Joachim </a:t>
            </a:r>
            <a:r>
              <a:rPr lang="de-DE" sz="1200" i="1" dirty="0" err="1">
                <a:latin typeface="+mj-lt"/>
              </a:rPr>
              <a:t>Buldt</a:t>
            </a:r>
            <a:r>
              <a:rPr lang="de-DE" sz="1200" i="1" dirty="0">
                <a:latin typeface="+mj-lt"/>
              </a:rPr>
              <a:t>, Michael Müller, Robert Klas, Tino Eidam, Jens Limpert, and Andreas </a:t>
            </a:r>
            <a:r>
              <a:rPr lang="de-DE" sz="1200" i="1" dirty="0" err="1">
                <a:latin typeface="+mj-lt"/>
              </a:rPr>
              <a:t>Tünnermann</a:t>
            </a:r>
            <a:r>
              <a:rPr lang="de-DE" sz="1200" i="1" dirty="0">
                <a:latin typeface="+mj-lt"/>
              </a:rPr>
              <a:t>, "Temporal </a:t>
            </a:r>
            <a:r>
              <a:rPr lang="de-DE" sz="1200" i="1" dirty="0" err="1">
                <a:latin typeface="+mj-lt"/>
              </a:rPr>
              <a:t>contrast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enhancement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of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energetic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laser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pulses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by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filtered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self</a:t>
            </a:r>
            <a:r>
              <a:rPr lang="de-DE" sz="1200" i="1" dirty="0">
                <a:latin typeface="+mj-lt"/>
              </a:rPr>
              <a:t>-phase-modulation-</a:t>
            </a:r>
            <a:r>
              <a:rPr lang="de-DE" sz="1200" i="1" dirty="0" err="1">
                <a:latin typeface="+mj-lt"/>
              </a:rPr>
              <a:t>broadened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spectra</a:t>
            </a:r>
            <a:r>
              <a:rPr lang="de-DE" sz="1200" i="1" dirty="0">
                <a:latin typeface="+mj-lt"/>
              </a:rPr>
              <a:t>," </a:t>
            </a:r>
            <a:r>
              <a:rPr lang="de-DE" sz="1200" i="1" dirty="0" err="1">
                <a:latin typeface="+mj-lt"/>
              </a:rPr>
              <a:t>Opt</a:t>
            </a:r>
            <a:r>
              <a:rPr lang="de-DE" sz="1200" i="1" dirty="0">
                <a:latin typeface="+mj-lt"/>
              </a:rPr>
              <a:t>. Lett. 42, 3761-3764 (2017)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E81488F-24ED-24D9-D254-165E85CE1176}"/>
              </a:ext>
            </a:extLst>
          </p:cNvPr>
          <p:cNvSpPr txBox="1"/>
          <p:nvPr/>
        </p:nvSpPr>
        <p:spPr>
          <a:xfrm>
            <a:off x="8184232" y="6144076"/>
            <a:ext cx="3054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b="0" i="1" u="none" strike="noStrike" dirty="0">
                <a:effectLst/>
                <a:latin typeface="+mj-lt"/>
              </a:rPr>
              <a:t>Eidam, Limpert</a:t>
            </a:r>
          </a:p>
          <a:p>
            <a:pPr algn="l"/>
            <a:r>
              <a:rPr lang="de-DE" sz="1200" i="1" dirty="0">
                <a:latin typeface="+mj-lt"/>
              </a:rPr>
              <a:t>Short pulse </a:t>
            </a:r>
            <a:r>
              <a:rPr lang="de-DE" sz="1200" i="1" dirty="0" err="1">
                <a:latin typeface="+mj-lt"/>
              </a:rPr>
              <a:t>laser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with</a:t>
            </a:r>
            <a:r>
              <a:rPr lang="de-DE" sz="1200" i="1" dirty="0">
                <a:latin typeface="+mj-lt"/>
              </a:rPr>
              <a:t> high temporal </a:t>
            </a:r>
            <a:r>
              <a:rPr lang="de-DE" sz="1200" i="1" dirty="0" err="1">
                <a:latin typeface="+mj-lt"/>
              </a:rPr>
              <a:t>contrast</a:t>
            </a:r>
            <a:endParaRPr lang="de-DE" sz="1200" i="1" dirty="0">
              <a:latin typeface="+mj-lt"/>
            </a:endParaRPr>
          </a:p>
          <a:p>
            <a:r>
              <a:rPr lang="de-DE" sz="1200" i="1" dirty="0">
                <a:latin typeface="+mj-lt"/>
              </a:rPr>
              <a:t>DE102017109954B3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84813E4-BEC7-8EDD-C3B8-5469F80D0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36"/>
          <a:stretch/>
        </p:blipFill>
        <p:spPr>
          <a:xfrm>
            <a:off x="2999656" y="1268760"/>
            <a:ext cx="6432009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9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Enhancement </a:t>
            </a:r>
            <a:r>
              <a:rPr lang="de-DE" dirty="0" err="1"/>
              <a:t>of</a:t>
            </a:r>
            <a:r>
              <a:rPr lang="de-DE" dirty="0"/>
              <a:t> temporal </a:t>
            </a:r>
            <a:r>
              <a:rPr lang="de-DE" dirty="0" err="1"/>
              <a:t>contrast</a:t>
            </a:r>
            <a:endParaRPr lang="de-DE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98ECB2CF-AE71-DAB1-4C1B-543A50A10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127210"/>
            <a:ext cx="1080120" cy="609179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E1A3678-1AC3-E6C3-5C4A-55157CD86181}"/>
              </a:ext>
            </a:extLst>
          </p:cNvPr>
          <p:cNvSpPr txBox="1"/>
          <p:nvPr/>
        </p:nvSpPr>
        <p:spPr>
          <a:xfrm>
            <a:off x="540586" y="6197242"/>
            <a:ext cx="7283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>
                <a:latin typeface="+mj-lt"/>
              </a:rPr>
              <a:t>Joachim </a:t>
            </a:r>
            <a:r>
              <a:rPr lang="de-DE" sz="1200" i="1" dirty="0" err="1">
                <a:latin typeface="+mj-lt"/>
              </a:rPr>
              <a:t>Buldt</a:t>
            </a:r>
            <a:r>
              <a:rPr lang="de-DE" sz="1200" i="1" dirty="0">
                <a:latin typeface="+mj-lt"/>
              </a:rPr>
              <a:t>, Michael Müller, Robert Klas, Tino Eidam, Jens Limpert, and Andreas </a:t>
            </a:r>
            <a:r>
              <a:rPr lang="de-DE" sz="1200" i="1" dirty="0" err="1">
                <a:latin typeface="+mj-lt"/>
              </a:rPr>
              <a:t>Tünnermann</a:t>
            </a:r>
            <a:r>
              <a:rPr lang="de-DE" sz="1200" i="1" dirty="0">
                <a:latin typeface="+mj-lt"/>
              </a:rPr>
              <a:t>, "Temporal </a:t>
            </a:r>
            <a:r>
              <a:rPr lang="de-DE" sz="1200" i="1" dirty="0" err="1">
                <a:latin typeface="+mj-lt"/>
              </a:rPr>
              <a:t>contrast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enhancement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of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energetic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laser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pulses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by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filtered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self</a:t>
            </a:r>
            <a:r>
              <a:rPr lang="de-DE" sz="1200" i="1" dirty="0">
                <a:latin typeface="+mj-lt"/>
              </a:rPr>
              <a:t>-phase-modulation-</a:t>
            </a:r>
            <a:r>
              <a:rPr lang="de-DE" sz="1200" i="1" dirty="0" err="1">
                <a:latin typeface="+mj-lt"/>
              </a:rPr>
              <a:t>broadened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spectra</a:t>
            </a:r>
            <a:r>
              <a:rPr lang="de-DE" sz="1200" i="1" dirty="0">
                <a:latin typeface="+mj-lt"/>
              </a:rPr>
              <a:t>," </a:t>
            </a:r>
            <a:r>
              <a:rPr lang="de-DE" sz="1200" i="1" dirty="0" err="1">
                <a:latin typeface="+mj-lt"/>
              </a:rPr>
              <a:t>Opt</a:t>
            </a:r>
            <a:r>
              <a:rPr lang="de-DE" sz="1200" i="1" dirty="0">
                <a:latin typeface="+mj-lt"/>
              </a:rPr>
              <a:t>. Lett. 42, 3761-3764 (2017)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CC0989A-ABAB-C33B-1EA6-EA0BABA8E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980728"/>
            <a:ext cx="4639962" cy="50131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BDECACE-A1B0-4538-C7C1-562520D45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318" y="1176796"/>
            <a:ext cx="6528048" cy="9819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D20F34D-A8F8-9E1D-A8A6-DF5DEA985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84" y="4077072"/>
            <a:ext cx="3770812" cy="25138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C1D4397-7B90-9E9A-B575-A3052E7BE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2132856"/>
            <a:ext cx="3770812" cy="251387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E81488F-24ED-24D9-D254-165E85CE1176}"/>
              </a:ext>
            </a:extLst>
          </p:cNvPr>
          <p:cNvSpPr txBox="1"/>
          <p:nvPr/>
        </p:nvSpPr>
        <p:spPr>
          <a:xfrm>
            <a:off x="5633722" y="5517232"/>
            <a:ext cx="3054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b="0" i="1" u="none" strike="noStrike" dirty="0">
                <a:effectLst/>
                <a:latin typeface="+mj-lt"/>
              </a:rPr>
              <a:t>Eidam, Limpert</a:t>
            </a:r>
          </a:p>
          <a:p>
            <a:pPr algn="l"/>
            <a:r>
              <a:rPr lang="de-DE" sz="1200" i="1" dirty="0">
                <a:latin typeface="+mj-lt"/>
              </a:rPr>
              <a:t>Short pulse </a:t>
            </a:r>
            <a:r>
              <a:rPr lang="de-DE" sz="1200" i="1" dirty="0" err="1">
                <a:latin typeface="+mj-lt"/>
              </a:rPr>
              <a:t>laser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with</a:t>
            </a:r>
            <a:r>
              <a:rPr lang="de-DE" sz="1200" i="1" dirty="0">
                <a:latin typeface="+mj-lt"/>
              </a:rPr>
              <a:t> high temporal </a:t>
            </a:r>
            <a:r>
              <a:rPr lang="de-DE" sz="1200" i="1" dirty="0" err="1">
                <a:latin typeface="+mj-lt"/>
              </a:rPr>
              <a:t>contrast</a:t>
            </a:r>
            <a:endParaRPr lang="de-DE" sz="1200" i="1" dirty="0">
              <a:latin typeface="+mj-lt"/>
            </a:endParaRPr>
          </a:p>
          <a:p>
            <a:r>
              <a:rPr lang="de-DE" sz="1200" i="1" dirty="0">
                <a:latin typeface="+mj-lt"/>
              </a:rPr>
              <a:t>DE102017109954B3</a:t>
            </a:r>
          </a:p>
        </p:txBody>
      </p:sp>
    </p:spTree>
    <p:extLst>
      <p:ext uri="{BB962C8B-B14F-4D97-AF65-F5344CB8AC3E}">
        <p14:creationId xmlns:p14="http://schemas.microsoft.com/office/powerpoint/2010/main" val="41826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Enhancement </a:t>
            </a:r>
            <a:r>
              <a:rPr lang="de-DE" dirty="0" err="1"/>
              <a:t>of</a:t>
            </a:r>
            <a:r>
              <a:rPr lang="de-DE" dirty="0"/>
              <a:t> temporal </a:t>
            </a:r>
            <a:r>
              <a:rPr lang="de-DE" dirty="0" err="1"/>
              <a:t>contrast</a:t>
            </a:r>
            <a:endParaRPr lang="de-DE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98ECB2CF-AE71-DAB1-4C1B-543A50A10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127210"/>
            <a:ext cx="1080120" cy="609179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E1A3678-1AC3-E6C3-5C4A-55157CD86181}"/>
              </a:ext>
            </a:extLst>
          </p:cNvPr>
          <p:cNvSpPr txBox="1"/>
          <p:nvPr/>
        </p:nvSpPr>
        <p:spPr>
          <a:xfrm>
            <a:off x="5005082" y="6093296"/>
            <a:ext cx="7283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>
                <a:latin typeface="+mj-lt"/>
              </a:rPr>
              <a:t>Joachim </a:t>
            </a:r>
            <a:r>
              <a:rPr lang="de-DE" sz="1200" i="1" dirty="0" err="1">
                <a:latin typeface="+mj-lt"/>
              </a:rPr>
              <a:t>Buldt</a:t>
            </a:r>
            <a:r>
              <a:rPr lang="de-DE" sz="1200" i="1" dirty="0">
                <a:latin typeface="+mj-lt"/>
              </a:rPr>
              <a:t>, Michael Müller, Robert Klas, Tino Eidam, Jens Limpert, and Andreas </a:t>
            </a:r>
            <a:r>
              <a:rPr lang="de-DE" sz="1200" i="1" dirty="0" err="1">
                <a:latin typeface="+mj-lt"/>
              </a:rPr>
              <a:t>Tünnermann</a:t>
            </a:r>
            <a:r>
              <a:rPr lang="de-DE" sz="1200" i="1" dirty="0">
                <a:latin typeface="+mj-lt"/>
              </a:rPr>
              <a:t>, "Temporal </a:t>
            </a:r>
            <a:r>
              <a:rPr lang="de-DE" sz="1200" i="1" dirty="0" err="1">
                <a:latin typeface="+mj-lt"/>
              </a:rPr>
              <a:t>contrast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enhancement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of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energetic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laser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pulses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by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filtered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self</a:t>
            </a:r>
            <a:r>
              <a:rPr lang="de-DE" sz="1200" i="1" dirty="0">
                <a:latin typeface="+mj-lt"/>
              </a:rPr>
              <a:t>-phase-modulation-</a:t>
            </a:r>
            <a:r>
              <a:rPr lang="de-DE" sz="1200" i="1" dirty="0" err="1">
                <a:latin typeface="+mj-lt"/>
              </a:rPr>
              <a:t>broadened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spectra</a:t>
            </a:r>
            <a:r>
              <a:rPr lang="de-DE" sz="1200" i="1" dirty="0">
                <a:latin typeface="+mj-lt"/>
              </a:rPr>
              <a:t>," </a:t>
            </a:r>
            <a:r>
              <a:rPr lang="de-DE" sz="1200" i="1" dirty="0" err="1">
                <a:latin typeface="+mj-lt"/>
              </a:rPr>
              <a:t>Opt</a:t>
            </a:r>
            <a:r>
              <a:rPr lang="de-DE" sz="1200" i="1" dirty="0">
                <a:latin typeface="+mj-lt"/>
              </a:rPr>
              <a:t>. Lett. 42, 3761-3764 (2017)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B0BF4A-ED1F-E379-1D6B-679E462BE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2420888"/>
            <a:ext cx="4349960" cy="29007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CC0989A-ABAB-C33B-1EA6-EA0BABA8E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4" y="980728"/>
            <a:ext cx="4639962" cy="5013176"/>
          </a:xfrm>
          <a:prstGeom prst="rect">
            <a:avLst/>
          </a:prstGeom>
        </p:spPr>
      </p:pic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79DC3164-699F-35A3-7D4A-23B958588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602" y="1917657"/>
            <a:ext cx="4316973" cy="483387"/>
          </a:xfrm>
        </p:spPr>
        <p:txBody>
          <a:bodyPr/>
          <a:lstStyle/>
          <a:p>
            <a:r>
              <a:rPr lang="en-US" altLang="de-DE" sz="1600" b="1" dirty="0">
                <a:latin typeface="+mj-lt"/>
              </a:rPr>
              <a:t>Efficiency improvement via asymmetric spectral broadening (HR 1 System) =&gt; </a:t>
            </a:r>
            <a:r>
              <a:rPr lang="en-US" altLang="de-DE" sz="1600" b="1" dirty="0">
                <a:solidFill>
                  <a:srgbClr val="FF0000"/>
                </a:solidFill>
                <a:latin typeface="+mj-lt"/>
              </a:rPr>
              <a:t>&gt;75% </a:t>
            </a:r>
            <a:r>
              <a:rPr lang="en-US" altLang="de-DE" sz="1600" b="1" dirty="0">
                <a:latin typeface="+mj-lt"/>
              </a:rPr>
              <a:t>appear feasible</a:t>
            </a:r>
          </a:p>
          <a:p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378B5D6-42DA-1C41-8E7A-8451607BC93A}"/>
              </a:ext>
            </a:extLst>
          </p:cNvPr>
          <p:cNvSpPr/>
          <p:nvPr/>
        </p:nvSpPr>
        <p:spPr>
          <a:xfrm rot="21101344">
            <a:off x="7536160" y="3017424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C247B5-A18F-BD5E-C5B2-DB998A89F82D}"/>
              </a:ext>
            </a:extLst>
          </p:cNvPr>
          <p:cNvSpPr txBox="1"/>
          <p:nvPr/>
        </p:nvSpPr>
        <p:spPr>
          <a:xfrm>
            <a:off x="522243" y="6146139"/>
            <a:ext cx="3054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b="0" i="1" u="none" strike="noStrike" dirty="0">
                <a:effectLst/>
                <a:latin typeface="+mj-lt"/>
              </a:rPr>
              <a:t>Eidam, Limpert</a:t>
            </a:r>
          </a:p>
          <a:p>
            <a:pPr algn="l"/>
            <a:r>
              <a:rPr lang="de-DE" sz="1200" i="1" dirty="0">
                <a:latin typeface="+mj-lt"/>
              </a:rPr>
              <a:t>Short pulse </a:t>
            </a:r>
            <a:r>
              <a:rPr lang="de-DE" sz="1200" i="1" dirty="0" err="1">
                <a:latin typeface="+mj-lt"/>
              </a:rPr>
              <a:t>laser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with</a:t>
            </a:r>
            <a:r>
              <a:rPr lang="de-DE" sz="1200" i="1" dirty="0">
                <a:latin typeface="+mj-lt"/>
              </a:rPr>
              <a:t> high temporal </a:t>
            </a:r>
            <a:r>
              <a:rPr lang="de-DE" sz="1200" i="1" dirty="0" err="1">
                <a:latin typeface="+mj-lt"/>
              </a:rPr>
              <a:t>contrast</a:t>
            </a:r>
            <a:endParaRPr lang="de-DE" sz="1200" i="1" dirty="0">
              <a:latin typeface="+mj-lt"/>
            </a:endParaRPr>
          </a:p>
          <a:p>
            <a:r>
              <a:rPr lang="de-DE" sz="1200" i="1" dirty="0">
                <a:latin typeface="+mj-lt"/>
              </a:rPr>
              <a:t>DE102017109954B3</a:t>
            </a:r>
          </a:p>
        </p:txBody>
      </p:sp>
    </p:spTree>
    <p:extLst>
      <p:ext uri="{BB962C8B-B14F-4D97-AF65-F5344CB8AC3E}">
        <p14:creationId xmlns:p14="http://schemas.microsoft.com/office/powerpoint/2010/main" val="20414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CBC at 2µm </a:t>
            </a:r>
            <a:r>
              <a:rPr lang="de-DE" dirty="0" err="1"/>
              <a:t>wavelength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Tm-</a:t>
            </a:r>
            <a:r>
              <a:rPr lang="de-DE" dirty="0" err="1"/>
              <a:t>fibers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1E53CC-5C61-E62A-A2F7-4CEB64A0C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484784"/>
            <a:ext cx="5786824" cy="424762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AB95DD1-11E0-4B21-E938-4C09ABDA6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273" y="2996952"/>
            <a:ext cx="4682180" cy="3312368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995A525-0323-63D2-2EE3-E9E53AA71DEA}"/>
              </a:ext>
            </a:extLst>
          </p:cNvPr>
          <p:cNvGrpSpPr/>
          <p:nvPr/>
        </p:nvGrpSpPr>
        <p:grpSpPr>
          <a:xfrm>
            <a:off x="623392" y="5373216"/>
            <a:ext cx="2431473" cy="1296144"/>
            <a:chOff x="7630830" y="3312971"/>
            <a:chExt cx="2431473" cy="1296144"/>
          </a:xfrm>
        </p:grpSpPr>
        <p:sp>
          <p:nvSpPr>
            <p:cNvPr id="15" name="Diagonal liegende Ecken des Rechtecks schneiden 14">
              <a:extLst>
                <a:ext uri="{FF2B5EF4-FFF2-40B4-BE49-F238E27FC236}">
                  <a16:creationId xmlns:a16="http://schemas.microsoft.com/office/drawing/2014/main" id="{DF6EF9C9-A773-AF8A-2717-5954889DE4C6}"/>
                </a:ext>
              </a:extLst>
            </p:cNvPr>
            <p:cNvSpPr/>
            <p:nvPr/>
          </p:nvSpPr>
          <p:spPr>
            <a:xfrm>
              <a:off x="7630830" y="3312971"/>
              <a:ext cx="2431473" cy="1296144"/>
            </a:xfrm>
            <a:prstGeom prst="snip2DiagRect">
              <a:avLst/>
            </a:prstGeom>
            <a:solidFill>
              <a:srgbClr val="FFFFFF"/>
            </a:solidFill>
            <a:ln w="28575" cap="flat" cmpd="sng" algn="ctr">
              <a:solidFill>
                <a:srgbClr val="216592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2D315738-7DB2-712A-B89B-B26A065B613F}"/>
                    </a:ext>
                  </a:extLst>
                </p:cNvPr>
                <p:cNvSpPr txBox="1"/>
                <p:nvPr/>
              </p:nvSpPr>
              <p:spPr>
                <a:xfrm>
                  <a:off x="8096168" y="3384979"/>
                  <a:ext cx="1665905" cy="11327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de-D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de-DE" sz="18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out</m:t>
                            </m:r>
                          </m:sub>
                        </m:sSub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 =1.86 </m:t>
                        </m:r>
                        <m:r>
                          <m:rPr>
                            <m:sty m:val="p"/>
                          </m:rPr>
                          <a:rPr kumimoji="0" lang="de-DE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mJ</m:t>
                        </m:r>
                      </m:oMath>
                    </m:oMathPara>
                  </a14:m>
                  <a:endParaRPr kumimoji="0" lang="de-DE" sz="1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 charset="-128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ＭＳ Ｐゴシック" charset="-128"/>
                      <a:cs typeface="+mn-cs"/>
                    </a:rPr>
                    <a:t>f</a:t>
                  </a:r>
                  <a:r>
                    <a:rPr kumimoji="0" lang="de-DE" sz="1800" b="0" u="none" strike="noStrike" kern="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ＭＳ Ｐゴシック" charset="-128"/>
                      <a:cs typeface="+mn-cs"/>
                    </a:rPr>
                    <a:t>rep</a:t>
                  </a:r>
                  <a:r>
                    <a:rPr kumimoji="0" lang="de-DE" sz="1800" b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ＭＳ Ｐゴシック" charset="-128"/>
                      <a:cs typeface="+mn-cs"/>
                    </a:rPr>
                    <a:t> = 100</a:t>
                  </a:r>
                  <a:r>
                    <a:rPr lang="de-DE" sz="1800" kern="0" dirty="0">
                      <a:solidFill>
                        <a:prstClr val="black"/>
                      </a:solidFill>
                      <a:latin typeface="Cambria Math" panose="02040503050406030204" pitchFamily="18" charset="0"/>
                      <a:ea typeface="ＭＳ Ｐゴシック" charset="-128"/>
                      <a:cs typeface="+mn-cs"/>
                    </a:rPr>
                    <a:t>kHz</a:t>
                  </a:r>
                  <a:endParaRPr kumimoji="0" lang="de-DE" sz="1800" b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 charset="-128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de-D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de-DE" sz="18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out</m:t>
                            </m:r>
                          </m:sub>
                        </m:sSub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=84 </m:t>
                        </m:r>
                        <m:r>
                          <m:rPr>
                            <m:sty m:val="p"/>
                          </m:rPr>
                          <a:rPr kumimoji="0" lang="de-DE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fs</m:t>
                        </m:r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kumimoji="0" lang="de-D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de-DE" sz="18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p</m:t>
                            </m:r>
                          </m:sub>
                        </m:sSub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=17.7 </m:t>
                        </m:r>
                        <m:r>
                          <m:rPr>
                            <m:sty m:val="p"/>
                          </m:rPr>
                          <a:rPr kumimoji="0" lang="de-DE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GW</m:t>
                        </m:r>
                      </m:oMath>
                    </m:oMathPara>
                  </a14:m>
                  <a:br>
                    <a: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ＭＳ Ｐゴシック" charset="-128"/>
                      <a:cs typeface="+mn-cs"/>
                    </a:rPr>
                  </a:b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2D315738-7DB2-712A-B89B-B26A065B61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6168" y="3384979"/>
                  <a:ext cx="1665905" cy="1132746"/>
                </a:xfrm>
                <a:prstGeom prst="rect">
                  <a:avLst/>
                </a:prstGeom>
                <a:blipFill>
                  <a:blip r:embed="rId5"/>
                  <a:stretch>
                    <a:fillRect l="-8333" t="-1111" r="-2273" b="-7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38578C10-FDD7-0189-012B-D092CC641A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420" y="1053370"/>
            <a:ext cx="4031180" cy="201559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BABC428-4435-A609-B404-2E10D219714A}"/>
              </a:ext>
            </a:extLst>
          </p:cNvPr>
          <p:cNvSpPr txBox="1"/>
          <p:nvPr/>
        </p:nvSpPr>
        <p:spPr>
          <a:xfrm>
            <a:off x="3736228" y="6309320"/>
            <a:ext cx="8120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>
                <a:latin typeface="+mj-lt"/>
              </a:rPr>
              <a:t>Tobias Heuermann, </a:t>
            </a:r>
            <a:r>
              <a:rPr lang="de-DE" sz="1200" i="1" dirty="0" err="1">
                <a:latin typeface="+mj-lt"/>
              </a:rPr>
              <a:t>et.al</a:t>
            </a:r>
            <a:r>
              <a:rPr lang="de-DE" sz="1200" i="1" dirty="0">
                <a:latin typeface="+mj-lt"/>
              </a:rPr>
              <a:t>. "Ultrafast Tm-</a:t>
            </a:r>
            <a:r>
              <a:rPr lang="de-DE" sz="1200" i="1" dirty="0" err="1">
                <a:latin typeface="+mj-lt"/>
              </a:rPr>
              <a:t>doped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fiber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laser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system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delivering</a:t>
            </a:r>
            <a:r>
              <a:rPr lang="de-DE" sz="1200" i="1" dirty="0">
                <a:latin typeface="+mj-lt"/>
              </a:rPr>
              <a:t> 1.65-mJ, sub-100-fs </a:t>
            </a:r>
            <a:r>
              <a:rPr lang="de-DE" sz="1200" i="1" dirty="0" err="1">
                <a:latin typeface="+mj-lt"/>
              </a:rPr>
              <a:t>pulses</a:t>
            </a:r>
            <a:r>
              <a:rPr lang="de-DE" sz="1200" i="1" dirty="0">
                <a:latin typeface="+mj-lt"/>
              </a:rPr>
              <a:t> at a 100-kHz </a:t>
            </a:r>
            <a:r>
              <a:rPr lang="de-DE" sz="1200" i="1" dirty="0" err="1">
                <a:latin typeface="+mj-lt"/>
              </a:rPr>
              <a:t>repetition</a:t>
            </a:r>
            <a:r>
              <a:rPr lang="de-DE" sz="1200" i="1" dirty="0">
                <a:latin typeface="+mj-lt"/>
              </a:rPr>
              <a:t> rate," </a:t>
            </a:r>
            <a:r>
              <a:rPr lang="de-DE" sz="1200" i="1" dirty="0" err="1">
                <a:latin typeface="+mj-lt"/>
              </a:rPr>
              <a:t>Opt</a:t>
            </a:r>
            <a:r>
              <a:rPr lang="de-DE" sz="1200" i="1" dirty="0">
                <a:latin typeface="+mj-lt"/>
              </a:rPr>
              <a:t>. Lett. 47, 3095-3098 (2022)</a:t>
            </a:r>
          </a:p>
        </p:txBody>
      </p:sp>
    </p:spTree>
    <p:extLst>
      <p:ext uri="{BB962C8B-B14F-4D97-AF65-F5344CB8AC3E}">
        <p14:creationId xmlns:p14="http://schemas.microsoft.com/office/powerpoint/2010/main" val="15311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Post-</a:t>
            </a:r>
            <a:r>
              <a:rPr lang="de-DE" dirty="0" err="1"/>
              <a:t>compression</a:t>
            </a:r>
            <a:r>
              <a:rPr lang="de-DE" dirty="0"/>
              <a:t> at 2µm </a:t>
            </a:r>
            <a:r>
              <a:rPr lang="de-DE" dirty="0" err="1"/>
              <a:t>wavelength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1E53CC-5C61-E62A-A2F7-4CEB64A0C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011795"/>
            <a:ext cx="5786824" cy="424762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9B53F7E-7DBE-38E6-CE7F-094CA7850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7848" y="2896992"/>
            <a:ext cx="5323844" cy="150081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8A4EB50-7BAA-B24D-D0C3-1131FAC4B9A7}"/>
              </a:ext>
            </a:extLst>
          </p:cNvPr>
          <p:cNvSpPr/>
          <p:nvPr/>
        </p:nvSpPr>
        <p:spPr>
          <a:xfrm>
            <a:off x="7032104" y="3573016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F4EE3AC-0CE9-3EFD-C5C6-AC6D7F08467F}"/>
              </a:ext>
            </a:extLst>
          </p:cNvPr>
          <p:cNvSpPr/>
          <p:nvPr/>
        </p:nvSpPr>
        <p:spPr>
          <a:xfrm>
            <a:off x="7176120" y="2744924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CC73C65-C429-53D5-B644-8EB16CB9EC98}"/>
              </a:ext>
            </a:extLst>
          </p:cNvPr>
          <p:cNvSpPr/>
          <p:nvPr/>
        </p:nvSpPr>
        <p:spPr>
          <a:xfrm>
            <a:off x="7213925" y="4459649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8EAF1A-C5C0-AE67-A65B-26BF3D53F0E7}"/>
              </a:ext>
            </a:extLst>
          </p:cNvPr>
          <p:cNvSpPr txBox="1"/>
          <p:nvPr/>
        </p:nvSpPr>
        <p:spPr>
          <a:xfrm>
            <a:off x="7023816" y="3775077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HCF 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1.05 m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500µm ID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16416B3-BD28-A276-8750-4D868DCBB1DA}"/>
              </a:ext>
            </a:extLst>
          </p:cNvPr>
          <p:cNvSpPr txBox="1"/>
          <p:nvPr/>
        </p:nvSpPr>
        <p:spPr>
          <a:xfrm>
            <a:off x="7141917" y="2742061"/>
            <a:ext cx="466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8684EB-4C18-F583-1AAE-D6AC327F91B1}"/>
              </a:ext>
            </a:extLst>
          </p:cNvPr>
          <p:cNvSpPr txBox="1"/>
          <p:nvPr/>
        </p:nvSpPr>
        <p:spPr>
          <a:xfrm>
            <a:off x="7176120" y="5174562"/>
            <a:ext cx="466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CDCA8EF-21DE-7788-8C84-6A3D90119A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36"/>
          <a:stretch/>
        </p:blipFill>
        <p:spPr>
          <a:xfrm>
            <a:off x="7655099" y="1019842"/>
            <a:ext cx="1913267" cy="20630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0B48CD4-B358-C7B7-DC3E-15FF99AD13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6"/>
          <a:stretch/>
        </p:blipFill>
        <p:spPr>
          <a:xfrm>
            <a:off x="7950218" y="3429000"/>
            <a:ext cx="3713268" cy="253021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0D3A0C5-B7B1-B943-192D-241E3E9D6702}"/>
              </a:ext>
            </a:extLst>
          </p:cNvPr>
          <p:cNvSpPr txBox="1"/>
          <p:nvPr/>
        </p:nvSpPr>
        <p:spPr>
          <a:xfrm>
            <a:off x="9048328" y="3168313"/>
            <a:ext cx="1898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n-lt"/>
              </a:rPr>
              <a:t>TIPTOE</a:t>
            </a:r>
            <a:r>
              <a:rPr lang="de-DE" sz="1600" baseline="30000" dirty="0">
                <a:latin typeface="+mn-lt"/>
              </a:rPr>
              <a:t>1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SourceLAB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D44F221-1DBC-06E5-BD9F-B25C615CA6FF}"/>
              </a:ext>
            </a:extLst>
          </p:cNvPr>
          <p:cNvSpPr txBox="1"/>
          <p:nvPr/>
        </p:nvSpPr>
        <p:spPr>
          <a:xfrm>
            <a:off x="87868" y="6502148"/>
            <a:ext cx="6096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[1</a:t>
            </a:r>
            <a:r>
              <a:rPr lang="nb-NO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] S. B. Park et al.," Optica 5, 402-408 (2018)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59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Post-</a:t>
            </a:r>
            <a:r>
              <a:rPr lang="de-DE" dirty="0" err="1"/>
              <a:t>compression</a:t>
            </a:r>
            <a:r>
              <a:rPr lang="de-DE" dirty="0"/>
              <a:t> at 2µm </a:t>
            </a:r>
            <a:r>
              <a:rPr lang="de-DE" dirty="0" err="1"/>
              <a:t>wavelength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1E53CC-5C61-E62A-A2F7-4CEB64A0C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011795"/>
            <a:ext cx="5786824" cy="424762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9B53F7E-7DBE-38E6-CE7F-094CA7850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7848" y="2896992"/>
            <a:ext cx="5323844" cy="150081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8A4EB50-7BAA-B24D-D0C3-1131FAC4B9A7}"/>
              </a:ext>
            </a:extLst>
          </p:cNvPr>
          <p:cNvSpPr/>
          <p:nvPr/>
        </p:nvSpPr>
        <p:spPr>
          <a:xfrm>
            <a:off x="7032104" y="3573016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F4EE3AC-0CE9-3EFD-C5C6-AC6D7F08467F}"/>
              </a:ext>
            </a:extLst>
          </p:cNvPr>
          <p:cNvSpPr/>
          <p:nvPr/>
        </p:nvSpPr>
        <p:spPr>
          <a:xfrm>
            <a:off x="7176120" y="2744924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CC73C65-C429-53D5-B644-8EB16CB9EC98}"/>
              </a:ext>
            </a:extLst>
          </p:cNvPr>
          <p:cNvSpPr/>
          <p:nvPr/>
        </p:nvSpPr>
        <p:spPr>
          <a:xfrm>
            <a:off x="7213925" y="4459649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8EAF1A-C5C0-AE67-A65B-26BF3D53F0E7}"/>
              </a:ext>
            </a:extLst>
          </p:cNvPr>
          <p:cNvSpPr txBox="1"/>
          <p:nvPr/>
        </p:nvSpPr>
        <p:spPr>
          <a:xfrm>
            <a:off x="7023816" y="3775077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HCF 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1.05 m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500µm ID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16416B3-BD28-A276-8750-4D868DCBB1DA}"/>
              </a:ext>
            </a:extLst>
          </p:cNvPr>
          <p:cNvSpPr txBox="1"/>
          <p:nvPr/>
        </p:nvSpPr>
        <p:spPr>
          <a:xfrm>
            <a:off x="7141917" y="2742061"/>
            <a:ext cx="466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8684EB-4C18-F583-1AAE-D6AC327F91B1}"/>
              </a:ext>
            </a:extLst>
          </p:cNvPr>
          <p:cNvSpPr txBox="1"/>
          <p:nvPr/>
        </p:nvSpPr>
        <p:spPr>
          <a:xfrm>
            <a:off x="7176120" y="5174562"/>
            <a:ext cx="466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CDCA8EF-21DE-7788-8C84-6A3D90119A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36"/>
          <a:stretch/>
        </p:blipFill>
        <p:spPr>
          <a:xfrm>
            <a:off x="7655099" y="1019842"/>
            <a:ext cx="1913267" cy="20630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0B48CD4-B358-C7B7-DC3E-15FF99AD13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7" r="9064"/>
          <a:stretch/>
        </p:blipFill>
        <p:spPr>
          <a:xfrm>
            <a:off x="8336267" y="3455593"/>
            <a:ext cx="3231834" cy="26855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048597A-4C87-5162-44D0-CC2E8CBA3629}"/>
              </a:ext>
            </a:extLst>
          </p:cNvPr>
          <p:cNvSpPr txBox="1"/>
          <p:nvPr/>
        </p:nvSpPr>
        <p:spPr>
          <a:xfrm>
            <a:off x="9048328" y="3168313"/>
            <a:ext cx="1898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n-lt"/>
              </a:rPr>
              <a:t>TIPTOE</a:t>
            </a:r>
            <a:r>
              <a:rPr lang="de-DE" sz="1600" baseline="30000" dirty="0">
                <a:latin typeface="+mn-lt"/>
              </a:rPr>
              <a:t>1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SourceLAB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DBD9536-ADA2-C864-4D2A-EB22670E342D}"/>
              </a:ext>
            </a:extLst>
          </p:cNvPr>
          <p:cNvSpPr txBox="1"/>
          <p:nvPr/>
        </p:nvSpPr>
        <p:spPr>
          <a:xfrm>
            <a:off x="87868" y="6502148"/>
            <a:ext cx="6096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[1</a:t>
            </a:r>
            <a:r>
              <a:rPr lang="nb-NO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] S. B. Park et al.," Optica 5, 402-408 (2018)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08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Post-</a:t>
            </a:r>
            <a:r>
              <a:rPr lang="de-DE" dirty="0" err="1"/>
              <a:t>compression</a:t>
            </a:r>
            <a:r>
              <a:rPr lang="de-DE" dirty="0"/>
              <a:t> at 2µm </a:t>
            </a:r>
            <a:r>
              <a:rPr lang="de-DE" dirty="0" err="1"/>
              <a:t>wavelength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1E53CC-5C61-E62A-A2F7-4CEB64A0C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011795"/>
            <a:ext cx="5786824" cy="424762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9B53F7E-7DBE-38E6-CE7F-094CA7850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7848" y="2896992"/>
            <a:ext cx="5323844" cy="150081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8A4EB50-7BAA-B24D-D0C3-1131FAC4B9A7}"/>
              </a:ext>
            </a:extLst>
          </p:cNvPr>
          <p:cNvSpPr/>
          <p:nvPr/>
        </p:nvSpPr>
        <p:spPr>
          <a:xfrm>
            <a:off x="7032104" y="3573016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F4EE3AC-0CE9-3EFD-C5C6-AC6D7F08467F}"/>
              </a:ext>
            </a:extLst>
          </p:cNvPr>
          <p:cNvSpPr/>
          <p:nvPr/>
        </p:nvSpPr>
        <p:spPr>
          <a:xfrm>
            <a:off x="7176120" y="2744924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CC73C65-C429-53D5-B644-8EB16CB9EC98}"/>
              </a:ext>
            </a:extLst>
          </p:cNvPr>
          <p:cNvSpPr/>
          <p:nvPr/>
        </p:nvSpPr>
        <p:spPr>
          <a:xfrm>
            <a:off x="7213925" y="4459649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8EAF1A-C5C0-AE67-A65B-26BF3D53F0E7}"/>
              </a:ext>
            </a:extLst>
          </p:cNvPr>
          <p:cNvSpPr txBox="1"/>
          <p:nvPr/>
        </p:nvSpPr>
        <p:spPr>
          <a:xfrm>
            <a:off x="7023816" y="3775077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HCF 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1.05 m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500µm ID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16416B3-BD28-A276-8750-4D868DCBB1DA}"/>
              </a:ext>
            </a:extLst>
          </p:cNvPr>
          <p:cNvSpPr txBox="1"/>
          <p:nvPr/>
        </p:nvSpPr>
        <p:spPr>
          <a:xfrm>
            <a:off x="7141917" y="2742061"/>
            <a:ext cx="466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8684EB-4C18-F583-1AAE-D6AC327F91B1}"/>
              </a:ext>
            </a:extLst>
          </p:cNvPr>
          <p:cNvSpPr txBox="1"/>
          <p:nvPr/>
        </p:nvSpPr>
        <p:spPr>
          <a:xfrm>
            <a:off x="7176120" y="5174562"/>
            <a:ext cx="466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0B48CD4-B358-C7B7-DC3E-15FF99AD13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7" r="9064"/>
          <a:stretch/>
        </p:blipFill>
        <p:spPr>
          <a:xfrm>
            <a:off x="8336267" y="3455593"/>
            <a:ext cx="3231834" cy="26855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048597A-4C87-5162-44D0-CC2E8CBA3629}"/>
              </a:ext>
            </a:extLst>
          </p:cNvPr>
          <p:cNvSpPr txBox="1"/>
          <p:nvPr/>
        </p:nvSpPr>
        <p:spPr>
          <a:xfrm>
            <a:off x="9048328" y="3168313"/>
            <a:ext cx="1898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n-lt"/>
              </a:rPr>
              <a:t>TIPTOE</a:t>
            </a:r>
            <a:r>
              <a:rPr lang="de-DE" sz="1600" baseline="30000" dirty="0">
                <a:latin typeface="+mn-lt"/>
              </a:rPr>
              <a:t>1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SourceLAB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DBD9536-ADA2-C864-4D2A-EB22670E342D}"/>
              </a:ext>
            </a:extLst>
          </p:cNvPr>
          <p:cNvSpPr txBox="1"/>
          <p:nvPr/>
        </p:nvSpPr>
        <p:spPr>
          <a:xfrm>
            <a:off x="87868" y="6502148"/>
            <a:ext cx="6096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[1</a:t>
            </a:r>
            <a:r>
              <a:rPr lang="nb-NO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] S. B. Park et al.," Optica 5, 402-408 (2018)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Diagonal liegende Ecken des Rechtecks schneiden 8">
            <a:extLst>
              <a:ext uri="{FF2B5EF4-FFF2-40B4-BE49-F238E27FC236}">
                <a16:creationId xmlns:a16="http://schemas.microsoft.com/office/drawing/2014/main" id="{CA88E2D7-BF7E-4CE0-2D34-64E98B3770E4}"/>
              </a:ext>
            </a:extLst>
          </p:cNvPr>
          <p:cNvSpPr/>
          <p:nvPr/>
        </p:nvSpPr>
        <p:spPr>
          <a:xfrm>
            <a:off x="8030554" y="1274249"/>
            <a:ext cx="2655455" cy="1722703"/>
          </a:xfrm>
          <a:prstGeom prst="snip2DiagRect">
            <a:avLst/>
          </a:prstGeom>
          <a:solidFill>
            <a:srgbClr val="FFFFFF"/>
          </a:solidFill>
          <a:ln w="28575" cap="flat" cmpd="sng" algn="ctr">
            <a:solidFill>
              <a:srgbClr val="21659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384359B-7BBE-9419-CDD9-E17A45AFBEA8}"/>
                  </a:ext>
                </a:extLst>
              </p:cNvPr>
              <p:cNvSpPr txBox="1"/>
              <p:nvPr/>
            </p:nvSpPr>
            <p:spPr>
              <a:xfrm>
                <a:off x="8550033" y="1406598"/>
                <a:ext cx="1697187" cy="14591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de-DE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lang="de-DE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=126 </m:t>
                      </m:r>
                      <m:r>
                        <m:rPr>
                          <m:sty m:val="p"/>
                        </m:rPr>
                        <a:rPr lang="de-DE" sz="1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W</m:t>
                      </m:r>
                    </m:oMath>
                  </m:oMathPara>
                </a14:m>
                <a:endParaRPr lang="de-DE" sz="1800" i="1" dirty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  <a:cs typeface="+mn-cs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rep</m:t>
                          </m:r>
                        </m:sub>
                      </m:sSub>
                      <m:r>
                        <a:rPr lang="de-DE" sz="1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=100.8 </m:t>
                      </m:r>
                      <m:r>
                        <m:rPr>
                          <m:sty m:val="p"/>
                        </m:rPr>
                        <a:rPr lang="de-DE" sz="1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kHz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lang="de-DE" sz="1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   =1. 25</m:t>
                      </m:r>
                      <m:r>
                        <m:rPr>
                          <m:sty m:val="p"/>
                        </m:rPr>
                        <a:rPr lang="de-DE" sz="1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mJ</m:t>
                      </m:r>
                    </m:oMath>
                  </m:oMathPara>
                </a14:m>
                <a:endParaRPr lang="de-DE" sz="1800" dirty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  <a:cs typeface="+mn-cs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de-DE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lang="de-DE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=9.7 </m:t>
                      </m:r>
                      <m:r>
                        <m:rPr>
                          <m:sty m:val="p"/>
                        </m:rPr>
                        <a:rPr lang="de-DE" sz="1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fs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p</m:t>
                          </m:r>
                        </m:sub>
                      </m:sSub>
                      <m:r>
                        <a:rPr lang="de-DE" sz="1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=76 </m:t>
                      </m:r>
                      <m:r>
                        <m:rPr>
                          <m:sty m:val="p"/>
                        </m:rPr>
                        <a:rPr lang="de-DE" sz="1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GW</m:t>
                      </m:r>
                    </m:oMath>
                  </m:oMathPara>
                </a14:m>
                <a:br>
                  <a:rPr lang="de-DE" sz="18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  <a:cs typeface="+mn-cs"/>
                  </a:rPr>
                </a:br>
                <a:endParaRPr lang="de-DE" sz="1800" dirty="0">
                  <a:solidFill>
                    <a:prstClr val="black"/>
                  </a:solidFill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384359B-7BBE-9419-CDD9-E17A45AFB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033" y="1406598"/>
                <a:ext cx="1697187" cy="1459117"/>
              </a:xfrm>
              <a:prstGeom prst="rect">
                <a:avLst/>
              </a:prstGeom>
              <a:blipFill>
                <a:blip r:embed="rId6"/>
                <a:stretch>
                  <a:fillRect l="-6716" t="-1724" r="-2985" b="-2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579DB05C-AA6F-17CE-40EE-B9F31886E12F}"/>
              </a:ext>
            </a:extLst>
          </p:cNvPr>
          <p:cNvSpPr txBox="1"/>
          <p:nvPr/>
        </p:nvSpPr>
        <p:spPr>
          <a:xfrm>
            <a:off x="10895144" y="2117388"/>
            <a:ext cx="1199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prstClr val="black"/>
                </a:solidFill>
                <a:latin typeface="Calibri" panose="020F0502020204030204"/>
                <a:ea typeface="ＭＳ Ｐゴシック" charset="-128"/>
                <a:cs typeface="+mn-cs"/>
              </a:rPr>
              <a:t>~1.5 </a:t>
            </a:r>
            <a:r>
              <a:rPr lang="de-DE" sz="1800" dirty="0" err="1">
                <a:solidFill>
                  <a:prstClr val="black"/>
                </a:solidFill>
                <a:latin typeface="Calibri" panose="020F0502020204030204"/>
                <a:ea typeface="ＭＳ Ｐゴシック" charset="-128"/>
                <a:cs typeface="+mn-cs"/>
              </a:rPr>
              <a:t>cycles</a:t>
            </a:r>
            <a:endParaRPr lang="de-DE" sz="1800" dirty="0">
              <a:solidFill>
                <a:prstClr val="black"/>
              </a:solidFill>
              <a:latin typeface="Calibri" panose="020F0502020204030204"/>
              <a:ea typeface="ＭＳ Ｐゴシック" charset="-128"/>
              <a:cs typeface="+mn-cs"/>
            </a:endParaRPr>
          </a:p>
          <a:p>
            <a:r>
              <a:rPr lang="de-DE" sz="1800" dirty="0">
                <a:solidFill>
                  <a:prstClr val="black"/>
                </a:solidFill>
                <a:latin typeface="Calibri" panose="020F0502020204030204"/>
                <a:ea typeface="ＭＳ Ｐゴシック" charset="-128"/>
                <a:cs typeface="+mn-cs"/>
              </a:rPr>
              <a:t>@1.83 µm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F67AA5BB-8500-C73A-ADFB-CC79666C5EA6}"/>
              </a:ext>
            </a:extLst>
          </p:cNvPr>
          <p:cNvCxnSpPr/>
          <p:nvPr/>
        </p:nvCxnSpPr>
        <p:spPr>
          <a:xfrm flipH="1">
            <a:off x="10420965" y="2401458"/>
            <a:ext cx="415472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636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Post-</a:t>
            </a:r>
            <a:r>
              <a:rPr lang="de-DE" dirty="0" err="1"/>
              <a:t>compression</a:t>
            </a:r>
            <a:r>
              <a:rPr lang="de-DE" dirty="0"/>
              <a:t> at 2µm </a:t>
            </a:r>
            <a:r>
              <a:rPr lang="de-DE" dirty="0" err="1"/>
              <a:t>wavelength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1E53CC-5C61-E62A-A2F7-4CEB64A0C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011795"/>
            <a:ext cx="5786824" cy="424762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9B53F7E-7DBE-38E6-CE7F-094CA7850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7848" y="2896992"/>
            <a:ext cx="5323844" cy="150081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8A4EB50-7BAA-B24D-D0C3-1131FAC4B9A7}"/>
              </a:ext>
            </a:extLst>
          </p:cNvPr>
          <p:cNvSpPr/>
          <p:nvPr/>
        </p:nvSpPr>
        <p:spPr>
          <a:xfrm>
            <a:off x="7032104" y="3573016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F4EE3AC-0CE9-3EFD-C5C6-AC6D7F08467F}"/>
              </a:ext>
            </a:extLst>
          </p:cNvPr>
          <p:cNvSpPr/>
          <p:nvPr/>
        </p:nvSpPr>
        <p:spPr>
          <a:xfrm>
            <a:off x="7176120" y="2744924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CC73C65-C429-53D5-B644-8EB16CB9EC98}"/>
              </a:ext>
            </a:extLst>
          </p:cNvPr>
          <p:cNvSpPr/>
          <p:nvPr/>
        </p:nvSpPr>
        <p:spPr>
          <a:xfrm>
            <a:off x="7213925" y="4459649"/>
            <a:ext cx="72008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8EAF1A-C5C0-AE67-A65B-26BF3D53F0E7}"/>
              </a:ext>
            </a:extLst>
          </p:cNvPr>
          <p:cNvSpPr txBox="1"/>
          <p:nvPr/>
        </p:nvSpPr>
        <p:spPr>
          <a:xfrm>
            <a:off x="7023816" y="3775077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HCF 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1.05 m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500µm ID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16416B3-BD28-A276-8750-4D868DCBB1DA}"/>
              </a:ext>
            </a:extLst>
          </p:cNvPr>
          <p:cNvSpPr txBox="1"/>
          <p:nvPr/>
        </p:nvSpPr>
        <p:spPr>
          <a:xfrm>
            <a:off x="7141917" y="2742061"/>
            <a:ext cx="466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8684EB-4C18-F583-1AAE-D6AC327F91B1}"/>
              </a:ext>
            </a:extLst>
          </p:cNvPr>
          <p:cNvSpPr txBox="1"/>
          <p:nvPr/>
        </p:nvSpPr>
        <p:spPr>
          <a:xfrm>
            <a:off x="7176120" y="5174562"/>
            <a:ext cx="466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0B48CD4-B358-C7B7-DC3E-15FF99AD13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7" r="9064"/>
          <a:stretch/>
        </p:blipFill>
        <p:spPr>
          <a:xfrm>
            <a:off x="8336267" y="3455593"/>
            <a:ext cx="3231834" cy="26855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048597A-4C87-5162-44D0-CC2E8CBA3629}"/>
              </a:ext>
            </a:extLst>
          </p:cNvPr>
          <p:cNvSpPr txBox="1"/>
          <p:nvPr/>
        </p:nvSpPr>
        <p:spPr>
          <a:xfrm>
            <a:off x="9048328" y="3168313"/>
            <a:ext cx="1898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n-lt"/>
              </a:rPr>
              <a:t>TIPTOE</a:t>
            </a:r>
            <a:r>
              <a:rPr lang="de-DE" sz="1600" baseline="30000" dirty="0">
                <a:latin typeface="+mn-lt"/>
              </a:rPr>
              <a:t>1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SourceLAB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DBD9536-ADA2-C864-4D2A-EB22670E342D}"/>
              </a:ext>
            </a:extLst>
          </p:cNvPr>
          <p:cNvSpPr txBox="1"/>
          <p:nvPr/>
        </p:nvSpPr>
        <p:spPr>
          <a:xfrm>
            <a:off x="87868" y="6502148"/>
            <a:ext cx="6096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[1</a:t>
            </a:r>
            <a:r>
              <a:rPr lang="nb-NO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] S. B. Park et al.," Optica 5, 402-408 (2018)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Diagonal liegende Ecken des Rechtecks schneiden 8">
            <a:extLst>
              <a:ext uri="{FF2B5EF4-FFF2-40B4-BE49-F238E27FC236}">
                <a16:creationId xmlns:a16="http://schemas.microsoft.com/office/drawing/2014/main" id="{CA88E2D7-BF7E-4CE0-2D34-64E98B3770E4}"/>
              </a:ext>
            </a:extLst>
          </p:cNvPr>
          <p:cNvSpPr/>
          <p:nvPr/>
        </p:nvSpPr>
        <p:spPr>
          <a:xfrm>
            <a:off x="8030554" y="1274249"/>
            <a:ext cx="2655455" cy="1722703"/>
          </a:xfrm>
          <a:prstGeom prst="snip2DiagRect">
            <a:avLst/>
          </a:prstGeom>
          <a:solidFill>
            <a:srgbClr val="FFFFFF"/>
          </a:solidFill>
          <a:ln w="28575" cap="flat" cmpd="sng" algn="ctr">
            <a:solidFill>
              <a:srgbClr val="21659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384359B-7BBE-9419-CDD9-E17A45AFBEA8}"/>
                  </a:ext>
                </a:extLst>
              </p:cNvPr>
              <p:cNvSpPr txBox="1"/>
              <p:nvPr/>
            </p:nvSpPr>
            <p:spPr>
              <a:xfrm>
                <a:off x="8550033" y="1406598"/>
                <a:ext cx="1697187" cy="14591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de-DE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lang="de-DE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=126 </m:t>
                      </m:r>
                      <m:r>
                        <m:rPr>
                          <m:sty m:val="p"/>
                        </m:rPr>
                        <a:rPr lang="de-DE" sz="1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W</m:t>
                      </m:r>
                    </m:oMath>
                  </m:oMathPara>
                </a14:m>
                <a:endParaRPr lang="de-DE" sz="1800" i="1" dirty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  <a:cs typeface="+mn-cs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rep</m:t>
                          </m:r>
                        </m:sub>
                      </m:sSub>
                      <m:r>
                        <a:rPr lang="de-DE" sz="1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=100.8 </m:t>
                      </m:r>
                      <m:r>
                        <m:rPr>
                          <m:sty m:val="p"/>
                        </m:rPr>
                        <a:rPr lang="de-DE" sz="1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kHz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lang="de-DE" sz="1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   =1. 25</m:t>
                      </m:r>
                      <m:r>
                        <m:rPr>
                          <m:sty m:val="p"/>
                        </m:rPr>
                        <a:rPr lang="de-DE" sz="1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mJ</m:t>
                      </m:r>
                    </m:oMath>
                  </m:oMathPara>
                </a14:m>
                <a:endParaRPr lang="de-DE" sz="1800" dirty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  <a:cs typeface="+mn-cs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de-DE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lang="de-DE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=9.7 </m:t>
                      </m:r>
                      <m:r>
                        <m:rPr>
                          <m:sty m:val="p"/>
                        </m:rPr>
                        <a:rPr lang="de-DE" sz="1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fs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de-DE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p</m:t>
                          </m:r>
                        </m:sub>
                      </m:sSub>
                      <m:r>
                        <a:rPr lang="de-DE" sz="1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=76 </m:t>
                      </m:r>
                      <m:r>
                        <m:rPr>
                          <m:sty m:val="p"/>
                        </m:rPr>
                        <a:rPr lang="de-DE" sz="1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GW</m:t>
                      </m:r>
                    </m:oMath>
                  </m:oMathPara>
                </a14:m>
                <a:br>
                  <a:rPr lang="de-DE" sz="18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  <a:cs typeface="+mn-cs"/>
                  </a:rPr>
                </a:br>
                <a:endParaRPr lang="de-DE" sz="1800" dirty="0">
                  <a:solidFill>
                    <a:prstClr val="black"/>
                  </a:solidFill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384359B-7BBE-9419-CDD9-E17A45AFB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033" y="1406598"/>
                <a:ext cx="1697187" cy="1459117"/>
              </a:xfrm>
              <a:prstGeom prst="rect">
                <a:avLst/>
              </a:prstGeom>
              <a:blipFill>
                <a:blip r:embed="rId6"/>
                <a:stretch>
                  <a:fillRect l="-6716" t="-1724" r="-2985" b="-2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579DB05C-AA6F-17CE-40EE-B9F31886E12F}"/>
              </a:ext>
            </a:extLst>
          </p:cNvPr>
          <p:cNvSpPr txBox="1"/>
          <p:nvPr/>
        </p:nvSpPr>
        <p:spPr>
          <a:xfrm>
            <a:off x="10895144" y="2117388"/>
            <a:ext cx="1199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prstClr val="black"/>
                </a:solidFill>
                <a:latin typeface="Calibri" panose="020F0502020204030204"/>
                <a:ea typeface="ＭＳ Ｐゴシック" charset="-128"/>
                <a:cs typeface="+mn-cs"/>
              </a:rPr>
              <a:t>~1.5 </a:t>
            </a:r>
            <a:r>
              <a:rPr lang="de-DE" sz="1800" dirty="0" err="1">
                <a:solidFill>
                  <a:prstClr val="black"/>
                </a:solidFill>
                <a:latin typeface="Calibri" panose="020F0502020204030204"/>
                <a:ea typeface="ＭＳ Ｐゴシック" charset="-128"/>
                <a:cs typeface="+mn-cs"/>
              </a:rPr>
              <a:t>cycles</a:t>
            </a:r>
            <a:endParaRPr lang="de-DE" sz="1800" dirty="0">
              <a:solidFill>
                <a:prstClr val="black"/>
              </a:solidFill>
              <a:latin typeface="Calibri" panose="020F0502020204030204"/>
              <a:ea typeface="ＭＳ Ｐゴシック" charset="-128"/>
              <a:cs typeface="+mn-cs"/>
            </a:endParaRPr>
          </a:p>
          <a:p>
            <a:r>
              <a:rPr lang="de-DE" sz="1800" dirty="0">
                <a:solidFill>
                  <a:prstClr val="black"/>
                </a:solidFill>
                <a:latin typeface="Calibri" panose="020F0502020204030204"/>
                <a:ea typeface="ＭＳ Ｐゴシック" charset="-128"/>
                <a:cs typeface="+mn-cs"/>
              </a:rPr>
              <a:t>@1.83 µm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F67AA5BB-8500-C73A-ADFB-CC79666C5EA6}"/>
              </a:ext>
            </a:extLst>
          </p:cNvPr>
          <p:cNvCxnSpPr/>
          <p:nvPr/>
        </p:nvCxnSpPr>
        <p:spPr>
          <a:xfrm flipH="1">
            <a:off x="10420965" y="2401458"/>
            <a:ext cx="415472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23FE5BC-72FF-6F66-C008-B4F981B71028}"/>
              </a:ext>
            </a:extLst>
          </p:cNvPr>
          <p:cNvGrpSpPr/>
          <p:nvPr/>
        </p:nvGrpSpPr>
        <p:grpSpPr>
          <a:xfrm rot="21427391">
            <a:off x="6507598" y="5835920"/>
            <a:ext cx="5524500" cy="708077"/>
            <a:chOff x="6306742" y="2732642"/>
            <a:chExt cx="5524500" cy="708077"/>
          </a:xfrm>
        </p:grpSpPr>
        <p:sp>
          <p:nvSpPr>
            <p:cNvPr id="27" name="Rechteck: abgerundete Ecken 9">
              <a:extLst>
                <a:ext uri="{FF2B5EF4-FFF2-40B4-BE49-F238E27FC236}">
                  <a16:creationId xmlns:a16="http://schemas.microsoft.com/office/drawing/2014/main" id="{795EFE1B-8556-26A5-C82D-F21D17EDD66E}"/>
                </a:ext>
              </a:extLst>
            </p:cNvPr>
            <p:cNvSpPr/>
            <p:nvPr/>
          </p:nvSpPr>
          <p:spPr>
            <a:xfrm>
              <a:off x="6306742" y="2732642"/>
              <a:ext cx="5524500" cy="708077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DA0413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5A08BC7A-2CB5-BF2F-5219-41BD2FB67AA8}"/>
                </a:ext>
              </a:extLst>
            </p:cNvPr>
            <p:cNvSpPr txBox="1"/>
            <p:nvPr/>
          </p:nvSpPr>
          <p:spPr>
            <a:xfrm>
              <a:off x="6427392" y="2892833"/>
              <a:ext cx="5332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New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average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 power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record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of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few-cycle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 SWIR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sources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9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743EB-E2C3-486E-881E-152C3B66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Coherent</a:t>
            </a:r>
            <a:r>
              <a:rPr lang="de-DE" dirty="0"/>
              <a:t> </a:t>
            </a:r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fiber</a:t>
            </a:r>
            <a:r>
              <a:rPr lang="de-DE" dirty="0"/>
              <a:t> </a:t>
            </a:r>
            <a:r>
              <a:rPr lang="de-DE" dirty="0" err="1"/>
              <a:t>amplifiers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2C1868-4993-4C6C-95CC-D489C9656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440" y="1577105"/>
            <a:ext cx="5331345" cy="2932015"/>
          </a:xfrm>
          <a:prstGeom prst="rect">
            <a:avLst/>
          </a:prstGeom>
        </p:spPr>
      </p:pic>
      <p:sp>
        <p:nvSpPr>
          <p:cNvPr id="5" name="Pfeil nach rechts 10">
            <a:extLst>
              <a:ext uri="{FF2B5EF4-FFF2-40B4-BE49-F238E27FC236}">
                <a16:creationId xmlns:a16="http://schemas.microsoft.com/office/drawing/2014/main" id="{F3BACB2A-87A7-4376-BAFF-9E70D6758F1E}"/>
              </a:ext>
            </a:extLst>
          </p:cNvPr>
          <p:cNvSpPr/>
          <p:nvPr/>
        </p:nvSpPr>
        <p:spPr bwMode="auto">
          <a:xfrm>
            <a:off x="334434" y="5416210"/>
            <a:ext cx="792088" cy="443899"/>
          </a:xfrm>
          <a:prstGeom prst="rightArrow">
            <a:avLst/>
          </a:prstGeom>
          <a:solidFill>
            <a:srgbClr val="005AA0"/>
          </a:solidFill>
          <a:ln>
            <a:noFill/>
          </a:ln>
          <a:effectLst/>
        </p:spPr>
        <p:txBody>
          <a:bodyPr wrap="none"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sz="1800" kern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AA94DBA-7BDA-4BBA-AC77-6FFA63B6FB0C}"/>
              </a:ext>
            </a:extLst>
          </p:cNvPr>
          <p:cNvSpPr txBox="1"/>
          <p:nvPr/>
        </p:nvSpPr>
        <p:spPr>
          <a:xfrm>
            <a:off x="1415480" y="5414038"/>
            <a:ext cx="1065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latin typeface="+mj-lt"/>
              </a:rPr>
              <a:t>High </a:t>
            </a:r>
            <a:r>
              <a:rPr lang="de-DE" sz="1800" b="1" dirty="0" err="1">
                <a:latin typeface="+mj-lt"/>
              </a:rPr>
              <a:t>channel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count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theoretically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viable</a:t>
            </a:r>
            <a:r>
              <a:rPr lang="de-DE" sz="1800" b="1" dirty="0">
                <a:latin typeface="+mj-lt"/>
              </a:rPr>
              <a:t>, but </a:t>
            </a:r>
            <a:r>
              <a:rPr lang="de-DE" sz="1800" b="1" dirty="0" err="1">
                <a:latin typeface="+mj-lt"/>
              </a:rPr>
              <a:t>difficult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to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realize</a:t>
            </a:r>
            <a:r>
              <a:rPr lang="de-DE" sz="1800" b="1" dirty="0">
                <a:latin typeface="+mj-lt"/>
              </a:rPr>
              <a:t> due </a:t>
            </a:r>
            <a:r>
              <a:rPr lang="de-DE" sz="1800" b="1" dirty="0" err="1">
                <a:latin typeface="+mj-lt"/>
              </a:rPr>
              <a:t>to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increasing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component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count</a:t>
            </a:r>
            <a:endParaRPr lang="de-DE" sz="1800" b="1" dirty="0">
              <a:latin typeface="+mj-l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1C42DCF-9397-4E6E-9DB0-4E2ADF46CEBC}"/>
              </a:ext>
            </a:extLst>
          </p:cNvPr>
          <p:cNvSpPr/>
          <p:nvPr/>
        </p:nvSpPr>
        <p:spPr bwMode="auto">
          <a:xfrm rot="10800000" flipV="1">
            <a:off x="6522592" y="2237461"/>
            <a:ext cx="1661640" cy="1563004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>
                  <a:alpha val="44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wrap="none" rtlCol="0" anchor="b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chemeClr val="bg1"/>
                </a:solidFill>
                <a:latin typeface="+mj-lt"/>
              </a:rPr>
              <a:t>Current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chemeClr val="bg1"/>
                </a:solidFill>
                <a:latin typeface="+mj-lt"/>
              </a:rPr>
              <a:t>systems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E61F918-5302-4DAD-ACEB-5061A10478CF}"/>
              </a:ext>
            </a:extLst>
          </p:cNvPr>
          <p:cNvSpPr txBox="1"/>
          <p:nvPr/>
        </p:nvSpPr>
        <p:spPr>
          <a:xfrm>
            <a:off x="6672064" y="1073409"/>
            <a:ext cx="397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err="1">
                <a:latin typeface="+mj-lt"/>
              </a:rPr>
              <a:t>Theoretical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combination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efficiency</a:t>
            </a:r>
            <a:r>
              <a:rPr lang="de-DE" sz="1800" b="1" dirty="0">
                <a:latin typeface="+mj-lt"/>
              </a:rPr>
              <a:t> [2,3]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BA5574A-39BF-4F83-9644-91E1D0497569}"/>
                  </a:ext>
                </a:extLst>
              </p:cNvPr>
              <p:cNvSpPr txBox="1"/>
              <p:nvPr/>
            </p:nvSpPr>
            <p:spPr>
              <a:xfrm>
                <a:off x="7780376" y="4580277"/>
                <a:ext cx="1391471" cy="6131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 smtClean="0"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de-DE" sz="1800" b="0" i="1" baseline="-25000" smtClean="0">
                          <a:latin typeface="Cambria Math" panose="02040503050406030204" pitchFamily="18" charset="0"/>
                        </a:rPr>
                        <m:t>𝑐𝑜𝑚𝑏</m:t>
                      </m:r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de-DE" sz="1800" b="0" i="1" baseline="-25000" smtClean="0">
                              <a:latin typeface="Cambria Math" panose="02040503050406030204" pitchFamily="18" charset="0"/>
                            </a:rPr>
                            <m:t>𝑐𝑜𝑚𝑏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de-DE" sz="1800" i="1" baseline="-25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de-DE" sz="18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BA5574A-39BF-4F83-9644-91E1D0497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376" y="4580277"/>
                <a:ext cx="1391471" cy="6131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5DB6681D-FA0F-421D-AF84-AA62C3929691}"/>
              </a:ext>
            </a:extLst>
          </p:cNvPr>
          <p:cNvSpPr txBox="1"/>
          <p:nvPr/>
        </p:nvSpPr>
        <p:spPr>
          <a:xfrm>
            <a:off x="6468671" y="4713011"/>
            <a:ext cx="120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>
                <a:latin typeface="+mj-lt"/>
              </a:rPr>
              <a:t>Definition: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25DDE43-0042-4934-9953-631261FDA27F}"/>
              </a:ext>
            </a:extLst>
          </p:cNvPr>
          <p:cNvSpPr/>
          <p:nvPr/>
        </p:nvSpPr>
        <p:spPr>
          <a:xfrm>
            <a:off x="7536160" y="1796942"/>
            <a:ext cx="287495" cy="243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246883C-7292-4A19-A67C-CB0FA6AFB347}"/>
              </a:ext>
            </a:extLst>
          </p:cNvPr>
          <p:cNvSpPr/>
          <p:nvPr/>
        </p:nvSpPr>
        <p:spPr>
          <a:xfrm>
            <a:off x="263352" y="60212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  <a:latin typeface="+mj-lt"/>
              </a:rPr>
              <a:t>[1] </a:t>
            </a:r>
            <a:r>
              <a:rPr lang="en-US" sz="1200" i="1" dirty="0" err="1">
                <a:latin typeface="+mj-lt"/>
              </a:rPr>
              <a:t>Mourou</a:t>
            </a:r>
            <a:r>
              <a:rPr lang="en-US" sz="1200" i="1" dirty="0">
                <a:latin typeface="+mj-lt"/>
              </a:rPr>
              <a:t>, G., Brocklesby, B., Tajima, T., &amp; Limpert, J. (2013)., Nature Photonics, 7, 258. </a:t>
            </a:r>
          </a:p>
          <a:p>
            <a:r>
              <a:rPr lang="en-US" sz="1200" i="1" dirty="0">
                <a:solidFill>
                  <a:prstClr val="black"/>
                </a:solidFill>
                <a:latin typeface="+mj-lt"/>
              </a:rPr>
              <a:t>[2] G. D. </a:t>
            </a:r>
            <a:r>
              <a:rPr lang="en-US" sz="1200" i="1" dirty="0" err="1">
                <a:solidFill>
                  <a:prstClr val="black"/>
                </a:solidFill>
                <a:latin typeface="+mj-lt"/>
              </a:rPr>
              <a:t>Goodno</a:t>
            </a:r>
            <a:r>
              <a:rPr lang="en-US" sz="1200" i="1" dirty="0">
                <a:solidFill>
                  <a:prstClr val="black"/>
                </a:solidFill>
                <a:latin typeface="+mj-lt"/>
              </a:rPr>
              <a:t>, C.-C. Shih, and J. E. Rothenberg, Opt. Express </a:t>
            </a:r>
            <a:r>
              <a:rPr lang="en-US" sz="1200" b="1" i="1" dirty="0">
                <a:solidFill>
                  <a:prstClr val="black"/>
                </a:solidFill>
                <a:latin typeface="+mj-lt"/>
              </a:rPr>
              <a:t>18</a:t>
            </a:r>
            <a:r>
              <a:rPr lang="en-US" sz="1200" i="1" dirty="0">
                <a:solidFill>
                  <a:prstClr val="black"/>
                </a:solidFill>
                <a:latin typeface="+mj-lt"/>
              </a:rPr>
              <a:t>, 25403–25414 (2010).</a:t>
            </a:r>
          </a:p>
          <a:p>
            <a:pPr lvl="0"/>
            <a:r>
              <a:rPr lang="en-US" sz="1200" i="1" dirty="0">
                <a:solidFill>
                  <a:prstClr val="black"/>
                </a:solidFill>
                <a:latin typeface="+mj-lt"/>
              </a:rPr>
              <a:t>[3] A. Klenke, E. </a:t>
            </a:r>
            <a:r>
              <a:rPr lang="en-US" sz="1200" i="1" dirty="0" err="1">
                <a:solidFill>
                  <a:prstClr val="black"/>
                </a:solidFill>
                <a:latin typeface="+mj-lt"/>
              </a:rPr>
              <a:t>Seise</a:t>
            </a:r>
            <a:r>
              <a:rPr lang="en-US" sz="1200" i="1" dirty="0">
                <a:solidFill>
                  <a:prstClr val="black"/>
                </a:solidFill>
                <a:latin typeface="+mj-lt"/>
              </a:rPr>
              <a:t>, J. Limpert, and A. </a:t>
            </a:r>
            <a:r>
              <a:rPr lang="en-US" sz="1200" i="1" dirty="0" err="1">
                <a:solidFill>
                  <a:prstClr val="black"/>
                </a:solidFill>
                <a:latin typeface="+mj-lt"/>
              </a:rPr>
              <a:t>Tünnermann</a:t>
            </a:r>
            <a:r>
              <a:rPr lang="en-US" sz="1200" i="1" dirty="0">
                <a:solidFill>
                  <a:prstClr val="black"/>
                </a:solidFill>
                <a:latin typeface="+mj-lt"/>
              </a:rPr>
              <a:t>, Opt. Express </a:t>
            </a:r>
            <a:r>
              <a:rPr lang="en-US" sz="1200" b="1" i="1" dirty="0">
                <a:solidFill>
                  <a:prstClr val="black"/>
                </a:solidFill>
                <a:latin typeface="+mj-lt"/>
              </a:rPr>
              <a:t>19</a:t>
            </a:r>
            <a:r>
              <a:rPr lang="en-US" sz="1200" i="1" dirty="0">
                <a:solidFill>
                  <a:prstClr val="black"/>
                </a:solidFill>
                <a:latin typeface="+mj-lt"/>
              </a:rPr>
              <a:t>, 25379–25387 (2011).</a:t>
            </a:r>
            <a:endParaRPr lang="de-DE" sz="1200" i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EF83776-6008-47F1-AF48-D0DACAD48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49" y="1965435"/>
            <a:ext cx="5493949" cy="219758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7731AAB-C7D7-48DE-BE64-E5D68FF2F756}"/>
              </a:ext>
            </a:extLst>
          </p:cNvPr>
          <p:cNvSpPr txBox="1"/>
          <p:nvPr/>
        </p:nvSpPr>
        <p:spPr>
          <a:xfrm>
            <a:off x="334434" y="1079593"/>
            <a:ext cx="6259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err="1">
                <a:latin typeface="+mj-lt"/>
              </a:rPr>
              <a:t>Proposal</a:t>
            </a:r>
            <a:r>
              <a:rPr lang="de-DE" sz="1800" b="1" dirty="0">
                <a:latin typeface="+mj-lt"/>
              </a:rPr>
              <a:t>: Massive </a:t>
            </a:r>
            <a:r>
              <a:rPr lang="de-DE" sz="1800" b="1" dirty="0" err="1">
                <a:latin typeface="+mj-lt"/>
              </a:rPr>
              <a:t>amount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of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fibers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for</a:t>
            </a:r>
            <a:r>
              <a:rPr lang="de-DE" sz="1800" b="1" dirty="0">
                <a:latin typeface="+mj-lt"/>
              </a:rPr>
              <a:t> a high </a:t>
            </a:r>
            <a:r>
              <a:rPr lang="de-DE" sz="1800" b="1" dirty="0" err="1">
                <a:latin typeface="+mj-lt"/>
              </a:rPr>
              <a:t>energy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system</a:t>
            </a:r>
            <a:r>
              <a:rPr lang="de-DE" sz="1800" b="1" dirty="0">
                <a:latin typeface="+mj-lt"/>
              </a:rPr>
              <a:t> [1]</a:t>
            </a:r>
          </a:p>
        </p:txBody>
      </p:sp>
    </p:spTree>
    <p:extLst>
      <p:ext uri="{BB962C8B-B14F-4D97-AF65-F5344CB8AC3E}">
        <p14:creationId xmlns:p14="http://schemas.microsoft.com/office/powerpoint/2010/main" val="814449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Laser as Driver for Particle Accelerators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67408" y="1412776"/>
            <a:ext cx="5034904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Outline</a:t>
            </a:r>
          </a:p>
          <a:p>
            <a:endParaRPr lang="en-US" sz="2000" b="1" dirty="0">
              <a:latin typeface="+mj-lt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>
                <a:latin typeface="+mj-lt"/>
              </a:rPr>
              <a:t>Brief Motivation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>
                <a:latin typeface="+mj-lt"/>
              </a:rPr>
              <a:t>State of the art at 1µm wavelength 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2000" b="1" dirty="0">
                <a:latin typeface="+mj-lt"/>
              </a:rPr>
              <a:t>State of the art at 2µm wavelength 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2000" b="1" dirty="0">
                <a:latin typeface="+mj-lt"/>
              </a:rPr>
              <a:t>Contrast considerations and enhancement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2000" b="1" dirty="0">
                <a:latin typeface="+mj-lt"/>
              </a:rPr>
              <a:t>Scaling perspectives 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2000" b="1" dirty="0">
                <a:latin typeface="+mj-lt"/>
              </a:rPr>
              <a:t>Summary and Outlook</a:t>
            </a:r>
          </a:p>
          <a:p>
            <a:pPr marL="342900" indent="-342900">
              <a:buAutoNum type="arabicPeriod"/>
            </a:pPr>
            <a:endParaRPr lang="de-DE" sz="1800" b="1" dirty="0">
              <a:latin typeface="+mn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688046" y="7366457"/>
            <a:ext cx="1141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+mj-lt"/>
                <a:ea typeface="ＭＳ Ｐゴシック" charset="-128"/>
              </a:rPr>
              <a:t>Large-pitch fiber</a:t>
            </a:r>
            <a:endParaRPr lang="en-US" sz="1400" i="1" dirty="0">
              <a:solidFill>
                <a:srgbClr val="FFFFFF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10972936" y="5984965"/>
            <a:ext cx="9973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+mj-lt"/>
              </a:rPr>
              <a:t>[10897-1]</a:t>
            </a:r>
          </a:p>
          <a:p>
            <a:r>
              <a:rPr lang="de-DE" sz="1600" b="1" dirty="0">
                <a:solidFill>
                  <a:schemeClr val="bg1"/>
                </a:solidFill>
                <a:latin typeface="+mj-lt"/>
              </a:rPr>
              <a:t>[10897-2]</a:t>
            </a:r>
          </a:p>
          <a:p>
            <a:r>
              <a:rPr lang="de-DE" sz="1600" b="1" dirty="0">
                <a:solidFill>
                  <a:schemeClr val="bg1"/>
                </a:solidFill>
                <a:latin typeface="+mj-lt"/>
              </a:rPr>
              <a:t>[10897-3]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6B30D4-BD85-F9F8-F3A4-BB2B330433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"/>
          <a:stretch/>
        </p:blipFill>
        <p:spPr>
          <a:xfrm>
            <a:off x="7916786" y="1196752"/>
            <a:ext cx="3545785" cy="25082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9F0988-F372-0BBA-CA60-F8A51765AB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22" t="29222" r="27579" b="2840"/>
          <a:stretch/>
        </p:blipFill>
        <p:spPr>
          <a:xfrm>
            <a:off x="7896200" y="3861047"/>
            <a:ext cx="3545785" cy="2898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486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hteck 166"/>
          <p:cNvSpPr/>
          <p:nvPr/>
        </p:nvSpPr>
        <p:spPr>
          <a:xfrm>
            <a:off x="387340" y="5063641"/>
            <a:ext cx="11804659" cy="15178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6" name="Rechteck 165"/>
          <p:cNvSpPr/>
          <p:nvPr/>
        </p:nvSpPr>
        <p:spPr>
          <a:xfrm>
            <a:off x="384236" y="3268517"/>
            <a:ext cx="11807763" cy="15178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A7CECB-6696-400F-ABAC-C244B9ABF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 </a:t>
            </a:r>
            <a:r>
              <a:rPr lang="de-DE" dirty="0" err="1"/>
              <a:t>integration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scalability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34" y="1587865"/>
            <a:ext cx="2291475" cy="1288954"/>
          </a:xfrm>
          <a:prstGeom prst="rect">
            <a:avLst/>
          </a:prstGeom>
        </p:spPr>
      </p:pic>
      <p:sp>
        <p:nvSpPr>
          <p:cNvPr id="10" name="Pfeil nach rechts 9"/>
          <p:cNvSpPr/>
          <p:nvPr/>
        </p:nvSpPr>
        <p:spPr bwMode="auto">
          <a:xfrm>
            <a:off x="6456040" y="2035946"/>
            <a:ext cx="792088" cy="443899"/>
          </a:xfrm>
          <a:prstGeom prst="rightArrow">
            <a:avLst/>
          </a:prstGeom>
          <a:solidFill>
            <a:srgbClr val="005AA0"/>
          </a:solidFill>
          <a:ln>
            <a:noFill/>
          </a:ln>
          <a:effectLst/>
        </p:spPr>
        <p:txBody>
          <a:bodyPr wrap="none"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10592" y="1068639"/>
            <a:ext cx="10441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latin typeface="+mj-lt"/>
              </a:rPr>
              <a:t>N-</a:t>
            </a:r>
            <a:r>
              <a:rPr lang="de-DE" sz="1800" b="1" dirty="0" err="1">
                <a:latin typeface="+mj-lt"/>
              </a:rPr>
              <a:t>channel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components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for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coherent</a:t>
            </a:r>
            <a:r>
              <a:rPr lang="de-DE" sz="1800" b="1" dirty="0">
                <a:latin typeface="+mj-lt"/>
              </a:rPr>
              <a:t> beam </a:t>
            </a:r>
            <a:r>
              <a:rPr lang="de-DE" sz="1800" b="1" dirty="0" err="1">
                <a:latin typeface="+mj-lt"/>
              </a:rPr>
              <a:t>combination</a:t>
            </a:r>
            <a:endParaRPr lang="de-DE" sz="1800" b="1" dirty="0">
              <a:latin typeface="+mj-lt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4131028" y="3336690"/>
            <a:ext cx="1097643" cy="1360608"/>
            <a:chOff x="5754766" y="2988543"/>
            <a:chExt cx="3237032" cy="4012957"/>
          </a:xfrm>
          <a:effectLst/>
        </p:grpSpPr>
        <p:cxnSp>
          <p:nvCxnSpPr>
            <p:cNvPr id="15" name="Gerade Verbindung 3"/>
            <p:cNvCxnSpPr/>
            <p:nvPr/>
          </p:nvCxnSpPr>
          <p:spPr>
            <a:xfrm flipV="1">
              <a:off x="8039192" y="3072015"/>
              <a:ext cx="317535" cy="119062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69"/>
            <p:cNvCxnSpPr/>
            <p:nvPr/>
          </p:nvCxnSpPr>
          <p:spPr>
            <a:xfrm>
              <a:off x="8048435" y="3189996"/>
              <a:ext cx="317535" cy="119476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72"/>
            <p:cNvCxnSpPr/>
            <p:nvPr/>
          </p:nvCxnSpPr>
          <p:spPr>
            <a:xfrm>
              <a:off x="7730899" y="3189996"/>
              <a:ext cx="317535" cy="0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0"/>
            <p:cNvSpPr/>
            <p:nvPr/>
          </p:nvSpPr>
          <p:spPr>
            <a:xfrm>
              <a:off x="8008743" y="3143280"/>
              <a:ext cx="79384" cy="793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19" name="Gruppierung 14"/>
            <p:cNvGrpSpPr/>
            <p:nvPr/>
          </p:nvGrpSpPr>
          <p:grpSpPr>
            <a:xfrm>
              <a:off x="8351475" y="2988543"/>
              <a:ext cx="635071" cy="166942"/>
              <a:chOff x="7015508" y="3212975"/>
              <a:chExt cx="576064" cy="151431"/>
            </a:xfrm>
            <a:solidFill>
              <a:srgbClr val="FF0000"/>
            </a:solidFill>
          </p:grpSpPr>
          <p:cxnSp>
            <p:nvCxnSpPr>
              <p:cNvPr id="162" name="Gerade Verbindung 160"/>
              <p:cNvCxnSpPr/>
              <p:nvPr/>
            </p:nvCxnSpPr>
            <p:spPr>
              <a:xfrm flipV="1">
                <a:off x="7295157" y="3212975"/>
                <a:ext cx="287999" cy="72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Gerade Verbindung 161"/>
              <p:cNvCxnSpPr/>
              <p:nvPr/>
            </p:nvCxnSpPr>
            <p:spPr>
              <a:xfrm>
                <a:off x="7303540" y="3292406"/>
                <a:ext cx="288032" cy="72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Gerade Verbindung 162"/>
              <p:cNvCxnSpPr/>
              <p:nvPr/>
            </p:nvCxnSpPr>
            <p:spPr>
              <a:xfrm>
                <a:off x="7015508" y="3292407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Oval 163"/>
              <p:cNvSpPr/>
              <p:nvPr/>
            </p:nvSpPr>
            <p:spPr>
              <a:xfrm>
                <a:off x="7267536" y="3250032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0" name="Gruppierung 164"/>
            <p:cNvGrpSpPr/>
            <p:nvPr/>
          </p:nvGrpSpPr>
          <p:grpSpPr>
            <a:xfrm>
              <a:off x="8356727" y="3221903"/>
              <a:ext cx="635071" cy="166942"/>
              <a:chOff x="7015508" y="3212975"/>
              <a:chExt cx="576064" cy="151431"/>
            </a:xfrm>
            <a:solidFill>
              <a:srgbClr val="FF0000"/>
            </a:solidFill>
          </p:grpSpPr>
          <p:cxnSp>
            <p:nvCxnSpPr>
              <p:cNvPr id="158" name="Gerade Verbindung 165"/>
              <p:cNvCxnSpPr/>
              <p:nvPr/>
            </p:nvCxnSpPr>
            <p:spPr>
              <a:xfrm flipV="1">
                <a:off x="7295157" y="3212975"/>
                <a:ext cx="287999" cy="72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Gerade Verbindung 166"/>
              <p:cNvCxnSpPr/>
              <p:nvPr/>
            </p:nvCxnSpPr>
            <p:spPr>
              <a:xfrm>
                <a:off x="7303540" y="3292406"/>
                <a:ext cx="288032" cy="72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Gerade Verbindung 167"/>
              <p:cNvCxnSpPr/>
              <p:nvPr/>
            </p:nvCxnSpPr>
            <p:spPr>
              <a:xfrm>
                <a:off x="7015508" y="3292407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Oval 168"/>
              <p:cNvSpPr/>
              <p:nvPr/>
            </p:nvSpPr>
            <p:spPr>
              <a:xfrm>
                <a:off x="7267536" y="3250032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1" name="Gruppierung 169"/>
            <p:cNvGrpSpPr/>
            <p:nvPr/>
          </p:nvGrpSpPr>
          <p:grpSpPr>
            <a:xfrm>
              <a:off x="7730899" y="3505229"/>
              <a:ext cx="1260899" cy="400302"/>
              <a:chOff x="6452592" y="3173276"/>
              <a:chExt cx="1143744" cy="363109"/>
            </a:xfrm>
            <a:solidFill>
              <a:srgbClr val="FF0000"/>
            </a:solidFill>
          </p:grpSpPr>
          <p:cxnSp>
            <p:nvCxnSpPr>
              <p:cNvPr id="144" name="Gerade Verbindung 170"/>
              <p:cNvCxnSpPr/>
              <p:nvPr/>
            </p:nvCxnSpPr>
            <p:spPr>
              <a:xfrm flipV="1">
                <a:off x="6732240" y="3248992"/>
                <a:ext cx="288032" cy="108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Gerade Verbindung 171"/>
              <p:cNvCxnSpPr/>
              <p:nvPr/>
            </p:nvCxnSpPr>
            <p:spPr>
              <a:xfrm>
                <a:off x="6740624" y="3356011"/>
                <a:ext cx="288032" cy="108375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Gerade Verbindung 172"/>
              <p:cNvCxnSpPr/>
              <p:nvPr/>
            </p:nvCxnSpPr>
            <p:spPr>
              <a:xfrm>
                <a:off x="6452592" y="3356011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73"/>
              <p:cNvSpPr/>
              <p:nvPr/>
            </p:nvSpPr>
            <p:spPr>
              <a:xfrm>
                <a:off x="6704620" y="3313636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148" name="Gruppierung 174"/>
              <p:cNvGrpSpPr/>
              <p:nvPr/>
            </p:nvGrpSpPr>
            <p:grpSpPr>
              <a:xfrm>
                <a:off x="7015508" y="3173276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154" name="Gerade Verbindung 180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Gerade Verbindung 181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Gerade Verbindung 182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7" name="Oval 183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49" name="Gruppierung 175"/>
              <p:cNvGrpSpPr/>
              <p:nvPr/>
            </p:nvGrpSpPr>
            <p:grpSpPr>
              <a:xfrm>
                <a:off x="7020272" y="3384954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150" name="Gerade Verbindung 176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Gerade Verbindung 177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Gerade Verbindung 178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79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2" name="Gruppierung 184"/>
            <p:cNvGrpSpPr/>
            <p:nvPr/>
          </p:nvGrpSpPr>
          <p:grpSpPr>
            <a:xfrm>
              <a:off x="7730899" y="4020533"/>
              <a:ext cx="1260899" cy="400302"/>
              <a:chOff x="6452592" y="3173276"/>
              <a:chExt cx="1143744" cy="363109"/>
            </a:xfrm>
            <a:solidFill>
              <a:srgbClr val="FF0000"/>
            </a:solidFill>
          </p:grpSpPr>
          <p:cxnSp>
            <p:nvCxnSpPr>
              <p:cNvPr id="130" name="Gerade Verbindung 185"/>
              <p:cNvCxnSpPr/>
              <p:nvPr/>
            </p:nvCxnSpPr>
            <p:spPr>
              <a:xfrm flipV="1">
                <a:off x="6732240" y="3248992"/>
                <a:ext cx="288032" cy="108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Gerade Verbindung 186"/>
              <p:cNvCxnSpPr/>
              <p:nvPr/>
            </p:nvCxnSpPr>
            <p:spPr>
              <a:xfrm>
                <a:off x="6740624" y="3356011"/>
                <a:ext cx="288032" cy="108375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 Verbindung 187"/>
              <p:cNvCxnSpPr/>
              <p:nvPr/>
            </p:nvCxnSpPr>
            <p:spPr>
              <a:xfrm>
                <a:off x="6452592" y="3356011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Oval 188"/>
              <p:cNvSpPr/>
              <p:nvPr/>
            </p:nvSpPr>
            <p:spPr>
              <a:xfrm>
                <a:off x="6704620" y="3313636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134" name="Gruppierung 189"/>
              <p:cNvGrpSpPr/>
              <p:nvPr/>
            </p:nvGrpSpPr>
            <p:grpSpPr>
              <a:xfrm>
                <a:off x="7015508" y="3173276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140" name="Gerade Verbindung 195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Gerade Verbindung 196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Gerade Verbindung 197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Oval 198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35" name="Gruppierung 190"/>
              <p:cNvGrpSpPr/>
              <p:nvPr/>
            </p:nvGrpSpPr>
            <p:grpSpPr>
              <a:xfrm>
                <a:off x="7020272" y="3384954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136" name="Gerade Verbindung 191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Gerade Verbindung 192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Gerade Verbindung 193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194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3" name="Gruppierung 199"/>
            <p:cNvGrpSpPr/>
            <p:nvPr/>
          </p:nvGrpSpPr>
          <p:grpSpPr>
            <a:xfrm>
              <a:off x="7730899" y="4537219"/>
              <a:ext cx="1260899" cy="400302"/>
              <a:chOff x="6452592" y="3173276"/>
              <a:chExt cx="1143744" cy="363109"/>
            </a:xfrm>
            <a:solidFill>
              <a:srgbClr val="FF0000"/>
            </a:solidFill>
          </p:grpSpPr>
          <p:cxnSp>
            <p:nvCxnSpPr>
              <p:cNvPr id="116" name="Gerade Verbindung 200"/>
              <p:cNvCxnSpPr/>
              <p:nvPr/>
            </p:nvCxnSpPr>
            <p:spPr>
              <a:xfrm flipV="1">
                <a:off x="6732240" y="3248992"/>
                <a:ext cx="288032" cy="108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Gerade Verbindung 201"/>
              <p:cNvCxnSpPr/>
              <p:nvPr/>
            </p:nvCxnSpPr>
            <p:spPr>
              <a:xfrm>
                <a:off x="6740624" y="3356011"/>
                <a:ext cx="288032" cy="108375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Gerade Verbindung 202"/>
              <p:cNvCxnSpPr/>
              <p:nvPr/>
            </p:nvCxnSpPr>
            <p:spPr>
              <a:xfrm>
                <a:off x="6452592" y="3356011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203"/>
              <p:cNvSpPr/>
              <p:nvPr/>
            </p:nvSpPr>
            <p:spPr>
              <a:xfrm>
                <a:off x="6704620" y="3313636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120" name="Gruppierung 204"/>
              <p:cNvGrpSpPr/>
              <p:nvPr/>
            </p:nvGrpSpPr>
            <p:grpSpPr>
              <a:xfrm>
                <a:off x="7015508" y="3173276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126" name="Gerade Verbindung 210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Gerade Verbindung 211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Gerade Verbindung 212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Oval 213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21" name="Gruppierung 205"/>
              <p:cNvGrpSpPr/>
              <p:nvPr/>
            </p:nvGrpSpPr>
            <p:grpSpPr>
              <a:xfrm>
                <a:off x="7020272" y="3384954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122" name="Gerade Verbindung 206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Gerade Verbindung 207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Gerade Verbindung 208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Oval 209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4" name="Gruppierung 214"/>
            <p:cNvGrpSpPr/>
            <p:nvPr/>
          </p:nvGrpSpPr>
          <p:grpSpPr>
            <a:xfrm>
              <a:off x="7730899" y="5052522"/>
              <a:ext cx="1260899" cy="400302"/>
              <a:chOff x="6452592" y="3173276"/>
              <a:chExt cx="1143744" cy="363109"/>
            </a:xfrm>
            <a:solidFill>
              <a:srgbClr val="FF0000"/>
            </a:solidFill>
          </p:grpSpPr>
          <p:cxnSp>
            <p:nvCxnSpPr>
              <p:cNvPr id="102" name="Gerade Verbindung 215"/>
              <p:cNvCxnSpPr/>
              <p:nvPr/>
            </p:nvCxnSpPr>
            <p:spPr>
              <a:xfrm flipV="1">
                <a:off x="6732240" y="3248992"/>
                <a:ext cx="288032" cy="108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 Verbindung 216"/>
              <p:cNvCxnSpPr/>
              <p:nvPr/>
            </p:nvCxnSpPr>
            <p:spPr>
              <a:xfrm>
                <a:off x="6740624" y="3356011"/>
                <a:ext cx="288032" cy="108375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217"/>
              <p:cNvCxnSpPr/>
              <p:nvPr/>
            </p:nvCxnSpPr>
            <p:spPr>
              <a:xfrm>
                <a:off x="6452592" y="3356011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218"/>
              <p:cNvSpPr/>
              <p:nvPr/>
            </p:nvSpPr>
            <p:spPr>
              <a:xfrm>
                <a:off x="6704620" y="3313636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106" name="Gruppierung 219"/>
              <p:cNvGrpSpPr/>
              <p:nvPr/>
            </p:nvGrpSpPr>
            <p:grpSpPr>
              <a:xfrm>
                <a:off x="7015508" y="3173276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112" name="Gerade Verbindung 225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Gerade Verbindung 226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Gerade Verbindung 227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Oval 228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07" name="Gruppierung 220"/>
              <p:cNvGrpSpPr/>
              <p:nvPr/>
            </p:nvGrpSpPr>
            <p:grpSpPr>
              <a:xfrm>
                <a:off x="7020272" y="3384954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108" name="Gerade Verbindung 221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Gerade Verbindung 222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223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Oval 224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5" name="Gruppierung 229"/>
            <p:cNvGrpSpPr/>
            <p:nvPr/>
          </p:nvGrpSpPr>
          <p:grpSpPr>
            <a:xfrm>
              <a:off x="7730899" y="5569208"/>
              <a:ext cx="1260899" cy="400302"/>
              <a:chOff x="6452592" y="3173276"/>
              <a:chExt cx="1143744" cy="363109"/>
            </a:xfrm>
            <a:solidFill>
              <a:srgbClr val="FF0000"/>
            </a:solidFill>
          </p:grpSpPr>
          <p:cxnSp>
            <p:nvCxnSpPr>
              <p:cNvPr id="88" name="Gerade Verbindung 230"/>
              <p:cNvCxnSpPr/>
              <p:nvPr/>
            </p:nvCxnSpPr>
            <p:spPr>
              <a:xfrm flipV="1">
                <a:off x="6732240" y="3248992"/>
                <a:ext cx="288032" cy="108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231"/>
              <p:cNvCxnSpPr/>
              <p:nvPr/>
            </p:nvCxnSpPr>
            <p:spPr>
              <a:xfrm>
                <a:off x="6740624" y="3356011"/>
                <a:ext cx="288032" cy="108375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232"/>
              <p:cNvCxnSpPr/>
              <p:nvPr/>
            </p:nvCxnSpPr>
            <p:spPr>
              <a:xfrm>
                <a:off x="6452592" y="3356011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233"/>
              <p:cNvSpPr/>
              <p:nvPr/>
            </p:nvSpPr>
            <p:spPr>
              <a:xfrm>
                <a:off x="6704620" y="3313636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92" name="Gruppierung 234"/>
              <p:cNvGrpSpPr/>
              <p:nvPr/>
            </p:nvGrpSpPr>
            <p:grpSpPr>
              <a:xfrm>
                <a:off x="7015508" y="3173276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98" name="Gerade Verbindung 240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Gerade Verbindung 241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Gerade Verbindung 242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243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3" name="Gruppierung 235"/>
              <p:cNvGrpSpPr/>
              <p:nvPr/>
            </p:nvGrpSpPr>
            <p:grpSpPr>
              <a:xfrm>
                <a:off x="7020272" y="3384954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94" name="Gerade Verbindung 236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Gerade Verbindung 237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Gerade Verbindung 238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239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6" name="Gruppierung 244"/>
            <p:cNvGrpSpPr/>
            <p:nvPr/>
          </p:nvGrpSpPr>
          <p:grpSpPr>
            <a:xfrm>
              <a:off x="7730899" y="6084512"/>
              <a:ext cx="1260899" cy="400302"/>
              <a:chOff x="6452592" y="3173276"/>
              <a:chExt cx="1143744" cy="363109"/>
            </a:xfrm>
            <a:solidFill>
              <a:srgbClr val="FF0000"/>
            </a:solidFill>
          </p:grpSpPr>
          <p:cxnSp>
            <p:nvCxnSpPr>
              <p:cNvPr id="74" name="Gerade Verbindung 245"/>
              <p:cNvCxnSpPr/>
              <p:nvPr/>
            </p:nvCxnSpPr>
            <p:spPr>
              <a:xfrm flipV="1">
                <a:off x="6732240" y="3248992"/>
                <a:ext cx="288032" cy="108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246"/>
              <p:cNvCxnSpPr/>
              <p:nvPr/>
            </p:nvCxnSpPr>
            <p:spPr>
              <a:xfrm>
                <a:off x="6740624" y="3356011"/>
                <a:ext cx="288032" cy="108375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247"/>
              <p:cNvCxnSpPr/>
              <p:nvPr/>
            </p:nvCxnSpPr>
            <p:spPr>
              <a:xfrm>
                <a:off x="6452592" y="3356011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248"/>
              <p:cNvSpPr/>
              <p:nvPr/>
            </p:nvSpPr>
            <p:spPr>
              <a:xfrm>
                <a:off x="6704620" y="3313636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78" name="Gruppierung 249"/>
              <p:cNvGrpSpPr/>
              <p:nvPr/>
            </p:nvGrpSpPr>
            <p:grpSpPr>
              <a:xfrm>
                <a:off x="7015508" y="3173276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84" name="Gerade Verbindung 255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Gerade Verbindung 256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Gerade Verbindung 257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Oval 258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79" name="Gruppierung 250"/>
              <p:cNvGrpSpPr/>
              <p:nvPr/>
            </p:nvGrpSpPr>
            <p:grpSpPr>
              <a:xfrm>
                <a:off x="7020272" y="3384954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80" name="Gerade Verbindung 251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Gerade Verbindung 252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Gerade Verbindung 253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254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7" name="Gruppierung 259"/>
            <p:cNvGrpSpPr/>
            <p:nvPr/>
          </p:nvGrpSpPr>
          <p:grpSpPr>
            <a:xfrm>
              <a:off x="7730899" y="6601198"/>
              <a:ext cx="1260899" cy="400302"/>
              <a:chOff x="6452592" y="3173276"/>
              <a:chExt cx="1143744" cy="363109"/>
            </a:xfrm>
            <a:solidFill>
              <a:srgbClr val="FF0000"/>
            </a:solidFill>
          </p:grpSpPr>
          <p:cxnSp>
            <p:nvCxnSpPr>
              <p:cNvPr id="60" name="Gerade Verbindung 260"/>
              <p:cNvCxnSpPr/>
              <p:nvPr/>
            </p:nvCxnSpPr>
            <p:spPr>
              <a:xfrm flipV="1">
                <a:off x="6732240" y="3248992"/>
                <a:ext cx="288032" cy="108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261"/>
              <p:cNvCxnSpPr/>
              <p:nvPr/>
            </p:nvCxnSpPr>
            <p:spPr>
              <a:xfrm>
                <a:off x="6740624" y="3356011"/>
                <a:ext cx="288032" cy="108375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262"/>
              <p:cNvCxnSpPr/>
              <p:nvPr/>
            </p:nvCxnSpPr>
            <p:spPr>
              <a:xfrm>
                <a:off x="6452592" y="3356011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263"/>
              <p:cNvSpPr/>
              <p:nvPr/>
            </p:nvSpPr>
            <p:spPr>
              <a:xfrm>
                <a:off x="6704620" y="3313636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64" name="Gruppierung 264"/>
              <p:cNvGrpSpPr/>
              <p:nvPr/>
            </p:nvGrpSpPr>
            <p:grpSpPr>
              <a:xfrm>
                <a:off x="7015508" y="3173276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70" name="Gerade Verbindung 270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Gerade Verbindung 271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Gerade Verbindung 272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Oval 273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65" name="Gruppierung 265"/>
              <p:cNvGrpSpPr/>
              <p:nvPr/>
            </p:nvGrpSpPr>
            <p:grpSpPr>
              <a:xfrm>
                <a:off x="7020272" y="3384954"/>
                <a:ext cx="576064" cy="151431"/>
                <a:chOff x="7015508" y="3212975"/>
                <a:chExt cx="576064" cy="151431"/>
              </a:xfrm>
              <a:grpFill/>
            </p:grpSpPr>
            <p:cxnSp>
              <p:nvCxnSpPr>
                <p:cNvPr id="66" name="Gerade Verbindung 266"/>
                <p:cNvCxnSpPr/>
                <p:nvPr/>
              </p:nvCxnSpPr>
              <p:spPr>
                <a:xfrm flipV="1">
                  <a:off x="7295157" y="3212975"/>
                  <a:ext cx="287999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Gerade Verbindung 267"/>
                <p:cNvCxnSpPr/>
                <p:nvPr/>
              </p:nvCxnSpPr>
              <p:spPr>
                <a:xfrm>
                  <a:off x="7303540" y="3292406"/>
                  <a:ext cx="288032" cy="7200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 Verbindung 268"/>
                <p:cNvCxnSpPr/>
                <p:nvPr/>
              </p:nvCxnSpPr>
              <p:spPr>
                <a:xfrm>
                  <a:off x="7015508" y="3292407"/>
                  <a:ext cx="288032" cy="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Oval 269"/>
                <p:cNvSpPr/>
                <p:nvPr/>
              </p:nvSpPr>
              <p:spPr>
                <a:xfrm>
                  <a:off x="7267536" y="3250032"/>
                  <a:ext cx="72008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8" name="Gruppierung 17"/>
            <p:cNvGrpSpPr/>
            <p:nvPr/>
          </p:nvGrpSpPr>
          <p:grpSpPr>
            <a:xfrm>
              <a:off x="7105072" y="3189103"/>
              <a:ext cx="635071" cy="523378"/>
              <a:chOff x="6677000" y="3250885"/>
              <a:chExt cx="576064" cy="474749"/>
            </a:xfrm>
            <a:solidFill>
              <a:srgbClr val="FF0000"/>
            </a:solidFill>
          </p:grpSpPr>
          <p:cxnSp>
            <p:nvCxnSpPr>
              <p:cNvPr id="56" name="Gerade Verbindung 274"/>
              <p:cNvCxnSpPr/>
              <p:nvPr/>
            </p:nvCxnSpPr>
            <p:spPr>
              <a:xfrm flipV="1">
                <a:off x="6965032" y="3250885"/>
                <a:ext cx="288032" cy="252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275"/>
              <p:cNvCxnSpPr/>
              <p:nvPr/>
            </p:nvCxnSpPr>
            <p:spPr>
              <a:xfrm>
                <a:off x="6965032" y="3509260"/>
                <a:ext cx="288032" cy="216374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276"/>
              <p:cNvCxnSpPr/>
              <p:nvPr/>
            </p:nvCxnSpPr>
            <p:spPr>
              <a:xfrm>
                <a:off x="6677000" y="3509260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277"/>
              <p:cNvSpPr/>
              <p:nvPr/>
            </p:nvSpPr>
            <p:spPr>
              <a:xfrm>
                <a:off x="6929028" y="3466885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9" name="Gruppierung 278"/>
            <p:cNvGrpSpPr/>
            <p:nvPr/>
          </p:nvGrpSpPr>
          <p:grpSpPr>
            <a:xfrm>
              <a:off x="7099712" y="4216375"/>
              <a:ext cx="635071" cy="523378"/>
              <a:chOff x="6677000" y="3250885"/>
              <a:chExt cx="576064" cy="474749"/>
            </a:xfrm>
            <a:solidFill>
              <a:srgbClr val="FF0000"/>
            </a:solidFill>
          </p:grpSpPr>
          <p:cxnSp>
            <p:nvCxnSpPr>
              <p:cNvPr id="52" name="Gerade Verbindung 279"/>
              <p:cNvCxnSpPr/>
              <p:nvPr/>
            </p:nvCxnSpPr>
            <p:spPr>
              <a:xfrm flipV="1">
                <a:off x="6965032" y="3250885"/>
                <a:ext cx="288032" cy="252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280"/>
              <p:cNvCxnSpPr/>
              <p:nvPr/>
            </p:nvCxnSpPr>
            <p:spPr>
              <a:xfrm>
                <a:off x="6965032" y="3509260"/>
                <a:ext cx="288032" cy="216374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281"/>
              <p:cNvCxnSpPr/>
              <p:nvPr/>
            </p:nvCxnSpPr>
            <p:spPr>
              <a:xfrm>
                <a:off x="6677000" y="3509260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282"/>
              <p:cNvSpPr/>
              <p:nvPr/>
            </p:nvSpPr>
            <p:spPr>
              <a:xfrm>
                <a:off x="6929028" y="3466885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0" name="Gruppierung 283"/>
            <p:cNvGrpSpPr/>
            <p:nvPr/>
          </p:nvGrpSpPr>
          <p:grpSpPr>
            <a:xfrm>
              <a:off x="7105072" y="5253975"/>
              <a:ext cx="635071" cy="523378"/>
              <a:chOff x="6677000" y="3250885"/>
              <a:chExt cx="576064" cy="474749"/>
            </a:xfrm>
            <a:solidFill>
              <a:srgbClr val="FF0000"/>
            </a:solidFill>
          </p:grpSpPr>
          <p:cxnSp>
            <p:nvCxnSpPr>
              <p:cNvPr id="48" name="Gerade Verbindung 284"/>
              <p:cNvCxnSpPr/>
              <p:nvPr/>
            </p:nvCxnSpPr>
            <p:spPr>
              <a:xfrm flipV="1">
                <a:off x="6965032" y="3250885"/>
                <a:ext cx="288032" cy="252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285"/>
              <p:cNvCxnSpPr/>
              <p:nvPr/>
            </p:nvCxnSpPr>
            <p:spPr>
              <a:xfrm>
                <a:off x="6965032" y="3509260"/>
                <a:ext cx="288032" cy="216374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286"/>
              <p:cNvCxnSpPr/>
              <p:nvPr/>
            </p:nvCxnSpPr>
            <p:spPr>
              <a:xfrm>
                <a:off x="6677000" y="3509260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287"/>
              <p:cNvSpPr/>
              <p:nvPr/>
            </p:nvSpPr>
            <p:spPr>
              <a:xfrm>
                <a:off x="6929028" y="3466885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1" name="Gruppierung 288"/>
            <p:cNvGrpSpPr/>
            <p:nvPr/>
          </p:nvGrpSpPr>
          <p:grpSpPr>
            <a:xfrm>
              <a:off x="7099712" y="6279272"/>
              <a:ext cx="635071" cy="523378"/>
              <a:chOff x="6677000" y="3250885"/>
              <a:chExt cx="576064" cy="474749"/>
            </a:xfrm>
            <a:solidFill>
              <a:srgbClr val="FF0000"/>
            </a:solidFill>
          </p:grpSpPr>
          <p:cxnSp>
            <p:nvCxnSpPr>
              <p:cNvPr id="44" name="Gerade Verbindung 289"/>
              <p:cNvCxnSpPr/>
              <p:nvPr/>
            </p:nvCxnSpPr>
            <p:spPr>
              <a:xfrm flipV="1">
                <a:off x="6965032" y="3250885"/>
                <a:ext cx="288032" cy="25200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290"/>
              <p:cNvCxnSpPr/>
              <p:nvPr/>
            </p:nvCxnSpPr>
            <p:spPr>
              <a:xfrm>
                <a:off x="6965032" y="3509260"/>
                <a:ext cx="288032" cy="216374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291"/>
              <p:cNvCxnSpPr/>
              <p:nvPr/>
            </p:nvCxnSpPr>
            <p:spPr>
              <a:xfrm>
                <a:off x="6677000" y="3509260"/>
                <a:ext cx="288032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292"/>
              <p:cNvSpPr/>
              <p:nvPr/>
            </p:nvSpPr>
            <p:spPr>
              <a:xfrm>
                <a:off x="6929028" y="3466885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32" name="Gerade Verbindung 294"/>
            <p:cNvCxnSpPr/>
            <p:nvPr/>
          </p:nvCxnSpPr>
          <p:spPr>
            <a:xfrm flipV="1">
              <a:off x="6797316" y="3467534"/>
              <a:ext cx="317535" cy="515936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295"/>
            <p:cNvCxnSpPr/>
            <p:nvPr/>
          </p:nvCxnSpPr>
          <p:spPr>
            <a:xfrm>
              <a:off x="6782176" y="4006888"/>
              <a:ext cx="332675" cy="494328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96"/>
            <p:cNvCxnSpPr/>
            <p:nvPr/>
          </p:nvCxnSpPr>
          <p:spPr>
            <a:xfrm>
              <a:off x="6464641" y="4006888"/>
              <a:ext cx="317535" cy="0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97"/>
            <p:cNvSpPr/>
            <p:nvPr/>
          </p:nvSpPr>
          <p:spPr>
            <a:xfrm>
              <a:off x="6742484" y="3960172"/>
              <a:ext cx="79384" cy="793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36" name="Gerade Verbindung 298"/>
            <p:cNvCxnSpPr/>
            <p:nvPr/>
          </p:nvCxnSpPr>
          <p:spPr>
            <a:xfrm flipV="1">
              <a:off x="6784190" y="5534196"/>
              <a:ext cx="317535" cy="515936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99"/>
            <p:cNvCxnSpPr/>
            <p:nvPr/>
          </p:nvCxnSpPr>
          <p:spPr>
            <a:xfrm>
              <a:off x="6769051" y="6073550"/>
              <a:ext cx="332675" cy="494328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00"/>
            <p:cNvCxnSpPr/>
            <p:nvPr/>
          </p:nvCxnSpPr>
          <p:spPr>
            <a:xfrm>
              <a:off x="6451515" y="6073550"/>
              <a:ext cx="317535" cy="0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01"/>
            <p:cNvSpPr/>
            <p:nvPr/>
          </p:nvSpPr>
          <p:spPr>
            <a:xfrm>
              <a:off x="6729359" y="6026835"/>
              <a:ext cx="79384" cy="793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40" name="Gerade Verbindung 302"/>
            <p:cNvCxnSpPr/>
            <p:nvPr/>
          </p:nvCxnSpPr>
          <p:spPr>
            <a:xfrm flipV="1">
              <a:off x="6087441" y="4006888"/>
              <a:ext cx="377200" cy="1042934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03"/>
            <p:cNvCxnSpPr/>
            <p:nvPr/>
          </p:nvCxnSpPr>
          <p:spPr>
            <a:xfrm>
              <a:off x="6072301" y="5073238"/>
              <a:ext cx="379214" cy="1011274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04"/>
            <p:cNvCxnSpPr/>
            <p:nvPr/>
          </p:nvCxnSpPr>
          <p:spPr>
            <a:xfrm>
              <a:off x="5754766" y="5073238"/>
              <a:ext cx="317535" cy="0"/>
            </a:xfrm>
            <a:prstGeom prst="line">
              <a:avLst/>
            </a:prstGeom>
            <a:ln w="38100" cmpd="sng"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305"/>
            <p:cNvSpPr/>
            <p:nvPr/>
          </p:nvSpPr>
          <p:spPr>
            <a:xfrm>
              <a:off x="6032609" y="5026522"/>
              <a:ext cx="79384" cy="793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806" tIns="50403" rIns="100806" bIns="504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508035" y="2018728"/>
            <a:ext cx="290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latin typeface="+mj-lt"/>
              </a:rPr>
              <a:t>Multicore </a:t>
            </a:r>
            <a:r>
              <a:rPr lang="de-DE" sz="1800" b="1" dirty="0" err="1">
                <a:latin typeface="+mj-lt"/>
              </a:rPr>
              <a:t>fibers</a:t>
            </a:r>
            <a:endParaRPr lang="de-DE" sz="1800" b="1" dirty="0">
              <a:latin typeface="+mj-lt"/>
            </a:endParaRPr>
          </a:p>
        </p:txBody>
      </p:sp>
      <p:sp>
        <p:nvSpPr>
          <p:cNvPr id="168" name="Textfeld 167"/>
          <p:cNvSpPr txBox="1"/>
          <p:nvPr/>
        </p:nvSpPr>
        <p:spPr>
          <a:xfrm>
            <a:off x="462405" y="3755997"/>
            <a:ext cx="212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latin typeface="+mj-lt"/>
              </a:rPr>
              <a:t>1:N </a:t>
            </a:r>
            <a:r>
              <a:rPr lang="de-DE" sz="1800" b="1" dirty="0" err="1">
                <a:latin typeface="+mj-lt"/>
              </a:rPr>
              <a:t>beamsplitters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and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combiners</a:t>
            </a:r>
            <a:endParaRPr lang="de-DE" sz="1800" b="1" dirty="0">
              <a:latin typeface="+mj-lt"/>
            </a:endParaRPr>
          </a:p>
        </p:txBody>
      </p:sp>
      <p:sp>
        <p:nvSpPr>
          <p:cNvPr id="169" name="Pfeil nach rechts 168"/>
          <p:cNvSpPr/>
          <p:nvPr/>
        </p:nvSpPr>
        <p:spPr bwMode="auto">
          <a:xfrm>
            <a:off x="6456040" y="3821802"/>
            <a:ext cx="792088" cy="443899"/>
          </a:xfrm>
          <a:prstGeom prst="rightArrow">
            <a:avLst/>
          </a:prstGeom>
          <a:solidFill>
            <a:srgbClr val="005AA0"/>
          </a:solidFill>
          <a:ln>
            <a:noFill/>
          </a:ln>
          <a:effectLst/>
        </p:spPr>
        <p:txBody>
          <a:bodyPr wrap="none"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70" name="Pfeil nach rechts 169"/>
          <p:cNvSpPr/>
          <p:nvPr/>
        </p:nvSpPr>
        <p:spPr bwMode="auto">
          <a:xfrm>
            <a:off x="6456040" y="5600640"/>
            <a:ext cx="792088" cy="443899"/>
          </a:xfrm>
          <a:prstGeom prst="rightArrow">
            <a:avLst/>
          </a:prstGeom>
          <a:solidFill>
            <a:srgbClr val="005AA0"/>
          </a:solidFill>
          <a:ln>
            <a:noFill/>
          </a:ln>
          <a:effectLst/>
        </p:spPr>
        <p:txBody>
          <a:bodyPr wrap="none"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71" name="Textfeld 170"/>
          <p:cNvSpPr txBox="1"/>
          <p:nvPr/>
        </p:nvSpPr>
        <p:spPr>
          <a:xfrm>
            <a:off x="462405" y="5499423"/>
            <a:ext cx="3062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err="1">
                <a:latin typeface="+mj-lt"/>
              </a:rPr>
              <a:t>Scalable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phase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detection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and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stabilization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mechanism</a:t>
            </a:r>
            <a:endParaRPr lang="de-DE" sz="1800" b="1" dirty="0">
              <a:latin typeface="+mj-lt"/>
            </a:endParaRPr>
          </a:p>
        </p:txBody>
      </p:sp>
      <p:grpSp>
        <p:nvGrpSpPr>
          <p:cNvPr id="173" name="Gruppieren 172"/>
          <p:cNvGrpSpPr/>
          <p:nvPr/>
        </p:nvGrpSpPr>
        <p:grpSpPr>
          <a:xfrm>
            <a:off x="7464152" y="3336704"/>
            <a:ext cx="1938344" cy="1224982"/>
            <a:chOff x="499558" y="1379724"/>
            <a:chExt cx="13172339" cy="83245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4" name="Pfeil nach rechts 173"/>
            <p:cNvSpPr/>
            <p:nvPr/>
          </p:nvSpPr>
          <p:spPr>
            <a:xfrm>
              <a:off x="8143219" y="7388619"/>
              <a:ext cx="5528678" cy="1995661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175" name="Pfeil nach rechts 174"/>
            <p:cNvSpPr/>
            <p:nvPr/>
          </p:nvSpPr>
          <p:spPr>
            <a:xfrm>
              <a:off x="7868507" y="3602980"/>
              <a:ext cx="5803389" cy="1995661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176" name="Pfeil nach rechts 175"/>
            <p:cNvSpPr/>
            <p:nvPr/>
          </p:nvSpPr>
          <p:spPr>
            <a:xfrm>
              <a:off x="8143219" y="5496428"/>
              <a:ext cx="5528678" cy="1995661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177" name="Pfeil nach rechts 176"/>
            <p:cNvSpPr/>
            <p:nvPr/>
          </p:nvSpPr>
          <p:spPr>
            <a:xfrm>
              <a:off x="7533675" y="1736827"/>
              <a:ext cx="6138222" cy="1995661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178" name="Rechteck 177"/>
            <p:cNvSpPr/>
            <p:nvPr/>
          </p:nvSpPr>
          <p:spPr>
            <a:xfrm>
              <a:off x="726470" y="2235577"/>
              <a:ext cx="6713421" cy="100047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179" name="Rechteck 178"/>
            <p:cNvSpPr/>
            <p:nvPr/>
          </p:nvSpPr>
          <p:spPr>
            <a:xfrm rot="-1200000">
              <a:off x="2207724" y="3119801"/>
              <a:ext cx="5538933" cy="1000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180" name="Rechteck 179"/>
            <p:cNvSpPr/>
            <p:nvPr/>
          </p:nvSpPr>
          <p:spPr>
            <a:xfrm>
              <a:off x="2366683" y="4104008"/>
              <a:ext cx="5453160" cy="1000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181" name="Rechteck 180"/>
            <p:cNvSpPr/>
            <p:nvPr/>
          </p:nvSpPr>
          <p:spPr>
            <a:xfrm rot="-1200000">
              <a:off x="2522933" y="5021054"/>
              <a:ext cx="5538933" cy="10004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182" name="Rechteck 181"/>
            <p:cNvSpPr/>
            <p:nvPr/>
          </p:nvSpPr>
          <p:spPr>
            <a:xfrm>
              <a:off x="2681892" y="6005261"/>
              <a:ext cx="5461328" cy="10004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183" name="Rechteck 182"/>
            <p:cNvSpPr/>
            <p:nvPr/>
          </p:nvSpPr>
          <p:spPr>
            <a:xfrm rot="-1200000">
              <a:off x="2869223" y="6907564"/>
              <a:ext cx="5538933" cy="10004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184" name="Rechteck 183"/>
            <p:cNvSpPr/>
            <p:nvPr/>
          </p:nvSpPr>
          <p:spPr>
            <a:xfrm>
              <a:off x="3028182" y="7891771"/>
              <a:ext cx="5528678" cy="10004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185" name="Rechteck 184"/>
            <p:cNvSpPr/>
            <p:nvPr/>
          </p:nvSpPr>
          <p:spPr>
            <a:xfrm rot="-600000">
              <a:off x="2641229" y="3688725"/>
              <a:ext cx="217898" cy="601556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grpSp>
          <p:nvGrpSpPr>
            <p:cNvPr id="186" name="Gruppierung 2"/>
            <p:cNvGrpSpPr/>
            <p:nvPr/>
          </p:nvGrpSpPr>
          <p:grpSpPr>
            <a:xfrm rot="-600000">
              <a:off x="7923827" y="1631860"/>
              <a:ext cx="221071" cy="7712918"/>
              <a:chOff x="5610377" y="1767700"/>
              <a:chExt cx="221071" cy="7976808"/>
            </a:xfrm>
          </p:grpSpPr>
          <p:sp>
            <p:nvSpPr>
              <p:cNvPr id="192" name="Rechteck 191"/>
              <p:cNvSpPr/>
              <p:nvPr/>
            </p:nvSpPr>
            <p:spPr>
              <a:xfrm>
                <a:off x="5613550" y="1767700"/>
                <a:ext cx="217898" cy="199420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>
                  <a:latin typeface="+mj-lt"/>
                </a:endParaRPr>
              </a:p>
            </p:txBody>
          </p:sp>
          <p:sp>
            <p:nvSpPr>
              <p:cNvPr id="193" name="Rechteck 192"/>
              <p:cNvSpPr/>
              <p:nvPr/>
            </p:nvSpPr>
            <p:spPr>
              <a:xfrm>
                <a:off x="5613550" y="3761902"/>
                <a:ext cx="217898" cy="199420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+mj-lt"/>
                </a:endParaRPr>
              </a:p>
            </p:txBody>
          </p:sp>
          <p:sp>
            <p:nvSpPr>
              <p:cNvPr id="194" name="Rechteck 193"/>
              <p:cNvSpPr/>
              <p:nvPr/>
            </p:nvSpPr>
            <p:spPr>
              <a:xfrm>
                <a:off x="5610377" y="5756104"/>
                <a:ext cx="217898" cy="199420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>
                  <a:latin typeface="+mj-lt"/>
                </a:endParaRPr>
              </a:p>
            </p:txBody>
          </p:sp>
          <p:sp>
            <p:nvSpPr>
              <p:cNvPr id="195" name="Rechteck 194"/>
              <p:cNvSpPr/>
              <p:nvPr/>
            </p:nvSpPr>
            <p:spPr>
              <a:xfrm>
                <a:off x="5610377" y="7750306"/>
                <a:ext cx="217898" cy="199420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>
                  <a:latin typeface="+mj-lt"/>
                </a:endParaRPr>
              </a:p>
            </p:txBody>
          </p:sp>
        </p:grpSp>
        <p:sp>
          <p:nvSpPr>
            <p:cNvPr id="187" name="Rechteck 186"/>
            <p:cNvSpPr/>
            <p:nvPr/>
          </p:nvSpPr>
          <p:spPr>
            <a:xfrm>
              <a:off x="499558" y="1379724"/>
              <a:ext cx="2098674" cy="30894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8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A524CAC-A8B3-482D-A7B7-D5A7C07DE44E}"/>
              </a:ext>
            </a:extLst>
          </p:cNvPr>
          <p:cNvGrpSpPr/>
          <p:nvPr/>
        </p:nvGrpSpPr>
        <p:grpSpPr>
          <a:xfrm>
            <a:off x="4273591" y="5104294"/>
            <a:ext cx="1485738" cy="1224752"/>
            <a:chOff x="3662839" y="5204484"/>
            <a:chExt cx="1485738" cy="1224752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D460CD3B-3EB1-45DC-AB3E-5012D5161C3D}"/>
                </a:ext>
              </a:extLst>
            </p:cNvPr>
            <p:cNvGrpSpPr/>
            <p:nvPr/>
          </p:nvGrpSpPr>
          <p:grpSpPr>
            <a:xfrm>
              <a:off x="3662839" y="5619420"/>
              <a:ext cx="464769" cy="291589"/>
              <a:chOff x="3662839" y="5619420"/>
              <a:chExt cx="464769" cy="291589"/>
            </a:xfrm>
          </p:grpSpPr>
          <p:sp>
            <p:nvSpPr>
              <p:cNvPr id="198" name="Rechteck 197">
                <a:extLst>
                  <a:ext uri="{FF2B5EF4-FFF2-40B4-BE49-F238E27FC236}">
                    <a16:creationId xmlns:a16="http://schemas.microsoft.com/office/drawing/2014/main" id="{3D3FAEA8-E136-48E5-B632-E84A3EB139B5}"/>
                  </a:ext>
                </a:extLst>
              </p:cNvPr>
              <p:cNvSpPr/>
              <p:nvPr/>
            </p:nvSpPr>
            <p:spPr>
              <a:xfrm>
                <a:off x="3662839" y="5619420"/>
                <a:ext cx="366052" cy="291589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solidFill>
                  <a:srgbClr val="A5A5A5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Rechteck 198">
                <a:extLst>
                  <a:ext uri="{FF2B5EF4-FFF2-40B4-BE49-F238E27FC236}">
                    <a16:creationId xmlns:a16="http://schemas.microsoft.com/office/drawing/2014/main" id="{8998DD6B-9AF3-4432-A3F9-CA53BDE397C9}"/>
                  </a:ext>
                </a:extLst>
              </p:cNvPr>
              <p:cNvSpPr/>
              <p:nvPr/>
            </p:nvSpPr>
            <p:spPr>
              <a:xfrm>
                <a:off x="3863359" y="5656488"/>
                <a:ext cx="227055" cy="21745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Rechteck 202">
                <a:extLst>
                  <a:ext uri="{FF2B5EF4-FFF2-40B4-BE49-F238E27FC236}">
                    <a16:creationId xmlns:a16="http://schemas.microsoft.com/office/drawing/2014/main" id="{B80DBFD7-8B1D-44C2-843A-9E8DF817D07B}"/>
                  </a:ext>
                </a:extLst>
              </p:cNvPr>
              <p:cNvSpPr/>
              <p:nvPr/>
            </p:nvSpPr>
            <p:spPr>
              <a:xfrm>
                <a:off x="4044496" y="5653540"/>
                <a:ext cx="83112" cy="217455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9" name="Pfeil nach rechts 176">
              <a:extLst>
                <a:ext uri="{FF2B5EF4-FFF2-40B4-BE49-F238E27FC236}">
                  <a16:creationId xmlns:a16="http://schemas.microsoft.com/office/drawing/2014/main" id="{A5C88D9C-1AA8-4B5B-8445-35220E72BB63}"/>
                </a:ext>
              </a:extLst>
            </p:cNvPr>
            <p:cNvSpPr/>
            <p:nvPr/>
          </p:nvSpPr>
          <p:spPr>
            <a:xfrm rot="10800000">
              <a:off x="4224604" y="5570468"/>
              <a:ext cx="903255" cy="185185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210" name="Pfeil nach rechts 176">
              <a:extLst>
                <a:ext uri="{FF2B5EF4-FFF2-40B4-BE49-F238E27FC236}">
                  <a16:creationId xmlns:a16="http://schemas.microsoft.com/office/drawing/2014/main" id="{D3315760-CEF2-4469-80A2-D020A734239C}"/>
                </a:ext>
              </a:extLst>
            </p:cNvPr>
            <p:cNvSpPr/>
            <p:nvPr/>
          </p:nvSpPr>
          <p:spPr>
            <a:xfrm rot="10800000">
              <a:off x="3920110" y="5314626"/>
              <a:ext cx="332049" cy="212582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211" name="Textfeld 210">
              <a:extLst>
                <a:ext uri="{FF2B5EF4-FFF2-40B4-BE49-F238E27FC236}">
                  <a16:creationId xmlns:a16="http://schemas.microsoft.com/office/drawing/2014/main" id="{D8FAB804-74CC-41E4-A9B9-F43340460EF5}"/>
                </a:ext>
              </a:extLst>
            </p:cNvPr>
            <p:cNvSpPr txBox="1"/>
            <p:nvPr/>
          </p:nvSpPr>
          <p:spPr>
            <a:xfrm>
              <a:off x="4299053" y="5204484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800" b="1" dirty="0">
                  <a:latin typeface="+mj-lt"/>
                </a:rPr>
                <a:t>ΔΦ</a:t>
              </a:r>
              <a:endParaRPr lang="de-DE" sz="1800" b="1" dirty="0">
                <a:latin typeface="+mj-lt"/>
              </a:endParaRPr>
            </a:p>
          </p:txBody>
        </p:sp>
        <p:sp>
          <p:nvSpPr>
            <p:cNvPr id="212" name="Pfeil nach rechts 176">
              <a:extLst>
                <a:ext uri="{FF2B5EF4-FFF2-40B4-BE49-F238E27FC236}">
                  <a16:creationId xmlns:a16="http://schemas.microsoft.com/office/drawing/2014/main" id="{AE0A7635-7853-4293-94AF-D9DAF66B4414}"/>
                </a:ext>
              </a:extLst>
            </p:cNvPr>
            <p:cNvSpPr/>
            <p:nvPr/>
          </p:nvSpPr>
          <p:spPr>
            <a:xfrm>
              <a:off x="4245322" y="5764095"/>
              <a:ext cx="903255" cy="185185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grpSp>
          <p:nvGrpSpPr>
            <p:cNvPr id="213" name="Gruppieren 212">
              <a:extLst>
                <a:ext uri="{FF2B5EF4-FFF2-40B4-BE49-F238E27FC236}">
                  <a16:creationId xmlns:a16="http://schemas.microsoft.com/office/drawing/2014/main" id="{240A9ECE-15D2-4451-BA53-674E70332737}"/>
                </a:ext>
              </a:extLst>
            </p:cNvPr>
            <p:cNvGrpSpPr/>
            <p:nvPr/>
          </p:nvGrpSpPr>
          <p:grpSpPr>
            <a:xfrm>
              <a:off x="3662839" y="6099376"/>
              <a:ext cx="464769" cy="291589"/>
              <a:chOff x="3662839" y="5619420"/>
              <a:chExt cx="464769" cy="291589"/>
            </a:xfrm>
          </p:grpSpPr>
          <p:sp>
            <p:nvSpPr>
              <p:cNvPr id="214" name="Rechteck 213">
                <a:extLst>
                  <a:ext uri="{FF2B5EF4-FFF2-40B4-BE49-F238E27FC236}">
                    <a16:creationId xmlns:a16="http://schemas.microsoft.com/office/drawing/2014/main" id="{CAF055EA-F63A-41D9-A833-694334BC0C89}"/>
                  </a:ext>
                </a:extLst>
              </p:cNvPr>
              <p:cNvSpPr/>
              <p:nvPr/>
            </p:nvSpPr>
            <p:spPr>
              <a:xfrm>
                <a:off x="3662839" y="5619420"/>
                <a:ext cx="366052" cy="291589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solidFill>
                  <a:srgbClr val="A5A5A5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Rechteck 214">
                <a:extLst>
                  <a:ext uri="{FF2B5EF4-FFF2-40B4-BE49-F238E27FC236}">
                    <a16:creationId xmlns:a16="http://schemas.microsoft.com/office/drawing/2014/main" id="{71B558A8-3AF6-4E6A-B35E-20E218BD0906}"/>
                  </a:ext>
                </a:extLst>
              </p:cNvPr>
              <p:cNvSpPr/>
              <p:nvPr/>
            </p:nvSpPr>
            <p:spPr>
              <a:xfrm>
                <a:off x="3863359" y="5656488"/>
                <a:ext cx="227055" cy="21745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Rechteck 215">
                <a:extLst>
                  <a:ext uri="{FF2B5EF4-FFF2-40B4-BE49-F238E27FC236}">
                    <a16:creationId xmlns:a16="http://schemas.microsoft.com/office/drawing/2014/main" id="{80DE87B8-B3C9-4958-A105-2FCD49843DED}"/>
                  </a:ext>
                </a:extLst>
              </p:cNvPr>
              <p:cNvSpPr/>
              <p:nvPr/>
            </p:nvSpPr>
            <p:spPr>
              <a:xfrm>
                <a:off x="4044496" y="5653540"/>
                <a:ext cx="83112" cy="217455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8" name="Pfeil nach rechts 176">
              <a:extLst>
                <a:ext uri="{FF2B5EF4-FFF2-40B4-BE49-F238E27FC236}">
                  <a16:creationId xmlns:a16="http://schemas.microsoft.com/office/drawing/2014/main" id="{EB882842-13F4-4442-BB56-1B1B6ABE8850}"/>
                </a:ext>
              </a:extLst>
            </p:cNvPr>
            <p:cNvSpPr/>
            <p:nvPr/>
          </p:nvSpPr>
          <p:spPr>
            <a:xfrm rot="10800000">
              <a:off x="4224604" y="6050424"/>
              <a:ext cx="903255" cy="185185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219" name="Pfeil nach rechts 176">
              <a:extLst>
                <a:ext uri="{FF2B5EF4-FFF2-40B4-BE49-F238E27FC236}">
                  <a16:creationId xmlns:a16="http://schemas.microsoft.com/office/drawing/2014/main" id="{275E8794-AAE1-438C-96F8-9ACE7ED01C16}"/>
                </a:ext>
              </a:extLst>
            </p:cNvPr>
            <p:cNvSpPr/>
            <p:nvPr/>
          </p:nvSpPr>
          <p:spPr>
            <a:xfrm>
              <a:off x="4245322" y="6244051"/>
              <a:ext cx="903255" cy="185185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8B5A2C7-187E-4DA9-B0BA-0D793CB38660}"/>
              </a:ext>
            </a:extLst>
          </p:cNvPr>
          <p:cNvGrpSpPr/>
          <p:nvPr/>
        </p:nvGrpSpPr>
        <p:grpSpPr>
          <a:xfrm>
            <a:off x="7836882" y="5191276"/>
            <a:ext cx="1506369" cy="1230594"/>
            <a:chOff x="8615854" y="5386091"/>
            <a:chExt cx="1506369" cy="1230594"/>
          </a:xfrm>
        </p:grpSpPr>
        <p:grpSp>
          <p:nvGrpSpPr>
            <p:cNvPr id="217" name="Gruppieren 216"/>
            <p:cNvGrpSpPr/>
            <p:nvPr/>
          </p:nvGrpSpPr>
          <p:grpSpPr>
            <a:xfrm>
              <a:off x="8615854" y="5386091"/>
              <a:ext cx="477443" cy="1230594"/>
              <a:chOff x="560390" y="1790699"/>
              <a:chExt cx="689824" cy="1778001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25" name="Rechteck 224"/>
              <p:cNvSpPr/>
              <p:nvPr/>
            </p:nvSpPr>
            <p:spPr>
              <a:xfrm>
                <a:off x="560390" y="1790699"/>
                <a:ext cx="528883" cy="1778001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solidFill>
                  <a:srgbClr val="A5A5A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Rechteck 225"/>
              <p:cNvSpPr/>
              <p:nvPr/>
            </p:nvSpPr>
            <p:spPr>
              <a:xfrm>
                <a:off x="863478" y="1909621"/>
                <a:ext cx="328056" cy="314186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Rechteck 226"/>
              <p:cNvSpPr/>
              <p:nvPr/>
            </p:nvSpPr>
            <p:spPr>
              <a:xfrm>
                <a:off x="861219" y="2330636"/>
                <a:ext cx="328056" cy="314186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Rechteck 227"/>
              <p:cNvSpPr/>
              <p:nvPr/>
            </p:nvSpPr>
            <p:spPr>
              <a:xfrm>
                <a:off x="863478" y="2721998"/>
                <a:ext cx="328056" cy="314186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Rechteck 228"/>
              <p:cNvSpPr/>
              <p:nvPr/>
            </p:nvSpPr>
            <p:spPr>
              <a:xfrm>
                <a:off x="863478" y="3135681"/>
                <a:ext cx="328056" cy="314186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Rechteck 229"/>
              <p:cNvSpPr/>
              <p:nvPr/>
            </p:nvSpPr>
            <p:spPr>
              <a:xfrm>
                <a:off x="1125190" y="1905362"/>
                <a:ext cx="120082" cy="314186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Rechteck 230"/>
              <p:cNvSpPr/>
              <p:nvPr/>
            </p:nvSpPr>
            <p:spPr>
              <a:xfrm>
                <a:off x="1125089" y="2326332"/>
                <a:ext cx="120082" cy="314186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Rechteck 231"/>
              <p:cNvSpPr/>
              <p:nvPr/>
            </p:nvSpPr>
            <p:spPr>
              <a:xfrm>
                <a:off x="1129048" y="2717739"/>
                <a:ext cx="120082" cy="314186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Rechteck 232"/>
              <p:cNvSpPr/>
              <p:nvPr/>
            </p:nvSpPr>
            <p:spPr>
              <a:xfrm>
                <a:off x="1130132" y="3131422"/>
                <a:ext cx="120082" cy="314186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0" name="Pfeil nach rechts 176">
              <a:extLst>
                <a:ext uri="{FF2B5EF4-FFF2-40B4-BE49-F238E27FC236}">
                  <a16:creationId xmlns:a16="http://schemas.microsoft.com/office/drawing/2014/main" id="{A4FE7F19-A09D-4422-BF00-A107DB6332F1}"/>
                </a:ext>
              </a:extLst>
            </p:cNvPr>
            <p:cNvSpPr/>
            <p:nvPr/>
          </p:nvSpPr>
          <p:spPr>
            <a:xfrm rot="10800000">
              <a:off x="9164476" y="5449881"/>
              <a:ext cx="903255" cy="139358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221" name="Pfeil nach rechts 176">
              <a:extLst>
                <a:ext uri="{FF2B5EF4-FFF2-40B4-BE49-F238E27FC236}">
                  <a16:creationId xmlns:a16="http://schemas.microsoft.com/office/drawing/2014/main" id="{04AE76BF-9D4D-4884-9AF1-D30F6DB3A005}"/>
                </a:ext>
              </a:extLst>
            </p:cNvPr>
            <p:cNvSpPr/>
            <p:nvPr/>
          </p:nvSpPr>
          <p:spPr>
            <a:xfrm>
              <a:off x="9196681" y="5584021"/>
              <a:ext cx="903255" cy="134434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237" name="Pfeil nach rechts 176">
              <a:extLst>
                <a:ext uri="{FF2B5EF4-FFF2-40B4-BE49-F238E27FC236}">
                  <a16:creationId xmlns:a16="http://schemas.microsoft.com/office/drawing/2014/main" id="{492F5345-8F89-4F83-82C2-AACC7CC6CE9A}"/>
                </a:ext>
              </a:extLst>
            </p:cNvPr>
            <p:cNvSpPr/>
            <p:nvPr/>
          </p:nvSpPr>
          <p:spPr>
            <a:xfrm rot="10800000">
              <a:off x="9172728" y="5737913"/>
              <a:ext cx="903255" cy="139358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238" name="Pfeil nach rechts 176">
              <a:extLst>
                <a:ext uri="{FF2B5EF4-FFF2-40B4-BE49-F238E27FC236}">
                  <a16:creationId xmlns:a16="http://schemas.microsoft.com/office/drawing/2014/main" id="{71923CF5-A67A-4945-B658-AACD62944CD5}"/>
                </a:ext>
              </a:extLst>
            </p:cNvPr>
            <p:cNvSpPr/>
            <p:nvPr/>
          </p:nvSpPr>
          <p:spPr>
            <a:xfrm>
              <a:off x="9204933" y="5861248"/>
              <a:ext cx="903255" cy="134434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239" name="Pfeil nach rechts 176">
              <a:extLst>
                <a:ext uri="{FF2B5EF4-FFF2-40B4-BE49-F238E27FC236}">
                  <a16:creationId xmlns:a16="http://schemas.microsoft.com/office/drawing/2014/main" id="{15576AF7-4923-44E4-BBF9-2E1CA2457EB7}"/>
                </a:ext>
              </a:extLst>
            </p:cNvPr>
            <p:cNvSpPr/>
            <p:nvPr/>
          </p:nvSpPr>
          <p:spPr>
            <a:xfrm rot="10800000">
              <a:off x="9177002" y="6025945"/>
              <a:ext cx="903255" cy="139358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240" name="Pfeil nach rechts 176">
              <a:extLst>
                <a:ext uri="{FF2B5EF4-FFF2-40B4-BE49-F238E27FC236}">
                  <a16:creationId xmlns:a16="http://schemas.microsoft.com/office/drawing/2014/main" id="{5E31750E-476F-4E23-9A46-0D83BC99148B}"/>
                </a:ext>
              </a:extLst>
            </p:cNvPr>
            <p:cNvSpPr/>
            <p:nvPr/>
          </p:nvSpPr>
          <p:spPr>
            <a:xfrm>
              <a:off x="9209207" y="6145576"/>
              <a:ext cx="903255" cy="134434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241" name="Pfeil nach rechts 176">
              <a:extLst>
                <a:ext uri="{FF2B5EF4-FFF2-40B4-BE49-F238E27FC236}">
                  <a16:creationId xmlns:a16="http://schemas.microsoft.com/office/drawing/2014/main" id="{FBC127EC-7C3F-44EB-A326-A4F78BA1FDB8}"/>
                </a:ext>
              </a:extLst>
            </p:cNvPr>
            <p:cNvSpPr/>
            <p:nvPr/>
          </p:nvSpPr>
          <p:spPr>
            <a:xfrm rot="10800000">
              <a:off x="9186763" y="6313977"/>
              <a:ext cx="903255" cy="139358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  <p:sp>
          <p:nvSpPr>
            <p:cNvPr id="242" name="Pfeil nach rechts 176">
              <a:extLst>
                <a:ext uri="{FF2B5EF4-FFF2-40B4-BE49-F238E27FC236}">
                  <a16:creationId xmlns:a16="http://schemas.microsoft.com/office/drawing/2014/main" id="{3838BFCB-BAE8-4494-B0D8-2BB0ACC46A94}"/>
                </a:ext>
              </a:extLst>
            </p:cNvPr>
            <p:cNvSpPr/>
            <p:nvPr/>
          </p:nvSpPr>
          <p:spPr>
            <a:xfrm>
              <a:off x="9218968" y="6429236"/>
              <a:ext cx="903255" cy="134434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</a:endParaRP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301" y="1419590"/>
            <a:ext cx="1641967" cy="3191126"/>
          </a:xfrm>
          <a:prstGeom prst="rect">
            <a:avLst/>
          </a:prstGeom>
        </p:spPr>
      </p:pic>
      <p:pic>
        <p:nvPicPr>
          <p:cNvPr id="3" name="Bild 1">
            <a:extLst>
              <a:ext uri="{FF2B5EF4-FFF2-40B4-BE49-F238E27FC236}">
                <a16:creationId xmlns:a16="http://schemas.microsoft.com/office/drawing/2014/main" id="{3F818ACB-A12F-7F59-A622-7D8929EC1E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89" r="6033" b="4494"/>
          <a:stretch/>
        </p:blipFill>
        <p:spPr>
          <a:xfrm flipH="1">
            <a:off x="9614714" y="3186632"/>
            <a:ext cx="2481424" cy="150383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08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6" grpId="0" animBg="1"/>
      <p:bldP spid="10" grpId="0" animBg="1"/>
      <p:bldP spid="4" grpId="0"/>
      <p:bldP spid="168" grpId="0"/>
      <p:bldP spid="169" grpId="0" animBg="1"/>
      <p:bldP spid="170" grpId="0" animBg="1"/>
      <p:bldP spid="1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256884"/>
            <a:ext cx="10576390" cy="275036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5137335"/>
            <a:ext cx="1097414" cy="112894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221" y="1382058"/>
            <a:ext cx="1361180" cy="128798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639616" y="544973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err="1">
                <a:latin typeface="+mj-lt"/>
              </a:rPr>
              <a:t>Monolithic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piezo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array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with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mounted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mirrors</a:t>
            </a:r>
            <a:endParaRPr lang="de-DE" sz="1800" b="1" dirty="0">
              <a:latin typeface="+mj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935760" y="1597172"/>
            <a:ext cx="2978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latin typeface="+mj-lt"/>
              </a:rPr>
              <a:t>Segmented mirror splitter 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latin typeface="+mj-lt"/>
              </a:rPr>
              <a:t>to generate 4x4 beam array with 4mm pitch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0678343" y="3337028"/>
            <a:ext cx="1513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latin typeface="+mj-lt"/>
              </a:rPr>
              <a:t>Photodiode arrays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43401" r="21056" b="21224"/>
          <a:stretch/>
        </p:blipFill>
        <p:spPr>
          <a:xfrm>
            <a:off x="11047157" y="4048824"/>
            <a:ext cx="963945" cy="1014679"/>
          </a:xfrm>
          <a:prstGeom prst="rect">
            <a:avLst/>
          </a:prstGeom>
        </p:spPr>
      </p:pic>
      <p:sp>
        <p:nvSpPr>
          <p:cNvPr id="720" name="Textfeld 719"/>
          <p:cNvSpPr txBox="1"/>
          <p:nvPr/>
        </p:nvSpPr>
        <p:spPr>
          <a:xfrm>
            <a:off x="4331341" y="3180214"/>
            <a:ext cx="228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latin typeface="+mj-lt"/>
              </a:rPr>
              <a:t>Path-length compensation</a:t>
            </a:r>
          </a:p>
        </p:txBody>
      </p:sp>
      <p:sp>
        <p:nvSpPr>
          <p:cNvPr id="721" name="Textfeld 720"/>
          <p:cNvSpPr txBox="1"/>
          <p:nvPr/>
        </p:nvSpPr>
        <p:spPr>
          <a:xfrm>
            <a:off x="9480376" y="1767998"/>
            <a:ext cx="297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latin typeface="+mj-lt"/>
              </a:rPr>
              <a:t>To grating compressor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1FD58C1-C450-49D4-97BD-8696682B614C}"/>
              </a:ext>
            </a:extLst>
          </p:cNvPr>
          <p:cNvSpPr txBox="1"/>
          <p:nvPr/>
        </p:nvSpPr>
        <p:spPr>
          <a:xfrm>
            <a:off x="47328" y="2417608"/>
            <a:ext cx="1703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latin typeface="+mj-lt"/>
              </a:rPr>
              <a:t>CPA Frontend</a:t>
            </a:r>
          </a:p>
          <a:p>
            <a:pPr>
              <a:lnSpc>
                <a:spcPct val="100000"/>
              </a:lnSpc>
            </a:pPr>
            <a:endParaRPr lang="en-US" sz="1800" b="1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latin typeface="+mj-lt"/>
              </a:rPr>
              <a:t>Stretched femtosecond pulses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7A8E9B-9F14-4C5C-9D22-EE3764AA45D8}"/>
              </a:ext>
            </a:extLst>
          </p:cNvPr>
          <p:cNvSpPr txBox="1"/>
          <p:nvPr/>
        </p:nvSpPr>
        <p:spPr>
          <a:xfrm>
            <a:off x="5472691" y="4781281"/>
            <a:ext cx="293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>
                <a:latin typeface="+mj-lt"/>
              </a:rPr>
              <a:t>MCF in </a:t>
            </a:r>
            <a:r>
              <a:rPr lang="de-DE" sz="1800" b="1" dirty="0" err="1">
                <a:latin typeface="+mj-lt"/>
              </a:rPr>
              <a:t>water-cooled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module</a:t>
            </a:r>
            <a:endParaRPr lang="de-DE" sz="1800" b="1" dirty="0">
              <a:latin typeface="+mj-lt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1710A09-6963-4F44-8574-89E82D6B982E}"/>
              </a:ext>
            </a:extLst>
          </p:cNvPr>
          <p:cNvSpPr/>
          <p:nvPr/>
        </p:nvSpPr>
        <p:spPr>
          <a:xfrm>
            <a:off x="47329" y="6525344"/>
            <a:ext cx="6984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200" i="1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[1] A. Klenke, M. Müller, H. Stark, A. </a:t>
            </a:r>
            <a:r>
              <a:rPr lang="en-US" sz="1200" i="1" dirty="0" err="1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Tünnermann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, and J. </a:t>
            </a:r>
            <a:r>
              <a:rPr lang="en-US" sz="1200" i="1" dirty="0" err="1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Limpert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, Opt. Express </a:t>
            </a:r>
            <a:r>
              <a:rPr lang="en-US" sz="1200" b="1" i="1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26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, (2018)</a:t>
            </a:r>
            <a:endParaRPr lang="de-DE" sz="1200" i="1" dirty="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283775" y="1735671"/>
            <a:ext cx="2088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dirty="0" err="1">
                <a:solidFill>
                  <a:prstClr val="black"/>
                </a:solidFill>
                <a:latin typeface="Calibri"/>
              </a:rPr>
              <a:t>Sequential</a:t>
            </a:r>
            <a:r>
              <a:rPr lang="de-DE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Calibri"/>
              </a:rPr>
              <a:t>phase</a:t>
            </a:r>
            <a:r>
              <a:rPr lang="de-DE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Calibri"/>
              </a:rPr>
              <a:t>locking</a:t>
            </a:r>
            <a:r>
              <a:rPr lang="de-DE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Calibri"/>
              </a:rPr>
              <a:t>scheme</a:t>
            </a:r>
            <a:r>
              <a:rPr lang="de-DE" sz="1800" b="1" dirty="0">
                <a:solidFill>
                  <a:prstClr val="black"/>
                </a:solidFill>
                <a:latin typeface="Calibri"/>
              </a:rPr>
              <a:t> [1]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99D9B4-CF49-D5A0-81C7-8C21E6E9B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3" b="70407"/>
          <a:stretch/>
        </p:blipFill>
        <p:spPr>
          <a:xfrm>
            <a:off x="9664495" y="996986"/>
            <a:ext cx="1382662" cy="8224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6E4E1BD-5C51-A849-7C55-1D84801746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r="64278" b="65601"/>
          <a:stretch/>
        </p:blipFill>
        <p:spPr>
          <a:xfrm>
            <a:off x="6062097" y="5221544"/>
            <a:ext cx="1703513" cy="1102710"/>
          </a:xfrm>
          <a:prstGeom prst="rect">
            <a:avLst/>
          </a:prstGeom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393A7097-23C7-0DE1-4FFD-E0DF4F07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98425"/>
            <a:ext cx="7993814" cy="666750"/>
          </a:xfrm>
        </p:spPr>
        <p:txBody>
          <a:bodyPr/>
          <a:lstStyle/>
          <a:p>
            <a:r>
              <a:rPr lang="en-US" dirty="0"/>
              <a:t>Coherent combination with multicore fibers</a:t>
            </a:r>
          </a:p>
        </p:txBody>
      </p:sp>
    </p:spTree>
    <p:extLst>
      <p:ext uri="{BB962C8B-B14F-4D97-AF65-F5344CB8AC3E}">
        <p14:creationId xmlns:p14="http://schemas.microsoft.com/office/powerpoint/2010/main" val="15730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720" grpId="0"/>
      <p:bldP spid="721" grpId="0"/>
      <p:bldP spid="17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A146706-7CB5-4919-BB33-43AF4D71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combination with multicore fibers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90BC10-E0B6-413D-8F7B-F2667494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19EEEB-F7A1-4CB3-A186-F122E17EB24F}"/>
              </a:ext>
            </a:extLst>
          </p:cNvPr>
          <p:cNvSpPr txBox="1"/>
          <p:nvPr/>
        </p:nvSpPr>
        <p:spPr>
          <a:xfrm>
            <a:off x="5908443" y="1052736"/>
            <a:ext cx="565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4x4 Yb MCF, 21µm cores, 1.0m length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&gt;75% optical</a:t>
            </a:r>
            <a:r>
              <a:rPr lang="en-US" sz="180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-to-optical conversion efficiency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 kW total output power achieved with 3 W seed power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Ultrafast: &gt;500W, &gt;600µJ, 300fs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Nanosecond: 50mJ extracted from 50µm core version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9912" b="7340"/>
          <a:stretch/>
        </p:blipFill>
        <p:spPr>
          <a:xfrm>
            <a:off x="430054" y="980728"/>
            <a:ext cx="2131976" cy="1900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DF4EB74-A4BD-42C1-B754-09FCBF7E0E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4485" r="15385" b="3394"/>
          <a:stretch/>
        </p:blipFill>
        <p:spPr>
          <a:xfrm>
            <a:off x="2207568" y="1832297"/>
            <a:ext cx="1918425" cy="1713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5EA619F-95E3-8809-C5F0-C3C5BBCB9025}"/>
              </a:ext>
            </a:extLst>
          </p:cNvPr>
          <p:cNvSpPr txBox="1"/>
          <p:nvPr/>
        </p:nvSpPr>
        <p:spPr>
          <a:xfrm>
            <a:off x="5903507" y="2919075"/>
            <a:ext cx="540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>
                <a:solidFill>
                  <a:srgbClr val="545454"/>
                </a:solidFill>
                <a:latin typeface="+mj-lt"/>
              </a:rPr>
              <a:t>Arno Klenke,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et.al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., "500 W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rod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-type 4× 4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multicore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 ultrafast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fiber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laser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,"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Opt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. Lett. 47, 345-348 (2022)</a:t>
            </a:r>
          </a:p>
          <a:p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Christopher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Aleshire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,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et.al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., "High-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energy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Q-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switched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16-core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tapered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rod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-type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fiber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laser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system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,"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Opt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. Lett. 47, 1725-1728 (2022)</a:t>
            </a:r>
            <a:endParaRPr lang="de-DE" sz="1200" i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441011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A146706-7CB5-4919-BB33-43AF4D71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combination with multicore fibers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90BC10-E0B6-413D-8F7B-F2667494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19EEEB-F7A1-4CB3-A186-F122E17EB24F}"/>
              </a:ext>
            </a:extLst>
          </p:cNvPr>
          <p:cNvSpPr txBox="1"/>
          <p:nvPr/>
        </p:nvSpPr>
        <p:spPr>
          <a:xfrm>
            <a:off x="5908443" y="1052736"/>
            <a:ext cx="565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4x4 Yb MCF, 21µm cores, 1.0m length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&gt;75% optical</a:t>
            </a:r>
            <a:r>
              <a:rPr lang="en-US" sz="180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-to-optical conversion efficiency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 kW total output power achieved with 3 W seed power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Ultrafast: &gt;500W, &gt;600µJ, 300fs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Nanosecond: 50mJ extracted from 50µm core version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9912" b="7340"/>
          <a:stretch/>
        </p:blipFill>
        <p:spPr>
          <a:xfrm>
            <a:off x="430054" y="1020691"/>
            <a:ext cx="2131976" cy="1900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DF4EB74-A4BD-42C1-B754-09FCBF7E0E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4485" r="15385" b="3394"/>
          <a:stretch/>
        </p:blipFill>
        <p:spPr>
          <a:xfrm>
            <a:off x="2207568" y="1872260"/>
            <a:ext cx="1918425" cy="1713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5EA619F-95E3-8809-C5F0-C3C5BBCB9025}"/>
              </a:ext>
            </a:extLst>
          </p:cNvPr>
          <p:cNvSpPr txBox="1"/>
          <p:nvPr/>
        </p:nvSpPr>
        <p:spPr>
          <a:xfrm>
            <a:off x="5903507" y="2919075"/>
            <a:ext cx="540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>
                <a:solidFill>
                  <a:srgbClr val="545454"/>
                </a:solidFill>
                <a:latin typeface="+mj-lt"/>
              </a:rPr>
              <a:t>Arno Klenke,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et.al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., "500 W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rod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-type 4 × 4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multicore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 ultrafast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fiber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laser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,"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Opt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. Lett. 47, 345-348 (2022)</a:t>
            </a:r>
          </a:p>
          <a:p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Christopher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Aleshire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,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et.al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., "High-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energy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Q-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switched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16-core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tapered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rod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-type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fiber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laser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system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,"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Opt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. Lett. 47, 1725-1728 (2022)</a:t>
            </a:r>
            <a:endParaRPr lang="de-DE" sz="1200" i="1" dirty="0">
              <a:latin typeface="+mj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5B791C1-3DA3-DC51-0AB3-81FB4F2B0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06" t="20117" r="24276" b="19352"/>
          <a:stretch/>
        </p:blipFill>
        <p:spPr>
          <a:xfrm>
            <a:off x="493511" y="3762625"/>
            <a:ext cx="2068519" cy="2067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C813D19-2538-5484-F956-D3B4D65DBF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22" t="29222" r="27579" b="2840"/>
          <a:stretch/>
        </p:blipFill>
        <p:spPr>
          <a:xfrm>
            <a:off x="2164233" y="4437112"/>
            <a:ext cx="2818643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98D4AF0-A4EF-F7A5-39BD-26A66F534675}"/>
              </a:ext>
            </a:extLst>
          </p:cNvPr>
          <p:cNvSpPr txBox="1"/>
          <p:nvPr/>
        </p:nvSpPr>
        <p:spPr>
          <a:xfrm>
            <a:off x="5936593" y="3933056"/>
            <a:ext cx="565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7x7 Yb MCF, 32µm cores, 1.2m length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1B06B8E3-821D-59E0-9CAF-B64DCD5FB1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4717009"/>
              </p:ext>
            </p:extLst>
          </p:nvPr>
        </p:nvGraphicFramePr>
        <p:xfrm>
          <a:off x="6667459" y="4260830"/>
          <a:ext cx="4032447" cy="2581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94254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A146706-7CB5-4919-BB33-43AF4D71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combination with multicore fibers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90BC10-E0B6-413D-8F7B-F2667494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19EEEB-F7A1-4CB3-A186-F122E17EB24F}"/>
              </a:ext>
            </a:extLst>
          </p:cNvPr>
          <p:cNvSpPr txBox="1"/>
          <p:nvPr/>
        </p:nvSpPr>
        <p:spPr>
          <a:xfrm>
            <a:off x="5908443" y="1052736"/>
            <a:ext cx="565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4x4 Yb MCF, 21µm cores, 1.0m length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&gt;75% optical</a:t>
            </a:r>
            <a:r>
              <a:rPr lang="en-US" sz="180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-to-optical conversion efficiency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 kW total output power achieved with 3 W seed power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Ultrafast: &gt;500W, &gt;600µJ, 300fs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Nanosecond: 50mJ extracted from 50µm core version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9912" b="7340"/>
          <a:stretch/>
        </p:blipFill>
        <p:spPr>
          <a:xfrm>
            <a:off x="430054" y="1020691"/>
            <a:ext cx="2131976" cy="1900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DF4EB74-A4BD-42C1-B754-09FCBF7E0E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4485" r="15385" b="3394"/>
          <a:stretch/>
        </p:blipFill>
        <p:spPr>
          <a:xfrm>
            <a:off x="2207568" y="1872260"/>
            <a:ext cx="1918425" cy="1713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5EA619F-95E3-8809-C5F0-C3C5BBCB9025}"/>
              </a:ext>
            </a:extLst>
          </p:cNvPr>
          <p:cNvSpPr txBox="1"/>
          <p:nvPr/>
        </p:nvSpPr>
        <p:spPr>
          <a:xfrm>
            <a:off x="5903507" y="2919075"/>
            <a:ext cx="540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>
                <a:solidFill>
                  <a:srgbClr val="545454"/>
                </a:solidFill>
                <a:latin typeface="+mj-lt"/>
              </a:rPr>
              <a:t>Arno Klenke,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et.al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., "500 W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rod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-type 4 × 4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multicore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 ultrafast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fiber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laser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," </a:t>
            </a:r>
            <a:r>
              <a:rPr lang="de-DE" sz="1200" i="1" dirty="0" err="1">
                <a:solidFill>
                  <a:srgbClr val="545454"/>
                </a:solidFill>
                <a:latin typeface="+mj-lt"/>
              </a:rPr>
              <a:t>Opt</a:t>
            </a:r>
            <a:r>
              <a:rPr lang="de-DE" sz="1200" i="1" dirty="0">
                <a:solidFill>
                  <a:srgbClr val="545454"/>
                </a:solidFill>
                <a:latin typeface="+mj-lt"/>
              </a:rPr>
              <a:t>. Lett. 47, 345-348 (2022)</a:t>
            </a:r>
          </a:p>
          <a:p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Christopher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Aleshire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,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et.al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., "High-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energy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Q-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switched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16-core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tapered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rod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-type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fiber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laser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system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," </a:t>
            </a:r>
            <a:r>
              <a:rPr lang="de-DE" sz="1200" i="1" u="none" strike="noStrike" dirty="0" err="1">
                <a:solidFill>
                  <a:srgbClr val="545454"/>
                </a:solidFill>
                <a:effectLst/>
                <a:latin typeface="+mj-lt"/>
              </a:rPr>
              <a:t>Opt</a:t>
            </a:r>
            <a:r>
              <a:rPr lang="de-DE" sz="1200" i="1" u="none" strike="noStrike" dirty="0">
                <a:solidFill>
                  <a:srgbClr val="545454"/>
                </a:solidFill>
                <a:effectLst/>
                <a:latin typeface="+mj-lt"/>
              </a:rPr>
              <a:t>. Lett. 47, 1725-1728 (2022)</a:t>
            </a:r>
            <a:endParaRPr lang="de-DE" sz="1200" i="1" dirty="0">
              <a:latin typeface="+mj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5B791C1-3DA3-DC51-0AB3-81FB4F2B0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06" t="20117" r="24276" b="19352"/>
          <a:stretch/>
        </p:blipFill>
        <p:spPr>
          <a:xfrm>
            <a:off x="493511" y="3762625"/>
            <a:ext cx="2068519" cy="2067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C813D19-2538-5484-F956-D3B4D65DBF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22" t="29222" r="27579" b="2840"/>
          <a:stretch/>
        </p:blipFill>
        <p:spPr>
          <a:xfrm>
            <a:off x="2164233" y="4437112"/>
            <a:ext cx="2818643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98D4AF0-A4EF-F7A5-39BD-26A66F534675}"/>
              </a:ext>
            </a:extLst>
          </p:cNvPr>
          <p:cNvSpPr txBox="1"/>
          <p:nvPr/>
        </p:nvSpPr>
        <p:spPr>
          <a:xfrm>
            <a:off x="5936593" y="3933056"/>
            <a:ext cx="565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7x7 Yb MCF, 32µm cores, 1.2m length</a:t>
            </a:r>
          </a:p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1 kW total output power achieved</a:t>
            </a:r>
          </a:p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Ultrafast: work in progress</a:t>
            </a:r>
          </a:p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&gt;500mJ extractable pulse energy</a:t>
            </a:r>
          </a:p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10x10 Yb MCF preform fabricated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28074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A146706-7CB5-4919-BB33-43AF4D71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towards Joule pulse energy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90BC10-E0B6-413D-8F7B-F2667494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19EEEB-F7A1-4CB3-A186-F122E17EB24F}"/>
              </a:ext>
            </a:extLst>
          </p:cNvPr>
          <p:cNvSpPr txBox="1"/>
          <p:nvPr/>
        </p:nvSpPr>
        <p:spPr>
          <a:xfrm>
            <a:off x="5879976" y="1628800"/>
            <a:ext cx="565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5mJ per single core (80µm core diameter)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7x7 Yb cores, i.e. 245mJ from a single MCF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&gt;200mJ after combination and compression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@10KHz =&gt; 2000W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DA9CAB-D93D-CB48-0386-381E0327A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06" t="20117" r="24276" b="19352"/>
          <a:stretch/>
        </p:blipFill>
        <p:spPr>
          <a:xfrm>
            <a:off x="248814" y="954313"/>
            <a:ext cx="2068519" cy="2067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33DB6F-64DF-2C9C-5836-2D16F19EA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22" t="29222" r="27579" b="2840"/>
          <a:stretch/>
        </p:blipFill>
        <p:spPr>
          <a:xfrm>
            <a:off x="1919536" y="1628800"/>
            <a:ext cx="2818643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EABDA17-3FD9-2D44-A568-F6DB0AB201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1235597" y="4241077"/>
            <a:ext cx="3094918" cy="1976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6E31C18-D77C-B50C-D539-F2BD49FD6D83}"/>
              </a:ext>
            </a:extLst>
          </p:cNvPr>
          <p:cNvSpPr txBox="1"/>
          <p:nvPr/>
        </p:nvSpPr>
        <p:spPr>
          <a:xfrm>
            <a:off x="5807968" y="4365104"/>
            <a:ext cx="565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Spatially separated amplification in 16 MCF modules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potentially: &gt;3J, 10kHz, &lt;150fs, &gt;30kW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compact + high wall-plug efficiency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051D96A-CC1B-AF26-BA5B-FBDFF681FEEC}"/>
              </a:ext>
            </a:extLst>
          </p:cNvPr>
          <p:cNvSpPr txBox="1"/>
          <p:nvPr/>
        </p:nvSpPr>
        <p:spPr>
          <a:xfrm>
            <a:off x="5882478" y="3098058"/>
            <a:ext cx="6048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Steinkopff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Jauregui, C.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Aleshire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Klenke, and J. Limpert, "The impact of thermo-optical effects in coherently-combined multicore fiber amplifiers," Opt. Express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38093–38105 (2020).</a:t>
            </a:r>
          </a:p>
        </p:txBody>
      </p:sp>
      <p:sp>
        <p:nvSpPr>
          <p:cNvPr id="9" name="Rahmen 8">
            <a:extLst>
              <a:ext uri="{FF2B5EF4-FFF2-40B4-BE49-F238E27FC236}">
                <a16:creationId xmlns:a16="http://schemas.microsoft.com/office/drawing/2014/main" id="{CF6108C6-42DA-3003-7677-E3FD23245A4F}"/>
              </a:ext>
            </a:extLst>
          </p:cNvPr>
          <p:cNvSpPr/>
          <p:nvPr/>
        </p:nvSpPr>
        <p:spPr>
          <a:xfrm>
            <a:off x="5519936" y="1484784"/>
            <a:ext cx="5944296" cy="1537114"/>
          </a:xfrm>
          <a:prstGeom prst="frame">
            <a:avLst>
              <a:gd name="adj1" fmla="val 450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21FF01F4-963D-C65E-AA02-A47EB5BEC648}"/>
              </a:ext>
            </a:extLst>
          </p:cNvPr>
          <p:cNvCxnSpPr/>
          <p:nvPr/>
        </p:nvCxnSpPr>
        <p:spPr>
          <a:xfrm flipH="1">
            <a:off x="4079776" y="2924944"/>
            <a:ext cx="1512168" cy="1847262"/>
          </a:xfrm>
          <a:prstGeom prst="straightConnector1">
            <a:avLst/>
          </a:prstGeom>
          <a:ln w="63500">
            <a:miter lim="800000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57120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2205186" y="4442934"/>
            <a:ext cx="7772400" cy="1992312"/>
          </a:xfrm>
        </p:spPr>
        <p:txBody>
          <a:bodyPr/>
          <a:lstStyle/>
          <a:p>
            <a:r>
              <a:rPr lang="en-US" dirty="0"/>
              <a:t>We acknowledge support by:</a:t>
            </a:r>
          </a:p>
        </p:txBody>
      </p:sp>
      <p:pic>
        <p:nvPicPr>
          <p:cNvPr id="3077" name="Picture 5" descr="Z:\stutzki\Bürokratie\Logos\Logo_EU_fl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77" y="4842295"/>
            <a:ext cx="1439849" cy="97831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 descr="BMBF_Logo_englis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1974" y="4641890"/>
            <a:ext cx="1799811" cy="137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6" descr="erc-scientific-small-rvb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252"/>
          <a:stretch>
            <a:fillRect/>
          </a:stretch>
        </p:blipFill>
        <p:spPr bwMode="auto">
          <a:xfrm>
            <a:off x="6960147" y="4801047"/>
            <a:ext cx="1799811" cy="106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Z:\jansen\Präsentationen und Publikationen\_Tools und Vorlagen\ESF\teaserbild-es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401" y="4826723"/>
            <a:ext cx="1799811" cy="10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955" y="4993166"/>
            <a:ext cx="1714367" cy="67657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63" y="5966884"/>
            <a:ext cx="3296462" cy="84313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84" y="5836183"/>
            <a:ext cx="1840090" cy="8524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6B910E5-EF5A-4110-98EF-F6D5DF60F7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6811" y="5961536"/>
            <a:ext cx="2383978" cy="67657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926AC21-CB88-0809-7EA6-7AB4BCD830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4312" y="2730867"/>
            <a:ext cx="2514600" cy="14182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11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25"/>
          <p:cNvSpPr>
            <a:spLocks/>
          </p:cNvSpPr>
          <p:nvPr/>
        </p:nvSpPr>
        <p:spPr bwMode="auto">
          <a:xfrm>
            <a:off x="3410813" y="2733899"/>
            <a:ext cx="278036" cy="376794"/>
          </a:xfrm>
          <a:custGeom>
            <a:avLst/>
            <a:gdLst>
              <a:gd name="T0" fmla="*/ 0 w 480"/>
              <a:gd name="T1" fmla="*/ 2147483647 h 240"/>
              <a:gd name="T2" fmla="*/ 2147483647 w 480"/>
              <a:gd name="T3" fmla="*/ 2147483647 h 240"/>
              <a:gd name="T4" fmla="*/ 2147483647 w 480"/>
              <a:gd name="T5" fmla="*/ 0 h 240"/>
              <a:gd name="T6" fmla="*/ 2147483647 w 480"/>
              <a:gd name="T7" fmla="*/ 2147483647 h 240"/>
              <a:gd name="T8" fmla="*/ 2147483647 w 480"/>
              <a:gd name="T9" fmla="*/ 2147483647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0"/>
              <a:gd name="T16" fmla="*/ 0 h 240"/>
              <a:gd name="T17" fmla="*/ 480 w 48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0" h="240">
                <a:moveTo>
                  <a:pt x="0" y="240"/>
                </a:moveTo>
                <a:cubicBezTo>
                  <a:pt x="52" y="236"/>
                  <a:pt x="104" y="232"/>
                  <a:pt x="144" y="192"/>
                </a:cubicBezTo>
                <a:cubicBezTo>
                  <a:pt x="184" y="152"/>
                  <a:pt x="208" y="0"/>
                  <a:pt x="240" y="0"/>
                </a:cubicBezTo>
                <a:cubicBezTo>
                  <a:pt x="272" y="0"/>
                  <a:pt x="296" y="152"/>
                  <a:pt x="336" y="192"/>
                </a:cubicBezTo>
                <a:cubicBezTo>
                  <a:pt x="376" y="232"/>
                  <a:pt x="428" y="236"/>
                  <a:pt x="480" y="240"/>
                </a:cubicBezTo>
              </a:path>
            </a:pathLst>
          </a:custGeom>
          <a:gradFill rotWithShape="1">
            <a:gsLst>
              <a:gs pos="83000">
                <a:srgbClr val="FF0000"/>
              </a:gs>
              <a:gs pos="100000">
                <a:srgbClr val="FFDADA"/>
              </a:gs>
            </a:gsLst>
            <a:lin ang="5400000" scaled="1"/>
          </a:gradFill>
          <a:ln>
            <a:noFill/>
          </a:ln>
        </p:spPr>
        <p:txBody>
          <a:bodyPr wrap="none" lIns="82936" tIns="41468" rIns="82936" bIns="41468" anchor="ctr"/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2551" name="Textfeld 3"/>
          <p:cNvSpPr txBox="1">
            <a:spLocks noChangeArrowheads="1"/>
          </p:cNvSpPr>
          <p:nvPr/>
        </p:nvSpPr>
        <p:spPr bwMode="auto">
          <a:xfrm>
            <a:off x="3042680" y="5107204"/>
            <a:ext cx="4784514" cy="65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32" tIns="48366" rIns="96732" bIns="48366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Use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i="1" dirty="0">
                <a:solidFill>
                  <a:srgbClr val="000000"/>
                </a:solidFill>
                <a:latin typeface="+mn-lt"/>
              </a:rPr>
              <a:t>N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amplifiers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and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combine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the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spatially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separated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pulses</a:t>
            </a:r>
            <a:endParaRPr lang="de-DE" sz="1800" b="0" baseline="30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2562" name="Textfeld 42"/>
          <p:cNvSpPr txBox="1">
            <a:spLocks noChangeArrowheads="1"/>
          </p:cNvSpPr>
          <p:nvPr/>
        </p:nvSpPr>
        <p:spPr bwMode="auto">
          <a:xfrm>
            <a:off x="3041001" y="5896751"/>
            <a:ext cx="4784514" cy="65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32" tIns="48366" rIns="96732" bIns="48366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de-DE" sz="1800" b="0" dirty="0">
                <a:solidFill>
                  <a:srgbClr val="000000"/>
                </a:solidFill>
                <a:latin typeface="+mn-lt"/>
              </a:rPr>
              <a:t>Best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case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: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Improvement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of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the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pulse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energy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and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average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power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by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a </a:t>
            </a:r>
            <a:r>
              <a:rPr lang="de-DE" sz="1800" b="0" dirty="0" err="1">
                <a:solidFill>
                  <a:srgbClr val="000000"/>
                </a:solidFill>
                <a:latin typeface="+mn-lt"/>
              </a:rPr>
              <a:t>factor</a:t>
            </a:r>
            <a:r>
              <a:rPr lang="de-DE" sz="1800" b="0" dirty="0">
                <a:solidFill>
                  <a:srgbClr val="000000"/>
                </a:solidFill>
                <a:latin typeface="+mn-lt"/>
              </a:rPr>
              <a:t> of </a:t>
            </a:r>
            <a:r>
              <a:rPr lang="de-DE" sz="1800" i="1" dirty="0">
                <a:solidFill>
                  <a:srgbClr val="000000"/>
                </a:solidFill>
                <a:latin typeface="+mn-lt"/>
              </a:rPr>
              <a:t>N</a:t>
            </a:r>
          </a:p>
        </p:txBody>
      </p:sp>
      <p:sp>
        <p:nvSpPr>
          <p:cNvPr id="28" name="Textfeld 3"/>
          <p:cNvSpPr txBox="1">
            <a:spLocks noChangeArrowheads="1"/>
          </p:cNvSpPr>
          <p:nvPr/>
        </p:nvSpPr>
        <p:spPr bwMode="auto">
          <a:xfrm>
            <a:off x="4295800" y="1110344"/>
            <a:ext cx="4915452" cy="37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32" tIns="48366" rIns="96732" bIns="48366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 dirty="0">
                <a:latin typeface="+mn-lt"/>
              </a:rPr>
              <a:t>“Amplifying Interferometer”</a:t>
            </a:r>
          </a:p>
        </p:txBody>
      </p:sp>
      <p:cxnSp>
        <p:nvCxnSpPr>
          <p:cNvPr id="34" name="Gerade Verbindung mit Pfeil 33"/>
          <p:cNvCxnSpPr>
            <a:stCxn id="38" idx="3"/>
            <a:endCxn id="55" idx="3"/>
          </p:cNvCxnSpPr>
          <p:nvPr/>
        </p:nvCxnSpPr>
        <p:spPr>
          <a:xfrm>
            <a:off x="3161100" y="3179688"/>
            <a:ext cx="9392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>
            <a:stCxn id="56" idx="1"/>
            <a:endCxn id="39" idx="1"/>
          </p:cNvCxnSpPr>
          <p:nvPr/>
        </p:nvCxnSpPr>
        <p:spPr>
          <a:xfrm flipV="1">
            <a:off x="7337564" y="3179689"/>
            <a:ext cx="1133461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Abgerundetes Rechteck 37"/>
          <p:cNvSpPr/>
          <p:nvPr/>
        </p:nvSpPr>
        <p:spPr>
          <a:xfrm>
            <a:off x="1863716" y="2954698"/>
            <a:ext cx="1297384" cy="449980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6" rIns="91431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800" i="1" dirty="0">
                <a:solidFill>
                  <a:srgbClr val="FFFFFF"/>
                </a:solidFill>
              </a:rPr>
              <a:t>Front-End</a:t>
            </a:r>
          </a:p>
        </p:txBody>
      </p:sp>
      <p:sp>
        <p:nvSpPr>
          <p:cNvPr id="39" name="Abgerundetes Rechteck 38"/>
          <p:cNvSpPr/>
          <p:nvPr/>
        </p:nvSpPr>
        <p:spPr>
          <a:xfrm>
            <a:off x="8471024" y="2954698"/>
            <a:ext cx="1513408" cy="449980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6" rIns="91431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800" i="1" dirty="0" err="1">
                <a:solidFill>
                  <a:srgbClr val="FFFFFF"/>
                </a:solidFill>
              </a:rPr>
              <a:t>Compressor</a:t>
            </a:r>
            <a:endParaRPr lang="de-DE" sz="1800" i="1" dirty="0">
              <a:solidFill>
                <a:srgbClr val="FFFFFF"/>
              </a:solidFill>
            </a:endParaRPr>
          </a:p>
        </p:txBody>
      </p:sp>
      <p:cxnSp>
        <p:nvCxnSpPr>
          <p:cNvPr id="41" name="Gerade Verbindung 40"/>
          <p:cNvCxnSpPr/>
          <p:nvPr/>
        </p:nvCxnSpPr>
        <p:spPr>
          <a:xfrm flipH="1">
            <a:off x="4608180" y="2315703"/>
            <a:ext cx="460800" cy="1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 flipH="1">
            <a:off x="6314594" y="2315703"/>
            <a:ext cx="514800" cy="1"/>
          </a:xfrm>
          <a:prstGeom prst="line">
            <a:avLst/>
          </a:prstGeom>
          <a:ln w="34925"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5738529" y="3359688"/>
            <a:ext cx="0" cy="360004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>
            <a:off x="4608180" y="4187714"/>
            <a:ext cx="460800" cy="1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H="1">
            <a:off x="6314594" y="4187714"/>
            <a:ext cx="514800" cy="1"/>
          </a:xfrm>
          <a:prstGeom prst="line">
            <a:avLst/>
          </a:prstGeom>
          <a:ln w="34925"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 flipH="1">
            <a:off x="4608180" y="2963706"/>
            <a:ext cx="460800" cy="1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flipH="1">
            <a:off x="6314594" y="2963706"/>
            <a:ext cx="514800" cy="1"/>
          </a:xfrm>
          <a:prstGeom prst="line">
            <a:avLst/>
          </a:prstGeom>
          <a:ln w="34925"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Diagonal liegende Ecken des Rechtecks schneiden 54"/>
          <p:cNvSpPr/>
          <p:nvPr/>
        </p:nvSpPr>
        <p:spPr>
          <a:xfrm rot="16200000" flipH="1">
            <a:off x="3020368" y="2927660"/>
            <a:ext cx="2664016" cy="504056"/>
          </a:xfrm>
          <a:prstGeom prst="snip2DiagRect">
            <a:avLst/>
          </a:prstGeom>
          <a:solidFill>
            <a:srgbClr val="EB9500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6" rIns="91431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800" b="1" dirty="0">
                <a:solidFill>
                  <a:srgbClr val="FFFFFF"/>
                </a:solidFill>
              </a:rPr>
              <a:t>Division Stage</a:t>
            </a:r>
          </a:p>
        </p:txBody>
      </p:sp>
      <p:sp>
        <p:nvSpPr>
          <p:cNvPr id="56" name="Diagonal liegende Ecken des Rechtecks schneiden 55"/>
          <p:cNvSpPr/>
          <p:nvPr/>
        </p:nvSpPr>
        <p:spPr>
          <a:xfrm rot="16200000" flipH="1">
            <a:off x="5753526" y="2927660"/>
            <a:ext cx="2664019" cy="504056"/>
          </a:xfrm>
          <a:prstGeom prst="snip2DiagRect">
            <a:avLst/>
          </a:prstGeom>
          <a:solidFill>
            <a:srgbClr val="EB9500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6" rIns="91431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800" b="1" dirty="0" err="1">
                <a:solidFill>
                  <a:srgbClr val="FFFFFF"/>
                </a:solidFill>
              </a:rPr>
              <a:t>Combining</a:t>
            </a:r>
            <a:r>
              <a:rPr lang="de-DE" sz="1800" b="1" dirty="0">
                <a:solidFill>
                  <a:srgbClr val="FFFFFF"/>
                </a:solidFill>
              </a:rPr>
              <a:t> Stage</a:t>
            </a:r>
          </a:p>
        </p:txBody>
      </p:sp>
      <p:sp>
        <p:nvSpPr>
          <p:cNvPr id="57" name="Rechteck 56"/>
          <p:cNvSpPr/>
          <p:nvPr/>
        </p:nvSpPr>
        <p:spPr>
          <a:xfrm>
            <a:off x="5070884" y="2135720"/>
            <a:ext cx="1296144" cy="3599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6" rIns="91431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Amplifier </a:t>
            </a:r>
            <a:r>
              <a:rPr lang="de-DE" sz="1800" dirty="0">
                <a:solidFill>
                  <a:srgbClr val="FFFFFF"/>
                </a:solidFill>
              </a:rPr>
              <a:t>1</a:t>
            </a:r>
            <a:endParaRPr lang="de-DE" sz="1800" dirty="0">
              <a:solidFill>
                <a:srgbClr val="FFFFFF"/>
              </a:solidFill>
              <a:ea typeface="Cambria Math" pitchFamily="18" charset="0"/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5070884" y="4007731"/>
            <a:ext cx="1296144" cy="3599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6" rIns="91431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Amplifier </a:t>
            </a:r>
            <a:r>
              <a:rPr lang="en-US" sz="1800" i="1" dirty="0">
                <a:solidFill>
                  <a:srgbClr val="FFFFFF"/>
                </a:solidFill>
                <a:ea typeface="Cambria Math" pitchFamily="18" charset="0"/>
              </a:rPr>
              <a:t>N</a:t>
            </a:r>
          </a:p>
        </p:txBody>
      </p:sp>
      <p:sp>
        <p:nvSpPr>
          <p:cNvPr id="59" name="Rechteck 58"/>
          <p:cNvSpPr/>
          <p:nvPr/>
        </p:nvSpPr>
        <p:spPr>
          <a:xfrm>
            <a:off x="5070884" y="2783724"/>
            <a:ext cx="1296144" cy="3599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6" rIns="91431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Amplifier 2</a:t>
            </a:r>
            <a:endParaRPr lang="en-US" sz="1800" dirty="0">
              <a:solidFill>
                <a:srgbClr val="FFFFFF"/>
              </a:solidFill>
              <a:ea typeface="Cambria Math" pitchFamily="18" charset="0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1728636" y="1745890"/>
            <a:ext cx="3221451" cy="2952018"/>
          </a:xfrm>
          <a:prstGeom prst="rect">
            <a:avLst/>
          </a:prstGeom>
          <a:gradFill flip="none" rotWithShape="1">
            <a:gsLst>
              <a:gs pos="67000">
                <a:schemeClr val="bg1"/>
              </a:gs>
              <a:gs pos="82000">
                <a:schemeClr val="bg1">
                  <a:alpha val="7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6" rIns="91431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0" dirty="0">
              <a:solidFill>
                <a:srgbClr val="FFFFFF"/>
              </a:solidFill>
            </a:endParaRPr>
          </a:p>
        </p:txBody>
      </p:sp>
      <p:grpSp>
        <p:nvGrpSpPr>
          <p:cNvPr id="64" name="Gruppieren 14"/>
          <p:cNvGrpSpPr/>
          <p:nvPr/>
        </p:nvGrpSpPr>
        <p:grpSpPr>
          <a:xfrm>
            <a:off x="3634367" y="2078736"/>
            <a:ext cx="1043784" cy="2217499"/>
            <a:chOff x="2592112" y="3282366"/>
            <a:chExt cx="1043784" cy="2217732"/>
          </a:xfrm>
        </p:grpSpPr>
        <p:cxnSp>
          <p:nvCxnSpPr>
            <p:cNvPr id="65" name="Gerade Verbindung 64"/>
            <p:cNvCxnSpPr/>
            <p:nvPr/>
          </p:nvCxnSpPr>
          <p:spPr>
            <a:xfrm flipH="1">
              <a:off x="2592112" y="3282366"/>
              <a:ext cx="1043784" cy="4017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/>
          </p:nvCxnSpPr>
          <p:spPr>
            <a:xfrm flipH="1">
              <a:off x="2592112" y="5496081"/>
              <a:ext cx="1043784" cy="4017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/>
            <p:cNvCxnSpPr/>
            <p:nvPr/>
          </p:nvCxnSpPr>
          <p:spPr>
            <a:xfrm flipV="1">
              <a:off x="2592112" y="3286383"/>
              <a:ext cx="0" cy="2209698"/>
            </a:xfrm>
            <a:prstGeom prst="straightConnector1">
              <a:avLst/>
            </a:prstGeom>
            <a:ln>
              <a:solidFill>
                <a:schemeClr val="bg2">
                  <a:lumMod val="65000"/>
                </a:schemeClr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feld 67"/>
          <p:cNvSpPr txBox="1"/>
          <p:nvPr/>
        </p:nvSpPr>
        <p:spPr>
          <a:xfrm>
            <a:off x="1665531" y="2791880"/>
            <a:ext cx="1745283" cy="637627"/>
          </a:xfrm>
          <a:prstGeom prst="rect">
            <a:avLst/>
          </a:prstGeom>
          <a:noFill/>
        </p:spPr>
        <p:txBody>
          <a:bodyPr wrap="none" lIns="82936" tIns="41468" rIns="82936" bIns="41468" rtlCol="0">
            <a:spAutoFit/>
          </a:bodyPr>
          <a:lstStyle/>
          <a:p>
            <a:pPr algn="ctr"/>
            <a:r>
              <a:rPr lang="en-US" sz="1800" b="1">
                <a:solidFill>
                  <a:prstClr val="black"/>
                </a:solidFill>
                <a:latin typeface="+mn-lt"/>
              </a:rPr>
              <a:t>Artificial Scaling </a:t>
            </a:r>
            <a:br>
              <a:rPr lang="en-US" sz="1800" b="1" dirty="0">
                <a:solidFill>
                  <a:prstClr val="black"/>
                </a:solidFill>
                <a:latin typeface="+mn-lt"/>
              </a:rPr>
            </a:br>
            <a:r>
              <a:rPr lang="en-US" sz="1800" i="1">
                <a:solidFill>
                  <a:prstClr val="black"/>
                </a:solidFill>
                <a:latin typeface="+mn-lt"/>
              </a:rPr>
              <a:t>of Mode Area</a:t>
            </a:r>
            <a:endParaRPr lang="en-US" sz="18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0" name="Pfeil nach rechts 59"/>
          <p:cNvSpPr/>
          <p:nvPr/>
        </p:nvSpPr>
        <p:spPr>
          <a:xfrm>
            <a:off x="2461896" y="5301012"/>
            <a:ext cx="393744" cy="288001"/>
          </a:xfrm>
          <a:prstGeom prst="rightArrow">
            <a:avLst/>
          </a:prstGeom>
          <a:solidFill>
            <a:srgbClr val="2679A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36" tIns="41468" rIns="82936" bIns="41468" rtlCol="0" anchor="ctr"/>
          <a:lstStyle/>
          <a:p>
            <a:pPr algn="ctr"/>
            <a:endParaRPr lang="en-US"/>
          </a:p>
        </p:txBody>
      </p:sp>
      <p:sp>
        <p:nvSpPr>
          <p:cNvPr id="61" name="Pfeil nach rechts 60"/>
          <p:cNvSpPr/>
          <p:nvPr/>
        </p:nvSpPr>
        <p:spPr>
          <a:xfrm>
            <a:off x="2461896" y="6165018"/>
            <a:ext cx="393744" cy="288001"/>
          </a:xfrm>
          <a:prstGeom prst="rightArrow">
            <a:avLst/>
          </a:prstGeom>
          <a:solidFill>
            <a:srgbClr val="2679A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36" tIns="41468" rIns="82936" bIns="41468"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8064896" cy="377974"/>
          </a:xfrm>
        </p:spPr>
        <p:txBody>
          <a:bodyPr/>
          <a:lstStyle/>
          <a:p>
            <a:r>
              <a:rPr lang="de-DE" dirty="0" err="1"/>
              <a:t>Coherent</a:t>
            </a:r>
            <a:r>
              <a:rPr lang="de-DE" dirty="0"/>
              <a:t> Addition of Ultrashort Pulses</a:t>
            </a:r>
            <a:endParaRPr lang="en-US" dirty="0"/>
          </a:p>
        </p:txBody>
      </p:sp>
      <p:sp>
        <p:nvSpPr>
          <p:cNvPr id="42" name="Freeform 25"/>
          <p:cNvSpPr>
            <a:spLocks/>
          </p:cNvSpPr>
          <p:nvPr/>
        </p:nvSpPr>
        <p:spPr bwMode="auto">
          <a:xfrm>
            <a:off x="4654041" y="1964124"/>
            <a:ext cx="278036" cy="248746"/>
          </a:xfrm>
          <a:custGeom>
            <a:avLst/>
            <a:gdLst>
              <a:gd name="T0" fmla="*/ 0 w 480"/>
              <a:gd name="T1" fmla="*/ 2147483647 h 240"/>
              <a:gd name="T2" fmla="*/ 2147483647 w 480"/>
              <a:gd name="T3" fmla="*/ 2147483647 h 240"/>
              <a:gd name="T4" fmla="*/ 2147483647 w 480"/>
              <a:gd name="T5" fmla="*/ 0 h 240"/>
              <a:gd name="T6" fmla="*/ 2147483647 w 480"/>
              <a:gd name="T7" fmla="*/ 2147483647 h 240"/>
              <a:gd name="T8" fmla="*/ 2147483647 w 480"/>
              <a:gd name="T9" fmla="*/ 2147483647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0"/>
              <a:gd name="T16" fmla="*/ 0 h 240"/>
              <a:gd name="T17" fmla="*/ 480 w 48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0" h="240">
                <a:moveTo>
                  <a:pt x="0" y="240"/>
                </a:moveTo>
                <a:cubicBezTo>
                  <a:pt x="52" y="236"/>
                  <a:pt x="104" y="232"/>
                  <a:pt x="144" y="192"/>
                </a:cubicBezTo>
                <a:cubicBezTo>
                  <a:pt x="184" y="152"/>
                  <a:pt x="208" y="0"/>
                  <a:pt x="240" y="0"/>
                </a:cubicBezTo>
                <a:cubicBezTo>
                  <a:pt x="272" y="0"/>
                  <a:pt x="296" y="152"/>
                  <a:pt x="336" y="192"/>
                </a:cubicBezTo>
                <a:cubicBezTo>
                  <a:pt x="376" y="232"/>
                  <a:pt x="428" y="236"/>
                  <a:pt x="480" y="240"/>
                </a:cubicBezTo>
              </a:path>
            </a:pathLst>
          </a:custGeom>
          <a:gradFill rotWithShape="1">
            <a:gsLst>
              <a:gs pos="83000">
                <a:srgbClr val="FF0000"/>
              </a:gs>
              <a:gs pos="100000">
                <a:srgbClr val="FFDADA"/>
              </a:gs>
            </a:gsLst>
            <a:lin ang="5400000" scaled="1"/>
          </a:gradFill>
          <a:ln>
            <a:noFill/>
          </a:ln>
        </p:spPr>
        <p:txBody>
          <a:bodyPr wrap="none" lIns="82936" tIns="41468" rIns="82936" bIns="41468" anchor="ctr"/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62" name="Freeform 25"/>
          <p:cNvSpPr>
            <a:spLocks/>
          </p:cNvSpPr>
          <p:nvPr/>
        </p:nvSpPr>
        <p:spPr bwMode="auto">
          <a:xfrm>
            <a:off x="6414396" y="1856464"/>
            <a:ext cx="278036" cy="356407"/>
          </a:xfrm>
          <a:custGeom>
            <a:avLst/>
            <a:gdLst>
              <a:gd name="T0" fmla="*/ 0 w 480"/>
              <a:gd name="T1" fmla="*/ 2147483647 h 240"/>
              <a:gd name="T2" fmla="*/ 2147483647 w 480"/>
              <a:gd name="T3" fmla="*/ 2147483647 h 240"/>
              <a:gd name="T4" fmla="*/ 2147483647 w 480"/>
              <a:gd name="T5" fmla="*/ 0 h 240"/>
              <a:gd name="T6" fmla="*/ 2147483647 w 480"/>
              <a:gd name="T7" fmla="*/ 2147483647 h 240"/>
              <a:gd name="T8" fmla="*/ 2147483647 w 480"/>
              <a:gd name="T9" fmla="*/ 2147483647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0"/>
              <a:gd name="T16" fmla="*/ 0 h 240"/>
              <a:gd name="T17" fmla="*/ 480 w 48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0" h="240">
                <a:moveTo>
                  <a:pt x="0" y="240"/>
                </a:moveTo>
                <a:cubicBezTo>
                  <a:pt x="52" y="236"/>
                  <a:pt x="104" y="232"/>
                  <a:pt x="144" y="192"/>
                </a:cubicBezTo>
                <a:cubicBezTo>
                  <a:pt x="184" y="152"/>
                  <a:pt x="208" y="0"/>
                  <a:pt x="240" y="0"/>
                </a:cubicBezTo>
                <a:cubicBezTo>
                  <a:pt x="272" y="0"/>
                  <a:pt x="296" y="152"/>
                  <a:pt x="336" y="192"/>
                </a:cubicBezTo>
                <a:cubicBezTo>
                  <a:pt x="376" y="232"/>
                  <a:pt x="428" y="236"/>
                  <a:pt x="480" y="240"/>
                </a:cubicBezTo>
              </a:path>
            </a:pathLst>
          </a:custGeom>
          <a:gradFill rotWithShape="1">
            <a:gsLst>
              <a:gs pos="83000">
                <a:srgbClr val="FF0000"/>
              </a:gs>
              <a:gs pos="100000">
                <a:srgbClr val="FFDADA"/>
              </a:gs>
            </a:gsLst>
            <a:lin ang="5400000" scaled="1"/>
          </a:gradFill>
          <a:ln>
            <a:noFill/>
          </a:ln>
        </p:spPr>
        <p:txBody>
          <a:bodyPr wrap="none" lIns="82936" tIns="41468" rIns="82936" bIns="41468" anchor="ctr"/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70" name="Freeform 25"/>
          <p:cNvSpPr>
            <a:spLocks/>
          </p:cNvSpPr>
          <p:nvPr/>
        </p:nvSpPr>
        <p:spPr bwMode="auto">
          <a:xfrm>
            <a:off x="7692282" y="2064748"/>
            <a:ext cx="278036" cy="1003208"/>
          </a:xfrm>
          <a:custGeom>
            <a:avLst/>
            <a:gdLst>
              <a:gd name="T0" fmla="*/ 0 w 480"/>
              <a:gd name="T1" fmla="*/ 2147483647 h 240"/>
              <a:gd name="T2" fmla="*/ 2147483647 w 480"/>
              <a:gd name="T3" fmla="*/ 2147483647 h 240"/>
              <a:gd name="T4" fmla="*/ 2147483647 w 480"/>
              <a:gd name="T5" fmla="*/ 0 h 240"/>
              <a:gd name="T6" fmla="*/ 2147483647 w 480"/>
              <a:gd name="T7" fmla="*/ 2147483647 h 240"/>
              <a:gd name="T8" fmla="*/ 2147483647 w 480"/>
              <a:gd name="T9" fmla="*/ 2147483647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0"/>
              <a:gd name="T16" fmla="*/ 0 h 240"/>
              <a:gd name="T17" fmla="*/ 480 w 48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0" h="240">
                <a:moveTo>
                  <a:pt x="0" y="240"/>
                </a:moveTo>
                <a:cubicBezTo>
                  <a:pt x="52" y="236"/>
                  <a:pt x="104" y="232"/>
                  <a:pt x="144" y="192"/>
                </a:cubicBezTo>
                <a:cubicBezTo>
                  <a:pt x="184" y="152"/>
                  <a:pt x="208" y="0"/>
                  <a:pt x="240" y="0"/>
                </a:cubicBezTo>
                <a:cubicBezTo>
                  <a:pt x="272" y="0"/>
                  <a:pt x="296" y="152"/>
                  <a:pt x="336" y="192"/>
                </a:cubicBezTo>
                <a:cubicBezTo>
                  <a:pt x="376" y="232"/>
                  <a:pt x="428" y="236"/>
                  <a:pt x="480" y="240"/>
                </a:cubicBezTo>
              </a:path>
            </a:pathLst>
          </a:custGeom>
          <a:gradFill rotWithShape="1">
            <a:gsLst>
              <a:gs pos="83000">
                <a:srgbClr val="FF0000"/>
              </a:gs>
              <a:gs pos="100000">
                <a:srgbClr val="FFDADA"/>
              </a:gs>
            </a:gsLst>
            <a:lin ang="5400000" scaled="1"/>
          </a:gradFill>
          <a:ln>
            <a:noFill/>
          </a:ln>
        </p:spPr>
        <p:txBody>
          <a:bodyPr wrap="none" lIns="82936" tIns="41468" rIns="82936" bIns="41468" anchor="ctr"/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71" name="Freeform 25"/>
          <p:cNvSpPr>
            <a:spLocks/>
          </p:cNvSpPr>
          <p:nvPr/>
        </p:nvSpPr>
        <p:spPr bwMode="auto">
          <a:xfrm>
            <a:off x="6414067" y="2519086"/>
            <a:ext cx="278036" cy="356407"/>
          </a:xfrm>
          <a:custGeom>
            <a:avLst/>
            <a:gdLst>
              <a:gd name="T0" fmla="*/ 0 w 480"/>
              <a:gd name="T1" fmla="*/ 2147483647 h 240"/>
              <a:gd name="T2" fmla="*/ 2147483647 w 480"/>
              <a:gd name="T3" fmla="*/ 2147483647 h 240"/>
              <a:gd name="T4" fmla="*/ 2147483647 w 480"/>
              <a:gd name="T5" fmla="*/ 0 h 240"/>
              <a:gd name="T6" fmla="*/ 2147483647 w 480"/>
              <a:gd name="T7" fmla="*/ 2147483647 h 240"/>
              <a:gd name="T8" fmla="*/ 2147483647 w 480"/>
              <a:gd name="T9" fmla="*/ 2147483647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0"/>
              <a:gd name="T16" fmla="*/ 0 h 240"/>
              <a:gd name="T17" fmla="*/ 480 w 48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0" h="240">
                <a:moveTo>
                  <a:pt x="0" y="240"/>
                </a:moveTo>
                <a:cubicBezTo>
                  <a:pt x="52" y="236"/>
                  <a:pt x="104" y="232"/>
                  <a:pt x="144" y="192"/>
                </a:cubicBezTo>
                <a:cubicBezTo>
                  <a:pt x="184" y="152"/>
                  <a:pt x="208" y="0"/>
                  <a:pt x="240" y="0"/>
                </a:cubicBezTo>
                <a:cubicBezTo>
                  <a:pt x="272" y="0"/>
                  <a:pt x="296" y="152"/>
                  <a:pt x="336" y="192"/>
                </a:cubicBezTo>
                <a:cubicBezTo>
                  <a:pt x="376" y="232"/>
                  <a:pt x="428" y="236"/>
                  <a:pt x="480" y="240"/>
                </a:cubicBezTo>
              </a:path>
            </a:pathLst>
          </a:custGeom>
          <a:gradFill rotWithShape="1">
            <a:gsLst>
              <a:gs pos="83000">
                <a:srgbClr val="FF0000"/>
              </a:gs>
              <a:gs pos="100000">
                <a:srgbClr val="FFDADA"/>
              </a:gs>
            </a:gsLst>
            <a:lin ang="5400000" scaled="1"/>
          </a:gradFill>
          <a:ln>
            <a:noFill/>
          </a:ln>
        </p:spPr>
        <p:txBody>
          <a:bodyPr wrap="none" lIns="82936" tIns="41468" rIns="82936" bIns="41468" anchor="ctr"/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72" name="Freeform 25"/>
          <p:cNvSpPr>
            <a:spLocks/>
          </p:cNvSpPr>
          <p:nvPr/>
        </p:nvSpPr>
        <p:spPr bwMode="auto">
          <a:xfrm>
            <a:off x="6410075" y="3737503"/>
            <a:ext cx="278036" cy="356407"/>
          </a:xfrm>
          <a:custGeom>
            <a:avLst/>
            <a:gdLst>
              <a:gd name="T0" fmla="*/ 0 w 480"/>
              <a:gd name="T1" fmla="*/ 2147483647 h 240"/>
              <a:gd name="T2" fmla="*/ 2147483647 w 480"/>
              <a:gd name="T3" fmla="*/ 2147483647 h 240"/>
              <a:gd name="T4" fmla="*/ 2147483647 w 480"/>
              <a:gd name="T5" fmla="*/ 0 h 240"/>
              <a:gd name="T6" fmla="*/ 2147483647 w 480"/>
              <a:gd name="T7" fmla="*/ 2147483647 h 240"/>
              <a:gd name="T8" fmla="*/ 2147483647 w 480"/>
              <a:gd name="T9" fmla="*/ 2147483647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0"/>
              <a:gd name="T16" fmla="*/ 0 h 240"/>
              <a:gd name="T17" fmla="*/ 480 w 48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0" h="240">
                <a:moveTo>
                  <a:pt x="0" y="240"/>
                </a:moveTo>
                <a:cubicBezTo>
                  <a:pt x="52" y="236"/>
                  <a:pt x="104" y="232"/>
                  <a:pt x="144" y="192"/>
                </a:cubicBezTo>
                <a:cubicBezTo>
                  <a:pt x="184" y="152"/>
                  <a:pt x="208" y="0"/>
                  <a:pt x="240" y="0"/>
                </a:cubicBezTo>
                <a:cubicBezTo>
                  <a:pt x="272" y="0"/>
                  <a:pt x="296" y="152"/>
                  <a:pt x="336" y="192"/>
                </a:cubicBezTo>
                <a:cubicBezTo>
                  <a:pt x="376" y="232"/>
                  <a:pt x="428" y="236"/>
                  <a:pt x="480" y="240"/>
                </a:cubicBezTo>
              </a:path>
            </a:pathLst>
          </a:custGeom>
          <a:gradFill rotWithShape="1">
            <a:gsLst>
              <a:gs pos="83000">
                <a:srgbClr val="FF0000"/>
              </a:gs>
              <a:gs pos="100000">
                <a:srgbClr val="FFDADA"/>
              </a:gs>
            </a:gsLst>
            <a:lin ang="5400000" scaled="1"/>
          </a:gradFill>
          <a:ln>
            <a:noFill/>
          </a:ln>
        </p:spPr>
        <p:txBody>
          <a:bodyPr wrap="none" lIns="82936" tIns="41468" rIns="82936" bIns="41468" anchor="ctr"/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73" name="Freeform 25"/>
          <p:cNvSpPr>
            <a:spLocks/>
          </p:cNvSpPr>
          <p:nvPr/>
        </p:nvSpPr>
        <p:spPr bwMode="auto">
          <a:xfrm>
            <a:off x="4651443" y="2618572"/>
            <a:ext cx="278036" cy="248746"/>
          </a:xfrm>
          <a:custGeom>
            <a:avLst/>
            <a:gdLst>
              <a:gd name="T0" fmla="*/ 0 w 480"/>
              <a:gd name="T1" fmla="*/ 2147483647 h 240"/>
              <a:gd name="T2" fmla="*/ 2147483647 w 480"/>
              <a:gd name="T3" fmla="*/ 2147483647 h 240"/>
              <a:gd name="T4" fmla="*/ 2147483647 w 480"/>
              <a:gd name="T5" fmla="*/ 0 h 240"/>
              <a:gd name="T6" fmla="*/ 2147483647 w 480"/>
              <a:gd name="T7" fmla="*/ 2147483647 h 240"/>
              <a:gd name="T8" fmla="*/ 2147483647 w 480"/>
              <a:gd name="T9" fmla="*/ 2147483647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0"/>
              <a:gd name="T16" fmla="*/ 0 h 240"/>
              <a:gd name="T17" fmla="*/ 480 w 48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0" h="240">
                <a:moveTo>
                  <a:pt x="0" y="240"/>
                </a:moveTo>
                <a:cubicBezTo>
                  <a:pt x="52" y="236"/>
                  <a:pt x="104" y="232"/>
                  <a:pt x="144" y="192"/>
                </a:cubicBezTo>
                <a:cubicBezTo>
                  <a:pt x="184" y="152"/>
                  <a:pt x="208" y="0"/>
                  <a:pt x="240" y="0"/>
                </a:cubicBezTo>
                <a:cubicBezTo>
                  <a:pt x="272" y="0"/>
                  <a:pt x="296" y="152"/>
                  <a:pt x="336" y="192"/>
                </a:cubicBezTo>
                <a:cubicBezTo>
                  <a:pt x="376" y="232"/>
                  <a:pt x="428" y="236"/>
                  <a:pt x="480" y="240"/>
                </a:cubicBezTo>
              </a:path>
            </a:pathLst>
          </a:custGeom>
          <a:gradFill rotWithShape="1">
            <a:gsLst>
              <a:gs pos="83000">
                <a:srgbClr val="FF0000"/>
              </a:gs>
              <a:gs pos="100000">
                <a:srgbClr val="FFDADA"/>
              </a:gs>
            </a:gsLst>
            <a:lin ang="5400000" scaled="1"/>
          </a:gradFill>
          <a:ln>
            <a:noFill/>
          </a:ln>
        </p:spPr>
        <p:txBody>
          <a:bodyPr wrap="none" lIns="82936" tIns="41468" rIns="82936" bIns="41468" anchor="ctr"/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74" name="Freeform 25"/>
          <p:cNvSpPr>
            <a:spLocks/>
          </p:cNvSpPr>
          <p:nvPr/>
        </p:nvSpPr>
        <p:spPr bwMode="auto">
          <a:xfrm>
            <a:off x="4648509" y="3838039"/>
            <a:ext cx="278036" cy="248746"/>
          </a:xfrm>
          <a:custGeom>
            <a:avLst/>
            <a:gdLst>
              <a:gd name="T0" fmla="*/ 0 w 480"/>
              <a:gd name="T1" fmla="*/ 2147483647 h 240"/>
              <a:gd name="T2" fmla="*/ 2147483647 w 480"/>
              <a:gd name="T3" fmla="*/ 2147483647 h 240"/>
              <a:gd name="T4" fmla="*/ 2147483647 w 480"/>
              <a:gd name="T5" fmla="*/ 0 h 240"/>
              <a:gd name="T6" fmla="*/ 2147483647 w 480"/>
              <a:gd name="T7" fmla="*/ 2147483647 h 240"/>
              <a:gd name="T8" fmla="*/ 2147483647 w 480"/>
              <a:gd name="T9" fmla="*/ 2147483647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0"/>
              <a:gd name="T16" fmla="*/ 0 h 240"/>
              <a:gd name="T17" fmla="*/ 480 w 48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0" h="240">
                <a:moveTo>
                  <a:pt x="0" y="240"/>
                </a:moveTo>
                <a:cubicBezTo>
                  <a:pt x="52" y="236"/>
                  <a:pt x="104" y="232"/>
                  <a:pt x="144" y="192"/>
                </a:cubicBezTo>
                <a:cubicBezTo>
                  <a:pt x="184" y="152"/>
                  <a:pt x="208" y="0"/>
                  <a:pt x="240" y="0"/>
                </a:cubicBezTo>
                <a:cubicBezTo>
                  <a:pt x="272" y="0"/>
                  <a:pt x="296" y="152"/>
                  <a:pt x="336" y="192"/>
                </a:cubicBezTo>
                <a:cubicBezTo>
                  <a:pt x="376" y="232"/>
                  <a:pt x="428" y="236"/>
                  <a:pt x="480" y="240"/>
                </a:cubicBezTo>
              </a:path>
            </a:pathLst>
          </a:custGeom>
          <a:gradFill rotWithShape="1">
            <a:gsLst>
              <a:gs pos="83000">
                <a:srgbClr val="FF0000"/>
              </a:gs>
              <a:gs pos="100000">
                <a:srgbClr val="FFDADA"/>
              </a:gs>
            </a:gsLst>
            <a:lin ang="5400000" scaled="1"/>
          </a:gradFill>
          <a:ln>
            <a:noFill/>
          </a:ln>
        </p:spPr>
        <p:txBody>
          <a:bodyPr wrap="none" lIns="82936" tIns="41468" rIns="82936" bIns="41468" anchor="ctr"/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5E195A-187C-9BB0-A1E8-9D3FF8329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66552"/>
            <a:ext cx="1875221" cy="5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8064896" cy="377974"/>
          </a:xfrm>
        </p:spPr>
        <p:txBody>
          <a:bodyPr/>
          <a:lstStyle/>
          <a:p>
            <a:r>
              <a:rPr lang="de-DE" dirty="0" err="1"/>
              <a:t>Coherent</a:t>
            </a:r>
            <a:r>
              <a:rPr lang="de-DE" dirty="0"/>
              <a:t> Addition of Ultrashort Pulses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5E195A-187C-9BB0-A1E8-9D3FF8329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66552"/>
            <a:ext cx="1875221" cy="521444"/>
          </a:xfrm>
          <a:prstGeom prst="rect">
            <a:avLst/>
          </a:prstGeom>
        </p:spPr>
      </p:pic>
      <p:pic>
        <p:nvPicPr>
          <p:cNvPr id="4" name="Picture 20" descr="Fourier">
            <a:extLst>
              <a:ext uri="{FF2B5EF4-FFF2-40B4-BE49-F238E27FC236}">
                <a16:creationId xmlns:a16="http://schemas.microsoft.com/office/drawing/2014/main" id="{8B5D941B-A95E-B21A-AC3D-6FB82BA3C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048" y="2074126"/>
            <a:ext cx="5308963" cy="272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18">
            <a:extLst>
              <a:ext uri="{FF2B5EF4-FFF2-40B4-BE49-F238E27FC236}">
                <a16:creationId xmlns:a16="http://schemas.microsoft.com/office/drawing/2014/main" id="{803DB32E-670F-26E5-562D-8B6A5720E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328" y="2123500"/>
            <a:ext cx="3498184" cy="2313612"/>
          </a:xfrm>
          <a:prstGeom prst="rect">
            <a:avLst/>
          </a:prstGeom>
          <a:solidFill>
            <a:srgbClr val="2679AD">
              <a:alpha val="2196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82936" tIns="41468" rIns="82936" bIns="41468"/>
          <a:lstStyle/>
          <a:p>
            <a:endParaRPr lang="de-DE">
              <a:latin typeface="Calibri" panose="020F0502020204030204" pitchFamily="34" charset="0"/>
            </a:endParaRPr>
          </a:p>
        </p:txBody>
      </p:sp>
      <p:pic>
        <p:nvPicPr>
          <p:cNvPr id="6" name="Picture 21" descr="Graph1">
            <a:extLst>
              <a:ext uri="{FF2B5EF4-FFF2-40B4-BE49-F238E27FC236}">
                <a16:creationId xmlns:a16="http://schemas.microsoft.com/office/drawing/2014/main" id="{B5AB4517-E593-BEC6-BD31-DFF3EBF8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594" y="1972624"/>
            <a:ext cx="5511398" cy="282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47638A1-8CA5-CB2D-8597-AA63468D9726}"/>
              </a:ext>
            </a:extLst>
          </p:cNvPr>
          <p:cNvSpPr txBox="1"/>
          <p:nvPr/>
        </p:nvSpPr>
        <p:spPr>
          <a:xfrm>
            <a:off x="7321178" y="3633447"/>
            <a:ext cx="100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98.8%</a:t>
            </a:r>
          </a:p>
        </p:txBody>
      </p:sp>
      <p:sp>
        <p:nvSpPr>
          <p:cNvPr id="9" name="Textfeld 3">
            <a:extLst>
              <a:ext uri="{FF2B5EF4-FFF2-40B4-BE49-F238E27FC236}">
                <a16:creationId xmlns:a16="http://schemas.microsoft.com/office/drawing/2014/main" id="{901F5CBF-8680-6847-CA54-29AF5C70E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782" y="5267838"/>
            <a:ext cx="4784514" cy="3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32" tIns="48366" rIns="96732" bIns="48366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 b="0" dirty="0">
                <a:solidFill>
                  <a:srgbClr val="000000"/>
                </a:solidFill>
                <a:latin typeface="+mn-lt"/>
              </a:rPr>
              <a:t>Phase fluctuations are weak and slow.</a:t>
            </a:r>
            <a:endParaRPr lang="en-US" sz="1800" b="0" baseline="30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FBB5CD87-0E1D-C275-4014-3FB00B922D36}"/>
              </a:ext>
            </a:extLst>
          </p:cNvPr>
          <p:cNvSpPr/>
          <p:nvPr/>
        </p:nvSpPr>
        <p:spPr>
          <a:xfrm>
            <a:off x="3253984" y="5301012"/>
            <a:ext cx="393744" cy="288001"/>
          </a:xfrm>
          <a:prstGeom prst="rightArrow">
            <a:avLst/>
          </a:prstGeom>
          <a:solidFill>
            <a:srgbClr val="2679A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36" tIns="41468" rIns="82936" bIns="41468" rtlCol="0" anchor="ctr"/>
          <a:lstStyle/>
          <a:p>
            <a:pPr algn="ctr"/>
            <a:endParaRPr lang="en-US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BCD83F-51F4-8B7A-CE1A-02119A343F92}"/>
              </a:ext>
            </a:extLst>
          </p:cNvPr>
          <p:cNvSpPr txBox="1"/>
          <p:nvPr/>
        </p:nvSpPr>
        <p:spPr>
          <a:xfrm>
            <a:off x="205443" y="6484121"/>
            <a:ext cx="8554853" cy="268412"/>
          </a:xfrm>
          <a:prstGeom prst="rect">
            <a:avLst/>
          </a:prstGeom>
          <a:noFill/>
        </p:spPr>
        <p:txBody>
          <a:bodyPr wrap="none" lIns="82936" tIns="41468" rIns="82936" bIns="41468" rtlCol="0">
            <a:spAutoFit/>
          </a:bodyPr>
          <a:lstStyle/>
          <a:p>
            <a:r>
              <a:rPr lang="de-DE" sz="1200" i="1" dirty="0">
                <a:latin typeface="+mj-lt"/>
              </a:rPr>
              <a:t>J. Limpert et al., „</a:t>
            </a:r>
            <a:r>
              <a:rPr lang="en-US" sz="1200" i="1" dirty="0">
                <a:latin typeface="+mj-lt"/>
              </a:rPr>
              <a:t>Performance Scaling of Ultrafast Laser Systems by Coherent [...],” </a:t>
            </a:r>
            <a:r>
              <a:rPr lang="de-DE" sz="1200" i="1" dirty="0">
                <a:latin typeface="+mj-lt"/>
              </a:rPr>
              <a:t>IEEE J. Sel. Top. Quantum </a:t>
            </a:r>
            <a:r>
              <a:rPr lang="de-DE" sz="1200" i="1" dirty="0" err="1">
                <a:latin typeface="+mj-lt"/>
              </a:rPr>
              <a:t>Electron</a:t>
            </a:r>
            <a:r>
              <a:rPr lang="de-DE" sz="1200" i="1" dirty="0">
                <a:latin typeface="+mj-lt"/>
              </a:rPr>
              <a:t>. </a:t>
            </a:r>
            <a:r>
              <a:rPr lang="de-DE" sz="1200" b="1" i="1" dirty="0">
                <a:latin typeface="+mj-lt"/>
              </a:rPr>
              <a:t>20</a:t>
            </a:r>
            <a:r>
              <a:rPr lang="de-DE" sz="1200" i="1" dirty="0">
                <a:latin typeface="+mj-lt"/>
              </a:rPr>
              <a:t>, 1–10 (2014).</a:t>
            </a:r>
          </a:p>
        </p:txBody>
      </p:sp>
    </p:spTree>
    <p:extLst>
      <p:ext uri="{BB962C8B-B14F-4D97-AF65-F5344CB8AC3E}">
        <p14:creationId xmlns:p14="http://schemas.microsoft.com/office/powerpoint/2010/main" val="316937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E7DBFD-F19F-4A64-BA0C-B1055EE3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1055564"/>
            <a:ext cx="8640960" cy="460648"/>
          </a:xfrm>
        </p:spPr>
        <p:txBody>
          <a:bodyPr/>
          <a:lstStyle/>
          <a:p>
            <a:r>
              <a:rPr lang="en-US" b="1" dirty="0"/>
              <a:t>10.4kW average power femtosecond laser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Coherent</a:t>
            </a:r>
            <a:r>
              <a:rPr lang="de-DE" dirty="0"/>
              <a:t> combination of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amplifiers</a:t>
            </a:r>
            <a:endParaRPr lang="de-DE" dirty="0"/>
          </a:p>
        </p:txBody>
      </p:sp>
      <p:pic>
        <p:nvPicPr>
          <p:cNvPr id="2" name="Grafik 12">
            <a:extLst>
              <a:ext uri="{FF2B5EF4-FFF2-40B4-BE49-F238E27FC236}">
                <a16:creationId xmlns:a16="http://schemas.microsoft.com/office/drawing/2014/main" id="{3D74A5A8-AA69-2F88-6634-35ECDE88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769988"/>
            <a:ext cx="6394571" cy="468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7">
            <a:extLst>
              <a:ext uri="{FF2B5EF4-FFF2-40B4-BE49-F238E27FC236}">
                <a16:creationId xmlns:a16="http://schemas.microsoft.com/office/drawing/2014/main" id="{D7F44CF0-5B90-F872-5616-37DE56697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981" y="4811335"/>
            <a:ext cx="4223792" cy="14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9pPr>
          </a:lstStyle>
          <a:p>
            <a:pPr marL="0" marR="0" lvl="0" indent="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tabLst/>
              <a:defRPr/>
            </a:pPr>
            <a:r>
              <a:rPr kumimoji="0" lang="en-US" altLang="de-DE" sz="16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CBC with automated alignment</a:t>
            </a: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6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Best efficiency</a:t>
            </a: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6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remote starting procedure</a:t>
            </a: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6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fail proof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BA9294-B7B8-C8EE-8312-CAF8714BE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"/>
          <a:stretch/>
        </p:blipFill>
        <p:spPr>
          <a:xfrm>
            <a:off x="7814981" y="1916832"/>
            <a:ext cx="3545785" cy="25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E7DBFD-F19F-4A64-BA0C-B1055EE3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1055564"/>
            <a:ext cx="8640960" cy="460648"/>
          </a:xfrm>
        </p:spPr>
        <p:txBody>
          <a:bodyPr/>
          <a:lstStyle/>
          <a:p>
            <a:r>
              <a:rPr lang="en-US" b="1" dirty="0"/>
              <a:t>10.4kW average power femtosecond laser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Coherent</a:t>
            </a:r>
            <a:r>
              <a:rPr lang="de-DE" dirty="0"/>
              <a:t> combination of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amplifiers</a:t>
            </a:r>
            <a:endParaRPr lang="de-DE" dirty="0"/>
          </a:p>
        </p:txBody>
      </p:sp>
      <p:pic>
        <p:nvPicPr>
          <p:cNvPr id="2" name="Grafik 12">
            <a:extLst>
              <a:ext uri="{FF2B5EF4-FFF2-40B4-BE49-F238E27FC236}">
                <a16:creationId xmlns:a16="http://schemas.microsoft.com/office/drawing/2014/main" id="{3D74A5A8-AA69-2F88-6634-35ECDE88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769988"/>
            <a:ext cx="6394571" cy="468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5">
            <a:extLst>
              <a:ext uri="{FF2B5EF4-FFF2-40B4-BE49-F238E27FC236}">
                <a16:creationId xmlns:a16="http://schemas.microsoft.com/office/drawing/2014/main" id="{9D84432A-B052-61AD-DEA3-F9768013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523109"/>
            <a:ext cx="4169523" cy="287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7">
            <a:extLst>
              <a:ext uri="{FF2B5EF4-FFF2-40B4-BE49-F238E27FC236}">
                <a16:creationId xmlns:a16="http://schemas.microsoft.com/office/drawing/2014/main" id="{0A273F87-A678-CE88-6E01-8CD4CC93D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192" y="4623157"/>
            <a:ext cx="422379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9pPr>
          </a:lstStyle>
          <a:p>
            <a:pPr marL="0" marR="0" lvl="0" indent="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  <a:ea typeface="ＭＳ Ｐゴシック" charset="0"/>
              </a:rPr>
              <a:t>Key specs</a:t>
            </a: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de-DE" sz="1600" b="1" dirty="0">
                <a:solidFill>
                  <a:srgbClr val="000000"/>
                </a:solidFill>
                <a:latin typeface="Frutiger LT Com 45 Light" panose="020B0303030504020204" pitchFamily="34" charset="0"/>
              </a:rPr>
              <a:t>96% combination efficiency</a:t>
            </a: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  <a:ea typeface="ＭＳ Ｐゴシック" charset="0"/>
              </a:rPr>
              <a:t>240 fs pulse duration</a:t>
            </a: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de-DE" sz="1600" b="1" dirty="0">
                <a:solidFill>
                  <a:srgbClr val="000000"/>
                </a:solidFill>
                <a:latin typeface="Frutiger LT Com 45 Light" panose="020B0303030504020204" pitchFamily="34" charset="0"/>
              </a:rPr>
              <a:t>0.56% rms power stability</a:t>
            </a:r>
            <a:endParaRPr kumimoji="0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45 Light" panose="020B0303030504020204" pitchFamily="34" charset="0"/>
              <a:ea typeface="ＭＳ Ｐゴシック" charset="0"/>
            </a:endParaRP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  <a:ea typeface="ＭＳ Ｐゴシック" charset="0"/>
              </a:rPr>
              <a:t>20% wall-plug efficiency</a:t>
            </a:r>
          </a:p>
        </p:txBody>
      </p:sp>
    </p:spTree>
    <p:extLst>
      <p:ext uri="{BB962C8B-B14F-4D97-AF65-F5344CB8AC3E}">
        <p14:creationId xmlns:p14="http://schemas.microsoft.com/office/powerpoint/2010/main" val="7121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Coherent</a:t>
            </a:r>
            <a:r>
              <a:rPr lang="de-DE" dirty="0"/>
              <a:t> combination of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amplifiers</a:t>
            </a:r>
            <a:endParaRPr lang="de-DE" dirty="0"/>
          </a:p>
        </p:txBody>
      </p:sp>
      <p:sp>
        <p:nvSpPr>
          <p:cNvPr id="11" name="Inhaltsplatzhalter 7">
            <a:extLst>
              <a:ext uri="{FF2B5EF4-FFF2-40B4-BE49-F238E27FC236}">
                <a16:creationId xmlns:a16="http://schemas.microsoft.com/office/drawing/2014/main" id="{C44A8C6F-0ED8-36E7-42E4-7EE09947E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72" y="5097997"/>
            <a:ext cx="4721424" cy="483387"/>
          </a:xfrm>
        </p:spPr>
        <p:txBody>
          <a:bodyPr/>
          <a:lstStyle/>
          <a:p>
            <a:r>
              <a:rPr lang="en-US" altLang="de-DE" sz="1600" b="1" dirty="0">
                <a:latin typeface="+mj-lt"/>
              </a:rPr>
              <a:t>16-channel Ytterbium-doped </a:t>
            </a:r>
            <a:r>
              <a:rPr lang="de-DE" altLang="de-DE" sz="1600" b="1" dirty="0" err="1"/>
              <a:t>rod</a:t>
            </a:r>
            <a:r>
              <a:rPr lang="de-DE" altLang="de-DE" sz="1600" b="1" dirty="0"/>
              <a:t>-type</a:t>
            </a:r>
            <a:r>
              <a:rPr lang="de-DE" altLang="de-DE" sz="1600" b="1" dirty="0">
                <a:latin typeface="+mj-lt"/>
              </a:rPr>
              <a:t> </a:t>
            </a:r>
            <a:r>
              <a:rPr lang="de-DE" altLang="de-DE" sz="1600" b="1" dirty="0" err="1">
                <a:latin typeface="+mj-lt"/>
              </a:rPr>
              <a:t>fiber</a:t>
            </a:r>
            <a:r>
              <a:rPr lang="de-DE" altLang="de-DE" sz="1600" b="1" dirty="0">
                <a:latin typeface="+mj-lt"/>
              </a:rPr>
              <a:t> CPA System</a:t>
            </a:r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21391B3-4D2A-1A9A-0D21-C338658F7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480802" y="1484784"/>
            <a:ext cx="5400600" cy="3448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E5B7232-D4C9-E3AB-6878-15BAEC0071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5921216" y="2773072"/>
            <a:ext cx="5791408" cy="3454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Inhaltsplatzhalter 7">
            <a:extLst>
              <a:ext uri="{FF2B5EF4-FFF2-40B4-BE49-F238E27FC236}">
                <a16:creationId xmlns:a16="http://schemas.microsoft.com/office/drawing/2014/main" id="{9B8E2B24-7C33-FB9C-7AAD-D17C2346EC48}"/>
              </a:ext>
            </a:extLst>
          </p:cNvPr>
          <p:cNvSpPr txBox="1">
            <a:spLocks/>
          </p:cNvSpPr>
          <p:nvPr/>
        </p:nvSpPr>
        <p:spPr bwMode="auto">
          <a:xfrm>
            <a:off x="7495256" y="2413032"/>
            <a:ext cx="4217368" cy="483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60000" marR="0" lvl="0" indent="-360000" algn="r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CPA compressor</a:t>
            </a:r>
            <a:endParaRPr kumimoji="0" lang="de-DE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45 Light" panose="020B0303030504020204" pitchFamily="34" charset="0"/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0E7E8A4-DF3D-C08F-846D-AB03DA0F50B5}"/>
              </a:ext>
            </a:extLst>
          </p:cNvPr>
          <p:cNvSpPr txBox="1">
            <a:spLocks/>
          </p:cNvSpPr>
          <p:nvPr/>
        </p:nvSpPr>
        <p:spPr bwMode="auto">
          <a:xfrm>
            <a:off x="334434" y="1055564"/>
            <a:ext cx="8640960" cy="4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2679AD"/>
              </a:buClr>
              <a:buFont typeface="Arial" charset="0"/>
              <a:defRPr sz="1800" kern="1200">
                <a:solidFill>
                  <a:schemeClr val="tx1"/>
                </a:solidFill>
                <a:latin typeface="+mj-lt"/>
                <a:ea typeface="ＭＳ Ｐゴシック" charset="-128"/>
                <a:cs typeface="Arial" pitchFamily="34" charset="0"/>
              </a:defRPr>
            </a:lvl1pPr>
            <a:lvl2pPr marL="358775" indent="-17938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kern="1200">
                <a:solidFill>
                  <a:srgbClr val="000000"/>
                </a:solidFill>
                <a:latin typeface="+mj-lt"/>
                <a:ea typeface="ＭＳ Ｐゴシック" charset="-128"/>
                <a:cs typeface="Arial" pitchFamily="34" charset="0"/>
              </a:defRPr>
            </a:lvl2pPr>
            <a:lvl3pPr marL="539750" indent="-17938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kern="1200">
                <a:solidFill>
                  <a:srgbClr val="000000"/>
                </a:solidFill>
                <a:latin typeface="+mj-lt"/>
                <a:ea typeface="ＭＳ Ｐゴシック" charset="-128"/>
                <a:cs typeface="Arial" pitchFamily="34" charset="0"/>
              </a:defRPr>
            </a:lvl3pPr>
            <a:lvl4pPr marL="719138" indent="-17938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kern="1200">
                <a:solidFill>
                  <a:srgbClr val="000000"/>
                </a:solidFill>
                <a:latin typeface="+mj-lt"/>
                <a:ea typeface="ＭＳ Ｐゴシック" charset="-128"/>
                <a:cs typeface="Arial" pitchFamily="34" charset="0"/>
              </a:defRPr>
            </a:lvl4pPr>
            <a:lvl5pPr marL="971550" indent="-179388" algn="l" defTabSz="457200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2679AD"/>
              </a:buClr>
              <a:buFont typeface="Arial" charset="0"/>
              <a:buChar char="•"/>
              <a:tabLst>
                <a:tab pos="179388" algn="l"/>
              </a:tabLst>
              <a:defRPr kern="1200">
                <a:solidFill>
                  <a:srgbClr val="40404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Pushing the pulse energy …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62F2795-838A-0231-68DA-F0F975E1D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8472" y="5391078"/>
            <a:ext cx="1221315" cy="11967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48C20EA-0D3A-E478-A0CA-20D86D3911CE}"/>
              </a:ext>
            </a:extLst>
          </p:cNvPr>
          <p:cNvSpPr txBox="1"/>
          <p:nvPr/>
        </p:nvSpPr>
        <p:spPr>
          <a:xfrm>
            <a:off x="1659787" y="6382074"/>
            <a:ext cx="61324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+mj-lt"/>
              </a:rPr>
              <a:t>J. </a:t>
            </a:r>
            <a:r>
              <a:rPr lang="en-US" sz="1200" i="1" dirty="0" err="1">
                <a:latin typeface="+mj-lt"/>
              </a:rPr>
              <a:t>Limpert</a:t>
            </a:r>
            <a:r>
              <a:rPr lang="en-US" sz="1200" i="1" dirty="0">
                <a:latin typeface="+mj-lt"/>
              </a:rPr>
              <a:t> et al., “Yb-doped large-pitch </a:t>
            </a:r>
            <a:r>
              <a:rPr lang="en-US" sz="1200" i="1" dirty="0" err="1">
                <a:latin typeface="+mj-lt"/>
              </a:rPr>
              <a:t>fibres</a:t>
            </a:r>
            <a:r>
              <a:rPr lang="en-US" sz="1200" i="1" dirty="0">
                <a:latin typeface="+mj-lt"/>
              </a:rPr>
              <a:t>: [...],” Light Sci. Appl. 1, 1–5 (2012).</a:t>
            </a:r>
          </a:p>
        </p:txBody>
      </p:sp>
    </p:spTree>
    <p:extLst>
      <p:ext uri="{BB962C8B-B14F-4D97-AF65-F5344CB8AC3E}">
        <p14:creationId xmlns:p14="http://schemas.microsoft.com/office/powerpoint/2010/main" val="32276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Coherent</a:t>
            </a:r>
            <a:r>
              <a:rPr lang="de-DE" dirty="0"/>
              <a:t> combination of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amplifiers</a:t>
            </a:r>
            <a:endParaRPr lang="de-DE" dirty="0"/>
          </a:p>
        </p:txBody>
      </p:sp>
      <p:pic>
        <p:nvPicPr>
          <p:cNvPr id="4" name="Grafik 8">
            <a:extLst>
              <a:ext uri="{FF2B5EF4-FFF2-40B4-BE49-F238E27FC236}">
                <a16:creationId xmlns:a16="http://schemas.microsoft.com/office/drawing/2014/main" id="{589CB23C-CF9D-8E87-AB25-705987DC5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12" y="3645025"/>
            <a:ext cx="4411588" cy="29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B2EDB6F1-60D6-43E7-CB25-29D48908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08" y="876657"/>
            <a:ext cx="4411592" cy="29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A627587-B3DB-FEF4-28C7-4905426E3FB4}"/>
              </a:ext>
            </a:extLst>
          </p:cNvPr>
          <p:cNvSpPr txBox="1"/>
          <p:nvPr/>
        </p:nvSpPr>
        <p:spPr>
          <a:xfrm>
            <a:off x="479376" y="3573016"/>
            <a:ext cx="4655641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9C7D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Key specs:</a:t>
            </a: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45 Light" panose="020B0303030504020204" pitchFamily="34" charset="0"/>
            </a:endParaRP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1.0 kW average power</a:t>
            </a: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100 kHz repetition rate</a:t>
            </a: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10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mJ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23mJ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) pulse </a:t>
            </a:r>
            <a:r>
              <a:rPr lang="en-US" sz="1600" b="1" dirty="0">
                <a:solidFill>
                  <a:srgbClr val="000000"/>
                </a:solidFill>
                <a:latin typeface="Frutiger LT Com 45 Light" panose="020B0303030504020204" pitchFamily="34" charset="0"/>
              </a:rPr>
              <a:t>energy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45 Light" panose="020B0303030504020204" pitchFamily="34" charset="0"/>
            </a:endParaRP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120 fs pulse duration</a:t>
            </a:r>
          </a:p>
          <a:p>
            <a:pPr marL="360000" marR="0" lvl="0" indent="-360000" algn="l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179C7D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Beam quality M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 panose="020B0303030504020204" pitchFamily="34" charset="0"/>
              </a:rPr>
              <a:t>&lt;1.2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8B44BEF-6DA5-EB26-B58F-093733101E04}"/>
              </a:ext>
            </a:extLst>
          </p:cNvPr>
          <p:cNvGrpSpPr>
            <a:grpSpLocks/>
          </p:cNvGrpSpPr>
          <p:nvPr/>
        </p:nvGrpSpPr>
        <p:grpSpPr bwMode="auto">
          <a:xfrm>
            <a:off x="504255" y="1166619"/>
            <a:ext cx="6743873" cy="3054469"/>
            <a:chOff x="1249051" y="1875396"/>
            <a:chExt cx="9226991" cy="414358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07F1825-E2BF-17B4-FF76-0D15896D0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/>
          </p:blipFill>
          <p:spPr>
            <a:xfrm>
              <a:off x="1249051" y="1875396"/>
              <a:ext cx="4365996" cy="27865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4BF946D-559B-5F44-9E49-C125A583C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/>
          </p:blipFill>
          <p:spPr>
            <a:xfrm>
              <a:off x="5795804" y="3226691"/>
              <a:ext cx="4680238" cy="27922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Rechteck 110">
            <a:extLst>
              <a:ext uri="{FF2B5EF4-FFF2-40B4-BE49-F238E27FC236}">
                <a16:creationId xmlns:a16="http://schemas.microsoft.com/office/drawing/2014/main" id="{7D1823C9-90CA-7E8C-15E2-72BF4090D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154" y="5229200"/>
            <a:ext cx="3888432" cy="197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1pPr>
            <a:lvl2pPr marL="742950" indent="-285750" defTabSz="45720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2pPr>
            <a:lvl3pPr marL="1143000" indent="-228600" defTabSz="45720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3pPr>
            <a:lvl4pPr marL="1600200" indent="-228600" defTabSz="45720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4pPr>
            <a:lvl5pPr marL="2057400" indent="-228600" defTabSz="457200"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Frutiger LT Com 55 Roman" panose="020B05030305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Stark, H., </a:t>
            </a:r>
            <a:r>
              <a:rPr kumimoji="0" lang="en-US" alt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Buldt</a:t>
            </a: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, J., Müller, M., </a:t>
            </a:r>
            <a:r>
              <a:rPr kumimoji="0" lang="en-US" alt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Klenke</a:t>
            </a: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, A., </a:t>
            </a:r>
            <a:r>
              <a:rPr kumimoji="0" lang="en-US" alt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Tünnermann</a:t>
            </a: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, A., &amp; </a:t>
            </a:r>
            <a:r>
              <a:rPr kumimoji="0" lang="en-US" alt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Limpert</a:t>
            </a: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 J. (2019), 23 </a:t>
            </a:r>
            <a:r>
              <a:rPr kumimoji="0" lang="en-US" alt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mJ</a:t>
            </a: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 high-power fiber CPA system using electro-optically controlled divided-pulse amplification, Optics Letters </a:t>
            </a:r>
            <a:r>
              <a:rPr kumimoji="0" lang="en-US" altLang="de-DE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44</a:t>
            </a: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(22), 5529-5532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Stark, H., </a:t>
            </a:r>
            <a:r>
              <a:rPr kumimoji="0" lang="en-US" alt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Buldt</a:t>
            </a: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, J., Müller, M., </a:t>
            </a:r>
            <a:r>
              <a:rPr kumimoji="0" lang="en-US" alt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Klenke</a:t>
            </a: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, A., &amp; </a:t>
            </a:r>
            <a:r>
              <a:rPr kumimoji="0" lang="en-US" alt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Limpert</a:t>
            </a: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 J. (2021), 1 kW, 10 </a:t>
            </a:r>
            <a:r>
              <a:rPr kumimoji="0" lang="en-US" alt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mJ</a:t>
            </a: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, 120 fs coherently combined fiber CPA laser system, Optics Letters </a:t>
            </a:r>
            <a:r>
              <a:rPr kumimoji="0" lang="en-US" altLang="de-DE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46</a:t>
            </a:r>
            <a:r>
              <a:rPr kumimoji="0" lang="en-US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+mn-cs"/>
              </a:rPr>
              <a:t>(5), 969-972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de-DE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de-DE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9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7C2A32-FF6A-525F-A414-CD22428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Pulse post-</a:t>
            </a:r>
            <a:r>
              <a:rPr lang="de-DE" dirty="0" err="1"/>
              <a:t>compression</a:t>
            </a:r>
            <a:r>
              <a:rPr lang="de-DE" dirty="0"/>
              <a:t> in gas-</a:t>
            </a:r>
            <a:r>
              <a:rPr lang="de-DE" dirty="0" err="1"/>
              <a:t>filled</a:t>
            </a:r>
            <a:r>
              <a:rPr lang="de-DE" dirty="0"/>
              <a:t> MPCs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CA1C51-6F45-F771-CE67-527A0D088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204864"/>
            <a:ext cx="6389481" cy="2679948"/>
          </a:xfrm>
          <a:prstGeom prst="rect">
            <a:avLst/>
          </a:prstGeom>
        </p:spPr>
      </p:pic>
      <p:pic>
        <p:nvPicPr>
          <p:cNvPr id="3" name="Grafik 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B82E49EE-5870-AE9D-0412-0EA39C9DF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2104" y="1124744"/>
            <a:ext cx="4925407" cy="532467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843D209-C753-8AE3-E03F-69276904E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4" y="5373216"/>
            <a:ext cx="2217840" cy="12508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02ECE70-C1D1-D046-FB0E-E14075E69D79}"/>
              </a:ext>
            </a:extLst>
          </p:cNvPr>
          <p:cNvSpPr txBox="1"/>
          <p:nvPr/>
        </p:nvSpPr>
        <p:spPr>
          <a:xfrm>
            <a:off x="3071664" y="5951021"/>
            <a:ext cx="3816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>
                <a:latin typeface="+mj-lt"/>
              </a:rPr>
              <a:t>Steffen Hädrich, </a:t>
            </a:r>
            <a:r>
              <a:rPr lang="de-DE" sz="1200" i="1" dirty="0" err="1">
                <a:latin typeface="+mj-lt"/>
              </a:rPr>
              <a:t>et.al</a:t>
            </a:r>
            <a:r>
              <a:rPr lang="de-DE" sz="1200" i="1" dirty="0">
                <a:latin typeface="+mj-lt"/>
              </a:rPr>
              <a:t>., "Carrier-</a:t>
            </a:r>
            <a:r>
              <a:rPr lang="de-DE" sz="1200" i="1" dirty="0" err="1">
                <a:latin typeface="+mj-lt"/>
              </a:rPr>
              <a:t>envelope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phase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stable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few-cycle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laser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system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delivering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more</a:t>
            </a:r>
            <a:r>
              <a:rPr lang="de-DE" sz="1200" i="1" dirty="0">
                <a:latin typeface="+mj-lt"/>
              </a:rPr>
              <a:t> </a:t>
            </a:r>
            <a:r>
              <a:rPr lang="de-DE" sz="1200" i="1" dirty="0" err="1">
                <a:latin typeface="+mj-lt"/>
              </a:rPr>
              <a:t>than</a:t>
            </a:r>
            <a:r>
              <a:rPr lang="de-DE" sz="1200" i="1" dirty="0">
                <a:latin typeface="+mj-lt"/>
              </a:rPr>
              <a:t> 100 W, 1 </a:t>
            </a:r>
            <a:r>
              <a:rPr lang="de-DE" sz="1200" i="1" dirty="0" err="1">
                <a:latin typeface="+mj-lt"/>
              </a:rPr>
              <a:t>mJ</a:t>
            </a:r>
            <a:r>
              <a:rPr lang="de-DE" sz="1200" i="1" dirty="0">
                <a:latin typeface="+mj-lt"/>
              </a:rPr>
              <a:t>, sub-2-cycle </a:t>
            </a:r>
            <a:r>
              <a:rPr lang="de-DE" sz="1200" i="1" dirty="0" err="1">
                <a:latin typeface="+mj-lt"/>
              </a:rPr>
              <a:t>pulses</a:t>
            </a:r>
            <a:r>
              <a:rPr lang="de-DE" sz="1200" i="1" dirty="0">
                <a:latin typeface="+mj-lt"/>
              </a:rPr>
              <a:t>," </a:t>
            </a:r>
            <a:r>
              <a:rPr lang="de-DE" sz="1200" i="1" dirty="0" err="1">
                <a:latin typeface="+mj-lt"/>
              </a:rPr>
              <a:t>Opt</a:t>
            </a:r>
            <a:r>
              <a:rPr lang="de-DE" sz="1200" i="1" dirty="0">
                <a:latin typeface="+mj-lt"/>
              </a:rPr>
              <a:t>. Lett. 47, 1537-1540 (2022)</a:t>
            </a:r>
          </a:p>
        </p:txBody>
      </p:sp>
    </p:spTree>
    <p:extLst>
      <p:ext uri="{BB962C8B-B14F-4D97-AF65-F5344CB8AC3E}">
        <p14:creationId xmlns:p14="http://schemas.microsoft.com/office/powerpoint/2010/main" val="275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5.4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heme/theme1.xml><?xml version="1.0" encoding="utf-8"?>
<a:theme xmlns:a="http://schemas.openxmlformats.org/drawingml/2006/main" name="verteidigung_aktuell">
  <a:themeElements>
    <a:clrScheme name="IAP ne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6592"/>
      </a:accent1>
      <a:accent2>
        <a:srgbClr val="299CE4"/>
      </a:accent2>
      <a:accent3>
        <a:srgbClr val="46AD34"/>
      </a:accent3>
      <a:accent4>
        <a:srgbClr val="DA0313"/>
      </a:accent4>
      <a:accent5>
        <a:srgbClr val="EB9600"/>
      </a:accent5>
      <a:accent6>
        <a:srgbClr val="FFF2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IAP">
    <a:dk1>
      <a:sysClr val="windowText" lastClr="000000"/>
    </a:dk1>
    <a:lt1>
      <a:srgbClr val="FFFFFF"/>
    </a:lt1>
    <a:dk2>
      <a:srgbClr val="216592"/>
    </a:dk2>
    <a:lt2>
      <a:srgbClr val="FFFFFF"/>
    </a:lt2>
    <a:accent1>
      <a:srgbClr val="216592"/>
    </a:accent1>
    <a:accent2>
      <a:srgbClr val="009BE4"/>
    </a:accent2>
    <a:accent3>
      <a:srgbClr val="46AD34"/>
    </a:accent3>
    <a:accent4>
      <a:srgbClr val="DA0413"/>
    </a:accent4>
    <a:accent5>
      <a:srgbClr val="EB9500"/>
    </a:accent5>
    <a:accent6>
      <a:srgbClr val="FFF200"/>
    </a:accent6>
    <a:hlink>
      <a:srgbClr val="216592"/>
    </a:hlink>
    <a:folHlink>
      <a:srgbClr val="216592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Essenz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250000"/>
            </a:schemeClr>
          </a:gs>
          <a:gs pos="35000">
            <a:schemeClr val="phClr">
              <a:tint val="47000"/>
              <a:satMod val="275000"/>
            </a:schemeClr>
          </a:gs>
          <a:gs pos="100000">
            <a:schemeClr val="phClr">
              <a:tint val="25000"/>
              <a:satMod val="300000"/>
            </a:schemeClr>
          </a:gs>
        </a:gsLst>
        <a:lin ang="16200000" scaled="1"/>
      </a:gradFill>
      <a:solidFill>
        <a:schemeClr val="phClr">
          <a:satMod val="110000"/>
        </a:schemeClr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4127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9999" dist="23000" algn="bl" rotWithShape="0">
            <a:srgbClr val="000000">
              <a:alpha val="40000"/>
            </a:srgbClr>
          </a:outerShdw>
        </a:effectLst>
      </a:effectStyle>
      <a:effectStyle>
        <a:effectLst>
          <a:outerShdw blurRad="38100" dist="1905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l"/>
        </a:scene3d>
        <a:sp3d prstMaterial="plastic">
          <a:bevelT w="38100" h="3175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1691</Words>
  <Application>Microsoft Macintosh PowerPoint</Application>
  <PresentationFormat>Breitbild</PresentationFormat>
  <Paragraphs>232</Paragraphs>
  <Slides>26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 Math</vt:lpstr>
      <vt:lpstr>Frutiger LT Com 45 Light</vt:lpstr>
      <vt:lpstr>Times New Roman</vt:lpstr>
      <vt:lpstr>Wingdings</vt:lpstr>
      <vt:lpstr>verteidigung_aktuell</vt:lpstr>
      <vt:lpstr>Coherent combination of fiber lasers towards drivers for future wakefield accelerators</vt:lpstr>
      <vt:lpstr>Fiber Laser as Driver for Particle Accelerators</vt:lpstr>
      <vt:lpstr>Coherent Addition of Ultrashort Pulses</vt:lpstr>
      <vt:lpstr>Coherent Addition of Ultrashort Pulses</vt:lpstr>
      <vt:lpstr>Coherent combination of laser amplifiers</vt:lpstr>
      <vt:lpstr>Coherent combination of laser amplifiers</vt:lpstr>
      <vt:lpstr>Coherent combination of laser amplifiers</vt:lpstr>
      <vt:lpstr>Coherent combination of laser amplifiers</vt:lpstr>
      <vt:lpstr>Pulse post-compression in gas-filled MPCs</vt:lpstr>
      <vt:lpstr>Pulse post-compression in gas-filled MPCs</vt:lpstr>
      <vt:lpstr>Temporal pulse contrast</vt:lpstr>
      <vt:lpstr>Enhancement of temporal contrast</vt:lpstr>
      <vt:lpstr>Enhancement of temporal contrast</vt:lpstr>
      <vt:lpstr>CBC at 2µm wavelength based on Tm-fibers</vt:lpstr>
      <vt:lpstr>Post-compression at 2µm wavelength</vt:lpstr>
      <vt:lpstr>Post-compression at 2µm wavelength</vt:lpstr>
      <vt:lpstr>Post-compression at 2µm wavelength</vt:lpstr>
      <vt:lpstr>Post-compression at 2µm wavelength</vt:lpstr>
      <vt:lpstr>Coherent combination of fiber amplifiers</vt:lpstr>
      <vt:lpstr>System integration for scalability</vt:lpstr>
      <vt:lpstr>Coherent combination with multicore fibers</vt:lpstr>
      <vt:lpstr>Coherent combination with multicore fibers</vt:lpstr>
      <vt:lpstr>Coherent combination with multicore fibers</vt:lpstr>
      <vt:lpstr>Coherent combination with multicore fibers</vt:lpstr>
      <vt:lpstr>Scaling towards Joule pulse energy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Titel</dc:title>
  <dc:creator>Winkler, Ira</dc:creator>
  <cp:lastModifiedBy>jens.limpert</cp:lastModifiedBy>
  <cp:revision>1773</cp:revision>
  <cp:lastPrinted>2012-06-14T15:14:32Z</cp:lastPrinted>
  <dcterms:created xsi:type="dcterms:W3CDTF">2012-05-14T09:05:14Z</dcterms:created>
  <dcterms:modified xsi:type="dcterms:W3CDTF">2022-09-20T09:51:03Z</dcterms:modified>
</cp:coreProperties>
</file>