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92" r:id="rId1"/>
  </p:sldMasterIdLst>
  <p:notesMasterIdLst>
    <p:notesMasterId r:id="rId5"/>
  </p:notesMasterIdLst>
  <p:handoutMasterIdLst>
    <p:handoutMasterId r:id="rId6"/>
  </p:handoutMasterIdLst>
  <p:sldIdLst>
    <p:sldId id="290" r:id="rId2"/>
    <p:sldId id="295" r:id="rId3"/>
    <p:sldId id="296" r:id="rId4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A1C"/>
    <a:srgbClr val="B30505"/>
    <a:srgbClr val="E6E6E6"/>
    <a:srgbClr val="F207CA"/>
    <a:srgbClr val="0FE6F8"/>
    <a:srgbClr val="253366"/>
    <a:srgbClr val="FEFCDE"/>
    <a:srgbClr val="2EAC68"/>
    <a:srgbClr val="005DE0"/>
    <a:srgbClr val="262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4" autoAdjust="0"/>
    <p:restoredTop sz="89597" autoAdjust="0"/>
  </p:normalViewPr>
  <p:slideViewPr>
    <p:cSldViewPr snapToObjects="1" showGuides="1">
      <p:cViewPr varScale="1">
        <p:scale>
          <a:sx n="128" d="100"/>
          <a:sy n="128" d="100"/>
        </p:scale>
        <p:origin x="832" y="176"/>
      </p:cViewPr>
      <p:guideLst>
        <p:guide orient="horz" pos="3067"/>
        <p:guide pos="7015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3272"/>
    </p:cViewPr>
  </p:sorterViewPr>
  <p:notesViewPr>
    <p:cSldViewPr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C6C0-723B-1144-B0BB-13233DB680E2}" type="datetimeFigureOut">
              <a:rPr lang="fr-FR" smtClean="0"/>
              <a:pPr/>
              <a:t>23/09/2022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49DF4-BFDC-CE44-88D7-285A082144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3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5803-7089-5846-80C7-3D9AC85D7E45}" type="datetimeFigureOut">
              <a:rPr lang="fr-FR" smtClean="0"/>
              <a:pPr/>
              <a:t>23/09/2022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73C1-2BD6-684E-AA1B-49165E0DF4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53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21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96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787" y="5419084"/>
            <a:ext cx="1560595" cy="890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73" y="5634382"/>
            <a:ext cx="648072" cy="4320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893653" y="5573407"/>
            <a:ext cx="3994435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499330A-F446-E402-816D-8F197B865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87515"/>
            <a:ext cx="45911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C00000"/>
                </a:solidFill>
              </a:defRPr>
            </a:lvl1pPr>
          </a:lstStyle>
          <a:p>
            <a:fld id="{F7A1A58B-7BA1-7E42-8231-6D1CB1C760B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5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  <p:sp>
        <p:nvSpPr>
          <p:cNvPr id="9" name="CasellaDiTesto 17">
            <a:extLst>
              <a:ext uri="{FF2B5EF4-FFF2-40B4-BE49-F238E27FC236}">
                <a16:creationId xmlns:a16="http://schemas.microsoft.com/office/drawing/2014/main" id="{59946567-217F-E774-26E9-1A813ABA5620}"/>
              </a:ext>
            </a:extLst>
          </p:cNvPr>
          <p:cNvSpPr txBox="1"/>
          <p:nvPr userDrawn="1"/>
        </p:nvSpPr>
        <p:spPr>
          <a:xfrm rot="5400000">
            <a:off x="8825883" y="3473458"/>
            <a:ext cx="6381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EURONNAC Special Topics,</a:t>
            </a:r>
            <a:r>
              <a:rPr lang="en-US" sz="900" b="1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00" b="1" dirty="0">
                <a:latin typeface="Arial" charset="0"/>
                <a:ea typeface="Arial" charset="0"/>
                <a:cs typeface="Arial" charset="0"/>
              </a:rPr>
              <a:t>18–24 Sep 2022, Hotel Hermitage, La </a:t>
            </a:r>
            <a:r>
              <a:rPr lang="en-US" sz="900" b="1" dirty="0" err="1">
                <a:latin typeface="Arial" charset="0"/>
                <a:ea typeface="Arial" charset="0"/>
                <a:cs typeface="Arial" charset="0"/>
              </a:rPr>
              <a:t>Biodola</a:t>
            </a:r>
            <a:r>
              <a:rPr lang="en-US" sz="900" b="1" dirty="0">
                <a:latin typeface="Arial" charset="0"/>
                <a:ea typeface="Arial" charset="0"/>
                <a:cs typeface="Arial" charset="0"/>
              </a:rPr>
              <a:t> Bay, Isola </a:t>
            </a:r>
            <a:r>
              <a:rPr lang="en-US" sz="900" b="1" dirty="0" err="1">
                <a:latin typeface="Arial" charset="0"/>
                <a:ea typeface="Arial" charset="0"/>
                <a:cs typeface="Arial" charset="0"/>
              </a:rPr>
              <a:t>d'Elba</a:t>
            </a:r>
            <a:r>
              <a:rPr lang="en-US" sz="900" b="1" dirty="0">
                <a:latin typeface="Arial" charset="0"/>
                <a:ea typeface="Arial" charset="0"/>
                <a:cs typeface="Arial" charset="0"/>
              </a:rPr>
              <a:t>, Italy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7EA3883-D490-59B7-52A0-32220CA5B08F}"/>
              </a:ext>
            </a:extLst>
          </p:cNvPr>
          <p:cNvSpPr txBox="1">
            <a:spLocks/>
          </p:cNvSpPr>
          <p:nvPr userDrawn="1"/>
        </p:nvSpPr>
        <p:spPr>
          <a:xfrm>
            <a:off x="11748365" y="6492875"/>
            <a:ext cx="457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rgbClr val="C00000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60866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6ADEFCD-60CB-4270-C1C5-9B56FAD480B1}"/>
              </a:ext>
            </a:extLst>
          </p:cNvPr>
          <p:cNvSpPr txBox="1">
            <a:spLocks/>
          </p:cNvSpPr>
          <p:nvPr userDrawn="1"/>
        </p:nvSpPr>
        <p:spPr>
          <a:xfrm>
            <a:off x="11748365" y="6492875"/>
            <a:ext cx="457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rgbClr val="C00000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A1A58B-7BA1-7E42-8231-6D1CB1C760B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asellaDiTesto 17">
            <a:extLst>
              <a:ext uri="{FF2B5EF4-FFF2-40B4-BE49-F238E27FC236}">
                <a16:creationId xmlns:a16="http://schemas.microsoft.com/office/drawing/2014/main" id="{59946567-217F-E774-26E9-1A813ABA5620}"/>
              </a:ext>
            </a:extLst>
          </p:cNvPr>
          <p:cNvSpPr txBox="1"/>
          <p:nvPr userDrawn="1"/>
        </p:nvSpPr>
        <p:spPr>
          <a:xfrm rot="5400000">
            <a:off x="8825883" y="3473458"/>
            <a:ext cx="6381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EURONNAC Special Topics,</a:t>
            </a:r>
            <a:r>
              <a:rPr lang="en-US" sz="900" b="1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00" b="1" dirty="0">
                <a:latin typeface="Arial" charset="0"/>
                <a:ea typeface="Arial" charset="0"/>
                <a:cs typeface="Arial" charset="0"/>
              </a:rPr>
              <a:t>18–24 Sep 2022, Hotel Hermitage, La </a:t>
            </a:r>
            <a:r>
              <a:rPr lang="en-US" sz="900" b="1" dirty="0" err="1">
                <a:latin typeface="Arial" charset="0"/>
                <a:ea typeface="Arial" charset="0"/>
                <a:cs typeface="Arial" charset="0"/>
              </a:rPr>
              <a:t>Biodola</a:t>
            </a:r>
            <a:r>
              <a:rPr lang="en-US" sz="900" b="1" dirty="0">
                <a:latin typeface="Arial" charset="0"/>
                <a:ea typeface="Arial" charset="0"/>
                <a:cs typeface="Arial" charset="0"/>
              </a:rPr>
              <a:t> Bay, Isola </a:t>
            </a:r>
            <a:r>
              <a:rPr lang="en-US" sz="900" b="1" dirty="0" err="1">
                <a:latin typeface="Arial" charset="0"/>
                <a:ea typeface="Arial" charset="0"/>
                <a:cs typeface="Arial" charset="0"/>
              </a:rPr>
              <a:t>d'Elba</a:t>
            </a:r>
            <a:r>
              <a:rPr lang="en-US" sz="900" b="1" dirty="0">
                <a:latin typeface="Arial" charset="0"/>
                <a:ea typeface="Arial" charset="0"/>
                <a:cs typeface="Arial" charset="0"/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7775964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E0C21EA-FA05-7048-AA70-4DED716611A1}" type="datetimeFigureOut">
              <a:rPr lang="en-US" smtClean="0"/>
              <a:pPr/>
              <a:t>9/23/22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4" r:id="rId2"/>
    <p:sldLayoutId id="214748369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-1" y="0"/>
            <a:ext cx="12276667" cy="686754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9416" y="1400768"/>
            <a:ext cx="11089232" cy="1125436"/>
          </a:xfrm>
        </p:spPr>
        <p:txBody>
          <a:bodyPr/>
          <a:lstStyle/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SUMMARY of Special Topic S-ST3: </a:t>
            </a:r>
          </a:p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Laser Technology and LPA Results (e-, p+, ion)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20483" y="272343"/>
            <a:ext cx="10358160" cy="93610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EURONNAC Special Topics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18–24 Sep 2022, Hotel Hermitage, La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Biodola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Bay, Isola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d'Elba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Italy</a:t>
            </a:r>
          </a:p>
          <a:p>
            <a:endParaRPr lang="en-GB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31E12-7B12-7D4A-68C7-47FEE78EB30A}"/>
              </a:ext>
            </a:extLst>
          </p:cNvPr>
          <p:cNvSpPr txBox="1"/>
          <p:nvPr/>
        </p:nvSpPr>
        <p:spPr>
          <a:xfrm>
            <a:off x="2225310" y="48471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39416" y="3212976"/>
            <a:ext cx="9991377" cy="1397676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Conveners: </a:t>
            </a:r>
          </a:p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Leonida Antonio GIZZI (CNR-INO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also at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INFN, Pisa)</a:t>
            </a:r>
          </a:p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Stefan KARSCH (LMU, </a:t>
            </a:r>
            <a:r>
              <a:rPr lang="en-US" sz="2800" b="1" dirty="0" err="1">
                <a:latin typeface="Arial" charset="0"/>
                <a:ea typeface="Arial" charset="0"/>
                <a:cs typeface="Arial" charset="0"/>
              </a:rPr>
              <a:t>München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)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924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032104" y="5853484"/>
            <a:ext cx="4214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3200" u="sng" dirty="0" err="1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ifast-project.eu</a:t>
            </a:r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/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C9E25D-51D0-C331-4C09-94289702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</p:spPr>
        <p:txBody>
          <a:bodyPr/>
          <a:lstStyle/>
          <a:p>
            <a:r>
              <a:rPr lang="en-IT" dirty="0"/>
              <a:t>Part 1 – Laser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DE2442-BE50-9DC5-A364-B9922EED220E}"/>
              </a:ext>
            </a:extLst>
          </p:cNvPr>
          <p:cNvSpPr txBox="1"/>
          <p:nvPr/>
        </p:nvSpPr>
        <p:spPr>
          <a:xfrm>
            <a:off x="294639" y="1251209"/>
            <a:ext cx="110553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Progress on industrial scientific laser development towards ≈ kW regime of Ti:Sa systems for prototype development and EuPRAXIA baseline  </a:t>
            </a:r>
            <a:r>
              <a:rPr lang="en-IT" b="1" dirty="0"/>
              <a:t>(F. Falcoz, C. Simon-Boisson)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Robust industrial multi kW, thin disk laser technology entering rapidly the contest for LPA laser-driver, via NL compression or plasma-modulation resonant wakefield </a:t>
            </a:r>
            <a:r>
              <a:rPr lang="en-IT" b="1" dirty="0"/>
              <a:t>(T. Metzger, R. Walczak).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Fiber coherent combination aiming at few cycle, 100 Hz, with self-phase modulation and J-scale pulses with multi-core fibers. Highlight on efficiency (30%) </a:t>
            </a:r>
            <a:r>
              <a:rPr lang="en-IT" b="1" dirty="0"/>
              <a:t>(J. Limpert).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OPCPA efficient and ”cold”. Relies on robust and high beam quality pump lasers. 100 TW scale in progress </a:t>
            </a:r>
            <a:r>
              <a:rPr lang="en-IT" b="1" dirty="0"/>
              <a:t>(T. Green)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b="1" dirty="0"/>
              <a:t>Pump lasers also a key issue, along with other major blocks (compressor gratings, kW amplifiers) for Ti:Sa systems for user LPA (EuPRAXIA, Kaldera, EPAC …)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T" dirty="0"/>
              <a:t>Direct diode-pumping of new materials (sesquioxides) now in development phase and needs coordinated effort across labs for materials and architecture </a:t>
            </a:r>
            <a:r>
              <a:rPr lang="en-IT" b="1" dirty="0"/>
              <a:t>(L. Labate)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38766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9E25D-51D0-C331-4C09-94289702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</p:spPr>
        <p:txBody>
          <a:bodyPr/>
          <a:lstStyle/>
          <a:p>
            <a:r>
              <a:rPr lang="en-IT" dirty="0"/>
              <a:t>Part 2  – LPA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E95D57-9EEE-4D65-213E-4EC731B2B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7" y="989676"/>
            <a:ext cx="3415323" cy="189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A31AB0-C015-7362-9284-BDEACB089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336" y="219169"/>
            <a:ext cx="2954720" cy="2197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83848A-DCD9-1B62-07EC-9FC85A12B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27" y="3045273"/>
            <a:ext cx="3325713" cy="1862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710EF-0027-2A13-B421-602D23E02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202" y="2562729"/>
            <a:ext cx="3382144" cy="1892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960792-4B87-AB4E-704E-BE53EB43E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3711" y="232588"/>
            <a:ext cx="2342407" cy="1751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633519-866C-B16C-C4B1-9AA8DAA60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0652" y="237975"/>
            <a:ext cx="2090473" cy="1588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45407-5610-6F3F-4FFA-CDCFCDE784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0456" y="4558329"/>
            <a:ext cx="3740393" cy="2098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C3278-D2F8-C64E-8262-DD351129BD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9776" y="4755228"/>
            <a:ext cx="3382144" cy="1912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842D04-D903-0210-D8BE-07DB8B378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352" y="5026867"/>
            <a:ext cx="3140229" cy="1768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AAD3F-176B-448B-1C62-211F2A2B65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6080" y="2102772"/>
            <a:ext cx="2605729" cy="1465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6C2385-3096-4969-668A-0AA54FC29A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41094" y="2547863"/>
            <a:ext cx="2878088" cy="20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29180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LASPLA_Annual_Meeting_2022" id="{83AFA045-68BB-9F43-A484-A94CACC28B02}" vid="{32AE4C8F-3487-C041-9E10-D3F386F0739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</Template>
  <TotalTime>1020</TotalTime>
  <Words>255</Words>
  <Application>Microsoft Macintosh PowerPoint</Application>
  <PresentationFormat>Widescreen</PresentationFormat>
  <Paragraphs>18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Montserrat</vt:lpstr>
      <vt:lpstr>Montserrat ExtraBold</vt:lpstr>
      <vt:lpstr>Montserrat SemiBold</vt:lpstr>
      <vt:lpstr>I.FAST Custom Slides</vt:lpstr>
      <vt:lpstr>PowerPoint Presentation</vt:lpstr>
      <vt:lpstr>Part 1 – Laser Challenges</vt:lpstr>
      <vt:lpstr>Part 2  – LPA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Leo Gizzi</dc:creator>
  <cp:keywords/>
  <dc:description/>
  <cp:lastModifiedBy>Leo Gizzi</cp:lastModifiedBy>
  <cp:revision>128</cp:revision>
  <cp:lastPrinted>2022-09-19T07:54:13Z</cp:lastPrinted>
  <dcterms:created xsi:type="dcterms:W3CDTF">2022-05-04T08:10:47Z</dcterms:created>
  <dcterms:modified xsi:type="dcterms:W3CDTF">2022-09-23T16:22:25Z</dcterms:modified>
  <cp:category/>
</cp:coreProperties>
</file>