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1"/>
    <p:sldMasterId id="2147483678" r:id="rId2"/>
  </p:sldMasterIdLst>
  <p:notesMasterIdLst>
    <p:notesMasterId r:id="rId11"/>
  </p:notesMasterIdLst>
  <p:handoutMasterIdLst>
    <p:handoutMasterId r:id="rId12"/>
  </p:handoutMasterIdLst>
  <p:sldIdLst>
    <p:sldId id="256" r:id="rId3"/>
    <p:sldId id="1835" r:id="rId4"/>
    <p:sldId id="271" r:id="rId5"/>
    <p:sldId id="275" r:id="rId6"/>
    <p:sldId id="1836" r:id="rId7"/>
    <p:sldId id="1837" r:id="rId8"/>
    <p:sldId id="268" r:id="rId9"/>
    <p:sldId id="1839" r:id="rId1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207CA"/>
    <a:srgbClr val="0FE6F8"/>
    <a:srgbClr val="253366"/>
    <a:srgbClr val="FEFCDE"/>
    <a:srgbClr val="FBEA1C"/>
    <a:srgbClr val="B30505"/>
    <a:srgbClr val="2EAC68"/>
    <a:srgbClr val="005DE0"/>
    <a:srgbClr val="26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5" autoAdjust="0"/>
    <p:restoredTop sz="96197" autoAdjust="0"/>
  </p:normalViewPr>
  <p:slideViewPr>
    <p:cSldViewPr snapToObjects="1" showGuides="1">
      <p:cViewPr varScale="1">
        <p:scale>
          <a:sx n="119" d="100"/>
          <a:sy n="119" d="100"/>
        </p:scale>
        <p:origin x="224" y="192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23/09/2022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23/09/2022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6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1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" y="5419084"/>
            <a:ext cx="1560595" cy="890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8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NPACT-EuroNNAc ST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23731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237311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R. Assmann – NPACT-EuroNNAc ST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694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  <p:sldLayoutId id="214748371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R. Assmann – NPACT-EuroNNAc ST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28376/timetable/#202209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6432" y="1628800"/>
            <a:ext cx="9494064" cy="1107996"/>
          </a:xfrm>
        </p:spPr>
        <p:txBody>
          <a:bodyPr/>
          <a:lstStyle/>
          <a:p>
            <a:pPr marL="9525" indent="-9525" algn="ctr"/>
            <a:r>
              <a:rPr lang="de-DE" b="0" i="0" u="none" strike="noStrike" dirty="0" err="1">
                <a:effectLst/>
                <a:latin typeface="Liberation Sans"/>
              </a:rPr>
              <a:t>Towards</a:t>
            </a:r>
            <a:r>
              <a:rPr lang="de-DE" b="0" i="0" u="none" strike="noStrike" dirty="0">
                <a:effectLst/>
                <a:latin typeface="Liberation Sans"/>
              </a:rPr>
              <a:t> </a:t>
            </a:r>
            <a:r>
              <a:rPr lang="de-DE" dirty="0">
                <a:latin typeface="Liberation Sans"/>
              </a:rPr>
              <a:t>M</a:t>
            </a:r>
            <a:r>
              <a:rPr lang="de-DE" b="0" i="0" u="none" strike="noStrike" dirty="0">
                <a:effectLst/>
                <a:latin typeface="Liberation Sans"/>
              </a:rPr>
              <a:t>ilestone </a:t>
            </a:r>
            <a:r>
              <a:rPr lang="de-DE" dirty="0">
                <a:latin typeface="Liberation Sans"/>
              </a:rPr>
              <a:t>R</a:t>
            </a:r>
            <a:r>
              <a:rPr lang="de-DE" b="0" i="0" u="none" strike="noStrike" dirty="0">
                <a:effectLst/>
                <a:latin typeface="Liberation Sans"/>
              </a:rPr>
              <a:t>eport MS21 </a:t>
            </a:r>
            <a:r>
              <a:rPr lang="de-DE" b="0" i="0" u="none" strike="noStrike" dirty="0" err="1">
                <a:effectLst/>
                <a:latin typeface="Liberation Sans"/>
              </a:rPr>
              <a:t>for</a:t>
            </a:r>
            <a:r>
              <a:rPr lang="de-DE" b="0" i="0" u="none" strike="noStrike" dirty="0">
                <a:effectLst/>
                <a:latin typeface="Liberation Sans"/>
              </a:rPr>
              <a:t> </a:t>
            </a:r>
            <a:r>
              <a:rPr lang="de-DE" b="0" i="0" u="none" strike="noStrike" dirty="0" err="1">
                <a:effectLst/>
                <a:latin typeface="Liberation Sans"/>
              </a:rPr>
              <a:t>EuroNNAc</a:t>
            </a:r>
            <a:r>
              <a:rPr lang="de-DE" b="0" i="0" u="none" strike="noStrike" dirty="0">
                <a:effectLst/>
                <a:latin typeface="Liberation Sans"/>
              </a:rPr>
              <a:t> in May 2023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6432" y="4490950"/>
            <a:ext cx="7402857" cy="378210"/>
          </a:xfrm>
        </p:spPr>
        <p:txBody>
          <a:bodyPr>
            <a:noAutofit/>
          </a:bodyPr>
          <a:lstStyle/>
          <a:p>
            <a:r>
              <a:rPr lang="en-GB" dirty="0"/>
              <a:t>Ralph Assmann, DESY &amp; LNF/INFN</a:t>
            </a:r>
          </a:p>
          <a:p>
            <a:r>
              <a:rPr lang="en-GB" dirty="0"/>
              <a:t>Massimo </a:t>
            </a:r>
            <a:r>
              <a:rPr lang="en-GB" dirty="0" err="1"/>
              <a:t>Ferrario</a:t>
            </a:r>
            <a:r>
              <a:rPr lang="en-GB" dirty="0"/>
              <a:t>, LNF/INFN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6432" y="3547178"/>
            <a:ext cx="8053904" cy="533110"/>
          </a:xfrm>
        </p:spPr>
        <p:txBody>
          <a:bodyPr>
            <a:normAutofit/>
          </a:bodyPr>
          <a:lstStyle/>
          <a:p>
            <a:r>
              <a:rPr lang="en-GB" dirty="0"/>
              <a:t>19 – 26 September 2022, Elba, Italy</a:t>
            </a:r>
          </a:p>
        </p:txBody>
      </p:sp>
      <p:pic>
        <p:nvPicPr>
          <p:cNvPr id="1026" name="Picture 2" descr="EuroNNAc Special Topics Workshop">
            <a:extLst>
              <a:ext uri="{FF2B5EF4-FFF2-40B4-BE49-F238E27FC236}">
                <a16:creationId xmlns:a16="http://schemas.microsoft.com/office/drawing/2014/main" id="{7D079EF7-4B20-E397-FECA-A97558B3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31" y="5157192"/>
            <a:ext cx="6158707" cy="15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2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5082-D8EE-F243-861C-2CD56CA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05256" cy="615603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NPACT/</a:t>
            </a:r>
            <a:r>
              <a:rPr lang="de-CH" sz="3200" dirty="0" err="1"/>
              <a:t>EuroNNAc</a:t>
            </a:r>
            <a:r>
              <a:rPr lang="de-CH" sz="3200" dirty="0"/>
              <a:t> Meeting Saturday</a:t>
            </a:r>
            <a:endParaRPr lang="x-none" sz="18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88BDC-064C-1080-F19C-CF3DCAE7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1305256" cy="4824536"/>
          </a:xfrm>
        </p:spPr>
        <p:txBody>
          <a:bodyPr>
            <a:noAutofit/>
          </a:bodyPr>
          <a:lstStyle/>
          <a:p>
            <a:r>
              <a:rPr lang="de-DE" sz="2400" dirty="0"/>
              <a:t>Saturday will </a:t>
            </a:r>
            <a:r>
              <a:rPr lang="de-DE" sz="2400" dirty="0" err="1"/>
              <a:t>discuss</a:t>
            </a:r>
            <a:r>
              <a:rPr lang="de-DE" sz="2400" dirty="0"/>
              <a:t> EAAC2023, </a:t>
            </a:r>
            <a:r>
              <a:rPr lang="de-DE" sz="2400" dirty="0" err="1"/>
              <a:t>proposal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new</a:t>
            </a:r>
            <a:r>
              <a:rPr lang="de-DE" sz="2400" dirty="0"/>
              <a:t> Bob Siemann </a:t>
            </a:r>
            <a:r>
              <a:rPr lang="de-DE" sz="2400" dirty="0" err="1"/>
              <a:t>prize</a:t>
            </a:r>
            <a:r>
              <a:rPr lang="de-DE" sz="2400" dirty="0"/>
              <a:t>,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facilities</a:t>
            </a:r>
            <a:r>
              <a:rPr lang="de-DE" sz="2400" dirty="0"/>
              <a:t> and </a:t>
            </a:r>
            <a:r>
              <a:rPr lang="de-DE" sz="2400" dirty="0" err="1"/>
              <a:t>projects</a:t>
            </a:r>
            <a:r>
              <a:rPr lang="de-DE" sz="2400" dirty="0"/>
              <a:t> a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, … </a:t>
            </a:r>
          </a:p>
          <a:p>
            <a:r>
              <a:rPr lang="de-DE" sz="2400" dirty="0" err="1"/>
              <a:t>Let</a:t>
            </a:r>
            <a:r>
              <a:rPr lang="de-DE" sz="2400" dirty="0"/>
              <a:t> </a:t>
            </a:r>
            <a:r>
              <a:rPr lang="de-DE" sz="2400" dirty="0" err="1"/>
              <a:t>us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proposals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future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field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, </a:t>
            </a:r>
            <a:r>
              <a:rPr lang="de-DE" sz="2400" dirty="0" err="1"/>
              <a:t>please</a:t>
            </a:r>
            <a:r>
              <a:rPr lang="de-DE" sz="2400" dirty="0"/>
              <a:t> </a:t>
            </a:r>
            <a:r>
              <a:rPr lang="de-DE" sz="2400" dirty="0" err="1"/>
              <a:t>join</a:t>
            </a:r>
            <a:r>
              <a:rPr lang="de-DE" sz="2400" dirty="0"/>
              <a:t> </a:t>
            </a:r>
            <a:r>
              <a:rPr lang="de-DE" sz="2400" dirty="0" err="1"/>
              <a:t>us</a:t>
            </a:r>
            <a:r>
              <a:rPr lang="de-DE" sz="2400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53BBD-AEDD-F74A-B2C8-C31F253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NPACT-EuroNNAc ST Workshop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FBCB8-7F07-C547-9781-8A3E45FA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B19F8BF5-0531-17A8-FE1C-58028516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8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Deliverables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A5166-0A8D-9645-A019-47B503AE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7353"/>
            <a:ext cx="10551666" cy="312329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BA9AAE9-5C50-A3F1-F18F-14EF7D786F74}"/>
              </a:ext>
            </a:extLst>
          </p:cNvPr>
          <p:cNvSpPr/>
          <p:nvPr/>
        </p:nvSpPr>
        <p:spPr>
          <a:xfrm>
            <a:off x="838200" y="2204864"/>
            <a:ext cx="1051560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CBA01BD-0648-7257-C790-62312FA33F4F}"/>
              </a:ext>
            </a:extLst>
          </p:cNvPr>
          <p:cNvSpPr txBox="1"/>
          <p:nvPr/>
        </p:nvSpPr>
        <p:spPr>
          <a:xfrm>
            <a:off x="9483607" y="1681644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Nov 2024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D4B89C-1E67-4DA6-CB5F-957E8575A0E7}"/>
              </a:ext>
            </a:extLst>
          </p:cNvPr>
          <p:cNvSpPr txBox="1"/>
          <p:nvPr/>
        </p:nvSpPr>
        <p:spPr>
          <a:xfrm rot="20640593">
            <a:off x="6228589" y="390107"/>
            <a:ext cx="4566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i="1" dirty="0" err="1"/>
              <a:t>Later</a:t>
            </a:r>
            <a:r>
              <a:rPr lang="de-DE" sz="4000" i="1" dirty="0"/>
              <a:t> (after EAAC 2023)</a:t>
            </a:r>
          </a:p>
        </p:txBody>
      </p:sp>
      <p:pic>
        <p:nvPicPr>
          <p:cNvPr id="4" name="Picture 2" descr="EuroNNAc Special Topics Workshop">
            <a:extLst>
              <a:ext uri="{FF2B5EF4-FFF2-40B4-BE49-F238E27FC236}">
                <a16:creationId xmlns:a16="http://schemas.microsoft.com/office/drawing/2014/main" id="{81A92E34-A298-D79E-1FF5-9EDF7705A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6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1EF11-68DA-264B-B95F-7100A73E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WP6 Milestones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68804-D117-BE47-994D-86609D3D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15600" cy="41044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MS21: Report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novel</a:t>
            </a:r>
            <a:r>
              <a:rPr lang="de-DE" sz="2000" dirty="0"/>
              <a:t> </a:t>
            </a:r>
            <a:r>
              <a:rPr lang="de-DE" sz="2000" dirty="0" err="1"/>
              <a:t>accelerator</a:t>
            </a:r>
            <a:r>
              <a:rPr lang="de-DE" sz="2000" dirty="0"/>
              <a:t> </a:t>
            </a:r>
            <a:r>
              <a:rPr lang="de-DE" sz="2000" dirty="0" err="1"/>
              <a:t>landscape</a:t>
            </a:r>
            <a:r>
              <a:rPr lang="de-DE" sz="2000" dirty="0"/>
              <a:t> in Europe, </a:t>
            </a:r>
            <a:r>
              <a:rPr lang="de-DE" sz="2000" dirty="0" err="1"/>
              <a:t>facilities</a:t>
            </a:r>
            <a:r>
              <a:rPr lang="de-DE" sz="2000" dirty="0"/>
              <a:t>, </a:t>
            </a:r>
            <a:r>
              <a:rPr lang="de-DE" sz="2000" dirty="0" err="1"/>
              <a:t>projects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capabilities</a:t>
            </a:r>
            <a:r>
              <a:rPr lang="de-DE" sz="2000" dirty="0"/>
              <a:t> at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beginning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2020’s. Lead – DESY, M24, </a:t>
            </a:r>
            <a:r>
              <a:rPr lang="de-DE" sz="2000" dirty="0" err="1"/>
              <a:t>Publication</a:t>
            </a:r>
            <a:r>
              <a:rPr lang="de-DE" sz="2000" dirty="0"/>
              <a:t>, </a:t>
            </a:r>
            <a:r>
              <a:rPr lang="de-DE" sz="2000" dirty="0" err="1"/>
              <a:t>website</a:t>
            </a:r>
            <a:r>
              <a:rPr lang="de-DE" sz="2000" dirty="0"/>
              <a:t> (</a:t>
            </a:r>
            <a:r>
              <a:rPr lang="de-DE" sz="2000" dirty="0" err="1"/>
              <a:t>task</a:t>
            </a:r>
            <a:r>
              <a:rPr lang="de-DE" sz="2000" dirty="0"/>
              <a:t> 6.1)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MS22: LASPLA Workshop/School. Lead – CNR, M30, Report (</a:t>
            </a:r>
            <a:r>
              <a:rPr lang="de-DE" sz="2000" dirty="0" err="1"/>
              <a:t>task</a:t>
            </a:r>
            <a:r>
              <a:rPr lang="de-DE" sz="2000" dirty="0"/>
              <a:t> 6.2)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MS23 Target </a:t>
            </a:r>
            <a:r>
              <a:rPr lang="de-DE" sz="2000" dirty="0" err="1"/>
              <a:t>manufacturing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characterization</a:t>
            </a:r>
            <a:r>
              <a:rPr lang="de-DE" sz="2000" dirty="0"/>
              <a:t>. Lead – CNRS, M12 Report (</a:t>
            </a:r>
            <a:r>
              <a:rPr lang="de-DE" sz="2000" dirty="0" err="1"/>
              <a:t>task</a:t>
            </a:r>
            <a:r>
              <a:rPr lang="de-DE" sz="2000" dirty="0"/>
              <a:t> 6.3)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MS24: Hypothesis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causes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instabilities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focal</a:t>
            </a:r>
            <a:r>
              <a:rPr lang="de-DE" sz="2000" dirty="0"/>
              <a:t> </a:t>
            </a:r>
            <a:r>
              <a:rPr lang="de-DE" sz="2000" dirty="0" err="1"/>
              <a:t>spot</a:t>
            </a:r>
            <a:r>
              <a:rPr lang="de-DE" sz="2000" dirty="0"/>
              <a:t> </a:t>
            </a:r>
            <a:r>
              <a:rPr lang="de-DE" sz="2000" dirty="0" err="1"/>
              <a:t>profile</a:t>
            </a:r>
            <a:r>
              <a:rPr lang="de-DE" sz="2000" dirty="0"/>
              <a:t>. Lead – CNRS, M24 </a:t>
            </a:r>
            <a:r>
              <a:rPr lang="de-DE" sz="2000" dirty="0" err="1"/>
              <a:t>Publication</a:t>
            </a:r>
            <a:r>
              <a:rPr lang="de-DE" sz="2000" dirty="0"/>
              <a:t> (</a:t>
            </a:r>
            <a:r>
              <a:rPr lang="de-DE" sz="2000" dirty="0" err="1"/>
              <a:t>task</a:t>
            </a:r>
            <a:r>
              <a:rPr lang="de-DE" sz="2000" dirty="0"/>
              <a:t> 6.4)</a:t>
            </a:r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A083D6-6199-7F44-845E-E0951FC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NPACT-EuroNNAc ST Workshop 2022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382CD-8D58-C14D-A749-1FFDDAA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ADC24A9-536D-AB4A-B920-2DA75935CE18}"/>
              </a:ext>
            </a:extLst>
          </p:cNvPr>
          <p:cNvSpPr/>
          <p:nvPr/>
        </p:nvSpPr>
        <p:spPr>
          <a:xfrm>
            <a:off x="838200" y="1438561"/>
            <a:ext cx="10515600" cy="982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9D1C2B-7C7A-4442-9395-F906929FC292}"/>
              </a:ext>
            </a:extLst>
          </p:cNvPr>
          <p:cNvSpPr txBox="1"/>
          <p:nvPr/>
        </p:nvSpPr>
        <p:spPr>
          <a:xfrm>
            <a:off x="9268232" y="908720"/>
            <a:ext cx="165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May 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286C12-E57E-6148-811F-6D34F4D04018}"/>
              </a:ext>
            </a:extLst>
          </p:cNvPr>
          <p:cNvSpPr txBox="1"/>
          <p:nvPr/>
        </p:nvSpPr>
        <p:spPr>
          <a:xfrm>
            <a:off x="983432" y="4869160"/>
            <a:ext cx="1037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This Special Topics </a:t>
            </a:r>
            <a:r>
              <a:rPr lang="de-DE" sz="2400" dirty="0" err="1"/>
              <a:t>workshop</a:t>
            </a:r>
            <a:r>
              <a:rPr lang="de-DE" sz="2400" dirty="0"/>
              <a:t> will </a:t>
            </a:r>
            <a:r>
              <a:rPr lang="de-DE" sz="2400" b="1" dirty="0" err="1"/>
              <a:t>prepare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milestone</a:t>
            </a:r>
            <a:r>
              <a:rPr lang="de-DE" sz="2400" b="1" dirty="0"/>
              <a:t> MS21</a:t>
            </a:r>
            <a:r>
              <a:rPr lang="de-DE" sz="2400" dirty="0"/>
              <a:t>. </a:t>
            </a:r>
            <a:r>
              <a:rPr lang="de-DE" sz="2400" dirty="0" err="1"/>
              <a:t>Thanks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all </a:t>
            </a:r>
            <a:r>
              <a:rPr lang="de-DE" sz="2400" b="1" dirty="0" err="1"/>
              <a:t>session</a:t>
            </a:r>
            <a:r>
              <a:rPr lang="de-DE" sz="2400" b="1" dirty="0"/>
              <a:t> </a:t>
            </a:r>
            <a:r>
              <a:rPr lang="de-DE" sz="2400" b="1" dirty="0" err="1"/>
              <a:t>organizers</a:t>
            </a:r>
            <a:r>
              <a:rPr lang="de-DE" sz="2400" b="1" dirty="0"/>
              <a:t> </a:t>
            </a:r>
            <a:r>
              <a:rPr lang="de-DE" sz="2400" dirty="0"/>
              <a:t>and </a:t>
            </a:r>
            <a:r>
              <a:rPr lang="de-DE" sz="2400" b="1" dirty="0" err="1"/>
              <a:t>participants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help</a:t>
            </a:r>
            <a:r>
              <a:rPr lang="de-DE" sz="2400" dirty="0"/>
              <a:t>!</a:t>
            </a:r>
          </a:p>
        </p:txBody>
      </p:sp>
      <p:cxnSp>
        <p:nvCxnSpPr>
          <p:cNvPr id="10" name="Gewinkelte Verbindung 9">
            <a:extLst>
              <a:ext uri="{FF2B5EF4-FFF2-40B4-BE49-F238E27FC236}">
                <a16:creationId xmlns:a16="http://schemas.microsoft.com/office/drawing/2014/main" id="{9B07E072-F393-BD09-1A34-66B623977488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>
            <a:off x="838200" y="1929725"/>
            <a:ext cx="145232" cy="3354934"/>
          </a:xfrm>
          <a:prstGeom prst="bentConnector3">
            <a:avLst>
              <a:gd name="adj1" fmla="val 38515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3162C728-1F8A-9790-48CA-0BB7F9B241ED}"/>
              </a:ext>
            </a:extLst>
          </p:cNvPr>
          <p:cNvSpPr txBox="1"/>
          <p:nvPr/>
        </p:nvSpPr>
        <p:spPr>
          <a:xfrm rot="20640593">
            <a:off x="6365550" y="443276"/>
            <a:ext cx="227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i="1" dirty="0" err="1"/>
              <a:t>Now</a:t>
            </a:r>
            <a:endParaRPr lang="de-DE" sz="4000" i="1" dirty="0"/>
          </a:p>
        </p:txBody>
      </p:sp>
      <p:pic>
        <p:nvPicPr>
          <p:cNvPr id="11" name="Picture 2" descr="EuroNNAc Special Topics Workshop">
            <a:extLst>
              <a:ext uri="{FF2B5EF4-FFF2-40B4-BE49-F238E27FC236}">
                <a16:creationId xmlns:a16="http://schemas.microsoft.com/office/drawing/2014/main" id="{A937E250-C08C-770B-CD31-1EDB6268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5082-D8EE-F243-861C-2CD56CA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05256" cy="615603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Outcome </a:t>
            </a:r>
            <a:r>
              <a:rPr lang="de-CH" dirty="0" err="1"/>
              <a:t>of</a:t>
            </a:r>
            <a:r>
              <a:rPr lang="de-CH" dirty="0"/>
              <a:t> Workshop</a:t>
            </a:r>
            <a:endParaRPr lang="x-none" sz="24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88BDC-064C-1080-F19C-CF3DCAE7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1305256" cy="4824536"/>
          </a:xfrm>
        </p:spPr>
        <p:txBody>
          <a:bodyPr>
            <a:noAutofit/>
          </a:bodyPr>
          <a:lstStyle/>
          <a:p>
            <a:r>
              <a:rPr lang="de-DE" sz="2400" dirty="0"/>
              <a:t>The </a:t>
            </a:r>
            <a:r>
              <a:rPr lang="de-DE" sz="2400" b="1" dirty="0" err="1"/>
              <a:t>special</a:t>
            </a:r>
            <a:r>
              <a:rPr lang="de-DE" sz="2400" b="1" dirty="0"/>
              <a:t> </a:t>
            </a:r>
            <a:r>
              <a:rPr lang="de-DE" sz="2400" b="1" dirty="0" err="1"/>
              <a:t>topics</a:t>
            </a:r>
            <a:r>
              <a:rPr lang="de-DE" sz="2400" b="1" dirty="0"/>
              <a:t> (</a:t>
            </a:r>
            <a:r>
              <a:rPr lang="de-DE" sz="2400" b="1" dirty="0" err="1"/>
              <a:t>nine</a:t>
            </a:r>
            <a:r>
              <a:rPr lang="de-DE" sz="2400" b="1" dirty="0"/>
              <a:t>, </a:t>
            </a:r>
            <a:r>
              <a:rPr lang="de-DE" sz="2400" b="1" dirty="0" err="1"/>
              <a:t>proposed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</a:t>
            </a:r>
            <a:r>
              <a:rPr lang="de-DE" sz="2400" b="1" dirty="0" err="1"/>
              <a:t>our</a:t>
            </a:r>
            <a:r>
              <a:rPr lang="de-DE" sz="2400" b="1" dirty="0"/>
              <a:t> </a:t>
            </a:r>
            <a:r>
              <a:rPr lang="de-DE" sz="2400" b="1" dirty="0" err="1"/>
              <a:t>community</a:t>
            </a:r>
            <a:r>
              <a:rPr lang="de-DE" sz="2400" b="1" dirty="0"/>
              <a:t>)</a:t>
            </a:r>
            <a:r>
              <a:rPr lang="de-DE" sz="2400" dirty="0"/>
              <a:t> </a:t>
            </a:r>
            <a:r>
              <a:rPr lang="de-DE" sz="2400" dirty="0" err="1"/>
              <a:t>gave</a:t>
            </a:r>
            <a:r>
              <a:rPr lang="de-DE" sz="2400" dirty="0"/>
              <a:t> an </a:t>
            </a:r>
            <a:r>
              <a:rPr lang="de-DE" sz="2400" dirty="0" err="1"/>
              <a:t>excellent</a:t>
            </a:r>
            <a:r>
              <a:rPr lang="de-DE" sz="2400" dirty="0"/>
              <a:t> </a:t>
            </a:r>
            <a:r>
              <a:rPr lang="de-DE" sz="2400" dirty="0" err="1"/>
              <a:t>overview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field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activities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network </a:t>
            </a:r>
            <a:r>
              <a:rPr lang="de-DE" sz="2400" dirty="0" err="1"/>
              <a:t>institutes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network </a:t>
            </a:r>
            <a:r>
              <a:rPr lang="de-DE" sz="2400" dirty="0" err="1"/>
              <a:t>itself</a:t>
            </a:r>
            <a:r>
              <a:rPr lang="de-DE" sz="2400" dirty="0"/>
              <a:t>. </a:t>
            </a:r>
          </a:p>
          <a:p>
            <a:r>
              <a:rPr lang="de-DE" sz="2400" dirty="0"/>
              <a:t>Talks (</a:t>
            </a:r>
            <a:r>
              <a:rPr lang="de-DE" sz="2400" dirty="0" err="1"/>
              <a:t>almost</a:t>
            </a:r>
            <a:r>
              <a:rPr lang="de-DE" sz="2400" dirty="0"/>
              <a:t>) all on </a:t>
            </a:r>
            <a:r>
              <a:rPr lang="de-DE" sz="2400" b="1" dirty="0"/>
              <a:t>INDICO</a:t>
            </a:r>
            <a:r>
              <a:rPr lang="de-DE" sz="2400" dirty="0"/>
              <a:t>. Student and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posters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well</a:t>
            </a:r>
            <a:r>
              <a:rPr lang="de-DE" sz="2400" dirty="0"/>
              <a:t>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https://agenda.infn.it/event/28376/timetable/#20220923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err="1"/>
              <a:t>Now</a:t>
            </a:r>
            <a:r>
              <a:rPr lang="de-DE" sz="2400" dirty="0"/>
              <a:t>: </a:t>
            </a:r>
          </a:p>
          <a:p>
            <a:pPr lvl="1"/>
            <a:r>
              <a:rPr lang="de-DE" sz="2000" dirty="0"/>
              <a:t>The ST </a:t>
            </a:r>
            <a:r>
              <a:rPr lang="de-DE" sz="2000" dirty="0" err="1"/>
              <a:t>co-cordinators</a:t>
            </a:r>
            <a:r>
              <a:rPr lang="de-DE" sz="2000" dirty="0"/>
              <a:t> </a:t>
            </a:r>
            <a:r>
              <a:rPr lang="de-DE" sz="2000" dirty="0" err="1"/>
              <a:t>present</a:t>
            </a:r>
            <a:r>
              <a:rPr lang="de-DE" sz="2000" dirty="0"/>
              <a:t> </a:t>
            </a:r>
            <a:r>
              <a:rPr lang="de-DE" sz="2000" dirty="0" err="1"/>
              <a:t>their</a:t>
            </a:r>
            <a:r>
              <a:rPr lang="de-DE" sz="2000" dirty="0"/>
              <a:t> </a:t>
            </a:r>
            <a:r>
              <a:rPr lang="de-DE" sz="2000" b="1" dirty="0" err="1"/>
              <a:t>short</a:t>
            </a:r>
            <a:r>
              <a:rPr lang="de-DE" sz="2000" b="1" dirty="0"/>
              <a:t> </a:t>
            </a:r>
            <a:r>
              <a:rPr lang="de-DE" sz="2000" b="1" dirty="0" err="1"/>
              <a:t>summaries</a:t>
            </a:r>
            <a:r>
              <a:rPr lang="de-DE" sz="2000" b="1" dirty="0"/>
              <a:t> </a:t>
            </a:r>
            <a:r>
              <a:rPr lang="de-DE" sz="2000" dirty="0"/>
              <a:t>on </a:t>
            </a:r>
            <a:r>
              <a:rPr lang="de-DE" sz="2000" dirty="0" err="1"/>
              <a:t>slides</a:t>
            </a:r>
            <a:endParaRPr lang="de-DE" sz="2000" dirty="0"/>
          </a:p>
          <a:p>
            <a:pPr lvl="1"/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documented</a:t>
            </a:r>
            <a:r>
              <a:rPr lang="de-DE" sz="2000" dirty="0"/>
              <a:t> on INDICO</a:t>
            </a:r>
          </a:p>
          <a:p>
            <a:r>
              <a:rPr lang="de-DE" sz="2400" dirty="0" err="1"/>
              <a:t>Slides</a:t>
            </a:r>
            <a:r>
              <a:rPr lang="de-DE" sz="2400" dirty="0"/>
              <a:t> will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report</a:t>
            </a:r>
            <a:r>
              <a:rPr lang="de-DE" sz="2400" dirty="0"/>
              <a:t> WS </a:t>
            </a:r>
            <a:r>
              <a:rPr lang="de-DE" sz="2400" dirty="0" err="1"/>
              <a:t>outcome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b="1" dirty="0"/>
              <a:t>I-FAST </a:t>
            </a:r>
            <a:r>
              <a:rPr lang="de-DE" sz="2400" b="1" dirty="0" err="1"/>
              <a:t>steering</a:t>
            </a:r>
            <a:r>
              <a:rPr lang="de-DE" sz="2400" b="1" dirty="0"/>
              <a:t> </a:t>
            </a:r>
            <a:r>
              <a:rPr lang="de-DE" sz="2400" b="1" dirty="0" err="1"/>
              <a:t>meeting</a:t>
            </a:r>
            <a:endParaRPr lang="de-DE" sz="2400" b="1" dirty="0"/>
          </a:p>
          <a:p>
            <a:pPr lvl="1"/>
            <a:endParaRPr lang="de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53BBD-AEDD-F74A-B2C8-C31F253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NPACT-EuroNNAc ST Workshop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FBCB8-7F07-C547-9781-8A3E45FA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99E6F354-C144-FD2F-8CB1-716C678E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1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5082-D8EE-F243-861C-2CD56CA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05256" cy="615603"/>
          </a:xfrm>
        </p:spPr>
        <p:txBody>
          <a:bodyPr>
            <a:noAutofit/>
          </a:bodyPr>
          <a:lstStyle/>
          <a:p>
            <a:pPr algn="ctr"/>
            <a:r>
              <a:rPr lang="de-CH" dirty="0" err="1"/>
              <a:t>Producing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MS21 Report</a:t>
            </a:r>
            <a:endParaRPr lang="x-none" sz="24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88BDC-064C-1080-F19C-CF3DCAE7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1305256" cy="4824536"/>
          </a:xfrm>
        </p:spPr>
        <p:txBody>
          <a:bodyPr>
            <a:noAutofit/>
          </a:bodyPr>
          <a:lstStyle/>
          <a:p>
            <a:r>
              <a:rPr lang="de-DE" sz="2000" dirty="0"/>
              <a:t>ST </a:t>
            </a:r>
            <a:r>
              <a:rPr lang="de-DE" sz="2000" dirty="0" err="1"/>
              <a:t>co-coordinators</a:t>
            </a:r>
            <a:r>
              <a:rPr lang="de-DE" sz="2000" dirty="0"/>
              <a:t> </a:t>
            </a:r>
            <a:r>
              <a:rPr lang="de-DE" sz="2000" dirty="0" err="1"/>
              <a:t>prepare</a:t>
            </a:r>
            <a:r>
              <a:rPr lang="de-DE" sz="2000" dirty="0"/>
              <a:t> a </a:t>
            </a:r>
            <a:r>
              <a:rPr lang="de-DE" sz="2000" b="1" dirty="0"/>
              <a:t>1.5 – 2 </a:t>
            </a:r>
            <a:r>
              <a:rPr lang="de-DE" sz="2000" b="1" dirty="0" err="1"/>
              <a:t>page</a:t>
            </a:r>
            <a:r>
              <a:rPr lang="de-DE" sz="2000" b="1" dirty="0"/>
              <a:t> </a:t>
            </a:r>
            <a:r>
              <a:rPr lang="de-DE" sz="2000" dirty="0"/>
              <a:t>(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) </a:t>
            </a:r>
            <a:r>
              <a:rPr lang="de-DE" sz="2000" dirty="0" err="1"/>
              <a:t>written</a:t>
            </a:r>
            <a:r>
              <a:rPr lang="de-DE" sz="2000" dirty="0"/>
              <a:t> </a:t>
            </a:r>
            <a:r>
              <a:rPr lang="de-DE" sz="2000" dirty="0" err="1"/>
              <a:t>summary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topic</a:t>
            </a:r>
            <a:r>
              <a:rPr lang="de-DE" sz="2000" dirty="0"/>
              <a:t>: </a:t>
            </a:r>
          </a:p>
          <a:p>
            <a:pPr lvl="1"/>
            <a:r>
              <a:rPr lang="de-DE" sz="1800" dirty="0"/>
              <a:t>NO </a:t>
            </a:r>
            <a:r>
              <a:rPr lang="de-DE" sz="1800" dirty="0" err="1"/>
              <a:t>template</a:t>
            </a:r>
            <a:r>
              <a:rPr lang="de-DE" sz="1800" dirty="0"/>
              <a:t> </a:t>
            </a:r>
            <a:r>
              <a:rPr lang="de-DE" sz="1800" dirty="0" err="1"/>
              <a:t>required</a:t>
            </a:r>
            <a:r>
              <a:rPr lang="de-DE" sz="1800" dirty="0"/>
              <a:t>, </a:t>
            </a:r>
            <a:r>
              <a:rPr lang="de-DE" sz="1800" dirty="0" err="1"/>
              <a:t>any</a:t>
            </a:r>
            <a:r>
              <a:rPr lang="de-DE" sz="1800" dirty="0"/>
              <a:t> </a:t>
            </a:r>
            <a:r>
              <a:rPr lang="de-DE" sz="1800" dirty="0" err="1"/>
              <a:t>format</a:t>
            </a:r>
            <a:r>
              <a:rPr lang="de-DE" sz="1800" dirty="0"/>
              <a:t> </a:t>
            </a:r>
            <a:r>
              <a:rPr lang="de-DE" sz="1800" dirty="0" err="1"/>
              <a:t>fine</a:t>
            </a:r>
            <a:r>
              <a:rPr lang="de-DE" sz="1800" dirty="0"/>
              <a:t>.</a:t>
            </a:r>
          </a:p>
          <a:p>
            <a:pPr lvl="1"/>
            <a:r>
              <a:rPr lang="de-DE" sz="1800" dirty="0"/>
              <a:t>Text </a:t>
            </a:r>
            <a:r>
              <a:rPr lang="de-DE" sz="1800" dirty="0" err="1"/>
              <a:t>required</a:t>
            </a:r>
            <a:r>
              <a:rPr lang="de-DE" sz="1800" dirty="0"/>
              <a:t>, </a:t>
            </a:r>
            <a:r>
              <a:rPr lang="de-DE" sz="1800" dirty="0" err="1"/>
              <a:t>readable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EU </a:t>
            </a:r>
            <a:r>
              <a:rPr lang="de-DE" sz="1800" dirty="0" err="1"/>
              <a:t>level</a:t>
            </a:r>
            <a:r>
              <a:rPr lang="de-DE" sz="1800" dirty="0"/>
              <a:t> </a:t>
            </a:r>
            <a:r>
              <a:rPr lang="de-DE" sz="1800" dirty="0" err="1"/>
              <a:t>reviewers</a:t>
            </a:r>
            <a:r>
              <a:rPr lang="de-DE" sz="1800" dirty="0"/>
              <a:t>. References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talks</a:t>
            </a:r>
            <a:r>
              <a:rPr lang="de-DE" sz="1800" dirty="0"/>
              <a:t> and </a:t>
            </a:r>
            <a:r>
              <a:rPr lang="de-DE" sz="1800" dirty="0" err="1"/>
              <a:t>papers</a:t>
            </a:r>
            <a:r>
              <a:rPr lang="de-DE" sz="1800" dirty="0"/>
              <a:t> OK. </a:t>
            </a:r>
          </a:p>
          <a:p>
            <a:pPr lvl="1"/>
            <a:r>
              <a:rPr lang="de-DE" sz="1800" dirty="0"/>
              <a:t>1 Figure plus 1 Table per 2 </a:t>
            </a:r>
            <a:r>
              <a:rPr lang="de-DE" sz="1800" dirty="0" err="1"/>
              <a:t>pages</a:t>
            </a:r>
            <a:r>
              <a:rPr lang="de-DE" sz="1800" dirty="0"/>
              <a:t> max.</a:t>
            </a:r>
          </a:p>
          <a:p>
            <a:pPr lvl="1"/>
            <a:r>
              <a:rPr lang="de-DE" sz="1800" dirty="0"/>
              <a:t>ST </a:t>
            </a:r>
            <a:r>
              <a:rPr lang="de-DE" sz="1800" dirty="0" err="1"/>
              <a:t>co-coordinators</a:t>
            </a:r>
            <a:r>
              <a:rPr lang="de-DE" sz="1800" dirty="0"/>
              <a:t> </a:t>
            </a:r>
            <a:r>
              <a:rPr lang="de-DE" sz="1800" dirty="0" err="1"/>
              <a:t>distribute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all </a:t>
            </a:r>
            <a:r>
              <a:rPr lang="de-DE" sz="1800" dirty="0" err="1"/>
              <a:t>participants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comments</a:t>
            </a:r>
            <a:r>
              <a:rPr lang="de-DE" sz="1800" dirty="0"/>
              <a:t>.</a:t>
            </a:r>
          </a:p>
          <a:p>
            <a:r>
              <a:rPr lang="de-DE" sz="2000" dirty="0"/>
              <a:t>Major </a:t>
            </a:r>
            <a:r>
              <a:rPr lang="de-DE" sz="2000" dirty="0" err="1"/>
              <a:t>questions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address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special</a:t>
            </a:r>
            <a:r>
              <a:rPr lang="de-DE" sz="2000" dirty="0"/>
              <a:t> </a:t>
            </a:r>
            <a:r>
              <a:rPr lang="de-DE" sz="2000" dirty="0" err="1"/>
              <a:t>topic</a:t>
            </a:r>
            <a:r>
              <a:rPr lang="de-DE" sz="2000" dirty="0"/>
              <a:t>:</a:t>
            </a:r>
          </a:p>
          <a:p>
            <a:pPr lvl="1"/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b="1" dirty="0" err="1"/>
              <a:t>facilities</a:t>
            </a:r>
            <a:r>
              <a:rPr lang="de-DE" sz="1800" dirty="0"/>
              <a:t> </a:t>
            </a:r>
            <a:r>
              <a:rPr lang="de-DE" sz="1800" dirty="0" err="1"/>
              <a:t>available</a:t>
            </a:r>
            <a:r>
              <a:rPr lang="de-DE" sz="1800" dirty="0"/>
              <a:t> and </a:t>
            </a:r>
            <a:r>
              <a:rPr lang="de-DE" sz="1800" dirty="0" err="1"/>
              <a:t>presented</a:t>
            </a:r>
            <a:r>
              <a:rPr lang="de-DE" sz="1800" dirty="0"/>
              <a:t>?</a:t>
            </a:r>
          </a:p>
          <a:p>
            <a:pPr lvl="1"/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major</a:t>
            </a:r>
            <a:r>
              <a:rPr lang="de-DE" sz="1800" dirty="0"/>
              <a:t> </a:t>
            </a:r>
            <a:r>
              <a:rPr lang="de-DE" sz="1800" b="1" dirty="0" err="1"/>
              <a:t>projects</a:t>
            </a:r>
            <a:r>
              <a:rPr lang="de-DE" sz="1800" b="1" dirty="0"/>
              <a:t> </a:t>
            </a:r>
            <a:r>
              <a:rPr lang="de-DE" sz="1800" dirty="0" err="1"/>
              <a:t>presented</a:t>
            </a:r>
            <a:r>
              <a:rPr lang="de-DE" sz="1800" dirty="0"/>
              <a:t> and </a:t>
            </a:r>
            <a:r>
              <a:rPr lang="de-DE" sz="1800" dirty="0" err="1"/>
              <a:t>discussed</a:t>
            </a:r>
            <a:r>
              <a:rPr lang="de-DE" sz="1800" dirty="0"/>
              <a:t>?</a:t>
            </a:r>
          </a:p>
          <a:p>
            <a:pPr lvl="1"/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b="1" dirty="0" err="1"/>
              <a:t>capabilities</a:t>
            </a:r>
            <a:r>
              <a:rPr lang="de-DE" sz="1800" dirty="0"/>
              <a:t> – </a:t>
            </a:r>
            <a:r>
              <a:rPr lang="de-DE" sz="1800" dirty="0" err="1"/>
              <a:t>covering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something</a:t>
            </a:r>
            <a:r>
              <a:rPr lang="de-DE" sz="1800" dirty="0"/>
              <a:t> </a:t>
            </a:r>
            <a:r>
              <a:rPr lang="de-DE" sz="1800" dirty="0" err="1"/>
              <a:t>mentioned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missing</a:t>
            </a:r>
            <a:r>
              <a:rPr lang="de-DE" sz="1800" dirty="0"/>
              <a:t>?</a:t>
            </a:r>
          </a:p>
          <a:p>
            <a:pPr lvl="1"/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steps</a:t>
            </a:r>
            <a:r>
              <a:rPr lang="de-DE" sz="1800" dirty="0"/>
              <a:t> </a:t>
            </a:r>
            <a:r>
              <a:rPr lang="de-DE" sz="1800" dirty="0" err="1"/>
              <a:t>listed</a:t>
            </a:r>
            <a:r>
              <a:rPr lang="de-DE" sz="1800" dirty="0"/>
              <a:t> and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outlook</a:t>
            </a:r>
            <a:r>
              <a:rPr lang="de-DE" sz="1800" dirty="0"/>
              <a:t>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future</a:t>
            </a:r>
            <a:r>
              <a:rPr lang="de-DE" sz="1800" dirty="0"/>
              <a:t>?</a:t>
            </a:r>
          </a:p>
          <a:p>
            <a:pPr lvl="1"/>
            <a:r>
              <a:rPr lang="de-DE" sz="1800" dirty="0"/>
              <a:t>Any </a:t>
            </a:r>
            <a:r>
              <a:rPr lang="de-DE" sz="1800" b="1" dirty="0" err="1"/>
              <a:t>important</a:t>
            </a:r>
            <a:r>
              <a:rPr lang="de-DE" sz="1800" b="1" dirty="0"/>
              <a:t> </a:t>
            </a:r>
            <a:r>
              <a:rPr lang="de-DE" sz="1800" b="1" dirty="0" err="1"/>
              <a:t>message</a:t>
            </a:r>
            <a:r>
              <a:rPr lang="de-DE" sz="1800" b="1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pass </a:t>
            </a:r>
            <a:r>
              <a:rPr lang="de-DE" sz="1800" dirty="0" err="1"/>
              <a:t>to</a:t>
            </a:r>
            <a:r>
              <a:rPr lang="de-DE" sz="1800" dirty="0"/>
              <a:t> I-FAST and EU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specific</a:t>
            </a:r>
            <a:r>
              <a:rPr lang="de-DE" sz="1800" dirty="0"/>
              <a:t> </a:t>
            </a:r>
            <a:r>
              <a:rPr lang="de-DE" sz="1800" dirty="0" err="1"/>
              <a:t>special</a:t>
            </a:r>
            <a:r>
              <a:rPr lang="de-DE" sz="1800" dirty="0"/>
              <a:t> </a:t>
            </a:r>
            <a:r>
              <a:rPr lang="de-DE" sz="1800" dirty="0" err="1"/>
              <a:t>topic</a:t>
            </a:r>
            <a:r>
              <a:rPr lang="de-DE" sz="1800" dirty="0"/>
              <a:t>?</a:t>
            </a:r>
          </a:p>
          <a:p>
            <a:r>
              <a:rPr lang="de-DE" sz="2000" dirty="0" err="1"/>
              <a:t>Proposed</a:t>
            </a:r>
            <a:r>
              <a:rPr lang="de-DE" sz="2000" dirty="0"/>
              <a:t> </a:t>
            </a:r>
            <a:r>
              <a:rPr lang="de-DE" sz="2000" dirty="0" err="1"/>
              <a:t>deadline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sending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RA &amp; MF:    	</a:t>
            </a:r>
            <a:r>
              <a:rPr lang="de-DE" sz="2000" b="1" dirty="0">
                <a:solidFill>
                  <a:srgbClr val="FF0000"/>
                </a:solidFill>
              </a:rPr>
              <a:t>1 Nov 2022 </a:t>
            </a:r>
            <a:r>
              <a:rPr lang="de-DE" sz="2000" dirty="0"/>
              <a:t>	(</a:t>
            </a:r>
            <a:r>
              <a:rPr lang="de-DE" sz="2000" dirty="0" err="1"/>
              <a:t>easier</a:t>
            </a:r>
            <a:r>
              <a:rPr lang="de-DE" sz="2000" dirty="0"/>
              <a:t> </a:t>
            </a:r>
            <a:r>
              <a:rPr lang="de-DE" sz="2000" dirty="0" err="1"/>
              <a:t>close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WS)</a:t>
            </a:r>
          </a:p>
          <a:p>
            <a:r>
              <a:rPr lang="de-DE" sz="2000" dirty="0" err="1"/>
              <a:t>We</a:t>
            </a:r>
            <a:r>
              <a:rPr lang="de-DE" sz="2000" dirty="0"/>
              <a:t> will </a:t>
            </a:r>
            <a:r>
              <a:rPr lang="de-DE" sz="2000" dirty="0" err="1"/>
              <a:t>assemble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and </a:t>
            </a:r>
            <a:r>
              <a:rPr lang="de-DE" sz="2000" dirty="0" err="1"/>
              <a:t>iterate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report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WS </a:t>
            </a:r>
            <a:r>
              <a:rPr lang="de-DE" sz="2000" dirty="0" err="1"/>
              <a:t>participants</a:t>
            </a:r>
            <a:r>
              <a:rPr lang="de-DE" sz="2000" dirty="0"/>
              <a:t>.</a:t>
            </a:r>
          </a:p>
          <a:p>
            <a:pPr lvl="1"/>
            <a:endParaRPr lang="de-DE" sz="1800" dirty="0"/>
          </a:p>
          <a:p>
            <a:pPr lvl="1"/>
            <a:endParaRPr lang="de-DE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53BBD-AEDD-F74A-B2C8-C31F253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NPACT-EuroNNAc ST Workshop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FBCB8-7F07-C547-9781-8A3E45FA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DAA98FCA-8C5D-9B86-FB35-B7A18F80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7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F6DCEA6-8198-5C80-A0E1-D89A0EA824BC}"/>
              </a:ext>
            </a:extLst>
          </p:cNvPr>
          <p:cNvSpPr txBox="1"/>
          <p:nvPr/>
        </p:nvSpPr>
        <p:spPr>
          <a:xfrm>
            <a:off x="2855640" y="1562016"/>
            <a:ext cx="72728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 err="1">
                <a:solidFill>
                  <a:schemeClr val="bg1"/>
                </a:solidFill>
              </a:rPr>
              <a:t>Thanks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all </a:t>
            </a:r>
            <a:r>
              <a:rPr lang="de-DE" sz="4000" dirty="0" err="1">
                <a:solidFill>
                  <a:schemeClr val="bg1"/>
                </a:solidFill>
              </a:rPr>
              <a:t>session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organizers</a:t>
            </a:r>
            <a:r>
              <a:rPr lang="de-DE" sz="4000" dirty="0">
                <a:solidFill>
                  <a:schemeClr val="bg1"/>
                </a:solidFill>
              </a:rPr>
              <a:t> and </a:t>
            </a:r>
            <a:r>
              <a:rPr lang="de-DE" sz="4000" dirty="0" err="1">
                <a:solidFill>
                  <a:schemeClr val="bg1"/>
                </a:solidFill>
              </a:rPr>
              <a:t>participants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for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your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help</a:t>
            </a:r>
            <a:r>
              <a:rPr lang="de-DE" sz="40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Picture 2" descr="EuroNNAc Special Topics Workshop">
            <a:extLst>
              <a:ext uri="{FF2B5EF4-FFF2-40B4-BE49-F238E27FC236}">
                <a16:creationId xmlns:a16="http://schemas.microsoft.com/office/drawing/2014/main" id="{BD028105-78C9-F13B-B2A9-DD358125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49" y="116632"/>
            <a:ext cx="422364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2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5082-D8EE-F243-861C-2CD56CA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56420" y="2084664"/>
            <a:ext cx="4536504" cy="615603"/>
          </a:xfrm>
        </p:spPr>
        <p:txBody>
          <a:bodyPr>
            <a:noAutofit/>
          </a:bodyPr>
          <a:lstStyle/>
          <a:p>
            <a:pPr algn="r"/>
            <a:r>
              <a:rPr lang="de-CH" dirty="0" err="1"/>
              <a:t>Summaries</a:t>
            </a:r>
            <a:endParaRPr lang="x-none" sz="24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53BBD-AEDD-F74A-B2C8-C31F253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NPACT-EuroNNAc ST Workshop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FBCB8-7F07-C547-9781-8A3E45FA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8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263B83-F35E-5499-A02F-E58D48594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80"/>
          <a:stretch/>
        </p:blipFill>
        <p:spPr>
          <a:xfrm>
            <a:off x="2495600" y="124213"/>
            <a:ext cx="9284568" cy="5897075"/>
          </a:xfrm>
          <a:prstGeom prst="rect">
            <a:avLst/>
          </a:prstGeom>
        </p:spPr>
      </p:pic>
      <p:pic>
        <p:nvPicPr>
          <p:cNvPr id="9" name="Picture 2" descr="EuroNNAc Special Topics Workshop">
            <a:extLst>
              <a:ext uri="{FF2B5EF4-FFF2-40B4-BE49-F238E27FC236}">
                <a16:creationId xmlns:a16="http://schemas.microsoft.com/office/drawing/2014/main" id="{8B7902D9-0555-283F-BA1D-CEEF50D8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" y="4437112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56547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544</Words>
  <Application>Microsoft Macintosh PowerPoint</Application>
  <PresentationFormat>Breitbild</PresentationFormat>
  <Paragraphs>63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Liberation Sans</vt:lpstr>
      <vt:lpstr>Montserrat</vt:lpstr>
      <vt:lpstr>Montserrat ExtraBold</vt:lpstr>
      <vt:lpstr>Montserrat SemiBold</vt:lpstr>
      <vt:lpstr>I.FAST Custom Slides</vt:lpstr>
      <vt:lpstr>Generic</vt:lpstr>
      <vt:lpstr>PowerPoint-Präsentation</vt:lpstr>
      <vt:lpstr>NPACT/EuroNNAc Meeting Saturday</vt:lpstr>
      <vt:lpstr>WP6 Deliverables</vt:lpstr>
      <vt:lpstr>WP6 Milestones</vt:lpstr>
      <vt:lpstr>Outcome of Workshop</vt:lpstr>
      <vt:lpstr>Producing the MS21 Report</vt:lpstr>
      <vt:lpstr>PowerPoint-Präsentation</vt:lpstr>
      <vt:lpstr>Summaries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Ralph W. Assmann</cp:lastModifiedBy>
  <cp:revision>599</cp:revision>
  <dcterms:created xsi:type="dcterms:W3CDTF">2017-04-26T09:15:49Z</dcterms:created>
  <dcterms:modified xsi:type="dcterms:W3CDTF">2022-09-23T14:52:21Z</dcterms:modified>
</cp:coreProperties>
</file>