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68" r:id="rId1"/>
    <p:sldMasterId id="2147484386" r:id="rId2"/>
    <p:sldMasterId id="2147484398" r:id="rId3"/>
    <p:sldMasterId id="2147484405" r:id="rId4"/>
  </p:sldMasterIdLst>
  <p:notesMasterIdLst>
    <p:notesMasterId r:id="rId64"/>
  </p:notesMasterIdLst>
  <p:sldIdLst>
    <p:sldId id="256" r:id="rId5"/>
    <p:sldId id="258" r:id="rId6"/>
    <p:sldId id="257" r:id="rId7"/>
    <p:sldId id="260" r:id="rId8"/>
    <p:sldId id="304" r:id="rId9"/>
    <p:sldId id="259" r:id="rId10"/>
    <p:sldId id="267" r:id="rId11"/>
    <p:sldId id="269" r:id="rId12"/>
    <p:sldId id="309" r:id="rId13"/>
    <p:sldId id="317" r:id="rId14"/>
    <p:sldId id="263" r:id="rId15"/>
    <p:sldId id="1401" r:id="rId16"/>
    <p:sldId id="266" r:id="rId17"/>
    <p:sldId id="264" r:id="rId18"/>
    <p:sldId id="276" r:id="rId19"/>
    <p:sldId id="273" r:id="rId20"/>
    <p:sldId id="274" r:id="rId21"/>
    <p:sldId id="275" r:id="rId22"/>
    <p:sldId id="285" r:id="rId23"/>
    <p:sldId id="303" r:id="rId24"/>
    <p:sldId id="298" r:id="rId25"/>
    <p:sldId id="314" r:id="rId26"/>
    <p:sldId id="315" r:id="rId27"/>
    <p:sldId id="316" r:id="rId28"/>
    <p:sldId id="277" r:id="rId29"/>
    <p:sldId id="278" r:id="rId30"/>
    <p:sldId id="279" r:id="rId31"/>
    <p:sldId id="280" r:id="rId32"/>
    <p:sldId id="281" r:id="rId33"/>
    <p:sldId id="308" r:id="rId34"/>
    <p:sldId id="300" r:id="rId35"/>
    <p:sldId id="283" r:id="rId36"/>
    <p:sldId id="312" r:id="rId37"/>
    <p:sldId id="313" r:id="rId38"/>
    <p:sldId id="310" r:id="rId39"/>
    <p:sldId id="1402" r:id="rId40"/>
    <p:sldId id="282" r:id="rId41"/>
    <p:sldId id="311" r:id="rId42"/>
    <p:sldId id="319" r:id="rId43"/>
    <p:sldId id="288" r:id="rId44"/>
    <p:sldId id="305" r:id="rId45"/>
    <p:sldId id="306" r:id="rId46"/>
    <p:sldId id="289" r:id="rId47"/>
    <p:sldId id="290" r:id="rId48"/>
    <p:sldId id="320" r:id="rId49"/>
    <p:sldId id="1279" r:id="rId50"/>
    <p:sldId id="1400" r:id="rId51"/>
    <p:sldId id="1383" r:id="rId52"/>
    <p:sldId id="1384" r:id="rId53"/>
    <p:sldId id="292" r:id="rId54"/>
    <p:sldId id="307" r:id="rId55"/>
    <p:sldId id="326" r:id="rId56"/>
    <p:sldId id="293" r:id="rId57"/>
    <p:sldId id="1404" r:id="rId58"/>
    <p:sldId id="1403" r:id="rId59"/>
    <p:sldId id="1405" r:id="rId60"/>
    <p:sldId id="1406" r:id="rId61"/>
    <p:sldId id="287" r:id="rId62"/>
    <p:sldId id="29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sgaramella" initials="fs" lastIdx="1" clrIdx="0">
    <p:extLst>
      <p:ext uri="{19B8F6BF-5375-455C-9EA6-DF929625EA0E}">
        <p15:presenceInfo xmlns:p15="http://schemas.microsoft.com/office/powerpoint/2012/main" userId="S::francesco.sgaramella@alumni.uniroma2.eu::dccf56d0-4806-4064-8e99-630d45ab3d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/>
    <p:restoredTop sz="95775"/>
  </p:normalViewPr>
  <p:slideViewPr>
    <p:cSldViewPr snapToGrid="0" snapToObjects="1">
      <p:cViewPr varScale="1">
        <p:scale>
          <a:sx n="105" d="100"/>
          <a:sy n="105" d="100"/>
        </p:scale>
        <p:origin x="178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86BC-CBDE-4F70-9E3F-E8EF59BCCB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FB0B-CA63-404F-BA4D-42F911DA33A8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LNF-INFN, Frascati, Italy</a:t>
          </a:r>
          <a:endParaRPr lang="en-US" dirty="0">
            <a:solidFill>
              <a:srgbClr val="002060"/>
            </a:solidFill>
          </a:endParaRPr>
        </a:p>
      </dgm:t>
    </dgm:pt>
    <dgm:pt modelId="{B6456D6C-5FC1-4EC9-A0D2-D18B98B22EEA}" type="parTrans" cxnId="{50965145-D384-44BA-8ED8-B3319B011950}">
      <dgm:prSet/>
      <dgm:spPr/>
      <dgm:t>
        <a:bodyPr/>
        <a:lstStyle/>
        <a:p>
          <a:endParaRPr lang="en-US"/>
        </a:p>
      </dgm:t>
    </dgm:pt>
    <dgm:pt modelId="{FAEAC318-455F-4A0B-8821-0F3B8A912FC7}" type="sibTrans" cxnId="{50965145-D384-44BA-8ED8-B3319B011950}">
      <dgm:prSet/>
      <dgm:spPr/>
      <dgm:t>
        <a:bodyPr/>
        <a:lstStyle/>
        <a:p>
          <a:endParaRPr lang="en-US"/>
        </a:p>
      </dgm:t>
    </dgm:pt>
    <dgm:pt modelId="{05F7F39C-438F-472C-BD7A-9C9749D0D249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SMI-ÖAW, Vienna, Austria</a:t>
          </a:r>
          <a:endParaRPr lang="en-US" dirty="0">
            <a:solidFill>
              <a:srgbClr val="002060"/>
            </a:solidFill>
          </a:endParaRPr>
        </a:p>
      </dgm:t>
    </dgm:pt>
    <dgm:pt modelId="{12119189-E4E5-4141-B9DC-53B6E09C9F27}" type="parTrans" cxnId="{81667074-F176-4E0F-9C2B-525787505689}">
      <dgm:prSet/>
      <dgm:spPr/>
      <dgm:t>
        <a:bodyPr/>
        <a:lstStyle/>
        <a:p>
          <a:endParaRPr lang="en-US"/>
        </a:p>
      </dgm:t>
    </dgm:pt>
    <dgm:pt modelId="{5F8685B5-7EB4-4C3C-8FD1-F5E9BAE1D927}" type="sibTrans" cxnId="{81667074-F176-4E0F-9C2B-525787505689}">
      <dgm:prSet/>
      <dgm:spPr/>
      <dgm:t>
        <a:bodyPr/>
        <a:lstStyle/>
        <a:p>
          <a:endParaRPr lang="en-US"/>
        </a:p>
      </dgm:t>
    </dgm:pt>
    <dgm:pt modelId="{D49F3C1A-E306-477E-8292-FDC13AD726E7}">
      <dgm:prSet/>
      <dgm:spPr/>
      <dgm:t>
        <a:bodyPr/>
        <a:lstStyle/>
        <a:p>
          <a:r>
            <a:rPr lang="en-GB" dirty="0" err="1">
              <a:solidFill>
                <a:srgbClr val="002060"/>
              </a:solidFill>
            </a:rPr>
            <a:t>Politecnico</a:t>
          </a:r>
          <a:r>
            <a:rPr lang="en-GB" dirty="0">
              <a:solidFill>
                <a:srgbClr val="002060"/>
              </a:solidFill>
            </a:rPr>
            <a:t> di Milano, Italy</a:t>
          </a:r>
          <a:endParaRPr lang="en-US" dirty="0">
            <a:solidFill>
              <a:srgbClr val="002060"/>
            </a:solidFill>
          </a:endParaRPr>
        </a:p>
      </dgm:t>
    </dgm:pt>
    <dgm:pt modelId="{FDF5A194-287A-47BE-B4F6-1A88BFA950BE}" type="parTrans" cxnId="{F5E8E864-4E96-462B-9140-F3B860887DAC}">
      <dgm:prSet/>
      <dgm:spPr/>
      <dgm:t>
        <a:bodyPr/>
        <a:lstStyle/>
        <a:p>
          <a:endParaRPr lang="en-US"/>
        </a:p>
      </dgm:t>
    </dgm:pt>
    <dgm:pt modelId="{8CC016F8-615A-4D7C-A743-75EFEC6A7EB1}" type="sibTrans" cxnId="{F5E8E864-4E96-462B-9140-F3B860887DAC}">
      <dgm:prSet/>
      <dgm:spPr/>
      <dgm:t>
        <a:bodyPr/>
        <a:lstStyle/>
        <a:p>
          <a:endParaRPr lang="en-US"/>
        </a:p>
      </dgm:t>
    </dgm:pt>
    <dgm:pt modelId="{8CAE8AC8-9DEF-46BA-91D9-0A41C2489295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IFIN –HH, Bucharest, Romania</a:t>
          </a:r>
          <a:endParaRPr lang="en-US">
            <a:solidFill>
              <a:srgbClr val="002060"/>
            </a:solidFill>
          </a:endParaRPr>
        </a:p>
      </dgm:t>
    </dgm:pt>
    <dgm:pt modelId="{4AB63409-0214-4DB9-A1C6-0383BE08F727}" type="parTrans" cxnId="{2C0C2948-BBD8-4D64-AC5C-A2712D0B0E51}">
      <dgm:prSet/>
      <dgm:spPr/>
      <dgm:t>
        <a:bodyPr/>
        <a:lstStyle/>
        <a:p>
          <a:endParaRPr lang="en-US"/>
        </a:p>
      </dgm:t>
    </dgm:pt>
    <dgm:pt modelId="{C5E4679B-5686-4C29-9C3C-F4155D66F329}" type="sibTrans" cxnId="{2C0C2948-BBD8-4D64-AC5C-A2712D0B0E51}">
      <dgm:prSet/>
      <dgm:spPr/>
      <dgm:t>
        <a:bodyPr/>
        <a:lstStyle/>
        <a:p>
          <a:endParaRPr lang="en-US"/>
        </a:p>
      </dgm:t>
    </dgm:pt>
    <dgm:pt modelId="{A18C9598-4A19-484F-ACC5-D8EF8AE76585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TUM, Munich, Germany</a:t>
          </a:r>
          <a:endParaRPr lang="en-US">
            <a:solidFill>
              <a:srgbClr val="002060"/>
            </a:solidFill>
          </a:endParaRPr>
        </a:p>
      </dgm:t>
    </dgm:pt>
    <dgm:pt modelId="{CECAEE8B-CC4D-4A95-8C0F-66CC824E4E32}" type="parTrans" cxnId="{6E0CB40D-3B53-40A6-ADCC-56A0BC3DD20A}">
      <dgm:prSet/>
      <dgm:spPr/>
      <dgm:t>
        <a:bodyPr/>
        <a:lstStyle/>
        <a:p>
          <a:endParaRPr lang="en-US"/>
        </a:p>
      </dgm:t>
    </dgm:pt>
    <dgm:pt modelId="{B21E92DA-0149-4505-8125-7FDEBA53F0D1}" type="sibTrans" cxnId="{6E0CB40D-3B53-40A6-ADCC-56A0BC3DD20A}">
      <dgm:prSet/>
      <dgm:spPr/>
      <dgm:t>
        <a:bodyPr/>
        <a:lstStyle/>
        <a:p>
          <a:endParaRPr lang="en-US"/>
        </a:p>
      </dgm:t>
    </dgm:pt>
    <dgm:pt modelId="{6062FAB0-84E3-4F63-BA56-9464702172F6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RIKEN, Japan</a:t>
          </a:r>
          <a:endParaRPr lang="en-US">
            <a:solidFill>
              <a:srgbClr val="002060"/>
            </a:solidFill>
          </a:endParaRPr>
        </a:p>
      </dgm:t>
    </dgm:pt>
    <dgm:pt modelId="{E2C3A64D-E583-4693-8FC7-ADAA9F7AF5B1}" type="parTrans" cxnId="{D82DF1C1-442D-4E8C-8C84-B7B5846B506B}">
      <dgm:prSet/>
      <dgm:spPr/>
      <dgm:t>
        <a:bodyPr/>
        <a:lstStyle/>
        <a:p>
          <a:endParaRPr lang="en-US"/>
        </a:p>
      </dgm:t>
    </dgm:pt>
    <dgm:pt modelId="{D6CC78D5-A0F8-45FE-AA58-F885BD104261}" type="sibTrans" cxnId="{D82DF1C1-442D-4E8C-8C84-B7B5846B506B}">
      <dgm:prSet/>
      <dgm:spPr/>
      <dgm:t>
        <a:bodyPr/>
        <a:lstStyle/>
        <a:p>
          <a:endParaRPr lang="en-US"/>
        </a:p>
      </dgm:t>
    </dgm:pt>
    <dgm:pt modelId="{FB15DBFD-88D1-4484-A551-B4EFAA95123F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Tokyo, Japan</a:t>
          </a:r>
          <a:endParaRPr lang="en-US">
            <a:solidFill>
              <a:srgbClr val="002060"/>
            </a:solidFill>
          </a:endParaRPr>
        </a:p>
      </dgm:t>
    </dgm:pt>
    <dgm:pt modelId="{9C5AC272-74FC-4038-80AC-F25FC25F70B7}" type="parTrans" cxnId="{DED7A7A7-0C62-4432-AAF9-DB67356BADB4}">
      <dgm:prSet/>
      <dgm:spPr/>
      <dgm:t>
        <a:bodyPr/>
        <a:lstStyle/>
        <a:p>
          <a:endParaRPr lang="en-US"/>
        </a:p>
      </dgm:t>
    </dgm:pt>
    <dgm:pt modelId="{D4918B3E-1113-43E5-97A9-DE96ED375416}" type="sibTrans" cxnId="{DED7A7A7-0C62-4432-AAF9-DB67356BADB4}">
      <dgm:prSet/>
      <dgm:spPr/>
      <dgm:t>
        <a:bodyPr/>
        <a:lstStyle/>
        <a:p>
          <a:endParaRPr lang="en-US"/>
        </a:p>
      </dgm:t>
    </dgm:pt>
    <dgm:pt modelId="{343D27E1-989D-4EC0-9F50-AD89140677F4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Victoria Univ., Canada</a:t>
          </a:r>
          <a:endParaRPr lang="en-US">
            <a:solidFill>
              <a:srgbClr val="002060"/>
            </a:solidFill>
          </a:endParaRPr>
        </a:p>
      </dgm:t>
    </dgm:pt>
    <dgm:pt modelId="{37703F68-9094-4B0C-9233-39660D8DFFF5}" type="parTrans" cxnId="{2B73D8B7-4028-4432-98B6-355FA77CB96C}">
      <dgm:prSet/>
      <dgm:spPr/>
      <dgm:t>
        <a:bodyPr/>
        <a:lstStyle/>
        <a:p>
          <a:endParaRPr lang="en-US"/>
        </a:p>
      </dgm:t>
    </dgm:pt>
    <dgm:pt modelId="{382662EB-F992-45B7-B988-C1EEB6D58053}" type="sibTrans" cxnId="{2B73D8B7-4028-4432-98B6-355FA77CB96C}">
      <dgm:prSet/>
      <dgm:spPr/>
      <dgm:t>
        <a:bodyPr/>
        <a:lstStyle/>
        <a:p>
          <a:endParaRPr lang="en-US"/>
        </a:p>
      </dgm:t>
    </dgm:pt>
    <dgm:pt modelId="{4F4FF75E-A9B2-460C-BEE7-7972AC4A8EE1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Zagreb, Croatia</a:t>
          </a:r>
          <a:endParaRPr lang="en-US">
            <a:solidFill>
              <a:srgbClr val="002060"/>
            </a:solidFill>
          </a:endParaRPr>
        </a:p>
      </dgm:t>
    </dgm:pt>
    <dgm:pt modelId="{ACF07493-54FA-41BC-9D0D-E1406234077D}" type="parTrans" cxnId="{0536EF76-EB61-4A65-91B8-320FF1BD6FA3}">
      <dgm:prSet/>
      <dgm:spPr/>
      <dgm:t>
        <a:bodyPr/>
        <a:lstStyle/>
        <a:p>
          <a:endParaRPr lang="en-US"/>
        </a:p>
      </dgm:t>
    </dgm:pt>
    <dgm:pt modelId="{897D7921-967C-45B4-8845-E4C6582A1656}" type="sibTrans" cxnId="{0536EF76-EB61-4A65-91B8-320FF1BD6FA3}">
      <dgm:prSet/>
      <dgm:spPr/>
      <dgm:t>
        <a:bodyPr/>
        <a:lstStyle/>
        <a:p>
          <a:endParaRPr lang="en-US"/>
        </a:p>
      </dgm:t>
    </dgm:pt>
    <dgm:pt modelId="{6B87557E-FF24-4FFA-AAA8-ED559A6238F9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Jagiellonian Krakow, Poland</a:t>
          </a:r>
          <a:endParaRPr lang="en-US">
            <a:solidFill>
              <a:srgbClr val="002060"/>
            </a:solidFill>
          </a:endParaRPr>
        </a:p>
      </dgm:t>
    </dgm:pt>
    <dgm:pt modelId="{F0E06D26-8F60-47D2-837D-EAC2FEAA5B8C}" type="parTrans" cxnId="{CD95E584-8058-4544-9B7D-C85607F104DC}">
      <dgm:prSet/>
      <dgm:spPr/>
      <dgm:t>
        <a:bodyPr/>
        <a:lstStyle/>
        <a:p>
          <a:endParaRPr lang="en-US"/>
        </a:p>
      </dgm:t>
    </dgm:pt>
    <dgm:pt modelId="{377D7263-7496-4009-B1D9-D72EA8D7F839}" type="sibTrans" cxnId="{CD95E584-8058-4544-9B7D-C85607F104DC}">
      <dgm:prSet/>
      <dgm:spPr/>
      <dgm:t>
        <a:bodyPr/>
        <a:lstStyle/>
        <a:p>
          <a:endParaRPr lang="en-US"/>
        </a:p>
      </dgm:t>
    </dgm:pt>
    <dgm:pt modelId="{06A023D0-D305-444C-861D-D0BFFC9E28A4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ELPH, Tohoku University</a:t>
          </a:r>
          <a:endParaRPr lang="en-US" dirty="0">
            <a:solidFill>
              <a:srgbClr val="002060"/>
            </a:solidFill>
          </a:endParaRPr>
        </a:p>
      </dgm:t>
    </dgm:pt>
    <dgm:pt modelId="{73267C6A-51EC-4AE7-BFB1-C1896820C90B}" type="parTrans" cxnId="{195CBE19-75BE-4A8C-A67C-AFCA470EFC7D}">
      <dgm:prSet/>
      <dgm:spPr/>
      <dgm:t>
        <a:bodyPr/>
        <a:lstStyle/>
        <a:p>
          <a:endParaRPr lang="en-US"/>
        </a:p>
      </dgm:t>
    </dgm:pt>
    <dgm:pt modelId="{F3F5D2B1-E227-4EF7-8A58-D94511BACB4C}" type="sibTrans" cxnId="{195CBE19-75BE-4A8C-A67C-AFCA470EFC7D}">
      <dgm:prSet/>
      <dgm:spPr/>
      <dgm:t>
        <a:bodyPr/>
        <a:lstStyle/>
        <a:p>
          <a:endParaRPr lang="en-US"/>
        </a:p>
      </dgm:t>
    </dgm:pt>
    <dgm:pt modelId="{5903C429-2120-9741-9E6C-9765385A43E5}" type="pres">
      <dgm:prSet presAssocID="{A0FF86BC-CBDE-4F70-9E3F-E8EF59BCCB04}" presName="vert0" presStyleCnt="0">
        <dgm:presLayoutVars>
          <dgm:dir/>
          <dgm:animOne val="branch"/>
          <dgm:animLvl val="lvl"/>
        </dgm:presLayoutVars>
      </dgm:prSet>
      <dgm:spPr/>
    </dgm:pt>
    <dgm:pt modelId="{3E39E6EE-8ABA-CA49-946D-76D2A909F44D}" type="pres">
      <dgm:prSet presAssocID="{DA2EFB0B-CA63-404F-BA4D-42F911DA33A8}" presName="thickLine" presStyleLbl="alignNode1" presStyleIdx="0" presStyleCnt="11"/>
      <dgm:spPr/>
    </dgm:pt>
    <dgm:pt modelId="{655A2770-6DC8-4445-8306-DE596D434D93}" type="pres">
      <dgm:prSet presAssocID="{DA2EFB0B-CA63-404F-BA4D-42F911DA33A8}" presName="horz1" presStyleCnt="0"/>
      <dgm:spPr/>
    </dgm:pt>
    <dgm:pt modelId="{1F2456F2-BE9B-EB4A-9DF7-09651005F371}" type="pres">
      <dgm:prSet presAssocID="{DA2EFB0B-CA63-404F-BA4D-42F911DA33A8}" presName="tx1" presStyleLbl="revTx" presStyleIdx="0" presStyleCnt="11"/>
      <dgm:spPr/>
    </dgm:pt>
    <dgm:pt modelId="{B7FCEE5D-409F-C24C-A8B6-CDB3D5606978}" type="pres">
      <dgm:prSet presAssocID="{DA2EFB0B-CA63-404F-BA4D-42F911DA33A8}" presName="vert1" presStyleCnt="0"/>
      <dgm:spPr/>
    </dgm:pt>
    <dgm:pt modelId="{E8AF8C33-BE38-224C-A08F-291139013D27}" type="pres">
      <dgm:prSet presAssocID="{05F7F39C-438F-472C-BD7A-9C9749D0D249}" presName="thickLine" presStyleLbl="alignNode1" presStyleIdx="1" presStyleCnt="11"/>
      <dgm:spPr/>
    </dgm:pt>
    <dgm:pt modelId="{08C57132-D71F-FB41-BB77-1C11657A2B29}" type="pres">
      <dgm:prSet presAssocID="{05F7F39C-438F-472C-BD7A-9C9749D0D249}" presName="horz1" presStyleCnt="0"/>
      <dgm:spPr/>
    </dgm:pt>
    <dgm:pt modelId="{E8292749-EAA2-2F4E-8F5E-942A048528B6}" type="pres">
      <dgm:prSet presAssocID="{05F7F39C-438F-472C-BD7A-9C9749D0D249}" presName="tx1" presStyleLbl="revTx" presStyleIdx="1" presStyleCnt="11"/>
      <dgm:spPr/>
    </dgm:pt>
    <dgm:pt modelId="{05EAB69F-0CAB-5842-A245-480F551BA091}" type="pres">
      <dgm:prSet presAssocID="{05F7F39C-438F-472C-BD7A-9C9749D0D249}" presName="vert1" presStyleCnt="0"/>
      <dgm:spPr/>
    </dgm:pt>
    <dgm:pt modelId="{5F82FB61-83E8-6B4E-BE4B-9CC3B195BFB2}" type="pres">
      <dgm:prSet presAssocID="{D49F3C1A-E306-477E-8292-FDC13AD726E7}" presName="thickLine" presStyleLbl="alignNode1" presStyleIdx="2" presStyleCnt="11"/>
      <dgm:spPr/>
    </dgm:pt>
    <dgm:pt modelId="{E69CFAAE-4FB3-524A-98ED-F94BC4E7671B}" type="pres">
      <dgm:prSet presAssocID="{D49F3C1A-E306-477E-8292-FDC13AD726E7}" presName="horz1" presStyleCnt="0"/>
      <dgm:spPr/>
    </dgm:pt>
    <dgm:pt modelId="{3CEEE703-CB42-184E-8188-2137342A805E}" type="pres">
      <dgm:prSet presAssocID="{D49F3C1A-E306-477E-8292-FDC13AD726E7}" presName="tx1" presStyleLbl="revTx" presStyleIdx="2" presStyleCnt="11"/>
      <dgm:spPr/>
    </dgm:pt>
    <dgm:pt modelId="{9B0246C9-EE9C-F74A-B7C8-A9D864A6F655}" type="pres">
      <dgm:prSet presAssocID="{D49F3C1A-E306-477E-8292-FDC13AD726E7}" presName="vert1" presStyleCnt="0"/>
      <dgm:spPr/>
    </dgm:pt>
    <dgm:pt modelId="{434C7982-4574-3948-98DE-19D9ACAB90FB}" type="pres">
      <dgm:prSet presAssocID="{8CAE8AC8-9DEF-46BA-91D9-0A41C2489295}" presName="thickLine" presStyleLbl="alignNode1" presStyleIdx="3" presStyleCnt="11"/>
      <dgm:spPr/>
    </dgm:pt>
    <dgm:pt modelId="{552D80A5-2F73-EF44-9F1C-CF7B5E319168}" type="pres">
      <dgm:prSet presAssocID="{8CAE8AC8-9DEF-46BA-91D9-0A41C2489295}" presName="horz1" presStyleCnt="0"/>
      <dgm:spPr/>
    </dgm:pt>
    <dgm:pt modelId="{328522C7-BF14-344E-A134-7CCE50CC4409}" type="pres">
      <dgm:prSet presAssocID="{8CAE8AC8-9DEF-46BA-91D9-0A41C2489295}" presName="tx1" presStyleLbl="revTx" presStyleIdx="3" presStyleCnt="11"/>
      <dgm:spPr/>
    </dgm:pt>
    <dgm:pt modelId="{495D074D-E841-4149-9706-21E28E42EDB7}" type="pres">
      <dgm:prSet presAssocID="{8CAE8AC8-9DEF-46BA-91D9-0A41C2489295}" presName="vert1" presStyleCnt="0"/>
      <dgm:spPr/>
    </dgm:pt>
    <dgm:pt modelId="{09F65324-F560-7E41-BC75-95C05FB1D761}" type="pres">
      <dgm:prSet presAssocID="{A18C9598-4A19-484F-ACC5-D8EF8AE76585}" presName="thickLine" presStyleLbl="alignNode1" presStyleIdx="4" presStyleCnt="11"/>
      <dgm:spPr/>
    </dgm:pt>
    <dgm:pt modelId="{1D274B7D-1501-9F45-9B6D-9DE8612DD6C4}" type="pres">
      <dgm:prSet presAssocID="{A18C9598-4A19-484F-ACC5-D8EF8AE76585}" presName="horz1" presStyleCnt="0"/>
      <dgm:spPr/>
    </dgm:pt>
    <dgm:pt modelId="{CD475760-3A63-5647-8844-09E326D83805}" type="pres">
      <dgm:prSet presAssocID="{A18C9598-4A19-484F-ACC5-D8EF8AE76585}" presName="tx1" presStyleLbl="revTx" presStyleIdx="4" presStyleCnt="11"/>
      <dgm:spPr/>
    </dgm:pt>
    <dgm:pt modelId="{B7BCF226-2626-3F46-819B-834E6FFF3D9C}" type="pres">
      <dgm:prSet presAssocID="{A18C9598-4A19-484F-ACC5-D8EF8AE76585}" presName="vert1" presStyleCnt="0"/>
      <dgm:spPr/>
    </dgm:pt>
    <dgm:pt modelId="{50FE9168-4829-BC42-84D3-EBA46D9EA08A}" type="pres">
      <dgm:prSet presAssocID="{6062FAB0-84E3-4F63-BA56-9464702172F6}" presName="thickLine" presStyleLbl="alignNode1" presStyleIdx="5" presStyleCnt="11"/>
      <dgm:spPr/>
    </dgm:pt>
    <dgm:pt modelId="{6F97D001-5E41-5E4B-8BE5-4FEF9AD2CE5A}" type="pres">
      <dgm:prSet presAssocID="{6062FAB0-84E3-4F63-BA56-9464702172F6}" presName="horz1" presStyleCnt="0"/>
      <dgm:spPr/>
    </dgm:pt>
    <dgm:pt modelId="{4583AB2C-0CE0-1E4C-99A7-CB494E2816A9}" type="pres">
      <dgm:prSet presAssocID="{6062FAB0-84E3-4F63-BA56-9464702172F6}" presName="tx1" presStyleLbl="revTx" presStyleIdx="5" presStyleCnt="11"/>
      <dgm:spPr/>
    </dgm:pt>
    <dgm:pt modelId="{3E2FBCC5-0D9C-264D-BEE4-E1BB805771BE}" type="pres">
      <dgm:prSet presAssocID="{6062FAB0-84E3-4F63-BA56-9464702172F6}" presName="vert1" presStyleCnt="0"/>
      <dgm:spPr/>
    </dgm:pt>
    <dgm:pt modelId="{019AE582-C39F-B24E-AE0E-F4CC39699529}" type="pres">
      <dgm:prSet presAssocID="{FB15DBFD-88D1-4484-A551-B4EFAA95123F}" presName="thickLine" presStyleLbl="alignNode1" presStyleIdx="6" presStyleCnt="11"/>
      <dgm:spPr/>
    </dgm:pt>
    <dgm:pt modelId="{8DEDFF8F-0435-1042-8A2A-45A276EB1D4C}" type="pres">
      <dgm:prSet presAssocID="{FB15DBFD-88D1-4484-A551-B4EFAA95123F}" presName="horz1" presStyleCnt="0"/>
      <dgm:spPr/>
    </dgm:pt>
    <dgm:pt modelId="{8B733BD4-8CC9-6743-B9D3-3B97E6CA4558}" type="pres">
      <dgm:prSet presAssocID="{FB15DBFD-88D1-4484-A551-B4EFAA95123F}" presName="tx1" presStyleLbl="revTx" presStyleIdx="6" presStyleCnt="11"/>
      <dgm:spPr/>
    </dgm:pt>
    <dgm:pt modelId="{B91EDC10-C88F-A545-ABF7-717ADD03E3C4}" type="pres">
      <dgm:prSet presAssocID="{FB15DBFD-88D1-4484-A551-B4EFAA95123F}" presName="vert1" presStyleCnt="0"/>
      <dgm:spPr/>
    </dgm:pt>
    <dgm:pt modelId="{06DCF75B-14D0-1948-A0EA-E44989BA5B3B}" type="pres">
      <dgm:prSet presAssocID="{343D27E1-989D-4EC0-9F50-AD89140677F4}" presName="thickLine" presStyleLbl="alignNode1" presStyleIdx="7" presStyleCnt="11"/>
      <dgm:spPr/>
    </dgm:pt>
    <dgm:pt modelId="{51595D6F-2C9D-A743-9103-F7CE0AC8C8E9}" type="pres">
      <dgm:prSet presAssocID="{343D27E1-989D-4EC0-9F50-AD89140677F4}" presName="horz1" presStyleCnt="0"/>
      <dgm:spPr/>
    </dgm:pt>
    <dgm:pt modelId="{97545F28-0281-8E45-AFB0-F2A26BDF1EFC}" type="pres">
      <dgm:prSet presAssocID="{343D27E1-989D-4EC0-9F50-AD89140677F4}" presName="tx1" presStyleLbl="revTx" presStyleIdx="7" presStyleCnt="11"/>
      <dgm:spPr/>
    </dgm:pt>
    <dgm:pt modelId="{0FD15456-2D66-B54B-BAD5-47841920231E}" type="pres">
      <dgm:prSet presAssocID="{343D27E1-989D-4EC0-9F50-AD89140677F4}" presName="vert1" presStyleCnt="0"/>
      <dgm:spPr/>
    </dgm:pt>
    <dgm:pt modelId="{A25A547C-A8B3-0541-B0ED-4E6C4B2BB3CC}" type="pres">
      <dgm:prSet presAssocID="{4F4FF75E-A9B2-460C-BEE7-7972AC4A8EE1}" presName="thickLine" presStyleLbl="alignNode1" presStyleIdx="8" presStyleCnt="11"/>
      <dgm:spPr/>
    </dgm:pt>
    <dgm:pt modelId="{0EA1DDF6-FCFC-F243-A08C-EFD1AF4EDF53}" type="pres">
      <dgm:prSet presAssocID="{4F4FF75E-A9B2-460C-BEE7-7972AC4A8EE1}" presName="horz1" presStyleCnt="0"/>
      <dgm:spPr/>
    </dgm:pt>
    <dgm:pt modelId="{27CDEFC9-75BF-3F4F-80DB-5D987FF00DBE}" type="pres">
      <dgm:prSet presAssocID="{4F4FF75E-A9B2-460C-BEE7-7972AC4A8EE1}" presName="tx1" presStyleLbl="revTx" presStyleIdx="8" presStyleCnt="11"/>
      <dgm:spPr/>
    </dgm:pt>
    <dgm:pt modelId="{4FB3569D-230F-084E-A54E-40606F320825}" type="pres">
      <dgm:prSet presAssocID="{4F4FF75E-A9B2-460C-BEE7-7972AC4A8EE1}" presName="vert1" presStyleCnt="0"/>
      <dgm:spPr/>
    </dgm:pt>
    <dgm:pt modelId="{16D7B010-99B8-DF42-83A9-759683F428C3}" type="pres">
      <dgm:prSet presAssocID="{6B87557E-FF24-4FFA-AAA8-ED559A6238F9}" presName="thickLine" presStyleLbl="alignNode1" presStyleIdx="9" presStyleCnt="11"/>
      <dgm:spPr/>
    </dgm:pt>
    <dgm:pt modelId="{2F056A38-E2CA-6742-BCF5-1528BDCA57B7}" type="pres">
      <dgm:prSet presAssocID="{6B87557E-FF24-4FFA-AAA8-ED559A6238F9}" presName="horz1" presStyleCnt="0"/>
      <dgm:spPr/>
    </dgm:pt>
    <dgm:pt modelId="{CB91DE28-5F00-A34F-9622-847EA005D19F}" type="pres">
      <dgm:prSet presAssocID="{6B87557E-FF24-4FFA-AAA8-ED559A6238F9}" presName="tx1" presStyleLbl="revTx" presStyleIdx="9" presStyleCnt="11"/>
      <dgm:spPr/>
    </dgm:pt>
    <dgm:pt modelId="{273A21E5-CF67-7442-B323-40C369EC6B75}" type="pres">
      <dgm:prSet presAssocID="{6B87557E-FF24-4FFA-AAA8-ED559A6238F9}" presName="vert1" presStyleCnt="0"/>
      <dgm:spPr/>
    </dgm:pt>
    <dgm:pt modelId="{416E9182-FA18-834A-9F74-2AC51A0C85A3}" type="pres">
      <dgm:prSet presAssocID="{06A023D0-D305-444C-861D-D0BFFC9E28A4}" presName="thickLine" presStyleLbl="alignNode1" presStyleIdx="10" presStyleCnt="11"/>
      <dgm:spPr/>
    </dgm:pt>
    <dgm:pt modelId="{24150092-7F72-104F-8A80-973153405D94}" type="pres">
      <dgm:prSet presAssocID="{06A023D0-D305-444C-861D-D0BFFC9E28A4}" presName="horz1" presStyleCnt="0"/>
      <dgm:spPr/>
    </dgm:pt>
    <dgm:pt modelId="{3E7611A3-EE47-3441-8F45-8967ECC91A50}" type="pres">
      <dgm:prSet presAssocID="{06A023D0-D305-444C-861D-D0BFFC9E28A4}" presName="tx1" presStyleLbl="revTx" presStyleIdx="10" presStyleCnt="11"/>
      <dgm:spPr/>
    </dgm:pt>
    <dgm:pt modelId="{BC63BBF1-5613-4D4C-9850-CED0FA2A5185}" type="pres">
      <dgm:prSet presAssocID="{06A023D0-D305-444C-861D-D0BFFC9E28A4}" presName="vert1" presStyleCnt="0"/>
      <dgm:spPr/>
    </dgm:pt>
  </dgm:ptLst>
  <dgm:cxnLst>
    <dgm:cxn modelId="{6A474205-DE15-3F40-B01F-E1CFA1977A5E}" type="presOf" srcId="{06A023D0-D305-444C-861D-D0BFFC9E28A4}" destId="{3E7611A3-EE47-3441-8F45-8967ECC91A50}" srcOrd="0" destOrd="0" presId="urn:microsoft.com/office/officeart/2008/layout/LinedList"/>
    <dgm:cxn modelId="{6E0CB40D-3B53-40A6-ADCC-56A0BC3DD20A}" srcId="{A0FF86BC-CBDE-4F70-9E3F-E8EF59BCCB04}" destId="{A18C9598-4A19-484F-ACC5-D8EF8AE76585}" srcOrd="4" destOrd="0" parTransId="{CECAEE8B-CC4D-4A95-8C0F-66CC824E4E32}" sibTransId="{B21E92DA-0149-4505-8125-7FDEBA53F0D1}"/>
    <dgm:cxn modelId="{4D874C11-ED03-8644-8878-F2D563A31A06}" type="presOf" srcId="{DA2EFB0B-CA63-404F-BA4D-42F911DA33A8}" destId="{1F2456F2-BE9B-EB4A-9DF7-09651005F371}" srcOrd="0" destOrd="0" presId="urn:microsoft.com/office/officeart/2008/layout/LinedList"/>
    <dgm:cxn modelId="{195CBE19-75BE-4A8C-A67C-AFCA470EFC7D}" srcId="{A0FF86BC-CBDE-4F70-9E3F-E8EF59BCCB04}" destId="{06A023D0-D305-444C-861D-D0BFFC9E28A4}" srcOrd="10" destOrd="0" parTransId="{73267C6A-51EC-4AE7-BFB1-C1896820C90B}" sibTransId="{F3F5D2B1-E227-4EF7-8A58-D94511BACB4C}"/>
    <dgm:cxn modelId="{C8DED11F-A191-514C-B380-E7CB5C77FB73}" type="presOf" srcId="{8CAE8AC8-9DEF-46BA-91D9-0A41C2489295}" destId="{328522C7-BF14-344E-A134-7CCE50CC4409}" srcOrd="0" destOrd="0" presId="urn:microsoft.com/office/officeart/2008/layout/LinedList"/>
    <dgm:cxn modelId="{D5221525-18D2-E440-BEF9-46AC1D7E83CC}" type="presOf" srcId="{05F7F39C-438F-472C-BD7A-9C9749D0D249}" destId="{E8292749-EAA2-2F4E-8F5E-942A048528B6}" srcOrd="0" destOrd="0" presId="urn:microsoft.com/office/officeart/2008/layout/LinedList"/>
    <dgm:cxn modelId="{F4B4DA2B-AF9D-7F43-8A56-2DF5056CD3F6}" type="presOf" srcId="{D49F3C1A-E306-477E-8292-FDC13AD726E7}" destId="{3CEEE703-CB42-184E-8188-2137342A805E}" srcOrd="0" destOrd="0" presId="urn:microsoft.com/office/officeart/2008/layout/LinedList"/>
    <dgm:cxn modelId="{62121E3C-31F4-FC4D-AF5E-F949F258829F}" type="presOf" srcId="{6062FAB0-84E3-4F63-BA56-9464702172F6}" destId="{4583AB2C-0CE0-1E4C-99A7-CB494E2816A9}" srcOrd="0" destOrd="0" presId="urn:microsoft.com/office/officeart/2008/layout/LinedList"/>
    <dgm:cxn modelId="{BC55483F-DDC1-A941-870E-96BEFB1B1927}" type="presOf" srcId="{A18C9598-4A19-484F-ACC5-D8EF8AE76585}" destId="{CD475760-3A63-5647-8844-09E326D83805}" srcOrd="0" destOrd="0" presId="urn:microsoft.com/office/officeart/2008/layout/LinedList"/>
    <dgm:cxn modelId="{50965145-D384-44BA-8ED8-B3319B011950}" srcId="{A0FF86BC-CBDE-4F70-9E3F-E8EF59BCCB04}" destId="{DA2EFB0B-CA63-404F-BA4D-42F911DA33A8}" srcOrd="0" destOrd="0" parTransId="{B6456D6C-5FC1-4EC9-A0D2-D18B98B22EEA}" sibTransId="{FAEAC318-455F-4A0B-8821-0F3B8A912FC7}"/>
    <dgm:cxn modelId="{2C0C2948-BBD8-4D64-AC5C-A2712D0B0E51}" srcId="{A0FF86BC-CBDE-4F70-9E3F-E8EF59BCCB04}" destId="{8CAE8AC8-9DEF-46BA-91D9-0A41C2489295}" srcOrd="3" destOrd="0" parTransId="{4AB63409-0214-4DB9-A1C6-0383BE08F727}" sibTransId="{C5E4679B-5686-4C29-9C3C-F4155D66F329}"/>
    <dgm:cxn modelId="{1840964E-7CAB-0A4B-BF4D-FA289532120D}" type="presOf" srcId="{343D27E1-989D-4EC0-9F50-AD89140677F4}" destId="{97545F28-0281-8E45-AFB0-F2A26BDF1EFC}" srcOrd="0" destOrd="0" presId="urn:microsoft.com/office/officeart/2008/layout/LinedList"/>
    <dgm:cxn modelId="{F5E8E864-4E96-462B-9140-F3B860887DAC}" srcId="{A0FF86BC-CBDE-4F70-9E3F-E8EF59BCCB04}" destId="{D49F3C1A-E306-477E-8292-FDC13AD726E7}" srcOrd="2" destOrd="0" parTransId="{FDF5A194-287A-47BE-B4F6-1A88BFA950BE}" sibTransId="{8CC016F8-615A-4D7C-A743-75EFEC6A7EB1}"/>
    <dgm:cxn modelId="{A9C4E96B-DF17-874F-8599-6CB1C9CBBDA1}" type="presOf" srcId="{6B87557E-FF24-4FFA-AAA8-ED559A6238F9}" destId="{CB91DE28-5F00-A34F-9622-847EA005D19F}" srcOrd="0" destOrd="0" presId="urn:microsoft.com/office/officeart/2008/layout/LinedList"/>
    <dgm:cxn modelId="{81667074-F176-4E0F-9C2B-525787505689}" srcId="{A0FF86BC-CBDE-4F70-9E3F-E8EF59BCCB04}" destId="{05F7F39C-438F-472C-BD7A-9C9749D0D249}" srcOrd="1" destOrd="0" parTransId="{12119189-E4E5-4141-B9DC-53B6E09C9F27}" sibTransId="{5F8685B5-7EB4-4C3C-8FD1-F5E9BAE1D927}"/>
    <dgm:cxn modelId="{0536EF76-EB61-4A65-91B8-320FF1BD6FA3}" srcId="{A0FF86BC-CBDE-4F70-9E3F-E8EF59BCCB04}" destId="{4F4FF75E-A9B2-460C-BEE7-7972AC4A8EE1}" srcOrd="8" destOrd="0" parTransId="{ACF07493-54FA-41BC-9D0D-E1406234077D}" sibTransId="{897D7921-967C-45B4-8845-E4C6582A1656}"/>
    <dgm:cxn modelId="{A71D2982-594D-DA40-8700-C635F1860F79}" type="presOf" srcId="{FB15DBFD-88D1-4484-A551-B4EFAA95123F}" destId="{8B733BD4-8CC9-6743-B9D3-3B97E6CA4558}" srcOrd="0" destOrd="0" presId="urn:microsoft.com/office/officeart/2008/layout/LinedList"/>
    <dgm:cxn modelId="{CD95E584-8058-4544-9B7D-C85607F104DC}" srcId="{A0FF86BC-CBDE-4F70-9E3F-E8EF59BCCB04}" destId="{6B87557E-FF24-4FFA-AAA8-ED559A6238F9}" srcOrd="9" destOrd="0" parTransId="{F0E06D26-8F60-47D2-837D-EAC2FEAA5B8C}" sibTransId="{377D7263-7496-4009-B1D9-D72EA8D7F839}"/>
    <dgm:cxn modelId="{4BEFC38F-1F95-624E-832E-5821A0C58D97}" type="presOf" srcId="{4F4FF75E-A9B2-460C-BEE7-7972AC4A8EE1}" destId="{27CDEFC9-75BF-3F4F-80DB-5D987FF00DBE}" srcOrd="0" destOrd="0" presId="urn:microsoft.com/office/officeart/2008/layout/LinedList"/>
    <dgm:cxn modelId="{DED7A7A7-0C62-4432-AAF9-DB67356BADB4}" srcId="{A0FF86BC-CBDE-4F70-9E3F-E8EF59BCCB04}" destId="{FB15DBFD-88D1-4484-A551-B4EFAA95123F}" srcOrd="6" destOrd="0" parTransId="{9C5AC272-74FC-4038-80AC-F25FC25F70B7}" sibTransId="{D4918B3E-1113-43E5-97A9-DE96ED375416}"/>
    <dgm:cxn modelId="{DB26D6A8-B9EE-B142-B13E-62144AA276C5}" type="presOf" srcId="{A0FF86BC-CBDE-4F70-9E3F-E8EF59BCCB04}" destId="{5903C429-2120-9741-9E6C-9765385A43E5}" srcOrd="0" destOrd="0" presId="urn:microsoft.com/office/officeart/2008/layout/LinedList"/>
    <dgm:cxn modelId="{2B73D8B7-4028-4432-98B6-355FA77CB96C}" srcId="{A0FF86BC-CBDE-4F70-9E3F-E8EF59BCCB04}" destId="{343D27E1-989D-4EC0-9F50-AD89140677F4}" srcOrd="7" destOrd="0" parTransId="{37703F68-9094-4B0C-9233-39660D8DFFF5}" sibTransId="{382662EB-F992-45B7-B988-C1EEB6D58053}"/>
    <dgm:cxn modelId="{D82DF1C1-442D-4E8C-8C84-B7B5846B506B}" srcId="{A0FF86BC-CBDE-4F70-9E3F-E8EF59BCCB04}" destId="{6062FAB0-84E3-4F63-BA56-9464702172F6}" srcOrd="5" destOrd="0" parTransId="{E2C3A64D-E583-4693-8FC7-ADAA9F7AF5B1}" sibTransId="{D6CC78D5-A0F8-45FE-AA58-F885BD104261}"/>
    <dgm:cxn modelId="{E751B94D-D197-2243-9E1D-BAC047669097}" type="presParOf" srcId="{5903C429-2120-9741-9E6C-9765385A43E5}" destId="{3E39E6EE-8ABA-CA49-946D-76D2A909F44D}" srcOrd="0" destOrd="0" presId="urn:microsoft.com/office/officeart/2008/layout/LinedList"/>
    <dgm:cxn modelId="{08CDF46A-95DE-4741-8647-97489C32E045}" type="presParOf" srcId="{5903C429-2120-9741-9E6C-9765385A43E5}" destId="{655A2770-6DC8-4445-8306-DE596D434D93}" srcOrd="1" destOrd="0" presId="urn:microsoft.com/office/officeart/2008/layout/LinedList"/>
    <dgm:cxn modelId="{F8C79501-3E13-374A-A5CE-912952CF3D28}" type="presParOf" srcId="{655A2770-6DC8-4445-8306-DE596D434D93}" destId="{1F2456F2-BE9B-EB4A-9DF7-09651005F371}" srcOrd="0" destOrd="0" presId="urn:microsoft.com/office/officeart/2008/layout/LinedList"/>
    <dgm:cxn modelId="{996ECF01-71F1-184D-9F11-7103BD22F60D}" type="presParOf" srcId="{655A2770-6DC8-4445-8306-DE596D434D93}" destId="{B7FCEE5D-409F-C24C-A8B6-CDB3D5606978}" srcOrd="1" destOrd="0" presId="urn:microsoft.com/office/officeart/2008/layout/LinedList"/>
    <dgm:cxn modelId="{5571F9E7-B1EF-0247-AE5D-E57E2FD33547}" type="presParOf" srcId="{5903C429-2120-9741-9E6C-9765385A43E5}" destId="{E8AF8C33-BE38-224C-A08F-291139013D27}" srcOrd="2" destOrd="0" presId="urn:microsoft.com/office/officeart/2008/layout/LinedList"/>
    <dgm:cxn modelId="{C5EE63DB-1F4B-A848-A4F6-D2E18C17280D}" type="presParOf" srcId="{5903C429-2120-9741-9E6C-9765385A43E5}" destId="{08C57132-D71F-FB41-BB77-1C11657A2B29}" srcOrd="3" destOrd="0" presId="urn:microsoft.com/office/officeart/2008/layout/LinedList"/>
    <dgm:cxn modelId="{08723C55-D84E-1046-8BB8-6090666223C6}" type="presParOf" srcId="{08C57132-D71F-FB41-BB77-1C11657A2B29}" destId="{E8292749-EAA2-2F4E-8F5E-942A048528B6}" srcOrd="0" destOrd="0" presId="urn:microsoft.com/office/officeart/2008/layout/LinedList"/>
    <dgm:cxn modelId="{7D541F48-DA84-B44E-BD7B-B593104FFFC6}" type="presParOf" srcId="{08C57132-D71F-FB41-BB77-1C11657A2B29}" destId="{05EAB69F-0CAB-5842-A245-480F551BA091}" srcOrd="1" destOrd="0" presId="urn:microsoft.com/office/officeart/2008/layout/LinedList"/>
    <dgm:cxn modelId="{7B209FFF-EF8A-6045-859F-A3BD4C266C39}" type="presParOf" srcId="{5903C429-2120-9741-9E6C-9765385A43E5}" destId="{5F82FB61-83E8-6B4E-BE4B-9CC3B195BFB2}" srcOrd="4" destOrd="0" presId="urn:microsoft.com/office/officeart/2008/layout/LinedList"/>
    <dgm:cxn modelId="{F964F453-2B24-7C49-A9DA-D7B678B787CA}" type="presParOf" srcId="{5903C429-2120-9741-9E6C-9765385A43E5}" destId="{E69CFAAE-4FB3-524A-98ED-F94BC4E7671B}" srcOrd="5" destOrd="0" presId="urn:microsoft.com/office/officeart/2008/layout/LinedList"/>
    <dgm:cxn modelId="{CB9BBEBA-E61C-FB4C-B350-A21128D57A6A}" type="presParOf" srcId="{E69CFAAE-4FB3-524A-98ED-F94BC4E7671B}" destId="{3CEEE703-CB42-184E-8188-2137342A805E}" srcOrd="0" destOrd="0" presId="urn:microsoft.com/office/officeart/2008/layout/LinedList"/>
    <dgm:cxn modelId="{84658951-A612-064E-9D0D-F187AFDF73A9}" type="presParOf" srcId="{E69CFAAE-4FB3-524A-98ED-F94BC4E7671B}" destId="{9B0246C9-EE9C-F74A-B7C8-A9D864A6F655}" srcOrd="1" destOrd="0" presId="urn:microsoft.com/office/officeart/2008/layout/LinedList"/>
    <dgm:cxn modelId="{7892803B-47CA-3441-9EC8-C0A54A08D817}" type="presParOf" srcId="{5903C429-2120-9741-9E6C-9765385A43E5}" destId="{434C7982-4574-3948-98DE-19D9ACAB90FB}" srcOrd="6" destOrd="0" presId="urn:microsoft.com/office/officeart/2008/layout/LinedList"/>
    <dgm:cxn modelId="{97C79947-4809-5B4B-9CAD-F96C79EF3736}" type="presParOf" srcId="{5903C429-2120-9741-9E6C-9765385A43E5}" destId="{552D80A5-2F73-EF44-9F1C-CF7B5E319168}" srcOrd="7" destOrd="0" presId="urn:microsoft.com/office/officeart/2008/layout/LinedList"/>
    <dgm:cxn modelId="{33F91F8F-079A-EA49-99EC-D2067DAB0BFD}" type="presParOf" srcId="{552D80A5-2F73-EF44-9F1C-CF7B5E319168}" destId="{328522C7-BF14-344E-A134-7CCE50CC4409}" srcOrd="0" destOrd="0" presId="urn:microsoft.com/office/officeart/2008/layout/LinedList"/>
    <dgm:cxn modelId="{DD6E5BBB-0134-474D-87BB-AD72ADA404B6}" type="presParOf" srcId="{552D80A5-2F73-EF44-9F1C-CF7B5E319168}" destId="{495D074D-E841-4149-9706-21E28E42EDB7}" srcOrd="1" destOrd="0" presId="urn:microsoft.com/office/officeart/2008/layout/LinedList"/>
    <dgm:cxn modelId="{66C83231-6A6B-C74C-9CA9-367CE1B748E9}" type="presParOf" srcId="{5903C429-2120-9741-9E6C-9765385A43E5}" destId="{09F65324-F560-7E41-BC75-95C05FB1D761}" srcOrd="8" destOrd="0" presId="urn:microsoft.com/office/officeart/2008/layout/LinedList"/>
    <dgm:cxn modelId="{4B200E1D-294E-1D46-B080-13241FF17FAC}" type="presParOf" srcId="{5903C429-2120-9741-9E6C-9765385A43E5}" destId="{1D274B7D-1501-9F45-9B6D-9DE8612DD6C4}" srcOrd="9" destOrd="0" presId="urn:microsoft.com/office/officeart/2008/layout/LinedList"/>
    <dgm:cxn modelId="{D8C43661-3460-4340-A937-69AA4B2FEFA9}" type="presParOf" srcId="{1D274B7D-1501-9F45-9B6D-9DE8612DD6C4}" destId="{CD475760-3A63-5647-8844-09E326D83805}" srcOrd="0" destOrd="0" presId="urn:microsoft.com/office/officeart/2008/layout/LinedList"/>
    <dgm:cxn modelId="{72B69263-4FF7-E846-945E-5F58BFE757DB}" type="presParOf" srcId="{1D274B7D-1501-9F45-9B6D-9DE8612DD6C4}" destId="{B7BCF226-2626-3F46-819B-834E6FFF3D9C}" srcOrd="1" destOrd="0" presId="urn:microsoft.com/office/officeart/2008/layout/LinedList"/>
    <dgm:cxn modelId="{5D797E9D-1092-714A-9B98-C4AB325454DA}" type="presParOf" srcId="{5903C429-2120-9741-9E6C-9765385A43E5}" destId="{50FE9168-4829-BC42-84D3-EBA46D9EA08A}" srcOrd="10" destOrd="0" presId="urn:microsoft.com/office/officeart/2008/layout/LinedList"/>
    <dgm:cxn modelId="{6C5D213E-0B77-8B45-9EA2-43BC208CF89C}" type="presParOf" srcId="{5903C429-2120-9741-9E6C-9765385A43E5}" destId="{6F97D001-5E41-5E4B-8BE5-4FEF9AD2CE5A}" srcOrd="11" destOrd="0" presId="urn:microsoft.com/office/officeart/2008/layout/LinedList"/>
    <dgm:cxn modelId="{838EB90B-FC11-7C40-892B-226BAA2E7FA8}" type="presParOf" srcId="{6F97D001-5E41-5E4B-8BE5-4FEF9AD2CE5A}" destId="{4583AB2C-0CE0-1E4C-99A7-CB494E2816A9}" srcOrd="0" destOrd="0" presId="urn:microsoft.com/office/officeart/2008/layout/LinedList"/>
    <dgm:cxn modelId="{2BB57C58-8E73-4F4E-91F1-3BEEB135D158}" type="presParOf" srcId="{6F97D001-5E41-5E4B-8BE5-4FEF9AD2CE5A}" destId="{3E2FBCC5-0D9C-264D-BEE4-E1BB805771BE}" srcOrd="1" destOrd="0" presId="urn:microsoft.com/office/officeart/2008/layout/LinedList"/>
    <dgm:cxn modelId="{D7571BC1-2D1C-5B4E-BA45-E6DED45F024C}" type="presParOf" srcId="{5903C429-2120-9741-9E6C-9765385A43E5}" destId="{019AE582-C39F-B24E-AE0E-F4CC39699529}" srcOrd="12" destOrd="0" presId="urn:microsoft.com/office/officeart/2008/layout/LinedList"/>
    <dgm:cxn modelId="{E983160E-C296-8648-97A7-3AE177D8ED30}" type="presParOf" srcId="{5903C429-2120-9741-9E6C-9765385A43E5}" destId="{8DEDFF8F-0435-1042-8A2A-45A276EB1D4C}" srcOrd="13" destOrd="0" presId="urn:microsoft.com/office/officeart/2008/layout/LinedList"/>
    <dgm:cxn modelId="{94E4BE62-DF16-D34F-8911-1CA6D3F29A8C}" type="presParOf" srcId="{8DEDFF8F-0435-1042-8A2A-45A276EB1D4C}" destId="{8B733BD4-8CC9-6743-B9D3-3B97E6CA4558}" srcOrd="0" destOrd="0" presId="urn:microsoft.com/office/officeart/2008/layout/LinedList"/>
    <dgm:cxn modelId="{D73D0B4C-3B70-8D45-B858-6C165D245207}" type="presParOf" srcId="{8DEDFF8F-0435-1042-8A2A-45A276EB1D4C}" destId="{B91EDC10-C88F-A545-ABF7-717ADD03E3C4}" srcOrd="1" destOrd="0" presId="urn:microsoft.com/office/officeart/2008/layout/LinedList"/>
    <dgm:cxn modelId="{E120C8E8-0277-504C-B8F3-9D2EA5F55526}" type="presParOf" srcId="{5903C429-2120-9741-9E6C-9765385A43E5}" destId="{06DCF75B-14D0-1948-A0EA-E44989BA5B3B}" srcOrd="14" destOrd="0" presId="urn:microsoft.com/office/officeart/2008/layout/LinedList"/>
    <dgm:cxn modelId="{EAD4E7C0-CCC4-F340-981C-A574F0723BEB}" type="presParOf" srcId="{5903C429-2120-9741-9E6C-9765385A43E5}" destId="{51595D6F-2C9D-A743-9103-F7CE0AC8C8E9}" srcOrd="15" destOrd="0" presId="urn:microsoft.com/office/officeart/2008/layout/LinedList"/>
    <dgm:cxn modelId="{431169F3-B1B0-544A-B8DA-37BE96F5526D}" type="presParOf" srcId="{51595D6F-2C9D-A743-9103-F7CE0AC8C8E9}" destId="{97545F28-0281-8E45-AFB0-F2A26BDF1EFC}" srcOrd="0" destOrd="0" presId="urn:microsoft.com/office/officeart/2008/layout/LinedList"/>
    <dgm:cxn modelId="{D349B1D7-4202-AF4F-8227-1BE93FCCC910}" type="presParOf" srcId="{51595D6F-2C9D-A743-9103-F7CE0AC8C8E9}" destId="{0FD15456-2D66-B54B-BAD5-47841920231E}" srcOrd="1" destOrd="0" presId="urn:microsoft.com/office/officeart/2008/layout/LinedList"/>
    <dgm:cxn modelId="{5017CDA9-1988-A547-A126-06CCA121C7BB}" type="presParOf" srcId="{5903C429-2120-9741-9E6C-9765385A43E5}" destId="{A25A547C-A8B3-0541-B0ED-4E6C4B2BB3CC}" srcOrd="16" destOrd="0" presId="urn:microsoft.com/office/officeart/2008/layout/LinedList"/>
    <dgm:cxn modelId="{BD812AA7-F2DF-D14F-AEBA-B7F207E61D1A}" type="presParOf" srcId="{5903C429-2120-9741-9E6C-9765385A43E5}" destId="{0EA1DDF6-FCFC-F243-A08C-EFD1AF4EDF53}" srcOrd="17" destOrd="0" presId="urn:microsoft.com/office/officeart/2008/layout/LinedList"/>
    <dgm:cxn modelId="{9567C9A3-4438-9441-A723-A3A458F45107}" type="presParOf" srcId="{0EA1DDF6-FCFC-F243-A08C-EFD1AF4EDF53}" destId="{27CDEFC9-75BF-3F4F-80DB-5D987FF00DBE}" srcOrd="0" destOrd="0" presId="urn:microsoft.com/office/officeart/2008/layout/LinedList"/>
    <dgm:cxn modelId="{81B7B65A-3824-B741-85DA-52E349283FCD}" type="presParOf" srcId="{0EA1DDF6-FCFC-F243-A08C-EFD1AF4EDF53}" destId="{4FB3569D-230F-084E-A54E-40606F320825}" srcOrd="1" destOrd="0" presId="urn:microsoft.com/office/officeart/2008/layout/LinedList"/>
    <dgm:cxn modelId="{D4D55112-D435-D74A-871E-EA4F7E1A7767}" type="presParOf" srcId="{5903C429-2120-9741-9E6C-9765385A43E5}" destId="{16D7B010-99B8-DF42-83A9-759683F428C3}" srcOrd="18" destOrd="0" presId="urn:microsoft.com/office/officeart/2008/layout/LinedList"/>
    <dgm:cxn modelId="{4C361053-E112-8645-AE98-D1743DE5F75C}" type="presParOf" srcId="{5903C429-2120-9741-9E6C-9765385A43E5}" destId="{2F056A38-E2CA-6742-BCF5-1528BDCA57B7}" srcOrd="19" destOrd="0" presId="urn:microsoft.com/office/officeart/2008/layout/LinedList"/>
    <dgm:cxn modelId="{B1D69BB5-37D9-5B4E-9B0A-431095E15D42}" type="presParOf" srcId="{2F056A38-E2CA-6742-BCF5-1528BDCA57B7}" destId="{CB91DE28-5F00-A34F-9622-847EA005D19F}" srcOrd="0" destOrd="0" presId="urn:microsoft.com/office/officeart/2008/layout/LinedList"/>
    <dgm:cxn modelId="{168390D2-4CDF-2445-B626-CDE369DD58AA}" type="presParOf" srcId="{2F056A38-E2CA-6742-BCF5-1528BDCA57B7}" destId="{273A21E5-CF67-7442-B323-40C369EC6B75}" srcOrd="1" destOrd="0" presId="urn:microsoft.com/office/officeart/2008/layout/LinedList"/>
    <dgm:cxn modelId="{2B4A828F-656D-8A44-B1B0-177F96D479A6}" type="presParOf" srcId="{5903C429-2120-9741-9E6C-9765385A43E5}" destId="{416E9182-FA18-834A-9F74-2AC51A0C85A3}" srcOrd="20" destOrd="0" presId="urn:microsoft.com/office/officeart/2008/layout/LinedList"/>
    <dgm:cxn modelId="{5AECDA5F-0117-7A40-848A-50D7BB0D5343}" type="presParOf" srcId="{5903C429-2120-9741-9E6C-9765385A43E5}" destId="{24150092-7F72-104F-8A80-973153405D94}" srcOrd="21" destOrd="0" presId="urn:microsoft.com/office/officeart/2008/layout/LinedList"/>
    <dgm:cxn modelId="{D0817456-D034-9D4E-BFB4-A68B0A7ECDD4}" type="presParOf" srcId="{24150092-7F72-104F-8A80-973153405D94}" destId="{3E7611A3-EE47-3441-8F45-8967ECC91A50}" srcOrd="0" destOrd="0" presId="urn:microsoft.com/office/officeart/2008/layout/LinedList"/>
    <dgm:cxn modelId="{73B24186-B95F-734D-A0C6-BEED583091A2}" type="presParOf" srcId="{24150092-7F72-104F-8A80-973153405D94}" destId="{BC63BBF1-5613-4D4C-9850-CED0FA2A51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1EC216-D354-1343-B69C-816549350E72}">
      <dgm:prSet phldrT="[Testo]" custT="1"/>
      <dgm:spPr/>
      <dgm:t>
        <a:bodyPr/>
        <a:lstStyle/>
        <a:p>
          <a:r>
            <a:rPr lang="en-US" sz="15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optimization run</a:t>
          </a: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June </a:t>
          </a:r>
        </a:p>
      </dgm:t>
    </dgm:pt>
    <dgm:pt modelId="{88CFBB18-B41F-0C44-B004-13D802BAF9B1}" type="parTrans" cxnId="{8F027E48-9C72-FC43-8616-7F9A95003F7E}">
      <dgm:prSet/>
      <dgm:spPr/>
      <dgm:t>
        <a:bodyPr/>
        <a:lstStyle/>
        <a:p>
          <a:endParaRPr lang="it-IT"/>
        </a:p>
      </dgm:t>
    </dgm:pt>
    <dgm:pt modelId="{1767E3C1-3747-0B49-90F0-42FF958696C3}" type="sibTrans" cxnId="{8F027E48-9C72-FC43-8616-7F9A95003F7E}">
      <dgm:prSet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K-</a:t>
          </a:r>
          <a:r>
            <a:rPr lang="en-US" sz="1600" b="1" baseline="30000" noProof="0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He run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24 June – 18 July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installation: mechanics</a:t>
          </a:r>
          <a:endParaRPr lang="en-US" sz="16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August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  <a:endParaRPr lang="it-IT" sz="1600" b="0" dirty="0"/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dgm:pt modelId="{32BA0D04-34BB-404F-9C05-2CCA2CA11078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Installation</a:t>
          </a: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and tests</a:t>
          </a:r>
          <a:b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dirty="0">
              <a:latin typeface="Calibri" panose="020F0502020204030204" pitchFamily="34" charset="0"/>
              <a:cs typeface="Calibri" panose="020F0502020204030204" pitchFamily="34" charset="0"/>
            </a:rPr>
            <a:t>2021, September -October</a:t>
          </a:r>
          <a:endParaRPr lang="it-IT" sz="1600" b="0" dirty="0"/>
        </a:p>
      </dgm:t>
    </dgm:p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7D7663E3-11A9-7744-B373-33125A7C73A2}">
      <dgm:prSet phldrT="[Testo]" custT="1"/>
      <dgm:spPr/>
      <dgm:t>
        <a:bodyPr/>
        <a:lstStyle/>
        <a:p>
          <a:pPr>
            <a:lnSpc>
              <a:spcPct val="9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61st LNF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5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May</a:t>
          </a:r>
        </a:p>
      </dgm:t>
    </dgm:pt>
    <dgm:pt modelId="{6786D6D9-A935-2E46-B2CE-E08FCE7ABEB3}" type="sibTrans" cxnId="{08233881-EA63-3B43-A057-3328AFC29692}">
      <dgm:prSet/>
      <dgm:spPr/>
      <dgm:t>
        <a:bodyPr/>
        <a:lstStyle/>
        <a:p>
          <a:endParaRPr lang="it-IT"/>
        </a:p>
      </dgm:t>
    </dgm:pt>
    <dgm:pt modelId="{1A883CD8-3BDA-CA41-9433-56BF80C06E6C}" type="parTrans" cxnId="{08233881-EA63-3B43-A057-3328AFC29692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31A110D3-2703-EA4A-B9E8-4689F8F24736}" type="pres">
      <dgm:prSet presAssocID="{7D7663E3-11A9-7744-B373-33125A7C73A2}" presName="composite" presStyleCnt="0"/>
      <dgm:spPr/>
    </dgm:pt>
    <dgm:pt modelId="{A605956F-B76D-7244-8916-5FD44AC9C3A6}" type="pres">
      <dgm:prSet presAssocID="{7D7663E3-11A9-7744-B373-33125A7C73A2}" presName="LShape" presStyleLbl="alignNode1" presStyleIdx="0" presStyleCnt="11" custLinFactNeighborY="1324"/>
      <dgm:spPr/>
    </dgm:pt>
    <dgm:pt modelId="{B6664E16-6555-7142-8A1C-38E589C3FD15}" type="pres">
      <dgm:prSet presAssocID="{7D7663E3-11A9-7744-B373-33125A7C73A2}" presName="ParentText" presStyleLbl="revTx" presStyleIdx="0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9505F5BA-F6D1-7143-925A-3F10A08F5949}" type="pres">
      <dgm:prSet presAssocID="{7D7663E3-11A9-7744-B373-33125A7C73A2}" presName="Triangle" presStyleLbl="alignNode1" presStyleIdx="1" presStyleCnt="11" custLinFactNeighborY="4670"/>
      <dgm:spPr/>
    </dgm:pt>
    <dgm:pt modelId="{560B651C-F9B1-5D46-9F7F-0C9F2B37E9B1}" type="pres">
      <dgm:prSet presAssocID="{6786D6D9-A935-2E46-B2CE-E08FCE7ABEB3}" presName="sibTrans" presStyleCnt="0"/>
      <dgm:spPr/>
    </dgm:pt>
    <dgm:pt modelId="{3AC12BDB-ABBE-C143-9732-AF74CF152C69}" type="pres">
      <dgm:prSet presAssocID="{6786D6D9-A935-2E46-B2CE-E08FCE7ABEB3}" presName="space" presStyleCnt="0"/>
      <dgm:spPr/>
    </dgm:pt>
    <dgm:pt modelId="{821EFC95-4E26-5540-950D-E663982562F5}" type="pres">
      <dgm:prSet presAssocID="{AC1EC216-D354-1343-B69C-816549350E72}" presName="composite" presStyleCnt="0"/>
      <dgm:spPr/>
    </dgm:pt>
    <dgm:pt modelId="{F2DF652F-FD55-D14E-A757-559C94091F01}" type="pres">
      <dgm:prSet presAssocID="{AC1EC216-D354-1343-B69C-816549350E72}" presName="LShape" presStyleLbl="alignNode1" presStyleIdx="2" presStyleCnt="11" custLinFactNeighborY="1324"/>
      <dgm:spPr/>
    </dgm:pt>
    <dgm:pt modelId="{3893396E-B725-C645-946D-7CCB3CF58F51}" type="pres">
      <dgm:prSet presAssocID="{AC1EC216-D354-1343-B69C-816549350E72}" presName="ParentText" presStyleLbl="revTx" presStyleIdx="1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28E866F-3BED-274E-87F9-A8710050AC3E}" type="pres">
      <dgm:prSet presAssocID="{AC1EC216-D354-1343-B69C-816549350E72}" presName="Triangle" presStyleLbl="alignNode1" presStyleIdx="3" presStyleCnt="11" custLinFactNeighborY="4670"/>
      <dgm:spPr/>
    </dgm:pt>
    <dgm:pt modelId="{589C1C77-2D63-1646-AEA8-7A8C5FD5D4DC}" type="pres">
      <dgm:prSet presAssocID="{1767E3C1-3747-0B49-90F0-42FF958696C3}" presName="sibTrans" presStyleCnt="0"/>
      <dgm:spPr/>
    </dgm:pt>
    <dgm:pt modelId="{0464D29F-16CE-4246-9591-94E0CC41076B}" type="pres">
      <dgm:prSet presAssocID="{1767E3C1-3747-0B49-90F0-42FF958696C3}" presName="space" presStyleCnt="0"/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4" presStyleCnt="11" custLinFactNeighborY="1324"/>
      <dgm:spPr/>
    </dgm:pt>
    <dgm:pt modelId="{407D3069-60A3-DA44-85A4-0FF0040954B1}" type="pres">
      <dgm:prSet presAssocID="{7EC76DF1-871A-E24A-B1B1-67D66FD515EF}" presName="ParentText" presStyleLbl="revTx" presStyleIdx="2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5" presStyleCnt="11" custLinFactNeighborY="4670"/>
      <dgm:spPr/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6" presStyleCnt="11" custLinFactNeighborY="1324"/>
      <dgm:spPr/>
    </dgm:pt>
    <dgm:pt modelId="{31C4B762-7D8D-E641-9088-2269B1572C2B}" type="pres">
      <dgm:prSet presAssocID="{BE8D98CE-1CB4-2D47-8C21-256F7C86907B}" presName="ParentText" presStyleLbl="revTx" presStyleIdx="3" presStyleCnt="6" custScaleX="125343" custScaleY="97382" custLinFactNeighborX="11016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7" presStyleCnt="11" custLinFactNeighborY="4670"/>
      <dgm:spPr/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8" presStyleCnt="11" custLinFactNeighborX="7100"/>
      <dgm:spPr/>
    </dgm:pt>
    <dgm:pt modelId="{03EC7F2E-3C66-064B-9BCF-0D78C6166A70}" type="pres">
      <dgm:prSet presAssocID="{32BA0D04-34BB-404F-9C05-2CCA2CA11078}" presName="ParentText" presStyleLbl="revTx" presStyleIdx="4" presStyleCnt="6" custScaleX="123639" custScaleY="107044" custLinFactNeighborX="1731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9" presStyleCnt="11"/>
      <dgm:spPr/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10" presStyleCnt="11"/>
      <dgm:spPr/>
    </dgm:pt>
    <dgm:pt modelId="{25547535-7DAC-3640-96DB-CDCB43FE19B5}" type="pres">
      <dgm:prSet presAssocID="{702BBC00-DEFE-7349-B3D6-E957F028DCC4}" presName="ParentText" presStyleLbl="revTx" presStyleIdx="5" presStyleCnt="6" custLinFactNeighborY="1005">
        <dgm:presLayoutVars>
          <dgm:chMax val="0"/>
          <dgm:chPref val="0"/>
          <dgm:bulletEnabled val="1"/>
        </dgm:presLayoutVars>
      </dgm:prSet>
      <dgm:spPr/>
    </dgm:pt>
  </dgm:ptLst>
  <dgm:cxnLst>
    <dgm:cxn modelId="{292E810E-CE2D-2545-A636-7A7C89EB581C}" type="presOf" srcId="{7D7663E3-11A9-7744-B373-33125A7C73A2}" destId="{B6664E16-6555-7142-8A1C-38E589C3FD15}" srcOrd="0" destOrd="0" presId="urn:microsoft.com/office/officeart/2009/3/layout/StepUpProcess"/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8F027E48-9C72-FC43-8616-7F9A95003F7E}" srcId="{6F90BEBA-F6C9-9F4D-9B16-CE0E095D69EF}" destId="{AC1EC216-D354-1343-B69C-816549350E72}" srcOrd="1" destOrd="0" parTransId="{88CFBB18-B41F-0C44-B004-13D802BAF9B1}" sibTransId="{1767E3C1-3747-0B49-90F0-42FF958696C3}"/>
    <dgm:cxn modelId="{EFC66866-1393-6443-9589-33955F20F631}" srcId="{6F90BEBA-F6C9-9F4D-9B16-CE0E095D69EF}" destId="{32BA0D04-34BB-404F-9C05-2CCA2CA11078}" srcOrd="4" destOrd="0" parTransId="{D8582B64-76CA-8B49-90CD-C538B5911B20}" sibTransId="{56A87F6F-E0F2-0248-838A-78F23E94DB38}"/>
    <dgm:cxn modelId="{6E08E66D-354F-C34F-AD27-E2A2011A2ED0}" srcId="{6F90BEBA-F6C9-9F4D-9B16-CE0E095D69EF}" destId="{702BBC00-DEFE-7349-B3D6-E957F028DCC4}" srcOrd="5" destOrd="0" parTransId="{42166A18-8D3E-5047-8634-4DD53C4C93DF}" sibTransId="{8D60969B-68B6-4246-BF8C-EC9645585656}"/>
    <dgm:cxn modelId="{08233881-EA63-3B43-A057-3328AFC29692}" srcId="{6F90BEBA-F6C9-9F4D-9B16-CE0E095D69EF}" destId="{7D7663E3-11A9-7744-B373-33125A7C73A2}" srcOrd="0" destOrd="0" parTransId="{1A883CD8-3BDA-CA41-9433-56BF80C06E6C}" sibTransId="{6786D6D9-A935-2E46-B2CE-E08FCE7ABEB3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8365CBCB-5794-2B43-BDA5-1794FA3370A3}" type="presOf" srcId="{AC1EC216-D354-1343-B69C-816549350E72}" destId="{3893396E-B725-C645-946D-7CCB3CF58F51}" srcOrd="0" destOrd="0" presId="urn:microsoft.com/office/officeart/2009/3/layout/StepUpProcess"/>
    <dgm:cxn modelId="{AB2199D1-8F8A-804E-9DA5-ED3CF53C6563}" srcId="{6F90BEBA-F6C9-9F4D-9B16-CE0E095D69EF}" destId="{7EC76DF1-871A-E24A-B1B1-67D66FD515EF}" srcOrd="2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3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78203BA-64C0-3D48-BD1B-7F77A26B352B}" type="presParOf" srcId="{060E0CBB-4083-C04F-835B-1299138AC5C7}" destId="{31A110D3-2703-EA4A-B9E8-4689F8F24736}" srcOrd="0" destOrd="0" presId="urn:microsoft.com/office/officeart/2009/3/layout/StepUpProcess"/>
    <dgm:cxn modelId="{CAC235FB-2250-8649-BDFA-4FBA1F5F798F}" type="presParOf" srcId="{31A110D3-2703-EA4A-B9E8-4689F8F24736}" destId="{A605956F-B76D-7244-8916-5FD44AC9C3A6}" srcOrd="0" destOrd="0" presId="urn:microsoft.com/office/officeart/2009/3/layout/StepUpProcess"/>
    <dgm:cxn modelId="{9EBD9CD3-D6CB-774E-9154-883C583DE38F}" type="presParOf" srcId="{31A110D3-2703-EA4A-B9E8-4689F8F24736}" destId="{B6664E16-6555-7142-8A1C-38E589C3FD15}" srcOrd="1" destOrd="0" presId="urn:microsoft.com/office/officeart/2009/3/layout/StepUpProcess"/>
    <dgm:cxn modelId="{CF1DADA4-6645-994E-ABA2-86D159FDFF7F}" type="presParOf" srcId="{31A110D3-2703-EA4A-B9E8-4689F8F24736}" destId="{9505F5BA-F6D1-7143-925A-3F10A08F5949}" srcOrd="2" destOrd="0" presId="urn:microsoft.com/office/officeart/2009/3/layout/StepUpProcess"/>
    <dgm:cxn modelId="{F0D6EA50-B038-D544-9309-391153D69587}" type="presParOf" srcId="{060E0CBB-4083-C04F-835B-1299138AC5C7}" destId="{560B651C-F9B1-5D46-9F7F-0C9F2B37E9B1}" srcOrd="1" destOrd="0" presId="urn:microsoft.com/office/officeart/2009/3/layout/StepUpProcess"/>
    <dgm:cxn modelId="{E763A9D4-74CD-ED4B-8C15-28D8A6DD4F45}" type="presParOf" srcId="{560B651C-F9B1-5D46-9F7F-0C9F2B37E9B1}" destId="{3AC12BDB-ABBE-C143-9732-AF74CF152C69}" srcOrd="0" destOrd="0" presId="urn:microsoft.com/office/officeart/2009/3/layout/StepUpProcess"/>
    <dgm:cxn modelId="{ED981D20-933C-9E46-91B9-6CEDC4BB71BC}" type="presParOf" srcId="{060E0CBB-4083-C04F-835B-1299138AC5C7}" destId="{821EFC95-4E26-5540-950D-E663982562F5}" srcOrd="2" destOrd="0" presId="urn:microsoft.com/office/officeart/2009/3/layout/StepUpProcess"/>
    <dgm:cxn modelId="{1C86233A-E516-D54F-8234-64DA36ADEF6E}" type="presParOf" srcId="{821EFC95-4E26-5540-950D-E663982562F5}" destId="{F2DF652F-FD55-D14E-A757-559C94091F01}" srcOrd="0" destOrd="0" presId="urn:microsoft.com/office/officeart/2009/3/layout/StepUpProcess"/>
    <dgm:cxn modelId="{A462FE56-7109-3741-B734-3D9681A61C35}" type="presParOf" srcId="{821EFC95-4E26-5540-950D-E663982562F5}" destId="{3893396E-B725-C645-946D-7CCB3CF58F51}" srcOrd="1" destOrd="0" presId="urn:microsoft.com/office/officeart/2009/3/layout/StepUpProcess"/>
    <dgm:cxn modelId="{220ECB51-B208-C84C-B762-49B4852D34DA}" type="presParOf" srcId="{821EFC95-4E26-5540-950D-E663982562F5}" destId="{F28E866F-3BED-274E-87F9-A8710050AC3E}" srcOrd="2" destOrd="0" presId="urn:microsoft.com/office/officeart/2009/3/layout/StepUpProcess"/>
    <dgm:cxn modelId="{C66632A3-1885-3848-995C-26DFB107081D}" type="presParOf" srcId="{060E0CBB-4083-C04F-835B-1299138AC5C7}" destId="{589C1C77-2D63-1646-AEA8-7A8C5FD5D4DC}" srcOrd="3" destOrd="0" presId="urn:microsoft.com/office/officeart/2009/3/layout/StepUpProcess"/>
    <dgm:cxn modelId="{C4E3E8FF-6566-C74C-85D6-8E79E4C358E6}" type="presParOf" srcId="{589C1C77-2D63-1646-AEA8-7A8C5FD5D4DC}" destId="{0464D29F-16CE-4246-9591-94E0CC41076B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4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5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6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7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8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9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10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8232F-FEE9-624C-B796-7D1935D4AADD}" type="doc">
      <dgm:prSet loTypeId="urn:microsoft.com/office/officeart/2005/8/layout/hierarchy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578C1B4-9916-2B41-9767-1D27D440BB0E}">
      <dgm:prSet phldrT="[Testo]" custT="1"/>
      <dgm:spPr/>
      <dgm:t>
        <a:bodyPr/>
        <a:lstStyle/>
        <a:p>
          <a:r>
            <a:rPr lang="en-US" sz="1600" noProof="0" dirty="0"/>
            <a:t>Total integrated luminosity: </a:t>
          </a:r>
          <a:br>
            <a:rPr lang="en-US" sz="1600" noProof="0" dirty="0"/>
          </a:br>
          <a:r>
            <a:rPr lang="en-US" sz="1600" noProof="0" dirty="0"/>
            <a:t>54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baseline="0" noProof="0" dirty="0"/>
        </a:p>
      </dgm:t>
    </dgm:pt>
    <dgm:pt modelId="{A6320A24-0BCF-0242-BB91-B06F535768D8}" type="parTrans" cxnId="{566A45CC-7F74-F944-9DB7-0624B32DE935}">
      <dgm:prSet/>
      <dgm:spPr/>
      <dgm:t>
        <a:bodyPr/>
        <a:lstStyle/>
        <a:p>
          <a:endParaRPr lang="it-IT"/>
        </a:p>
      </dgm:t>
    </dgm:pt>
    <dgm:pt modelId="{74A01CAF-1438-314A-9E4D-0E7417B955D2}" type="sibTrans" cxnId="{566A45CC-7F74-F944-9DB7-0624B32DE935}">
      <dgm:prSet/>
      <dgm:spPr/>
      <dgm:t>
        <a:bodyPr/>
        <a:lstStyle/>
        <a:p>
          <a:endParaRPr lang="it-IT"/>
        </a:p>
      </dgm:t>
    </dgm:pt>
    <dgm:pt modelId="{03CCE1D0-617A-EB43-9DAF-E8CCEDB02473}">
      <dgm:prSet phldrT="[Testo]" custT="1"/>
      <dgm:spPr/>
      <dgm:t>
        <a:bodyPr/>
        <a:lstStyle/>
        <a:p>
          <a:r>
            <a:rPr lang="en-US" sz="1600" noProof="0" dirty="0"/>
            <a:t>Optimization run:</a:t>
          </a:r>
          <a:br>
            <a:rPr lang="en-US" sz="1600" noProof="0" dirty="0"/>
          </a:br>
          <a:r>
            <a:rPr lang="en-US" sz="1600" noProof="0" dirty="0"/>
            <a:t>24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noProof="0" dirty="0"/>
        </a:p>
      </dgm:t>
    </dgm:pt>
    <dgm:pt modelId="{0520664E-6E2A-B242-BA36-8FF2EE0EE5F4}" type="parTrans" cxnId="{5DED0D89-1445-AE4F-B923-CB204A51484B}">
      <dgm:prSet/>
      <dgm:spPr/>
      <dgm:t>
        <a:bodyPr/>
        <a:lstStyle/>
        <a:p>
          <a:endParaRPr lang="it-IT"/>
        </a:p>
      </dgm:t>
    </dgm:pt>
    <dgm:pt modelId="{831DEAF0-13A9-2D4D-BBDA-635D1BE8DC0E}" type="sibTrans" cxnId="{5DED0D89-1445-AE4F-B923-CB204A51484B}">
      <dgm:prSet/>
      <dgm:spPr/>
      <dgm:t>
        <a:bodyPr/>
        <a:lstStyle/>
        <a:p>
          <a:endParaRPr lang="it-IT"/>
        </a:p>
      </dgm:t>
    </dgm:pt>
    <dgm:pt modelId="{5F794D18-855C-3B49-9768-4180A3CB33E0}">
      <dgm:prSet phldrT="[Testo]" custT="1"/>
      <dgm:spPr/>
      <dgm:t>
        <a:bodyPr/>
        <a:lstStyle/>
        <a:p>
          <a:br>
            <a:rPr lang="en-US" sz="1600" dirty="0"/>
          </a:br>
          <a:r>
            <a:rPr lang="en-US" sz="1600" dirty="0"/>
            <a:t>Trigger, DAQ, SDD optimization</a:t>
          </a:r>
          <a:br>
            <a:rPr lang="en-US" sz="1600" dirty="0"/>
          </a:br>
          <a:endParaRPr lang="en-US" sz="1600" noProof="0" dirty="0"/>
        </a:p>
      </dgm:t>
    </dgm:pt>
    <dgm:pt modelId="{8D24956D-AC04-3242-803C-C28A2229A732}" type="parTrans" cxnId="{A51011FD-8B2B-5E4F-9AE2-357B822B7B03}">
      <dgm:prSet/>
      <dgm:spPr/>
      <dgm:t>
        <a:bodyPr/>
        <a:lstStyle/>
        <a:p>
          <a:endParaRPr lang="it-IT"/>
        </a:p>
      </dgm:t>
    </dgm:pt>
    <dgm:pt modelId="{4A9D4CBE-4F30-034D-8D62-0E39980444DF}" type="sibTrans" cxnId="{A51011FD-8B2B-5E4F-9AE2-357B822B7B03}">
      <dgm:prSet/>
      <dgm:spPr/>
      <dgm:t>
        <a:bodyPr/>
        <a:lstStyle/>
        <a:p>
          <a:endParaRPr lang="it-IT"/>
        </a:p>
      </dgm:t>
    </dgm:pt>
    <dgm:pt modelId="{7183EF3C-26DF-D440-BD9D-EF0E1C127869}">
      <dgm:prSet phldrT="[Testo]" custT="1"/>
      <dgm:spPr/>
      <dgm:t>
        <a:bodyPr/>
        <a:lstStyle/>
        <a:p>
          <a:r>
            <a:rPr lang="en-US" sz="1600" baseline="0" noProof="0" dirty="0"/>
            <a:t>Kaonic </a:t>
          </a:r>
          <a:r>
            <a:rPr lang="en-US" sz="1600" baseline="30000" noProof="0" dirty="0"/>
            <a:t>4</a:t>
          </a:r>
          <a:r>
            <a:rPr lang="en-US" sz="1600" noProof="0" dirty="0"/>
            <a:t>He</a:t>
          </a:r>
          <a:br>
            <a:rPr lang="en-US" sz="1600" noProof="0" dirty="0"/>
          </a:br>
          <a:r>
            <a:rPr lang="en-US" sz="1600" noProof="0" dirty="0"/>
            <a:t>run: </a:t>
          </a:r>
          <a:br>
            <a:rPr lang="en-US" sz="1600" noProof="0" dirty="0"/>
          </a:br>
          <a:r>
            <a:rPr lang="en-US" sz="1600" noProof="0" dirty="0"/>
            <a:t>30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noProof="0" dirty="0"/>
        </a:p>
      </dgm:t>
    </dgm:pt>
    <dgm:pt modelId="{6538B0BE-454C-434E-A00E-D57D5445E6C0}" type="parTrans" cxnId="{F7B9BCD2-71BE-B54F-A3A4-B4A12EE66A31}">
      <dgm:prSet/>
      <dgm:spPr/>
      <dgm:t>
        <a:bodyPr/>
        <a:lstStyle/>
        <a:p>
          <a:endParaRPr lang="it-IT"/>
        </a:p>
      </dgm:t>
    </dgm:pt>
    <dgm:pt modelId="{DE3226FB-8AF9-414A-BD5C-C8F8597C1F00}" type="sibTrans" cxnId="{F7B9BCD2-71BE-B54F-A3A4-B4A12EE66A31}">
      <dgm:prSet/>
      <dgm:spPr/>
      <dgm:t>
        <a:bodyPr/>
        <a:lstStyle/>
        <a:p>
          <a:endParaRPr lang="it-IT"/>
        </a:p>
      </dgm:t>
    </dgm:pt>
    <dgm:pt modelId="{701D7059-8A71-6349-A2AA-5C568E944C00}">
      <dgm:prSet phldrT="[Testo]" custT="1"/>
      <dgm:spPr/>
      <dgm:t>
        <a:bodyPr/>
        <a:lstStyle/>
        <a:p>
          <a:r>
            <a:rPr lang="en-US" sz="1600" noProof="0" dirty="0"/>
            <a:t>Degrader optimization, low and high </a:t>
          </a:r>
          <a:r>
            <a:rPr lang="en-US" sz="1600" baseline="30000" noProof="0" dirty="0"/>
            <a:t>4</a:t>
          </a:r>
          <a:r>
            <a:rPr lang="en-US" sz="1600" noProof="0" dirty="0"/>
            <a:t>He density measure</a:t>
          </a:r>
        </a:p>
      </dgm:t>
    </dgm:pt>
    <dgm:pt modelId="{458A00D2-B3E0-EB4B-A03A-815825F8A55F}" type="parTrans" cxnId="{2D9A116B-B0CB-6549-8BAB-83A16082B548}">
      <dgm:prSet/>
      <dgm:spPr/>
      <dgm:t>
        <a:bodyPr/>
        <a:lstStyle/>
        <a:p>
          <a:endParaRPr lang="it-IT"/>
        </a:p>
      </dgm:t>
    </dgm:pt>
    <dgm:pt modelId="{A5C29864-C08B-C947-94BB-403596FE0593}" type="sibTrans" cxnId="{2D9A116B-B0CB-6549-8BAB-83A16082B548}">
      <dgm:prSet/>
      <dgm:spPr/>
      <dgm:t>
        <a:bodyPr/>
        <a:lstStyle/>
        <a:p>
          <a:endParaRPr lang="it-IT"/>
        </a:p>
      </dgm:t>
    </dgm:pt>
    <dgm:pt modelId="{B828D74F-8235-C04C-8348-07AEE2686527}" type="pres">
      <dgm:prSet presAssocID="{9B18232F-FEE9-624C-B796-7D1935D4AA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8BDB36-5AC0-6C41-A390-99FEF3214E67}" type="pres">
      <dgm:prSet presAssocID="{8578C1B4-9916-2B41-9767-1D27D440BB0E}" presName="hierRoot1" presStyleCnt="0"/>
      <dgm:spPr/>
    </dgm:pt>
    <dgm:pt modelId="{D8DF712C-D6F9-5240-9BE7-1267C9A4A127}" type="pres">
      <dgm:prSet presAssocID="{8578C1B4-9916-2B41-9767-1D27D440BB0E}" presName="composite" presStyleCnt="0"/>
      <dgm:spPr/>
    </dgm:pt>
    <dgm:pt modelId="{BC9885AD-BDBA-7B45-9A22-EBD9C70BD320}" type="pres">
      <dgm:prSet presAssocID="{8578C1B4-9916-2B41-9767-1D27D440BB0E}" presName="background" presStyleLbl="node0" presStyleIdx="0" presStyleCnt="1"/>
      <dgm:spPr/>
    </dgm:pt>
    <dgm:pt modelId="{E3BC7706-E316-0E41-8196-E556576E622D}" type="pres">
      <dgm:prSet presAssocID="{8578C1B4-9916-2B41-9767-1D27D440BB0E}" presName="text" presStyleLbl="fgAcc0" presStyleIdx="0" presStyleCnt="1">
        <dgm:presLayoutVars>
          <dgm:chPref val="3"/>
        </dgm:presLayoutVars>
      </dgm:prSet>
      <dgm:spPr/>
    </dgm:pt>
    <dgm:pt modelId="{A3B10CD6-0299-894E-BDDA-8BF17BAFCBB4}" type="pres">
      <dgm:prSet presAssocID="{8578C1B4-9916-2B41-9767-1D27D440BB0E}" presName="hierChild2" presStyleCnt="0"/>
      <dgm:spPr/>
    </dgm:pt>
    <dgm:pt modelId="{B568D6EC-04B1-A34E-9A72-3014173C4AD6}" type="pres">
      <dgm:prSet presAssocID="{0520664E-6E2A-B242-BA36-8FF2EE0EE5F4}" presName="Name10" presStyleLbl="parChTrans1D2" presStyleIdx="0" presStyleCnt="2"/>
      <dgm:spPr/>
    </dgm:pt>
    <dgm:pt modelId="{4F2ADCDC-D22C-2F43-9F19-D619C44CE7AC}" type="pres">
      <dgm:prSet presAssocID="{03CCE1D0-617A-EB43-9DAF-E8CCEDB02473}" presName="hierRoot2" presStyleCnt="0"/>
      <dgm:spPr/>
    </dgm:pt>
    <dgm:pt modelId="{ACE560CC-680F-F24D-856B-44F3CC52E3EC}" type="pres">
      <dgm:prSet presAssocID="{03CCE1D0-617A-EB43-9DAF-E8CCEDB02473}" presName="composite2" presStyleCnt="0"/>
      <dgm:spPr/>
    </dgm:pt>
    <dgm:pt modelId="{A35C6ED2-AE34-FB44-B46B-C261F57C65ED}" type="pres">
      <dgm:prSet presAssocID="{03CCE1D0-617A-EB43-9DAF-E8CCEDB02473}" presName="background2" presStyleLbl="node2" presStyleIdx="0" presStyleCnt="2"/>
      <dgm:spPr/>
    </dgm:pt>
    <dgm:pt modelId="{69969B9B-E22B-174C-AA04-69FF7A1394F7}" type="pres">
      <dgm:prSet presAssocID="{03CCE1D0-617A-EB43-9DAF-E8CCEDB02473}" presName="text2" presStyleLbl="fgAcc2" presStyleIdx="0" presStyleCnt="2">
        <dgm:presLayoutVars>
          <dgm:chPref val="3"/>
        </dgm:presLayoutVars>
      </dgm:prSet>
      <dgm:spPr/>
    </dgm:pt>
    <dgm:pt modelId="{40D48D85-7490-6742-B8EB-E52AE4441C6A}" type="pres">
      <dgm:prSet presAssocID="{03CCE1D0-617A-EB43-9DAF-E8CCEDB02473}" presName="hierChild3" presStyleCnt="0"/>
      <dgm:spPr/>
    </dgm:pt>
    <dgm:pt modelId="{4DC72E7C-2F18-C04D-88BD-3597729FD8ED}" type="pres">
      <dgm:prSet presAssocID="{8D24956D-AC04-3242-803C-C28A2229A732}" presName="Name17" presStyleLbl="parChTrans1D3" presStyleIdx="0" presStyleCnt="2"/>
      <dgm:spPr/>
    </dgm:pt>
    <dgm:pt modelId="{96F2E3D3-215A-5744-B7A3-9A753E1FEEF9}" type="pres">
      <dgm:prSet presAssocID="{5F794D18-855C-3B49-9768-4180A3CB33E0}" presName="hierRoot3" presStyleCnt="0"/>
      <dgm:spPr/>
    </dgm:pt>
    <dgm:pt modelId="{4DF0BB91-CE16-1147-97CF-633C74573601}" type="pres">
      <dgm:prSet presAssocID="{5F794D18-855C-3B49-9768-4180A3CB33E0}" presName="composite3" presStyleCnt="0"/>
      <dgm:spPr/>
    </dgm:pt>
    <dgm:pt modelId="{853D9211-3353-8C4F-9042-46DC9240B2F8}" type="pres">
      <dgm:prSet presAssocID="{5F794D18-855C-3B49-9768-4180A3CB33E0}" presName="background3" presStyleLbl="node3" presStyleIdx="0" presStyleCnt="2"/>
      <dgm:spPr/>
    </dgm:pt>
    <dgm:pt modelId="{7CFFE6E1-3A88-4A46-931C-F49ABD97047C}" type="pres">
      <dgm:prSet presAssocID="{5F794D18-855C-3B49-9768-4180A3CB33E0}" presName="text3" presStyleLbl="fgAcc3" presStyleIdx="0" presStyleCnt="2">
        <dgm:presLayoutVars>
          <dgm:chPref val="3"/>
        </dgm:presLayoutVars>
      </dgm:prSet>
      <dgm:spPr/>
    </dgm:pt>
    <dgm:pt modelId="{B3429E96-BA6D-D645-AD63-F99B267B9368}" type="pres">
      <dgm:prSet presAssocID="{5F794D18-855C-3B49-9768-4180A3CB33E0}" presName="hierChild4" presStyleCnt="0"/>
      <dgm:spPr/>
    </dgm:pt>
    <dgm:pt modelId="{EC95574C-A076-E048-BDBC-912FC6A4198C}" type="pres">
      <dgm:prSet presAssocID="{6538B0BE-454C-434E-A00E-D57D5445E6C0}" presName="Name10" presStyleLbl="parChTrans1D2" presStyleIdx="1" presStyleCnt="2"/>
      <dgm:spPr/>
    </dgm:pt>
    <dgm:pt modelId="{DC1A23B3-A980-814C-90E7-0B804ED07A68}" type="pres">
      <dgm:prSet presAssocID="{7183EF3C-26DF-D440-BD9D-EF0E1C127869}" presName="hierRoot2" presStyleCnt="0"/>
      <dgm:spPr/>
    </dgm:pt>
    <dgm:pt modelId="{D3E4269F-5025-B541-B39F-57DC34E03EB5}" type="pres">
      <dgm:prSet presAssocID="{7183EF3C-26DF-D440-BD9D-EF0E1C127869}" presName="composite2" presStyleCnt="0"/>
      <dgm:spPr/>
    </dgm:pt>
    <dgm:pt modelId="{D11765B9-C694-974C-81CC-DEA19B098178}" type="pres">
      <dgm:prSet presAssocID="{7183EF3C-26DF-D440-BD9D-EF0E1C127869}" presName="background2" presStyleLbl="node2" presStyleIdx="1" presStyleCnt="2"/>
      <dgm:spPr/>
    </dgm:pt>
    <dgm:pt modelId="{BD59F3DD-837D-374F-BAEB-6D9664937D83}" type="pres">
      <dgm:prSet presAssocID="{7183EF3C-26DF-D440-BD9D-EF0E1C127869}" presName="text2" presStyleLbl="fgAcc2" presStyleIdx="1" presStyleCnt="2">
        <dgm:presLayoutVars>
          <dgm:chPref val="3"/>
        </dgm:presLayoutVars>
      </dgm:prSet>
      <dgm:spPr/>
    </dgm:pt>
    <dgm:pt modelId="{CE29F191-BD7C-204F-9346-6257954F1A41}" type="pres">
      <dgm:prSet presAssocID="{7183EF3C-26DF-D440-BD9D-EF0E1C127869}" presName="hierChild3" presStyleCnt="0"/>
      <dgm:spPr/>
    </dgm:pt>
    <dgm:pt modelId="{0F4178D9-1F3D-424D-8C49-3690854A0002}" type="pres">
      <dgm:prSet presAssocID="{458A00D2-B3E0-EB4B-A03A-815825F8A55F}" presName="Name17" presStyleLbl="parChTrans1D3" presStyleIdx="1" presStyleCnt="2"/>
      <dgm:spPr/>
    </dgm:pt>
    <dgm:pt modelId="{0FEEE6C7-2940-4E41-BA03-06C7D36EFEAA}" type="pres">
      <dgm:prSet presAssocID="{701D7059-8A71-6349-A2AA-5C568E944C00}" presName="hierRoot3" presStyleCnt="0"/>
      <dgm:spPr/>
    </dgm:pt>
    <dgm:pt modelId="{5AC7D17E-867A-4842-B135-993BEC0ADC3A}" type="pres">
      <dgm:prSet presAssocID="{701D7059-8A71-6349-A2AA-5C568E944C00}" presName="composite3" presStyleCnt="0"/>
      <dgm:spPr/>
    </dgm:pt>
    <dgm:pt modelId="{9F82A601-828A-904F-A9D9-FE5B9203FC3F}" type="pres">
      <dgm:prSet presAssocID="{701D7059-8A71-6349-A2AA-5C568E944C00}" presName="background3" presStyleLbl="node3" presStyleIdx="1" presStyleCnt="2"/>
      <dgm:spPr/>
    </dgm:pt>
    <dgm:pt modelId="{7BF948CA-5B77-5A4F-8C2A-46F793FAE1DB}" type="pres">
      <dgm:prSet presAssocID="{701D7059-8A71-6349-A2AA-5C568E944C00}" presName="text3" presStyleLbl="fgAcc3" presStyleIdx="1" presStyleCnt="2">
        <dgm:presLayoutVars>
          <dgm:chPref val="3"/>
        </dgm:presLayoutVars>
      </dgm:prSet>
      <dgm:spPr/>
    </dgm:pt>
    <dgm:pt modelId="{61B40BEC-61F2-E349-9BAE-96C103E0D612}" type="pres">
      <dgm:prSet presAssocID="{701D7059-8A71-6349-A2AA-5C568E944C00}" presName="hierChild4" presStyleCnt="0"/>
      <dgm:spPr/>
    </dgm:pt>
  </dgm:ptLst>
  <dgm:cxnLst>
    <dgm:cxn modelId="{A4CC080E-120F-8640-AC2F-1C2064B73A6F}" type="presOf" srcId="{7183EF3C-26DF-D440-BD9D-EF0E1C127869}" destId="{BD59F3DD-837D-374F-BAEB-6D9664937D83}" srcOrd="0" destOrd="0" presId="urn:microsoft.com/office/officeart/2005/8/layout/hierarchy1"/>
    <dgm:cxn modelId="{5588CC14-F133-A145-9DCC-B665BD1D7B0A}" type="presOf" srcId="{03CCE1D0-617A-EB43-9DAF-E8CCEDB02473}" destId="{69969B9B-E22B-174C-AA04-69FF7A1394F7}" srcOrd="0" destOrd="0" presId="urn:microsoft.com/office/officeart/2005/8/layout/hierarchy1"/>
    <dgm:cxn modelId="{07BCAB2E-6E61-3944-9CC6-E4B52EBB73E1}" type="presOf" srcId="{8578C1B4-9916-2B41-9767-1D27D440BB0E}" destId="{E3BC7706-E316-0E41-8196-E556576E622D}" srcOrd="0" destOrd="0" presId="urn:microsoft.com/office/officeart/2005/8/layout/hierarchy1"/>
    <dgm:cxn modelId="{31289C57-1428-0B4F-8A92-4CA05A7B495C}" type="presOf" srcId="{5F794D18-855C-3B49-9768-4180A3CB33E0}" destId="{7CFFE6E1-3A88-4A46-931C-F49ABD97047C}" srcOrd="0" destOrd="0" presId="urn:microsoft.com/office/officeart/2005/8/layout/hierarchy1"/>
    <dgm:cxn modelId="{2D9A116B-B0CB-6549-8BAB-83A16082B548}" srcId="{7183EF3C-26DF-D440-BD9D-EF0E1C127869}" destId="{701D7059-8A71-6349-A2AA-5C568E944C00}" srcOrd="0" destOrd="0" parTransId="{458A00D2-B3E0-EB4B-A03A-815825F8A55F}" sibTransId="{A5C29864-C08B-C947-94BB-403596FE0593}"/>
    <dgm:cxn modelId="{5DED0D89-1445-AE4F-B923-CB204A51484B}" srcId="{8578C1B4-9916-2B41-9767-1D27D440BB0E}" destId="{03CCE1D0-617A-EB43-9DAF-E8CCEDB02473}" srcOrd="0" destOrd="0" parTransId="{0520664E-6E2A-B242-BA36-8FF2EE0EE5F4}" sibTransId="{831DEAF0-13A9-2D4D-BBDA-635D1BE8DC0E}"/>
    <dgm:cxn modelId="{36B0B29D-DF80-7645-8320-29F4C7F9CF7A}" type="presOf" srcId="{9B18232F-FEE9-624C-B796-7D1935D4AADD}" destId="{B828D74F-8235-C04C-8348-07AEE2686527}" srcOrd="0" destOrd="0" presId="urn:microsoft.com/office/officeart/2005/8/layout/hierarchy1"/>
    <dgm:cxn modelId="{5118A9B0-0A5A-C34F-B704-516DA566CBDC}" type="presOf" srcId="{6538B0BE-454C-434E-A00E-D57D5445E6C0}" destId="{EC95574C-A076-E048-BDBC-912FC6A4198C}" srcOrd="0" destOrd="0" presId="urn:microsoft.com/office/officeart/2005/8/layout/hierarchy1"/>
    <dgm:cxn modelId="{14858ABD-4EE6-5F43-9B60-1EA0B6742907}" type="presOf" srcId="{458A00D2-B3E0-EB4B-A03A-815825F8A55F}" destId="{0F4178D9-1F3D-424D-8C49-3690854A0002}" srcOrd="0" destOrd="0" presId="urn:microsoft.com/office/officeart/2005/8/layout/hierarchy1"/>
    <dgm:cxn modelId="{3694B3C3-6EFE-1D4A-B0C1-16FFC03EA9AF}" type="presOf" srcId="{701D7059-8A71-6349-A2AA-5C568E944C00}" destId="{7BF948CA-5B77-5A4F-8C2A-46F793FAE1DB}" srcOrd="0" destOrd="0" presId="urn:microsoft.com/office/officeart/2005/8/layout/hierarchy1"/>
    <dgm:cxn modelId="{566A45CC-7F74-F944-9DB7-0624B32DE935}" srcId="{9B18232F-FEE9-624C-B796-7D1935D4AADD}" destId="{8578C1B4-9916-2B41-9767-1D27D440BB0E}" srcOrd="0" destOrd="0" parTransId="{A6320A24-0BCF-0242-BB91-B06F535768D8}" sibTransId="{74A01CAF-1438-314A-9E4D-0E7417B955D2}"/>
    <dgm:cxn modelId="{F7B9BCD2-71BE-B54F-A3A4-B4A12EE66A31}" srcId="{8578C1B4-9916-2B41-9767-1D27D440BB0E}" destId="{7183EF3C-26DF-D440-BD9D-EF0E1C127869}" srcOrd="1" destOrd="0" parTransId="{6538B0BE-454C-434E-A00E-D57D5445E6C0}" sibTransId="{DE3226FB-8AF9-414A-BD5C-C8F8597C1F00}"/>
    <dgm:cxn modelId="{A81703E3-343D-7D4D-98A2-F5F30BC339BC}" type="presOf" srcId="{8D24956D-AC04-3242-803C-C28A2229A732}" destId="{4DC72E7C-2F18-C04D-88BD-3597729FD8ED}" srcOrd="0" destOrd="0" presId="urn:microsoft.com/office/officeart/2005/8/layout/hierarchy1"/>
    <dgm:cxn modelId="{CC6269EA-58C2-4047-AE2B-022B2F148E32}" type="presOf" srcId="{0520664E-6E2A-B242-BA36-8FF2EE0EE5F4}" destId="{B568D6EC-04B1-A34E-9A72-3014173C4AD6}" srcOrd="0" destOrd="0" presId="urn:microsoft.com/office/officeart/2005/8/layout/hierarchy1"/>
    <dgm:cxn modelId="{A51011FD-8B2B-5E4F-9AE2-357B822B7B03}" srcId="{03CCE1D0-617A-EB43-9DAF-E8CCEDB02473}" destId="{5F794D18-855C-3B49-9768-4180A3CB33E0}" srcOrd="0" destOrd="0" parTransId="{8D24956D-AC04-3242-803C-C28A2229A732}" sibTransId="{4A9D4CBE-4F30-034D-8D62-0E39980444DF}"/>
    <dgm:cxn modelId="{5FD13A3B-3A3C-CA4D-B693-2C5FFA7AF4FA}" type="presParOf" srcId="{B828D74F-8235-C04C-8348-07AEE2686527}" destId="{5E8BDB36-5AC0-6C41-A390-99FEF3214E67}" srcOrd="0" destOrd="0" presId="urn:microsoft.com/office/officeart/2005/8/layout/hierarchy1"/>
    <dgm:cxn modelId="{B6E65D7F-A713-724F-8781-DA61082252B4}" type="presParOf" srcId="{5E8BDB36-5AC0-6C41-A390-99FEF3214E67}" destId="{D8DF712C-D6F9-5240-9BE7-1267C9A4A127}" srcOrd="0" destOrd="0" presId="urn:microsoft.com/office/officeart/2005/8/layout/hierarchy1"/>
    <dgm:cxn modelId="{3538700C-6A08-7A4C-A9D5-C616D0F64423}" type="presParOf" srcId="{D8DF712C-D6F9-5240-9BE7-1267C9A4A127}" destId="{BC9885AD-BDBA-7B45-9A22-EBD9C70BD320}" srcOrd="0" destOrd="0" presId="urn:microsoft.com/office/officeart/2005/8/layout/hierarchy1"/>
    <dgm:cxn modelId="{EF21FEB0-0BCA-5247-AAB8-7D87A8D2FE76}" type="presParOf" srcId="{D8DF712C-D6F9-5240-9BE7-1267C9A4A127}" destId="{E3BC7706-E316-0E41-8196-E556576E622D}" srcOrd="1" destOrd="0" presId="urn:microsoft.com/office/officeart/2005/8/layout/hierarchy1"/>
    <dgm:cxn modelId="{A8A36B19-0541-7446-96B0-D8EAA3DA31DC}" type="presParOf" srcId="{5E8BDB36-5AC0-6C41-A390-99FEF3214E67}" destId="{A3B10CD6-0299-894E-BDDA-8BF17BAFCBB4}" srcOrd="1" destOrd="0" presId="urn:microsoft.com/office/officeart/2005/8/layout/hierarchy1"/>
    <dgm:cxn modelId="{C83A9334-E066-2144-A8C6-0C85A5CEFBA1}" type="presParOf" srcId="{A3B10CD6-0299-894E-BDDA-8BF17BAFCBB4}" destId="{B568D6EC-04B1-A34E-9A72-3014173C4AD6}" srcOrd="0" destOrd="0" presId="urn:microsoft.com/office/officeart/2005/8/layout/hierarchy1"/>
    <dgm:cxn modelId="{83D43741-7246-7544-90A7-C6A691CC1416}" type="presParOf" srcId="{A3B10CD6-0299-894E-BDDA-8BF17BAFCBB4}" destId="{4F2ADCDC-D22C-2F43-9F19-D619C44CE7AC}" srcOrd="1" destOrd="0" presId="urn:microsoft.com/office/officeart/2005/8/layout/hierarchy1"/>
    <dgm:cxn modelId="{9827841D-E5A4-0845-ACAC-0E9A94880394}" type="presParOf" srcId="{4F2ADCDC-D22C-2F43-9F19-D619C44CE7AC}" destId="{ACE560CC-680F-F24D-856B-44F3CC52E3EC}" srcOrd="0" destOrd="0" presId="urn:microsoft.com/office/officeart/2005/8/layout/hierarchy1"/>
    <dgm:cxn modelId="{DA8E2A1E-502F-984C-9EB9-7543D3638836}" type="presParOf" srcId="{ACE560CC-680F-F24D-856B-44F3CC52E3EC}" destId="{A35C6ED2-AE34-FB44-B46B-C261F57C65ED}" srcOrd="0" destOrd="0" presId="urn:microsoft.com/office/officeart/2005/8/layout/hierarchy1"/>
    <dgm:cxn modelId="{87527DD7-4D9A-354F-A291-DA6E65587C7F}" type="presParOf" srcId="{ACE560CC-680F-F24D-856B-44F3CC52E3EC}" destId="{69969B9B-E22B-174C-AA04-69FF7A1394F7}" srcOrd="1" destOrd="0" presId="urn:microsoft.com/office/officeart/2005/8/layout/hierarchy1"/>
    <dgm:cxn modelId="{5C267E59-5007-0A4D-A896-32E6ADED6C17}" type="presParOf" srcId="{4F2ADCDC-D22C-2F43-9F19-D619C44CE7AC}" destId="{40D48D85-7490-6742-B8EB-E52AE4441C6A}" srcOrd="1" destOrd="0" presId="urn:microsoft.com/office/officeart/2005/8/layout/hierarchy1"/>
    <dgm:cxn modelId="{52A971C1-F5FB-9F4F-B6EF-F87154DB2B49}" type="presParOf" srcId="{40D48D85-7490-6742-B8EB-E52AE4441C6A}" destId="{4DC72E7C-2F18-C04D-88BD-3597729FD8ED}" srcOrd="0" destOrd="0" presId="urn:microsoft.com/office/officeart/2005/8/layout/hierarchy1"/>
    <dgm:cxn modelId="{175E655A-9A5A-A54C-B516-5B8B43E6D240}" type="presParOf" srcId="{40D48D85-7490-6742-B8EB-E52AE4441C6A}" destId="{96F2E3D3-215A-5744-B7A3-9A753E1FEEF9}" srcOrd="1" destOrd="0" presId="urn:microsoft.com/office/officeart/2005/8/layout/hierarchy1"/>
    <dgm:cxn modelId="{5A7FAB33-B914-EF4F-B91F-36E3224B94FF}" type="presParOf" srcId="{96F2E3D3-215A-5744-B7A3-9A753E1FEEF9}" destId="{4DF0BB91-CE16-1147-97CF-633C74573601}" srcOrd="0" destOrd="0" presId="urn:microsoft.com/office/officeart/2005/8/layout/hierarchy1"/>
    <dgm:cxn modelId="{3611A837-EE55-0A4A-97D5-80AF78ACCF1C}" type="presParOf" srcId="{4DF0BB91-CE16-1147-97CF-633C74573601}" destId="{853D9211-3353-8C4F-9042-46DC9240B2F8}" srcOrd="0" destOrd="0" presId="urn:microsoft.com/office/officeart/2005/8/layout/hierarchy1"/>
    <dgm:cxn modelId="{AEA371EB-4525-7A45-A545-273E43AE1458}" type="presParOf" srcId="{4DF0BB91-CE16-1147-97CF-633C74573601}" destId="{7CFFE6E1-3A88-4A46-931C-F49ABD97047C}" srcOrd="1" destOrd="0" presId="urn:microsoft.com/office/officeart/2005/8/layout/hierarchy1"/>
    <dgm:cxn modelId="{02CDDD35-02C1-AA48-AB53-4619A5E735FB}" type="presParOf" srcId="{96F2E3D3-215A-5744-B7A3-9A753E1FEEF9}" destId="{B3429E96-BA6D-D645-AD63-F99B267B9368}" srcOrd="1" destOrd="0" presId="urn:microsoft.com/office/officeart/2005/8/layout/hierarchy1"/>
    <dgm:cxn modelId="{5D6E4132-F0D3-6D41-8EDD-A498E8EAA07E}" type="presParOf" srcId="{A3B10CD6-0299-894E-BDDA-8BF17BAFCBB4}" destId="{EC95574C-A076-E048-BDBC-912FC6A4198C}" srcOrd="2" destOrd="0" presId="urn:microsoft.com/office/officeart/2005/8/layout/hierarchy1"/>
    <dgm:cxn modelId="{D16C2907-83B1-9149-86E5-6DD571A4C60D}" type="presParOf" srcId="{A3B10CD6-0299-894E-BDDA-8BF17BAFCBB4}" destId="{DC1A23B3-A980-814C-90E7-0B804ED07A68}" srcOrd="3" destOrd="0" presId="urn:microsoft.com/office/officeart/2005/8/layout/hierarchy1"/>
    <dgm:cxn modelId="{576717F0-A9FC-7A4B-9C48-7B5737EA0BD6}" type="presParOf" srcId="{DC1A23B3-A980-814C-90E7-0B804ED07A68}" destId="{D3E4269F-5025-B541-B39F-57DC34E03EB5}" srcOrd="0" destOrd="0" presId="urn:microsoft.com/office/officeart/2005/8/layout/hierarchy1"/>
    <dgm:cxn modelId="{62D4FF8F-6CF1-694D-9F71-C13137FD060D}" type="presParOf" srcId="{D3E4269F-5025-B541-B39F-57DC34E03EB5}" destId="{D11765B9-C694-974C-81CC-DEA19B098178}" srcOrd="0" destOrd="0" presId="urn:microsoft.com/office/officeart/2005/8/layout/hierarchy1"/>
    <dgm:cxn modelId="{547EA53E-518B-0749-9743-F9B09B8D6A9C}" type="presParOf" srcId="{D3E4269F-5025-B541-B39F-57DC34E03EB5}" destId="{BD59F3DD-837D-374F-BAEB-6D9664937D83}" srcOrd="1" destOrd="0" presId="urn:microsoft.com/office/officeart/2005/8/layout/hierarchy1"/>
    <dgm:cxn modelId="{8A3AAD68-DB37-D743-8729-99A823F2B34D}" type="presParOf" srcId="{DC1A23B3-A980-814C-90E7-0B804ED07A68}" destId="{CE29F191-BD7C-204F-9346-6257954F1A41}" srcOrd="1" destOrd="0" presId="urn:microsoft.com/office/officeart/2005/8/layout/hierarchy1"/>
    <dgm:cxn modelId="{C0635DA7-98D8-0C46-8B7A-0E4FD1F17EE4}" type="presParOf" srcId="{CE29F191-BD7C-204F-9346-6257954F1A41}" destId="{0F4178D9-1F3D-424D-8C49-3690854A0002}" srcOrd="0" destOrd="0" presId="urn:microsoft.com/office/officeart/2005/8/layout/hierarchy1"/>
    <dgm:cxn modelId="{B2335991-55B4-1842-A04E-274D7FD8EA76}" type="presParOf" srcId="{CE29F191-BD7C-204F-9346-6257954F1A41}" destId="{0FEEE6C7-2940-4E41-BA03-06C7D36EFEAA}" srcOrd="1" destOrd="0" presId="urn:microsoft.com/office/officeart/2005/8/layout/hierarchy1"/>
    <dgm:cxn modelId="{650155C6-77E7-1A46-ADA5-72BBE005C3EE}" type="presParOf" srcId="{0FEEE6C7-2940-4E41-BA03-06C7D36EFEAA}" destId="{5AC7D17E-867A-4842-B135-993BEC0ADC3A}" srcOrd="0" destOrd="0" presId="urn:microsoft.com/office/officeart/2005/8/layout/hierarchy1"/>
    <dgm:cxn modelId="{6C02637C-DAC1-B54B-9492-A1CA99937FD0}" type="presParOf" srcId="{5AC7D17E-867A-4842-B135-993BEC0ADC3A}" destId="{9F82A601-828A-904F-A9D9-FE5B9203FC3F}" srcOrd="0" destOrd="0" presId="urn:microsoft.com/office/officeart/2005/8/layout/hierarchy1"/>
    <dgm:cxn modelId="{BEB81235-C48B-C04F-9EEA-871D5106199E}" type="presParOf" srcId="{5AC7D17E-867A-4842-B135-993BEC0ADC3A}" destId="{7BF948CA-5B77-5A4F-8C2A-46F793FAE1DB}" srcOrd="1" destOrd="0" presId="urn:microsoft.com/office/officeart/2005/8/layout/hierarchy1"/>
    <dgm:cxn modelId="{8D9EDC51-C4B2-414B-A91E-A30E6007D9E6}" type="presParOf" srcId="{0FEEE6C7-2940-4E41-BA03-06C7D36EFEAA}" destId="{61B40BEC-61F2-E349-9BAE-96C103E0D6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Installation of 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setup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September - October 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2022,  from January</a:t>
          </a:r>
          <a:b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through all 2022</a:t>
          </a:r>
          <a:endParaRPr lang="it-IT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32BA0D04-34BB-404F-9C05-2CCA2CA11078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𝐃𝐀</m:t>
                  </m:r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𝚽</m:t>
                  </m:r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𝐍𝐄</m:t>
                  </m:r>
                </m:oMath>
              </a14:m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shutdown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for winter holiday</a:t>
              </a:r>
              <a:b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0" dirty="0">
                  <a:latin typeface="Calibri" panose="020F0502020204030204" pitchFamily="34" charset="0"/>
                  <a:cs typeface="Calibri" panose="020F0502020204030204" pitchFamily="34" charset="0"/>
                </a:rPr>
                <a:t>2021, December</a:t>
              </a:r>
              <a:endParaRPr lang="it-IT" sz="16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Choice>
      <mc:Fallback xmlns="">
        <dgm:pt modelId="{32BA0D04-34BB-404F-9C05-2CCA2CA11078}">
          <dgm:prSet custT="1"/>
          <dgm:spPr/>
          <dgm:t>
            <a:bodyPr/>
            <a:lstStyle/>
            <a:p>
              <a:r>
                <a:rPr lang="it-IT" sz="1600" b="1" i="0">
                  <a:solidFill>
                    <a:schemeClr val="tx1"/>
                  </a:solidFill>
                  <a:latin typeface="Cambria Math" panose="02040503050406030204" pitchFamily="18" charset="0"/>
                </a:rPr>
                <a:t>𝐃𝐀𝚽𝐍𝐄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shutdown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for winter holiday</a:t>
              </a:r>
              <a:b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0" dirty="0">
                  <a:latin typeface="Calibri" panose="020F0502020204030204" pitchFamily="34" charset="0"/>
                  <a:cs typeface="Calibri" panose="020F0502020204030204" pitchFamily="34" charset="0"/>
                </a:rPr>
                <a:t>2021, December</a:t>
              </a:r>
              <a:endParaRPr lang="it-IT" sz="16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Fallback>
    </mc:AlternateConten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0" presStyleCnt="7" custLinFactNeighborY="132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407D3069-60A3-DA44-85A4-0FF0040954B1}" type="pres">
      <dgm:prSet presAssocID="{7EC76DF1-871A-E24A-B1B1-67D66FD515EF}" presName="ParentText" presStyleLbl="revTx" presStyleIdx="0" presStyleCnt="4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1" presStyleCnt="7" custLinFactNeighborY="4670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2" presStyleCnt="7" custLinFactNeighborY="1324"/>
      <dgm:spPr>
        <a:solidFill>
          <a:srgbClr val="0070C0"/>
        </a:solidFill>
        <a:ln>
          <a:solidFill>
            <a:srgbClr val="0070C0"/>
          </a:solidFill>
        </a:ln>
      </dgm:spPr>
    </dgm:pt>
    <dgm:pt modelId="{31C4B762-7D8D-E641-9088-2269B1572C2B}" type="pres">
      <dgm:prSet presAssocID="{BE8D98CE-1CB4-2D47-8C21-256F7C86907B}" presName="ParentText" presStyleLbl="revTx" presStyleIdx="1" presStyleCnt="4" custLinFactNeighborX="0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3" presStyleCnt="7" custLinFactNeighborY="4670"/>
      <dgm:spPr>
        <a:solidFill>
          <a:srgbClr val="0070C0"/>
        </a:solidFill>
        <a:ln>
          <a:solidFill>
            <a:srgbClr val="0070C0"/>
          </a:solidFill>
        </a:ln>
      </dgm:spPr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4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03EC7F2E-3C66-064B-9BCF-0D78C6166A70}" type="pres">
      <dgm:prSet presAssocID="{32BA0D04-34BB-404F-9C05-2CCA2CA1107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5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6" presStyleCnt="7" custLinFactNeighborY="-2180"/>
      <dgm:spPr>
        <a:solidFill>
          <a:srgbClr val="0070C0"/>
        </a:solidFill>
        <a:ln>
          <a:solidFill>
            <a:srgbClr val="0070C0"/>
          </a:solidFill>
        </a:ln>
      </dgm:spPr>
    </dgm:pt>
    <dgm:pt modelId="{25547535-7DAC-3640-96DB-CDCB43FE19B5}" type="pres">
      <dgm:prSet presAssocID="{702BBC00-DEFE-7349-B3D6-E957F028DCC4}" presName="ParentText" presStyleLbl="revTx" presStyleIdx="3" presStyleCnt="4" custScaleX="98559" custScaleY="137837" custLinFactNeighborY="13479">
        <dgm:presLayoutVars>
          <dgm:chMax val="0"/>
          <dgm:chPref val="0"/>
          <dgm:bulletEnabled val="1"/>
        </dgm:presLayoutVars>
      </dgm:prSet>
      <dgm:spPr/>
    </dgm:pt>
  </dgm:ptLst>
  <dgm:cxnLst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EFC66866-1393-6443-9589-33955F20F631}" srcId="{6F90BEBA-F6C9-9F4D-9B16-CE0E095D69EF}" destId="{32BA0D04-34BB-404F-9C05-2CCA2CA11078}" srcOrd="2" destOrd="0" parTransId="{D8582B64-76CA-8B49-90CD-C538B5911B20}" sibTransId="{56A87F6F-E0F2-0248-838A-78F23E94DB38}"/>
    <dgm:cxn modelId="{6E08E66D-354F-C34F-AD27-E2A2011A2ED0}" srcId="{6F90BEBA-F6C9-9F4D-9B16-CE0E095D69EF}" destId="{702BBC00-DEFE-7349-B3D6-E957F028DCC4}" srcOrd="3" destOrd="0" parTransId="{42166A18-8D3E-5047-8634-4DD53C4C93DF}" sibTransId="{8D60969B-68B6-4246-BF8C-EC9645585656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AB2199D1-8F8A-804E-9DA5-ED3CF53C6563}" srcId="{6F90BEBA-F6C9-9F4D-9B16-CE0E095D69EF}" destId="{7EC76DF1-871A-E24A-B1B1-67D66FD515EF}" srcOrd="0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1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0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1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2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3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4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5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6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Installation of 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setup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September - October 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2022,  from January</a:t>
          </a:r>
          <a:b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through all 2022</a:t>
          </a:r>
          <a:endParaRPr lang="it-IT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dgm:pt modelId="{32BA0D04-34BB-404F-9C05-2CCA2CA11078}">
      <dgm:prSet custT="1"/>
      <dgm:spPr>
        <a:blipFill>
          <a:blip xmlns:r="http://schemas.openxmlformats.org/officeDocument/2006/relationships" r:embed="rId1"/>
          <a:stretch>
            <a:fillRect l="-3974" t="-2256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0" presStyleCnt="7" custLinFactNeighborY="132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407D3069-60A3-DA44-85A4-0FF0040954B1}" type="pres">
      <dgm:prSet presAssocID="{7EC76DF1-871A-E24A-B1B1-67D66FD515EF}" presName="ParentText" presStyleLbl="revTx" presStyleIdx="0" presStyleCnt="4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1" presStyleCnt="7" custLinFactNeighborY="4670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2" presStyleCnt="7" custLinFactNeighborY="1324"/>
      <dgm:spPr>
        <a:solidFill>
          <a:srgbClr val="0070C0"/>
        </a:solidFill>
        <a:ln>
          <a:solidFill>
            <a:srgbClr val="0070C0"/>
          </a:solidFill>
        </a:ln>
      </dgm:spPr>
    </dgm:pt>
    <dgm:pt modelId="{31C4B762-7D8D-E641-9088-2269B1572C2B}" type="pres">
      <dgm:prSet presAssocID="{BE8D98CE-1CB4-2D47-8C21-256F7C86907B}" presName="ParentText" presStyleLbl="revTx" presStyleIdx="1" presStyleCnt="4" custLinFactNeighborX="0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3" presStyleCnt="7" custLinFactNeighborY="4670"/>
      <dgm:spPr>
        <a:solidFill>
          <a:srgbClr val="0070C0"/>
        </a:solidFill>
        <a:ln>
          <a:solidFill>
            <a:srgbClr val="0070C0"/>
          </a:solidFill>
        </a:ln>
      </dgm:spPr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4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03EC7F2E-3C66-064B-9BCF-0D78C6166A70}" type="pres">
      <dgm:prSet presAssocID="{32BA0D04-34BB-404F-9C05-2CCA2CA1107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5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6" presStyleCnt="7" custLinFactNeighborY="-2180"/>
      <dgm:spPr>
        <a:solidFill>
          <a:srgbClr val="0070C0"/>
        </a:solidFill>
        <a:ln>
          <a:solidFill>
            <a:srgbClr val="0070C0"/>
          </a:solidFill>
        </a:ln>
      </dgm:spPr>
    </dgm:pt>
    <dgm:pt modelId="{25547535-7DAC-3640-96DB-CDCB43FE19B5}" type="pres">
      <dgm:prSet presAssocID="{702BBC00-DEFE-7349-B3D6-E957F028DCC4}" presName="ParentText" presStyleLbl="revTx" presStyleIdx="3" presStyleCnt="4" custScaleX="98559" custScaleY="137837" custLinFactNeighborY="13479">
        <dgm:presLayoutVars>
          <dgm:chMax val="0"/>
          <dgm:chPref val="0"/>
          <dgm:bulletEnabled val="1"/>
        </dgm:presLayoutVars>
      </dgm:prSet>
      <dgm:spPr/>
    </dgm:pt>
  </dgm:ptLst>
  <dgm:cxnLst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EFC66866-1393-6443-9589-33955F20F631}" srcId="{6F90BEBA-F6C9-9F4D-9B16-CE0E095D69EF}" destId="{32BA0D04-34BB-404F-9C05-2CCA2CA11078}" srcOrd="2" destOrd="0" parTransId="{D8582B64-76CA-8B49-90CD-C538B5911B20}" sibTransId="{56A87F6F-E0F2-0248-838A-78F23E94DB38}"/>
    <dgm:cxn modelId="{6E08E66D-354F-C34F-AD27-E2A2011A2ED0}" srcId="{6F90BEBA-F6C9-9F4D-9B16-CE0E095D69EF}" destId="{702BBC00-DEFE-7349-B3D6-E957F028DCC4}" srcOrd="3" destOrd="0" parTransId="{42166A18-8D3E-5047-8634-4DD53C4C93DF}" sibTransId="{8D60969B-68B6-4246-BF8C-EC9645585656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AB2199D1-8F8A-804E-9DA5-ED3CF53C6563}" srcId="{6F90BEBA-F6C9-9F4D-9B16-CE0E095D69EF}" destId="{7EC76DF1-871A-E24A-B1B1-67D66FD515EF}" srcOrd="0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1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0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1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2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3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4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5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6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9E6EE-8ABA-CA49-946D-76D2A909F44D}">
      <dsp:nvSpPr>
        <dsp:cNvPr id="0" name=""/>
        <dsp:cNvSpPr/>
      </dsp:nvSpPr>
      <dsp:spPr>
        <a:xfrm>
          <a:off x="0" y="207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56F2-BE9B-EB4A-9DF7-09651005F371}">
      <dsp:nvSpPr>
        <dsp:cNvPr id="0" name=""/>
        <dsp:cNvSpPr/>
      </dsp:nvSpPr>
      <dsp:spPr>
        <a:xfrm>
          <a:off x="0" y="2071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LNF-INFN, Frascati, Italy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2071"/>
        <a:ext cx="3665594" cy="385367"/>
      </dsp:txXfrm>
    </dsp:sp>
    <dsp:sp modelId="{E8AF8C33-BE38-224C-A08F-291139013D27}">
      <dsp:nvSpPr>
        <dsp:cNvPr id="0" name=""/>
        <dsp:cNvSpPr/>
      </dsp:nvSpPr>
      <dsp:spPr>
        <a:xfrm>
          <a:off x="0" y="38743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92749-EAA2-2F4E-8F5E-942A048528B6}">
      <dsp:nvSpPr>
        <dsp:cNvPr id="0" name=""/>
        <dsp:cNvSpPr/>
      </dsp:nvSpPr>
      <dsp:spPr>
        <a:xfrm>
          <a:off x="0" y="38743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SMI-ÖAW, Vienna, Austria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387439"/>
        <a:ext cx="3665594" cy="385367"/>
      </dsp:txXfrm>
    </dsp:sp>
    <dsp:sp modelId="{5F82FB61-83E8-6B4E-BE4B-9CC3B195BFB2}">
      <dsp:nvSpPr>
        <dsp:cNvPr id="0" name=""/>
        <dsp:cNvSpPr/>
      </dsp:nvSpPr>
      <dsp:spPr>
        <a:xfrm>
          <a:off x="0" y="77280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E703-CB42-184E-8188-2137342A805E}">
      <dsp:nvSpPr>
        <dsp:cNvPr id="0" name=""/>
        <dsp:cNvSpPr/>
      </dsp:nvSpPr>
      <dsp:spPr>
        <a:xfrm>
          <a:off x="0" y="77280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rgbClr val="002060"/>
              </a:solidFill>
            </a:rPr>
            <a:t>Politecnico</a:t>
          </a:r>
          <a:r>
            <a:rPr lang="en-GB" sz="1800" kern="1200" dirty="0">
              <a:solidFill>
                <a:srgbClr val="002060"/>
              </a:solidFill>
            </a:rPr>
            <a:t> di Milano, Italy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772806"/>
        <a:ext cx="3665594" cy="385367"/>
      </dsp:txXfrm>
    </dsp:sp>
    <dsp:sp modelId="{434C7982-4574-3948-98DE-19D9ACAB90FB}">
      <dsp:nvSpPr>
        <dsp:cNvPr id="0" name=""/>
        <dsp:cNvSpPr/>
      </dsp:nvSpPr>
      <dsp:spPr>
        <a:xfrm>
          <a:off x="0" y="115817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22C7-BF14-344E-A134-7CCE50CC4409}">
      <dsp:nvSpPr>
        <dsp:cNvPr id="0" name=""/>
        <dsp:cNvSpPr/>
      </dsp:nvSpPr>
      <dsp:spPr>
        <a:xfrm>
          <a:off x="0" y="115817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IFIN –HH, Bucharest, Romania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158173"/>
        <a:ext cx="3665594" cy="385367"/>
      </dsp:txXfrm>
    </dsp:sp>
    <dsp:sp modelId="{09F65324-F560-7E41-BC75-95C05FB1D761}">
      <dsp:nvSpPr>
        <dsp:cNvPr id="0" name=""/>
        <dsp:cNvSpPr/>
      </dsp:nvSpPr>
      <dsp:spPr>
        <a:xfrm>
          <a:off x="0" y="1543540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75760-3A63-5647-8844-09E326D83805}">
      <dsp:nvSpPr>
        <dsp:cNvPr id="0" name=""/>
        <dsp:cNvSpPr/>
      </dsp:nvSpPr>
      <dsp:spPr>
        <a:xfrm>
          <a:off x="0" y="1543540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TUM, Munich, Germany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543540"/>
        <a:ext cx="3665594" cy="385367"/>
      </dsp:txXfrm>
    </dsp:sp>
    <dsp:sp modelId="{50FE9168-4829-BC42-84D3-EBA46D9EA08A}">
      <dsp:nvSpPr>
        <dsp:cNvPr id="0" name=""/>
        <dsp:cNvSpPr/>
      </dsp:nvSpPr>
      <dsp:spPr>
        <a:xfrm>
          <a:off x="0" y="192890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3AB2C-0CE0-1E4C-99A7-CB494E2816A9}">
      <dsp:nvSpPr>
        <dsp:cNvPr id="0" name=""/>
        <dsp:cNvSpPr/>
      </dsp:nvSpPr>
      <dsp:spPr>
        <a:xfrm>
          <a:off x="0" y="1928907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RIKEN, Japan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928907"/>
        <a:ext cx="3665594" cy="385367"/>
      </dsp:txXfrm>
    </dsp:sp>
    <dsp:sp modelId="{019AE582-C39F-B24E-AE0E-F4CC39699529}">
      <dsp:nvSpPr>
        <dsp:cNvPr id="0" name=""/>
        <dsp:cNvSpPr/>
      </dsp:nvSpPr>
      <dsp:spPr>
        <a:xfrm>
          <a:off x="0" y="2314275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3BD4-8CC9-6743-B9D3-3B97E6CA4558}">
      <dsp:nvSpPr>
        <dsp:cNvPr id="0" name=""/>
        <dsp:cNvSpPr/>
      </dsp:nvSpPr>
      <dsp:spPr>
        <a:xfrm>
          <a:off x="0" y="2314275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Tokyo, Japan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2314275"/>
        <a:ext cx="3665594" cy="385367"/>
      </dsp:txXfrm>
    </dsp:sp>
    <dsp:sp modelId="{06DCF75B-14D0-1948-A0EA-E44989BA5B3B}">
      <dsp:nvSpPr>
        <dsp:cNvPr id="0" name=""/>
        <dsp:cNvSpPr/>
      </dsp:nvSpPr>
      <dsp:spPr>
        <a:xfrm>
          <a:off x="0" y="2699642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5F28-0281-8E45-AFB0-F2A26BDF1EFC}">
      <dsp:nvSpPr>
        <dsp:cNvPr id="0" name=""/>
        <dsp:cNvSpPr/>
      </dsp:nvSpPr>
      <dsp:spPr>
        <a:xfrm>
          <a:off x="0" y="2699642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Victoria Univ., Canada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2699642"/>
        <a:ext cx="3665594" cy="385367"/>
      </dsp:txXfrm>
    </dsp:sp>
    <dsp:sp modelId="{A25A547C-A8B3-0541-B0ED-4E6C4B2BB3CC}">
      <dsp:nvSpPr>
        <dsp:cNvPr id="0" name=""/>
        <dsp:cNvSpPr/>
      </dsp:nvSpPr>
      <dsp:spPr>
        <a:xfrm>
          <a:off x="0" y="308500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EFC9-75BF-3F4F-80DB-5D987FF00DBE}">
      <dsp:nvSpPr>
        <dsp:cNvPr id="0" name=""/>
        <dsp:cNvSpPr/>
      </dsp:nvSpPr>
      <dsp:spPr>
        <a:xfrm>
          <a:off x="0" y="308500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Zagreb, Croatia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3085009"/>
        <a:ext cx="3665594" cy="385367"/>
      </dsp:txXfrm>
    </dsp:sp>
    <dsp:sp modelId="{16D7B010-99B8-DF42-83A9-759683F428C3}">
      <dsp:nvSpPr>
        <dsp:cNvPr id="0" name=""/>
        <dsp:cNvSpPr/>
      </dsp:nvSpPr>
      <dsp:spPr>
        <a:xfrm>
          <a:off x="0" y="347037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1DE28-5F00-A34F-9622-847EA005D19F}">
      <dsp:nvSpPr>
        <dsp:cNvPr id="0" name=""/>
        <dsp:cNvSpPr/>
      </dsp:nvSpPr>
      <dsp:spPr>
        <a:xfrm>
          <a:off x="0" y="347037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Jagiellonian Krakow, Poland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3470376"/>
        <a:ext cx="3665594" cy="385367"/>
      </dsp:txXfrm>
    </dsp:sp>
    <dsp:sp modelId="{416E9182-FA18-834A-9F74-2AC51A0C85A3}">
      <dsp:nvSpPr>
        <dsp:cNvPr id="0" name=""/>
        <dsp:cNvSpPr/>
      </dsp:nvSpPr>
      <dsp:spPr>
        <a:xfrm>
          <a:off x="0" y="385574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1A3-EE47-3441-8F45-8967ECC91A50}">
      <dsp:nvSpPr>
        <dsp:cNvPr id="0" name=""/>
        <dsp:cNvSpPr/>
      </dsp:nvSpPr>
      <dsp:spPr>
        <a:xfrm>
          <a:off x="0" y="385574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ELPH, Tohoku University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3855743"/>
        <a:ext cx="3665594" cy="385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956F-B76D-7244-8916-5FD44AC9C3A6}">
      <dsp:nvSpPr>
        <dsp:cNvPr id="0" name=""/>
        <dsp:cNvSpPr/>
      </dsp:nvSpPr>
      <dsp:spPr>
        <a:xfrm rot="5400000">
          <a:off x="283543" y="2446626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64E16-6555-7142-8A1C-38E589C3FD15}">
      <dsp:nvSpPr>
        <dsp:cNvPr id="0" name=""/>
        <dsp:cNvSpPr/>
      </dsp:nvSpPr>
      <dsp:spPr>
        <a:xfrm>
          <a:off x="143160" y="2864738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61st LNF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May</a:t>
          </a:r>
        </a:p>
      </dsp:txBody>
      <dsp:txXfrm>
        <a:off x="143160" y="2864738"/>
        <a:ext cx="1263379" cy="1107426"/>
      </dsp:txXfrm>
    </dsp:sp>
    <dsp:sp modelId="{9505F5BA-F6D1-7143-925A-3F10A08F5949}">
      <dsp:nvSpPr>
        <dsp:cNvPr id="0" name=""/>
        <dsp:cNvSpPr/>
      </dsp:nvSpPr>
      <dsp:spPr>
        <a:xfrm>
          <a:off x="1168166" y="2343598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F652F-FD55-D14E-A757-559C94091F01}">
      <dsp:nvSpPr>
        <dsp:cNvPr id="0" name=""/>
        <dsp:cNvSpPr/>
      </dsp:nvSpPr>
      <dsp:spPr>
        <a:xfrm rot="5400000">
          <a:off x="1830166" y="2063913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3396E-B725-C645-946D-7CCB3CF58F51}">
      <dsp:nvSpPr>
        <dsp:cNvPr id="0" name=""/>
        <dsp:cNvSpPr/>
      </dsp:nvSpPr>
      <dsp:spPr>
        <a:xfrm>
          <a:off x="1689783" y="2482024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optimization run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June </a:t>
          </a:r>
        </a:p>
      </dsp:txBody>
      <dsp:txXfrm>
        <a:off x="1689783" y="2482024"/>
        <a:ext cx="1263379" cy="1107426"/>
      </dsp:txXfrm>
    </dsp:sp>
    <dsp:sp modelId="{F28E866F-3BED-274E-87F9-A8710050AC3E}">
      <dsp:nvSpPr>
        <dsp:cNvPr id="0" name=""/>
        <dsp:cNvSpPr/>
      </dsp:nvSpPr>
      <dsp:spPr>
        <a:xfrm>
          <a:off x="2714789" y="196088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863351-C4DB-0345-A9B1-10CF145EA70F}">
      <dsp:nvSpPr>
        <dsp:cNvPr id="0" name=""/>
        <dsp:cNvSpPr/>
      </dsp:nvSpPr>
      <dsp:spPr>
        <a:xfrm rot="5400000">
          <a:off x="3376789" y="1681199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3236406" y="2099311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K-</a:t>
          </a:r>
          <a:r>
            <a:rPr lang="en-US" sz="1600" b="1" kern="1200" baseline="30000" noProof="0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He run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24 June – 18 July</a:t>
          </a:r>
        </a:p>
      </dsp:txBody>
      <dsp:txXfrm>
        <a:off x="3236406" y="2099311"/>
        <a:ext cx="1263379" cy="1107426"/>
      </dsp:txXfrm>
    </dsp:sp>
    <dsp:sp modelId="{F9CDFA81-F673-9C4E-B8C8-64A4125B9E54}">
      <dsp:nvSpPr>
        <dsp:cNvPr id="0" name=""/>
        <dsp:cNvSpPr/>
      </dsp:nvSpPr>
      <dsp:spPr>
        <a:xfrm>
          <a:off x="4261412" y="1578172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4944684" y="1312982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4783386" y="1745590"/>
          <a:ext cx="1583557" cy="107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installation: mechanics</a:t>
          </a:r>
          <a:endParaRPr lang="en-US" sz="16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August</a:t>
          </a:r>
        </a:p>
      </dsp:txBody>
      <dsp:txXfrm>
        <a:off x="4783386" y="1745590"/>
        <a:ext cx="1583557" cy="1078433"/>
      </dsp:txXfrm>
    </dsp:sp>
    <dsp:sp modelId="{00ED2908-0CEC-4648-AA8D-29BAC9A22699}">
      <dsp:nvSpPr>
        <dsp:cNvPr id="0" name=""/>
        <dsp:cNvSpPr/>
      </dsp:nvSpPr>
      <dsp:spPr>
        <a:xfrm>
          <a:off x="5829307" y="1209954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99FCC-1E1B-A145-AF01-E9821AA484C9}">
      <dsp:nvSpPr>
        <dsp:cNvPr id="0" name=""/>
        <dsp:cNvSpPr/>
      </dsp:nvSpPr>
      <dsp:spPr>
        <a:xfrm rot="5400000">
          <a:off x="6579900" y="880130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7F2E-3C66-064B-9BCF-0D78C6166A70}">
      <dsp:nvSpPr>
        <dsp:cNvPr id="0" name=""/>
        <dsp:cNvSpPr/>
      </dsp:nvSpPr>
      <dsp:spPr>
        <a:xfrm>
          <a:off x="6409577" y="1259243"/>
          <a:ext cx="1562029" cy="118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Installation</a:t>
          </a: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and tests</a:t>
          </a:r>
          <a:b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2021, September -October</a:t>
          </a:r>
          <a:endParaRPr lang="it-IT" sz="1600" b="0" kern="1200" dirty="0"/>
        </a:p>
      </dsp:txBody>
      <dsp:txXfrm>
        <a:off x="6409577" y="1259243"/>
        <a:ext cx="1562029" cy="1185433"/>
      </dsp:txXfrm>
    </dsp:sp>
    <dsp:sp modelId="{769564CB-BB94-5645-A8A2-056EFD188D98}">
      <dsp:nvSpPr>
        <dsp:cNvPr id="0" name=""/>
        <dsp:cNvSpPr/>
      </dsp:nvSpPr>
      <dsp:spPr>
        <a:xfrm>
          <a:off x="7365166" y="77710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C55C5-B01F-5547-AD2F-2F5203C167B3}">
      <dsp:nvSpPr>
        <dsp:cNvPr id="0" name=""/>
        <dsp:cNvSpPr/>
      </dsp:nvSpPr>
      <dsp:spPr>
        <a:xfrm rot="5400000">
          <a:off x="8016659" y="497417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47535-7DAC-3640-96DB-CDCB43FE19B5}">
      <dsp:nvSpPr>
        <dsp:cNvPr id="0" name=""/>
        <dsp:cNvSpPr/>
      </dsp:nvSpPr>
      <dsp:spPr>
        <a:xfrm>
          <a:off x="7876276" y="926663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  <a:endParaRPr lang="it-IT" sz="1600" b="0" kern="1200" dirty="0"/>
        </a:p>
      </dsp:txBody>
      <dsp:txXfrm>
        <a:off x="7876276" y="926663"/>
        <a:ext cx="1263379" cy="1107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178D9-1F3D-424D-8C49-3690854A0002}">
      <dsp:nvSpPr>
        <dsp:cNvPr id="0" name=""/>
        <dsp:cNvSpPr/>
      </dsp:nvSpPr>
      <dsp:spPr>
        <a:xfrm>
          <a:off x="3051113" y="2684634"/>
          <a:ext cx="91440" cy="4998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5574C-A076-E048-BDBC-912FC6A4198C}">
      <dsp:nvSpPr>
        <dsp:cNvPr id="0" name=""/>
        <dsp:cNvSpPr/>
      </dsp:nvSpPr>
      <dsp:spPr>
        <a:xfrm>
          <a:off x="2046462" y="1093321"/>
          <a:ext cx="1050371" cy="499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654"/>
              </a:lnTo>
              <a:lnTo>
                <a:pt x="1050371" y="340654"/>
              </a:lnTo>
              <a:lnTo>
                <a:pt x="1050371" y="4998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72E7C-2F18-C04D-88BD-3597729FD8ED}">
      <dsp:nvSpPr>
        <dsp:cNvPr id="0" name=""/>
        <dsp:cNvSpPr/>
      </dsp:nvSpPr>
      <dsp:spPr>
        <a:xfrm>
          <a:off x="950370" y="2684634"/>
          <a:ext cx="91440" cy="4998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8D6EC-04B1-A34E-9A72-3014173C4AD6}">
      <dsp:nvSpPr>
        <dsp:cNvPr id="0" name=""/>
        <dsp:cNvSpPr/>
      </dsp:nvSpPr>
      <dsp:spPr>
        <a:xfrm>
          <a:off x="996090" y="1093321"/>
          <a:ext cx="1050371" cy="499881"/>
        </a:xfrm>
        <a:custGeom>
          <a:avLst/>
          <a:gdLst/>
          <a:ahLst/>
          <a:cxnLst/>
          <a:rect l="0" t="0" r="0" b="0"/>
          <a:pathLst>
            <a:path>
              <a:moveTo>
                <a:pt x="1050371" y="0"/>
              </a:moveTo>
              <a:lnTo>
                <a:pt x="1050371" y="340654"/>
              </a:lnTo>
              <a:lnTo>
                <a:pt x="0" y="340654"/>
              </a:lnTo>
              <a:lnTo>
                <a:pt x="0" y="4998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885AD-BDBA-7B45-9A22-EBD9C70BD320}">
      <dsp:nvSpPr>
        <dsp:cNvPr id="0" name=""/>
        <dsp:cNvSpPr/>
      </dsp:nvSpPr>
      <dsp:spPr>
        <a:xfrm>
          <a:off x="1187067" y="1890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BC7706-E316-0E41-8196-E556576E622D}">
      <dsp:nvSpPr>
        <dsp:cNvPr id="0" name=""/>
        <dsp:cNvSpPr/>
      </dsp:nvSpPr>
      <dsp:spPr>
        <a:xfrm>
          <a:off x="1378043" y="183318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Total integrated luminosity: </a:t>
          </a:r>
          <a:br>
            <a:rPr lang="en-US" sz="1600" kern="1200" noProof="0" dirty="0"/>
          </a:br>
          <a:r>
            <a:rPr lang="en-US" sz="1600" kern="1200" noProof="0" dirty="0"/>
            <a:t>54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baseline="0" noProof="0" dirty="0"/>
        </a:p>
      </dsp:txBody>
      <dsp:txXfrm>
        <a:off x="1410010" y="215285"/>
        <a:ext cx="1654855" cy="1027497"/>
      </dsp:txXfrm>
    </dsp:sp>
    <dsp:sp modelId="{A35C6ED2-AE34-FB44-B46B-C261F57C65ED}">
      <dsp:nvSpPr>
        <dsp:cNvPr id="0" name=""/>
        <dsp:cNvSpPr/>
      </dsp:nvSpPr>
      <dsp:spPr>
        <a:xfrm>
          <a:off x="136695" y="1593203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969B9B-E22B-174C-AA04-69FF7A1394F7}">
      <dsp:nvSpPr>
        <dsp:cNvPr id="0" name=""/>
        <dsp:cNvSpPr/>
      </dsp:nvSpPr>
      <dsp:spPr>
        <a:xfrm>
          <a:off x="327672" y="1774631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Optimization run:</a:t>
          </a:r>
          <a:br>
            <a:rPr lang="en-US" sz="1600" kern="1200" noProof="0" dirty="0"/>
          </a:br>
          <a:r>
            <a:rPr lang="en-US" sz="1600" kern="1200" noProof="0" dirty="0"/>
            <a:t>24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noProof="0" dirty="0"/>
        </a:p>
      </dsp:txBody>
      <dsp:txXfrm>
        <a:off x="359639" y="1806598"/>
        <a:ext cx="1654855" cy="1027497"/>
      </dsp:txXfrm>
    </dsp:sp>
    <dsp:sp modelId="{853D9211-3353-8C4F-9042-46DC9240B2F8}">
      <dsp:nvSpPr>
        <dsp:cNvPr id="0" name=""/>
        <dsp:cNvSpPr/>
      </dsp:nvSpPr>
      <dsp:spPr>
        <a:xfrm>
          <a:off x="136695" y="3184516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FFE6E1-3A88-4A46-931C-F49ABD97047C}">
      <dsp:nvSpPr>
        <dsp:cNvPr id="0" name=""/>
        <dsp:cNvSpPr/>
      </dsp:nvSpPr>
      <dsp:spPr>
        <a:xfrm>
          <a:off x="327672" y="3365944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 dirty="0"/>
          </a:br>
          <a:r>
            <a:rPr lang="en-US" sz="1600" kern="1200" dirty="0"/>
            <a:t>Trigger, DAQ, SDD optimization</a:t>
          </a:r>
          <a:br>
            <a:rPr lang="en-US" sz="1600" kern="1200" dirty="0"/>
          </a:br>
          <a:endParaRPr lang="en-US" sz="1600" kern="1200" noProof="0" dirty="0"/>
        </a:p>
      </dsp:txBody>
      <dsp:txXfrm>
        <a:off x="359639" y="3397911"/>
        <a:ext cx="1654855" cy="1027497"/>
      </dsp:txXfrm>
    </dsp:sp>
    <dsp:sp modelId="{D11765B9-C694-974C-81CC-DEA19B098178}">
      <dsp:nvSpPr>
        <dsp:cNvPr id="0" name=""/>
        <dsp:cNvSpPr/>
      </dsp:nvSpPr>
      <dsp:spPr>
        <a:xfrm>
          <a:off x="2237438" y="1593203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59F3DD-837D-374F-BAEB-6D9664937D83}">
      <dsp:nvSpPr>
        <dsp:cNvPr id="0" name=""/>
        <dsp:cNvSpPr/>
      </dsp:nvSpPr>
      <dsp:spPr>
        <a:xfrm>
          <a:off x="2428415" y="1774631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noProof="0" dirty="0"/>
            <a:t>Kaonic </a:t>
          </a:r>
          <a:r>
            <a:rPr lang="en-US" sz="1600" kern="1200" baseline="30000" noProof="0" dirty="0"/>
            <a:t>4</a:t>
          </a:r>
          <a:r>
            <a:rPr lang="en-US" sz="1600" kern="1200" noProof="0" dirty="0"/>
            <a:t>He</a:t>
          </a:r>
          <a:br>
            <a:rPr lang="en-US" sz="1600" kern="1200" noProof="0" dirty="0"/>
          </a:br>
          <a:r>
            <a:rPr lang="en-US" sz="1600" kern="1200" noProof="0" dirty="0"/>
            <a:t>run: </a:t>
          </a:r>
          <a:br>
            <a:rPr lang="en-US" sz="1600" kern="1200" noProof="0" dirty="0"/>
          </a:br>
          <a:r>
            <a:rPr lang="en-US" sz="1600" kern="1200" noProof="0" dirty="0"/>
            <a:t>30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noProof="0" dirty="0"/>
        </a:p>
      </dsp:txBody>
      <dsp:txXfrm>
        <a:off x="2460382" y="1806598"/>
        <a:ext cx="1654855" cy="1027497"/>
      </dsp:txXfrm>
    </dsp:sp>
    <dsp:sp modelId="{9F82A601-828A-904F-A9D9-FE5B9203FC3F}">
      <dsp:nvSpPr>
        <dsp:cNvPr id="0" name=""/>
        <dsp:cNvSpPr/>
      </dsp:nvSpPr>
      <dsp:spPr>
        <a:xfrm>
          <a:off x="2237438" y="3184516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F948CA-5B77-5A4F-8C2A-46F793FAE1DB}">
      <dsp:nvSpPr>
        <dsp:cNvPr id="0" name=""/>
        <dsp:cNvSpPr/>
      </dsp:nvSpPr>
      <dsp:spPr>
        <a:xfrm>
          <a:off x="2428415" y="3365944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Degrader optimization, low and high </a:t>
          </a:r>
          <a:r>
            <a:rPr lang="en-US" sz="1600" kern="1200" baseline="30000" noProof="0" dirty="0"/>
            <a:t>4</a:t>
          </a:r>
          <a:r>
            <a:rPr lang="en-US" sz="1600" kern="1200" noProof="0" dirty="0"/>
            <a:t>He density measure</a:t>
          </a:r>
        </a:p>
      </dsp:txBody>
      <dsp:txXfrm>
        <a:off x="2460382" y="3397911"/>
        <a:ext cx="1654855" cy="1027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63351-C4DB-0345-A9B1-10CF145EA70F}">
      <dsp:nvSpPr>
        <dsp:cNvPr id="0" name=""/>
        <dsp:cNvSpPr/>
      </dsp:nvSpPr>
      <dsp:spPr>
        <a:xfrm rot="5400000">
          <a:off x="430211" y="2101138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218042" y="2733057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Installation of SIDDHARTA-2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setup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September - October </a:t>
          </a:r>
        </a:p>
      </dsp:txBody>
      <dsp:txXfrm>
        <a:off x="218042" y="2733057"/>
        <a:ext cx="1909425" cy="1673723"/>
      </dsp:txXfrm>
    </dsp:sp>
    <dsp:sp modelId="{F9CDFA81-F673-9C4E-B8C8-64A4125B9E54}">
      <dsp:nvSpPr>
        <dsp:cNvPr id="0" name=""/>
        <dsp:cNvSpPr/>
      </dsp:nvSpPr>
      <dsp:spPr>
        <a:xfrm>
          <a:off x="1767199" y="1945426"/>
          <a:ext cx="360269" cy="360269"/>
        </a:xfrm>
        <a:prstGeom prst="triangle">
          <a:avLst>
            <a:gd name="adj" fmla="val 100000"/>
          </a:avLst>
        </a:pr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2767721" y="1522719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2555552" y="2154638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</a:p>
      </dsp:txBody>
      <dsp:txXfrm>
        <a:off x="2555552" y="2154638"/>
        <a:ext cx="1909425" cy="1673723"/>
      </dsp:txXfrm>
    </dsp:sp>
    <dsp:sp modelId="{00ED2908-0CEC-4648-AA8D-29BAC9A22699}">
      <dsp:nvSpPr>
        <dsp:cNvPr id="0" name=""/>
        <dsp:cNvSpPr/>
      </dsp:nvSpPr>
      <dsp:spPr>
        <a:xfrm>
          <a:off x="4104709" y="1367007"/>
          <a:ext cx="360269" cy="360269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99FCC-1E1B-A145-AF01-E9821AA484C9}">
      <dsp:nvSpPr>
        <dsp:cNvPr id="0" name=""/>
        <dsp:cNvSpPr/>
      </dsp:nvSpPr>
      <dsp:spPr>
        <a:xfrm rot="5400000">
          <a:off x="5105231" y="927471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7F2E-3C66-064B-9BCF-0D78C6166A70}">
      <dsp:nvSpPr>
        <dsp:cNvPr id="0" name=""/>
        <dsp:cNvSpPr/>
      </dsp:nvSpPr>
      <dsp:spPr>
        <a:xfrm>
          <a:off x="4893062" y="1559397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𝐃𝐀</m:t>
              </m:r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𝚽</m:t>
              </m:r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𝐍𝐄</m:t>
              </m:r>
            </m:oMath>
          </a14:m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shutdown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for winter holiday</a:t>
          </a:r>
          <a:b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2021, December</a:t>
          </a:r>
          <a:endParaRPr lang="it-IT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93062" y="1559397"/>
        <a:ext cx="1909425" cy="1673723"/>
      </dsp:txXfrm>
    </dsp:sp>
    <dsp:sp modelId="{769564CB-BB94-5645-A8A2-056EFD188D98}">
      <dsp:nvSpPr>
        <dsp:cNvPr id="0" name=""/>
        <dsp:cNvSpPr/>
      </dsp:nvSpPr>
      <dsp:spPr>
        <a:xfrm>
          <a:off x="6442219" y="771763"/>
          <a:ext cx="360269" cy="360269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C55C5-B01F-5547-AD2F-2F5203C167B3}">
      <dsp:nvSpPr>
        <dsp:cNvPr id="0" name=""/>
        <dsp:cNvSpPr/>
      </dsp:nvSpPr>
      <dsp:spPr>
        <a:xfrm rot="5400000">
          <a:off x="7442741" y="4699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47535-7DAC-3640-96DB-CDCB43FE19B5}">
      <dsp:nvSpPr>
        <dsp:cNvPr id="0" name=""/>
        <dsp:cNvSpPr/>
      </dsp:nvSpPr>
      <dsp:spPr>
        <a:xfrm>
          <a:off x="7244330" y="573293"/>
          <a:ext cx="1881910" cy="230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2022,  from January</a:t>
          </a:r>
          <a:b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through all 2022</a:t>
          </a:r>
          <a:endParaRPr lang="it-IT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44330" y="573293"/>
        <a:ext cx="1881910" cy="2307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31320-DAD2-D04C-8452-201BB05E9BA1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FC401-E8EB-4342-8F73-C854466186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0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3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2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7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14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39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9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51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8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0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6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9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69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6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6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43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51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62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24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8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342">
            <a:extLst>
              <a:ext uri="{FF2B5EF4-FFF2-40B4-BE49-F238E27FC236}">
                <a16:creationId xmlns:a16="http://schemas.microsoft.com/office/drawing/2014/main" id="{727B47A6-06EF-4F34-ABFC-3B4BB9D85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Shape 343">
            <a:extLst>
              <a:ext uri="{FF2B5EF4-FFF2-40B4-BE49-F238E27FC236}">
                <a16:creationId xmlns:a16="http://schemas.microsoft.com/office/drawing/2014/main" id="{324256BA-0621-43E9-93C5-7DD4FC981B3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34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79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959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C3846-8D4C-4326-8BC7-9B455A036298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97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2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2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07E5035-1C80-2E41-87B2-6686BF9F8ECA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DB41-9E4B-0249-9D42-5A3C67A78A77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0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1C9-424D-0B45-AC1D-C4C824FA9622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9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7A51-4FEA-8244-9374-DF83D2F4E18D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4974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A9C2-835B-8F42-AA28-2EFB96E651BA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3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473-474C-504E-88FF-E7716C1A8EAA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74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2AF97-6341-644A-AC69-6B6D1B31401C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3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21C7-5D41-8642-9D02-A7749BEA2241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C91D5EEA-3383-9E41-9CDD-4A0513D01999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14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062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SIDDHARTA-2 technical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F0B8-1229-0444-84CF-770AE7B18EDE}" type="datetime1">
              <a:rPr lang="it-IT" smtClean="0"/>
              <a:t>08/11/21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LNF Scientific Committee</a:t>
            </a:r>
          </a:p>
        </p:txBody>
      </p:sp>
    </p:spTree>
    <p:extLst>
      <p:ext uri="{BB962C8B-B14F-4D97-AF65-F5344CB8AC3E}">
        <p14:creationId xmlns:p14="http://schemas.microsoft.com/office/powerpoint/2010/main" val="172571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8F6-6D05-B648-9A12-7CD244F5E088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01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A4F4-BB3A-4045-B983-530B40E5F289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062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0F03-F282-1E42-8843-2117F7E451E2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1015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158-B24F-244B-B181-84FB66B23BC4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852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 i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CBE-1197-434F-BE28-B75C63CBA38B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874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0B61-75D6-9D4D-B7FB-EE72CA2E4B5B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7382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B580-628E-AC47-9C70-89F4D40419C3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109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111B-FCF8-E74F-ADE7-8EC3869AFFE1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554"/>
              </a:spcAft>
              <a:buNone/>
              <a:defRPr sz="1662">
                <a:solidFill>
                  <a:schemeClr val="tx2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954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031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846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662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477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477">
                <a:solidFill>
                  <a:schemeClr val="tx2"/>
                </a:solidFill>
              </a:defRPr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87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585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662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71E1-7594-134F-AB3C-F8A6AB343731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954">
                <a:solidFill>
                  <a:schemeClr val="bg1"/>
                </a:solidFill>
              </a:defRPr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66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9EAC-4748-D447-9BE9-D06AD151D655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638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18C-B27B-214C-9177-197A58D429FA}" type="datetime1">
              <a:rPr lang="it-IT" smtClean="0"/>
              <a:t>08/11/21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16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71630A8D-6BF5-413F-AD1A-9B0D8DF4DD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A79019-94E7-4740-9AF7-AE5CDDB4A87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2595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8ADE6AE-576C-2D43-965F-3DA88C3476D0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94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34F2B-D12F-4746-9E37-DECE03B65B0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0D09DA-0358-4480-A120-AB163CE4EAF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500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CFFF13C6-3283-4E53-9E23-5CE93E9C632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7824BB-6AE6-4F69-B512-4A624F07B96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1550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A02673-E987-4C58-9D7E-8BA366DF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382CC-9032-B349-A0B2-CB3AABB08B27}" type="datetime1">
              <a:rPr lang="it-IT" smtClean="0"/>
              <a:t>08/11/21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2C6B3-A39D-4567-9FDE-C832F669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EF43C4-EDE3-48BA-B5CF-E27694AC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225" y="6446838"/>
            <a:ext cx="282575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2632-510B-4B8F-946B-0B8248B6EDF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4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AB2020-6EBF-4DF0-B600-14D7B870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AB85-9BAE-514F-9EA9-466D8A6AD1B4}" type="datetime1">
              <a:rPr lang="it-IT" smtClean="0"/>
              <a:t>08/11/21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9ABC3A-F4D0-4249-B351-DD7AFAD62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6A0074-55F1-4B46-A504-D11AF3ED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225" y="6446838"/>
            <a:ext cx="282575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5FA20-4E3E-41DE-9B30-16E1D62EAE7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07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954BBF-A7B9-4328-B6BF-F43ED9C4C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FA01-AA17-C648-BCEE-DD61C9230476}" type="datetime1">
              <a:rPr lang="it-IT" smtClean="0"/>
              <a:t>08/11/21</a:t>
            </a:fld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186CE4-35DB-4D27-A0DB-3517B3DA7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4D6C469-4DBA-496E-88AA-D2F67E314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6B5B7-9879-4F16-B266-5E8F5C70D39E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65660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425F14-B8C5-481E-9974-24DAFA9B0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0CDF-AF63-7F4A-8446-7C910682E08F}" type="datetime1">
              <a:rPr lang="it-IT" smtClean="0"/>
              <a:t>08/11/21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15342-C8C4-426D-99D9-537842D6F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1DF881-CA62-4099-8FA0-8BBA6DC97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FB0D-83EA-4F41-A39E-9EF90A03038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41383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C8181-7B7D-4CA0-97BC-28E51FEF4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DA0DD-1258-AF4F-882C-135C4A3E2D99}" type="datetime1">
              <a:rPr lang="it-IT" smtClean="0"/>
              <a:t>08/11/21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21D6BD-224F-4128-939B-1A73AF6C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E569A-A76A-46A5-A577-1EC000AAB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74C4-7723-4647-8020-0D86479A68F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42341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1A98EF-99A3-47E2-A023-BF1121B4C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F9CE-C1E9-DD42-9265-0CB909A39226}" type="datetime1">
              <a:rPr lang="it-IT" smtClean="0"/>
              <a:t>08/11/21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03DE41-2BFA-4839-9778-0E983EE79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912590-4E55-431E-9538-0BA5AA574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AA0A-C8A3-480F-ACEC-1A5D524664B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15014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25647-D444-4B18-8BF1-F149B31DD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3D453-48B7-794B-BD60-5AC3531DBD13}" type="datetime1">
              <a:rPr lang="it-IT" smtClean="0"/>
              <a:t>08/11/21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2DE2D-5B5D-433D-B7FA-63B8B4240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84AA9-8144-4612-92F4-B6047399E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DA096-DA02-4AD3-BD14-F6F4F5A0088D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1461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BD362B-25BA-4783-91DE-E2D9D6AD5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91328-EFCB-6944-9151-C739021A7F0E}" type="datetime1">
              <a:rPr lang="it-IT" smtClean="0"/>
              <a:t>08/11/21</a:t>
            </a:fld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D22866-3B2E-410B-A2EA-0CECD36CF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73ACA9-B655-4B9C-9D40-EFECCD99A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170E3-F749-4797-8A49-4818377CF28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0542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DEFC-DF90-7147-8E7B-FA8170F9252A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04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C528AA-3DD4-4085-BD8B-0339AFC32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854B4-5746-254E-B47B-945EE86E08B1}" type="datetime1">
              <a:rPr lang="it-IT" smtClean="0"/>
              <a:t>08/11/21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509A12-305A-4016-91F7-242E88EF4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558616-A8B1-41B1-9E93-31C2B1ACC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FC45-40B3-498A-84B6-4425D1FF12F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90643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FE20A6-755E-4FE4-9E60-B178DC9F0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FA714-033E-1040-9552-7415483CE9F3}" type="datetime1">
              <a:rPr lang="it-IT" smtClean="0"/>
              <a:t>08/11/21</a:t>
            </a:fld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3C6BB6-B2FC-49FD-89A4-5BAC8BD39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F02BDE-EC01-427C-B3CF-636661580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FF561-ECF7-4CA0-89CB-4112F923A74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41895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35A4E-9D6C-428B-9B26-A14525E3D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F36A1-601B-E044-8335-40AE870DFBC0}" type="datetime1">
              <a:rPr lang="it-IT" smtClean="0"/>
              <a:t>08/11/21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0054C-1433-494C-93EF-3F3C61AE2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EF94E-9CDC-4FE6-89DD-AC8B1B109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FD8-07D8-4FA4-8552-0A5D1578A43D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61972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9DAC1-E96C-4C92-AF23-AA44B435B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3B43B-7DCB-794E-B720-E1B00B5AB595}" type="datetime1">
              <a:rPr lang="it-IT" smtClean="0"/>
              <a:t>08/11/21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5D069-0D2F-412C-A5AC-D7843B01AE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7F5DB-C971-4DD7-86D2-112BDB479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F2627-13D9-447C-BADD-E0104A964B8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51895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A0A82A-A4C4-4C7A-9408-6FF8B74DC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80FE4-441A-0A42-84C5-BA1682A21663}" type="datetime1">
              <a:rPr lang="it-IT" smtClean="0"/>
              <a:t>08/11/21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0E21F-846D-4560-A37A-384DDFEE1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58899-0B41-4FBA-AF1D-49E0BF177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5DBC0-A078-4E24-9D48-517D6A741B7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88410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82CEF7-5D84-4BA8-9A81-B698B9B03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C044-0AF9-D949-B171-E9A0E6AC965B}" type="datetime1">
              <a:rPr lang="it-IT" smtClean="0"/>
              <a:t>08/11/21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EA70AE-4DBF-4F7D-960C-24DE7A91A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AFB29-A2FC-4C16-9BCD-8A327FE0D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09BB1-92AC-4B3C-922C-FB5C46271DE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3894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F3A570-A74F-491D-81C8-1102D811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E27C7-2F7A-8141-8FD0-5783E408A80F}" type="datetime1">
              <a:rPr lang="it-IT" smtClean="0"/>
              <a:t>08/11/21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A5E32A-E12B-4369-B8AF-3EA2B5568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2FC15E-F39E-4B9C-AE02-FED84F3DA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20AE-A41B-41F1-B493-E8B25A5E758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85716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297AD-D306-4FE4-9ABA-67E3F775A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E55F-4E8F-3B49-9FB7-694532D6B7C6}" type="datetime1">
              <a:rPr lang="it-IT" smtClean="0"/>
              <a:t>08/11/21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9183E-A6DB-44C5-8812-849B743203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8DF077-3CB2-433A-87F1-B5720277B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ECBE6-7082-47DE-8DA7-7873639E04E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89799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10117-D0C0-4172-B010-5BF50A5B9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AB9C8-069A-A94F-906C-F2C0A4F6C2B1}" type="datetime1">
              <a:rPr lang="it-IT" smtClean="0"/>
              <a:t>08/11/21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5179F-D831-41E9-888F-2E2361FF4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FE176-0AEA-4C7D-B57E-3C68FA412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FF3B4-6ACC-495B-8959-6E014B8E783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03182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EF828C1-3534-4E0C-BEEB-8F999185659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0BBA-6965-4BB0-9500-A21A015983E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5285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4CA9-4FAC-8443-9098-E367DC783E7A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2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D3D-2BD1-8341-8197-C05416DCFEF8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1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BE27-2025-B941-9B9E-5340BAABB382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B03-8A48-7B46-95E5-5F9A3F70CE6F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837-0640-9C4D-ACD3-AF77419B4418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E82F-7D76-FC42-A14B-B8F4CE26811E}" type="datetime1">
              <a:rPr lang="it-IT" smtClean="0"/>
              <a:t>08/11/21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6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SIDDHARTA-2 technical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tx2"/>
                </a:solidFill>
              </a:defRPr>
            </a:lvl1pPr>
          </a:lstStyle>
          <a:p>
            <a:fld id="{766C2449-9F60-1347-99B3-74B18DE879D8}" type="datetime1">
              <a:rPr lang="it-IT" smtClean="0"/>
              <a:t>08/11/21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71013" y="6250165"/>
            <a:ext cx="3218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61st meeting of the LNF Scientific Committee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4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ransition spd="slow">
    <p:fade/>
  </p:transition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3225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15" kern="1200">
          <a:solidFill>
            <a:schemeClr val="tx2"/>
          </a:solidFill>
          <a:latin typeface="+mn-lt"/>
          <a:ea typeface="+mn-ea"/>
          <a:cs typeface="+mn-cs"/>
        </a:defRPr>
      </a:lvl1pPr>
      <a:lvl2pPr marL="531948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31" kern="1200">
          <a:solidFill>
            <a:schemeClr val="tx2"/>
          </a:solidFill>
          <a:latin typeface="+mn-lt"/>
          <a:ea typeface="+mn-ea"/>
          <a:cs typeface="+mn-cs"/>
        </a:defRPr>
      </a:lvl2pPr>
      <a:lvl3pPr marL="78986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46" kern="1200">
          <a:solidFill>
            <a:schemeClr val="tx2"/>
          </a:solidFill>
          <a:latin typeface="+mn-lt"/>
          <a:ea typeface="+mn-ea"/>
          <a:cs typeface="+mn-cs"/>
        </a:defRPr>
      </a:lvl3pPr>
      <a:lvl4pPr marL="105510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62" kern="1200">
          <a:solidFill>
            <a:schemeClr val="tx2"/>
          </a:solidFill>
          <a:latin typeface="+mn-lt"/>
          <a:ea typeface="+mn-ea"/>
          <a:cs typeface="+mn-cs"/>
        </a:defRPr>
      </a:lvl4pPr>
      <a:lvl5pPr marL="1350532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477" kern="1200">
          <a:solidFill>
            <a:schemeClr val="tx2"/>
          </a:solidFill>
          <a:latin typeface="+mn-lt"/>
          <a:ea typeface="+mn-ea"/>
          <a:cs typeface="+mn-cs"/>
        </a:defRPr>
      </a:lvl5pPr>
      <a:lvl6pPr marL="1645961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6pPr>
      <a:lvl7pPr marL="1941390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7pPr>
      <a:lvl8pPr marL="2236819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8pPr>
      <a:lvl9pPr marL="2532248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Text">
            <a:extLst>
              <a:ext uri="{FF2B5EF4-FFF2-40B4-BE49-F238E27FC236}">
                <a16:creationId xmlns:a16="http://schemas.microsoft.com/office/drawing/2014/main" id="{88F571C2-5BBF-4FAC-9719-3988428C8FF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Title Text</a:t>
            </a:r>
          </a:p>
        </p:txBody>
      </p:sp>
      <p:sp>
        <p:nvSpPr>
          <p:cNvPr id="4099" name="Body Level One…">
            <a:extLst>
              <a:ext uri="{FF2B5EF4-FFF2-40B4-BE49-F238E27FC236}">
                <a16:creationId xmlns:a16="http://schemas.microsoft.com/office/drawing/2014/main" id="{2DE9F57B-D4A2-4D0C-BE47-B63E6CD1D9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Body Level One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Body Level Two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Body Level Three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Body Level Four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C6B4D29-2E2B-49C4-9426-6B35D8F725E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413750" y="6450013"/>
            <a:ext cx="273050" cy="177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indent="102870" algn="r">
              <a:defRPr sz="1200" b="0" spc="-1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EC24C14-778A-49DC-A566-94E20616336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67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01675" indent="-244475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44650" indent="-27305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1336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732674-757E-4E6A-BF0A-CD9821AA4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44F1D16-534F-4FF1-9BAE-A6AE19A72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674926E-A8FC-4B3C-8543-159C0EBC51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18C3CB-274C-7441-AB34-DEC226CCD465}" type="datetime1">
              <a:rPr lang="it-IT" smtClean="0"/>
              <a:t>08/11/21</a:t>
            </a:fld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CE6D7F-6F62-4E28-A51B-40BD4F13C9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0D49FA-76E9-413E-AA0D-2FE7E23350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FD58C9-BEA6-4B8C-B4E5-3D796B4162A1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3421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19" r:id="rId14"/>
    <p:sldLayoutId id="214748442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0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9.png"/><Relationship Id="rId9" Type="http://schemas.openxmlformats.org/officeDocument/2006/relationships/diagramData" Target="../diagrams/data1.xml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0.png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5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emf"/><Relationship Id="rId4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0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nf.infn.it/esperimenti/siddharta/Kaonic-atoms-post-Kd-SIDDHARTA_final.pdf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E625F79A-7BA9-D24F-9163-A42BD177C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A653147-672C-7943-8EB9-4098BF1EA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0000" y="1615792"/>
            <a:ext cx="6647935" cy="732413"/>
          </a:xfrm>
          <a:solidFill>
            <a:schemeClr val="bg1">
              <a:alpha val="53145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Sgaramella, INFN – LNF</a:t>
            </a:r>
            <a:b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SIDDHARTA-2 collaboration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686176-788F-1841-8E8E-BEBBC3571231}"/>
              </a:ext>
            </a:extLst>
          </p:cNvPr>
          <p:cNvSpPr txBox="1"/>
          <p:nvPr/>
        </p:nvSpPr>
        <p:spPr>
          <a:xfrm>
            <a:off x="931118" y="754018"/>
            <a:ext cx="7505700" cy="86177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SIDDHARTA-2 status report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8843F458-1570-434A-A52E-9C6963347059}"/>
              </a:ext>
            </a:extLst>
          </p:cNvPr>
          <p:cNvSpPr txBox="1">
            <a:spLocks/>
          </p:cNvSpPr>
          <p:nvPr/>
        </p:nvSpPr>
        <p:spPr>
          <a:xfrm>
            <a:off x="0" y="6048544"/>
            <a:ext cx="4572000" cy="711153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62nd LNF Scientific Committee Meeting 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8, 2021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ADF88EB1-4381-064D-B294-AD0EEF30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946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770BD-64E6-5F42-8E95-933E3C09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1" y="617936"/>
            <a:ext cx="722939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Back. reduction: reinforced shielding around the setup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Segnaposto contenuto 4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1C546AB1-2BCD-A641-BD5C-0C86872FE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471" y="2344217"/>
            <a:ext cx="4876803" cy="365760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C906E5-3EDE-AF42-B2B5-372BA7E70655}"/>
              </a:ext>
            </a:extLst>
          </p:cNvPr>
          <p:cNvSpPr txBox="1"/>
          <p:nvPr/>
        </p:nvSpPr>
        <p:spPr>
          <a:xfrm>
            <a:off x="583878" y="3526687"/>
            <a:ext cx="1842052" cy="64633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 foil near the beam pipe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19ECE6-ABEB-D24D-B71E-1562426F2E57}"/>
              </a:ext>
            </a:extLst>
          </p:cNvPr>
          <p:cNvCxnSpPr>
            <a:cxnSpLocks/>
          </p:cNvCxnSpPr>
          <p:nvPr/>
        </p:nvCxnSpPr>
        <p:spPr>
          <a:xfrm>
            <a:off x="2425930" y="3861594"/>
            <a:ext cx="521087" cy="3114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6E38C750-0FC6-F040-AF2B-000C2A2D0A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6216" y="2344217"/>
            <a:ext cx="4876805" cy="365760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853491-0161-514B-B4F5-7E353941109D}"/>
              </a:ext>
            </a:extLst>
          </p:cNvPr>
          <p:cNvSpPr txBox="1"/>
          <p:nvPr/>
        </p:nvSpPr>
        <p:spPr>
          <a:xfrm>
            <a:off x="5979855" y="1806101"/>
            <a:ext cx="2381139" cy="646331"/>
          </a:xfrm>
          <a:prstGeom prst="rect">
            <a:avLst/>
          </a:prstGeom>
          <a:solidFill>
            <a:schemeClr val="bg1">
              <a:alpha val="6486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 bricks around the vacuum chamber</a:t>
            </a:r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C0055AD0-6FD1-8D47-9CF5-002584847E9F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851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8A0356C-12F0-7947-BC2F-B4BD93FD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965803"/>
            <a:ext cx="9144000" cy="48921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40AF23-66F2-254D-BEFD-3429F9B0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35" y="799937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accent1"/>
                </a:solidFill>
              </a:rPr>
              <a:t>SIDDHARTINO - </a:t>
            </a:r>
            <a:r>
              <a:rPr lang="en-US" sz="3400" dirty="0" err="1">
                <a:solidFill>
                  <a:schemeClr val="accent1"/>
                </a:solidFill>
              </a:rPr>
              <a:t>xray</a:t>
            </a:r>
            <a:r>
              <a:rPr lang="en-US" sz="3400" dirty="0">
                <a:solidFill>
                  <a:schemeClr val="accent1"/>
                </a:solidFill>
              </a:rPr>
              <a:t>/cm2/pb</a:t>
            </a:r>
            <a:r>
              <a:rPr lang="en-US" sz="3400" baseline="30000" dirty="0">
                <a:solidFill>
                  <a:schemeClr val="accent1"/>
                </a:solidFill>
              </a:rPr>
              <a:t>-1</a:t>
            </a:r>
            <a:endParaRPr lang="en-US" sz="3400" dirty="0">
              <a:solidFill>
                <a:schemeClr val="accent1"/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4507622-2D18-414A-B785-9AC124C280F9}"/>
              </a:ext>
            </a:extLst>
          </p:cNvPr>
          <p:cNvCxnSpPr>
            <a:cxnSpLocks/>
          </p:cNvCxnSpPr>
          <p:nvPr/>
        </p:nvCxnSpPr>
        <p:spPr>
          <a:xfrm>
            <a:off x="233566" y="4834365"/>
            <a:ext cx="292732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6F5A0D3-7948-1D4D-8CFF-684690374FF2}"/>
              </a:ext>
            </a:extLst>
          </p:cNvPr>
          <p:cNvCxnSpPr>
            <a:cxnSpLocks/>
          </p:cNvCxnSpPr>
          <p:nvPr/>
        </p:nvCxnSpPr>
        <p:spPr>
          <a:xfrm>
            <a:off x="3160889" y="4845654"/>
            <a:ext cx="0" cy="7536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030E78C-A57D-5544-93F9-D2751BD74486}"/>
              </a:ext>
            </a:extLst>
          </p:cNvPr>
          <p:cNvCxnSpPr>
            <a:cxnSpLocks/>
          </p:cNvCxnSpPr>
          <p:nvPr/>
        </p:nvCxnSpPr>
        <p:spPr>
          <a:xfrm flipV="1">
            <a:off x="3160889" y="5587138"/>
            <a:ext cx="5881511" cy="1215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7EE287-5D2E-0741-9E8D-1C139ECDD0C7}"/>
              </a:ext>
            </a:extLst>
          </p:cNvPr>
          <p:cNvSpPr txBox="1"/>
          <p:nvPr/>
        </p:nvSpPr>
        <p:spPr>
          <a:xfrm>
            <a:off x="487923" y="4295177"/>
            <a:ext cx="241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83D06E-99BF-4E4F-915E-D165E214B4A9}"/>
              </a:ext>
            </a:extLst>
          </p:cNvPr>
          <p:cNvSpPr txBox="1"/>
          <p:nvPr/>
        </p:nvSpPr>
        <p:spPr>
          <a:xfrm>
            <a:off x="4129494" y="5089318"/>
            <a:ext cx="247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883002-FF39-EB45-888A-B20BE9032D60}"/>
              </a:ext>
            </a:extLst>
          </p:cNvPr>
          <p:cNvSpPr txBox="1"/>
          <p:nvPr/>
        </p:nvSpPr>
        <p:spPr>
          <a:xfrm>
            <a:off x="3415248" y="3729752"/>
            <a:ext cx="5009423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Background lowered by a factor 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8EE8D7-BA93-784D-9744-C53619319F70}"/>
              </a:ext>
            </a:extLst>
          </p:cNvPr>
          <p:cNvSpPr txBox="1"/>
          <p:nvPr/>
        </p:nvSpPr>
        <p:spPr>
          <a:xfrm>
            <a:off x="1951585" y="2617283"/>
            <a:ext cx="241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reinforced shielding around the setup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5629B7C-4E74-584E-B70A-602812588BC1}"/>
              </a:ext>
            </a:extLst>
          </p:cNvPr>
          <p:cNvCxnSpPr>
            <a:cxnSpLocks/>
          </p:cNvCxnSpPr>
          <p:nvPr/>
        </p:nvCxnSpPr>
        <p:spPr>
          <a:xfrm>
            <a:off x="3160889" y="3263614"/>
            <a:ext cx="0" cy="15049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0C57A942-6BE5-1E4D-B2E1-1F9D0962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91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EB6BA-44ED-3D4C-8770-F3F34FE9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Luminosity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measurement to monitor also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EE2E2-573C-114E-A2D4-D5785B4D638C}"/>
              </a:ext>
            </a:extLst>
          </p:cNvPr>
          <p:cNvSpPr txBox="1">
            <a:spLocks/>
          </p:cNvSpPr>
          <p:nvPr/>
        </p:nvSpPr>
        <p:spPr>
          <a:xfrm>
            <a:off x="178183" y="2141997"/>
            <a:ext cx="5134708" cy="20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Luminosity detector: </a:t>
            </a:r>
          </a:p>
          <a:p>
            <a:pPr marL="0" indent="0">
              <a:buFont typeface="Arial" panose="020B0604020202020204" pitchFamily="34" charset="0"/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-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SIDDHARTA-2 luminometer used for back: kaons/MIPS</a:t>
            </a:r>
          </a:p>
          <a:p>
            <a:pPr marL="0" indent="0">
              <a:buFont typeface="Arial" panose="020B0604020202020204" pitchFamily="34" charset="0"/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- luminosity delivery</a:t>
            </a:r>
          </a:p>
        </p:txBody>
      </p:sp>
      <p:pic>
        <p:nvPicPr>
          <p:cNvPr id="5" name="Picture 2" descr="G:\Siddharta2\2019_LNFSC\lumi.png">
            <a:extLst>
              <a:ext uri="{FF2B5EF4-FFF2-40B4-BE49-F238E27FC236}">
                <a16:creationId xmlns:a16="http://schemas.microsoft.com/office/drawing/2014/main" id="{69CE22FB-CFE2-9C4B-AB2D-5F8FD92D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291" y="2793625"/>
            <a:ext cx="4008526" cy="24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74683-7A02-E54B-8F7A-F84A34635F80}"/>
              </a:ext>
            </a:extLst>
          </p:cNvPr>
          <p:cNvSpPr txBox="1"/>
          <p:nvPr/>
        </p:nvSpPr>
        <p:spPr>
          <a:xfrm>
            <a:off x="5445272" y="5428366"/>
            <a:ext cx="3415270" cy="6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US" sz="1846" dirty="0">
                <a:solidFill>
                  <a:srgbClr val="002060"/>
                </a:solidFill>
                <a:latin typeface="Candara"/>
              </a:rPr>
              <a:t>Back to plastic scintillators  in coincidence with RF/4 signal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7085BF-72E7-6547-9D83-5D9A69025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9" y="4305300"/>
            <a:ext cx="3666655" cy="2214372"/>
          </a:xfrm>
          <a:prstGeom prst="rect">
            <a:avLst/>
          </a:prstGeom>
        </p:spPr>
      </p:pic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6DCF45D9-D705-674D-A69B-6DCA5492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69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449FD6-B176-104F-B9FE-0C583A8A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Background levels monitor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B18358-A36C-E94A-8640-A42E9917A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9239"/>
            <a:ext cx="9144000" cy="291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08883E-7362-BF4B-8BDC-28DA583F6F10}"/>
                  </a:ext>
                </a:extLst>
              </p:cNvPr>
              <p:cNvSpPr txBox="1"/>
              <p:nvPr/>
            </p:nvSpPr>
            <p:spPr>
              <a:xfrm>
                <a:off x="271670" y="5154721"/>
                <a:ext cx="860066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Background levels were monitored online </a:t>
                </a:r>
                <a:r>
                  <a:rPr lang="en-US" dirty="0">
                    <a:solidFill>
                      <a:srgbClr val="002060"/>
                    </a:solidFill>
                  </a:rPr>
                  <a:t>by a counter based on Kaon/</a:t>
                </a:r>
                <a:r>
                  <a:rPr lang="en-US" dirty="0" err="1">
                    <a:solidFill>
                      <a:srgbClr val="002060"/>
                    </a:solidFill>
                  </a:rPr>
                  <a:t>Mip</a:t>
                </a:r>
                <a:r>
                  <a:rPr lang="en-US" dirty="0">
                    <a:solidFill>
                      <a:srgbClr val="002060"/>
                    </a:solidFill>
                  </a:rPr>
                  <a:t> rate and a second based on Kaon/SDD rate.</a:t>
                </a:r>
              </a:p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Shared with the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𝐃𝐀</m:t>
                    </m:r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𝐍𝐄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</a:rPr>
                  <a:t> staff to optimize the background</a:t>
                </a:r>
                <a:br>
                  <a:rPr lang="en-US" dirty="0">
                    <a:solidFill>
                      <a:srgbClr val="002060"/>
                    </a:solidFill>
                  </a:rPr>
                </a:b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08883E-7362-BF4B-8BDC-28DA583F6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70" y="5154721"/>
                <a:ext cx="8600660" cy="1754326"/>
              </a:xfrm>
              <a:prstGeom prst="rect">
                <a:avLst/>
              </a:prstGeom>
              <a:blipFill>
                <a:blip r:embed="rId4"/>
                <a:stretch>
                  <a:fillRect t="-2174" r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4233DE5-64F4-514C-BF0E-48A27B043B88}"/>
              </a:ext>
            </a:extLst>
          </p:cNvPr>
          <p:cNvCxnSpPr>
            <a:cxnSpLocks/>
          </p:cNvCxnSpPr>
          <p:nvPr/>
        </p:nvCxnSpPr>
        <p:spPr>
          <a:xfrm>
            <a:off x="4532244" y="5756697"/>
            <a:ext cx="0" cy="543339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883E4D39-5C1D-424A-AF3B-60B29BC95956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13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834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8A0356C-12F0-7947-BC2F-B4BD93FD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985682"/>
            <a:ext cx="9144000" cy="4892197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4507622-2D18-414A-B785-9AC124C280F9}"/>
              </a:ext>
            </a:extLst>
          </p:cNvPr>
          <p:cNvCxnSpPr>
            <a:cxnSpLocks/>
          </p:cNvCxnSpPr>
          <p:nvPr/>
        </p:nvCxnSpPr>
        <p:spPr>
          <a:xfrm>
            <a:off x="233566" y="4844875"/>
            <a:ext cx="292732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6F5A0D3-7948-1D4D-8CFF-684690374FF2}"/>
              </a:ext>
            </a:extLst>
          </p:cNvPr>
          <p:cNvCxnSpPr>
            <a:cxnSpLocks/>
          </p:cNvCxnSpPr>
          <p:nvPr/>
        </p:nvCxnSpPr>
        <p:spPr>
          <a:xfrm>
            <a:off x="3160889" y="4845654"/>
            <a:ext cx="0" cy="7536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6281B3D-85C7-E541-BD0D-C7D207A5D785}"/>
              </a:ext>
            </a:extLst>
          </p:cNvPr>
          <p:cNvCxnSpPr>
            <a:cxnSpLocks/>
          </p:cNvCxnSpPr>
          <p:nvPr/>
        </p:nvCxnSpPr>
        <p:spPr>
          <a:xfrm>
            <a:off x="5334000" y="5370576"/>
            <a:ext cx="3708400" cy="4145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970401-008F-FF4E-B07C-CB92E8C17326}"/>
              </a:ext>
            </a:extLst>
          </p:cNvPr>
          <p:cNvSpPr txBox="1"/>
          <p:nvPr/>
        </p:nvSpPr>
        <p:spPr>
          <a:xfrm>
            <a:off x="2129150" y="2656062"/>
            <a:ext cx="513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Optimization of </a:t>
            </a:r>
            <a:r>
              <a:rPr lang="en-US" dirty="0" err="1">
                <a:solidFill>
                  <a:srgbClr val="FF0000"/>
                </a:solidFill>
              </a:rPr>
              <a:t>xray</a:t>
            </a:r>
            <a:r>
              <a:rPr lang="en-US" dirty="0">
                <a:solidFill>
                  <a:srgbClr val="FF0000"/>
                </a:solidFill>
              </a:rPr>
              <a:t>/cm2/pb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very visible!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4E1B319-4759-754B-8AE4-F6AA91733496}"/>
              </a:ext>
            </a:extLst>
          </p:cNvPr>
          <p:cNvCxnSpPr>
            <a:cxnSpLocks/>
          </p:cNvCxnSpPr>
          <p:nvPr/>
        </p:nvCxnSpPr>
        <p:spPr>
          <a:xfrm flipV="1">
            <a:off x="3160889" y="5587138"/>
            <a:ext cx="5881511" cy="1215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7C2847-6A79-644A-A930-AD9932DA52DD}"/>
              </a:ext>
            </a:extLst>
          </p:cNvPr>
          <p:cNvSpPr txBox="1"/>
          <p:nvPr/>
        </p:nvSpPr>
        <p:spPr>
          <a:xfrm>
            <a:off x="6450496" y="3123584"/>
            <a:ext cx="2544136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6.2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  <a:p>
            <a:pPr algn="ctr"/>
            <a:r>
              <a:rPr lang="en-US" b="1" dirty="0"/>
              <a:t>Factor nearly 3</a:t>
            </a:r>
          </a:p>
          <a:p>
            <a:pPr algn="ctr"/>
            <a:r>
              <a:rPr lang="en-US" b="1" dirty="0"/>
              <a:t>OK for SIDDHARTA-2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7AF6211-A12D-3141-A029-01A4793B6C4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722564" y="4046914"/>
            <a:ext cx="1319836" cy="1738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69FF52-6FBF-F947-9FD4-F33C357A90E0}"/>
              </a:ext>
            </a:extLst>
          </p:cNvPr>
          <p:cNvSpPr txBox="1"/>
          <p:nvPr/>
        </p:nvSpPr>
        <p:spPr>
          <a:xfrm>
            <a:off x="487923" y="4295177"/>
            <a:ext cx="241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D5A2EC1B-2E55-C649-96E9-36EBEF337E25}"/>
              </a:ext>
            </a:extLst>
          </p:cNvPr>
          <p:cNvSpPr txBox="1">
            <a:spLocks/>
          </p:cNvSpPr>
          <p:nvPr/>
        </p:nvSpPr>
        <p:spPr>
          <a:xfrm>
            <a:off x="385335" y="799937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solidFill>
                  <a:schemeClr val="accent1"/>
                </a:solidFill>
              </a:rPr>
              <a:t>SIDDHARTINO - </a:t>
            </a:r>
            <a:r>
              <a:rPr lang="en-US" sz="3400" dirty="0" err="1">
                <a:solidFill>
                  <a:schemeClr val="accent1"/>
                </a:solidFill>
              </a:rPr>
              <a:t>xray</a:t>
            </a:r>
            <a:r>
              <a:rPr lang="en-US" sz="3400" dirty="0">
                <a:solidFill>
                  <a:schemeClr val="accent1"/>
                </a:solidFill>
              </a:rPr>
              <a:t>/cm2/pb</a:t>
            </a:r>
            <a:r>
              <a:rPr lang="en-US" sz="3400" baseline="30000" dirty="0">
                <a:solidFill>
                  <a:schemeClr val="accent1"/>
                </a:solidFill>
              </a:rPr>
              <a:t>-1</a:t>
            </a:r>
            <a:endParaRPr lang="en-US" sz="3400" dirty="0">
              <a:solidFill>
                <a:schemeClr val="accent1"/>
              </a:solidFill>
            </a:endParaRP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3221A0B7-DD38-0047-AC3E-BC5807FC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99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A76A5-C524-5346-B51E-563289B8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8" y="765754"/>
            <a:ext cx="7210396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SIDDHARTINO data - Integrated Luminosity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8E74771C-19F1-6142-AD0F-9BF04AF6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334917"/>
              </p:ext>
            </p:extLst>
          </p:nvPr>
        </p:nvGraphicFramePr>
        <p:xfrm>
          <a:off x="0" y="2254685"/>
          <a:ext cx="4283901" cy="445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C82CF003-3B27-4948-943D-F18A4DF617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48" y="2721198"/>
            <a:ext cx="4504379" cy="28541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4CAAA8-3AC4-8E42-BEB4-02762016A567}"/>
              </a:ext>
            </a:extLst>
          </p:cNvPr>
          <p:cNvSpPr txBox="1"/>
          <p:nvPr/>
        </p:nvSpPr>
        <p:spPr>
          <a:xfrm>
            <a:off x="4876800" y="5664200"/>
            <a:ext cx="383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Kaon monitor and Luminometer measure at the end of SIDDHARTINO run </a:t>
            </a: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73C5B166-0060-E246-9B45-7B493000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443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A76A5-C524-5346-B51E-563289B8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" y="284526"/>
            <a:ext cx="7160731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SIDDHARTINO - Integrated Luminosity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D43A1F-8994-B944-AFDE-7219D391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2" y="2087484"/>
            <a:ext cx="8693678" cy="477051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983484-6280-024E-BC17-4D53033EC7F7}"/>
              </a:ext>
            </a:extLst>
          </p:cNvPr>
          <p:cNvSpPr txBox="1"/>
          <p:nvPr/>
        </p:nvSpPr>
        <p:spPr>
          <a:xfrm>
            <a:off x="2913888" y="2087484"/>
            <a:ext cx="301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</a:rPr>
              <a:t>Total integrated luminosity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00B050"/>
                </a:solidFill>
              </a:rPr>
              <a:t>luminosity good for physics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D1D48C-A8D4-0646-88E0-DB604D271000}"/>
              </a:ext>
            </a:extLst>
          </p:cNvPr>
          <p:cNvSpPr txBox="1"/>
          <p:nvPr/>
        </p:nvSpPr>
        <p:spPr>
          <a:xfrm>
            <a:off x="851034" y="1020205"/>
            <a:ext cx="5589565" cy="830997"/>
          </a:xfrm>
          <a:prstGeom prst="rect">
            <a:avLst/>
          </a:prstGeom>
          <a:solidFill>
            <a:srgbClr val="92D050">
              <a:alpha val="990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86% total efficiency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051D7ED-F614-CC41-BDDC-0B5B909A27F7}"/>
              </a:ext>
            </a:extLst>
          </p:cNvPr>
          <p:cNvSpPr/>
          <p:nvPr/>
        </p:nvSpPr>
        <p:spPr>
          <a:xfrm>
            <a:off x="6521570" y="2833626"/>
            <a:ext cx="1224951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C596C5-DF1E-AB48-ABB4-017118DBFFF6}"/>
              </a:ext>
            </a:extLst>
          </p:cNvPr>
          <p:cNvSpPr txBox="1"/>
          <p:nvPr/>
        </p:nvSpPr>
        <p:spPr>
          <a:xfrm>
            <a:off x="6521570" y="2910569"/>
            <a:ext cx="1224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inefficiency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B135D19-1DE3-F440-BA9D-86F75AEE76EB}"/>
              </a:ext>
            </a:extLst>
          </p:cNvPr>
          <p:cNvSpPr/>
          <p:nvPr/>
        </p:nvSpPr>
        <p:spPr>
          <a:xfrm>
            <a:off x="764876" y="2164556"/>
            <a:ext cx="1667773" cy="4086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5D5D02-91DB-E942-8D70-7D86BA30BCC4}"/>
              </a:ext>
            </a:extLst>
          </p:cNvPr>
          <p:cNvSpPr txBox="1"/>
          <p:nvPr/>
        </p:nvSpPr>
        <p:spPr>
          <a:xfrm>
            <a:off x="782129" y="2200104"/>
            <a:ext cx="1667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inefficiency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0A881252-53C6-9445-A6C9-6DA5E35B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16</a:t>
            </a:fld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E8C4895F-92CA-FA48-B12E-1E8B1EFE8B41}"/>
              </a:ext>
            </a:extLst>
          </p:cNvPr>
          <p:cNvCxnSpPr>
            <a:cxnSpLocks/>
          </p:cNvCxnSpPr>
          <p:nvPr/>
        </p:nvCxnSpPr>
        <p:spPr>
          <a:xfrm>
            <a:off x="4724400" y="2717800"/>
            <a:ext cx="0" cy="4080933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006D8C-9C09-C940-B9EC-8C16C5055B59}"/>
              </a:ext>
            </a:extLst>
          </p:cNvPr>
          <p:cNvSpPr txBox="1"/>
          <p:nvPr/>
        </p:nvSpPr>
        <p:spPr>
          <a:xfrm>
            <a:off x="5790726" y="6101630"/>
            <a:ext cx="195579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K-</a:t>
            </a:r>
            <a:r>
              <a:rPr lang="en-US" sz="2000" b="1" baseline="30000" dirty="0">
                <a:solidFill>
                  <a:srgbClr val="002060"/>
                </a:solidFill>
              </a:rPr>
              <a:t>4</a:t>
            </a:r>
            <a:r>
              <a:rPr lang="en-US" sz="2000" b="1" dirty="0">
                <a:solidFill>
                  <a:srgbClr val="002060"/>
                </a:solidFill>
              </a:rPr>
              <a:t>He run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DFB397E-55E1-F04B-A073-1C2A73A56F1A}"/>
              </a:ext>
            </a:extLst>
          </p:cNvPr>
          <p:cNvSpPr txBox="1"/>
          <p:nvPr/>
        </p:nvSpPr>
        <p:spPr>
          <a:xfrm>
            <a:off x="1397479" y="6101630"/>
            <a:ext cx="203702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Optimization run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5491F53-9EFD-5F4A-AFC0-FE0C3486D3A1}"/>
              </a:ext>
            </a:extLst>
          </p:cNvPr>
          <p:cNvSpPr txBox="1"/>
          <p:nvPr/>
        </p:nvSpPr>
        <p:spPr>
          <a:xfrm>
            <a:off x="851034" y="1012847"/>
            <a:ext cx="5589565" cy="830997"/>
          </a:xfrm>
          <a:prstGeom prst="rect">
            <a:avLst/>
          </a:prstGeom>
          <a:solidFill>
            <a:srgbClr val="92D050">
              <a:alpha val="990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86% total efficiency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&gt;95% for K</a:t>
            </a:r>
            <a:r>
              <a:rPr lang="en-US" sz="2400" b="1" baseline="30000" dirty="0">
                <a:solidFill>
                  <a:schemeClr val="bg1"/>
                </a:solidFill>
              </a:rPr>
              <a:t>4</a:t>
            </a:r>
            <a:r>
              <a:rPr lang="en-US" sz="2400" b="1" dirty="0">
                <a:solidFill>
                  <a:schemeClr val="bg1"/>
                </a:solidFill>
              </a:rPr>
              <a:t>He good runs</a:t>
            </a:r>
          </a:p>
        </p:txBody>
      </p:sp>
    </p:spTree>
    <p:extLst>
      <p:ext uri="{BB962C8B-B14F-4D97-AF65-F5344CB8AC3E}">
        <p14:creationId xmlns:p14="http://schemas.microsoft.com/office/powerpoint/2010/main" val="2498416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>
            <a:extLst>
              <a:ext uri="{FF2B5EF4-FFF2-40B4-BE49-F238E27FC236}">
                <a16:creationId xmlns:a16="http://schemas.microsoft.com/office/drawing/2014/main" id="{44EF40AC-874C-4045-8467-646602D11EEF}"/>
              </a:ext>
            </a:extLst>
          </p:cNvPr>
          <p:cNvSpPr/>
          <p:nvPr/>
        </p:nvSpPr>
        <p:spPr>
          <a:xfrm>
            <a:off x="0" y="0"/>
            <a:ext cx="9144000" cy="6840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725DD335-0E6D-0842-A80C-5EDEA5B03638}"/>
              </a:ext>
            </a:extLst>
          </p:cNvPr>
          <p:cNvSpPr txBox="1">
            <a:spLocks/>
          </p:cNvSpPr>
          <p:nvPr/>
        </p:nvSpPr>
        <p:spPr>
          <a:xfrm>
            <a:off x="988539" y="0"/>
            <a:ext cx="7257485" cy="7916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SIDDHARTINO – Optimization Run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F99A89-0FD4-7D49-AC92-7EB532F1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11" y="876735"/>
            <a:ext cx="3502263" cy="1061183"/>
          </a:xfrm>
          <a:ln w="254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Trigger time window optimization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679443-1637-3F45-B94B-1A463256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612" y="4128854"/>
            <a:ext cx="4418470" cy="2711810"/>
          </a:xfrm>
          <a:prstGeom prst="rect">
            <a:avLst/>
          </a:prstGeom>
        </p:spPr>
      </p:pic>
      <p:pic>
        <p:nvPicPr>
          <p:cNvPr id="24" name="Immagine 23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792AB6CE-AE22-5E45-B74E-A4FB029C8A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17302" y="2639225"/>
            <a:ext cx="4821457" cy="361609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3574708-FF2A-D348-A142-E7FB30467E02}"/>
              </a:ext>
            </a:extLst>
          </p:cNvPr>
          <p:cNvSpPr txBox="1"/>
          <p:nvPr/>
        </p:nvSpPr>
        <p:spPr>
          <a:xfrm>
            <a:off x="179623" y="3759522"/>
            <a:ext cx="204074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Kaon monitor up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24F2448-7147-944B-8C8E-62B1A3779B07}"/>
              </a:ext>
            </a:extLst>
          </p:cNvPr>
          <p:cNvSpPr txBox="1"/>
          <p:nvPr/>
        </p:nvSpPr>
        <p:spPr>
          <a:xfrm>
            <a:off x="179623" y="6429268"/>
            <a:ext cx="219129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Kaon monitor down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A35D9C91-1C14-9443-BDC4-C5A2DADB52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733" y="1146220"/>
            <a:ext cx="4465837" cy="2861092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64EE34F-F66D-3E4B-94EA-CEBF409A8923}"/>
              </a:ext>
            </a:extLst>
          </p:cNvPr>
          <p:cNvSpPr txBox="1"/>
          <p:nvPr/>
        </p:nvSpPr>
        <p:spPr>
          <a:xfrm>
            <a:off x="6090454" y="1258893"/>
            <a:ext cx="672086" cy="310455"/>
          </a:xfrm>
          <a:prstGeom prst="rect">
            <a:avLst/>
          </a:prstGeom>
          <a:solidFill>
            <a:schemeClr val="bg1">
              <a:alpha val="75154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Kaons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00E5B0E-58CC-274B-9074-22A838625632}"/>
              </a:ext>
            </a:extLst>
          </p:cNvPr>
          <p:cNvSpPr txBox="1"/>
          <p:nvPr/>
        </p:nvSpPr>
        <p:spPr>
          <a:xfrm>
            <a:off x="5578518" y="1782691"/>
            <a:ext cx="596146" cy="31045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MIPS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6BA2FFAA-BB17-2841-ABEF-DA670A949D7F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6426497" y="1569348"/>
            <a:ext cx="607349" cy="3545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A91BD3BE-A925-B941-B072-95BAB4F0611C}"/>
              </a:ext>
            </a:extLst>
          </p:cNvPr>
          <p:cNvCxnSpPr>
            <a:cxnSpLocks/>
          </p:cNvCxnSpPr>
          <p:nvPr/>
        </p:nvCxnSpPr>
        <p:spPr>
          <a:xfrm>
            <a:off x="5865387" y="2093146"/>
            <a:ext cx="666042" cy="3545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numero diapositiva 2">
            <a:extLst>
              <a:ext uri="{FF2B5EF4-FFF2-40B4-BE49-F238E27FC236}">
                <a16:creationId xmlns:a16="http://schemas.microsoft.com/office/drawing/2014/main" id="{490ED7C9-96CF-3A43-8A78-980E202F039F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17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240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C009BCF3-5160-0F43-9E96-29E1D3ED8565}"/>
              </a:ext>
            </a:extLst>
          </p:cNvPr>
          <p:cNvSpPr/>
          <p:nvPr/>
        </p:nvSpPr>
        <p:spPr>
          <a:xfrm>
            <a:off x="-16839" y="0"/>
            <a:ext cx="916083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84B5E20-98CC-E741-A26F-E268958E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239" y="888013"/>
            <a:ext cx="6263520" cy="791699"/>
          </a:xfrm>
          <a:ln w="254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SDD calibration and energy response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3ED7D91B-8045-0949-A58E-90699694D9BC}"/>
              </a:ext>
            </a:extLst>
          </p:cNvPr>
          <p:cNvSpPr txBox="1">
            <a:spLocks/>
          </p:cNvSpPr>
          <p:nvPr/>
        </p:nvSpPr>
        <p:spPr>
          <a:xfrm>
            <a:off x="943257" y="6584"/>
            <a:ext cx="7257485" cy="7916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SIDDHARTINO – Optimization Run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5348B0F-A773-8B45-8FB5-B4F7D2689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46" y="1891064"/>
            <a:ext cx="6247153" cy="26023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58F18A-DB0B-CF46-B310-D92121D3580C}"/>
              </a:ext>
            </a:extLst>
          </p:cNvPr>
          <p:cNvSpPr txBox="1"/>
          <p:nvPr/>
        </p:nvSpPr>
        <p:spPr>
          <a:xfrm>
            <a:off x="1940466" y="1768201"/>
            <a:ext cx="52630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calibration run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49D38FC-9183-5A46-BA62-F014ED18D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4676693"/>
            <a:ext cx="5840212" cy="217492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0F5254-2D7A-584E-9446-A53C4A125897}"/>
              </a:ext>
            </a:extLst>
          </p:cNvPr>
          <p:cNvSpPr txBox="1"/>
          <p:nvPr/>
        </p:nvSpPr>
        <p:spPr>
          <a:xfrm>
            <a:off x="2857498" y="4338139"/>
            <a:ext cx="3429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Stability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3CF6E3F-A319-D24A-A4D3-A801F209DC9E}"/>
              </a:ext>
            </a:extLst>
          </p:cNvPr>
          <p:cNvCxnSpPr>
            <a:cxnSpLocks/>
          </p:cNvCxnSpPr>
          <p:nvPr/>
        </p:nvCxnSpPr>
        <p:spPr>
          <a:xfrm>
            <a:off x="3054736" y="2106755"/>
            <a:ext cx="0" cy="20727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FA4A3D00-8493-9840-A8BE-C8FB52D4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18</a:t>
            </a:fld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0163497-B456-6E4D-A00D-6DEA0CC05C89}"/>
              </a:ext>
            </a:extLst>
          </p:cNvPr>
          <p:cNvCxnSpPr>
            <a:cxnSpLocks/>
          </p:cNvCxnSpPr>
          <p:nvPr/>
        </p:nvCxnSpPr>
        <p:spPr>
          <a:xfrm>
            <a:off x="3388695" y="2106755"/>
            <a:ext cx="0" cy="20727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9E16981A-9189-6F4A-BF7A-940581E21896}"/>
              </a:ext>
            </a:extLst>
          </p:cNvPr>
          <p:cNvCxnSpPr>
            <a:cxnSpLocks/>
          </p:cNvCxnSpPr>
          <p:nvPr/>
        </p:nvCxnSpPr>
        <p:spPr>
          <a:xfrm>
            <a:off x="5619760" y="2106755"/>
            <a:ext cx="0" cy="20727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2F13A44F-8CC3-5B41-A1E8-C373BDFF4ABD}"/>
              </a:ext>
            </a:extLst>
          </p:cNvPr>
          <p:cNvCxnSpPr>
            <a:cxnSpLocks/>
          </p:cNvCxnSpPr>
          <p:nvPr/>
        </p:nvCxnSpPr>
        <p:spPr>
          <a:xfrm>
            <a:off x="6394165" y="2106755"/>
            <a:ext cx="0" cy="20727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6493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D8E6BEA5-F96D-D645-A8FB-E3DB1C5CCE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A24BCF-08DD-894D-98D3-16C64965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04" y="13879"/>
            <a:ext cx="6896535" cy="731106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Trigger rejection factor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9795D6-B914-DD4B-9FFB-0B0C9D3A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" y="731106"/>
            <a:ext cx="6896535" cy="30020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BFFEEC-58D2-5141-AED9-1564110C4D6E}"/>
              </a:ext>
            </a:extLst>
          </p:cNvPr>
          <p:cNvSpPr txBox="1"/>
          <p:nvPr/>
        </p:nvSpPr>
        <p:spPr>
          <a:xfrm>
            <a:off x="6640058" y="904994"/>
            <a:ext cx="263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all SDDs after individual calibration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34368BF-BC5E-6543-BD83-B72A5EB2E6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" y="3733126"/>
            <a:ext cx="6891414" cy="3124873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73769BC4-90E3-1F4A-A0F4-6D20E7AFE303}"/>
              </a:ext>
            </a:extLst>
          </p:cNvPr>
          <p:cNvSpPr/>
          <p:nvPr/>
        </p:nvSpPr>
        <p:spPr>
          <a:xfrm>
            <a:off x="2016540" y="888642"/>
            <a:ext cx="2632732" cy="569246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DCCF1B-57FF-0C44-A3BF-E2A717076487}"/>
              </a:ext>
            </a:extLst>
          </p:cNvPr>
          <p:cNvSpPr txBox="1"/>
          <p:nvPr/>
        </p:nvSpPr>
        <p:spPr>
          <a:xfrm>
            <a:off x="6892698" y="3854537"/>
            <a:ext cx="232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all SDDs after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4AEF39F-B736-BC46-88C3-7E1C1A78683A}"/>
                  </a:ext>
                </a:extLst>
              </p:cNvPr>
              <p:cNvSpPr txBox="1"/>
              <p:nvPr/>
            </p:nvSpPr>
            <p:spPr>
              <a:xfrm>
                <a:off x="1123732" y="3130629"/>
                <a:ext cx="4301598" cy="954172"/>
              </a:xfrm>
              <a:prstGeom prst="rect">
                <a:avLst/>
              </a:prstGeom>
              <a:solidFill>
                <a:srgbClr val="FFFF00">
                  <a:alpha val="81095"/>
                </a:srgbClr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Triggered rejection factor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it-IT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.6∗</m:t>
                      </m:r>
                      <m:sSup>
                        <m:sSupPr>
                          <m:ctrlP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b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4AEF39F-B736-BC46-88C3-7E1C1A786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32" y="3130629"/>
                <a:ext cx="4301598" cy="954172"/>
              </a:xfrm>
              <a:prstGeom prst="rect">
                <a:avLst/>
              </a:prstGeom>
              <a:blipFill>
                <a:blip r:embed="rId5"/>
                <a:stretch>
                  <a:fillRect t="-6494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ttangolo 19">
            <a:extLst>
              <a:ext uri="{FF2B5EF4-FFF2-40B4-BE49-F238E27FC236}">
                <a16:creationId xmlns:a16="http://schemas.microsoft.com/office/drawing/2014/main" id="{2DC3BAA2-C319-FC4C-AA95-F5369EFA5C1C}"/>
              </a:ext>
            </a:extLst>
          </p:cNvPr>
          <p:cNvSpPr/>
          <p:nvPr/>
        </p:nvSpPr>
        <p:spPr>
          <a:xfrm>
            <a:off x="2016540" y="3448039"/>
            <a:ext cx="2632732" cy="3285464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6E1FBC6-FFAF-0546-A931-00415B956359}"/>
              </a:ext>
            </a:extLst>
          </p:cNvPr>
          <p:cNvSpPr txBox="1"/>
          <p:nvPr/>
        </p:nvSpPr>
        <p:spPr>
          <a:xfrm>
            <a:off x="1501385" y="2237865"/>
            <a:ext cx="3405466" cy="307777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Events no trigger (5-10 keV) = </a:t>
            </a:r>
            <a:r>
              <a:rPr lang="it-IT" sz="1400" dirty="0">
                <a:solidFill>
                  <a:srgbClr val="002060"/>
                </a:solidFill>
              </a:rPr>
              <a:t>11256611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47B75F-684A-6F47-B523-A2186F5B9927}"/>
              </a:ext>
            </a:extLst>
          </p:cNvPr>
          <p:cNvSpPr txBox="1"/>
          <p:nvPr/>
        </p:nvSpPr>
        <p:spPr>
          <a:xfrm>
            <a:off x="1632458" y="4873361"/>
            <a:ext cx="3274393" cy="307777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Events with trigger (5-10 keV) = </a:t>
            </a:r>
            <a:r>
              <a:rPr lang="it-IT" sz="1400" dirty="0">
                <a:solidFill>
                  <a:srgbClr val="002060"/>
                </a:solidFill>
              </a:rPr>
              <a:t>52</a:t>
            </a:r>
          </a:p>
        </p:txBody>
      </p:sp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78A386FD-FA3E-2745-B21F-031856A6828A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56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9312-A408-2F44-94AC-FB09AB31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49" y="178045"/>
            <a:ext cx="71374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ED2DCC-14BA-6240-A12B-490E3A87537B}"/>
              </a:ext>
            </a:extLst>
          </p:cNvPr>
          <p:cNvSpPr/>
          <p:nvPr/>
        </p:nvSpPr>
        <p:spPr>
          <a:xfrm>
            <a:off x="220643" y="1147772"/>
            <a:ext cx="5794131" cy="71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licon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rift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etectors for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adronic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tom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esearch by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iming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pplication</a:t>
            </a:r>
            <a:endParaRPr lang="it-IT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2732F0-D685-694E-9F89-A786D9774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2880194"/>
            <a:ext cx="1810103" cy="784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6AE172-5777-D144-B741-7A52BA6F48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4171710"/>
            <a:ext cx="1841500" cy="939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5F789E5-769B-AB45-93EA-B2F91EB132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5336765"/>
            <a:ext cx="2921000" cy="5715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EF50897-9815-744B-9535-7A1AD01374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172" y="6070600"/>
            <a:ext cx="2146300" cy="787400"/>
          </a:xfrm>
          <a:prstGeom prst="rect">
            <a:avLst/>
          </a:prstGeom>
        </p:spPr>
      </p:pic>
      <p:pic>
        <p:nvPicPr>
          <p:cNvPr id="20" name="Segnaposto contenuto 36">
            <a:extLst>
              <a:ext uri="{FF2B5EF4-FFF2-40B4-BE49-F238E27FC236}">
                <a16:creationId xmlns:a16="http://schemas.microsoft.com/office/drawing/2014/main" id="{EDAF599E-E985-4A4E-9921-34DCBD6178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934" y="1953456"/>
            <a:ext cx="2209800" cy="14755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410CE36-CB84-1847-ACCF-546926A747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3728836"/>
            <a:ext cx="2209800" cy="495300"/>
          </a:xfrm>
          <a:prstGeom prst="rect">
            <a:avLst/>
          </a:prstGeom>
        </p:spPr>
      </p:pic>
      <p:graphicFrame>
        <p:nvGraphicFramePr>
          <p:cNvPr id="22" name="CasellaDiTesto 15">
            <a:extLst>
              <a:ext uri="{FF2B5EF4-FFF2-40B4-BE49-F238E27FC236}">
                <a16:creationId xmlns:a16="http://schemas.microsoft.com/office/drawing/2014/main" id="{1B4673A6-5B72-B443-BF43-9160E5C3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600165"/>
              </p:ext>
            </p:extLst>
          </p:nvPr>
        </p:nvGraphicFramePr>
        <p:xfrm>
          <a:off x="180749" y="2264879"/>
          <a:ext cx="3665594" cy="42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3" name="Immagine 22">
            <a:extLst>
              <a:ext uri="{FF2B5EF4-FFF2-40B4-BE49-F238E27FC236}">
                <a16:creationId xmlns:a16="http://schemas.microsoft.com/office/drawing/2014/main" id="{F87FD93C-0021-FE47-8C8C-07F97FAFDA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190" y="4386471"/>
            <a:ext cx="1872061" cy="847487"/>
          </a:xfrm>
          <a:prstGeom prst="rect">
            <a:avLst/>
          </a:prstGeom>
        </p:spPr>
      </p:pic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5E110BAF-7963-DA4C-8E5C-554DFE78601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6727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4D1AF-8FD1-244B-BBDB-E4EFAC77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Degrader Optimization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C07F8F-EA2F-1A40-9A43-3397EBE2CAA3}"/>
              </a:ext>
            </a:extLst>
          </p:cNvPr>
          <p:cNvSpPr txBox="1"/>
          <p:nvPr/>
        </p:nvSpPr>
        <p:spPr>
          <a:xfrm>
            <a:off x="867089" y="5157579"/>
            <a:ext cx="3023857" cy="16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Degrader thickness optimization is fundamental to maximize the number of stopped kaons in the target</a:t>
            </a:r>
          </a:p>
        </p:txBody>
      </p:sp>
      <p:pic>
        <p:nvPicPr>
          <p:cNvPr id="13" name="Immagine 12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2F6D69F5-AD17-1949-9BA3-8350308F8F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341" y="3641534"/>
            <a:ext cx="4066188" cy="30496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F4E4A97-3BE6-8B4E-9E7A-8EA30823C2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63" y="2135999"/>
            <a:ext cx="1285959" cy="1293001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E66060A-BC87-C341-AFF4-2644B979B72F}"/>
              </a:ext>
            </a:extLst>
          </p:cNvPr>
          <p:cNvCxnSpPr>
            <a:cxnSpLocks/>
          </p:cNvCxnSpPr>
          <p:nvPr/>
        </p:nvCxnSpPr>
        <p:spPr>
          <a:xfrm flipH="1">
            <a:off x="6871855" y="3103418"/>
            <a:ext cx="1209963" cy="16533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DAB3F4-8742-714D-877A-DCC4B51C07A4}"/>
              </a:ext>
            </a:extLst>
          </p:cNvPr>
          <p:cNvSpPr txBox="1"/>
          <p:nvPr/>
        </p:nvSpPr>
        <p:spPr>
          <a:xfrm>
            <a:off x="7330552" y="4042136"/>
            <a:ext cx="1354617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Kaon monitor up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5DF7B3-DA99-FC48-9246-AC890FDC928A}"/>
              </a:ext>
            </a:extLst>
          </p:cNvPr>
          <p:cNvSpPr txBox="1"/>
          <p:nvPr/>
        </p:nvSpPr>
        <p:spPr>
          <a:xfrm>
            <a:off x="5776957" y="6231213"/>
            <a:ext cx="1536503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Kaon monitor down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1D2439F-4F48-C74D-B5D4-04EAA9D7B6B8}"/>
              </a:ext>
            </a:extLst>
          </p:cNvPr>
          <p:cNvSpPr txBox="1"/>
          <p:nvPr/>
        </p:nvSpPr>
        <p:spPr>
          <a:xfrm>
            <a:off x="4836919" y="2225964"/>
            <a:ext cx="2591253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degrader is composed of mylar foil (micron) and is placed below the kaon monitor up</a:t>
            </a:r>
          </a:p>
        </p:txBody>
      </p:sp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2F5628F1-1594-954D-9929-577D15BE433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20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6D4009-519F-5C4D-962F-5444CA930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73" y="2034048"/>
            <a:ext cx="4392687" cy="29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707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</a:rPr>
                  <a:t>Degrader-1: middle thickness </a:t>
                </a:r>
                <a14:m>
                  <m:oMath xmlns:m="http://schemas.openxmlformats.org/officeDocument/2006/math">
                    <m:r>
                      <a:rPr lang="it-IT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550 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  <a:blipFill>
                <a:blip r:embed="rId2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A7A19E6-0693-8848-A43E-A2D3CE621AA3}"/>
              </a:ext>
            </a:extLst>
          </p:cNvPr>
          <p:cNvSpPr txBox="1"/>
          <p:nvPr/>
        </p:nvSpPr>
        <p:spPr>
          <a:xfrm>
            <a:off x="4689503" y="3561321"/>
            <a:ext cx="39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6.758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A71616-7EA1-EA45-822F-31F0259F1869}"/>
              </a:ext>
            </a:extLst>
          </p:cNvPr>
          <p:cNvSpPr txBox="1"/>
          <p:nvPr/>
        </p:nvSpPr>
        <p:spPr>
          <a:xfrm>
            <a:off x="1042527" y="4914639"/>
            <a:ext cx="18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Degrader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D87D0C4-AD12-ED4A-A044-F75E06238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" y="2040362"/>
            <a:ext cx="4149740" cy="2489845"/>
          </a:xfr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C95290F-09BB-3B4B-B016-2925E4227E60}"/>
              </a:ext>
            </a:extLst>
          </p:cNvPr>
          <p:cNvCxnSpPr>
            <a:cxnSpLocks/>
          </p:cNvCxnSpPr>
          <p:nvPr/>
        </p:nvCxnSpPr>
        <p:spPr>
          <a:xfrm>
            <a:off x="918707" y="2855734"/>
            <a:ext cx="0" cy="204244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FC0D91-0FB5-BA4A-89A7-8754460B5198}"/>
              </a:ext>
            </a:extLst>
          </p:cNvPr>
          <p:cNvSpPr txBox="1"/>
          <p:nvPr/>
        </p:nvSpPr>
        <p:spPr>
          <a:xfrm>
            <a:off x="754533" y="4521715"/>
            <a:ext cx="133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Boost side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821E14-166C-D548-B542-C0ADF216F68C}"/>
              </a:ext>
            </a:extLst>
          </p:cNvPr>
          <p:cNvSpPr txBox="1"/>
          <p:nvPr/>
        </p:nvSpPr>
        <p:spPr>
          <a:xfrm>
            <a:off x="-52756" y="4530207"/>
            <a:ext cx="105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Anti Boost </a:t>
            </a:r>
            <a:br>
              <a:rPr lang="en-US" sz="1200" dirty="0"/>
            </a:br>
            <a:r>
              <a:rPr lang="en-US" sz="1200" dirty="0"/>
              <a:t>side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0831596-B0C6-0040-8A61-62F859D9C9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523" y="4025158"/>
            <a:ext cx="5115478" cy="2704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6CB6E7A-1A46-2646-BA9A-8A39D8994B9F}"/>
                  </a:ext>
                </a:extLst>
              </p:cNvPr>
              <p:cNvSpPr txBox="1"/>
              <p:nvPr/>
            </p:nvSpPr>
            <p:spPr>
              <a:xfrm>
                <a:off x="50158" y="2049506"/>
                <a:ext cx="394908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SIDDHARTINO DEGRADER #1 (</a:t>
                </a:r>
                <a:r>
                  <a:rPr lang="it-IT" sz="1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>
                        <a:latin typeface="Cambria Math" panose="02040503050406030204" pitchFamily="18" charset="0"/>
                      </a:rPr>
                      <m:t>𝐬𝐭𝐞</m:t>
                    </m:r>
                    <m:r>
                      <a:rPr lang="it-IT" sz="1400" b="1" i="0" smtClean="0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en-US" sz="1400" b="1" dirty="0"/>
                  <a:t> 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6CB6E7A-1A46-2646-BA9A-8A39D8994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" y="2049506"/>
                <a:ext cx="3949087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2AEAB9-E73F-2848-A2B4-92734FECBABD}"/>
              </a:ext>
            </a:extLst>
          </p:cNvPr>
          <p:cNvSpPr txBox="1"/>
          <p:nvPr/>
        </p:nvSpPr>
        <p:spPr>
          <a:xfrm>
            <a:off x="5263917" y="5208214"/>
            <a:ext cx="2800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1.67 K-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He </a:t>
            </a:r>
            <a:r>
              <a:rPr lang="en-US" sz="1600" dirty="0" err="1">
                <a:solidFill>
                  <a:srgbClr val="FF0000"/>
                </a:solidFill>
              </a:rPr>
              <a:t>xrays</a:t>
            </a:r>
            <a:r>
              <a:rPr lang="en-US" sz="1600" dirty="0">
                <a:solidFill>
                  <a:srgbClr val="FF0000"/>
                </a:solidFill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/pb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84FAFBF-3D58-0E4D-8425-2F6FB3B58E0C}"/>
                  </a:ext>
                </a:extLst>
              </p:cNvPr>
              <p:cNvSpPr txBox="1"/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50 </a:t>
                </a:r>
                <a14:m>
                  <m:oMath xmlns:m="http://schemas.openxmlformats.org/officeDocument/2006/math"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</m:oMath>
                </a14:m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Mylar</a:t>
                </a:r>
                <a:b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75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  <a:endParaRPr lang="en-US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h = 125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84FAFBF-3D58-0E4D-8425-2F6FB3B58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numero diapositiva 2">
            <a:extLst>
              <a:ext uri="{FF2B5EF4-FFF2-40B4-BE49-F238E27FC236}">
                <a16:creationId xmlns:a16="http://schemas.microsoft.com/office/drawing/2014/main" id="{884A784A-FF77-E04F-BE88-F65D84A7E7ED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21</a:t>
            </a:fld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63E0883-452E-F24D-88EF-652B6C5748EC}"/>
                  </a:ext>
                </a:extLst>
              </p:cNvPr>
              <p:cNvSpPr txBox="1"/>
              <p:nvPr/>
            </p:nvSpPr>
            <p:spPr>
              <a:xfrm>
                <a:off x="5324788" y="4300910"/>
                <a:ext cx="984021" cy="518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GB" sz="1400" b="1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(6.4 keV)</a:t>
                </a:r>
                <a:endParaRPr lang="en-US" sz="1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63E0883-452E-F24D-88EF-652B6C574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788" y="4300910"/>
                <a:ext cx="984021" cy="518283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D207FCAD-4023-F24B-888B-1844FDB1B8F0}"/>
              </a:ext>
            </a:extLst>
          </p:cNvPr>
          <p:cNvCxnSpPr>
            <a:cxnSpLocks/>
          </p:cNvCxnSpPr>
          <p:nvPr/>
        </p:nvCxnSpPr>
        <p:spPr>
          <a:xfrm>
            <a:off x="4953001" y="4300910"/>
            <a:ext cx="0" cy="22008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619F910C-B21F-514E-A4C8-8CD7B2C17BD6}"/>
              </a:ext>
            </a:extLst>
          </p:cNvPr>
          <p:cNvCxnSpPr>
            <a:cxnSpLocks/>
          </p:cNvCxnSpPr>
          <p:nvPr/>
        </p:nvCxnSpPr>
        <p:spPr>
          <a:xfrm>
            <a:off x="5319804" y="4300475"/>
            <a:ext cx="0" cy="22008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7512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egnaposto contenuto 4">
            <a:extLst>
              <a:ext uri="{FF2B5EF4-FFF2-40B4-BE49-F238E27FC236}">
                <a16:creationId xmlns:a16="http://schemas.microsoft.com/office/drawing/2014/main" id="{8485B27D-C51B-C940-AD4F-1F7C97C176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4" y="2094693"/>
            <a:ext cx="4149742" cy="248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</a:rPr>
                  <a:t>Degrader-2: middle thickness </a:t>
                </a:r>
                <a14:m>
                  <m:oMath xmlns:m="http://schemas.openxmlformats.org/officeDocument/2006/math">
                    <m:r>
                      <a:rPr lang="it-IT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425 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  <a:blipFill>
                <a:blip r:embed="rId3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E5CDE4-BD28-7A40-BCBC-59EDA6AB61B2}"/>
              </a:ext>
            </a:extLst>
          </p:cNvPr>
          <p:cNvSpPr txBox="1"/>
          <p:nvPr/>
        </p:nvSpPr>
        <p:spPr>
          <a:xfrm>
            <a:off x="4727323" y="3015387"/>
            <a:ext cx="39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4.577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DF5165C-20E8-0A4A-88B1-7FE6DCE17F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66" y="3473281"/>
            <a:ext cx="5051834" cy="311921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259E14-5262-D74A-B2CC-763C98983393}"/>
              </a:ext>
            </a:extLst>
          </p:cNvPr>
          <p:cNvSpPr txBox="1"/>
          <p:nvPr/>
        </p:nvSpPr>
        <p:spPr>
          <a:xfrm>
            <a:off x="1042527" y="4914639"/>
            <a:ext cx="18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Degrader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82EAF999-CEF5-EA4C-9E5E-968007133591}"/>
              </a:ext>
            </a:extLst>
          </p:cNvPr>
          <p:cNvCxnSpPr>
            <a:cxnSpLocks/>
          </p:cNvCxnSpPr>
          <p:nvPr/>
        </p:nvCxnSpPr>
        <p:spPr>
          <a:xfrm>
            <a:off x="918707" y="2855734"/>
            <a:ext cx="0" cy="204244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622C707-88B9-484D-824E-C280C56A81C0}"/>
              </a:ext>
            </a:extLst>
          </p:cNvPr>
          <p:cNvSpPr txBox="1"/>
          <p:nvPr/>
        </p:nvSpPr>
        <p:spPr>
          <a:xfrm>
            <a:off x="754533" y="4521715"/>
            <a:ext cx="133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Boost side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F04B07F-B18D-584D-8E3E-893D01AEEB6E}"/>
              </a:ext>
            </a:extLst>
          </p:cNvPr>
          <p:cNvSpPr txBox="1"/>
          <p:nvPr/>
        </p:nvSpPr>
        <p:spPr>
          <a:xfrm>
            <a:off x="-52756" y="4530207"/>
            <a:ext cx="105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Anti Boost </a:t>
            </a:r>
            <a:br>
              <a:rPr lang="en-US" sz="1200" dirty="0"/>
            </a:br>
            <a:r>
              <a:rPr lang="en-US" sz="1200" dirty="0"/>
              <a:t>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5FD7F83-08D2-764C-8E3E-DA9E65C6F905}"/>
                  </a:ext>
                </a:extLst>
              </p:cNvPr>
              <p:cNvSpPr txBox="1"/>
              <p:nvPr/>
            </p:nvSpPr>
            <p:spPr>
              <a:xfrm>
                <a:off x="0" y="2119610"/>
                <a:ext cx="40921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SIDDHARTINO DEGRADER #2 (</a:t>
                </a:r>
                <a:r>
                  <a:rPr lang="it-IT" sz="1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𝐬𝐭𝐞𝐩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)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5FD7F83-08D2-764C-8E3E-DA9E65C6F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19610"/>
                <a:ext cx="4092165" cy="307777"/>
              </a:xfrm>
              <a:prstGeom prst="rect">
                <a:avLst/>
              </a:prstGeom>
              <a:blipFill>
                <a:blip r:embed="rId5"/>
                <a:stretch>
                  <a:fillRect l="-310" t="-4000" r="-31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1719A1E-952B-EE48-BABF-69E35B8EEDFC}"/>
                  </a:ext>
                </a:extLst>
              </p:cNvPr>
              <p:cNvSpPr txBox="1"/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50 </a:t>
                </a:r>
                <a14:m>
                  <m:oMath xmlns:m="http://schemas.openxmlformats.org/officeDocument/2006/math"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</m:oMath>
                </a14:m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Mylar</a:t>
                </a:r>
                <a:b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75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  <a:endParaRPr lang="en-US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1719A1E-952B-EE48-BABF-69E35B8EE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1E5F741B-9B31-C445-B7A0-BA805F8358C4}"/>
              </a:ext>
            </a:extLst>
          </p:cNvPr>
          <p:cNvSpPr/>
          <p:nvPr/>
        </p:nvSpPr>
        <p:spPr>
          <a:xfrm>
            <a:off x="5381415" y="4991872"/>
            <a:ext cx="1320456" cy="29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B65752-1EB7-5F4F-813A-B4C60D18251C}"/>
              </a:ext>
            </a:extLst>
          </p:cNvPr>
          <p:cNvSpPr txBox="1"/>
          <p:nvPr/>
        </p:nvSpPr>
        <p:spPr>
          <a:xfrm>
            <a:off x="5359813" y="4863610"/>
            <a:ext cx="2645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1.64 K-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He </a:t>
            </a:r>
            <a:r>
              <a:rPr lang="en-US" sz="1600" dirty="0" err="1">
                <a:solidFill>
                  <a:srgbClr val="FF0000"/>
                </a:solidFill>
              </a:rPr>
              <a:t>xrays</a:t>
            </a:r>
            <a:r>
              <a:rPr lang="en-US" sz="1600" dirty="0">
                <a:solidFill>
                  <a:srgbClr val="FF0000"/>
                </a:solidFill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/pb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Segnaposto numero diapositiva 2">
            <a:extLst>
              <a:ext uri="{FF2B5EF4-FFF2-40B4-BE49-F238E27FC236}">
                <a16:creationId xmlns:a16="http://schemas.microsoft.com/office/drawing/2014/main" id="{B14C659B-7314-BC43-93DF-F6F3ADD65D3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22</a:t>
            </a:fld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DC3B422-97AE-2F40-9874-21FF79408778}"/>
                  </a:ext>
                </a:extLst>
              </p:cNvPr>
              <p:cNvSpPr txBox="1"/>
              <p:nvPr/>
            </p:nvSpPr>
            <p:spPr>
              <a:xfrm>
                <a:off x="5381415" y="3896750"/>
                <a:ext cx="984021" cy="518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GB" sz="1400" b="1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(6.4 keV)</a:t>
                </a:r>
                <a:endParaRPr lang="en-US" sz="1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DC3B422-97AE-2F40-9874-21FF79408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415" y="3896750"/>
                <a:ext cx="984021" cy="518283"/>
              </a:xfrm>
              <a:prstGeom prst="rect">
                <a:avLst/>
              </a:prstGeom>
              <a:blipFill>
                <a:blip r:embed="rId7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12CD6E72-9D02-8841-BAC9-9BC0A4658138}"/>
              </a:ext>
            </a:extLst>
          </p:cNvPr>
          <p:cNvCxnSpPr>
            <a:cxnSpLocks/>
          </p:cNvCxnSpPr>
          <p:nvPr/>
        </p:nvCxnSpPr>
        <p:spPr>
          <a:xfrm>
            <a:off x="5014612" y="3811424"/>
            <a:ext cx="0" cy="25124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995FE945-CE1F-CB4A-9C57-5A6575487F1F}"/>
              </a:ext>
            </a:extLst>
          </p:cNvPr>
          <p:cNvCxnSpPr>
            <a:cxnSpLocks/>
          </p:cNvCxnSpPr>
          <p:nvPr/>
        </p:nvCxnSpPr>
        <p:spPr>
          <a:xfrm>
            <a:off x="5381415" y="3811424"/>
            <a:ext cx="0" cy="25124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766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1FDFE86-F358-7B47-A418-D00E10FA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0318"/>
            <a:ext cx="4152900" cy="248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</a:rPr>
                  <a:t>Degrader-3: middle thickness </a:t>
                </a:r>
                <a14:m>
                  <m:oMath xmlns:m="http://schemas.openxmlformats.org/officeDocument/2006/math">
                    <m:r>
                      <a:rPr lang="it-IT" sz="32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  <a:blipFill>
                <a:blip r:embed="rId4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9717C7-D680-9F47-850E-86E13DE5F54B}"/>
              </a:ext>
            </a:extLst>
          </p:cNvPr>
          <p:cNvSpPr txBox="1"/>
          <p:nvPr/>
        </p:nvSpPr>
        <p:spPr>
          <a:xfrm>
            <a:off x="5050053" y="3059668"/>
            <a:ext cx="39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5.219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9A3BF01-9CC5-1844-AD08-6E41887F84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255" y="3623951"/>
            <a:ext cx="5108745" cy="286471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D1BCAF-8DF9-B946-AF89-FE2CDBC967CC}"/>
              </a:ext>
            </a:extLst>
          </p:cNvPr>
          <p:cNvSpPr txBox="1"/>
          <p:nvPr/>
        </p:nvSpPr>
        <p:spPr>
          <a:xfrm>
            <a:off x="1042527" y="4914639"/>
            <a:ext cx="18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Degrader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A9949337-6CE7-1B41-9679-4447ED99414E}"/>
              </a:ext>
            </a:extLst>
          </p:cNvPr>
          <p:cNvCxnSpPr>
            <a:cxnSpLocks/>
          </p:cNvCxnSpPr>
          <p:nvPr/>
        </p:nvCxnSpPr>
        <p:spPr>
          <a:xfrm>
            <a:off x="901615" y="2855734"/>
            <a:ext cx="0" cy="204244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ADBF3-BA96-BB42-A75E-E1390FA41D15}"/>
              </a:ext>
            </a:extLst>
          </p:cNvPr>
          <p:cNvSpPr txBox="1"/>
          <p:nvPr/>
        </p:nvSpPr>
        <p:spPr>
          <a:xfrm>
            <a:off x="754533" y="4521715"/>
            <a:ext cx="133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Boost side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539E9C-49F9-854F-8237-B254208A2677}"/>
              </a:ext>
            </a:extLst>
          </p:cNvPr>
          <p:cNvSpPr txBox="1"/>
          <p:nvPr/>
        </p:nvSpPr>
        <p:spPr>
          <a:xfrm>
            <a:off x="-52756" y="4530207"/>
            <a:ext cx="105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Anti Boost </a:t>
            </a:r>
            <a:br>
              <a:rPr lang="en-US" sz="1200" dirty="0"/>
            </a:br>
            <a:r>
              <a:rPr lang="en-US" sz="1200" dirty="0"/>
              <a:t>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F315CBC0-5030-A949-B860-762C28DD054D}"/>
                  </a:ext>
                </a:extLst>
              </p:cNvPr>
              <p:cNvSpPr txBox="1"/>
              <p:nvPr/>
            </p:nvSpPr>
            <p:spPr>
              <a:xfrm>
                <a:off x="9144" y="2122658"/>
                <a:ext cx="545684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SIDDHARTINO DEGRADER #3 (</a:t>
                </a:r>
                <a:r>
                  <a:rPr lang="it-IT" sz="1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𝐬𝐭𝐞𝐩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it-I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𝟕𝟓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)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F315CBC0-5030-A949-B860-762C28DD0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" y="2122658"/>
                <a:ext cx="5456844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B243B8-60BE-C24D-AF7E-8EEF091ED603}"/>
              </a:ext>
            </a:extLst>
          </p:cNvPr>
          <p:cNvSpPr txBox="1"/>
          <p:nvPr/>
        </p:nvSpPr>
        <p:spPr>
          <a:xfrm>
            <a:off x="5425025" y="4760751"/>
            <a:ext cx="2800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1.3 K-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He </a:t>
            </a:r>
            <a:r>
              <a:rPr lang="en-US" sz="1600" dirty="0" err="1">
                <a:solidFill>
                  <a:srgbClr val="FF0000"/>
                </a:solidFill>
              </a:rPr>
              <a:t>xrays</a:t>
            </a:r>
            <a:r>
              <a:rPr lang="en-US" sz="1600" dirty="0">
                <a:solidFill>
                  <a:srgbClr val="FF0000"/>
                </a:solidFill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/pb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185C2C-B69B-7840-8650-DFD525D16F79}"/>
                  </a:ext>
                </a:extLst>
              </p:cNvPr>
              <p:cNvSpPr txBox="1"/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50 </a:t>
                </a:r>
                <a14:m>
                  <m:oMath xmlns:m="http://schemas.openxmlformats.org/officeDocument/2006/math"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</m:oMath>
                </a14:m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Mylar</a:t>
                </a:r>
                <a:b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75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  <a:endParaRPr lang="en-US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185C2C-B69B-7840-8650-DFD525D16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51" y="2393135"/>
                <a:ext cx="1760363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B1329968-1928-7742-A93E-3AF008D9CD78}"/>
              </a:ext>
            </a:extLst>
          </p:cNvPr>
          <p:cNvSpPr/>
          <p:nvPr/>
        </p:nvSpPr>
        <p:spPr>
          <a:xfrm>
            <a:off x="5495827" y="5246693"/>
            <a:ext cx="1084082" cy="1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C84DE79F-3A10-0746-B9BE-38CD93406907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23</a:t>
            </a:fld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14574DDB-A6F1-534D-B647-2F0CAE9E39F5}"/>
                  </a:ext>
                </a:extLst>
              </p:cNvPr>
              <p:cNvSpPr txBox="1"/>
              <p:nvPr/>
            </p:nvSpPr>
            <p:spPr>
              <a:xfrm>
                <a:off x="5425025" y="3966593"/>
                <a:ext cx="984021" cy="518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GB" sz="1400" b="1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(6.4 keV)</a:t>
                </a:r>
                <a:endParaRPr lang="en-US" sz="1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14574DDB-A6F1-534D-B647-2F0CAE9E3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025" y="3966593"/>
                <a:ext cx="984021" cy="518283"/>
              </a:xfrm>
              <a:prstGeom prst="rect">
                <a:avLst/>
              </a:prstGeom>
              <a:blipFill>
                <a:blip r:embed="rId8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3E262AE-645B-2944-8D87-0D6E33931E0B}"/>
              </a:ext>
            </a:extLst>
          </p:cNvPr>
          <p:cNvCxnSpPr>
            <a:cxnSpLocks/>
          </p:cNvCxnSpPr>
          <p:nvPr/>
        </p:nvCxnSpPr>
        <p:spPr>
          <a:xfrm>
            <a:off x="5086413" y="4037429"/>
            <a:ext cx="0" cy="22008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E43E42D-61AE-2F47-8041-0FCCD72AF786}"/>
              </a:ext>
            </a:extLst>
          </p:cNvPr>
          <p:cNvCxnSpPr>
            <a:cxnSpLocks/>
          </p:cNvCxnSpPr>
          <p:nvPr/>
        </p:nvCxnSpPr>
        <p:spPr>
          <a:xfrm>
            <a:off x="5453216" y="4036994"/>
            <a:ext cx="0" cy="22008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98296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</a:rPr>
                  <a:t>Degrader-4: middle thickness </a:t>
                </a:r>
                <a14:m>
                  <m:oMath xmlns:m="http://schemas.openxmlformats.org/officeDocument/2006/math">
                    <m:r>
                      <a:rPr lang="it-IT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3D49C49B-4BBB-F247-A173-A17E338D2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4355" y="744175"/>
                <a:ext cx="6896534" cy="1080938"/>
              </a:xfrm>
              <a:blipFill>
                <a:blip r:embed="rId2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8ABC3BF2-BC3B-B940-B5D2-484638387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159" y="3651426"/>
            <a:ext cx="4978841" cy="28909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85898A-E77C-CF4D-B460-272D78FC9DDA}"/>
              </a:ext>
            </a:extLst>
          </p:cNvPr>
          <p:cNvSpPr txBox="1"/>
          <p:nvPr/>
        </p:nvSpPr>
        <p:spPr>
          <a:xfrm>
            <a:off x="4902296" y="3206574"/>
            <a:ext cx="39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4.753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14C5F3-EA9A-B84D-BD75-A22107BD78C8}"/>
              </a:ext>
            </a:extLst>
          </p:cNvPr>
          <p:cNvSpPr txBox="1"/>
          <p:nvPr/>
        </p:nvSpPr>
        <p:spPr>
          <a:xfrm>
            <a:off x="1042527" y="4914639"/>
            <a:ext cx="18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Degrader</a:t>
            </a: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id="{8AFD9BB6-F971-F543-81E7-4114C9047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" y="2040362"/>
            <a:ext cx="4149740" cy="2489845"/>
          </a:xfr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44C42C2-E64E-B94E-A303-97643AA08C4B}"/>
              </a:ext>
            </a:extLst>
          </p:cNvPr>
          <p:cNvCxnSpPr>
            <a:cxnSpLocks/>
          </p:cNvCxnSpPr>
          <p:nvPr/>
        </p:nvCxnSpPr>
        <p:spPr>
          <a:xfrm>
            <a:off x="918707" y="2855734"/>
            <a:ext cx="0" cy="204244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08B910-3F5E-C74C-AB18-3295E22986FE}"/>
              </a:ext>
            </a:extLst>
          </p:cNvPr>
          <p:cNvSpPr txBox="1"/>
          <p:nvPr/>
        </p:nvSpPr>
        <p:spPr>
          <a:xfrm>
            <a:off x="754533" y="4521715"/>
            <a:ext cx="133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Boost side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453613-475E-7643-942A-6E42DB0E7A23}"/>
              </a:ext>
            </a:extLst>
          </p:cNvPr>
          <p:cNvSpPr txBox="1"/>
          <p:nvPr/>
        </p:nvSpPr>
        <p:spPr>
          <a:xfrm>
            <a:off x="-52756" y="4530207"/>
            <a:ext cx="105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Anti Boost </a:t>
            </a:r>
            <a:br>
              <a:rPr lang="en-US" sz="1200" dirty="0"/>
            </a:br>
            <a:r>
              <a:rPr lang="en-US" sz="1200" dirty="0"/>
              <a:t>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31C2390-D33C-C841-9A80-E589754ECD93}"/>
                  </a:ext>
                </a:extLst>
              </p:cNvPr>
              <p:cNvSpPr txBox="1"/>
              <p:nvPr/>
            </p:nvSpPr>
            <p:spPr>
              <a:xfrm>
                <a:off x="1" y="2049506"/>
                <a:ext cx="416515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SIDDHARTINO DEGRADER #4 (</a:t>
                </a:r>
                <a:r>
                  <a:rPr lang="it-IT" sz="1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>
                        <a:latin typeface="Cambria Math" panose="02040503050406030204" pitchFamily="18" charset="0"/>
                      </a:rPr>
                      <m:t>𝐬𝐭𝐞</m:t>
                    </m:r>
                    <m:r>
                      <a:rPr lang="it-IT" sz="1400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it-IT" sz="14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400" b="1" i="0" smtClean="0">
                        <a:latin typeface="Cambria Math" panose="02040503050406030204" pitchFamily="18" charset="0"/>
                      </a:rPr>
                      <m:t>𝟐𝟎𝟎</m:t>
                    </m:r>
                    <m:r>
                      <a:rPr lang="it-IT" sz="1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400" b="1" dirty="0"/>
                  <a:t> )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31C2390-D33C-C841-9A80-E589754EC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049506"/>
                <a:ext cx="4165154" cy="307777"/>
              </a:xfrm>
              <a:prstGeom prst="rect">
                <a:avLst/>
              </a:prstGeom>
              <a:blipFill>
                <a:blip r:embed="rId5"/>
                <a:stretch>
                  <a:fillRect l="-305" t="-4000" r="-30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EF8D203D-7B98-5C43-96E8-C30C89EBAFE2}"/>
              </a:ext>
            </a:extLst>
          </p:cNvPr>
          <p:cNvSpPr/>
          <p:nvPr/>
        </p:nvSpPr>
        <p:spPr>
          <a:xfrm>
            <a:off x="2024397" y="4360306"/>
            <a:ext cx="1633204" cy="772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9B95C2E-0875-974E-ACCD-E036C76AAF83}"/>
              </a:ext>
            </a:extLst>
          </p:cNvPr>
          <p:cNvSpPr txBox="1"/>
          <p:nvPr/>
        </p:nvSpPr>
        <p:spPr>
          <a:xfrm>
            <a:off x="2573173" y="2803331"/>
            <a:ext cx="1036803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= 200 um Mylar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6720B8E-FDDE-164F-BCDA-7413F0A13B0A}"/>
                  </a:ext>
                </a:extLst>
              </p:cNvPr>
              <p:cNvSpPr txBox="1"/>
              <p:nvPr/>
            </p:nvSpPr>
            <p:spPr>
              <a:xfrm>
                <a:off x="1917651" y="2355427"/>
                <a:ext cx="1760363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50 </a:t>
                </a:r>
                <a14:m>
                  <m:oMath xmlns:m="http://schemas.openxmlformats.org/officeDocument/2006/math"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</m:oMath>
                </a14:m>
                <a:r>
                  <a:rPr lang="en-US" sz="11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Mylar</a:t>
                </a:r>
                <a:b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75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  <a:endParaRPr lang="en-US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h = 125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</a:p>
              <a:p>
                <a:pPr algn="ctr"/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h = 200 </a:t>
                </a:r>
                <a14:m>
                  <m:oMath xmlns:m="http://schemas.openxmlformats.org/officeDocument/2006/math">
                    <m:r>
                      <a:rPr lang="it-IT" sz="1100" b="1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r>
                      <a:rPr lang="it-IT" sz="1100" b="1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it-IT" sz="1100" b="1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Mylar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6720B8E-FDDE-164F-BCDA-7413F0A13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51" y="2355427"/>
                <a:ext cx="1760363" cy="769441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B3B04C0F-5554-BF4F-8789-291EE8F9C56C}"/>
              </a:ext>
            </a:extLst>
          </p:cNvPr>
          <p:cNvSpPr/>
          <p:nvPr/>
        </p:nvSpPr>
        <p:spPr>
          <a:xfrm>
            <a:off x="4798243" y="4521715"/>
            <a:ext cx="1084083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670C31-F6C4-0C4C-822B-EEE16C878A9C}"/>
              </a:ext>
            </a:extLst>
          </p:cNvPr>
          <p:cNvSpPr txBox="1"/>
          <p:nvPr/>
        </p:nvSpPr>
        <p:spPr>
          <a:xfrm>
            <a:off x="4622711" y="4360306"/>
            <a:ext cx="2519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0.4 K-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He </a:t>
            </a:r>
            <a:r>
              <a:rPr lang="en-US" sz="1600" dirty="0" err="1">
                <a:solidFill>
                  <a:srgbClr val="FF0000"/>
                </a:solidFill>
              </a:rPr>
              <a:t>xrays</a:t>
            </a:r>
            <a:r>
              <a:rPr lang="en-US" sz="1600" dirty="0">
                <a:solidFill>
                  <a:srgbClr val="FF0000"/>
                </a:solidFill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/pb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Segnaposto numero diapositiva 2">
            <a:extLst>
              <a:ext uri="{FF2B5EF4-FFF2-40B4-BE49-F238E27FC236}">
                <a16:creationId xmlns:a16="http://schemas.microsoft.com/office/drawing/2014/main" id="{8146EF9C-E101-AB42-A60D-A6D08223DDBB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24</a:t>
            </a:fld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C5F205F-DC0A-4D4F-B801-A175E65DCC90}"/>
                  </a:ext>
                </a:extLst>
              </p:cNvPr>
              <p:cNvSpPr txBox="1"/>
              <p:nvPr/>
            </p:nvSpPr>
            <p:spPr>
              <a:xfrm>
                <a:off x="5638347" y="4955827"/>
                <a:ext cx="984021" cy="518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GB" sz="1400" b="1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(6.4 keV)</a:t>
                </a:r>
                <a:endParaRPr lang="en-US" sz="1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C5F205F-DC0A-4D4F-B801-A175E65DC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347" y="4955827"/>
                <a:ext cx="984021" cy="518283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05D86CFD-7B0F-A645-B50E-52D3E291ABA0}"/>
              </a:ext>
            </a:extLst>
          </p:cNvPr>
          <p:cNvCxnSpPr>
            <a:cxnSpLocks/>
          </p:cNvCxnSpPr>
          <p:nvPr/>
        </p:nvCxnSpPr>
        <p:spPr>
          <a:xfrm>
            <a:off x="5915356" y="5431380"/>
            <a:ext cx="0" cy="87637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28514C0B-D83E-F744-91AC-C6971D793DD5}"/>
              </a:ext>
            </a:extLst>
          </p:cNvPr>
          <p:cNvCxnSpPr>
            <a:cxnSpLocks/>
          </p:cNvCxnSpPr>
          <p:nvPr/>
        </p:nvCxnSpPr>
        <p:spPr>
          <a:xfrm>
            <a:off x="6213791" y="5431380"/>
            <a:ext cx="0" cy="8759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6798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5DAF75-BD1F-E34F-8E87-34AF8485F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11" y="2056386"/>
            <a:ext cx="6448198" cy="46515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B8868BD-A6FA-9249-B6F4-B4E9DE1B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Degrader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3C736E5-6302-3C4A-8372-82374C71CC67}"/>
                  </a:ext>
                </a:extLst>
              </p:cNvPr>
              <p:cNvSpPr txBox="1"/>
              <p:nvPr/>
            </p:nvSpPr>
            <p:spPr>
              <a:xfrm>
                <a:off x="4317752" y="2557287"/>
                <a:ext cx="1403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Deg-1 </a:t>
                </a:r>
                <a14:m>
                  <m:oMath xmlns:m="http://schemas.openxmlformats.org/officeDocument/2006/math">
                    <m:r>
                      <a:rPr lang="it-IT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550 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3C736E5-6302-3C4A-8372-82374C71C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752" y="2557287"/>
                <a:ext cx="1403812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3573612-576A-3243-9317-44B98745E49D}"/>
                  </a:ext>
                </a:extLst>
              </p:cNvPr>
              <p:cNvSpPr txBox="1"/>
              <p:nvPr/>
            </p:nvSpPr>
            <p:spPr>
              <a:xfrm>
                <a:off x="1812338" y="2557288"/>
                <a:ext cx="1403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Deg-2 </a:t>
                </a:r>
                <a14:m>
                  <m:oMath xmlns:m="http://schemas.openxmlformats.org/officeDocument/2006/math">
                    <m:r>
                      <a:rPr lang="it-IT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425 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3573612-576A-3243-9317-44B98745E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38" y="2557288"/>
                <a:ext cx="1403812" cy="307777"/>
              </a:xfrm>
              <a:prstGeom prst="rect">
                <a:avLst/>
              </a:prstGeom>
              <a:blipFill>
                <a:blip r:embed="rId5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D7E708E-D34A-B449-9541-29C749B26E0E}"/>
                  </a:ext>
                </a:extLst>
              </p:cNvPr>
              <p:cNvSpPr txBox="1"/>
              <p:nvPr/>
            </p:nvSpPr>
            <p:spPr>
              <a:xfrm>
                <a:off x="1722691" y="3927730"/>
                <a:ext cx="1403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Deg-3 </a:t>
                </a:r>
                <a14:m>
                  <m:oMath xmlns:m="http://schemas.openxmlformats.org/officeDocument/2006/math">
                    <m:r>
                      <a:rPr lang="it-IT" sz="140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D7E708E-D34A-B449-9541-29C749B26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691" y="3927730"/>
                <a:ext cx="1403812" cy="307777"/>
              </a:xfrm>
              <a:prstGeom prst="rect">
                <a:avLst/>
              </a:prstGeom>
              <a:blipFill>
                <a:blip r:embed="rId6"/>
                <a:stretch>
                  <a:fillRect l="-1786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F2164CF-D831-554B-841F-975955BE597C}"/>
                  </a:ext>
                </a:extLst>
              </p:cNvPr>
              <p:cNvSpPr txBox="1"/>
              <p:nvPr/>
            </p:nvSpPr>
            <p:spPr>
              <a:xfrm>
                <a:off x="6017497" y="4716058"/>
                <a:ext cx="1403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Deg-4 </a:t>
                </a:r>
                <a14:m>
                  <m:oMath xmlns:m="http://schemas.openxmlformats.org/officeDocument/2006/math">
                    <m:r>
                      <a:rPr lang="it-IT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F2164CF-D831-554B-841F-975955BE5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97" y="4716058"/>
                <a:ext cx="1403812" cy="307777"/>
              </a:xfrm>
              <a:prstGeom prst="rect">
                <a:avLst/>
              </a:prstGeom>
              <a:blipFill>
                <a:blip r:embed="rId7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6DDB64E1-737A-1044-8A12-42BBF2C66364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622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F395848-BDD0-DE48-B45A-BA5440A572AA}"/>
              </a:ext>
            </a:extLst>
          </p:cNvPr>
          <p:cNvSpPr/>
          <p:nvPr/>
        </p:nvSpPr>
        <p:spPr>
          <a:xfrm>
            <a:off x="0" y="-4411"/>
            <a:ext cx="9144000" cy="6870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EC2F7C3-E644-2243-BB95-97AF4B9CE6C8}"/>
              </a:ext>
            </a:extLst>
          </p:cNvPr>
          <p:cNvSpPr txBox="1">
            <a:spLocks/>
          </p:cNvSpPr>
          <p:nvPr/>
        </p:nvSpPr>
        <p:spPr>
          <a:xfrm>
            <a:off x="961545" y="0"/>
            <a:ext cx="7220909" cy="708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SIDDHARTINO - 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K-</a:t>
            </a:r>
            <a:r>
              <a:rPr lang="en-US" baseline="30000" dirty="0">
                <a:solidFill>
                  <a:schemeClr val="bg1"/>
                </a:solidFill>
                <a:cs typeface="Calibri" panose="020F0502020204030204" pitchFamily="34" charset="0"/>
              </a:rPr>
              <a:t>4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He</a:t>
            </a:r>
            <a:r>
              <a:rPr lang="en-US" dirty="0">
                <a:solidFill>
                  <a:schemeClr val="bg1"/>
                </a:solidFill>
              </a:rPr>
              <a:t> run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A55573-A042-BC46-9CF0-5AF8B25A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3" y="1703423"/>
            <a:ext cx="8826366" cy="495092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13E3159-7957-9546-A53A-C9CA097C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732" y="752394"/>
            <a:ext cx="6896534" cy="1080938"/>
          </a:xfrm>
          <a:ln w="1905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K-</a:t>
            </a:r>
            <a:r>
              <a:rPr lang="en-US" sz="2800" baseline="30000" dirty="0">
                <a:solidFill>
                  <a:srgbClr val="002060"/>
                </a:solidFill>
                <a:cs typeface="Calibri" panose="020F0502020204030204" pitchFamily="34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He</a:t>
            </a:r>
            <a:r>
              <a:rPr lang="en-US" sz="2800" dirty="0">
                <a:solidFill>
                  <a:srgbClr val="002060"/>
                </a:solidFill>
              </a:rPr>
              <a:t> low density run: 0.75% liquid helium density -&gt; </a:t>
            </a:r>
            <a:r>
              <a:rPr lang="en-US" sz="2800" b="1" dirty="0">
                <a:solidFill>
                  <a:srgbClr val="FF0000"/>
                </a:solidFill>
              </a:rPr>
              <a:t>yields at lowest measured density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analyses undergoing -&gt; paper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402344A-72E4-E847-98C6-2BD673419A77}"/>
              </a:ext>
            </a:extLst>
          </p:cNvPr>
          <p:cNvSpPr/>
          <p:nvPr/>
        </p:nvSpPr>
        <p:spPr>
          <a:xfrm>
            <a:off x="2526383" y="2826282"/>
            <a:ext cx="2847475" cy="69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290B666-B3CD-9F49-9421-E41F614BE0E9}"/>
                  </a:ext>
                </a:extLst>
              </p:cNvPr>
              <p:cNvSpPr txBox="1"/>
              <p:nvPr/>
            </p:nvSpPr>
            <p:spPr>
              <a:xfrm>
                <a:off x="2045771" y="2815469"/>
                <a:ext cx="3964803" cy="261675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𝑲𝑯𝒆</m:t>
                          </m:r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GB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it-IT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𝒆𝑽</m:t>
                          </m:r>
                        </m:e>
                      </m:d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𝟔𝟒𝟔𝟕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n-GB" sz="17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</m:e>
                      </m:d>
                    </m:oMath>
                  </m:oMathPara>
                </a14:m>
                <a:br>
                  <a:rPr lang="it-IT" sz="17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:endParaRPr lang="it-IT" sz="17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290B666-B3CD-9F49-9421-E41F614BE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71" y="2815469"/>
                <a:ext cx="3964803" cy="261675"/>
              </a:xfrm>
              <a:prstGeom prst="rect">
                <a:avLst/>
              </a:prstGeom>
              <a:blipFill>
                <a:blip r:embed="rId3"/>
                <a:stretch>
                  <a:fillRect t="-909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4C8E3639-5FC9-8748-9CDA-BDD150560D11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26</a:t>
            </a:fld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B53CE2B-B0B5-C443-8297-ADBEF43DEFAC}"/>
                  </a:ext>
                </a:extLst>
              </p:cNvPr>
              <p:cNvSpPr txBox="1"/>
              <p:nvPr/>
            </p:nvSpPr>
            <p:spPr>
              <a:xfrm>
                <a:off x="1559293" y="2208609"/>
                <a:ext cx="113832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0000FF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GB" b="1" baseline="30000" dirty="0">
                    <a:solidFill>
                      <a:srgbClr val="0000FF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0" smtClean="0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  <m:sub>
                        <m:r>
                          <a:rPr lang="en-GB" b="1" i="1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1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b="1" i="1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b="1" i="1">
                            <a:solidFill>
                              <a:srgbClr val="0000FF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baseline="-25000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B53CE2B-B0B5-C443-8297-ADBEF43DE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93" y="2208609"/>
                <a:ext cx="1138326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BC9B97-8073-E744-B009-217942681F17}"/>
              </a:ext>
            </a:extLst>
          </p:cNvPr>
          <p:cNvSpPr txBox="1"/>
          <p:nvPr/>
        </p:nvSpPr>
        <p:spPr>
          <a:xfrm>
            <a:off x="2526383" y="6381416"/>
            <a:ext cx="39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9.496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E7177C-5CED-644B-BCBE-B4EC6DE44E7D}"/>
              </a:ext>
            </a:extLst>
          </p:cNvPr>
          <p:cNvSpPr txBox="1"/>
          <p:nvPr/>
        </p:nvSpPr>
        <p:spPr>
          <a:xfrm>
            <a:off x="2415941" y="3204494"/>
            <a:ext cx="2847475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0.7 K-</a:t>
            </a:r>
            <a:r>
              <a:rPr lang="en-US" b="1" baseline="30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He </a:t>
            </a:r>
            <a:r>
              <a:rPr lang="en-US" b="1" dirty="0" err="1">
                <a:solidFill>
                  <a:srgbClr val="FF0000"/>
                </a:solidFill>
              </a:rPr>
              <a:t>xrays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/pb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57B215-47E5-2047-8752-F9E77A514BE2}"/>
              </a:ext>
            </a:extLst>
          </p:cNvPr>
          <p:cNvSpPr txBox="1"/>
          <p:nvPr/>
        </p:nvSpPr>
        <p:spPr>
          <a:xfrm rot="20312453">
            <a:off x="4670875" y="3468044"/>
            <a:ext cx="113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0918945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F1DAF34B-25DF-104A-A140-B5C43A922843}"/>
              </a:ext>
            </a:extLst>
          </p:cNvPr>
          <p:cNvSpPr/>
          <p:nvPr/>
        </p:nvSpPr>
        <p:spPr>
          <a:xfrm>
            <a:off x="0" y="-12878"/>
            <a:ext cx="9144000" cy="687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8AFBFF-A93C-0644-8F46-71C71733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6" y="1547382"/>
            <a:ext cx="7293536" cy="51324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44C55E0-CA61-4843-8F0F-D37BB67A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609" y="874698"/>
            <a:ext cx="6118466" cy="708338"/>
          </a:xfrm>
          <a:ln w="1905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K-</a:t>
            </a:r>
            <a:r>
              <a:rPr lang="en-US" sz="2800" baseline="30000" dirty="0">
                <a:solidFill>
                  <a:srgbClr val="002060"/>
                </a:solidFill>
                <a:cs typeface="Calibri" panose="020F0502020204030204" pitchFamily="34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He shift and width: </a:t>
            </a:r>
            <a:b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the most precise measurement in gas!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2608745C-7B52-274A-96F8-3641194CFBEE}"/>
              </a:ext>
            </a:extLst>
          </p:cNvPr>
          <p:cNvSpPr txBox="1">
            <a:spLocks/>
          </p:cNvSpPr>
          <p:nvPr/>
        </p:nvSpPr>
        <p:spPr>
          <a:xfrm>
            <a:off x="961545" y="0"/>
            <a:ext cx="7220909" cy="708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SIDDHARTINO - 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K-</a:t>
            </a:r>
            <a:r>
              <a:rPr lang="en-US" baseline="30000" dirty="0">
                <a:solidFill>
                  <a:schemeClr val="bg1"/>
                </a:solidFill>
                <a:cs typeface="Calibri" panose="020F0502020204030204" pitchFamily="34" charset="0"/>
              </a:rPr>
              <a:t>4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He</a:t>
            </a:r>
            <a:r>
              <a:rPr lang="en-US" dirty="0">
                <a:solidFill>
                  <a:schemeClr val="bg1"/>
                </a:solidFill>
              </a:rPr>
              <a:t> run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5B3000-74BD-FD40-B044-24B1A3858444}"/>
              </a:ext>
            </a:extLst>
          </p:cNvPr>
          <p:cNvSpPr txBox="1"/>
          <p:nvPr/>
        </p:nvSpPr>
        <p:spPr>
          <a:xfrm>
            <a:off x="2597451" y="6466594"/>
            <a:ext cx="3949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Luminosity integrated = 26.05 pb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U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C124BE7-1D52-CC43-8217-1D873064778E}"/>
                  </a:ext>
                </a:extLst>
              </p:cNvPr>
              <p:cNvSpPr txBox="1"/>
              <p:nvPr/>
            </p:nvSpPr>
            <p:spPr>
              <a:xfrm>
                <a:off x="2715340" y="1840660"/>
                <a:ext cx="4258016" cy="8558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𝑲𝑯𝒆</m:t>
                          </m:r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𝒆𝑽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𝟔𝟒𝟔𝟑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</m:e>
                      </m:d>
                    </m:oMath>
                  </m:oMathPara>
                </a14:m>
                <a:endParaRPr lang="it-IT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</m:e>
                      </m:d>
                    </m:oMath>
                  </m:oMathPara>
                </a14:m>
                <a:endParaRPr lang="it-IT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it-IT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C124BE7-1D52-CC43-8217-1D8730647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340" y="1840660"/>
                <a:ext cx="4258016" cy="855875"/>
              </a:xfrm>
              <a:prstGeom prst="rect">
                <a:avLst/>
              </a:prstGeom>
              <a:blipFill>
                <a:blip r:embed="rId3"/>
                <a:stretch>
                  <a:fillRect t="-144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37460C-E018-034A-B5D8-93E9261729FC}"/>
              </a:ext>
            </a:extLst>
          </p:cNvPr>
          <p:cNvSpPr txBox="1"/>
          <p:nvPr/>
        </p:nvSpPr>
        <p:spPr>
          <a:xfrm rot="20312453">
            <a:off x="5980502" y="2281410"/>
            <a:ext cx="113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9D46175E-F664-594A-9980-105637856EC2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11A1ACE-892B-8D44-88E5-0361512590FB}"/>
              </a:ext>
            </a:extLst>
          </p:cNvPr>
          <p:cNvSpPr/>
          <p:nvPr/>
        </p:nvSpPr>
        <p:spPr>
          <a:xfrm rot="20554899">
            <a:off x="2888545" y="3075057"/>
            <a:ext cx="511870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Paper in preparation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EA90EB-A19F-EA47-8888-FC186393A11F}"/>
              </a:ext>
            </a:extLst>
          </p:cNvPr>
          <p:cNvSpPr txBox="1"/>
          <p:nvPr/>
        </p:nvSpPr>
        <p:spPr>
          <a:xfrm>
            <a:off x="2088572" y="2039526"/>
            <a:ext cx="7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KHe32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24096C-97FE-434F-9D7D-7639C0FCFD45}"/>
              </a:ext>
            </a:extLst>
          </p:cNvPr>
          <p:cNvSpPr txBox="1"/>
          <p:nvPr/>
        </p:nvSpPr>
        <p:spPr>
          <a:xfrm>
            <a:off x="4435284" y="4236106"/>
            <a:ext cx="7251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KHe42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459C9F-6614-144B-B87A-87245261F835}"/>
              </a:ext>
            </a:extLst>
          </p:cNvPr>
          <p:cNvSpPr txBox="1"/>
          <p:nvPr/>
        </p:nvSpPr>
        <p:spPr>
          <a:xfrm>
            <a:off x="5354037" y="4082217"/>
            <a:ext cx="7251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KHe52</a:t>
            </a:r>
          </a:p>
        </p:txBody>
      </p:sp>
    </p:spTree>
    <p:extLst>
      <p:ext uri="{BB962C8B-B14F-4D97-AF65-F5344CB8AC3E}">
        <p14:creationId xmlns:p14="http://schemas.microsoft.com/office/powerpoint/2010/main" val="3597317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1753810-EADD-DB4B-85FB-E81DDE5C9F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753228"/>
                <a:ext cx="7563556" cy="10809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</a:rPr>
                  <a:t>Report on main 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3200" dirty="0">
                    <a:solidFill>
                      <a:schemeClr val="accent1"/>
                    </a:solidFill>
                  </a:rPr>
                </a:br>
                <a:r>
                  <a:rPr lang="en-US" sz="3200" dirty="0">
                    <a:solidFill>
                      <a:schemeClr val="accent1"/>
                    </a:solidFill>
                  </a:rPr>
                  <a:t>towards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SIDDHARTA-2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1753810-EADD-DB4B-85FB-E81DDE5C9F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753228"/>
                <a:ext cx="7563556" cy="1080938"/>
              </a:xfrm>
              <a:blipFill>
                <a:blip r:embed="rId2"/>
                <a:stretch>
                  <a:fillRect t="-6977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10ED30-4E40-3849-A8FA-83BA822F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" y="2505456"/>
            <a:ext cx="4861502" cy="35993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detectors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electronic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 installation</a:t>
            </a:r>
          </a:p>
          <a:p>
            <a:pPr>
              <a:buFont typeface="Wingdings" pitchFamily="2" charset="2"/>
              <a:buChar char="Ø"/>
            </a:pPr>
            <a:endParaRPr lang="en-US" b="1" dirty="0"/>
          </a:p>
          <a:p>
            <a:pPr>
              <a:buFont typeface="Wingdings" pitchFamily="2" charset="2"/>
              <a:buChar char="Ø"/>
            </a:pPr>
            <a:endParaRPr lang="en-US" b="1" dirty="0"/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85B8714B-393F-1940-852C-229EB447A84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28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7" name="Immagine 6" descr="Immagine che contiene interni, freno a disco&#10;&#10;Descrizione generata automaticamente">
            <a:extLst>
              <a:ext uri="{FF2B5EF4-FFF2-40B4-BE49-F238E27FC236}">
                <a16:creationId xmlns:a16="http://schemas.microsoft.com/office/drawing/2014/main" id="{25AD8C2F-75E1-EA4A-B322-89D0DF653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85238" y="2609755"/>
            <a:ext cx="4855137" cy="36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397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C63C1-735D-A44E-AE8C-783921C5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SDD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D1D45-5805-D540-91B4-046BDC5F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660" y="2283618"/>
            <a:ext cx="4105340" cy="485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installed around the target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510A0AC-4B6A-6A48-92C2-9C1AB7849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476" y="2283618"/>
            <a:ext cx="3400708" cy="46084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C8C66F-EF05-8342-AE2C-947C3AA283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212"/>
            <a:ext cx="2314937" cy="23363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33773A-3E17-D149-A50D-FE24C4A58486}"/>
              </a:ext>
            </a:extLst>
          </p:cNvPr>
          <p:cNvSpPr txBox="1"/>
          <p:nvPr/>
        </p:nvSpPr>
        <p:spPr>
          <a:xfrm>
            <a:off x="513708" y="1980924"/>
            <a:ext cx="1801229" cy="33855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calibration target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FC951A0-0210-704C-BC70-8504FFD33448}"/>
              </a:ext>
            </a:extLst>
          </p:cNvPr>
          <p:cNvCxnSpPr>
            <a:cxnSpLocks/>
          </p:cNvCxnSpPr>
          <p:nvPr/>
        </p:nvCxnSpPr>
        <p:spPr>
          <a:xfrm flipH="1">
            <a:off x="1171254" y="2319478"/>
            <a:ext cx="303222" cy="752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B61CC993-227F-1745-8863-784087C5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29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8DE775-575D-F544-BDC8-BC5D6E52920C}"/>
              </a:ext>
            </a:extLst>
          </p:cNvPr>
          <p:cNvSpPr txBox="1"/>
          <p:nvPr/>
        </p:nvSpPr>
        <p:spPr>
          <a:xfrm>
            <a:off x="0" y="3921029"/>
            <a:ext cx="1397928" cy="33855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Kapton wall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18656E3-6809-1649-97CC-C60CC909511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698964" y="3514165"/>
            <a:ext cx="161648" cy="4068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1511F31A-FE22-5E4A-8692-1A34B51DB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184" y="2903160"/>
            <a:ext cx="4268816" cy="32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46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2336872"/>
                <a:ext cx="8014252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61st SC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full SIDDHARTA-2 installation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2336872"/>
                <a:ext cx="8014252" cy="3845267"/>
              </a:xfrm>
              <a:blipFill>
                <a:blip r:embed="rId3"/>
                <a:stretch>
                  <a:fillRect l="-1109" t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9213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AD180-EA2B-9B43-AC1A-6B92F1C3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197977"/>
            <a:ext cx="4247909" cy="4907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Wrap for thermal isolation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80821E6-620E-DD4C-A3B2-B6C77BA1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SDD installation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EAE13A-C3BF-464A-B7AD-1F0E44973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977"/>
            <a:ext cx="3770131" cy="3084653"/>
          </a:xfrm>
          <a:prstGeom prst="rect">
            <a:avLst/>
          </a:prstGeom>
        </p:spPr>
      </p:pic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31C714D8-A645-5942-92F0-34AD57E52A78}"/>
              </a:ext>
            </a:extLst>
          </p:cNvPr>
          <p:cNvSpPr txBox="1">
            <a:spLocks/>
          </p:cNvSpPr>
          <p:nvPr/>
        </p:nvSpPr>
        <p:spPr>
          <a:xfrm>
            <a:off x="8740241" y="6608615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30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A8662553-371C-3E4F-AB56-4A10B344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31" y="2633457"/>
            <a:ext cx="5373869" cy="403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7035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antenna&#10;&#10;Descrizione generata automaticamente">
            <a:extLst>
              <a:ext uri="{FF2B5EF4-FFF2-40B4-BE49-F238E27FC236}">
                <a16:creationId xmlns:a16="http://schemas.microsoft.com/office/drawing/2014/main" id="{0FE67308-A223-5E41-9FDE-DD399EACED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446" y="3013340"/>
            <a:ext cx="4603532" cy="2879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5EF07E6-F68B-0C4D-991D-88500E683B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1" y="4452990"/>
            <a:ext cx="3275860" cy="2425795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F2E6E755-A9AD-864B-935E-814C58B3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898"/>
            <a:ext cx="7590773" cy="1080938"/>
          </a:xfrm>
          <a:noFill/>
          <a:effectLst>
            <a:softEdge rad="1221635"/>
          </a:effectLst>
          <a:scene3d>
            <a:camera prst="orthographicFront"/>
            <a:lightRig rig="threePt" dir="t"/>
          </a:scene3d>
          <a:sp3d extrusionH="76200" prstMaterial="matte">
            <a:bevelB w="0" h="0" prst="angle"/>
            <a:extrusionClr>
              <a:schemeClr val="bg1">
                <a:lumMod val="50000"/>
              </a:schemeClr>
            </a:extrusionClr>
          </a:sp3d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Veto-2 installation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A02894-0577-AA4D-981E-C6E7C92C6598}"/>
              </a:ext>
            </a:extLst>
          </p:cNvPr>
          <p:cNvSpPr txBox="1"/>
          <p:nvPr/>
        </p:nvSpPr>
        <p:spPr>
          <a:xfrm>
            <a:off x="4082836" y="2425960"/>
            <a:ext cx="428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Working principle of veto-2 system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A426D1D0-5CC7-F548-BF5D-359308035BF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31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ECECFF-68E4-8046-9DEE-CC6078DD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1" y="1784892"/>
            <a:ext cx="3275860" cy="24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7912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0AF05C-7F3A-C140-9B6E-A407A83E5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0810" y="4519050"/>
            <a:ext cx="2137381" cy="160262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C124C8-72E5-B049-B1AA-092D6AECD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98358" y="3703167"/>
            <a:ext cx="2450019" cy="3598863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47D244-ECE6-A44B-8A7E-3983FB6906B9}"/>
              </a:ext>
            </a:extLst>
          </p:cNvPr>
          <p:cNvSpPr txBox="1"/>
          <p:nvPr/>
        </p:nvSpPr>
        <p:spPr>
          <a:xfrm>
            <a:off x="3678186" y="6390720"/>
            <a:ext cx="1742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single unit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347FD2-77E7-7B4D-BDBD-94262C3B9056}"/>
              </a:ext>
            </a:extLst>
          </p:cNvPr>
          <p:cNvSpPr txBox="1"/>
          <p:nvPr/>
        </p:nvSpPr>
        <p:spPr>
          <a:xfrm>
            <a:off x="5932071" y="4108312"/>
            <a:ext cx="2615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Calibration spectrum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B86634-366A-EC4B-9C4F-78319A67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898"/>
            <a:ext cx="7590773" cy="1080938"/>
          </a:xfrm>
          <a:noFill/>
          <a:effectLst>
            <a:softEdge rad="1221635"/>
          </a:effectLst>
          <a:scene3d>
            <a:camera prst="orthographicFront"/>
            <a:lightRig rig="threePt" dir="t"/>
          </a:scene3d>
          <a:sp3d extrusionH="76200" prstMaterial="matte">
            <a:bevelB w="0" h="0" prst="angle"/>
            <a:extrusionClr>
              <a:schemeClr val="bg1">
                <a:lumMod val="50000"/>
              </a:schemeClr>
            </a:extrusionClr>
          </a:sp3d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Veto-2 installation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894903-DBE2-4446-943C-4D5E6CF9B005}"/>
              </a:ext>
            </a:extLst>
          </p:cNvPr>
          <p:cNvSpPr txBox="1"/>
          <p:nvPr/>
        </p:nvSpPr>
        <p:spPr>
          <a:xfrm>
            <a:off x="3883068" y="2062574"/>
            <a:ext cx="5139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The installation of veto 2 has been completed and the correct operation of each unit has been verified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Each veto-2 unit is equipped with an LED that will allow to calibrate and verify the correct functioning of the system with and without beams</a:t>
            </a: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217B6EB9-7872-5546-8873-DCC2AF789C2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32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4" name="Immagine 3" descr="Immagine che contiene parecchi, vendita&#10;&#10;Descrizione generata automaticamente">
            <a:extLst>
              <a:ext uri="{FF2B5EF4-FFF2-40B4-BE49-F238E27FC236}">
                <a16:creationId xmlns:a16="http://schemas.microsoft.com/office/drawing/2014/main" id="{B91093C4-412B-A547-9DA4-D5C490E41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66805" y="2651751"/>
            <a:ext cx="4713422" cy="35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7321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4" name="Immagine 3" descr="Immagine che contiene interni, contatore, cucinando, mugnaio&#10;&#10;Descrizione generata automaticamente">
            <a:extLst>
              <a:ext uri="{FF2B5EF4-FFF2-40B4-BE49-F238E27FC236}">
                <a16:creationId xmlns:a16="http://schemas.microsoft.com/office/drawing/2014/main" id="{D147364D-950C-1A4D-834B-0DF7BF552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60" y="2062977"/>
            <a:ext cx="6123144" cy="4721451"/>
          </a:xfrm>
          <a:prstGeom prst="rect">
            <a:avLst/>
          </a:prstGeom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DE76155-B21F-3E43-A8EB-427963920EFF}"/>
              </a:ext>
            </a:extLst>
          </p:cNvPr>
          <p:cNvSpPr txBox="1">
            <a:spLocks/>
          </p:cNvSpPr>
          <p:nvPr/>
        </p:nvSpPr>
        <p:spPr>
          <a:xfrm>
            <a:off x="2425371" y="6031899"/>
            <a:ext cx="2099394" cy="5735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connector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1D12898-C7E8-6C41-8A05-4903492F4322}"/>
              </a:ext>
            </a:extLst>
          </p:cNvPr>
          <p:cNvSpPr txBox="1">
            <a:spLocks/>
          </p:cNvSpPr>
          <p:nvPr/>
        </p:nvSpPr>
        <p:spPr>
          <a:xfrm>
            <a:off x="4091200" y="3529568"/>
            <a:ext cx="2099393" cy="57053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power supply connector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1BFA2957-30F2-7D40-8D77-FA61830B8B52}"/>
              </a:ext>
            </a:extLst>
          </p:cNvPr>
          <p:cNvSpPr txBox="1">
            <a:spLocks/>
          </p:cNvSpPr>
          <p:nvPr/>
        </p:nvSpPr>
        <p:spPr>
          <a:xfrm>
            <a:off x="621815" y="3529567"/>
            <a:ext cx="1238965" cy="5705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Veto2</a:t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connectors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FBE627-B9AD-D449-9336-8C09D43E0773}"/>
              </a:ext>
            </a:extLst>
          </p:cNvPr>
          <p:cNvSpPr txBox="1"/>
          <p:nvPr/>
        </p:nvSpPr>
        <p:spPr>
          <a:xfrm>
            <a:off x="6516414" y="3638437"/>
            <a:ext cx="263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setup before the installation of electronic components</a:t>
            </a:r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7234F470-91A3-BA47-B5FA-15250F3FBCBF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33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197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11" name="Immagine 10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C83B48E4-FE18-BE4F-8D88-918E0CF1E6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3817" y="4081009"/>
            <a:ext cx="3001813" cy="225136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A844998-BD4F-FF47-81AB-851B0E186E10}"/>
              </a:ext>
            </a:extLst>
          </p:cNvPr>
          <p:cNvSpPr txBox="1">
            <a:spLocks/>
          </p:cNvSpPr>
          <p:nvPr/>
        </p:nvSpPr>
        <p:spPr>
          <a:xfrm>
            <a:off x="3910286" y="3019619"/>
            <a:ext cx="1871691" cy="5535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electronics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DCE35A4-4E51-A04D-A091-BF4DEAF883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" y="2395410"/>
            <a:ext cx="3494921" cy="4431060"/>
          </a:xfrm>
          <a:prstGeom prst="rect">
            <a:avLst/>
          </a:prstGeom>
        </p:spPr>
      </p:pic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0E51178-52FE-6740-9B91-558B6A52738D}"/>
              </a:ext>
            </a:extLst>
          </p:cNvPr>
          <p:cNvSpPr txBox="1">
            <a:spLocks/>
          </p:cNvSpPr>
          <p:nvPr/>
        </p:nvSpPr>
        <p:spPr>
          <a:xfrm>
            <a:off x="928614" y="2046628"/>
            <a:ext cx="2087855" cy="34878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  Box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7A0A4E-3A7C-5E43-BFE2-D27ADF1C49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803" y="2738545"/>
            <a:ext cx="3053478" cy="2111856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FFFAC79-AAED-6E4A-9E77-6E153F4A8A02}"/>
              </a:ext>
            </a:extLst>
          </p:cNvPr>
          <p:cNvSpPr txBox="1">
            <a:spLocks/>
          </p:cNvSpPr>
          <p:nvPr/>
        </p:nvSpPr>
        <p:spPr>
          <a:xfrm>
            <a:off x="6234332" y="5042418"/>
            <a:ext cx="2652419" cy="5535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Front-end electronics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A9B0469-2F6B-8047-9161-8C6C064A5E7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915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F1814C6-87D7-2243-97A7-7ECC172010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82" y="1982772"/>
            <a:ext cx="6277691" cy="4875228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759C4F29-3C92-224A-9BEB-7BB14D8548ED}"/>
              </a:ext>
            </a:extLst>
          </p:cNvPr>
          <p:cNvSpPr txBox="1">
            <a:spLocks/>
          </p:cNvSpPr>
          <p:nvPr/>
        </p:nvSpPr>
        <p:spPr>
          <a:xfrm>
            <a:off x="1457783" y="5015710"/>
            <a:ext cx="1344012" cy="453688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Veto2</a:t>
            </a:r>
            <a:b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1D12898-C7E8-6C41-8A05-4903492F4322}"/>
              </a:ext>
            </a:extLst>
          </p:cNvPr>
          <p:cNvSpPr txBox="1">
            <a:spLocks/>
          </p:cNvSpPr>
          <p:nvPr/>
        </p:nvSpPr>
        <p:spPr>
          <a:xfrm>
            <a:off x="6034905" y="4577156"/>
            <a:ext cx="1344012" cy="536946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power supply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DE76155-B21F-3E43-A8EB-427963920EFF}"/>
              </a:ext>
            </a:extLst>
          </p:cNvPr>
          <p:cNvSpPr txBox="1">
            <a:spLocks/>
          </p:cNvSpPr>
          <p:nvPr/>
        </p:nvSpPr>
        <p:spPr>
          <a:xfrm>
            <a:off x="3109096" y="4562022"/>
            <a:ext cx="1757953" cy="453688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electronics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4C0CB1B8-5442-1148-91EB-9DF7110109AE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4236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FE1F-E2D5-FD46-8586-EB720AF1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SDD calibration spectrum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acquired with SIDDHARTA-2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1DFB2E-5258-9C40-94E2-A7D0F0F10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2065068"/>
            <a:ext cx="6148013" cy="4553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36C3CA-5A40-D64A-893C-00D8ADEC94DD}"/>
                  </a:ext>
                </a:extLst>
              </p:cNvPr>
              <p:cNvSpPr txBox="1"/>
              <p:nvPr/>
            </p:nvSpPr>
            <p:spPr>
              <a:xfrm>
                <a:off x="2766358" y="5717084"/>
                <a:ext cx="5913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36C3CA-5A40-D64A-893C-00D8ADEC9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358" y="5717084"/>
                <a:ext cx="591380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25610E4-670F-894C-BEA1-78FDF188041D}"/>
                  </a:ext>
                </a:extLst>
              </p:cNvPr>
              <p:cNvSpPr txBox="1"/>
              <p:nvPr/>
            </p:nvSpPr>
            <p:spPr>
              <a:xfrm>
                <a:off x="3893438" y="2368176"/>
                <a:ext cx="6982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CuK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25610E4-670F-894C-BEA1-78FDF1880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438" y="2368176"/>
                <a:ext cx="698275" cy="307777"/>
              </a:xfrm>
              <a:prstGeom prst="rect">
                <a:avLst/>
              </a:prstGeom>
              <a:blipFill>
                <a:blip r:embed="rId4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09B251-F727-DB48-BC13-98B9FB2FCD89}"/>
                  </a:ext>
                </a:extLst>
              </p:cNvPr>
              <p:cNvSpPr txBox="1"/>
              <p:nvPr/>
            </p:nvSpPr>
            <p:spPr>
              <a:xfrm>
                <a:off x="4812276" y="5592932"/>
                <a:ext cx="58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BiL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09B251-F727-DB48-BC13-98B9FB2FC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76" y="5592932"/>
                <a:ext cx="580679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2EF0B5E-38C7-E645-8AFA-7BBF6005CC8D}"/>
                  </a:ext>
                </a:extLst>
              </p:cNvPr>
              <p:cNvSpPr txBox="1"/>
              <p:nvPr/>
            </p:nvSpPr>
            <p:spPr>
              <a:xfrm>
                <a:off x="2513299" y="5123098"/>
                <a:ext cx="6050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2EF0B5E-38C7-E645-8AFA-7BBF6005C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99" y="5123098"/>
                <a:ext cx="605021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EEBE88-4A27-104E-8747-484E6EA045B7}"/>
                  </a:ext>
                </a:extLst>
              </p:cNvPr>
              <p:cNvSpPr txBox="1"/>
              <p:nvPr/>
            </p:nvSpPr>
            <p:spPr>
              <a:xfrm>
                <a:off x="4234110" y="5123098"/>
                <a:ext cx="6050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Cu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EEBE88-4A27-104E-8747-484E6EA04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110" y="5123098"/>
                <a:ext cx="605021" cy="307777"/>
              </a:xfrm>
              <a:prstGeom prst="rect">
                <a:avLst/>
              </a:prstGeom>
              <a:blipFill>
                <a:blip r:embed="rId7"/>
                <a:stretch>
                  <a:fillRect l="-204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C2D307C-E664-FC4C-9441-3BEBE11155D5}"/>
                  </a:ext>
                </a:extLst>
              </p:cNvPr>
              <p:cNvSpPr txBox="1"/>
              <p:nvPr/>
            </p:nvSpPr>
            <p:spPr>
              <a:xfrm>
                <a:off x="5539545" y="5627524"/>
                <a:ext cx="58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BiL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C2D307C-E664-FC4C-9441-3BEBE1115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45" y="5627524"/>
                <a:ext cx="580679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8610AB-1FD0-AC4E-A3CE-063EA54CD7E9}"/>
              </a:ext>
            </a:extLst>
          </p:cNvPr>
          <p:cNvSpPr txBox="1"/>
          <p:nvPr/>
        </p:nvSpPr>
        <p:spPr>
          <a:xfrm rot="20469044">
            <a:off x="3955573" y="3406248"/>
            <a:ext cx="316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Preliminary calibration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29/10/2021</a:t>
            </a:r>
          </a:p>
        </p:txBody>
      </p:sp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C3D40473-11D8-274A-A8E1-3889DEF834BB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36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7959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B5D29-38BB-9848-AA0E-CE7A90BA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Veto-1 system installation</a:t>
            </a:r>
          </a:p>
        </p:txBody>
      </p:sp>
      <p:pic>
        <p:nvPicPr>
          <p:cNvPr id="8" name="Immagine 7" descr="Immagine che contiene pavimento, articoli&#10;&#10;Descrizione generata automaticamente">
            <a:extLst>
              <a:ext uri="{FF2B5EF4-FFF2-40B4-BE49-F238E27FC236}">
                <a16:creationId xmlns:a16="http://schemas.microsoft.com/office/drawing/2014/main" id="{BD6C4D29-96DD-E245-92CB-565CCD2C6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33" y="4501922"/>
            <a:ext cx="3076794" cy="23075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964D8A-DF09-0841-B395-331FC2FA0FA7}"/>
              </a:ext>
            </a:extLst>
          </p:cNvPr>
          <p:cNvSpPr txBox="1"/>
          <p:nvPr/>
        </p:nvSpPr>
        <p:spPr>
          <a:xfrm>
            <a:off x="7603368" y="2330044"/>
            <a:ext cx="14307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Drawing of the veto-1 elements placed around the vacuum</a:t>
            </a:r>
          </a:p>
          <a:p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chamber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4681E0-F4F2-AF4E-9CA0-B47FDECD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" y="2059278"/>
            <a:ext cx="3109942" cy="23574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9260471-BCE5-1246-B262-AC289B9B71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65" y="2144509"/>
            <a:ext cx="4108904" cy="23574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879D675-B89E-F94A-BF71-9458323516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879" y="4965576"/>
            <a:ext cx="3208294" cy="177571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3CC9C1-8B54-7E48-9CA6-C9068C2C1612}"/>
              </a:ext>
            </a:extLst>
          </p:cNvPr>
          <p:cNvSpPr txBox="1"/>
          <p:nvPr/>
        </p:nvSpPr>
        <p:spPr>
          <a:xfrm>
            <a:off x="3682650" y="4565466"/>
            <a:ext cx="428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Working principle of veto-1 system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843FC9-61AF-6242-90A0-BFA7B57299FC}"/>
              </a:ext>
            </a:extLst>
          </p:cNvPr>
          <p:cNvSpPr txBox="1"/>
          <p:nvPr/>
        </p:nvSpPr>
        <p:spPr>
          <a:xfrm>
            <a:off x="4394974" y="6501740"/>
            <a:ext cx="3208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Bazzi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, 2013 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JINST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 T11003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94070565-3F17-1C4F-90E0-CB4E6DFFFC58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716DE-B945-A446-9C2E-E16AC7122B84}"/>
              </a:ext>
            </a:extLst>
          </p:cNvPr>
          <p:cNvSpPr txBox="1"/>
          <p:nvPr/>
        </p:nvSpPr>
        <p:spPr>
          <a:xfrm>
            <a:off x="184798" y="2174879"/>
            <a:ext cx="126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Veto-1: single unit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7A142-409F-6B41-A578-7AF660884AB1}"/>
              </a:ext>
            </a:extLst>
          </p:cNvPr>
          <p:cNvSpPr txBox="1"/>
          <p:nvPr/>
        </p:nvSpPr>
        <p:spPr>
          <a:xfrm>
            <a:off x="1698893" y="4448214"/>
            <a:ext cx="1258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Veto1: 12 single units</a:t>
            </a:r>
          </a:p>
        </p:txBody>
      </p:sp>
    </p:spTree>
    <p:extLst>
      <p:ext uri="{BB962C8B-B14F-4D97-AF65-F5344CB8AC3E}">
        <p14:creationId xmlns:p14="http://schemas.microsoft.com/office/powerpoint/2010/main" val="19378003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B5D29-38BB-9848-AA0E-CE7A90BA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Veto-1 system installation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BD2C42-E8D7-6C45-9A3A-38A2B5F47579}"/>
              </a:ext>
            </a:extLst>
          </p:cNvPr>
          <p:cNvSpPr txBox="1"/>
          <p:nvPr/>
        </p:nvSpPr>
        <p:spPr>
          <a:xfrm>
            <a:off x="376057" y="6037343"/>
            <a:ext cx="4744555" cy="80021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</a:rPr>
              <a:t>Veto-1 system installed around the vacuum chamber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C622B139-6272-3A46-8F09-A37A32E77AF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38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09EBD1-2946-8D48-8D1A-92EF2ED1F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1" y="2051747"/>
            <a:ext cx="5266708" cy="3950031"/>
          </a:xfrm>
          <a:prstGeom prst="rect">
            <a:avLst/>
          </a:prstGeom>
        </p:spPr>
      </p:pic>
      <p:pic>
        <p:nvPicPr>
          <p:cNvPr id="5" name="Immagine 4" descr="Immagine che contiene persona, interni, ingombro&#10;&#10;Descrizione generata automaticamente">
            <a:extLst>
              <a:ext uri="{FF2B5EF4-FFF2-40B4-BE49-F238E27FC236}">
                <a16:creationId xmlns:a16="http://schemas.microsoft.com/office/drawing/2014/main" id="{D5F7EEAD-2A29-8B4A-8250-8320B7328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60376" y="2647268"/>
            <a:ext cx="4764163" cy="35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08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776654A5-19D7-A94F-A762-A0DDC152C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686176-788F-1841-8E8E-BEBBC3571231}"/>
              </a:ext>
            </a:extLst>
          </p:cNvPr>
          <p:cNvSpPr txBox="1"/>
          <p:nvPr/>
        </p:nvSpPr>
        <p:spPr>
          <a:xfrm>
            <a:off x="819150" y="863522"/>
            <a:ext cx="7505700" cy="1600438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SIDDHARTA-2 setup</a:t>
            </a:r>
          </a:p>
          <a:p>
            <a:pPr algn="ctr"/>
            <a:r>
              <a:rPr lang="en-US" sz="49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Ready for Run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922CEC6E-6557-644D-B60D-7FF89A23D4B2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25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FBA2E-9A95-F043-B7E6-0ADD7F24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Publications since last SC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A34CB65-26A7-DD4D-81EE-D1767856E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3350" y="2290378"/>
                <a:ext cx="8877300" cy="4567622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Miliucci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Silicon Drift Detectors system for high precision light kaonic atoms spectroscopy, Meas. Sci. Technol. 32 (2021).</a:t>
                </a:r>
                <a:b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Miliucci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Low energy kaon-nuclei interaction at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DAΦNE:The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SIDDHARTA-2 experiment, Il Nuovo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Cimento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 C (2021). </a:t>
                </a:r>
                <a:b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Selected communication at 106° SIF Congress (best presentation: Marco </a:t>
                </a:r>
                <a:r>
                  <a:rPr lang="en-US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Miliucci</a:t>
                </a:r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for with publication on </a:t>
                </a:r>
                <a:r>
                  <a:rPr lang="en-US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Rivista</a:t>
                </a:r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il Nuovo </a:t>
                </a:r>
                <a:r>
                  <a:rPr lang="en-US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Cimento</a:t>
                </a:r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Curceanu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al, Kaonic Atoms Measurements at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NE: SIDDHARTA-2 and Future Perspectives, Few Body Syst. 62, 4 (2021).</a:t>
                </a:r>
                <a:b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Miliucci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Silicon Drift Detectors spectroscopic response during the SIDDHARTA-2 Kaonic Helium run at the DAΦNE collider, arXiv:2111.01572, submitted to Condensed Matter.</a:t>
                </a:r>
                <a:b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 </a:t>
                </a:r>
                <a:r>
                  <a:rPr lang="en-US" sz="1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Miliucci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HIGH PRECISION KAONIC ATOMS X-RAY SPECTROSCOPY AT THE DAФNE COLLIDER: THE SIDDHARTA-2 EXPERIMENT (submitted to RAP Conference Proceedings)</a:t>
                </a: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A34CB65-26A7-DD4D-81EE-D1767856E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3350" y="2290378"/>
                <a:ext cx="8877300" cy="4567622"/>
              </a:xfrm>
              <a:blipFill>
                <a:blip r:embed="rId3"/>
                <a:stretch>
                  <a:fillRect l="-286" t="-556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5CF6D7A8-D626-AD48-A7BA-A4F37C15B84D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2131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1396D0A-E519-0542-8131-F08EAD4056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679" y="2518384"/>
            <a:ext cx="2722939" cy="42480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430BE2-453D-4A4E-8A69-3A71499DC38A}"/>
              </a:ext>
            </a:extLst>
          </p:cNvPr>
          <p:cNvSpPr txBox="1"/>
          <p:nvPr/>
        </p:nvSpPr>
        <p:spPr>
          <a:xfrm>
            <a:off x="2990621" y="6013033"/>
            <a:ext cx="217017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support structure</a:t>
            </a:r>
          </a:p>
        </p:txBody>
      </p:sp>
      <p:pic>
        <p:nvPicPr>
          <p:cNvPr id="11" name="Immagine 10" descr="Immagine che contiene interni, pavimento, scrivania, ufficio&#10;&#10;Descrizione generata automaticamente">
            <a:extLst>
              <a:ext uri="{FF2B5EF4-FFF2-40B4-BE49-F238E27FC236}">
                <a16:creationId xmlns:a16="http://schemas.microsoft.com/office/drawing/2014/main" id="{D871CD93-457D-9644-ABA4-63A422071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1234"/>
            <a:ext cx="2822917" cy="15893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8E54B0-2E36-C04D-8969-7E79994D7440}"/>
              </a:ext>
            </a:extLst>
          </p:cNvPr>
          <p:cNvSpPr txBox="1"/>
          <p:nvPr/>
        </p:nvSpPr>
        <p:spPr>
          <a:xfrm>
            <a:off x="226618" y="3691359"/>
            <a:ext cx="1519935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Lead shielding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F9F18B-D56A-4841-AC4F-8D3152150565}"/>
              </a:ext>
            </a:extLst>
          </p:cNvPr>
          <p:cNvSpPr txBox="1"/>
          <p:nvPr/>
        </p:nvSpPr>
        <p:spPr>
          <a:xfrm>
            <a:off x="5572618" y="2136338"/>
            <a:ext cx="3488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available,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Funded by University of Zagreb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Croatian Science Foundation project 8570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been transported to LNF from Zagreb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the installation of the support structure and  the lead shielding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56B95D-3626-FC41-BCC9-E0DB4074C5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380" y="4793309"/>
            <a:ext cx="3504659" cy="1973123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5CF25617-73B5-394F-BCA6-4859469C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</a:rPr>
              <a:t>HPGe</a:t>
            </a:r>
            <a:r>
              <a:rPr lang="en-US" sz="3200" dirty="0">
                <a:solidFill>
                  <a:schemeClr val="accent1"/>
                </a:solidFill>
              </a:rPr>
              <a:t> - feasibility test for the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kaonic lead measurement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57B1B8-0FFD-664B-BB3E-F15DDA78E6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0" y="4149896"/>
            <a:ext cx="2722939" cy="2616536"/>
          </a:xfrm>
          <a:prstGeom prst="rect">
            <a:avLst/>
          </a:prstGeom>
        </p:spPr>
      </p:pic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C027F61C-7EE3-914A-8CDA-48BA21481028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7473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5DE679-BC99-9C41-879B-CA99BCB886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968" y="2671434"/>
            <a:ext cx="6234391" cy="3490264"/>
          </a:xfrm>
          <a:prstGeom prst="rect">
            <a:avLst/>
          </a:prstGeom>
        </p:spPr>
      </p:pic>
      <p:pic>
        <p:nvPicPr>
          <p:cNvPr id="10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F1AE157-439B-984D-A945-143068E3C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7790" y="3096864"/>
            <a:ext cx="4688110" cy="2639405"/>
          </a:xfr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72D5AC9-5748-FA47-9726-4A3E83FB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6" y="759059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</a:rPr>
              <a:t>HPGe</a:t>
            </a:r>
            <a:r>
              <a:rPr lang="en-US" sz="3200" dirty="0">
                <a:solidFill>
                  <a:schemeClr val="accent1"/>
                </a:solidFill>
              </a:rPr>
              <a:t> - feasibility test for the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kaonic lead measurement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E75A659-0FD2-9648-B51B-AB706A119D8B}"/>
              </a:ext>
            </a:extLst>
          </p:cNvPr>
          <p:cNvSpPr/>
          <p:nvPr/>
        </p:nvSpPr>
        <p:spPr>
          <a:xfrm>
            <a:off x="3230968" y="2849234"/>
            <a:ext cx="1680268" cy="58477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with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at LNF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B14663C6-26E8-864F-80C7-33F0B14127FB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349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E2BB05-230A-A342-B0D0-A1474139CF9C}"/>
              </a:ext>
            </a:extLst>
          </p:cNvPr>
          <p:cNvSpPr txBox="1"/>
          <p:nvPr/>
        </p:nvSpPr>
        <p:spPr>
          <a:xfrm>
            <a:off x="4958033" y="3722000"/>
            <a:ext cx="2579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Test: </a:t>
            </a:r>
            <a:r>
              <a:rPr lang="en-US" baseline="30000" dirty="0"/>
              <a:t>133</a:t>
            </a:r>
            <a:r>
              <a:rPr lang="en-US" dirty="0"/>
              <a:t>Ba</a:t>
            </a:r>
            <a:br>
              <a:rPr lang="en-US" dirty="0"/>
            </a:br>
            <a:r>
              <a:rPr lang="en-US" dirty="0"/>
              <a:t>resolution 1.3 </a:t>
            </a:r>
            <a:r>
              <a:rPr lang="en-US" dirty="0" err="1"/>
              <a:t>kev</a:t>
            </a:r>
            <a:r>
              <a:rPr lang="en-US" dirty="0"/>
              <a:t> at 300 keV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356405-1209-2C4E-8B6D-E2B024FC7A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29" y="2517222"/>
            <a:ext cx="6165113" cy="345328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72D5AC9-5748-FA47-9726-4A3E83FB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6" y="759059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</a:rPr>
              <a:t>HPGe</a:t>
            </a:r>
            <a:r>
              <a:rPr lang="en-US" sz="3200" dirty="0">
                <a:solidFill>
                  <a:schemeClr val="accent1"/>
                </a:solidFill>
              </a:rPr>
              <a:t> - feasibility test for the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kaonic lead measure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D1BB92-BD4C-F041-982D-3FA1604A16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52" y="2122995"/>
            <a:ext cx="2403349" cy="4268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371D719-3910-CB4B-9D8C-5459C6A8AE99}"/>
                  </a:ext>
                </a:extLst>
              </p:cNvPr>
              <p:cNvSpPr txBox="1"/>
              <p:nvPr/>
            </p:nvSpPr>
            <p:spPr>
              <a:xfrm>
                <a:off x="3131307" y="3467006"/>
                <a:ext cx="30248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 about 1.3 keV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@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303 keV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371D719-3910-CB4B-9D8C-5459C6A8A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307" y="3467006"/>
                <a:ext cx="3024826" cy="307777"/>
              </a:xfrm>
              <a:prstGeom prst="rect">
                <a:avLst/>
              </a:prstGeom>
              <a:blipFill>
                <a:blip r:embed="rId5"/>
                <a:stretch>
                  <a:fillRect l="-83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955E3B9D-CA30-5D43-9C26-EB5E8C73CE65}"/>
              </a:ext>
            </a:extLst>
          </p:cNvPr>
          <p:cNvSpPr/>
          <p:nvPr/>
        </p:nvSpPr>
        <p:spPr>
          <a:xfrm>
            <a:off x="3214609" y="268131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with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at LNF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DF93F512-74B5-4647-BDFA-64CAD16E9432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9416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8042D87-2DEE-9748-8EB4-C6E4C73F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</a:rPr>
              <a:t>HPGe</a:t>
            </a:r>
            <a:r>
              <a:rPr lang="en-US" sz="3200" dirty="0">
                <a:solidFill>
                  <a:schemeClr val="accent1"/>
                </a:solidFill>
              </a:rPr>
              <a:t> - feasibility test for the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kaonic lead measurement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D72BAE-6AC9-E342-A7FA-943980D1B4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0438"/>
            <a:ext cx="5094515" cy="33463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168EEC2-85DB-634E-AC22-3917E8E691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4" y="2072811"/>
            <a:ext cx="3927445" cy="3531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7062989-B4C7-0141-A718-71F7F5650B2D}"/>
                  </a:ext>
                </a:extLst>
              </p:cNvPr>
              <p:cNvSpPr txBox="1"/>
              <p:nvPr/>
            </p:nvSpPr>
            <p:spPr>
              <a:xfrm>
                <a:off x="216211" y="2459181"/>
                <a:ext cx="47841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002060"/>
                    </a:solidFill>
                  </a:rPr>
                  <a:t>schematic representation of the apparatus, that will be installed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hall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7062989-B4C7-0141-A718-71F7F5650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11" y="2459181"/>
                <a:ext cx="4784133" cy="646331"/>
              </a:xfrm>
              <a:prstGeom prst="rect">
                <a:avLst/>
              </a:prstGeom>
              <a:blipFill>
                <a:blip r:embed="rId4"/>
                <a:stretch>
                  <a:fillRect l="-1058" t="-3846" r="-105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B657362-2E77-AA4A-B4B1-C0F4E542FC26}"/>
                  </a:ext>
                </a:extLst>
              </p:cNvPr>
              <p:cNvSpPr txBox="1"/>
              <p:nvPr/>
            </p:nvSpPr>
            <p:spPr>
              <a:xfrm>
                <a:off x="5056424" y="5734588"/>
                <a:ext cx="3909457" cy="830997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</a:rPr>
                  <a:t>HPGe</a:t>
                </a:r>
                <a:r>
                  <a:rPr lang="en-US" sz="2400" dirty="0">
                    <a:solidFill>
                      <a:srgbClr val="FF0000"/>
                    </a:solidFill>
                  </a:rPr>
                  <a:t> detector ready to be install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hall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B657362-2E77-AA4A-B4B1-C0F4E542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24" y="5734588"/>
                <a:ext cx="3909457" cy="830997"/>
              </a:xfrm>
              <a:prstGeom prst="rect">
                <a:avLst/>
              </a:prstGeom>
              <a:blipFill>
                <a:blip r:embed="rId5"/>
                <a:stretch>
                  <a:fillRect l="-1282" t="-4412" r="-3526" b="-14706"/>
                </a:stretch>
              </a:blipFill>
              <a:ln w="222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EB10EDD5-0513-B344-99AB-9200BB06A272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43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656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Segnaposto contenuto 4">
                <a:extLst>
                  <a:ext uri="{FF2B5EF4-FFF2-40B4-BE49-F238E27FC236}">
                    <a16:creationId xmlns:a16="http://schemas.microsoft.com/office/drawing/2014/main" id="{454DE38E-0C32-AE40-876A-298B487000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5524698"/>
                  </p:ext>
                </p:extLst>
              </p:nvPr>
            </p:nvGraphicFramePr>
            <p:xfrm>
              <a:off x="0" y="2532639"/>
              <a:ext cx="9143999" cy="47376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7" name="Segnaposto contenuto 4">
                <a:extLst>
                  <a:ext uri="{FF2B5EF4-FFF2-40B4-BE49-F238E27FC236}">
                    <a16:creationId xmlns:a16="http://schemas.microsoft.com/office/drawing/2014/main" id="{454DE38E-0C32-AE40-876A-298B487000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5524698"/>
                  </p:ext>
                </p:extLst>
              </p:nvPr>
            </p:nvGraphicFramePr>
            <p:xfrm>
              <a:off x="0" y="2532639"/>
              <a:ext cx="9143999" cy="47376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47335DDC-B7E1-B740-9F0C-8F7FFC08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Project timeline – future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33F74-FBB4-EF4B-BBD3-8186EAE060AF}"/>
              </a:ext>
            </a:extLst>
          </p:cNvPr>
          <p:cNvSpPr txBox="1"/>
          <p:nvPr/>
        </p:nvSpPr>
        <p:spPr>
          <a:xfrm>
            <a:off x="2522486" y="2201779"/>
            <a:ext cx="6440793" cy="6617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SIDDHARTA-2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run: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1 (300 pb</a:t>
            </a:r>
            <a:r>
              <a:rPr lang="en-US" sz="17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										 run 2 (500 pb</a:t>
            </a:r>
            <a:r>
              <a:rPr lang="en-US" sz="17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with optimized components</a:t>
            </a:r>
            <a:endParaRPr lang="en-US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A6CC510-B4F8-5946-9F8D-5FCD707D1498}"/>
              </a:ext>
            </a:extLst>
          </p:cNvPr>
          <p:cNvCxnSpPr>
            <a:cxnSpLocks/>
          </p:cNvCxnSpPr>
          <p:nvPr/>
        </p:nvCxnSpPr>
        <p:spPr>
          <a:xfrm>
            <a:off x="2446902" y="2201779"/>
            <a:ext cx="0" cy="2150716"/>
          </a:xfrm>
          <a:prstGeom prst="line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83B2780-BB0B-CC45-8093-5837BE63774C}"/>
              </a:ext>
            </a:extLst>
          </p:cNvPr>
          <p:cNvSpPr txBox="1"/>
          <p:nvPr/>
        </p:nvSpPr>
        <p:spPr>
          <a:xfrm>
            <a:off x="2446902" y="2967500"/>
            <a:ext cx="18307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the data taking with </a:t>
            </a:r>
            <a:r>
              <a:rPr lang="en-US" sz="1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b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check run condition with respect to SIDDHARTINO run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D2BD70A2-12E5-1641-9C44-201F0C69DCDE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1886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feld 11">
            <a:extLst>
              <a:ext uri="{FF2B5EF4-FFF2-40B4-BE49-F238E27FC236}">
                <a16:creationId xmlns:a16="http://schemas.microsoft.com/office/drawing/2014/main" id="{05A00DC6-D34F-42E5-B815-1CD5CB37A072}"/>
              </a:ext>
            </a:extLst>
          </p:cNvPr>
          <p:cNvSpPr txBox="1"/>
          <p:nvPr/>
        </p:nvSpPr>
        <p:spPr>
          <a:xfrm>
            <a:off x="1757388" y="115888"/>
            <a:ext cx="5641925" cy="584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SIDDHARTA-2  K-d measurement</a:t>
            </a:r>
          </a:p>
        </p:txBody>
      </p:sp>
      <p:grpSp>
        <p:nvGrpSpPr>
          <p:cNvPr id="77827" name="Picture 2">
            <a:extLst>
              <a:ext uri="{FF2B5EF4-FFF2-40B4-BE49-F238E27FC236}">
                <a16:creationId xmlns:a16="http://schemas.microsoft.com/office/drawing/2014/main" id="{636C1BDA-5494-4130-ADA2-A29F841B4607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578503"/>
            <a:ext cx="4943475" cy="4467225"/>
            <a:chOff x="0" y="0"/>
            <a:chExt cx="4943596" cy="4467061"/>
          </a:xfrm>
        </p:grpSpPr>
        <p:pic>
          <p:nvPicPr>
            <p:cNvPr id="77832" name="Picture 2" descr="Picture 2">
              <a:extLst>
                <a:ext uri="{FF2B5EF4-FFF2-40B4-BE49-F238E27FC236}">
                  <a16:creationId xmlns:a16="http://schemas.microsoft.com/office/drawing/2014/main" id="{E16AC5AC-D55D-47D5-8472-EA76888E3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77833" name="Picture 2" descr="Picture 2">
              <a:extLst>
                <a:ext uri="{FF2B5EF4-FFF2-40B4-BE49-F238E27FC236}">
                  <a16:creationId xmlns:a16="http://schemas.microsoft.com/office/drawing/2014/main" id="{456C73B0-0593-481B-ADDA-4659860C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77828" name="achievable precision">
            <a:extLst>
              <a:ext uri="{FF2B5EF4-FFF2-40B4-BE49-F238E27FC236}">
                <a16:creationId xmlns:a16="http://schemas.microsoft.com/office/drawing/2014/main" id="{4760E3F4-210E-422C-8824-6E7D7D133157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589490"/>
            <a:ext cx="1838325" cy="914400"/>
            <a:chOff x="0" y="0"/>
            <a:chExt cx="1838575" cy="914125"/>
          </a:xfrm>
        </p:grpSpPr>
        <p:sp>
          <p:nvSpPr>
            <p:cNvPr id="338" name="Quote Bubble">
              <a:extLst>
                <a:ext uri="{FF2B5EF4-FFF2-40B4-BE49-F238E27FC236}">
                  <a16:creationId xmlns:a16="http://schemas.microsoft.com/office/drawing/2014/main" id="{E09047DA-C93A-4301-9119-9037646F7DA5}"/>
                </a:ext>
              </a:extLst>
            </p:cNvPr>
            <p:cNvSpPr/>
            <p:nvPr/>
          </p:nvSpPr>
          <p:spPr>
            <a:xfrm>
              <a:off x="0" y="0"/>
              <a:ext cx="1838575" cy="914125"/>
            </a:xfrm>
            <a:prstGeom prst="wedgeEllipseCallout">
              <a:avLst>
                <a:gd name="adj1" fmla="val -79097"/>
                <a:gd name="adj2" fmla="val 108777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39" name="achievable precision">
              <a:extLst>
                <a:ext uri="{FF2B5EF4-FFF2-40B4-BE49-F238E27FC236}">
                  <a16:creationId xmlns:a16="http://schemas.microsoft.com/office/drawing/2014/main" id="{D5BB91EB-0810-448E-898C-72124813046A}"/>
                </a:ext>
              </a:extLst>
            </p:cNvPr>
            <p:cNvSpPr txBox="1"/>
            <p:nvPr/>
          </p:nvSpPr>
          <p:spPr>
            <a:xfrm>
              <a:off x="269912" y="133310"/>
              <a:ext cx="1298752" cy="676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>
              <a:spAutoFit/>
            </a:bodyPr>
            <a:lstStyle>
              <a:lvl1pPr algn="ctr"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/>
                  <a:sym typeface="Palatino Linotype"/>
                </a:rPr>
                <a:t>achievable precision</a:t>
              </a:r>
            </a:p>
          </p:txBody>
        </p:sp>
      </p:grpSp>
      <p:sp>
        <p:nvSpPr>
          <p:cNvPr id="341" name="Rechteck 1">
            <a:extLst>
              <a:ext uri="{FF2B5EF4-FFF2-40B4-BE49-F238E27FC236}">
                <a16:creationId xmlns:a16="http://schemas.microsoft.com/office/drawing/2014/main" id="{11507744-6589-49F6-AA8B-D56460C27B4A}"/>
              </a:ext>
            </a:extLst>
          </p:cNvPr>
          <p:cNvSpPr txBox="1"/>
          <p:nvPr/>
        </p:nvSpPr>
        <p:spPr>
          <a:xfrm>
            <a:off x="-13585" y="1441450"/>
            <a:ext cx="4189216" cy="452431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in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(all)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2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sz="2400" b="1" i="1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kaonic  deuterium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p)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A88531-E1EA-A84F-841A-2A2571B4B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D09DA-0358-4480-A120-AB163CE4EAFA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51A21B-A14B-654C-AB09-A6F61B326415}"/>
              </a:ext>
            </a:extLst>
          </p:cNvPr>
          <p:cNvSpPr txBox="1"/>
          <p:nvPr/>
        </p:nvSpPr>
        <p:spPr>
          <a:xfrm>
            <a:off x="726016" y="6012611"/>
            <a:ext cx="6739466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Significant impact in the theory of strong interaction with strangeness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Grafik 4">
            <a:extLst>
              <a:ext uri="{FF2B5EF4-FFF2-40B4-BE49-F238E27FC236}">
                <a16:creationId xmlns:a16="http://schemas.microsoft.com/office/drawing/2014/main" id="{62DB8BD0-BA6D-4A45-A3B3-FAA28DFC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863" y="1157288"/>
            <a:ext cx="62103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6D721F3-8B94-4C6A-8B81-FACD0F7832E7}"/>
              </a:ext>
            </a:extLst>
          </p:cNvPr>
          <p:cNvSpPr/>
          <p:nvPr/>
        </p:nvSpPr>
        <p:spPr>
          <a:xfrm>
            <a:off x="6159500" y="1627188"/>
            <a:ext cx="596900" cy="1073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C5D1FD-51E8-424F-BCC1-D624223BB30D}"/>
              </a:ext>
            </a:extLst>
          </p:cNvPr>
          <p:cNvSpPr/>
          <p:nvPr/>
        </p:nvSpPr>
        <p:spPr>
          <a:xfrm>
            <a:off x="1939925" y="1627188"/>
            <a:ext cx="563563" cy="1077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A270EF2-955B-4BDC-8940-E7DA155C4B07}"/>
              </a:ext>
            </a:extLst>
          </p:cNvPr>
          <p:cNvSpPr/>
          <p:nvPr/>
        </p:nvSpPr>
        <p:spPr>
          <a:xfrm>
            <a:off x="4940300" y="4224338"/>
            <a:ext cx="579438" cy="1062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78" name="Textfeld 1">
                <a:extLst>
                  <a:ext uri="{FF2B5EF4-FFF2-40B4-BE49-F238E27FC236}">
                    <a16:creationId xmlns:a16="http://schemas.microsoft.com/office/drawing/2014/main" id="{6C56264A-0F49-46CA-B511-826AFE195E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750" y="373063"/>
                <a:ext cx="8447088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kumimoji="0" lang="en-GB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SIDDHARTA-2 kaonic deuterium at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𝐃𝐀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𝐍𝐄</m:t>
                    </m:r>
                  </m:oMath>
                </a14:m>
                <a:endPara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878" name="Textfeld 1">
                <a:extLst>
                  <a:ext uri="{FF2B5EF4-FFF2-40B4-BE49-F238E27FC236}">
                    <a16:creationId xmlns:a16="http://schemas.microsoft.com/office/drawing/2014/main" id="{6C56264A-0F49-46CA-B511-826AFE195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373063"/>
                <a:ext cx="8447088" cy="584200"/>
              </a:xfrm>
              <a:prstGeom prst="rect">
                <a:avLst/>
              </a:prstGeom>
              <a:blipFill>
                <a:blip r:embed="rId4"/>
                <a:stretch>
                  <a:fillRect l="-1802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879" name="Textfeld 2">
            <a:extLst>
              <a:ext uri="{FF2B5EF4-FFF2-40B4-BE49-F238E27FC236}">
                <a16:creationId xmlns:a16="http://schemas.microsoft.com/office/drawing/2014/main" id="{0667EFF6-E968-4DC9-B46C-A8C0CEC5F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0" y="5905500"/>
            <a:ext cx="1500188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 [eV]</a:t>
            </a:r>
          </a:p>
        </p:txBody>
      </p:sp>
      <p:sp>
        <p:nvSpPr>
          <p:cNvPr id="79880" name="Textfeld 9">
            <a:extLst>
              <a:ext uri="{FF2B5EF4-FFF2-40B4-BE49-F238E27FC236}">
                <a16:creationId xmlns:a16="http://schemas.microsoft.com/office/drawing/2014/main" id="{2F303DD5-5963-4402-9A89-34CD4608FB2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7363" y="3414712"/>
            <a:ext cx="16525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width [eV]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42F6AB-F773-434A-A480-4100053E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46</a:t>
            </a:fld>
            <a:endParaRPr lang="it-IT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32AF4893-9100-4083-B63D-E9792E343C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625188"/>
            <a:ext cx="4560621" cy="5484201"/>
          </a:xfrm>
          <a:prstGeom prst="rect">
            <a:avLst/>
          </a:prstGeom>
          <a:ln w="50800" cmpd="dbl">
            <a:solidFill>
              <a:schemeClr val="tx1"/>
            </a:solidFill>
          </a:ln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3934210D-CCD3-4434-A679-3B5267454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93" y="1113873"/>
            <a:ext cx="384340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anticipate the request for an ex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tension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run with same setup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solid targets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CB4B735-5DE6-1347-BC13-B6C3E4123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A10BBA-6965-4BB0-9500-A21A015983EB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863575A-A1EE-2244-99AE-F5A01EB89A8B}"/>
              </a:ext>
            </a:extLst>
          </p:cNvPr>
          <p:cNvSpPr/>
          <p:nvPr/>
        </p:nvSpPr>
        <p:spPr>
          <a:xfrm>
            <a:off x="144190" y="6443990"/>
            <a:ext cx="8531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FF"/>
                </a:solidFill>
                <a:latin typeface="Courier New" panose="020703090202050204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https://www.lnf.infn.it/esperimenti/siddharta/Kaonic-atoms-post-Kd-SIDDHARTA_final.pdf</a:t>
            </a:r>
            <a:br>
              <a:rPr lang="it-IT" sz="160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9306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E0C6E8-14BA-4409-9432-97BD3D01A01C}"/>
              </a:ext>
            </a:extLst>
          </p:cNvPr>
          <p:cNvGrpSpPr/>
          <p:nvPr/>
        </p:nvGrpSpPr>
        <p:grpSpPr>
          <a:xfrm>
            <a:off x="1079656" y="1474300"/>
            <a:ext cx="7247631" cy="4539639"/>
            <a:chOff x="421555" y="1564261"/>
            <a:chExt cx="6903072" cy="428466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555" y="1564261"/>
              <a:ext cx="6903072" cy="4284665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3141398" y="2562324"/>
              <a:ext cx="33534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1"/>
              <a:r>
                <a:rPr lang="en-GB" sz="1500" b="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430179" y="2562324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1"/>
              <a:r>
                <a:rPr lang="en-GB" sz="1500" b="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721371" y="2736323"/>
              <a:ext cx="312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1"/>
              <a:r>
                <a:rPr lang="en-GB" sz="1500" b="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Textfeld 2">
            <a:extLst>
              <a:ext uri="{FF2B5EF4-FFF2-40B4-BE49-F238E27FC236}">
                <a16:creationId xmlns:a16="http://schemas.microsoft.com/office/drawing/2014/main" id="{5F2AA307-7001-4726-AE6D-BE1C5F66C36E}"/>
              </a:ext>
            </a:extLst>
          </p:cNvPr>
          <p:cNvSpPr txBox="1"/>
          <p:nvPr/>
        </p:nvSpPr>
        <p:spPr>
          <a:xfrm>
            <a:off x="533124" y="222515"/>
            <a:ext cx="807132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1"/>
            <a:r>
              <a:rPr lang="en-GB" sz="2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present SDDs: Solid target system for light kaonic atoms: e.g. </a:t>
            </a:r>
            <a:r>
              <a:rPr lang="en-GB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– Be - B financed by INFN Nuclear physics (gr 3) as first step towards Future (see </a:t>
            </a:r>
            <a:r>
              <a:rPr lang="en-GB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Curceanu</a:t>
            </a:r>
            <a:r>
              <a:rPr lang="en-GB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E6A9F70-2FB9-EB40-80B8-13C9F367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48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6732587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88731" y="985112"/>
            <a:ext cx="20633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kaonic Li-transitions</a:t>
            </a:r>
          </a:p>
          <a:p>
            <a:pPr defTabSz="685800" hangingPunct="1"/>
            <a:endParaRPr lang="en-GB" sz="1500" b="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	~15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4-2	~21 </a:t>
            </a:r>
            <a:r>
              <a:rPr lang="en-GB" sz="1500" b="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5-2	~23 </a:t>
            </a:r>
            <a:r>
              <a:rPr lang="en-GB" sz="1500" b="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endParaRPr lang="en-GB" sz="1500" b="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4-3	~ 5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5-3	~ 8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6-3	~ 9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5-4	~2.5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hangingPunct="1"/>
            <a:r>
              <a:rPr lang="en-GB" sz="15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6-4	~ 4 </a:t>
            </a:r>
            <a:r>
              <a:rPr lang="en-GB" sz="15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15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82EC3A-FB98-4642-BBCA-4C2C2096B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00" y="1299403"/>
            <a:ext cx="5669771" cy="2674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18FE5-39BD-4892-B88C-C0E1729D1F11}"/>
              </a:ext>
            </a:extLst>
          </p:cNvPr>
          <p:cNvSpPr txBox="1"/>
          <p:nvPr/>
        </p:nvSpPr>
        <p:spPr>
          <a:xfrm>
            <a:off x="88731" y="4608115"/>
            <a:ext cx="871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The energy spectra of light kaonic atom transitions for Li, Be and B targets below 17 keV can achieve a precision below 2-3 eV, for an integrated luminosity of </a:t>
            </a:r>
            <a:r>
              <a:rPr lang="en-GB" sz="2400" b="1" dirty="0">
                <a:solidFill>
                  <a:srgbClr val="FF0000"/>
                </a:solidFill>
              </a:rPr>
              <a:t>about 150 pb</a:t>
            </a:r>
            <a:r>
              <a:rPr lang="en-GB" sz="2400" b="1" baseline="30000" dirty="0">
                <a:solidFill>
                  <a:srgbClr val="FF0000"/>
                </a:solidFill>
              </a:rPr>
              <a:t>-1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(including calibrations and test).</a:t>
            </a:r>
          </a:p>
          <a:p>
            <a:r>
              <a:rPr lang="en-GB" sz="2400" dirty="0"/>
              <a:t>We anticipate the request of this additional run post-SIDDHARTA-2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37" y="0"/>
            <a:ext cx="2316463" cy="14378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123224"/>
            <a:ext cx="85441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1"/>
            <a:r>
              <a:rPr lang="en-GB" sz="2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target system for light </a:t>
            </a:r>
            <a:r>
              <a:rPr lang="en-GB" sz="2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kaonic</a:t>
            </a:r>
            <a:r>
              <a:rPr lang="en-GB" sz="2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atoms: e.g. Li – Be – B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7E01383-670A-FA40-9B9C-949ED638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87971" y="6400800"/>
            <a:ext cx="1905000" cy="457200"/>
          </a:xfrm>
        </p:spPr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49</a:t>
            </a:fld>
            <a:endParaRPr lang="it-IT" alt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CFD777-7020-1444-8CAC-ED9DE87B140A}"/>
              </a:ext>
            </a:extLst>
          </p:cNvPr>
          <p:cNvSpPr txBox="1"/>
          <p:nvPr/>
        </p:nvSpPr>
        <p:spPr>
          <a:xfrm>
            <a:off x="7287493" y="1600846"/>
            <a:ext cx="69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KLi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C95660-7D87-D14F-AD70-B152650473CD}"/>
              </a:ext>
            </a:extLst>
          </p:cNvPr>
          <p:cNvSpPr txBox="1"/>
          <p:nvPr/>
        </p:nvSpPr>
        <p:spPr>
          <a:xfrm>
            <a:off x="6291575" y="2228373"/>
            <a:ext cx="605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57</a:t>
            </a:r>
            <a:r>
              <a:rPr lang="en-US" sz="1400" dirty="0"/>
              <a:t>Co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044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FBA2E-9A95-F043-B7E6-0ADD7F24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Publications since last 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34CB65-26A7-DD4D-81EE-D1767856E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2290378"/>
            <a:ext cx="8877300" cy="456762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Scordo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Efficiency measurements and simulations of a HAPG based Von Hamos spectrometer for large sources, J. Anal. At.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2021, JAAS, 2021, 36, 2485 – 2491,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10.1039/D1JA00214G.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Scordo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VOXES: a new HAPG mosaic crystal based Von Hamos spectrometer for millimetric sources, RAP conference proceedings, VOL. 6, PP. 1–5, 2021. 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Silicon Drift Detectors Technology for High Precision Light Kaonic Atoms Spectroscopic Measurements at the DAΦNE Collider, in print on AIP-CP.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De Leo et al, Reflection efficiency and spectra resolutions ray-tracing simulations for the VOXES HAPG crystal based Von Hamos spectrometer, arXiv:2111.01572, submitted to Condensed Matter.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Helium measure: shift and width,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preparation.</a:t>
            </a:r>
            <a:b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Yield kaonic helium in gas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preparation.</a:t>
            </a:r>
            <a:b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81F7DB2E-3418-8047-99CF-F5A94ADBA41D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8750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A220F-2D99-374A-839D-D9FFC31E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2">
                <a:extLst>
                  <a:ext uri="{FF2B5EF4-FFF2-40B4-BE49-F238E27FC236}">
                    <a16:creationId xmlns:a16="http://schemas.microsoft.com/office/drawing/2014/main" id="{D9CEB276-25C8-4BA5-B4FE-12681D5F4462}"/>
                  </a:ext>
                </a:extLst>
              </p:cNvPr>
              <p:cNvSpPr/>
              <p:nvPr/>
            </p:nvSpPr>
            <p:spPr>
              <a:xfrm>
                <a:off x="1" y="1980521"/>
                <a:ext cx="9144000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16531" indent="-316531">
                  <a:buFont typeface="Arial" pitchFamily="34" charset="0"/>
                  <a:buChar char="•"/>
                </a:pPr>
                <a:r>
                  <a:rPr lang="en-US" sz="2000" b="1" dirty="0"/>
                  <a:t>Despite the difficult period, we have been able to follow our plan and Sci Com </a:t>
                </a:r>
                <a:r>
                  <a:rPr lang="en-US" sz="2000" b="1" dirty="0" err="1"/>
                  <a:t>recom</a:t>
                </a:r>
                <a:r>
                  <a:rPr lang="en-US" sz="2000" b="1" dirty="0"/>
                  <a:t>. and  perform our activities along the schedule @SC61</a:t>
                </a:r>
              </a:p>
              <a:p>
                <a:endParaRPr lang="en-US" sz="2000" b="1" dirty="0"/>
              </a:p>
              <a:p>
                <a:pPr marL="316531" indent="-316531">
                  <a:buFont typeface="Arial" pitchFamily="34" charset="0"/>
                  <a:buChar char="•"/>
                </a:pPr>
                <a:r>
                  <a:rPr lang="en-US" sz="2000" b="1" dirty="0"/>
                  <a:t>In particular we: understood and (together with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𝐃𝐀</m:t>
                    </m:r>
                    <m:r>
                      <a:rPr lang="it-I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it-I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𝐍𝐄</m:t>
                    </m:r>
                  </m:oMath>
                </a14:m>
                <a:r>
                  <a:rPr lang="en-US" sz="2000" b="1" dirty="0"/>
                  <a:t>) succeed to reduce </a:t>
                </a:r>
                <a:r>
                  <a:rPr lang="en-US" sz="2000" b="1" dirty="0" err="1"/>
                  <a:t>backg</a:t>
                </a:r>
                <a:r>
                  <a:rPr lang="en-US" sz="2000" b="1" dirty="0"/>
                  <a:t> such as to start SIDDHARTA-2 run;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performed the most precise 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KHe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measurement in gas and the measurement of yields at lowest density </a:t>
                </a:r>
              </a:p>
              <a:p>
                <a:pPr marL="316531" indent="-316531">
                  <a:buFont typeface="Arial" pitchFamily="34" charset="0"/>
                  <a:buChar char="•"/>
                </a:pPr>
                <a:endParaRPr lang="en-US" sz="2000" b="1" dirty="0"/>
              </a:p>
              <a:p>
                <a:pPr marL="316531" indent="-316531">
                  <a:buFont typeface="Arial" pitchFamily="34" charset="0"/>
                  <a:buChar char="•"/>
                </a:pPr>
                <a:r>
                  <a:rPr lang="en-GB" sz="2000" b="1" dirty="0">
                    <a:solidFill>
                      <a:srgbClr val="4D25F7"/>
                    </a:solidFill>
                  </a:rPr>
                  <a:t>About 10 articles were published – important scientific outcome, 2 are in preparation</a:t>
                </a:r>
              </a:p>
              <a:p>
                <a:pPr marL="316531" indent="-316531">
                  <a:buFont typeface="Arial" pitchFamily="34" charset="0"/>
                  <a:buChar char="•"/>
                </a:pPr>
                <a:endParaRPr lang="en-US" sz="2000" b="1" dirty="0"/>
              </a:p>
              <a:p>
                <a:pPr marL="316531" indent="-316531">
                  <a:buFont typeface="Arial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We are ready and very motivated to start the </a:t>
                </a:r>
                <a:r>
                  <a:rPr lang="en-US" sz="2000" b="1" dirty="0"/>
                  <a:t>SIDDHARTA-2 planned first </a:t>
                </a:r>
                <a:r>
                  <a:rPr lang="en-US" sz="2000" b="1" dirty="0" err="1"/>
                  <a:t>Kd</a:t>
                </a:r>
                <a:r>
                  <a:rPr lang="en-US" sz="2000" b="1" dirty="0"/>
                  <a:t> measurement</a:t>
                </a:r>
              </a:p>
              <a:p>
                <a:pPr marL="316531" indent="-316531">
                  <a:buFont typeface="Arial" pitchFamily="34" charset="0"/>
                  <a:buChar char="•"/>
                </a:pPr>
                <a:endParaRPr lang="en-US" sz="2000" b="1" dirty="0"/>
              </a:p>
              <a:p>
                <a:pPr marL="316531" indent="-316531">
                  <a:buFont typeface="Arial" pitchFamily="34" charset="0"/>
                  <a:buChar char="•"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We put forward proposal for solid targets measurements with SIDDHARTA-2 setup for 100-150 pb</a:t>
                </a:r>
                <a:r>
                  <a:rPr lang="en-US" sz="2000" b="1" baseline="30000" dirty="0">
                    <a:solidFill>
                      <a:srgbClr val="0000FF"/>
                    </a:solidFill>
                  </a:rPr>
                  <a:t>-1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 after </a:t>
                </a:r>
                <a:r>
                  <a:rPr lang="en-US" sz="2000" b="1" dirty="0" err="1">
                    <a:solidFill>
                      <a:srgbClr val="0000FF"/>
                    </a:solidFill>
                  </a:rPr>
                  <a:t>Kd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 run</a:t>
                </a:r>
              </a:p>
            </p:txBody>
          </p:sp>
        </mc:Choice>
        <mc:Fallback xmlns="">
          <p:sp>
            <p:nvSpPr>
              <p:cNvPr id="4" name="Rettangolo 2">
                <a:extLst>
                  <a:ext uri="{FF2B5EF4-FFF2-40B4-BE49-F238E27FC236}">
                    <a16:creationId xmlns:a16="http://schemas.microsoft.com/office/drawing/2014/main" id="{D9CEB276-25C8-4BA5-B4FE-12681D5F4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980521"/>
                <a:ext cx="9144000" cy="5016758"/>
              </a:xfrm>
              <a:prstGeom prst="rect">
                <a:avLst/>
              </a:prstGeom>
              <a:blipFill>
                <a:blip r:embed="rId3"/>
                <a:stretch>
                  <a:fillRect l="-556" t="-758" r="-972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5E5645-C883-6148-A58B-042BBC5A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50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5982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F781A729-E6E7-FA43-83C4-C67F22D121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AF44DF4-BFAA-3842-BD81-862FE8FB3AF5}"/>
              </a:ext>
            </a:extLst>
          </p:cNvPr>
          <p:cNvSpPr/>
          <p:nvPr/>
        </p:nvSpPr>
        <p:spPr>
          <a:xfrm>
            <a:off x="539293" y="115503"/>
            <a:ext cx="8065413" cy="2031325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Luca de </a:t>
            </a:r>
            <a:r>
              <a:rPr lang="en-US" sz="4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Paolis</a:t>
            </a:r>
            <a:r>
              <a:rPr lang="en-US" sz="4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Ph</a:t>
            </a:r>
            <a: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.D. in physics </a:t>
            </a:r>
            <a:b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it-IT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eccellente qualità</a:t>
            </a:r>
            <a: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con lode</a:t>
            </a:r>
            <a:b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4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September 2021 </a:t>
            </a:r>
          </a:p>
        </p:txBody>
      </p:sp>
    </p:spTree>
    <p:extLst>
      <p:ext uri="{BB962C8B-B14F-4D97-AF65-F5344CB8AC3E}">
        <p14:creationId xmlns:p14="http://schemas.microsoft.com/office/powerpoint/2010/main" val="95483670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2">
            <a:extLst>
              <a:ext uri="{FF2B5EF4-FFF2-40B4-BE49-F238E27FC236}">
                <a16:creationId xmlns:a16="http://schemas.microsoft.com/office/drawing/2014/main" id="{8C4443B2-E3ED-4946-ABD2-138099FC7156}"/>
              </a:ext>
            </a:extLst>
          </p:cNvPr>
          <p:cNvSpPr/>
          <p:nvPr/>
        </p:nvSpPr>
        <p:spPr>
          <a:xfrm>
            <a:off x="3510315" y="1107831"/>
            <a:ext cx="1883849" cy="546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/>
            <a:r>
              <a:rPr lang="en-US" sz="2954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Thank you!</a:t>
            </a:r>
            <a:endParaRPr lang="it-IT" sz="2954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</p:txBody>
      </p:sp>
      <p:sp>
        <p:nvSpPr>
          <p:cNvPr id="6" name="Rettangolo 2">
            <a:extLst>
              <a:ext uri="{FF2B5EF4-FFF2-40B4-BE49-F238E27FC236}">
                <a16:creationId xmlns:a16="http://schemas.microsoft.com/office/drawing/2014/main" id="{5822FC55-8082-432B-9A32-2A609F94CC3D}"/>
              </a:ext>
            </a:extLst>
          </p:cNvPr>
          <p:cNvSpPr/>
          <p:nvPr/>
        </p:nvSpPr>
        <p:spPr>
          <a:xfrm>
            <a:off x="281354" y="474785"/>
            <a:ext cx="8932985" cy="71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/>
            <a:r>
              <a:rPr lang="en-US" sz="4062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Part of the SIDDHARTA-2 collaboration</a:t>
            </a:r>
            <a:endParaRPr lang="it-IT" sz="4062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62B37-FAB4-4193-97E2-378A4354BD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1" y="1649482"/>
            <a:ext cx="9068799" cy="48582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C71429-E51B-CA41-A45C-E7ECDF9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52</a:t>
            </a:fld>
            <a:endParaRPr kumimoji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97823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B1139-99CC-C144-AA78-4E86D0A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3613C1-89EB-2749-B951-204E5BC9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337911-EE98-0045-93CC-8A164BD9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6571" y="-136368"/>
            <a:ext cx="9953897" cy="69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5AFD863-3C74-EF45-B33E-9829403E8E61}"/>
                  </a:ext>
                </a:extLst>
              </p:cNvPr>
              <p:cNvSpPr/>
              <p:nvPr/>
            </p:nvSpPr>
            <p:spPr>
              <a:xfrm>
                <a:off x="-326571" y="95228"/>
                <a:ext cx="9674241" cy="3477875"/>
              </a:xfrm>
              <a:prstGeom prst="rect">
                <a:avLst/>
              </a:prstGeom>
              <a:solidFill>
                <a:schemeClr val="bg1">
                  <a:alpha val="28819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Special thanks to the accelerator, research and technical divisions, 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and in particular to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the DA</a:t>
                </a:r>
                <a14:m>
                  <m:oMath xmlns:m="http://schemas.openxmlformats.org/officeDocument/2006/math">
                    <m:r>
                      <a:rPr lang="it-IT" sz="4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NE staff and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to the LNF Director </a:t>
                </a:r>
                <a:endParaRPr lang="en-US" sz="4400" dirty="0">
                  <a:solidFill>
                    <a:srgbClr val="0000FF"/>
                  </a:solidFill>
                  <a:effectLst>
                    <a:outerShdw blurRad="50800" dist="50800" dir="5400000" algn="ctr" rotWithShape="0">
                      <a:schemeClr val="bg1">
                        <a:lumMod val="85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5AFD863-3C74-EF45-B33E-9829403E8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6571" y="95228"/>
                <a:ext cx="9674241" cy="3477875"/>
              </a:xfrm>
              <a:prstGeom prst="rect">
                <a:avLst/>
              </a:prstGeom>
              <a:blipFill>
                <a:blip r:embed="rId3"/>
                <a:stretch>
                  <a:fillRect t="-3636" b="-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6120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68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701F5-F948-D441-A3A5-3A5F1E5F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SPARE</a:t>
            </a:r>
          </a:p>
        </p:txBody>
      </p:sp>
    </p:spTree>
    <p:extLst>
      <p:ext uri="{BB962C8B-B14F-4D97-AF65-F5344CB8AC3E}">
        <p14:creationId xmlns:p14="http://schemas.microsoft.com/office/powerpoint/2010/main" val="111903255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0DF8176-D042-F248-9FB2-36B7B1E07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522" y="240012"/>
            <a:ext cx="9212628" cy="6377975"/>
          </a:xfrm>
        </p:spPr>
      </p:pic>
    </p:spTree>
    <p:extLst>
      <p:ext uri="{BB962C8B-B14F-4D97-AF65-F5344CB8AC3E}">
        <p14:creationId xmlns:p14="http://schemas.microsoft.com/office/powerpoint/2010/main" val="3223791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48EE2F-BFD4-1045-B579-0E5BC874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628CC50-24C6-EA47-969E-4BE33BEAC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3" y="140677"/>
            <a:ext cx="9194798" cy="6365630"/>
          </a:xfrm>
        </p:spPr>
      </p:pic>
    </p:spTree>
    <p:extLst>
      <p:ext uri="{BB962C8B-B14F-4D97-AF65-F5344CB8AC3E}">
        <p14:creationId xmlns:p14="http://schemas.microsoft.com/office/powerpoint/2010/main" val="52409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E8E4DD-3E43-BD48-8C6B-4C95127C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316D752-4A48-6E44-AC21-9AAAE195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297541-8062-4847-9FFA-99D40E8A3C9E}"/>
              </a:ext>
            </a:extLst>
          </p:cNvPr>
          <p:cNvSpPr/>
          <p:nvPr/>
        </p:nvSpPr>
        <p:spPr>
          <a:xfrm>
            <a:off x="0" y="-12878"/>
            <a:ext cx="9144000" cy="687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2148BA6-9E38-D24F-98D7-2ACCD9B7872E}"/>
              </a:ext>
            </a:extLst>
          </p:cNvPr>
          <p:cNvSpPr txBox="1">
            <a:spLocks/>
          </p:cNvSpPr>
          <p:nvPr/>
        </p:nvSpPr>
        <p:spPr>
          <a:xfrm>
            <a:off x="961545" y="0"/>
            <a:ext cx="7220909" cy="708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Laboratory activity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DBD2C7-F1A7-6147-ADBA-71FA7FE131CB}"/>
              </a:ext>
            </a:extLst>
          </p:cNvPr>
          <p:cNvSpPr txBox="1"/>
          <p:nvPr/>
        </p:nvSpPr>
        <p:spPr>
          <a:xfrm>
            <a:off x="575140" y="6461501"/>
            <a:ext cx="5461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M. Iliescu et al,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IEEE VOL. 70, 2021. DOI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10.1109/TIM.2021.3068149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EFF340-45C7-7A46-801E-47A2D94BD0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9" y="1646424"/>
            <a:ext cx="4742881" cy="4172743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FE8A43E1-8277-7347-8E37-29C04E5AE4D2}"/>
              </a:ext>
            </a:extLst>
          </p:cNvPr>
          <p:cNvCxnSpPr>
            <a:cxnSpLocks/>
          </p:cNvCxnSpPr>
          <p:nvPr/>
        </p:nvCxnSpPr>
        <p:spPr>
          <a:xfrm flipH="1">
            <a:off x="1102495" y="1909591"/>
            <a:ext cx="2187950" cy="3089654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A3E4DA9-8AE1-ED4B-8624-0205E93D9597}"/>
                  </a:ext>
                </a:extLst>
              </p:cNvPr>
              <p:cNvSpPr txBox="1"/>
              <p:nvPr/>
            </p:nvSpPr>
            <p:spPr>
              <a:xfrm>
                <a:off x="3708400" y="5819167"/>
                <a:ext cx="1430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𝑟𝑖𝑠𝑒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𝑛𝑠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A3E4DA9-8AE1-ED4B-8624-0205E93D9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00" y="5819167"/>
                <a:ext cx="1430867" cy="307777"/>
              </a:xfrm>
              <a:prstGeom prst="rect">
                <a:avLst/>
              </a:prstGeom>
              <a:blipFill>
                <a:blip r:embed="rId4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4ED1C1-5EF9-454F-9DF5-60ED57886EFF}"/>
                  </a:ext>
                </a:extLst>
              </p:cNvPr>
              <p:cNvSpPr txBox="1"/>
              <p:nvPr/>
            </p:nvSpPr>
            <p:spPr>
              <a:xfrm rot="16200000">
                <a:off x="-393164" y="2115656"/>
                <a:ext cx="1430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𝑑𝑟𝑖𝑓𝑡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𝑛𝑠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4ED1C1-5EF9-454F-9DF5-60ED57886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93164" y="2115656"/>
                <a:ext cx="1430867" cy="307777"/>
              </a:xfrm>
              <a:prstGeom prst="rect">
                <a:avLst/>
              </a:prstGeom>
              <a:blipFill>
                <a:blip r:embed="rId5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0C635A-3357-FD48-95CD-164391170A14}"/>
              </a:ext>
            </a:extLst>
          </p:cNvPr>
          <p:cNvSpPr txBox="1"/>
          <p:nvPr/>
        </p:nvSpPr>
        <p:spPr>
          <a:xfrm>
            <a:off x="3144360" y="4814579"/>
            <a:ext cx="694266" cy="3693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MIPs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A0ACD32-9BE8-FB4B-A27B-4DED6ED21477}"/>
              </a:ext>
            </a:extLst>
          </p:cNvPr>
          <p:cNvSpPr txBox="1"/>
          <p:nvPr/>
        </p:nvSpPr>
        <p:spPr>
          <a:xfrm>
            <a:off x="1142999" y="1944146"/>
            <a:ext cx="762001" cy="3693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X-ray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470A402-528E-2F4E-82FE-104347605081}"/>
              </a:ext>
            </a:extLst>
          </p:cNvPr>
          <p:cNvCxnSpPr>
            <a:cxnSpLocks/>
          </p:cNvCxnSpPr>
          <p:nvPr/>
        </p:nvCxnSpPr>
        <p:spPr>
          <a:xfrm>
            <a:off x="1433310" y="2368354"/>
            <a:ext cx="264491" cy="77046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DF4E17B-E011-D843-9F68-6311D14A29EE}"/>
              </a:ext>
            </a:extLst>
          </p:cNvPr>
          <p:cNvCxnSpPr>
            <a:cxnSpLocks/>
          </p:cNvCxnSpPr>
          <p:nvPr/>
        </p:nvCxnSpPr>
        <p:spPr>
          <a:xfrm flipH="1" flipV="1">
            <a:off x="2697653" y="3973179"/>
            <a:ext cx="776381" cy="8414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nello 22">
            <a:extLst>
              <a:ext uri="{FF2B5EF4-FFF2-40B4-BE49-F238E27FC236}">
                <a16:creationId xmlns:a16="http://schemas.microsoft.com/office/drawing/2014/main" id="{021168EA-4649-BC47-AAF1-9B95B90F3DC7}"/>
              </a:ext>
            </a:extLst>
          </p:cNvPr>
          <p:cNvSpPr/>
          <p:nvPr/>
        </p:nvSpPr>
        <p:spPr>
          <a:xfrm rot="18201893">
            <a:off x="698534" y="3079292"/>
            <a:ext cx="2426776" cy="451909"/>
          </a:xfrm>
          <a:prstGeom prst="donut">
            <a:avLst>
              <a:gd name="adj" fmla="val 36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D009290-42FE-F94F-86DD-6EBB374346C2}"/>
              </a:ext>
            </a:extLst>
          </p:cNvPr>
          <p:cNvSpPr txBox="1"/>
          <p:nvPr/>
        </p:nvSpPr>
        <p:spPr>
          <a:xfrm>
            <a:off x="5783617" y="1482481"/>
            <a:ext cx="297938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Discovered a correlation between rise time and drift time for the x-ray 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DA43572-FF6E-2E4B-BDA0-B4B86FA44044}"/>
              </a:ext>
            </a:extLst>
          </p:cNvPr>
          <p:cNvCxnSpPr>
            <a:cxnSpLocks/>
          </p:cNvCxnSpPr>
          <p:nvPr/>
        </p:nvCxnSpPr>
        <p:spPr>
          <a:xfrm>
            <a:off x="7289800" y="2404291"/>
            <a:ext cx="0" cy="682166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F0C962E-28E6-C648-97EF-978D22243B3B}"/>
              </a:ext>
            </a:extLst>
          </p:cNvPr>
          <p:cNvSpPr txBox="1"/>
          <p:nvPr/>
        </p:nvSpPr>
        <p:spPr>
          <a:xfrm>
            <a:off x="5783617" y="3083566"/>
            <a:ext cx="2979383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New technique to distinguish x-rays from MIP  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F13DB55-374F-6548-B7EF-E62F957EBCF6}"/>
              </a:ext>
            </a:extLst>
          </p:cNvPr>
          <p:cNvSpPr txBox="1"/>
          <p:nvPr/>
        </p:nvSpPr>
        <p:spPr>
          <a:xfrm>
            <a:off x="5422819" y="4798949"/>
            <a:ext cx="3685762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we are studying the feasibility of applying this technique to the SIDDHARTA-2 experiment</a:t>
            </a:r>
          </a:p>
        </p:txBody>
      </p:sp>
    </p:spTree>
    <p:extLst>
      <p:ext uri="{BB962C8B-B14F-4D97-AF65-F5344CB8AC3E}">
        <p14:creationId xmlns:p14="http://schemas.microsoft.com/office/powerpoint/2010/main" val="174360715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E8E4DD-3E43-BD48-8C6B-4C95127C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316D752-4A48-6E44-AC21-9AAAE195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297541-8062-4847-9FFA-99D40E8A3C9E}"/>
              </a:ext>
            </a:extLst>
          </p:cNvPr>
          <p:cNvSpPr/>
          <p:nvPr/>
        </p:nvSpPr>
        <p:spPr>
          <a:xfrm>
            <a:off x="0" y="-12878"/>
            <a:ext cx="9144000" cy="6870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2148BA6-9E38-D24F-98D7-2ACCD9B7872E}"/>
              </a:ext>
            </a:extLst>
          </p:cNvPr>
          <p:cNvSpPr txBox="1">
            <a:spLocks/>
          </p:cNvSpPr>
          <p:nvPr/>
        </p:nvSpPr>
        <p:spPr>
          <a:xfrm>
            <a:off x="961545" y="0"/>
            <a:ext cx="7220909" cy="708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Laboratory activity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FEE86D-27EC-B444-8B3A-BE274252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6" y="1055609"/>
            <a:ext cx="6618666" cy="49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058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F41FC-E1A3-764A-8D7F-23116BEB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61</a:t>
            </a:r>
            <a:r>
              <a:rPr lang="en-US" sz="3200" baseline="30000" dirty="0">
                <a:solidFill>
                  <a:schemeClr val="accent1"/>
                </a:solidFill>
              </a:rPr>
              <a:t>st</a:t>
            </a:r>
            <a:r>
              <a:rPr lang="en-US" sz="3200" dirty="0">
                <a:solidFill>
                  <a:schemeClr val="accent1"/>
                </a:solidFill>
              </a:rPr>
              <a:t> LNF Scientific Committee Meeting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EA944D-129A-594A-99FB-40C52455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2511972"/>
            <a:ext cx="8755299" cy="33719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SIDDHARTA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Controlling the background is a critical aspect of this experiment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committee would like to see the details of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interventions planned by SIDDHARTA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/DAFNE for moving towards the aimed -for background level. The committee would appreciate getting this written feedback by the end of June.”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was one of our main goals in the SIDDHARTINO run, up to its end (18 July) – report sent by LNF Director 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on the Dafne-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operation May-July 2021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 with a competitive measurement of kaonic helium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7388B17-4DE3-7241-B604-2233D6ACD1C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6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072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35DDC-B7E1-B740-9F0C-8F7FFC08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739480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Project timeline – since last </a:t>
            </a:r>
            <a:r>
              <a:rPr lang="en-US" sz="3200" dirty="0" err="1">
                <a:solidFill>
                  <a:schemeClr val="accent1"/>
                </a:solidFill>
              </a:rPr>
              <a:t>SciCom</a:t>
            </a:r>
            <a:endParaRPr lang="en-US" sz="32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92131BB-2091-804D-A6C7-20C2EAB4F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271692"/>
              </p:ext>
            </p:extLst>
          </p:nvPr>
        </p:nvGraphicFramePr>
        <p:xfrm>
          <a:off x="0" y="2120348"/>
          <a:ext cx="9143999" cy="473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45D1A1-0892-334F-8B9E-04E7FC32389D}"/>
              </a:ext>
            </a:extLst>
          </p:cNvPr>
          <p:cNvSpPr txBox="1"/>
          <p:nvPr/>
        </p:nvSpPr>
        <p:spPr>
          <a:xfrm>
            <a:off x="1597926" y="3238001"/>
            <a:ext cx="1536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and hardware optimization</a:t>
            </a:r>
          </a:p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back. reduction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B1E19-622C-8B4E-A8C5-AB15B7DBAA66}"/>
              </a:ext>
            </a:extLst>
          </p:cNvPr>
          <p:cNvSpPr txBox="1"/>
          <p:nvPr/>
        </p:nvSpPr>
        <p:spPr>
          <a:xfrm>
            <a:off x="3159275" y="2215803"/>
            <a:ext cx="13838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combinations of the degrader</a:t>
            </a:r>
            <a:b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 </a:t>
            </a:r>
            <a:b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different gas density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33F74-FBB4-EF4B-BBD3-8186EAE060AF}"/>
              </a:ext>
            </a:extLst>
          </p:cNvPr>
          <p:cNvSpPr txBox="1"/>
          <p:nvPr/>
        </p:nvSpPr>
        <p:spPr>
          <a:xfrm>
            <a:off x="4670309" y="2030895"/>
            <a:ext cx="14571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the SIDDHARTINO data. </a:t>
            </a:r>
          </a:p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SIDDHARTA-2 Installation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9E41904-9DFC-6D43-B736-820346433698}"/>
              </a:ext>
            </a:extLst>
          </p:cNvPr>
          <p:cNvCxnSpPr>
            <a:cxnSpLocks/>
          </p:cNvCxnSpPr>
          <p:nvPr/>
        </p:nvCxnSpPr>
        <p:spPr>
          <a:xfrm>
            <a:off x="1572768" y="3238001"/>
            <a:ext cx="0" cy="116931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84CD2B0-8727-BB4A-9EA8-D2F2182557B6}"/>
              </a:ext>
            </a:extLst>
          </p:cNvPr>
          <p:cNvCxnSpPr/>
          <p:nvPr/>
        </p:nvCxnSpPr>
        <p:spPr>
          <a:xfrm>
            <a:off x="3134117" y="2215803"/>
            <a:ext cx="0" cy="181588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A6CC510-B4F8-5946-9F8D-5FCD707D1498}"/>
              </a:ext>
            </a:extLst>
          </p:cNvPr>
          <p:cNvCxnSpPr>
            <a:cxnSpLocks/>
          </p:cNvCxnSpPr>
          <p:nvPr/>
        </p:nvCxnSpPr>
        <p:spPr>
          <a:xfrm>
            <a:off x="4685591" y="2120348"/>
            <a:ext cx="0" cy="15297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845E357-BC57-4746-90EE-23928D002BD8}"/>
              </a:ext>
            </a:extLst>
          </p:cNvPr>
          <p:cNvCxnSpPr>
            <a:cxnSpLocks/>
          </p:cNvCxnSpPr>
          <p:nvPr/>
        </p:nvCxnSpPr>
        <p:spPr>
          <a:xfrm>
            <a:off x="6254667" y="2049964"/>
            <a:ext cx="0" cy="1188037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9AD1A77-F973-094D-A0DC-6CEBFBF9A2B2}"/>
              </a:ext>
            </a:extLst>
          </p:cNvPr>
          <p:cNvSpPr txBox="1"/>
          <p:nvPr/>
        </p:nvSpPr>
        <p:spPr>
          <a:xfrm>
            <a:off x="6268235" y="2049964"/>
            <a:ext cx="13299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of SDD, veto and electronics. Update of the DAQ….</a:t>
            </a:r>
          </a:p>
        </p:txBody>
      </p: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4175BCAA-EFC3-4929-A4FB-D4ED5253A9A6}"/>
              </a:ext>
            </a:extLst>
          </p:cNvPr>
          <p:cNvSpPr txBox="1"/>
          <p:nvPr/>
        </p:nvSpPr>
        <p:spPr>
          <a:xfrm>
            <a:off x="7738948" y="2255371"/>
            <a:ext cx="1329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 for run</a:t>
            </a: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FC993595-B04F-724F-ACFF-C49661DA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7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6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202E5D-5F28-AE4A-81AC-FE47884C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SIDDHARTINO run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91631AD-4B71-C14C-9995-F51B65073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4502"/>
            <a:ext cx="5659655" cy="30308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4D4C90-2A8B-F340-B1D6-9FDB1A397EB1}"/>
              </a:ext>
            </a:extLst>
          </p:cNvPr>
          <p:cNvSpPr txBox="1"/>
          <p:nvPr/>
        </p:nvSpPr>
        <p:spPr>
          <a:xfrm>
            <a:off x="298902" y="3609807"/>
            <a:ext cx="59455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VETO-1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F95595-B021-8249-825A-2E3A221869F6}"/>
              </a:ext>
            </a:extLst>
          </p:cNvPr>
          <p:cNvSpPr txBox="1"/>
          <p:nvPr/>
        </p:nvSpPr>
        <p:spPr>
          <a:xfrm>
            <a:off x="3609929" y="4255998"/>
            <a:ext cx="1147422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8 SDDs arrays</a:t>
            </a:r>
            <a:r>
              <a:rPr lang="en-GB" sz="12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8961AD-17A0-F24B-BF86-EBB366B2836A}"/>
              </a:ext>
            </a:extLst>
          </p:cNvPr>
          <p:cNvSpPr txBox="1"/>
          <p:nvPr/>
        </p:nvSpPr>
        <p:spPr>
          <a:xfrm>
            <a:off x="3496523" y="3722823"/>
            <a:ext cx="83288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TARGET CELL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A58242-8931-3A40-93F0-FEB3D1978680}"/>
              </a:ext>
            </a:extLst>
          </p:cNvPr>
          <p:cNvSpPr txBox="1"/>
          <p:nvPr/>
        </p:nvSpPr>
        <p:spPr>
          <a:xfrm>
            <a:off x="3609930" y="4782640"/>
            <a:ext cx="693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K-TRIGGER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72AAB0-742E-CB4B-8A2D-2E3769FA91CD}"/>
              </a:ext>
            </a:extLst>
          </p:cNvPr>
          <p:cNvSpPr txBox="1"/>
          <p:nvPr/>
        </p:nvSpPr>
        <p:spPr>
          <a:xfrm>
            <a:off x="893457" y="4999595"/>
            <a:ext cx="8974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LUMINOMETER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505164-BF9F-C740-BCF3-259B1A7B4D89}"/>
              </a:ext>
            </a:extLst>
          </p:cNvPr>
          <p:cNvSpPr txBox="1"/>
          <p:nvPr/>
        </p:nvSpPr>
        <p:spPr>
          <a:xfrm>
            <a:off x="4757351" y="3900288"/>
            <a:ext cx="846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Pb LATERAL</a:t>
            </a:r>
          </a:p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   SHIELD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F93346A-B50A-504B-B691-915F4A628C40}"/>
              </a:ext>
            </a:extLst>
          </p:cNvPr>
          <p:cNvCxnSpPr>
            <a:cxnSpLocks/>
          </p:cNvCxnSpPr>
          <p:nvPr/>
        </p:nvCxnSpPr>
        <p:spPr>
          <a:xfrm>
            <a:off x="872920" y="3719164"/>
            <a:ext cx="429105" cy="47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B82B42A-21B2-F347-A66A-06B5DF447E6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3014846" y="4519383"/>
            <a:ext cx="595084" cy="3709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F4D0EB5-4EA7-B441-99E1-28FAAA7A2B1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790943" y="4861128"/>
            <a:ext cx="877480" cy="2461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8640E03-B952-D840-9BA6-88EDBC9BA915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725563" y="4253758"/>
            <a:ext cx="884366" cy="1407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F9972F4-4D8D-B144-8CE3-6E5EAAB21075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014847" y="3830545"/>
            <a:ext cx="481676" cy="2002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88C453F-1575-BB41-B08F-F3E88A08D4C2}"/>
              </a:ext>
            </a:extLst>
          </p:cNvPr>
          <p:cNvSpPr txBox="1"/>
          <p:nvPr/>
        </p:nvSpPr>
        <p:spPr>
          <a:xfrm>
            <a:off x="3737753" y="2970398"/>
            <a:ext cx="9214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He cooling line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E2365F0-D681-1E49-9C13-8BA15A22084B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73157" y="3078120"/>
            <a:ext cx="4645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B5FB0C2-29C1-5C45-8750-88B8CF51C8A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014846" y="4890362"/>
            <a:ext cx="595084" cy="1796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1018FC3-6B73-574B-BA2C-DE0DE43D8E96}"/>
              </a:ext>
            </a:extLst>
          </p:cNvPr>
          <p:cNvCxnSpPr>
            <a:cxnSpLocks/>
          </p:cNvCxnSpPr>
          <p:nvPr/>
        </p:nvCxnSpPr>
        <p:spPr>
          <a:xfrm flipV="1">
            <a:off x="1790943" y="4607265"/>
            <a:ext cx="972780" cy="5000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6794F39-A820-5644-8296-9C8E36014427}"/>
              </a:ext>
            </a:extLst>
          </p:cNvPr>
          <p:cNvSpPr txBox="1"/>
          <p:nvPr/>
        </p:nvSpPr>
        <p:spPr>
          <a:xfrm>
            <a:off x="1458277" y="4118850"/>
            <a:ext cx="55026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VETO-2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BC7F5D3-B994-6D47-92C9-61BF94D1BB53}"/>
              </a:ext>
            </a:extLst>
          </p:cNvPr>
          <p:cNvCxnSpPr>
            <a:cxnSpLocks/>
          </p:cNvCxnSpPr>
          <p:nvPr/>
        </p:nvCxnSpPr>
        <p:spPr>
          <a:xfrm>
            <a:off x="2019830" y="4211848"/>
            <a:ext cx="55026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rnice 29">
            <a:extLst>
              <a:ext uri="{FF2B5EF4-FFF2-40B4-BE49-F238E27FC236}">
                <a16:creationId xmlns:a16="http://schemas.microsoft.com/office/drawing/2014/main" id="{1ACBA0B2-0D6A-DA4C-98BD-7EA21B1CEAAC}"/>
              </a:ext>
            </a:extLst>
          </p:cNvPr>
          <p:cNvSpPr/>
          <p:nvPr/>
        </p:nvSpPr>
        <p:spPr>
          <a:xfrm>
            <a:off x="2476561" y="3653426"/>
            <a:ext cx="269739" cy="864652"/>
          </a:xfrm>
          <a:prstGeom prst="frame">
            <a:avLst>
              <a:gd name="adj1" fmla="val 10460"/>
            </a:avLst>
          </a:prstGeom>
          <a:solidFill>
            <a:srgbClr val="FFFF00"/>
          </a:solidFill>
          <a:ln w="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1BE0916-C4B5-C549-B9BA-11D8F3E71481}"/>
              </a:ext>
            </a:extLst>
          </p:cNvPr>
          <p:cNvSpPr txBox="1"/>
          <p:nvPr/>
        </p:nvSpPr>
        <p:spPr>
          <a:xfrm>
            <a:off x="218148" y="2342530"/>
            <a:ext cx="522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Schematic representation of SIDDHARTINO setup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0058D382-E2F7-2847-8AB9-642555AB32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624" y="2048658"/>
            <a:ext cx="3305501" cy="4691679"/>
          </a:xfrm>
          <a:prstGeom prst="rect">
            <a:avLst/>
          </a:prstGeom>
        </p:spPr>
      </p:pic>
      <p:sp>
        <p:nvSpPr>
          <p:cNvPr id="38" name="Cornice 37">
            <a:extLst>
              <a:ext uri="{FF2B5EF4-FFF2-40B4-BE49-F238E27FC236}">
                <a16:creationId xmlns:a16="http://schemas.microsoft.com/office/drawing/2014/main" id="{A8E8F7D2-66A4-7B44-9D7D-17CA77C1A6DA}"/>
              </a:ext>
            </a:extLst>
          </p:cNvPr>
          <p:cNvSpPr/>
          <p:nvPr/>
        </p:nvSpPr>
        <p:spPr>
          <a:xfrm>
            <a:off x="7073555" y="4621701"/>
            <a:ext cx="636755" cy="2118636"/>
          </a:xfrm>
          <a:prstGeom prst="frame">
            <a:avLst>
              <a:gd name="adj1" fmla="val 6563"/>
            </a:avLst>
          </a:prstGeom>
          <a:solidFill>
            <a:srgbClr val="FFFF00"/>
          </a:solidFill>
          <a:ln w="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63F840-2795-7F47-91EE-09A57E74017B}"/>
              </a:ext>
            </a:extLst>
          </p:cNvPr>
          <p:cNvSpPr txBox="1"/>
          <p:nvPr/>
        </p:nvSpPr>
        <p:spPr>
          <a:xfrm>
            <a:off x="8067157" y="6299200"/>
            <a:ext cx="7268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Bus</a:t>
            </a:r>
          </a:p>
        </p:txBody>
      </p:sp>
      <p:sp>
        <p:nvSpPr>
          <p:cNvPr id="28" name="Segnaposto numero diapositiva 2">
            <a:extLst>
              <a:ext uri="{FF2B5EF4-FFF2-40B4-BE49-F238E27FC236}">
                <a16:creationId xmlns:a16="http://schemas.microsoft.com/office/drawing/2014/main" id="{1E377CFC-DF0C-3645-BC18-1BD994F68961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8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423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770BD-64E6-5F42-8E95-933E3C09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9" y="644371"/>
            <a:ext cx="722939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SIDDHARTINO setup (1/6 SDDs)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EAE487-3576-44FB-8E33-EF11CFD8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80" y="1632314"/>
            <a:ext cx="3960520" cy="52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A35075-0350-4328-AEC1-D2219DEB8F4B}"/>
              </a:ext>
            </a:extLst>
          </p:cNvPr>
          <p:cNvSpPr txBox="1"/>
          <p:nvPr/>
        </p:nvSpPr>
        <p:spPr>
          <a:xfrm>
            <a:off x="4497680" y="2113202"/>
            <a:ext cx="45819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Phase 1 with SIDDHARTINO: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Candara"/>
              <a:ea typeface="+mn-ea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during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commissioning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of DAΦNE: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optimization with the SIDDHARTINO setup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for the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K-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measurement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(with 8 SDD arrays)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BDA77D28-5BD3-144E-AF23-7AF470DB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588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{2036A091-9BF7-D44F-8708-5B83D0439640}tf10001057</Template>
  <TotalTime>5797</TotalTime>
  <Words>2505</Words>
  <Application>Microsoft Macintosh PowerPoint</Application>
  <PresentationFormat>Presentazione su schermo (4:3)</PresentationFormat>
  <Paragraphs>429</Paragraphs>
  <Slides>59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59</vt:i4>
      </vt:variant>
    </vt:vector>
  </HeadingPairs>
  <TitlesOfParts>
    <vt:vector size="75" baseType="lpstr">
      <vt:lpstr>Arial</vt:lpstr>
      <vt:lpstr>Calibri</vt:lpstr>
      <vt:lpstr>Cambria Math</vt:lpstr>
      <vt:lpstr>Candara</vt:lpstr>
      <vt:lpstr>Century Gothic</vt:lpstr>
      <vt:lpstr>Courier New</vt:lpstr>
      <vt:lpstr>Helvetica</vt:lpstr>
      <vt:lpstr>Palatino Linotype</vt:lpstr>
      <vt:lpstr>Symbol</vt:lpstr>
      <vt:lpstr>Times New Roman</vt:lpstr>
      <vt:lpstr>Trebuchet MS</vt:lpstr>
      <vt:lpstr>Wingdings</vt:lpstr>
      <vt:lpstr>Berlino</vt:lpstr>
      <vt:lpstr>Waveform</vt:lpstr>
      <vt:lpstr>2_Office Theme</vt:lpstr>
      <vt:lpstr>1_Default Design</vt:lpstr>
      <vt:lpstr>Presentazione standard di PowerPoint</vt:lpstr>
      <vt:lpstr>SIDDHARTA-2 Collaboration</vt:lpstr>
      <vt:lpstr>Contents</vt:lpstr>
      <vt:lpstr>Publications since last SC</vt:lpstr>
      <vt:lpstr>Publications since last SC</vt:lpstr>
      <vt:lpstr>61st LNF Scientific Committee Meeting</vt:lpstr>
      <vt:lpstr>Project timeline – since last SciCom</vt:lpstr>
      <vt:lpstr>SIDDHARTINO run</vt:lpstr>
      <vt:lpstr>SIDDHARTINO setup (1/6 SDDs)</vt:lpstr>
      <vt:lpstr>Back. reduction: reinforced shielding around the setup</vt:lpstr>
      <vt:lpstr>SIDDHARTINO - xray/cm2/pb-1</vt:lpstr>
      <vt:lpstr>Luminosity  measurement to monitor also background</vt:lpstr>
      <vt:lpstr>Background levels monitor</vt:lpstr>
      <vt:lpstr>Presentazione standard di PowerPoint</vt:lpstr>
      <vt:lpstr>SIDDHARTINO data - Integrated Luminosity</vt:lpstr>
      <vt:lpstr>SIDDHARTINO - Integrated Luminosity</vt:lpstr>
      <vt:lpstr>Trigger time window optimization</vt:lpstr>
      <vt:lpstr>SDD calibration and energy response</vt:lpstr>
      <vt:lpstr>Trigger rejection factor</vt:lpstr>
      <vt:lpstr>Degrader Optimization</vt:lpstr>
      <vt:lpstr>Degrader-1: middle thickness 550 μm</vt:lpstr>
      <vt:lpstr>Degrader-2: middle thickness 425 μm</vt:lpstr>
      <vt:lpstr>Degrader-3: middle thickness 350 μm</vt:lpstr>
      <vt:lpstr>Degrader-4: middle thickness 750 μm</vt:lpstr>
      <vt:lpstr>Degrader Curve</vt:lpstr>
      <vt:lpstr>K-4He low density run: 0.75% liquid helium density -&gt; yields at lowest measured density analyses undergoing -&gt; paper</vt:lpstr>
      <vt:lpstr>K-4He shift and width:  the most precise measurement in gas!</vt:lpstr>
      <vt:lpstr>Report on main activities in DAΦNE  towards SIDDHARTA-2</vt:lpstr>
      <vt:lpstr>SDD installation</vt:lpstr>
      <vt:lpstr>SDD installation</vt:lpstr>
      <vt:lpstr>Veto-2 installation</vt:lpstr>
      <vt:lpstr>Veto-2 installation</vt:lpstr>
      <vt:lpstr>Front-end electronics installation</vt:lpstr>
      <vt:lpstr>Front-end electronics installation</vt:lpstr>
      <vt:lpstr>Front-end electronics installation</vt:lpstr>
      <vt:lpstr>SDD calibration spectrum acquired with SIDDHARTA-2</vt:lpstr>
      <vt:lpstr>Veto-1 system installation</vt:lpstr>
      <vt:lpstr>Veto-1 system installation</vt:lpstr>
      <vt:lpstr>Presentazione standard di PowerPoint</vt:lpstr>
      <vt:lpstr>HPGe - feasibility test for the  kaonic lead measurement</vt:lpstr>
      <vt:lpstr>HPGe - feasibility test for the  kaonic lead measurement</vt:lpstr>
      <vt:lpstr>HPGe - feasibility test for the  kaonic lead measure</vt:lpstr>
      <vt:lpstr>HPGe - feasibility test for the  kaonic lead measurement</vt:lpstr>
      <vt:lpstr>Project timeline – future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SPARE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sgaramella</dc:creator>
  <cp:lastModifiedBy>francesco sgaramella</cp:lastModifiedBy>
  <cp:revision>240</cp:revision>
  <dcterms:created xsi:type="dcterms:W3CDTF">2021-10-31T14:54:25Z</dcterms:created>
  <dcterms:modified xsi:type="dcterms:W3CDTF">2021-11-08T07:55:07Z</dcterms:modified>
</cp:coreProperties>
</file>