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97" r:id="rId2"/>
    <p:sldId id="298" r:id="rId3"/>
    <p:sldId id="304" r:id="rId4"/>
    <p:sldId id="299" r:id="rId5"/>
    <p:sldId id="300" r:id="rId6"/>
    <p:sldId id="302" r:id="rId7"/>
    <p:sldId id="306" r:id="rId8"/>
    <p:sldId id="307" r:id="rId9"/>
    <p:sldId id="305" r:id="rId10"/>
    <p:sldId id="301" r:id="rId11"/>
    <p:sldId id="30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00"/>
    <a:srgbClr val="800000"/>
    <a:srgbClr val="0003FA"/>
    <a:srgbClr val="33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4" autoAdjust="0"/>
    <p:restoredTop sz="94663" autoAdjust="0"/>
  </p:normalViewPr>
  <p:slideViewPr>
    <p:cSldViewPr snapToGrid="0" snapToObjects="1" showGuides="1">
      <p:cViewPr varScale="1">
        <p:scale>
          <a:sx n="120" d="100"/>
          <a:sy n="120" d="100"/>
        </p:scale>
        <p:origin x="157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08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803CD-6AD8-164E-9CAB-B0F14B19C991}" type="datetimeFigureOut">
              <a:rPr lang="en-US" smtClean="0"/>
              <a:t>11/8/21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D99E2-274A-DE43-91D4-008CE193E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01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090FB-9C78-7346-ABA1-BE621A38A192}" type="datetimeFigureOut">
              <a:rPr lang="en-US" smtClean="0"/>
              <a:t>11/8/21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B8CEE-7E9E-6A42-9FFD-96A83FCF4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675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8CEE-7E9E-6A42-9FFD-96A83FCF42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6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  <a:solidFill>
            <a:schemeClr val="tx1"/>
          </a:solidFill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Mauro Raggi, Illuminating Dark Matter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22D0-52D5-3947-BD57-D269EA040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76"/>
            <a:ext cx="9144000" cy="914400"/>
          </a:xfrm>
          <a:solidFill>
            <a:schemeClr val="tx1"/>
          </a:solidFill>
        </p:spPr>
        <p:txBody>
          <a:bodyPr lIns="468000"/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73" y="1053290"/>
            <a:ext cx="8554527" cy="5197550"/>
          </a:xfrm>
        </p:spPr>
        <p:txBody>
          <a:bodyPr/>
          <a:lstStyle>
            <a:lvl1pPr>
              <a:buClr>
                <a:srgbClr val="800000"/>
              </a:buClr>
              <a:defRPr/>
            </a:lvl1pPr>
            <a:lvl2pPr marL="685800" indent="-336550">
              <a:buClr>
                <a:srgbClr val="FF6600"/>
              </a:buClr>
              <a:buFont typeface="Wingdings" charset="2"/>
              <a:buChar char="u"/>
              <a:defRPr/>
            </a:lvl2pPr>
            <a:lvl3pPr marL="1035050" indent="-349250">
              <a:buClr>
                <a:srgbClr val="800000"/>
              </a:buClr>
              <a:buFont typeface="Wingdings" charset="2"/>
              <a:buChar char="§"/>
              <a:defRPr/>
            </a:lvl3pPr>
            <a:lvl4pPr marL="1035050" indent="0">
              <a:buNone/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72491" y="6625070"/>
            <a:ext cx="7217402" cy="288925"/>
          </a:xfrm>
        </p:spPr>
        <p:txBody>
          <a:bodyPr/>
          <a:lstStyle/>
          <a:p>
            <a:r>
              <a:rPr lang="en-US" dirty="0"/>
              <a:t>Mauro Raggi, Sapienza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22D0-52D5-3947-BD57-D269EA040B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F76E18F-7FBE-7D4F-BDC3-9ECE0C253B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19" t="20512" r="6892" b="15543"/>
          <a:stretch/>
        </p:blipFill>
        <p:spPr>
          <a:xfrm>
            <a:off x="8272126" y="82040"/>
            <a:ext cx="871874" cy="450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5E37709-14AA-0749-9F34-2EB28ED30F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540" r="4901" b="14050"/>
          <a:stretch/>
        </p:blipFill>
        <p:spPr>
          <a:xfrm>
            <a:off x="-1" y="6410325"/>
            <a:ext cx="1535870" cy="45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4F1226-94FD-994E-AEEC-BBE87ADFDF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32" b="95302" l="1856" r="969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6958" b="-821"/>
          <a:stretch/>
        </p:blipFill>
        <p:spPr>
          <a:xfrm>
            <a:off x="-84665" y="-19319"/>
            <a:ext cx="653784" cy="65271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1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Mauro Raggi, Illuminating Dark Matter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0CA22D0-52D5-3947-BD57-D269EA040B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86-020-2964-7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agenda.infn.it/event/25299/contributions/127685/attachments/78132/100857/ProspectsLNF2.pdf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104.1028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110.0281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22D0-52D5-3947-BD57-D269EA040B0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38637" y="0"/>
            <a:ext cx="922127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38637" y="0"/>
            <a:ext cx="9221274" cy="1066442"/>
          </a:xfrm>
          <a:prstGeom prst="rect">
            <a:avLst/>
          </a:prstGeom>
          <a:solidFill>
            <a:schemeClr val="tx1"/>
          </a:solidFill>
        </p:spPr>
        <p:txBody>
          <a:bodyPr vert="horz" lIns="46800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FFF Referee questions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9594" y="4873625"/>
            <a:ext cx="9207500" cy="105691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rgbClr val="800000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rgbClr val="FF6600"/>
              </a:buClr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rgbClr val="800000"/>
              </a:buClr>
              <a:buFont typeface="Wingdings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505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1"/>
              </a:buClr>
              <a:buNone/>
            </a:pPr>
            <a:r>
              <a:rPr lang="en-US" b="1" dirty="0">
                <a:solidFill>
                  <a:schemeClr val="bg1"/>
                </a:solidFill>
              </a:rPr>
              <a:t>Mauro Raggi and P. </a:t>
            </a:r>
            <a:r>
              <a:rPr lang="en-US" b="1">
                <a:solidFill>
                  <a:schemeClr val="bg1"/>
                </a:solidFill>
              </a:rPr>
              <a:t>Valente, </a:t>
            </a:r>
            <a:br>
              <a:rPr lang="en-US" b="1">
                <a:solidFill>
                  <a:schemeClr val="bg1"/>
                </a:solidFill>
              </a:rPr>
            </a:br>
            <a:r>
              <a:rPr lang="it-IT" sz="1800" b="1">
                <a:solidFill>
                  <a:schemeClr val="bg1"/>
                </a:solidFill>
              </a:rPr>
              <a:t>Sapienza </a:t>
            </a:r>
            <a:r>
              <a:rPr lang="it-IT" sz="1800" b="1" dirty="0">
                <a:solidFill>
                  <a:schemeClr val="bg1"/>
                </a:solidFill>
              </a:rPr>
              <a:t>Università </a:t>
            </a:r>
            <a:r>
              <a:rPr lang="en-US" sz="1800" b="1" dirty="0">
                <a:solidFill>
                  <a:schemeClr val="bg1"/>
                </a:solidFill>
              </a:rPr>
              <a:t>di Roma e INFN Roma</a:t>
            </a:r>
            <a:br>
              <a:rPr lang="en-US" sz="1800" b="1" dirty="0">
                <a:solidFill>
                  <a:schemeClr val="bg1"/>
                </a:solidFill>
              </a:rPr>
            </a:b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32" b="95302" l="1856" r="969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6958" b="-821"/>
          <a:stretch/>
        </p:blipFill>
        <p:spPr>
          <a:xfrm>
            <a:off x="-23836" y="-13142"/>
            <a:ext cx="719162" cy="717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400996-A442-8043-AC90-AF88FB0F66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807" y="927458"/>
            <a:ext cx="5161550" cy="381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5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D5DE-97C7-F940-9C3E-992B83EC4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Mu3e at Shedding light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A1FEA4-3225-F648-89E2-82D2D4369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Mauro Raggi, Sapienza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51532-EAD9-0E4A-9469-950B87C02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22D0-52D5-3947-BD57-D269EA040B03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E6C2D0B8-82C9-6A45-B319-ADFEE4650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8516"/>
            <a:ext cx="9144000" cy="37364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5EF64B-F67A-764B-A6D5-4D7EA2DD4684}"/>
              </a:ext>
            </a:extLst>
          </p:cNvPr>
          <p:cNvSpPr/>
          <p:nvPr/>
        </p:nvSpPr>
        <p:spPr>
          <a:xfrm>
            <a:off x="53163" y="5551514"/>
            <a:ext cx="9037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https://</a:t>
            </a:r>
            <a:r>
              <a:rPr lang="en-GB" sz="1200" dirty="0" err="1"/>
              <a:t>agenda.infn.it</a:t>
            </a:r>
            <a:r>
              <a:rPr lang="en-GB" sz="1200" dirty="0"/>
              <a:t>/event/26303/contributions/135210/attachments/84295/111625/Mu3e_Perrevoort.pdf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3E5EF8-8B25-BD48-B9B2-6D2134433AD4}"/>
              </a:ext>
            </a:extLst>
          </p:cNvPr>
          <p:cNvSpPr txBox="1"/>
          <p:nvPr/>
        </p:nvSpPr>
        <p:spPr>
          <a:xfrm>
            <a:off x="53156" y="5188688"/>
            <a:ext cx="307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2021 Mu3e update at: </a:t>
            </a:r>
          </a:p>
        </p:txBody>
      </p:sp>
    </p:spTree>
    <p:extLst>
      <p:ext uri="{BB962C8B-B14F-4D97-AF65-F5344CB8AC3E}">
        <p14:creationId xmlns:p14="http://schemas.microsoft.com/office/powerpoint/2010/main" val="2681191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86312-4C49-A24A-8219-31E13B6B2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(g-2)</a:t>
            </a:r>
            <a:r>
              <a:rPr lang="en-GB" baseline="-25000" dirty="0"/>
              <a:t>e</a:t>
            </a:r>
            <a:r>
              <a:rPr lang="en-GB" dirty="0"/>
              <a:t> from last measurement</a:t>
            </a:r>
            <a:endParaRPr lang="en-GB" baseline="-25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846077-40AF-AA49-8F27-53C3D845C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Mauro Raggi, Sapienza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A08D5-A236-9E45-A97C-C9DC00A6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22D0-52D5-3947-BD57-D269EA040B03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0D47D21-D690-5E4F-88F2-B77D73A8F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6" y="922976"/>
            <a:ext cx="4561350" cy="27452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05B29B-C006-6D43-A622-1583FCA4FB67}"/>
              </a:ext>
            </a:extLst>
          </p:cNvPr>
          <p:cNvSpPr/>
          <p:nvPr/>
        </p:nvSpPr>
        <p:spPr>
          <a:xfrm>
            <a:off x="-6374" y="382319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hlinkClick r:id="rId3"/>
              </a:rPr>
              <a:t>https://</a:t>
            </a:r>
            <a:r>
              <a:rPr lang="en-GB" sz="1200" dirty="0" err="1">
                <a:hlinkClick r:id="rId3"/>
              </a:rPr>
              <a:t>www.nature.com</a:t>
            </a:r>
            <a:r>
              <a:rPr lang="en-GB" sz="1200" dirty="0">
                <a:hlinkClick r:id="rId3"/>
              </a:rPr>
              <a:t>/articles/s41586-020-2964-7</a:t>
            </a:r>
            <a:endParaRPr lang="en-GB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6E7FB5-20A4-0146-86F9-8AABF82EAE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56"/>
          <a:stretch/>
        </p:blipFill>
        <p:spPr>
          <a:xfrm>
            <a:off x="4531484" y="936438"/>
            <a:ext cx="4588022" cy="273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08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64EB-C6EB-7941-9BB1-8913560C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8824C-9FD9-604C-9CC1-74C96FE68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 terms of </a:t>
            </a:r>
            <a:r>
              <a:rPr lang="en-GB" b="1" dirty="0">
                <a:solidFill>
                  <a:schemeClr val="accent2"/>
                </a:solidFill>
              </a:rPr>
              <a:t>parameter space </a:t>
            </a:r>
            <a:r>
              <a:rPr lang="en-GB" dirty="0"/>
              <a:t>to be covered, the SC remarks that there is a </a:t>
            </a:r>
            <a:r>
              <a:rPr lang="en-GB" b="1" dirty="0">
                <a:solidFill>
                  <a:schemeClr val="accent2"/>
                </a:solidFill>
              </a:rPr>
              <a:t>strong competition elsewhere</a:t>
            </a:r>
            <a:r>
              <a:rPr lang="en-GB" dirty="0"/>
              <a:t>. Please comment on the issue.</a:t>
            </a:r>
          </a:p>
          <a:p>
            <a:r>
              <a:rPr lang="en-GB" dirty="0"/>
              <a:t>Expert in the SC remark that </a:t>
            </a:r>
            <a:r>
              <a:rPr lang="en-GB" b="1" dirty="0">
                <a:solidFill>
                  <a:schemeClr val="accent2"/>
                </a:solidFill>
              </a:rPr>
              <a:t>slow/resonant extraction </a:t>
            </a:r>
            <a:r>
              <a:rPr lang="en-GB" dirty="0"/>
              <a:t>from an electron storage ring is known to be feasible, yet the question remains </a:t>
            </a:r>
            <a:r>
              <a:rPr lang="en-GB" b="1" dirty="0">
                <a:solidFill>
                  <a:schemeClr val="accent2"/>
                </a:solidFill>
              </a:rPr>
              <a:t>if it can be done efficiently at DAFNE</a:t>
            </a:r>
            <a:r>
              <a:rPr lang="en-GB" dirty="0"/>
              <a:t>. Dedicated tests might be needed to address this question. Please comment.</a:t>
            </a:r>
          </a:p>
          <a:p>
            <a:r>
              <a:rPr lang="en-GB" dirty="0"/>
              <a:t>The </a:t>
            </a:r>
            <a:r>
              <a:rPr lang="en-GB" b="1" dirty="0">
                <a:solidFill>
                  <a:schemeClr val="accent2"/>
                </a:solidFill>
              </a:rPr>
              <a:t>background studies</a:t>
            </a:r>
            <a:r>
              <a:rPr lang="en-GB" dirty="0"/>
              <a:t> for the searches of dark photons/feebly interacting particles should be considerably substantiated, in order to arrive at much firmer conclusions regarding their potential reach. Please comment. 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4A0CF-3208-A04F-8D0F-9EE96BA7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Mauro Raggi, Illuminating Dark Matter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FEAF7-5535-BA43-8008-67126225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22D0-52D5-3947-BD57-D269EA040B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6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E5746-BBB0-F64C-AF32-890A844DF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L. </a:t>
            </a:r>
            <a:r>
              <a:rPr lang="en-GB" dirty="0" err="1"/>
              <a:t>Darme</a:t>
            </a:r>
            <a:r>
              <a:rPr lang="en-GB" dirty="0"/>
              <a:t>’ FFF Jan 2021 status</a:t>
            </a:r>
          </a:p>
        </p:txBody>
      </p:sp>
      <p:pic>
        <p:nvPicPr>
          <p:cNvPr id="7" name="Content Placeholder 6" descr="Chart&#10;&#10;Description automatically generated with medium confidence">
            <a:extLst>
              <a:ext uri="{FF2B5EF4-FFF2-40B4-BE49-F238E27FC236}">
                <a16:creationId xmlns:a16="http://schemas.microsoft.com/office/drawing/2014/main" id="{A959DB1B-4C6F-B84D-967F-A7951AB03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1976" y="3903469"/>
            <a:ext cx="3712847" cy="291299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025BA4-E822-8041-A5D4-C0BD426DC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Mauro Raggi, Sapienza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D13CF7-192D-3E4F-8613-A6FDF8B5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22D0-52D5-3947-BD57-D269EA040B03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5B21B923-8F49-9F4A-AF39-55FC2F00F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00" b="3043"/>
          <a:stretch/>
        </p:blipFill>
        <p:spPr>
          <a:xfrm>
            <a:off x="5626915" y="1244387"/>
            <a:ext cx="3517085" cy="2625346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6784C8FA-3F5F-BA49-B1AE-AF2EA75F47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47" r="2089" b="2099"/>
          <a:stretch/>
        </p:blipFill>
        <p:spPr>
          <a:xfrm>
            <a:off x="0" y="3873241"/>
            <a:ext cx="3214341" cy="25344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FB0FA8B-D80A-CE47-AED9-51F9952DC19F}"/>
              </a:ext>
            </a:extLst>
          </p:cNvPr>
          <p:cNvSpPr/>
          <p:nvPr/>
        </p:nvSpPr>
        <p:spPr>
          <a:xfrm>
            <a:off x="-4269" y="655531"/>
            <a:ext cx="79680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hlinkClick r:id="rId5"/>
              </a:rPr>
              <a:t>https://</a:t>
            </a:r>
            <a:r>
              <a:rPr lang="en-GB" sz="1200" dirty="0" err="1">
                <a:solidFill>
                  <a:schemeClr val="bg1"/>
                </a:solidFill>
                <a:hlinkClick r:id="rId5"/>
              </a:rPr>
              <a:t>agenda.infn.it</a:t>
            </a:r>
            <a:r>
              <a:rPr lang="en-GB" sz="1200" dirty="0">
                <a:solidFill>
                  <a:schemeClr val="bg1"/>
                </a:solidFill>
                <a:hlinkClick r:id="rId5"/>
              </a:rPr>
              <a:t>/event/25299/contributions/127685/attachments/78132/100857/ProspectsLNF2.pdf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C69BEB-929D-6546-BB67-ACA19E4C9609}"/>
              </a:ext>
            </a:extLst>
          </p:cNvPr>
          <p:cNvSpPr txBox="1"/>
          <p:nvPr/>
        </p:nvSpPr>
        <p:spPr>
          <a:xfrm>
            <a:off x="5411976" y="889998"/>
            <a:ext cx="3732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</a:rPr>
              <a:t>Invisible decays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050403-3206-8B47-838E-329822CE1A14}"/>
              </a:ext>
            </a:extLst>
          </p:cNvPr>
          <p:cNvSpPr txBox="1"/>
          <p:nvPr/>
        </p:nvSpPr>
        <p:spPr>
          <a:xfrm>
            <a:off x="102057" y="3282053"/>
            <a:ext cx="3732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</a:rPr>
              <a:t>Visible decays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B44EB8-FD74-1243-950C-6CF0E6CDEFA0}"/>
              </a:ext>
            </a:extLst>
          </p:cNvPr>
          <p:cNvSpPr txBox="1"/>
          <p:nvPr/>
        </p:nvSpPr>
        <p:spPr>
          <a:xfrm>
            <a:off x="3139513" y="1264064"/>
            <a:ext cx="27018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Best opportunities for the future in visible decays.</a:t>
            </a:r>
          </a:p>
          <a:p>
            <a:r>
              <a:rPr lang="en-GB" dirty="0"/>
              <a:t>Lifetime limits NA64 exclusion power for visible decays.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In ALPs scenario best results in </a:t>
            </a:r>
            <a:r>
              <a:rPr lang="en-GB" dirty="0" err="1"/>
              <a:t>g</a:t>
            </a:r>
            <a:r>
              <a:rPr lang="en-GB" baseline="-25000" dirty="0" err="1"/>
              <a:t>ae</a:t>
            </a:r>
            <a:r>
              <a:rPr lang="en-GB" dirty="0"/>
              <a:t> ALPs electron coupling.</a:t>
            </a:r>
            <a:endParaRPr lang="en-GB" baseline="-25000" dirty="0"/>
          </a:p>
        </p:txBody>
      </p:sp>
      <p:pic>
        <p:nvPicPr>
          <p:cNvPr id="18" name="Picture 17" descr="Chart&#10;&#10;Description automatically generated with low confidence">
            <a:extLst>
              <a:ext uri="{FF2B5EF4-FFF2-40B4-BE49-F238E27FC236}">
                <a16:creationId xmlns:a16="http://schemas.microsoft.com/office/drawing/2014/main" id="{8C4BE1F1-1520-CB44-912D-9AAF867D51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5" y="1262818"/>
            <a:ext cx="3204916" cy="237697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A80935-E22E-F947-A890-F41560CA5298}"/>
              </a:ext>
            </a:extLst>
          </p:cNvPr>
          <p:cNvSpPr txBox="1"/>
          <p:nvPr/>
        </p:nvSpPr>
        <p:spPr>
          <a:xfrm>
            <a:off x="-102394" y="925459"/>
            <a:ext cx="3732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</a:rPr>
              <a:t>Visible decays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AC97FC-104F-3F45-A96C-4D5D5EBF568F}"/>
              </a:ext>
            </a:extLst>
          </p:cNvPr>
          <p:cNvSpPr txBox="1"/>
          <p:nvPr/>
        </p:nvSpPr>
        <p:spPr>
          <a:xfrm>
            <a:off x="-14902" y="118838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A’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F03389-E48D-034D-B7B5-0FAAEEFCA278}"/>
              </a:ext>
            </a:extLst>
          </p:cNvPr>
          <p:cNvSpPr txBox="1"/>
          <p:nvPr/>
        </p:nvSpPr>
        <p:spPr>
          <a:xfrm>
            <a:off x="5698343" y="1117501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A’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503AFB-0AEF-F247-96AB-6A328F03770F}"/>
              </a:ext>
            </a:extLst>
          </p:cNvPr>
          <p:cNvSpPr txBox="1"/>
          <p:nvPr/>
        </p:nvSpPr>
        <p:spPr>
          <a:xfrm>
            <a:off x="5595558" y="3768557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ALPs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6B1B69-8AE3-3443-9508-0906E852B743}"/>
              </a:ext>
            </a:extLst>
          </p:cNvPr>
          <p:cNvSpPr txBox="1"/>
          <p:nvPr/>
        </p:nvSpPr>
        <p:spPr>
          <a:xfrm>
            <a:off x="6358" y="3548816"/>
            <a:ext cx="935520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ALPs</a:t>
            </a:r>
          </a:p>
        </p:txBody>
      </p:sp>
    </p:spTree>
    <p:extLst>
      <p:ext uri="{BB962C8B-B14F-4D97-AF65-F5344CB8AC3E}">
        <p14:creationId xmlns:p14="http://schemas.microsoft.com/office/powerpoint/2010/main" val="285670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BA926-3C50-5C40-8E26-F4D34091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Parameter space A’ visible next 5Y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4BEE27-9D57-CD4E-B5FE-31EB33C3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Mauro Raggi, Sapienza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032EA-4B1E-3D40-8BC2-51807D45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22D0-52D5-3947-BD57-D269EA040B03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41464B32-B373-494A-94F9-7A8E38A60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" r="2924" b="1955"/>
          <a:stretch/>
        </p:blipFill>
        <p:spPr>
          <a:xfrm>
            <a:off x="4167963" y="3898907"/>
            <a:ext cx="4976037" cy="2779328"/>
          </a:xfrm>
          <a:prstGeom prst="rect">
            <a:avLst/>
          </a:prstGeom>
        </p:spPr>
      </p:pic>
      <p:pic>
        <p:nvPicPr>
          <p:cNvPr id="7" name="Content Placeholder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C8AB610-0696-7943-8B1E-9FEE1B2AF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80" t="1576" r="4186" b="-1"/>
          <a:stretch/>
        </p:blipFill>
        <p:spPr>
          <a:xfrm>
            <a:off x="-1" y="936439"/>
            <a:ext cx="4674390" cy="338038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24DB52-2960-3C4A-B295-B10D4778338E}"/>
              </a:ext>
            </a:extLst>
          </p:cNvPr>
          <p:cNvSpPr txBox="1"/>
          <p:nvPr/>
        </p:nvSpPr>
        <p:spPr>
          <a:xfrm>
            <a:off x="4540102" y="1032678"/>
            <a:ext cx="46038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Region of low masses &lt;20 MeV dominated by NA48/2 and g-2.</a:t>
            </a:r>
          </a:p>
          <a:p>
            <a:r>
              <a:rPr lang="en-GB" dirty="0"/>
              <a:t>Both are model dependent bounds</a:t>
            </a:r>
          </a:p>
          <a:p>
            <a:pPr marL="285750" indent="-285750">
              <a:buFontTx/>
              <a:buChar char="-"/>
            </a:pPr>
            <a:r>
              <a:rPr lang="en-GB" dirty="0"/>
              <a:t>NA48/2 is using protons</a:t>
            </a:r>
          </a:p>
          <a:p>
            <a:pPr marL="285750" indent="-285750">
              <a:buFontTx/>
              <a:buChar char="-"/>
            </a:pPr>
            <a:r>
              <a:rPr lang="en-GB" dirty="0"/>
              <a:t>g-2</a:t>
            </a:r>
            <a:r>
              <a:rPr lang="en-GB" baseline="-25000" dirty="0"/>
              <a:t>e</a:t>
            </a:r>
            <a:r>
              <a:rPr lang="en-GB" dirty="0"/>
              <a:t> can be cancelled in more complex dark sectors</a:t>
            </a:r>
          </a:p>
          <a:p>
            <a:pPr marL="285750" indent="-285750">
              <a:buFontTx/>
              <a:buChar char="-"/>
            </a:pPr>
            <a:r>
              <a:rPr lang="en-GB" dirty="0"/>
              <a:t>conflicting experimental results currently differing at more than 3</a:t>
            </a:r>
            <a:r>
              <a:rPr lang="en-GB" dirty="0">
                <a:latin typeface="Symbol" pitchFamily="2" charset="2"/>
              </a:rPr>
              <a:t>s</a:t>
            </a:r>
            <a:r>
              <a:rPr lang="en-GB" dirty="0"/>
              <a:t> and of opposite sign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E65647-2C35-4E43-9468-C819F743461E}"/>
              </a:ext>
            </a:extLst>
          </p:cNvPr>
          <p:cNvSpPr txBox="1"/>
          <p:nvPr/>
        </p:nvSpPr>
        <p:spPr>
          <a:xfrm>
            <a:off x="99224" y="4374854"/>
            <a:ext cx="444087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Main competitors Mu3e and </a:t>
            </a:r>
            <a:r>
              <a:rPr lang="en-GB" b="1" dirty="0" err="1">
                <a:solidFill>
                  <a:schemeClr val="accent2"/>
                </a:solidFill>
              </a:rPr>
              <a:t>LHCb</a:t>
            </a:r>
            <a:r>
              <a:rPr lang="en-GB" b="1" dirty="0">
                <a:solidFill>
                  <a:schemeClr val="accent2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GB" sz="1400" dirty="0" err="1"/>
              <a:t>LHCb</a:t>
            </a:r>
            <a:r>
              <a:rPr lang="en-GB" sz="1400" dirty="0"/>
              <a:t> “Both search strategies rely on the planned upgrade to a triggerless-readout system at </a:t>
            </a:r>
            <a:r>
              <a:rPr lang="en-GB" sz="1400" dirty="0" err="1"/>
              <a:t>LHCb</a:t>
            </a:r>
            <a:r>
              <a:rPr lang="en-GB" sz="1400" dirty="0"/>
              <a:t> in Run 3” (2015). PhysRevD.92.115017 (meson decays)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Mu3e phase I only will be in next 5 years</a:t>
            </a:r>
          </a:p>
          <a:p>
            <a:pPr marL="285750" indent="-285750">
              <a:buFontTx/>
              <a:buChar char="-"/>
            </a:pPr>
            <a:endParaRPr lang="en-GB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4EFA95-E1EA-D14D-9925-8D3F68E335BA}"/>
              </a:ext>
            </a:extLst>
          </p:cNvPr>
          <p:cNvSpPr txBox="1"/>
          <p:nvPr/>
        </p:nvSpPr>
        <p:spPr>
          <a:xfrm>
            <a:off x="546449" y="3295908"/>
            <a:ext cx="2052084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arXiv:2104.10280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96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F904A-77AF-3445-A77B-3127B0E87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parameter space invisible-visible A’ long term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9CE11F-303A-144E-9283-10F277091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Mauro Raggi, Sapienza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FCFEE-4DA5-624D-A355-5A1CE18E6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22D0-52D5-3947-BD57-D269EA040B03}" type="slidenum">
              <a:rPr lang="en-US" smtClean="0"/>
              <a:t>5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D645A5-8444-D043-8C05-AFB70E662ECA}"/>
              </a:ext>
            </a:extLst>
          </p:cNvPr>
          <p:cNvSpPr/>
          <p:nvPr/>
        </p:nvSpPr>
        <p:spPr>
          <a:xfrm>
            <a:off x="498" y="3918126"/>
            <a:ext cx="7771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2"/>
                </a:solidFill>
              </a:rPr>
              <a:t>CERN PBC Nature: </a:t>
            </a:r>
            <a:r>
              <a:rPr lang="en-GB" sz="1400" dirty="0"/>
              <a:t>https://</a:t>
            </a:r>
            <a:r>
              <a:rPr lang="en-GB" sz="1400" dirty="0" err="1"/>
              <a:t>www.nature.com</a:t>
            </a:r>
            <a:r>
              <a:rPr lang="en-GB" sz="1400" dirty="0"/>
              <a:t>/articles/s41567-020-0838-4.pdf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64D9AEEF-B2E4-914A-B2A0-A2B336861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33" y="1130067"/>
            <a:ext cx="4555420" cy="27761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F7C1C5-CAD5-7F48-81A5-EC958CD1F0FE}"/>
              </a:ext>
            </a:extLst>
          </p:cNvPr>
          <p:cNvSpPr txBox="1"/>
          <p:nvPr/>
        </p:nvSpPr>
        <p:spPr>
          <a:xfrm>
            <a:off x="-814" y="4235799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     Invisible:</a:t>
            </a:r>
          </a:p>
          <a:p>
            <a:pPr marL="285750" indent="-285750">
              <a:buFontTx/>
              <a:buChar char="-"/>
            </a:pPr>
            <a:r>
              <a:rPr lang="en-GB" dirty="0"/>
              <a:t>Only NA64 and possibly Belle II will have results in the next 5 years</a:t>
            </a:r>
          </a:p>
          <a:p>
            <a:pPr marL="285750" indent="-285750">
              <a:buFontTx/>
              <a:buChar char="-"/>
            </a:pPr>
            <a:r>
              <a:rPr lang="en-GB" dirty="0"/>
              <a:t>NA64 limits extrapolated to 0 BG with another 2 orders of magnitude increase in statistics!</a:t>
            </a:r>
            <a:br>
              <a:rPr lang="en-GB" dirty="0"/>
            </a:br>
            <a:r>
              <a:rPr lang="en-GB" b="1" dirty="0">
                <a:solidFill>
                  <a:schemeClr val="accent2"/>
                </a:solidFill>
              </a:rPr>
              <a:t>Visible:</a:t>
            </a:r>
          </a:p>
          <a:p>
            <a:pPr marL="285750" indent="-285750">
              <a:buFontTx/>
              <a:buChar char="-"/>
            </a:pPr>
            <a:r>
              <a:rPr lang="en-GB" dirty="0"/>
              <a:t>Only NA64 may have results in the next 5 years in PADME region</a:t>
            </a:r>
          </a:p>
          <a:p>
            <a:pPr marL="285750" indent="-285750">
              <a:buFontTx/>
              <a:buChar char="-"/>
            </a:pPr>
            <a:r>
              <a:rPr lang="en-GB" dirty="0"/>
              <a:t>NA64 limits extrapolated to 0 BG. Current mass limit 20 MeV</a:t>
            </a:r>
          </a:p>
          <a:p>
            <a:endParaRPr lang="en-GB" dirty="0"/>
          </a:p>
        </p:txBody>
      </p:sp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E6469C5E-3F74-D347-A8B6-160BDF885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964" y="1229611"/>
            <a:ext cx="4265744" cy="27145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E21A579-4A9F-9048-835D-C40372B36790}"/>
              </a:ext>
            </a:extLst>
          </p:cNvPr>
          <p:cNvSpPr txBox="1"/>
          <p:nvPr/>
        </p:nvSpPr>
        <p:spPr>
          <a:xfrm>
            <a:off x="499730" y="969882"/>
            <a:ext cx="2945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Invisible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563AF-E8B8-C54E-B551-FB2A6D378BDC}"/>
              </a:ext>
            </a:extLst>
          </p:cNvPr>
          <p:cNvSpPr txBox="1"/>
          <p:nvPr/>
        </p:nvSpPr>
        <p:spPr>
          <a:xfrm>
            <a:off x="5330455" y="931899"/>
            <a:ext cx="2945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Visible</a:t>
            </a:r>
          </a:p>
        </p:txBody>
      </p:sp>
    </p:spTree>
    <p:extLst>
      <p:ext uri="{BB962C8B-B14F-4D97-AF65-F5344CB8AC3E}">
        <p14:creationId xmlns:p14="http://schemas.microsoft.com/office/powerpoint/2010/main" val="2935530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C7825-3728-8B4D-BD52-6F2E8F24D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ALPs visible and invisible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D222FE-9B5C-3B47-9F53-E4D2E5F2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Mauro Raggi, Sapienza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68F52-D7B4-AA47-9F61-5480BF60E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22D0-52D5-3947-BD57-D269EA040B03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BADFC2-5655-374C-88E5-8CD22BDB7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2976"/>
            <a:ext cx="4692318" cy="2585270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FC330895-EBF3-4645-8EE9-9AE6C743B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886" y="922976"/>
            <a:ext cx="3492053" cy="25163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54F094C-FF33-CA42-A925-D7A220EEEE09}"/>
              </a:ext>
            </a:extLst>
          </p:cNvPr>
          <p:cNvSpPr/>
          <p:nvPr/>
        </p:nvSpPr>
        <p:spPr>
          <a:xfrm>
            <a:off x="5773480" y="3383425"/>
            <a:ext cx="33811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/>
              <a:t>Nardi</a:t>
            </a:r>
            <a:r>
              <a:rPr lang="en-GB" sz="1200" dirty="0"/>
              <a:t> </a:t>
            </a:r>
            <a:r>
              <a:rPr lang="en-GB" sz="1200" dirty="0" err="1"/>
              <a:t>Darme</a:t>
            </a:r>
            <a:r>
              <a:rPr lang="en-GB" sz="1200" dirty="0"/>
              <a:t> et al. JHEP06(2021)009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8498CD-87E1-4F43-9E2C-D15B36DE9381}"/>
              </a:ext>
            </a:extLst>
          </p:cNvPr>
          <p:cNvSpPr txBox="1"/>
          <p:nvPr/>
        </p:nvSpPr>
        <p:spPr>
          <a:xfrm>
            <a:off x="0" y="3988585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     Invisible:</a:t>
            </a:r>
          </a:p>
          <a:p>
            <a:pPr marL="285750" indent="-285750">
              <a:buFontTx/>
              <a:buChar char="-"/>
            </a:pPr>
            <a:r>
              <a:rPr lang="en-GB" dirty="0"/>
              <a:t>Dominated by NA64 and possibly Belle II will have results in the next 5 years</a:t>
            </a:r>
          </a:p>
          <a:p>
            <a:pPr marL="285750" indent="-285750">
              <a:buFontTx/>
              <a:buChar char="-"/>
            </a:pPr>
            <a:r>
              <a:rPr lang="en-GB" dirty="0"/>
              <a:t>NA64 limits extrapolated to 0 BG with another order of magnitude increase in statistics</a:t>
            </a:r>
            <a:br>
              <a:rPr lang="en-GB" dirty="0"/>
            </a:br>
            <a:r>
              <a:rPr lang="en-GB" b="1" dirty="0">
                <a:solidFill>
                  <a:schemeClr val="accent2"/>
                </a:solidFill>
              </a:rPr>
              <a:t>Visible:</a:t>
            </a:r>
          </a:p>
          <a:p>
            <a:pPr marL="285750" indent="-285750">
              <a:buFontTx/>
              <a:buChar char="-"/>
            </a:pPr>
            <a:r>
              <a:rPr lang="en-GB" dirty="0"/>
              <a:t>Most of the experiments in the plot are not yet approved </a:t>
            </a:r>
          </a:p>
          <a:p>
            <a:pPr marL="285750" indent="-285750">
              <a:buFontTx/>
              <a:buChar char="-"/>
            </a:pPr>
            <a:r>
              <a:rPr lang="en-GB" dirty="0"/>
              <a:t>missing NA64 in the projection see previous slides.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296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BA5D-D15A-A04D-87F7-C86F768C5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II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FDD36-CBB2-C949-819E-BC7431C2A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Mauro Raggi, Sapienza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87750-5AF6-9C45-97E2-C867D149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22D0-52D5-3947-BD57-D269EA040B03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3AE170-7F9E-4141-AF4D-38B1EA38808A}"/>
              </a:ext>
            </a:extLst>
          </p:cNvPr>
          <p:cNvSpPr/>
          <p:nvPr/>
        </p:nvSpPr>
        <p:spPr>
          <a:xfrm>
            <a:off x="-8548" y="936441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i="1" dirty="0">
              <a:solidFill>
                <a:srgbClr val="000000"/>
              </a:solidFill>
              <a:latin typeface="Helvetica" pitchFamily="2" charset="0"/>
            </a:endParaRPr>
          </a:p>
          <a:p>
            <a:pPr marL="285750" indent="-285750">
              <a:buFontTx/>
              <a:buChar char="-"/>
            </a:pPr>
            <a:r>
              <a:rPr lang="en-GB" sz="1200" b="1" dirty="0">
                <a:solidFill>
                  <a:schemeClr val="accent2"/>
                </a:solidFill>
                <a:latin typeface="Helvetica" pitchFamily="2" charset="0"/>
              </a:rPr>
              <a:t>The POSEYDON </a:t>
            </a:r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first idea (S. </a:t>
            </a:r>
            <a:r>
              <a:rPr lang="en-GB" sz="1200" dirty="0" err="1">
                <a:solidFill>
                  <a:srgbClr val="000000"/>
                </a:solidFill>
                <a:latin typeface="Helvetica" pitchFamily="2" charset="0"/>
              </a:rPr>
              <a:t>Guiducci</a:t>
            </a:r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, P. Valente) was assuming a pure 1/3</a:t>
            </a:r>
            <a:r>
              <a:rPr lang="en-GB" sz="1200" baseline="30000" dirty="0">
                <a:solidFill>
                  <a:srgbClr val="000000"/>
                </a:solidFill>
                <a:latin typeface="Helvetica" pitchFamily="2" charset="0"/>
              </a:rPr>
              <a:t>rd</a:t>
            </a:r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 of integer resonance-driven extraction from the positron </a:t>
            </a:r>
            <a:r>
              <a:rPr lang="en-GB" sz="1200" b="1" dirty="0">
                <a:solidFill>
                  <a:schemeClr val="accent2"/>
                </a:solidFill>
                <a:latin typeface="Helvetica" pitchFamily="2" charset="0"/>
              </a:rPr>
              <a:t>main ring</a:t>
            </a:r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. Crystal-assisted extraction was already mentioned as a possibility in </a:t>
            </a:r>
            <a:r>
              <a:rPr lang="en-GB" sz="1200" dirty="0">
                <a:solidFill>
                  <a:schemeClr val="accent2"/>
                </a:solidFill>
                <a:latin typeface="Helvetica" pitchFamily="2" charset="0"/>
              </a:rPr>
              <a:t>2017 proposal</a:t>
            </a:r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GB" sz="1200" dirty="0">
              <a:solidFill>
                <a:srgbClr val="000000"/>
              </a:solidFill>
              <a:latin typeface="Helvetica" pitchFamily="2" charset="0"/>
            </a:endParaRPr>
          </a:p>
          <a:p>
            <a:pPr marL="285750" indent="-285750">
              <a:buFontTx/>
              <a:buChar char="-"/>
            </a:pPr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Deeper studies have been performed in the last two years, in the context of </a:t>
            </a:r>
            <a:r>
              <a:rPr lang="en-GB" sz="1200" dirty="0">
                <a:solidFill>
                  <a:schemeClr val="accent2"/>
                </a:solidFill>
                <a:latin typeface="Helvetica" pitchFamily="2" charset="0"/>
              </a:rPr>
              <a:t>the </a:t>
            </a:r>
            <a:r>
              <a:rPr lang="en-GB" sz="1200" b="1" dirty="0">
                <a:solidFill>
                  <a:schemeClr val="accent2"/>
                </a:solidFill>
                <a:latin typeface="Helvetica" pitchFamily="2" charset="0"/>
              </a:rPr>
              <a:t>SHERPA</a:t>
            </a:r>
            <a:r>
              <a:rPr lang="en-GB" sz="1200" dirty="0">
                <a:solidFill>
                  <a:schemeClr val="accent2"/>
                </a:solidFill>
                <a:latin typeface="Helvetica" pitchFamily="2" charset="0"/>
              </a:rPr>
              <a:t> grant </a:t>
            </a:r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(M. </a:t>
            </a:r>
            <a:r>
              <a:rPr lang="en-GB" sz="1200" dirty="0" err="1">
                <a:solidFill>
                  <a:srgbClr val="000000"/>
                </a:solidFill>
                <a:latin typeface="Helvetica" pitchFamily="2" charset="0"/>
              </a:rPr>
              <a:t>Garattini</a:t>
            </a:r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, O. Blanco, S. </a:t>
            </a:r>
            <a:r>
              <a:rPr lang="en-GB" sz="1200" dirty="0" err="1">
                <a:solidFill>
                  <a:srgbClr val="000000"/>
                </a:solidFill>
                <a:latin typeface="Helvetica" pitchFamily="2" charset="0"/>
              </a:rPr>
              <a:t>Guiducci</a:t>
            </a:r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, P. Valente) with two significant new elements (</a:t>
            </a:r>
            <a:r>
              <a:rPr lang="en-GB" sz="1200" dirty="0">
                <a:solidFill>
                  <a:srgbClr val="000000"/>
                </a:solidFill>
                <a:latin typeface="Helvetica" pitchFamily="2" charset="0"/>
                <a:hlinkClick r:id="rId2"/>
              </a:rPr>
              <a:t>https://</a:t>
            </a:r>
            <a:r>
              <a:rPr lang="en-GB" sz="1200" dirty="0" err="1">
                <a:solidFill>
                  <a:srgbClr val="000000"/>
                </a:solidFill>
                <a:latin typeface="Helvetica" pitchFamily="2" charset="0"/>
                <a:hlinkClick r:id="rId2"/>
              </a:rPr>
              <a:t>arxiv.org</a:t>
            </a:r>
            <a:r>
              <a:rPr lang="en-GB" sz="1200" dirty="0">
                <a:solidFill>
                  <a:srgbClr val="000000"/>
                </a:solidFill>
                <a:latin typeface="Helvetica" pitchFamily="2" charset="0"/>
                <a:hlinkClick r:id="rId2"/>
              </a:rPr>
              <a:t>/abs/2110.02816</a:t>
            </a:r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):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The deflection in a </a:t>
            </a:r>
            <a:r>
              <a:rPr lang="en-GB" sz="1200" dirty="0">
                <a:solidFill>
                  <a:schemeClr val="accent2"/>
                </a:solidFill>
                <a:latin typeface="Helvetica" pitchFamily="2" charset="0"/>
              </a:rPr>
              <a:t>thin crystal is used </a:t>
            </a:r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as a first non-local kick, replacing the electrostatic septum of the “classical” scheme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The idea of using the </a:t>
            </a:r>
            <a:r>
              <a:rPr lang="en-GB" sz="1200" dirty="0">
                <a:solidFill>
                  <a:schemeClr val="accent2"/>
                </a:solidFill>
                <a:latin typeface="Helvetica" pitchFamily="2" charset="0"/>
              </a:rPr>
              <a:t>smaller and simpler accumulator ring </a:t>
            </a:r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has been studied with some detail</a:t>
            </a:r>
          </a:p>
          <a:p>
            <a:endParaRPr lang="en-GB" sz="12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The </a:t>
            </a:r>
            <a:r>
              <a:rPr lang="en-GB" sz="1200" b="1" dirty="0">
                <a:solidFill>
                  <a:srgbClr val="000000"/>
                </a:solidFill>
                <a:latin typeface="Helvetica" pitchFamily="2" charset="0"/>
              </a:rPr>
              <a:t>simulations</a:t>
            </a:r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 are quite advanced but mainly on the beam dynamics. What is still missing or ongoing:</a:t>
            </a:r>
          </a:p>
          <a:p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1) Detailed simulations of coherent processes in the crystal</a:t>
            </a:r>
          </a:p>
          <a:p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2) Integration of the crystal effect with the tracking of particles in the ring</a:t>
            </a:r>
          </a:p>
          <a:p>
            <a:endParaRPr lang="en-GB" sz="12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Concerning the </a:t>
            </a:r>
            <a:r>
              <a:rPr lang="en-GB" sz="1200" b="1" dirty="0">
                <a:solidFill>
                  <a:schemeClr val="accent2"/>
                </a:solidFill>
                <a:latin typeface="Helvetica" pitchFamily="2" charset="0"/>
              </a:rPr>
              <a:t>crystal</a:t>
            </a:r>
            <a:r>
              <a:rPr lang="en-GB" sz="1200" dirty="0">
                <a:solidFill>
                  <a:schemeClr val="accent2"/>
                </a:solidFill>
                <a:latin typeface="Helvetica" pitchFamily="2" charset="0"/>
              </a:rPr>
              <a:t> and its mechanical system</a:t>
            </a:r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, the realization of the first </a:t>
            </a:r>
            <a:r>
              <a:rPr lang="en-GB" sz="1200" dirty="0" err="1">
                <a:solidFill>
                  <a:srgbClr val="000000"/>
                </a:solidFill>
                <a:latin typeface="Helvetica" pitchFamily="2" charset="0"/>
              </a:rPr>
              <a:t>holder+crystal</a:t>
            </a:r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 is fairly advanced. To be done:</a:t>
            </a:r>
          </a:p>
          <a:p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3) Assemble and bend the crystal inside its dynamic holder, mount it on the existing goniometer</a:t>
            </a:r>
          </a:p>
          <a:p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4) Assemble the detectors and the vacuum pipes for measuring the particle deflection</a:t>
            </a:r>
          </a:p>
          <a:p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5) Perform the beam-test with 0.5 GeV positrons in the BTF line (backup: MAMI with 0.9 GeV electrons or CERN East Area), characterizing the crystal</a:t>
            </a:r>
          </a:p>
          <a:p>
            <a:endParaRPr lang="en-GB" sz="12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On the </a:t>
            </a:r>
            <a:r>
              <a:rPr lang="en-GB" sz="1200" b="1" dirty="0">
                <a:solidFill>
                  <a:srgbClr val="000000"/>
                </a:solidFill>
                <a:latin typeface="Helvetica" pitchFamily="2" charset="0"/>
              </a:rPr>
              <a:t>machine</a:t>
            </a:r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 side:</a:t>
            </a:r>
          </a:p>
          <a:p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6) Perform a </a:t>
            </a:r>
            <a:r>
              <a:rPr lang="en-GB" sz="1200" b="1" dirty="0">
                <a:solidFill>
                  <a:srgbClr val="000000"/>
                </a:solidFill>
                <a:latin typeface="Helvetica" pitchFamily="2" charset="0"/>
              </a:rPr>
              <a:t>first extraction test without the crystal in the accumulator</a:t>
            </a:r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, downstream of the existing magnetic septum, and compare with simulations</a:t>
            </a:r>
          </a:p>
          <a:p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7) Requires additional beam diagnostics/monitoring</a:t>
            </a:r>
          </a:p>
          <a:p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8) Modify the </a:t>
            </a:r>
            <a:r>
              <a:rPr lang="en-GB" sz="1200" dirty="0" err="1">
                <a:solidFill>
                  <a:schemeClr val="accent2"/>
                </a:solidFill>
                <a:latin typeface="Helvetica" pitchFamily="2" charset="0"/>
              </a:rPr>
              <a:t>goniometer+holder+crystal</a:t>
            </a:r>
            <a:r>
              <a:rPr lang="en-GB" sz="1200" dirty="0">
                <a:solidFill>
                  <a:schemeClr val="accent2"/>
                </a:solidFill>
                <a:latin typeface="Helvetica" pitchFamily="2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in the </a:t>
            </a:r>
            <a:r>
              <a:rPr lang="en-GB" sz="1200" dirty="0">
                <a:solidFill>
                  <a:schemeClr val="accent2"/>
                </a:solidFill>
                <a:latin typeface="Helvetica" pitchFamily="2" charset="0"/>
              </a:rPr>
              <a:t>accumulator ring for </a:t>
            </a:r>
            <a:r>
              <a:rPr lang="en-GB" sz="1200" b="1" dirty="0">
                <a:solidFill>
                  <a:schemeClr val="accent2"/>
                </a:solidFill>
                <a:latin typeface="Helvetica" pitchFamily="2" charset="0"/>
              </a:rPr>
              <a:t>installation</a:t>
            </a:r>
            <a:r>
              <a:rPr lang="en-GB" sz="1200" dirty="0">
                <a:solidFill>
                  <a:schemeClr val="accent2"/>
                </a:solidFill>
                <a:latin typeface="Helvetica" pitchFamily="2" charset="0"/>
              </a:rPr>
              <a:t> in the accumulator </a:t>
            </a:r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ring</a:t>
            </a:r>
          </a:p>
          <a:p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9) Design the </a:t>
            </a:r>
            <a:r>
              <a:rPr lang="en-GB" sz="1200" b="1" dirty="0">
                <a:solidFill>
                  <a:schemeClr val="accent2"/>
                </a:solidFill>
                <a:latin typeface="Helvetica" pitchFamily="2" charset="0"/>
              </a:rPr>
              <a:t>vacuum integration </a:t>
            </a:r>
            <a:r>
              <a:rPr lang="en-GB" sz="1200" dirty="0">
                <a:solidFill>
                  <a:schemeClr val="accent2"/>
                </a:solidFill>
                <a:latin typeface="Helvetica" pitchFamily="2" charset="0"/>
              </a:rPr>
              <a:t>of the </a:t>
            </a:r>
            <a:r>
              <a:rPr lang="en-GB" sz="1200" dirty="0" err="1">
                <a:solidFill>
                  <a:schemeClr val="accent2"/>
                </a:solidFill>
                <a:latin typeface="Helvetica" pitchFamily="2" charset="0"/>
              </a:rPr>
              <a:t>goniometer+holder+crystal</a:t>
            </a:r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 in the accumulator and the modifications </a:t>
            </a:r>
            <a:r>
              <a:rPr lang="en-GB" sz="1200" dirty="0">
                <a:solidFill>
                  <a:schemeClr val="accent2"/>
                </a:solidFill>
                <a:latin typeface="Helvetica" pitchFamily="2" charset="0"/>
              </a:rPr>
              <a:t>to the </a:t>
            </a:r>
            <a:r>
              <a:rPr lang="en-GB" sz="1200" b="1" dirty="0">
                <a:solidFill>
                  <a:schemeClr val="accent2"/>
                </a:solidFill>
                <a:latin typeface="Helvetica" pitchFamily="2" charset="0"/>
              </a:rPr>
              <a:t>ring layout</a:t>
            </a:r>
            <a:endParaRPr lang="en-GB" sz="1200" dirty="0">
              <a:solidFill>
                <a:schemeClr val="accent2"/>
              </a:solidFill>
              <a:latin typeface="Helvetica" pitchFamily="2" charset="0"/>
            </a:endParaRPr>
          </a:p>
          <a:p>
            <a:r>
              <a:rPr lang="en-GB" sz="1200" dirty="0">
                <a:solidFill>
                  <a:srgbClr val="000000"/>
                </a:solidFill>
                <a:latin typeface="Helvetica" pitchFamily="2" charset="0"/>
              </a:rPr>
              <a:t>10) </a:t>
            </a:r>
            <a:r>
              <a:rPr lang="en-GB" sz="1200" b="1" dirty="0">
                <a:solidFill>
                  <a:schemeClr val="accent2"/>
                </a:solidFill>
                <a:latin typeface="Helvetica" pitchFamily="2" charset="0"/>
              </a:rPr>
              <a:t>Install </a:t>
            </a:r>
            <a:r>
              <a:rPr lang="en-GB" sz="1200" dirty="0">
                <a:solidFill>
                  <a:schemeClr val="accent2"/>
                </a:solidFill>
                <a:latin typeface="Helvetica" pitchFamily="2" charset="0"/>
              </a:rPr>
              <a:t>the system in the accumulator and perform a </a:t>
            </a:r>
            <a:r>
              <a:rPr lang="en-GB" sz="1200" b="1" dirty="0">
                <a:solidFill>
                  <a:schemeClr val="accent2"/>
                </a:solidFill>
                <a:latin typeface="Helvetica" pitchFamily="2" charset="0"/>
              </a:rPr>
              <a:t>complete extraction test</a:t>
            </a:r>
          </a:p>
        </p:txBody>
      </p:sp>
    </p:spTree>
    <p:extLst>
      <p:ext uri="{BB962C8B-B14F-4D97-AF65-F5344CB8AC3E}">
        <p14:creationId xmlns:p14="http://schemas.microsoft.com/office/powerpoint/2010/main" val="153310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BA5D-D15A-A04D-87F7-C86F768C5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 III: BG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34372-296C-AF4B-BCEF-FC27CD538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6961"/>
            <a:ext cx="9144000" cy="519755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As shown in previous slides the best opportunities are in the future for </a:t>
            </a:r>
            <a:r>
              <a:rPr lang="en-GB" b="1" dirty="0">
                <a:solidFill>
                  <a:schemeClr val="accent2"/>
                </a:solidFill>
              </a:rPr>
              <a:t>visible decays</a:t>
            </a:r>
            <a:r>
              <a:rPr lang="en-GB" dirty="0"/>
              <a:t>.</a:t>
            </a:r>
          </a:p>
          <a:p>
            <a:r>
              <a:rPr lang="en-GB" dirty="0"/>
              <a:t>The </a:t>
            </a:r>
            <a:r>
              <a:rPr lang="en-GB" dirty="0">
                <a:solidFill>
                  <a:schemeClr val="accent2"/>
                </a:solidFill>
              </a:rPr>
              <a:t>present estimates </a:t>
            </a:r>
            <a:r>
              <a:rPr lang="en-GB" dirty="0"/>
              <a:t>are based on </a:t>
            </a:r>
            <a:r>
              <a:rPr lang="en-GB" dirty="0">
                <a:solidFill>
                  <a:schemeClr val="accent2"/>
                </a:solidFill>
              </a:rPr>
              <a:t>PADME invisible setup </a:t>
            </a:r>
            <a:r>
              <a:rPr lang="en-GB" dirty="0"/>
              <a:t>and extrapolated to higher number of POTs</a:t>
            </a:r>
          </a:p>
          <a:p>
            <a:r>
              <a:rPr lang="en-GB" dirty="0"/>
              <a:t>Preparing a </a:t>
            </a:r>
            <a:r>
              <a:rPr lang="en-GB" dirty="0">
                <a:solidFill>
                  <a:schemeClr val="accent2"/>
                </a:solidFill>
              </a:rPr>
              <a:t>more solid estimates </a:t>
            </a:r>
            <a:r>
              <a:rPr lang="en-GB" dirty="0"/>
              <a:t>for visible decays requires the </a:t>
            </a:r>
            <a:r>
              <a:rPr lang="en-GB" dirty="0">
                <a:solidFill>
                  <a:schemeClr val="accent2"/>
                </a:solidFill>
              </a:rPr>
              <a:t>design of a baseline detector for the </a:t>
            </a:r>
            <a:r>
              <a:rPr lang="en-GB" b="1" dirty="0">
                <a:solidFill>
                  <a:schemeClr val="accent2"/>
                </a:solidFill>
              </a:rPr>
              <a:t>PADME</a:t>
            </a:r>
            <a:r>
              <a:rPr lang="en-GB" dirty="0"/>
              <a:t> </a:t>
            </a:r>
            <a:r>
              <a:rPr lang="en-GB" b="1" dirty="0">
                <a:solidFill>
                  <a:schemeClr val="accent2"/>
                </a:solidFill>
              </a:rPr>
              <a:t>II</a:t>
            </a:r>
            <a:r>
              <a:rPr lang="en-GB" dirty="0"/>
              <a:t> runs at extracted line.</a:t>
            </a:r>
          </a:p>
          <a:p>
            <a:pPr lvl="1"/>
            <a:r>
              <a:rPr lang="en-GB" dirty="0"/>
              <a:t>An experimental setup dedicated to visible decays might get a better BG rejection with respect to present extrapolations.</a:t>
            </a:r>
          </a:p>
          <a:p>
            <a:pPr lvl="1"/>
            <a:r>
              <a:rPr lang="en-GB" dirty="0"/>
              <a:t>Bump hunt technique can be used measuring </a:t>
            </a:r>
            <a:r>
              <a:rPr lang="en-GB" dirty="0" err="1"/>
              <a:t>e</a:t>
            </a:r>
            <a:r>
              <a:rPr lang="en-GB" baseline="30000" dirty="0" err="1"/>
              <a:t>+</a:t>
            </a:r>
            <a:r>
              <a:rPr lang="en-GB" dirty="0" err="1"/>
              <a:t>e</a:t>
            </a:r>
            <a:r>
              <a:rPr lang="en-GB" baseline="30000" dirty="0">
                <a:latin typeface="Symbol" pitchFamily="2" charset="2"/>
              </a:rPr>
              <a:t>-</a:t>
            </a:r>
            <a:r>
              <a:rPr lang="en-GB" dirty="0"/>
              <a:t> invariant mass.</a:t>
            </a:r>
          </a:p>
          <a:p>
            <a:r>
              <a:rPr lang="en-GB" dirty="0"/>
              <a:t>As shown by L. </a:t>
            </a:r>
            <a:r>
              <a:rPr lang="en-GB" dirty="0" err="1"/>
              <a:t>Darme</a:t>
            </a:r>
            <a:r>
              <a:rPr lang="en-GB" dirty="0"/>
              <a:t>’ different technique can be used at an extracted beam line (i.e. missing mass or energy)</a:t>
            </a:r>
          </a:p>
          <a:p>
            <a:pPr lvl="1"/>
            <a:r>
              <a:rPr lang="en-GB" dirty="0"/>
              <a:t>The BGs in this configurations are not known but expected to be lower.</a:t>
            </a:r>
          </a:p>
          <a:p>
            <a:r>
              <a:rPr lang="en-GB" dirty="0"/>
              <a:t>The effort </a:t>
            </a:r>
            <a:r>
              <a:rPr lang="en-GB" dirty="0">
                <a:solidFill>
                  <a:schemeClr val="accent2"/>
                </a:solidFill>
              </a:rPr>
              <a:t>of performing more realistic BG studies </a:t>
            </a:r>
            <a:r>
              <a:rPr lang="en-GB" dirty="0"/>
              <a:t>for future experiments at </a:t>
            </a:r>
            <a:r>
              <a:rPr lang="en-GB" dirty="0">
                <a:solidFill>
                  <a:schemeClr val="accent2"/>
                </a:solidFill>
              </a:rPr>
              <a:t>extracted lines </a:t>
            </a:r>
            <a:r>
              <a:rPr lang="en-GB" dirty="0"/>
              <a:t>requires </a:t>
            </a:r>
            <a:r>
              <a:rPr lang="en-GB" dirty="0">
                <a:solidFill>
                  <a:schemeClr val="accent2"/>
                </a:solidFill>
              </a:rPr>
              <a:t>man power from outside</a:t>
            </a:r>
            <a:r>
              <a:rPr lang="en-GB" dirty="0"/>
              <a:t> the </a:t>
            </a:r>
            <a:r>
              <a:rPr lang="en-GB" dirty="0" err="1"/>
              <a:t>presentPAMDE</a:t>
            </a:r>
            <a:r>
              <a:rPr lang="en-GB" dirty="0"/>
              <a:t> collaboration.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FDD36-CBB2-C949-819E-BC7431C2A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Mauro Raggi, Sapienza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87750-5AF6-9C45-97E2-C867D149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22D0-52D5-3947-BD57-D269EA040B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65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AB7E-15E5-A849-87BC-5B3518442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71800"/>
            <a:ext cx="9144000" cy="914400"/>
          </a:xfrm>
        </p:spPr>
        <p:txBody>
          <a:bodyPr/>
          <a:lstStyle/>
          <a:p>
            <a:r>
              <a:rPr lang="en-GB" dirty="0"/>
              <a:t>backup slides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3FDAE1-A010-5945-8D73-8722BD637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Mauro Raggi, Sapienza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DDDEF-B85C-2843-BC62-1F44C9813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22D0-52D5-3947-BD57-D269EA040B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89354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adme" id="{CEFD0EEE-7244-5C4A-B485-A27BA077568A}" vid="{6DF8D883-66D6-D543-8F51-3D44E8AF15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</Template>
  <TotalTime>679</TotalTime>
  <Words>1073</Words>
  <Application>Microsoft Macintosh PowerPoint</Application>
  <PresentationFormat>On-screen Show (4:3)</PresentationFormat>
  <Paragraphs>109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Century Gothic</vt:lpstr>
      <vt:lpstr>Helvetica</vt:lpstr>
      <vt:lpstr>Symbol</vt:lpstr>
      <vt:lpstr>Wingdings</vt:lpstr>
      <vt:lpstr>Wingdings 2</vt:lpstr>
      <vt:lpstr>Perception</vt:lpstr>
      <vt:lpstr>PowerPoint Presentation</vt:lpstr>
      <vt:lpstr>The questions</vt:lpstr>
      <vt:lpstr>L. Darme’ FFF Jan 2021 status</vt:lpstr>
      <vt:lpstr>Parameter space A’ visible next 5Y</vt:lpstr>
      <vt:lpstr>parameter space invisible-visible A’ long term</vt:lpstr>
      <vt:lpstr>ALPs visible and invisible</vt:lpstr>
      <vt:lpstr>Question II</vt:lpstr>
      <vt:lpstr>Question III: BG estimates</vt:lpstr>
      <vt:lpstr>backup slides</vt:lpstr>
      <vt:lpstr>Mu3e at Shedding light</vt:lpstr>
      <vt:lpstr>(g-2)e from last measurement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Mauro Raggi</dc:creator>
  <cp:keywords/>
  <dc:description/>
  <cp:lastModifiedBy>Mauro Raggi</cp:lastModifiedBy>
  <cp:revision>27</cp:revision>
  <cp:lastPrinted>2017-05-28T08:46:57Z</cp:lastPrinted>
  <dcterms:created xsi:type="dcterms:W3CDTF">2021-11-05T08:45:24Z</dcterms:created>
  <dcterms:modified xsi:type="dcterms:W3CDTF">2021-11-08T12:55:04Z</dcterms:modified>
  <cp:category/>
</cp:coreProperties>
</file>