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9" r:id="rId1"/>
    <p:sldMasterId id="2147483729" r:id="rId2"/>
  </p:sldMasterIdLst>
  <p:notesMasterIdLst>
    <p:notesMasterId r:id="rId19"/>
  </p:notesMasterIdLst>
  <p:sldIdLst>
    <p:sldId id="1340" r:id="rId3"/>
    <p:sldId id="1380" r:id="rId4"/>
    <p:sldId id="324" r:id="rId5"/>
    <p:sldId id="307" r:id="rId6"/>
    <p:sldId id="1409" r:id="rId7"/>
    <p:sldId id="1413" r:id="rId8"/>
    <p:sldId id="1416" r:id="rId9"/>
    <p:sldId id="1412" r:id="rId10"/>
    <p:sldId id="1417" r:id="rId11"/>
    <p:sldId id="1414" r:id="rId12"/>
    <p:sldId id="1418" r:id="rId13"/>
    <p:sldId id="1408" r:id="rId14"/>
    <p:sldId id="292" r:id="rId15"/>
    <p:sldId id="1419" r:id="rId16"/>
    <p:sldId id="1321" r:id="rId17"/>
    <p:sldId id="1420"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15">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alina Oana Curceanu" initials="COC" lastIdx="1" clrIdx="0">
    <p:extLst>
      <p:ext uri="{19B8F6BF-5375-455C-9EA6-DF929625EA0E}">
        <p15:presenceInfo xmlns:p15="http://schemas.microsoft.com/office/powerpoint/2012/main" userId="Catalina Oana Curcea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88723" autoAdjust="0"/>
  </p:normalViewPr>
  <p:slideViewPr>
    <p:cSldViewPr showGuides="1">
      <p:cViewPr varScale="1">
        <p:scale>
          <a:sx n="70" d="100"/>
          <a:sy n="70" d="100"/>
        </p:scale>
        <p:origin x="1157" y="48"/>
      </p:cViewPr>
      <p:guideLst>
        <p:guide orient="horz" pos="2115"/>
        <p:guide pos="2880"/>
      </p:guideLst>
    </p:cSldViewPr>
  </p:slideViewPr>
  <p:notesTextViewPr>
    <p:cViewPr>
      <p:scale>
        <a:sx n="1" d="1"/>
        <a:sy n="1" d="1"/>
      </p:scale>
      <p:origin x="0" y="0"/>
    </p:cViewPr>
  </p:notesTextViewPr>
  <p:sorterViewPr>
    <p:cViewPr varScale="1">
      <p:scale>
        <a:sx n="100" d="100"/>
        <a:sy n="100" d="100"/>
      </p:scale>
      <p:origin x="0" y="-2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08T11:40:29.979" idx="1">
    <p:pos x="7680" y="-2366"/>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28751474"/>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055214CF-6910-4F2A-8311-EB72D09B6E30}" type="slidenum">
              <a:rPr lang="en-GB" smtClean="0"/>
              <a:t>1</a:t>
            </a:fld>
            <a:endParaRPr lang="en-GB"/>
          </a:p>
        </p:txBody>
      </p:sp>
    </p:spTree>
    <p:extLst>
      <p:ext uri="{BB962C8B-B14F-4D97-AF65-F5344CB8AC3E}">
        <p14:creationId xmlns:p14="http://schemas.microsoft.com/office/powerpoint/2010/main" val="177093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e-DE"/>
              <a:t>Titelmasterformat durch Klicken bearbeiten</a:t>
            </a:r>
            <a:endParaRPr lang="en-GB"/>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C86902EC-F188-4020-B993-517610A15864}" type="datetime1">
              <a:rPr lang="en-GB" smtClean="0"/>
              <a:t>08/11/2021</a:t>
            </a:fld>
            <a:endParaRPr lang="en-GB"/>
          </a:p>
        </p:txBody>
      </p:sp>
      <p:sp>
        <p:nvSpPr>
          <p:cNvPr id="5" name="Fußzeilenplatzhalter 4"/>
          <p:cNvSpPr>
            <a:spLocks noGrp="1"/>
          </p:cNvSpPr>
          <p:nvPr>
            <p:ph type="ftr" sz="quarter" idx="11"/>
          </p:nvPr>
        </p:nvSpPr>
        <p:spPr/>
        <p:txBody>
          <a:bodyPr/>
          <a:lstStyle/>
          <a:p>
            <a:r>
              <a:rPr lang="en-GB"/>
              <a:t>DAFNE-TF workshop - Dec. 17, 2018</a:t>
            </a:r>
          </a:p>
        </p:txBody>
      </p:sp>
      <p:sp>
        <p:nvSpPr>
          <p:cNvPr id="6" name="Foliennummernplatzhalter 5"/>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268232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B1208B1D-4184-4525-B3A3-A760176050D5}" type="datetime1">
              <a:rPr lang="en-GB" smtClean="0"/>
              <a:t>08/11/2021</a:t>
            </a:fld>
            <a:endParaRPr lang="en-GB"/>
          </a:p>
        </p:txBody>
      </p:sp>
      <p:sp>
        <p:nvSpPr>
          <p:cNvPr id="5" name="Fußzeilenplatzhalter 4"/>
          <p:cNvSpPr>
            <a:spLocks noGrp="1"/>
          </p:cNvSpPr>
          <p:nvPr>
            <p:ph type="ftr" sz="quarter" idx="11"/>
          </p:nvPr>
        </p:nvSpPr>
        <p:spPr/>
        <p:txBody>
          <a:bodyPr/>
          <a:lstStyle/>
          <a:p>
            <a:r>
              <a:rPr lang="en-GB"/>
              <a:t>DAFNE-TF workshop - Dec. 17, 2018</a:t>
            </a:r>
          </a:p>
        </p:txBody>
      </p:sp>
      <p:sp>
        <p:nvSpPr>
          <p:cNvPr id="6" name="Foliennummernplatzhalter 5"/>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75927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66DB1C63-4DE6-4BCF-A065-4CF8D1FB194C}" type="datetime1">
              <a:rPr lang="en-GB" smtClean="0"/>
              <a:t>08/11/2021</a:t>
            </a:fld>
            <a:endParaRPr lang="en-GB"/>
          </a:p>
        </p:txBody>
      </p:sp>
      <p:sp>
        <p:nvSpPr>
          <p:cNvPr id="5" name="Fußzeilenplatzhalter 4"/>
          <p:cNvSpPr>
            <a:spLocks noGrp="1"/>
          </p:cNvSpPr>
          <p:nvPr>
            <p:ph type="ftr" sz="quarter" idx="11"/>
          </p:nvPr>
        </p:nvSpPr>
        <p:spPr/>
        <p:txBody>
          <a:bodyPr/>
          <a:lstStyle/>
          <a:p>
            <a:r>
              <a:rPr lang="en-GB"/>
              <a:t>DAFNE-TF workshop - Dec. 17, 2018</a:t>
            </a:r>
          </a:p>
        </p:txBody>
      </p:sp>
      <p:sp>
        <p:nvSpPr>
          <p:cNvPr id="6" name="Foliennummernplatzhalter 5"/>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4229678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95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6" name="PlaceHolder 2"/>
          <p:cNvSpPr>
            <a:spLocks noGrp="1"/>
          </p:cNvSpPr>
          <p:nvPr>
            <p:ph type="subTitle"/>
          </p:nvPr>
        </p:nvSpPr>
        <p:spPr>
          <a:xfrm>
            <a:off x="457172" y="1604515"/>
            <a:ext cx="8228763" cy="3977484"/>
          </a:xfrm>
          <a:prstGeom prst="rect">
            <a:avLst/>
          </a:prstGeom>
        </p:spPr>
        <p:txBody>
          <a:bodyPr lIns="0" tIns="0" rIns="0" bIns="0" anchor="ctr"/>
          <a:lstStyle/>
          <a:p>
            <a:pPr algn="ctr"/>
            <a:endParaRPr lang="it-IT" sz="2903" b="0" strike="noStrike" spc="-1">
              <a:latin typeface="Arial"/>
            </a:endParaRPr>
          </a:p>
        </p:txBody>
      </p:sp>
    </p:spTree>
    <p:extLst>
      <p:ext uri="{BB962C8B-B14F-4D97-AF65-F5344CB8AC3E}">
        <p14:creationId xmlns:p14="http://schemas.microsoft.com/office/powerpoint/2010/main" val="53354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8" name="PlaceHolder 2"/>
          <p:cNvSpPr>
            <a:spLocks noGrp="1"/>
          </p:cNvSpPr>
          <p:nvPr>
            <p:ph type="body"/>
          </p:nvPr>
        </p:nvSpPr>
        <p:spPr>
          <a:xfrm>
            <a:off x="457172" y="1604515"/>
            <a:ext cx="8228763" cy="3977484"/>
          </a:xfrm>
          <a:prstGeom prst="rect">
            <a:avLst/>
          </a:prstGeom>
        </p:spPr>
        <p:txBody>
          <a:bodyPr lIns="0" tIns="0" rIns="0" bIns="0">
            <a:normAutofit/>
          </a:bodyPr>
          <a:lstStyle/>
          <a:p>
            <a:endParaRPr lang="it-IT" sz="3873" b="0" strike="noStrike" spc="-1">
              <a:latin typeface="Arial"/>
            </a:endParaRPr>
          </a:p>
        </p:txBody>
      </p:sp>
    </p:spTree>
    <p:extLst>
      <p:ext uri="{BB962C8B-B14F-4D97-AF65-F5344CB8AC3E}">
        <p14:creationId xmlns:p14="http://schemas.microsoft.com/office/powerpoint/2010/main" val="735854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10" name="PlaceHolder 2"/>
          <p:cNvSpPr>
            <a:spLocks noGrp="1"/>
          </p:cNvSpPr>
          <p:nvPr>
            <p:ph type="body"/>
          </p:nvPr>
        </p:nvSpPr>
        <p:spPr>
          <a:xfrm>
            <a:off x="457172" y="1604515"/>
            <a:ext cx="4015600" cy="3977484"/>
          </a:xfrm>
          <a:prstGeom prst="rect">
            <a:avLst/>
          </a:prstGeom>
        </p:spPr>
        <p:txBody>
          <a:bodyPr lIns="0" tIns="0" rIns="0" bIns="0">
            <a:normAutofit/>
          </a:bodyPr>
          <a:lstStyle/>
          <a:p>
            <a:endParaRPr lang="it-IT" sz="3873" b="0" strike="noStrike" spc="-1">
              <a:latin typeface="Arial"/>
            </a:endParaRPr>
          </a:p>
        </p:txBody>
      </p:sp>
      <p:sp>
        <p:nvSpPr>
          <p:cNvPr id="11" name="PlaceHolder 3"/>
          <p:cNvSpPr>
            <a:spLocks noGrp="1"/>
          </p:cNvSpPr>
          <p:nvPr>
            <p:ph type="body"/>
          </p:nvPr>
        </p:nvSpPr>
        <p:spPr>
          <a:xfrm>
            <a:off x="4673927" y="1604515"/>
            <a:ext cx="4015600" cy="3977484"/>
          </a:xfrm>
          <a:prstGeom prst="rect">
            <a:avLst/>
          </a:prstGeom>
        </p:spPr>
        <p:txBody>
          <a:bodyPr lIns="0" tIns="0" rIns="0" bIns="0">
            <a:normAutofit/>
          </a:bodyPr>
          <a:lstStyle/>
          <a:p>
            <a:endParaRPr lang="it-IT" sz="3873" b="0" strike="noStrike" spc="-1">
              <a:latin typeface="Arial"/>
            </a:endParaRPr>
          </a:p>
        </p:txBody>
      </p:sp>
    </p:spTree>
    <p:extLst>
      <p:ext uri="{BB962C8B-B14F-4D97-AF65-F5344CB8AC3E}">
        <p14:creationId xmlns:p14="http://schemas.microsoft.com/office/powerpoint/2010/main" val="84479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Tree>
    <p:extLst>
      <p:ext uri="{BB962C8B-B14F-4D97-AF65-F5344CB8AC3E}">
        <p14:creationId xmlns:p14="http://schemas.microsoft.com/office/powerpoint/2010/main" val="204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172" y="273352"/>
            <a:ext cx="8228763" cy="5308647"/>
          </a:xfrm>
          <a:prstGeom prst="rect">
            <a:avLst/>
          </a:prstGeom>
        </p:spPr>
        <p:txBody>
          <a:bodyPr lIns="0" tIns="0" rIns="0" bIns="0" anchor="ctr"/>
          <a:lstStyle/>
          <a:p>
            <a:pPr algn="ctr"/>
            <a:endParaRPr lang="it-IT" sz="2903" b="0" strike="noStrike" spc="-1">
              <a:latin typeface="Arial"/>
            </a:endParaRPr>
          </a:p>
        </p:txBody>
      </p:sp>
    </p:spTree>
    <p:extLst>
      <p:ext uri="{BB962C8B-B14F-4D97-AF65-F5344CB8AC3E}">
        <p14:creationId xmlns:p14="http://schemas.microsoft.com/office/powerpoint/2010/main" val="108183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15" name="PlaceHolder 2"/>
          <p:cNvSpPr>
            <a:spLocks noGrp="1"/>
          </p:cNvSpPr>
          <p:nvPr>
            <p:ph type="body"/>
          </p:nvPr>
        </p:nvSpPr>
        <p:spPr>
          <a:xfrm>
            <a:off x="457172" y="1604514"/>
            <a:ext cx="4015600" cy="1897135"/>
          </a:xfrm>
          <a:prstGeom prst="rect">
            <a:avLst/>
          </a:prstGeom>
        </p:spPr>
        <p:txBody>
          <a:bodyPr lIns="0" tIns="0" rIns="0" bIns="0">
            <a:normAutofit/>
          </a:bodyPr>
          <a:lstStyle/>
          <a:p>
            <a:endParaRPr lang="it-IT" sz="3873" b="0" strike="noStrike" spc="-1">
              <a:latin typeface="Arial"/>
            </a:endParaRPr>
          </a:p>
        </p:txBody>
      </p:sp>
      <p:sp>
        <p:nvSpPr>
          <p:cNvPr id="16" name="PlaceHolder 3"/>
          <p:cNvSpPr>
            <a:spLocks noGrp="1"/>
          </p:cNvSpPr>
          <p:nvPr>
            <p:ph type="body"/>
          </p:nvPr>
        </p:nvSpPr>
        <p:spPr>
          <a:xfrm>
            <a:off x="4673927" y="1604515"/>
            <a:ext cx="4015600" cy="3977484"/>
          </a:xfrm>
          <a:prstGeom prst="rect">
            <a:avLst/>
          </a:prstGeom>
        </p:spPr>
        <p:txBody>
          <a:bodyPr lIns="0" tIns="0" rIns="0" bIns="0">
            <a:normAutofit/>
          </a:bodyPr>
          <a:lstStyle/>
          <a:p>
            <a:endParaRPr lang="it-IT" sz="3873" b="0" strike="noStrike" spc="-1">
              <a:latin typeface="Arial"/>
            </a:endParaRPr>
          </a:p>
        </p:txBody>
      </p:sp>
      <p:sp>
        <p:nvSpPr>
          <p:cNvPr id="17" name="PlaceHolder 4"/>
          <p:cNvSpPr>
            <a:spLocks noGrp="1"/>
          </p:cNvSpPr>
          <p:nvPr>
            <p:ph type="body"/>
          </p:nvPr>
        </p:nvSpPr>
        <p:spPr>
          <a:xfrm>
            <a:off x="457172" y="3682251"/>
            <a:ext cx="4015600" cy="1897135"/>
          </a:xfrm>
          <a:prstGeom prst="rect">
            <a:avLst/>
          </a:prstGeom>
        </p:spPr>
        <p:txBody>
          <a:bodyPr lIns="0" tIns="0" rIns="0" bIns="0">
            <a:normAutofit/>
          </a:bodyPr>
          <a:lstStyle/>
          <a:p>
            <a:endParaRPr lang="it-IT" sz="3873" b="0" strike="noStrike" spc="-1">
              <a:latin typeface="Arial"/>
            </a:endParaRPr>
          </a:p>
        </p:txBody>
      </p:sp>
    </p:spTree>
    <p:extLst>
      <p:ext uri="{BB962C8B-B14F-4D97-AF65-F5344CB8AC3E}">
        <p14:creationId xmlns:p14="http://schemas.microsoft.com/office/powerpoint/2010/main" val="2600904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19" name="PlaceHolder 2"/>
          <p:cNvSpPr>
            <a:spLocks noGrp="1"/>
          </p:cNvSpPr>
          <p:nvPr>
            <p:ph type="body"/>
          </p:nvPr>
        </p:nvSpPr>
        <p:spPr>
          <a:xfrm>
            <a:off x="457172" y="1604515"/>
            <a:ext cx="4015600" cy="3977484"/>
          </a:xfrm>
          <a:prstGeom prst="rect">
            <a:avLst/>
          </a:prstGeom>
        </p:spPr>
        <p:txBody>
          <a:bodyPr lIns="0" tIns="0" rIns="0" bIns="0">
            <a:normAutofit/>
          </a:bodyPr>
          <a:lstStyle/>
          <a:p>
            <a:endParaRPr lang="it-IT" sz="3873" b="0" strike="noStrike" spc="-1">
              <a:latin typeface="Arial"/>
            </a:endParaRPr>
          </a:p>
        </p:txBody>
      </p:sp>
      <p:sp>
        <p:nvSpPr>
          <p:cNvPr id="20" name="PlaceHolder 3"/>
          <p:cNvSpPr>
            <a:spLocks noGrp="1"/>
          </p:cNvSpPr>
          <p:nvPr>
            <p:ph type="body"/>
          </p:nvPr>
        </p:nvSpPr>
        <p:spPr>
          <a:xfrm>
            <a:off x="4673927" y="1604514"/>
            <a:ext cx="4015600" cy="1897135"/>
          </a:xfrm>
          <a:prstGeom prst="rect">
            <a:avLst/>
          </a:prstGeom>
        </p:spPr>
        <p:txBody>
          <a:bodyPr lIns="0" tIns="0" rIns="0" bIns="0">
            <a:normAutofit/>
          </a:bodyPr>
          <a:lstStyle/>
          <a:p>
            <a:endParaRPr lang="it-IT" sz="3873" b="0" strike="noStrike" spc="-1">
              <a:latin typeface="Arial"/>
            </a:endParaRPr>
          </a:p>
        </p:txBody>
      </p:sp>
      <p:sp>
        <p:nvSpPr>
          <p:cNvPr id="21" name="PlaceHolder 4"/>
          <p:cNvSpPr>
            <a:spLocks noGrp="1"/>
          </p:cNvSpPr>
          <p:nvPr>
            <p:ph type="body"/>
          </p:nvPr>
        </p:nvSpPr>
        <p:spPr>
          <a:xfrm>
            <a:off x="4673927" y="3682251"/>
            <a:ext cx="4015600" cy="1897135"/>
          </a:xfrm>
          <a:prstGeom prst="rect">
            <a:avLst/>
          </a:prstGeom>
        </p:spPr>
        <p:txBody>
          <a:bodyPr lIns="0" tIns="0" rIns="0" bIns="0">
            <a:normAutofit/>
          </a:bodyPr>
          <a:lstStyle/>
          <a:p>
            <a:endParaRPr lang="it-IT" sz="3873" b="0" strike="noStrike" spc="-1">
              <a:latin typeface="Arial"/>
            </a:endParaRPr>
          </a:p>
        </p:txBody>
      </p:sp>
    </p:spTree>
    <p:extLst>
      <p:ext uri="{BB962C8B-B14F-4D97-AF65-F5344CB8AC3E}">
        <p14:creationId xmlns:p14="http://schemas.microsoft.com/office/powerpoint/2010/main" val="423396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A62EB695-C854-4E45-A199-983A984AFA06}" type="datetime1">
              <a:rPr lang="en-GB" smtClean="0"/>
              <a:t>08/11/2021</a:t>
            </a:fld>
            <a:endParaRPr lang="en-GB"/>
          </a:p>
        </p:txBody>
      </p:sp>
      <p:sp>
        <p:nvSpPr>
          <p:cNvPr id="5" name="Fußzeilenplatzhalter 4"/>
          <p:cNvSpPr>
            <a:spLocks noGrp="1"/>
          </p:cNvSpPr>
          <p:nvPr>
            <p:ph type="ftr" sz="quarter" idx="11"/>
          </p:nvPr>
        </p:nvSpPr>
        <p:spPr/>
        <p:txBody>
          <a:bodyPr/>
          <a:lstStyle/>
          <a:p>
            <a:r>
              <a:rPr lang="en-GB"/>
              <a:t>DAFNE-TF workshop - Dec. 17, 2018</a:t>
            </a:r>
          </a:p>
        </p:txBody>
      </p:sp>
      <p:sp>
        <p:nvSpPr>
          <p:cNvPr id="6" name="Foliennummernplatzhalter 5"/>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2281248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23" name="PlaceHolder 2"/>
          <p:cNvSpPr>
            <a:spLocks noGrp="1"/>
          </p:cNvSpPr>
          <p:nvPr>
            <p:ph type="body"/>
          </p:nvPr>
        </p:nvSpPr>
        <p:spPr>
          <a:xfrm>
            <a:off x="457172" y="1604514"/>
            <a:ext cx="4015600" cy="1897135"/>
          </a:xfrm>
          <a:prstGeom prst="rect">
            <a:avLst/>
          </a:prstGeom>
        </p:spPr>
        <p:txBody>
          <a:bodyPr lIns="0" tIns="0" rIns="0" bIns="0">
            <a:normAutofit/>
          </a:bodyPr>
          <a:lstStyle/>
          <a:p>
            <a:endParaRPr lang="it-IT" sz="3873" b="0" strike="noStrike" spc="-1">
              <a:latin typeface="Arial"/>
            </a:endParaRPr>
          </a:p>
        </p:txBody>
      </p:sp>
      <p:sp>
        <p:nvSpPr>
          <p:cNvPr id="24" name="PlaceHolder 3"/>
          <p:cNvSpPr>
            <a:spLocks noGrp="1"/>
          </p:cNvSpPr>
          <p:nvPr>
            <p:ph type="body"/>
          </p:nvPr>
        </p:nvSpPr>
        <p:spPr>
          <a:xfrm>
            <a:off x="4673927" y="1604514"/>
            <a:ext cx="4015600" cy="1897135"/>
          </a:xfrm>
          <a:prstGeom prst="rect">
            <a:avLst/>
          </a:prstGeom>
        </p:spPr>
        <p:txBody>
          <a:bodyPr lIns="0" tIns="0" rIns="0" bIns="0">
            <a:normAutofit/>
          </a:bodyPr>
          <a:lstStyle/>
          <a:p>
            <a:endParaRPr lang="it-IT" sz="3873" b="0" strike="noStrike" spc="-1">
              <a:latin typeface="Arial"/>
            </a:endParaRPr>
          </a:p>
        </p:txBody>
      </p:sp>
      <p:sp>
        <p:nvSpPr>
          <p:cNvPr id="25" name="PlaceHolder 4"/>
          <p:cNvSpPr>
            <a:spLocks noGrp="1"/>
          </p:cNvSpPr>
          <p:nvPr>
            <p:ph type="body"/>
          </p:nvPr>
        </p:nvSpPr>
        <p:spPr>
          <a:xfrm>
            <a:off x="457172" y="3682251"/>
            <a:ext cx="8228763" cy="1897135"/>
          </a:xfrm>
          <a:prstGeom prst="rect">
            <a:avLst/>
          </a:prstGeom>
        </p:spPr>
        <p:txBody>
          <a:bodyPr lIns="0" tIns="0" rIns="0" bIns="0">
            <a:normAutofit/>
          </a:bodyPr>
          <a:lstStyle/>
          <a:p>
            <a:endParaRPr lang="it-IT" sz="3873" b="0" strike="noStrike" spc="-1">
              <a:latin typeface="Arial"/>
            </a:endParaRPr>
          </a:p>
        </p:txBody>
      </p:sp>
    </p:spTree>
    <p:extLst>
      <p:ext uri="{BB962C8B-B14F-4D97-AF65-F5344CB8AC3E}">
        <p14:creationId xmlns:p14="http://schemas.microsoft.com/office/powerpoint/2010/main" val="375624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27" name="PlaceHolder 2"/>
          <p:cNvSpPr>
            <a:spLocks noGrp="1"/>
          </p:cNvSpPr>
          <p:nvPr>
            <p:ph type="body"/>
          </p:nvPr>
        </p:nvSpPr>
        <p:spPr>
          <a:xfrm>
            <a:off x="457172" y="1604514"/>
            <a:ext cx="8228763" cy="1897135"/>
          </a:xfrm>
          <a:prstGeom prst="rect">
            <a:avLst/>
          </a:prstGeom>
        </p:spPr>
        <p:txBody>
          <a:bodyPr lIns="0" tIns="0" rIns="0" bIns="0">
            <a:normAutofit/>
          </a:bodyPr>
          <a:lstStyle/>
          <a:p>
            <a:endParaRPr lang="it-IT" sz="3873" b="0" strike="noStrike" spc="-1">
              <a:latin typeface="Arial"/>
            </a:endParaRPr>
          </a:p>
        </p:txBody>
      </p:sp>
      <p:sp>
        <p:nvSpPr>
          <p:cNvPr id="28" name="PlaceHolder 3"/>
          <p:cNvSpPr>
            <a:spLocks noGrp="1"/>
          </p:cNvSpPr>
          <p:nvPr>
            <p:ph type="body"/>
          </p:nvPr>
        </p:nvSpPr>
        <p:spPr>
          <a:xfrm>
            <a:off x="457172" y="3682251"/>
            <a:ext cx="8228763" cy="1897135"/>
          </a:xfrm>
          <a:prstGeom prst="rect">
            <a:avLst/>
          </a:prstGeom>
        </p:spPr>
        <p:txBody>
          <a:bodyPr lIns="0" tIns="0" rIns="0" bIns="0">
            <a:normAutofit/>
          </a:bodyPr>
          <a:lstStyle/>
          <a:p>
            <a:endParaRPr lang="it-IT" sz="3873" b="0" strike="noStrike" spc="-1">
              <a:latin typeface="Arial"/>
            </a:endParaRPr>
          </a:p>
        </p:txBody>
      </p:sp>
    </p:spTree>
    <p:extLst>
      <p:ext uri="{BB962C8B-B14F-4D97-AF65-F5344CB8AC3E}">
        <p14:creationId xmlns:p14="http://schemas.microsoft.com/office/powerpoint/2010/main" val="416792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30" name="PlaceHolder 2"/>
          <p:cNvSpPr>
            <a:spLocks noGrp="1"/>
          </p:cNvSpPr>
          <p:nvPr>
            <p:ph type="body"/>
          </p:nvPr>
        </p:nvSpPr>
        <p:spPr>
          <a:xfrm>
            <a:off x="457172" y="1604514"/>
            <a:ext cx="4015600" cy="1897135"/>
          </a:xfrm>
          <a:prstGeom prst="rect">
            <a:avLst/>
          </a:prstGeom>
        </p:spPr>
        <p:txBody>
          <a:bodyPr lIns="0" tIns="0" rIns="0" bIns="0">
            <a:normAutofit/>
          </a:bodyPr>
          <a:lstStyle/>
          <a:p>
            <a:endParaRPr lang="it-IT" sz="3873" b="0" strike="noStrike" spc="-1">
              <a:latin typeface="Arial"/>
            </a:endParaRPr>
          </a:p>
        </p:txBody>
      </p:sp>
      <p:sp>
        <p:nvSpPr>
          <p:cNvPr id="31" name="PlaceHolder 3"/>
          <p:cNvSpPr>
            <a:spLocks noGrp="1"/>
          </p:cNvSpPr>
          <p:nvPr>
            <p:ph type="body"/>
          </p:nvPr>
        </p:nvSpPr>
        <p:spPr>
          <a:xfrm>
            <a:off x="4673927" y="1604514"/>
            <a:ext cx="4015600" cy="1897135"/>
          </a:xfrm>
          <a:prstGeom prst="rect">
            <a:avLst/>
          </a:prstGeom>
        </p:spPr>
        <p:txBody>
          <a:bodyPr lIns="0" tIns="0" rIns="0" bIns="0">
            <a:normAutofit/>
          </a:bodyPr>
          <a:lstStyle/>
          <a:p>
            <a:endParaRPr lang="it-IT" sz="3873" b="0" strike="noStrike" spc="-1">
              <a:latin typeface="Arial"/>
            </a:endParaRPr>
          </a:p>
        </p:txBody>
      </p:sp>
      <p:sp>
        <p:nvSpPr>
          <p:cNvPr id="32" name="PlaceHolder 4"/>
          <p:cNvSpPr>
            <a:spLocks noGrp="1"/>
          </p:cNvSpPr>
          <p:nvPr>
            <p:ph type="body"/>
          </p:nvPr>
        </p:nvSpPr>
        <p:spPr>
          <a:xfrm>
            <a:off x="457172" y="3682251"/>
            <a:ext cx="4015600" cy="1897135"/>
          </a:xfrm>
          <a:prstGeom prst="rect">
            <a:avLst/>
          </a:prstGeom>
        </p:spPr>
        <p:txBody>
          <a:bodyPr lIns="0" tIns="0" rIns="0" bIns="0">
            <a:normAutofit/>
          </a:bodyPr>
          <a:lstStyle/>
          <a:p>
            <a:endParaRPr lang="it-IT" sz="3873" b="0" strike="noStrike" spc="-1">
              <a:latin typeface="Arial"/>
            </a:endParaRPr>
          </a:p>
        </p:txBody>
      </p:sp>
      <p:sp>
        <p:nvSpPr>
          <p:cNvPr id="33" name="PlaceHolder 5"/>
          <p:cNvSpPr>
            <a:spLocks noGrp="1"/>
          </p:cNvSpPr>
          <p:nvPr>
            <p:ph type="body"/>
          </p:nvPr>
        </p:nvSpPr>
        <p:spPr>
          <a:xfrm>
            <a:off x="4673927" y="3682251"/>
            <a:ext cx="4015600" cy="1897135"/>
          </a:xfrm>
          <a:prstGeom prst="rect">
            <a:avLst/>
          </a:prstGeom>
        </p:spPr>
        <p:txBody>
          <a:bodyPr lIns="0" tIns="0" rIns="0" bIns="0">
            <a:normAutofit/>
          </a:bodyPr>
          <a:lstStyle/>
          <a:p>
            <a:endParaRPr lang="it-IT" sz="3873" b="0" strike="noStrike" spc="-1">
              <a:latin typeface="Arial"/>
            </a:endParaRPr>
          </a:p>
        </p:txBody>
      </p:sp>
    </p:spTree>
    <p:extLst>
      <p:ext uri="{BB962C8B-B14F-4D97-AF65-F5344CB8AC3E}">
        <p14:creationId xmlns:p14="http://schemas.microsoft.com/office/powerpoint/2010/main" val="2234463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172" y="89485"/>
            <a:ext cx="8228763" cy="1513070"/>
          </a:xfrm>
          <a:prstGeom prst="rect">
            <a:avLst/>
          </a:prstGeom>
        </p:spPr>
        <p:txBody>
          <a:bodyPr lIns="0" tIns="0" rIns="0" bIns="0" anchor="ctr"/>
          <a:lstStyle/>
          <a:p>
            <a:pPr algn="ctr"/>
            <a:endParaRPr lang="it-IT" sz="5325" b="0" strike="noStrike" spc="-1">
              <a:latin typeface="Arial"/>
            </a:endParaRPr>
          </a:p>
        </p:txBody>
      </p:sp>
      <p:sp>
        <p:nvSpPr>
          <p:cNvPr id="35" name="PlaceHolder 2"/>
          <p:cNvSpPr>
            <a:spLocks noGrp="1"/>
          </p:cNvSpPr>
          <p:nvPr>
            <p:ph type="body"/>
          </p:nvPr>
        </p:nvSpPr>
        <p:spPr>
          <a:xfrm>
            <a:off x="457172" y="1604514"/>
            <a:ext cx="2649310" cy="1897135"/>
          </a:xfrm>
          <a:prstGeom prst="rect">
            <a:avLst/>
          </a:prstGeom>
        </p:spPr>
        <p:txBody>
          <a:bodyPr lIns="0" tIns="0" rIns="0" bIns="0">
            <a:normAutofit/>
          </a:bodyPr>
          <a:lstStyle/>
          <a:p>
            <a:endParaRPr lang="it-IT" sz="3873" b="0" strike="noStrike" spc="-1">
              <a:latin typeface="Arial"/>
            </a:endParaRPr>
          </a:p>
        </p:txBody>
      </p:sp>
      <p:sp>
        <p:nvSpPr>
          <p:cNvPr id="36" name="PlaceHolder 3"/>
          <p:cNvSpPr>
            <a:spLocks noGrp="1"/>
          </p:cNvSpPr>
          <p:nvPr>
            <p:ph type="body"/>
          </p:nvPr>
        </p:nvSpPr>
        <p:spPr>
          <a:xfrm>
            <a:off x="3239388" y="1604514"/>
            <a:ext cx="2649310" cy="1897135"/>
          </a:xfrm>
          <a:prstGeom prst="rect">
            <a:avLst/>
          </a:prstGeom>
        </p:spPr>
        <p:txBody>
          <a:bodyPr lIns="0" tIns="0" rIns="0" bIns="0">
            <a:normAutofit/>
          </a:bodyPr>
          <a:lstStyle/>
          <a:p>
            <a:endParaRPr lang="it-IT" sz="3873" b="0" strike="noStrike" spc="-1">
              <a:latin typeface="Arial"/>
            </a:endParaRPr>
          </a:p>
        </p:txBody>
      </p:sp>
      <p:sp>
        <p:nvSpPr>
          <p:cNvPr id="37" name="PlaceHolder 4"/>
          <p:cNvSpPr>
            <a:spLocks noGrp="1"/>
          </p:cNvSpPr>
          <p:nvPr>
            <p:ph type="body"/>
          </p:nvPr>
        </p:nvSpPr>
        <p:spPr>
          <a:xfrm>
            <a:off x="6021277" y="1604514"/>
            <a:ext cx="2649310" cy="1897135"/>
          </a:xfrm>
          <a:prstGeom prst="rect">
            <a:avLst/>
          </a:prstGeom>
        </p:spPr>
        <p:txBody>
          <a:bodyPr lIns="0" tIns="0" rIns="0" bIns="0">
            <a:normAutofit/>
          </a:bodyPr>
          <a:lstStyle/>
          <a:p>
            <a:endParaRPr lang="it-IT" sz="3873" b="0" strike="noStrike" spc="-1">
              <a:latin typeface="Arial"/>
            </a:endParaRPr>
          </a:p>
        </p:txBody>
      </p:sp>
      <p:sp>
        <p:nvSpPr>
          <p:cNvPr id="38" name="PlaceHolder 5"/>
          <p:cNvSpPr>
            <a:spLocks noGrp="1"/>
          </p:cNvSpPr>
          <p:nvPr>
            <p:ph type="body"/>
          </p:nvPr>
        </p:nvSpPr>
        <p:spPr>
          <a:xfrm>
            <a:off x="457172" y="3682251"/>
            <a:ext cx="2649310" cy="1897135"/>
          </a:xfrm>
          <a:prstGeom prst="rect">
            <a:avLst/>
          </a:prstGeom>
        </p:spPr>
        <p:txBody>
          <a:bodyPr lIns="0" tIns="0" rIns="0" bIns="0">
            <a:normAutofit/>
          </a:bodyPr>
          <a:lstStyle/>
          <a:p>
            <a:endParaRPr lang="it-IT" sz="3873" b="0" strike="noStrike" spc="-1">
              <a:latin typeface="Arial"/>
            </a:endParaRPr>
          </a:p>
        </p:txBody>
      </p:sp>
      <p:sp>
        <p:nvSpPr>
          <p:cNvPr id="39" name="PlaceHolder 6"/>
          <p:cNvSpPr>
            <a:spLocks noGrp="1"/>
          </p:cNvSpPr>
          <p:nvPr>
            <p:ph type="body"/>
          </p:nvPr>
        </p:nvSpPr>
        <p:spPr>
          <a:xfrm>
            <a:off x="3239388" y="3682251"/>
            <a:ext cx="2649310" cy="1897135"/>
          </a:xfrm>
          <a:prstGeom prst="rect">
            <a:avLst/>
          </a:prstGeom>
        </p:spPr>
        <p:txBody>
          <a:bodyPr lIns="0" tIns="0" rIns="0" bIns="0">
            <a:normAutofit/>
          </a:bodyPr>
          <a:lstStyle/>
          <a:p>
            <a:endParaRPr lang="it-IT" sz="3873" b="0" strike="noStrike" spc="-1">
              <a:latin typeface="Arial"/>
            </a:endParaRPr>
          </a:p>
        </p:txBody>
      </p:sp>
      <p:sp>
        <p:nvSpPr>
          <p:cNvPr id="40" name="PlaceHolder 7"/>
          <p:cNvSpPr>
            <a:spLocks noGrp="1"/>
          </p:cNvSpPr>
          <p:nvPr>
            <p:ph type="body"/>
          </p:nvPr>
        </p:nvSpPr>
        <p:spPr>
          <a:xfrm>
            <a:off x="6021277" y="3682251"/>
            <a:ext cx="2649310" cy="1897135"/>
          </a:xfrm>
          <a:prstGeom prst="rect">
            <a:avLst/>
          </a:prstGeom>
        </p:spPr>
        <p:txBody>
          <a:bodyPr lIns="0" tIns="0" rIns="0" bIns="0">
            <a:normAutofit/>
          </a:bodyPr>
          <a:lstStyle/>
          <a:p>
            <a:endParaRPr lang="it-IT" sz="3873" b="0" strike="noStrike" spc="-1">
              <a:latin typeface="Arial"/>
            </a:endParaRPr>
          </a:p>
        </p:txBody>
      </p:sp>
    </p:spTree>
    <p:extLst>
      <p:ext uri="{BB962C8B-B14F-4D97-AF65-F5344CB8AC3E}">
        <p14:creationId xmlns:p14="http://schemas.microsoft.com/office/powerpoint/2010/main" val="316932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e-DE"/>
              <a:t>Titelmasterformat durch Klicken bearbeiten</a:t>
            </a:r>
            <a:endParaRPr lang="en-GB"/>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D6CB794-9311-4090-91D8-2A3FDBA578CF}" type="datetime1">
              <a:rPr lang="en-GB" smtClean="0"/>
              <a:t>08/11/2021</a:t>
            </a:fld>
            <a:endParaRPr lang="en-GB"/>
          </a:p>
        </p:txBody>
      </p:sp>
      <p:sp>
        <p:nvSpPr>
          <p:cNvPr id="5" name="Fußzeilenplatzhalter 4"/>
          <p:cNvSpPr>
            <a:spLocks noGrp="1"/>
          </p:cNvSpPr>
          <p:nvPr>
            <p:ph type="ftr" sz="quarter" idx="11"/>
          </p:nvPr>
        </p:nvSpPr>
        <p:spPr/>
        <p:txBody>
          <a:bodyPr/>
          <a:lstStyle/>
          <a:p>
            <a:r>
              <a:rPr lang="en-GB"/>
              <a:t>DAFNE-TF workshop - Dec. 17, 2018</a:t>
            </a:r>
          </a:p>
        </p:txBody>
      </p:sp>
      <p:sp>
        <p:nvSpPr>
          <p:cNvPr id="6" name="Foliennummernplatzhalter 5"/>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300979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p:cNvSpPr>
            <a:spLocks noGrp="1"/>
          </p:cNvSpPr>
          <p:nvPr>
            <p:ph type="dt" sz="half" idx="10"/>
          </p:nvPr>
        </p:nvSpPr>
        <p:spPr/>
        <p:txBody>
          <a:bodyPr/>
          <a:lstStyle/>
          <a:p>
            <a:fld id="{0D7DF8EA-D588-4F93-AC5D-C975090AF2BA}" type="datetime1">
              <a:rPr lang="en-GB" smtClean="0"/>
              <a:t>08/11/2021</a:t>
            </a:fld>
            <a:endParaRPr lang="en-GB"/>
          </a:p>
        </p:txBody>
      </p:sp>
      <p:sp>
        <p:nvSpPr>
          <p:cNvPr id="6" name="Fußzeilenplatzhalter 5"/>
          <p:cNvSpPr>
            <a:spLocks noGrp="1"/>
          </p:cNvSpPr>
          <p:nvPr>
            <p:ph type="ftr" sz="quarter" idx="11"/>
          </p:nvPr>
        </p:nvSpPr>
        <p:spPr/>
        <p:txBody>
          <a:bodyPr/>
          <a:lstStyle/>
          <a:p>
            <a:r>
              <a:rPr lang="en-GB"/>
              <a:t>DAFNE-TF workshop - Dec. 17, 2018</a:t>
            </a:r>
          </a:p>
        </p:txBody>
      </p:sp>
      <p:sp>
        <p:nvSpPr>
          <p:cNvPr id="7" name="Foliennummernplatzhalter 6"/>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13112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a:t>Titelmasterformat durch Klicken bearbeiten</a:t>
            </a:r>
            <a:endParaRPr lang="en-GB"/>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p:cNvSpPr>
            <a:spLocks noGrp="1"/>
          </p:cNvSpPr>
          <p:nvPr>
            <p:ph type="dt" sz="half" idx="10"/>
          </p:nvPr>
        </p:nvSpPr>
        <p:spPr/>
        <p:txBody>
          <a:bodyPr/>
          <a:lstStyle/>
          <a:p>
            <a:fld id="{DA1C5E5C-571A-4FC6-9ABA-1CEC1BA6322D}" type="datetime1">
              <a:rPr lang="en-GB" smtClean="0"/>
              <a:t>08/11/2021</a:t>
            </a:fld>
            <a:endParaRPr lang="en-GB"/>
          </a:p>
        </p:txBody>
      </p:sp>
      <p:sp>
        <p:nvSpPr>
          <p:cNvPr id="8" name="Fußzeilenplatzhalter 7"/>
          <p:cNvSpPr>
            <a:spLocks noGrp="1"/>
          </p:cNvSpPr>
          <p:nvPr>
            <p:ph type="ftr" sz="quarter" idx="11"/>
          </p:nvPr>
        </p:nvSpPr>
        <p:spPr/>
        <p:txBody>
          <a:bodyPr/>
          <a:lstStyle/>
          <a:p>
            <a:r>
              <a:rPr lang="en-GB"/>
              <a:t>DAFNE-TF workshop - Dec. 17, 2018</a:t>
            </a:r>
          </a:p>
        </p:txBody>
      </p:sp>
      <p:sp>
        <p:nvSpPr>
          <p:cNvPr id="9" name="Foliennummernplatzhalter 8"/>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365927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Datumsplatzhalter 2"/>
          <p:cNvSpPr>
            <a:spLocks noGrp="1"/>
          </p:cNvSpPr>
          <p:nvPr>
            <p:ph type="dt" sz="half" idx="10"/>
          </p:nvPr>
        </p:nvSpPr>
        <p:spPr/>
        <p:txBody>
          <a:bodyPr/>
          <a:lstStyle/>
          <a:p>
            <a:fld id="{6CBADD1A-F933-48D9-85A6-69CBFC137218}" type="datetime1">
              <a:rPr lang="en-GB" smtClean="0"/>
              <a:t>08/11/2021</a:t>
            </a:fld>
            <a:endParaRPr lang="en-GB"/>
          </a:p>
        </p:txBody>
      </p:sp>
      <p:sp>
        <p:nvSpPr>
          <p:cNvPr id="4" name="Fußzeilenplatzhalter 3"/>
          <p:cNvSpPr>
            <a:spLocks noGrp="1"/>
          </p:cNvSpPr>
          <p:nvPr>
            <p:ph type="ftr" sz="quarter" idx="11"/>
          </p:nvPr>
        </p:nvSpPr>
        <p:spPr/>
        <p:txBody>
          <a:bodyPr/>
          <a:lstStyle/>
          <a:p>
            <a:r>
              <a:rPr lang="en-GB"/>
              <a:t>DAFNE-TF workshop - Dec. 17, 2018</a:t>
            </a:r>
          </a:p>
        </p:txBody>
      </p:sp>
      <p:sp>
        <p:nvSpPr>
          <p:cNvPr id="5" name="Foliennummernplatzhalter 4"/>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75233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17E18EC-04B1-4314-91EE-79A18789332B}" type="datetime1">
              <a:rPr lang="en-GB" smtClean="0"/>
              <a:t>08/11/2021</a:t>
            </a:fld>
            <a:endParaRPr lang="en-GB"/>
          </a:p>
        </p:txBody>
      </p:sp>
      <p:sp>
        <p:nvSpPr>
          <p:cNvPr id="3" name="Fußzeilenplatzhalter 2"/>
          <p:cNvSpPr>
            <a:spLocks noGrp="1"/>
          </p:cNvSpPr>
          <p:nvPr>
            <p:ph type="ftr" sz="quarter" idx="11"/>
          </p:nvPr>
        </p:nvSpPr>
        <p:spPr/>
        <p:txBody>
          <a:bodyPr/>
          <a:lstStyle/>
          <a:p>
            <a:r>
              <a:rPr lang="en-GB"/>
              <a:t>DAFNE-TF workshop - Dec. 17, 2018</a:t>
            </a:r>
          </a:p>
        </p:txBody>
      </p:sp>
      <p:sp>
        <p:nvSpPr>
          <p:cNvPr id="4" name="Foliennummernplatzhalter 3"/>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174047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en-GB"/>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fld id="{8C50D376-66C1-458A-AE2D-84CE030D0A3F}" type="datetime1">
              <a:rPr lang="en-GB" smtClean="0"/>
              <a:t>08/11/2021</a:t>
            </a:fld>
            <a:endParaRPr lang="en-GB"/>
          </a:p>
        </p:txBody>
      </p:sp>
      <p:sp>
        <p:nvSpPr>
          <p:cNvPr id="6" name="Fußzeilenplatzhalter 5"/>
          <p:cNvSpPr>
            <a:spLocks noGrp="1"/>
          </p:cNvSpPr>
          <p:nvPr>
            <p:ph type="ftr" sz="quarter" idx="11"/>
          </p:nvPr>
        </p:nvSpPr>
        <p:spPr/>
        <p:txBody>
          <a:bodyPr/>
          <a:lstStyle/>
          <a:p>
            <a:r>
              <a:rPr lang="en-GB"/>
              <a:t>DAFNE-TF workshop - Dec. 17, 2018</a:t>
            </a:r>
          </a:p>
        </p:txBody>
      </p:sp>
      <p:sp>
        <p:nvSpPr>
          <p:cNvPr id="7" name="Foliennummernplatzhalter 6"/>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191723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e-DE"/>
              <a:t>Titelmasterformat durch Klicken bearbeiten</a:t>
            </a:r>
            <a:endParaRPr lang="en-GB"/>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umsplatzhalter 4"/>
          <p:cNvSpPr>
            <a:spLocks noGrp="1"/>
          </p:cNvSpPr>
          <p:nvPr>
            <p:ph type="dt" sz="half" idx="10"/>
          </p:nvPr>
        </p:nvSpPr>
        <p:spPr/>
        <p:txBody>
          <a:bodyPr/>
          <a:lstStyle/>
          <a:p>
            <a:fld id="{C0792468-1BFE-4321-BCC9-4F8ACD6BDDEE}" type="datetime1">
              <a:rPr lang="en-GB" smtClean="0"/>
              <a:t>08/11/2021</a:t>
            </a:fld>
            <a:endParaRPr lang="en-GB"/>
          </a:p>
        </p:txBody>
      </p:sp>
      <p:sp>
        <p:nvSpPr>
          <p:cNvPr id="6" name="Fußzeilenplatzhalter 5"/>
          <p:cNvSpPr>
            <a:spLocks noGrp="1"/>
          </p:cNvSpPr>
          <p:nvPr>
            <p:ph type="ftr" sz="quarter" idx="11"/>
          </p:nvPr>
        </p:nvSpPr>
        <p:spPr/>
        <p:txBody>
          <a:bodyPr/>
          <a:lstStyle/>
          <a:p>
            <a:r>
              <a:rPr lang="en-GB"/>
              <a:t>DAFNE-TF workshop - Dec. 17, 2018</a:t>
            </a:r>
          </a:p>
        </p:txBody>
      </p:sp>
      <p:sp>
        <p:nvSpPr>
          <p:cNvPr id="7" name="Foliennummernplatzhalter 6"/>
          <p:cNvSpPr>
            <a:spLocks noGrp="1"/>
          </p:cNvSpPr>
          <p:nvPr>
            <p:ph type="sldNum" sz="quarter" idx="12"/>
          </p:nvPr>
        </p:nvSpPr>
        <p:spPr/>
        <p:txBody>
          <a:bodyPr/>
          <a:lstStyle/>
          <a:p>
            <a:fld id="{6F2CC165-A834-4493-88FE-F1F6C0FFF547}" type="slidenum">
              <a:rPr lang="en-GB" smtClean="0"/>
              <a:t>‹#›</a:t>
            </a:fld>
            <a:endParaRPr lang="en-GB"/>
          </a:p>
        </p:txBody>
      </p:sp>
    </p:spTree>
    <p:extLst>
      <p:ext uri="{BB962C8B-B14F-4D97-AF65-F5344CB8AC3E}">
        <p14:creationId xmlns:p14="http://schemas.microsoft.com/office/powerpoint/2010/main" val="384198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F0109A-B400-4C14-B612-2BE83E9FDDD3}" type="datetime1">
              <a:rPr lang="en-GB" smtClean="0"/>
              <a:t>08/11/2021</a:t>
            </a:fld>
            <a:endParaRPr lang="en-GB"/>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DAFNE-TF workshop - Dec. 17, 2018</a:t>
            </a: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F2CC165-A834-4493-88FE-F1F6C0FFF547}" type="slidenum">
              <a:rPr lang="en-GB" smtClean="0"/>
              <a:t>‹#›</a:t>
            </a:fld>
            <a:endParaRPr lang="en-GB"/>
          </a:p>
        </p:txBody>
      </p:sp>
    </p:spTree>
    <p:extLst>
      <p:ext uri="{BB962C8B-B14F-4D97-AF65-F5344CB8AC3E}">
        <p14:creationId xmlns:p14="http://schemas.microsoft.com/office/powerpoint/2010/main" val="373551300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172" y="273352"/>
            <a:ext cx="8228763" cy="1145009"/>
          </a:xfrm>
          <a:prstGeom prst="rect">
            <a:avLst/>
          </a:prstGeom>
        </p:spPr>
        <p:txBody>
          <a:bodyPr lIns="0" tIns="0" rIns="0" bIns="0" anchor="ctr"/>
          <a:lstStyle/>
          <a:p>
            <a:pPr algn="ctr"/>
            <a:r>
              <a:rPr lang="it-IT" sz="5325" b="0" strike="noStrike" spc="-1">
                <a:latin typeface="Arial"/>
              </a:rPr>
              <a:t>Fai clic per modificare il formato del testo del titolo</a:t>
            </a:r>
          </a:p>
        </p:txBody>
      </p:sp>
      <p:sp>
        <p:nvSpPr>
          <p:cNvPr id="6" name="PlaceHolder 2"/>
          <p:cNvSpPr>
            <a:spLocks noGrp="1"/>
          </p:cNvSpPr>
          <p:nvPr>
            <p:ph type="body"/>
          </p:nvPr>
        </p:nvSpPr>
        <p:spPr>
          <a:xfrm>
            <a:off x="457172" y="1604515"/>
            <a:ext cx="8228763" cy="3977484"/>
          </a:xfrm>
          <a:prstGeom prst="rect">
            <a:avLst/>
          </a:prstGeom>
        </p:spPr>
        <p:txBody>
          <a:bodyPr lIns="0" tIns="0" rIns="0" bIns="0">
            <a:normAutofit/>
          </a:bodyPr>
          <a:lstStyle/>
          <a:p>
            <a:pPr marL="432000" indent="-324000">
              <a:spcBef>
                <a:spcPts val="1888"/>
              </a:spcBef>
              <a:buClr>
                <a:srgbClr val="000000"/>
              </a:buClr>
              <a:buSzPct val="45000"/>
              <a:buFont typeface="Wingdings" charset="2"/>
              <a:buChar char=""/>
            </a:pPr>
            <a:r>
              <a:rPr lang="it-IT" sz="3873" b="0" strike="noStrike" spc="-1">
                <a:latin typeface="Arial"/>
              </a:rPr>
              <a:t>Fai clic per modificare il formato del testo della struttura</a:t>
            </a:r>
          </a:p>
          <a:p>
            <a:pPr marL="783734" lvl="1" indent="-293900">
              <a:spcBef>
                <a:spcPts val="1371"/>
              </a:spcBef>
              <a:buClr>
                <a:srgbClr val="000000"/>
              </a:buClr>
              <a:buSzPct val="75000"/>
              <a:buFont typeface="Symbol" charset="2"/>
              <a:buChar char=""/>
            </a:pPr>
            <a:r>
              <a:rPr lang="it-IT" sz="3383" b="0" strike="noStrike" spc="-1">
                <a:latin typeface="Arial"/>
              </a:rPr>
              <a:t>Secondo livello struttura</a:t>
            </a:r>
          </a:p>
          <a:p>
            <a:pPr marL="1175602" lvl="2" indent="-261245">
              <a:spcBef>
                <a:spcPts val="1029"/>
              </a:spcBef>
              <a:buClr>
                <a:srgbClr val="000000"/>
              </a:buClr>
              <a:buSzPct val="45000"/>
              <a:buFont typeface="Wingdings" charset="2"/>
              <a:buChar char=""/>
            </a:pPr>
            <a:r>
              <a:rPr lang="it-IT" sz="2903" b="0" strike="noStrike" spc="-1">
                <a:latin typeface="Arial"/>
              </a:rPr>
              <a:t>Terzo livello struttura</a:t>
            </a:r>
          </a:p>
          <a:p>
            <a:pPr marL="1567469" lvl="3" indent="-195934">
              <a:spcBef>
                <a:spcPts val="684"/>
              </a:spcBef>
              <a:buClr>
                <a:srgbClr val="000000"/>
              </a:buClr>
              <a:buSzPct val="75000"/>
              <a:buFont typeface="Symbol" charset="2"/>
              <a:buChar char=""/>
            </a:pPr>
            <a:r>
              <a:rPr lang="it-IT" sz="2422" b="0" strike="noStrike" spc="-1">
                <a:latin typeface="Arial"/>
              </a:rPr>
              <a:t>Quarto livello struttura</a:t>
            </a:r>
          </a:p>
          <a:p>
            <a:pPr marL="1959336" lvl="4" indent="-195934">
              <a:spcBef>
                <a:spcPts val="342"/>
              </a:spcBef>
              <a:buClr>
                <a:srgbClr val="000000"/>
              </a:buClr>
              <a:buSzPct val="45000"/>
              <a:buFont typeface="Wingdings" charset="2"/>
              <a:buChar char=""/>
            </a:pPr>
            <a:r>
              <a:rPr lang="it-IT" sz="2422" b="0" strike="noStrike" spc="-1">
                <a:latin typeface="Arial"/>
              </a:rPr>
              <a:t>Quinto livello struttura</a:t>
            </a:r>
          </a:p>
          <a:p>
            <a:pPr marL="2351203" lvl="5" indent="-195934">
              <a:spcBef>
                <a:spcPts val="342"/>
              </a:spcBef>
              <a:buClr>
                <a:srgbClr val="000000"/>
              </a:buClr>
              <a:buSzPct val="45000"/>
              <a:buFont typeface="Wingdings" charset="2"/>
              <a:buChar char=""/>
            </a:pPr>
            <a:r>
              <a:rPr lang="it-IT" sz="2422" b="0" strike="noStrike" spc="-1">
                <a:latin typeface="Arial"/>
              </a:rPr>
              <a:t>Sesto livello struttura</a:t>
            </a:r>
          </a:p>
          <a:p>
            <a:pPr marL="2743070" lvl="6" indent="-195934">
              <a:spcBef>
                <a:spcPts val="342"/>
              </a:spcBef>
              <a:buClr>
                <a:srgbClr val="000000"/>
              </a:buClr>
              <a:buSzPct val="45000"/>
              <a:buFont typeface="Wingdings" charset="2"/>
              <a:buChar char=""/>
            </a:pPr>
            <a:r>
              <a:rPr lang="it-IT" sz="2422" b="0" strike="noStrike" spc="-1">
                <a:latin typeface="Arial"/>
              </a:rPr>
              <a:t>Settimo livello struttura</a:t>
            </a:r>
          </a:p>
        </p:txBody>
      </p:sp>
      <p:sp>
        <p:nvSpPr>
          <p:cNvPr id="2" name="PlaceHolder 3"/>
          <p:cNvSpPr>
            <a:spLocks noGrp="1"/>
          </p:cNvSpPr>
          <p:nvPr>
            <p:ph type="dt"/>
          </p:nvPr>
        </p:nvSpPr>
        <p:spPr>
          <a:xfrm>
            <a:off x="457172" y="6247580"/>
            <a:ext cx="2130093" cy="472569"/>
          </a:xfrm>
          <a:prstGeom prst="rect">
            <a:avLst/>
          </a:prstGeom>
        </p:spPr>
        <p:txBody>
          <a:bodyPr lIns="0" tIns="0" rIns="0" bIns="0"/>
          <a:lstStyle/>
          <a:p>
            <a:r>
              <a:rPr lang="it-IT" sz="1270" b="0" strike="noStrike" spc="-1">
                <a:latin typeface="Times New Roman"/>
              </a:rPr>
              <a:t>&lt;data/ora&gt;</a:t>
            </a:r>
          </a:p>
        </p:txBody>
      </p:sp>
      <p:sp>
        <p:nvSpPr>
          <p:cNvPr id="3" name="PlaceHolder 4"/>
          <p:cNvSpPr>
            <a:spLocks noGrp="1"/>
          </p:cNvSpPr>
          <p:nvPr>
            <p:ph type="ftr"/>
          </p:nvPr>
        </p:nvSpPr>
        <p:spPr>
          <a:xfrm>
            <a:off x="3127054" y="6247580"/>
            <a:ext cx="2898142" cy="472569"/>
          </a:xfrm>
          <a:prstGeom prst="rect">
            <a:avLst/>
          </a:prstGeom>
        </p:spPr>
        <p:txBody>
          <a:bodyPr lIns="0" tIns="0" rIns="0" bIns="0"/>
          <a:lstStyle/>
          <a:p>
            <a:pPr algn="ctr"/>
            <a:r>
              <a:rPr lang="it-IT" sz="1270" b="0" strike="noStrike" spc="-1">
                <a:latin typeface="Times New Roman"/>
              </a:rPr>
              <a:t>&lt;piè di pagina&gt;</a:t>
            </a:r>
          </a:p>
        </p:txBody>
      </p:sp>
      <p:sp>
        <p:nvSpPr>
          <p:cNvPr id="4" name="PlaceHolder 5"/>
          <p:cNvSpPr>
            <a:spLocks noGrp="1"/>
          </p:cNvSpPr>
          <p:nvPr>
            <p:ph type="sldNum"/>
          </p:nvPr>
        </p:nvSpPr>
        <p:spPr>
          <a:xfrm>
            <a:off x="6555842" y="6247580"/>
            <a:ext cx="2130093" cy="472569"/>
          </a:xfrm>
          <a:prstGeom prst="rect">
            <a:avLst/>
          </a:prstGeom>
        </p:spPr>
        <p:txBody>
          <a:bodyPr lIns="0" tIns="0" rIns="0" bIns="0"/>
          <a:lstStyle/>
          <a:p>
            <a:pPr algn="r"/>
            <a:fld id="{E04D21AE-EE15-478A-A411-06153714D890}" type="slidenum">
              <a:rPr lang="it-IT" sz="1270" b="0" strike="noStrike" spc="-1">
                <a:latin typeface="Times New Roman"/>
              </a:rPr>
              <a:t>‹#›</a:t>
            </a:fld>
            <a:endParaRPr lang="it-IT" sz="1270" b="0" strike="noStrike" spc="-1">
              <a:latin typeface="Times New Roman"/>
            </a:endParaRPr>
          </a:p>
        </p:txBody>
      </p:sp>
    </p:spTree>
    <p:extLst>
      <p:ext uri="{BB962C8B-B14F-4D97-AF65-F5344CB8AC3E}">
        <p14:creationId xmlns:p14="http://schemas.microsoft.com/office/powerpoint/2010/main" val="275937916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l" defTabSz="829452" rtl="0" eaLnBrk="1" latinLnBrk="0" hangingPunct="1">
        <a:lnSpc>
          <a:spcPct val="90000"/>
        </a:lnSpc>
        <a:spcBef>
          <a:spcPct val="0"/>
        </a:spcBef>
        <a:buNone/>
        <a:defRPr sz="3991" kern="1200">
          <a:solidFill>
            <a:schemeClr val="tx1"/>
          </a:solidFill>
          <a:latin typeface="+mj-lt"/>
          <a:ea typeface="+mj-ea"/>
          <a:cs typeface="+mj-cs"/>
        </a:defRPr>
      </a:lvl1pPr>
    </p:titleStyle>
    <p:bodyStyle>
      <a:lvl1pPr marL="391867" indent="-293900" algn="l" defTabSz="829452" rtl="0" eaLnBrk="1" latinLnBrk="0" hangingPunct="1">
        <a:lnSpc>
          <a:spcPct val="90000"/>
        </a:lnSpc>
        <a:spcBef>
          <a:spcPts val="1713"/>
        </a:spcBef>
        <a:buClr>
          <a:srgbClr val="000000"/>
        </a:buClr>
        <a:buSzPct val="45000"/>
        <a:buFont typeface="Wingdings" charset="2"/>
        <a:buChar char=""/>
        <a:defRPr sz="2540" kern="1200">
          <a:solidFill>
            <a:schemeClr val="tx1"/>
          </a:solidFill>
          <a:latin typeface="+mn-lt"/>
          <a:ea typeface="+mn-ea"/>
          <a:cs typeface="+mn-cs"/>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it-IT"/>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tmp"/><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tmp"/><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tmp"/></Relationships>
</file>

<file path=ppt/slides/_rels/slide1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arxiv.org/pdf/2104.06076.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mp"/><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tm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engine&#10;&#10;Description automatically generated">
            <a:extLst>
              <a:ext uri="{FF2B5EF4-FFF2-40B4-BE49-F238E27FC236}">
                <a16:creationId xmlns:a16="http://schemas.microsoft.com/office/drawing/2014/main" id="{742893BF-1A03-4AD2-AA1D-85F80B79295D}"/>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959" y="-1456730"/>
            <a:ext cx="9145959" cy="8342114"/>
          </a:xfrm>
          <a:prstGeom prst="rect">
            <a:avLst/>
          </a:prstGeom>
          <a:effectLst>
            <a:glow rad="228600">
              <a:schemeClr val="accent4">
                <a:satMod val="175000"/>
                <a:alpha val="40000"/>
              </a:schemeClr>
            </a:glow>
          </a:effectLst>
        </p:spPr>
      </p:pic>
      <p:sp>
        <p:nvSpPr>
          <p:cNvPr id="2" name="Textfeld 1"/>
          <p:cNvSpPr txBox="1"/>
          <p:nvPr/>
        </p:nvSpPr>
        <p:spPr>
          <a:xfrm>
            <a:off x="755576" y="188640"/>
            <a:ext cx="8247887" cy="9448740"/>
          </a:xfrm>
          <a:prstGeom prst="rect">
            <a:avLst/>
          </a:prstGeom>
          <a:noFill/>
        </p:spPr>
        <p:txBody>
          <a:bodyPr wrap="square" rtlCol="0">
            <a:spAutoFit/>
          </a:bodyPr>
          <a:lstStyle/>
          <a:p>
            <a:pPr algn="ctr"/>
            <a:r>
              <a:rPr lang="en-GB" sz="3200" dirty="0">
                <a:solidFill>
                  <a:srgbClr val="FFFF00"/>
                </a:solidFill>
                <a:latin typeface="Arial" panose="020B0604020202020204" pitchFamily="34" charset="0"/>
                <a:ea typeface="Calibri" panose="020F0502020204030204" pitchFamily="34" charset="0"/>
                <a:cs typeface="Arial" panose="020B0604020202020204" pitchFamily="34" charset="0"/>
              </a:rPr>
              <a:t>Future plans at DA</a:t>
            </a:r>
            <a:r>
              <a:rPr lang="en-GB" sz="3200" dirty="0">
                <a:solidFill>
                  <a:srgbClr val="FFFF00"/>
                </a:solidFill>
                <a:latin typeface="Symbol" panose="05050102010706020507" pitchFamily="18" charset="2"/>
                <a:ea typeface="Calibri" panose="020F0502020204030204" pitchFamily="34" charset="0"/>
                <a:cs typeface="Arial" panose="020B0604020202020204" pitchFamily="34" charset="0"/>
              </a:rPr>
              <a:t>F</a:t>
            </a:r>
            <a:r>
              <a:rPr lang="en-GB" sz="3200" dirty="0">
                <a:solidFill>
                  <a:srgbClr val="FFFF00"/>
                </a:solidFill>
                <a:latin typeface="Arial" panose="020B0604020202020204" pitchFamily="34" charset="0"/>
                <a:ea typeface="Calibri" panose="020F0502020204030204" pitchFamily="34" charset="0"/>
                <a:cs typeface="Arial" panose="020B0604020202020204" pitchFamily="34" charset="0"/>
              </a:rPr>
              <a:t>NE </a:t>
            </a:r>
          </a:p>
          <a:p>
            <a:pPr algn="ctr"/>
            <a:r>
              <a:rPr lang="en-GB" sz="3200" dirty="0">
                <a:solidFill>
                  <a:srgbClr val="FFFF00"/>
                </a:solidFill>
                <a:latin typeface="Arial" panose="020B0604020202020204" pitchFamily="34" charset="0"/>
                <a:ea typeface="Calibri" panose="020F0502020204030204" pitchFamily="34" charset="0"/>
                <a:cs typeface="Arial" panose="020B0604020202020204" pitchFamily="34" charset="0"/>
              </a:rPr>
              <a:t>Fundamental Physics at the strangeness frontier:</a:t>
            </a:r>
          </a:p>
          <a:p>
            <a:pPr algn="ctr"/>
            <a:endParaRPr lang="en-GB" sz="28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gn="ctr"/>
            <a:r>
              <a:rPr lang="en-GB" sz="2800" i="1" dirty="0">
                <a:solidFill>
                  <a:srgbClr val="FFFF00"/>
                </a:solidFill>
                <a:latin typeface="Arial" panose="020B0604020202020204" pitchFamily="34" charset="0"/>
                <a:ea typeface="Calibri" panose="020F0502020204030204" pitchFamily="34" charset="0"/>
                <a:cs typeface="Arial" panose="020B0604020202020204" pitchFamily="34" charset="0"/>
              </a:rPr>
              <a:t>Proposal for a 3-years period </a:t>
            </a:r>
          </a:p>
          <a:p>
            <a:pPr algn="ctr"/>
            <a:r>
              <a:rPr lang="en-GB" sz="2800" i="1" dirty="0">
                <a:solidFill>
                  <a:srgbClr val="FFFF00"/>
                </a:solidFill>
                <a:latin typeface="Arial" panose="020B0604020202020204" pitchFamily="34" charset="0"/>
                <a:ea typeface="Calibri" panose="020F0502020204030204" pitchFamily="34" charset="0"/>
                <a:cs typeface="Arial" panose="020B0604020202020204" pitchFamily="34" charset="0"/>
              </a:rPr>
              <a:t>(post-SIDDHARTA-2)</a:t>
            </a:r>
          </a:p>
          <a:p>
            <a:pPr algn="ctr"/>
            <a:endParaRPr lang="en-GB" sz="2700" i="1" dirty="0">
              <a:solidFill>
                <a:srgbClr val="00FFFF"/>
              </a:solidFill>
              <a:latin typeface="Arial" panose="020B0604020202020204" pitchFamily="34" charset="0"/>
              <a:ea typeface="Calibri" panose="020F0502020204030204" pitchFamily="34" charset="0"/>
              <a:cs typeface="Arial" panose="020B0604020202020204" pitchFamily="34" charset="0"/>
            </a:endParaRPr>
          </a:p>
          <a:p>
            <a:pPr algn="ctr"/>
            <a:r>
              <a:rPr lang="en-GB" sz="40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High Precision Kaonic Atoms Measurements on DA</a:t>
            </a:r>
            <a:r>
              <a:rPr lang="en-GB" sz="4000" dirty="0">
                <a:solidFill>
                  <a:srgbClr val="FFFF00"/>
                </a:solidFill>
                <a:highlight>
                  <a:srgbClr val="2E00D6"/>
                </a:highlight>
                <a:latin typeface="Symbol" panose="05050102010706020507" pitchFamily="18" charset="2"/>
                <a:ea typeface="Calibri" panose="020F0502020204030204" pitchFamily="34" charset="0"/>
                <a:cs typeface="Arial" panose="020B0604020202020204" pitchFamily="34" charset="0"/>
              </a:rPr>
              <a:t>F</a:t>
            </a:r>
            <a:r>
              <a:rPr lang="en-GB" sz="40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NE:</a:t>
            </a:r>
          </a:p>
          <a:p>
            <a:pPr algn="ctr"/>
            <a:r>
              <a:rPr lang="en-GB" sz="3600" i="1"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The strangeness Mendeleev table</a:t>
            </a:r>
          </a:p>
          <a:p>
            <a:pPr algn="ctr"/>
            <a:endParaRPr lang="en-GB" sz="2700" i="1" dirty="0">
              <a:solidFill>
                <a:srgbClr val="00FFFF"/>
              </a:solidFill>
              <a:latin typeface="Arial" panose="020B0604020202020204" pitchFamily="34" charset="0"/>
              <a:ea typeface="Calibri" panose="020F0502020204030204" pitchFamily="34" charset="0"/>
              <a:cs typeface="Arial" panose="020B0604020202020204" pitchFamily="34" charset="0"/>
            </a:endParaRPr>
          </a:p>
          <a:p>
            <a:pPr algn="ctr"/>
            <a:r>
              <a:rPr lang="en-GB" sz="2700" i="1" dirty="0">
                <a:solidFill>
                  <a:srgbClr val="00FFFF"/>
                </a:solidFill>
                <a:latin typeface="Arial" panose="020B0604020202020204" pitchFamily="34" charset="0"/>
                <a:ea typeface="Calibri" panose="020F0502020204030204" pitchFamily="34" charset="0"/>
                <a:cs typeface="Arial" panose="020B0604020202020204" pitchFamily="34" charset="0"/>
              </a:rPr>
              <a:t>Catalina Curceanu, INFN-LNF</a:t>
            </a:r>
          </a:p>
          <a:p>
            <a:pPr algn="ctr"/>
            <a:r>
              <a:rPr lang="en-GB" sz="2700" i="1" dirty="0">
                <a:solidFill>
                  <a:srgbClr val="00FFFF"/>
                </a:solidFill>
                <a:latin typeface="Arial" panose="020B0604020202020204" pitchFamily="34" charset="0"/>
                <a:ea typeface="Calibri" panose="020F0502020204030204" pitchFamily="34" charset="0"/>
                <a:cs typeface="Arial" panose="020B0604020202020204" pitchFamily="34" charset="0"/>
              </a:rPr>
              <a:t>62nd LNF Scientific Committee Meeting </a:t>
            </a:r>
            <a:br>
              <a:rPr lang="en-GB" sz="2700" i="1" dirty="0">
                <a:solidFill>
                  <a:srgbClr val="00FFFF"/>
                </a:solidFill>
                <a:latin typeface="Arial" panose="020B0604020202020204" pitchFamily="34" charset="0"/>
                <a:ea typeface="Calibri" panose="020F0502020204030204" pitchFamily="34" charset="0"/>
                <a:cs typeface="Arial" panose="020B0604020202020204" pitchFamily="34" charset="0"/>
              </a:rPr>
            </a:br>
            <a:r>
              <a:rPr lang="en-GB" sz="2700" i="1" dirty="0">
                <a:solidFill>
                  <a:srgbClr val="00FFFF"/>
                </a:solidFill>
                <a:latin typeface="Arial" panose="020B0604020202020204" pitchFamily="34" charset="0"/>
                <a:ea typeface="Calibri" panose="020F0502020204030204" pitchFamily="34" charset="0"/>
                <a:cs typeface="Arial" panose="020B0604020202020204" pitchFamily="34" charset="0"/>
              </a:rPr>
              <a:t>November 8, 2021</a:t>
            </a:r>
            <a:endParaRPr lang="en-GB" sz="2700" dirty="0">
              <a:solidFill>
                <a:srgbClr val="00FFFF"/>
              </a:solidFill>
              <a:latin typeface="Arial" panose="020B0604020202020204" pitchFamily="34" charset="0"/>
              <a:ea typeface="Calibri" panose="020F0502020204030204" pitchFamily="34" charset="0"/>
              <a:cs typeface="Arial" panose="020B0604020202020204" pitchFamily="34" charset="0"/>
            </a:endParaRPr>
          </a:p>
          <a:p>
            <a:pPr algn="ctr"/>
            <a:endParaRPr lang="en-GB" sz="27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endParaRPr>
          </a:p>
          <a:p>
            <a:pPr algn="ctr"/>
            <a:endParaRPr lang="en-GB" sz="27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endParaRPr>
          </a:p>
          <a:p>
            <a:pPr algn="ctr"/>
            <a:endParaRPr lang="en-GB" sz="27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endParaRPr>
          </a:p>
          <a:p>
            <a:pPr algn="ctr"/>
            <a:endParaRPr lang="en-GB" sz="27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gn="ctr"/>
            <a:endParaRPr lang="en-GB" sz="27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gn="ctr"/>
            <a:endParaRPr lang="en-GB" sz="21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lgn="ctr"/>
            <a:endParaRPr lang="en-GB" sz="2100" dirty="0">
              <a:solidFill>
                <a:srgbClr val="004D86"/>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103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3F9CF11E-1563-452E-9156-83C0AE9D3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574" y="2104089"/>
            <a:ext cx="6332769" cy="1379340"/>
          </a:xfrm>
          <a:prstGeom prst="rect">
            <a:avLst/>
          </a:prstGeom>
        </p:spPr>
      </p:pic>
      <p:sp>
        <p:nvSpPr>
          <p:cNvPr id="3" name="Foliennummernplatzhalter 2"/>
          <p:cNvSpPr>
            <a:spLocks noGrp="1"/>
          </p:cNvSpPr>
          <p:nvPr>
            <p:ph type="sldNum" sz="quarter" idx="12"/>
          </p:nvPr>
        </p:nvSpPr>
        <p:spPr/>
        <p:txBody>
          <a:bodyPr/>
          <a:lstStyle/>
          <a:p>
            <a:pPr defTabSz="685800" hangingPunct="1"/>
            <a:fld id="{6F2CC165-A834-4493-88FE-F1F6C0FFF547}" type="slidenum">
              <a:rPr lang="en-GB" b="0" kern="1200" smtClean="0">
                <a:solidFill>
                  <a:prstClr val="black">
                    <a:tint val="75000"/>
                  </a:prstClr>
                </a:solidFill>
                <a:latin typeface="Calibri" panose="020F0502020204030204"/>
              </a:rPr>
              <a:pPr defTabSz="685800" hangingPunct="1"/>
              <a:t>10</a:t>
            </a:fld>
            <a:endParaRPr lang="en-GB" b="0" kern="1200">
              <a:solidFill>
                <a:prstClr val="black">
                  <a:tint val="75000"/>
                </a:prstClr>
              </a:solidFill>
              <a:latin typeface="Calibri" panose="020F0502020204030204"/>
            </a:endParaRPr>
          </a:p>
        </p:txBody>
      </p:sp>
      <p:sp>
        <p:nvSpPr>
          <p:cNvPr id="6" name="Textfeld 5"/>
          <p:cNvSpPr txBox="1"/>
          <p:nvPr/>
        </p:nvSpPr>
        <p:spPr>
          <a:xfrm>
            <a:off x="-252536" y="0"/>
            <a:ext cx="8856984" cy="6093976"/>
          </a:xfrm>
          <a:prstGeom prst="rect">
            <a:avLst/>
          </a:prstGeom>
          <a:noFill/>
        </p:spPr>
        <p:txBody>
          <a:bodyPr wrap="square" rtlCol="0">
            <a:spAutoFit/>
          </a:bodyPr>
          <a:lstStyle/>
          <a:p>
            <a:pPr algn="ctr" defTabSz="685800" hangingPunct="1"/>
            <a:r>
              <a:rPr lang="en-GB" kern="1200" dirty="0">
                <a:solidFill>
                  <a:srgbClr val="FF0000"/>
                </a:solidFill>
                <a:latin typeface="Arial" panose="020B0604020202020204" pitchFamily="34" charset="0"/>
                <a:cs typeface="Arial" panose="020B0604020202020204" pitchFamily="34" charset="0"/>
              </a:rPr>
              <a:t>Ultra-High precision measurements of Kaonic Atoms</a:t>
            </a:r>
          </a:p>
          <a:p>
            <a:pPr algn="ctr" defTabSz="685800" hangingPunct="1"/>
            <a:r>
              <a:rPr lang="en-GB" kern="1200" dirty="0">
                <a:solidFill>
                  <a:srgbClr val="FF0000"/>
                </a:solidFill>
                <a:latin typeface="Arial" panose="020B0604020202020204" pitchFamily="34" charset="0"/>
                <a:cs typeface="Arial" panose="020B0604020202020204" pitchFamily="34" charset="0"/>
              </a:rPr>
              <a:t>UHKA</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685800" lvl="1" indent="-342900" defTabSz="685800" hangingPunct="1">
              <a:buAutoNum type="arabicParenR"/>
            </a:pPr>
            <a:r>
              <a:rPr lang="en-GB" sz="1800" kern="1200" dirty="0">
                <a:solidFill>
                  <a:srgbClr val="0000FF"/>
                </a:solidFill>
                <a:latin typeface="Arial" panose="020B0604020202020204" pitchFamily="34" charset="0"/>
                <a:cs typeface="Arial" panose="020B0604020202020204" pitchFamily="34" charset="0"/>
              </a:rPr>
              <a:t>Setup with 8 VOXES lines (crystal HAPG spectrometer):</a:t>
            </a:r>
          </a:p>
          <a:p>
            <a:pPr marL="342900" lvl="1" defTabSz="685800" hangingPunct="1"/>
            <a:r>
              <a:rPr lang="en-GB" sz="1800" b="0" i="1" kern="1200" dirty="0">
                <a:solidFill>
                  <a:srgbClr val="FF0000"/>
                </a:solidFill>
                <a:latin typeface="Arial" panose="020B0604020202020204" pitchFamily="34" charset="0"/>
                <a:cs typeface="Arial" panose="020B0604020202020204" pitchFamily="34" charset="0"/>
              </a:rPr>
              <a:t>Kaonic C, N, He</a:t>
            </a:r>
            <a:r>
              <a:rPr lang="en-GB" sz="1800" b="0" kern="1200" dirty="0">
                <a:solidFill>
                  <a:prstClr val="black"/>
                </a:solidFill>
                <a:latin typeface="Arial" panose="020B0604020202020204" pitchFamily="34" charset="0"/>
                <a:cs typeface="Arial" panose="020B0604020202020204" pitchFamily="34" charset="0"/>
              </a:rPr>
              <a:t>: </a:t>
            </a:r>
            <a:r>
              <a:rPr lang="en-GB" sz="1800" u="sng" kern="1200" dirty="0">
                <a:solidFill>
                  <a:srgbClr val="FF0000"/>
                </a:solidFill>
                <a:latin typeface="Arial" panose="020B0604020202020204" pitchFamily="34" charset="0"/>
                <a:cs typeface="Arial" panose="020B0604020202020204" pitchFamily="34" charset="0"/>
              </a:rPr>
              <a:t>precision &lt; 0.5 eV</a:t>
            </a:r>
          </a:p>
          <a:p>
            <a:pPr marL="342900" lvl="1" defTabSz="685800" hangingPunct="1"/>
            <a:r>
              <a:rPr lang="en-GB" sz="1800" b="0" kern="1200" dirty="0">
                <a:solidFill>
                  <a:prstClr val="black"/>
                </a:solidFill>
                <a:latin typeface="Arial" panose="020B0604020202020204" pitchFamily="34" charset="0"/>
                <a:cs typeface="Arial" panose="020B0604020202020204" pitchFamily="34" charset="0"/>
              </a:rPr>
              <a:t>VOXES detector developed; financing for building 8 lines required (possibility of external funding)</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800" b="0" kern="1200" dirty="0">
                <a:solidFill>
                  <a:prstClr val="black"/>
                </a:solidFill>
                <a:latin typeface="Arial" panose="020B0604020202020204" pitchFamily="34" charset="0"/>
                <a:cs typeface="Arial" panose="020B0604020202020204" pitchFamily="34" charset="0"/>
              </a:rPr>
              <a:t>Will be ready within early 2025</a:t>
            </a:r>
          </a:p>
          <a:p>
            <a:pPr marL="342900" lvl="1" defTabSz="685800" hangingPunct="1"/>
            <a:r>
              <a:rPr lang="en-GB" sz="1800" kern="1200" dirty="0">
                <a:solidFill>
                  <a:srgbClr val="FF0000"/>
                </a:solidFill>
                <a:latin typeface="Arial" panose="020B0604020202020204" pitchFamily="34" charset="0"/>
                <a:cs typeface="Arial" panose="020B0604020202020204" pitchFamily="34" charset="0"/>
              </a:rPr>
              <a:t>Ph4, Ph1, Ph3, Ph2</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800" kern="1200" dirty="0">
                <a:solidFill>
                  <a:srgbClr val="0000FF"/>
                </a:solidFill>
                <a:latin typeface="Arial" panose="020B0604020202020204" pitchFamily="34" charset="0"/>
                <a:cs typeface="Arial" panose="020B0604020202020204" pitchFamily="34" charset="0"/>
              </a:rPr>
              <a:t>2) Feasibility test (measurements) for kaon-nuclei scattering exp.</a:t>
            </a:r>
          </a:p>
          <a:p>
            <a:pPr marL="342900" lvl="1" defTabSz="685800" hangingPunct="1"/>
            <a:r>
              <a:rPr lang="en-GB" sz="1800" b="0" kern="1200" dirty="0">
                <a:solidFill>
                  <a:prstClr val="black"/>
                </a:solidFill>
                <a:latin typeface="Arial" panose="020B0604020202020204" pitchFamily="34" charset="0"/>
                <a:cs typeface="Arial" panose="020B0604020202020204" pitchFamily="34" charset="0"/>
              </a:rPr>
              <a:t>With TPG detector </a:t>
            </a:r>
          </a:p>
          <a:p>
            <a:pPr marL="342900" lvl="1" defTabSz="685800" hangingPunct="1"/>
            <a:r>
              <a:rPr lang="en-GB" sz="1800" b="0" kern="1200" dirty="0">
                <a:solidFill>
                  <a:prstClr val="black"/>
                </a:solidFill>
                <a:latin typeface="Arial" panose="020B0604020202020204" pitchFamily="34" charset="0"/>
                <a:cs typeface="Arial" panose="020B0604020202020204" pitchFamily="34" charset="0"/>
              </a:rPr>
              <a:t>TPC developed by Sendai ELPH Japan, SMI-Vienna and LNF-INFN (HP2, HP3 EU)</a:t>
            </a:r>
          </a:p>
          <a:p>
            <a:pPr marL="342900" lvl="1" defTabSz="685800" hangingPunct="1"/>
            <a:r>
              <a:rPr lang="en-GB" sz="1800" u="sng" kern="1200" dirty="0">
                <a:solidFill>
                  <a:srgbClr val="FF0000"/>
                </a:solidFill>
                <a:latin typeface="Arial" panose="020B0604020202020204" pitchFamily="34" charset="0"/>
                <a:cs typeface="Arial" panose="020B0604020202020204" pitchFamily="34" charset="0"/>
              </a:rPr>
              <a:t>KP nuclear scattering – feasibility for FUTURE MEASUREMETS (2 years after KA</a:t>
            </a:r>
            <a:r>
              <a:rPr lang="en-GB" sz="1800" kern="1200" dirty="0">
                <a:solidFill>
                  <a:srgbClr val="FF0000"/>
                </a:solidFill>
                <a:latin typeface="Arial" panose="020B0604020202020204" pitchFamily="34" charset="0"/>
                <a:cs typeface="Arial" panose="020B0604020202020204" pitchFamily="34" charset="0"/>
              </a:rPr>
              <a:t>)</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p:txBody>
      </p:sp>
      <p:grpSp>
        <p:nvGrpSpPr>
          <p:cNvPr id="10" name="Gruppieren 5">
            <a:extLst>
              <a:ext uri="{FF2B5EF4-FFF2-40B4-BE49-F238E27FC236}">
                <a16:creationId xmlns:a16="http://schemas.microsoft.com/office/drawing/2014/main" id="{D5A1FDA0-44C6-4263-BC4D-B542A76C6D6C}"/>
              </a:ext>
            </a:extLst>
          </p:cNvPr>
          <p:cNvGrpSpPr/>
          <p:nvPr/>
        </p:nvGrpSpPr>
        <p:grpSpPr>
          <a:xfrm>
            <a:off x="3865662" y="5411950"/>
            <a:ext cx="5184576" cy="1406275"/>
            <a:chOff x="0" y="2551477"/>
            <a:chExt cx="12192001" cy="4165710"/>
          </a:xfrm>
        </p:grpSpPr>
        <p:pic>
          <p:nvPicPr>
            <p:cNvPr id="11" name="Grafik 6">
              <a:extLst>
                <a:ext uri="{FF2B5EF4-FFF2-40B4-BE49-F238E27FC236}">
                  <a16:creationId xmlns:a16="http://schemas.microsoft.com/office/drawing/2014/main" id="{B74B92EE-3728-4839-BD70-8BAF9ECFDF23}"/>
                </a:ext>
              </a:extLst>
            </p:cNvPr>
            <p:cNvPicPr>
              <a:picLocks noChangeAspect="1"/>
            </p:cNvPicPr>
            <p:nvPr/>
          </p:nvPicPr>
          <p:blipFill>
            <a:blip r:embed="rId3"/>
            <a:stretch>
              <a:fillRect/>
            </a:stretch>
          </p:blipFill>
          <p:spPr>
            <a:xfrm>
              <a:off x="0" y="2552259"/>
              <a:ext cx="6316579" cy="4164928"/>
            </a:xfrm>
            <a:prstGeom prst="rect">
              <a:avLst/>
            </a:prstGeom>
          </p:spPr>
        </p:pic>
        <p:pic>
          <p:nvPicPr>
            <p:cNvPr id="12" name="Grafik 7">
              <a:extLst>
                <a:ext uri="{FF2B5EF4-FFF2-40B4-BE49-F238E27FC236}">
                  <a16:creationId xmlns:a16="http://schemas.microsoft.com/office/drawing/2014/main" id="{E18CA945-7661-4A6D-9A8E-2F1B8B51592A}"/>
                </a:ext>
              </a:extLst>
            </p:cNvPr>
            <p:cNvPicPr>
              <a:picLocks noChangeAspect="1"/>
            </p:cNvPicPr>
            <p:nvPr/>
          </p:nvPicPr>
          <p:blipFill>
            <a:blip r:embed="rId4"/>
            <a:stretch>
              <a:fillRect/>
            </a:stretch>
          </p:blipFill>
          <p:spPr>
            <a:xfrm>
              <a:off x="6232359" y="2551477"/>
              <a:ext cx="5959642" cy="4164928"/>
            </a:xfrm>
            <a:prstGeom prst="rect">
              <a:avLst/>
            </a:prstGeom>
          </p:spPr>
        </p:pic>
      </p:grpSp>
      <p:sp>
        <p:nvSpPr>
          <p:cNvPr id="9" name="TextBox 8">
            <a:extLst>
              <a:ext uri="{FF2B5EF4-FFF2-40B4-BE49-F238E27FC236}">
                <a16:creationId xmlns:a16="http://schemas.microsoft.com/office/drawing/2014/main" id="{E20C8592-2B13-4657-B3D1-8FA6EB09B6E2}"/>
              </a:ext>
            </a:extLst>
          </p:cNvPr>
          <p:cNvSpPr txBox="1"/>
          <p:nvPr/>
        </p:nvSpPr>
        <p:spPr>
          <a:xfrm>
            <a:off x="-174907" y="5940852"/>
            <a:ext cx="5136563" cy="830997"/>
          </a:xfrm>
          <a:prstGeom prst="rect">
            <a:avLst/>
          </a:prstGeom>
          <a:noFill/>
        </p:spPr>
        <p:txBody>
          <a:bodyPr wrap="square">
            <a:spAutoFit/>
          </a:bodyPr>
          <a:lstStyle/>
          <a:p>
            <a:pPr marL="342900" lvl="1" defTabSz="685800" hangingPunct="1"/>
            <a:r>
              <a:rPr lang="en-GB" kern="1200" dirty="0">
                <a:solidFill>
                  <a:srgbClr val="0000FF"/>
                </a:solidFill>
                <a:highlight>
                  <a:srgbClr val="FFFF00"/>
                </a:highlight>
                <a:latin typeface="Arial" panose="020B0604020202020204" pitchFamily="34" charset="0"/>
                <a:cs typeface="Arial" panose="020B0604020202020204" pitchFamily="34" charset="0"/>
              </a:rPr>
              <a:t>Total required integrated luminosity: 400 pb</a:t>
            </a:r>
            <a:r>
              <a:rPr lang="en-GB" kern="1200" baseline="30000" dirty="0">
                <a:solidFill>
                  <a:srgbClr val="0000FF"/>
                </a:solidFill>
                <a:highlight>
                  <a:srgbClr val="FFFF00"/>
                </a:highlight>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954912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685800" hangingPunct="1"/>
            <a:fld id="{6F2CC165-A834-4493-88FE-F1F6C0FFF547}" type="slidenum">
              <a:rPr lang="en-GB" b="0" kern="1200" smtClean="0">
                <a:solidFill>
                  <a:prstClr val="black">
                    <a:tint val="75000"/>
                  </a:prstClr>
                </a:solidFill>
                <a:latin typeface="Calibri" panose="020F0502020204030204"/>
              </a:rPr>
              <a:pPr defTabSz="685800" hangingPunct="1"/>
              <a:t>11</a:t>
            </a:fld>
            <a:endParaRPr lang="en-GB" b="0" kern="1200">
              <a:solidFill>
                <a:prstClr val="black">
                  <a:tint val="75000"/>
                </a:prstClr>
              </a:solidFill>
              <a:latin typeface="Calibri" panose="020F0502020204030204"/>
            </a:endParaRPr>
          </a:p>
        </p:txBody>
      </p:sp>
      <p:sp>
        <p:nvSpPr>
          <p:cNvPr id="6" name="Textfeld 5"/>
          <p:cNvSpPr txBox="1"/>
          <p:nvPr/>
        </p:nvSpPr>
        <p:spPr>
          <a:xfrm>
            <a:off x="-252536" y="0"/>
            <a:ext cx="8856984" cy="1107996"/>
          </a:xfrm>
          <a:prstGeom prst="rect">
            <a:avLst/>
          </a:prstGeom>
          <a:noFill/>
        </p:spPr>
        <p:txBody>
          <a:bodyPr wrap="square" rtlCol="0">
            <a:spAutoFit/>
          </a:bodyPr>
          <a:lstStyle/>
          <a:p>
            <a:pPr algn="ctr" defTabSz="685800" hangingPunct="1"/>
            <a:r>
              <a:rPr lang="en-GB" kern="1200" dirty="0">
                <a:solidFill>
                  <a:srgbClr val="FF0000"/>
                </a:solidFill>
                <a:latin typeface="Arial" panose="020B0604020202020204" pitchFamily="34" charset="0"/>
                <a:cs typeface="Arial" panose="020B0604020202020204" pitchFamily="34" charset="0"/>
              </a:rPr>
              <a:t>Ultra-high precision measurements of kaonic atoms</a:t>
            </a:r>
          </a:p>
          <a:p>
            <a:pPr algn="ctr" defTabSz="685800" hangingPunct="1"/>
            <a:r>
              <a:rPr lang="en-GB" kern="1200" dirty="0">
                <a:solidFill>
                  <a:srgbClr val="FF0000"/>
                </a:solidFill>
                <a:latin typeface="Arial" panose="020B0604020202020204" pitchFamily="34" charset="0"/>
                <a:cs typeface="Arial" panose="020B0604020202020204" pitchFamily="34" charset="0"/>
              </a:rPr>
              <a:t>UHKA</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p:txBody>
      </p:sp>
      <p:pic>
        <p:nvPicPr>
          <p:cNvPr id="5" name="Picture 4" descr="A picture containing weapon&#10;&#10;Description automatically generated">
            <a:extLst>
              <a:ext uri="{FF2B5EF4-FFF2-40B4-BE49-F238E27FC236}">
                <a16:creationId xmlns:a16="http://schemas.microsoft.com/office/drawing/2014/main" id="{8022B419-B134-4CC3-BCBD-5754D65A93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218778"/>
            <a:ext cx="7886700" cy="4680020"/>
          </a:xfrm>
          <a:prstGeom prst="rect">
            <a:avLst/>
          </a:prstGeom>
        </p:spPr>
      </p:pic>
      <p:pic>
        <p:nvPicPr>
          <p:cNvPr id="7" name="Picture 6" descr="Diagram&#10;&#10;Description automatically generated">
            <a:extLst>
              <a:ext uri="{FF2B5EF4-FFF2-40B4-BE49-F238E27FC236}">
                <a16:creationId xmlns:a16="http://schemas.microsoft.com/office/drawing/2014/main" id="{F27FD18B-7DD1-45E8-974D-5FF0B946E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438" y="5244329"/>
            <a:ext cx="3093620" cy="1597745"/>
          </a:xfrm>
          <a:prstGeom prst="rect">
            <a:avLst/>
          </a:prstGeom>
        </p:spPr>
      </p:pic>
      <p:cxnSp>
        <p:nvCxnSpPr>
          <p:cNvPr id="13" name="Straight Arrow Connector 12">
            <a:extLst>
              <a:ext uri="{FF2B5EF4-FFF2-40B4-BE49-F238E27FC236}">
                <a16:creationId xmlns:a16="http://schemas.microsoft.com/office/drawing/2014/main" id="{DD1A4866-B601-421F-84FF-E588A19C3A52}"/>
              </a:ext>
            </a:extLst>
          </p:cNvPr>
          <p:cNvCxnSpPr>
            <a:cxnSpLocks/>
          </p:cNvCxnSpPr>
          <p:nvPr/>
        </p:nvCxnSpPr>
        <p:spPr>
          <a:xfrm flipV="1">
            <a:off x="2339752" y="3635566"/>
            <a:ext cx="936104" cy="195367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A picture containing polygon&#10;&#10;Description automatically generated">
            <a:extLst>
              <a:ext uri="{FF2B5EF4-FFF2-40B4-BE49-F238E27FC236}">
                <a16:creationId xmlns:a16="http://schemas.microsoft.com/office/drawing/2014/main" id="{4CA23141-C862-4923-ACB3-B7F05814F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814798"/>
            <a:ext cx="4496190" cy="1966130"/>
          </a:xfrm>
          <a:prstGeom prst="rect">
            <a:avLst/>
          </a:prstGeom>
        </p:spPr>
      </p:pic>
      <p:sp>
        <p:nvSpPr>
          <p:cNvPr id="9" name="TextBox 8">
            <a:extLst>
              <a:ext uri="{FF2B5EF4-FFF2-40B4-BE49-F238E27FC236}">
                <a16:creationId xmlns:a16="http://schemas.microsoft.com/office/drawing/2014/main" id="{302D963A-5242-43A9-8562-FE78AF59911C}"/>
              </a:ext>
            </a:extLst>
          </p:cNvPr>
          <p:cNvSpPr txBox="1"/>
          <p:nvPr/>
        </p:nvSpPr>
        <p:spPr>
          <a:xfrm>
            <a:off x="5292080" y="1087141"/>
            <a:ext cx="4696178" cy="276999"/>
          </a:xfrm>
          <a:prstGeom prst="rect">
            <a:avLst/>
          </a:prstGeom>
          <a:noFill/>
        </p:spPr>
        <p:txBody>
          <a:bodyPr wrap="square">
            <a:spAutoFit/>
          </a:bodyPr>
          <a:lstStyle/>
          <a:p>
            <a:pPr marL="342900" lvl="1" defTabSz="685800" hangingPunct="1"/>
            <a:r>
              <a:rPr lang="en-GB" sz="1200" dirty="0">
                <a:effectLst/>
                <a:latin typeface="Arial" panose="020B0604020202020204" pitchFamily="34" charset="0"/>
              </a:rPr>
              <a:t>Modern Instrumentation, 2015, 4, 32-4</a:t>
            </a:r>
            <a:endParaRPr lang="en-GB" sz="1200" b="0" kern="1200" dirty="0">
              <a:solidFill>
                <a:prstClr val="black"/>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79563C-B166-4F4D-8F0D-D623C5D7EF2F}"/>
              </a:ext>
            </a:extLst>
          </p:cNvPr>
          <p:cNvSpPr txBox="1"/>
          <p:nvPr/>
        </p:nvSpPr>
        <p:spPr>
          <a:xfrm>
            <a:off x="3457216" y="6525344"/>
            <a:ext cx="5686783" cy="307777"/>
          </a:xfrm>
          <a:prstGeom prst="rect">
            <a:avLst/>
          </a:prstGeom>
          <a:noFill/>
        </p:spPr>
        <p:txBody>
          <a:bodyPr wrap="square">
            <a:spAutoFit/>
          </a:bodyPr>
          <a:lstStyle/>
          <a:p>
            <a:r>
              <a:rPr lang="nn-NO" sz="1400" i="1" dirty="0">
                <a:latin typeface="Arial" panose="020B0604020202020204" pitchFamily="34" charset="0"/>
                <a:cs typeface="Arial" panose="020B0604020202020204" pitchFamily="34" charset="0"/>
              </a:rPr>
              <a:t>JINST</a:t>
            </a:r>
            <a:r>
              <a:rPr lang="nn-NO" sz="1400" dirty="0">
                <a:latin typeface="Arial" panose="020B0604020202020204" pitchFamily="34" charset="0"/>
                <a:cs typeface="Arial" panose="020B0604020202020204" pitchFamily="34" charset="0"/>
              </a:rPr>
              <a:t> 13 (2018) 04, C04002 </a:t>
            </a:r>
            <a:r>
              <a:rPr lang="nn-NO" sz="1400" dirty="0">
                <a:solidFill>
                  <a:srgbClr val="FF0000"/>
                </a:solidFill>
                <a:latin typeface="Arial" panose="020B0604020202020204" pitchFamily="34" charset="0"/>
                <a:cs typeface="Arial" panose="020B0604020202020204" pitchFamily="34" charset="0"/>
              </a:rPr>
              <a:t>CSN5 Young Research (Scordo)</a:t>
            </a:r>
          </a:p>
        </p:txBody>
      </p:sp>
    </p:spTree>
    <p:extLst>
      <p:ext uri="{BB962C8B-B14F-4D97-AF65-F5344CB8AC3E}">
        <p14:creationId xmlns:p14="http://schemas.microsoft.com/office/powerpoint/2010/main" val="1433012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6411-C78D-4B63-B068-80EEC8A96D19}"/>
              </a:ext>
            </a:extLst>
          </p:cNvPr>
          <p:cNvSpPr>
            <a:spLocks noGrp="1"/>
          </p:cNvSpPr>
          <p:nvPr>
            <p:ph type="title"/>
          </p:nvPr>
        </p:nvSpPr>
        <p:spPr>
          <a:xfrm>
            <a:off x="457172" y="89484"/>
            <a:ext cx="8291292" cy="2403411"/>
          </a:xfrm>
        </p:spPr>
        <p:txBody>
          <a:bodyPr/>
          <a:lstStyle/>
          <a:p>
            <a:pPr algn="ctr"/>
            <a:r>
              <a:rPr lang="en-GB" sz="3200" b="1" dirty="0">
                <a:solidFill>
                  <a:srgbClr val="FF0000"/>
                </a:solidFill>
              </a:rPr>
              <a:t>Gantt chart – possible implementation of the kaonic atoms measurements</a:t>
            </a:r>
            <a:br>
              <a:rPr lang="en-GB" sz="3200" b="1" dirty="0">
                <a:solidFill>
                  <a:srgbClr val="FF0000"/>
                </a:solidFill>
              </a:rPr>
            </a:br>
            <a:br>
              <a:rPr lang="en-GB" sz="3200" b="1" dirty="0">
                <a:solidFill>
                  <a:srgbClr val="FF0000"/>
                </a:solidFill>
              </a:rPr>
            </a:br>
            <a:r>
              <a:rPr lang="en-GB" sz="3200" b="1" dirty="0">
                <a:solidFill>
                  <a:srgbClr val="0000FF"/>
                </a:solidFill>
              </a:rPr>
              <a:t>Total integrated Luminosity:</a:t>
            </a:r>
            <a:br>
              <a:rPr lang="en-GB" sz="3200" b="1" dirty="0">
                <a:solidFill>
                  <a:srgbClr val="0000FF"/>
                </a:solidFill>
              </a:rPr>
            </a:br>
            <a:r>
              <a:rPr lang="en-GB" sz="3200" b="1" dirty="0">
                <a:solidFill>
                  <a:srgbClr val="0000FF"/>
                </a:solidFill>
              </a:rPr>
              <a:t>200 + 400 (200) + 400 (200) + 400 pb</a:t>
            </a:r>
            <a:r>
              <a:rPr lang="en-GB" sz="3200" b="1" baseline="30000" dirty="0">
                <a:solidFill>
                  <a:srgbClr val="0000FF"/>
                </a:solidFill>
              </a:rPr>
              <a:t>-1</a:t>
            </a:r>
            <a:br>
              <a:rPr lang="en-GB" sz="3200" b="1" dirty="0">
                <a:solidFill>
                  <a:srgbClr val="FF0000"/>
                </a:solidFill>
              </a:rPr>
            </a:br>
            <a:endParaRPr lang="en-GB" sz="3200" b="1" dirty="0">
              <a:solidFill>
                <a:srgbClr val="FF0000"/>
              </a:solidFill>
            </a:endParaRPr>
          </a:p>
        </p:txBody>
      </p:sp>
      <p:pic>
        <p:nvPicPr>
          <p:cNvPr id="9" name="Picture 8">
            <a:extLst>
              <a:ext uri="{FF2B5EF4-FFF2-40B4-BE49-F238E27FC236}">
                <a16:creationId xmlns:a16="http://schemas.microsoft.com/office/drawing/2014/main" id="{E5950D60-EFEF-4A73-B4FB-B29386A2A07F}"/>
              </a:ext>
            </a:extLst>
          </p:cNvPr>
          <p:cNvPicPr>
            <a:picLocks noChangeAspect="1"/>
          </p:cNvPicPr>
          <p:nvPr/>
        </p:nvPicPr>
        <p:blipFill>
          <a:blip r:embed="rId2"/>
          <a:stretch>
            <a:fillRect/>
          </a:stretch>
        </p:blipFill>
        <p:spPr>
          <a:xfrm>
            <a:off x="179512" y="2924944"/>
            <a:ext cx="8685935" cy="3104729"/>
          </a:xfrm>
          <a:prstGeom prst="rect">
            <a:avLst/>
          </a:prstGeom>
        </p:spPr>
      </p:pic>
    </p:spTree>
    <p:extLst>
      <p:ext uri="{BB962C8B-B14F-4D97-AF65-F5344CB8AC3E}">
        <p14:creationId xmlns:p14="http://schemas.microsoft.com/office/powerpoint/2010/main" val="57924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hangingPunct="1"/>
            <a:fld id="{6F2CC165-A834-4493-88FE-F1F6C0FFF547}" type="slidenum">
              <a:rPr lang="en-GB" b="0" kern="1200">
                <a:solidFill>
                  <a:prstClr val="black">
                    <a:tint val="75000"/>
                  </a:prstClr>
                </a:solidFill>
                <a:latin typeface="Calibri" panose="020F0502020204030204"/>
              </a:rPr>
              <a:pPr defTabSz="685800" hangingPunct="1"/>
              <a:t>13</a:t>
            </a:fld>
            <a:endParaRPr lang="en-GB" b="0" kern="1200">
              <a:solidFill>
                <a:prstClr val="black">
                  <a:tint val="75000"/>
                </a:prstClr>
              </a:solidFill>
              <a:latin typeface="Calibri" panose="020F0502020204030204"/>
            </a:endParaRPr>
          </a:p>
        </p:txBody>
      </p:sp>
      <p:sp>
        <p:nvSpPr>
          <p:cNvPr id="4" name="Rechteck 3"/>
          <p:cNvSpPr/>
          <p:nvPr/>
        </p:nvSpPr>
        <p:spPr>
          <a:xfrm>
            <a:off x="351064" y="-27384"/>
            <a:ext cx="8441872" cy="6701835"/>
          </a:xfrm>
          <a:prstGeom prst="rect">
            <a:avLst/>
          </a:prstGeom>
        </p:spPr>
        <p:txBody>
          <a:bodyPr wrap="square">
            <a:spAutoFit/>
          </a:bodyPr>
          <a:lstStyle/>
          <a:p>
            <a:pPr algn="just" defTabSz="685800" hangingPunct="1"/>
            <a:r>
              <a:rPr lang="en-GB" sz="2700" b="0" u="sng" kern="1200" dirty="0">
                <a:solidFill>
                  <a:srgbClr val="FF0000"/>
                </a:solidFill>
                <a:latin typeface="Arial" panose="020B0604020202020204" pitchFamily="34" charset="0"/>
                <a:ea typeface="Calibri" panose="020F0502020204030204" pitchFamily="34" charset="0"/>
                <a:cs typeface="Arial" panose="020B0604020202020204" pitchFamily="34" charset="0"/>
              </a:rPr>
              <a:t>In Conclusion, we propose to perform fundamental Physics at the strangeness frontier at DA</a:t>
            </a:r>
            <a:r>
              <a:rPr lang="en-GB" sz="2700" b="0" u="sng" kern="1200" dirty="0">
                <a:solidFill>
                  <a:srgbClr val="FF0000"/>
                </a:solidFill>
                <a:latin typeface="Symbol" panose="05050102010706020507" pitchFamily="18" charset="2"/>
                <a:ea typeface="Calibri" panose="020F0502020204030204" pitchFamily="34" charset="0"/>
                <a:cs typeface="Arial" panose="020B0604020202020204" pitchFamily="34" charset="0"/>
              </a:rPr>
              <a:t>F</a:t>
            </a:r>
            <a:r>
              <a:rPr lang="en-GB" sz="2700" b="0" u="sng" kern="1200" dirty="0">
                <a:solidFill>
                  <a:srgbClr val="FF0000"/>
                </a:solidFill>
                <a:latin typeface="Arial" panose="020B0604020202020204" pitchFamily="34" charset="0"/>
                <a:ea typeface="Calibri" panose="020F0502020204030204" pitchFamily="34" charset="0"/>
                <a:cs typeface="Arial" panose="020B0604020202020204" pitchFamily="34" charset="0"/>
              </a:rPr>
              <a:t>NE studies: </a:t>
            </a:r>
          </a:p>
          <a:p>
            <a:pPr algn="ctr"/>
            <a:r>
              <a:rPr lang="en-GB" sz="28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High Precision Kaonic Atoms Measurements on DA</a:t>
            </a:r>
            <a:r>
              <a:rPr lang="en-GB" sz="2800" dirty="0">
                <a:solidFill>
                  <a:srgbClr val="FFFF00"/>
                </a:solidFill>
                <a:highlight>
                  <a:srgbClr val="2E00D6"/>
                </a:highlight>
                <a:latin typeface="Symbol" panose="05050102010706020507" pitchFamily="18" charset="2"/>
                <a:ea typeface="Calibri" panose="020F0502020204030204" pitchFamily="34" charset="0"/>
                <a:cs typeface="Arial" panose="020B0604020202020204" pitchFamily="34" charset="0"/>
              </a:rPr>
              <a:t>F</a:t>
            </a:r>
            <a:r>
              <a:rPr lang="en-GB" sz="28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NE:</a:t>
            </a:r>
          </a:p>
          <a:p>
            <a:pPr algn="ctr"/>
            <a:r>
              <a:rPr lang="en-GB" sz="2400" i="1"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The strangeness Mendeleev table</a:t>
            </a:r>
          </a:p>
          <a:p>
            <a:pPr algn="just" defTabSz="685800" hangingPunct="1"/>
            <a:endParaRPr lang="en-GB" sz="750" b="0"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defTabSz="685800" hangingPunct="1"/>
            <a:r>
              <a:rPr lang="en-GB" b="0" kern="1200" dirty="0">
                <a:solidFill>
                  <a:srgbClr val="FF0000"/>
                </a:solidFill>
                <a:highlight>
                  <a:srgbClr val="FFFF00"/>
                </a:highlight>
                <a:latin typeface="Arial" panose="020B0604020202020204" pitchFamily="34" charset="0"/>
                <a:ea typeface="Calibri" panose="020F0502020204030204" pitchFamily="34" charset="0"/>
                <a:cs typeface="Arial" panose="020B0604020202020204" pitchFamily="34" charset="0"/>
              </a:rPr>
              <a:t>We presented a program for performing unique measurements of kaonic atoms along the periodic table to contributing to understand physics  going from the strong interaction (symmetry breaking) to neutron stars,  and from Dark Matter to Physics Beyond Standard Model, setting LNF in forefront of these studied.</a:t>
            </a:r>
          </a:p>
          <a:p>
            <a:pPr marL="1114425" lvl="2" indent="-428625" algn="just" defTabSz="685800" hangingPunct="1">
              <a:buFont typeface="Wingdings" panose="05000000000000000000" pitchFamily="2" charset="2"/>
              <a:buChar char="Ø"/>
            </a:pPr>
            <a:endParaRPr lang="en-GB" b="0"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defTabSz="685800" hangingPunct="1"/>
            <a:r>
              <a:rPr lang="en-GB" kern="1200" dirty="0">
                <a:solidFill>
                  <a:srgbClr val="0000FF"/>
                </a:solidFill>
                <a:latin typeface="Arial" panose="020B0604020202020204" pitchFamily="34" charset="0"/>
                <a:cs typeface="Arial" panose="020B0604020202020204" pitchFamily="34" charset="0"/>
              </a:rPr>
              <a:t>A strong international community is putting forward this realistic and feasible programme in particular in terms of the required integrated , that can be delivered within the upcoming 3-5 years, with support from National and European projects.</a:t>
            </a:r>
            <a:endParaRPr lang="en-GB" kern="1200" dirty="0">
              <a:solidFill>
                <a:srgbClr val="0000FF"/>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339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hangingPunct="1"/>
            <a:fld id="{6F2CC165-A834-4493-88FE-F1F6C0FFF547}" type="slidenum">
              <a:rPr lang="en-GB" b="0" kern="1200">
                <a:solidFill>
                  <a:prstClr val="black">
                    <a:tint val="75000"/>
                  </a:prstClr>
                </a:solidFill>
                <a:latin typeface="Calibri" panose="020F0502020204030204"/>
              </a:rPr>
              <a:pPr defTabSz="685800" hangingPunct="1"/>
              <a:t>14</a:t>
            </a:fld>
            <a:endParaRPr lang="en-GB" b="0" kern="1200">
              <a:solidFill>
                <a:prstClr val="black">
                  <a:tint val="75000"/>
                </a:prstClr>
              </a:solidFill>
              <a:latin typeface="Calibri" panose="020F0502020204030204"/>
            </a:endParaRPr>
          </a:p>
        </p:txBody>
      </p:sp>
      <p:sp>
        <p:nvSpPr>
          <p:cNvPr id="4" name="Rechteck 3"/>
          <p:cNvSpPr/>
          <p:nvPr/>
        </p:nvSpPr>
        <p:spPr>
          <a:xfrm>
            <a:off x="19337" y="1196752"/>
            <a:ext cx="9144000" cy="2423740"/>
          </a:xfrm>
          <a:prstGeom prst="rect">
            <a:avLst/>
          </a:prstGeom>
        </p:spPr>
        <p:txBody>
          <a:bodyPr wrap="square">
            <a:spAutoFit/>
          </a:bodyPr>
          <a:lstStyle/>
          <a:p>
            <a:pPr algn="ctr"/>
            <a:r>
              <a:rPr lang="en-GB" sz="3600" dirty="0" err="1">
                <a:solidFill>
                  <a:srgbClr val="FF0000"/>
                </a:solidFill>
                <a:highlight>
                  <a:srgbClr val="2E00D6"/>
                </a:highlight>
                <a:latin typeface="Arial" panose="020B0604020202020204" pitchFamily="34" charset="0"/>
                <a:ea typeface="Calibri" panose="020F0502020204030204" pitchFamily="34" charset="0"/>
                <a:cs typeface="Arial" panose="020B0604020202020204" pitchFamily="34" charset="0"/>
              </a:rPr>
              <a:t>EX</a:t>
            </a:r>
            <a:r>
              <a:rPr lang="en-GB" sz="3600" dirty="0" err="1">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tensive</a:t>
            </a:r>
            <a:r>
              <a:rPr lang="en-GB" sz="36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 </a:t>
            </a:r>
            <a:r>
              <a:rPr lang="en-GB" sz="3600" dirty="0">
                <a:solidFill>
                  <a:srgbClr val="FF0000"/>
                </a:solidFill>
                <a:highlight>
                  <a:srgbClr val="2E00D6"/>
                </a:highlight>
                <a:latin typeface="Arial" panose="020B0604020202020204" pitchFamily="34" charset="0"/>
                <a:ea typeface="Calibri" panose="020F0502020204030204" pitchFamily="34" charset="0"/>
                <a:cs typeface="Arial" panose="020B0604020202020204" pitchFamily="34" charset="0"/>
              </a:rPr>
              <a:t>K</a:t>
            </a:r>
            <a:r>
              <a:rPr lang="en-GB" sz="36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aonic </a:t>
            </a:r>
            <a:r>
              <a:rPr lang="en-GB" sz="3600" dirty="0">
                <a:solidFill>
                  <a:srgbClr val="FF0000"/>
                </a:solidFill>
                <a:highlight>
                  <a:srgbClr val="2E00D6"/>
                </a:highlight>
                <a:latin typeface="Arial" panose="020B0604020202020204" pitchFamily="34" charset="0"/>
                <a:ea typeface="Calibri" panose="020F0502020204030204" pitchFamily="34" charset="0"/>
                <a:cs typeface="Arial" panose="020B0604020202020204" pitchFamily="34" charset="0"/>
              </a:rPr>
              <a:t>A</a:t>
            </a:r>
            <a:r>
              <a:rPr lang="en-GB" sz="3600"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toms research:</a:t>
            </a:r>
          </a:p>
          <a:p>
            <a:pPr algn="ctr"/>
            <a:r>
              <a:rPr lang="en-GB" sz="3600" i="1"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from </a:t>
            </a:r>
            <a:r>
              <a:rPr lang="en-GB" sz="3600" i="1" dirty="0" err="1">
                <a:solidFill>
                  <a:srgbClr val="FF0000"/>
                </a:solidFill>
                <a:highlight>
                  <a:srgbClr val="2E00D6"/>
                </a:highlight>
                <a:latin typeface="Arial" panose="020B0604020202020204" pitchFamily="34" charset="0"/>
                <a:ea typeface="Calibri" panose="020F0502020204030204" pitchFamily="34" charset="0"/>
                <a:cs typeface="Arial" panose="020B0604020202020204" pitchFamily="34" charset="0"/>
              </a:rPr>
              <a:t>LI</a:t>
            </a:r>
            <a:r>
              <a:rPr lang="en-GB" sz="3600" i="1" dirty="0" err="1">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thium</a:t>
            </a:r>
            <a:r>
              <a:rPr lang="en-GB" sz="3600" i="1"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 and </a:t>
            </a:r>
            <a:r>
              <a:rPr lang="en-GB" sz="3600" i="1" dirty="0">
                <a:solidFill>
                  <a:srgbClr val="FF0000"/>
                </a:solidFill>
                <a:highlight>
                  <a:srgbClr val="2E00D6"/>
                </a:highlight>
                <a:latin typeface="Arial" panose="020B0604020202020204" pitchFamily="34" charset="0"/>
                <a:ea typeface="Calibri" panose="020F0502020204030204" pitchFamily="34" charset="0"/>
                <a:cs typeface="Arial" panose="020B0604020202020204" pitchFamily="34" charset="0"/>
              </a:rPr>
              <a:t>B</a:t>
            </a:r>
            <a:r>
              <a:rPr lang="en-GB" sz="3600" i="1"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eryllium to </a:t>
            </a:r>
            <a:r>
              <a:rPr lang="en-GB" sz="3600" i="1" dirty="0">
                <a:solidFill>
                  <a:srgbClr val="FF0000"/>
                </a:solidFill>
                <a:highlight>
                  <a:srgbClr val="2E00D6"/>
                </a:highlight>
                <a:latin typeface="Arial" panose="020B0604020202020204" pitchFamily="34" charset="0"/>
                <a:ea typeface="Calibri" panose="020F0502020204030204" pitchFamily="34" charset="0"/>
                <a:cs typeface="Arial" panose="020B0604020202020204" pitchFamily="34" charset="0"/>
              </a:rPr>
              <a:t>Ur</a:t>
            </a:r>
            <a:r>
              <a:rPr lang="en-GB" sz="3600" i="1"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rPr>
              <a:t>anium</a:t>
            </a:r>
          </a:p>
          <a:p>
            <a:pPr algn="ctr"/>
            <a:endParaRPr lang="en-GB" sz="3600" i="1"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endParaRPr>
          </a:p>
          <a:p>
            <a:pPr algn="ctr"/>
            <a:endParaRPr lang="en-GB" sz="3600" i="1" dirty="0">
              <a:solidFill>
                <a:srgbClr val="0000FF"/>
              </a:solidFill>
              <a:highlight>
                <a:srgbClr val="2E00D6"/>
              </a:highlight>
              <a:latin typeface="Arial" panose="020B0604020202020204" pitchFamily="34" charset="0"/>
              <a:ea typeface="Calibri" panose="020F0502020204030204" pitchFamily="34" charset="0"/>
              <a:cs typeface="Arial" panose="020B0604020202020204" pitchFamily="34" charset="0"/>
            </a:endParaRPr>
          </a:p>
          <a:p>
            <a:pPr algn="just" defTabSz="685800" hangingPunct="1"/>
            <a:endParaRPr lang="en-GB" sz="750" b="0"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Diagram&#10;&#10;Description automatically generated">
            <a:extLst>
              <a:ext uri="{FF2B5EF4-FFF2-40B4-BE49-F238E27FC236}">
                <a16:creationId xmlns:a16="http://schemas.microsoft.com/office/drawing/2014/main" id="{CB4348DC-4276-401C-A83E-C914DBE8B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3441250"/>
            <a:ext cx="2057400" cy="3076575"/>
          </a:xfrm>
          <a:prstGeom prst="rect">
            <a:avLst/>
          </a:prstGeom>
        </p:spPr>
      </p:pic>
      <p:sp>
        <p:nvSpPr>
          <p:cNvPr id="6" name="Rechteck 3">
            <a:extLst>
              <a:ext uri="{FF2B5EF4-FFF2-40B4-BE49-F238E27FC236}">
                <a16:creationId xmlns:a16="http://schemas.microsoft.com/office/drawing/2014/main" id="{89366855-63CB-49BA-8E52-0A250844601C}"/>
              </a:ext>
            </a:extLst>
          </p:cNvPr>
          <p:cNvSpPr/>
          <p:nvPr/>
        </p:nvSpPr>
        <p:spPr>
          <a:xfrm>
            <a:off x="127383" y="2830084"/>
            <a:ext cx="9144000" cy="2239074"/>
          </a:xfrm>
          <a:prstGeom prst="rect">
            <a:avLst/>
          </a:prstGeom>
        </p:spPr>
        <p:txBody>
          <a:bodyPr wrap="square">
            <a:spAutoFit/>
          </a:bodyPr>
          <a:lstStyle/>
          <a:p>
            <a:pPr algn="ctr"/>
            <a:endParaRPr lang="en-GB" sz="3600" i="1" dirty="0">
              <a:solidFill>
                <a:srgbClr val="FFFF00"/>
              </a:solidFill>
              <a:highlight>
                <a:srgbClr val="2E00D6"/>
              </a:highlight>
              <a:latin typeface="Arial" panose="020B0604020202020204" pitchFamily="34" charset="0"/>
              <a:ea typeface="Calibri" panose="020F0502020204030204" pitchFamily="34" charset="0"/>
              <a:cs typeface="Arial" panose="020B0604020202020204" pitchFamily="34" charset="0"/>
            </a:endParaRPr>
          </a:p>
          <a:p>
            <a:pPr algn="ctr"/>
            <a:endParaRPr lang="en-GB" sz="3600" i="1" dirty="0">
              <a:solidFill>
                <a:srgbClr val="0000FF"/>
              </a:solidFill>
              <a:highlight>
                <a:srgbClr val="2E00D6"/>
              </a:highlight>
              <a:latin typeface="Arial" panose="020B0604020202020204" pitchFamily="34" charset="0"/>
              <a:ea typeface="Calibri" panose="020F0502020204030204" pitchFamily="34" charset="0"/>
              <a:cs typeface="Arial" panose="020B0604020202020204" pitchFamily="34" charset="0"/>
            </a:endParaRPr>
          </a:p>
          <a:p>
            <a:pPr algn="ctr"/>
            <a:r>
              <a:rPr lang="en-GB" sz="6000" i="1" dirty="0">
                <a:solidFill>
                  <a:srgbClr val="0000FF"/>
                </a:solidFill>
                <a:highlight>
                  <a:srgbClr val="FFFF00"/>
                </a:highlight>
                <a:latin typeface="Yu Gothic UI Semibold" panose="020B0700000000000000" pitchFamily="34" charset="-128"/>
                <a:ea typeface="Yu Gothic UI Semibold" panose="020B0700000000000000" pitchFamily="34" charset="-128"/>
                <a:cs typeface="Arial" panose="020B0604020202020204" pitchFamily="34" charset="0"/>
              </a:rPr>
              <a:t>EXKALIBUR</a:t>
            </a:r>
          </a:p>
          <a:p>
            <a:pPr algn="just" defTabSz="685800" hangingPunct="1"/>
            <a:endParaRPr lang="en-GB" sz="750" b="0"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3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0BB6A3-B68B-4362-8BEA-501DC5CCAE60}"/>
              </a:ext>
            </a:extLst>
          </p:cNvPr>
          <p:cNvSpPr>
            <a:spLocks noGrp="1"/>
          </p:cNvSpPr>
          <p:nvPr>
            <p:ph type="sldNum" sz="quarter" idx="12"/>
          </p:nvPr>
        </p:nvSpPr>
        <p:spPr/>
        <p:txBody>
          <a:bodyPr/>
          <a:lstStyle/>
          <a:p>
            <a:pPr defTabSz="685800" hangingPunct="1">
              <a:defRPr/>
            </a:pPr>
            <a:fld id="{6F2CC165-A834-4493-88FE-F1F6C0FFF547}" type="slidenum">
              <a:rPr lang="en-GB" b="0" kern="1200">
                <a:solidFill>
                  <a:prstClr val="black">
                    <a:tint val="75000"/>
                  </a:prstClr>
                </a:solidFill>
                <a:latin typeface="Calibri" panose="020F0502020204030204"/>
              </a:rPr>
              <a:pPr defTabSz="685800" hangingPunct="1">
                <a:defRPr/>
              </a:pPr>
              <a:t>15</a:t>
            </a:fld>
            <a:endParaRPr lang="en-GB" b="0" kern="1200">
              <a:solidFill>
                <a:prstClr val="black">
                  <a:tint val="75000"/>
                </a:prstClr>
              </a:solidFill>
              <a:latin typeface="Calibri" panose="020F0502020204030204"/>
            </a:endParaRPr>
          </a:p>
        </p:txBody>
      </p:sp>
      <p:pic>
        <p:nvPicPr>
          <p:cNvPr id="4" name="Picture 3" descr="A yellow circle with text&#10;&#10;Description automatically generated with low confidence">
            <a:extLst>
              <a:ext uri="{FF2B5EF4-FFF2-40B4-BE49-F238E27FC236}">
                <a16:creationId xmlns:a16="http://schemas.microsoft.com/office/drawing/2014/main" id="{896CDA1E-FE61-47CB-9876-B77212539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1" y="3194449"/>
            <a:ext cx="1230935" cy="1226720"/>
          </a:xfrm>
          <a:prstGeom prst="rect">
            <a:avLst/>
          </a:prstGeom>
        </p:spPr>
      </p:pic>
      <p:pic>
        <p:nvPicPr>
          <p:cNvPr id="8" name="Picture 7" descr="A picture containing schematic&#10;&#10;Description automatically generated">
            <a:extLst>
              <a:ext uri="{FF2B5EF4-FFF2-40B4-BE49-F238E27FC236}">
                <a16:creationId xmlns:a16="http://schemas.microsoft.com/office/drawing/2014/main" id="{EF44263E-7564-4EF8-888D-BB04883BAF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247" y="857250"/>
            <a:ext cx="2110295" cy="1632966"/>
          </a:xfrm>
          <a:prstGeom prst="rect">
            <a:avLst/>
          </a:prstGeom>
        </p:spPr>
      </p:pic>
      <p:pic>
        <p:nvPicPr>
          <p:cNvPr id="12" name="Picture 11" descr="Chart&#10;&#10;Description automatically generated">
            <a:extLst>
              <a:ext uri="{FF2B5EF4-FFF2-40B4-BE49-F238E27FC236}">
                <a16:creationId xmlns:a16="http://schemas.microsoft.com/office/drawing/2014/main" id="{6EFFC2B4-1B23-4769-9C8E-F4E36404B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026" y="4548536"/>
            <a:ext cx="3419170" cy="1505732"/>
          </a:xfrm>
          <a:prstGeom prst="rect">
            <a:avLst/>
          </a:prstGeom>
        </p:spPr>
      </p:pic>
      <p:pic>
        <p:nvPicPr>
          <p:cNvPr id="15" name="Picture 14" descr="Diagram&#10;&#10;Description automatically generated">
            <a:extLst>
              <a:ext uri="{FF2B5EF4-FFF2-40B4-BE49-F238E27FC236}">
                <a16:creationId xmlns:a16="http://schemas.microsoft.com/office/drawing/2014/main" id="{5D9B7D49-8940-4CD4-B057-334C3DE608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1148" y="4266587"/>
            <a:ext cx="1654367" cy="1870305"/>
          </a:xfrm>
          <a:prstGeom prst="rect">
            <a:avLst/>
          </a:prstGeom>
        </p:spPr>
      </p:pic>
      <p:pic>
        <p:nvPicPr>
          <p:cNvPr id="17" name="Picture 16" descr="Diagram&#10;&#10;Description automatically generated">
            <a:extLst>
              <a:ext uri="{FF2B5EF4-FFF2-40B4-BE49-F238E27FC236}">
                <a16:creationId xmlns:a16="http://schemas.microsoft.com/office/drawing/2014/main" id="{A1C18E10-AC95-4AB0-8EBB-7D5EAEB924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7321" y="903756"/>
            <a:ext cx="3138659" cy="1496257"/>
          </a:xfrm>
          <a:prstGeom prst="rect">
            <a:avLst/>
          </a:prstGeom>
        </p:spPr>
      </p:pic>
      <p:pic>
        <p:nvPicPr>
          <p:cNvPr id="19" name="Picture 18" descr="Diagram&#10;&#10;Description automatically generated">
            <a:extLst>
              <a:ext uri="{FF2B5EF4-FFF2-40B4-BE49-F238E27FC236}">
                <a16:creationId xmlns:a16="http://schemas.microsoft.com/office/drawing/2014/main" id="{7E083BB2-1D30-43F6-9226-390833F936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6" y="830074"/>
            <a:ext cx="2107096" cy="2114533"/>
          </a:xfrm>
          <a:prstGeom prst="rect">
            <a:avLst/>
          </a:prstGeom>
        </p:spPr>
      </p:pic>
      <p:pic>
        <p:nvPicPr>
          <p:cNvPr id="1026" name="Picture 2" descr="Is Dark Matter Fuzzy? | Live Science">
            <a:extLst>
              <a:ext uri="{FF2B5EF4-FFF2-40B4-BE49-F238E27FC236}">
                <a16:creationId xmlns:a16="http://schemas.microsoft.com/office/drawing/2014/main" id="{2806E5B4-188D-4531-A544-5C398AACA8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201" y="4775662"/>
            <a:ext cx="2028825" cy="1271588"/>
          </a:xfrm>
          <a:prstGeom prst="rect">
            <a:avLst/>
          </a:prstGeom>
          <a:noFill/>
          <a:extLst>
            <a:ext uri="{909E8E84-426E-40DD-AFC4-6F175D3DCCD1}">
              <a14:hiddenFill xmlns:a14="http://schemas.microsoft.com/office/drawing/2010/main">
                <a:solidFill>
                  <a:srgbClr val="FFFFFF"/>
                </a:solidFill>
              </a14:hiddenFill>
            </a:ext>
          </a:extLst>
        </p:spPr>
      </p:pic>
      <p:sp>
        <p:nvSpPr>
          <p:cNvPr id="37" name="Textfeld 1">
            <a:extLst>
              <a:ext uri="{FF2B5EF4-FFF2-40B4-BE49-F238E27FC236}">
                <a16:creationId xmlns:a16="http://schemas.microsoft.com/office/drawing/2014/main" id="{C6E8A73F-A34E-44CA-8C23-2A2F854E16A9}"/>
              </a:ext>
            </a:extLst>
          </p:cNvPr>
          <p:cNvSpPr txBox="1"/>
          <p:nvPr/>
        </p:nvSpPr>
        <p:spPr>
          <a:xfrm>
            <a:off x="3409264" y="4025615"/>
            <a:ext cx="2325473" cy="738664"/>
          </a:xfrm>
          <a:prstGeom prst="rect">
            <a:avLst/>
          </a:prstGeom>
          <a:solidFill>
            <a:srgbClr val="FFFF00"/>
          </a:solidFill>
        </p:spPr>
        <p:txBody>
          <a:bodyPr wrap="square" rtlCol="0">
            <a:spAutoFit/>
          </a:bodyPr>
          <a:lstStyle/>
          <a:p>
            <a:pPr algn="ctr" defTabSz="685800" hangingPunct="1">
              <a:defRPr/>
            </a:pPr>
            <a:r>
              <a:rPr lang="en-GB" sz="2100" kern="1200" dirty="0">
                <a:solidFill>
                  <a:srgbClr val="2E00D6"/>
                </a:solidFill>
                <a:latin typeface="Arial" panose="020B0604020202020204" pitchFamily="34" charset="0"/>
                <a:ea typeface="Calibri" panose="020F0502020204030204" pitchFamily="34" charset="0"/>
                <a:cs typeface="Arial" panose="020B0604020202020204" pitchFamily="34" charset="0"/>
              </a:rPr>
              <a:t>QCD</a:t>
            </a:r>
          </a:p>
          <a:p>
            <a:pPr algn="ctr" defTabSz="685800" hangingPunct="1">
              <a:defRPr/>
            </a:pPr>
            <a:r>
              <a:rPr lang="en-GB" sz="2100" kern="1200" dirty="0">
                <a:solidFill>
                  <a:srgbClr val="2E00D6"/>
                </a:solidFill>
                <a:latin typeface="Arial" panose="020B0604020202020204" pitchFamily="34" charset="0"/>
                <a:ea typeface="Calibri" panose="020F0502020204030204" pitchFamily="34" charset="0"/>
                <a:cs typeface="Arial" panose="020B0604020202020204" pitchFamily="34" charset="0"/>
              </a:rPr>
              <a:t>Chiral </a:t>
            </a:r>
            <a:r>
              <a:rPr lang="en-GB" sz="2100" kern="1200" dirty="0" err="1">
                <a:solidFill>
                  <a:srgbClr val="2E00D6"/>
                </a:solidFill>
                <a:latin typeface="Arial" panose="020B0604020202020204" pitchFamily="34" charset="0"/>
                <a:ea typeface="Calibri" panose="020F0502020204030204" pitchFamily="34" charset="0"/>
                <a:cs typeface="Arial" panose="020B0604020202020204" pitchFamily="34" charset="0"/>
              </a:rPr>
              <a:t>symm</a:t>
            </a:r>
            <a:r>
              <a:rPr lang="en-GB" sz="2100" kern="1200" dirty="0">
                <a:solidFill>
                  <a:srgbClr val="2E00D6"/>
                </a:solidFill>
                <a:latin typeface="Arial" panose="020B0604020202020204" pitchFamily="34" charset="0"/>
                <a:ea typeface="Calibri" panose="020F0502020204030204" pitchFamily="34" charset="0"/>
                <a:cs typeface="Arial" panose="020B0604020202020204" pitchFamily="34" charset="0"/>
              </a:rPr>
              <a:t>.</a:t>
            </a:r>
          </a:p>
        </p:txBody>
      </p:sp>
      <p:sp>
        <p:nvSpPr>
          <p:cNvPr id="39" name="Textfeld 1">
            <a:extLst>
              <a:ext uri="{FF2B5EF4-FFF2-40B4-BE49-F238E27FC236}">
                <a16:creationId xmlns:a16="http://schemas.microsoft.com/office/drawing/2014/main" id="{F1280C06-B6C8-4E60-9CE4-A3741803CA2D}"/>
              </a:ext>
            </a:extLst>
          </p:cNvPr>
          <p:cNvSpPr txBox="1"/>
          <p:nvPr/>
        </p:nvSpPr>
        <p:spPr>
          <a:xfrm>
            <a:off x="6714827" y="3708701"/>
            <a:ext cx="2325473" cy="1061829"/>
          </a:xfrm>
          <a:prstGeom prst="rect">
            <a:avLst/>
          </a:prstGeom>
          <a:solidFill>
            <a:srgbClr val="FFFF00"/>
          </a:solidFill>
        </p:spPr>
        <p:txBody>
          <a:bodyPr wrap="square" rtlCol="0">
            <a:spAutoFit/>
          </a:bodyPr>
          <a:lstStyle/>
          <a:p>
            <a:pPr algn="ctr" defTabSz="685800" hangingPunct="1">
              <a:defRPr/>
            </a:pPr>
            <a:r>
              <a:rPr lang="en-GB" sz="2100" kern="1200" dirty="0">
                <a:solidFill>
                  <a:srgbClr val="2E00D6"/>
                </a:solidFill>
                <a:latin typeface="Arial" panose="020B0604020202020204" pitchFamily="34" charset="0"/>
                <a:ea typeface="Calibri" panose="020F0502020204030204" pitchFamily="34" charset="0"/>
                <a:cs typeface="Arial" panose="020B0604020202020204" pitchFamily="34" charset="0"/>
              </a:rPr>
              <a:t>Mass generation, visible Universe</a:t>
            </a:r>
          </a:p>
        </p:txBody>
      </p:sp>
      <p:sp>
        <p:nvSpPr>
          <p:cNvPr id="41" name="Textfeld 1">
            <a:extLst>
              <a:ext uri="{FF2B5EF4-FFF2-40B4-BE49-F238E27FC236}">
                <a16:creationId xmlns:a16="http://schemas.microsoft.com/office/drawing/2014/main" id="{07004FB1-88BC-47D3-808D-15D9511FB04F}"/>
              </a:ext>
            </a:extLst>
          </p:cNvPr>
          <p:cNvSpPr txBox="1"/>
          <p:nvPr/>
        </p:nvSpPr>
        <p:spPr>
          <a:xfrm>
            <a:off x="6047704" y="2388964"/>
            <a:ext cx="2646470" cy="415498"/>
          </a:xfrm>
          <a:prstGeom prst="rect">
            <a:avLst/>
          </a:prstGeom>
          <a:solidFill>
            <a:srgbClr val="FFFF00"/>
          </a:solidFill>
        </p:spPr>
        <p:txBody>
          <a:bodyPr wrap="square" rtlCol="0">
            <a:spAutoFit/>
          </a:bodyPr>
          <a:lstStyle/>
          <a:p>
            <a:pPr algn="ctr" defTabSz="685800" hangingPunct="1">
              <a:defRPr/>
            </a:pPr>
            <a:r>
              <a:rPr lang="en-GB" sz="2100" kern="1200" dirty="0">
                <a:solidFill>
                  <a:srgbClr val="2E00D6"/>
                </a:solidFill>
                <a:latin typeface="Arial" panose="020B0604020202020204" pitchFamily="34" charset="0"/>
                <a:ea typeface="Calibri" panose="020F0502020204030204" pitchFamily="34" charset="0"/>
                <a:cs typeface="Arial" panose="020B0604020202020204" pitchFamily="34" charset="0"/>
              </a:rPr>
              <a:t>Particles structure</a:t>
            </a:r>
          </a:p>
        </p:txBody>
      </p:sp>
      <p:sp>
        <p:nvSpPr>
          <p:cNvPr id="43" name="Textfeld 1">
            <a:extLst>
              <a:ext uri="{FF2B5EF4-FFF2-40B4-BE49-F238E27FC236}">
                <a16:creationId xmlns:a16="http://schemas.microsoft.com/office/drawing/2014/main" id="{ABF43D81-F515-4CBA-A809-B48F53E763BD}"/>
              </a:ext>
            </a:extLst>
          </p:cNvPr>
          <p:cNvSpPr txBox="1"/>
          <p:nvPr/>
        </p:nvSpPr>
        <p:spPr>
          <a:xfrm>
            <a:off x="2824369" y="2420857"/>
            <a:ext cx="2934387" cy="415498"/>
          </a:xfrm>
          <a:prstGeom prst="rect">
            <a:avLst/>
          </a:prstGeom>
          <a:solidFill>
            <a:srgbClr val="FFFF00"/>
          </a:solidFill>
        </p:spPr>
        <p:txBody>
          <a:bodyPr wrap="square" rtlCol="0">
            <a:spAutoFit/>
          </a:bodyPr>
          <a:lstStyle/>
          <a:p>
            <a:pPr algn="ctr" defTabSz="685800" hangingPunct="1">
              <a:defRPr/>
            </a:pPr>
            <a:r>
              <a:rPr lang="en-GB" sz="2100" kern="1200" dirty="0">
                <a:solidFill>
                  <a:srgbClr val="2E00D6"/>
                </a:solidFill>
                <a:latin typeface="Arial" panose="020B0604020202020204" pitchFamily="34" charset="0"/>
                <a:ea typeface="Calibri" panose="020F0502020204030204" pitchFamily="34" charset="0"/>
                <a:cs typeface="Arial" panose="020B0604020202020204" pitchFamily="34" charset="0"/>
              </a:rPr>
              <a:t>Neutron star EOS</a:t>
            </a:r>
          </a:p>
        </p:txBody>
      </p:sp>
      <p:sp>
        <p:nvSpPr>
          <p:cNvPr id="45" name="Textfeld 1">
            <a:extLst>
              <a:ext uri="{FF2B5EF4-FFF2-40B4-BE49-F238E27FC236}">
                <a16:creationId xmlns:a16="http://schemas.microsoft.com/office/drawing/2014/main" id="{9D2FA4AA-18DE-4A31-A462-38FF71FAF0B3}"/>
              </a:ext>
            </a:extLst>
          </p:cNvPr>
          <p:cNvSpPr txBox="1"/>
          <p:nvPr/>
        </p:nvSpPr>
        <p:spPr>
          <a:xfrm>
            <a:off x="-158381" y="2911423"/>
            <a:ext cx="2790968" cy="415498"/>
          </a:xfrm>
          <a:prstGeom prst="rect">
            <a:avLst/>
          </a:prstGeom>
          <a:solidFill>
            <a:srgbClr val="FFFF00"/>
          </a:solidFill>
        </p:spPr>
        <p:txBody>
          <a:bodyPr wrap="square" rtlCol="0">
            <a:spAutoFit/>
          </a:bodyPr>
          <a:lstStyle/>
          <a:p>
            <a:pPr algn="ctr" defTabSz="685800" hangingPunct="1">
              <a:defRPr/>
            </a:pPr>
            <a:r>
              <a:rPr lang="en-GB" sz="2100" kern="1200" dirty="0">
                <a:solidFill>
                  <a:srgbClr val="2E00D6"/>
                </a:solidFill>
                <a:latin typeface="Arial" panose="020B0604020202020204" pitchFamily="34" charset="0"/>
                <a:ea typeface="Calibri" panose="020F0502020204030204" pitchFamily="34" charset="0"/>
                <a:cs typeface="Arial" panose="020B0604020202020204" pitchFamily="34" charset="0"/>
              </a:rPr>
              <a:t>Cold Dense matter</a:t>
            </a:r>
          </a:p>
        </p:txBody>
      </p:sp>
      <p:sp>
        <p:nvSpPr>
          <p:cNvPr id="47" name="Textfeld 1">
            <a:extLst>
              <a:ext uri="{FF2B5EF4-FFF2-40B4-BE49-F238E27FC236}">
                <a16:creationId xmlns:a16="http://schemas.microsoft.com/office/drawing/2014/main" id="{5E9E900A-C5C8-4218-8E49-478935E567BD}"/>
              </a:ext>
            </a:extLst>
          </p:cNvPr>
          <p:cNvSpPr txBox="1"/>
          <p:nvPr/>
        </p:nvSpPr>
        <p:spPr>
          <a:xfrm>
            <a:off x="-94661" y="4311703"/>
            <a:ext cx="3410580" cy="738664"/>
          </a:xfrm>
          <a:prstGeom prst="rect">
            <a:avLst/>
          </a:prstGeom>
          <a:solidFill>
            <a:srgbClr val="FFFF00"/>
          </a:solidFill>
        </p:spPr>
        <p:txBody>
          <a:bodyPr wrap="square" rtlCol="0">
            <a:spAutoFit/>
          </a:bodyPr>
          <a:lstStyle/>
          <a:p>
            <a:pPr algn="ctr" defTabSz="685800" hangingPunct="1">
              <a:defRPr/>
            </a:pPr>
            <a:r>
              <a:rPr lang="en-GB" sz="2100" kern="1200" dirty="0" err="1">
                <a:solidFill>
                  <a:srgbClr val="2E00D6"/>
                </a:solidFill>
                <a:latin typeface="Arial" panose="020B0604020202020204" pitchFamily="34" charset="0"/>
                <a:ea typeface="Calibri" panose="020F0502020204030204" pitchFamily="34" charset="0"/>
                <a:cs typeface="Arial" panose="020B0604020202020204" pitchFamily="34" charset="0"/>
              </a:rPr>
              <a:t>Strangelets</a:t>
            </a:r>
            <a:r>
              <a:rPr lang="en-GB" sz="2100" kern="1200" dirty="0">
                <a:solidFill>
                  <a:srgbClr val="2E00D6"/>
                </a:solidFill>
                <a:latin typeface="Arial" panose="020B0604020202020204" pitchFamily="34" charset="0"/>
                <a:ea typeface="Calibri" panose="020F0502020204030204" pitchFamily="34" charset="0"/>
                <a:cs typeface="Arial" panose="020B0604020202020204" pitchFamily="34" charset="0"/>
              </a:rPr>
              <a:t> &amp; Dark Matter</a:t>
            </a:r>
          </a:p>
        </p:txBody>
      </p:sp>
      <p:sp>
        <p:nvSpPr>
          <p:cNvPr id="5" name="Textfeld 1">
            <a:extLst>
              <a:ext uri="{FF2B5EF4-FFF2-40B4-BE49-F238E27FC236}">
                <a16:creationId xmlns:a16="http://schemas.microsoft.com/office/drawing/2014/main" id="{C7A8B804-C2F4-490D-B9DA-E112C5E99090}"/>
              </a:ext>
            </a:extLst>
          </p:cNvPr>
          <p:cNvSpPr txBox="1"/>
          <p:nvPr/>
        </p:nvSpPr>
        <p:spPr>
          <a:xfrm>
            <a:off x="2246526" y="3245974"/>
            <a:ext cx="5887642" cy="507831"/>
          </a:xfrm>
          <a:prstGeom prst="rect">
            <a:avLst/>
          </a:prstGeom>
          <a:solidFill>
            <a:srgbClr val="2E00D6"/>
          </a:solidFill>
        </p:spPr>
        <p:txBody>
          <a:bodyPr wrap="square" rtlCol="0">
            <a:spAutoFit/>
          </a:bodyPr>
          <a:lstStyle/>
          <a:p>
            <a:pPr algn="ctr" defTabSz="685800" hangingPunct="1">
              <a:defRPr/>
            </a:pPr>
            <a:r>
              <a:rPr lang="en-GB" sz="2700" kern="1200" dirty="0">
                <a:solidFill>
                  <a:srgbClr val="FFFF00"/>
                </a:solidFill>
                <a:latin typeface="Arial" panose="020B0604020202020204" pitchFamily="34" charset="0"/>
                <a:ea typeface="Calibri" panose="020F0502020204030204" pitchFamily="34" charset="0"/>
                <a:cs typeface="Arial" panose="020B0604020202020204" pitchFamily="34" charset="0"/>
              </a:rPr>
              <a:t>Strangeness Fundamental Physics</a:t>
            </a:r>
            <a:endParaRPr lang="en-GB" sz="2100" kern="1200" dirty="0">
              <a:solidFill>
                <a:srgbClr val="FFFF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838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62D4B3-5C9D-41CD-82E5-A899182F7D09}"/>
              </a:ext>
            </a:extLst>
          </p:cNvPr>
          <p:cNvSpPr>
            <a:spLocks noGrp="1"/>
          </p:cNvSpPr>
          <p:nvPr>
            <p:ph type="sldNum" sz="quarter" idx="12"/>
          </p:nvPr>
        </p:nvSpPr>
        <p:spPr/>
        <p:txBody>
          <a:bodyPr/>
          <a:lstStyle/>
          <a:p>
            <a:fld id="{6F2CC165-A834-4493-88FE-F1F6C0FFF547}" type="slidenum">
              <a:rPr lang="en-GB" smtClean="0"/>
              <a:t>16</a:t>
            </a:fld>
            <a:endParaRPr lang="en-GB"/>
          </a:p>
        </p:txBody>
      </p:sp>
      <p:pic>
        <p:nvPicPr>
          <p:cNvPr id="5" name="Picture 4" descr="A screenshot of a building&#10;&#10;Description automatically generated with low confidence">
            <a:extLst>
              <a:ext uri="{FF2B5EF4-FFF2-40B4-BE49-F238E27FC236}">
                <a16:creationId xmlns:a16="http://schemas.microsoft.com/office/drawing/2014/main" id="{9536ECF0-E5BA-43B5-BCC3-32F2F4CA2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580" y="692696"/>
            <a:ext cx="10441160" cy="5887604"/>
          </a:xfrm>
          <a:prstGeom prst="rect">
            <a:avLst/>
          </a:prstGeom>
        </p:spPr>
      </p:pic>
    </p:spTree>
    <p:extLst>
      <p:ext uri="{BB962C8B-B14F-4D97-AF65-F5344CB8AC3E}">
        <p14:creationId xmlns:p14="http://schemas.microsoft.com/office/powerpoint/2010/main" val="424386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0CDAC-8E75-44A0-AE7E-2B10882CFA24}"/>
              </a:ext>
            </a:extLst>
          </p:cNvPr>
          <p:cNvSpPr>
            <a:spLocks noGrp="1"/>
          </p:cNvSpPr>
          <p:nvPr>
            <p:ph type="sldNum" sz="quarter" idx="12"/>
          </p:nvPr>
        </p:nvSpPr>
        <p:spPr/>
        <p:txBody>
          <a:bodyPr/>
          <a:lstStyle/>
          <a:p>
            <a:fld id="{6F2CC165-A834-4493-88FE-F1F6C0FFF547}" type="slidenum">
              <a:rPr lang="en-GB" smtClean="0"/>
              <a:t>2</a:t>
            </a:fld>
            <a:endParaRPr lang="en-GB"/>
          </a:p>
        </p:txBody>
      </p:sp>
      <p:sp>
        <p:nvSpPr>
          <p:cNvPr id="5" name="TextBox 4">
            <a:extLst>
              <a:ext uri="{FF2B5EF4-FFF2-40B4-BE49-F238E27FC236}">
                <a16:creationId xmlns:a16="http://schemas.microsoft.com/office/drawing/2014/main" id="{900CA509-9A38-4506-9A61-2EBE81994A58}"/>
              </a:ext>
            </a:extLst>
          </p:cNvPr>
          <p:cNvSpPr txBox="1"/>
          <p:nvPr/>
        </p:nvSpPr>
        <p:spPr>
          <a:xfrm>
            <a:off x="251520" y="-27384"/>
            <a:ext cx="8892480" cy="1200329"/>
          </a:xfrm>
          <a:prstGeom prst="rect">
            <a:avLst/>
          </a:prstGeom>
          <a:noFill/>
        </p:spPr>
        <p:txBody>
          <a:bodyPr wrap="square">
            <a:spAutoFit/>
          </a:bodyPr>
          <a:lstStyle/>
          <a:p>
            <a:r>
              <a:rPr lang="en-GB" dirty="0">
                <a:hlinkClick r:id="rId2"/>
              </a:rPr>
              <a:t>Based on: https://arxiv.org/pdf/2104.06076.pdf</a:t>
            </a:r>
            <a:endParaRPr lang="en-GB" dirty="0"/>
          </a:p>
          <a:p>
            <a:pPr algn="ctr"/>
            <a:r>
              <a:rPr lang="en-GB" dirty="0">
                <a:solidFill>
                  <a:srgbClr val="FF0000"/>
                </a:solidFill>
              </a:rPr>
              <a:t>SELECTED PROPOSED MEASUREMENTS:</a:t>
            </a:r>
          </a:p>
          <a:p>
            <a:pPr algn="ctr"/>
            <a:r>
              <a:rPr lang="en-GB" dirty="0">
                <a:solidFill>
                  <a:srgbClr val="FF0000"/>
                </a:solidFill>
              </a:rPr>
              <a:t> scientific interest, feasibility, community…</a:t>
            </a:r>
          </a:p>
        </p:txBody>
      </p:sp>
      <p:pic>
        <p:nvPicPr>
          <p:cNvPr id="7" name="Picture 6" descr="Text&#10;&#10;Description automatically generated with medium confidence">
            <a:extLst>
              <a:ext uri="{FF2B5EF4-FFF2-40B4-BE49-F238E27FC236}">
                <a16:creationId xmlns:a16="http://schemas.microsoft.com/office/drawing/2014/main" id="{FAFA6694-E94C-4609-B021-202F377EF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72945"/>
            <a:ext cx="6439458" cy="6127011"/>
          </a:xfrm>
          <a:prstGeom prst="rect">
            <a:avLst/>
          </a:prstGeom>
        </p:spPr>
      </p:pic>
      <p:sp>
        <p:nvSpPr>
          <p:cNvPr id="6" name="TextBox 5">
            <a:extLst>
              <a:ext uri="{FF2B5EF4-FFF2-40B4-BE49-F238E27FC236}">
                <a16:creationId xmlns:a16="http://schemas.microsoft.com/office/drawing/2014/main" id="{615A57A2-22D2-4821-A3FB-63DA375F6537}"/>
              </a:ext>
            </a:extLst>
          </p:cNvPr>
          <p:cNvSpPr txBox="1"/>
          <p:nvPr/>
        </p:nvSpPr>
        <p:spPr>
          <a:xfrm>
            <a:off x="5867281" y="1172945"/>
            <a:ext cx="3327750" cy="4893647"/>
          </a:xfrm>
          <a:prstGeom prst="rect">
            <a:avLst/>
          </a:prstGeom>
          <a:noFill/>
        </p:spPr>
        <p:txBody>
          <a:bodyPr wrap="square">
            <a:spAutoFit/>
          </a:bodyPr>
          <a:lstStyle/>
          <a:p>
            <a:r>
              <a:rPr lang="en-GB" dirty="0" err="1"/>
              <a:t>SciCom</a:t>
            </a:r>
            <a:r>
              <a:rPr lang="en-GB" dirty="0"/>
              <a:t>:</a:t>
            </a:r>
          </a:p>
          <a:p>
            <a:endParaRPr lang="en-GB" dirty="0"/>
          </a:p>
          <a:p>
            <a:r>
              <a:rPr lang="en-GB" dirty="0"/>
              <a:t>The proponents of the kaonic physics proposal are invited to elaborate an updated scheme with </a:t>
            </a:r>
            <a:r>
              <a:rPr lang="en-GB" u="sng" dirty="0">
                <a:solidFill>
                  <a:srgbClr val="0000FF"/>
                </a:solidFill>
              </a:rPr>
              <a:t>a reduced but realistic  scope, in particular in terms of the required integrated luminosity that can realistically be delivered within the upcoming 3-5 years</a:t>
            </a:r>
            <a:r>
              <a:rPr lang="en-GB" u="sng" dirty="0"/>
              <a:t>.</a:t>
            </a:r>
          </a:p>
        </p:txBody>
      </p:sp>
    </p:spTree>
    <p:extLst>
      <p:ext uri="{BB962C8B-B14F-4D97-AF65-F5344CB8AC3E}">
        <p14:creationId xmlns:p14="http://schemas.microsoft.com/office/powerpoint/2010/main" val="87549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0BB6A3-B68B-4362-8BEA-501DC5CCAE60}"/>
              </a:ext>
            </a:extLst>
          </p:cNvPr>
          <p:cNvSpPr>
            <a:spLocks noGrp="1"/>
          </p:cNvSpPr>
          <p:nvPr>
            <p:ph type="sldNum" sz="quarter" idx="12"/>
          </p:nvPr>
        </p:nvSpPr>
        <p:spPr/>
        <p:txBody>
          <a:bodyPr/>
          <a:lstStyle/>
          <a:p>
            <a:fld id="{6F2CC165-A834-4493-88FE-F1F6C0FFF547}" type="slidenum">
              <a:rPr lang="en-GB" smtClean="0"/>
              <a:t>3</a:t>
            </a:fld>
            <a:endParaRPr lang="en-GB"/>
          </a:p>
        </p:txBody>
      </p:sp>
      <p:sp>
        <p:nvSpPr>
          <p:cNvPr id="5" name="Textfeld 1">
            <a:extLst>
              <a:ext uri="{FF2B5EF4-FFF2-40B4-BE49-F238E27FC236}">
                <a16:creationId xmlns:a16="http://schemas.microsoft.com/office/drawing/2014/main" id="{C7A8B804-C2F4-490D-B9DA-E112C5E99090}"/>
              </a:ext>
            </a:extLst>
          </p:cNvPr>
          <p:cNvSpPr txBox="1"/>
          <p:nvPr/>
        </p:nvSpPr>
        <p:spPr>
          <a:xfrm>
            <a:off x="1417681" y="1679924"/>
            <a:ext cx="6610701" cy="1077218"/>
          </a:xfrm>
          <a:prstGeom prst="rect">
            <a:avLst/>
          </a:prstGeom>
          <a:solidFill>
            <a:srgbClr val="2E00D6"/>
          </a:solidFill>
        </p:spPr>
        <p:txBody>
          <a:bodyPr wrap="square" rtlCol="0">
            <a:spAutoFit/>
          </a:bodyPr>
          <a:lstStyle/>
          <a:p>
            <a:pPr algn="ctr"/>
            <a:r>
              <a:rPr lang="en-GB" sz="3200" dirty="0">
                <a:solidFill>
                  <a:srgbClr val="FFFF00"/>
                </a:solidFill>
                <a:latin typeface="Arial" panose="020B0604020202020204" pitchFamily="34" charset="0"/>
                <a:ea typeface="Calibri" panose="020F0502020204030204" pitchFamily="34" charset="0"/>
                <a:cs typeface="Arial" panose="020B0604020202020204" pitchFamily="34" charset="0"/>
              </a:rPr>
              <a:t>Kaonic atoms high precision measurements</a:t>
            </a:r>
            <a:endParaRPr lang="en-GB" sz="32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7" name="Textfeld 1">
            <a:extLst>
              <a:ext uri="{FF2B5EF4-FFF2-40B4-BE49-F238E27FC236}">
                <a16:creationId xmlns:a16="http://schemas.microsoft.com/office/drawing/2014/main" id="{3EE1E121-B63F-478E-9F8B-E09BC751F207}"/>
              </a:ext>
            </a:extLst>
          </p:cNvPr>
          <p:cNvSpPr txBox="1"/>
          <p:nvPr/>
        </p:nvSpPr>
        <p:spPr>
          <a:xfrm>
            <a:off x="-1" y="-36638"/>
            <a:ext cx="4713666" cy="923330"/>
          </a:xfrm>
          <a:prstGeom prst="rect">
            <a:avLst/>
          </a:prstGeom>
          <a:solidFill>
            <a:srgbClr val="FFFF00"/>
          </a:solidFill>
        </p:spPr>
        <p:txBody>
          <a:bodyPr wrap="square" rtlCol="0">
            <a:spAutoFit/>
          </a:bodyPr>
          <a:lstStyle/>
          <a:p>
            <a:pPr algn="ctr"/>
            <a:r>
              <a:rPr lang="en-GB" sz="2700" dirty="0">
                <a:solidFill>
                  <a:srgbClr val="2E00D6"/>
                </a:solidFill>
                <a:latin typeface="Arial" panose="020B0604020202020204" pitchFamily="34" charset="0"/>
                <a:ea typeface="Calibri" panose="020F0502020204030204" pitchFamily="34" charset="0"/>
                <a:cs typeface="Arial" panose="020B0604020202020204" pitchFamily="34" charset="0"/>
              </a:rPr>
              <a:t>Part. and Nuclear physics</a:t>
            </a:r>
          </a:p>
          <a:p>
            <a:pPr algn="ctr"/>
            <a:r>
              <a:rPr lang="en-GB" sz="2700" dirty="0">
                <a:solidFill>
                  <a:srgbClr val="2E00D6"/>
                </a:solidFill>
                <a:latin typeface="Arial" panose="020B0604020202020204" pitchFamily="34" charset="0"/>
                <a:ea typeface="Calibri" panose="020F0502020204030204" pitchFamily="34" charset="0"/>
                <a:cs typeface="Arial" panose="020B0604020202020204" pitchFamily="34" charset="0"/>
              </a:rPr>
              <a:t>QCD @ low-energy </a:t>
            </a:r>
            <a:r>
              <a:rPr lang="en-GB" sz="2700" dirty="0">
                <a:solidFill>
                  <a:srgbClr val="FF0000"/>
                </a:solidFill>
                <a:latin typeface="Arial" panose="020B0604020202020204" pitchFamily="34" charset="0"/>
                <a:ea typeface="Calibri" panose="020F0502020204030204" pitchFamily="34" charset="0"/>
                <a:cs typeface="Arial" panose="020B0604020202020204" pitchFamily="34" charset="0"/>
              </a:rPr>
              <a:t>(Ph1)</a:t>
            </a:r>
          </a:p>
        </p:txBody>
      </p:sp>
      <p:sp>
        <p:nvSpPr>
          <p:cNvPr id="9" name="Textfeld 1">
            <a:extLst>
              <a:ext uri="{FF2B5EF4-FFF2-40B4-BE49-F238E27FC236}">
                <a16:creationId xmlns:a16="http://schemas.microsoft.com/office/drawing/2014/main" id="{2C487F0F-A043-4F68-BF70-09EEF0857935}"/>
              </a:ext>
            </a:extLst>
          </p:cNvPr>
          <p:cNvSpPr txBox="1"/>
          <p:nvPr/>
        </p:nvSpPr>
        <p:spPr>
          <a:xfrm>
            <a:off x="4932040" y="-1"/>
            <a:ext cx="4211959" cy="907941"/>
          </a:xfrm>
          <a:prstGeom prst="rect">
            <a:avLst/>
          </a:prstGeom>
          <a:solidFill>
            <a:srgbClr val="FFFF00"/>
          </a:solidFill>
        </p:spPr>
        <p:txBody>
          <a:bodyPr wrap="square" rtlCol="0">
            <a:spAutoFit/>
          </a:bodyPr>
          <a:lstStyle/>
          <a:p>
            <a:pPr algn="ctr"/>
            <a:r>
              <a:rPr lang="en-GB" sz="2600" dirty="0">
                <a:solidFill>
                  <a:srgbClr val="2E00D6"/>
                </a:solidFill>
                <a:latin typeface="Arial" panose="020B0604020202020204" pitchFamily="34" charset="0"/>
                <a:ea typeface="Calibri" panose="020F0502020204030204" pitchFamily="34" charset="0"/>
                <a:cs typeface="Arial" panose="020B0604020202020204" pitchFamily="34" charset="0"/>
              </a:rPr>
              <a:t>Astrophysics</a:t>
            </a:r>
          </a:p>
          <a:p>
            <a:pPr algn="ctr"/>
            <a:r>
              <a:rPr lang="en-GB" sz="2600" dirty="0">
                <a:solidFill>
                  <a:srgbClr val="2E00D6"/>
                </a:solidFill>
                <a:latin typeface="Arial" panose="020B0604020202020204" pitchFamily="34" charset="0"/>
                <a:ea typeface="Calibri" panose="020F0502020204030204" pitchFamily="34" charset="0"/>
                <a:cs typeface="Arial" panose="020B0604020202020204" pitchFamily="34" charset="0"/>
              </a:rPr>
              <a:t>EOS Neutron Stars </a:t>
            </a:r>
            <a:r>
              <a:rPr lang="en-GB" sz="2700" dirty="0">
                <a:solidFill>
                  <a:srgbClr val="FF0000"/>
                </a:solidFill>
                <a:latin typeface="Arial" panose="020B0604020202020204" pitchFamily="34" charset="0"/>
                <a:ea typeface="Calibri" panose="020F0502020204030204" pitchFamily="34" charset="0"/>
                <a:cs typeface="Arial" panose="020B0604020202020204" pitchFamily="34" charset="0"/>
              </a:rPr>
              <a:t>(Ph2)</a:t>
            </a:r>
          </a:p>
        </p:txBody>
      </p:sp>
      <p:sp>
        <p:nvSpPr>
          <p:cNvPr id="11" name="Textfeld 1">
            <a:extLst>
              <a:ext uri="{FF2B5EF4-FFF2-40B4-BE49-F238E27FC236}">
                <a16:creationId xmlns:a16="http://schemas.microsoft.com/office/drawing/2014/main" id="{DE1F1D6F-693C-418E-9ED2-E6C17EEA3400}"/>
              </a:ext>
            </a:extLst>
          </p:cNvPr>
          <p:cNvSpPr txBox="1"/>
          <p:nvPr/>
        </p:nvSpPr>
        <p:spPr>
          <a:xfrm>
            <a:off x="42292" y="3574585"/>
            <a:ext cx="4169667" cy="492443"/>
          </a:xfrm>
          <a:prstGeom prst="rect">
            <a:avLst/>
          </a:prstGeom>
          <a:solidFill>
            <a:srgbClr val="FFFF00"/>
          </a:solidFill>
        </p:spPr>
        <p:txBody>
          <a:bodyPr wrap="square" rtlCol="0">
            <a:spAutoFit/>
          </a:bodyPr>
          <a:lstStyle/>
          <a:p>
            <a:pPr algn="ctr"/>
            <a:r>
              <a:rPr lang="en-GB" sz="2600" dirty="0">
                <a:solidFill>
                  <a:srgbClr val="2E00D6"/>
                </a:solidFill>
                <a:latin typeface="Arial" panose="020B0604020202020204" pitchFamily="34" charset="0"/>
                <a:ea typeface="Calibri" panose="020F0502020204030204" pitchFamily="34" charset="0"/>
                <a:cs typeface="Arial" panose="020B0604020202020204" pitchFamily="34" charset="0"/>
              </a:rPr>
              <a:t>Dark Matter studies </a:t>
            </a:r>
            <a:r>
              <a:rPr lang="en-GB" sz="2600" dirty="0">
                <a:solidFill>
                  <a:srgbClr val="FF0000"/>
                </a:solidFill>
                <a:latin typeface="Arial" panose="020B0604020202020204" pitchFamily="34" charset="0"/>
                <a:ea typeface="Calibri" panose="020F0502020204030204" pitchFamily="34" charset="0"/>
                <a:cs typeface="Arial" panose="020B0604020202020204" pitchFamily="34" charset="0"/>
              </a:rPr>
              <a:t>(Ph3)</a:t>
            </a:r>
          </a:p>
        </p:txBody>
      </p:sp>
      <p:sp>
        <p:nvSpPr>
          <p:cNvPr id="13" name="Textfeld 1">
            <a:extLst>
              <a:ext uri="{FF2B5EF4-FFF2-40B4-BE49-F238E27FC236}">
                <a16:creationId xmlns:a16="http://schemas.microsoft.com/office/drawing/2014/main" id="{EBC7EC46-837A-45F9-AC8B-50A2176EE266}"/>
              </a:ext>
            </a:extLst>
          </p:cNvPr>
          <p:cNvSpPr txBox="1"/>
          <p:nvPr/>
        </p:nvSpPr>
        <p:spPr>
          <a:xfrm>
            <a:off x="4644007" y="3557510"/>
            <a:ext cx="4457700" cy="923330"/>
          </a:xfrm>
          <a:prstGeom prst="rect">
            <a:avLst/>
          </a:prstGeom>
          <a:solidFill>
            <a:srgbClr val="FFFF00"/>
          </a:solidFill>
        </p:spPr>
        <p:txBody>
          <a:bodyPr wrap="square" rtlCol="0">
            <a:spAutoFit/>
          </a:bodyPr>
          <a:lstStyle/>
          <a:p>
            <a:pPr algn="ctr"/>
            <a:r>
              <a:rPr lang="en-GB" sz="2700" dirty="0">
                <a:solidFill>
                  <a:srgbClr val="2E00D6"/>
                </a:solidFill>
                <a:latin typeface="Arial" panose="020B0604020202020204" pitchFamily="34" charset="0"/>
                <a:ea typeface="Calibri" panose="020F0502020204030204" pitchFamily="34" charset="0"/>
                <a:cs typeface="Arial" panose="020B0604020202020204" pitchFamily="34" charset="0"/>
              </a:rPr>
              <a:t>Fundamental physics</a:t>
            </a:r>
          </a:p>
          <a:p>
            <a:pPr algn="ctr"/>
            <a:r>
              <a:rPr lang="en-GB" sz="2700" dirty="0">
                <a:solidFill>
                  <a:srgbClr val="2E00D6"/>
                </a:solidFill>
                <a:latin typeface="Arial" panose="020B0604020202020204" pitchFamily="34" charset="0"/>
                <a:ea typeface="Calibri" panose="020F0502020204030204" pitchFamily="34" charset="0"/>
                <a:cs typeface="Arial" panose="020B0604020202020204" pitchFamily="34" charset="0"/>
              </a:rPr>
              <a:t>New Physics</a:t>
            </a:r>
            <a:r>
              <a:rPr lang="en-GB" sz="2700" dirty="0">
                <a:solidFill>
                  <a:srgbClr val="FF0000"/>
                </a:solidFill>
                <a:latin typeface="Arial" panose="020B0604020202020204" pitchFamily="34" charset="0"/>
                <a:ea typeface="Calibri" panose="020F0502020204030204" pitchFamily="34" charset="0"/>
                <a:cs typeface="Arial" panose="020B0604020202020204" pitchFamily="34" charset="0"/>
              </a:rPr>
              <a:t> (Ph4)</a:t>
            </a:r>
            <a:endParaRPr lang="en-GB" sz="21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0" name="Arrow: Right 19">
            <a:extLst>
              <a:ext uri="{FF2B5EF4-FFF2-40B4-BE49-F238E27FC236}">
                <a16:creationId xmlns:a16="http://schemas.microsoft.com/office/drawing/2014/main" id="{18AA9335-5D32-48AE-B59F-9A1EA6D9DBAC}"/>
              </a:ext>
            </a:extLst>
          </p:cNvPr>
          <p:cNvSpPr/>
          <p:nvPr/>
        </p:nvSpPr>
        <p:spPr>
          <a:xfrm rot="2320338" flipH="1">
            <a:off x="2720264" y="1137327"/>
            <a:ext cx="1056204" cy="136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Arrow: Right 21">
            <a:extLst>
              <a:ext uri="{FF2B5EF4-FFF2-40B4-BE49-F238E27FC236}">
                <a16:creationId xmlns:a16="http://schemas.microsoft.com/office/drawing/2014/main" id="{1E3A8CC5-62CF-4E8C-8797-AB8221039279}"/>
              </a:ext>
            </a:extLst>
          </p:cNvPr>
          <p:cNvSpPr/>
          <p:nvPr/>
        </p:nvSpPr>
        <p:spPr>
          <a:xfrm rot="7462096" flipH="1">
            <a:off x="5223482" y="1176453"/>
            <a:ext cx="704222" cy="155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4" name="Arrow: Right 23">
            <a:extLst>
              <a:ext uri="{FF2B5EF4-FFF2-40B4-BE49-F238E27FC236}">
                <a16:creationId xmlns:a16="http://schemas.microsoft.com/office/drawing/2014/main" id="{AB7BE0AC-FC9E-4950-AC08-02B1792CCEC1}"/>
              </a:ext>
            </a:extLst>
          </p:cNvPr>
          <p:cNvSpPr/>
          <p:nvPr/>
        </p:nvSpPr>
        <p:spPr>
          <a:xfrm rot="18370014" flipH="1">
            <a:off x="3274264" y="3063753"/>
            <a:ext cx="914769" cy="147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Arrow: Right 25">
            <a:extLst>
              <a:ext uri="{FF2B5EF4-FFF2-40B4-BE49-F238E27FC236}">
                <a16:creationId xmlns:a16="http://schemas.microsoft.com/office/drawing/2014/main" id="{F29B7B13-0A4A-4740-A541-F81DFE76F43C}"/>
              </a:ext>
            </a:extLst>
          </p:cNvPr>
          <p:cNvSpPr/>
          <p:nvPr/>
        </p:nvSpPr>
        <p:spPr>
          <a:xfrm rot="13193445" flipH="1">
            <a:off x="5267003" y="3091236"/>
            <a:ext cx="1150635" cy="182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Box 16">
            <a:extLst>
              <a:ext uri="{FF2B5EF4-FFF2-40B4-BE49-F238E27FC236}">
                <a16:creationId xmlns:a16="http://schemas.microsoft.com/office/drawing/2014/main" id="{F254C309-DC89-4DE9-BF4C-1976ECA5D4FF}"/>
              </a:ext>
            </a:extLst>
          </p:cNvPr>
          <p:cNvSpPr txBox="1"/>
          <p:nvPr/>
        </p:nvSpPr>
        <p:spPr>
          <a:xfrm>
            <a:off x="42293" y="4505052"/>
            <a:ext cx="8367447" cy="2308324"/>
          </a:xfrm>
          <a:prstGeom prst="rect">
            <a:avLst/>
          </a:prstGeom>
          <a:noFill/>
        </p:spPr>
        <p:txBody>
          <a:bodyPr wrap="square">
            <a:spAutoFit/>
          </a:bodyPr>
          <a:lstStyle/>
          <a:p>
            <a:r>
              <a:rPr lang="en-GB" dirty="0">
                <a:solidFill>
                  <a:srgbClr val="FF0000"/>
                </a:solidFill>
              </a:rPr>
              <a:t>Theoreticians support from (but not only):</a:t>
            </a:r>
          </a:p>
          <a:p>
            <a:endParaRPr lang="en-GB" dirty="0"/>
          </a:p>
          <a:p>
            <a:r>
              <a:rPr lang="en-GB" dirty="0">
                <a:solidFill>
                  <a:srgbClr val="FF0000"/>
                </a:solidFill>
              </a:rPr>
              <a:t>(Ph1) (Ph2) </a:t>
            </a:r>
            <a:r>
              <a:rPr lang="en-GB" dirty="0"/>
              <a:t>STRONG-2020 EU, i.e. THEIA WP Strange Hadrons and the Equation-of-State of Compact Stars; ISNEUMAT-INFN,…</a:t>
            </a:r>
          </a:p>
          <a:p>
            <a:r>
              <a:rPr lang="en-GB" dirty="0">
                <a:solidFill>
                  <a:srgbClr val="FF0000"/>
                </a:solidFill>
              </a:rPr>
              <a:t>(Ph3) </a:t>
            </a:r>
            <a:r>
              <a:rPr lang="en-GB" dirty="0" err="1">
                <a:solidFill>
                  <a:srgbClr val="FF0000"/>
                </a:solidFill>
              </a:rPr>
              <a:t>Merafina</a:t>
            </a:r>
            <a:r>
              <a:rPr lang="en-GB" dirty="0">
                <a:solidFill>
                  <a:srgbClr val="FF0000"/>
                </a:solidFill>
              </a:rPr>
              <a:t>, Yamazaki, Akaishi…</a:t>
            </a:r>
          </a:p>
          <a:p>
            <a:r>
              <a:rPr lang="en-GB" dirty="0">
                <a:solidFill>
                  <a:srgbClr val="FF0000"/>
                </a:solidFill>
              </a:rPr>
              <a:t>(Ph4) </a:t>
            </a:r>
            <a:r>
              <a:rPr lang="en-GB" dirty="0" err="1"/>
              <a:t>Pospelov</a:t>
            </a:r>
            <a:r>
              <a:rPr lang="en-GB" dirty="0"/>
              <a:t>; Pohl, Indelicato…</a:t>
            </a:r>
          </a:p>
        </p:txBody>
      </p:sp>
    </p:spTree>
    <p:extLst>
      <p:ext uri="{BB962C8B-B14F-4D97-AF65-F5344CB8AC3E}">
        <p14:creationId xmlns:p14="http://schemas.microsoft.com/office/powerpoint/2010/main" val="315974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685800" hangingPunct="1"/>
            <a:fld id="{6F2CC165-A834-4493-88FE-F1F6C0FFF547}" type="slidenum">
              <a:rPr lang="en-GB" b="0" kern="1200">
                <a:solidFill>
                  <a:prstClr val="black">
                    <a:tint val="75000"/>
                  </a:prstClr>
                </a:solidFill>
                <a:latin typeface="Calibri" panose="020F0502020204030204"/>
              </a:rPr>
              <a:pPr defTabSz="685800" hangingPunct="1"/>
              <a:t>4</a:t>
            </a:fld>
            <a:endParaRPr lang="en-GB" b="0" kern="1200">
              <a:solidFill>
                <a:prstClr val="black">
                  <a:tint val="75000"/>
                </a:prstClr>
              </a:solidFill>
              <a:latin typeface="Calibri" panose="020F0502020204030204"/>
            </a:endParaRPr>
          </a:p>
        </p:txBody>
      </p:sp>
      <p:sp>
        <p:nvSpPr>
          <p:cNvPr id="5" name="Rechteck 4"/>
          <p:cNvSpPr/>
          <p:nvPr/>
        </p:nvSpPr>
        <p:spPr>
          <a:xfrm>
            <a:off x="317889" y="-99392"/>
            <a:ext cx="8330809" cy="3000821"/>
          </a:xfrm>
          <a:prstGeom prst="rect">
            <a:avLst/>
          </a:prstGeom>
        </p:spPr>
        <p:txBody>
          <a:bodyPr wrap="square">
            <a:spAutoFit/>
          </a:bodyPr>
          <a:lstStyle/>
          <a:p>
            <a:pPr algn="just" defTabSz="685800" hangingPunct="1"/>
            <a:r>
              <a:rPr lang="en-GB" sz="2700" b="0" kern="1200" dirty="0">
                <a:solidFill>
                  <a:srgbClr val="FF0000"/>
                </a:solidFill>
                <a:latin typeface="Arial" panose="020B0604020202020204" pitchFamily="34" charset="0"/>
                <a:ea typeface="Calibri" panose="020F0502020204030204" pitchFamily="34" charset="0"/>
                <a:cs typeface="Arial" panose="020B0604020202020204" pitchFamily="34" charset="0"/>
              </a:rPr>
              <a:t>Strangeness precision frontier at DA</a:t>
            </a:r>
            <a:r>
              <a:rPr lang="en-GB" sz="2700" b="0" kern="1200" dirty="0">
                <a:solidFill>
                  <a:srgbClr val="FF0000"/>
                </a:solidFill>
                <a:latin typeface="Symbol" panose="05050102010706020507" pitchFamily="18" charset="2"/>
                <a:ea typeface="Calibri" panose="020F0502020204030204" pitchFamily="34" charset="0"/>
                <a:cs typeface="Arial" panose="020B0604020202020204" pitchFamily="34" charset="0"/>
              </a:rPr>
              <a:t>F</a:t>
            </a:r>
            <a:r>
              <a:rPr lang="en-GB" sz="2700" b="0" kern="1200" dirty="0">
                <a:solidFill>
                  <a:srgbClr val="FF0000"/>
                </a:solidFill>
                <a:latin typeface="Arial" panose="020B0604020202020204" pitchFamily="34" charset="0"/>
                <a:ea typeface="Calibri" panose="020F0502020204030204" pitchFamily="34" charset="0"/>
                <a:cs typeface="Arial" panose="020B0604020202020204" pitchFamily="34" charset="0"/>
              </a:rPr>
              <a:t>NE: </a:t>
            </a:r>
            <a:r>
              <a:rPr lang="en-GB" sz="2700" b="0" u="sng" kern="1200" dirty="0">
                <a:solidFill>
                  <a:srgbClr val="FF0000"/>
                </a:solidFill>
                <a:latin typeface="Arial" panose="020B0604020202020204" pitchFamily="34" charset="0"/>
                <a:ea typeface="Calibri" panose="020F0502020204030204" pitchFamily="34" charset="0"/>
                <a:cs typeface="Arial" panose="020B0604020202020204" pitchFamily="34" charset="0"/>
              </a:rPr>
              <a:t>a unique opportunity for measurements of kaonic atoms along the periodic table: </a:t>
            </a:r>
            <a:r>
              <a:rPr lang="en-GB" sz="2700" u="sng" kern="1200" dirty="0">
                <a:solidFill>
                  <a:srgbClr val="0000FF"/>
                </a:solidFill>
                <a:latin typeface="Arial" panose="020B0604020202020204" pitchFamily="34" charset="0"/>
                <a:ea typeface="Calibri" panose="020F0502020204030204" pitchFamily="34" charset="0"/>
                <a:cs typeface="Arial" panose="020B0604020202020204" pitchFamily="34" charset="0"/>
              </a:rPr>
              <a:t>will represent a reference in physics with strangeness</a:t>
            </a:r>
          </a:p>
          <a:p>
            <a:pPr algn="just" defTabSz="685800" hangingPunct="1"/>
            <a:endParaRPr lang="en-GB" sz="2700" b="0" u="sng"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defTabSz="685800" hangingPunct="1"/>
            <a:endParaRPr lang="en-GB" sz="2700" b="0" u="sng"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defTabSz="685800" hangingPunct="1"/>
            <a:endParaRPr lang="en-GB" sz="2700" b="0"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945C5B6-5814-4369-B946-71C0CB54F9DE}"/>
              </a:ext>
            </a:extLst>
          </p:cNvPr>
          <p:cNvPicPr>
            <a:picLocks noChangeAspect="1"/>
          </p:cNvPicPr>
          <p:nvPr/>
        </p:nvPicPr>
        <p:blipFill>
          <a:blip r:embed="rId2"/>
          <a:stretch>
            <a:fillRect/>
          </a:stretch>
        </p:blipFill>
        <p:spPr>
          <a:xfrm>
            <a:off x="4700075" y="1245206"/>
            <a:ext cx="4126036" cy="5640178"/>
          </a:xfrm>
          <a:prstGeom prst="rect">
            <a:avLst/>
          </a:prstGeom>
        </p:spPr>
      </p:pic>
      <p:sp>
        <p:nvSpPr>
          <p:cNvPr id="7" name="Rechteck 4">
            <a:extLst>
              <a:ext uri="{FF2B5EF4-FFF2-40B4-BE49-F238E27FC236}">
                <a16:creationId xmlns:a16="http://schemas.microsoft.com/office/drawing/2014/main" id="{C1B22AC5-5DEB-4A1A-AD08-33665E9D8683}"/>
              </a:ext>
            </a:extLst>
          </p:cNvPr>
          <p:cNvSpPr/>
          <p:nvPr/>
        </p:nvSpPr>
        <p:spPr>
          <a:xfrm>
            <a:off x="107504" y="1412776"/>
            <a:ext cx="4819507" cy="6140142"/>
          </a:xfrm>
          <a:prstGeom prst="rect">
            <a:avLst/>
          </a:prstGeom>
        </p:spPr>
        <p:txBody>
          <a:bodyPr wrap="square">
            <a:spAutoFit/>
          </a:bodyPr>
          <a:lstStyle/>
          <a:p>
            <a:pPr algn="just" defTabSz="685800" hangingPunct="1"/>
            <a:endParaRPr lang="en-GB" sz="2700" b="0" u="sng"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defTabSz="685800" hangingPunct="1"/>
            <a:r>
              <a:rPr lang="en-GB" b="0" u="sng" kern="1200" dirty="0">
                <a:solidFill>
                  <a:srgbClr val="0000FF"/>
                </a:solidFill>
                <a:latin typeface="Arial" panose="020B0604020202020204" pitchFamily="34" charset="0"/>
                <a:ea typeface="Calibri" panose="020F0502020204030204" pitchFamily="34" charset="0"/>
                <a:cs typeface="Arial" panose="020B0604020202020204" pitchFamily="34" charset="0"/>
              </a:rPr>
              <a:t>Present status</a:t>
            </a:r>
            <a:r>
              <a:rPr lang="en-GB" b="0" kern="1200" dirty="0">
                <a:solidFill>
                  <a:srgbClr val="0000FF"/>
                </a:solidFill>
                <a:latin typeface="Arial" panose="020B0604020202020204" pitchFamily="34" charset="0"/>
                <a:ea typeface="Calibri" panose="020F0502020204030204" pitchFamily="34" charset="0"/>
                <a:cs typeface="Arial" panose="020B0604020202020204" pitchFamily="34" charset="0"/>
              </a:rPr>
              <a:t>: old and very old measurements with low </a:t>
            </a:r>
            <a:r>
              <a:rPr lang="en-GB" b="0" kern="1200" dirty="0" err="1">
                <a:solidFill>
                  <a:srgbClr val="0000FF"/>
                </a:solidFill>
                <a:latin typeface="Arial" panose="020B0604020202020204" pitchFamily="34" charset="0"/>
                <a:ea typeface="Calibri" panose="020F0502020204030204" pitchFamily="34" charset="0"/>
                <a:cs typeface="Arial" panose="020B0604020202020204" pitchFamily="34" charset="0"/>
              </a:rPr>
              <a:t>precisison</a:t>
            </a:r>
            <a:r>
              <a:rPr lang="en-GB" b="0" kern="1200" dirty="0">
                <a:solidFill>
                  <a:srgbClr val="0000FF"/>
                </a:solidFill>
                <a:latin typeface="Arial" panose="020B0604020202020204" pitchFamily="34" charset="0"/>
                <a:ea typeface="Calibri" panose="020F0502020204030204" pitchFamily="34" charset="0"/>
                <a:cs typeface="Arial" panose="020B0604020202020204" pitchFamily="34" charset="0"/>
              </a:rPr>
              <a:t> (some </a:t>
            </a:r>
            <a:r>
              <a:rPr lang="en-GB" b="0" kern="1200" dirty="0">
                <a:solidFill>
                  <a:srgbClr val="FF0000"/>
                </a:solidFill>
                <a:latin typeface="Arial" panose="020B0604020202020204" pitchFamily="34" charset="0"/>
                <a:ea typeface="Calibri" panose="020F0502020204030204" pitchFamily="34" charset="0"/>
                <a:cs typeface="Arial" panose="020B0604020202020204" pitchFamily="34" charset="0"/>
              </a:rPr>
              <a:t>even wrong</a:t>
            </a:r>
            <a:r>
              <a:rPr lang="en-GB" b="0" kern="12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GB" b="0" kern="1200" dirty="0">
                <a:solidFill>
                  <a:srgbClr val="FF0000"/>
                </a:solidFill>
                <a:latin typeface="Arial" panose="020B0604020202020204" pitchFamily="34" charset="0"/>
                <a:ea typeface="Calibri" panose="020F0502020204030204" pitchFamily="34" charset="0"/>
                <a:cs typeface="Arial" panose="020B0604020202020204" pitchFamily="34" charset="0"/>
              </a:rPr>
              <a:t>kaonic helium puzzle</a:t>
            </a:r>
            <a:r>
              <a:rPr lang="en-GB" b="0" kern="1200" dirty="0">
                <a:solidFill>
                  <a:srgbClr val="0000FF"/>
                </a:solidFill>
                <a:latin typeface="Arial" panose="020B0604020202020204" pitchFamily="34" charset="0"/>
                <a:ea typeface="Calibri" panose="020F0502020204030204" pitchFamily="34" charset="0"/>
                <a:cs typeface="Arial" panose="020B0604020202020204" pitchFamily="34" charset="0"/>
              </a:rPr>
              <a:t>)</a:t>
            </a:r>
          </a:p>
          <a:p>
            <a:pPr defTabSz="685800" hangingPunct="1"/>
            <a:endParaRPr lang="en-GB" sz="1200" b="0" kern="12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defTabSz="685800" hangingPunct="1"/>
            <a:r>
              <a:rPr lang="en-GB" kern="1200" dirty="0">
                <a:solidFill>
                  <a:srgbClr val="FF0000"/>
                </a:solidFill>
                <a:latin typeface="Arial" panose="020B0604020202020204" pitchFamily="34" charset="0"/>
                <a:ea typeface="Calibri" panose="020F0502020204030204" pitchFamily="34" charset="0"/>
                <a:cs typeface="Arial" panose="020B0604020202020204" pitchFamily="34" charset="0"/>
              </a:rPr>
              <a:t>We propose to do precision measurements along the periodic table at DA</a:t>
            </a:r>
            <a:r>
              <a:rPr lang="en-GB" kern="1200" dirty="0">
                <a:solidFill>
                  <a:srgbClr val="FF0000"/>
                </a:solidFill>
                <a:latin typeface="Symbol" panose="05050102010706020507" pitchFamily="18" charset="2"/>
                <a:ea typeface="Calibri" panose="020F0502020204030204" pitchFamily="34" charset="0"/>
                <a:cs typeface="Arial" panose="020B0604020202020204" pitchFamily="34" charset="0"/>
              </a:rPr>
              <a:t>F</a:t>
            </a:r>
            <a:r>
              <a:rPr lang="en-GB" kern="1200" dirty="0">
                <a:solidFill>
                  <a:srgbClr val="FF0000"/>
                </a:solidFill>
                <a:latin typeface="Arial" panose="020B0604020202020204" pitchFamily="34" charset="0"/>
                <a:ea typeface="Calibri" panose="020F0502020204030204" pitchFamily="34" charset="0"/>
                <a:cs typeface="Arial" panose="020B0604020202020204" pitchFamily="34" charset="0"/>
              </a:rPr>
              <a:t>NE for:</a:t>
            </a:r>
          </a:p>
          <a:p>
            <a:pPr defTabSz="685800" hangingPunct="1"/>
            <a:endParaRPr lang="en-GB" sz="1200" b="0" kern="1200"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457200" indent="-457200" defTabSz="685800" hangingPunct="1">
              <a:buFontTx/>
              <a:buChar char="-"/>
            </a:pPr>
            <a:r>
              <a:rPr lang="en-GB" b="0" kern="1200" dirty="0">
                <a:solidFill>
                  <a:srgbClr val="0000FF"/>
                </a:solidFill>
                <a:latin typeface="Arial" panose="020B0604020202020204" pitchFamily="34" charset="0"/>
                <a:ea typeface="Calibri" panose="020F0502020204030204" pitchFamily="34" charset="0"/>
                <a:cs typeface="Arial" panose="020B0604020202020204" pitchFamily="34" charset="0"/>
              </a:rPr>
              <a:t>Selected light kaonic atoms </a:t>
            </a:r>
          </a:p>
          <a:p>
            <a:pPr marL="457200" indent="-457200" defTabSz="685800" hangingPunct="1">
              <a:buFontTx/>
              <a:buChar char="-"/>
            </a:pPr>
            <a:r>
              <a:rPr lang="en-GB" b="0" kern="1200" dirty="0">
                <a:solidFill>
                  <a:srgbClr val="0000FF"/>
                </a:solidFill>
                <a:latin typeface="Arial" panose="020B0604020202020204" pitchFamily="34" charset="0"/>
                <a:ea typeface="Calibri" panose="020F0502020204030204" pitchFamily="34" charset="0"/>
                <a:cs typeface="Arial" panose="020B0604020202020204" pitchFamily="34" charset="0"/>
              </a:rPr>
              <a:t>Selected intermediate mass  kaonic atoms</a:t>
            </a:r>
          </a:p>
          <a:p>
            <a:pPr marL="457200" indent="-457200" defTabSz="685800" hangingPunct="1">
              <a:buFontTx/>
              <a:buChar char="-"/>
            </a:pPr>
            <a:r>
              <a:rPr lang="en-GB" b="0" kern="1200" dirty="0">
                <a:solidFill>
                  <a:srgbClr val="0000FF"/>
                </a:solidFill>
                <a:latin typeface="Arial" panose="020B0604020202020204" pitchFamily="34" charset="0"/>
                <a:ea typeface="Calibri" panose="020F0502020204030204" pitchFamily="34" charset="0"/>
                <a:cs typeface="Arial" panose="020B0604020202020204" pitchFamily="34" charset="0"/>
              </a:rPr>
              <a:t>Selected heavy kaonic atoms</a:t>
            </a:r>
          </a:p>
          <a:p>
            <a:pPr defTabSz="685800" hangingPunct="1"/>
            <a:r>
              <a:rPr lang="en-GB" u="sng" kern="1200" dirty="0">
                <a:solidFill>
                  <a:srgbClr val="0000FF"/>
                </a:solidFill>
                <a:latin typeface="Arial" panose="020B0604020202020204" pitchFamily="34" charset="0"/>
                <a:ea typeface="Calibri" panose="020F0502020204030204" pitchFamily="34" charset="0"/>
                <a:cs typeface="Arial" panose="020B0604020202020204" pitchFamily="34" charset="0"/>
              </a:rPr>
              <a:t>charting the periodic table</a:t>
            </a:r>
          </a:p>
          <a:p>
            <a:pPr algn="just" defTabSz="685800" hangingPunct="1"/>
            <a:endParaRPr lang="en-GB" sz="2700" b="0" u="sng"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defTabSz="685800" hangingPunct="1"/>
            <a:endParaRPr lang="en-GB" sz="2700" b="0" kern="12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5643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685800" hangingPunct="1"/>
            <a:fld id="{6F2CC165-A834-4493-88FE-F1F6C0FFF547}" type="slidenum">
              <a:rPr lang="en-GB" b="0" kern="1200">
                <a:solidFill>
                  <a:prstClr val="black">
                    <a:tint val="75000"/>
                  </a:prstClr>
                </a:solidFill>
                <a:latin typeface="Calibri" panose="020F0502020204030204"/>
              </a:rPr>
              <a:pPr defTabSz="685800" hangingPunct="1"/>
              <a:t>5</a:t>
            </a:fld>
            <a:endParaRPr lang="en-GB" b="0" kern="1200">
              <a:solidFill>
                <a:prstClr val="black">
                  <a:tint val="75000"/>
                </a:prstClr>
              </a:solidFill>
              <a:latin typeface="Calibri" panose="020F0502020204030204"/>
            </a:endParaRPr>
          </a:p>
        </p:txBody>
      </p:sp>
      <p:sp>
        <p:nvSpPr>
          <p:cNvPr id="6" name="Textfeld 5"/>
          <p:cNvSpPr txBox="1"/>
          <p:nvPr/>
        </p:nvSpPr>
        <p:spPr>
          <a:xfrm>
            <a:off x="-108520" y="0"/>
            <a:ext cx="9109012" cy="7478970"/>
          </a:xfrm>
          <a:prstGeom prst="rect">
            <a:avLst/>
          </a:prstGeom>
          <a:noFill/>
        </p:spPr>
        <p:txBody>
          <a:bodyPr wrap="square" rtlCol="0">
            <a:spAutoFit/>
          </a:bodyPr>
          <a:lstStyle/>
          <a:p>
            <a:pPr defTabSz="685800" hangingPunct="1"/>
            <a:r>
              <a:rPr lang="en-GB" sz="1800" kern="1200" dirty="0">
                <a:solidFill>
                  <a:prstClr val="black"/>
                </a:solidFill>
                <a:latin typeface="Arial" panose="020B0604020202020204" pitchFamily="34" charset="0"/>
                <a:cs typeface="Arial" panose="020B0604020202020204" pitchFamily="34" charset="0"/>
              </a:rPr>
              <a:t>     </a:t>
            </a:r>
            <a:r>
              <a:rPr lang="en-GB" sz="1800" kern="1200" dirty="0">
                <a:solidFill>
                  <a:srgbClr val="FF0000"/>
                </a:solidFill>
                <a:latin typeface="Arial" panose="020B0604020202020204" pitchFamily="34" charset="0"/>
                <a:cs typeface="Arial" panose="020B0604020202020204" pitchFamily="34" charset="0"/>
              </a:rPr>
              <a:t>Participating Institutes: (&gt; 50 proponents all </a:t>
            </a:r>
            <a:r>
              <a:rPr lang="en-GB" sz="1800" u="sng" kern="1200" dirty="0">
                <a:solidFill>
                  <a:srgbClr val="FF0000"/>
                </a:solidFill>
                <a:latin typeface="Arial" panose="020B0604020202020204" pitchFamily="34" charset="0"/>
                <a:cs typeface="Arial" panose="020B0604020202020204" pitchFamily="34" charset="0"/>
              </a:rPr>
              <a:t>experimentalists</a:t>
            </a:r>
            <a:r>
              <a:rPr lang="en-GB" sz="1800" kern="1200" dirty="0">
                <a:solidFill>
                  <a:srgbClr val="FF0000"/>
                </a:solidFill>
                <a:latin typeface="Arial" panose="020B0604020202020204" pitchFamily="34" charset="0"/>
                <a:cs typeface="Arial" panose="020B0604020202020204" pitchFamily="34" charset="0"/>
              </a:rPr>
              <a:t>)</a:t>
            </a: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 INFN-LNF, Italy</a:t>
            </a:r>
            <a:r>
              <a:rPr lang="en-GB" sz="1700" b="0" kern="1200" dirty="0">
                <a:solidFill>
                  <a:prstClr val="black"/>
                </a:solidFill>
                <a:latin typeface="Arial" panose="020B0604020202020204" pitchFamily="34" charset="0"/>
                <a:cs typeface="Arial" panose="020B0604020202020204" pitchFamily="34" charset="0"/>
              </a:rPr>
              <a:t>: Curceanu, </a:t>
            </a:r>
            <a:r>
              <a:rPr lang="en-GB" sz="1700" b="0" kern="1200" dirty="0" err="1">
                <a:solidFill>
                  <a:prstClr val="black"/>
                </a:solidFill>
                <a:latin typeface="Arial" panose="020B0604020202020204" pitchFamily="34" charset="0"/>
                <a:cs typeface="Arial" panose="020B0604020202020204" pitchFamily="34" charset="0"/>
              </a:rPr>
              <a:t>Bazzi</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Clozza</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Guaraldo</a:t>
            </a:r>
            <a:r>
              <a:rPr lang="en-GB" sz="1700" b="0" kern="1200" dirty="0">
                <a:solidFill>
                  <a:prstClr val="black"/>
                </a:solidFill>
                <a:latin typeface="Arial" panose="020B0604020202020204" pitchFamily="34" charset="0"/>
                <a:cs typeface="Arial" panose="020B0604020202020204" pitchFamily="34" charset="0"/>
              </a:rPr>
              <a:t>, Iliescu, </a:t>
            </a:r>
            <a:r>
              <a:rPr lang="en-GB" sz="1700" b="0" kern="1200" dirty="0" err="1">
                <a:solidFill>
                  <a:prstClr val="black"/>
                </a:solidFill>
                <a:latin typeface="Arial" panose="020B0604020202020204" pitchFamily="34" charset="0"/>
                <a:cs typeface="Arial" panose="020B0604020202020204" pitchFamily="34" charset="0"/>
              </a:rPr>
              <a:t>Miliucci</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Scordo</a:t>
            </a:r>
            <a:r>
              <a:rPr lang="en-GB" sz="1700" b="0" kern="1200" dirty="0">
                <a:solidFill>
                  <a:prstClr val="black"/>
                </a:solidFill>
                <a:latin typeface="Arial" panose="020B0604020202020204" pitchFamily="34" charset="0"/>
                <a:cs typeface="Arial" panose="020B0604020202020204" pitchFamily="34" charset="0"/>
              </a:rPr>
              <a:t>,  D. </a:t>
            </a:r>
            <a:r>
              <a:rPr lang="en-GB" sz="1700" b="0" kern="1200" dirty="0" err="1">
                <a:solidFill>
                  <a:prstClr val="black"/>
                </a:solidFill>
                <a:latin typeface="Arial" panose="020B0604020202020204" pitchFamily="34" charset="0"/>
                <a:cs typeface="Arial" panose="020B0604020202020204" pitchFamily="34" charset="0"/>
              </a:rPr>
              <a:t>Sirghi</a:t>
            </a:r>
            <a:r>
              <a:rPr lang="en-GB" sz="1700" b="0" kern="1200" dirty="0">
                <a:solidFill>
                  <a:prstClr val="black"/>
                </a:solidFill>
                <a:latin typeface="Arial" panose="020B0604020202020204" pitchFamily="34" charset="0"/>
                <a:cs typeface="Arial" panose="020B0604020202020204" pitchFamily="34" charset="0"/>
              </a:rPr>
              <a:t>, F. </a:t>
            </a:r>
            <a:r>
              <a:rPr lang="en-GB" sz="1700" b="0" kern="1200" dirty="0" err="1">
                <a:solidFill>
                  <a:prstClr val="black"/>
                </a:solidFill>
                <a:latin typeface="Arial" panose="020B0604020202020204" pitchFamily="34" charset="0"/>
                <a:cs typeface="Arial" panose="020B0604020202020204" pitchFamily="34" charset="0"/>
              </a:rPr>
              <a:t>Sirghi</a:t>
            </a:r>
            <a:r>
              <a:rPr lang="en-GB" sz="1700" b="0" kern="1200" dirty="0">
                <a:solidFill>
                  <a:prstClr val="black"/>
                </a:solidFill>
                <a:latin typeface="Arial" panose="020B0604020202020204" pitchFamily="34" charset="0"/>
                <a:cs typeface="Arial" panose="020B0604020202020204" pitchFamily="34" charset="0"/>
              </a:rPr>
              <a:t>, Vazquez </a:t>
            </a:r>
            <a:r>
              <a:rPr lang="en-GB" sz="1700" b="0" kern="1200" dirty="0" err="1">
                <a:solidFill>
                  <a:prstClr val="black"/>
                </a:solidFill>
                <a:latin typeface="Arial" panose="020B0604020202020204" pitchFamily="34" charset="0"/>
                <a:cs typeface="Arial" panose="020B0604020202020204" pitchFamily="34" charset="0"/>
              </a:rPr>
              <a:t>Doce</a:t>
            </a:r>
            <a:r>
              <a:rPr lang="en-GB" sz="1700" b="0" kern="1200" dirty="0">
                <a:solidFill>
                  <a:prstClr val="black"/>
                </a:solidFill>
                <a:latin typeface="Arial" panose="020B0604020202020204" pitchFamily="34" charset="0"/>
                <a:cs typeface="Arial" panose="020B0604020202020204" pitchFamily="34" charset="0"/>
              </a:rPr>
              <a:t>; De </a:t>
            </a:r>
            <a:r>
              <a:rPr lang="en-GB" sz="1700" b="0" kern="1200" dirty="0" err="1">
                <a:solidFill>
                  <a:prstClr val="black"/>
                </a:solidFill>
                <a:latin typeface="Arial" panose="020B0604020202020204" pitchFamily="34" charset="0"/>
                <a:cs typeface="Arial" panose="020B0604020202020204" pitchFamily="34" charset="0"/>
              </a:rPr>
              <a:t>Paolis</a:t>
            </a:r>
            <a:r>
              <a:rPr lang="en-GB" sz="1700" b="0" kern="1200" dirty="0">
                <a:solidFill>
                  <a:prstClr val="black"/>
                </a:solidFill>
                <a:latin typeface="Arial" panose="020B0604020202020204" pitchFamily="34" charset="0"/>
                <a:cs typeface="Arial" panose="020B0604020202020204" pitchFamily="34" charset="0"/>
              </a:rPr>
              <a:t>, Napolitano, </a:t>
            </a:r>
            <a:r>
              <a:rPr lang="en-GB" sz="1700" b="0" kern="1200" dirty="0" err="1">
                <a:solidFill>
                  <a:prstClr val="black"/>
                </a:solidFill>
                <a:latin typeface="Arial" panose="020B0604020202020204" pitchFamily="34" charset="0"/>
                <a:cs typeface="Arial" panose="020B0604020202020204" pitchFamily="34" charset="0"/>
              </a:rPr>
              <a:t>Sgaramella</a:t>
            </a:r>
            <a:r>
              <a:rPr lang="en-GB" sz="1700" b="0" kern="1200" dirty="0">
                <a:solidFill>
                  <a:prstClr val="black"/>
                </a:solidFill>
                <a:latin typeface="Arial" panose="020B0604020202020204" pitchFamily="34" charset="0"/>
                <a:cs typeface="Arial" panose="020B0604020202020204" pitchFamily="34" charset="0"/>
              </a:rPr>
              <a:t>,</a:t>
            </a: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2) </a:t>
            </a:r>
            <a:r>
              <a:rPr lang="en-GB" sz="1700" kern="1200" dirty="0" err="1">
                <a:solidFill>
                  <a:srgbClr val="0000FF"/>
                </a:solidFill>
                <a:latin typeface="Arial" panose="020B0604020202020204" pitchFamily="34" charset="0"/>
                <a:cs typeface="Arial" panose="020B0604020202020204" pitchFamily="34" charset="0"/>
              </a:rPr>
              <a:t>Politecnico</a:t>
            </a:r>
            <a:r>
              <a:rPr lang="en-GB" sz="1700" kern="1200" dirty="0">
                <a:solidFill>
                  <a:srgbClr val="0000FF"/>
                </a:solidFill>
                <a:latin typeface="Arial" panose="020B0604020202020204" pitchFamily="34" charset="0"/>
                <a:cs typeface="Arial" panose="020B0604020202020204" pitchFamily="34" charset="0"/>
              </a:rPr>
              <a:t> and INFN Milano</a:t>
            </a:r>
            <a:r>
              <a:rPr lang="en-GB" sz="1700" b="0" kern="1200" dirty="0">
                <a:solidFill>
                  <a:srgbClr val="0000FF"/>
                </a:solidFill>
                <a:latin typeface="Arial" panose="020B0604020202020204" pitchFamily="34" charset="0"/>
                <a:cs typeface="Arial" panose="020B0604020202020204" pitchFamily="34" charset="0"/>
              </a:rPr>
              <a:t>, </a:t>
            </a:r>
            <a:r>
              <a:rPr lang="en-GB" sz="1700" b="0" kern="1200" dirty="0">
                <a:solidFill>
                  <a:prstClr val="black"/>
                </a:solidFill>
                <a:latin typeface="Arial" panose="020B0604020202020204" pitchFamily="34" charset="0"/>
                <a:cs typeface="Arial" panose="020B0604020202020204" pitchFamily="34" charset="0"/>
              </a:rPr>
              <a:t>Italy: </a:t>
            </a:r>
            <a:r>
              <a:rPr lang="en-GB" sz="1700" b="0" kern="1200" dirty="0" err="1">
                <a:solidFill>
                  <a:prstClr val="black"/>
                </a:solidFill>
                <a:latin typeface="Arial" panose="020B0604020202020204" pitchFamily="34" charset="0"/>
                <a:cs typeface="Arial" panose="020B0604020202020204" pitchFamily="34" charset="0"/>
              </a:rPr>
              <a:t>Fiorini</a:t>
            </a:r>
            <a:r>
              <a:rPr lang="en-GB" sz="1700" b="0" kern="1200" dirty="0">
                <a:solidFill>
                  <a:prstClr val="black"/>
                </a:solidFill>
                <a:latin typeface="Arial" panose="020B0604020202020204" pitchFamily="34" charset="0"/>
                <a:cs typeface="Arial" panose="020B0604020202020204" pitchFamily="34" charset="0"/>
              </a:rPr>
              <a:t>, Carminati, </a:t>
            </a:r>
            <a:r>
              <a:rPr lang="en-GB" sz="1700" b="0" kern="1200" dirty="0" err="1">
                <a:solidFill>
                  <a:prstClr val="black"/>
                </a:solidFill>
                <a:latin typeface="Arial" panose="020B0604020202020204" pitchFamily="34" charset="0"/>
                <a:cs typeface="Arial" panose="020B0604020202020204" pitchFamily="34" charset="0"/>
              </a:rPr>
              <a:t>Deda</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3) CNR-IMEM, Parma, Italy</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Zappettini</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Betteli</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4) INFN Trieste</a:t>
            </a:r>
            <a:r>
              <a:rPr lang="en-GB" sz="1700" b="0" kern="1200" dirty="0">
                <a:solidFill>
                  <a:prstClr val="black"/>
                </a:solidFill>
                <a:latin typeface="Arial" panose="020B0604020202020204" pitchFamily="34" charset="0"/>
                <a:cs typeface="Arial" panose="020B0604020202020204" pitchFamily="34" charset="0"/>
              </a:rPr>
              <a:t>: S. Piano, P. </a:t>
            </a:r>
            <a:r>
              <a:rPr lang="en-GB" sz="1700" b="0" kern="1200" dirty="0" err="1">
                <a:solidFill>
                  <a:prstClr val="black"/>
                </a:solidFill>
                <a:latin typeface="Arial" panose="020B0604020202020204" pitchFamily="34" charset="0"/>
                <a:cs typeface="Arial" panose="020B0604020202020204" pitchFamily="34" charset="0"/>
              </a:rPr>
              <a:t>Camerini</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5) INFN Torino</a:t>
            </a:r>
            <a:r>
              <a:rPr lang="en-GB" sz="1700" b="0" kern="1200" dirty="0">
                <a:solidFill>
                  <a:prstClr val="black"/>
                </a:solidFill>
                <a:latin typeface="Arial" panose="020B0604020202020204" pitchFamily="34" charset="0"/>
                <a:cs typeface="Arial" panose="020B0604020202020204" pitchFamily="34" charset="0"/>
              </a:rPr>
              <a:t>: A. </a:t>
            </a:r>
            <a:r>
              <a:rPr lang="en-GB" sz="1700" b="0" kern="1200" dirty="0" err="1">
                <a:solidFill>
                  <a:prstClr val="black"/>
                </a:solidFill>
                <a:latin typeface="Arial" panose="020B0604020202020204" pitchFamily="34" charset="0"/>
                <a:cs typeface="Arial" panose="020B0604020202020204" pitchFamily="34" charset="0"/>
              </a:rPr>
              <a:t>Filippi</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6) SMI – </a:t>
            </a:r>
            <a:r>
              <a:rPr lang="en-GB" sz="1700" kern="1200" dirty="0" err="1">
                <a:solidFill>
                  <a:srgbClr val="0000FF"/>
                </a:solidFill>
                <a:latin typeface="Arial" panose="020B0604020202020204" pitchFamily="34" charset="0"/>
                <a:cs typeface="Arial" panose="020B0604020202020204" pitchFamily="34" charset="0"/>
              </a:rPr>
              <a:t>OeAW</a:t>
            </a:r>
            <a:r>
              <a:rPr lang="en-GB" sz="1700" kern="1200" dirty="0">
                <a:solidFill>
                  <a:srgbClr val="0000FF"/>
                </a:solidFill>
                <a:latin typeface="Arial" panose="020B0604020202020204" pitchFamily="34" charset="0"/>
                <a:cs typeface="Arial" panose="020B0604020202020204" pitchFamily="34" charset="0"/>
              </a:rPr>
              <a:t>, Vienna, Austria</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Amsler</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Zmeskal</a:t>
            </a:r>
            <a:r>
              <a:rPr lang="en-GB" sz="1700" b="0" kern="1200" dirty="0">
                <a:solidFill>
                  <a:prstClr val="black"/>
                </a:solidFill>
                <a:latin typeface="Arial" panose="020B0604020202020204" pitchFamily="34" charset="0"/>
                <a:cs typeface="Arial" panose="020B0604020202020204" pitchFamily="34" charset="0"/>
              </a:rPr>
              <a:t>, Shi, </a:t>
            </a:r>
            <a:r>
              <a:rPr lang="en-GB" sz="1700" b="0" kern="1200" dirty="0" err="1">
                <a:solidFill>
                  <a:prstClr val="black"/>
                </a:solidFill>
                <a:latin typeface="Arial" panose="020B0604020202020204" pitchFamily="34" charset="0"/>
                <a:cs typeface="Arial" panose="020B0604020202020204" pitchFamily="34" charset="0"/>
              </a:rPr>
              <a:t>Tuechler</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7) RIKEN, Japan</a:t>
            </a:r>
            <a:r>
              <a:rPr lang="en-GB" sz="1700" b="0" kern="1200" dirty="0">
                <a:solidFill>
                  <a:prstClr val="black"/>
                </a:solidFill>
                <a:latin typeface="Arial" panose="020B0604020202020204" pitchFamily="34" charset="0"/>
                <a:cs typeface="Arial" panose="020B0604020202020204" pitchFamily="34" charset="0"/>
              </a:rPr>
              <a:t>:  Asano,  </a:t>
            </a:r>
            <a:r>
              <a:rPr lang="en-GB" sz="1700" b="0" kern="1200" dirty="0" err="1">
                <a:solidFill>
                  <a:prstClr val="black"/>
                </a:solidFill>
                <a:latin typeface="Arial" panose="020B0604020202020204" pitchFamily="34" charset="0"/>
                <a:cs typeface="Arial" panose="020B0604020202020204" pitchFamily="34" charset="0"/>
              </a:rPr>
              <a:t>Itahashi</a:t>
            </a:r>
            <a:r>
              <a:rPr lang="en-GB" sz="1700" b="0" kern="1200" dirty="0">
                <a:solidFill>
                  <a:prstClr val="black"/>
                </a:solidFill>
                <a:latin typeface="Arial" panose="020B0604020202020204" pitchFamily="34" charset="0"/>
                <a:cs typeface="Arial" panose="020B0604020202020204" pitchFamily="34" charset="0"/>
              </a:rPr>
              <a:t>, Iwasaki, Ma, Murayama, Outa, Sakuma,  </a:t>
            </a:r>
            <a:r>
              <a:rPr lang="en-GB" sz="1700" b="0" kern="1200" dirty="0" err="1">
                <a:solidFill>
                  <a:prstClr val="black"/>
                </a:solidFill>
                <a:latin typeface="Arial" panose="020B0604020202020204" pitchFamily="34" charset="0"/>
                <a:cs typeface="Arial" panose="020B0604020202020204" pitchFamily="34" charset="0"/>
              </a:rPr>
              <a:t>Yamaga</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8) RCNP, Japan</a:t>
            </a:r>
            <a:r>
              <a:rPr lang="en-GB" sz="1700" b="0" kern="1200" dirty="0">
                <a:solidFill>
                  <a:prstClr val="black"/>
                </a:solidFill>
                <a:latin typeface="Arial" panose="020B0604020202020204" pitchFamily="34" charset="0"/>
                <a:cs typeface="Arial" panose="020B0604020202020204" pitchFamily="34" charset="0"/>
              </a:rPr>
              <a:t>: Inoue, Kawasaki, </a:t>
            </a:r>
            <a:r>
              <a:rPr lang="en-GB" sz="1700" b="0" kern="1200" dirty="0" err="1">
                <a:solidFill>
                  <a:prstClr val="black"/>
                </a:solidFill>
                <a:latin typeface="Arial" panose="020B0604020202020204" pitchFamily="34" charset="0"/>
                <a:cs typeface="Arial" panose="020B0604020202020204" pitchFamily="34" charset="0"/>
              </a:rPr>
              <a:t>Noumi</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Shirotori</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9) ELPH, Japan</a:t>
            </a:r>
            <a:r>
              <a:rPr lang="en-GB" sz="1700" b="0" kern="1200" dirty="0">
                <a:solidFill>
                  <a:prstClr val="black"/>
                </a:solidFill>
                <a:latin typeface="Arial" panose="020B0604020202020204" pitchFamily="34" charset="0"/>
                <a:cs typeface="Arial" panose="020B0604020202020204" pitchFamily="34" charset="0"/>
              </a:rPr>
              <a:t>: Ohnishi, </a:t>
            </a:r>
            <a:r>
              <a:rPr lang="en-GB" sz="1700" b="0" kern="1200" dirty="0" err="1">
                <a:solidFill>
                  <a:prstClr val="black"/>
                </a:solidFill>
                <a:latin typeface="Arial" panose="020B0604020202020204" pitchFamily="34" charset="0"/>
                <a:cs typeface="Arial" panose="020B0604020202020204" pitchFamily="34" charset="0"/>
              </a:rPr>
              <a:t>Sada</a:t>
            </a:r>
            <a:r>
              <a:rPr lang="en-GB" sz="1700" b="0" kern="1200" dirty="0">
                <a:solidFill>
                  <a:prstClr val="black"/>
                </a:solidFill>
                <a:latin typeface="Arial" panose="020B0604020202020204" pitchFamily="34" charset="0"/>
                <a:cs typeface="Arial" panose="020B0604020202020204" pitchFamily="34" charset="0"/>
              </a:rPr>
              <a:t>, Yoshida</a:t>
            </a: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10) JAEA, Japan</a:t>
            </a:r>
            <a:r>
              <a:rPr lang="en-GB" sz="1700" b="0" kern="1200" dirty="0">
                <a:solidFill>
                  <a:prstClr val="black"/>
                </a:solidFill>
                <a:latin typeface="Arial" panose="020B0604020202020204" pitchFamily="34" charset="0"/>
                <a:cs typeface="Arial" panose="020B0604020202020204" pitchFamily="34" charset="0"/>
              </a:rPr>
              <a:t>: Hashimoto</a:t>
            </a: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11) Osaka University, Japan</a:t>
            </a:r>
            <a:r>
              <a:rPr lang="en-GB" sz="1700" b="0" kern="1200" dirty="0">
                <a:solidFill>
                  <a:prstClr val="black"/>
                </a:solidFill>
                <a:latin typeface="Arial" panose="020B0604020202020204" pitchFamily="34" charset="0"/>
                <a:cs typeface="Arial" panose="020B0604020202020204" pitchFamily="34" charset="0"/>
              </a:rPr>
              <a:t>: Akaishi</a:t>
            </a: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12) Chubu University, Japan</a:t>
            </a:r>
            <a:r>
              <a:rPr lang="en-GB" sz="1700" b="0" kern="1200" dirty="0">
                <a:solidFill>
                  <a:prstClr val="black"/>
                </a:solidFill>
                <a:latin typeface="Arial" panose="020B0604020202020204" pitchFamily="34" charset="0"/>
                <a:cs typeface="Arial" panose="020B0604020202020204" pitchFamily="34" charset="0"/>
              </a:rPr>
              <a:t>: Okada</a:t>
            </a: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13) Univ. Zagreb, Croatia</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Bosnar</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Friscic</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Makek</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Zugec</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14) Jagiellonian </a:t>
            </a:r>
            <a:r>
              <a:rPr lang="en-GB" sz="1700" kern="1200" dirty="0" err="1">
                <a:solidFill>
                  <a:srgbClr val="0000FF"/>
                </a:solidFill>
                <a:latin typeface="Arial" panose="020B0604020202020204" pitchFamily="34" charset="0"/>
                <a:cs typeface="Arial" panose="020B0604020202020204" pitchFamily="34" charset="0"/>
              </a:rPr>
              <a:t>Univ</a:t>
            </a:r>
            <a:r>
              <a:rPr lang="en-GB" sz="1700" kern="1200" dirty="0">
                <a:solidFill>
                  <a:srgbClr val="0000FF"/>
                </a:solidFill>
                <a:latin typeface="Arial" panose="020B0604020202020204" pitchFamily="34" charset="0"/>
                <a:cs typeface="Arial" panose="020B0604020202020204" pitchFamily="34" charset="0"/>
              </a:rPr>
              <a:t>.,Poland</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Moskal</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Khreptak</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Niedźwiecki</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Skurzok</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15) TUM </a:t>
            </a:r>
            <a:r>
              <a:rPr lang="en-GB" sz="1700" kern="1200" dirty="0" err="1">
                <a:solidFill>
                  <a:srgbClr val="0000FF"/>
                </a:solidFill>
                <a:latin typeface="Arial" panose="020B0604020202020204" pitchFamily="34" charset="0"/>
                <a:cs typeface="Arial" panose="020B0604020202020204" pitchFamily="34" charset="0"/>
              </a:rPr>
              <a:t>Munich,Germany</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Fabbietti</a:t>
            </a:r>
            <a:endParaRPr lang="en-GB"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16) </a:t>
            </a:r>
            <a:r>
              <a:rPr lang="en-GB" sz="1700" kern="1200" dirty="0" err="1">
                <a:solidFill>
                  <a:srgbClr val="0000FF"/>
                </a:solidFill>
                <a:latin typeface="Arial" panose="020B0604020202020204" pitchFamily="34" charset="0"/>
                <a:cs typeface="Arial" panose="020B0604020202020204" pitchFamily="34" charset="0"/>
              </a:rPr>
              <a:t>Univ</a:t>
            </a:r>
            <a:r>
              <a:rPr lang="en-GB" sz="1700" kern="1200" dirty="0">
                <a:solidFill>
                  <a:srgbClr val="0000FF"/>
                </a:solidFill>
                <a:latin typeface="Arial" panose="020B0604020202020204" pitchFamily="34" charset="0"/>
                <a:cs typeface="Arial" panose="020B0604020202020204" pitchFamily="34" charset="0"/>
              </a:rPr>
              <a:t>, Mainz</a:t>
            </a:r>
            <a:r>
              <a:rPr lang="en-GB" sz="1700" b="0" kern="1200" dirty="0">
                <a:solidFill>
                  <a:prstClr val="black"/>
                </a:solidFill>
                <a:latin typeface="Arial" panose="020B0604020202020204" pitchFamily="34" charset="0"/>
                <a:cs typeface="Arial" panose="020B0604020202020204" pitchFamily="34" charset="0"/>
              </a:rPr>
              <a:t>: </a:t>
            </a:r>
            <a:r>
              <a:rPr lang="en-GB" sz="1700" b="0" kern="1200" dirty="0" err="1">
                <a:solidFill>
                  <a:prstClr val="black"/>
                </a:solidFill>
                <a:latin typeface="Arial" panose="020B0604020202020204" pitchFamily="34" charset="0"/>
                <a:cs typeface="Arial" panose="020B0604020202020204" pitchFamily="34" charset="0"/>
              </a:rPr>
              <a:t>Pochodzalla</a:t>
            </a:r>
            <a:r>
              <a:rPr lang="en-GB" sz="1700" b="0" kern="1200" dirty="0">
                <a:solidFill>
                  <a:prstClr val="black"/>
                </a:solidFill>
                <a:latin typeface="Arial" panose="020B0604020202020204" pitchFamily="34" charset="0"/>
                <a:cs typeface="Arial" panose="020B0604020202020204" pitchFamily="34" charset="0"/>
              </a:rPr>
              <a:t>, Achenbach</a:t>
            </a: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17) </a:t>
            </a:r>
            <a:r>
              <a:rPr lang="it-IT" sz="1700" kern="1200" dirty="0">
                <a:solidFill>
                  <a:srgbClr val="0000FF"/>
                </a:solidFill>
                <a:latin typeface="Arial" panose="020B0604020202020204" pitchFamily="34" charset="0"/>
                <a:cs typeface="Arial" panose="020B0604020202020204" pitchFamily="34" charset="0"/>
              </a:rPr>
              <a:t>IFIN-HH, </a:t>
            </a:r>
            <a:r>
              <a:rPr lang="it-IT" sz="1700" kern="1200" dirty="0" err="1">
                <a:solidFill>
                  <a:srgbClr val="0000FF"/>
                </a:solidFill>
                <a:latin typeface="Arial" panose="020B0604020202020204" pitchFamily="34" charset="0"/>
                <a:cs typeface="Arial" panose="020B0604020202020204" pitchFamily="34" charset="0"/>
              </a:rPr>
              <a:t>Bucharest</a:t>
            </a:r>
            <a:r>
              <a:rPr lang="it-IT" sz="1700" kern="1200" dirty="0">
                <a:solidFill>
                  <a:srgbClr val="0000FF"/>
                </a:solidFill>
                <a:latin typeface="Arial" panose="020B0604020202020204" pitchFamily="34" charset="0"/>
                <a:cs typeface="Arial" panose="020B0604020202020204" pitchFamily="34" charset="0"/>
              </a:rPr>
              <a:t>, Romania</a:t>
            </a:r>
            <a:r>
              <a:rPr lang="it-IT" sz="1700" b="0" kern="1200" dirty="0">
                <a:solidFill>
                  <a:prstClr val="black"/>
                </a:solidFill>
                <a:latin typeface="Arial" panose="020B0604020202020204" pitchFamily="34" charset="0"/>
                <a:cs typeface="Arial" panose="020B0604020202020204" pitchFamily="34" charset="0"/>
              </a:rPr>
              <a:t>: M. </a:t>
            </a:r>
            <a:r>
              <a:rPr lang="it-IT" sz="1700" b="0" kern="1200" dirty="0" err="1">
                <a:solidFill>
                  <a:prstClr val="black"/>
                </a:solidFill>
                <a:latin typeface="Arial" panose="020B0604020202020204" pitchFamily="34" charset="0"/>
                <a:cs typeface="Arial" panose="020B0604020202020204" pitchFamily="34" charset="0"/>
              </a:rPr>
              <a:t>Bragadireanu</a:t>
            </a:r>
            <a:endParaRPr lang="it-IT" sz="17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700" kern="1200" dirty="0">
                <a:solidFill>
                  <a:srgbClr val="0000FF"/>
                </a:solidFill>
                <a:latin typeface="Arial" panose="020B0604020202020204" pitchFamily="34" charset="0"/>
                <a:cs typeface="Arial" panose="020B0604020202020204" pitchFamily="34" charset="0"/>
              </a:rPr>
              <a:t>18) </a:t>
            </a:r>
            <a:r>
              <a:rPr lang="fr-FR" sz="1700" kern="1200" dirty="0">
                <a:solidFill>
                  <a:srgbClr val="0000FF"/>
                </a:solidFill>
                <a:latin typeface="Arial" panose="020B0604020202020204" pitchFamily="34" charset="0"/>
                <a:cs typeface="Arial" panose="020B0604020202020204" pitchFamily="34" charset="0"/>
              </a:rPr>
              <a:t>Sorbonne Université,Campus Pierre et Marie Curie, France</a:t>
            </a:r>
            <a:r>
              <a:rPr lang="fr-FR" sz="1700" b="0" kern="1200" dirty="0">
                <a:solidFill>
                  <a:prstClr val="black"/>
                </a:solidFill>
                <a:latin typeface="Arial" panose="020B0604020202020204" pitchFamily="34" charset="0"/>
                <a:cs typeface="Arial" panose="020B0604020202020204" pitchFamily="34" charset="0"/>
              </a:rPr>
              <a:t>: Indelicato</a:t>
            </a:r>
          </a:p>
          <a:p>
            <a:pPr marL="342900" lvl="1" defTabSz="685800" hangingPunct="1"/>
            <a:r>
              <a:rPr lang="fr-FR" sz="1700" kern="1200" dirty="0">
                <a:solidFill>
                  <a:srgbClr val="0000FF"/>
                </a:solidFill>
                <a:latin typeface="Arial" panose="020B0604020202020204" pitchFamily="34" charset="0"/>
                <a:cs typeface="Arial" panose="020B0604020202020204" pitchFamily="34" charset="0"/>
              </a:rPr>
              <a:t>19) CNRS, Institut des NanoSciences de Paris, France</a:t>
            </a:r>
            <a:r>
              <a:rPr lang="fr-FR" sz="1700" b="0" kern="1200" dirty="0">
                <a:solidFill>
                  <a:prstClr val="black"/>
                </a:solidFill>
                <a:latin typeface="Arial" panose="020B0604020202020204" pitchFamily="34" charset="0"/>
                <a:cs typeface="Arial" panose="020B0604020202020204" pitchFamily="34" charset="0"/>
              </a:rPr>
              <a:t>: Trassinelli</a:t>
            </a:r>
          </a:p>
          <a:p>
            <a:pPr marL="342900" lvl="1" defTabSz="685800" hangingPunct="1"/>
            <a:r>
              <a:rPr lang="fr-FR" sz="1700" kern="1200" dirty="0">
                <a:solidFill>
                  <a:srgbClr val="0000FF"/>
                </a:solidFill>
                <a:latin typeface="Arial" panose="020B0604020202020204" pitchFamily="34" charset="0"/>
                <a:cs typeface="Arial" panose="020B0604020202020204" pitchFamily="34" charset="0"/>
              </a:rPr>
              <a:t>20) Santiago de Compostela, Spain</a:t>
            </a:r>
            <a:r>
              <a:rPr lang="fr-FR" sz="1700" b="0" kern="1200" dirty="0">
                <a:solidFill>
                  <a:prstClr val="black"/>
                </a:solidFill>
                <a:latin typeface="Arial" panose="020B0604020202020204" pitchFamily="34" charset="0"/>
                <a:cs typeface="Arial" panose="020B0604020202020204" pitchFamily="34" charset="0"/>
              </a:rPr>
              <a:t>: Romero Vidal</a:t>
            </a:r>
          </a:p>
          <a:p>
            <a:pPr marL="342900" lvl="1" defTabSz="685800" hangingPunct="1"/>
            <a:r>
              <a:rPr lang="fr-FR" sz="1700" kern="1200" dirty="0">
                <a:solidFill>
                  <a:srgbClr val="0000FF"/>
                </a:solidFill>
                <a:latin typeface="Arial" panose="020B0604020202020204" pitchFamily="34" charset="0"/>
                <a:cs typeface="Arial" panose="020B0604020202020204" pitchFamily="34" charset="0"/>
              </a:rPr>
              <a:t>21) The George Washington University, USA</a:t>
            </a:r>
            <a:r>
              <a:rPr lang="fr-FR" sz="1700" b="0" kern="1200" dirty="0">
                <a:solidFill>
                  <a:prstClr val="black"/>
                </a:solidFill>
                <a:latin typeface="Arial" panose="020B0604020202020204" pitchFamily="34" charset="0"/>
                <a:cs typeface="Arial" panose="020B0604020202020204" pitchFamily="34" charset="0"/>
              </a:rPr>
              <a:t>: Strakovsky</a:t>
            </a:r>
          </a:p>
          <a:p>
            <a:pPr marL="342900" lvl="1" defTabSz="685800" hangingPunct="1"/>
            <a:r>
              <a:rPr lang="fr-FR" sz="1700" kern="1200" dirty="0">
                <a:solidFill>
                  <a:srgbClr val="0000FF"/>
                </a:solidFill>
                <a:latin typeface="Arial" panose="020B0604020202020204" pitchFamily="34" charset="0"/>
                <a:cs typeface="Arial" panose="020B0604020202020204" pitchFamily="34" charset="0"/>
              </a:rPr>
              <a:t>22) Old Dominion University, USA</a:t>
            </a:r>
            <a:r>
              <a:rPr lang="fr-FR" sz="1700" b="0" kern="1200" dirty="0">
                <a:solidFill>
                  <a:prstClr val="black"/>
                </a:solidFill>
                <a:latin typeface="Arial" panose="020B0604020202020204" pitchFamily="34" charset="0"/>
                <a:cs typeface="Arial" panose="020B0604020202020204" pitchFamily="34" charset="0"/>
              </a:rPr>
              <a:t>: Moskov</a:t>
            </a:r>
          </a:p>
          <a:p>
            <a:pPr marL="342900" lvl="1" defTabSz="685800" hangingPunct="1"/>
            <a:r>
              <a:rPr lang="fr-FR" sz="1700" b="0" kern="1200" dirty="0">
                <a:solidFill>
                  <a:prstClr val="black"/>
                </a:solidFill>
                <a:latin typeface="Arial" panose="020B0604020202020204" pitchFamily="34" charset="0"/>
                <a:cs typeface="Arial" panose="020B0604020202020204" pitchFamily="34" charset="0"/>
              </a:rPr>
              <a:t>Plus contacts with other potential participants </a:t>
            </a:r>
          </a:p>
          <a:p>
            <a:pPr marL="342900" lvl="1" defTabSz="685800" hangingPunct="1"/>
            <a:r>
              <a:rPr lang="fr-FR" sz="1800" kern="1200" dirty="0">
                <a:solidFill>
                  <a:srgbClr val="FF0000"/>
                </a:solidFill>
                <a:latin typeface="Arial" panose="020B0604020202020204" pitchFamily="34" charset="0"/>
                <a:cs typeface="Arial" panose="020B0604020202020204" pitchFamily="34" charset="0"/>
              </a:rPr>
              <a:t>Support from about 50 theoreticians not listed above</a:t>
            </a:r>
          </a:p>
          <a:p>
            <a:pPr marL="342900" lvl="1" defTabSz="685800" hangingPunct="1"/>
            <a:endParaRPr lang="fr-FR" sz="18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920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685800" hangingPunct="1"/>
            <a:fld id="{6F2CC165-A834-4493-88FE-F1F6C0FFF547}" type="slidenum">
              <a:rPr lang="en-GB" b="0" kern="1200" smtClean="0">
                <a:solidFill>
                  <a:prstClr val="black">
                    <a:tint val="75000"/>
                  </a:prstClr>
                </a:solidFill>
                <a:latin typeface="Calibri" panose="020F0502020204030204"/>
              </a:rPr>
              <a:pPr defTabSz="685800" hangingPunct="1"/>
              <a:t>6</a:t>
            </a:fld>
            <a:endParaRPr lang="en-GB" b="0" kern="1200">
              <a:solidFill>
                <a:prstClr val="black">
                  <a:tint val="75000"/>
                </a:prstClr>
              </a:solidFill>
              <a:latin typeface="Calibri" panose="020F0502020204030204"/>
            </a:endParaRPr>
          </a:p>
        </p:txBody>
      </p:sp>
      <p:sp>
        <p:nvSpPr>
          <p:cNvPr id="6" name="Textfeld 5"/>
          <p:cNvSpPr txBox="1"/>
          <p:nvPr/>
        </p:nvSpPr>
        <p:spPr>
          <a:xfrm>
            <a:off x="-252536" y="0"/>
            <a:ext cx="8856984" cy="7294305"/>
          </a:xfrm>
          <a:prstGeom prst="rect">
            <a:avLst/>
          </a:prstGeom>
          <a:noFill/>
        </p:spPr>
        <p:txBody>
          <a:bodyPr wrap="square" rtlCol="0">
            <a:spAutoFit/>
          </a:bodyPr>
          <a:lstStyle/>
          <a:p>
            <a:pPr algn="ctr" defTabSz="685800" hangingPunct="1"/>
            <a:r>
              <a:rPr lang="en-GB" sz="2800" kern="1200" dirty="0">
                <a:solidFill>
                  <a:srgbClr val="FF0000"/>
                </a:solidFill>
                <a:latin typeface="Arial" panose="020B0604020202020204" pitchFamily="34" charset="0"/>
                <a:cs typeface="Arial" panose="020B0604020202020204" pitchFamily="34" charset="0"/>
              </a:rPr>
              <a:t>Light and Heavy Kaonic Atoms measurements: LHKA</a:t>
            </a:r>
          </a:p>
          <a:p>
            <a:pPr marL="342900" lvl="1" defTabSz="685800" hangingPunct="1"/>
            <a:endParaRPr lang="en-GB" sz="1000" b="0" kern="1200" dirty="0">
              <a:solidFill>
                <a:prstClr val="black"/>
              </a:solidFill>
              <a:latin typeface="Arial" panose="020B0604020202020204" pitchFamily="34" charset="0"/>
              <a:cs typeface="Arial" panose="020B0604020202020204" pitchFamily="34" charset="0"/>
            </a:endParaRPr>
          </a:p>
          <a:p>
            <a:pPr marL="685800" lvl="1" indent="-342900" defTabSz="685800" hangingPunct="1">
              <a:buAutoNum type="arabicParenR"/>
            </a:pPr>
            <a:r>
              <a:rPr lang="en-GB" sz="1800" kern="1200" dirty="0">
                <a:solidFill>
                  <a:srgbClr val="0000FF"/>
                </a:solidFill>
                <a:latin typeface="Arial" panose="020B0604020202020204" pitchFamily="34" charset="0"/>
                <a:cs typeface="Arial" panose="020B0604020202020204" pitchFamily="34" charset="0"/>
              </a:rPr>
              <a:t>KH</a:t>
            </a:r>
            <a:r>
              <a:rPr lang="en-GB" sz="1800" b="0" kern="1200" dirty="0">
                <a:solidFill>
                  <a:prstClr val="black"/>
                </a:solidFill>
                <a:latin typeface="Arial" panose="020B0604020202020204" pitchFamily="34" charset="0"/>
                <a:cs typeface="Arial" panose="020B0604020202020204" pitchFamily="34" charset="0"/>
              </a:rPr>
              <a:t> </a:t>
            </a:r>
            <a:r>
              <a:rPr lang="en-GB" sz="1800" b="0" i="1" kern="1200" dirty="0">
                <a:solidFill>
                  <a:srgbClr val="FF0000"/>
                </a:solidFill>
                <a:latin typeface="Arial" panose="020B0604020202020204" pitchFamily="34" charset="0"/>
                <a:cs typeface="Arial" panose="020B0604020202020204" pitchFamily="34" charset="0"/>
              </a:rPr>
              <a:t>Kaonic Hydrogen</a:t>
            </a:r>
            <a:r>
              <a:rPr lang="en-GB" sz="1800" b="0" kern="1200" dirty="0">
                <a:solidFill>
                  <a:prstClr val="black"/>
                </a:solidFill>
                <a:latin typeface="Arial" panose="020B0604020202020204" pitchFamily="34" charset="0"/>
                <a:cs typeface="Arial" panose="020B0604020202020204" pitchFamily="34" charset="0"/>
              </a:rPr>
              <a:t>: </a:t>
            </a:r>
            <a:r>
              <a:rPr lang="en-GB" sz="1800" kern="1200" dirty="0">
                <a:solidFill>
                  <a:srgbClr val="FF0000"/>
                </a:solidFill>
                <a:latin typeface="Arial" panose="020B0604020202020204" pitchFamily="34" charset="0"/>
                <a:cs typeface="Arial" panose="020B0604020202020204" pitchFamily="34" charset="0"/>
              </a:rPr>
              <a:t>200 pb</a:t>
            </a:r>
            <a:r>
              <a:rPr lang="en-GB" sz="1800" kern="1200" baseline="30000" dirty="0">
                <a:solidFill>
                  <a:srgbClr val="FF0000"/>
                </a:solidFill>
                <a:latin typeface="Arial" panose="020B0604020202020204" pitchFamily="34" charset="0"/>
                <a:cs typeface="Arial" panose="020B0604020202020204" pitchFamily="34" charset="0"/>
              </a:rPr>
              <a:t>-1</a:t>
            </a:r>
            <a:r>
              <a:rPr lang="en-GB" sz="1800" kern="1200" dirty="0">
                <a:solidFill>
                  <a:srgbClr val="FF0000"/>
                </a:solidFill>
                <a:latin typeface="Arial" panose="020B0604020202020204" pitchFamily="34" charset="0"/>
                <a:cs typeface="Arial" panose="020B0604020202020204" pitchFamily="34" charset="0"/>
              </a:rPr>
              <a:t> </a:t>
            </a:r>
            <a:r>
              <a:rPr lang="en-GB" sz="1800" b="0" kern="1200" dirty="0">
                <a:solidFill>
                  <a:prstClr val="black"/>
                </a:solidFill>
                <a:latin typeface="Arial" panose="020B0604020202020204" pitchFamily="34" charset="0"/>
                <a:cs typeface="Arial" panose="020B0604020202020204" pitchFamily="34" charset="0"/>
              </a:rPr>
              <a:t>– </a:t>
            </a:r>
            <a:r>
              <a:rPr lang="en-GB" sz="1800" b="0" kern="1200" dirty="0">
                <a:solidFill>
                  <a:srgbClr val="0000FF"/>
                </a:solidFill>
                <a:latin typeface="Arial" panose="020B0604020202020204" pitchFamily="34" charset="0"/>
                <a:cs typeface="Arial" panose="020B0604020202020204" pitchFamily="34" charset="0"/>
              </a:rPr>
              <a:t>with SIDDHARTA-2 setup </a:t>
            </a:r>
            <a:r>
              <a:rPr lang="en-GB" sz="1800" b="0" kern="1200" dirty="0">
                <a:solidFill>
                  <a:prstClr val="black"/>
                </a:solidFill>
                <a:latin typeface="Arial" panose="020B0604020202020204" pitchFamily="34" charset="0"/>
                <a:cs typeface="Arial" panose="020B0604020202020204" pitchFamily="34" charset="0"/>
              </a:rPr>
              <a:t>– to get a precision &lt; 10 eV (present precision about 40 eV shift and 90 eV width) very important for theory (QCD at threshold with strangeness – physic below threshold) – as soon as possible!  (Weise, </a:t>
            </a:r>
            <a:r>
              <a:rPr lang="en-GB" sz="1800" b="0" kern="1200" dirty="0" err="1">
                <a:solidFill>
                  <a:prstClr val="black"/>
                </a:solidFill>
                <a:latin typeface="Arial" panose="020B0604020202020204" pitchFamily="34" charset="0"/>
                <a:cs typeface="Arial" panose="020B0604020202020204" pitchFamily="34" charset="0"/>
              </a:rPr>
              <a:t>Nucl</a:t>
            </a:r>
            <a:r>
              <a:rPr lang="en-GB" sz="1800" b="0" kern="1200" dirty="0">
                <a:solidFill>
                  <a:prstClr val="black"/>
                </a:solidFill>
                <a:latin typeface="Arial" panose="020B0604020202020204" pitchFamily="34" charset="0"/>
                <a:cs typeface="Arial" panose="020B0604020202020204" pitchFamily="34" charset="0"/>
              </a:rPr>
              <a:t> </a:t>
            </a:r>
            <a:r>
              <a:rPr lang="en-GB" sz="1800" b="0" kern="1200" dirty="0" err="1">
                <a:solidFill>
                  <a:prstClr val="black"/>
                </a:solidFill>
                <a:latin typeface="Arial" panose="020B0604020202020204" pitchFamily="34" charset="0"/>
                <a:cs typeface="Arial" panose="020B0604020202020204" pitchFamily="34" charset="0"/>
              </a:rPr>
              <a:t>Phya</a:t>
            </a:r>
            <a:r>
              <a:rPr lang="en-GB" sz="1800" b="0" kern="1200" dirty="0">
                <a:solidFill>
                  <a:prstClr val="black"/>
                </a:solidFill>
                <a:latin typeface="Arial" panose="020B0604020202020204" pitchFamily="34" charset="0"/>
                <a:cs typeface="Arial" panose="020B0604020202020204" pitchFamily="34" charset="0"/>
              </a:rPr>
              <a:t> A 2021)</a:t>
            </a:r>
          </a:p>
          <a:p>
            <a:pPr marL="342900" lvl="1" defTabSz="685800" hangingPunct="1"/>
            <a:r>
              <a:rPr lang="en-GB" sz="1800" kern="1200" dirty="0">
                <a:solidFill>
                  <a:srgbClr val="FF0000"/>
                </a:solidFill>
                <a:latin typeface="Arial" panose="020B0604020202020204" pitchFamily="34" charset="0"/>
                <a:cs typeface="Arial" panose="020B0604020202020204" pitchFamily="34" charset="0"/>
              </a:rPr>
              <a:t>     Ph1, Ph2</a:t>
            </a:r>
          </a:p>
          <a:p>
            <a:pPr marL="342900" lvl="1" defTabSz="685800" hangingPunct="1"/>
            <a:r>
              <a:rPr lang="en-GB" sz="1800" kern="1200" dirty="0">
                <a:solidFill>
                  <a:srgbClr val="FF0000"/>
                </a:solidFill>
                <a:latin typeface="Arial" panose="020B0604020202020204" pitchFamily="34" charset="0"/>
                <a:cs typeface="Arial" panose="020B0604020202020204" pitchFamily="34" charset="0"/>
              </a:rPr>
              <a:t>     </a:t>
            </a:r>
            <a:endParaRPr lang="en-GB" sz="1800" b="0" kern="1200" dirty="0">
              <a:solidFill>
                <a:prstClr val="black"/>
              </a:solidFill>
              <a:latin typeface="Arial" panose="020B0604020202020204" pitchFamily="34" charset="0"/>
              <a:cs typeface="Arial" panose="020B0604020202020204" pitchFamily="34" charset="0"/>
            </a:endParaRPr>
          </a:p>
          <a:p>
            <a:pPr marL="685800" lvl="1" indent="-342900" defTabSz="685800" hangingPunct="1">
              <a:buAutoNum type="arabicParenR"/>
            </a:pPr>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800" kern="1200" dirty="0">
                <a:solidFill>
                  <a:srgbClr val="0000FF"/>
                </a:solidFill>
                <a:latin typeface="Arial" panose="020B0604020202020204" pitchFamily="34" charset="0"/>
                <a:cs typeface="Arial" panose="020B0604020202020204" pitchFamily="34" charset="0"/>
              </a:rPr>
              <a:t>2) Setup with 1 mm SDD detectors</a:t>
            </a:r>
            <a:r>
              <a:rPr lang="en-GB" sz="1800" b="0" kern="1200" dirty="0">
                <a:solidFill>
                  <a:prstClr val="black"/>
                </a:solidFill>
                <a:latin typeface="Arial" panose="020B0604020202020204" pitchFamily="34" charset="0"/>
                <a:cs typeface="Arial" panose="020B0604020202020204" pitchFamily="34" charset="0"/>
              </a:rPr>
              <a:t>:</a:t>
            </a:r>
          </a:p>
          <a:p>
            <a:pPr marL="342900" lvl="1" defTabSz="685800" hangingPunct="1"/>
            <a:r>
              <a:rPr lang="en-GB" sz="1800" b="0" i="1" kern="1200" dirty="0">
                <a:solidFill>
                  <a:srgbClr val="FF0000"/>
                </a:solidFill>
                <a:latin typeface="Arial" panose="020B0604020202020204" pitchFamily="34" charset="0"/>
                <a:cs typeface="Arial" panose="020B0604020202020204" pitchFamily="34" charset="0"/>
              </a:rPr>
              <a:t>Kaonic Li; Be; B; He </a:t>
            </a:r>
            <a:r>
              <a:rPr lang="en-GB" sz="1800" b="0" kern="1200" dirty="0">
                <a:solidFill>
                  <a:prstClr val="black"/>
                </a:solidFill>
                <a:latin typeface="Arial" panose="020B0604020202020204" pitchFamily="34" charset="0"/>
                <a:cs typeface="Arial" panose="020B0604020202020204" pitchFamily="34" charset="0"/>
              </a:rPr>
              <a:t>in the energy region 10-40 keV (see talk </a:t>
            </a:r>
            <a:r>
              <a:rPr lang="en-GB" sz="1800" b="0" kern="1200" dirty="0" err="1">
                <a:solidFill>
                  <a:prstClr val="black"/>
                </a:solidFill>
                <a:latin typeface="Arial" panose="020B0604020202020204" pitchFamily="34" charset="0"/>
                <a:cs typeface="Arial" panose="020B0604020202020204" pitchFamily="34" charset="0"/>
              </a:rPr>
              <a:t>Sgaramella</a:t>
            </a:r>
            <a:r>
              <a:rPr lang="en-GB" sz="1800" b="0" kern="1200" dirty="0">
                <a:solidFill>
                  <a:prstClr val="black"/>
                </a:solidFill>
                <a:latin typeface="Arial" panose="020B0604020202020204" pitchFamily="34" charset="0"/>
                <a:cs typeface="Arial" panose="020B0604020202020204" pitchFamily="34" charset="0"/>
              </a:rPr>
              <a:t> for Li case) – precision &lt; 2-3 eV</a:t>
            </a:r>
          </a:p>
          <a:p>
            <a:pPr marL="342900" lvl="1" defTabSz="685800" hangingPunct="1"/>
            <a:r>
              <a:rPr lang="en-GB" sz="1800" b="0" u="sng" kern="1200" dirty="0">
                <a:solidFill>
                  <a:srgbClr val="FF0000"/>
                </a:solidFill>
                <a:latin typeface="Arial" panose="020B0604020202020204" pitchFamily="34" charset="0"/>
                <a:cs typeface="Arial" panose="020B0604020202020204" pitchFamily="34" charset="0"/>
              </a:rPr>
              <a:t>SDDs are financed and ordered (FBK)</a:t>
            </a:r>
          </a:p>
          <a:p>
            <a:pPr marL="342900" lvl="1" defTabSz="685800" hangingPunct="1"/>
            <a:r>
              <a:rPr lang="en-GB" sz="1800" kern="1200" dirty="0">
                <a:solidFill>
                  <a:srgbClr val="FF0000"/>
                </a:solidFill>
                <a:latin typeface="Arial" panose="020B0604020202020204" pitchFamily="34" charset="0"/>
                <a:cs typeface="Arial" panose="020B0604020202020204" pitchFamily="34" charset="0"/>
              </a:rPr>
              <a:t>Ph1, Ph2, Ph4</a:t>
            </a:r>
          </a:p>
          <a:p>
            <a:pPr marL="342900" lvl="1" defTabSz="685800" hangingPunct="1"/>
            <a:r>
              <a:rPr lang="en-GB" sz="1800" b="0" kern="1200" dirty="0">
                <a:solidFill>
                  <a:prstClr val="black"/>
                </a:solidFill>
                <a:latin typeface="Arial" panose="020B0604020202020204" pitchFamily="34" charset="0"/>
                <a:cs typeface="Arial" panose="020B0604020202020204" pitchFamily="34" charset="0"/>
              </a:rPr>
              <a:t>Will be ready within 2022!</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1800" b="0" kern="1200" dirty="0">
                <a:solidFill>
                  <a:prstClr val="black"/>
                </a:solidFill>
                <a:latin typeface="Arial" panose="020B0604020202020204" pitchFamily="34" charset="0"/>
                <a:cs typeface="Arial" panose="020B0604020202020204" pitchFamily="34" charset="0"/>
              </a:rPr>
              <a:t>2) </a:t>
            </a:r>
            <a:r>
              <a:rPr lang="en-GB" sz="1800" kern="1200" dirty="0">
                <a:solidFill>
                  <a:srgbClr val="0000FF"/>
                </a:solidFill>
                <a:latin typeface="Arial" panose="020B0604020202020204" pitchFamily="34" charset="0"/>
                <a:cs typeface="Arial" panose="020B0604020202020204" pitchFamily="34" charset="0"/>
              </a:rPr>
              <a:t>Setup with 2 </a:t>
            </a:r>
            <a:r>
              <a:rPr lang="en-GB" sz="1800" kern="1200" dirty="0" err="1">
                <a:solidFill>
                  <a:srgbClr val="0000FF"/>
                </a:solidFill>
                <a:latin typeface="Arial" panose="020B0604020202020204" pitchFamily="34" charset="0"/>
                <a:cs typeface="Arial" panose="020B0604020202020204" pitchFamily="34" charset="0"/>
              </a:rPr>
              <a:t>HPGe</a:t>
            </a:r>
            <a:r>
              <a:rPr lang="en-GB" sz="1800" kern="1200" dirty="0">
                <a:solidFill>
                  <a:srgbClr val="0000FF"/>
                </a:solidFill>
                <a:latin typeface="Arial" panose="020B0604020202020204" pitchFamily="34" charset="0"/>
                <a:cs typeface="Arial" panose="020B0604020202020204" pitchFamily="34" charset="0"/>
              </a:rPr>
              <a:t> detectors</a:t>
            </a:r>
          </a:p>
          <a:p>
            <a:pPr marL="342900" lvl="1" defTabSz="685800" hangingPunct="1"/>
            <a:r>
              <a:rPr lang="en-GB" sz="1800" b="0" kern="1200" dirty="0">
                <a:solidFill>
                  <a:prstClr val="black"/>
                </a:solidFill>
                <a:latin typeface="Arial" panose="020B0604020202020204" pitchFamily="34" charset="0"/>
                <a:cs typeface="Arial" panose="020B0604020202020204" pitchFamily="34" charset="0"/>
              </a:rPr>
              <a:t>Heavy kaonic atoms: transitions above 70 keV</a:t>
            </a:r>
          </a:p>
          <a:p>
            <a:pPr marL="342900" lvl="1" defTabSz="685800" hangingPunct="1"/>
            <a:r>
              <a:rPr lang="en-GB" sz="1800" b="0" i="1" kern="1200" dirty="0">
                <a:solidFill>
                  <a:srgbClr val="FF0000"/>
                </a:solidFill>
                <a:latin typeface="Arial" panose="020B0604020202020204" pitchFamily="34" charset="0"/>
                <a:cs typeface="Arial" panose="020B0604020202020204" pitchFamily="34" charset="0"/>
              </a:rPr>
              <a:t>Kaonic Pb, W </a:t>
            </a:r>
            <a:r>
              <a:rPr lang="en-GB" sz="1800" b="0" kern="1200" dirty="0">
                <a:solidFill>
                  <a:prstClr val="black"/>
                </a:solidFill>
                <a:latin typeface="Arial" panose="020B0604020202020204" pitchFamily="34" charset="0"/>
                <a:cs typeface="Arial" panose="020B0604020202020204" pitchFamily="34" charset="0"/>
              </a:rPr>
              <a:t>– precision at the level of 3-10 eV</a:t>
            </a:r>
          </a:p>
          <a:p>
            <a:pPr marL="342900" lvl="1" defTabSz="685800" hangingPunct="1"/>
            <a:r>
              <a:rPr lang="en-GB" sz="1800" kern="1200" dirty="0">
                <a:solidFill>
                  <a:srgbClr val="FF0000"/>
                </a:solidFill>
                <a:latin typeface="Arial" panose="020B0604020202020204" pitchFamily="34" charset="0"/>
                <a:cs typeface="Arial" panose="020B0604020202020204" pitchFamily="34" charset="0"/>
              </a:rPr>
              <a:t>Ph2, Ph4</a:t>
            </a:r>
          </a:p>
          <a:p>
            <a:pPr marL="342900" lvl="1" defTabSz="685800" hangingPunct="1"/>
            <a:r>
              <a:rPr lang="en-GB" sz="1800" b="0" u="sng" kern="1200" dirty="0" err="1">
                <a:solidFill>
                  <a:srgbClr val="FF0000"/>
                </a:solidFill>
                <a:latin typeface="Arial" panose="020B0604020202020204" pitchFamily="34" charset="0"/>
                <a:cs typeface="Arial" panose="020B0604020202020204" pitchFamily="34" charset="0"/>
              </a:rPr>
              <a:t>HPGe</a:t>
            </a:r>
            <a:r>
              <a:rPr lang="en-GB" sz="1800" b="0" u="sng" kern="1200" dirty="0">
                <a:solidFill>
                  <a:srgbClr val="FF0000"/>
                </a:solidFill>
                <a:latin typeface="Arial" panose="020B0604020202020204" pitchFamily="34" charset="0"/>
                <a:cs typeface="Arial" panose="020B0604020202020204" pitchFamily="34" charset="0"/>
              </a:rPr>
              <a:t> available (Zagreb) and ready for use</a:t>
            </a:r>
          </a:p>
          <a:p>
            <a:pPr marL="342900" lvl="1" defTabSz="685800" hangingPunct="1"/>
            <a:endParaRPr lang="en-GB" sz="60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kern="1200" dirty="0">
                <a:solidFill>
                  <a:srgbClr val="0000FF"/>
                </a:solidFill>
                <a:highlight>
                  <a:srgbClr val="FFFF00"/>
                </a:highlight>
                <a:latin typeface="Arial" panose="020B0604020202020204" pitchFamily="34" charset="0"/>
                <a:cs typeface="Arial" panose="020B0604020202020204" pitchFamily="34" charset="0"/>
              </a:rPr>
              <a:t>Total required integrated luminosity: 200 + 400 (200) pb</a:t>
            </a:r>
            <a:r>
              <a:rPr lang="en-GB" kern="1200" baseline="30000" dirty="0">
                <a:solidFill>
                  <a:srgbClr val="0000FF"/>
                </a:solidFill>
                <a:highlight>
                  <a:srgbClr val="FFFF00"/>
                </a:highlight>
                <a:latin typeface="Arial" panose="020B0604020202020204" pitchFamily="34" charset="0"/>
                <a:cs typeface="Arial" panose="020B0604020202020204" pitchFamily="34" charset="0"/>
              </a:rPr>
              <a:t>-1</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p:txBody>
      </p:sp>
      <p:pic>
        <p:nvPicPr>
          <p:cNvPr id="4" name="Picture 3" descr="Chart, line chart&#10;&#10;Description automatically generated">
            <a:extLst>
              <a:ext uri="{FF2B5EF4-FFF2-40B4-BE49-F238E27FC236}">
                <a16:creationId xmlns:a16="http://schemas.microsoft.com/office/drawing/2014/main" id="{5E01A6CC-9CC8-4D8F-A35E-8F99B7305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916832"/>
            <a:ext cx="3485729" cy="1289518"/>
          </a:xfrm>
          <a:prstGeom prst="rect">
            <a:avLst/>
          </a:prstGeom>
        </p:spPr>
      </p:pic>
      <p:pic>
        <p:nvPicPr>
          <p:cNvPr id="7" name="Immagine 4">
            <a:extLst>
              <a:ext uri="{FF2B5EF4-FFF2-40B4-BE49-F238E27FC236}">
                <a16:creationId xmlns:a16="http://schemas.microsoft.com/office/drawing/2014/main" id="{FC51C882-5F2B-45A2-83BF-647EE0424B1A}"/>
              </a:ext>
            </a:extLst>
          </p:cNvPr>
          <p:cNvPicPr>
            <a:picLocks noChangeAspect="1"/>
          </p:cNvPicPr>
          <p:nvPr/>
        </p:nvPicPr>
        <p:blipFill>
          <a:blip r:embed="rId3"/>
          <a:stretch>
            <a:fillRect/>
          </a:stretch>
        </p:blipFill>
        <p:spPr>
          <a:xfrm>
            <a:off x="5064410" y="3789040"/>
            <a:ext cx="3540038" cy="2491138"/>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D7353C7-559F-41AA-8ACE-75E00A00A8FE}"/>
                  </a:ext>
                </a:extLst>
              </p:cNvPr>
              <p:cNvSpPr txBox="1"/>
              <p:nvPr/>
            </p:nvSpPr>
            <p:spPr>
              <a:xfrm>
                <a:off x="4788024" y="3953323"/>
                <a:ext cx="4697184"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200" b="1" i="1" smtClean="0">
                              <a:solidFill>
                                <a:srgbClr val="FF0000"/>
                              </a:solidFill>
                              <a:latin typeface="Cambria Math" panose="02040503050406030204" pitchFamily="18" charset="0"/>
                            </a:rPr>
                          </m:ctrlPr>
                        </m:sSubPr>
                        <m:e>
                          <m:r>
                            <a:rPr lang="en-GB" sz="1200" b="1" i="1" smtClean="0">
                              <a:solidFill>
                                <a:srgbClr val="FF0000"/>
                              </a:solidFill>
                              <a:latin typeface="Cambria Math" panose="02040503050406030204" pitchFamily="18" charset="0"/>
                            </a:rPr>
                            <m:t>𝑬</m:t>
                          </m:r>
                        </m:e>
                        <m:sub>
                          <m:r>
                            <a:rPr lang="en-GB" sz="1200" b="1" i="1" smtClean="0">
                              <a:solidFill>
                                <a:srgbClr val="FF0000"/>
                              </a:solidFill>
                              <a:latin typeface="Cambria Math" panose="02040503050406030204" pitchFamily="18" charset="0"/>
                            </a:rPr>
                            <m:t>𝑲𝑯𝒆</m:t>
                          </m:r>
                          <m:r>
                            <a:rPr lang="en-GB" sz="1200" b="1" i="1" smtClean="0">
                              <a:solidFill>
                                <a:srgbClr val="FF0000"/>
                              </a:solidFill>
                              <a:latin typeface="Cambria Math" panose="02040503050406030204" pitchFamily="18" charset="0"/>
                            </a:rPr>
                            <m:t> </m:t>
                          </m:r>
                          <m:r>
                            <a:rPr lang="en-GB" sz="1200" b="1" i="1" smtClean="0">
                              <a:solidFill>
                                <a:srgbClr val="FF0000"/>
                              </a:solidFill>
                              <a:latin typeface="Cambria Math" panose="02040503050406030204" pitchFamily="18" charset="0"/>
                            </a:rPr>
                            <m:t>𝟑</m:t>
                          </m:r>
                          <m:r>
                            <a:rPr lang="en-GB" sz="1200" b="1" i="1" smtClean="0">
                              <a:solidFill>
                                <a:srgbClr val="FF0000"/>
                              </a:solidFill>
                              <a:latin typeface="Cambria Math" panose="02040503050406030204" pitchFamily="18" charset="0"/>
                            </a:rPr>
                            <m:t>→</m:t>
                          </m:r>
                          <m:r>
                            <a:rPr lang="en-GB" sz="1200" b="1" i="1" smtClean="0">
                              <a:solidFill>
                                <a:srgbClr val="FF0000"/>
                              </a:solidFill>
                              <a:latin typeface="Cambria Math" panose="02040503050406030204" pitchFamily="18" charset="0"/>
                            </a:rPr>
                            <m:t>𝟐</m:t>
                          </m:r>
                        </m:sub>
                      </m:sSub>
                      <m:d>
                        <m:dPr>
                          <m:ctrlPr>
                            <a:rPr lang="it-IT" sz="1200" b="1" i="1" smtClean="0">
                              <a:solidFill>
                                <a:srgbClr val="FF0000"/>
                              </a:solidFill>
                              <a:latin typeface="Cambria Math" panose="02040503050406030204" pitchFamily="18" charset="0"/>
                            </a:rPr>
                          </m:ctrlPr>
                        </m:dPr>
                        <m:e>
                          <m:r>
                            <a:rPr lang="it-IT" sz="1200" b="1" i="1" smtClean="0">
                              <a:solidFill>
                                <a:srgbClr val="FF0000"/>
                              </a:solidFill>
                              <a:latin typeface="Cambria Math" panose="02040503050406030204" pitchFamily="18" charset="0"/>
                            </a:rPr>
                            <m:t>𝒆𝑽</m:t>
                          </m:r>
                        </m:e>
                      </m:d>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𝟔𝟒𝟔𝟑</m:t>
                      </m:r>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𝟕</m:t>
                      </m:r>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𝟐</m:t>
                      </m:r>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𝟓</m:t>
                      </m:r>
                      <m:r>
                        <a:rPr lang="en-GB" sz="1200" b="1" i="1" smtClean="0">
                          <a:solidFill>
                            <a:srgbClr val="FF0000"/>
                          </a:solidFill>
                          <a:latin typeface="Cambria Math" panose="02040503050406030204" pitchFamily="18" charset="0"/>
                        </a:rPr>
                        <m:t> </m:t>
                      </m:r>
                      <m:d>
                        <m:dPr>
                          <m:ctrlPr>
                            <a:rPr lang="it-IT" sz="1200" b="1" i="1" smtClean="0">
                              <a:solidFill>
                                <a:srgbClr val="FF0000"/>
                              </a:solidFill>
                              <a:latin typeface="Cambria Math" panose="02040503050406030204" pitchFamily="18" charset="0"/>
                            </a:rPr>
                          </m:ctrlPr>
                        </m:dPr>
                        <m:e>
                          <m:r>
                            <a:rPr lang="it-IT" sz="1200" b="1" i="1" smtClean="0">
                              <a:solidFill>
                                <a:srgbClr val="FF0000"/>
                              </a:solidFill>
                              <a:latin typeface="Cambria Math" panose="02040503050406030204" pitchFamily="18" charset="0"/>
                            </a:rPr>
                            <m:t>𝒔𝒕𝒂𝒕</m:t>
                          </m:r>
                        </m:e>
                      </m:d>
                    </m:oMath>
                  </m:oMathPara>
                </a14:m>
                <a:endParaRPr lang="it-IT" sz="1200" b="1"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it-IT" sz="1200" b="1" i="1" smtClean="0">
                              <a:solidFill>
                                <a:srgbClr val="FF0000"/>
                              </a:solidFill>
                              <a:latin typeface="Cambria Math" panose="02040503050406030204" pitchFamily="18" charset="0"/>
                            </a:rPr>
                          </m:ctrlPr>
                        </m:sSubPr>
                        <m:e>
                          <m:r>
                            <a:rPr lang="it-IT" sz="1200" b="1" i="1" smtClean="0">
                              <a:solidFill>
                                <a:srgbClr val="FF0000"/>
                              </a:solidFill>
                              <a:latin typeface="Cambria Math" panose="02040503050406030204" pitchFamily="18" charset="0"/>
                            </a:rPr>
                            <m:t>𝝐</m:t>
                          </m:r>
                        </m:e>
                        <m:sub>
                          <m:r>
                            <a:rPr lang="it-IT" sz="1200" b="1" i="1" smtClean="0">
                              <a:solidFill>
                                <a:srgbClr val="FF0000"/>
                              </a:solidFill>
                              <a:latin typeface="Cambria Math" panose="02040503050406030204" pitchFamily="18" charset="0"/>
                            </a:rPr>
                            <m:t>𝟐</m:t>
                          </m:r>
                          <m:r>
                            <a:rPr lang="it-IT" sz="1200" b="1" i="1" smtClean="0">
                              <a:solidFill>
                                <a:srgbClr val="FF0000"/>
                              </a:solidFill>
                              <a:latin typeface="Cambria Math" panose="02040503050406030204" pitchFamily="18" charset="0"/>
                            </a:rPr>
                            <m:t>𝒔</m:t>
                          </m:r>
                        </m:sub>
                      </m:sSub>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𝟎</m:t>
                      </m:r>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𝟐</m:t>
                      </m:r>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𝟐</m:t>
                      </m:r>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𝟓</m:t>
                      </m:r>
                      <m:r>
                        <a:rPr lang="it-IT" sz="1200" b="1" i="1" smtClean="0">
                          <a:solidFill>
                            <a:srgbClr val="FF0000"/>
                          </a:solidFill>
                          <a:latin typeface="Cambria Math" panose="02040503050406030204" pitchFamily="18" charset="0"/>
                        </a:rPr>
                        <m:t> </m:t>
                      </m:r>
                      <m:d>
                        <m:dPr>
                          <m:ctrlPr>
                            <a:rPr lang="it-IT" sz="1200" b="1" i="1" smtClean="0">
                              <a:solidFill>
                                <a:srgbClr val="FF0000"/>
                              </a:solidFill>
                              <a:latin typeface="Cambria Math" panose="02040503050406030204" pitchFamily="18" charset="0"/>
                            </a:rPr>
                          </m:ctrlPr>
                        </m:dPr>
                        <m:e>
                          <m:r>
                            <a:rPr lang="it-IT" sz="1200" b="1" i="1" smtClean="0">
                              <a:solidFill>
                                <a:srgbClr val="FF0000"/>
                              </a:solidFill>
                              <a:latin typeface="Cambria Math" panose="02040503050406030204" pitchFamily="18" charset="0"/>
                            </a:rPr>
                            <m:t>𝒔𝒕𝒂𝒕</m:t>
                          </m:r>
                        </m:e>
                      </m:d>
                      <m:r>
                        <a:rPr lang="it-IT" sz="1200" b="1" i="1" smtClean="0">
                          <a:solidFill>
                            <a:srgbClr val="FF0000"/>
                          </a:solidFill>
                          <a:latin typeface="Cambria Math" panose="02040503050406030204" pitchFamily="18" charset="0"/>
                        </a:rPr>
                        <m:t>±</m:t>
                      </m:r>
                      <m:r>
                        <a:rPr lang="it-IT" sz="1200" b="1" i="1" smtClean="0">
                          <a:solidFill>
                            <a:srgbClr val="FF0000"/>
                          </a:solidFill>
                          <a:latin typeface="Cambria Math" panose="02040503050406030204" pitchFamily="18" charset="0"/>
                        </a:rPr>
                        <m:t>𝟐</m:t>
                      </m:r>
                      <m:r>
                        <a:rPr lang="it-IT" sz="1200" b="1" i="1" smtClean="0">
                          <a:solidFill>
                            <a:srgbClr val="FF0000"/>
                          </a:solidFill>
                          <a:latin typeface="Cambria Math" panose="02040503050406030204" pitchFamily="18" charset="0"/>
                        </a:rPr>
                        <m:t> </m:t>
                      </m:r>
                      <m:d>
                        <m:dPr>
                          <m:ctrlPr>
                            <a:rPr lang="it-IT" sz="1200" b="1" i="1" smtClean="0">
                              <a:solidFill>
                                <a:srgbClr val="FF0000"/>
                              </a:solidFill>
                              <a:latin typeface="Cambria Math" panose="02040503050406030204" pitchFamily="18" charset="0"/>
                            </a:rPr>
                          </m:ctrlPr>
                        </m:dPr>
                        <m:e>
                          <m:r>
                            <a:rPr lang="it-IT" sz="1200" b="1" i="1" smtClean="0">
                              <a:solidFill>
                                <a:srgbClr val="FF0000"/>
                              </a:solidFill>
                              <a:latin typeface="Cambria Math" panose="02040503050406030204" pitchFamily="18" charset="0"/>
                            </a:rPr>
                            <m:t>𝒔𝒚𝒔𝒕</m:t>
                          </m:r>
                        </m:e>
                      </m:d>
                    </m:oMath>
                  </m:oMathPara>
                </a14:m>
                <a:endParaRPr lang="it-IT" sz="1200" b="1" i="1" dirty="0">
                  <a:solidFill>
                    <a:srgbClr val="FF0000"/>
                  </a:solidFill>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5D7353C7-559F-41AA-8ACE-75E00A00A8FE}"/>
                  </a:ext>
                </a:extLst>
              </p:cNvPr>
              <p:cNvSpPr txBox="1">
                <a:spLocks noRot="1" noChangeAspect="1" noMove="1" noResize="1" noEditPoints="1" noAdjustHandles="1" noChangeArrowheads="1" noChangeShapeType="1" noTextEdit="1"/>
              </p:cNvSpPr>
              <p:nvPr/>
            </p:nvSpPr>
            <p:spPr>
              <a:xfrm>
                <a:off x="4788024" y="3953323"/>
                <a:ext cx="4697184" cy="461665"/>
              </a:xfrm>
              <a:prstGeom prst="rect">
                <a:avLst/>
              </a:prstGeom>
              <a:blipFill>
                <a:blip r:embed="rId4"/>
                <a:stretch>
                  <a:fillRect b="-2667"/>
                </a:stretch>
              </a:blipFill>
            </p:spPr>
            <p:txBody>
              <a:bodyPr/>
              <a:lstStyle/>
              <a:p>
                <a:r>
                  <a:rPr lang="en-GB">
                    <a:noFill/>
                  </a:rPr>
                  <a:t> </a:t>
                </a:r>
              </a:p>
            </p:txBody>
          </p:sp>
        </mc:Fallback>
      </mc:AlternateContent>
    </p:spTree>
    <p:extLst>
      <p:ext uri="{BB962C8B-B14F-4D97-AF65-F5344CB8AC3E}">
        <p14:creationId xmlns:p14="http://schemas.microsoft.com/office/powerpoint/2010/main" val="2956921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685800" hangingPunct="1"/>
            <a:fld id="{6F2CC165-A834-4493-88FE-F1F6C0FFF547}" type="slidenum">
              <a:rPr lang="en-GB" b="0" kern="1200" smtClean="0">
                <a:solidFill>
                  <a:prstClr val="black">
                    <a:tint val="75000"/>
                  </a:prstClr>
                </a:solidFill>
                <a:latin typeface="Calibri" panose="020F0502020204030204"/>
              </a:rPr>
              <a:pPr defTabSz="685800" hangingPunct="1"/>
              <a:t>7</a:t>
            </a:fld>
            <a:endParaRPr lang="en-GB" b="0" kern="1200">
              <a:solidFill>
                <a:prstClr val="black">
                  <a:tint val="75000"/>
                </a:prstClr>
              </a:solidFill>
              <a:latin typeface="Calibri" panose="020F0502020204030204"/>
            </a:endParaRPr>
          </a:p>
        </p:txBody>
      </p:sp>
      <p:sp>
        <p:nvSpPr>
          <p:cNvPr id="6" name="Textfeld 5"/>
          <p:cNvSpPr txBox="1"/>
          <p:nvPr/>
        </p:nvSpPr>
        <p:spPr>
          <a:xfrm>
            <a:off x="-252536" y="-99392"/>
            <a:ext cx="8856984" cy="1661993"/>
          </a:xfrm>
          <a:prstGeom prst="rect">
            <a:avLst/>
          </a:prstGeom>
          <a:noFill/>
        </p:spPr>
        <p:txBody>
          <a:bodyPr wrap="square" rtlCol="0">
            <a:spAutoFit/>
          </a:bodyPr>
          <a:lstStyle/>
          <a:p>
            <a:pPr algn="ctr" defTabSz="685800" hangingPunct="1"/>
            <a:r>
              <a:rPr lang="en-GB" sz="2800" kern="1200" dirty="0">
                <a:solidFill>
                  <a:srgbClr val="FF0000"/>
                </a:solidFill>
                <a:latin typeface="Arial" panose="020B0604020202020204" pitchFamily="34" charset="0"/>
                <a:cs typeface="Arial" panose="020B0604020202020204" pitchFamily="34" charset="0"/>
              </a:rPr>
              <a:t>Light and heavy kaonic atoms measurements: LHKA setup</a:t>
            </a:r>
          </a:p>
          <a:p>
            <a:pPr marL="342900" lvl="1" defTabSz="685800" hangingPunct="1"/>
            <a:endParaRPr lang="en-GB" sz="10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p:txBody>
      </p:sp>
      <p:pic>
        <p:nvPicPr>
          <p:cNvPr id="8" name="Picture 7" descr="A model of a city&#10;&#10;Description automatically generated with low confidence">
            <a:extLst>
              <a:ext uri="{FF2B5EF4-FFF2-40B4-BE49-F238E27FC236}">
                <a16:creationId xmlns:a16="http://schemas.microsoft.com/office/drawing/2014/main" id="{2AC46740-CEC7-411E-AADF-C98C814D5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73" y="2048100"/>
            <a:ext cx="7968385" cy="4728492"/>
          </a:xfrm>
          <a:prstGeom prst="rect">
            <a:avLst/>
          </a:prstGeom>
        </p:spPr>
      </p:pic>
      <p:sp>
        <p:nvSpPr>
          <p:cNvPr id="2" name="Rectangle 1">
            <a:extLst>
              <a:ext uri="{FF2B5EF4-FFF2-40B4-BE49-F238E27FC236}">
                <a16:creationId xmlns:a16="http://schemas.microsoft.com/office/drawing/2014/main" id="{CE623633-9EA4-4A80-A686-F0D1296699FC}"/>
              </a:ext>
            </a:extLst>
          </p:cNvPr>
          <p:cNvSpPr/>
          <p:nvPr/>
        </p:nvSpPr>
        <p:spPr>
          <a:xfrm>
            <a:off x="1115616" y="1020006"/>
            <a:ext cx="2016224" cy="770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 Be, B targets</a:t>
            </a:r>
          </a:p>
        </p:txBody>
      </p:sp>
      <p:cxnSp>
        <p:nvCxnSpPr>
          <p:cNvPr id="7" name="Straight Arrow Connector 6">
            <a:extLst>
              <a:ext uri="{FF2B5EF4-FFF2-40B4-BE49-F238E27FC236}">
                <a16:creationId xmlns:a16="http://schemas.microsoft.com/office/drawing/2014/main" id="{17D933FE-0CA1-4832-97D8-0C0DA285347E}"/>
              </a:ext>
            </a:extLst>
          </p:cNvPr>
          <p:cNvCxnSpPr>
            <a:cxnSpLocks/>
          </p:cNvCxnSpPr>
          <p:nvPr/>
        </p:nvCxnSpPr>
        <p:spPr>
          <a:xfrm>
            <a:off x="2255234" y="2048100"/>
            <a:ext cx="864096" cy="14945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uppo 2">
            <a:extLst>
              <a:ext uri="{FF2B5EF4-FFF2-40B4-BE49-F238E27FC236}">
                <a16:creationId xmlns:a16="http://schemas.microsoft.com/office/drawing/2014/main" id="{62519484-7D0F-4EB9-9A81-78A9F7C31800}"/>
              </a:ext>
            </a:extLst>
          </p:cNvPr>
          <p:cNvGrpSpPr/>
          <p:nvPr/>
        </p:nvGrpSpPr>
        <p:grpSpPr>
          <a:xfrm>
            <a:off x="3419872" y="822950"/>
            <a:ext cx="2884559" cy="997361"/>
            <a:chOff x="-303615" y="-36447"/>
            <a:chExt cx="12304065" cy="6952580"/>
          </a:xfrm>
        </p:grpSpPr>
        <p:pic>
          <p:nvPicPr>
            <p:cNvPr id="11" name="Immagine 3">
              <a:extLst>
                <a:ext uri="{FF2B5EF4-FFF2-40B4-BE49-F238E27FC236}">
                  <a16:creationId xmlns:a16="http://schemas.microsoft.com/office/drawing/2014/main" id="{A2047170-FFA4-4C23-868D-4935597F555C}"/>
                </a:ext>
              </a:extLst>
            </p:cNvPr>
            <p:cNvPicPr>
              <a:picLocks noChangeAspect="1"/>
            </p:cNvPicPr>
            <p:nvPr/>
          </p:nvPicPr>
          <p:blipFill>
            <a:blip r:embed="rId3"/>
            <a:stretch>
              <a:fillRect/>
            </a:stretch>
          </p:blipFill>
          <p:spPr>
            <a:xfrm>
              <a:off x="2082015" y="912780"/>
              <a:ext cx="9470140" cy="5070536"/>
            </a:xfrm>
            <a:prstGeom prst="rect">
              <a:avLst/>
            </a:prstGeom>
          </p:spPr>
        </p:pic>
        <p:pic>
          <p:nvPicPr>
            <p:cNvPr id="12" name="Immagine 4" descr="Immagine che contiene elettronico, screenshot&#10;&#10;Descrizione generata automaticamente">
              <a:extLst>
                <a:ext uri="{FF2B5EF4-FFF2-40B4-BE49-F238E27FC236}">
                  <a16:creationId xmlns:a16="http://schemas.microsoft.com/office/drawing/2014/main" id="{98489A10-2DCD-465A-9A54-13AA54580A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615" y="-36447"/>
              <a:ext cx="12304065" cy="6952580"/>
            </a:xfrm>
            <a:prstGeom prst="rect">
              <a:avLst/>
            </a:prstGeom>
          </p:spPr>
        </p:pic>
      </p:grpSp>
      <p:cxnSp>
        <p:nvCxnSpPr>
          <p:cNvPr id="13" name="Straight Arrow Connector 12">
            <a:extLst>
              <a:ext uri="{FF2B5EF4-FFF2-40B4-BE49-F238E27FC236}">
                <a16:creationId xmlns:a16="http://schemas.microsoft.com/office/drawing/2014/main" id="{F04CE2F3-50E8-4756-8E87-6B2BFEB45EA9}"/>
              </a:ext>
            </a:extLst>
          </p:cNvPr>
          <p:cNvCxnSpPr>
            <a:cxnSpLocks/>
          </p:cNvCxnSpPr>
          <p:nvPr/>
        </p:nvCxnSpPr>
        <p:spPr>
          <a:xfrm flipH="1">
            <a:off x="3676345" y="1698769"/>
            <a:ext cx="2184807" cy="19714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Diagram&#10;&#10;Description automatically generated">
            <a:extLst>
              <a:ext uri="{FF2B5EF4-FFF2-40B4-BE49-F238E27FC236}">
                <a16:creationId xmlns:a16="http://schemas.microsoft.com/office/drawing/2014/main" id="{BE4278DC-59B0-4F94-99F1-1AFCF9A826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872" y="476672"/>
            <a:ext cx="2804057" cy="2089475"/>
          </a:xfrm>
          <a:prstGeom prst="rect">
            <a:avLst/>
          </a:prstGeom>
        </p:spPr>
      </p:pic>
      <p:pic>
        <p:nvPicPr>
          <p:cNvPr id="19" name="Segnaposto contenuto 9" descr="Immagine che contiene interni&#10;&#10;Descrizione generata automaticamente">
            <a:extLst>
              <a:ext uri="{FF2B5EF4-FFF2-40B4-BE49-F238E27FC236}">
                <a16:creationId xmlns:a16="http://schemas.microsoft.com/office/drawing/2014/main" id="{FD267350-7090-4842-93CD-8B65591CEE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6641119" y="4221675"/>
            <a:ext cx="3217928" cy="1811693"/>
          </a:xfrm>
          <a:prstGeom prst="rect">
            <a:avLst/>
          </a:prstGeom>
        </p:spPr>
      </p:pic>
      <p:cxnSp>
        <p:nvCxnSpPr>
          <p:cNvPr id="22" name="Straight Arrow Connector 21">
            <a:extLst>
              <a:ext uri="{FF2B5EF4-FFF2-40B4-BE49-F238E27FC236}">
                <a16:creationId xmlns:a16="http://schemas.microsoft.com/office/drawing/2014/main" id="{B7CB5235-7BC8-4F04-B379-F3FBB351CE1A}"/>
              </a:ext>
            </a:extLst>
          </p:cNvPr>
          <p:cNvCxnSpPr>
            <a:cxnSpLocks/>
          </p:cNvCxnSpPr>
          <p:nvPr/>
        </p:nvCxnSpPr>
        <p:spPr>
          <a:xfrm flipH="1">
            <a:off x="4572000" y="5030444"/>
            <a:ext cx="2772236" cy="970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911EE29-9B5D-4462-9BEF-5D33096FBB8B}"/>
              </a:ext>
            </a:extLst>
          </p:cNvPr>
          <p:cNvCxnSpPr>
            <a:cxnSpLocks/>
          </p:cNvCxnSpPr>
          <p:nvPr/>
        </p:nvCxnSpPr>
        <p:spPr>
          <a:xfrm flipH="1" flipV="1">
            <a:off x="2123728" y="4622622"/>
            <a:ext cx="5241402" cy="2975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71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8C6455-1AF2-49B3-94A2-CAE42BF24292}"/>
              </a:ext>
            </a:extLst>
          </p:cNvPr>
          <p:cNvPicPr>
            <a:picLocks noChangeAspect="1"/>
          </p:cNvPicPr>
          <p:nvPr/>
        </p:nvPicPr>
        <p:blipFill>
          <a:blip r:embed="rId2"/>
          <a:stretch>
            <a:fillRect/>
          </a:stretch>
        </p:blipFill>
        <p:spPr>
          <a:xfrm>
            <a:off x="4716017" y="974166"/>
            <a:ext cx="4427984" cy="3080776"/>
          </a:xfrm>
          <a:prstGeom prst="rect">
            <a:avLst/>
          </a:prstGeom>
        </p:spPr>
      </p:pic>
      <p:sp>
        <p:nvSpPr>
          <p:cNvPr id="3" name="Foliennummernplatzhalter 2"/>
          <p:cNvSpPr>
            <a:spLocks noGrp="1"/>
          </p:cNvSpPr>
          <p:nvPr>
            <p:ph type="sldNum" sz="quarter" idx="12"/>
          </p:nvPr>
        </p:nvSpPr>
        <p:spPr/>
        <p:txBody>
          <a:bodyPr/>
          <a:lstStyle/>
          <a:p>
            <a:pPr defTabSz="685800" hangingPunct="1"/>
            <a:fld id="{6F2CC165-A834-4493-88FE-F1F6C0FFF547}" type="slidenum">
              <a:rPr lang="en-GB" b="0" kern="1200" smtClean="0">
                <a:solidFill>
                  <a:prstClr val="black">
                    <a:tint val="75000"/>
                  </a:prstClr>
                </a:solidFill>
                <a:latin typeface="Calibri" panose="020F0502020204030204"/>
              </a:rPr>
              <a:pPr defTabSz="685800" hangingPunct="1"/>
              <a:t>8</a:t>
            </a:fld>
            <a:endParaRPr lang="en-GB" b="0" kern="1200">
              <a:solidFill>
                <a:prstClr val="black">
                  <a:tint val="75000"/>
                </a:prstClr>
              </a:solidFill>
              <a:latin typeface="Calibri" panose="020F0502020204030204"/>
            </a:endParaRPr>
          </a:p>
        </p:txBody>
      </p:sp>
      <p:sp>
        <p:nvSpPr>
          <p:cNvPr id="6" name="Textfeld 5"/>
          <p:cNvSpPr txBox="1"/>
          <p:nvPr/>
        </p:nvSpPr>
        <p:spPr>
          <a:xfrm>
            <a:off x="-15078" y="136524"/>
            <a:ext cx="9159078" cy="7509748"/>
          </a:xfrm>
          <a:prstGeom prst="rect">
            <a:avLst/>
          </a:prstGeom>
          <a:noFill/>
        </p:spPr>
        <p:txBody>
          <a:bodyPr wrap="square" rtlCol="0">
            <a:spAutoFit/>
          </a:bodyPr>
          <a:lstStyle/>
          <a:p>
            <a:pPr algn="ctr" defTabSz="685800" hangingPunct="1"/>
            <a:r>
              <a:rPr lang="en-GB" kern="1200" dirty="0">
                <a:solidFill>
                  <a:srgbClr val="FF0000"/>
                </a:solidFill>
                <a:latin typeface="Arial" panose="020B0604020202020204" pitchFamily="34" charset="0"/>
                <a:cs typeface="Arial" panose="020B0604020202020204" pitchFamily="34" charset="0"/>
              </a:rPr>
              <a:t>Intermediate and Heavy Kaonic Atoms measurements</a:t>
            </a:r>
          </a:p>
          <a:p>
            <a:pPr algn="ctr" defTabSz="685800" hangingPunct="1"/>
            <a:r>
              <a:rPr lang="en-GB" kern="1200" dirty="0">
                <a:solidFill>
                  <a:srgbClr val="FF0000"/>
                </a:solidFill>
                <a:latin typeface="Arial" panose="020B0604020202020204" pitchFamily="34" charset="0"/>
                <a:cs typeface="Arial" panose="020B0604020202020204" pitchFamily="34" charset="0"/>
              </a:rPr>
              <a:t>IHKA</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2000" b="0" kern="1200" dirty="0">
              <a:solidFill>
                <a:prstClr val="black"/>
              </a:solidFill>
              <a:latin typeface="Arial" panose="020B0604020202020204" pitchFamily="34" charset="0"/>
              <a:cs typeface="Arial" panose="020B0604020202020204" pitchFamily="34" charset="0"/>
            </a:endParaRPr>
          </a:p>
          <a:p>
            <a:pPr marL="685800" lvl="1" indent="-342900" defTabSz="685800" hangingPunct="1">
              <a:buAutoNum type="arabicParenR"/>
            </a:pPr>
            <a:r>
              <a:rPr lang="en-GB" sz="2000" kern="1200" dirty="0">
                <a:solidFill>
                  <a:srgbClr val="0000FF"/>
                </a:solidFill>
                <a:latin typeface="Arial" panose="020B0604020202020204" pitchFamily="34" charset="0"/>
                <a:cs typeface="Arial" panose="020B0604020202020204" pitchFamily="34" charset="0"/>
              </a:rPr>
              <a:t>Setup with </a:t>
            </a:r>
            <a:r>
              <a:rPr lang="en-GB" sz="2000" kern="1200" dirty="0" err="1">
                <a:solidFill>
                  <a:srgbClr val="0000FF"/>
                </a:solidFill>
                <a:latin typeface="Arial" panose="020B0604020202020204" pitchFamily="34" charset="0"/>
                <a:cs typeface="Arial" panose="020B0604020202020204" pitchFamily="34" charset="0"/>
              </a:rPr>
              <a:t>CdZnTe</a:t>
            </a:r>
            <a:r>
              <a:rPr lang="en-GB" sz="2000" kern="1200" dirty="0">
                <a:solidFill>
                  <a:srgbClr val="0000FF"/>
                </a:solidFill>
                <a:latin typeface="Arial" panose="020B0604020202020204" pitchFamily="34" charset="0"/>
                <a:cs typeface="Arial" panose="020B0604020202020204" pitchFamily="34" charset="0"/>
              </a:rPr>
              <a:t> detectors:</a:t>
            </a:r>
          </a:p>
          <a:p>
            <a:pPr marL="342900" lvl="1" defTabSz="685800" hangingPunct="1"/>
            <a:r>
              <a:rPr lang="en-GB" sz="2000" b="0" i="1" kern="1200" dirty="0">
                <a:solidFill>
                  <a:srgbClr val="FF0000"/>
                </a:solidFill>
                <a:latin typeface="Arial" panose="020B0604020202020204" pitchFamily="34" charset="0"/>
                <a:cs typeface="Arial" panose="020B0604020202020204" pitchFamily="34" charset="0"/>
              </a:rPr>
              <a:t>Kaonic </a:t>
            </a:r>
            <a:r>
              <a:rPr lang="en-GB" sz="2000" b="0" i="1" kern="1200" dirty="0" err="1">
                <a:solidFill>
                  <a:srgbClr val="FF0000"/>
                </a:solidFill>
                <a:latin typeface="Arial" panose="020B0604020202020204" pitchFamily="34" charset="0"/>
                <a:cs typeface="Arial" panose="020B0604020202020204" pitchFamily="34" charset="0"/>
              </a:rPr>
              <a:t>Ti</a:t>
            </a:r>
            <a:r>
              <a:rPr lang="en-GB" sz="2000" b="0" i="1" kern="1200" dirty="0">
                <a:solidFill>
                  <a:srgbClr val="FF0000"/>
                </a:solidFill>
                <a:latin typeface="Arial" panose="020B0604020202020204" pitchFamily="34" charset="0"/>
                <a:cs typeface="Arial" panose="020B0604020202020204" pitchFamily="34" charset="0"/>
              </a:rPr>
              <a:t>, V, Zr, Ag</a:t>
            </a:r>
            <a:r>
              <a:rPr lang="en-GB" sz="2000" b="0" kern="1200" dirty="0">
                <a:solidFill>
                  <a:prstClr val="black"/>
                </a:solidFill>
                <a:latin typeface="Arial" panose="020B0604020202020204" pitchFamily="34" charset="0"/>
                <a:cs typeface="Arial" panose="020B0604020202020204" pitchFamily="34" charset="0"/>
              </a:rPr>
              <a:t>, between 40 and </a:t>
            </a:r>
          </a:p>
          <a:p>
            <a:pPr marL="342900" lvl="1" defTabSz="685800" hangingPunct="1"/>
            <a:r>
              <a:rPr lang="en-GB" sz="2000" b="0" kern="1200" dirty="0">
                <a:solidFill>
                  <a:prstClr val="black"/>
                </a:solidFill>
                <a:latin typeface="Arial" panose="020B0604020202020204" pitchFamily="34" charset="0"/>
                <a:cs typeface="Arial" panose="020B0604020202020204" pitchFamily="34" charset="0"/>
              </a:rPr>
              <a:t>200 keV </a:t>
            </a:r>
            <a:r>
              <a:rPr lang="en-GB" sz="2000" b="0" kern="1200" dirty="0" err="1">
                <a:solidFill>
                  <a:prstClr val="black"/>
                </a:solidFill>
                <a:latin typeface="Arial" panose="020B0604020202020204" pitchFamily="34" charset="0"/>
                <a:cs typeface="Arial" panose="020B0604020202020204" pitchFamily="34" charset="0"/>
              </a:rPr>
              <a:t>keV</a:t>
            </a:r>
            <a:r>
              <a:rPr lang="en-GB" sz="2000" b="0" kern="1200" dirty="0">
                <a:solidFill>
                  <a:prstClr val="black"/>
                </a:solidFill>
                <a:latin typeface="Arial" panose="020B0604020202020204" pitchFamily="34" charset="0"/>
                <a:cs typeface="Arial" panose="020B0604020202020204" pitchFamily="34" charset="0"/>
              </a:rPr>
              <a:t> – precision 3-5  eV</a:t>
            </a:r>
          </a:p>
          <a:p>
            <a:pPr marL="342900" lvl="1" defTabSz="685800" hangingPunct="1"/>
            <a:r>
              <a:rPr lang="en-GB" sz="2000" kern="1200" dirty="0" err="1">
                <a:solidFill>
                  <a:srgbClr val="FF0000"/>
                </a:solidFill>
                <a:latin typeface="Arial" panose="020B0604020202020204" pitchFamily="34" charset="0"/>
                <a:cs typeface="Arial" panose="020B0604020202020204" pitchFamily="34" charset="0"/>
              </a:rPr>
              <a:t>CdZnTe</a:t>
            </a:r>
            <a:r>
              <a:rPr lang="en-GB" sz="2000" kern="1200" dirty="0">
                <a:solidFill>
                  <a:srgbClr val="FF0000"/>
                </a:solidFill>
                <a:latin typeface="Arial" panose="020B0604020202020204" pitchFamily="34" charset="0"/>
                <a:cs typeface="Arial" panose="020B0604020202020204" pitchFamily="34" charset="0"/>
              </a:rPr>
              <a:t>  are developed within </a:t>
            </a:r>
          </a:p>
          <a:p>
            <a:pPr marL="342900" lvl="1" defTabSz="685800" hangingPunct="1"/>
            <a:r>
              <a:rPr lang="en-GB" sz="2000" kern="1200" dirty="0">
                <a:solidFill>
                  <a:srgbClr val="FF0000"/>
                </a:solidFill>
                <a:latin typeface="Arial" panose="020B0604020202020204" pitchFamily="34" charset="0"/>
                <a:cs typeface="Arial" panose="020B0604020202020204" pitchFamily="34" charset="0"/>
              </a:rPr>
              <a:t>ASTRA STRONG-2020 project</a:t>
            </a:r>
          </a:p>
          <a:p>
            <a:pPr marL="342900" lvl="1" defTabSz="685800" hangingPunct="1"/>
            <a:r>
              <a:rPr lang="en-GB" sz="2000" b="0" kern="1200" dirty="0">
                <a:solidFill>
                  <a:prstClr val="black"/>
                </a:solidFill>
                <a:latin typeface="Arial" panose="020B0604020202020204" pitchFamily="34" charset="0"/>
                <a:cs typeface="Arial" panose="020B0604020202020204" pitchFamily="34" charset="0"/>
              </a:rPr>
              <a:t>Will be ready within 2023</a:t>
            </a:r>
          </a:p>
          <a:p>
            <a:pPr marL="342900" lvl="1" defTabSz="685800" hangingPunct="1"/>
            <a:r>
              <a:rPr lang="en-GB" sz="2000" kern="1200" dirty="0">
                <a:solidFill>
                  <a:srgbClr val="FF0000"/>
                </a:solidFill>
                <a:latin typeface="Arial" panose="020B0604020202020204" pitchFamily="34" charset="0"/>
                <a:cs typeface="Arial" panose="020B0604020202020204" pitchFamily="34" charset="0"/>
              </a:rPr>
              <a:t>Ph1, Ph2, Ph3</a:t>
            </a:r>
            <a:endParaRPr lang="en-GB" sz="20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2000" b="0" kern="1200" dirty="0">
              <a:solidFill>
                <a:prstClr val="black"/>
              </a:solidFill>
              <a:latin typeface="Arial" panose="020B0604020202020204" pitchFamily="34" charset="0"/>
              <a:cs typeface="Arial" panose="020B0604020202020204" pitchFamily="34" charset="0"/>
            </a:endParaRPr>
          </a:p>
          <a:p>
            <a:pPr marL="342900" lvl="1" defTabSz="685800" hangingPunct="1"/>
            <a:r>
              <a:rPr lang="en-GB" sz="2000" b="0" kern="1200" dirty="0">
                <a:solidFill>
                  <a:prstClr val="black"/>
                </a:solidFill>
                <a:latin typeface="Arial" panose="020B0604020202020204" pitchFamily="34" charset="0"/>
                <a:cs typeface="Arial" panose="020B0604020202020204" pitchFamily="34" charset="0"/>
              </a:rPr>
              <a:t>3) </a:t>
            </a:r>
            <a:r>
              <a:rPr lang="en-GB" sz="2000" kern="1200" dirty="0">
                <a:solidFill>
                  <a:srgbClr val="0000FF"/>
                </a:solidFill>
                <a:latin typeface="Arial" panose="020B0604020202020204" pitchFamily="34" charset="0"/>
                <a:cs typeface="Arial" panose="020B0604020202020204" pitchFamily="34" charset="0"/>
              </a:rPr>
              <a:t>Setup with 2 </a:t>
            </a:r>
            <a:r>
              <a:rPr lang="en-GB" sz="2000" kern="1200" dirty="0" err="1">
                <a:solidFill>
                  <a:srgbClr val="0000FF"/>
                </a:solidFill>
                <a:latin typeface="Arial" panose="020B0604020202020204" pitchFamily="34" charset="0"/>
                <a:cs typeface="Arial" panose="020B0604020202020204" pitchFamily="34" charset="0"/>
              </a:rPr>
              <a:t>HPGe</a:t>
            </a:r>
            <a:r>
              <a:rPr lang="en-GB" sz="2000" kern="1200" dirty="0">
                <a:solidFill>
                  <a:srgbClr val="0000FF"/>
                </a:solidFill>
                <a:latin typeface="Arial" panose="020B0604020202020204" pitchFamily="34" charset="0"/>
                <a:cs typeface="Arial" panose="020B0604020202020204" pitchFamily="34" charset="0"/>
              </a:rPr>
              <a:t> detectors continued</a:t>
            </a:r>
          </a:p>
          <a:p>
            <a:pPr marL="342900" lvl="1" defTabSz="685800" hangingPunct="1"/>
            <a:r>
              <a:rPr lang="en-GB" sz="2000" b="0" kern="1200" dirty="0">
                <a:solidFill>
                  <a:prstClr val="black"/>
                </a:solidFill>
                <a:latin typeface="Arial" panose="020B0604020202020204" pitchFamily="34" charset="0"/>
                <a:cs typeface="Arial" panose="020B0604020202020204" pitchFamily="34" charset="0"/>
              </a:rPr>
              <a:t>Heavy kaonic atoms: transitions above 70/100 keV</a:t>
            </a:r>
          </a:p>
          <a:p>
            <a:pPr marL="342900" lvl="1" defTabSz="685800" hangingPunct="1"/>
            <a:r>
              <a:rPr lang="en-GB" sz="2000" b="0" i="1" kern="1200" dirty="0">
                <a:solidFill>
                  <a:srgbClr val="FF0000"/>
                </a:solidFill>
                <a:latin typeface="Arial" panose="020B0604020202020204" pitchFamily="34" charset="0"/>
                <a:cs typeface="Arial" panose="020B0604020202020204" pitchFamily="34" charset="0"/>
              </a:rPr>
              <a:t>Kaonic Co, Au, Pt – precision at the level of 5-10 eV (depending on energy of transition)</a:t>
            </a:r>
          </a:p>
          <a:p>
            <a:pPr marL="342900" lvl="1" defTabSz="685800" hangingPunct="1"/>
            <a:r>
              <a:rPr lang="en-GB" sz="2000" kern="1200" dirty="0" err="1">
                <a:solidFill>
                  <a:srgbClr val="FF0000"/>
                </a:solidFill>
                <a:latin typeface="Arial" panose="020B0604020202020204" pitchFamily="34" charset="0"/>
                <a:cs typeface="Arial" panose="020B0604020202020204" pitchFamily="34" charset="0"/>
              </a:rPr>
              <a:t>HPGe</a:t>
            </a:r>
            <a:r>
              <a:rPr lang="en-GB" sz="2000" kern="1200" dirty="0">
                <a:solidFill>
                  <a:srgbClr val="FF0000"/>
                </a:solidFill>
                <a:latin typeface="Arial" panose="020B0604020202020204" pitchFamily="34" charset="0"/>
                <a:cs typeface="Arial" panose="020B0604020202020204" pitchFamily="34" charset="0"/>
              </a:rPr>
              <a:t> available and ready for use (Zagreb Univ. plus Mainz – additional </a:t>
            </a:r>
            <a:r>
              <a:rPr lang="en-GB" sz="2000" kern="1200" dirty="0" err="1">
                <a:solidFill>
                  <a:srgbClr val="FF0000"/>
                </a:solidFill>
                <a:latin typeface="Arial" panose="020B0604020202020204" pitchFamily="34" charset="0"/>
                <a:cs typeface="Arial" panose="020B0604020202020204" pitchFamily="34" charset="0"/>
              </a:rPr>
              <a:t>HPGe</a:t>
            </a:r>
            <a:r>
              <a:rPr lang="en-GB" sz="2000" kern="1200" dirty="0">
                <a:solidFill>
                  <a:srgbClr val="FF0000"/>
                </a:solidFill>
                <a:latin typeface="Arial" panose="020B0604020202020204" pitchFamily="34" charset="0"/>
                <a:cs typeface="Arial" panose="020B0604020202020204" pitchFamily="34" charset="0"/>
              </a:rPr>
              <a:t>)</a:t>
            </a:r>
          </a:p>
          <a:p>
            <a:pPr marL="342900" lvl="1" defTabSz="685800" hangingPunct="1"/>
            <a:r>
              <a:rPr lang="en-GB" sz="2000" kern="1200" dirty="0">
                <a:solidFill>
                  <a:srgbClr val="FF0000"/>
                </a:solidFill>
                <a:latin typeface="Arial" panose="020B0604020202020204" pitchFamily="34" charset="0"/>
                <a:cs typeface="Arial" panose="020B0604020202020204" pitchFamily="34" charset="0"/>
              </a:rPr>
              <a:t>Ph1, Ph2, Ph3</a:t>
            </a:r>
          </a:p>
          <a:p>
            <a:pPr marL="342900" lvl="1" defTabSz="685800" hangingPunct="1"/>
            <a:endParaRPr lang="en-GB" sz="1800" kern="1200" dirty="0">
              <a:solidFill>
                <a:srgbClr val="FF0000"/>
              </a:solidFill>
              <a:latin typeface="Arial" panose="020B0604020202020204" pitchFamily="34" charset="0"/>
              <a:cs typeface="Arial" panose="020B0604020202020204" pitchFamily="34" charset="0"/>
            </a:endParaRPr>
          </a:p>
          <a:p>
            <a:pPr marL="342900" lvl="1" defTabSz="685800" hangingPunct="1"/>
            <a:r>
              <a:rPr lang="en-GB" kern="1200" dirty="0">
                <a:solidFill>
                  <a:srgbClr val="0000FF"/>
                </a:solidFill>
                <a:highlight>
                  <a:srgbClr val="FFFF00"/>
                </a:highlight>
                <a:latin typeface="Arial" panose="020B0604020202020204" pitchFamily="34" charset="0"/>
                <a:cs typeface="Arial" panose="020B0604020202020204" pitchFamily="34" charset="0"/>
              </a:rPr>
              <a:t>Total required integrated luminosity: 400 (200) pb</a:t>
            </a:r>
            <a:r>
              <a:rPr lang="en-GB" kern="1200" baseline="30000" dirty="0">
                <a:solidFill>
                  <a:srgbClr val="0000FF"/>
                </a:solidFill>
                <a:highlight>
                  <a:srgbClr val="FFFF00"/>
                </a:highlight>
                <a:latin typeface="Arial" panose="020B0604020202020204" pitchFamily="34" charset="0"/>
                <a:cs typeface="Arial" panose="020B0604020202020204" pitchFamily="34" charset="0"/>
              </a:rPr>
              <a:t>-1</a:t>
            </a: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13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defTabSz="685800" hangingPunct="1"/>
            <a:fld id="{6F2CC165-A834-4493-88FE-F1F6C0FFF547}" type="slidenum">
              <a:rPr lang="en-GB" b="0" kern="1200" smtClean="0">
                <a:solidFill>
                  <a:prstClr val="black">
                    <a:tint val="75000"/>
                  </a:prstClr>
                </a:solidFill>
                <a:latin typeface="Calibri" panose="020F0502020204030204"/>
              </a:rPr>
              <a:pPr defTabSz="685800" hangingPunct="1"/>
              <a:t>9</a:t>
            </a:fld>
            <a:endParaRPr lang="en-GB" b="0" kern="1200">
              <a:solidFill>
                <a:prstClr val="black">
                  <a:tint val="75000"/>
                </a:prstClr>
              </a:solidFill>
              <a:latin typeface="Calibri" panose="020F0502020204030204"/>
            </a:endParaRPr>
          </a:p>
        </p:txBody>
      </p:sp>
      <p:sp>
        <p:nvSpPr>
          <p:cNvPr id="6" name="Textfeld 5"/>
          <p:cNvSpPr txBox="1"/>
          <p:nvPr/>
        </p:nvSpPr>
        <p:spPr>
          <a:xfrm>
            <a:off x="-252536" y="-99392"/>
            <a:ext cx="8856984" cy="1661993"/>
          </a:xfrm>
          <a:prstGeom prst="rect">
            <a:avLst/>
          </a:prstGeom>
          <a:noFill/>
        </p:spPr>
        <p:txBody>
          <a:bodyPr wrap="square" rtlCol="0">
            <a:spAutoFit/>
          </a:bodyPr>
          <a:lstStyle/>
          <a:p>
            <a:pPr algn="ctr" defTabSz="685800" hangingPunct="1"/>
            <a:r>
              <a:rPr lang="en-GB" sz="2800" kern="1200" dirty="0">
                <a:solidFill>
                  <a:srgbClr val="FF0000"/>
                </a:solidFill>
                <a:latin typeface="Arial" panose="020B0604020202020204" pitchFamily="34" charset="0"/>
                <a:cs typeface="Arial" panose="020B0604020202020204" pitchFamily="34" charset="0"/>
              </a:rPr>
              <a:t>Intermediate and heavy kaonic atoms measurements: IHKA setup</a:t>
            </a:r>
          </a:p>
          <a:p>
            <a:pPr marL="342900" lvl="1" defTabSz="685800" hangingPunct="1"/>
            <a:endParaRPr lang="en-GB" sz="1000" b="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kern="1200" dirty="0">
              <a:solidFill>
                <a:prstClr val="black"/>
              </a:solidFill>
              <a:latin typeface="Arial" panose="020B0604020202020204" pitchFamily="34" charset="0"/>
              <a:cs typeface="Arial" panose="020B0604020202020204" pitchFamily="34" charset="0"/>
            </a:endParaRPr>
          </a:p>
          <a:p>
            <a:pPr marL="342900" lvl="1" defTabSz="685800" hangingPunct="1"/>
            <a:endParaRPr lang="en-GB" sz="1800" b="0" kern="1200" dirty="0">
              <a:solidFill>
                <a:prstClr val="black"/>
              </a:solidFill>
              <a:latin typeface="Arial" panose="020B0604020202020204" pitchFamily="34" charset="0"/>
              <a:cs typeface="Arial" panose="020B0604020202020204" pitchFamily="34" charset="0"/>
            </a:endParaRPr>
          </a:p>
        </p:txBody>
      </p:sp>
      <p:pic>
        <p:nvPicPr>
          <p:cNvPr id="8" name="Picture 7" descr="A model of a city&#10;&#10;Description automatically generated with low confidence">
            <a:extLst>
              <a:ext uri="{FF2B5EF4-FFF2-40B4-BE49-F238E27FC236}">
                <a16:creationId xmlns:a16="http://schemas.microsoft.com/office/drawing/2014/main" id="{2AC46740-CEC7-411E-AADF-C98C814D5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273" y="2048100"/>
            <a:ext cx="7968385" cy="4728492"/>
          </a:xfrm>
          <a:prstGeom prst="rect">
            <a:avLst/>
          </a:prstGeom>
        </p:spPr>
      </p:pic>
      <p:sp>
        <p:nvSpPr>
          <p:cNvPr id="2" name="Rectangle 1">
            <a:extLst>
              <a:ext uri="{FF2B5EF4-FFF2-40B4-BE49-F238E27FC236}">
                <a16:creationId xmlns:a16="http://schemas.microsoft.com/office/drawing/2014/main" id="{CE623633-9EA4-4A80-A686-F0D1296699FC}"/>
              </a:ext>
            </a:extLst>
          </p:cNvPr>
          <p:cNvSpPr/>
          <p:nvPr/>
        </p:nvSpPr>
        <p:spPr>
          <a:xfrm>
            <a:off x="1115616" y="1020006"/>
            <a:ext cx="2016224" cy="770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Ti</a:t>
            </a:r>
            <a:r>
              <a:rPr lang="en-GB" dirty="0"/>
              <a:t>, V, Zr, Ag targets</a:t>
            </a:r>
          </a:p>
        </p:txBody>
      </p:sp>
      <p:cxnSp>
        <p:nvCxnSpPr>
          <p:cNvPr id="7" name="Straight Arrow Connector 6">
            <a:extLst>
              <a:ext uri="{FF2B5EF4-FFF2-40B4-BE49-F238E27FC236}">
                <a16:creationId xmlns:a16="http://schemas.microsoft.com/office/drawing/2014/main" id="{17D933FE-0CA1-4832-97D8-0C0DA285347E}"/>
              </a:ext>
            </a:extLst>
          </p:cNvPr>
          <p:cNvCxnSpPr>
            <a:cxnSpLocks/>
            <a:stCxn id="2" idx="2"/>
          </p:cNvCxnSpPr>
          <p:nvPr/>
        </p:nvCxnSpPr>
        <p:spPr>
          <a:xfrm>
            <a:off x="2123728" y="1790390"/>
            <a:ext cx="995602" cy="17523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04CE2F3-50E8-4756-8E87-6B2BFEB45EA9}"/>
              </a:ext>
            </a:extLst>
          </p:cNvPr>
          <p:cNvCxnSpPr>
            <a:cxnSpLocks/>
          </p:cNvCxnSpPr>
          <p:nvPr/>
        </p:nvCxnSpPr>
        <p:spPr>
          <a:xfrm flipH="1">
            <a:off x="3676345" y="1698769"/>
            <a:ext cx="2184807" cy="19714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Segnaposto contenuto 9" descr="Immagine che contiene interni&#10;&#10;Descrizione generata automaticamente">
            <a:extLst>
              <a:ext uri="{FF2B5EF4-FFF2-40B4-BE49-F238E27FC236}">
                <a16:creationId xmlns:a16="http://schemas.microsoft.com/office/drawing/2014/main" id="{FD267350-7090-4842-93CD-8B65591CEE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641119" y="4221675"/>
            <a:ext cx="3217928" cy="1811693"/>
          </a:xfrm>
          <a:prstGeom prst="rect">
            <a:avLst/>
          </a:prstGeom>
        </p:spPr>
      </p:pic>
      <p:cxnSp>
        <p:nvCxnSpPr>
          <p:cNvPr id="22" name="Straight Arrow Connector 21">
            <a:extLst>
              <a:ext uri="{FF2B5EF4-FFF2-40B4-BE49-F238E27FC236}">
                <a16:creationId xmlns:a16="http://schemas.microsoft.com/office/drawing/2014/main" id="{B7CB5235-7BC8-4F04-B379-F3FBB351CE1A}"/>
              </a:ext>
            </a:extLst>
          </p:cNvPr>
          <p:cNvCxnSpPr>
            <a:cxnSpLocks/>
          </p:cNvCxnSpPr>
          <p:nvPr/>
        </p:nvCxnSpPr>
        <p:spPr>
          <a:xfrm flipH="1">
            <a:off x="4572000" y="5030444"/>
            <a:ext cx="2772236" cy="970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911EE29-9B5D-4462-9BEF-5D33096FBB8B}"/>
              </a:ext>
            </a:extLst>
          </p:cNvPr>
          <p:cNvCxnSpPr>
            <a:cxnSpLocks/>
          </p:cNvCxnSpPr>
          <p:nvPr/>
        </p:nvCxnSpPr>
        <p:spPr>
          <a:xfrm flipH="1" flipV="1">
            <a:off x="2123728" y="4622622"/>
            <a:ext cx="5241402" cy="2975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electronics, circuit&#10;&#10;Description automatically generated">
            <a:extLst>
              <a:ext uri="{FF2B5EF4-FFF2-40B4-BE49-F238E27FC236}">
                <a16:creationId xmlns:a16="http://schemas.microsoft.com/office/drawing/2014/main" id="{FCB75C46-FED2-4140-A094-25AA97A22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348638"/>
            <a:ext cx="3206793" cy="1690168"/>
          </a:xfrm>
          <a:prstGeom prst="rect">
            <a:avLst/>
          </a:prstGeom>
        </p:spPr>
      </p:pic>
      <p:sp>
        <p:nvSpPr>
          <p:cNvPr id="18" name="Rectangle 17">
            <a:extLst>
              <a:ext uri="{FF2B5EF4-FFF2-40B4-BE49-F238E27FC236}">
                <a16:creationId xmlns:a16="http://schemas.microsoft.com/office/drawing/2014/main" id="{A5972A68-088F-4B6E-80A4-A2D99CBC5A79}"/>
              </a:ext>
            </a:extLst>
          </p:cNvPr>
          <p:cNvSpPr/>
          <p:nvPr/>
        </p:nvSpPr>
        <p:spPr>
          <a:xfrm>
            <a:off x="6888766" y="2013857"/>
            <a:ext cx="2015748" cy="984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Cd(Zn)</a:t>
            </a:r>
            <a:r>
              <a:rPr lang="en-GB" dirty="0" err="1"/>
              <a:t>Te</a:t>
            </a:r>
            <a:endParaRPr lang="en-GB" dirty="0"/>
          </a:p>
          <a:p>
            <a:pPr algn="ctr"/>
            <a:r>
              <a:rPr lang="en-GB" dirty="0"/>
              <a:t>ASTRA STRONG-2020</a:t>
            </a:r>
          </a:p>
        </p:txBody>
      </p:sp>
    </p:spTree>
    <p:extLst>
      <p:ext uri="{BB962C8B-B14F-4D97-AF65-F5344CB8AC3E}">
        <p14:creationId xmlns:p14="http://schemas.microsoft.com/office/powerpoint/2010/main" val="30543436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3080</TotalTime>
  <Words>1282</Words>
  <Application>Microsoft Office PowerPoint</Application>
  <PresentationFormat>On-screen Show (4:3)</PresentationFormat>
  <Paragraphs>178</Paragraphs>
  <Slides>16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Yu Gothic UI Semibold</vt:lpstr>
      <vt:lpstr>Arial</vt:lpstr>
      <vt:lpstr>Calibri</vt:lpstr>
      <vt:lpstr>Calibri Light</vt:lpstr>
      <vt:lpstr>Cambria Math</vt:lpstr>
      <vt:lpstr>Helvetica</vt:lpstr>
      <vt:lpstr>Symbol</vt:lpstr>
      <vt:lpstr>Times New Roman</vt:lpstr>
      <vt:lpstr>Wingdings</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Gantt chart – possible implementation of the kaonic atoms measurements  Total integrated Luminosity: 200 + 400 (200) + 400 (200) + 400 pb-1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Diana Sirghi</dc:creator>
  <cp:lastModifiedBy>Catalina Curceanu</cp:lastModifiedBy>
  <cp:revision>242</cp:revision>
  <dcterms:modified xsi:type="dcterms:W3CDTF">2021-11-08T14:08:07Z</dcterms:modified>
</cp:coreProperties>
</file>