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33"/>
  </p:notesMasterIdLst>
  <p:sldIdLst>
    <p:sldId id="257" r:id="rId4"/>
    <p:sldId id="259" r:id="rId5"/>
    <p:sldId id="261" r:id="rId6"/>
    <p:sldId id="262" r:id="rId7"/>
    <p:sldId id="264" r:id="rId8"/>
    <p:sldId id="388" r:id="rId9"/>
    <p:sldId id="260" r:id="rId10"/>
    <p:sldId id="268" r:id="rId11"/>
    <p:sldId id="267" r:id="rId12"/>
    <p:sldId id="269" r:id="rId13"/>
    <p:sldId id="270" r:id="rId14"/>
    <p:sldId id="381" r:id="rId15"/>
    <p:sldId id="383" r:id="rId16"/>
    <p:sldId id="384" r:id="rId17"/>
    <p:sldId id="358" r:id="rId18"/>
    <p:sldId id="359" r:id="rId19"/>
    <p:sldId id="385" r:id="rId20"/>
    <p:sldId id="386" r:id="rId21"/>
    <p:sldId id="389" r:id="rId22"/>
    <p:sldId id="273" r:id="rId23"/>
    <p:sldId id="387" r:id="rId24"/>
    <p:sldId id="277" r:id="rId25"/>
    <p:sldId id="278" r:id="rId26"/>
    <p:sldId id="276" r:id="rId27"/>
    <p:sldId id="390" r:id="rId28"/>
    <p:sldId id="279" r:id="rId29"/>
    <p:sldId id="382" r:id="rId30"/>
    <p:sldId id="379" r:id="rId31"/>
    <p:sldId id="25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E14D31-22F0-F4CC-2D91-222B66E1C077}" name="Diana Lumaca" initials="DL" userId="Diana Lumaca" providerId="None"/>
  <p188:author id="{91E346DE-937F-9633-634D-95760D16DBFA}" name="Alessio Rocchi" initials="AR" userId="S::rocchi@infn.it::6db99ffd-c270-431a-9ff3-3963b085fd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0FC"/>
    <a:srgbClr val="FC0000"/>
    <a:srgbClr val="C49B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097C07-9A82-7ADF-9AEA-ED394E5B6F8C}" v="51" dt="2022-09-28T19:44:10.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83895" autoAdjust="0"/>
  </p:normalViewPr>
  <p:slideViewPr>
    <p:cSldViewPr snapToGrid="0">
      <p:cViewPr varScale="1">
        <p:scale>
          <a:sx n="69" d="100"/>
          <a:sy n="69" d="100"/>
        </p:scale>
        <p:origin x="1387"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a Lumaca" userId="1ed1e8cf-9498-4121-b721-7cbf5fb3d4fc" providerId="ADAL" clId="{2C25A8F5-A6F4-4C45-A7E4-0F5CB83A04A5}"/>
    <pc:docChg chg="undo redo custSel addSld modSld sldOrd">
      <pc:chgData name="Diana Lumaca" userId="1ed1e8cf-9498-4121-b721-7cbf5fb3d4fc" providerId="ADAL" clId="{2C25A8F5-A6F4-4C45-A7E4-0F5CB83A04A5}" dt="2022-09-29T07:55:33.016" v="3481"/>
      <pc:docMkLst>
        <pc:docMk/>
      </pc:docMkLst>
      <pc:sldChg chg="addSp delSp modSp mod modCm">
        <pc:chgData name="Diana Lumaca" userId="1ed1e8cf-9498-4121-b721-7cbf5fb3d4fc" providerId="ADAL" clId="{2C25A8F5-A6F4-4C45-A7E4-0F5CB83A04A5}" dt="2022-09-29T07:55:33.016" v="3481"/>
        <pc:sldMkLst>
          <pc:docMk/>
          <pc:sldMk cId="3881677439" sldId="257"/>
        </pc:sldMkLst>
        <pc:spChg chg="mod">
          <ac:chgData name="Diana Lumaca" userId="1ed1e8cf-9498-4121-b721-7cbf5fb3d4fc" providerId="ADAL" clId="{2C25A8F5-A6F4-4C45-A7E4-0F5CB83A04A5}" dt="2022-09-27T20:26:08.927" v="1947" actId="20577"/>
          <ac:spMkLst>
            <pc:docMk/>
            <pc:sldMk cId="3881677439" sldId="257"/>
            <ac:spMk id="2" creationId="{F82F547F-9AD3-6BB6-1D9D-2D0974F0CF58}"/>
          </ac:spMkLst>
        </pc:spChg>
        <pc:spChg chg="mod">
          <ac:chgData name="Diana Lumaca" userId="1ed1e8cf-9498-4121-b721-7cbf5fb3d4fc" providerId="ADAL" clId="{2C25A8F5-A6F4-4C45-A7E4-0F5CB83A04A5}" dt="2022-09-29T07:55:29.133" v="3480" actId="20577"/>
          <ac:spMkLst>
            <pc:docMk/>
            <pc:sldMk cId="3881677439" sldId="257"/>
            <ac:spMk id="3" creationId="{5C8E7B30-2990-AFBB-1BF7-9F4122622570}"/>
          </ac:spMkLst>
        </pc:spChg>
        <pc:grpChg chg="add mod">
          <ac:chgData name="Diana Lumaca" userId="1ed1e8cf-9498-4121-b721-7cbf5fb3d4fc" providerId="ADAL" clId="{2C25A8F5-A6F4-4C45-A7E4-0F5CB83A04A5}" dt="2022-09-29T07:54:09.041" v="3445" actId="1076"/>
          <ac:grpSpMkLst>
            <pc:docMk/>
            <pc:sldMk cId="3881677439" sldId="257"/>
            <ac:grpSpMk id="4" creationId="{3864C7C1-892C-A4E4-18AD-EF98F09EED16}"/>
          </ac:grpSpMkLst>
        </pc:grpChg>
        <pc:grpChg chg="mod">
          <ac:chgData name="Diana Lumaca" userId="1ed1e8cf-9498-4121-b721-7cbf5fb3d4fc" providerId="ADAL" clId="{2C25A8F5-A6F4-4C45-A7E4-0F5CB83A04A5}" dt="2022-09-27T17:48:26.953" v="1944" actId="1076"/>
          <ac:grpSpMkLst>
            <pc:docMk/>
            <pc:sldMk cId="3881677439" sldId="257"/>
            <ac:grpSpMk id="6" creationId="{98C85859-39BF-04CF-5107-F7DC169E8E6E}"/>
          </ac:grpSpMkLst>
        </pc:grpChg>
        <pc:grpChg chg="del">
          <ac:chgData name="Diana Lumaca" userId="1ed1e8cf-9498-4121-b721-7cbf5fb3d4fc" providerId="ADAL" clId="{2C25A8F5-A6F4-4C45-A7E4-0F5CB83A04A5}" dt="2022-09-27T17:48:29.900" v="1945" actId="478"/>
          <ac:grpSpMkLst>
            <pc:docMk/>
            <pc:sldMk cId="3881677439" sldId="257"/>
            <ac:grpSpMk id="12" creationId="{0EA28DE1-316B-AE7C-A0DE-4AA99742A466}"/>
          </ac:grpSpMkLst>
        </pc:grpChg>
        <pc:picChg chg="mod">
          <ac:chgData name="Diana Lumaca" userId="1ed1e8cf-9498-4121-b721-7cbf5fb3d4fc" providerId="ADAL" clId="{2C25A8F5-A6F4-4C45-A7E4-0F5CB83A04A5}" dt="2022-09-27T17:48:22.353" v="1943" actId="571"/>
          <ac:picMkLst>
            <pc:docMk/>
            <pc:sldMk cId="3881677439" sldId="257"/>
            <ac:picMk id="9" creationId="{4DEB323C-322A-1A72-DC26-596D1CE66A2C}"/>
          </ac:picMkLst>
        </pc:picChg>
        <pc:picChg chg="mod">
          <ac:chgData name="Diana Lumaca" userId="1ed1e8cf-9498-4121-b721-7cbf5fb3d4fc" providerId="ADAL" clId="{2C25A8F5-A6F4-4C45-A7E4-0F5CB83A04A5}" dt="2022-09-27T17:48:22.353" v="1943" actId="571"/>
          <ac:picMkLst>
            <pc:docMk/>
            <pc:sldMk cId="3881677439" sldId="257"/>
            <ac:picMk id="10" creationId="{E2FC269B-C9A0-3DC6-A7AB-661717FB1D1C}"/>
          </ac:picMkLst>
        </pc:picChg>
      </pc:sldChg>
      <pc:sldChg chg="addSp delSp modSp mod setBg">
        <pc:chgData name="Diana Lumaca" userId="1ed1e8cf-9498-4121-b721-7cbf5fb3d4fc" providerId="ADAL" clId="{2C25A8F5-A6F4-4C45-A7E4-0F5CB83A04A5}" dt="2022-09-28T07:36:16.630" v="3128" actId="20577"/>
        <pc:sldMkLst>
          <pc:docMk/>
          <pc:sldMk cId="362508127" sldId="259"/>
        </pc:sldMkLst>
        <pc:spChg chg="mod">
          <ac:chgData name="Diana Lumaca" userId="1ed1e8cf-9498-4121-b721-7cbf5fb3d4fc" providerId="ADAL" clId="{2C25A8F5-A6F4-4C45-A7E4-0F5CB83A04A5}" dt="2022-09-28T07:36:16.630" v="3128" actId="20577"/>
          <ac:spMkLst>
            <pc:docMk/>
            <pc:sldMk cId="362508127" sldId="259"/>
            <ac:spMk id="3" creationId="{BE288CA2-98E4-8EF4-DB18-E626F49E3E11}"/>
          </ac:spMkLst>
        </pc:spChg>
        <pc:picChg chg="add del mod">
          <ac:chgData name="Diana Lumaca" userId="1ed1e8cf-9498-4121-b721-7cbf5fb3d4fc" providerId="ADAL" clId="{2C25A8F5-A6F4-4C45-A7E4-0F5CB83A04A5}" dt="2022-09-27T20:42:45.481" v="2233" actId="478"/>
          <ac:picMkLst>
            <pc:docMk/>
            <pc:sldMk cId="362508127" sldId="259"/>
            <ac:picMk id="8" creationId="{CFEE9CEF-C279-0AD4-9AAF-D02CDAD2207A}"/>
          </ac:picMkLst>
        </pc:picChg>
        <pc:picChg chg="add mod ord modCrop">
          <ac:chgData name="Diana Lumaca" userId="1ed1e8cf-9498-4121-b721-7cbf5fb3d4fc" providerId="ADAL" clId="{2C25A8F5-A6F4-4C45-A7E4-0F5CB83A04A5}" dt="2022-09-27T20:49:19.333" v="2382" actId="14861"/>
          <ac:picMkLst>
            <pc:docMk/>
            <pc:sldMk cId="362508127" sldId="259"/>
            <ac:picMk id="10" creationId="{3FFEAD6E-018A-AAA8-8ED8-05FD84F08BB6}"/>
          </ac:picMkLst>
        </pc:picChg>
      </pc:sldChg>
      <pc:sldChg chg="addSp delSp modSp mod ord modAnim">
        <pc:chgData name="Diana Lumaca" userId="1ed1e8cf-9498-4121-b721-7cbf5fb3d4fc" providerId="ADAL" clId="{2C25A8F5-A6F4-4C45-A7E4-0F5CB83A04A5}" dt="2022-09-28T15:25:34.114" v="3166" actId="20577"/>
        <pc:sldMkLst>
          <pc:docMk/>
          <pc:sldMk cId="2431769257" sldId="260"/>
        </pc:sldMkLst>
        <pc:spChg chg="mod">
          <ac:chgData name="Diana Lumaca" userId="1ed1e8cf-9498-4121-b721-7cbf5fb3d4fc" providerId="ADAL" clId="{2C25A8F5-A6F4-4C45-A7E4-0F5CB83A04A5}" dt="2022-09-27T17:34:55.888" v="1802" actId="21"/>
          <ac:spMkLst>
            <pc:docMk/>
            <pc:sldMk cId="2431769257" sldId="260"/>
            <ac:spMk id="2" creationId="{211B9405-92E6-F34C-866F-7E192BD0F2F3}"/>
          </ac:spMkLst>
        </pc:spChg>
        <pc:spChg chg="mod">
          <ac:chgData name="Diana Lumaca" userId="1ed1e8cf-9498-4121-b721-7cbf5fb3d4fc" providerId="ADAL" clId="{2C25A8F5-A6F4-4C45-A7E4-0F5CB83A04A5}" dt="2022-09-28T15:25:34.114" v="3166" actId="20577"/>
          <ac:spMkLst>
            <pc:docMk/>
            <pc:sldMk cId="2431769257" sldId="260"/>
            <ac:spMk id="3" creationId="{358D6075-F43B-D649-044C-2EE3CDAC4EAE}"/>
          </ac:spMkLst>
        </pc:spChg>
        <pc:spChg chg="mod">
          <ac:chgData name="Diana Lumaca" userId="1ed1e8cf-9498-4121-b721-7cbf5fb3d4fc" providerId="ADAL" clId="{2C25A8F5-A6F4-4C45-A7E4-0F5CB83A04A5}" dt="2022-09-27T15:57:06.816" v="87" actId="1076"/>
          <ac:spMkLst>
            <pc:docMk/>
            <pc:sldMk cId="2431769257" sldId="260"/>
            <ac:spMk id="6" creationId="{00000000-0000-0000-0000-000000000000}"/>
          </ac:spMkLst>
        </pc:spChg>
        <pc:spChg chg="mod">
          <ac:chgData name="Diana Lumaca" userId="1ed1e8cf-9498-4121-b721-7cbf5fb3d4fc" providerId="ADAL" clId="{2C25A8F5-A6F4-4C45-A7E4-0F5CB83A04A5}" dt="2022-09-27T20:50:04.212" v="2401" actId="14100"/>
          <ac:spMkLst>
            <pc:docMk/>
            <pc:sldMk cId="2431769257" sldId="260"/>
            <ac:spMk id="7" creationId="{601BFA2C-15DB-BE3A-7DF6-026F5F3B3F8E}"/>
          </ac:spMkLst>
        </pc:spChg>
        <pc:spChg chg="add mod">
          <ac:chgData name="Diana Lumaca" userId="1ed1e8cf-9498-4121-b721-7cbf5fb3d4fc" providerId="ADAL" clId="{2C25A8F5-A6F4-4C45-A7E4-0F5CB83A04A5}" dt="2022-09-27T20:52:21.078" v="2541" actId="1038"/>
          <ac:spMkLst>
            <pc:docMk/>
            <pc:sldMk cId="2431769257" sldId="260"/>
            <ac:spMk id="9" creationId="{27CA10D6-A90F-5D7D-4D12-EE0CA666AF4A}"/>
          </ac:spMkLst>
        </pc:spChg>
        <pc:spChg chg="add del mod">
          <ac:chgData name="Diana Lumaca" userId="1ed1e8cf-9498-4121-b721-7cbf5fb3d4fc" providerId="ADAL" clId="{2C25A8F5-A6F4-4C45-A7E4-0F5CB83A04A5}" dt="2022-09-27T17:35:39.852" v="1842" actId="478"/>
          <ac:spMkLst>
            <pc:docMk/>
            <pc:sldMk cId="2431769257" sldId="260"/>
            <ac:spMk id="9" creationId="{D0FAAC75-5C19-7527-4384-3580F4C93E2C}"/>
          </ac:spMkLst>
        </pc:spChg>
        <pc:spChg chg="mod">
          <ac:chgData name="Diana Lumaca" userId="1ed1e8cf-9498-4121-b721-7cbf5fb3d4fc" providerId="ADAL" clId="{2C25A8F5-A6F4-4C45-A7E4-0F5CB83A04A5}" dt="2022-09-27T20:51:18.346" v="2502" actId="1076"/>
          <ac:spMkLst>
            <pc:docMk/>
            <pc:sldMk cId="2431769257" sldId="260"/>
            <ac:spMk id="10" creationId="{9ABB03C5-D545-EDD4-8D07-CEABA080524A}"/>
          </ac:spMkLst>
        </pc:spChg>
        <pc:picChg chg="mod">
          <ac:chgData name="Diana Lumaca" userId="1ed1e8cf-9498-4121-b721-7cbf5fb3d4fc" providerId="ADAL" clId="{2C25A8F5-A6F4-4C45-A7E4-0F5CB83A04A5}" dt="2022-09-27T20:51:12.686" v="2501" actId="1076"/>
          <ac:picMkLst>
            <pc:docMk/>
            <pc:sldMk cId="2431769257" sldId="260"/>
            <ac:picMk id="8" creationId="{61F3EC96-D303-FACF-C917-ADE614162EDF}"/>
          </ac:picMkLst>
        </pc:picChg>
      </pc:sldChg>
      <pc:sldChg chg="modSp mod modAnim modCm modNotesTx">
        <pc:chgData name="Diana Lumaca" userId="1ed1e8cf-9498-4121-b721-7cbf5fb3d4fc" providerId="ADAL" clId="{2C25A8F5-A6F4-4C45-A7E4-0F5CB83A04A5}" dt="2022-09-29T07:49:24.732" v="3352"/>
        <pc:sldMkLst>
          <pc:docMk/>
          <pc:sldMk cId="2417495542" sldId="261"/>
        </pc:sldMkLst>
        <pc:spChg chg="mod">
          <ac:chgData name="Diana Lumaca" userId="1ed1e8cf-9498-4121-b721-7cbf5fb3d4fc" providerId="ADAL" clId="{2C25A8F5-A6F4-4C45-A7E4-0F5CB83A04A5}" dt="2022-09-27T17:19:23.815" v="1721" actId="1076"/>
          <ac:spMkLst>
            <pc:docMk/>
            <pc:sldMk cId="2417495542" sldId="261"/>
            <ac:spMk id="7" creationId="{ECE4BFEA-A570-87F9-76EA-602C13D44901}"/>
          </ac:spMkLst>
        </pc:spChg>
        <pc:spChg chg="mod">
          <ac:chgData name="Diana Lumaca" userId="1ed1e8cf-9498-4121-b721-7cbf5fb3d4fc" providerId="ADAL" clId="{2C25A8F5-A6F4-4C45-A7E4-0F5CB83A04A5}" dt="2022-09-27T16:54:25.656" v="1573" actId="1038"/>
          <ac:spMkLst>
            <pc:docMk/>
            <pc:sldMk cId="2417495542" sldId="261"/>
            <ac:spMk id="9" creationId="{A18149D9-E335-C069-3C81-1D2334611477}"/>
          </ac:spMkLst>
        </pc:spChg>
      </pc:sldChg>
      <pc:sldChg chg="addSp modSp mod">
        <pc:chgData name="Diana Lumaca" userId="1ed1e8cf-9498-4121-b721-7cbf5fb3d4fc" providerId="ADAL" clId="{2C25A8F5-A6F4-4C45-A7E4-0F5CB83A04A5}" dt="2022-09-27T20:35:49.463" v="2225" actId="6549"/>
        <pc:sldMkLst>
          <pc:docMk/>
          <pc:sldMk cId="1867234791" sldId="262"/>
        </pc:sldMkLst>
        <pc:spChg chg="mod">
          <ac:chgData name="Diana Lumaca" userId="1ed1e8cf-9498-4121-b721-7cbf5fb3d4fc" providerId="ADAL" clId="{2C25A8F5-A6F4-4C45-A7E4-0F5CB83A04A5}" dt="2022-09-27T20:35:49.463" v="2225" actId="6549"/>
          <ac:spMkLst>
            <pc:docMk/>
            <pc:sldMk cId="1867234791" sldId="262"/>
            <ac:spMk id="3" creationId="{1B4CC175-D249-A202-D715-1FC8984F41BC}"/>
          </ac:spMkLst>
        </pc:spChg>
        <pc:spChg chg="add mod">
          <ac:chgData name="Diana Lumaca" userId="1ed1e8cf-9498-4121-b721-7cbf5fb3d4fc" providerId="ADAL" clId="{2C25A8F5-A6F4-4C45-A7E4-0F5CB83A04A5}" dt="2022-09-27T17:21:29.695" v="1731" actId="1076"/>
          <ac:spMkLst>
            <pc:docMk/>
            <pc:sldMk cId="1867234791" sldId="262"/>
            <ac:spMk id="8" creationId="{B323457A-B2A3-4265-B5FD-4D731FAA96E1}"/>
          </ac:spMkLst>
        </pc:spChg>
        <pc:spChg chg="mod">
          <ac:chgData name="Diana Lumaca" userId="1ed1e8cf-9498-4121-b721-7cbf5fb3d4fc" providerId="ADAL" clId="{2C25A8F5-A6F4-4C45-A7E4-0F5CB83A04A5}" dt="2022-09-27T15:53:14.426" v="8" actId="1076"/>
          <ac:spMkLst>
            <pc:docMk/>
            <pc:sldMk cId="1867234791" sldId="262"/>
            <ac:spMk id="9" creationId="{A8E2F9EE-49AF-AB43-CB5B-6C357BFE4105}"/>
          </ac:spMkLst>
        </pc:spChg>
      </pc:sldChg>
      <pc:sldChg chg="addSp modSp mod">
        <pc:chgData name="Diana Lumaca" userId="1ed1e8cf-9498-4121-b721-7cbf5fb3d4fc" providerId="ADAL" clId="{2C25A8F5-A6F4-4C45-A7E4-0F5CB83A04A5}" dt="2022-09-27T17:22:50.390" v="1732" actId="20577"/>
        <pc:sldMkLst>
          <pc:docMk/>
          <pc:sldMk cId="2585412763" sldId="264"/>
        </pc:sldMkLst>
        <pc:spChg chg="mod">
          <ac:chgData name="Diana Lumaca" userId="1ed1e8cf-9498-4121-b721-7cbf5fb3d4fc" providerId="ADAL" clId="{2C25A8F5-A6F4-4C45-A7E4-0F5CB83A04A5}" dt="2022-09-27T17:22:50.390" v="1732" actId="20577"/>
          <ac:spMkLst>
            <pc:docMk/>
            <pc:sldMk cId="2585412763" sldId="264"/>
            <ac:spMk id="3" creationId="{9D4526EB-321F-25F7-1CC8-04E5B6828B07}"/>
          </ac:spMkLst>
        </pc:spChg>
        <pc:spChg chg="add mod">
          <ac:chgData name="Diana Lumaca" userId="1ed1e8cf-9498-4121-b721-7cbf5fb3d4fc" providerId="ADAL" clId="{2C25A8F5-A6F4-4C45-A7E4-0F5CB83A04A5}" dt="2022-09-27T16:56:56.254" v="1605" actId="1035"/>
          <ac:spMkLst>
            <pc:docMk/>
            <pc:sldMk cId="2585412763" sldId="264"/>
            <ac:spMk id="10" creationId="{672A605E-0B16-F67E-8385-8D06E188298E}"/>
          </ac:spMkLst>
        </pc:spChg>
        <pc:spChg chg="mod">
          <ac:chgData name="Diana Lumaca" userId="1ed1e8cf-9498-4121-b721-7cbf5fb3d4fc" providerId="ADAL" clId="{2C25A8F5-A6F4-4C45-A7E4-0F5CB83A04A5}" dt="2022-09-27T16:57:03.342" v="1614" actId="1035"/>
          <ac:spMkLst>
            <pc:docMk/>
            <pc:sldMk cId="2585412763" sldId="264"/>
            <ac:spMk id="12" creationId="{B2BD0020-077C-776C-E5C6-A31F864730D3}"/>
          </ac:spMkLst>
        </pc:spChg>
        <pc:spChg chg="mod">
          <ac:chgData name="Diana Lumaca" userId="1ed1e8cf-9498-4121-b721-7cbf5fb3d4fc" providerId="ADAL" clId="{2C25A8F5-A6F4-4C45-A7E4-0F5CB83A04A5}" dt="2022-09-27T16:56:56.254" v="1605" actId="1035"/>
          <ac:spMkLst>
            <pc:docMk/>
            <pc:sldMk cId="2585412763" sldId="264"/>
            <ac:spMk id="13" creationId="{0115C7A1-DDEA-7AD8-C3AA-72A8F85CD467}"/>
          </ac:spMkLst>
        </pc:spChg>
      </pc:sldChg>
      <pc:sldChg chg="modSp mod modAnim modCm">
        <pc:chgData name="Diana Lumaca" userId="1ed1e8cf-9498-4121-b721-7cbf5fb3d4fc" providerId="ADAL" clId="{2C25A8F5-A6F4-4C45-A7E4-0F5CB83A04A5}" dt="2022-09-29T07:51:30.369" v="3362" actId="20577"/>
        <pc:sldMkLst>
          <pc:docMk/>
          <pc:sldMk cId="4203607706" sldId="267"/>
        </pc:sldMkLst>
        <pc:spChg chg="mod">
          <ac:chgData name="Diana Lumaca" userId="1ed1e8cf-9498-4121-b721-7cbf5fb3d4fc" providerId="ADAL" clId="{2C25A8F5-A6F4-4C45-A7E4-0F5CB83A04A5}" dt="2022-09-29T07:51:30.369" v="3362" actId="20577"/>
          <ac:spMkLst>
            <pc:docMk/>
            <pc:sldMk cId="4203607706" sldId="267"/>
            <ac:spMk id="9" creationId="{00000000-0000-0000-0000-000000000000}"/>
          </ac:spMkLst>
        </pc:spChg>
      </pc:sldChg>
      <pc:sldChg chg="addSp modSp mod modAnim">
        <pc:chgData name="Diana Lumaca" userId="1ed1e8cf-9498-4121-b721-7cbf5fb3d4fc" providerId="ADAL" clId="{2C25A8F5-A6F4-4C45-A7E4-0F5CB83A04A5}" dt="2022-09-28T07:35:55.575" v="3117" actId="20577"/>
        <pc:sldMkLst>
          <pc:docMk/>
          <pc:sldMk cId="1083128696" sldId="268"/>
        </pc:sldMkLst>
        <pc:spChg chg="mod">
          <ac:chgData name="Diana Lumaca" userId="1ed1e8cf-9498-4121-b721-7cbf5fb3d4fc" providerId="ADAL" clId="{2C25A8F5-A6F4-4C45-A7E4-0F5CB83A04A5}" dt="2022-09-27T21:31:09.773" v="2699" actId="14100"/>
          <ac:spMkLst>
            <pc:docMk/>
            <pc:sldMk cId="1083128696" sldId="268"/>
            <ac:spMk id="2" creationId="{1DCA1696-E07E-4E0E-C2CF-BFCF9410D333}"/>
          </ac:spMkLst>
        </pc:spChg>
        <pc:spChg chg="mod">
          <ac:chgData name="Diana Lumaca" userId="1ed1e8cf-9498-4121-b721-7cbf5fb3d4fc" providerId="ADAL" clId="{2C25A8F5-A6F4-4C45-A7E4-0F5CB83A04A5}" dt="2022-09-27T21:31:55.927" v="2706" actId="14100"/>
          <ac:spMkLst>
            <pc:docMk/>
            <pc:sldMk cId="1083128696" sldId="268"/>
            <ac:spMk id="3" creationId="{5E824C96-9607-C99F-1CC4-54E2BFE48E96}"/>
          </ac:spMkLst>
        </pc:spChg>
        <pc:spChg chg="add mod">
          <ac:chgData name="Diana Lumaca" userId="1ed1e8cf-9498-4121-b721-7cbf5fb3d4fc" providerId="ADAL" clId="{2C25A8F5-A6F4-4C45-A7E4-0F5CB83A04A5}" dt="2022-09-28T07:35:55.575" v="3117" actId="20577"/>
          <ac:spMkLst>
            <pc:docMk/>
            <pc:sldMk cId="1083128696" sldId="268"/>
            <ac:spMk id="9" creationId="{96E889C4-FF85-834F-8D69-36B650BAE5DA}"/>
          </ac:spMkLst>
        </pc:spChg>
        <pc:spChg chg="mod">
          <ac:chgData name="Diana Lumaca" userId="1ed1e8cf-9498-4121-b721-7cbf5fb3d4fc" providerId="ADAL" clId="{2C25A8F5-A6F4-4C45-A7E4-0F5CB83A04A5}" dt="2022-09-27T21:31:47.636" v="2705" actId="14100"/>
          <ac:spMkLst>
            <pc:docMk/>
            <pc:sldMk cId="1083128696" sldId="268"/>
            <ac:spMk id="12" creationId="{8D56A8DB-7835-F459-C229-8148C24AADDE}"/>
          </ac:spMkLst>
        </pc:spChg>
        <pc:picChg chg="mod">
          <ac:chgData name="Diana Lumaca" userId="1ed1e8cf-9498-4121-b721-7cbf5fb3d4fc" providerId="ADAL" clId="{2C25A8F5-A6F4-4C45-A7E4-0F5CB83A04A5}" dt="2022-09-27T21:32:10.211" v="2708" actId="14100"/>
          <ac:picMkLst>
            <pc:docMk/>
            <pc:sldMk cId="1083128696" sldId="268"/>
            <ac:picMk id="8" creationId="{DA8AEEAA-9BFE-413B-87B8-9C6BC4EC8F82}"/>
          </ac:picMkLst>
        </pc:picChg>
        <pc:picChg chg="mod">
          <ac:chgData name="Diana Lumaca" userId="1ed1e8cf-9498-4121-b721-7cbf5fb3d4fc" providerId="ADAL" clId="{2C25A8F5-A6F4-4C45-A7E4-0F5CB83A04A5}" dt="2022-09-27T21:31:43.363" v="2704" actId="1076"/>
          <ac:picMkLst>
            <pc:docMk/>
            <pc:sldMk cId="1083128696" sldId="268"/>
            <ac:picMk id="10" creationId="{E656BC10-4675-DBD6-AD50-B6894723F09F}"/>
          </ac:picMkLst>
        </pc:picChg>
      </pc:sldChg>
      <pc:sldChg chg="addSp delSp modSp mod modAnim">
        <pc:chgData name="Diana Lumaca" userId="1ed1e8cf-9498-4121-b721-7cbf5fb3d4fc" providerId="ADAL" clId="{2C25A8F5-A6F4-4C45-A7E4-0F5CB83A04A5}" dt="2022-09-28T07:36:54.340" v="3144" actId="947"/>
        <pc:sldMkLst>
          <pc:docMk/>
          <pc:sldMk cId="4083593610" sldId="269"/>
        </pc:sldMkLst>
        <pc:spChg chg="mod">
          <ac:chgData name="Diana Lumaca" userId="1ed1e8cf-9498-4121-b721-7cbf5fb3d4fc" providerId="ADAL" clId="{2C25A8F5-A6F4-4C45-A7E4-0F5CB83A04A5}" dt="2022-09-28T07:36:47.443" v="3143" actId="947"/>
          <ac:spMkLst>
            <pc:docMk/>
            <pc:sldMk cId="4083593610" sldId="269"/>
            <ac:spMk id="2" creationId="{C0BCD142-DC18-0113-B50F-FFBB00A7EA4F}"/>
          </ac:spMkLst>
        </pc:spChg>
        <pc:spChg chg="mod">
          <ac:chgData name="Diana Lumaca" userId="1ed1e8cf-9498-4121-b721-7cbf5fb3d4fc" providerId="ADAL" clId="{2C25A8F5-A6F4-4C45-A7E4-0F5CB83A04A5}" dt="2022-09-27T20:55:23.282" v="2551" actId="20577"/>
          <ac:spMkLst>
            <pc:docMk/>
            <pc:sldMk cId="4083593610" sldId="269"/>
            <ac:spMk id="3" creationId="{D7AEEBF6-E53A-9325-66E9-9548CC0A31A2}"/>
          </ac:spMkLst>
        </pc:spChg>
        <pc:spChg chg="add mod">
          <ac:chgData name="Diana Lumaca" userId="1ed1e8cf-9498-4121-b721-7cbf5fb3d4fc" providerId="ADAL" clId="{2C25A8F5-A6F4-4C45-A7E4-0F5CB83A04A5}" dt="2022-09-27T21:21:16.571" v="2643" actId="20577"/>
          <ac:spMkLst>
            <pc:docMk/>
            <pc:sldMk cId="4083593610" sldId="269"/>
            <ac:spMk id="9" creationId="{6B02521A-4052-A489-372F-6D3C6E51E8E1}"/>
          </ac:spMkLst>
        </pc:spChg>
        <pc:spChg chg="mod">
          <ac:chgData name="Diana Lumaca" userId="1ed1e8cf-9498-4121-b721-7cbf5fb3d4fc" providerId="ADAL" clId="{2C25A8F5-A6F4-4C45-A7E4-0F5CB83A04A5}" dt="2022-09-28T07:36:54.340" v="3144" actId="947"/>
          <ac:spMkLst>
            <pc:docMk/>
            <pc:sldMk cId="4083593610" sldId="269"/>
            <ac:spMk id="12" creationId="{8C0459C8-B268-7685-6BFA-C9DB45B4E15A}"/>
          </ac:spMkLst>
        </pc:spChg>
        <pc:spChg chg="mod">
          <ac:chgData name="Diana Lumaca" userId="1ed1e8cf-9498-4121-b721-7cbf5fb3d4fc" providerId="ADAL" clId="{2C25A8F5-A6F4-4C45-A7E4-0F5CB83A04A5}" dt="2022-09-27T21:10:43.272" v="2578" actId="1076"/>
          <ac:spMkLst>
            <pc:docMk/>
            <pc:sldMk cId="4083593610" sldId="269"/>
            <ac:spMk id="15" creationId="{1537315C-5776-94D5-9043-E71DDBA26DAC}"/>
          </ac:spMkLst>
        </pc:spChg>
        <pc:grpChg chg="add del mod">
          <ac:chgData name="Diana Lumaca" userId="1ed1e8cf-9498-4121-b721-7cbf5fb3d4fc" providerId="ADAL" clId="{2C25A8F5-A6F4-4C45-A7E4-0F5CB83A04A5}" dt="2022-09-27T21:25:48.302" v="2646" actId="478"/>
          <ac:grpSpMkLst>
            <pc:docMk/>
            <pc:sldMk cId="4083593610" sldId="269"/>
            <ac:grpSpMk id="11" creationId="{3CE9B8BA-D683-7BAC-677C-15F4CA0E028E}"/>
          </ac:grpSpMkLst>
        </pc:grpChg>
        <pc:grpChg chg="add mod">
          <ac:chgData name="Diana Lumaca" userId="1ed1e8cf-9498-4121-b721-7cbf5fb3d4fc" providerId="ADAL" clId="{2C25A8F5-A6F4-4C45-A7E4-0F5CB83A04A5}" dt="2022-09-27T21:24:14.239" v="2644"/>
          <ac:grpSpMkLst>
            <pc:docMk/>
            <pc:sldMk cId="4083593610" sldId="269"/>
            <ac:grpSpMk id="13" creationId="{60EE6875-0B0F-918C-6C34-23C2CB01A382}"/>
          </ac:grpSpMkLst>
        </pc:grpChg>
        <pc:grpChg chg="add mod">
          <ac:chgData name="Diana Lumaca" userId="1ed1e8cf-9498-4121-b721-7cbf5fb3d4fc" providerId="ADAL" clId="{2C25A8F5-A6F4-4C45-A7E4-0F5CB83A04A5}" dt="2022-09-27T21:24:14.239" v="2644"/>
          <ac:grpSpMkLst>
            <pc:docMk/>
            <pc:sldMk cId="4083593610" sldId="269"/>
            <ac:grpSpMk id="14" creationId="{D5444D1D-615E-2306-3ED1-618451D3828C}"/>
          </ac:grpSpMkLst>
        </pc:grpChg>
        <pc:grpChg chg="add del mod">
          <ac:chgData name="Diana Lumaca" userId="1ed1e8cf-9498-4121-b721-7cbf5fb3d4fc" providerId="ADAL" clId="{2C25A8F5-A6F4-4C45-A7E4-0F5CB83A04A5}" dt="2022-09-27T21:26:25.696" v="2654" actId="165"/>
          <ac:grpSpMkLst>
            <pc:docMk/>
            <pc:sldMk cId="4083593610" sldId="269"/>
            <ac:grpSpMk id="21" creationId="{34692DB7-4280-13EE-FADE-53206F2A7F71}"/>
          </ac:grpSpMkLst>
        </pc:grpChg>
        <pc:picChg chg="mod modCrop">
          <ac:chgData name="Diana Lumaca" userId="1ed1e8cf-9498-4121-b721-7cbf5fb3d4fc" providerId="ADAL" clId="{2C25A8F5-A6F4-4C45-A7E4-0F5CB83A04A5}" dt="2022-09-27T21:19:36.876" v="2623" actId="14100"/>
          <ac:picMkLst>
            <pc:docMk/>
            <pc:sldMk cId="4083593610" sldId="269"/>
            <ac:picMk id="7" creationId="{00000000-0000-0000-0000-000000000000}"/>
          </ac:picMkLst>
        </pc:picChg>
        <pc:picChg chg="add mod">
          <ac:chgData name="Diana Lumaca" userId="1ed1e8cf-9498-4121-b721-7cbf5fb3d4fc" providerId="ADAL" clId="{2C25A8F5-A6F4-4C45-A7E4-0F5CB83A04A5}" dt="2022-09-27T21:24:14.239" v="2644"/>
          <ac:picMkLst>
            <pc:docMk/>
            <pc:sldMk cId="4083593610" sldId="269"/>
            <ac:picMk id="16" creationId="{E3D58FB1-F34C-CDDF-E84C-EA32AC33AB5C}"/>
          </ac:picMkLst>
        </pc:picChg>
        <pc:picChg chg="add mod">
          <ac:chgData name="Diana Lumaca" userId="1ed1e8cf-9498-4121-b721-7cbf5fb3d4fc" providerId="ADAL" clId="{2C25A8F5-A6F4-4C45-A7E4-0F5CB83A04A5}" dt="2022-09-27T21:24:14.239" v="2644"/>
          <ac:picMkLst>
            <pc:docMk/>
            <pc:sldMk cId="4083593610" sldId="269"/>
            <ac:picMk id="17" creationId="{01B8C991-94FF-F446-EBAC-046629FD4769}"/>
          </ac:picMkLst>
        </pc:picChg>
        <pc:picChg chg="add mod">
          <ac:chgData name="Diana Lumaca" userId="1ed1e8cf-9498-4121-b721-7cbf5fb3d4fc" providerId="ADAL" clId="{2C25A8F5-A6F4-4C45-A7E4-0F5CB83A04A5}" dt="2022-09-27T21:24:14.239" v="2644"/>
          <ac:picMkLst>
            <pc:docMk/>
            <pc:sldMk cId="4083593610" sldId="269"/>
            <ac:picMk id="18" creationId="{C4875327-2225-BE92-BDD9-E985EAD5D732}"/>
          </ac:picMkLst>
        </pc:picChg>
        <pc:picChg chg="add mod">
          <ac:chgData name="Diana Lumaca" userId="1ed1e8cf-9498-4121-b721-7cbf5fb3d4fc" providerId="ADAL" clId="{2C25A8F5-A6F4-4C45-A7E4-0F5CB83A04A5}" dt="2022-09-27T21:24:14.239" v="2644"/>
          <ac:picMkLst>
            <pc:docMk/>
            <pc:sldMk cId="4083593610" sldId="269"/>
            <ac:picMk id="19" creationId="{C2A89634-2F4D-E77A-1D8F-94D77D980422}"/>
          </ac:picMkLst>
        </pc:picChg>
        <pc:picChg chg="add mod">
          <ac:chgData name="Diana Lumaca" userId="1ed1e8cf-9498-4121-b721-7cbf5fb3d4fc" providerId="ADAL" clId="{2C25A8F5-A6F4-4C45-A7E4-0F5CB83A04A5}" dt="2022-09-27T21:24:14.239" v="2644"/>
          <ac:picMkLst>
            <pc:docMk/>
            <pc:sldMk cId="4083593610" sldId="269"/>
            <ac:picMk id="20" creationId="{A25A2923-1C3C-0803-2864-F273F0D67F3F}"/>
          </ac:picMkLst>
        </pc:picChg>
        <pc:picChg chg="add del mod">
          <ac:chgData name="Diana Lumaca" userId="1ed1e8cf-9498-4121-b721-7cbf5fb3d4fc" providerId="ADAL" clId="{2C25A8F5-A6F4-4C45-A7E4-0F5CB83A04A5}" dt="2022-09-27T21:26:14.020" v="2652" actId="478"/>
          <ac:picMkLst>
            <pc:docMk/>
            <pc:sldMk cId="4083593610" sldId="269"/>
            <ac:picMk id="1026" creationId="{5AFE77E8-78D9-CA8E-67FB-B1ADD7E7D0B8}"/>
          </ac:picMkLst>
        </pc:picChg>
        <pc:picChg chg="add mod topLvl">
          <ac:chgData name="Diana Lumaca" userId="1ed1e8cf-9498-4121-b721-7cbf5fb3d4fc" providerId="ADAL" clId="{2C25A8F5-A6F4-4C45-A7E4-0F5CB83A04A5}" dt="2022-09-27T21:27:36.192" v="2673" actId="1076"/>
          <ac:picMkLst>
            <pc:docMk/>
            <pc:sldMk cId="4083593610" sldId="269"/>
            <ac:picMk id="1028" creationId="{DB25744C-4293-22FD-A538-5E6B019AEAC2}"/>
          </ac:picMkLst>
        </pc:picChg>
        <pc:picChg chg="add mod topLvl">
          <ac:chgData name="Diana Lumaca" userId="1ed1e8cf-9498-4121-b721-7cbf5fb3d4fc" providerId="ADAL" clId="{2C25A8F5-A6F4-4C45-A7E4-0F5CB83A04A5}" dt="2022-09-27T21:27:41.950" v="2674" actId="166"/>
          <ac:picMkLst>
            <pc:docMk/>
            <pc:sldMk cId="4083593610" sldId="269"/>
            <ac:picMk id="1029" creationId="{FF600C48-B396-4459-C9AA-8831F467637D}"/>
          </ac:picMkLst>
        </pc:picChg>
        <pc:picChg chg="mod">
          <ac:chgData name="Diana Lumaca" userId="1ed1e8cf-9498-4121-b721-7cbf5fb3d4fc" providerId="ADAL" clId="{2C25A8F5-A6F4-4C45-A7E4-0F5CB83A04A5}" dt="2022-09-27T21:19:39.484" v="2624" actId="1076"/>
          <ac:picMkLst>
            <pc:docMk/>
            <pc:sldMk cId="4083593610" sldId="269"/>
            <ac:picMk id="2050" creationId="{EB28AC73-5B48-D0E6-4FF8-7046F8E26F44}"/>
          </ac:picMkLst>
        </pc:picChg>
      </pc:sldChg>
      <pc:sldChg chg="delSp modSp mod delAnim modAnim">
        <pc:chgData name="Diana Lumaca" userId="1ed1e8cf-9498-4121-b721-7cbf5fb3d4fc" providerId="ADAL" clId="{2C25A8F5-A6F4-4C45-A7E4-0F5CB83A04A5}" dt="2022-09-29T07:51:45.366" v="3371" actId="20577"/>
        <pc:sldMkLst>
          <pc:docMk/>
          <pc:sldMk cId="308268613" sldId="270"/>
        </pc:sldMkLst>
        <pc:spChg chg="mod">
          <ac:chgData name="Diana Lumaca" userId="1ed1e8cf-9498-4121-b721-7cbf5fb3d4fc" providerId="ADAL" clId="{2C25A8F5-A6F4-4C45-A7E4-0F5CB83A04A5}" dt="2022-09-27T21:29:37.716" v="2689" actId="14100"/>
          <ac:spMkLst>
            <pc:docMk/>
            <pc:sldMk cId="308268613" sldId="270"/>
            <ac:spMk id="3" creationId="{4A787258-2986-E64C-7FFB-507D1D70D113}"/>
          </ac:spMkLst>
        </pc:spChg>
        <pc:spChg chg="mod">
          <ac:chgData name="Diana Lumaca" userId="1ed1e8cf-9498-4121-b721-7cbf5fb3d4fc" providerId="ADAL" clId="{2C25A8F5-A6F4-4C45-A7E4-0F5CB83A04A5}" dt="2022-09-29T07:51:45.366" v="3371" actId="20577"/>
          <ac:spMkLst>
            <pc:docMk/>
            <pc:sldMk cId="308268613" sldId="270"/>
            <ac:spMk id="9" creationId="{00000000-0000-0000-0000-000000000000}"/>
          </ac:spMkLst>
        </pc:spChg>
        <pc:spChg chg="mod">
          <ac:chgData name="Diana Lumaca" userId="1ed1e8cf-9498-4121-b721-7cbf5fb3d4fc" providerId="ADAL" clId="{2C25A8F5-A6F4-4C45-A7E4-0F5CB83A04A5}" dt="2022-09-27T21:28:41.310" v="2681" actId="1037"/>
          <ac:spMkLst>
            <pc:docMk/>
            <pc:sldMk cId="308268613" sldId="270"/>
            <ac:spMk id="31" creationId="{075D0572-3EE4-8C5E-C420-0965213653AB}"/>
          </ac:spMkLst>
        </pc:spChg>
        <pc:spChg chg="del">
          <ac:chgData name="Diana Lumaca" userId="1ed1e8cf-9498-4121-b721-7cbf5fb3d4fc" providerId="ADAL" clId="{2C25A8F5-A6F4-4C45-A7E4-0F5CB83A04A5}" dt="2022-09-27T17:42:53.307" v="1898" actId="478"/>
          <ac:spMkLst>
            <pc:docMk/>
            <pc:sldMk cId="308268613" sldId="270"/>
            <ac:spMk id="32" creationId="{CF96C455-2F17-712A-0DE4-0795C53F4027}"/>
          </ac:spMkLst>
        </pc:spChg>
        <pc:spChg chg="del">
          <ac:chgData name="Diana Lumaca" userId="1ed1e8cf-9498-4121-b721-7cbf5fb3d4fc" providerId="ADAL" clId="{2C25A8F5-A6F4-4C45-A7E4-0F5CB83A04A5}" dt="2022-09-27T17:43:07.781" v="1899" actId="478"/>
          <ac:spMkLst>
            <pc:docMk/>
            <pc:sldMk cId="308268613" sldId="270"/>
            <ac:spMk id="33" creationId="{EDED5563-9984-B67F-9472-DBB688EF763A}"/>
          </ac:spMkLst>
        </pc:spChg>
        <pc:spChg chg="mod">
          <ac:chgData name="Diana Lumaca" userId="1ed1e8cf-9498-4121-b721-7cbf5fb3d4fc" providerId="ADAL" clId="{2C25A8F5-A6F4-4C45-A7E4-0F5CB83A04A5}" dt="2022-09-27T21:29:06.771" v="2686" actId="14100"/>
          <ac:spMkLst>
            <pc:docMk/>
            <pc:sldMk cId="308268613" sldId="270"/>
            <ac:spMk id="36" creationId="{4EF34599-6B82-760C-C6A7-ABB99E631712}"/>
          </ac:spMkLst>
        </pc:spChg>
        <pc:spChg chg="mod">
          <ac:chgData name="Diana Lumaca" userId="1ed1e8cf-9498-4121-b721-7cbf5fb3d4fc" providerId="ADAL" clId="{2C25A8F5-A6F4-4C45-A7E4-0F5CB83A04A5}" dt="2022-09-27T21:29:29.168" v="2688" actId="1076"/>
          <ac:spMkLst>
            <pc:docMk/>
            <pc:sldMk cId="308268613" sldId="270"/>
            <ac:spMk id="40" creationId="{49DCFF1B-B847-2D13-5E6E-F0251C87E528}"/>
          </ac:spMkLst>
        </pc:spChg>
        <pc:spChg chg="mod">
          <ac:chgData name="Diana Lumaca" userId="1ed1e8cf-9498-4121-b721-7cbf5fb3d4fc" providerId="ADAL" clId="{2C25A8F5-A6F4-4C45-A7E4-0F5CB83A04A5}" dt="2022-09-27T21:29:01.551" v="2685" actId="1076"/>
          <ac:spMkLst>
            <pc:docMk/>
            <pc:sldMk cId="308268613" sldId="270"/>
            <ac:spMk id="44" creationId="{D45B72BE-165E-ED6B-170C-F10188B0435A}"/>
          </ac:spMkLst>
        </pc:spChg>
        <pc:grpChg chg="mod">
          <ac:chgData name="Diana Lumaca" userId="1ed1e8cf-9498-4121-b721-7cbf5fb3d4fc" providerId="ADAL" clId="{2C25A8F5-A6F4-4C45-A7E4-0F5CB83A04A5}" dt="2022-09-27T21:28:22.668" v="2675" actId="1076"/>
          <ac:grpSpMkLst>
            <pc:docMk/>
            <pc:sldMk cId="308268613" sldId="270"/>
            <ac:grpSpMk id="14" creationId="{659DB4C7-20FD-DB3E-484B-33EBB52C6CEB}"/>
          </ac:grpSpMkLst>
        </pc:grpChg>
        <pc:picChg chg="mod">
          <ac:chgData name="Diana Lumaca" userId="1ed1e8cf-9498-4121-b721-7cbf5fb3d4fc" providerId="ADAL" clId="{2C25A8F5-A6F4-4C45-A7E4-0F5CB83A04A5}" dt="2022-09-27T21:28:49.567" v="2682" actId="1076"/>
          <ac:picMkLst>
            <pc:docMk/>
            <pc:sldMk cId="308268613" sldId="270"/>
            <ac:picMk id="35" creationId="{EEDDFACE-45CB-F22C-5799-A36EBFD56C95}"/>
          </ac:picMkLst>
        </pc:picChg>
      </pc:sldChg>
      <pc:sldChg chg="addSp modSp mod">
        <pc:chgData name="Diana Lumaca" userId="1ed1e8cf-9498-4121-b721-7cbf5fb3d4fc" providerId="ADAL" clId="{2C25A8F5-A6F4-4C45-A7E4-0F5CB83A04A5}" dt="2022-09-28T15:30:21.960" v="3177" actId="1076"/>
        <pc:sldMkLst>
          <pc:docMk/>
          <pc:sldMk cId="244450033" sldId="358"/>
        </pc:sldMkLst>
        <pc:picChg chg="add mod">
          <ac:chgData name="Diana Lumaca" userId="1ed1e8cf-9498-4121-b721-7cbf5fb3d4fc" providerId="ADAL" clId="{2C25A8F5-A6F4-4C45-A7E4-0F5CB83A04A5}" dt="2022-09-28T15:30:21.960" v="3177" actId="1076"/>
          <ac:picMkLst>
            <pc:docMk/>
            <pc:sldMk cId="244450033" sldId="358"/>
            <ac:picMk id="4" creationId="{06ACA8F1-817F-2184-FF25-D42C1979886F}"/>
          </ac:picMkLst>
        </pc:picChg>
      </pc:sldChg>
      <pc:sldChg chg="addSp modSp">
        <pc:chgData name="Diana Lumaca" userId="1ed1e8cf-9498-4121-b721-7cbf5fb3d4fc" providerId="ADAL" clId="{2C25A8F5-A6F4-4C45-A7E4-0F5CB83A04A5}" dt="2022-09-28T15:30:24.252" v="3178"/>
        <pc:sldMkLst>
          <pc:docMk/>
          <pc:sldMk cId="1081030569" sldId="359"/>
        </pc:sldMkLst>
        <pc:picChg chg="add mod">
          <ac:chgData name="Diana Lumaca" userId="1ed1e8cf-9498-4121-b721-7cbf5fb3d4fc" providerId="ADAL" clId="{2C25A8F5-A6F4-4C45-A7E4-0F5CB83A04A5}" dt="2022-09-28T15:30:24.252" v="3178"/>
          <ac:picMkLst>
            <pc:docMk/>
            <pc:sldMk cId="1081030569" sldId="359"/>
            <ac:picMk id="4" creationId="{DAF379BD-2A90-A58E-82A1-AD98AEF359E6}"/>
          </ac:picMkLst>
        </pc:picChg>
      </pc:sldChg>
      <pc:sldChg chg="modSp mod modAnim">
        <pc:chgData name="Diana Lumaca" userId="1ed1e8cf-9498-4121-b721-7cbf5fb3d4fc" providerId="ADAL" clId="{2C25A8F5-A6F4-4C45-A7E4-0F5CB83A04A5}" dt="2022-09-27T21:42:12.975" v="3004"/>
        <pc:sldMkLst>
          <pc:docMk/>
          <pc:sldMk cId="1150444575" sldId="381"/>
        </pc:sldMkLst>
        <pc:spChg chg="mod">
          <ac:chgData name="Diana Lumaca" userId="1ed1e8cf-9498-4121-b721-7cbf5fb3d4fc" providerId="ADAL" clId="{2C25A8F5-A6F4-4C45-A7E4-0F5CB83A04A5}" dt="2022-09-27T21:39:22.569" v="2827" actId="1076"/>
          <ac:spMkLst>
            <pc:docMk/>
            <pc:sldMk cId="1150444575" sldId="381"/>
            <ac:spMk id="19" creationId="{C9FD447A-B34A-54AC-FC17-9BFC566ECBC8}"/>
          </ac:spMkLst>
        </pc:spChg>
        <pc:spChg chg="mod">
          <ac:chgData name="Diana Lumaca" userId="1ed1e8cf-9498-4121-b721-7cbf5fb3d4fc" providerId="ADAL" clId="{2C25A8F5-A6F4-4C45-A7E4-0F5CB83A04A5}" dt="2022-09-27T21:39:22.569" v="2827" actId="1076"/>
          <ac:spMkLst>
            <pc:docMk/>
            <pc:sldMk cId="1150444575" sldId="381"/>
            <ac:spMk id="20" creationId="{EECDA506-86D5-BE62-253D-692534A69F7E}"/>
          </ac:spMkLst>
        </pc:spChg>
        <pc:picChg chg="mod">
          <ac:chgData name="Diana Lumaca" userId="1ed1e8cf-9498-4121-b721-7cbf5fb3d4fc" providerId="ADAL" clId="{2C25A8F5-A6F4-4C45-A7E4-0F5CB83A04A5}" dt="2022-09-27T21:39:22.569" v="2827" actId="1076"/>
          <ac:picMkLst>
            <pc:docMk/>
            <pc:sldMk cId="1150444575" sldId="381"/>
            <ac:picMk id="8" creationId="{FFE041DF-B33F-B789-D984-54F00AA25531}"/>
          </ac:picMkLst>
        </pc:picChg>
        <pc:picChg chg="mod">
          <ac:chgData name="Diana Lumaca" userId="1ed1e8cf-9498-4121-b721-7cbf5fb3d4fc" providerId="ADAL" clId="{2C25A8F5-A6F4-4C45-A7E4-0F5CB83A04A5}" dt="2022-09-27T21:41:04.671" v="2849" actId="1037"/>
          <ac:picMkLst>
            <pc:docMk/>
            <pc:sldMk cId="1150444575" sldId="381"/>
            <ac:picMk id="13" creationId="{E64E187E-6DE1-46B0-4EA4-0CBE9769EF0F}"/>
          </ac:picMkLst>
        </pc:picChg>
        <pc:picChg chg="mod">
          <ac:chgData name="Diana Lumaca" userId="1ed1e8cf-9498-4121-b721-7cbf5fb3d4fc" providerId="ADAL" clId="{2C25A8F5-A6F4-4C45-A7E4-0F5CB83A04A5}" dt="2022-09-27T21:41:33.542" v="2926" actId="1035"/>
          <ac:picMkLst>
            <pc:docMk/>
            <pc:sldMk cId="1150444575" sldId="381"/>
            <ac:picMk id="14" creationId="{FA05C0F3-0567-414F-E1DA-3881FDCBD928}"/>
          </ac:picMkLst>
        </pc:picChg>
        <pc:picChg chg="mod">
          <ac:chgData name="Diana Lumaca" userId="1ed1e8cf-9498-4121-b721-7cbf5fb3d4fc" providerId="ADAL" clId="{2C25A8F5-A6F4-4C45-A7E4-0F5CB83A04A5}" dt="2022-09-27T21:41:53.410" v="2999" actId="1038"/>
          <ac:picMkLst>
            <pc:docMk/>
            <pc:sldMk cId="1150444575" sldId="381"/>
            <ac:picMk id="18" creationId="{0A0BBAB8-284C-22BB-364A-8E51E400C3A3}"/>
          </ac:picMkLst>
        </pc:picChg>
      </pc:sldChg>
      <pc:sldChg chg="addSp modSp">
        <pc:chgData name="Diana Lumaca" userId="1ed1e8cf-9498-4121-b721-7cbf5fb3d4fc" providerId="ADAL" clId="{2C25A8F5-A6F4-4C45-A7E4-0F5CB83A04A5}" dt="2022-09-28T15:30:03.497" v="3173"/>
        <pc:sldMkLst>
          <pc:docMk/>
          <pc:sldMk cId="88804741" sldId="383"/>
        </pc:sldMkLst>
        <pc:picChg chg="add mod">
          <ac:chgData name="Diana Lumaca" userId="1ed1e8cf-9498-4121-b721-7cbf5fb3d4fc" providerId="ADAL" clId="{2C25A8F5-A6F4-4C45-A7E4-0F5CB83A04A5}" dt="2022-09-28T15:30:03.497" v="3173"/>
          <ac:picMkLst>
            <pc:docMk/>
            <pc:sldMk cId="88804741" sldId="383"/>
            <ac:picMk id="24" creationId="{9DB0EF6D-5935-DDA9-4E34-9749523C197D}"/>
          </ac:picMkLst>
        </pc:picChg>
      </pc:sldChg>
      <pc:sldChg chg="addSp modSp mod">
        <pc:chgData name="Diana Lumaca" userId="1ed1e8cf-9498-4121-b721-7cbf5fb3d4fc" providerId="ADAL" clId="{2C25A8F5-A6F4-4C45-A7E4-0F5CB83A04A5}" dt="2022-09-28T15:30:06.477" v="3174"/>
        <pc:sldMkLst>
          <pc:docMk/>
          <pc:sldMk cId="2372497599" sldId="384"/>
        </pc:sldMkLst>
        <pc:spChg chg="mod">
          <ac:chgData name="Diana Lumaca" userId="1ed1e8cf-9498-4121-b721-7cbf5fb3d4fc" providerId="ADAL" clId="{2C25A8F5-A6F4-4C45-A7E4-0F5CB83A04A5}" dt="2022-09-27T21:42:59.459" v="3007" actId="790"/>
          <ac:spMkLst>
            <pc:docMk/>
            <pc:sldMk cId="2372497599" sldId="384"/>
            <ac:spMk id="16" creationId="{C6805F83-0A90-B355-DCD9-4BD8D1353526}"/>
          </ac:spMkLst>
        </pc:spChg>
        <pc:picChg chg="add mod">
          <ac:chgData name="Diana Lumaca" userId="1ed1e8cf-9498-4121-b721-7cbf5fb3d4fc" providerId="ADAL" clId="{2C25A8F5-A6F4-4C45-A7E4-0F5CB83A04A5}" dt="2022-09-28T15:30:06.477" v="3174"/>
          <ac:picMkLst>
            <pc:docMk/>
            <pc:sldMk cId="2372497599" sldId="384"/>
            <ac:picMk id="17" creationId="{64D01A61-704D-145C-596B-7B13133B45E6}"/>
          </ac:picMkLst>
        </pc:picChg>
      </pc:sldChg>
      <pc:sldChg chg="modSp mod">
        <pc:chgData name="Diana Lumaca" userId="1ed1e8cf-9498-4121-b721-7cbf5fb3d4fc" providerId="ADAL" clId="{2C25A8F5-A6F4-4C45-A7E4-0F5CB83A04A5}" dt="2022-09-28T15:33:04.127" v="3351" actId="404"/>
        <pc:sldMkLst>
          <pc:docMk/>
          <pc:sldMk cId="1350625484" sldId="386"/>
        </pc:sldMkLst>
        <pc:spChg chg="mod">
          <ac:chgData name="Diana Lumaca" userId="1ed1e8cf-9498-4121-b721-7cbf5fb3d4fc" providerId="ADAL" clId="{2C25A8F5-A6F4-4C45-A7E4-0F5CB83A04A5}" dt="2022-09-28T15:33:04.127" v="3351" actId="404"/>
          <ac:spMkLst>
            <pc:docMk/>
            <pc:sldMk cId="1350625484" sldId="386"/>
            <ac:spMk id="3" creationId="{748A437D-D617-1B27-D3FA-00EB6D9D9D58}"/>
          </ac:spMkLst>
        </pc:spChg>
      </pc:sldChg>
      <pc:sldChg chg="addSp modSp mod modAnim">
        <pc:chgData name="Diana Lumaca" userId="1ed1e8cf-9498-4121-b721-7cbf5fb3d4fc" providerId="ADAL" clId="{2C25A8F5-A6F4-4C45-A7E4-0F5CB83A04A5}" dt="2022-09-27T16:57:53.870" v="1627"/>
        <pc:sldMkLst>
          <pc:docMk/>
          <pc:sldMk cId="2639721630" sldId="388"/>
        </pc:sldMkLst>
        <pc:spChg chg="mod">
          <ac:chgData name="Diana Lumaca" userId="1ed1e8cf-9498-4121-b721-7cbf5fb3d4fc" providerId="ADAL" clId="{2C25A8F5-A6F4-4C45-A7E4-0F5CB83A04A5}" dt="2022-09-27T16:37:12.377" v="1124" actId="20577"/>
          <ac:spMkLst>
            <pc:docMk/>
            <pc:sldMk cId="2639721630" sldId="388"/>
            <ac:spMk id="3" creationId="{9D4526EB-321F-25F7-1CC8-04E5B6828B07}"/>
          </ac:spMkLst>
        </pc:spChg>
        <pc:spChg chg="add mod">
          <ac:chgData name="Diana Lumaca" userId="1ed1e8cf-9498-4121-b721-7cbf5fb3d4fc" providerId="ADAL" clId="{2C25A8F5-A6F4-4C45-A7E4-0F5CB83A04A5}" dt="2022-09-27T16:40:21.228" v="1188" actId="14100"/>
          <ac:spMkLst>
            <pc:docMk/>
            <pc:sldMk cId="2639721630" sldId="388"/>
            <ac:spMk id="7" creationId="{2F723672-AD7F-20AA-BA50-3D528083CB52}"/>
          </ac:spMkLst>
        </pc:spChg>
        <pc:spChg chg="add mod ord">
          <ac:chgData name="Diana Lumaca" userId="1ed1e8cf-9498-4121-b721-7cbf5fb3d4fc" providerId="ADAL" clId="{2C25A8F5-A6F4-4C45-A7E4-0F5CB83A04A5}" dt="2022-09-27T16:51:22.028" v="1398" actId="20577"/>
          <ac:spMkLst>
            <pc:docMk/>
            <pc:sldMk cId="2639721630" sldId="388"/>
            <ac:spMk id="9" creationId="{7FEAD692-1562-0161-7008-041E8BBF4E12}"/>
          </ac:spMkLst>
        </pc:spChg>
        <pc:spChg chg="add mod">
          <ac:chgData name="Diana Lumaca" userId="1ed1e8cf-9498-4121-b721-7cbf5fb3d4fc" providerId="ADAL" clId="{2C25A8F5-A6F4-4C45-A7E4-0F5CB83A04A5}" dt="2022-09-27T16:48:54.021" v="1311" actId="1035"/>
          <ac:spMkLst>
            <pc:docMk/>
            <pc:sldMk cId="2639721630" sldId="388"/>
            <ac:spMk id="10" creationId="{7BE0E8F3-355A-BC57-D785-D9538689CC44}"/>
          </ac:spMkLst>
        </pc:spChg>
        <pc:spChg chg="mod">
          <ac:chgData name="Diana Lumaca" userId="1ed1e8cf-9498-4121-b721-7cbf5fb3d4fc" providerId="ADAL" clId="{2C25A8F5-A6F4-4C45-A7E4-0F5CB83A04A5}" dt="2022-09-27T16:39:14.943" v="1158" actId="1076"/>
          <ac:spMkLst>
            <pc:docMk/>
            <pc:sldMk cId="2639721630" sldId="388"/>
            <ac:spMk id="13" creationId="{0115C7A1-DDEA-7AD8-C3AA-72A8F85CD467}"/>
          </ac:spMkLst>
        </pc:spChg>
      </pc:sldChg>
      <pc:sldChg chg="addSp delSp modSp new mod setBg">
        <pc:chgData name="Diana Lumaca" userId="1ed1e8cf-9498-4121-b721-7cbf5fb3d4fc" providerId="ADAL" clId="{2C25A8F5-A6F4-4C45-A7E4-0F5CB83A04A5}" dt="2022-09-27T21:48:36.384" v="3071" actId="478"/>
        <pc:sldMkLst>
          <pc:docMk/>
          <pc:sldMk cId="128539010" sldId="389"/>
        </pc:sldMkLst>
        <pc:spChg chg="mod">
          <ac:chgData name="Diana Lumaca" userId="1ed1e8cf-9498-4121-b721-7cbf5fb3d4fc" providerId="ADAL" clId="{2C25A8F5-A6F4-4C45-A7E4-0F5CB83A04A5}" dt="2022-09-27T21:46:24.580" v="3067" actId="20577"/>
          <ac:spMkLst>
            <pc:docMk/>
            <pc:sldMk cId="128539010" sldId="389"/>
            <ac:spMk id="2" creationId="{3EC2AE89-0686-E8D2-C456-54FD9DD150B1}"/>
          </ac:spMkLst>
        </pc:spChg>
        <pc:picChg chg="add del mod">
          <ac:chgData name="Diana Lumaca" userId="1ed1e8cf-9498-4121-b721-7cbf5fb3d4fc" providerId="ADAL" clId="{2C25A8F5-A6F4-4C45-A7E4-0F5CB83A04A5}" dt="2022-09-27T21:48:36.384" v="3071" actId="478"/>
          <ac:picMkLst>
            <pc:docMk/>
            <pc:sldMk cId="128539010" sldId="389"/>
            <ac:picMk id="4" creationId="{B91CB93B-A7FE-B12A-6953-1ED742FAF77D}"/>
          </ac:picMkLst>
        </pc:picChg>
      </pc:sldChg>
      <pc:sldChg chg="addSp modSp new ord">
        <pc:chgData name="Diana Lumaca" userId="1ed1e8cf-9498-4121-b721-7cbf5fb3d4fc" providerId="ADAL" clId="{2C25A8F5-A6F4-4C45-A7E4-0F5CB83A04A5}" dt="2022-09-28T15:28:01.280" v="3172"/>
        <pc:sldMkLst>
          <pc:docMk/>
          <pc:sldMk cId="663328414" sldId="390"/>
        </pc:sldMkLst>
        <pc:spChg chg="add mod">
          <ac:chgData name="Diana Lumaca" userId="1ed1e8cf-9498-4121-b721-7cbf5fb3d4fc" providerId="ADAL" clId="{2C25A8F5-A6F4-4C45-A7E4-0F5CB83A04A5}" dt="2022-09-28T15:27:55.941" v="3170" actId="164"/>
          <ac:spMkLst>
            <pc:docMk/>
            <pc:sldMk cId="663328414" sldId="390"/>
            <ac:spMk id="9" creationId="{B619E0C5-F01C-0EAB-9B3D-977E55CA8D87}"/>
          </ac:spMkLst>
        </pc:spChg>
        <pc:spChg chg="add mod">
          <ac:chgData name="Diana Lumaca" userId="1ed1e8cf-9498-4121-b721-7cbf5fb3d4fc" providerId="ADAL" clId="{2C25A8F5-A6F4-4C45-A7E4-0F5CB83A04A5}" dt="2022-09-28T15:27:55.941" v="3170" actId="164"/>
          <ac:spMkLst>
            <pc:docMk/>
            <pc:sldMk cId="663328414" sldId="390"/>
            <ac:spMk id="10" creationId="{72CC8DC1-18D8-C290-1333-B57463B6C305}"/>
          </ac:spMkLst>
        </pc:spChg>
        <pc:spChg chg="add mod">
          <ac:chgData name="Diana Lumaca" userId="1ed1e8cf-9498-4121-b721-7cbf5fb3d4fc" providerId="ADAL" clId="{2C25A8F5-A6F4-4C45-A7E4-0F5CB83A04A5}" dt="2022-09-28T15:27:55.941" v="3170" actId="164"/>
          <ac:spMkLst>
            <pc:docMk/>
            <pc:sldMk cId="663328414" sldId="390"/>
            <ac:spMk id="12" creationId="{E36C7762-E7D9-F66A-0994-1C2E26AB2BB5}"/>
          </ac:spMkLst>
        </pc:spChg>
        <pc:grpChg chg="add mod">
          <ac:chgData name="Diana Lumaca" userId="1ed1e8cf-9498-4121-b721-7cbf5fb3d4fc" providerId="ADAL" clId="{2C25A8F5-A6F4-4C45-A7E4-0F5CB83A04A5}" dt="2022-09-28T15:27:55.941" v="3170" actId="164"/>
          <ac:grpSpMkLst>
            <pc:docMk/>
            <pc:sldMk cId="663328414" sldId="390"/>
            <ac:grpSpMk id="13" creationId="{BA712129-CA3E-4518-F307-37B70BEA8A98}"/>
          </ac:grpSpMkLst>
        </pc:grpChg>
        <pc:picChg chg="add mod">
          <ac:chgData name="Diana Lumaca" userId="1ed1e8cf-9498-4121-b721-7cbf5fb3d4fc" providerId="ADAL" clId="{2C25A8F5-A6F4-4C45-A7E4-0F5CB83A04A5}" dt="2022-09-28T15:27:55.941" v="3170" actId="164"/>
          <ac:picMkLst>
            <pc:docMk/>
            <pc:sldMk cId="663328414" sldId="390"/>
            <ac:picMk id="7" creationId="{98E92615-FF78-FFF8-983C-4C62726B8F77}"/>
          </ac:picMkLst>
        </pc:picChg>
        <pc:picChg chg="add mod">
          <ac:chgData name="Diana Lumaca" userId="1ed1e8cf-9498-4121-b721-7cbf5fb3d4fc" providerId="ADAL" clId="{2C25A8F5-A6F4-4C45-A7E4-0F5CB83A04A5}" dt="2022-09-28T15:27:55.941" v="3170" actId="164"/>
          <ac:picMkLst>
            <pc:docMk/>
            <pc:sldMk cId="663328414" sldId="390"/>
            <ac:picMk id="8" creationId="{476597B5-C0B4-2A4A-93FA-C1D7EAB6AA4A}"/>
          </ac:picMkLst>
        </pc:picChg>
        <pc:picChg chg="add mod">
          <ac:chgData name="Diana Lumaca" userId="1ed1e8cf-9498-4121-b721-7cbf5fb3d4fc" providerId="ADAL" clId="{2C25A8F5-A6F4-4C45-A7E4-0F5CB83A04A5}" dt="2022-09-28T15:27:55.941" v="3170" actId="164"/>
          <ac:picMkLst>
            <pc:docMk/>
            <pc:sldMk cId="663328414" sldId="390"/>
            <ac:picMk id="11" creationId="{C2D2275A-CC29-1018-E84F-2D3AB16E1AAD}"/>
          </ac:picMkLst>
        </pc:picChg>
      </pc:sldChg>
    </pc:docChg>
  </pc:docChgLst>
  <pc:docChgLst>
    <pc:chgData name="Diana Lumaca" userId="S::dlumaca@infn.it::1ed1e8cf-9498-4121-b721-7cbf5fb3d4fc" providerId="AD" clId="Web-{580396F5-A92D-442B-9467-62D2B022B6EB}"/>
    <pc:docChg chg="modSld">
      <pc:chgData name="Diana Lumaca" userId="S::dlumaca@infn.it::1ed1e8cf-9498-4121-b721-7cbf5fb3d4fc" providerId="AD" clId="Web-{580396F5-A92D-442B-9467-62D2B022B6EB}" dt="2022-09-27T22:16:47.329" v="16" actId="1076"/>
      <pc:docMkLst>
        <pc:docMk/>
      </pc:docMkLst>
      <pc:sldChg chg="addSp delSp modSp delAnim">
        <pc:chgData name="Diana Lumaca" userId="S::dlumaca@infn.it::1ed1e8cf-9498-4121-b721-7cbf5fb3d4fc" providerId="AD" clId="Web-{580396F5-A92D-442B-9467-62D2B022B6EB}" dt="2022-09-27T22:16:47.329" v="16" actId="1076"/>
        <pc:sldMkLst>
          <pc:docMk/>
          <pc:sldMk cId="4083593610" sldId="269"/>
        </pc:sldMkLst>
        <pc:spChg chg="mod">
          <ac:chgData name="Diana Lumaca" userId="S::dlumaca@infn.it::1ed1e8cf-9498-4121-b721-7cbf5fb3d4fc" providerId="AD" clId="Web-{580396F5-A92D-442B-9467-62D2B022B6EB}" dt="2022-09-27T22:16:07.750" v="6" actId="20577"/>
          <ac:spMkLst>
            <pc:docMk/>
            <pc:sldMk cId="4083593610" sldId="269"/>
            <ac:spMk id="9" creationId="{6B02521A-4052-A489-372F-6D3C6E51E8E1}"/>
          </ac:spMkLst>
        </pc:spChg>
        <pc:spChg chg="add mod">
          <ac:chgData name="Diana Lumaca" userId="S::dlumaca@infn.it::1ed1e8cf-9498-4121-b721-7cbf5fb3d4fc" providerId="AD" clId="Web-{580396F5-A92D-442B-9467-62D2B022B6EB}" dt="2022-09-27T22:16:47.282" v="13" actId="1076"/>
          <ac:spMkLst>
            <pc:docMk/>
            <pc:sldMk cId="4083593610" sldId="269"/>
            <ac:spMk id="17" creationId="{CABA15C9-4ED3-DDF5-C31E-A1A27EA06AB0}"/>
          </ac:spMkLst>
        </pc:spChg>
        <pc:spChg chg="add mod">
          <ac:chgData name="Diana Lumaca" userId="S::dlumaca@infn.it::1ed1e8cf-9498-4121-b721-7cbf5fb3d4fc" providerId="AD" clId="Web-{580396F5-A92D-442B-9467-62D2B022B6EB}" dt="2022-09-27T22:16:47.298" v="14" actId="1076"/>
          <ac:spMkLst>
            <pc:docMk/>
            <pc:sldMk cId="4083593610" sldId="269"/>
            <ac:spMk id="19" creationId="{1F44F3F2-2AD4-8F04-C257-ED2CD46EC5DD}"/>
          </ac:spMkLst>
        </pc:spChg>
        <pc:picChg chg="add mod">
          <ac:chgData name="Diana Lumaca" userId="S::dlumaca@infn.it::1ed1e8cf-9498-4121-b721-7cbf5fb3d4fc" providerId="AD" clId="Web-{580396F5-A92D-442B-9467-62D2B022B6EB}" dt="2022-09-27T22:16:47.314" v="15" actId="1076"/>
          <ac:picMkLst>
            <pc:docMk/>
            <pc:sldMk cId="4083593610" sldId="269"/>
            <ac:picMk id="11" creationId="{71707EE3-81A7-8C83-A171-52018582E89C}"/>
          </ac:picMkLst>
        </pc:picChg>
        <pc:picChg chg="add mod">
          <ac:chgData name="Diana Lumaca" userId="S::dlumaca@infn.it::1ed1e8cf-9498-4121-b721-7cbf5fb3d4fc" providerId="AD" clId="Web-{580396F5-A92D-442B-9467-62D2B022B6EB}" dt="2022-09-27T22:16:47.329" v="16" actId="1076"/>
          <ac:picMkLst>
            <pc:docMk/>
            <pc:sldMk cId="4083593610" sldId="269"/>
            <ac:picMk id="14" creationId="{5E6181F2-E961-08CA-0156-A61DC0F378FC}"/>
          </ac:picMkLst>
        </pc:picChg>
        <pc:picChg chg="del">
          <ac:chgData name="Diana Lumaca" userId="S::dlumaca@infn.it::1ed1e8cf-9498-4121-b721-7cbf5fb3d4fc" providerId="AD" clId="Web-{580396F5-A92D-442B-9467-62D2B022B6EB}" dt="2022-09-27T22:16:11.859" v="7"/>
          <ac:picMkLst>
            <pc:docMk/>
            <pc:sldMk cId="4083593610" sldId="269"/>
            <ac:picMk id="1028" creationId="{DB25744C-4293-22FD-A538-5E6B019AEAC2}"/>
          </ac:picMkLst>
        </pc:picChg>
        <pc:picChg chg="del">
          <ac:chgData name="Diana Lumaca" userId="S::dlumaca@infn.it::1ed1e8cf-9498-4121-b721-7cbf5fb3d4fc" providerId="AD" clId="Web-{580396F5-A92D-442B-9467-62D2B022B6EB}" dt="2022-09-27T22:16:12.187" v="8"/>
          <ac:picMkLst>
            <pc:docMk/>
            <pc:sldMk cId="4083593610" sldId="269"/>
            <ac:picMk id="1029" creationId="{FF600C48-B396-4459-C9AA-8831F467637D}"/>
          </ac:picMkLst>
        </pc:picChg>
      </pc:sldChg>
    </pc:docChg>
  </pc:docChgLst>
  <pc:docChgLst>
    <pc:chgData name="Alessio Rocchi" userId="S::rocchi@infn.it::6db99ffd-c270-431a-9ff3-3963b085fdd5" providerId="AD" clId="Web-{EE097C07-9A82-7ADF-9AEA-ED394E5B6F8C}"/>
    <pc:docChg chg="mod modSld">
      <pc:chgData name="Alessio Rocchi" userId="S::rocchi@infn.it::6db99ffd-c270-431a-9ff3-3963b085fdd5" providerId="AD" clId="Web-{EE097C07-9A82-7ADF-9AEA-ED394E5B6F8C}" dt="2022-09-28T19:44:10.554" v="36"/>
      <pc:docMkLst>
        <pc:docMk/>
      </pc:docMkLst>
      <pc:sldChg chg="addCm">
        <pc:chgData name="Alessio Rocchi" userId="S::rocchi@infn.it::6db99ffd-c270-431a-9ff3-3963b085fdd5" providerId="AD" clId="Web-{EE097C07-9A82-7ADF-9AEA-ED394E5B6F8C}" dt="2022-09-28T19:44:10.554" v="36"/>
        <pc:sldMkLst>
          <pc:docMk/>
          <pc:sldMk cId="3881677439" sldId="257"/>
        </pc:sldMkLst>
      </pc:sldChg>
      <pc:sldChg chg="addCm">
        <pc:chgData name="Alessio Rocchi" userId="S::rocchi@infn.it::6db99ffd-c270-431a-9ff3-3963b085fdd5" providerId="AD" clId="Web-{EE097C07-9A82-7ADF-9AEA-ED394E5B6F8C}" dt="2022-09-28T19:27:51.232" v="1"/>
        <pc:sldMkLst>
          <pc:docMk/>
          <pc:sldMk cId="2417495542" sldId="261"/>
        </pc:sldMkLst>
      </pc:sldChg>
      <pc:sldChg chg="addCm">
        <pc:chgData name="Alessio Rocchi" userId="S::rocchi@infn.it::6db99ffd-c270-431a-9ff3-3963b085fdd5" providerId="AD" clId="Web-{EE097C07-9A82-7ADF-9AEA-ED394E5B6F8C}" dt="2022-09-28T19:28:42.264" v="2"/>
        <pc:sldMkLst>
          <pc:docMk/>
          <pc:sldMk cId="1867234791" sldId="262"/>
        </pc:sldMkLst>
      </pc:sldChg>
      <pc:sldChg chg="addCm">
        <pc:chgData name="Alessio Rocchi" userId="S::rocchi@infn.it::6db99ffd-c270-431a-9ff3-3963b085fdd5" providerId="AD" clId="Web-{EE097C07-9A82-7ADF-9AEA-ED394E5B6F8C}" dt="2022-09-28T19:30:30.188" v="3"/>
        <pc:sldMkLst>
          <pc:docMk/>
          <pc:sldMk cId="2585412763" sldId="264"/>
        </pc:sldMkLst>
      </pc:sldChg>
      <pc:sldChg chg="modSp addCm">
        <pc:chgData name="Alessio Rocchi" userId="S::rocchi@infn.it::6db99ffd-c270-431a-9ff3-3963b085fdd5" providerId="AD" clId="Web-{EE097C07-9A82-7ADF-9AEA-ED394E5B6F8C}" dt="2022-09-28T19:34:45.853" v="14" actId="20577"/>
        <pc:sldMkLst>
          <pc:docMk/>
          <pc:sldMk cId="4203607706" sldId="267"/>
        </pc:sldMkLst>
        <pc:spChg chg="mod">
          <ac:chgData name="Alessio Rocchi" userId="S::rocchi@infn.it::6db99ffd-c270-431a-9ff3-3963b085fdd5" providerId="AD" clId="Web-{EE097C07-9A82-7ADF-9AEA-ED394E5B6F8C}" dt="2022-09-28T19:34:45.853" v="14" actId="20577"/>
          <ac:spMkLst>
            <pc:docMk/>
            <pc:sldMk cId="4203607706" sldId="267"/>
            <ac:spMk id="23" creationId="{E8398A16-07C9-58CB-80CF-8260E9F54519}"/>
          </ac:spMkLst>
        </pc:spChg>
      </pc:sldChg>
      <pc:sldChg chg="modSp">
        <pc:chgData name="Alessio Rocchi" userId="S::rocchi@infn.it::6db99ffd-c270-431a-9ff3-3963b085fdd5" providerId="AD" clId="Web-{EE097C07-9A82-7ADF-9AEA-ED394E5B6F8C}" dt="2022-09-28T19:36:56.950" v="18" actId="20577"/>
        <pc:sldMkLst>
          <pc:docMk/>
          <pc:sldMk cId="308268613" sldId="270"/>
        </pc:sldMkLst>
        <pc:spChg chg="mod">
          <ac:chgData name="Alessio Rocchi" userId="S::rocchi@infn.it::6db99ffd-c270-431a-9ff3-3963b085fdd5" providerId="AD" clId="Web-{EE097C07-9A82-7ADF-9AEA-ED394E5B6F8C}" dt="2022-09-28T19:36:56.950" v="18" actId="20577"/>
          <ac:spMkLst>
            <pc:docMk/>
            <pc:sldMk cId="308268613" sldId="270"/>
            <ac:spMk id="3" creationId="{4A787258-2986-E64C-7FFB-507D1D70D113}"/>
          </ac:spMkLst>
        </pc:spChg>
      </pc:sldChg>
      <pc:sldChg chg="modSp">
        <pc:chgData name="Alessio Rocchi" userId="S::rocchi@infn.it::6db99ffd-c270-431a-9ff3-3963b085fdd5" providerId="AD" clId="Web-{EE097C07-9A82-7ADF-9AEA-ED394E5B6F8C}" dt="2022-09-28T19:40:35.440" v="31" actId="20577"/>
        <pc:sldMkLst>
          <pc:docMk/>
          <pc:sldMk cId="4273191397" sldId="385"/>
        </pc:sldMkLst>
        <pc:spChg chg="mod">
          <ac:chgData name="Alessio Rocchi" userId="S::rocchi@infn.it::6db99ffd-c270-431a-9ff3-3963b085fdd5" providerId="AD" clId="Web-{EE097C07-9A82-7ADF-9AEA-ED394E5B6F8C}" dt="2022-09-28T19:40:35.440" v="31" actId="20577"/>
          <ac:spMkLst>
            <pc:docMk/>
            <pc:sldMk cId="4273191397" sldId="385"/>
            <ac:spMk id="3" creationId="{748A437D-D617-1B27-D3FA-00EB6D9D9D58}"/>
          </ac:spMkLst>
        </pc:spChg>
      </pc:sldChg>
      <pc:sldChg chg="modSp">
        <pc:chgData name="Alessio Rocchi" userId="S::rocchi@infn.it::6db99ffd-c270-431a-9ff3-3963b085fdd5" providerId="AD" clId="Web-{EE097C07-9A82-7ADF-9AEA-ED394E5B6F8C}" dt="2022-09-28T19:41:16.237" v="35" actId="20577"/>
        <pc:sldMkLst>
          <pc:docMk/>
          <pc:sldMk cId="1350625484" sldId="386"/>
        </pc:sldMkLst>
        <pc:spChg chg="mod">
          <ac:chgData name="Alessio Rocchi" userId="S::rocchi@infn.it::6db99ffd-c270-431a-9ff3-3963b085fdd5" providerId="AD" clId="Web-{EE097C07-9A82-7ADF-9AEA-ED394E5B6F8C}" dt="2022-09-28T19:41:16.237" v="35" actId="20577"/>
          <ac:spMkLst>
            <pc:docMk/>
            <pc:sldMk cId="1350625484" sldId="386"/>
            <ac:spMk id="3" creationId="{748A437D-D617-1B27-D3FA-00EB6D9D9D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3BFA7-6F5A-4D88-AD08-54CF3076A514}" type="datetimeFigureOut">
              <a:rPr lang="en-GB" smtClean="0"/>
              <a:t>29/09/2022</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D3621-59E3-439A-9E7D-DF48CDC5691E}" type="slidenum">
              <a:rPr lang="en-GB" smtClean="0"/>
              <a:t>‹N›</a:t>
            </a:fld>
            <a:endParaRPr lang="en-GB"/>
          </a:p>
        </p:txBody>
      </p:sp>
    </p:spTree>
    <p:extLst>
      <p:ext uri="{BB962C8B-B14F-4D97-AF65-F5344CB8AC3E}">
        <p14:creationId xmlns:p14="http://schemas.microsoft.com/office/powerpoint/2010/main" val="790600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a:p>
            <a:endParaRPr lang="en-GB"/>
          </a:p>
          <a:p>
            <a:r>
              <a:rPr lang="en-GB"/>
              <a:t>Good </a:t>
            </a:r>
            <a:r>
              <a:rPr lang="en-GB" dirty="0"/>
              <a:t>evening. I’m Diana Lumaca from the Roma Tor </a:t>
            </a:r>
            <a:r>
              <a:rPr lang="en-GB" dirty="0" err="1"/>
              <a:t>Vergata</a:t>
            </a:r>
            <a:r>
              <a:rPr lang="en-GB" dirty="0"/>
              <a:t> Virgo/ET group and today I’ll show you some CO2 laser techniques in the perspective of future GW detectors.</a:t>
            </a:r>
          </a:p>
        </p:txBody>
      </p:sp>
      <p:sp>
        <p:nvSpPr>
          <p:cNvPr id="4" name="Segnaposto numero diapositiva 3"/>
          <p:cNvSpPr>
            <a:spLocks noGrp="1"/>
          </p:cNvSpPr>
          <p:nvPr>
            <p:ph type="sldNum" sz="quarter" idx="5"/>
          </p:nvPr>
        </p:nvSpPr>
        <p:spPr/>
        <p:txBody>
          <a:bodyPr/>
          <a:lstStyle/>
          <a:p>
            <a:fld id="{969D3621-59E3-439A-9E7D-DF48CDC5691E}" type="slidenum">
              <a:rPr lang="en-GB" smtClean="0"/>
              <a:t>1</a:t>
            </a:fld>
            <a:endParaRPr lang="en-GB"/>
          </a:p>
        </p:txBody>
      </p:sp>
    </p:spTree>
    <p:extLst>
      <p:ext uri="{BB962C8B-B14F-4D97-AF65-F5344CB8AC3E}">
        <p14:creationId xmlns:p14="http://schemas.microsoft.com/office/powerpoint/2010/main" val="3192833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600" dirty="0"/>
              <a:t>The strategy is to induce in the optics a complementary distortion, with respect to the one given by the aberrations, restoring the nominal optical configuration of the interferometer. </a:t>
            </a:r>
          </a:p>
          <a:p>
            <a:r>
              <a:rPr lang="en-US" sz="1600" dirty="0"/>
              <a:t>The </a:t>
            </a:r>
            <a:r>
              <a:rPr lang="en-US" sz="1600" b="1" dirty="0"/>
              <a:t>Advanced Virgo TCS features both new high-performance sensors and actuators</a:t>
            </a:r>
            <a:r>
              <a:rPr lang="en-US" sz="1600" dirty="0"/>
              <a:t>, making it a dynamical adaptive optical system. </a:t>
            </a:r>
            <a:endParaRPr lang="en-GB" sz="1600" dirty="0"/>
          </a:p>
          <a:p>
            <a:r>
              <a:rPr lang="en-GB" sz="1600" dirty="0"/>
              <a:t>Between actuators, there are the CO2 laser projectors.</a:t>
            </a:r>
          </a:p>
          <a:p>
            <a:r>
              <a:rPr lang="en-GB" sz="1600" dirty="0"/>
              <a:t>The two example are represented by DAS and DM. The first one is a system that starting from the gaussian shape of the beam, through the use of an appropriate optical layout and conical lens generate two annular power distributions…. The secondo one is composed by a mirror, who’s surface can be properly modified to imprint a phase on CO2 beam</a:t>
            </a:r>
          </a:p>
        </p:txBody>
      </p:sp>
      <p:sp>
        <p:nvSpPr>
          <p:cNvPr id="4" name="Segnaposto numero diapositiva 3"/>
          <p:cNvSpPr>
            <a:spLocks noGrp="1"/>
          </p:cNvSpPr>
          <p:nvPr>
            <p:ph type="sldNum" sz="quarter" idx="5"/>
          </p:nvPr>
        </p:nvSpPr>
        <p:spPr/>
        <p:txBody>
          <a:bodyPr/>
          <a:lstStyle/>
          <a:p>
            <a:fld id="{969D3621-59E3-439A-9E7D-DF48CDC5691E}" type="slidenum">
              <a:rPr lang="en-GB" smtClean="0"/>
              <a:t>10</a:t>
            </a:fld>
            <a:endParaRPr lang="en-GB"/>
          </a:p>
        </p:txBody>
      </p:sp>
    </p:spTree>
    <p:extLst>
      <p:ext uri="{BB962C8B-B14F-4D97-AF65-F5344CB8AC3E}">
        <p14:creationId xmlns:p14="http://schemas.microsoft.com/office/powerpoint/2010/main" val="1962888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Another very stringent problem in GW interferometer detector is represented by CTN, that</a:t>
            </a:r>
            <a:r>
              <a:rPr lang="en-GB" b="1" dirty="0"/>
              <a:t> represents a limit in middle frequency band and need to be reduced. </a:t>
            </a:r>
          </a:p>
          <a:p>
            <a:r>
              <a:rPr lang="en-GB" b="1" dirty="0"/>
              <a:t>Currently</a:t>
            </a:r>
            <a:r>
              <a:rPr lang="en-GB" dirty="0"/>
              <a:t>,</a:t>
            </a:r>
            <a:r>
              <a:rPr lang="en-GB" baseline="0" dirty="0"/>
              <a:t> </a:t>
            </a:r>
            <a:r>
              <a:rPr lang="en-GB" dirty="0"/>
              <a:t>coatings are composed by </a:t>
            </a:r>
            <a:r>
              <a:rPr lang="en-GB" b="1" dirty="0"/>
              <a:t>a stack o</a:t>
            </a:r>
            <a:r>
              <a:rPr lang="en-GB" b="1" baseline="0" dirty="0"/>
              <a:t>f titania doped </a:t>
            </a:r>
            <a:r>
              <a:rPr lang="en-GB" b="1" baseline="0" dirty="0" err="1"/>
              <a:t>tantala</a:t>
            </a:r>
            <a:r>
              <a:rPr lang="en-GB" b="1" baseline="0" dirty="0"/>
              <a:t> and fused silica layers</a:t>
            </a:r>
            <a:r>
              <a:rPr lang="en-GB" baseline="0" dirty="0"/>
              <a:t>, deposited through IBS at the LMA in Lyon. </a:t>
            </a:r>
            <a:r>
              <a:rPr lang="en-GB" b="1" baseline="0" dirty="0"/>
              <a:t>These coatings are the best optical component ever manufactured so far</a:t>
            </a:r>
            <a:r>
              <a:rPr lang="en-GB" baseline="0" dirty="0"/>
              <a:t>, in terms of excellent surface figure, really low absorption, very low scatter. But they need to be further improved.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CTN </a:t>
            </a:r>
            <a:r>
              <a:rPr lang="en-GB" b="1" dirty="0"/>
              <a:t> expression presents these </a:t>
            </a:r>
            <a:r>
              <a:rPr lang="en-GB" b="1" baseline="0" dirty="0"/>
              <a:t>main dependences</a:t>
            </a:r>
            <a:r>
              <a:rPr lang="en-GB" baseline="0" dirty="0"/>
              <a:t>.</a:t>
            </a:r>
            <a:r>
              <a:rPr lang="en-GB" b="1" baseline="0" dirty="0"/>
              <a:t> One of the chosen strategy was to </a:t>
            </a:r>
            <a:r>
              <a:rPr lang="en-GB" baseline="0" dirty="0"/>
              <a:t>reduce a factor 3 the coating loss angle and to increase the beam size (and also end test masses).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Another important parameter can be defined thinking to the fact that</a:t>
            </a:r>
            <a:r>
              <a:rPr lang="en-GB" b="1" baseline="0" noProof="0" dirty="0"/>
              <a:t> when a system is dissipative, its response to a step solicitation</a:t>
            </a:r>
            <a:r>
              <a:rPr lang="en-GB" baseline="0" noProof="0" dirty="0"/>
              <a:t> is characterized by a finite relaxation time, so there is a </a:t>
            </a:r>
            <a:r>
              <a:rPr lang="en-GB" b="1" baseline="0" noProof="0" dirty="0"/>
              <a:t>phase lag between an applied input and the system response</a:t>
            </a:r>
            <a:r>
              <a:rPr lang="en-GB" baseline="0" noProof="0" dirty="0"/>
              <a:t>: this phase lag is represented by the loss angle phi, that at resonance frequencies correspond to the inverse of Q and is an additive quantity.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egnaposto numero diapositiva 3"/>
          <p:cNvSpPr>
            <a:spLocks noGrp="1"/>
          </p:cNvSpPr>
          <p:nvPr>
            <p:ph type="sldNum" sz="quarter" idx="5"/>
          </p:nvPr>
        </p:nvSpPr>
        <p:spPr/>
        <p:txBody>
          <a:bodyPr/>
          <a:lstStyle/>
          <a:p>
            <a:fld id="{969D3621-59E3-439A-9E7D-DF48CDC5691E}" type="slidenum">
              <a:rPr lang="en-GB" smtClean="0"/>
              <a:t>11</a:t>
            </a:fld>
            <a:endParaRPr lang="en-GB"/>
          </a:p>
        </p:txBody>
      </p:sp>
    </p:spTree>
    <p:extLst>
      <p:ext uri="{BB962C8B-B14F-4D97-AF65-F5344CB8AC3E}">
        <p14:creationId xmlns:p14="http://schemas.microsoft.com/office/powerpoint/2010/main" val="485708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We have seen than CTN depend on coating material mechanical properties, through loss angle. </a:t>
            </a:r>
          </a:p>
          <a:p>
            <a:r>
              <a:rPr lang="en-GB" b="1" baseline="0" dirty="0"/>
              <a:t>To make mechanical characterizations, t</a:t>
            </a:r>
            <a:r>
              <a:rPr lang="en-GB" baseline="0" dirty="0"/>
              <a:t>he resonant ring-down method together with a GeNS </a:t>
            </a:r>
            <a:r>
              <a:rPr lang="en-GB" b="1" baseline="0" dirty="0"/>
              <a:t>can be used</a:t>
            </a:r>
            <a:r>
              <a:rPr lang="en-GB" baseline="0" dirty="0"/>
              <a:t>. A resonator is </a:t>
            </a:r>
            <a:r>
              <a:rPr lang="en-GB" b="1" baseline="0" dirty="0"/>
              <a:t>excited at its resonance frequencies and leaved free to oscillate</a:t>
            </a:r>
            <a:r>
              <a:rPr lang="en-GB" baseline="0" dirty="0"/>
              <a:t>: measuring the </a:t>
            </a:r>
            <a:r>
              <a:rPr lang="en-GB" b="1" baseline="0" dirty="0"/>
              <a:t>damping period</a:t>
            </a:r>
            <a:r>
              <a:rPr lang="en-GB" baseline="0" dirty="0"/>
              <a:t>, the loss angle can be extracted.</a:t>
            </a:r>
          </a:p>
          <a:p>
            <a:r>
              <a:rPr lang="en-GB" b="1" baseline="0" dirty="0"/>
              <a:t>To obtain the loss angle of a coating film </a:t>
            </a:r>
            <a:r>
              <a:rPr lang="en-GB" baseline="0" dirty="0"/>
              <a:t>is necessary to make mechanical characterization of a sample before and after coating deposition. In this way, also the dilution factor can be experimentally evaluated,</a:t>
            </a:r>
            <a:r>
              <a:rPr lang="en-GB" b="1" baseline="0" dirty="0"/>
              <a:t> by the frequency shift of the resonant modes</a:t>
            </a:r>
            <a:r>
              <a:rPr lang="en-GB" baseline="0" dirty="0"/>
              <a:t> and linked to specific elastic properties of the materials.</a:t>
            </a:r>
          </a:p>
          <a:p>
            <a:r>
              <a:rPr lang="en-GB" baseline="0" dirty="0"/>
              <a:t>Therefore, the stability of the substrate’s losses and frequencies is mandatory! From it depends also the coating detectability.</a:t>
            </a:r>
          </a:p>
          <a:p>
            <a:r>
              <a:rPr lang="en-US" dirty="0"/>
              <a:t>A </a:t>
            </a:r>
            <a:r>
              <a:rPr lang="en-US" b="1" dirty="0"/>
              <a:t>preferred choice between amorphous materials </a:t>
            </a:r>
            <a:r>
              <a:rPr lang="en-US" dirty="0"/>
              <a:t>is fused silica, because it is already the current bulk material in GW detector’s mirrors, it has a really low loss angle @ room T. Studying the fused silica substrate </a:t>
            </a:r>
            <a:r>
              <a:rPr lang="en-US" b="1" dirty="0"/>
              <a:t>two strange behaviors </a:t>
            </a:r>
            <a:r>
              <a:rPr lang="en-US" dirty="0"/>
              <a:t>have been observed:</a:t>
            </a:r>
          </a:p>
          <a:p>
            <a:pPr marL="249824" indent="-249824">
              <a:buFont typeface="+mj-lt"/>
              <a:buAutoNum type="arabicPeriod"/>
            </a:pPr>
            <a:r>
              <a:rPr lang="en-US" dirty="0"/>
              <a:t>The losses of the substrates </a:t>
            </a:r>
            <a:r>
              <a:rPr lang="en-US" b="1" dirty="0"/>
              <a:t>branch out, depending on the family membership</a:t>
            </a:r>
            <a:r>
              <a:rPr lang="en-US" dirty="0"/>
              <a:t>: butterfly modes have losses typically higher </a:t>
            </a:r>
            <a:r>
              <a:rPr lang="en-US" dirty="0" err="1"/>
              <a:t>wrt</a:t>
            </a:r>
            <a:r>
              <a:rPr lang="en-US" dirty="0"/>
              <a:t> mixed ones</a:t>
            </a:r>
          </a:p>
          <a:p>
            <a:pPr marL="249824" indent="-249824">
              <a:buFont typeface="+mj-lt"/>
              <a:buAutoNum type="arabicPeriod"/>
            </a:pPr>
            <a:r>
              <a:rPr lang="en-US" dirty="0"/>
              <a:t>Furthermore, the losses was </a:t>
            </a:r>
            <a:r>
              <a:rPr lang="en-US" b="1" dirty="0"/>
              <a:t>not stable in time</a:t>
            </a:r>
            <a:r>
              <a:rPr lang="en-US" dirty="0"/>
              <a:t>, get age, and worsen.</a:t>
            </a:r>
          </a:p>
          <a:p>
            <a:r>
              <a:rPr lang="en-US" dirty="0"/>
              <a:t>Annealing the samples at high temperature seems to restore initial value of losses, but it was not a definitive solution.</a:t>
            </a:r>
          </a:p>
          <a:p>
            <a:r>
              <a:rPr lang="en-US" b="1" dirty="0"/>
              <a:t>Mechanical characterization in this conditions is not</a:t>
            </a:r>
            <a:r>
              <a:rPr lang="en-US" b="1" baseline="0" dirty="0"/>
              <a:t> trivial.</a:t>
            </a:r>
            <a:endParaRPr lang="en-US" b="1" dirty="0"/>
          </a:p>
          <a:p>
            <a:endParaRPr lang="en-GB" dirty="0"/>
          </a:p>
          <a:p>
            <a:endParaRPr lang="en-GB" baseline="0" dirty="0"/>
          </a:p>
          <a:p>
            <a:endParaRPr lang="en-GB" baseline="0" dirty="0"/>
          </a:p>
          <a:p>
            <a:endParaRPr lang="en-GB" baseline="0" dirty="0"/>
          </a:p>
          <a:p>
            <a:r>
              <a:rPr lang="en-GB" baseline="0" dirty="0"/>
              <a:t>The Gentle Nodal Suspension offer many advantages: disc-shaped resonators should be used and can be suspended by their centre with no forces applied (but weight), minimum contact area and with a really reduction of coated surfaces damage issue. This kind of suspension guarantee high repeatability and all mode families with nodal lines passing through the centre can be measured.</a:t>
            </a:r>
            <a:endParaRPr lang="en-GB" dirty="0"/>
          </a:p>
          <a:p>
            <a:endParaRPr lang="en-GB" baseline="0" dirty="0"/>
          </a:p>
          <a:p>
            <a:endParaRPr lang="en-GB" baseline="0" dirty="0"/>
          </a:p>
          <a:p>
            <a:endParaRPr lang="en-GB" baseline="0" dirty="0"/>
          </a:p>
        </p:txBody>
      </p:sp>
      <p:sp>
        <p:nvSpPr>
          <p:cNvPr id="4" name="Segnaposto numero diapositiva 3"/>
          <p:cNvSpPr>
            <a:spLocks noGrp="1"/>
          </p:cNvSpPr>
          <p:nvPr>
            <p:ph type="sldNum" sz="quarter" idx="10"/>
          </p:nvPr>
        </p:nvSpPr>
        <p:spPr/>
        <p:txBody>
          <a:bodyPr/>
          <a:lstStyle/>
          <a:p>
            <a:fld id="{DDFFAE8F-7B3C-4E95-A645-D84179EAE783}" type="slidenum">
              <a:rPr lang="en-GB" smtClean="0"/>
              <a:t>12</a:t>
            </a:fld>
            <a:endParaRPr lang="en-GB"/>
          </a:p>
        </p:txBody>
      </p:sp>
    </p:spTree>
    <p:extLst>
      <p:ext uri="{BB962C8B-B14F-4D97-AF65-F5344CB8AC3E}">
        <p14:creationId xmlns:p14="http://schemas.microsoft.com/office/powerpoint/2010/main" val="35577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Regarding the branching</a:t>
            </a:r>
            <a:r>
              <a:rPr lang="en-GB" baseline="0" dirty="0"/>
              <a:t> </a:t>
            </a:r>
            <a:r>
              <a:rPr lang="en-GB" b="1" baseline="0" dirty="0"/>
              <a:t>we think to a very simple model</a:t>
            </a:r>
            <a:r>
              <a:rPr lang="en-GB" baseline="0" dirty="0"/>
              <a:t>, that is based on the fact that </a:t>
            </a:r>
            <a:r>
              <a:rPr lang="en-GB" b="1" baseline="0" dirty="0"/>
              <a:t>usually commercial samples has a rough not-polished edge surface</a:t>
            </a:r>
            <a:r>
              <a:rPr lang="en-GB" baseline="0" dirty="0"/>
              <a:t>. In the surface losses model, the sample is considered as composed of </a:t>
            </a:r>
            <a:r>
              <a:rPr lang="en-GB" b="1" baseline="0" dirty="0"/>
              <a:t>two parts</a:t>
            </a:r>
            <a:r>
              <a:rPr lang="en-GB" baseline="0" dirty="0"/>
              <a:t>: the bulk and the edge, each one with its own losses. In the plot you can see the experimental data (black stars) of a sample sample, but this time the red square reproduce perfectly the behaviour. </a:t>
            </a:r>
            <a:r>
              <a:rPr lang="en-GB" b="1" baseline="0" dirty="0"/>
              <a:t>Also the two different contribution are shown and we can see that the one from the edge is completely dominant and affects more the butterfly modes.</a:t>
            </a:r>
            <a:endParaRPr lang="en-GB" b="1" dirty="0"/>
          </a:p>
          <a:p>
            <a:endParaRPr lang="en-GB" dirty="0"/>
          </a:p>
        </p:txBody>
      </p:sp>
      <p:sp>
        <p:nvSpPr>
          <p:cNvPr id="4" name="Segnaposto numero diapositiva 3"/>
          <p:cNvSpPr>
            <a:spLocks noGrp="1"/>
          </p:cNvSpPr>
          <p:nvPr>
            <p:ph type="sldNum" sz="quarter" idx="5"/>
          </p:nvPr>
        </p:nvSpPr>
        <p:spPr/>
        <p:txBody>
          <a:bodyPr/>
          <a:lstStyle/>
          <a:p>
            <a:fld id="{969D3621-59E3-439A-9E7D-DF48CDC5691E}" type="slidenum">
              <a:rPr lang="en-GB" smtClean="0"/>
              <a:t>13</a:t>
            </a:fld>
            <a:endParaRPr lang="en-GB"/>
          </a:p>
        </p:txBody>
      </p:sp>
    </p:spTree>
    <p:extLst>
      <p:ext uri="{BB962C8B-B14F-4D97-AF65-F5344CB8AC3E}">
        <p14:creationId xmlns:p14="http://schemas.microsoft.com/office/powerpoint/2010/main" val="3361380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Considering the good results obtained by our model, </a:t>
            </a:r>
            <a:r>
              <a:rPr lang="en-GB" b="1" dirty="0"/>
              <a:t>we thought that a solution could be to polish the </a:t>
            </a:r>
            <a:r>
              <a:rPr lang="en-GB" b="1" baseline="0" dirty="0"/>
              <a:t>sample’s </a:t>
            </a:r>
            <a:r>
              <a:rPr lang="en-GB" b="1" dirty="0"/>
              <a:t>edge</a:t>
            </a:r>
            <a:r>
              <a:rPr lang="en-GB" dirty="0"/>
              <a:t>, in the attempt </a:t>
            </a:r>
            <a:r>
              <a:rPr lang="en-GB" baseline="0" dirty="0"/>
              <a:t>to reduce these spurious losses. </a:t>
            </a:r>
            <a:r>
              <a:rPr lang="en-GB" b="1" baseline="0" dirty="0"/>
              <a:t>We designed and realised a CO2 laser polishing facility</a:t>
            </a:r>
            <a:r>
              <a:rPr lang="en-GB" baseline="0" dirty="0"/>
              <a:t>. The main components are a CO2 laser, an adjustable telescope to obtain the desired beam size and a full-custom rotary stage that rotate the sample during the polishing procedure. Here you can see the full layout of our facility in Tor </a:t>
            </a:r>
            <a:r>
              <a:rPr lang="en-GB" baseline="0" dirty="0" err="1"/>
              <a:t>Vergata</a:t>
            </a:r>
            <a:r>
              <a:rPr lang="en-GB" baseline="0" dirty="0"/>
              <a:t> University, some detail of the rotary stage and a video of a sample during the procedure.</a:t>
            </a:r>
            <a:endParaRPr lang="en-GB" dirty="0"/>
          </a:p>
          <a:p>
            <a:endParaRPr lang="en-GB" dirty="0"/>
          </a:p>
        </p:txBody>
      </p:sp>
      <p:sp>
        <p:nvSpPr>
          <p:cNvPr id="4" name="Segnaposto numero diapositiva 3"/>
          <p:cNvSpPr>
            <a:spLocks noGrp="1"/>
          </p:cNvSpPr>
          <p:nvPr>
            <p:ph type="sldNum" sz="quarter" idx="5"/>
          </p:nvPr>
        </p:nvSpPr>
        <p:spPr/>
        <p:txBody>
          <a:bodyPr/>
          <a:lstStyle/>
          <a:p>
            <a:fld id="{969D3621-59E3-439A-9E7D-DF48CDC5691E}" type="slidenum">
              <a:rPr lang="en-GB" smtClean="0"/>
              <a:t>14</a:t>
            </a:fld>
            <a:endParaRPr lang="en-GB"/>
          </a:p>
        </p:txBody>
      </p:sp>
    </p:spTree>
    <p:extLst>
      <p:ext uri="{BB962C8B-B14F-4D97-AF65-F5344CB8AC3E}">
        <p14:creationId xmlns:p14="http://schemas.microsoft.com/office/powerpoint/2010/main" val="1683009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1" dirty="0"/>
              <a:t>The first results of the procedure was visible also by eye</a:t>
            </a:r>
            <a:r>
              <a:rPr lang="en-GB" dirty="0"/>
              <a:t>:</a:t>
            </a:r>
            <a:r>
              <a:rPr lang="en-GB" baseline="0" dirty="0"/>
              <a:t> the edge of the disc pass from being porous to shiny. The AFM measurement highlight a roughness improvement of 250 times, </a:t>
            </a:r>
            <a:r>
              <a:rPr lang="en-GB" baseline="0" dirty="0" err="1"/>
              <a:t>gentting</a:t>
            </a:r>
            <a:r>
              <a:rPr lang="en-GB" baseline="0" dirty="0"/>
              <a:t> better than the top and bottom surfaces.</a:t>
            </a:r>
            <a:endParaRPr lang="en-GB" dirty="0"/>
          </a:p>
        </p:txBody>
      </p:sp>
      <p:sp>
        <p:nvSpPr>
          <p:cNvPr id="4" name="Segnaposto numero diapositiva 3"/>
          <p:cNvSpPr>
            <a:spLocks noGrp="1"/>
          </p:cNvSpPr>
          <p:nvPr>
            <p:ph type="sldNum" sz="quarter" idx="10"/>
          </p:nvPr>
        </p:nvSpPr>
        <p:spPr/>
        <p:txBody>
          <a:bodyPr/>
          <a:lstStyle/>
          <a:p>
            <a:fld id="{DDFFAE8F-7B3C-4E95-A645-D84179EAE783}" type="slidenum">
              <a:rPr lang="en-GB" smtClean="0"/>
              <a:t>15</a:t>
            </a:fld>
            <a:endParaRPr lang="en-GB"/>
          </a:p>
        </p:txBody>
      </p:sp>
    </p:spTree>
    <p:extLst>
      <p:ext uri="{BB962C8B-B14F-4D97-AF65-F5344CB8AC3E}">
        <p14:creationId xmlns:p14="http://schemas.microsoft.com/office/powerpoint/2010/main" val="3096281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Obviously, also the mechanical characterization was performed.</a:t>
            </a:r>
          </a:p>
          <a:p>
            <a:r>
              <a:rPr lang="en-GB" baseline="0" dirty="0"/>
              <a:t>Those are the losses of sample that I show you before, with the </a:t>
            </a:r>
            <a:r>
              <a:rPr lang="en-GB" b="1" baseline="0" dirty="0"/>
              <a:t>branching issue, </a:t>
            </a:r>
            <a:r>
              <a:rPr lang="en-GB" baseline="0" dirty="0"/>
              <a:t>and surface model, with the </a:t>
            </a:r>
            <a:r>
              <a:rPr lang="en-GB" b="1" baseline="0" dirty="0"/>
              <a:t>two contribution </a:t>
            </a:r>
            <a:r>
              <a:rPr lang="en-GB" baseline="0" dirty="0"/>
              <a:t>from the edge and from the bulk. After CO2 laser polishing there is a general reduction of the losses and of the branching, together with the fact that bulk and edge contribution became almost of the same order. </a:t>
            </a:r>
            <a:r>
              <a:rPr lang="en-GB" b="1" baseline="0" dirty="0"/>
              <a:t>Polariscope image highlight some residual stress still present, so we make an annealing at high temperature and obtain the final results in red</a:t>
            </a:r>
            <a:r>
              <a:rPr lang="en-GB" baseline="0" dirty="0"/>
              <a:t>: the branching was completely deleted and the edge contribution passes from being dominant to be an order of magnitude lower </a:t>
            </a:r>
            <a:r>
              <a:rPr lang="en-GB" baseline="0" dirty="0" err="1"/>
              <a:t>wrt</a:t>
            </a:r>
            <a:r>
              <a:rPr lang="en-GB" baseline="0" dirty="0"/>
              <a:t> bulk one.</a:t>
            </a:r>
            <a:endParaRPr lang="en-GB" dirty="0"/>
          </a:p>
          <a:p>
            <a:r>
              <a:rPr lang="en-GB" b="1" dirty="0"/>
              <a:t>The other issue was the instability of losses in time</a:t>
            </a:r>
            <a:r>
              <a:rPr lang="en-GB" dirty="0"/>
              <a:t>. We have observed that the edge</a:t>
            </a:r>
            <a:r>
              <a:rPr lang="en-GB" baseline="0" dirty="0"/>
              <a:t> polishing </a:t>
            </a:r>
            <a:r>
              <a:rPr lang="en-GB" b="1" baseline="0" dirty="0"/>
              <a:t>heal also the ageing</a:t>
            </a:r>
            <a:r>
              <a:rPr lang="en-GB" baseline="0" dirty="0"/>
              <a:t>: here you can see the losses of another sample that drastically reduce after CO2 polishing and then remain almost constant for at least 10 months.</a:t>
            </a:r>
          </a:p>
          <a:p>
            <a:r>
              <a:rPr lang="en-GB" baseline="0" dirty="0"/>
              <a:t>These results of the polishing are </a:t>
            </a:r>
            <a:r>
              <a:rPr lang="en-GB" b="1" baseline="0" dirty="0"/>
              <a:t>so promising that</a:t>
            </a:r>
            <a:r>
              <a:rPr lang="en-GB" baseline="0" dirty="0"/>
              <a:t> </a:t>
            </a:r>
            <a:r>
              <a:rPr lang="en-GB" b="1" baseline="0" dirty="0"/>
              <a:t>these steps are going to be part of </a:t>
            </a:r>
            <a:r>
              <a:rPr lang="en-GB" baseline="0" dirty="0"/>
              <a:t>an international standard procedure for the substrate preparation for the coating deposition and the evaluation of its mechanical losses.</a:t>
            </a:r>
            <a:endParaRPr lang="en-GB" dirty="0"/>
          </a:p>
          <a:p>
            <a:endParaRPr lang="en-GB" dirty="0"/>
          </a:p>
        </p:txBody>
      </p:sp>
      <p:sp>
        <p:nvSpPr>
          <p:cNvPr id="4" name="Segnaposto numero diapositiva 3"/>
          <p:cNvSpPr>
            <a:spLocks noGrp="1"/>
          </p:cNvSpPr>
          <p:nvPr>
            <p:ph type="sldNum" sz="quarter" idx="10"/>
          </p:nvPr>
        </p:nvSpPr>
        <p:spPr/>
        <p:txBody>
          <a:bodyPr/>
          <a:lstStyle/>
          <a:p>
            <a:fld id="{DDFFAE8F-7B3C-4E95-A645-D84179EAE783}" type="slidenum">
              <a:rPr lang="en-GB" smtClean="0"/>
              <a:t>16</a:t>
            </a:fld>
            <a:endParaRPr lang="en-GB"/>
          </a:p>
        </p:txBody>
      </p:sp>
    </p:spTree>
    <p:extLst>
      <p:ext uri="{BB962C8B-B14F-4D97-AF65-F5344CB8AC3E}">
        <p14:creationId xmlns:p14="http://schemas.microsoft.com/office/powerpoint/2010/main" val="2871311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Summarizing, ET is a very demanding challenge, from many point of view, involving significant R&amp;D processes.</a:t>
            </a:r>
          </a:p>
          <a:p>
            <a:r>
              <a:rPr lang="en-GB" dirty="0"/>
              <a:t>One of them is carried out by LOVEC-ET project</a:t>
            </a:r>
          </a:p>
        </p:txBody>
      </p:sp>
      <p:sp>
        <p:nvSpPr>
          <p:cNvPr id="4" name="Segnaposto numero diapositiva 3"/>
          <p:cNvSpPr>
            <a:spLocks noGrp="1"/>
          </p:cNvSpPr>
          <p:nvPr>
            <p:ph type="sldNum" sz="quarter" idx="5"/>
          </p:nvPr>
        </p:nvSpPr>
        <p:spPr/>
        <p:txBody>
          <a:bodyPr/>
          <a:lstStyle/>
          <a:p>
            <a:fld id="{969D3621-59E3-439A-9E7D-DF48CDC5691E}" type="slidenum">
              <a:rPr lang="en-GB" smtClean="0"/>
              <a:t>17</a:t>
            </a:fld>
            <a:endParaRPr lang="en-GB"/>
          </a:p>
        </p:txBody>
      </p:sp>
    </p:spTree>
    <p:extLst>
      <p:ext uri="{BB962C8B-B14F-4D97-AF65-F5344CB8AC3E}">
        <p14:creationId xmlns:p14="http://schemas.microsoft.com/office/powerpoint/2010/main" val="2530114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We’ve largely seen that mirror’s surface condition at </a:t>
            </a:r>
            <a:r>
              <a:rPr lang="en-GB" dirty="0" err="1"/>
              <a:t>cryT</a:t>
            </a:r>
            <a:r>
              <a:rPr lang="en-GB" dirty="0"/>
              <a:t> is fundamental for cryogenic operation.</a:t>
            </a:r>
          </a:p>
          <a:p>
            <a:r>
              <a:rPr lang="en-GB" dirty="0"/>
              <a:t>One of the main issue is represented by frost formation and the design</a:t>
            </a:r>
          </a:p>
        </p:txBody>
      </p:sp>
      <p:sp>
        <p:nvSpPr>
          <p:cNvPr id="4" name="Segnaposto numero diapositiva 3"/>
          <p:cNvSpPr>
            <a:spLocks noGrp="1"/>
          </p:cNvSpPr>
          <p:nvPr>
            <p:ph type="sldNum" sz="quarter" idx="5"/>
          </p:nvPr>
        </p:nvSpPr>
        <p:spPr/>
        <p:txBody>
          <a:bodyPr/>
          <a:lstStyle/>
          <a:p>
            <a:fld id="{969D3621-59E3-439A-9E7D-DF48CDC5691E}" type="slidenum">
              <a:rPr lang="en-GB" smtClean="0"/>
              <a:t>18</a:t>
            </a:fld>
            <a:endParaRPr lang="en-GB"/>
          </a:p>
        </p:txBody>
      </p:sp>
    </p:spTree>
    <p:extLst>
      <p:ext uri="{BB962C8B-B14F-4D97-AF65-F5344CB8AC3E}">
        <p14:creationId xmlns:p14="http://schemas.microsoft.com/office/powerpoint/2010/main" val="3039850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noProof="0" dirty="0"/>
              <a:t>Here I just want to show you two pictures of Tor Vergata GeNS set-up</a:t>
            </a:r>
            <a:r>
              <a:rPr lang="en-GB" baseline="0" noProof="0" dirty="0"/>
              <a:t>, together with a easy schematization of the excitation and measurement systems. Samples are suspended on top of an half-sphere, over the actuators. Through them the excitation (sinusoidal, at a certain frequency) is transmitted to the disks. The subsequent decay phase is monitored through a laser, with a long optical lever, that hit the sample along the border and, after reflection, goes into a photodiode. </a:t>
            </a:r>
          </a:p>
          <a:p>
            <a:r>
              <a:rPr lang="it-IT" baseline="0" dirty="0"/>
              <a:t>---------------------------------------------------------</a:t>
            </a:r>
          </a:p>
          <a:p>
            <a:r>
              <a:rPr lang="it-IT" baseline="0" dirty="0" err="1"/>
              <a:t>Shadowmeter</a:t>
            </a:r>
            <a:r>
              <a:rPr lang="it-IT" baseline="0" dirty="0"/>
              <a:t>: due fotodiodi, con una gap in mezzo, che misurano la differenza.</a:t>
            </a:r>
            <a:endParaRPr lang="it-IT" dirty="0"/>
          </a:p>
        </p:txBody>
      </p:sp>
      <p:sp>
        <p:nvSpPr>
          <p:cNvPr id="4" name="Segnaposto numero diapositiva 3"/>
          <p:cNvSpPr>
            <a:spLocks noGrp="1"/>
          </p:cNvSpPr>
          <p:nvPr>
            <p:ph type="sldNum" sz="quarter" idx="10"/>
          </p:nvPr>
        </p:nvSpPr>
        <p:spPr/>
        <p:txBody>
          <a:bodyPr/>
          <a:lstStyle/>
          <a:p>
            <a:fld id="{DD15ABBF-12C3-40D2-9552-6B5DB7324037}" type="slidenum">
              <a:rPr lang="en-GB" smtClean="0"/>
              <a:t>28</a:t>
            </a:fld>
            <a:endParaRPr lang="en-GB"/>
          </a:p>
        </p:txBody>
      </p:sp>
    </p:spTree>
    <p:extLst>
      <p:ext uri="{BB962C8B-B14F-4D97-AF65-F5344CB8AC3E}">
        <p14:creationId xmlns:p14="http://schemas.microsoft.com/office/powerpoint/2010/main" val="3699452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This is the outline of my presentation. I’ll start doing a really brief introduction about Einstein Telescope  and cryogenic operation of payload (already well presented earlier) and I’ll focus you attention to the mirror’s surface condition and the main issues known so far and I’ll show you a proposed solution with CO2 laser, exploring its use for ground-based GW interferometer so far.</a:t>
            </a:r>
          </a:p>
        </p:txBody>
      </p:sp>
      <p:sp>
        <p:nvSpPr>
          <p:cNvPr id="4" name="Segnaposto numero diapositiva 3"/>
          <p:cNvSpPr>
            <a:spLocks noGrp="1"/>
          </p:cNvSpPr>
          <p:nvPr>
            <p:ph type="sldNum" sz="quarter" idx="5"/>
          </p:nvPr>
        </p:nvSpPr>
        <p:spPr/>
        <p:txBody>
          <a:bodyPr/>
          <a:lstStyle/>
          <a:p>
            <a:fld id="{969D3621-59E3-439A-9E7D-DF48CDC5691E}" type="slidenum">
              <a:rPr lang="en-GB" smtClean="0"/>
              <a:t>2</a:t>
            </a:fld>
            <a:endParaRPr lang="en-GB"/>
          </a:p>
        </p:txBody>
      </p:sp>
    </p:spTree>
    <p:extLst>
      <p:ext uri="{BB962C8B-B14F-4D97-AF65-F5344CB8AC3E}">
        <p14:creationId xmlns:p14="http://schemas.microsoft.com/office/powerpoint/2010/main" val="3312562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So, ET will be a third generation GW interferometer observatory. Obviously the main goal is to improve the sensitivity and </a:t>
            </a:r>
            <a:r>
              <a:rPr lang="en-GB" b="1" dirty="0"/>
              <a:t>many challenging upgrades </a:t>
            </a:r>
            <a:r>
              <a:rPr lang="en-GB" b="1" dirty="0" err="1"/>
              <a:t>wrt</a:t>
            </a:r>
            <a:r>
              <a:rPr lang="en-GB" b="1" dirty="0"/>
              <a:t> nowadays ground-based detectors are foreseen to do that</a:t>
            </a:r>
            <a:r>
              <a:rPr lang="en-GB" dirty="0"/>
              <a:t>. Between them, ET will be an underground infrastructure, with arm length of 10 km and a triangular configuration with 3 nested detectors each of them made of two interferometers, one specialised in low frequency observation (ET-LF) and the other one in high frequency (ET-HF) observation. In this </a:t>
            </a:r>
            <a:r>
              <a:rPr lang="en-GB" b="1" dirty="0"/>
              <a:t>way the overall sensitivity curve,</a:t>
            </a:r>
            <a:r>
              <a:rPr lang="en-GB" dirty="0"/>
              <a:t> build by the composition of the sensitivity of the two interferometer, gain a larger and lower bandwidth. </a:t>
            </a:r>
            <a:r>
              <a:rPr lang="en-GB" b="1" dirty="0"/>
              <a:t>From the point of view of ET-LF, also cryogenic </a:t>
            </a:r>
            <a:r>
              <a:rPr lang="en-GB" dirty="0"/>
              <a:t>and heavy mirrors will be adopted to counteract thermal noise. </a:t>
            </a:r>
            <a:r>
              <a:rPr lang="en-GB" b="1" dirty="0"/>
              <a:t>Some of these upgrade has been already at least partially tested on KAGRA </a:t>
            </a:r>
            <a:r>
              <a:rPr lang="en-GB" dirty="0"/>
              <a:t>(a 2.5 generation detector), like underground and cryogenic, </a:t>
            </a:r>
            <a:r>
              <a:rPr lang="en-GB" b="1" dirty="0"/>
              <a:t>but in particular the latter will be even more challenging </a:t>
            </a:r>
            <a:r>
              <a:rPr lang="en-GB" dirty="0"/>
              <a:t>together with vacuum, for ET.</a:t>
            </a:r>
          </a:p>
        </p:txBody>
      </p:sp>
      <p:sp>
        <p:nvSpPr>
          <p:cNvPr id="4" name="Segnaposto numero diapositiva 3"/>
          <p:cNvSpPr>
            <a:spLocks noGrp="1"/>
          </p:cNvSpPr>
          <p:nvPr>
            <p:ph type="sldNum" sz="quarter" idx="5"/>
          </p:nvPr>
        </p:nvSpPr>
        <p:spPr/>
        <p:txBody>
          <a:bodyPr/>
          <a:lstStyle/>
          <a:p>
            <a:fld id="{969D3621-59E3-439A-9E7D-DF48CDC5691E}" type="slidenum">
              <a:rPr lang="en-GB" smtClean="0"/>
              <a:t>3</a:t>
            </a:fld>
            <a:endParaRPr lang="en-GB"/>
          </a:p>
        </p:txBody>
      </p:sp>
    </p:spTree>
    <p:extLst>
      <p:ext uri="{BB962C8B-B14F-4D97-AF65-F5344CB8AC3E}">
        <p14:creationId xmlns:p14="http://schemas.microsoft.com/office/powerpoint/2010/main" val="3608295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The cryogenic operation of the payload </a:t>
            </a:r>
            <a:r>
              <a:rPr lang="en-GB" b="1" dirty="0"/>
              <a:t>will not be trivial</a:t>
            </a:r>
            <a:r>
              <a:rPr lang="en-GB" dirty="0"/>
              <a:t>, as already shown by GG FF and I think it will be shown tomorrow by PP. The thing is that the payload will not only need to steer and control the mirror position and orientation, but it will be needed to be part of the cryogenic cooling system</a:t>
            </a:r>
            <a:r>
              <a:rPr lang="en-GB" b="1" dirty="0"/>
              <a:t>. It will be needed to develop a suitable mechanical </a:t>
            </a:r>
            <a:r>
              <a:rPr lang="en-GB" dirty="0"/>
              <a:t>system hosting the mirrors at cryogenic temperature, able to </a:t>
            </a:r>
            <a:r>
              <a:rPr lang="en-GB" b="1" dirty="0"/>
              <a:t>sense mirror’s </a:t>
            </a:r>
            <a:r>
              <a:rPr lang="en-GB" dirty="0"/>
              <a:t>position and acceleration, allowing </a:t>
            </a:r>
            <a:r>
              <a:rPr lang="en-GB" b="1" dirty="0"/>
              <a:t>to align it </a:t>
            </a:r>
            <a:r>
              <a:rPr lang="en-GB" dirty="0"/>
              <a:t>and act if needed through automatic error signals. </a:t>
            </a:r>
            <a:r>
              <a:rPr lang="en-GB" b="1" dirty="0"/>
              <a:t>Furthermore</a:t>
            </a:r>
            <a:r>
              <a:rPr lang="en-GB" dirty="0"/>
              <a:t>,  </a:t>
            </a:r>
            <a:r>
              <a:rPr lang="en-GB" b="1" dirty="0"/>
              <a:t>we’ll need to develop a remote diagnostic and condition system </a:t>
            </a:r>
            <a:r>
              <a:rPr lang="en-GB" dirty="0"/>
              <a:t>for mirror’s surfaces: to </a:t>
            </a:r>
            <a:r>
              <a:rPr lang="en-GB" b="1" dirty="0"/>
              <a:t>monitor</a:t>
            </a:r>
            <a:r>
              <a:rPr lang="en-GB" dirty="0"/>
              <a:t> and control mirror’s mechanical and thermal observables. Regarding that…</a:t>
            </a:r>
          </a:p>
        </p:txBody>
      </p:sp>
      <p:sp>
        <p:nvSpPr>
          <p:cNvPr id="4" name="Segnaposto numero diapositiva 3"/>
          <p:cNvSpPr>
            <a:spLocks noGrp="1"/>
          </p:cNvSpPr>
          <p:nvPr>
            <p:ph type="sldNum" sz="quarter" idx="5"/>
          </p:nvPr>
        </p:nvSpPr>
        <p:spPr/>
        <p:txBody>
          <a:bodyPr/>
          <a:lstStyle/>
          <a:p>
            <a:fld id="{969D3621-59E3-439A-9E7D-DF48CDC5691E}" type="slidenum">
              <a:rPr lang="en-GB" smtClean="0"/>
              <a:t>4</a:t>
            </a:fld>
            <a:endParaRPr lang="en-GB"/>
          </a:p>
        </p:txBody>
      </p:sp>
    </p:spTree>
    <p:extLst>
      <p:ext uri="{BB962C8B-B14F-4D97-AF65-F5344CB8AC3E}">
        <p14:creationId xmlns:p14="http://schemas.microsoft.com/office/powerpoint/2010/main" val="329661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We have already seen in many previous presentations which is the issue</a:t>
            </a:r>
            <a:r>
              <a:rPr lang="en-GB" dirty="0"/>
              <a:t>, let me just recall the main highlights. </a:t>
            </a:r>
            <a:r>
              <a:rPr kumimoji="1" lang="en-US" altLang="ja-JP" sz="1200" b="0" dirty="0"/>
              <a:t>UHV </a:t>
            </a:r>
            <a:r>
              <a:rPr kumimoji="1" lang="en-US" altLang="ja-JP" sz="1200" b="1" dirty="0"/>
              <a:t>residual molecules </a:t>
            </a:r>
            <a:r>
              <a:rPr kumimoji="1" lang="en-US" altLang="ja-JP" sz="1200" b="0" dirty="0"/>
              <a:t>and </a:t>
            </a:r>
            <a:r>
              <a:rPr kumimoji="1" lang="en-US" altLang="ja-JP" sz="1200" b="1" dirty="0"/>
              <a:t>gas drifting </a:t>
            </a:r>
            <a:r>
              <a:rPr kumimoji="1" lang="en-US" altLang="ja-JP" sz="1200" b="0" dirty="0"/>
              <a:t>from RT section along with laser radiation represent a really annoying issue, because they generate an adsorber layer on top of mirror’s surface, mainly made of H2O that affect optical properties of the mirror’s coating, </a:t>
            </a:r>
            <a:r>
              <a:rPr kumimoji="1" lang="en-US" altLang="ja-JP" sz="1200" dirty="0">
                <a:sym typeface="Wingdings" panose="05000000000000000000" pitchFamily="2" charset="2"/>
              </a:rPr>
              <a:t>compromising </a:t>
            </a:r>
            <a:r>
              <a:rPr kumimoji="1" lang="en-US" altLang="ja-JP" sz="1200" b="1" dirty="0">
                <a:sym typeface="Wingdings" panose="05000000000000000000" pitchFamily="2" charset="2"/>
              </a:rPr>
              <a:t>cryogenic operation</a:t>
            </a:r>
            <a:r>
              <a:rPr kumimoji="1" lang="en-US" altLang="ja-JP" sz="1200" dirty="0">
                <a:sym typeface="Wingdings" panose="05000000000000000000" pitchFamily="2" charset="2"/>
              </a:rPr>
              <a:t>,  generating </a:t>
            </a:r>
            <a:r>
              <a:rPr kumimoji="1" lang="en-US" altLang="ja-JP" sz="1200" b="1" dirty="0">
                <a:sym typeface="Wingdings" panose="05000000000000000000" pitchFamily="2" charset="2"/>
              </a:rPr>
              <a:t>optical losses </a:t>
            </a:r>
            <a:r>
              <a:rPr kumimoji="1" lang="en-US" altLang="ja-JP" sz="1200" dirty="0">
                <a:sym typeface="Wingdings" panose="05000000000000000000" pitchFamily="2" charset="2"/>
              </a:rPr>
              <a:t>and worsening TN and overall </a:t>
            </a:r>
            <a:r>
              <a:rPr kumimoji="1" lang="en-US" altLang="ja-JP" sz="1200" b="1" dirty="0">
                <a:sym typeface="Wingdings" panose="05000000000000000000" pitchFamily="2" charset="2"/>
              </a:rPr>
              <a:t>sensitivity level</a:t>
            </a:r>
            <a:endParaRPr kumimoji="1" lang="en-US" altLang="ja-JP" sz="1200" b="1" dirty="0">
              <a:ea typeface="Verdana" panose="020B0604030504040204" pitchFamily="34" charset="0"/>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t>The </a:t>
            </a:r>
            <a:r>
              <a:rPr kumimoji="1" lang="en-US" altLang="ja-JP" sz="1200" b="1" dirty="0"/>
              <a:t>most important feedback came from KAGRA </a:t>
            </a:r>
            <a:r>
              <a:rPr kumimoji="1" lang="en-US" altLang="ja-JP" sz="1200" b="0" dirty="0"/>
              <a:t>experience, in one of the first cryogenic tests they suffered so much from frost that it affect proper cryogenic operation. </a:t>
            </a:r>
          </a:p>
          <a:p>
            <a:r>
              <a:rPr lang="en-GB" dirty="0"/>
              <a:t>So…</a:t>
            </a:r>
          </a:p>
        </p:txBody>
      </p:sp>
      <p:sp>
        <p:nvSpPr>
          <p:cNvPr id="4" name="Segnaposto numero diapositiva 3"/>
          <p:cNvSpPr>
            <a:spLocks noGrp="1"/>
          </p:cNvSpPr>
          <p:nvPr>
            <p:ph type="sldNum" sz="quarter" idx="5"/>
          </p:nvPr>
        </p:nvSpPr>
        <p:spPr/>
        <p:txBody>
          <a:bodyPr/>
          <a:lstStyle/>
          <a:p>
            <a:fld id="{969D3621-59E3-439A-9E7D-DF48CDC5691E}" type="slidenum">
              <a:rPr lang="en-GB" smtClean="0"/>
              <a:t>5</a:t>
            </a:fld>
            <a:endParaRPr lang="en-GB"/>
          </a:p>
        </p:txBody>
      </p:sp>
    </p:spTree>
    <p:extLst>
      <p:ext uri="{BB962C8B-B14F-4D97-AF65-F5344CB8AC3E}">
        <p14:creationId xmlns:p14="http://schemas.microsoft.com/office/powerpoint/2010/main" val="3821793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The problem of adlayer growth on mirrors is a serious issue</a:t>
            </a:r>
            <a:r>
              <a:rPr lang="en-GB" sz="1200" dirty="0"/>
              <a:t>: a great effort will be required to </a:t>
            </a:r>
            <a:r>
              <a:rPr lang="en-GB" sz="1200" b="1" dirty="0"/>
              <a:t>limit the causes </a:t>
            </a:r>
            <a:r>
              <a:rPr lang="en-GB" sz="1200" dirty="0"/>
              <a:t>of its formation and </a:t>
            </a:r>
            <a:r>
              <a:rPr lang="en-GB" sz="1200" b="1" dirty="0"/>
              <a:t>mitigation strategies </a:t>
            </a:r>
            <a:r>
              <a:rPr lang="en-GB" sz="1200" dirty="0"/>
              <a:t>to cure and remove the </a:t>
            </a:r>
            <a:r>
              <a:rPr lang="en-GB" sz="1200" dirty="0" err="1"/>
              <a:t>cryoadsorbed</a:t>
            </a:r>
            <a:r>
              <a:rPr lang="en-GB" sz="1200" dirty="0"/>
              <a:t> layers.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Strategies can be </a:t>
            </a:r>
            <a:r>
              <a:rPr lang="en-GB" sz="1200" dirty="0" err="1"/>
              <a:t>splitted</a:t>
            </a:r>
            <a:r>
              <a:rPr lang="en-GB" sz="1200" dirty="0"/>
              <a:t> in passive and active ones…</a:t>
            </a:r>
          </a:p>
          <a:p>
            <a:endParaRPr lang="en-GB" dirty="0"/>
          </a:p>
        </p:txBody>
      </p:sp>
      <p:sp>
        <p:nvSpPr>
          <p:cNvPr id="4" name="Segnaposto numero diapositiva 3"/>
          <p:cNvSpPr>
            <a:spLocks noGrp="1"/>
          </p:cNvSpPr>
          <p:nvPr>
            <p:ph type="sldNum" sz="quarter" idx="5"/>
          </p:nvPr>
        </p:nvSpPr>
        <p:spPr/>
        <p:txBody>
          <a:bodyPr/>
          <a:lstStyle/>
          <a:p>
            <a:fld id="{969D3621-59E3-439A-9E7D-DF48CDC5691E}" type="slidenum">
              <a:rPr lang="en-GB" smtClean="0"/>
              <a:t>6</a:t>
            </a:fld>
            <a:endParaRPr lang="en-GB"/>
          </a:p>
        </p:txBody>
      </p:sp>
    </p:spTree>
    <p:extLst>
      <p:ext uri="{BB962C8B-B14F-4D97-AF65-F5344CB8AC3E}">
        <p14:creationId xmlns:p14="http://schemas.microsoft.com/office/powerpoint/2010/main" val="2644295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Before go forward to show you the experience maturated so far with CO2 laser, let me just say that the icing issue specifically and the mirror’s surface sensing and conditioning at cryogenic temperature is a </a:t>
            </a:r>
            <a:r>
              <a:rPr lang="en-GB" b="1" dirty="0"/>
              <a:t>topic framed inside an Italian founded project, named </a:t>
            </a:r>
            <a:r>
              <a:rPr lang="en-GB" b="1" dirty="0" err="1"/>
              <a:t>LoVeC</a:t>
            </a:r>
            <a:r>
              <a:rPr lang="en-GB" b="1" dirty="0"/>
              <a:t>-ET</a:t>
            </a:r>
            <a:r>
              <a:rPr lang="en-GB" dirty="0"/>
              <a:t>. </a:t>
            </a:r>
          </a:p>
          <a:p>
            <a:r>
              <a:rPr lang="en-GB" b="1" dirty="0"/>
              <a:t>It aims to develop the most suitable configuration for cryogenic operation of mirror’s payload</a:t>
            </a:r>
            <a:r>
              <a:rPr lang="en-GB" dirty="0"/>
              <a:t>. The project look to </a:t>
            </a:r>
            <a:r>
              <a:rPr lang="en-GB" b="1" dirty="0"/>
              <a:t>realise</a:t>
            </a:r>
            <a:r>
              <a:rPr lang="en-GB" dirty="0"/>
              <a:t> a viable payload design, compliant with the low frequency sensitivity requirements, </a:t>
            </a:r>
            <a:r>
              <a:rPr lang="en-GB" b="1" dirty="0"/>
              <a:t>developing</a:t>
            </a:r>
            <a:r>
              <a:rPr lang="en-GB" dirty="0"/>
              <a:t> some overall guidelines and finding the achievable technologies. </a:t>
            </a:r>
            <a:r>
              <a:rPr lang="en-GB" b="1" dirty="0"/>
              <a:t>One of the most important topic </a:t>
            </a:r>
            <a:r>
              <a:rPr lang="en-GB" dirty="0"/>
              <a:t>will be to be able to probe the actual condition of the mirror’s surface at cryogenic temperature. </a:t>
            </a:r>
            <a:r>
              <a:rPr lang="en-GB" b="1" dirty="0"/>
              <a:t>Here you can see how the project is organised in working package, and the contribution from Roma Tor </a:t>
            </a:r>
            <a:r>
              <a:rPr lang="en-GB" b="1" dirty="0" err="1"/>
              <a:t>Vergata</a:t>
            </a:r>
            <a:r>
              <a:rPr lang="en-GB" dirty="0"/>
              <a:t> will be mainly in the last one, </a:t>
            </a:r>
            <a:r>
              <a:rPr lang="en-GB" dirty="0" err="1"/>
              <a:t>compreeinding</a:t>
            </a:r>
            <a:r>
              <a:rPr lang="en-GB" dirty="0"/>
              <a:t> the development of sensors and actuators working at low temperature.</a:t>
            </a:r>
          </a:p>
        </p:txBody>
      </p:sp>
      <p:sp>
        <p:nvSpPr>
          <p:cNvPr id="4" name="Segnaposto numero diapositiva 3"/>
          <p:cNvSpPr>
            <a:spLocks noGrp="1"/>
          </p:cNvSpPr>
          <p:nvPr>
            <p:ph type="sldNum" sz="quarter" idx="5"/>
          </p:nvPr>
        </p:nvSpPr>
        <p:spPr/>
        <p:txBody>
          <a:bodyPr/>
          <a:lstStyle/>
          <a:p>
            <a:fld id="{969D3621-59E3-439A-9E7D-DF48CDC5691E}" type="slidenum">
              <a:rPr lang="en-GB" smtClean="0"/>
              <a:t>7</a:t>
            </a:fld>
            <a:endParaRPr lang="en-GB"/>
          </a:p>
        </p:txBody>
      </p:sp>
    </p:spTree>
    <p:extLst>
      <p:ext uri="{BB962C8B-B14F-4D97-AF65-F5344CB8AC3E}">
        <p14:creationId xmlns:p14="http://schemas.microsoft.com/office/powerpoint/2010/main" val="1751642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So, which is the experience gained so far with CO2 laser?</a:t>
            </a:r>
          </a:p>
          <a:p>
            <a:r>
              <a:rPr lang="en-GB" dirty="0"/>
              <a:t>First of all, CO2 laser’s wavelength is optimally absorbed by fused silica, that is the nowadays second generation GW detector mirror’s bulk material. This was a key point that origin the so far use of CO2, so far. In particular, in Roma Tor </a:t>
            </a:r>
            <a:r>
              <a:rPr lang="en-GB" dirty="0" err="1"/>
              <a:t>Vergata</a:t>
            </a:r>
            <a:r>
              <a:rPr lang="en-GB" dirty="0"/>
              <a:t> made use of CO2 laser to develop, through the use of a suitable optical layout, a co2 laser projector in TCS and we more recently use it to perform polishing in CRD. Let me start from the first,</a:t>
            </a:r>
          </a:p>
        </p:txBody>
      </p:sp>
      <p:sp>
        <p:nvSpPr>
          <p:cNvPr id="4" name="Segnaposto numero diapositiva 3"/>
          <p:cNvSpPr>
            <a:spLocks noGrp="1"/>
          </p:cNvSpPr>
          <p:nvPr>
            <p:ph type="sldNum" sz="quarter" idx="5"/>
          </p:nvPr>
        </p:nvSpPr>
        <p:spPr/>
        <p:txBody>
          <a:bodyPr/>
          <a:lstStyle/>
          <a:p>
            <a:fld id="{969D3621-59E3-439A-9E7D-DF48CDC5691E}" type="slidenum">
              <a:rPr lang="en-GB" smtClean="0"/>
              <a:t>8</a:t>
            </a:fld>
            <a:endParaRPr lang="en-GB"/>
          </a:p>
        </p:txBody>
      </p:sp>
    </p:spTree>
    <p:extLst>
      <p:ext uri="{BB962C8B-B14F-4D97-AF65-F5344CB8AC3E}">
        <p14:creationId xmlns:p14="http://schemas.microsoft.com/office/powerpoint/2010/main" val="317939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 starting from the reason why we need to use a CO2 laser projector system.</a:t>
            </a:r>
          </a:p>
          <a:p>
            <a:r>
              <a:rPr lang="en-US" b="1" dirty="0"/>
              <a:t>In first and second gen. detector</a:t>
            </a:r>
            <a:r>
              <a:rPr lang="en-US" dirty="0"/>
              <a:t>, to improve the sensitivity at high frequency, the power circulating is increased </a:t>
            </a:r>
            <a:r>
              <a:rPr lang="en-GB" dirty="0"/>
              <a:t>through</a:t>
            </a:r>
            <a:r>
              <a:rPr lang="en-US" dirty="0"/>
              <a:t> optical cavities in the interferometer’s arm by a factor around 300 with respect to simple Michelson configuration. </a:t>
            </a:r>
          </a:p>
          <a:p>
            <a:r>
              <a:rPr lang="en-US" b="1" dirty="0"/>
              <a:t>Tangled with that</a:t>
            </a:r>
            <a:r>
              <a:rPr lang="en-US" dirty="0"/>
              <a:t>, the core optics coating absorptions, </a:t>
            </a:r>
            <a:r>
              <a:rPr lang="en-US" b="1" dirty="0"/>
              <a:t>though optimized to be just </a:t>
            </a:r>
            <a:r>
              <a:rPr lang="en-US" dirty="0"/>
              <a:t>of the order of parts per million, result in a radial temperature gradient within the mirrors causing thermal effects:</a:t>
            </a:r>
          </a:p>
          <a:p>
            <a:pPr lvl="1"/>
            <a:r>
              <a:rPr lang="en-US" dirty="0"/>
              <a:t>thermo-refractive substrate, due to the refractive index dependence on the temperature;</a:t>
            </a:r>
          </a:p>
          <a:p>
            <a:pPr lvl="1"/>
            <a:r>
              <a:rPr lang="en-US" dirty="0"/>
              <a:t>thermo-elastic surface deformation, due to a non-zero material’s thermal expansion coefficient.</a:t>
            </a:r>
          </a:p>
          <a:p>
            <a:r>
              <a:rPr lang="en-US" dirty="0"/>
              <a:t>All these </a:t>
            </a:r>
            <a:r>
              <a:rPr lang="en-US" b="1" dirty="0"/>
              <a:t>mechanisms induce optical aberrations, that can decrease the circulating power inside the cavity.</a:t>
            </a:r>
          </a:p>
          <a:p>
            <a:r>
              <a:rPr lang="en-US" dirty="0"/>
              <a:t>The Thermal Compensation System is </a:t>
            </a:r>
            <a:r>
              <a:rPr lang="en-US" b="1" dirty="0"/>
              <a:t>designed to contrast </a:t>
            </a:r>
            <a:r>
              <a:rPr lang="en-US" dirty="0"/>
              <a:t>the aberrations coming both from cold defects and thermally driven effects</a:t>
            </a:r>
          </a:p>
        </p:txBody>
      </p:sp>
      <p:sp>
        <p:nvSpPr>
          <p:cNvPr id="4" name="Segnaposto numero diapositiva 3"/>
          <p:cNvSpPr>
            <a:spLocks noGrp="1"/>
          </p:cNvSpPr>
          <p:nvPr>
            <p:ph type="sldNum" sz="quarter" idx="5"/>
          </p:nvPr>
        </p:nvSpPr>
        <p:spPr/>
        <p:txBody>
          <a:bodyPr/>
          <a:lstStyle/>
          <a:p>
            <a:fld id="{969D3621-59E3-439A-9E7D-DF48CDC5691E}" type="slidenum">
              <a:rPr lang="en-GB" smtClean="0"/>
              <a:t>9</a:t>
            </a:fld>
            <a:endParaRPr lang="en-GB"/>
          </a:p>
        </p:txBody>
      </p:sp>
    </p:spTree>
    <p:extLst>
      <p:ext uri="{BB962C8B-B14F-4D97-AF65-F5344CB8AC3E}">
        <p14:creationId xmlns:p14="http://schemas.microsoft.com/office/powerpoint/2010/main" val="2923417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2BA870-541A-3F8C-3499-543CC79140E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6D27B66C-E219-AE0C-3F94-EFCE0CB14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12D9D065-DEFC-909A-039F-85458BA43A79}"/>
              </a:ext>
            </a:extLst>
          </p:cNvPr>
          <p:cNvSpPr>
            <a:spLocks noGrp="1"/>
          </p:cNvSpPr>
          <p:nvPr>
            <p:ph type="dt" sz="half" idx="10"/>
          </p:nvPr>
        </p:nvSpPr>
        <p:spPr/>
        <p:txBody>
          <a:bodyPr/>
          <a:lstStyle/>
          <a:p>
            <a:r>
              <a:rPr lang="en-US"/>
              <a:t>GWDVac'22 - 29/09/2022</a:t>
            </a:r>
            <a:endParaRPr lang="en-GB"/>
          </a:p>
        </p:txBody>
      </p:sp>
      <p:sp>
        <p:nvSpPr>
          <p:cNvPr id="5" name="Segnaposto piè di pagina 4">
            <a:extLst>
              <a:ext uri="{FF2B5EF4-FFF2-40B4-BE49-F238E27FC236}">
                <a16:creationId xmlns:a16="http://schemas.microsoft.com/office/drawing/2014/main" id="{C4952A21-FAA6-88B5-FDBC-A5D773EC3C0E}"/>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6" name="Segnaposto numero diapositiva 5">
            <a:extLst>
              <a:ext uri="{FF2B5EF4-FFF2-40B4-BE49-F238E27FC236}">
                <a16:creationId xmlns:a16="http://schemas.microsoft.com/office/drawing/2014/main" id="{4AF2EBF7-462A-506D-1961-832F1A8353AC}"/>
              </a:ext>
            </a:extLst>
          </p:cNvPr>
          <p:cNvSpPr>
            <a:spLocks noGrp="1"/>
          </p:cNvSpPr>
          <p:nvPr>
            <p:ph type="sldNum" sz="quarter" idx="12"/>
          </p:nvPr>
        </p:nvSpPr>
        <p:spPr/>
        <p:txBody>
          <a:bodyPr/>
          <a:lstStyle/>
          <a:p>
            <a:fld id="{D7890409-BD9A-499F-A16C-B9DDFEDF4FB8}" type="slidenum">
              <a:rPr lang="en-GB" smtClean="0"/>
              <a:t>‹N›</a:t>
            </a:fld>
            <a:endParaRPr lang="en-GB"/>
          </a:p>
        </p:txBody>
      </p:sp>
    </p:spTree>
    <p:extLst>
      <p:ext uri="{BB962C8B-B14F-4D97-AF65-F5344CB8AC3E}">
        <p14:creationId xmlns:p14="http://schemas.microsoft.com/office/powerpoint/2010/main" val="301925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F2E071-E80F-F38E-5370-F4F3D0E8C293}"/>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0B590F9-2388-2CA9-7788-2E6977E6648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9C502778-BE0B-10A4-7990-1E9F1AB324D1}"/>
              </a:ext>
            </a:extLst>
          </p:cNvPr>
          <p:cNvSpPr>
            <a:spLocks noGrp="1"/>
          </p:cNvSpPr>
          <p:nvPr>
            <p:ph type="dt" sz="half" idx="10"/>
          </p:nvPr>
        </p:nvSpPr>
        <p:spPr/>
        <p:txBody>
          <a:bodyPr/>
          <a:lstStyle/>
          <a:p>
            <a:r>
              <a:rPr lang="en-US"/>
              <a:t>GWDVac'22 - 29/09/2022</a:t>
            </a:r>
            <a:endParaRPr lang="en-GB"/>
          </a:p>
        </p:txBody>
      </p:sp>
      <p:sp>
        <p:nvSpPr>
          <p:cNvPr id="5" name="Segnaposto piè di pagina 4">
            <a:extLst>
              <a:ext uri="{FF2B5EF4-FFF2-40B4-BE49-F238E27FC236}">
                <a16:creationId xmlns:a16="http://schemas.microsoft.com/office/drawing/2014/main" id="{903B8C92-28B8-4487-B075-E35DD5AF7A12}"/>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6" name="Segnaposto numero diapositiva 5">
            <a:extLst>
              <a:ext uri="{FF2B5EF4-FFF2-40B4-BE49-F238E27FC236}">
                <a16:creationId xmlns:a16="http://schemas.microsoft.com/office/drawing/2014/main" id="{6805C08D-ECDB-F12F-36F8-A80B1304C877}"/>
              </a:ext>
            </a:extLst>
          </p:cNvPr>
          <p:cNvSpPr>
            <a:spLocks noGrp="1"/>
          </p:cNvSpPr>
          <p:nvPr>
            <p:ph type="sldNum" sz="quarter" idx="12"/>
          </p:nvPr>
        </p:nvSpPr>
        <p:spPr/>
        <p:txBody>
          <a:bodyPr/>
          <a:lstStyle/>
          <a:p>
            <a:fld id="{D7890409-BD9A-499F-A16C-B9DDFEDF4FB8}" type="slidenum">
              <a:rPr lang="en-GB" smtClean="0"/>
              <a:t>‹N›</a:t>
            </a:fld>
            <a:endParaRPr lang="en-GB"/>
          </a:p>
        </p:txBody>
      </p:sp>
    </p:spTree>
    <p:extLst>
      <p:ext uri="{BB962C8B-B14F-4D97-AF65-F5344CB8AC3E}">
        <p14:creationId xmlns:p14="http://schemas.microsoft.com/office/powerpoint/2010/main" val="3528790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31CE465-6947-69B5-E20B-53FF0F4F08E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5409D7B2-4FD5-BFC2-A8BB-815C9207FD1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62CF26FD-AB57-1880-2F29-B4ACD3C3CEFF}"/>
              </a:ext>
            </a:extLst>
          </p:cNvPr>
          <p:cNvSpPr>
            <a:spLocks noGrp="1"/>
          </p:cNvSpPr>
          <p:nvPr>
            <p:ph type="dt" sz="half" idx="10"/>
          </p:nvPr>
        </p:nvSpPr>
        <p:spPr/>
        <p:txBody>
          <a:bodyPr/>
          <a:lstStyle/>
          <a:p>
            <a:r>
              <a:rPr lang="en-US"/>
              <a:t>GWDVac'22 - 29/09/2022</a:t>
            </a:r>
            <a:endParaRPr lang="en-GB"/>
          </a:p>
        </p:txBody>
      </p:sp>
      <p:sp>
        <p:nvSpPr>
          <p:cNvPr id="5" name="Segnaposto piè di pagina 4">
            <a:extLst>
              <a:ext uri="{FF2B5EF4-FFF2-40B4-BE49-F238E27FC236}">
                <a16:creationId xmlns:a16="http://schemas.microsoft.com/office/drawing/2014/main" id="{F07B44D4-0D6D-3F77-38F2-B3A441C9B2CF}"/>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6" name="Segnaposto numero diapositiva 5">
            <a:extLst>
              <a:ext uri="{FF2B5EF4-FFF2-40B4-BE49-F238E27FC236}">
                <a16:creationId xmlns:a16="http://schemas.microsoft.com/office/drawing/2014/main" id="{1019A8E0-9523-CD52-ADCC-86B976F6A759}"/>
              </a:ext>
            </a:extLst>
          </p:cNvPr>
          <p:cNvSpPr>
            <a:spLocks noGrp="1"/>
          </p:cNvSpPr>
          <p:nvPr>
            <p:ph type="sldNum" sz="quarter" idx="12"/>
          </p:nvPr>
        </p:nvSpPr>
        <p:spPr/>
        <p:txBody>
          <a:bodyPr/>
          <a:lstStyle/>
          <a:p>
            <a:fld id="{D7890409-BD9A-499F-A16C-B9DDFEDF4FB8}" type="slidenum">
              <a:rPr lang="en-GB" smtClean="0"/>
              <a:t>‹N›</a:t>
            </a:fld>
            <a:endParaRPr lang="en-GB"/>
          </a:p>
        </p:txBody>
      </p:sp>
    </p:spTree>
    <p:extLst>
      <p:ext uri="{BB962C8B-B14F-4D97-AF65-F5344CB8AC3E}">
        <p14:creationId xmlns:p14="http://schemas.microsoft.com/office/powerpoint/2010/main" val="3976941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4A1BDE-5E2A-3DDD-A1DA-E585C623CB3C}"/>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76C1F736-CDE4-9ED9-2B93-FBE4A8C2718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AA46A505-A0DE-F3D8-2CEC-57A770AA6294}"/>
              </a:ext>
            </a:extLst>
          </p:cNvPr>
          <p:cNvSpPr>
            <a:spLocks noGrp="1"/>
          </p:cNvSpPr>
          <p:nvPr>
            <p:ph type="dt" sz="half" idx="10"/>
          </p:nvPr>
        </p:nvSpPr>
        <p:spPr/>
        <p:txBody>
          <a:bodyPr/>
          <a:lstStyle/>
          <a:p>
            <a:r>
              <a:rPr lang="en-US"/>
              <a:t>GWDVac'22 - 29/09/2022</a:t>
            </a:r>
            <a:endParaRPr lang="en-GB"/>
          </a:p>
        </p:txBody>
      </p:sp>
      <p:sp>
        <p:nvSpPr>
          <p:cNvPr id="5" name="Segnaposto piè di pagina 4">
            <a:extLst>
              <a:ext uri="{FF2B5EF4-FFF2-40B4-BE49-F238E27FC236}">
                <a16:creationId xmlns:a16="http://schemas.microsoft.com/office/drawing/2014/main" id="{FD11517C-65D1-EA0C-EFA5-2DE07C415CEC}"/>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6" name="Segnaposto numero diapositiva 5">
            <a:extLst>
              <a:ext uri="{FF2B5EF4-FFF2-40B4-BE49-F238E27FC236}">
                <a16:creationId xmlns:a16="http://schemas.microsoft.com/office/drawing/2014/main" id="{A7B451A0-23B9-02D0-1939-B22AA45F6008}"/>
              </a:ext>
            </a:extLst>
          </p:cNvPr>
          <p:cNvSpPr>
            <a:spLocks noGrp="1"/>
          </p:cNvSpPr>
          <p:nvPr>
            <p:ph type="sldNum" sz="quarter" idx="12"/>
          </p:nvPr>
        </p:nvSpPr>
        <p:spPr/>
        <p:txBody>
          <a:bodyPr/>
          <a:lstStyle/>
          <a:p>
            <a:fld id="{D7890409-BD9A-499F-A16C-B9DDFEDF4FB8}" type="slidenum">
              <a:rPr lang="en-GB" smtClean="0"/>
              <a:t>‹N›</a:t>
            </a:fld>
            <a:endParaRPr lang="en-GB"/>
          </a:p>
        </p:txBody>
      </p:sp>
    </p:spTree>
    <p:extLst>
      <p:ext uri="{BB962C8B-B14F-4D97-AF65-F5344CB8AC3E}">
        <p14:creationId xmlns:p14="http://schemas.microsoft.com/office/powerpoint/2010/main" val="113162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01C797-736F-E6C2-B852-AC60537FFBE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DA50FDD2-835E-6BCC-8517-623A1C658D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F90449D-CB66-4B05-13E5-17C999DA3E1B}"/>
              </a:ext>
            </a:extLst>
          </p:cNvPr>
          <p:cNvSpPr>
            <a:spLocks noGrp="1"/>
          </p:cNvSpPr>
          <p:nvPr>
            <p:ph type="dt" sz="half" idx="10"/>
          </p:nvPr>
        </p:nvSpPr>
        <p:spPr/>
        <p:txBody>
          <a:bodyPr/>
          <a:lstStyle/>
          <a:p>
            <a:r>
              <a:rPr lang="en-US"/>
              <a:t>GWDVac'22 - 29/09/2022</a:t>
            </a:r>
            <a:endParaRPr lang="en-GB"/>
          </a:p>
        </p:txBody>
      </p:sp>
      <p:sp>
        <p:nvSpPr>
          <p:cNvPr id="5" name="Segnaposto piè di pagina 4">
            <a:extLst>
              <a:ext uri="{FF2B5EF4-FFF2-40B4-BE49-F238E27FC236}">
                <a16:creationId xmlns:a16="http://schemas.microsoft.com/office/drawing/2014/main" id="{E9991AE0-E3D9-6E35-5CC2-FBBD3BEDD6B4}"/>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6" name="Segnaposto numero diapositiva 5">
            <a:extLst>
              <a:ext uri="{FF2B5EF4-FFF2-40B4-BE49-F238E27FC236}">
                <a16:creationId xmlns:a16="http://schemas.microsoft.com/office/drawing/2014/main" id="{8ADEC436-54E9-CB0B-2764-ACB35BBFDC78}"/>
              </a:ext>
            </a:extLst>
          </p:cNvPr>
          <p:cNvSpPr>
            <a:spLocks noGrp="1"/>
          </p:cNvSpPr>
          <p:nvPr>
            <p:ph type="sldNum" sz="quarter" idx="12"/>
          </p:nvPr>
        </p:nvSpPr>
        <p:spPr/>
        <p:txBody>
          <a:bodyPr/>
          <a:lstStyle/>
          <a:p>
            <a:fld id="{D7890409-BD9A-499F-A16C-B9DDFEDF4FB8}" type="slidenum">
              <a:rPr lang="en-GB" smtClean="0"/>
              <a:t>‹N›</a:t>
            </a:fld>
            <a:endParaRPr lang="en-GB"/>
          </a:p>
        </p:txBody>
      </p:sp>
    </p:spTree>
    <p:extLst>
      <p:ext uri="{BB962C8B-B14F-4D97-AF65-F5344CB8AC3E}">
        <p14:creationId xmlns:p14="http://schemas.microsoft.com/office/powerpoint/2010/main" val="1548450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6114D5-5A19-0F0F-EF89-73590403BAAC}"/>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7B086C36-3426-3C19-BAEA-7423AC14CFF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F75EAB67-7E76-D178-ED4D-BCBE8E96B0C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4143326D-FD18-95E9-EF5C-C8EDEEAAC290}"/>
              </a:ext>
            </a:extLst>
          </p:cNvPr>
          <p:cNvSpPr>
            <a:spLocks noGrp="1"/>
          </p:cNvSpPr>
          <p:nvPr>
            <p:ph type="dt" sz="half" idx="10"/>
          </p:nvPr>
        </p:nvSpPr>
        <p:spPr/>
        <p:txBody>
          <a:bodyPr/>
          <a:lstStyle/>
          <a:p>
            <a:r>
              <a:rPr lang="en-US"/>
              <a:t>GWDVac'22 - 29/09/2022</a:t>
            </a:r>
            <a:endParaRPr lang="en-GB"/>
          </a:p>
        </p:txBody>
      </p:sp>
      <p:sp>
        <p:nvSpPr>
          <p:cNvPr id="6" name="Segnaposto piè di pagina 5">
            <a:extLst>
              <a:ext uri="{FF2B5EF4-FFF2-40B4-BE49-F238E27FC236}">
                <a16:creationId xmlns:a16="http://schemas.microsoft.com/office/drawing/2014/main" id="{C67F8742-BABA-CD8F-0391-034E57B375B9}"/>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7" name="Segnaposto numero diapositiva 6">
            <a:extLst>
              <a:ext uri="{FF2B5EF4-FFF2-40B4-BE49-F238E27FC236}">
                <a16:creationId xmlns:a16="http://schemas.microsoft.com/office/drawing/2014/main" id="{9B81FF20-07D0-CBD9-1ACC-AAA12C35F1F5}"/>
              </a:ext>
            </a:extLst>
          </p:cNvPr>
          <p:cNvSpPr>
            <a:spLocks noGrp="1"/>
          </p:cNvSpPr>
          <p:nvPr>
            <p:ph type="sldNum" sz="quarter" idx="12"/>
          </p:nvPr>
        </p:nvSpPr>
        <p:spPr/>
        <p:txBody>
          <a:bodyPr/>
          <a:lstStyle/>
          <a:p>
            <a:fld id="{D7890409-BD9A-499F-A16C-B9DDFEDF4FB8}" type="slidenum">
              <a:rPr lang="en-GB" smtClean="0"/>
              <a:t>‹N›</a:t>
            </a:fld>
            <a:endParaRPr lang="en-GB"/>
          </a:p>
        </p:txBody>
      </p:sp>
    </p:spTree>
    <p:extLst>
      <p:ext uri="{BB962C8B-B14F-4D97-AF65-F5344CB8AC3E}">
        <p14:creationId xmlns:p14="http://schemas.microsoft.com/office/powerpoint/2010/main" val="239467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C00569-AB16-1D5A-10BE-A9D5F646A98E}"/>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4A4027BF-B598-0796-FD58-880A76226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8C998B7-E308-D761-62FD-82AD400E0CF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F824CC9A-7FDC-ADAC-CAE1-B58147EC64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A8C5ACC-DCB1-3529-3B79-6EAA75A0A0D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CB7254FF-15B7-B09E-AE0B-B2E2A65F303E}"/>
              </a:ext>
            </a:extLst>
          </p:cNvPr>
          <p:cNvSpPr>
            <a:spLocks noGrp="1"/>
          </p:cNvSpPr>
          <p:nvPr>
            <p:ph type="dt" sz="half" idx="10"/>
          </p:nvPr>
        </p:nvSpPr>
        <p:spPr/>
        <p:txBody>
          <a:bodyPr/>
          <a:lstStyle/>
          <a:p>
            <a:r>
              <a:rPr lang="en-US"/>
              <a:t>GWDVac'22 - 29/09/2022</a:t>
            </a:r>
            <a:endParaRPr lang="en-GB"/>
          </a:p>
        </p:txBody>
      </p:sp>
      <p:sp>
        <p:nvSpPr>
          <p:cNvPr id="8" name="Segnaposto piè di pagina 7">
            <a:extLst>
              <a:ext uri="{FF2B5EF4-FFF2-40B4-BE49-F238E27FC236}">
                <a16:creationId xmlns:a16="http://schemas.microsoft.com/office/drawing/2014/main" id="{B628D4DB-43DC-59B6-75C2-B5E0CC08D0DF}"/>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9" name="Segnaposto numero diapositiva 8">
            <a:extLst>
              <a:ext uri="{FF2B5EF4-FFF2-40B4-BE49-F238E27FC236}">
                <a16:creationId xmlns:a16="http://schemas.microsoft.com/office/drawing/2014/main" id="{8A63828A-1836-0A32-F50A-3211EA82CCCD}"/>
              </a:ext>
            </a:extLst>
          </p:cNvPr>
          <p:cNvSpPr>
            <a:spLocks noGrp="1"/>
          </p:cNvSpPr>
          <p:nvPr>
            <p:ph type="sldNum" sz="quarter" idx="12"/>
          </p:nvPr>
        </p:nvSpPr>
        <p:spPr/>
        <p:txBody>
          <a:bodyPr/>
          <a:lstStyle/>
          <a:p>
            <a:fld id="{D7890409-BD9A-499F-A16C-B9DDFEDF4FB8}" type="slidenum">
              <a:rPr lang="en-GB" smtClean="0"/>
              <a:t>‹N›</a:t>
            </a:fld>
            <a:endParaRPr lang="en-GB"/>
          </a:p>
        </p:txBody>
      </p:sp>
    </p:spTree>
    <p:extLst>
      <p:ext uri="{BB962C8B-B14F-4D97-AF65-F5344CB8AC3E}">
        <p14:creationId xmlns:p14="http://schemas.microsoft.com/office/powerpoint/2010/main" val="260699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9D4BBD-4BA7-DB4C-9549-37A2162F112F}"/>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F2208716-4C3B-6E58-6754-45C0E5DA528A}"/>
              </a:ext>
            </a:extLst>
          </p:cNvPr>
          <p:cNvSpPr>
            <a:spLocks noGrp="1"/>
          </p:cNvSpPr>
          <p:nvPr>
            <p:ph type="dt" sz="half" idx="10"/>
          </p:nvPr>
        </p:nvSpPr>
        <p:spPr/>
        <p:txBody>
          <a:bodyPr/>
          <a:lstStyle/>
          <a:p>
            <a:r>
              <a:rPr lang="en-US"/>
              <a:t>GWDVac'22 - 29/09/2022</a:t>
            </a:r>
            <a:endParaRPr lang="en-GB"/>
          </a:p>
        </p:txBody>
      </p:sp>
      <p:sp>
        <p:nvSpPr>
          <p:cNvPr id="4" name="Segnaposto piè di pagina 3">
            <a:extLst>
              <a:ext uri="{FF2B5EF4-FFF2-40B4-BE49-F238E27FC236}">
                <a16:creationId xmlns:a16="http://schemas.microsoft.com/office/drawing/2014/main" id="{75659DA5-E5A8-4019-444A-9C52CD5A6B3B}"/>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5" name="Segnaposto numero diapositiva 4">
            <a:extLst>
              <a:ext uri="{FF2B5EF4-FFF2-40B4-BE49-F238E27FC236}">
                <a16:creationId xmlns:a16="http://schemas.microsoft.com/office/drawing/2014/main" id="{C9845E1F-F53C-518A-CD59-FC649BEE4E56}"/>
              </a:ext>
            </a:extLst>
          </p:cNvPr>
          <p:cNvSpPr>
            <a:spLocks noGrp="1"/>
          </p:cNvSpPr>
          <p:nvPr>
            <p:ph type="sldNum" sz="quarter" idx="12"/>
          </p:nvPr>
        </p:nvSpPr>
        <p:spPr/>
        <p:txBody>
          <a:bodyPr/>
          <a:lstStyle/>
          <a:p>
            <a:fld id="{D7890409-BD9A-499F-A16C-B9DDFEDF4FB8}" type="slidenum">
              <a:rPr lang="en-GB" smtClean="0"/>
              <a:t>‹N›</a:t>
            </a:fld>
            <a:endParaRPr lang="en-GB"/>
          </a:p>
        </p:txBody>
      </p:sp>
    </p:spTree>
    <p:extLst>
      <p:ext uri="{BB962C8B-B14F-4D97-AF65-F5344CB8AC3E}">
        <p14:creationId xmlns:p14="http://schemas.microsoft.com/office/powerpoint/2010/main" val="3807693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603FDFD-1CEC-7365-8D57-C00227878676}"/>
              </a:ext>
            </a:extLst>
          </p:cNvPr>
          <p:cNvSpPr>
            <a:spLocks noGrp="1"/>
          </p:cNvSpPr>
          <p:nvPr>
            <p:ph type="dt" sz="half" idx="10"/>
          </p:nvPr>
        </p:nvSpPr>
        <p:spPr/>
        <p:txBody>
          <a:bodyPr/>
          <a:lstStyle/>
          <a:p>
            <a:r>
              <a:rPr lang="en-US"/>
              <a:t>GWDVac'22 - 29/09/2022</a:t>
            </a:r>
            <a:endParaRPr lang="en-GB"/>
          </a:p>
        </p:txBody>
      </p:sp>
      <p:sp>
        <p:nvSpPr>
          <p:cNvPr id="3" name="Segnaposto piè di pagina 2">
            <a:extLst>
              <a:ext uri="{FF2B5EF4-FFF2-40B4-BE49-F238E27FC236}">
                <a16:creationId xmlns:a16="http://schemas.microsoft.com/office/drawing/2014/main" id="{DCA35F1D-A740-1884-5CA6-27FF1186E99A}"/>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4" name="Segnaposto numero diapositiva 3">
            <a:extLst>
              <a:ext uri="{FF2B5EF4-FFF2-40B4-BE49-F238E27FC236}">
                <a16:creationId xmlns:a16="http://schemas.microsoft.com/office/drawing/2014/main" id="{05658D8D-0B54-CA71-8D08-96C1A95B306C}"/>
              </a:ext>
            </a:extLst>
          </p:cNvPr>
          <p:cNvSpPr>
            <a:spLocks noGrp="1"/>
          </p:cNvSpPr>
          <p:nvPr>
            <p:ph type="sldNum" sz="quarter" idx="12"/>
          </p:nvPr>
        </p:nvSpPr>
        <p:spPr/>
        <p:txBody>
          <a:bodyPr/>
          <a:lstStyle/>
          <a:p>
            <a:fld id="{D7890409-BD9A-499F-A16C-B9DDFEDF4FB8}" type="slidenum">
              <a:rPr lang="en-GB" smtClean="0"/>
              <a:t>‹N›</a:t>
            </a:fld>
            <a:endParaRPr lang="en-GB"/>
          </a:p>
        </p:txBody>
      </p:sp>
    </p:spTree>
    <p:extLst>
      <p:ext uri="{BB962C8B-B14F-4D97-AF65-F5344CB8AC3E}">
        <p14:creationId xmlns:p14="http://schemas.microsoft.com/office/powerpoint/2010/main" val="3925318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26FC2E-73EE-981F-AE90-D25F63C33DA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4F565401-EB01-6032-FF59-B22405DB5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C0005203-DD09-310C-997D-FEB5643B9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B8DC9F3-49B4-7089-7890-04D6E459AE8D}"/>
              </a:ext>
            </a:extLst>
          </p:cNvPr>
          <p:cNvSpPr>
            <a:spLocks noGrp="1"/>
          </p:cNvSpPr>
          <p:nvPr>
            <p:ph type="dt" sz="half" idx="10"/>
          </p:nvPr>
        </p:nvSpPr>
        <p:spPr/>
        <p:txBody>
          <a:bodyPr/>
          <a:lstStyle/>
          <a:p>
            <a:r>
              <a:rPr lang="en-US"/>
              <a:t>GWDVac'22 - 29/09/2022</a:t>
            </a:r>
            <a:endParaRPr lang="en-GB"/>
          </a:p>
        </p:txBody>
      </p:sp>
      <p:sp>
        <p:nvSpPr>
          <p:cNvPr id="6" name="Segnaposto piè di pagina 5">
            <a:extLst>
              <a:ext uri="{FF2B5EF4-FFF2-40B4-BE49-F238E27FC236}">
                <a16:creationId xmlns:a16="http://schemas.microsoft.com/office/drawing/2014/main" id="{371405D0-0DFC-7F34-A95C-BBC1193AE240}"/>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7" name="Segnaposto numero diapositiva 6">
            <a:extLst>
              <a:ext uri="{FF2B5EF4-FFF2-40B4-BE49-F238E27FC236}">
                <a16:creationId xmlns:a16="http://schemas.microsoft.com/office/drawing/2014/main" id="{00B328ED-776C-CDAD-21E0-2F969CA69DD6}"/>
              </a:ext>
            </a:extLst>
          </p:cNvPr>
          <p:cNvSpPr>
            <a:spLocks noGrp="1"/>
          </p:cNvSpPr>
          <p:nvPr>
            <p:ph type="sldNum" sz="quarter" idx="12"/>
          </p:nvPr>
        </p:nvSpPr>
        <p:spPr/>
        <p:txBody>
          <a:bodyPr/>
          <a:lstStyle/>
          <a:p>
            <a:fld id="{D7890409-BD9A-499F-A16C-B9DDFEDF4FB8}" type="slidenum">
              <a:rPr lang="en-GB" smtClean="0"/>
              <a:t>‹N›</a:t>
            </a:fld>
            <a:endParaRPr lang="en-GB"/>
          </a:p>
        </p:txBody>
      </p:sp>
    </p:spTree>
    <p:extLst>
      <p:ext uri="{BB962C8B-B14F-4D97-AF65-F5344CB8AC3E}">
        <p14:creationId xmlns:p14="http://schemas.microsoft.com/office/powerpoint/2010/main" val="106569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E06430-D5F3-4651-B4E8-A56CFE85698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398738C9-546C-818F-F58E-3681D215AB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6E181B72-DE65-9033-B8C4-F1685342D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E441E7-C0C4-74B9-C356-CC9A25ABBFA7}"/>
              </a:ext>
            </a:extLst>
          </p:cNvPr>
          <p:cNvSpPr>
            <a:spLocks noGrp="1"/>
          </p:cNvSpPr>
          <p:nvPr>
            <p:ph type="dt" sz="half" idx="10"/>
          </p:nvPr>
        </p:nvSpPr>
        <p:spPr/>
        <p:txBody>
          <a:bodyPr/>
          <a:lstStyle/>
          <a:p>
            <a:r>
              <a:rPr lang="en-US"/>
              <a:t>GWDVac'22 - 29/09/2022</a:t>
            </a:r>
            <a:endParaRPr lang="en-GB"/>
          </a:p>
        </p:txBody>
      </p:sp>
      <p:sp>
        <p:nvSpPr>
          <p:cNvPr id="6" name="Segnaposto piè di pagina 5">
            <a:extLst>
              <a:ext uri="{FF2B5EF4-FFF2-40B4-BE49-F238E27FC236}">
                <a16:creationId xmlns:a16="http://schemas.microsoft.com/office/drawing/2014/main" id="{2EBC3514-D1E8-55D4-ABF2-B73771DD2D11}"/>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7" name="Segnaposto numero diapositiva 6">
            <a:extLst>
              <a:ext uri="{FF2B5EF4-FFF2-40B4-BE49-F238E27FC236}">
                <a16:creationId xmlns:a16="http://schemas.microsoft.com/office/drawing/2014/main" id="{9B619A64-34C2-E2A8-A51B-7F2646F8463D}"/>
              </a:ext>
            </a:extLst>
          </p:cNvPr>
          <p:cNvSpPr>
            <a:spLocks noGrp="1"/>
          </p:cNvSpPr>
          <p:nvPr>
            <p:ph type="sldNum" sz="quarter" idx="12"/>
          </p:nvPr>
        </p:nvSpPr>
        <p:spPr/>
        <p:txBody>
          <a:bodyPr/>
          <a:lstStyle/>
          <a:p>
            <a:fld id="{D7890409-BD9A-499F-A16C-B9DDFEDF4FB8}" type="slidenum">
              <a:rPr lang="en-GB" smtClean="0"/>
              <a:t>‹N›</a:t>
            </a:fld>
            <a:endParaRPr lang="en-GB"/>
          </a:p>
        </p:txBody>
      </p:sp>
    </p:spTree>
    <p:extLst>
      <p:ext uri="{BB962C8B-B14F-4D97-AF65-F5344CB8AC3E}">
        <p14:creationId xmlns:p14="http://schemas.microsoft.com/office/powerpoint/2010/main" val="78076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EFC783F-B4E9-B1DF-43F7-C947E5318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4C1E8393-FEE1-988C-EF5D-4CF0C32969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28ADADB5-626C-C91F-DB01-90ECDFF8F1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GWDVac'22 - 29/09/2022</a:t>
            </a:r>
            <a:endParaRPr lang="en-GB"/>
          </a:p>
        </p:txBody>
      </p:sp>
      <p:sp>
        <p:nvSpPr>
          <p:cNvPr id="5" name="Segnaposto piè di pagina 4">
            <a:extLst>
              <a:ext uri="{FF2B5EF4-FFF2-40B4-BE49-F238E27FC236}">
                <a16:creationId xmlns:a16="http://schemas.microsoft.com/office/drawing/2014/main" id="{42CFAD80-EB8A-CC62-3208-FA80AF63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CO2 laser techniques in the perspective of future GW detectors  Diana Lumaca </a:t>
            </a:r>
            <a:endParaRPr lang="en-GB"/>
          </a:p>
        </p:txBody>
      </p:sp>
      <p:sp>
        <p:nvSpPr>
          <p:cNvPr id="6" name="Segnaposto numero diapositiva 5">
            <a:extLst>
              <a:ext uri="{FF2B5EF4-FFF2-40B4-BE49-F238E27FC236}">
                <a16:creationId xmlns:a16="http://schemas.microsoft.com/office/drawing/2014/main" id="{3FDF096A-AB01-4C22-E902-B2E68B14D4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90409-BD9A-499F-A16C-B9DDFEDF4FB8}" type="slidenum">
              <a:rPr lang="en-GB" smtClean="0"/>
              <a:t>‹N›</a:t>
            </a:fld>
            <a:endParaRPr lang="en-GB"/>
          </a:p>
        </p:txBody>
      </p:sp>
    </p:spTree>
    <p:extLst>
      <p:ext uri="{BB962C8B-B14F-4D97-AF65-F5344CB8AC3E}">
        <p14:creationId xmlns:p14="http://schemas.microsoft.com/office/powerpoint/2010/main" val="246094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notesSlide" Target="../notesSlides/notesSlide12.xml"/><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40.png"/><Relationship Id="rId10" Type="http://schemas.openxmlformats.org/officeDocument/2006/relationships/image" Target="../media/image31.png"/><Relationship Id="rId4" Type="http://schemas.openxmlformats.org/officeDocument/2006/relationships/image" Target="../media/image39.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46.jpeg"/><Relationship Id="rId12"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notesSlide" Target="../notesSlides/notesSlide14.xml"/><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55.png"/><Relationship Id="rId4" Type="http://schemas.microsoft.com/office/2007/relationships/hdphoto" Target="../media/hdphoto2.wdp"/><Relationship Id="rId9" Type="http://schemas.openxmlformats.org/officeDocument/2006/relationships/image" Target="../media/image54.jp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63.png"/><Relationship Id="rId12"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3.jpeg"/><Relationship Id="rId5" Type="http://schemas.openxmlformats.org/officeDocument/2006/relationships/image" Target="../media/image60.png"/><Relationship Id="rId10" Type="http://schemas.openxmlformats.org/officeDocument/2006/relationships/image" Target="../media/image62.jpeg"/><Relationship Id="rId4" Type="http://schemas.openxmlformats.org/officeDocument/2006/relationships/image" Target="../media/image59.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jpe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31.png"/><Relationship Id="rId4" Type="http://schemas.openxmlformats.org/officeDocument/2006/relationships/image" Target="../media/image87.jpeg"/><Relationship Id="rId9" Type="http://schemas.openxmlformats.org/officeDocument/2006/relationships/image" Target="../media/image9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et-gw.eu/" TargetMode="External"/><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virgo-gw.e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virgo-gw.e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2F547F-9AD3-6BB6-1D9D-2D0974F0CF58}"/>
              </a:ext>
            </a:extLst>
          </p:cNvPr>
          <p:cNvSpPr>
            <a:spLocks noGrp="1"/>
          </p:cNvSpPr>
          <p:nvPr>
            <p:ph type="ctrTitle"/>
          </p:nvPr>
        </p:nvSpPr>
        <p:spPr>
          <a:xfrm>
            <a:off x="1524000" y="1698829"/>
            <a:ext cx="9144000" cy="2387600"/>
          </a:xfrm>
        </p:spPr>
        <p:txBody>
          <a:bodyPr>
            <a:normAutofit fontScale="90000"/>
          </a:bodyPr>
          <a:lstStyle/>
          <a:p>
            <a:r>
              <a:rPr lang="en-GB" dirty="0"/>
              <a:t>CO</a:t>
            </a:r>
            <a:r>
              <a:rPr lang="en-GB" baseline="-25000" dirty="0"/>
              <a:t>2</a:t>
            </a:r>
            <a:r>
              <a:rPr lang="en-GB" dirty="0"/>
              <a:t> laser techniques in the perspective of future gravitational wave detectors</a:t>
            </a:r>
          </a:p>
        </p:txBody>
      </p:sp>
      <p:sp>
        <p:nvSpPr>
          <p:cNvPr id="3" name="Sottotitolo 2">
            <a:extLst>
              <a:ext uri="{FF2B5EF4-FFF2-40B4-BE49-F238E27FC236}">
                <a16:creationId xmlns:a16="http://schemas.microsoft.com/office/drawing/2014/main" id="{5C8E7B30-2990-AFBB-1BF7-9F4122622570}"/>
              </a:ext>
            </a:extLst>
          </p:cNvPr>
          <p:cNvSpPr>
            <a:spLocks noGrp="1"/>
          </p:cNvSpPr>
          <p:nvPr>
            <p:ph type="subTitle" idx="1"/>
          </p:nvPr>
        </p:nvSpPr>
        <p:spPr>
          <a:xfrm>
            <a:off x="1524000" y="4178504"/>
            <a:ext cx="9144000" cy="1655762"/>
          </a:xfrm>
        </p:spPr>
        <p:txBody>
          <a:bodyPr>
            <a:normAutofit/>
          </a:bodyPr>
          <a:lstStyle/>
          <a:p>
            <a:r>
              <a:rPr lang="en-GB" dirty="0"/>
              <a:t>E. </a:t>
            </a:r>
            <a:r>
              <a:rPr lang="en-GB" dirty="0" err="1"/>
              <a:t>Cesarini</a:t>
            </a:r>
            <a:r>
              <a:rPr lang="en-GB" dirty="0"/>
              <a:t>, M. </a:t>
            </a:r>
            <a:r>
              <a:rPr lang="en-GB" dirty="0" err="1"/>
              <a:t>Cifaldi</a:t>
            </a:r>
            <a:r>
              <a:rPr lang="en-GB" dirty="0"/>
              <a:t>, V. Fafone, M. Lorenzini, </a:t>
            </a:r>
            <a:r>
              <a:rPr lang="en-GB" u="sng" dirty="0"/>
              <a:t>D. Lumaca</a:t>
            </a:r>
            <a:r>
              <a:rPr lang="en-GB" dirty="0"/>
              <a:t>, Y. Minenkov, </a:t>
            </a:r>
          </a:p>
          <a:p>
            <a:r>
              <a:rPr lang="en-GB" dirty="0"/>
              <a:t>I. </a:t>
            </a:r>
            <a:r>
              <a:rPr lang="en-GB" dirty="0" err="1"/>
              <a:t>Nardecchia</a:t>
            </a:r>
            <a:r>
              <a:rPr lang="en-GB" dirty="0"/>
              <a:t>, A. </a:t>
            </a:r>
            <a:r>
              <a:rPr lang="en-GB" dirty="0" err="1"/>
              <a:t>Rocchi</a:t>
            </a:r>
            <a:r>
              <a:rPr lang="en-GB" dirty="0"/>
              <a:t>, C. Taranto</a:t>
            </a:r>
          </a:p>
        </p:txBody>
      </p:sp>
      <p:pic>
        <p:nvPicPr>
          <p:cNvPr id="14" name="Immagine 13">
            <a:extLst>
              <a:ext uri="{FF2B5EF4-FFF2-40B4-BE49-F238E27FC236}">
                <a16:creationId xmlns:a16="http://schemas.microsoft.com/office/drawing/2014/main" id="{47018236-40E6-2C97-E8AB-296A2759A922}"/>
              </a:ext>
            </a:extLst>
          </p:cNvPr>
          <p:cNvPicPr>
            <a:picLocks noChangeAspect="1"/>
          </p:cNvPicPr>
          <p:nvPr/>
        </p:nvPicPr>
        <p:blipFill rotWithShape="1">
          <a:blip r:embed="rId3">
            <a:extLst>
              <a:ext uri="{28A0092B-C50C-407E-A947-70E740481C1C}">
                <a14:useLocalDpi xmlns:a14="http://schemas.microsoft.com/office/drawing/2010/main" val="0"/>
              </a:ext>
            </a:extLst>
          </a:blip>
          <a:srcRect t="46008" b="-1"/>
          <a:stretch/>
        </p:blipFill>
        <p:spPr>
          <a:xfrm>
            <a:off x="4381500" y="618829"/>
            <a:ext cx="3429000" cy="1080000"/>
          </a:xfrm>
          <a:prstGeom prst="rect">
            <a:avLst/>
          </a:prstGeom>
        </p:spPr>
      </p:pic>
      <p:grpSp>
        <p:nvGrpSpPr>
          <p:cNvPr id="6" name="Gruppo 5">
            <a:extLst>
              <a:ext uri="{FF2B5EF4-FFF2-40B4-BE49-F238E27FC236}">
                <a16:creationId xmlns:a16="http://schemas.microsoft.com/office/drawing/2014/main" id="{98C85859-39BF-04CF-5107-F7DC169E8E6E}"/>
              </a:ext>
            </a:extLst>
          </p:cNvPr>
          <p:cNvGrpSpPr/>
          <p:nvPr/>
        </p:nvGrpSpPr>
        <p:grpSpPr>
          <a:xfrm>
            <a:off x="3734166" y="5969171"/>
            <a:ext cx="4723668" cy="540000"/>
            <a:chOff x="3274507" y="5799300"/>
            <a:chExt cx="4723668" cy="540000"/>
          </a:xfrm>
        </p:grpSpPr>
        <p:pic>
          <p:nvPicPr>
            <p:cNvPr id="8" name="Immagine 7">
              <a:extLst>
                <a:ext uri="{FF2B5EF4-FFF2-40B4-BE49-F238E27FC236}">
                  <a16:creationId xmlns:a16="http://schemas.microsoft.com/office/drawing/2014/main" id="{F13393EA-3C1C-6659-624F-F3EAA1CC2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4507" y="5799300"/>
              <a:ext cx="2949832" cy="540000"/>
            </a:xfrm>
            <a:prstGeom prst="rect">
              <a:avLst/>
            </a:prstGeom>
          </p:spPr>
        </p:pic>
        <p:pic>
          <p:nvPicPr>
            <p:cNvPr id="5" name="Immagine 4">
              <a:extLst>
                <a:ext uri="{FF2B5EF4-FFF2-40B4-BE49-F238E27FC236}">
                  <a16:creationId xmlns:a16="http://schemas.microsoft.com/office/drawing/2014/main" id="{771D80C6-04BD-95CE-BDBB-5666C3B66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394" y="5799300"/>
              <a:ext cx="1671781" cy="540000"/>
            </a:xfrm>
            <a:prstGeom prst="rect">
              <a:avLst/>
            </a:prstGeom>
          </p:spPr>
        </p:pic>
      </p:grpSp>
      <p:grpSp>
        <p:nvGrpSpPr>
          <p:cNvPr id="4" name="Gruppo 3">
            <a:extLst>
              <a:ext uri="{FF2B5EF4-FFF2-40B4-BE49-F238E27FC236}">
                <a16:creationId xmlns:a16="http://schemas.microsoft.com/office/drawing/2014/main" id="{3864C7C1-892C-A4E4-18AD-EF98F09EED16}"/>
              </a:ext>
            </a:extLst>
          </p:cNvPr>
          <p:cNvGrpSpPr/>
          <p:nvPr/>
        </p:nvGrpSpPr>
        <p:grpSpPr>
          <a:xfrm>
            <a:off x="2119603" y="5038346"/>
            <a:ext cx="7952794" cy="900000"/>
            <a:chOff x="428605" y="4989444"/>
            <a:chExt cx="7952794" cy="900000"/>
          </a:xfrm>
        </p:grpSpPr>
        <p:pic>
          <p:nvPicPr>
            <p:cNvPr id="9" name="Immagine 8">
              <a:extLst>
                <a:ext uri="{FF2B5EF4-FFF2-40B4-BE49-F238E27FC236}">
                  <a16:creationId xmlns:a16="http://schemas.microsoft.com/office/drawing/2014/main" id="{4DEB323C-322A-1A72-DC26-596D1CE66A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8605" y="4989444"/>
              <a:ext cx="3954544" cy="900000"/>
            </a:xfrm>
            <a:prstGeom prst="rect">
              <a:avLst/>
            </a:prstGeom>
          </p:spPr>
        </p:pic>
        <p:pic>
          <p:nvPicPr>
            <p:cNvPr id="10" name="Immagine 9">
              <a:extLst>
                <a:ext uri="{FF2B5EF4-FFF2-40B4-BE49-F238E27FC236}">
                  <a16:creationId xmlns:a16="http://schemas.microsoft.com/office/drawing/2014/main" id="{E2FC269B-C9A0-3DC6-A7AB-661717FB1D1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383149" y="4989444"/>
              <a:ext cx="3998250" cy="900000"/>
            </a:xfrm>
            <a:prstGeom prst="rect">
              <a:avLst/>
            </a:prstGeom>
          </p:spPr>
        </p:pic>
      </p:grpSp>
    </p:spTree>
    <p:extLst>
      <p:ext uri="{BB962C8B-B14F-4D97-AF65-F5344CB8AC3E}">
        <p14:creationId xmlns:p14="http://schemas.microsoft.com/office/powerpoint/2010/main" val="3881677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CD142-DC18-0113-B50F-FFBB00A7EA4F}"/>
              </a:ext>
            </a:extLst>
          </p:cNvPr>
          <p:cNvSpPr>
            <a:spLocks noGrp="1"/>
          </p:cNvSpPr>
          <p:nvPr>
            <p:ph type="title"/>
          </p:nvPr>
        </p:nvSpPr>
        <p:spPr>
          <a:xfrm>
            <a:off x="838200" y="345028"/>
            <a:ext cx="10515600" cy="1325563"/>
          </a:xfrm>
        </p:spPr>
        <p:txBody>
          <a:bodyPr>
            <a:normAutofit/>
          </a:bodyPr>
          <a:lstStyle/>
          <a:p>
            <a:r>
              <a:rPr lang="en-GB" dirty="0"/>
              <a:t>CO</a:t>
            </a:r>
            <a:r>
              <a:rPr lang="en-GB" baseline="-25000" dirty="0"/>
              <a:t>2</a:t>
            </a:r>
            <a:r>
              <a:rPr lang="en-GB" dirty="0"/>
              <a:t> laser projectors in Thermal Compensation System</a:t>
            </a:r>
          </a:p>
        </p:txBody>
      </p:sp>
      <p:sp>
        <p:nvSpPr>
          <p:cNvPr id="3" name="Segnaposto contenuto 2">
            <a:extLst>
              <a:ext uri="{FF2B5EF4-FFF2-40B4-BE49-F238E27FC236}">
                <a16:creationId xmlns:a16="http://schemas.microsoft.com/office/drawing/2014/main" id="{D7AEEBF6-E53A-9325-66E9-9548CC0A31A2}"/>
              </a:ext>
            </a:extLst>
          </p:cNvPr>
          <p:cNvSpPr>
            <a:spLocks noGrp="1"/>
          </p:cNvSpPr>
          <p:nvPr>
            <p:ph idx="1"/>
          </p:nvPr>
        </p:nvSpPr>
        <p:spPr>
          <a:xfrm>
            <a:off x="838201" y="1670591"/>
            <a:ext cx="10515600" cy="665105"/>
          </a:xfrm>
        </p:spPr>
        <p:txBody>
          <a:bodyPr>
            <a:normAutofit/>
          </a:bodyPr>
          <a:lstStyle/>
          <a:p>
            <a:pPr>
              <a:buFont typeface="Wingdings" panose="05000000000000000000" pitchFamily="2" charset="2"/>
              <a:buChar char="Ø"/>
            </a:pPr>
            <a:r>
              <a:rPr lang="en-GB" sz="2000" dirty="0"/>
              <a:t>The strategy is to induce in the optics a </a:t>
            </a:r>
            <a:r>
              <a:rPr lang="en-GB" sz="2000" b="1" dirty="0"/>
              <a:t>complementary distortion</a:t>
            </a:r>
            <a:r>
              <a:rPr lang="en-GB" sz="2000" dirty="0"/>
              <a:t>, with respect to the one given by the aberrations, restoring the nominal optical configuration of the interferometer. </a:t>
            </a:r>
          </a:p>
        </p:txBody>
      </p:sp>
      <p:sp>
        <p:nvSpPr>
          <p:cNvPr id="4" name="Segnaposto data 3"/>
          <p:cNvSpPr>
            <a:spLocks noGrp="1"/>
          </p:cNvSpPr>
          <p:nvPr>
            <p:ph type="dt" sz="half" idx="10"/>
          </p:nvPr>
        </p:nvSpPr>
        <p:spPr/>
        <p:txBody>
          <a:bodyPr/>
          <a:lstStyle/>
          <a:p>
            <a:r>
              <a:rPr lang="en-US"/>
              <a:t>GWDVac'22 - 29/09/2022</a:t>
            </a:r>
            <a:endParaRPr lang="en-GB" dirty="0"/>
          </a:p>
        </p:txBody>
      </p:sp>
      <p:sp>
        <p:nvSpPr>
          <p:cNvPr id="5" name="Segnaposto piè di pagina 4"/>
          <p:cNvSpPr>
            <a:spLocks noGrp="1"/>
          </p:cNvSpPr>
          <p:nvPr>
            <p:ph type="ftr" sz="quarter" idx="11"/>
          </p:nvPr>
        </p:nvSpPr>
        <p:spPr/>
        <p:txBody>
          <a:bodyPr/>
          <a:lstStyle/>
          <a:p>
            <a:r>
              <a:rPr lang="en-US" dirty="0"/>
              <a:t>CO2 laser techniques in the perspective of future GW detectors  Diana Lumaca </a:t>
            </a:r>
            <a:endParaRPr lang="en-GB" dirty="0"/>
          </a:p>
        </p:txBody>
      </p:sp>
      <p:sp>
        <p:nvSpPr>
          <p:cNvPr id="6" name="Segnaposto numero diapositiva 5"/>
          <p:cNvSpPr>
            <a:spLocks noGrp="1"/>
          </p:cNvSpPr>
          <p:nvPr>
            <p:ph type="sldNum" sz="quarter" idx="12"/>
          </p:nvPr>
        </p:nvSpPr>
        <p:spPr/>
        <p:txBody>
          <a:bodyPr/>
          <a:lstStyle/>
          <a:p>
            <a:fld id="{D7890409-BD9A-499F-A16C-B9DDFEDF4FB8}" type="slidenum">
              <a:rPr lang="en-GB" smtClean="0"/>
              <a:t>10</a:t>
            </a:fld>
            <a:endParaRPr lang="en-GB" dirty="0"/>
          </a:p>
        </p:txBody>
      </p:sp>
      <p:pic>
        <p:nvPicPr>
          <p:cNvPr id="7" name="Immagine 6"/>
          <p:cNvPicPr>
            <a:picLocks noChangeAspect="1"/>
          </p:cNvPicPr>
          <p:nvPr/>
        </p:nvPicPr>
        <p:blipFill rotWithShape="1">
          <a:blip r:embed="rId3"/>
          <a:srcRect l="4525" t="18835" r="67698" b="50746"/>
          <a:stretch/>
        </p:blipFill>
        <p:spPr>
          <a:xfrm>
            <a:off x="4536660" y="3947790"/>
            <a:ext cx="3992743" cy="2554545"/>
          </a:xfrm>
          <a:prstGeom prst="rect">
            <a:avLst/>
          </a:prstGeom>
        </p:spPr>
      </p:pic>
      <p:pic>
        <p:nvPicPr>
          <p:cNvPr id="2050" name="Picture 2">
            <a:extLst>
              <a:ext uri="{FF2B5EF4-FFF2-40B4-BE49-F238E27FC236}">
                <a16:creationId xmlns:a16="http://schemas.microsoft.com/office/drawing/2014/main" id="{EB28AC73-5B48-D0E6-4FF8-7046F8E26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1822" y="4751295"/>
            <a:ext cx="1087581" cy="8130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5D65C10-F284-FB50-FF80-045EC58879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200" y="5021087"/>
            <a:ext cx="3698460" cy="133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sellaDiTesto 11">
            <a:extLst>
              <a:ext uri="{FF2B5EF4-FFF2-40B4-BE49-F238E27FC236}">
                <a16:creationId xmlns:a16="http://schemas.microsoft.com/office/drawing/2014/main" id="{8C0459C8-B268-7685-6BFA-C9DB45B4E15A}"/>
              </a:ext>
            </a:extLst>
          </p:cNvPr>
          <p:cNvSpPr txBox="1"/>
          <p:nvPr/>
        </p:nvSpPr>
        <p:spPr>
          <a:xfrm>
            <a:off x="838201" y="2335696"/>
            <a:ext cx="4114800" cy="2554545"/>
          </a:xfrm>
          <a:prstGeom prst="rect">
            <a:avLst/>
          </a:prstGeom>
          <a:noFill/>
        </p:spPr>
        <p:txBody>
          <a:bodyPr wrap="square">
            <a:spAutoFit/>
          </a:bodyPr>
          <a:lstStyle/>
          <a:p>
            <a:r>
              <a:rPr lang="en-GB" sz="1600" b="1" dirty="0"/>
              <a:t>CO</a:t>
            </a:r>
            <a:r>
              <a:rPr lang="en-GB" sz="1600" b="1" baseline="-25000" dirty="0"/>
              <a:t>2</a:t>
            </a:r>
            <a:r>
              <a:rPr lang="en-GB" sz="1600" b="1" dirty="0"/>
              <a:t> laser projectors:</a:t>
            </a:r>
          </a:p>
          <a:p>
            <a:pPr marL="285750" indent="-285750">
              <a:buFont typeface="Arial" panose="020B0604020202020204" pitchFamily="34" charset="0"/>
              <a:buChar char="•"/>
            </a:pPr>
            <a:r>
              <a:rPr lang="en-GB" sz="1600" dirty="0"/>
              <a:t>Actuation on dedicated optics before cavity input: </a:t>
            </a:r>
            <a:r>
              <a:rPr lang="en-GB" sz="1600" b="1" dirty="0"/>
              <a:t>compensation plate </a:t>
            </a:r>
            <a:r>
              <a:rPr lang="en-GB" sz="1600" dirty="0"/>
              <a:t>(</a:t>
            </a:r>
            <a:r>
              <a:rPr lang="en-GB" sz="1600" b="1" dirty="0"/>
              <a:t>CP</a:t>
            </a:r>
            <a:r>
              <a:rPr lang="en-GB" sz="1600" dirty="0"/>
              <a:t>) </a:t>
            </a:r>
          </a:p>
          <a:p>
            <a:pPr marL="285750" indent="-285750">
              <a:buFont typeface="Arial" panose="020B0604020202020204" pitchFamily="34" charset="0"/>
              <a:buChar char="•"/>
            </a:pPr>
            <a:r>
              <a:rPr lang="en-GB" sz="1600" dirty="0"/>
              <a:t>Multi-actuation approach:</a:t>
            </a:r>
          </a:p>
          <a:p>
            <a:pPr marL="742950" lvl="1" indent="-285750">
              <a:buFont typeface="Arial" panose="020B0604020202020204" pitchFamily="34" charset="0"/>
              <a:buChar char="•"/>
            </a:pPr>
            <a:r>
              <a:rPr lang="en-GB" sz="1600" dirty="0"/>
              <a:t>axisymmetric centred pattern </a:t>
            </a:r>
          </a:p>
          <a:p>
            <a:pPr marL="742950" lvl="1" indent="-285750">
              <a:buFont typeface="Arial" panose="020B0604020202020204" pitchFamily="34" charset="0"/>
              <a:buChar char="•"/>
            </a:pPr>
            <a:r>
              <a:rPr lang="en-GB" sz="1600" dirty="0"/>
              <a:t>axisymmetric annular correction</a:t>
            </a:r>
          </a:p>
          <a:p>
            <a:pPr marL="742950" lvl="1" indent="-285750">
              <a:buFont typeface="Arial" panose="020B0604020202020204" pitchFamily="34" charset="0"/>
              <a:buChar char="•"/>
            </a:pPr>
            <a:r>
              <a:rPr lang="en-GB" sz="1600" dirty="0"/>
              <a:t>not axisymmetric residual patterns </a:t>
            </a:r>
          </a:p>
          <a:p>
            <a:pPr marL="285750" indent="-285750">
              <a:buFont typeface="Arial" panose="020B0604020202020204" pitchFamily="34" charset="0"/>
              <a:buChar char="•"/>
            </a:pPr>
            <a:r>
              <a:rPr lang="en-GB" sz="1600" dirty="0"/>
              <a:t>The </a:t>
            </a:r>
            <a:r>
              <a:rPr lang="en-GB" sz="1600" b="1" dirty="0"/>
              <a:t>power</a:t>
            </a:r>
            <a:r>
              <a:rPr lang="en-GB" sz="1600" dirty="0"/>
              <a:t> delivered by each actuator can be </a:t>
            </a:r>
            <a:r>
              <a:rPr lang="en-GB" sz="1600" b="1" dirty="0"/>
              <a:t>controlled</a:t>
            </a:r>
            <a:r>
              <a:rPr lang="en-GB" sz="1600" dirty="0"/>
              <a:t> and </a:t>
            </a:r>
            <a:r>
              <a:rPr lang="en-GB" sz="1600" b="1" dirty="0"/>
              <a:t>monitored</a:t>
            </a:r>
          </a:p>
          <a:p>
            <a:pPr marL="285750" indent="-285750">
              <a:buFont typeface="Arial" panose="020B0604020202020204" pitchFamily="34" charset="0"/>
              <a:buChar char="•"/>
            </a:pPr>
            <a:r>
              <a:rPr lang="en-GB" sz="1600" dirty="0"/>
              <a:t>Projected patterns can be tuned online</a:t>
            </a:r>
          </a:p>
        </p:txBody>
      </p:sp>
      <p:sp>
        <p:nvSpPr>
          <p:cNvPr id="15" name="CasellaDiTesto 14">
            <a:extLst>
              <a:ext uri="{FF2B5EF4-FFF2-40B4-BE49-F238E27FC236}">
                <a16:creationId xmlns:a16="http://schemas.microsoft.com/office/drawing/2014/main" id="{1537315C-5776-94D5-9043-E71DDBA26DAC}"/>
              </a:ext>
            </a:extLst>
          </p:cNvPr>
          <p:cNvSpPr txBox="1"/>
          <p:nvPr/>
        </p:nvSpPr>
        <p:spPr>
          <a:xfrm>
            <a:off x="4953001" y="2335696"/>
            <a:ext cx="3733013" cy="1569660"/>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a:t>Double Axicon System (DAS)</a:t>
            </a:r>
          </a:p>
          <a:p>
            <a:pPr marL="285750" indent="-285750">
              <a:buFont typeface="Wingdings" panose="05000000000000000000" pitchFamily="2" charset="2"/>
              <a:buChar char="§"/>
            </a:pPr>
            <a:r>
              <a:rPr lang="en-GB" sz="1600" dirty="0"/>
              <a:t>Two annular (axisymmetric) power distributions superimposed</a:t>
            </a:r>
          </a:p>
          <a:p>
            <a:pPr marL="285750" indent="-285750">
              <a:buFont typeface="Wingdings" panose="05000000000000000000" pitchFamily="2" charset="2"/>
              <a:buChar char="§"/>
            </a:pPr>
            <a:r>
              <a:rPr lang="en-GB" sz="1600" dirty="0"/>
              <a:t>Annuli created using </a:t>
            </a:r>
            <a:r>
              <a:rPr lang="en-GB" sz="1600" b="1" dirty="0"/>
              <a:t>axicons</a:t>
            </a:r>
          </a:p>
          <a:p>
            <a:pPr marL="285750" indent="-285750">
              <a:buFont typeface="Wingdings" panose="05000000000000000000" pitchFamily="2" charset="2"/>
              <a:buChar char="§"/>
            </a:pPr>
            <a:r>
              <a:rPr lang="en-GB" sz="1600" dirty="0"/>
              <a:t>Optimal heating profile obtained by iterative process with FEA simulations</a:t>
            </a:r>
          </a:p>
        </p:txBody>
      </p:sp>
      <p:sp>
        <p:nvSpPr>
          <p:cNvPr id="9" name="CasellaDiTesto 8">
            <a:extLst>
              <a:ext uri="{FF2B5EF4-FFF2-40B4-BE49-F238E27FC236}">
                <a16:creationId xmlns:a16="http://schemas.microsoft.com/office/drawing/2014/main" id="{6B02521A-4052-A489-372F-6D3C6E51E8E1}"/>
              </a:ext>
            </a:extLst>
          </p:cNvPr>
          <p:cNvSpPr txBox="1"/>
          <p:nvPr/>
        </p:nvSpPr>
        <p:spPr>
          <a:xfrm>
            <a:off x="8610599" y="2335696"/>
            <a:ext cx="2743199" cy="1815882"/>
          </a:xfrm>
          <a:prstGeom prst="rect">
            <a:avLst/>
          </a:prstGeom>
          <a:noFill/>
        </p:spPr>
        <p:txBody>
          <a:bodyPr wrap="square">
            <a:spAutoFit/>
          </a:bodyPr>
          <a:lstStyle/>
          <a:p>
            <a:pPr marL="285750" indent="-285750">
              <a:buFont typeface="Wingdings" panose="05000000000000000000" pitchFamily="2" charset="2"/>
              <a:buChar char="Ø"/>
            </a:pPr>
            <a:r>
              <a:rPr lang="en-GB" sz="1600" b="1" dirty="0"/>
              <a:t>Deformable Mirror (DM)</a:t>
            </a:r>
          </a:p>
          <a:p>
            <a:pPr marL="285750" indent="-285750">
              <a:buFont typeface="Wingdings" panose="05000000000000000000" pitchFamily="2" charset="2"/>
              <a:buChar char="§"/>
            </a:pPr>
            <a:r>
              <a:rPr lang="en-GB" sz="1600" dirty="0"/>
              <a:t>Correction of non symmetric residual </a:t>
            </a:r>
          </a:p>
          <a:p>
            <a:pPr marL="285750" indent="-285750">
              <a:buFont typeface="Wingdings" panose="05000000000000000000" pitchFamily="2" charset="2"/>
              <a:buChar char="§"/>
            </a:pPr>
            <a:r>
              <a:rPr lang="en-GB" sz="1600" b="0" i="0" u="none" strike="noStrike" dirty="0">
                <a:solidFill>
                  <a:srgbClr val="000000"/>
                </a:solidFill>
                <a:effectLst/>
                <a:latin typeface="Calibri" panose="020F0502020204030204" pitchFamily="34" charset="0"/>
              </a:rPr>
              <a:t>Phase imprint on the impinging beam to obtain the </a:t>
            </a:r>
            <a:r>
              <a:rPr lang="en-GB" sz="1600" b="1" i="0" u="none" strike="noStrike" dirty="0">
                <a:solidFill>
                  <a:srgbClr val="000000"/>
                </a:solidFill>
                <a:effectLst/>
                <a:latin typeface="Calibri" panose="020F0502020204030204" pitchFamily="34" charset="0"/>
              </a:rPr>
              <a:t>desired intensity pattern </a:t>
            </a:r>
            <a:r>
              <a:rPr lang="en-GB" sz="1600" b="0" i="0" u="none" strike="noStrike" dirty="0">
                <a:solidFill>
                  <a:srgbClr val="000000"/>
                </a:solidFill>
                <a:effectLst/>
                <a:latin typeface="Calibri" panose="020F0502020204030204" pitchFamily="34" charset="0"/>
              </a:rPr>
              <a:t>at a given plane</a:t>
            </a:r>
            <a:endParaRPr lang="en-GB" sz="1600" dirty="0"/>
          </a:p>
        </p:txBody>
      </p:sp>
      <p:pic>
        <p:nvPicPr>
          <p:cNvPr id="1028" name="Picture 4">
            <a:extLst>
              <a:ext uri="{FF2B5EF4-FFF2-40B4-BE49-F238E27FC236}">
                <a16:creationId xmlns:a16="http://schemas.microsoft.com/office/drawing/2014/main" id="{DB25744C-4293-22FD-A538-5E6B019AEA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6014" y="4096683"/>
            <a:ext cx="1468098"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FF600C48-B396-4459-C9AA-8831F467637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348"/>
          <a:stretch/>
        </p:blipFill>
        <p:spPr bwMode="auto">
          <a:xfrm>
            <a:off x="9854073" y="4916350"/>
            <a:ext cx="1499725"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5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par>
                                <p:cTn id="19" presetID="10" presetClass="entr" presetSubtype="0"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fade">
                                      <p:cBhvr>
                                        <p:cTn id="21" dur="500"/>
                                        <p:tgtEl>
                                          <p:spTgt spid="10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magine 34">
            <a:extLst>
              <a:ext uri="{FF2B5EF4-FFF2-40B4-BE49-F238E27FC236}">
                <a16:creationId xmlns:a16="http://schemas.microsoft.com/office/drawing/2014/main" id="{EEDDFACE-45CB-F22C-5799-A36EBFD56C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283"/>
          <a:stretch/>
        </p:blipFill>
        <p:spPr>
          <a:xfrm>
            <a:off x="5289472" y="3336779"/>
            <a:ext cx="3569195" cy="3017782"/>
          </a:xfrm>
          <a:prstGeom prst="rect">
            <a:avLst/>
          </a:prstGeom>
        </p:spPr>
      </p:pic>
      <p:sp>
        <p:nvSpPr>
          <p:cNvPr id="2" name="Titolo 1">
            <a:extLst>
              <a:ext uri="{FF2B5EF4-FFF2-40B4-BE49-F238E27FC236}">
                <a16:creationId xmlns:a16="http://schemas.microsoft.com/office/drawing/2014/main" id="{5C069023-9A7E-0FBC-2C55-2F2FB11479EC}"/>
              </a:ext>
            </a:extLst>
          </p:cNvPr>
          <p:cNvSpPr>
            <a:spLocks noGrp="1"/>
          </p:cNvSpPr>
          <p:nvPr>
            <p:ph type="title"/>
          </p:nvPr>
        </p:nvSpPr>
        <p:spPr/>
        <p:txBody>
          <a:bodyPr/>
          <a:lstStyle/>
          <a:p>
            <a:r>
              <a:rPr lang="en-GB" dirty="0"/>
              <a:t>Coating Thermal Noise</a:t>
            </a:r>
          </a:p>
        </p:txBody>
      </p:sp>
      <p:sp>
        <p:nvSpPr>
          <p:cNvPr id="3" name="Segnaposto contenuto 2">
            <a:extLst>
              <a:ext uri="{FF2B5EF4-FFF2-40B4-BE49-F238E27FC236}">
                <a16:creationId xmlns:a16="http://schemas.microsoft.com/office/drawing/2014/main" id="{4A787258-2986-E64C-7FFB-507D1D70D113}"/>
              </a:ext>
            </a:extLst>
          </p:cNvPr>
          <p:cNvSpPr>
            <a:spLocks noGrp="1"/>
          </p:cNvSpPr>
          <p:nvPr>
            <p:ph idx="1"/>
          </p:nvPr>
        </p:nvSpPr>
        <p:spPr>
          <a:xfrm>
            <a:off x="838200" y="1825625"/>
            <a:ext cx="6205621" cy="4351338"/>
          </a:xfrm>
        </p:spPr>
        <p:txBody>
          <a:bodyPr vert="horz" lIns="91440" tIns="45720" rIns="91440" bIns="45720" rtlCol="0" anchor="t">
            <a:normAutofit/>
          </a:bodyPr>
          <a:lstStyle/>
          <a:p>
            <a:r>
              <a:rPr lang="en-GB" sz="1800" dirty="0"/>
              <a:t>Coating Thermal Noise (CTN) limits the detection in the middle frequency bandwidth</a:t>
            </a:r>
          </a:p>
          <a:p>
            <a:endParaRPr lang="en-GB" sz="1800" dirty="0"/>
          </a:p>
          <a:p>
            <a:r>
              <a:rPr lang="en-GB" sz="1800" dirty="0"/>
              <a:t>The key parameters are:</a:t>
            </a:r>
          </a:p>
          <a:p>
            <a:endParaRPr lang="en-GB" sz="1800" dirty="0"/>
          </a:p>
        </p:txBody>
      </p:sp>
      <p:sp>
        <p:nvSpPr>
          <p:cNvPr id="4" name="Segnaposto data 3"/>
          <p:cNvSpPr>
            <a:spLocks noGrp="1"/>
          </p:cNvSpPr>
          <p:nvPr>
            <p:ph type="dt" sz="half" idx="10"/>
          </p:nvPr>
        </p:nvSpPr>
        <p:spPr/>
        <p:txBody>
          <a:bodyPr/>
          <a:lstStyle/>
          <a:p>
            <a:r>
              <a:rPr lang="en-US"/>
              <a:t>GWDVac'22 - 29/09/2022</a:t>
            </a:r>
            <a:endParaRPr lang="en-GB" dirty="0"/>
          </a:p>
        </p:txBody>
      </p:sp>
      <p:sp>
        <p:nvSpPr>
          <p:cNvPr id="5" name="Segnaposto piè di pagina 4"/>
          <p:cNvSpPr>
            <a:spLocks noGrp="1"/>
          </p:cNvSpPr>
          <p:nvPr>
            <p:ph type="ftr" sz="quarter" idx="11"/>
          </p:nvPr>
        </p:nvSpPr>
        <p:spPr/>
        <p:txBody>
          <a:bodyPr/>
          <a:lstStyle/>
          <a:p>
            <a:r>
              <a:rPr lang="en-US" dirty="0"/>
              <a:t>CO2 laser techniques in the perspective of future GW detectors  Diana Lumaca </a:t>
            </a:r>
            <a:endParaRPr lang="en-GB" dirty="0"/>
          </a:p>
        </p:txBody>
      </p:sp>
      <p:sp>
        <p:nvSpPr>
          <p:cNvPr id="6" name="Segnaposto numero diapositiva 5"/>
          <p:cNvSpPr>
            <a:spLocks noGrp="1"/>
          </p:cNvSpPr>
          <p:nvPr>
            <p:ph type="sldNum" sz="quarter" idx="12"/>
          </p:nvPr>
        </p:nvSpPr>
        <p:spPr/>
        <p:txBody>
          <a:bodyPr/>
          <a:lstStyle/>
          <a:p>
            <a:fld id="{D7890409-BD9A-499F-A16C-B9DDFEDF4FB8}" type="slidenum">
              <a:rPr lang="en-GB" smtClean="0"/>
              <a:t>11</a:t>
            </a:fld>
            <a:endParaRPr lang="en-GB" dirty="0"/>
          </a:p>
        </p:txBody>
      </p:sp>
      <p:grpSp>
        <p:nvGrpSpPr>
          <p:cNvPr id="7" name="Gruppo 6"/>
          <p:cNvGrpSpPr>
            <a:grpSpLocks noChangeAspect="1"/>
          </p:cNvGrpSpPr>
          <p:nvPr/>
        </p:nvGrpSpPr>
        <p:grpSpPr>
          <a:xfrm>
            <a:off x="7362635" y="365125"/>
            <a:ext cx="3991165" cy="2520000"/>
            <a:chOff x="2242657" y="1481293"/>
            <a:chExt cx="7718843" cy="4873635"/>
          </a:xfrm>
        </p:grpSpPr>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657" y="1689266"/>
              <a:ext cx="7718843" cy="4665662"/>
            </a:xfrm>
            <a:prstGeom prst="rect">
              <a:avLst/>
            </a:prstGeom>
          </p:spPr>
        </p:pic>
        <p:sp>
          <p:nvSpPr>
            <p:cNvPr id="9" name="CasellaDiTesto 8"/>
            <p:cNvSpPr txBox="1"/>
            <p:nvPr/>
          </p:nvSpPr>
          <p:spPr>
            <a:xfrm>
              <a:off x="2242657" y="1481293"/>
              <a:ext cx="7455665" cy="523220"/>
            </a:xfrm>
            <a:prstGeom prst="rect">
              <a:avLst/>
            </a:prstGeom>
            <a:solidFill>
              <a:schemeClr val="bg1"/>
            </a:solidFill>
          </p:spPr>
          <p:txBody>
            <a:bodyPr wrap="square" rtlCol="0">
              <a:spAutoFit/>
            </a:bodyPr>
            <a:lstStyle/>
            <a:p>
              <a:pPr algn="ctr"/>
              <a:r>
                <a:rPr lang="en-GB" sz="1100" dirty="0" err="1"/>
                <a:t>AdV</a:t>
              </a:r>
              <a:r>
                <a:rPr lang="en-GB" sz="1100" dirty="0"/>
                <a:t>+ project sensitivity curve</a:t>
              </a:r>
            </a:p>
          </p:txBody>
        </p:sp>
        <p:sp>
          <p:nvSpPr>
            <p:cNvPr id="10" name="Figura a mano libera 9"/>
            <p:cNvSpPr/>
            <p:nvPr/>
          </p:nvSpPr>
          <p:spPr>
            <a:xfrm>
              <a:off x="2860431" y="3382108"/>
              <a:ext cx="6846277" cy="2479430"/>
            </a:xfrm>
            <a:custGeom>
              <a:avLst/>
              <a:gdLst>
                <a:gd name="connsiteX0" fmla="*/ 0 w 6846277"/>
                <a:gd name="connsiteY0" fmla="*/ 2473569 h 2479430"/>
                <a:gd name="connsiteX1" fmla="*/ 0 w 6846277"/>
                <a:gd name="connsiteY1" fmla="*/ 263769 h 2479430"/>
                <a:gd name="connsiteX2" fmla="*/ 597877 w 6846277"/>
                <a:gd name="connsiteY2" fmla="*/ 814754 h 2479430"/>
                <a:gd name="connsiteX3" fmla="*/ 1066800 w 6846277"/>
                <a:gd name="connsiteY3" fmla="*/ 1160584 h 2479430"/>
                <a:gd name="connsiteX4" fmla="*/ 1312984 w 6846277"/>
                <a:gd name="connsiteY4" fmla="*/ 1301261 h 2479430"/>
                <a:gd name="connsiteX5" fmla="*/ 1600200 w 6846277"/>
                <a:gd name="connsiteY5" fmla="*/ 1406769 h 2479430"/>
                <a:gd name="connsiteX6" fmla="*/ 1817077 w 6846277"/>
                <a:gd name="connsiteY6" fmla="*/ 1453661 h 2479430"/>
                <a:gd name="connsiteX7" fmla="*/ 1975338 w 6846277"/>
                <a:gd name="connsiteY7" fmla="*/ 1477107 h 2479430"/>
                <a:gd name="connsiteX8" fmla="*/ 2538046 w 6846277"/>
                <a:gd name="connsiteY8" fmla="*/ 1488830 h 2479430"/>
                <a:gd name="connsiteX9" fmla="*/ 2983523 w 6846277"/>
                <a:gd name="connsiteY9" fmla="*/ 1465384 h 2479430"/>
                <a:gd name="connsiteX10" fmla="*/ 3171092 w 6846277"/>
                <a:gd name="connsiteY10" fmla="*/ 1453661 h 2479430"/>
                <a:gd name="connsiteX11" fmla="*/ 3487615 w 6846277"/>
                <a:gd name="connsiteY11" fmla="*/ 1406769 h 2479430"/>
                <a:gd name="connsiteX12" fmla="*/ 3968261 w 6846277"/>
                <a:gd name="connsiteY12" fmla="*/ 1277815 h 2479430"/>
                <a:gd name="connsiteX13" fmla="*/ 4302369 w 6846277"/>
                <a:gd name="connsiteY13" fmla="*/ 1166446 h 2479430"/>
                <a:gd name="connsiteX14" fmla="*/ 4747846 w 6846277"/>
                <a:gd name="connsiteY14" fmla="*/ 996461 h 2479430"/>
                <a:gd name="connsiteX15" fmla="*/ 5398477 w 6846277"/>
                <a:gd name="connsiteY15" fmla="*/ 703384 h 2479430"/>
                <a:gd name="connsiteX16" fmla="*/ 6113584 w 6846277"/>
                <a:gd name="connsiteY16" fmla="*/ 363415 h 2479430"/>
                <a:gd name="connsiteX17" fmla="*/ 6846277 w 6846277"/>
                <a:gd name="connsiteY17" fmla="*/ 0 h 2479430"/>
                <a:gd name="connsiteX18" fmla="*/ 6846277 w 6846277"/>
                <a:gd name="connsiteY18" fmla="*/ 2479430 h 247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46277" h="2479430">
                  <a:moveTo>
                    <a:pt x="0" y="2473569"/>
                  </a:moveTo>
                  <a:lnTo>
                    <a:pt x="0" y="263769"/>
                  </a:lnTo>
                  <a:lnTo>
                    <a:pt x="597877" y="814754"/>
                  </a:lnTo>
                  <a:lnTo>
                    <a:pt x="1066800" y="1160584"/>
                  </a:lnTo>
                  <a:lnTo>
                    <a:pt x="1312984" y="1301261"/>
                  </a:lnTo>
                  <a:lnTo>
                    <a:pt x="1600200" y="1406769"/>
                  </a:lnTo>
                  <a:lnTo>
                    <a:pt x="1817077" y="1453661"/>
                  </a:lnTo>
                  <a:lnTo>
                    <a:pt x="1975338" y="1477107"/>
                  </a:lnTo>
                  <a:lnTo>
                    <a:pt x="2538046" y="1488830"/>
                  </a:lnTo>
                  <a:lnTo>
                    <a:pt x="2983523" y="1465384"/>
                  </a:lnTo>
                  <a:lnTo>
                    <a:pt x="3171092" y="1453661"/>
                  </a:lnTo>
                  <a:lnTo>
                    <a:pt x="3487615" y="1406769"/>
                  </a:lnTo>
                  <a:lnTo>
                    <a:pt x="3968261" y="1277815"/>
                  </a:lnTo>
                  <a:lnTo>
                    <a:pt x="4302369" y="1166446"/>
                  </a:lnTo>
                  <a:lnTo>
                    <a:pt x="4747846" y="996461"/>
                  </a:lnTo>
                  <a:lnTo>
                    <a:pt x="5398477" y="703384"/>
                  </a:lnTo>
                  <a:lnTo>
                    <a:pt x="6113584" y="363415"/>
                  </a:lnTo>
                  <a:lnTo>
                    <a:pt x="6846277" y="0"/>
                  </a:lnTo>
                  <a:lnTo>
                    <a:pt x="6846277" y="2479430"/>
                  </a:lnTo>
                </a:path>
              </a:pathLst>
            </a:custGeom>
            <a:solidFill>
              <a:srgbClr val="8A3CC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igura a mano libera 10"/>
            <p:cNvSpPr>
              <a:spLocks noChangeAspect="1"/>
            </p:cNvSpPr>
            <p:nvPr/>
          </p:nvSpPr>
          <p:spPr>
            <a:xfrm>
              <a:off x="2860430" y="4085492"/>
              <a:ext cx="6846278" cy="1781908"/>
            </a:xfrm>
            <a:custGeom>
              <a:avLst/>
              <a:gdLst>
                <a:gd name="connsiteX0" fmla="*/ 0 w 6846277"/>
                <a:gd name="connsiteY0" fmla="*/ 1781908 h 1781908"/>
                <a:gd name="connsiteX1" fmla="*/ 5861 w 6846277"/>
                <a:gd name="connsiteY1" fmla="*/ 0 h 1781908"/>
                <a:gd name="connsiteX2" fmla="*/ 5843954 w 6846277"/>
                <a:gd name="connsiteY2" fmla="*/ 1260231 h 1781908"/>
                <a:gd name="connsiteX3" fmla="*/ 6518031 w 6846277"/>
                <a:gd name="connsiteY3" fmla="*/ 1389185 h 1781908"/>
                <a:gd name="connsiteX4" fmla="*/ 6840415 w 6846277"/>
                <a:gd name="connsiteY4" fmla="*/ 1447800 h 1781908"/>
                <a:gd name="connsiteX5" fmla="*/ 6846277 w 6846277"/>
                <a:gd name="connsiteY5" fmla="*/ 1776046 h 178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277" h="1781908">
                  <a:moveTo>
                    <a:pt x="0" y="1781908"/>
                  </a:moveTo>
                  <a:cubicBezTo>
                    <a:pt x="1954" y="1187939"/>
                    <a:pt x="3907" y="593969"/>
                    <a:pt x="5861" y="0"/>
                  </a:cubicBezTo>
                  <a:lnTo>
                    <a:pt x="5843954" y="1260231"/>
                  </a:lnTo>
                  <a:lnTo>
                    <a:pt x="6518031" y="1389185"/>
                  </a:lnTo>
                  <a:lnTo>
                    <a:pt x="6840415" y="1447800"/>
                  </a:lnTo>
                  <a:lnTo>
                    <a:pt x="6846277" y="1776046"/>
                  </a:lnTo>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igura a mano libera 11"/>
            <p:cNvSpPr/>
            <p:nvPr/>
          </p:nvSpPr>
          <p:spPr>
            <a:xfrm>
              <a:off x="2855259" y="3012141"/>
              <a:ext cx="1281953" cy="2855259"/>
            </a:xfrm>
            <a:custGeom>
              <a:avLst/>
              <a:gdLst>
                <a:gd name="connsiteX0" fmla="*/ 0 w 1281953"/>
                <a:gd name="connsiteY0" fmla="*/ 2850777 h 2855259"/>
                <a:gd name="connsiteX1" fmla="*/ 4482 w 1281953"/>
                <a:gd name="connsiteY1" fmla="*/ 0 h 2855259"/>
                <a:gd name="connsiteX2" fmla="*/ 143435 w 1281953"/>
                <a:gd name="connsiteY2" fmla="*/ 228600 h 2855259"/>
                <a:gd name="connsiteX3" fmla="*/ 264459 w 1281953"/>
                <a:gd name="connsiteY3" fmla="*/ 277906 h 2855259"/>
                <a:gd name="connsiteX4" fmla="*/ 304800 w 1281953"/>
                <a:gd name="connsiteY4" fmla="*/ 358588 h 2855259"/>
                <a:gd name="connsiteX5" fmla="*/ 385482 w 1281953"/>
                <a:gd name="connsiteY5" fmla="*/ 502024 h 2855259"/>
                <a:gd name="connsiteX6" fmla="*/ 434788 w 1281953"/>
                <a:gd name="connsiteY6" fmla="*/ 685800 h 2855259"/>
                <a:gd name="connsiteX7" fmla="*/ 515470 w 1281953"/>
                <a:gd name="connsiteY7" fmla="*/ 1021977 h 2855259"/>
                <a:gd name="connsiteX8" fmla="*/ 555812 w 1281953"/>
                <a:gd name="connsiteY8" fmla="*/ 1044388 h 2855259"/>
                <a:gd name="connsiteX9" fmla="*/ 578223 w 1281953"/>
                <a:gd name="connsiteY9" fmla="*/ 918883 h 2855259"/>
                <a:gd name="connsiteX10" fmla="*/ 591670 w 1281953"/>
                <a:gd name="connsiteY10" fmla="*/ 900953 h 2855259"/>
                <a:gd name="connsiteX11" fmla="*/ 618565 w 1281953"/>
                <a:gd name="connsiteY11" fmla="*/ 954741 h 2855259"/>
                <a:gd name="connsiteX12" fmla="*/ 640976 w 1281953"/>
                <a:gd name="connsiteY12" fmla="*/ 1151965 h 2855259"/>
                <a:gd name="connsiteX13" fmla="*/ 658906 w 1281953"/>
                <a:gd name="connsiteY13" fmla="*/ 1335741 h 2855259"/>
                <a:gd name="connsiteX14" fmla="*/ 788894 w 1281953"/>
                <a:gd name="connsiteY14" fmla="*/ 1618130 h 2855259"/>
                <a:gd name="connsiteX15" fmla="*/ 878541 w 1281953"/>
                <a:gd name="connsiteY15" fmla="*/ 1842247 h 2855259"/>
                <a:gd name="connsiteX16" fmla="*/ 923365 w 1281953"/>
                <a:gd name="connsiteY16" fmla="*/ 1949824 h 2855259"/>
                <a:gd name="connsiteX17" fmla="*/ 941294 w 1281953"/>
                <a:gd name="connsiteY17" fmla="*/ 1958788 h 2855259"/>
                <a:gd name="connsiteX18" fmla="*/ 986117 w 1281953"/>
                <a:gd name="connsiteY18" fmla="*/ 1936377 h 2855259"/>
                <a:gd name="connsiteX19" fmla="*/ 1048870 w 1281953"/>
                <a:gd name="connsiteY19" fmla="*/ 2138083 h 2855259"/>
                <a:gd name="connsiteX20" fmla="*/ 1098176 w 1281953"/>
                <a:gd name="connsiteY20" fmla="*/ 2344271 h 2855259"/>
                <a:gd name="connsiteX21" fmla="*/ 1138517 w 1281953"/>
                <a:gd name="connsiteY21" fmla="*/ 2375647 h 2855259"/>
                <a:gd name="connsiteX22" fmla="*/ 1169894 w 1281953"/>
                <a:gd name="connsiteY22" fmla="*/ 2344271 h 2855259"/>
                <a:gd name="connsiteX23" fmla="*/ 1214717 w 1281953"/>
                <a:gd name="connsiteY23" fmla="*/ 2460812 h 2855259"/>
                <a:gd name="connsiteX24" fmla="*/ 1281953 w 1281953"/>
                <a:gd name="connsiteY24" fmla="*/ 2855259 h 28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81953" h="2855259">
                  <a:moveTo>
                    <a:pt x="0" y="2850777"/>
                  </a:moveTo>
                  <a:lnTo>
                    <a:pt x="4482" y="0"/>
                  </a:lnTo>
                  <a:lnTo>
                    <a:pt x="143435" y="228600"/>
                  </a:lnTo>
                  <a:lnTo>
                    <a:pt x="264459" y="277906"/>
                  </a:lnTo>
                  <a:lnTo>
                    <a:pt x="304800" y="358588"/>
                  </a:lnTo>
                  <a:lnTo>
                    <a:pt x="385482" y="502024"/>
                  </a:lnTo>
                  <a:lnTo>
                    <a:pt x="434788" y="685800"/>
                  </a:lnTo>
                  <a:lnTo>
                    <a:pt x="515470" y="1021977"/>
                  </a:lnTo>
                  <a:lnTo>
                    <a:pt x="555812" y="1044388"/>
                  </a:lnTo>
                  <a:lnTo>
                    <a:pt x="578223" y="918883"/>
                  </a:lnTo>
                  <a:lnTo>
                    <a:pt x="591670" y="900953"/>
                  </a:lnTo>
                  <a:lnTo>
                    <a:pt x="618565" y="954741"/>
                  </a:lnTo>
                  <a:lnTo>
                    <a:pt x="640976" y="1151965"/>
                  </a:lnTo>
                  <a:lnTo>
                    <a:pt x="658906" y="1335741"/>
                  </a:lnTo>
                  <a:lnTo>
                    <a:pt x="788894" y="1618130"/>
                  </a:lnTo>
                  <a:lnTo>
                    <a:pt x="878541" y="1842247"/>
                  </a:lnTo>
                  <a:lnTo>
                    <a:pt x="923365" y="1949824"/>
                  </a:lnTo>
                  <a:lnTo>
                    <a:pt x="941294" y="1958788"/>
                  </a:lnTo>
                  <a:lnTo>
                    <a:pt x="986117" y="1936377"/>
                  </a:lnTo>
                  <a:lnTo>
                    <a:pt x="1048870" y="2138083"/>
                  </a:lnTo>
                  <a:lnTo>
                    <a:pt x="1098176" y="2344271"/>
                  </a:lnTo>
                  <a:lnTo>
                    <a:pt x="1138517" y="2375647"/>
                  </a:lnTo>
                  <a:lnTo>
                    <a:pt x="1169894" y="2344271"/>
                  </a:lnTo>
                  <a:lnTo>
                    <a:pt x="1214717" y="2460812"/>
                  </a:lnTo>
                  <a:lnTo>
                    <a:pt x="1281953" y="2855259"/>
                  </a:lnTo>
                </a:path>
              </a:pathLst>
            </a:cu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Connettore diritto 12"/>
            <p:cNvCxnSpPr/>
            <p:nvPr/>
          </p:nvCxnSpPr>
          <p:spPr>
            <a:xfrm>
              <a:off x="2805633" y="4077146"/>
              <a:ext cx="6872811" cy="14948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e 37">
            <a:extLst>
              <a:ext uri="{FF2B5EF4-FFF2-40B4-BE49-F238E27FC236}">
                <a16:creationId xmlns:a16="http://schemas.microsoft.com/office/drawing/2014/main" id="{659DB4C7-20FD-DB3E-484B-33EBB52C6CEB}"/>
              </a:ext>
            </a:extLst>
          </p:cNvPr>
          <p:cNvGrpSpPr/>
          <p:nvPr/>
        </p:nvGrpSpPr>
        <p:grpSpPr>
          <a:xfrm>
            <a:off x="838200" y="3576613"/>
            <a:ext cx="4426901" cy="1937003"/>
            <a:chOff x="3918883" y="3738694"/>
            <a:chExt cx="4426901" cy="1937003"/>
          </a:xfrm>
        </p:grpSpPr>
        <mc:AlternateContent xmlns:mc="http://schemas.openxmlformats.org/markup-compatibility/2006" xmlns:a14="http://schemas.microsoft.com/office/drawing/2010/main">
          <mc:Choice Requires="a14">
            <p:sp>
              <p:nvSpPr>
                <p:cNvPr id="15" name="ZoneTexte 20">
                  <a:extLst>
                    <a:ext uri="{FF2B5EF4-FFF2-40B4-BE49-F238E27FC236}">
                      <a16:creationId xmlns:a16="http://schemas.microsoft.com/office/drawing/2014/main" id="{D406A6E1-9251-DE51-4293-DFC818C3D238}"/>
                    </a:ext>
                  </a:extLst>
                </p:cNvPr>
                <p:cNvSpPr txBox="1"/>
                <p:nvPr/>
              </p:nvSpPr>
              <p:spPr>
                <a:xfrm>
                  <a:off x="3918883" y="4283265"/>
                  <a:ext cx="3237168" cy="10044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FR" sz="2000" b="0" i="0" smtClean="0">
                            <a:solidFill>
                              <a:schemeClr val="tx1"/>
                            </a:solidFill>
                            <a:latin typeface="Cambria Math"/>
                          </a:rPr>
                          <m:t>CTN</m:t>
                        </m:r>
                        <m:d>
                          <m:dPr>
                            <m:ctrlPr>
                              <a:rPr lang="fr-FR" sz="2000" b="0" i="1" smtClean="0">
                                <a:solidFill>
                                  <a:schemeClr val="tx1"/>
                                </a:solidFill>
                                <a:latin typeface="Cambria Math" panose="02040503050406030204" pitchFamily="18" charset="0"/>
                              </a:rPr>
                            </m:ctrlPr>
                          </m:dPr>
                          <m:e>
                            <m:r>
                              <a:rPr lang="fr-FR" sz="2000" b="0" i="1" smtClean="0">
                                <a:solidFill>
                                  <a:schemeClr val="tx1"/>
                                </a:solidFill>
                                <a:latin typeface="Cambria Math"/>
                              </a:rPr>
                              <m:t>𝑓</m:t>
                            </m:r>
                          </m:e>
                        </m:d>
                        <m:r>
                          <a:rPr lang="fr-FR" sz="2000" b="0" i="1" smtClean="0">
                            <a:solidFill>
                              <a:schemeClr val="tx1"/>
                            </a:solidFill>
                            <a:latin typeface="Cambria Math"/>
                            <a:ea typeface="Cambria Math"/>
                          </a:rPr>
                          <m:t>∝ </m:t>
                        </m:r>
                        <m:f>
                          <m:fPr>
                            <m:ctrlPr>
                              <a:rPr lang="fr-FR" sz="2000" b="0" i="1" smtClean="0">
                                <a:solidFill>
                                  <a:schemeClr val="tx1"/>
                                </a:solidFill>
                                <a:latin typeface="Cambria Math" panose="02040503050406030204" pitchFamily="18" charset="0"/>
                                <a:ea typeface="Cambria Math"/>
                              </a:rPr>
                            </m:ctrlPr>
                          </m:fPr>
                          <m:num>
                            <m:rad>
                              <m:radPr>
                                <m:degHide m:val="on"/>
                                <m:ctrlPr>
                                  <a:rPr lang="fr-FR" sz="2000" b="0" i="1" smtClean="0">
                                    <a:solidFill>
                                      <a:schemeClr val="tx1"/>
                                    </a:solidFill>
                                    <a:latin typeface="Cambria Math" panose="02040503050406030204" pitchFamily="18" charset="0"/>
                                    <a:ea typeface="Cambria Math"/>
                                  </a:rPr>
                                </m:ctrlPr>
                              </m:radPr>
                              <m:deg/>
                              <m:e>
                                <m:r>
                                  <a:rPr lang="fr-FR" sz="2000" b="0" i="1" smtClean="0">
                                    <a:solidFill>
                                      <a:schemeClr val="tx1"/>
                                    </a:solidFill>
                                    <a:latin typeface="Cambria Math"/>
                                    <a:ea typeface="Cambria Math"/>
                                  </a:rPr>
                                  <m:t> </m:t>
                                </m:r>
                                <m:f>
                                  <m:fPr>
                                    <m:ctrlPr>
                                      <a:rPr lang="fr-FR" sz="2000" b="0" i="1" smtClean="0">
                                        <a:solidFill>
                                          <a:schemeClr val="tx1"/>
                                        </a:solidFill>
                                        <a:latin typeface="Cambria Math" panose="02040503050406030204" pitchFamily="18" charset="0"/>
                                        <a:ea typeface="Cambria Math"/>
                                      </a:rPr>
                                    </m:ctrlPr>
                                  </m:fPr>
                                  <m:num>
                                    <m:r>
                                      <a:rPr lang="fr-FR" sz="2000" b="0" i="1" smtClean="0">
                                        <a:solidFill>
                                          <a:schemeClr val="tx1"/>
                                        </a:solidFill>
                                        <a:latin typeface="Cambria Math"/>
                                        <a:ea typeface="Cambria Math"/>
                                      </a:rPr>
                                      <m:t>𝑇</m:t>
                                    </m:r>
                                  </m:num>
                                  <m:den>
                                    <m:r>
                                      <a:rPr lang="fr-FR" sz="2000" b="0" i="1" smtClean="0">
                                        <a:solidFill>
                                          <a:schemeClr val="tx1"/>
                                        </a:solidFill>
                                        <a:latin typeface="Cambria Math"/>
                                        <a:ea typeface="Cambria Math"/>
                                      </a:rPr>
                                      <m:t>𝑓</m:t>
                                    </m:r>
                                  </m:den>
                                </m:f>
                                <m:r>
                                  <a:rPr lang="fr-FR" sz="2000" b="0" i="1" smtClean="0">
                                    <a:solidFill>
                                      <a:schemeClr val="tx1"/>
                                    </a:solidFill>
                                    <a:latin typeface="Cambria Math"/>
                                    <a:ea typeface="Cambria Math"/>
                                  </a:rPr>
                                  <m:t> </m:t>
                                </m:r>
                                <m:f>
                                  <m:fPr>
                                    <m:ctrlPr>
                                      <a:rPr lang="fr-FR" sz="2000" b="0" i="1" smtClean="0">
                                        <a:solidFill>
                                          <a:schemeClr val="tx1"/>
                                        </a:solidFill>
                                        <a:latin typeface="Cambria Math" panose="02040503050406030204" pitchFamily="18" charset="0"/>
                                        <a:ea typeface="Cambria Math"/>
                                      </a:rPr>
                                    </m:ctrlPr>
                                  </m:fPr>
                                  <m:num>
                                    <m:r>
                                      <a:rPr lang="fr-FR" sz="2000" b="0" i="1" smtClean="0">
                                        <a:solidFill>
                                          <a:schemeClr val="tx1"/>
                                        </a:solidFill>
                                        <a:latin typeface="Cambria Math"/>
                                        <a:ea typeface="Cambria Math"/>
                                      </a:rPr>
                                      <m:t>1</m:t>
                                    </m:r>
                                  </m:num>
                                  <m:den>
                                    <m:sSup>
                                      <m:sSupPr>
                                        <m:ctrlPr>
                                          <a:rPr lang="fr-FR" sz="2000" b="0" i="1" smtClean="0">
                                            <a:solidFill>
                                              <a:schemeClr val="tx1"/>
                                            </a:solidFill>
                                            <a:latin typeface="Cambria Math" panose="02040503050406030204" pitchFamily="18" charset="0"/>
                                            <a:ea typeface="Cambria Math"/>
                                          </a:rPr>
                                        </m:ctrlPr>
                                      </m:sSupPr>
                                      <m:e>
                                        <m:sSub>
                                          <m:sSubPr>
                                            <m:ctrlPr>
                                              <a:rPr lang="fr-FR" sz="2000" b="0" i="1" smtClean="0">
                                                <a:solidFill>
                                                  <a:schemeClr val="tx1"/>
                                                </a:solidFill>
                                                <a:latin typeface="Cambria Math" panose="02040503050406030204" pitchFamily="18" charset="0"/>
                                                <a:ea typeface="Cambria Math"/>
                                              </a:rPr>
                                            </m:ctrlPr>
                                          </m:sSubPr>
                                          <m:e>
                                            <m:r>
                                              <a:rPr lang="it-IT" sz="2000" b="0" i="1" smtClean="0">
                                                <a:solidFill>
                                                  <a:schemeClr val="tx1"/>
                                                </a:solidFill>
                                                <a:latin typeface="Cambria Math" panose="02040503050406030204" pitchFamily="18" charset="0"/>
                                                <a:ea typeface="Cambria Math"/>
                                              </a:rPr>
                                              <m:t>𝑤</m:t>
                                            </m:r>
                                          </m:e>
                                          <m:sub>
                                            <m:r>
                                              <a:rPr lang="it-IT" sz="2000" b="0" i="1" smtClean="0">
                                                <a:solidFill>
                                                  <a:schemeClr val="tx1"/>
                                                </a:solidFill>
                                                <a:latin typeface="Cambria Math" panose="02040503050406030204" pitchFamily="18" charset="0"/>
                                                <a:ea typeface="Cambria Math"/>
                                              </a:rPr>
                                              <m:t>𝑏</m:t>
                                            </m:r>
                                          </m:sub>
                                        </m:sSub>
                                      </m:e>
                                      <m:sup>
                                        <m:r>
                                          <a:rPr lang="fr-FR" sz="2000" b="0" i="1" smtClean="0">
                                            <a:solidFill>
                                              <a:schemeClr val="tx1"/>
                                            </a:solidFill>
                                            <a:latin typeface="Cambria Math"/>
                                            <a:ea typeface="Cambria Math"/>
                                          </a:rPr>
                                          <m:t>2</m:t>
                                        </m:r>
                                      </m:sup>
                                    </m:sSup>
                                  </m:den>
                                </m:f>
                                <m:r>
                                  <a:rPr lang="fr-FR" sz="2000" b="0" i="1" smtClean="0">
                                    <a:solidFill>
                                      <a:schemeClr val="tx1"/>
                                    </a:solidFill>
                                    <a:latin typeface="Cambria Math"/>
                                    <a:ea typeface="Cambria Math"/>
                                  </a:rPr>
                                  <m:t> </m:t>
                                </m:r>
                                <m:r>
                                  <a:rPr lang="fr-FR" sz="2000" b="0" i="1" smtClean="0">
                                    <a:solidFill>
                                      <a:schemeClr val="tx1"/>
                                    </a:solidFill>
                                    <a:latin typeface="Cambria Math"/>
                                    <a:ea typeface="Cambria Math"/>
                                  </a:rPr>
                                  <m:t>𝜑</m:t>
                                </m:r>
                                <m:r>
                                  <a:rPr lang="fr-FR" sz="2000" b="0" i="1" smtClean="0">
                                    <a:solidFill>
                                      <a:schemeClr val="tx1"/>
                                    </a:solidFill>
                                    <a:latin typeface="Cambria Math"/>
                                    <a:ea typeface="Cambria Math"/>
                                  </a:rPr>
                                  <m:t> </m:t>
                                </m:r>
                                <m:sSub>
                                  <m:sSubPr>
                                    <m:ctrlPr>
                                      <a:rPr lang="fr-FR" sz="2000" b="0" i="1" smtClean="0">
                                        <a:solidFill>
                                          <a:schemeClr val="tx1"/>
                                        </a:solidFill>
                                        <a:latin typeface="Cambria Math" panose="02040503050406030204" pitchFamily="18" charset="0"/>
                                        <a:ea typeface="Cambria Math"/>
                                      </a:rPr>
                                    </m:ctrlPr>
                                  </m:sSubPr>
                                  <m:e>
                                    <m:r>
                                      <a:rPr lang="it-IT" sz="2000" b="0" i="1" smtClean="0">
                                        <a:solidFill>
                                          <a:schemeClr val="tx1"/>
                                        </a:solidFill>
                                        <a:latin typeface="Cambria Math" panose="02040503050406030204" pitchFamily="18" charset="0"/>
                                        <a:ea typeface="Cambria Math"/>
                                      </a:rPr>
                                      <m:t>𝑡</m:t>
                                    </m:r>
                                  </m:e>
                                  <m:sub>
                                    <m:r>
                                      <a:rPr lang="it-IT" sz="2000" b="0" i="1" smtClean="0">
                                        <a:solidFill>
                                          <a:schemeClr val="tx1"/>
                                        </a:solidFill>
                                        <a:latin typeface="Cambria Math" panose="02040503050406030204" pitchFamily="18" charset="0"/>
                                        <a:ea typeface="Cambria Math"/>
                                      </a:rPr>
                                      <m:t>𝑐𝑜𝑎𝑡</m:t>
                                    </m:r>
                                  </m:sub>
                                </m:sSub>
                              </m:e>
                            </m:rad>
                          </m:num>
                          <m:den>
                            <m:r>
                              <a:rPr lang="fr-FR" sz="2000" b="0" i="1" smtClean="0">
                                <a:solidFill>
                                  <a:schemeClr val="tx1"/>
                                </a:solidFill>
                                <a:latin typeface="Cambria Math"/>
                                <a:ea typeface="Cambria Math"/>
                              </a:rPr>
                              <m:t>𝐿</m:t>
                            </m:r>
                          </m:den>
                        </m:f>
                      </m:oMath>
                    </m:oMathPara>
                  </a14:m>
                  <a:endParaRPr lang="fr-FR" sz="2000" dirty="0">
                    <a:solidFill>
                      <a:schemeClr val="tx1"/>
                    </a:solidFill>
                  </a:endParaRPr>
                </a:p>
              </p:txBody>
            </p:sp>
          </mc:Choice>
          <mc:Fallback xmlns="">
            <p:sp>
              <p:nvSpPr>
                <p:cNvPr id="15" name="ZoneTexte 20">
                  <a:extLst>
                    <a:ext uri="{FF2B5EF4-FFF2-40B4-BE49-F238E27FC236}">
                      <a16:creationId xmlns:a16="http://schemas.microsoft.com/office/drawing/2014/main" id="{D406A6E1-9251-DE51-4293-DFC818C3D238}"/>
                    </a:ext>
                  </a:extLst>
                </p:cNvPr>
                <p:cNvSpPr txBox="1">
                  <a:spLocks noRot="1" noChangeAspect="1" noMove="1" noResize="1" noEditPoints="1" noAdjustHandles="1" noChangeArrowheads="1" noChangeShapeType="1" noTextEdit="1"/>
                </p:cNvSpPr>
                <p:nvPr/>
              </p:nvSpPr>
              <p:spPr>
                <a:xfrm>
                  <a:off x="3918883" y="4283265"/>
                  <a:ext cx="3237168" cy="1004442"/>
                </a:xfrm>
                <a:prstGeom prst="rect">
                  <a:avLst/>
                </a:prstGeom>
                <a:blipFill>
                  <a:blip r:embed="rId5"/>
                  <a:stretch>
                    <a:fillRect/>
                  </a:stretch>
                </a:blipFill>
              </p:spPr>
              <p:txBody>
                <a:bodyPr/>
                <a:lstStyle/>
                <a:p>
                  <a:r>
                    <a:rPr lang="en-US">
                      <a:noFill/>
                    </a:rPr>
                    <a:t> </a:t>
                  </a:r>
                </a:p>
              </p:txBody>
            </p:sp>
          </mc:Fallback>
        </mc:AlternateContent>
        <p:grpSp>
          <p:nvGrpSpPr>
            <p:cNvPr id="16" name="Groupe 36">
              <a:extLst>
                <a:ext uri="{FF2B5EF4-FFF2-40B4-BE49-F238E27FC236}">
                  <a16:creationId xmlns:a16="http://schemas.microsoft.com/office/drawing/2014/main" id="{3E362D0F-0E49-7482-73E5-A2EFEB7629D4}"/>
                </a:ext>
              </a:extLst>
            </p:cNvPr>
            <p:cNvGrpSpPr/>
            <p:nvPr/>
          </p:nvGrpSpPr>
          <p:grpSpPr>
            <a:xfrm>
              <a:off x="4149743" y="3738694"/>
              <a:ext cx="1326007" cy="658477"/>
              <a:chOff x="3486740" y="3666481"/>
              <a:chExt cx="1326007" cy="658477"/>
            </a:xfrm>
          </p:grpSpPr>
          <p:cxnSp>
            <p:nvCxnSpPr>
              <p:cNvPr id="29" name="Straight Arrow Connector 4">
                <a:extLst>
                  <a:ext uri="{FF2B5EF4-FFF2-40B4-BE49-F238E27FC236}">
                    <a16:creationId xmlns:a16="http://schemas.microsoft.com/office/drawing/2014/main" id="{7759473D-D8F3-BE95-8730-E84358F470AE}"/>
                  </a:ext>
                </a:extLst>
              </p:cNvPr>
              <p:cNvCxnSpPr>
                <a:cxnSpLocks/>
                <a:stCxn id="30" idx="2"/>
              </p:cNvCxnSpPr>
              <p:nvPr/>
            </p:nvCxnSpPr>
            <p:spPr>
              <a:xfrm>
                <a:off x="4149744" y="4044018"/>
                <a:ext cx="541789" cy="280940"/>
              </a:xfrm>
              <a:prstGeom prst="straightConnector1">
                <a:avLst/>
              </a:prstGeom>
              <a:ln w="412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0" name="TextBox 7">
                <a:extLst>
                  <a:ext uri="{FF2B5EF4-FFF2-40B4-BE49-F238E27FC236}">
                    <a16:creationId xmlns:a16="http://schemas.microsoft.com/office/drawing/2014/main" id="{6EA5977D-79BF-1B1F-35BE-49C7D4B4E8DA}"/>
                  </a:ext>
                </a:extLst>
              </p:cNvPr>
              <p:cNvSpPr txBox="1"/>
              <p:nvPr/>
            </p:nvSpPr>
            <p:spPr>
              <a:xfrm>
                <a:off x="3486740" y="3666481"/>
                <a:ext cx="1326007" cy="377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effectLst/>
                    <a:uFillTx/>
                    <a:latin typeface="Helvetica" panose="020B0604020202030204" pitchFamily="34" charset="0"/>
                    <a:ea typeface="Arial"/>
                    <a:cs typeface="Arial"/>
                    <a:sym typeface="Arial"/>
                  </a:rPr>
                  <a:t>Temperature</a:t>
                </a:r>
              </a:p>
            </p:txBody>
          </p:sp>
        </p:grpSp>
        <p:grpSp>
          <p:nvGrpSpPr>
            <p:cNvPr id="17" name="Groupe 35">
              <a:extLst>
                <a:ext uri="{FF2B5EF4-FFF2-40B4-BE49-F238E27FC236}">
                  <a16:creationId xmlns:a16="http://schemas.microsoft.com/office/drawing/2014/main" id="{16AF647C-4C77-83AE-BE6D-72E0BD8EB1C8}"/>
                </a:ext>
              </a:extLst>
            </p:cNvPr>
            <p:cNvGrpSpPr/>
            <p:nvPr/>
          </p:nvGrpSpPr>
          <p:grpSpPr>
            <a:xfrm>
              <a:off x="4253286" y="5270165"/>
              <a:ext cx="1757271" cy="405532"/>
              <a:chOff x="3666631" y="5214958"/>
              <a:chExt cx="1757271" cy="405532"/>
            </a:xfrm>
          </p:grpSpPr>
          <p:cxnSp>
            <p:nvCxnSpPr>
              <p:cNvPr id="27" name="Straight Arrow Connector 46">
                <a:extLst>
                  <a:ext uri="{FF2B5EF4-FFF2-40B4-BE49-F238E27FC236}">
                    <a16:creationId xmlns:a16="http://schemas.microsoft.com/office/drawing/2014/main" id="{B7E78859-8F4C-D76C-A3CF-3EE4937A9C6D}"/>
                  </a:ext>
                </a:extLst>
              </p:cNvPr>
              <p:cNvCxnSpPr>
                <a:cxnSpLocks/>
                <a:stCxn id="28" idx="3"/>
              </p:cNvCxnSpPr>
              <p:nvPr/>
            </p:nvCxnSpPr>
            <p:spPr>
              <a:xfrm flipV="1">
                <a:off x="4785552" y="5214958"/>
                <a:ext cx="638350" cy="216764"/>
              </a:xfrm>
              <a:prstGeom prst="straightConnector1">
                <a:avLst/>
              </a:prstGeom>
              <a:ln w="412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8" name="TextBox 49">
                <a:extLst>
                  <a:ext uri="{FF2B5EF4-FFF2-40B4-BE49-F238E27FC236}">
                    <a16:creationId xmlns:a16="http://schemas.microsoft.com/office/drawing/2014/main" id="{73FC1DDD-1F96-514D-37CE-CBAEFFFF9C76}"/>
                  </a:ext>
                </a:extLst>
              </p:cNvPr>
              <p:cNvSpPr txBox="1"/>
              <p:nvPr/>
            </p:nvSpPr>
            <p:spPr>
              <a:xfrm>
                <a:off x="3666631" y="5242953"/>
                <a:ext cx="1118921" cy="377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effectLst/>
                    <a:uFillTx/>
                    <a:latin typeface="Helvetica" panose="020B0604020202030204" pitchFamily="34" charset="0"/>
                    <a:ea typeface="Arial"/>
                    <a:cs typeface="Arial"/>
                    <a:sym typeface="Arial"/>
                  </a:rPr>
                  <a:t>Arm length</a:t>
                </a:r>
              </a:p>
            </p:txBody>
          </p:sp>
        </p:grpSp>
        <p:grpSp>
          <p:nvGrpSpPr>
            <p:cNvPr id="18" name="Groupe 34">
              <a:extLst>
                <a:ext uri="{FF2B5EF4-FFF2-40B4-BE49-F238E27FC236}">
                  <a16:creationId xmlns:a16="http://schemas.microsoft.com/office/drawing/2014/main" id="{F4E8D63F-13E2-527C-4C50-2EA219F5ACB2}"/>
                </a:ext>
              </a:extLst>
            </p:cNvPr>
            <p:cNvGrpSpPr/>
            <p:nvPr/>
          </p:nvGrpSpPr>
          <p:grpSpPr>
            <a:xfrm>
              <a:off x="6106349" y="4908170"/>
              <a:ext cx="1974208" cy="705412"/>
              <a:chOff x="5468644" y="4914333"/>
              <a:chExt cx="1974208" cy="705412"/>
            </a:xfrm>
          </p:grpSpPr>
          <p:cxnSp>
            <p:nvCxnSpPr>
              <p:cNvPr id="25" name="Straight Arrow Connector 50">
                <a:extLst>
                  <a:ext uri="{FF2B5EF4-FFF2-40B4-BE49-F238E27FC236}">
                    <a16:creationId xmlns:a16="http://schemas.microsoft.com/office/drawing/2014/main" id="{83DDF128-8712-22D5-CDE3-4AA4C8608C2D}"/>
                  </a:ext>
                </a:extLst>
              </p:cNvPr>
              <p:cNvCxnSpPr>
                <a:cxnSpLocks/>
              </p:cNvCxnSpPr>
              <p:nvPr/>
            </p:nvCxnSpPr>
            <p:spPr>
              <a:xfrm flipH="1" flipV="1">
                <a:off x="5468644" y="4914333"/>
                <a:ext cx="1026023" cy="355210"/>
              </a:xfrm>
              <a:prstGeom prst="straightConnector1">
                <a:avLst/>
              </a:prstGeom>
              <a:ln w="412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6" name="TextBox 54">
                <a:extLst>
                  <a:ext uri="{FF2B5EF4-FFF2-40B4-BE49-F238E27FC236}">
                    <a16:creationId xmlns:a16="http://schemas.microsoft.com/office/drawing/2014/main" id="{F37A7BC4-50AB-2458-924D-4E8B5195D887}"/>
                  </a:ext>
                </a:extLst>
              </p:cNvPr>
              <p:cNvSpPr txBox="1"/>
              <p:nvPr/>
            </p:nvSpPr>
            <p:spPr>
              <a:xfrm>
                <a:off x="6310355" y="5242208"/>
                <a:ext cx="1132497" cy="377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effectLst/>
                    <a:uFillTx/>
                    <a:latin typeface="Helvetica" panose="020B0604020202030204" pitchFamily="34" charset="0"/>
                    <a:ea typeface="Arial"/>
                    <a:cs typeface="Arial"/>
                    <a:sym typeface="Arial"/>
                  </a:rPr>
                  <a:t>Beam-size</a:t>
                </a:r>
              </a:p>
            </p:txBody>
          </p:sp>
        </p:grpSp>
        <p:grpSp>
          <p:nvGrpSpPr>
            <p:cNvPr id="19" name="Groupe 22">
              <a:extLst>
                <a:ext uri="{FF2B5EF4-FFF2-40B4-BE49-F238E27FC236}">
                  <a16:creationId xmlns:a16="http://schemas.microsoft.com/office/drawing/2014/main" id="{CFDBABD2-3FB5-EED1-8DDE-4CFC3DBDC5EA}"/>
                </a:ext>
              </a:extLst>
            </p:cNvPr>
            <p:cNvGrpSpPr/>
            <p:nvPr/>
          </p:nvGrpSpPr>
          <p:grpSpPr>
            <a:xfrm>
              <a:off x="6046259" y="3750866"/>
              <a:ext cx="1670506" cy="820649"/>
              <a:chOff x="5272371" y="3644852"/>
              <a:chExt cx="1670506" cy="820649"/>
            </a:xfrm>
          </p:grpSpPr>
          <p:sp>
            <p:nvSpPr>
              <p:cNvPr id="23" name="TextBox 51">
                <a:extLst>
                  <a:ext uri="{FF2B5EF4-FFF2-40B4-BE49-F238E27FC236}">
                    <a16:creationId xmlns:a16="http://schemas.microsoft.com/office/drawing/2014/main" id="{5D5DCA1E-1AC1-8BC9-ACC0-D7891FCDB244}"/>
                  </a:ext>
                </a:extLst>
              </p:cNvPr>
              <p:cNvSpPr txBox="1"/>
              <p:nvPr/>
            </p:nvSpPr>
            <p:spPr>
              <a:xfrm>
                <a:off x="5272371" y="3644852"/>
                <a:ext cx="1670506" cy="377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effectLst/>
                    <a:uFillTx/>
                    <a:latin typeface="Helvetica" panose="020B0604020202030204" pitchFamily="34" charset="0"/>
                    <a:ea typeface="Arial"/>
                    <a:cs typeface="Arial"/>
                    <a:sym typeface="Arial"/>
                  </a:rPr>
                  <a:t>Mechanical loss</a:t>
                </a:r>
              </a:p>
            </p:txBody>
          </p:sp>
          <p:cxnSp>
            <p:nvCxnSpPr>
              <p:cNvPr id="24" name="Straight Arrow Connector 55">
                <a:extLst>
                  <a:ext uri="{FF2B5EF4-FFF2-40B4-BE49-F238E27FC236}">
                    <a16:creationId xmlns:a16="http://schemas.microsoft.com/office/drawing/2014/main" id="{A0E0CA44-2876-F156-0A13-23DE6F1F025B}"/>
                  </a:ext>
                </a:extLst>
              </p:cNvPr>
              <p:cNvCxnSpPr>
                <a:cxnSpLocks/>
              </p:cNvCxnSpPr>
              <p:nvPr/>
            </p:nvCxnSpPr>
            <p:spPr>
              <a:xfrm flipH="1">
                <a:off x="5621500" y="4049678"/>
                <a:ext cx="447946" cy="415823"/>
              </a:xfrm>
              <a:prstGeom prst="straightConnector1">
                <a:avLst/>
              </a:prstGeom>
              <a:ln w="412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20" name="Groupe 23">
              <a:extLst>
                <a:ext uri="{FF2B5EF4-FFF2-40B4-BE49-F238E27FC236}">
                  <a16:creationId xmlns:a16="http://schemas.microsoft.com/office/drawing/2014/main" id="{7B16D316-EC7B-0AF9-063B-E63FAD07D53B}"/>
                </a:ext>
              </a:extLst>
            </p:cNvPr>
            <p:cNvGrpSpPr/>
            <p:nvPr/>
          </p:nvGrpSpPr>
          <p:grpSpPr>
            <a:xfrm>
              <a:off x="6970964" y="4171630"/>
              <a:ext cx="1374820" cy="516037"/>
              <a:chOff x="6187193" y="4144217"/>
              <a:chExt cx="1374820" cy="516037"/>
            </a:xfrm>
          </p:grpSpPr>
          <p:cxnSp>
            <p:nvCxnSpPr>
              <p:cNvPr id="21" name="Straight Arrow Connector 58">
                <a:extLst>
                  <a:ext uri="{FF2B5EF4-FFF2-40B4-BE49-F238E27FC236}">
                    <a16:creationId xmlns:a16="http://schemas.microsoft.com/office/drawing/2014/main" id="{99C884B5-B415-B114-FBE2-2DBB919F5401}"/>
                  </a:ext>
                </a:extLst>
              </p:cNvPr>
              <p:cNvCxnSpPr>
                <a:cxnSpLocks/>
                <a:stCxn id="22" idx="1"/>
              </p:cNvCxnSpPr>
              <p:nvPr/>
            </p:nvCxnSpPr>
            <p:spPr>
              <a:xfrm flipH="1">
                <a:off x="6187193" y="4402236"/>
                <a:ext cx="358616" cy="162769"/>
              </a:xfrm>
              <a:prstGeom prst="straightConnector1">
                <a:avLst/>
              </a:prstGeom>
              <a:ln w="412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2" name="TextBox 61">
                <a:extLst>
                  <a:ext uri="{FF2B5EF4-FFF2-40B4-BE49-F238E27FC236}">
                    <a16:creationId xmlns:a16="http://schemas.microsoft.com/office/drawing/2014/main" id="{4D663AB9-69A8-F4B3-2321-7F3891DB0923}"/>
                  </a:ext>
                </a:extLst>
              </p:cNvPr>
              <p:cNvSpPr txBox="1"/>
              <p:nvPr/>
            </p:nvSpPr>
            <p:spPr>
              <a:xfrm>
                <a:off x="6545809" y="4144217"/>
                <a:ext cx="1016204" cy="5160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ts val="1500"/>
                  </a:lnSpc>
                  <a:spcBef>
                    <a:spcPts val="0"/>
                  </a:spcBef>
                  <a:spcAft>
                    <a:spcPts val="0"/>
                  </a:spcAft>
                  <a:buClrTx/>
                  <a:buSzTx/>
                  <a:buFontTx/>
                  <a:buNone/>
                  <a:tabLst/>
                </a:pPr>
                <a:r>
                  <a:rPr lang="en-US" sz="1600" dirty="0">
                    <a:latin typeface="Helvetica" panose="020B0604020202030204" pitchFamily="34" charset="0"/>
                  </a:rPr>
                  <a:t>Coating</a:t>
                </a:r>
                <a:br>
                  <a:rPr lang="en-US" sz="1600" dirty="0">
                    <a:latin typeface="Helvetica" panose="020B0604020202030204" pitchFamily="34" charset="0"/>
                  </a:rPr>
                </a:br>
                <a:r>
                  <a:rPr lang="en-US" sz="1600" dirty="0">
                    <a:latin typeface="Helvetica" panose="020B0604020202030204" pitchFamily="34" charset="0"/>
                  </a:rPr>
                  <a:t>thickness</a:t>
                </a:r>
                <a:endParaRPr kumimoji="0" lang="en-US" sz="1600" b="0" i="0" u="none" strike="noStrike" cap="none" spc="0" normalizeH="0" baseline="0" dirty="0">
                  <a:ln>
                    <a:noFill/>
                  </a:ln>
                  <a:effectLst/>
                  <a:uFillTx/>
                  <a:latin typeface="Helvetica" panose="020B0604020202030204" pitchFamily="34" charset="0"/>
                  <a:ea typeface="Arial"/>
                  <a:cs typeface="Arial"/>
                  <a:sym typeface="Arial"/>
                </a:endParaRPr>
              </a:p>
            </p:txBody>
          </p:sp>
        </p:grpSp>
      </p:grpSp>
      <p:sp>
        <p:nvSpPr>
          <p:cNvPr id="31" name="Ovale 30">
            <a:extLst>
              <a:ext uri="{FF2B5EF4-FFF2-40B4-BE49-F238E27FC236}">
                <a16:creationId xmlns:a16="http://schemas.microsoft.com/office/drawing/2014/main" id="{075D0572-3EE4-8C5E-C420-0965213653AB}"/>
              </a:ext>
            </a:extLst>
          </p:cNvPr>
          <p:cNvSpPr/>
          <p:nvPr/>
        </p:nvSpPr>
        <p:spPr>
          <a:xfrm>
            <a:off x="2855210" y="3567171"/>
            <a:ext cx="1785229" cy="42076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6" name="CasellaDiTesto 35">
            <a:extLst>
              <a:ext uri="{FF2B5EF4-FFF2-40B4-BE49-F238E27FC236}">
                <a16:creationId xmlns:a16="http://schemas.microsoft.com/office/drawing/2014/main" id="{4EF34599-6B82-760C-C6A7-ABB99E631712}"/>
              </a:ext>
            </a:extLst>
          </p:cNvPr>
          <p:cNvSpPr txBox="1"/>
          <p:nvPr/>
        </p:nvSpPr>
        <p:spPr>
          <a:xfrm>
            <a:off x="7810862" y="5923674"/>
            <a:ext cx="3569195" cy="430887"/>
          </a:xfrm>
          <a:prstGeom prst="rect">
            <a:avLst/>
          </a:prstGeom>
          <a:noFill/>
        </p:spPr>
        <p:txBody>
          <a:bodyPr wrap="square" rtlCol="0">
            <a:spAutoFit/>
          </a:bodyPr>
          <a:lstStyle/>
          <a:p>
            <a:r>
              <a:rPr lang="en-GB" sz="1100" i="1" dirty="0"/>
              <a:t>Ion Beam Sputtering (IBS) deposition at </a:t>
            </a:r>
            <a:r>
              <a:rPr lang="en-GB" sz="1100" i="1" dirty="0" err="1"/>
              <a:t>Laboratoire</a:t>
            </a:r>
            <a:r>
              <a:rPr lang="en-GB" sz="1100" i="1" dirty="0"/>
              <a:t> de </a:t>
            </a:r>
            <a:r>
              <a:rPr lang="en-GB" sz="1100" i="1" dirty="0" err="1"/>
              <a:t>Materiaux</a:t>
            </a:r>
            <a:r>
              <a:rPr lang="en-GB" sz="1100" i="1" dirty="0"/>
              <a:t> </a:t>
            </a:r>
            <a:r>
              <a:rPr lang="en-GB" sz="1100" i="1" dirty="0" err="1"/>
              <a:t>Avances</a:t>
            </a:r>
            <a:r>
              <a:rPr lang="en-GB" sz="1100" i="1" dirty="0"/>
              <a:t>, in Lyon.</a:t>
            </a:r>
          </a:p>
        </p:txBody>
      </p:sp>
      <p:sp>
        <p:nvSpPr>
          <p:cNvPr id="40" name="CasellaDiTesto 39">
            <a:extLst>
              <a:ext uri="{FF2B5EF4-FFF2-40B4-BE49-F238E27FC236}">
                <a16:creationId xmlns:a16="http://schemas.microsoft.com/office/drawing/2014/main" id="{49DCFF1B-B847-2D13-5E6E-F0251C87E528}"/>
              </a:ext>
            </a:extLst>
          </p:cNvPr>
          <p:cNvSpPr txBox="1"/>
          <p:nvPr/>
        </p:nvSpPr>
        <p:spPr>
          <a:xfrm>
            <a:off x="5652941" y="2867408"/>
            <a:ext cx="1626599" cy="369332"/>
          </a:xfrm>
          <a:prstGeom prst="rect">
            <a:avLst/>
          </a:prstGeom>
          <a:noFill/>
        </p:spPr>
        <p:txBody>
          <a:bodyPr wrap="none" rtlCol="0">
            <a:spAutoFit/>
          </a:bodyPr>
          <a:lstStyle/>
          <a:p>
            <a:r>
              <a:rPr lang="en-GB" b="1" dirty="0"/>
              <a:t>State of the art</a:t>
            </a:r>
          </a:p>
        </p:txBody>
      </p:sp>
      <p:pic>
        <p:nvPicPr>
          <p:cNvPr id="41" name="Immagine 40">
            <a:extLst>
              <a:ext uri="{FF2B5EF4-FFF2-40B4-BE49-F238E27FC236}">
                <a16:creationId xmlns:a16="http://schemas.microsoft.com/office/drawing/2014/main" id="{8FA997A6-56EF-3507-8856-AD284DB728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5708" y="2883042"/>
            <a:ext cx="1548000" cy="283379"/>
          </a:xfrm>
          <a:prstGeom prst="rect">
            <a:avLst/>
          </a:prstGeom>
        </p:spPr>
      </p:pic>
      <p:pic>
        <p:nvPicPr>
          <p:cNvPr id="42" name="Picture 3">
            <a:extLst>
              <a:ext uri="{FF2B5EF4-FFF2-40B4-BE49-F238E27FC236}">
                <a16:creationId xmlns:a16="http://schemas.microsoft.com/office/drawing/2014/main" id="{C5EA9D06-6506-8667-4F1D-2AA68F3CBD7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25708" y="3236740"/>
            <a:ext cx="1548000" cy="335636"/>
          </a:xfrm>
          <a:prstGeom prst="rect">
            <a:avLst/>
          </a:prstGeom>
          <a:noFill/>
          <a:ln w="12700">
            <a:noFill/>
            <a:miter lim="800000"/>
            <a:headEnd/>
            <a:tailEnd/>
          </a:ln>
          <a:effectLst/>
        </p:spPr>
      </p:pic>
      <p:sp>
        <p:nvSpPr>
          <p:cNvPr id="44" name="CasellaDiTesto 43">
            <a:extLst>
              <a:ext uri="{FF2B5EF4-FFF2-40B4-BE49-F238E27FC236}">
                <a16:creationId xmlns:a16="http://schemas.microsoft.com/office/drawing/2014/main" id="{D45B72BE-165E-ED6B-170C-F10188B0435A}"/>
              </a:ext>
            </a:extLst>
          </p:cNvPr>
          <p:cNvSpPr txBox="1"/>
          <p:nvPr/>
        </p:nvSpPr>
        <p:spPr>
          <a:xfrm>
            <a:off x="8153400" y="4598446"/>
            <a:ext cx="3200400" cy="1323439"/>
          </a:xfrm>
          <a:prstGeom prst="rect">
            <a:avLst/>
          </a:prstGeom>
          <a:noFill/>
        </p:spPr>
        <p:txBody>
          <a:bodyPr wrap="square">
            <a:spAutoFit/>
          </a:bodyPr>
          <a:lstStyle/>
          <a:p>
            <a:pPr marL="285750" indent="-285750">
              <a:buFont typeface="Arial" panose="020B0604020202020204" pitchFamily="34" charset="0"/>
              <a:buChar char="•"/>
            </a:pPr>
            <a:r>
              <a:rPr lang="en-GB" sz="1600" b="1" dirty="0"/>
              <a:t>a stack o</a:t>
            </a:r>
            <a:r>
              <a:rPr lang="en-GB" sz="1600" b="1" baseline="0" dirty="0"/>
              <a:t>f titania doped </a:t>
            </a:r>
            <a:r>
              <a:rPr lang="en-GB" sz="1600" b="1" baseline="0" dirty="0" err="1"/>
              <a:t>tantala</a:t>
            </a:r>
            <a:r>
              <a:rPr lang="en-GB" sz="1600" b="1" baseline="0" dirty="0"/>
              <a:t> and fused silica layers</a:t>
            </a:r>
          </a:p>
          <a:p>
            <a:pPr marL="285750" indent="-285750">
              <a:buFont typeface="Arial" panose="020B0604020202020204" pitchFamily="34" charset="0"/>
              <a:buChar char="•"/>
            </a:pPr>
            <a:r>
              <a:rPr lang="en-GB" sz="1600" dirty="0"/>
              <a:t>excellent surface figure</a:t>
            </a:r>
          </a:p>
          <a:p>
            <a:pPr marL="285750" indent="-285750">
              <a:buFont typeface="Arial" panose="020B0604020202020204" pitchFamily="34" charset="0"/>
              <a:buChar char="•"/>
            </a:pPr>
            <a:r>
              <a:rPr lang="en-GB" sz="1600" dirty="0"/>
              <a:t>really low absorption</a:t>
            </a:r>
          </a:p>
          <a:p>
            <a:pPr marL="285750" indent="-285750">
              <a:buFont typeface="Arial" panose="020B0604020202020204" pitchFamily="34" charset="0"/>
              <a:buChar char="•"/>
            </a:pPr>
            <a:r>
              <a:rPr lang="en-GB" sz="1600" dirty="0"/>
              <a:t>very low scatter</a:t>
            </a:r>
          </a:p>
        </p:txBody>
      </p:sp>
    </p:spTree>
    <p:extLst>
      <p:ext uri="{BB962C8B-B14F-4D97-AF65-F5344CB8AC3E}">
        <p14:creationId xmlns:p14="http://schemas.microsoft.com/office/powerpoint/2010/main" val="30826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837814" y="1690687"/>
                <a:ext cx="6506681" cy="4665662"/>
              </a:xfrm>
            </p:spPr>
            <p:txBody>
              <a:bodyPr>
                <a:noAutofit/>
              </a:bodyPr>
              <a:lstStyle/>
              <a:p>
                <a:pPr marL="0" indent="0">
                  <a:lnSpc>
                    <a:spcPct val="100000"/>
                  </a:lnSpc>
                  <a:buNone/>
                </a:pPr>
                <a:r>
                  <a:rPr lang="en-GB" sz="1600" i="1" u="sng" dirty="0"/>
                  <a:t>Resonant ring-down method and </a:t>
                </a:r>
                <a:r>
                  <a:rPr lang="en-GB" sz="1600" b="1" i="1" u="sng" dirty="0"/>
                  <a:t>Ge</a:t>
                </a:r>
                <a:r>
                  <a:rPr lang="en-GB" sz="1600" i="1" u="sng" dirty="0"/>
                  <a:t>ntle </a:t>
                </a:r>
                <a:r>
                  <a:rPr lang="en-GB" sz="1600" b="1" i="1" u="sng" dirty="0"/>
                  <a:t>N</a:t>
                </a:r>
                <a:r>
                  <a:rPr lang="en-GB" sz="1600" i="1" u="sng" dirty="0"/>
                  <a:t>odal </a:t>
                </a:r>
                <a:r>
                  <a:rPr lang="en-GB" sz="1600" b="1" i="1" u="sng" dirty="0"/>
                  <a:t>S</a:t>
                </a:r>
                <a:r>
                  <a:rPr lang="en-GB" sz="1600" i="1" u="sng" dirty="0"/>
                  <a:t>uspension (</a:t>
                </a:r>
                <a:r>
                  <a:rPr lang="en-GB" sz="1600" b="1" i="1" u="sng" dirty="0"/>
                  <a:t>GeNS</a:t>
                </a:r>
                <a:r>
                  <a:rPr lang="en-GB" sz="1600" i="1" u="sng" dirty="0"/>
                  <a:t>)</a:t>
                </a:r>
              </a:p>
              <a:p>
                <a:pPr marL="0" indent="0">
                  <a:buNone/>
                </a:pPr>
                <a:r>
                  <a:rPr lang="en-US" sz="1600" dirty="0"/>
                  <a:t>Vibrating body (disc-shaped sample, properly suspended) damping characteristic time of free oscillation.</a:t>
                </a:r>
              </a:p>
              <a:p>
                <a:pPr marL="0" indent="0">
                  <a:buNone/>
                </a:pPr>
                <a:endParaRPr lang="en-US" sz="1600" dirty="0"/>
              </a:p>
              <a:p>
                <a:pPr marL="0" indent="0">
                  <a:buNone/>
                </a:pPr>
                <a:r>
                  <a:rPr lang="en-GB" sz="1600" i="1" u="sng" dirty="0"/>
                  <a:t>Coating loss angle detection</a:t>
                </a:r>
                <a:r>
                  <a:rPr lang="en-GB" sz="1600" dirty="0"/>
                  <a:t>: </a:t>
                </a:r>
              </a:p>
              <a:p>
                <a:pPr marL="0" indent="0" algn="ctr">
                  <a:buNone/>
                </a:pPr>
                <a:r>
                  <a:rPr lang="en-GB" sz="1600" dirty="0"/>
                  <a:t> </a:t>
                </a:r>
                <a14:m>
                  <m:oMath xmlns:m="http://schemas.openxmlformats.org/officeDocument/2006/math">
                    <m:sSub>
                      <m:sSubPr>
                        <m:ctrlPr>
                          <a:rPr lang="it-IT" sz="1600" i="1">
                            <a:latin typeface="Cambria Math" panose="02040503050406030204" pitchFamily="18" charset="0"/>
                          </a:rPr>
                        </m:ctrlPr>
                      </m:sSubPr>
                      <m:e>
                        <m:r>
                          <a:rPr lang="it-IT" sz="1600" i="1" smtClean="0">
                            <a:latin typeface="Cambria Math" panose="02040503050406030204" pitchFamily="18" charset="0"/>
                            <a:ea typeface="Cambria Math" panose="02040503050406030204" pitchFamily="18" charset="0"/>
                          </a:rPr>
                          <m:t>𝜑</m:t>
                        </m:r>
                      </m:e>
                      <m:sub>
                        <m:r>
                          <a:rPr lang="it-IT" sz="1600" i="1">
                            <a:latin typeface="Cambria Math" panose="02040503050406030204" pitchFamily="18" charset="0"/>
                          </a:rPr>
                          <m:t>𝑐𝑜𝑎𝑡</m:t>
                        </m:r>
                      </m:sub>
                    </m:sSub>
                    <m:r>
                      <a:rPr lang="it-IT" sz="1600" i="1">
                        <a:latin typeface="Cambria Math"/>
                        <a:ea typeface="Cambria Math"/>
                      </a:rPr>
                      <m:t>≅</m:t>
                    </m:r>
                    <m:f>
                      <m:fPr>
                        <m:ctrlPr>
                          <a:rPr lang="it-IT" sz="1600" i="1">
                            <a:latin typeface="Cambria Math" panose="02040503050406030204" pitchFamily="18" charset="0"/>
                          </a:rPr>
                        </m:ctrlPr>
                      </m:fPr>
                      <m:num>
                        <m:sSub>
                          <m:sSubPr>
                            <m:ctrlPr>
                              <a:rPr lang="it-IT" sz="1600" i="1">
                                <a:latin typeface="Cambria Math" panose="02040503050406030204" pitchFamily="18" charset="0"/>
                              </a:rPr>
                            </m:ctrlPr>
                          </m:sSubPr>
                          <m:e>
                            <m:r>
                              <a:rPr lang="it-IT" sz="1600" i="1">
                                <a:latin typeface="Cambria Math"/>
                              </a:rPr>
                              <m:t>𝐸</m:t>
                            </m:r>
                          </m:e>
                          <m:sub>
                            <m:r>
                              <a:rPr lang="it-IT" sz="1600" i="1">
                                <a:latin typeface="Cambria Math" panose="02040503050406030204" pitchFamily="18" charset="0"/>
                              </a:rPr>
                              <m:t>𝑠𝑢𝑏</m:t>
                            </m:r>
                          </m:sub>
                        </m:sSub>
                      </m:num>
                      <m:den>
                        <m:sSub>
                          <m:sSubPr>
                            <m:ctrlPr>
                              <a:rPr lang="it-IT" sz="1600" i="1">
                                <a:latin typeface="Cambria Math" panose="02040503050406030204" pitchFamily="18" charset="0"/>
                              </a:rPr>
                            </m:ctrlPr>
                          </m:sSubPr>
                          <m:e>
                            <m:r>
                              <a:rPr lang="it-IT" sz="1600" i="1">
                                <a:latin typeface="Cambria Math"/>
                              </a:rPr>
                              <m:t>𝐸</m:t>
                            </m:r>
                          </m:e>
                          <m:sub>
                            <m:r>
                              <a:rPr lang="it-IT" sz="1600" i="1">
                                <a:latin typeface="Cambria Math" panose="02040503050406030204" pitchFamily="18" charset="0"/>
                              </a:rPr>
                              <m:t>𝑐𝑜𝑎𝑡</m:t>
                            </m:r>
                          </m:sub>
                        </m:sSub>
                      </m:den>
                    </m:f>
                    <m:d>
                      <m:dPr>
                        <m:ctrlPr>
                          <a:rPr lang="it-IT" sz="1600" i="1">
                            <a:latin typeface="Cambria Math" panose="02040503050406030204" pitchFamily="18" charset="0"/>
                          </a:rPr>
                        </m:ctrlPr>
                      </m:dPr>
                      <m:e>
                        <m:sSub>
                          <m:sSubPr>
                            <m:ctrlPr>
                              <a:rPr lang="it-IT" sz="1600" i="1">
                                <a:latin typeface="Cambria Math" panose="02040503050406030204" pitchFamily="18" charset="0"/>
                              </a:rPr>
                            </m:ctrlPr>
                          </m:sSubPr>
                          <m:e>
                            <m:r>
                              <a:rPr lang="it-IT" sz="1600" i="1" smtClean="0">
                                <a:latin typeface="Cambria Math" panose="02040503050406030204" pitchFamily="18" charset="0"/>
                                <a:ea typeface="Cambria Math" panose="02040503050406030204" pitchFamily="18" charset="0"/>
                              </a:rPr>
                              <m:t>𝜑</m:t>
                            </m:r>
                          </m:e>
                          <m:sub>
                            <m:r>
                              <a:rPr lang="it-IT" sz="1600" i="1">
                                <a:latin typeface="Cambria Math" panose="02040503050406030204" pitchFamily="18" charset="0"/>
                              </a:rPr>
                              <m:t>𝑠𝑢𝑏</m:t>
                            </m:r>
                            <m:r>
                              <a:rPr lang="it-IT" sz="1600" i="1">
                                <a:latin typeface="Cambria Math"/>
                              </a:rPr>
                              <m:t>+</m:t>
                            </m:r>
                            <m:r>
                              <a:rPr lang="it-IT" sz="1600" i="1">
                                <a:latin typeface="Cambria Math" panose="02040503050406030204" pitchFamily="18" charset="0"/>
                              </a:rPr>
                              <m:t>𝑐𝑜𝑎𝑡</m:t>
                            </m:r>
                          </m:sub>
                        </m:sSub>
                        <m:r>
                          <a:rPr lang="it-IT" sz="1600" i="1">
                            <a:latin typeface="Cambria Math"/>
                          </a:rPr>
                          <m:t>−</m:t>
                        </m:r>
                        <m:sSub>
                          <m:sSubPr>
                            <m:ctrlPr>
                              <a:rPr lang="it-IT" sz="1600" i="1">
                                <a:latin typeface="Cambria Math" panose="02040503050406030204" pitchFamily="18" charset="0"/>
                              </a:rPr>
                            </m:ctrlPr>
                          </m:sSubPr>
                          <m:e>
                            <m:r>
                              <a:rPr lang="it-IT" sz="1600" i="1" smtClean="0">
                                <a:latin typeface="Cambria Math" panose="02040503050406030204" pitchFamily="18" charset="0"/>
                                <a:ea typeface="Cambria Math" panose="02040503050406030204" pitchFamily="18" charset="0"/>
                              </a:rPr>
                              <m:t>𝜑</m:t>
                            </m:r>
                          </m:e>
                          <m:sub>
                            <m:r>
                              <a:rPr lang="it-IT" sz="1600" i="1">
                                <a:latin typeface="Cambria Math" panose="02040503050406030204" pitchFamily="18" charset="0"/>
                              </a:rPr>
                              <m:t>𝑠𝑢𝑏</m:t>
                            </m:r>
                          </m:sub>
                        </m:sSub>
                      </m:e>
                    </m:d>
                  </m:oMath>
                </a14:m>
                <a:endParaRPr lang="en-GB" sz="1600" dirty="0"/>
              </a:p>
              <a:p>
                <a:pPr marL="285750" indent="-285750">
                  <a:buFont typeface="Wingdings" pitchFamily="2" charset="2"/>
                  <a:buChar char="ü"/>
                </a:pPr>
                <a:r>
                  <a:rPr lang="en-US" sz="1600" dirty="0"/>
                  <a:t>Substrate mechanical characterization before coating deposition;</a:t>
                </a:r>
              </a:p>
              <a:p>
                <a:pPr marL="285750" indent="-285750">
                  <a:buFont typeface="Wingdings" pitchFamily="2" charset="2"/>
                  <a:buChar char="ü"/>
                </a:pPr>
                <a:r>
                  <a:rPr lang="en-US" sz="1600" i="1" dirty="0"/>
                  <a:t>Substrate losses supposed independent of the coating deposition process</a:t>
                </a:r>
                <a:r>
                  <a:rPr lang="en-US" sz="1600" dirty="0"/>
                  <a:t>; </a:t>
                </a:r>
              </a:p>
              <a:p>
                <a:pPr marL="285750" indent="-285750">
                  <a:buFont typeface="Wingdings" pitchFamily="2" charset="2"/>
                  <a:buChar char="ü"/>
                </a:pPr>
                <a:r>
                  <a:rPr lang="en-US" sz="1600" dirty="0"/>
                  <a:t>Coated sample mechanical characterization after coating deposition;</a:t>
                </a:r>
              </a:p>
              <a:p>
                <a:pPr marL="285750" indent="-285750">
                  <a:buFont typeface="Wingdings" pitchFamily="2" charset="2"/>
                  <a:buChar char="ü"/>
                </a:pPr>
                <a:r>
                  <a:rPr lang="en-US" sz="1600" dirty="0"/>
                  <a:t>Dilution factor directly evaluable by mode frequency shift measurement before and after coating deposition: </a:t>
                </a:r>
                <a:endParaRPr lang="it-IT" sz="160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m:rPr>
                          <m:sty m:val="p"/>
                        </m:rPr>
                        <a:rPr lang="it-IT" sz="1600">
                          <a:latin typeface="Cambria Math" panose="02040503050406030204" pitchFamily="18" charset="0"/>
                        </a:rPr>
                        <m:t>D</m:t>
                      </m:r>
                      <m:r>
                        <a:rPr lang="it-IT" sz="1600">
                          <a:latin typeface="Cambria Math" panose="02040503050406030204" pitchFamily="18" charset="0"/>
                          <a:ea typeface="Cambria Math" panose="02040503050406030204" pitchFamily="18" charset="0"/>
                        </a:rPr>
                        <m:t>≅</m:t>
                      </m:r>
                      <m:r>
                        <a:rPr lang="it-IT" sz="1600">
                          <a:latin typeface="Cambria Math" panose="02040503050406030204" pitchFamily="18" charset="0"/>
                        </a:rPr>
                        <m:t>1</m:t>
                      </m:r>
                      <m:r>
                        <a:rPr lang="it-IT" sz="1600" i="1">
                          <a:latin typeface="Cambria Math" panose="02040503050406030204" pitchFamily="18" charset="0"/>
                        </a:rPr>
                        <m:t>−</m:t>
                      </m:r>
                      <m:sSup>
                        <m:sSupPr>
                          <m:ctrlPr>
                            <a:rPr lang="it-IT" sz="1600" i="1">
                              <a:latin typeface="Cambria Math" panose="02040503050406030204" pitchFamily="18" charset="0"/>
                            </a:rPr>
                          </m:ctrlPr>
                        </m:sSupPr>
                        <m:e>
                          <m:d>
                            <m:dPr>
                              <m:ctrlPr>
                                <a:rPr lang="it-IT" sz="1600" i="1">
                                  <a:latin typeface="Cambria Math" panose="02040503050406030204" pitchFamily="18" charset="0"/>
                                </a:rPr>
                              </m:ctrlPr>
                            </m:dPr>
                            <m:e>
                              <m:f>
                                <m:fPr>
                                  <m:ctrlPr>
                                    <a:rPr lang="it-IT" sz="1600" i="1">
                                      <a:latin typeface="Cambria Math" panose="02040503050406030204" pitchFamily="18" charset="0"/>
                                    </a:rPr>
                                  </m:ctrlPr>
                                </m:fPr>
                                <m:num>
                                  <m:sSub>
                                    <m:sSubPr>
                                      <m:ctrlPr>
                                        <a:rPr lang="it-IT" sz="1600" i="1">
                                          <a:latin typeface="Cambria Math" panose="02040503050406030204" pitchFamily="18" charset="0"/>
                                        </a:rPr>
                                      </m:ctrlPr>
                                    </m:sSubPr>
                                    <m:e>
                                      <m:r>
                                        <a:rPr lang="it-IT" sz="1600" i="1">
                                          <a:latin typeface="Cambria Math" panose="02040503050406030204" pitchFamily="18" charset="0"/>
                                        </a:rPr>
                                        <m:t>𝑓</m:t>
                                      </m:r>
                                    </m:e>
                                    <m:sub>
                                      <m:r>
                                        <a:rPr lang="it-IT" sz="1600" i="1">
                                          <a:latin typeface="Cambria Math" panose="02040503050406030204" pitchFamily="18" charset="0"/>
                                        </a:rPr>
                                        <m:t>0</m:t>
                                      </m:r>
                                    </m:sub>
                                  </m:sSub>
                                </m:num>
                                <m:den>
                                  <m:r>
                                    <a:rPr lang="it-IT" sz="1600" i="1">
                                      <a:latin typeface="Cambria Math" panose="02040503050406030204" pitchFamily="18" charset="0"/>
                                    </a:rPr>
                                    <m:t>𝑓</m:t>
                                  </m:r>
                                </m:den>
                              </m:f>
                            </m:e>
                          </m:d>
                        </m:e>
                        <m:sup>
                          <m:r>
                            <a:rPr lang="it-IT" sz="1600" i="1">
                              <a:latin typeface="Cambria Math" panose="02040503050406030204" pitchFamily="18" charset="0"/>
                            </a:rPr>
                            <m:t>2</m:t>
                          </m:r>
                        </m:sup>
                      </m:sSup>
                      <m:f>
                        <m:fPr>
                          <m:ctrlPr>
                            <a:rPr lang="it-IT" sz="1600" i="1">
                              <a:latin typeface="Cambria Math" panose="02040503050406030204" pitchFamily="18" charset="0"/>
                            </a:rPr>
                          </m:ctrlPr>
                        </m:fPr>
                        <m:num>
                          <m:sSub>
                            <m:sSubPr>
                              <m:ctrlPr>
                                <a:rPr lang="it-IT" sz="1600" i="1">
                                  <a:latin typeface="Cambria Math" panose="02040503050406030204" pitchFamily="18" charset="0"/>
                                </a:rPr>
                              </m:ctrlPr>
                            </m:sSubPr>
                            <m:e>
                              <m:r>
                                <a:rPr lang="it-IT" sz="1600" i="1">
                                  <a:latin typeface="Cambria Math" panose="02040503050406030204" pitchFamily="18" charset="0"/>
                                </a:rPr>
                                <m:t>𝑚</m:t>
                              </m:r>
                            </m:e>
                            <m:sub>
                              <m:r>
                                <a:rPr lang="it-IT" sz="1600" i="1">
                                  <a:latin typeface="Cambria Math" panose="02040503050406030204" pitchFamily="18" charset="0"/>
                                </a:rPr>
                                <m:t>0</m:t>
                              </m:r>
                            </m:sub>
                          </m:sSub>
                        </m:num>
                        <m:den>
                          <m:r>
                            <a:rPr lang="it-IT" sz="1600" i="1">
                              <a:latin typeface="Cambria Math" panose="02040503050406030204" pitchFamily="18" charset="0"/>
                            </a:rPr>
                            <m:t>𝑚</m:t>
                          </m:r>
                        </m:den>
                      </m:f>
                      <m:r>
                        <a:rPr lang="it-IT" sz="1600" i="1">
                          <a:latin typeface="Cambria Math" panose="02040503050406030204" pitchFamily="18" charset="0"/>
                          <a:ea typeface="Cambria Math" panose="02040503050406030204" pitchFamily="18" charset="0"/>
                        </a:rPr>
                        <m:t>≅</m:t>
                      </m:r>
                      <m:f>
                        <m:fPr>
                          <m:ctrlPr>
                            <a:rPr lang="it-IT" sz="1600" i="1" smtClean="0">
                              <a:latin typeface="Cambria Math" panose="02040503050406030204" pitchFamily="18" charset="0"/>
                              <a:ea typeface="Cambria Math" panose="02040503050406030204" pitchFamily="18" charset="0"/>
                            </a:rPr>
                          </m:ctrlPr>
                        </m:fPr>
                        <m:num>
                          <m:r>
                            <a:rPr lang="it-IT" sz="1600" b="0" i="1" smtClean="0">
                              <a:latin typeface="Cambria Math" panose="02040503050406030204" pitchFamily="18" charset="0"/>
                              <a:ea typeface="Cambria Math" panose="02040503050406030204" pitchFamily="18" charset="0"/>
                            </a:rPr>
                            <m:t>3</m:t>
                          </m:r>
                          <m:sSub>
                            <m:sSubPr>
                              <m:ctrlPr>
                                <a:rPr lang="it-IT" sz="1600" i="1" smtClean="0">
                                  <a:latin typeface="Cambria Math" panose="02040503050406030204" pitchFamily="18" charset="0"/>
                                  <a:ea typeface="Cambria Math" panose="02040503050406030204" pitchFamily="18" charset="0"/>
                                </a:rPr>
                              </m:ctrlPr>
                            </m:sSubPr>
                            <m:e>
                              <m:r>
                                <a:rPr lang="it-IT" sz="1600" i="1" smtClean="0">
                                  <a:latin typeface="Cambria Math" panose="02040503050406030204" pitchFamily="18" charset="0"/>
                                  <a:ea typeface="Cambria Math" panose="02040503050406030204" pitchFamily="18" charset="0"/>
                                </a:rPr>
                                <m:t>𝒴</m:t>
                              </m:r>
                            </m:e>
                            <m:sub>
                              <m:r>
                                <a:rPr lang="it-IT" sz="1600" b="0" i="1" smtClean="0">
                                  <a:latin typeface="Cambria Math" panose="02040503050406030204" pitchFamily="18" charset="0"/>
                                  <a:ea typeface="Cambria Math" panose="02040503050406030204" pitchFamily="18" charset="0"/>
                                </a:rPr>
                                <m:t>𝑐𝑜𝑎𝑡</m:t>
                              </m:r>
                            </m:sub>
                          </m:sSub>
                          <m:sSub>
                            <m:sSubPr>
                              <m:ctrlPr>
                                <a:rPr lang="it-IT" sz="1600" i="1" smtClean="0">
                                  <a:latin typeface="Cambria Math" panose="02040503050406030204" pitchFamily="18" charset="0"/>
                                  <a:ea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𝑡</m:t>
                              </m:r>
                            </m:e>
                            <m:sub>
                              <m:r>
                                <a:rPr lang="it-IT" sz="1600" b="0" i="1" smtClean="0">
                                  <a:latin typeface="Cambria Math" panose="02040503050406030204" pitchFamily="18" charset="0"/>
                                  <a:ea typeface="Cambria Math" panose="02040503050406030204" pitchFamily="18" charset="0"/>
                                </a:rPr>
                                <m:t>𝑐𝑜𝑎𝑡</m:t>
                              </m:r>
                            </m:sub>
                          </m:sSub>
                        </m:num>
                        <m:den>
                          <m:sSub>
                            <m:sSubPr>
                              <m:ctrlPr>
                                <a:rPr lang="it-IT" sz="1600" i="1" smtClean="0">
                                  <a:latin typeface="Cambria Math" panose="02040503050406030204" pitchFamily="18" charset="0"/>
                                  <a:ea typeface="Cambria Math" panose="02040503050406030204" pitchFamily="18" charset="0"/>
                                </a:rPr>
                              </m:ctrlPr>
                            </m:sSubPr>
                            <m:e>
                              <m:r>
                                <a:rPr lang="it-IT" sz="1600" i="1" smtClean="0">
                                  <a:latin typeface="Cambria Math" panose="02040503050406030204" pitchFamily="18" charset="0"/>
                                  <a:ea typeface="Cambria Math" panose="02040503050406030204" pitchFamily="18" charset="0"/>
                                </a:rPr>
                                <m:t>𝒴</m:t>
                              </m:r>
                            </m:e>
                            <m:sub>
                              <m:r>
                                <a:rPr lang="it-IT" sz="1600" b="0" i="1" smtClean="0">
                                  <a:latin typeface="Cambria Math" panose="02040503050406030204" pitchFamily="18" charset="0"/>
                                  <a:ea typeface="Cambria Math" panose="02040503050406030204" pitchFamily="18" charset="0"/>
                                </a:rPr>
                                <m:t>𝑠𝑢𝑏</m:t>
                              </m:r>
                            </m:sub>
                          </m:sSub>
                          <m:sSub>
                            <m:sSubPr>
                              <m:ctrlPr>
                                <a:rPr lang="it-IT" sz="1600" i="1" smtClean="0">
                                  <a:latin typeface="Cambria Math" panose="02040503050406030204" pitchFamily="18" charset="0"/>
                                  <a:ea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𝑡</m:t>
                              </m:r>
                            </m:e>
                            <m:sub>
                              <m:r>
                                <a:rPr lang="it-IT" sz="1600" b="0" i="1" smtClean="0">
                                  <a:latin typeface="Cambria Math" panose="02040503050406030204" pitchFamily="18" charset="0"/>
                                  <a:ea typeface="Cambria Math" panose="02040503050406030204" pitchFamily="18" charset="0"/>
                                </a:rPr>
                                <m:t>𝑠𝑢𝑏</m:t>
                              </m:r>
                            </m:sub>
                          </m:sSub>
                        </m:den>
                      </m:f>
                    </m:oMath>
                  </m:oMathPara>
                </a14:m>
                <a:endParaRPr lang="en-US" sz="1600" b="1" dirty="0">
                  <a:solidFill>
                    <a:srgbClr val="FF0000"/>
                  </a:solidFill>
                </a:endParaRPr>
              </a:p>
              <a:p>
                <a:pPr>
                  <a:buFont typeface="Wingdings" panose="05000000000000000000" pitchFamily="2" charset="2"/>
                  <a:buChar char="Ø"/>
                </a:pPr>
                <a:r>
                  <a:rPr lang="en-US" sz="1600" i="1" dirty="0"/>
                  <a:t> </a:t>
                </a:r>
                <a:r>
                  <a:rPr lang="en-US" sz="1600" b="1" u="sng" dirty="0"/>
                  <a:t>Stability</a:t>
                </a:r>
                <a:r>
                  <a:rPr lang="en-US" sz="1600" u="sng" dirty="0"/>
                  <a:t> of the </a:t>
                </a:r>
                <a:r>
                  <a:rPr lang="en-US" sz="1600" b="1" u="sng" dirty="0"/>
                  <a:t>substrate’s losses</a:t>
                </a:r>
                <a:r>
                  <a:rPr lang="en-US" sz="1600" u="sng" dirty="0"/>
                  <a:t> and </a:t>
                </a:r>
                <a:r>
                  <a:rPr lang="en-US" sz="1600" b="1" u="sng" dirty="0"/>
                  <a:t>resonant frequencies</a:t>
                </a:r>
                <a:r>
                  <a:rPr lang="en-US" sz="1600" u="sng" dirty="0"/>
                  <a:t> is mandatory</a:t>
                </a:r>
                <a:endParaRPr lang="en-GB" sz="1600"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837814" y="1690687"/>
                <a:ext cx="6506681" cy="4665662"/>
              </a:xfrm>
              <a:blipFill>
                <a:blip r:embed="rId5"/>
                <a:stretch>
                  <a:fillRect l="-468" t="-392" r="-1124"/>
                </a:stretch>
              </a:blipFill>
            </p:spPr>
            <p:txBody>
              <a:bodyPr/>
              <a:lstStyle/>
              <a:p>
                <a:r>
                  <a:rPr lang="en-US">
                    <a:noFill/>
                  </a:rPr>
                  <a:t> </a:t>
                </a:r>
              </a:p>
            </p:txBody>
          </p:sp>
        </mc:Fallback>
      </mc:AlternateContent>
      <p:pic>
        <p:nvPicPr>
          <p:cNvPr id="17" name="butterfl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2163" t="30169" r="22330" b="26427"/>
          <a:stretch/>
        </p:blipFill>
        <p:spPr>
          <a:xfrm>
            <a:off x="6442699" y="1939873"/>
            <a:ext cx="1657978" cy="823913"/>
          </a:xfrm>
          <a:prstGeom prst="rect">
            <a:avLst/>
          </a:prstGeom>
        </p:spPr>
      </p:pic>
      <p:sp>
        <p:nvSpPr>
          <p:cNvPr id="2" name="Titolo 1">
            <a:extLst>
              <a:ext uri="{FF2B5EF4-FFF2-40B4-BE49-F238E27FC236}">
                <a16:creationId xmlns:a16="http://schemas.microsoft.com/office/drawing/2014/main" id="{5793787A-B11B-4C1F-BB08-3681A4E414D9}"/>
              </a:ext>
            </a:extLst>
          </p:cNvPr>
          <p:cNvSpPr>
            <a:spLocks noGrp="1"/>
          </p:cNvSpPr>
          <p:nvPr>
            <p:ph type="title"/>
          </p:nvPr>
        </p:nvSpPr>
        <p:spPr/>
        <p:txBody>
          <a:bodyPr/>
          <a:lstStyle/>
          <a:p>
            <a:r>
              <a:rPr lang="en-GB" dirty="0"/>
              <a:t>Coating mechanical characterization</a:t>
            </a:r>
          </a:p>
        </p:txBody>
      </p:sp>
      <p:sp>
        <p:nvSpPr>
          <p:cNvPr id="4" name="Segnaposto data 3">
            <a:extLst>
              <a:ext uri="{FF2B5EF4-FFF2-40B4-BE49-F238E27FC236}">
                <a16:creationId xmlns:a16="http://schemas.microsoft.com/office/drawing/2014/main" id="{A0866782-4D80-43DD-A91A-44189FECE1C8}"/>
              </a:ext>
            </a:extLst>
          </p:cNvPr>
          <p:cNvSpPr>
            <a:spLocks noGrp="1"/>
          </p:cNvSpPr>
          <p:nvPr>
            <p:ph type="dt" sz="half" idx="10"/>
          </p:nvPr>
        </p:nvSpPr>
        <p:spPr/>
        <p:txBody>
          <a:bodyPr/>
          <a:lstStyle/>
          <a:p>
            <a:r>
              <a:rPr lang="en-US"/>
              <a:t>GWDVac'22 - 29/09/2022</a:t>
            </a:r>
            <a:endParaRPr lang="en-GB"/>
          </a:p>
        </p:txBody>
      </p:sp>
      <p:sp>
        <p:nvSpPr>
          <p:cNvPr id="5" name="Segnaposto piè di pagina 4">
            <a:extLst>
              <a:ext uri="{FF2B5EF4-FFF2-40B4-BE49-F238E27FC236}">
                <a16:creationId xmlns:a16="http://schemas.microsoft.com/office/drawing/2014/main" id="{085C3B66-BE5A-4AD5-B34A-CBC5023F9E4C}"/>
              </a:ext>
            </a:extLst>
          </p:cNvPr>
          <p:cNvSpPr>
            <a:spLocks noGrp="1"/>
          </p:cNvSpPr>
          <p:nvPr>
            <p:ph type="ftr" sz="quarter" idx="11"/>
          </p:nvPr>
        </p:nvSpPr>
        <p:spPr/>
        <p:txBody>
          <a:bodyPr/>
          <a:lstStyle/>
          <a:p>
            <a:r>
              <a:rPr lang="en-GB"/>
              <a:t>CO2 laser techniques in the perspective of future GW detectors  Diana Lumaca </a:t>
            </a:r>
          </a:p>
        </p:txBody>
      </p:sp>
      <p:sp>
        <p:nvSpPr>
          <p:cNvPr id="6" name="Segnaposto numero diapositiva 5">
            <a:extLst>
              <a:ext uri="{FF2B5EF4-FFF2-40B4-BE49-F238E27FC236}">
                <a16:creationId xmlns:a16="http://schemas.microsoft.com/office/drawing/2014/main" id="{889D59A3-7D28-4E3D-85F0-7BE02C8EDDDD}"/>
              </a:ext>
            </a:extLst>
          </p:cNvPr>
          <p:cNvSpPr>
            <a:spLocks noGrp="1"/>
          </p:cNvSpPr>
          <p:nvPr>
            <p:ph type="sldNum" sz="quarter" idx="12"/>
          </p:nvPr>
        </p:nvSpPr>
        <p:spPr/>
        <p:txBody>
          <a:bodyPr/>
          <a:lstStyle/>
          <a:p>
            <a:fld id="{FFBD214B-3A2D-48CF-BA22-4FC59A8CA476}" type="slidenum">
              <a:rPr lang="en-GB" smtClean="0"/>
              <a:t>12</a:t>
            </a:fld>
            <a:endParaRPr lang="en-GB"/>
          </a:p>
        </p:txBody>
      </p:sp>
      <p:pic>
        <p:nvPicPr>
          <p:cNvPr id="11" name="Immagine 10">
            <a:extLst>
              <a:ext uri="{FF2B5EF4-FFF2-40B4-BE49-F238E27FC236}">
                <a16:creationId xmlns:a16="http://schemas.microsoft.com/office/drawing/2014/main" id="{E5CB2DC8-3794-4870-9128-76DEE69D6B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0555" y="667906"/>
            <a:ext cx="1781445" cy="720000"/>
          </a:xfrm>
          <a:prstGeom prst="rect">
            <a:avLst/>
          </a:prstGeom>
        </p:spPr>
      </p:pic>
      <p:sp>
        <p:nvSpPr>
          <p:cNvPr id="15" name="CasellaDiTesto 14">
            <a:extLst>
              <a:ext uri="{FF2B5EF4-FFF2-40B4-BE49-F238E27FC236}">
                <a16:creationId xmlns:a16="http://schemas.microsoft.com/office/drawing/2014/main" id="{2C097A77-10F3-4F59-98C3-B3F98BD8068D}"/>
              </a:ext>
            </a:extLst>
          </p:cNvPr>
          <p:cNvSpPr txBox="1"/>
          <p:nvPr/>
        </p:nvSpPr>
        <p:spPr>
          <a:xfrm>
            <a:off x="7351830" y="2645972"/>
            <a:ext cx="4001970" cy="400110"/>
          </a:xfrm>
          <a:prstGeom prst="rect">
            <a:avLst/>
          </a:prstGeom>
          <a:noFill/>
        </p:spPr>
        <p:txBody>
          <a:bodyPr wrap="square" rtlCol="0">
            <a:spAutoFit/>
          </a:bodyPr>
          <a:lstStyle/>
          <a:p>
            <a:pPr algn="r"/>
            <a:r>
              <a:rPr lang="en-US" sz="1000" dirty="0"/>
              <a:t>C. </a:t>
            </a:r>
            <a:r>
              <a:rPr lang="en-US" sz="1000" dirty="0" err="1"/>
              <a:t>Cesarini</a:t>
            </a:r>
            <a:r>
              <a:rPr lang="en-US" sz="1000" dirty="0"/>
              <a:t> et al., </a:t>
            </a:r>
            <a:r>
              <a:rPr lang="en-GB" sz="1000" dirty="0"/>
              <a:t>A "gentle" nodal suspension for measurements of the acoustic attenuation in materials</a:t>
            </a:r>
            <a:r>
              <a:rPr lang="en-US" sz="1000" dirty="0"/>
              <a:t>, </a:t>
            </a:r>
            <a:r>
              <a:rPr lang="en-US" sz="1000" i="1" dirty="0"/>
              <a:t>Rev. Sci. Instr.</a:t>
            </a:r>
            <a:r>
              <a:rPr lang="en-US" sz="1000" dirty="0"/>
              <a:t>, </a:t>
            </a:r>
            <a:r>
              <a:rPr lang="en-GB" sz="1000" b="1" dirty="0"/>
              <a:t>80</a:t>
            </a:r>
            <a:r>
              <a:rPr lang="en-GB" sz="1000" dirty="0"/>
              <a:t>, 053904</a:t>
            </a:r>
            <a:r>
              <a:rPr lang="en-US" sz="1000" dirty="0"/>
              <a:t>, 2019.</a:t>
            </a:r>
            <a:endParaRPr lang="en-GB" sz="1000" dirty="0"/>
          </a:p>
        </p:txBody>
      </p:sp>
      <p:pic>
        <p:nvPicPr>
          <p:cNvPr id="16" name="Immagine 15">
            <a:extLst>
              <a:ext uri="{FF2B5EF4-FFF2-40B4-BE49-F238E27FC236}">
                <a16:creationId xmlns:a16="http://schemas.microsoft.com/office/drawing/2014/main" id="{2DFDE2B3-4184-4AD3-AF19-858D36FF149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059" t="7854" r="44271" b="7906"/>
          <a:stretch/>
        </p:blipFill>
        <p:spPr>
          <a:xfrm rot="16200000">
            <a:off x="9314380" y="529707"/>
            <a:ext cx="847540" cy="3169500"/>
          </a:xfrm>
          <a:prstGeom prst="rect">
            <a:avLst/>
          </a:prstGeom>
        </p:spPr>
      </p:pic>
      <p:pic>
        <p:nvPicPr>
          <p:cNvPr id="8" name="Immagine 7">
            <a:extLst>
              <a:ext uri="{FF2B5EF4-FFF2-40B4-BE49-F238E27FC236}">
                <a16:creationId xmlns:a16="http://schemas.microsoft.com/office/drawing/2014/main" id="{FFE041DF-B33F-B789-D984-54F00AA255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5721" y="2955229"/>
            <a:ext cx="4244455" cy="2739979"/>
          </a:xfrm>
          <a:prstGeom prst="rect">
            <a:avLst/>
          </a:prstGeom>
        </p:spPr>
      </p:pic>
      <p:pic>
        <p:nvPicPr>
          <p:cNvPr id="13" name="Immagine 12">
            <a:extLst>
              <a:ext uri="{FF2B5EF4-FFF2-40B4-BE49-F238E27FC236}">
                <a16:creationId xmlns:a16="http://schemas.microsoft.com/office/drawing/2014/main" id="{E64E187E-6DE1-46B0-4EA4-0CBE9769EF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721" y="2956290"/>
            <a:ext cx="4237786" cy="2743200"/>
          </a:xfrm>
          <a:prstGeom prst="rect">
            <a:avLst/>
          </a:prstGeom>
        </p:spPr>
      </p:pic>
      <p:pic>
        <p:nvPicPr>
          <p:cNvPr id="14" name="Immagine 13">
            <a:extLst>
              <a:ext uri="{FF2B5EF4-FFF2-40B4-BE49-F238E27FC236}">
                <a16:creationId xmlns:a16="http://schemas.microsoft.com/office/drawing/2014/main" id="{FA05C0F3-0567-414F-E1DA-3881FDCBD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98376" y="2953809"/>
            <a:ext cx="4245626" cy="2742645"/>
          </a:xfrm>
          <a:prstGeom prst="rect">
            <a:avLst/>
          </a:prstGeom>
        </p:spPr>
      </p:pic>
      <p:pic>
        <p:nvPicPr>
          <p:cNvPr id="18" name="Immagine 17">
            <a:extLst>
              <a:ext uri="{FF2B5EF4-FFF2-40B4-BE49-F238E27FC236}">
                <a16:creationId xmlns:a16="http://schemas.microsoft.com/office/drawing/2014/main" id="{0A0BBAB8-284C-22BB-364A-8E51E400C3A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91724" y="2955983"/>
            <a:ext cx="4248585" cy="2742645"/>
          </a:xfrm>
          <a:prstGeom prst="rect">
            <a:avLst/>
          </a:prstGeom>
        </p:spPr>
      </p:pic>
      <p:sp>
        <p:nvSpPr>
          <p:cNvPr id="19" name="CasellaDiTesto 18">
            <a:extLst>
              <a:ext uri="{FF2B5EF4-FFF2-40B4-BE49-F238E27FC236}">
                <a16:creationId xmlns:a16="http://schemas.microsoft.com/office/drawing/2014/main" id="{C9FD447A-B34A-54AC-FC17-9BFC566ECBC8}"/>
              </a:ext>
            </a:extLst>
          </p:cNvPr>
          <p:cNvSpPr txBox="1">
            <a:spLocks noChangeAspect="1"/>
          </p:cNvSpPr>
          <p:nvPr/>
        </p:nvSpPr>
        <p:spPr>
          <a:xfrm>
            <a:off x="8306204" y="4808163"/>
            <a:ext cx="1471642" cy="415498"/>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txBody>
          <a:bodyPr wrap="square" rtlCol="0">
            <a:spAutoFit/>
          </a:bodyPr>
          <a:lstStyle/>
          <a:p>
            <a:pPr algn="ctr"/>
            <a:r>
              <a:rPr lang="it-IT" sz="1000" b="1" dirty="0">
                <a:solidFill>
                  <a:schemeClr val="tx2"/>
                </a:solidFill>
              </a:rPr>
              <a:t>Sample #9 </a:t>
            </a:r>
            <a:r>
              <a:rPr lang="it-IT" sz="1000" dirty="0">
                <a:solidFill>
                  <a:schemeClr val="tx2"/>
                </a:solidFill>
              </a:rPr>
              <a:t>Corning7980 </a:t>
            </a:r>
            <a:endParaRPr lang="it-IT" sz="1000" b="1" dirty="0">
              <a:solidFill>
                <a:schemeClr val="tx2"/>
              </a:solidFill>
            </a:endParaRPr>
          </a:p>
          <a:p>
            <a:pPr algn="ctr"/>
            <a:r>
              <a:rPr lang="it-IT" sz="1000" b="1" dirty="0">
                <a:solidFill>
                  <a:schemeClr val="tx2"/>
                </a:solidFill>
              </a:rPr>
              <a:t>(3” dia x 1 mm </a:t>
            </a:r>
            <a:r>
              <a:rPr lang="it-IT" sz="1000" b="1" dirty="0" err="1">
                <a:solidFill>
                  <a:schemeClr val="tx2"/>
                </a:solidFill>
              </a:rPr>
              <a:t>thick</a:t>
            </a:r>
            <a:r>
              <a:rPr lang="it-IT" sz="1000" b="1" dirty="0">
                <a:solidFill>
                  <a:schemeClr val="tx2"/>
                </a:solidFill>
              </a:rPr>
              <a:t>)</a:t>
            </a:r>
          </a:p>
        </p:txBody>
      </p:sp>
      <p:sp>
        <p:nvSpPr>
          <p:cNvPr id="20" name="CasellaDiTesto 19">
            <a:extLst>
              <a:ext uri="{FF2B5EF4-FFF2-40B4-BE49-F238E27FC236}">
                <a16:creationId xmlns:a16="http://schemas.microsoft.com/office/drawing/2014/main" id="{EECDA506-86D5-BE62-253D-692534A69F7E}"/>
              </a:ext>
            </a:extLst>
          </p:cNvPr>
          <p:cNvSpPr txBox="1">
            <a:spLocks noChangeAspect="1"/>
          </p:cNvSpPr>
          <p:nvPr/>
        </p:nvSpPr>
        <p:spPr>
          <a:xfrm>
            <a:off x="8306204" y="3117860"/>
            <a:ext cx="1907839" cy="246221"/>
          </a:xfrm>
          <a:prstGeom prst="rect">
            <a:avLst/>
          </a:prstGeom>
          <a:solidFill>
            <a:schemeClr val="bg1"/>
          </a:solidFill>
          <a:ln w="6350">
            <a:noFill/>
          </a:ln>
          <a:effectLst>
            <a:outerShdw blurRad="50800" dist="38100" dir="2700000" algn="tl" rotWithShape="0">
              <a:prstClr val="black">
                <a:alpha val="40000"/>
              </a:prstClr>
            </a:outerShdw>
          </a:effectLst>
        </p:spPr>
        <p:txBody>
          <a:bodyPr wrap="square" rtlCol="0">
            <a:spAutoFit/>
          </a:bodyPr>
          <a:lstStyle/>
          <a:p>
            <a:r>
              <a:rPr lang="it-IT" sz="1000" dirty="0">
                <a:solidFill>
                  <a:schemeClr val="tx2"/>
                </a:solidFill>
              </a:rPr>
              <a:t>M. Granata et al. VIR 0499A-16</a:t>
            </a:r>
          </a:p>
        </p:txBody>
      </p:sp>
      <p:sp>
        <p:nvSpPr>
          <p:cNvPr id="22" name="CasellaDiTesto 21">
            <a:extLst>
              <a:ext uri="{FF2B5EF4-FFF2-40B4-BE49-F238E27FC236}">
                <a16:creationId xmlns:a16="http://schemas.microsoft.com/office/drawing/2014/main" id="{6FDBF3D3-42F8-C180-CF4F-E3F08E5253D2}"/>
              </a:ext>
            </a:extLst>
          </p:cNvPr>
          <p:cNvSpPr txBox="1"/>
          <p:nvPr/>
        </p:nvSpPr>
        <p:spPr>
          <a:xfrm>
            <a:off x="7344495" y="5405730"/>
            <a:ext cx="4114800" cy="954107"/>
          </a:xfrm>
          <a:prstGeom prst="rect">
            <a:avLst/>
          </a:prstGeom>
          <a:noFill/>
        </p:spPr>
        <p:txBody>
          <a:bodyPr wrap="square">
            <a:spAutoFit/>
          </a:bodyPr>
          <a:lstStyle/>
          <a:p>
            <a:r>
              <a:rPr lang="en-GB" sz="1400" dirty="0"/>
              <a:t>By measuring different</a:t>
            </a:r>
            <a:r>
              <a:rPr lang="en-GB" sz="1400" b="1" dirty="0"/>
              <a:t> SiO</a:t>
            </a:r>
            <a:r>
              <a:rPr lang="en-GB" sz="1400" b="1" baseline="-25000" dirty="0"/>
              <a:t>2</a:t>
            </a:r>
            <a:r>
              <a:rPr lang="en-GB" sz="1400" b="1" dirty="0"/>
              <a:t> </a:t>
            </a:r>
            <a:r>
              <a:rPr lang="en-GB" sz="1400" dirty="0"/>
              <a:t>substrates we obtained unexpected results: </a:t>
            </a:r>
          </a:p>
          <a:p>
            <a:r>
              <a:rPr lang="en-GB" sz="1400" dirty="0"/>
              <a:t>loss is </a:t>
            </a:r>
            <a:r>
              <a:rPr lang="en-GB" sz="1400" b="1" dirty="0"/>
              <a:t>shape-dependent </a:t>
            </a:r>
            <a:r>
              <a:rPr lang="en-GB" sz="1400" b="1" dirty="0">
                <a:sym typeface="Wingdings" panose="05000000000000000000" pitchFamily="2" charset="2"/>
              </a:rPr>
              <a:t> </a:t>
            </a:r>
            <a:r>
              <a:rPr lang="en-GB" sz="1400" b="1" dirty="0"/>
              <a:t>mode families</a:t>
            </a:r>
          </a:p>
          <a:p>
            <a:r>
              <a:rPr lang="en-GB" sz="1400" dirty="0"/>
              <a:t>loss is </a:t>
            </a:r>
            <a:r>
              <a:rPr lang="en-GB" sz="1400" b="1" dirty="0"/>
              <a:t>time-dependent </a:t>
            </a:r>
            <a:r>
              <a:rPr lang="en-GB" sz="1400" b="1" dirty="0">
                <a:sym typeface="Wingdings" panose="05000000000000000000" pitchFamily="2" charset="2"/>
              </a:rPr>
              <a:t> </a:t>
            </a:r>
            <a:r>
              <a:rPr lang="en-GB" sz="1400" b="1" dirty="0"/>
              <a:t>ageing effect</a:t>
            </a:r>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D9FA6910-3846-6355-19F9-5C5C6A1270A6}"/>
                  </a:ext>
                </a:extLst>
              </p:cNvPr>
              <p:cNvSpPr txBox="1"/>
              <p:nvPr/>
            </p:nvSpPr>
            <p:spPr>
              <a:xfrm>
                <a:off x="4320489" y="2287740"/>
                <a:ext cx="2026304" cy="661335"/>
              </a:xfrm>
              <a:prstGeom prst="rect">
                <a:avLst/>
              </a:prstGeom>
              <a:noFill/>
            </p:spPr>
            <p:txBody>
              <a:bodyPr wrap="square">
                <a:spAutoFit/>
              </a:bodyPr>
              <a:lstStyle/>
              <a:p>
                <a:pPr marL="457200" lvl="1" indent="0">
                  <a:buNone/>
                </a:pPr>
                <a14:m>
                  <m:oMathPara xmlns:m="http://schemas.openxmlformats.org/officeDocument/2006/math">
                    <m:oMathParaPr>
                      <m:jc m:val="left"/>
                    </m:oMathParaPr>
                    <m:oMath xmlns:m="http://schemas.openxmlformats.org/officeDocument/2006/math">
                      <m:r>
                        <a:rPr lang="en-US" sz="1800" i="1" dirty="0" smtClean="0">
                          <a:latin typeface="Cambria Math" panose="02040503050406030204" pitchFamily="18" charset="0"/>
                        </a:rPr>
                        <m:t>𝜑</m:t>
                      </m:r>
                      <m:r>
                        <a:rPr lang="en-US" sz="1800" i="1" dirty="0" smtClean="0">
                          <a:latin typeface="Cambria Math" panose="02040503050406030204" pitchFamily="18" charset="0"/>
                        </a:rPr>
                        <m:t>=  </m:t>
                      </m:r>
                      <m:f>
                        <m:fPr>
                          <m:ctrlPr>
                            <a:rPr lang="en-US" sz="1800" i="1" dirty="0">
                              <a:latin typeface="Cambria Math" panose="02040503050406030204" pitchFamily="18" charset="0"/>
                            </a:rPr>
                          </m:ctrlPr>
                        </m:fPr>
                        <m:num>
                          <m:r>
                            <a:rPr lang="it-IT" sz="1800" i="1" dirty="0">
                              <a:latin typeface="Cambria Math" panose="02040503050406030204" pitchFamily="18" charset="0"/>
                            </a:rPr>
                            <m:t>1</m:t>
                          </m:r>
                        </m:num>
                        <m:den>
                          <m:r>
                            <a:rPr lang="en-US" sz="1800" i="1" dirty="0">
                              <a:latin typeface="Cambria Math" panose="02040503050406030204" pitchFamily="18" charset="0"/>
                              <a:ea typeface="Cambria Math" panose="02040503050406030204" pitchFamily="18" charset="0"/>
                            </a:rPr>
                            <m:t>𝜋</m:t>
                          </m:r>
                          <m:r>
                            <a:rPr lang="it-IT" sz="1800" i="1" dirty="0">
                              <a:latin typeface="Cambria Math" panose="02040503050406030204" pitchFamily="18" charset="0"/>
                              <a:ea typeface="Cambria Math" panose="02040503050406030204" pitchFamily="18" charset="0"/>
                            </a:rPr>
                            <m:t>𝑓</m:t>
                          </m:r>
                          <m:r>
                            <a:rPr lang="it-IT" sz="1800" i="1" dirty="0">
                              <a:latin typeface="Cambria Math" panose="02040503050406030204" pitchFamily="18" charset="0"/>
                              <a:ea typeface="Cambria Math" panose="02040503050406030204" pitchFamily="18" charset="0"/>
                            </a:rPr>
                            <m:t>𝜏</m:t>
                          </m:r>
                        </m:den>
                      </m:f>
                    </m:oMath>
                  </m:oMathPara>
                </a14:m>
                <a:endParaRPr lang="en-GB" sz="1800" dirty="0"/>
              </a:p>
            </p:txBody>
          </p:sp>
        </mc:Choice>
        <mc:Fallback xmlns="">
          <p:sp>
            <p:nvSpPr>
              <p:cNvPr id="24" name="CasellaDiTesto 23">
                <a:extLst>
                  <a:ext uri="{FF2B5EF4-FFF2-40B4-BE49-F238E27FC236}">
                    <a16:creationId xmlns:a16="http://schemas.microsoft.com/office/drawing/2014/main" id="{D9FA6910-3846-6355-19F9-5C5C6A1270A6}"/>
                  </a:ext>
                </a:extLst>
              </p:cNvPr>
              <p:cNvSpPr txBox="1">
                <a:spLocks noRot="1" noChangeAspect="1" noMove="1" noResize="1" noEditPoints="1" noAdjustHandles="1" noChangeArrowheads="1" noChangeShapeType="1" noTextEdit="1"/>
              </p:cNvSpPr>
              <p:nvPr/>
            </p:nvSpPr>
            <p:spPr>
              <a:xfrm>
                <a:off x="4320489" y="2287740"/>
                <a:ext cx="2026304" cy="661335"/>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5044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500"/>
                                        <p:tgtEl>
                                          <p:spTgt spid="3">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17"/>
                                        </p:tgtEl>
                                      </p:cBhvr>
                                    </p:cmd>
                                  </p:childTnLst>
                                </p:cTn>
                              </p:par>
                            </p:childTnLst>
                          </p:cTn>
                        </p:par>
                      </p:childTnLst>
                    </p:cTn>
                  </p:par>
                </p:childTnLst>
              </p:cTn>
              <p:nextCondLst>
                <p:cond evt="onClick" delay="0">
                  <p:tgtEl>
                    <p:spTgt spid="17"/>
                  </p:tgtEl>
                </p:cond>
              </p:nextCondLst>
            </p:seq>
            <p:video>
              <p:cMediaNode vol="80000">
                <p:cTn id="64" repeatCount="indefinite" fill="hold" display="0">
                  <p:stCondLst>
                    <p:cond delay="indefinite"/>
                  </p:stCondLst>
                </p:cTn>
                <p:tgtEl>
                  <p:spTgt spid="17"/>
                </p:tgtEl>
              </p:cMediaNode>
            </p:video>
          </p:childTnLst>
        </p:cTn>
      </p:par>
    </p:tnLst>
    <p:bldLst>
      <p:bldP spid="19" grpId="0" animBg="1"/>
      <p:bldP spid="20"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901" y="1810021"/>
            <a:ext cx="5441123" cy="3941547"/>
          </a:xfrm>
          <a:prstGeom prst="rect">
            <a:avLst/>
          </a:prstGeom>
        </p:spPr>
      </p:pic>
      <p:sp>
        <p:nvSpPr>
          <p:cNvPr id="2" name="Titolo 1"/>
          <p:cNvSpPr>
            <a:spLocks noGrp="1"/>
          </p:cNvSpPr>
          <p:nvPr>
            <p:ph type="title"/>
          </p:nvPr>
        </p:nvSpPr>
        <p:spPr/>
        <p:txBody>
          <a:bodyPr/>
          <a:lstStyle/>
          <a:p>
            <a:r>
              <a:rPr lang="en-GB" cap="none" dirty="0"/>
              <a:t>Surface losses model</a:t>
            </a:r>
          </a:p>
        </p:txBody>
      </p:sp>
      <p:sp>
        <p:nvSpPr>
          <p:cNvPr id="4" name="Segnaposto data 3"/>
          <p:cNvSpPr>
            <a:spLocks noGrp="1"/>
          </p:cNvSpPr>
          <p:nvPr>
            <p:ph type="dt" sz="half" idx="10"/>
          </p:nvPr>
        </p:nvSpPr>
        <p:spPr/>
        <p:txBody>
          <a:bodyPr/>
          <a:lstStyle/>
          <a:p>
            <a:r>
              <a:rPr lang="en-US"/>
              <a:t>GWDVac'22 - 29/09/2022</a:t>
            </a:r>
            <a:endParaRPr lang="en-US" dirty="0"/>
          </a:p>
        </p:txBody>
      </p:sp>
      <p:sp>
        <p:nvSpPr>
          <p:cNvPr id="5" name="Segnaposto piè di pagina 4"/>
          <p:cNvSpPr>
            <a:spLocks noGrp="1"/>
          </p:cNvSpPr>
          <p:nvPr>
            <p:ph type="ftr" sz="quarter" idx="11"/>
          </p:nvPr>
        </p:nvSpPr>
        <p:spPr/>
        <p:txBody>
          <a:bodyPr/>
          <a:lstStyle/>
          <a:p>
            <a:r>
              <a:rPr lang="en-GB"/>
              <a:t>CO2 laser techniques in the perspective of future GW detectors  Diana Lumaca </a:t>
            </a:r>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13</a:t>
            </a:fld>
            <a:endParaRPr lang="en-US" dirty="0"/>
          </a:p>
        </p:txBody>
      </p:sp>
      <mc:AlternateContent xmlns:mc="http://schemas.openxmlformats.org/markup-compatibility/2006" xmlns:a14="http://schemas.microsoft.com/office/drawing/2010/main">
        <mc:Choice Requires="a14">
          <p:sp>
            <p:nvSpPr>
              <p:cNvPr id="7" name="Rettangolo 6"/>
              <p:cNvSpPr/>
              <p:nvPr/>
            </p:nvSpPr>
            <p:spPr>
              <a:xfrm>
                <a:off x="838200" y="1685486"/>
                <a:ext cx="5625407" cy="2182200"/>
              </a:xfrm>
              <a:prstGeom prst="rect">
                <a:avLst/>
              </a:prstGeom>
            </p:spPr>
            <p:txBody>
              <a:bodyPr wrap="square">
                <a:spAutoFit/>
              </a:bodyPr>
              <a:lstStyle/>
              <a:p>
                <a:r>
                  <a:rPr lang="en-GB" b="1" dirty="0">
                    <a:solidFill>
                      <a:schemeClr val="tx1"/>
                    </a:solidFill>
                  </a:rPr>
                  <a:t>Spurious dissipation in the rough lateral surface </a:t>
                </a:r>
                <a:r>
                  <a:rPr lang="en-GB" dirty="0">
                    <a:solidFill>
                      <a:schemeClr val="tx1"/>
                    </a:solidFill>
                  </a:rPr>
                  <a:t>of the samples (not polished).</a:t>
                </a:r>
              </a:p>
              <a:p>
                <a:endParaRPr lang="en-GB" dirty="0">
                  <a:solidFill>
                    <a:schemeClr val="tx1"/>
                  </a:solidFill>
                </a:endParaRPr>
              </a:p>
              <a:p>
                <a:pPr marL="285750" indent="-285750">
                  <a:buFont typeface="Arial" panose="020B0604020202020204" pitchFamily="34" charset="0"/>
                  <a:buChar char="•"/>
                </a:pPr>
                <a:r>
                  <a:rPr lang="en-GB" dirty="0">
                    <a:solidFill>
                      <a:schemeClr val="tx1"/>
                    </a:solidFill>
                  </a:rPr>
                  <a:t>Disc + barrel</a:t>
                </a:r>
              </a:p>
              <a:p>
                <a:pPr marL="285750" indent="-285750">
                  <a:buFont typeface="Arial" panose="020B0604020202020204" pitchFamily="34" charset="0"/>
                  <a:buChar char="•"/>
                </a:pPr>
                <a:r>
                  <a:rPr lang="en-GB" dirty="0">
                    <a:solidFill>
                      <a:schemeClr val="tx1"/>
                    </a:solidFill>
                  </a:rPr>
                  <a:t>Structural losses </a:t>
                </a:r>
                <a:r>
                  <a:rPr lang="en-GB" dirty="0">
                    <a:solidFill>
                      <a:schemeClr val="tx1"/>
                    </a:solidFill>
                    <a:sym typeface="Wingdings" panose="05000000000000000000" pitchFamily="2" charset="2"/>
                  </a:rPr>
                  <a:t> Elastic Energy</a:t>
                </a:r>
              </a:p>
              <a:p>
                <a:pPr marL="285750" indent="-285750">
                  <a:buFont typeface="Arial" panose="020B0604020202020204" pitchFamily="34" charset="0"/>
                  <a:buChar char="•"/>
                </a:pPr>
                <a:r>
                  <a:rPr lang="en-GB" dirty="0">
                    <a:solidFill>
                      <a:schemeClr val="tx1"/>
                    </a:solidFill>
                  </a:rPr>
                  <a:t>Dilution factor:</a:t>
                </a:r>
              </a:p>
              <a:p>
                <a:pPr marL="285750" indent="-285750">
                  <a:buFont typeface="Arial" panose="020B0604020202020204" pitchFamily="34" charset="0"/>
                  <a:buChar char="•"/>
                </a:pPr>
                <a14:m>
                  <m:oMath xmlns:m="http://schemas.openxmlformats.org/officeDocument/2006/math">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𝐷</m:t>
                        </m:r>
                      </m:e>
                      <m:sub>
                        <m:r>
                          <a:rPr lang="en-GB" i="1">
                            <a:solidFill>
                              <a:schemeClr val="tx1"/>
                            </a:solidFill>
                            <a:latin typeface="Cambria Math" panose="02040503050406030204" pitchFamily="18" charset="0"/>
                          </a:rPr>
                          <m:t>𝑏𝑎𝑟𝑟𝑒𝑙</m:t>
                        </m:r>
                      </m:sub>
                    </m:sSub>
                    <m:r>
                      <a:rPr lang="en-GB" i="1">
                        <a:solidFill>
                          <a:schemeClr val="tx1"/>
                        </a:solidFill>
                        <a:latin typeface="Cambria Math" panose="02040503050406030204" pitchFamily="18" charset="0"/>
                      </a:rPr>
                      <m:t>=</m:t>
                    </m:r>
                    <m:f>
                      <m:fPr>
                        <m:ctrlPr>
                          <a:rPr lang="en-GB" i="1">
                            <a:solidFill>
                              <a:schemeClr val="tx1"/>
                            </a:solidFill>
                            <a:latin typeface="Cambria Math" panose="02040503050406030204" pitchFamily="18" charset="0"/>
                          </a:rPr>
                        </m:ctrlPr>
                      </m:fPr>
                      <m:num>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𝐸</m:t>
                            </m:r>
                          </m:e>
                          <m:sub>
                            <m:r>
                              <a:rPr lang="en-GB" i="1">
                                <a:solidFill>
                                  <a:schemeClr val="tx1"/>
                                </a:solidFill>
                                <a:latin typeface="Cambria Math" panose="02040503050406030204" pitchFamily="18" charset="0"/>
                              </a:rPr>
                              <m:t>𝑠𝑡𝑜𝑟𝑒𝑑</m:t>
                            </m:r>
                          </m:sub>
                        </m:sSub>
                      </m:num>
                      <m:den>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𝐸</m:t>
                            </m:r>
                          </m:e>
                          <m:sub>
                            <m:r>
                              <a:rPr lang="en-GB" i="1">
                                <a:solidFill>
                                  <a:schemeClr val="tx1"/>
                                </a:solidFill>
                                <a:latin typeface="Cambria Math" panose="02040503050406030204" pitchFamily="18" charset="0"/>
                              </a:rPr>
                              <m:t>𝑇𝑂𝑇</m:t>
                            </m:r>
                          </m:sub>
                        </m:sSub>
                      </m:den>
                    </m:f>
                    <m:r>
                      <a:rPr lang="en-GB" i="1">
                        <a:solidFill>
                          <a:schemeClr val="tx1"/>
                        </a:solidFill>
                        <a:latin typeface="Cambria Math" panose="02040503050406030204" pitchFamily="18" charset="0"/>
                      </a:rPr>
                      <m:t>=</m:t>
                    </m:r>
                    <m:f>
                      <m:fPr>
                        <m:ctrlPr>
                          <a:rPr lang="en-GB" i="1">
                            <a:solidFill>
                              <a:schemeClr val="tx1"/>
                            </a:solidFill>
                            <a:latin typeface="Cambria Math" panose="02040503050406030204" pitchFamily="18" charset="0"/>
                          </a:rPr>
                        </m:ctrlPr>
                      </m:fPr>
                      <m:num>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𝐸</m:t>
                            </m:r>
                          </m:e>
                          <m:sub>
                            <m:r>
                              <a:rPr lang="en-GB" i="1">
                                <a:solidFill>
                                  <a:schemeClr val="tx1"/>
                                </a:solidFill>
                                <a:latin typeface="Cambria Math" panose="02040503050406030204" pitchFamily="18" charset="0"/>
                              </a:rPr>
                              <m:t>𝑏𝑎𝑟𝑟𝑒𝑙</m:t>
                            </m:r>
                          </m:sub>
                        </m:sSub>
                      </m:num>
                      <m:den>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𝐸</m:t>
                            </m:r>
                          </m:e>
                          <m:sub>
                            <m:r>
                              <a:rPr lang="en-GB" i="1">
                                <a:solidFill>
                                  <a:schemeClr val="tx1"/>
                                </a:solidFill>
                                <a:latin typeface="Cambria Math" panose="02040503050406030204" pitchFamily="18" charset="0"/>
                              </a:rPr>
                              <m:t>𝑇𝑂𝑇</m:t>
                            </m:r>
                          </m:sub>
                        </m:sSub>
                      </m:den>
                    </m:f>
                  </m:oMath>
                </a14:m>
                <a:endParaRPr lang="en-GB" dirty="0">
                  <a:solidFill>
                    <a:schemeClr val="tx1"/>
                  </a:solidFill>
                </a:endParaRPr>
              </a:p>
            </p:txBody>
          </p:sp>
        </mc:Choice>
        <mc:Fallback xmlns="">
          <p:sp>
            <p:nvSpPr>
              <p:cNvPr id="7" name="Rettangolo 6"/>
              <p:cNvSpPr>
                <a:spLocks noRot="1" noChangeAspect="1" noMove="1" noResize="1" noEditPoints="1" noAdjustHandles="1" noChangeArrowheads="1" noChangeShapeType="1" noTextEdit="1"/>
              </p:cNvSpPr>
              <p:nvPr/>
            </p:nvSpPr>
            <p:spPr>
              <a:xfrm>
                <a:off x="838200" y="1685486"/>
                <a:ext cx="5625407" cy="2182200"/>
              </a:xfrm>
              <a:prstGeom prst="rect">
                <a:avLst/>
              </a:prstGeom>
              <a:blipFill>
                <a:blip r:embed="rId4"/>
                <a:stretch>
                  <a:fillRect l="-976" t="-1397"/>
                </a:stretch>
              </a:blipFill>
            </p:spPr>
            <p:txBody>
              <a:bodyPr/>
              <a:lstStyle/>
              <a:p>
                <a:r>
                  <a:rPr lang="en-US">
                    <a:noFill/>
                  </a:rPr>
                  <a:t> </a:t>
                </a:r>
              </a:p>
            </p:txBody>
          </p:sp>
        </mc:Fallback>
      </mc:AlternateContent>
      <p:grpSp>
        <p:nvGrpSpPr>
          <p:cNvPr id="8" name="Gruppo 7"/>
          <p:cNvGrpSpPr>
            <a:grpSpLocks noChangeAspect="1"/>
          </p:cNvGrpSpPr>
          <p:nvPr/>
        </p:nvGrpSpPr>
        <p:grpSpPr>
          <a:xfrm>
            <a:off x="4081930" y="3388709"/>
            <a:ext cx="2381677" cy="1831979"/>
            <a:chOff x="-1004989" y="2367833"/>
            <a:chExt cx="3563611" cy="2741120"/>
          </a:xfrm>
        </p:grpSpPr>
        <mc:AlternateContent xmlns:mc="http://schemas.openxmlformats.org/markup-compatibility/2006" xmlns:a14="http://schemas.microsoft.com/office/drawing/2010/main">
          <mc:Choice Requires="a14">
            <p:sp>
              <p:nvSpPr>
                <p:cNvPr id="9" name="CasellaDiTesto 8"/>
                <p:cNvSpPr txBox="1"/>
                <p:nvPr/>
              </p:nvSpPr>
              <p:spPr>
                <a:xfrm>
                  <a:off x="1800997" y="4103006"/>
                  <a:ext cx="2044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𝑑</m:t>
                        </m:r>
                      </m:oMath>
                    </m:oMathPara>
                  </a14:m>
                  <a:endParaRPr lang="en-GB" dirty="0"/>
                </a:p>
              </p:txBody>
            </p:sp>
          </mc:Choice>
          <mc:Fallback xmlns="">
            <p:sp>
              <p:nvSpPr>
                <p:cNvPr id="9" name="CasellaDiTesto 8"/>
                <p:cNvSpPr txBox="1">
                  <a:spLocks noRot="1" noChangeAspect="1" noMove="1" noResize="1" noEditPoints="1" noAdjustHandles="1" noChangeArrowheads="1" noChangeShapeType="1" noTextEdit="1"/>
                </p:cNvSpPr>
                <p:nvPr/>
              </p:nvSpPr>
              <p:spPr>
                <a:xfrm>
                  <a:off x="1800997" y="4103006"/>
                  <a:ext cx="204480" cy="276999"/>
                </a:xfrm>
                <a:prstGeom prst="rect">
                  <a:avLst/>
                </a:prstGeom>
                <a:blipFill>
                  <a:blip r:embed="rId5"/>
                  <a:stretch>
                    <a:fillRect l="-60870" r="-56522" b="-63333"/>
                  </a:stretch>
                </a:blipFill>
              </p:spPr>
              <p:txBody>
                <a:bodyPr/>
                <a:lstStyle/>
                <a:p>
                  <a:r>
                    <a:rPr lang="en-US">
                      <a:noFill/>
                    </a:rPr>
                    <a:t> </a:t>
                  </a:r>
                </a:p>
              </p:txBody>
            </p:sp>
          </mc:Fallback>
        </mc:AlternateContent>
        <p:grpSp>
          <p:nvGrpSpPr>
            <p:cNvPr id="10" name="Gruppo 9"/>
            <p:cNvGrpSpPr/>
            <p:nvPr/>
          </p:nvGrpSpPr>
          <p:grpSpPr>
            <a:xfrm>
              <a:off x="-1004989" y="2367833"/>
              <a:ext cx="3563611" cy="2741120"/>
              <a:chOff x="-1695622" y="2118360"/>
              <a:chExt cx="3563611" cy="2741120"/>
            </a:xfrm>
            <a:noFill/>
          </p:grpSpPr>
          <p:grpSp>
            <p:nvGrpSpPr>
              <p:cNvPr id="11" name="Gruppo 10"/>
              <p:cNvGrpSpPr/>
              <p:nvPr/>
            </p:nvGrpSpPr>
            <p:grpSpPr>
              <a:xfrm>
                <a:off x="-1695622" y="2118360"/>
                <a:ext cx="3391244" cy="2741120"/>
                <a:chOff x="-1695622" y="2118360"/>
                <a:chExt cx="3391244" cy="2741120"/>
              </a:xfrm>
              <a:grpFill/>
            </p:grpSpPr>
            <p:sp>
              <p:nvSpPr>
                <p:cNvPr id="14" name="Arco 13"/>
                <p:cNvSpPr/>
                <p:nvPr/>
              </p:nvSpPr>
              <p:spPr>
                <a:xfrm>
                  <a:off x="-1695622" y="3293064"/>
                  <a:ext cx="3250102" cy="1461552"/>
                </a:xfrm>
                <a:prstGeom prst="arc">
                  <a:avLst>
                    <a:gd name="adj1" fmla="val 18088806"/>
                    <a:gd name="adj2" fmla="val 3404509"/>
                  </a:avLst>
                </a:prstGeom>
                <a:grpFill/>
                <a:ln>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5" name="Arco 14"/>
                <p:cNvSpPr/>
                <p:nvPr/>
              </p:nvSpPr>
              <p:spPr>
                <a:xfrm>
                  <a:off x="-1695622" y="3249279"/>
                  <a:ext cx="3391244" cy="1610201"/>
                </a:xfrm>
                <a:prstGeom prst="arc">
                  <a:avLst>
                    <a:gd name="adj1" fmla="val 18088806"/>
                    <a:gd name="adj2" fmla="val 3404509"/>
                  </a:avLst>
                </a:prstGeom>
                <a:grp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16" name="Connettore 1 17"/>
                <p:cNvCxnSpPr/>
                <p:nvPr/>
              </p:nvCxnSpPr>
              <p:spPr>
                <a:xfrm>
                  <a:off x="1695622" y="2923460"/>
                  <a:ext cx="0" cy="1205211"/>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Arco 16"/>
                <p:cNvSpPr/>
                <p:nvPr/>
              </p:nvSpPr>
              <p:spPr>
                <a:xfrm>
                  <a:off x="-1695622" y="2118360"/>
                  <a:ext cx="3391244" cy="1610201"/>
                </a:xfrm>
                <a:prstGeom prst="arc">
                  <a:avLst>
                    <a:gd name="adj1" fmla="val 18088806"/>
                    <a:gd name="adj2" fmla="val 3404509"/>
                  </a:avLst>
                </a:prstGeom>
                <a:grp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8" name="Arco 17"/>
                <p:cNvSpPr/>
                <p:nvPr/>
              </p:nvSpPr>
              <p:spPr>
                <a:xfrm>
                  <a:off x="-1680382" y="2164080"/>
                  <a:ext cx="3250102" cy="1461552"/>
                </a:xfrm>
                <a:prstGeom prst="arc">
                  <a:avLst>
                    <a:gd name="adj1" fmla="val 18088806"/>
                    <a:gd name="adj2" fmla="val 3404509"/>
                  </a:avLst>
                </a:prstGeom>
                <a:grp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19" name="Connettore 1 20"/>
                <p:cNvCxnSpPr/>
                <p:nvPr/>
              </p:nvCxnSpPr>
              <p:spPr>
                <a:xfrm>
                  <a:off x="1573702" y="2879616"/>
                  <a:ext cx="0" cy="1205211"/>
                </a:xfrm>
                <a:prstGeom prst="line">
                  <a:avLst/>
                </a:prstGeom>
                <a:grpFill/>
                <a:ln>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12" name="Connettore 2 11"/>
              <p:cNvCxnSpPr/>
              <p:nvPr/>
            </p:nvCxnSpPr>
            <p:spPr>
              <a:xfrm>
                <a:off x="1371600" y="3962254"/>
                <a:ext cx="182880" cy="0"/>
              </a:xfrm>
              <a:prstGeom prst="straightConnector1">
                <a:avLst/>
              </a:prstGeom>
              <a:grpFill/>
              <a:ln w="19050">
                <a:solidFill>
                  <a:srgbClr val="C00000"/>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a:off x="1702527" y="3974688"/>
                <a:ext cx="165462" cy="0"/>
              </a:xfrm>
              <a:prstGeom prst="straightConnector1">
                <a:avLst/>
              </a:prstGeom>
              <a:grpFill/>
              <a:ln w="19050">
                <a:solidFill>
                  <a:srgbClr val="C00000"/>
                </a:solidFill>
                <a:tailEnd type="stealth" w="lg" len="med"/>
              </a:ln>
            </p:spPr>
            <p:style>
              <a:lnRef idx="1">
                <a:schemeClr val="accent1"/>
              </a:lnRef>
              <a:fillRef idx="0">
                <a:schemeClr val="accent1"/>
              </a:fillRef>
              <a:effectRef idx="0">
                <a:schemeClr val="accent1"/>
              </a:effectRef>
              <a:fontRef idx="minor">
                <a:schemeClr val="tx1"/>
              </a:fontRef>
            </p:style>
          </p:cxnSp>
        </p:grpSp>
      </p:grpSp>
      <p:pic>
        <p:nvPicPr>
          <p:cNvPr id="20" name="Immagine 19"/>
          <p:cNvPicPr>
            <a:picLocks noChangeAspect="1"/>
          </p:cNvPicPr>
          <p:nvPr/>
        </p:nvPicPr>
        <p:blipFill rotWithShape="1">
          <a:blip r:embed="rId6" cstate="print">
            <a:extLst>
              <a:ext uri="{28A0092B-C50C-407E-A947-70E740481C1C}">
                <a14:useLocalDpi xmlns:a14="http://schemas.microsoft.com/office/drawing/2010/main" val="0"/>
              </a:ext>
            </a:extLst>
          </a:blip>
          <a:srcRect l="11956" t="31290" r="25921" b="18401"/>
          <a:stretch/>
        </p:blipFill>
        <p:spPr>
          <a:xfrm>
            <a:off x="3720130" y="2095087"/>
            <a:ext cx="2479726" cy="633441"/>
          </a:xfrm>
          <a:prstGeom prst="rect">
            <a:avLst/>
          </a:prstGeom>
        </p:spPr>
      </p:pic>
      <mc:AlternateContent xmlns:mc="http://schemas.openxmlformats.org/markup-compatibility/2006" xmlns:a14="http://schemas.microsoft.com/office/drawing/2010/main">
        <mc:Choice Requires="a14">
          <p:sp>
            <p:nvSpPr>
              <p:cNvPr id="22" name="Rettangolo 21"/>
              <p:cNvSpPr/>
              <p:nvPr/>
            </p:nvSpPr>
            <p:spPr>
              <a:xfrm>
                <a:off x="838200" y="4304844"/>
                <a:ext cx="4530389" cy="923330"/>
              </a:xfrm>
              <a:prstGeom prst="rect">
                <a:avLst/>
              </a:prstGeom>
            </p:spPr>
            <p:txBody>
              <a:bodyPr wrap="square">
                <a:spAutoFit/>
              </a:bodyPr>
              <a:lstStyle/>
              <a:p>
                <a:pPr marL="285750" indent="-285750">
                  <a:buFont typeface="Arial" panose="020B0604020202020204" pitchFamily="34" charset="0"/>
                  <a:buChar char="•"/>
                </a:pPr>
                <a:r>
                  <a:rPr lang="en-GB" dirty="0">
                    <a:solidFill>
                      <a:schemeClr val="tx1"/>
                    </a:solidFill>
                  </a:rPr>
                  <a:t>Total loss angle:</a:t>
                </a:r>
              </a:p>
              <a:p>
                <a:pPr lvl="1"/>
                <a14:m>
                  <m:oMathPara xmlns:m="http://schemas.openxmlformats.org/officeDocument/2006/math">
                    <m:oMathParaPr>
                      <m:jc m:val="centerGroup"/>
                    </m:oMathParaPr>
                    <m:oMath xmlns:m="http://schemas.openxmlformats.org/officeDocument/2006/math">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ea typeface="Cambria Math"/>
                            </a:rPr>
                            <m:t>𝜑</m:t>
                          </m:r>
                        </m:e>
                        <m:sub>
                          <m:r>
                            <a:rPr lang="en-GB" i="1">
                              <a:solidFill>
                                <a:schemeClr val="tx1"/>
                              </a:solidFill>
                              <a:latin typeface="Cambria Math" panose="02040503050406030204" pitchFamily="18" charset="0"/>
                            </a:rPr>
                            <m:t>𝑇𝑂𝑇</m:t>
                          </m:r>
                        </m:sub>
                      </m:sSub>
                      <m:r>
                        <a:rPr lang="en-GB"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𝐷</m:t>
                              </m:r>
                            </m:e>
                            <m:sub>
                              <m:r>
                                <a:rPr lang="en-GB" i="1">
                                  <a:solidFill>
                                    <a:schemeClr val="tx1"/>
                                  </a:solidFill>
                                  <a:latin typeface="Cambria Math" panose="02040503050406030204" pitchFamily="18" charset="0"/>
                                </a:rPr>
                                <m:t>𝑑𝑖𝑠𝑐</m:t>
                              </m:r>
                            </m:sub>
                          </m:sSub>
                          <m:r>
                            <a:rPr lang="en-GB" i="1" smtClean="0">
                              <a:solidFill>
                                <a:schemeClr val="tx1"/>
                              </a:solidFill>
                              <a:latin typeface="Cambria Math" panose="02040503050406030204" pitchFamily="18" charset="0"/>
                              <a:ea typeface="Cambria Math" panose="02040503050406030204" pitchFamily="18" charset="0"/>
                            </a:rPr>
                            <m:t>𝜑</m:t>
                          </m:r>
                        </m:e>
                        <m:sub>
                          <m:r>
                            <a:rPr lang="en-GB" i="1">
                              <a:solidFill>
                                <a:schemeClr val="tx1"/>
                              </a:solidFill>
                              <a:latin typeface="Cambria Math" panose="02040503050406030204" pitchFamily="18" charset="0"/>
                            </a:rPr>
                            <m:t>𝑑𝑖𝑠𝑐</m:t>
                          </m:r>
                        </m:sub>
                      </m:sSub>
                      <m:r>
                        <a:rPr lang="en-GB"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𝐷</m:t>
                          </m:r>
                        </m:e>
                        <m:sub>
                          <m:r>
                            <a:rPr lang="en-GB" i="1">
                              <a:solidFill>
                                <a:schemeClr val="tx1"/>
                              </a:solidFill>
                              <a:latin typeface="Cambria Math" panose="02040503050406030204" pitchFamily="18" charset="0"/>
                            </a:rPr>
                            <m:t>𝑏𝑎𝑟</m:t>
                          </m:r>
                          <m:r>
                            <a:rPr lang="it-IT" b="0" i="1" smtClean="0">
                              <a:solidFill>
                                <a:schemeClr val="tx1"/>
                              </a:solidFill>
                              <a:latin typeface="Cambria Math"/>
                            </a:rPr>
                            <m:t>𝑟𝑒𝑙</m:t>
                          </m:r>
                          <m:r>
                            <a:rPr lang="en-GB" i="1">
                              <a:solidFill>
                                <a:schemeClr val="tx1"/>
                              </a:solidFill>
                              <a:latin typeface="Cambria Math" panose="02040503050406030204" pitchFamily="18" charset="0"/>
                            </a:rPr>
                            <m:t> </m:t>
                          </m:r>
                        </m:sub>
                      </m:sSub>
                      <m:sSub>
                        <m:sSubPr>
                          <m:ctrlPr>
                            <a:rPr lang="en-GB" i="1">
                              <a:solidFill>
                                <a:schemeClr val="tx1"/>
                              </a:solidFill>
                              <a:latin typeface="Cambria Math" panose="02040503050406030204" pitchFamily="18" charset="0"/>
                            </a:rPr>
                          </m:ctrlPr>
                        </m:sSubPr>
                        <m:e>
                          <m:r>
                            <a:rPr lang="en-GB" i="1" smtClean="0">
                              <a:solidFill>
                                <a:schemeClr val="tx1"/>
                              </a:solidFill>
                              <a:latin typeface="Cambria Math" panose="02040503050406030204" pitchFamily="18" charset="0"/>
                              <a:ea typeface="Cambria Math" panose="02040503050406030204" pitchFamily="18" charset="0"/>
                            </a:rPr>
                            <m:t>𝜑</m:t>
                          </m:r>
                        </m:e>
                        <m:sub>
                          <m:r>
                            <a:rPr lang="en-GB" i="1">
                              <a:solidFill>
                                <a:schemeClr val="tx1"/>
                              </a:solidFill>
                              <a:latin typeface="Cambria Math" panose="02040503050406030204" pitchFamily="18" charset="0"/>
                            </a:rPr>
                            <m:t>𝑏𝑎𝑟</m:t>
                          </m:r>
                          <m:r>
                            <a:rPr lang="it-IT" b="0" i="1" smtClean="0">
                              <a:solidFill>
                                <a:schemeClr val="tx1"/>
                              </a:solidFill>
                              <a:latin typeface="Cambria Math"/>
                            </a:rPr>
                            <m:t>𝑟𝑒𝑙</m:t>
                          </m:r>
                        </m:sub>
                      </m:sSub>
                    </m:oMath>
                  </m:oMathPara>
                </a14:m>
                <a:endParaRPr lang="en-GB" dirty="0">
                  <a:solidFill>
                    <a:schemeClr val="tx1"/>
                  </a:solidFill>
                </a:endParaRPr>
              </a:p>
              <a:p>
                <a:pPr lvl="1"/>
                <a14:m>
                  <m:oMathPara xmlns:m="http://schemas.openxmlformats.org/officeDocument/2006/math">
                    <m:oMathParaPr>
                      <m:jc m:val="centerGroup"/>
                    </m:oMathParaPr>
                    <m:oMath xmlns:m="http://schemas.openxmlformats.org/officeDocument/2006/math">
                      <m:r>
                        <a:rPr lang="en-GB">
                          <a:solidFill>
                            <a:schemeClr val="tx1"/>
                          </a:solidFill>
                          <a:latin typeface="Cambria Math" panose="02040503050406030204" pitchFamily="18" charset="0"/>
                        </a:rPr>
                        <m:t>=</m:t>
                      </m:r>
                      <m:sSup>
                        <m:sSupPr>
                          <m:ctrlPr>
                            <a:rPr lang="en-GB" i="1">
                              <a:solidFill>
                                <a:schemeClr val="tx1"/>
                              </a:solidFill>
                              <a:latin typeface="Cambria Math" panose="02040503050406030204" pitchFamily="18" charset="0"/>
                            </a:rPr>
                          </m:ctrlPr>
                        </m:sSupPr>
                        <m:e>
                          <m:r>
                            <a:rPr lang="en-GB" i="1">
                              <a:solidFill>
                                <a:schemeClr val="tx1"/>
                              </a:solidFill>
                              <a:latin typeface="Cambria Math" panose="02040503050406030204" pitchFamily="18" charset="0"/>
                            </a:rPr>
                            <m:t>𝐴𝑓</m:t>
                          </m:r>
                        </m:e>
                        <m:sup>
                          <m:r>
                            <a:rPr lang="en-GB" i="1">
                              <a:solidFill>
                                <a:schemeClr val="tx1"/>
                              </a:solidFill>
                              <a:latin typeface="Cambria Math" panose="02040503050406030204" pitchFamily="18" charset="0"/>
                            </a:rPr>
                            <m:t>𝐵</m:t>
                          </m:r>
                        </m:sup>
                      </m:sSup>
                      <m:r>
                        <a:rPr lang="it-IT">
                          <a:solidFill>
                            <a:schemeClr val="tx1"/>
                          </a:solidFill>
                          <a:latin typeface="Cambria Math" panose="02040503050406030204" pitchFamily="18" charset="0"/>
                        </a:rPr>
                        <m:t>+</m:t>
                      </m:r>
                      <m:r>
                        <a:rPr lang="it-IT" i="1">
                          <a:solidFill>
                            <a:schemeClr val="tx1"/>
                          </a:solidFill>
                          <a:latin typeface="Cambria Math"/>
                          <a:ea typeface="Cambria Math"/>
                        </a:rPr>
                        <m:t>𝑑</m:t>
                      </m:r>
                      <m:r>
                        <a:rPr lang="it-IT" i="1">
                          <a:solidFill>
                            <a:schemeClr val="tx1"/>
                          </a:solidFill>
                          <a:latin typeface="Cambria Math"/>
                          <a:ea typeface="Cambria Math"/>
                        </a:rPr>
                        <m:t>𝜀</m:t>
                      </m:r>
                      <m:sSub>
                        <m:sSubPr>
                          <m:ctrlPr>
                            <a:rPr lang="it-IT" i="1">
                              <a:solidFill>
                                <a:schemeClr val="tx1"/>
                              </a:solidFill>
                              <a:latin typeface="Cambria Math" panose="02040503050406030204" pitchFamily="18" charset="0"/>
                              <a:ea typeface="Cambria Math"/>
                            </a:rPr>
                          </m:ctrlPr>
                        </m:sSubPr>
                        <m:e>
                          <m:r>
                            <a:rPr lang="it-IT" i="1">
                              <a:solidFill>
                                <a:schemeClr val="tx1"/>
                              </a:solidFill>
                              <a:latin typeface="Cambria Math"/>
                              <a:ea typeface="Cambria Math"/>
                            </a:rPr>
                            <m:t>𝜑</m:t>
                          </m:r>
                        </m:e>
                        <m:sub>
                          <m:r>
                            <a:rPr lang="it-IT" i="1">
                              <a:solidFill>
                                <a:schemeClr val="tx1"/>
                              </a:solidFill>
                              <a:latin typeface="Cambria Math"/>
                              <a:ea typeface="Cambria Math"/>
                            </a:rPr>
                            <m:t>𝑏𝑎𝑟</m:t>
                          </m:r>
                          <m:r>
                            <a:rPr lang="it-IT" b="0" i="1" smtClean="0">
                              <a:solidFill>
                                <a:schemeClr val="tx1"/>
                              </a:solidFill>
                              <a:latin typeface="Cambria Math"/>
                              <a:ea typeface="Cambria Math"/>
                            </a:rPr>
                            <m:t>𝑟𝑒𝑙</m:t>
                          </m:r>
                        </m:sub>
                      </m:sSub>
                    </m:oMath>
                  </m:oMathPara>
                </a14:m>
                <a:endParaRPr lang="en-GB" dirty="0">
                  <a:solidFill>
                    <a:schemeClr val="tx1"/>
                  </a:solidFill>
                </a:endParaRPr>
              </a:p>
            </p:txBody>
          </p:sp>
        </mc:Choice>
        <mc:Fallback xmlns="">
          <p:sp>
            <p:nvSpPr>
              <p:cNvPr id="22" name="Rettangolo 21"/>
              <p:cNvSpPr>
                <a:spLocks noRot="1" noChangeAspect="1" noMove="1" noResize="1" noEditPoints="1" noAdjustHandles="1" noChangeArrowheads="1" noChangeShapeType="1" noTextEdit="1"/>
              </p:cNvSpPr>
              <p:nvPr/>
            </p:nvSpPr>
            <p:spPr>
              <a:xfrm>
                <a:off x="838200" y="4304844"/>
                <a:ext cx="4530389" cy="923330"/>
              </a:xfrm>
              <a:prstGeom prst="rect">
                <a:avLst/>
              </a:prstGeom>
              <a:blipFill>
                <a:blip r:embed="rId7"/>
                <a:stretch>
                  <a:fillRect l="-942" t="-3289" b="-4605"/>
                </a:stretch>
              </a:blipFill>
            </p:spPr>
            <p:txBody>
              <a:bodyPr/>
              <a:lstStyle/>
              <a:p>
                <a:r>
                  <a:rPr lang="en-US">
                    <a:noFill/>
                  </a:rPr>
                  <a:t> </a:t>
                </a:r>
              </a:p>
            </p:txBody>
          </p:sp>
        </mc:Fallback>
      </mc:AlternateContent>
      <p:sp>
        <p:nvSpPr>
          <p:cNvPr id="21" name="CasellaDiTesto 20"/>
          <p:cNvSpPr txBox="1"/>
          <p:nvPr/>
        </p:nvSpPr>
        <p:spPr>
          <a:xfrm>
            <a:off x="838200" y="5996105"/>
            <a:ext cx="7012303" cy="253916"/>
          </a:xfrm>
          <a:prstGeom prst="rect">
            <a:avLst/>
          </a:prstGeom>
          <a:solidFill>
            <a:schemeClr val="bg1"/>
          </a:solidFill>
          <a:ln>
            <a:solidFill>
              <a:srgbClr val="00B050"/>
            </a:solidFill>
          </a:ln>
          <a:effectLst>
            <a:outerShdw blurRad="50800" dist="38100" dir="2700000" algn="tl" rotWithShape="0">
              <a:prstClr val="black">
                <a:alpha val="40000"/>
              </a:prstClr>
            </a:outerShdw>
          </a:effectLst>
        </p:spPr>
        <p:txBody>
          <a:bodyPr wrap="square" rtlCol="0">
            <a:spAutoFit/>
          </a:bodyPr>
          <a:lstStyle/>
          <a:p>
            <a:r>
              <a:rPr lang="en-GB" sz="1000" dirty="0"/>
              <a:t>G. </a:t>
            </a:r>
            <a:r>
              <a:rPr lang="en-GB" sz="1000" dirty="0" err="1"/>
              <a:t>Cagnoli</a:t>
            </a:r>
            <a:r>
              <a:rPr lang="en-GB" sz="1000" dirty="0"/>
              <a:t> et al., </a:t>
            </a:r>
            <a:r>
              <a:rPr lang="en-GB" sz="1000" i="1" dirty="0"/>
              <a:t>Mode-dependent mechanical losses in disc resonators</a:t>
            </a:r>
            <a:r>
              <a:rPr lang="en-GB" sz="1000" dirty="0"/>
              <a:t>, Phys. Lett. A (2018), </a:t>
            </a:r>
            <a:r>
              <a:rPr lang="en-GB" sz="1000" b="1" dirty="0"/>
              <a:t>Vol 382</a:t>
            </a:r>
            <a:r>
              <a:rPr lang="en-GB" sz="1000" dirty="0"/>
              <a:t>, </a:t>
            </a:r>
            <a:r>
              <a:rPr lang="en-GB" sz="1000" b="1" dirty="0"/>
              <a:t>Issue 33</a:t>
            </a:r>
            <a:r>
              <a:rPr lang="en-GB" sz="1000" dirty="0"/>
              <a:t>, 2165-2173</a:t>
            </a:r>
          </a:p>
        </p:txBody>
      </p:sp>
      <p:sp>
        <p:nvSpPr>
          <p:cNvPr id="23" name="Rettangolo 22"/>
          <p:cNvSpPr/>
          <p:nvPr/>
        </p:nvSpPr>
        <p:spPr>
          <a:xfrm>
            <a:off x="838200" y="5624610"/>
            <a:ext cx="7012304" cy="253916"/>
          </a:xfrm>
          <a:prstGeom prst="rect">
            <a:avLst/>
          </a:prstGeom>
          <a:solidFill>
            <a:schemeClr val="bg1"/>
          </a:solidFill>
          <a:ln>
            <a:solidFill>
              <a:srgbClr val="00B050"/>
            </a:solidFill>
          </a:ln>
          <a:effectLst>
            <a:outerShdw blurRad="50800" dist="38100" dir="2700000" algn="tl" rotWithShape="0">
              <a:prstClr val="black">
                <a:alpha val="40000"/>
              </a:prstClr>
            </a:outerShdw>
          </a:effectLst>
        </p:spPr>
        <p:txBody>
          <a:bodyPr wrap="square">
            <a:spAutoFit/>
          </a:bodyPr>
          <a:lstStyle/>
          <a:p>
            <a:r>
              <a:rPr lang="en-GB" sz="1000" dirty="0"/>
              <a:t>M. </a:t>
            </a:r>
            <a:r>
              <a:rPr lang="en-GB" sz="1000" dirty="0" err="1"/>
              <a:t>Lorenzini</a:t>
            </a:r>
            <a:r>
              <a:rPr lang="en-GB" sz="1000" dirty="0"/>
              <a:t>  et al., </a:t>
            </a:r>
            <a:r>
              <a:rPr lang="en-GB" sz="1000" i="1" dirty="0"/>
              <a:t>Thermo-elastic damping in silicon and metallic discs: the mode-dependent branching effect</a:t>
            </a:r>
            <a:r>
              <a:rPr lang="en-GB" sz="1000" dirty="0"/>
              <a:t>, GWADW 2016 </a:t>
            </a:r>
          </a:p>
        </p:txBody>
      </p:sp>
      <p:sp>
        <p:nvSpPr>
          <p:cNvPr id="26" name="Ovale 25"/>
          <p:cNvSpPr/>
          <p:nvPr/>
        </p:nvSpPr>
        <p:spPr>
          <a:xfrm rot="20848047">
            <a:off x="6876115" y="2481979"/>
            <a:ext cx="4547060" cy="4430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asellaDiTesto 21"/>
          <p:cNvSpPr txBox="1"/>
          <p:nvPr/>
        </p:nvSpPr>
        <p:spPr>
          <a:xfrm rot="20939477">
            <a:off x="7127883" y="2293020"/>
            <a:ext cx="2805312" cy="307777"/>
          </a:xfrm>
          <a:prstGeom prst="rect">
            <a:avLst/>
          </a:prstGeom>
          <a:noFill/>
          <a:ln>
            <a:no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rgbClr val="FF0000"/>
                </a:solidFill>
                <a:latin typeface="Arial" panose="020B0604020202020204" pitchFamily="34" charset="0"/>
                <a:cs typeface="Arial" panose="020B0604020202020204" pitchFamily="34" charset="0"/>
              </a:rPr>
              <a:t>More dissipation on the edge</a:t>
            </a:r>
          </a:p>
        </p:txBody>
      </p:sp>
      <mc:AlternateContent xmlns:mc="http://schemas.openxmlformats.org/markup-compatibility/2006" xmlns:a14="http://schemas.microsoft.com/office/drawing/2010/main">
        <mc:Choice Requires="a14">
          <p:sp>
            <p:nvSpPr>
              <p:cNvPr id="28" name="Rettangolo 27"/>
              <p:cNvSpPr/>
              <p:nvPr/>
            </p:nvSpPr>
            <p:spPr>
              <a:xfrm>
                <a:off x="7094385" y="3408040"/>
                <a:ext cx="1544648" cy="938719"/>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txBody>
              <a:bodyPr wrap="square">
                <a:spAutoFit/>
              </a:bodyPr>
              <a:lstStyle/>
              <a:p>
                <a:r>
                  <a:rPr lang="en-US" sz="1100" b="1" dirty="0">
                    <a:solidFill>
                      <a:srgbClr val="C00000"/>
                    </a:solidFill>
                    <a:latin typeface="Arial" panose="020B0604020202020204" pitchFamily="34" charset="0"/>
                    <a:cs typeface="Arial" panose="020B0604020202020204" pitchFamily="34" charset="0"/>
                  </a:rPr>
                  <a:t>The model well fits measured data </a:t>
                </a:r>
              </a:p>
              <a:p>
                <a:r>
                  <a:rPr lang="en-US" sz="1100" i="1" dirty="0">
                    <a:latin typeface="Arial" panose="020B0604020202020204" pitchFamily="34" charset="0"/>
                    <a:cs typeface="Arial" panose="020B0604020202020204" pitchFamily="34" charset="0"/>
                  </a:rPr>
                  <a:t>A= </a:t>
                </a:r>
                <a:r>
                  <a:rPr lang="en-US" sz="1100" dirty="0">
                    <a:latin typeface="Arial" panose="020B0604020202020204" pitchFamily="34" charset="0"/>
                    <a:cs typeface="Arial" panose="020B0604020202020204" pitchFamily="34" charset="0"/>
                  </a:rPr>
                  <a:t>5,91 </a:t>
                </a:r>
                <a:r>
                  <a:rPr lang="en-US" sz="1100" dirty="0">
                    <a:latin typeface="Arial" panose="020B0604020202020204" pitchFamily="34" charset="0"/>
                    <a:cs typeface="Arial" panose="020B0604020202020204" pitchFamily="34" charset="0"/>
                    <a:sym typeface="Symbol"/>
                  </a:rPr>
                  <a:t></a:t>
                </a:r>
                <a:r>
                  <a:rPr lang="en-US" sz="1100" dirty="0">
                    <a:latin typeface="Arial" panose="020B0604020202020204" pitchFamily="34" charset="0"/>
                    <a:cs typeface="Arial" panose="020B0604020202020204" pitchFamily="34" charset="0"/>
                  </a:rPr>
                  <a:t>10</a:t>
                </a:r>
                <a:r>
                  <a:rPr lang="en-US" sz="1100" baseline="30000" dirty="0">
                    <a:latin typeface="Arial" panose="020B0604020202020204" pitchFamily="34" charset="0"/>
                    <a:cs typeface="Arial" panose="020B0604020202020204" pitchFamily="34" charset="0"/>
                  </a:rPr>
                  <a:t>−11</a:t>
                </a:r>
                <a:r>
                  <a:rPr lang="en-US" sz="1100" dirty="0">
                    <a:latin typeface="Arial" panose="020B0604020202020204" pitchFamily="34" charset="0"/>
                    <a:cs typeface="Arial" panose="020B0604020202020204" pitchFamily="34" charset="0"/>
                  </a:rPr>
                  <a:t> </a:t>
                </a:r>
              </a:p>
              <a:p>
                <a:r>
                  <a:rPr lang="en-US" sz="1100" i="1" dirty="0">
                    <a:latin typeface="Arial" panose="020B0604020202020204" pitchFamily="34" charset="0"/>
                    <a:cs typeface="Arial" panose="020B0604020202020204" pitchFamily="34" charset="0"/>
                  </a:rPr>
                  <a:t>B= </a:t>
                </a:r>
                <a:r>
                  <a:rPr lang="en-US" sz="1100" dirty="0">
                    <a:latin typeface="Arial" panose="020B0604020202020204" pitchFamily="34" charset="0"/>
                    <a:cs typeface="Arial" panose="020B0604020202020204" pitchFamily="34" charset="0"/>
                  </a:rPr>
                  <a:t>0.8</a:t>
                </a:r>
                <a:endParaRPr lang="en-US" sz="1100" i="1" dirty="0">
                  <a:latin typeface="Arial" panose="020B0604020202020204" pitchFamily="34" charset="0"/>
                  <a:cs typeface="Arial" panose="020B0604020202020204" pitchFamily="34" charset="0"/>
                </a:endParaRPr>
              </a:p>
              <a:p>
                <a14:m>
                  <m:oMath xmlns:m="http://schemas.openxmlformats.org/officeDocument/2006/math">
                    <m:r>
                      <a:rPr lang="it-IT" sz="1100" b="0" i="1" smtClean="0">
                        <a:latin typeface="Cambria Math" panose="02040503050406030204" pitchFamily="18" charset="0"/>
                        <a:cs typeface="Arial" panose="020B0604020202020204" pitchFamily="34" charset="0"/>
                      </a:rPr>
                      <m:t>𝑑</m:t>
                    </m:r>
                    <m:r>
                      <a:rPr lang="it-IT" sz="1100" b="0" i="1" smtClean="0">
                        <a:latin typeface="Cambria Math" panose="02040503050406030204" pitchFamily="18" charset="0"/>
                        <a:cs typeface="Arial" panose="020B0604020202020204" pitchFamily="34" charset="0"/>
                      </a:rPr>
                      <m:t>∗</m:t>
                    </m:r>
                    <m:sSub>
                      <m:sSubPr>
                        <m:ctrlPr>
                          <a:rPr lang="it-IT" sz="1100" b="0" i="1" smtClean="0">
                            <a:latin typeface="Cambria Math" panose="02040503050406030204" pitchFamily="18" charset="0"/>
                            <a:ea typeface="Cambria Math" panose="02040503050406030204" pitchFamily="18" charset="0"/>
                            <a:cs typeface="Arial" panose="020B0604020202020204" pitchFamily="34" charset="0"/>
                          </a:rPr>
                        </m:ctrlPr>
                      </m:sSubPr>
                      <m:e>
                        <m:r>
                          <a:rPr lang="it-IT" sz="1100" b="0" i="1" smtClean="0">
                            <a:latin typeface="Cambria Math" panose="02040503050406030204" pitchFamily="18" charset="0"/>
                            <a:ea typeface="Cambria Math" panose="02040503050406030204" pitchFamily="18" charset="0"/>
                            <a:cs typeface="Arial" panose="020B0604020202020204" pitchFamily="34" charset="0"/>
                          </a:rPr>
                          <m:t>𝜑</m:t>
                        </m:r>
                      </m:e>
                      <m:sub>
                        <m:r>
                          <a:rPr lang="it-IT" sz="1100" b="0" i="1" smtClean="0">
                            <a:latin typeface="Cambria Math" panose="02040503050406030204" pitchFamily="18" charset="0"/>
                            <a:ea typeface="Cambria Math" panose="02040503050406030204" pitchFamily="18" charset="0"/>
                            <a:cs typeface="Arial" panose="020B0604020202020204" pitchFamily="34" charset="0"/>
                          </a:rPr>
                          <m:t>𝑏𝑎𝑟𝑟</m:t>
                        </m:r>
                      </m:sub>
                    </m:sSub>
                  </m:oMath>
                </a14:m>
                <a:r>
                  <a:rPr lang="en-US" sz="1100" i="1" dirty="0">
                    <a:latin typeface="Arial" panose="020B0604020202020204" pitchFamily="34" charset="0"/>
                    <a:cs typeface="Arial" panose="020B0604020202020204" pitchFamily="34" charset="0"/>
                  </a:rPr>
                  <a:t> = </a:t>
                </a:r>
                <a:r>
                  <a:rPr lang="en-US" sz="1100" dirty="0">
                    <a:latin typeface="Arial" panose="020B0604020202020204" pitchFamily="34" charset="0"/>
                    <a:cs typeface="Arial" panose="020B0604020202020204" pitchFamily="34" charset="0"/>
                  </a:rPr>
                  <a:t>1,17</a:t>
                </a:r>
                <a:r>
                  <a:rPr lang="en-US" sz="1100" dirty="0">
                    <a:latin typeface="Arial" panose="020B0604020202020204" pitchFamily="34" charset="0"/>
                    <a:cs typeface="Arial" panose="020B0604020202020204" pitchFamily="34" charset="0"/>
                    <a:sym typeface="Symbol"/>
                  </a:rPr>
                  <a:t></a:t>
                </a:r>
                <a:r>
                  <a:rPr lang="en-US" sz="1100" dirty="0">
                    <a:latin typeface="Arial" panose="020B0604020202020204" pitchFamily="34" charset="0"/>
                    <a:cs typeface="Arial" panose="020B0604020202020204" pitchFamily="34" charset="0"/>
                  </a:rPr>
                  <a:t>10</a:t>
                </a:r>
                <a:r>
                  <a:rPr lang="en-US" sz="1100" baseline="30000" dirty="0">
                    <a:latin typeface="Arial" panose="020B0604020202020204" pitchFamily="34" charset="0"/>
                    <a:cs typeface="Arial" panose="020B0604020202020204" pitchFamily="34" charset="0"/>
                  </a:rPr>
                  <a:t>−6</a:t>
                </a:r>
              </a:p>
            </p:txBody>
          </p:sp>
        </mc:Choice>
        <mc:Fallback xmlns="">
          <p:sp>
            <p:nvSpPr>
              <p:cNvPr id="28" name="Rettangolo 27"/>
              <p:cNvSpPr>
                <a:spLocks noRot="1" noChangeAspect="1" noMove="1" noResize="1" noEditPoints="1" noAdjustHandles="1" noChangeArrowheads="1" noChangeShapeType="1" noTextEdit="1"/>
              </p:cNvSpPr>
              <p:nvPr/>
            </p:nvSpPr>
            <p:spPr>
              <a:xfrm>
                <a:off x="7094385" y="3408040"/>
                <a:ext cx="1544648" cy="938719"/>
              </a:xfrm>
              <a:prstGeom prst="rect">
                <a:avLst/>
              </a:prstGeom>
              <a:blipFill>
                <a:blip r:embed="rId8"/>
                <a:stretch>
                  <a:fillRect/>
                </a:stretch>
              </a:blipFill>
              <a:ln>
                <a:solidFill>
                  <a:schemeClr val="tx1">
                    <a:lumMod val="50000"/>
                    <a:lumOff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4497" y="3679421"/>
            <a:ext cx="1750428" cy="697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Immagine 23">
            <a:extLst>
              <a:ext uri="{FF2B5EF4-FFF2-40B4-BE49-F238E27FC236}">
                <a16:creationId xmlns:a16="http://schemas.microsoft.com/office/drawing/2014/main" id="{9DB0EF6D-5935-DDA9-4E34-9749523C19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10555" y="667906"/>
            <a:ext cx="1781445" cy="720000"/>
          </a:xfrm>
          <a:prstGeom prst="rect">
            <a:avLst/>
          </a:prstGeom>
        </p:spPr>
      </p:pic>
    </p:spTree>
    <p:extLst>
      <p:ext uri="{BB962C8B-B14F-4D97-AF65-F5344CB8AC3E}">
        <p14:creationId xmlns:p14="http://schemas.microsoft.com/office/powerpoint/2010/main" val="8880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cap="none" dirty="0"/>
              <a:t>CO</a:t>
            </a:r>
            <a:r>
              <a:rPr lang="en-GB" cap="none" baseline="-25000" dirty="0"/>
              <a:t>2</a:t>
            </a:r>
            <a:r>
              <a:rPr lang="en-GB" cap="none" dirty="0"/>
              <a:t> laser edge polishing </a:t>
            </a:r>
          </a:p>
        </p:txBody>
      </p:sp>
      <p:sp>
        <p:nvSpPr>
          <p:cNvPr id="4" name="Segnaposto data 3"/>
          <p:cNvSpPr>
            <a:spLocks noGrp="1"/>
          </p:cNvSpPr>
          <p:nvPr>
            <p:ph type="dt" sz="half" idx="10"/>
          </p:nvPr>
        </p:nvSpPr>
        <p:spPr/>
        <p:txBody>
          <a:bodyPr/>
          <a:lstStyle/>
          <a:p>
            <a:r>
              <a:rPr lang="en-US" dirty="0"/>
              <a:t>GWDVac'22 - 29/09/2022</a:t>
            </a:r>
          </a:p>
        </p:txBody>
      </p:sp>
      <p:sp>
        <p:nvSpPr>
          <p:cNvPr id="5" name="Segnaposto piè di pagina 4"/>
          <p:cNvSpPr>
            <a:spLocks noGrp="1"/>
          </p:cNvSpPr>
          <p:nvPr>
            <p:ph type="ftr" sz="quarter" idx="11"/>
          </p:nvPr>
        </p:nvSpPr>
        <p:spPr/>
        <p:txBody>
          <a:bodyPr/>
          <a:lstStyle/>
          <a:p>
            <a:r>
              <a:rPr lang="en-GB"/>
              <a:t>CO2 laser techniques in the perspective of future GW detectors  Diana Lumaca </a:t>
            </a:r>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14</a:t>
            </a:fld>
            <a:endParaRPr lang="en-US" dirty="0"/>
          </a:p>
        </p:txBody>
      </p:sp>
      <p:sp>
        <p:nvSpPr>
          <p:cNvPr id="7" name="Segnaposto contenuto 5"/>
          <p:cNvSpPr txBox="1">
            <a:spLocks/>
          </p:cNvSpPr>
          <p:nvPr/>
        </p:nvSpPr>
        <p:spPr>
          <a:xfrm>
            <a:off x="5074731" y="1883774"/>
            <a:ext cx="3413661" cy="1647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solidFill>
                  <a:schemeClr val="tx2"/>
                </a:solidFill>
              </a:rPr>
              <a:t>CO</a:t>
            </a:r>
            <a:r>
              <a:rPr lang="en-GB" sz="1600" b="1" baseline="-25000" dirty="0">
                <a:solidFill>
                  <a:schemeClr val="tx2"/>
                </a:solidFill>
              </a:rPr>
              <a:t>2</a:t>
            </a:r>
            <a:r>
              <a:rPr lang="en-GB" sz="1600" b="1" dirty="0">
                <a:solidFill>
                  <a:schemeClr val="tx2"/>
                </a:solidFill>
              </a:rPr>
              <a:t> laser</a:t>
            </a:r>
            <a:endParaRPr lang="en-GB" sz="1600" dirty="0">
              <a:solidFill>
                <a:schemeClr val="tx2"/>
              </a:solidFill>
            </a:endParaRPr>
          </a:p>
          <a:p>
            <a:r>
              <a:rPr lang="en-GB" sz="1600" dirty="0">
                <a:solidFill>
                  <a:schemeClr val="tx2"/>
                </a:solidFill>
              </a:rPr>
              <a:t>Lens to adjust the CO</a:t>
            </a:r>
            <a:r>
              <a:rPr lang="en-GB" sz="1600" baseline="-25000" dirty="0">
                <a:solidFill>
                  <a:schemeClr val="tx2"/>
                </a:solidFill>
              </a:rPr>
              <a:t>2</a:t>
            </a:r>
            <a:r>
              <a:rPr lang="en-GB" sz="1600" dirty="0">
                <a:solidFill>
                  <a:schemeClr val="tx2"/>
                </a:solidFill>
              </a:rPr>
              <a:t> beam dimension</a:t>
            </a:r>
          </a:p>
          <a:p>
            <a:r>
              <a:rPr lang="en-GB" sz="1600" b="1" dirty="0">
                <a:solidFill>
                  <a:schemeClr val="tx2"/>
                </a:solidFill>
              </a:rPr>
              <a:t>Rotary stage </a:t>
            </a:r>
            <a:r>
              <a:rPr lang="en-GB" sz="1600" dirty="0">
                <a:solidFill>
                  <a:schemeClr val="tx2"/>
                </a:solidFill>
              </a:rPr>
              <a:t>with a step motor, to rotate the samples during the polishing procedure</a:t>
            </a:r>
          </a:p>
          <a:p>
            <a:endParaRPr lang="en-GB" sz="1600" dirty="0">
              <a:solidFill>
                <a:schemeClr val="tx2"/>
              </a:solidFill>
            </a:endParaRPr>
          </a:p>
        </p:txBody>
      </p:sp>
      <p:grpSp>
        <p:nvGrpSpPr>
          <p:cNvPr id="9" name="Gruppo 8"/>
          <p:cNvGrpSpPr/>
          <p:nvPr/>
        </p:nvGrpSpPr>
        <p:grpSpPr>
          <a:xfrm>
            <a:off x="5071924" y="3585144"/>
            <a:ext cx="2695608" cy="2389393"/>
            <a:chOff x="1097280" y="1846052"/>
            <a:chExt cx="2695608" cy="2389393"/>
          </a:xfrm>
        </p:grpSpPr>
        <p:sp>
          <p:nvSpPr>
            <p:cNvPr id="10" name="Segnaposto testo 10"/>
            <p:cNvSpPr txBox="1">
              <a:spLocks/>
            </p:cNvSpPr>
            <p:nvPr/>
          </p:nvSpPr>
          <p:spPr>
            <a:xfrm>
              <a:off x="1097280" y="1846052"/>
              <a:ext cx="2695608" cy="73628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b="1" dirty="0">
                  <a:solidFill>
                    <a:schemeClr val="tx2"/>
                  </a:solidFill>
                </a:rPr>
                <a:t>The rotary stage</a:t>
              </a:r>
            </a:p>
          </p:txBody>
        </p:sp>
        <p:grpSp>
          <p:nvGrpSpPr>
            <p:cNvPr id="11" name="Gruppo 10"/>
            <p:cNvGrpSpPr>
              <a:grpSpLocks noChangeAspect="1"/>
            </p:cNvGrpSpPr>
            <p:nvPr/>
          </p:nvGrpSpPr>
          <p:grpSpPr>
            <a:xfrm>
              <a:off x="1097280" y="2214193"/>
              <a:ext cx="2695608" cy="2021252"/>
              <a:chOff x="1397530" y="2582334"/>
              <a:chExt cx="3850868" cy="2887502"/>
            </a:xfrm>
          </p:grpSpPr>
          <p:pic>
            <p:nvPicPr>
              <p:cNvPr id="12" name="Segnaposto contenuto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530" y="2582334"/>
                <a:ext cx="1892764" cy="2887502"/>
              </a:xfrm>
              <a:prstGeom prst="rect">
                <a:avLst/>
              </a:prstGeom>
            </p:spPr>
          </p:pic>
          <p:pic>
            <p:nvPicPr>
              <p:cNvPr id="13" name="Immagin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4413" y="2582334"/>
                <a:ext cx="1793985" cy="2863380"/>
              </a:xfrm>
              <a:prstGeom prst="rect">
                <a:avLst/>
              </a:prstGeom>
            </p:spPr>
          </p:pic>
        </p:grpSp>
      </p:grpSp>
      <p:sp>
        <p:nvSpPr>
          <p:cNvPr id="61" name="Segnaposto testo 10"/>
          <p:cNvSpPr txBox="1">
            <a:spLocks/>
          </p:cNvSpPr>
          <p:nvPr/>
        </p:nvSpPr>
        <p:spPr>
          <a:xfrm>
            <a:off x="667458" y="1897140"/>
            <a:ext cx="2695608" cy="3790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b="1" dirty="0"/>
              <a:t>@Roma Tor </a:t>
            </a:r>
            <a:r>
              <a:rPr lang="en-GB" b="1" dirty="0" err="1"/>
              <a:t>Vergata</a:t>
            </a:r>
            <a:endParaRPr lang="en-GB" b="1" dirty="0"/>
          </a:p>
        </p:txBody>
      </p:sp>
      <p:sp>
        <p:nvSpPr>
          <p:cNvPr id="62" name="Segnaposto testo 10"/>
          <p:cNvSpPr txBox="1">
            <a:spLocks/>
          </p:cNvSpPr>
          <p:nvPr/>
        </p:nvSpPr>
        <p:spPr>
          <a:xfrm>
            <a:off x="3681474" y="5638486"/>
            <a:ext cx="1004301" cy="336051"/>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b="1" dirty="0"/>
              <a:t>@EGO </a:t>
            </a:r>
          </a:p>
        </p:txBody>
      </p:sp>
      <p:grpSp>
        <p:nvGrpSpPr>
          <p:cNvPr id="15" name="Gruppo 14"/>
          <p:cNvGrpSpPr/>
          <p:nvPr/>
        </p:nvGrpSpPr>
        <p:grpSpPr>
          <a:xfrm>
            <a:off x="8200973" y="4797824"/>
            <a:ext cx="3409834" cy="1176713"/>
            <a:chOff x="8151465" y="4440320"/>
            <a:chExt cx="3409834" cy="1176713"/>
          </a:xfrm>
        </p:grpSpPr>
        <p:sp>
          <p:nvSpPr>
            <p:cNvPr id="8" name="Rettangolo 7"/>
            <p:cNvSpPr/>
            <p:nvPr/>
          </p:nvSpPr>
          <p:spPr>
            <a:xfrm>
              <a:off x="8151465" y="5016869"/>
              <a:ext cx="3409834" cy="600164"/>
            </a:xfrm>
            <a:prstGeom prst="rect">
              <a:avLst/>
            </a:prstGeom>
          </p:spPr>
          <p:txBody>
            <a:bodyPr wrap="square">
              <a:spAutoFit/>
            </a:bodyPr>
            <a:lstStyle/>
            <a:p>
              <a:pPr algn="ctr"/>
              <a:r>
                <a:rPr lang="en-GB" sz="1100" dirty="0">
                  <a:solidFill>
                    <a:schemeClr val="tx2"/>
                  </a:solidFill>
                  <a:ea typeface="Yu Gothic Medium" panose="020B0500000000000000" pitchFamily="34" charset="-128"/>
                </a:rPr>
                <a:t>A </a:t>
              </a:r>
              <a:r>
                <a:rPr lang="en-GB" sz="1100" b="1" dirty="0" err="1">
                  <a:solidFill>
                    <a:schemeClr val="tx2"/>
                  </a:solidFill>
                  <a:ea typeface="Yu Gothic Medium" panose="020B0500000000000000" pitchFamily="34" charset="-128"/>
                </a:rPr>
                <a:t>teflon</a:t>
              </a:r>
              <a:r>
                <a:rPr lang="en-GB" sz="1100" b="1" dirty="0">
                  <a:solidFill>
                    <a:schemeClr val="tx2"/>
                  </a:solidFill>
                  <a:ea typeface="Yu Gothic Medium" panose="020B0500000000000000" pitchFamily="34" charset="-128"/>
                </a:rPr>
                <a:t> </a:t>
              </a:r>
              <a:r>
                <a:rPr lang="en-GB" sz="1100" b="1" dirty="0" err="1">
                  <a:solidFill>
                    <a:schemeClr val="tx2"/>
                  </a:solidFill>
                  <a:ea typeface="Yu Gothic Medium" panose="020B0500000000000000" pitchFamily="34" charset="-128"/>
                </a:rPr>
                <a:t>centering</a:t>
              </a:r>
              <a:r>
                <a:rPr lang="en-GB" sz="1100" dirty="0">
                  <a:solidFill>
                    <a:schemeClr val="tx2"/>
                  </a:solidFill>
                  <a:ea typeface="Yu Gothic Medium" panose="020B0500000000000000" pitchFamily="34" charset="-128"/>
                </a:rPr>
                <a:t> tool is installed on the </a:t>
              </a:r>
              <a:r>
                <a:rPr lang="en-GB" sz="1100" b="1" dirty="0">
                  <a:solidFill>
                    <a:schemeClr val="tx2"/>
                  </a:solidFill>
                  <a:ea typeface="Yu Gothic Medium" panose="020B0500000000000000" pitchFamily="34" charset="-128"/>
                </a:rPr>
                <a:t>rotary stage</a:t>
              </a:r>
              <a:r>
                <a:rPr lang="en-GB" sz="1100" dirty="0">
                  <a:solidFill>
                    <a:schemeClr val="tx2"/>
                  </a:solidFill>
                  <a:ea typeface="Yu Gothic Medium" panose="020B0500000000000000" pitchFamily="34" charset="-128"/>
                </a:rPr>
                <a:t>, to ensure the in-axis positioning of sample discs with diameters up to 3”</a:t>
              </a:r>
            </a:p>
          </p:txBody>
        </p:sp>
        <p:pic>
          <p:nvPicPr>
            <p:cNvPr id="64" name="Immagin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8242" y="4440320"/>
              <a:ext cx="1463603" cy="576000"/>
            </a:xfrm>
            <a:prstGeom prst="rect">
              <a:avLst/>
            </a:prstGeom>
          </p:spPr>
        </p:pic>
        <p:pic>
          <p:nvPicPr>
            <p:cNvPr id="65" name="Immagin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2912" y="4441880"/>
              <a:ext cx="1473883" cy="576000"/>
            </a:xfrm>
            <a:prstGeom prst="rect">
              <a:avLst/>
            </a:prstGeom>
          </p:spPr>
        </p:pic>
      </p:grpSp>
      <p:grpSp>
        <p:nvGrpSpPr>
          <p:cNvPr id="67" name="Gruppo 66"/>
          <p:cNvGrpSpPr/>
          <p:nvPr/>
        </p:nvGrpSpPr>
        <p:grpSpPr>
          <a:xfrm>
            <a:off x="622654" y="1908944"/>
            <a:ext cx="4007172" cy="1924457"/>
            <a:chOff x="622654" y="2008958"/>
            <a:chExt cx="4007172" cy="1924457"/>
          </a:xfrm>
        </p:grpSpPr>
        <p:pic>
          <p:nvPicPr>
            <p:cNvPr id="68" name="Immagine 6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5400000">
              <a:off x="3170226" y="3762476"/>
              <a:ext cx="195359" cy="146519"/>
            </a:xfrm>
            <a:prstGeom prst="rect">
              <a:avLst/>
            </a:prstGeom>
            <a:solidFill>
              <a:schemeClr val="accent1"/>
            </a:solidFill>
          </p:spPr>
        </p:pic>
        <p:grpSp>
          <p:nvGrpSpPr>
            <p:cNvPr id="69" name="Gruppo 68"/>
            <p:cNvGrpSpPr/>
            <p:nvPr/>
          </p:nvGrpSpPr>
          <p:grpSpPr>
            <a:xfrm>
              <a:off x="622654" y="2008958"/>
              <a:ext cx="4007172" cy="1905182"/>
              <a:chOff x="622654" y="2008958"/>
              <a:chExt cx="4007172" cy="1905182"/>
            </a:xfrm>
          </p:grpSpPr>
          <p:cxnSp>
            <p:nvCxnSpPr>
              <p:cNvPr id="70" name="Connettore diritto 69"/>
              <p:cNvCxnSpPr/>
              <p:nvPr/>
            </p:nvCxnSpPr>
            <p:spPr>
              <a:xfrm flipH="1">
                <a:off x="3295708" y="3521237"/>
                <a:ext cx="76841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Connettore diritto 70"/>
              <p:cNvCxnSpPr/>
              <p:nvPr/>
            </p:nvCxnSpPr>
            <p:spPr>
              <a:xfrm flipH="1">
                <a:off x="3255949" y="2721833"/>
                <a:ext cx="0" cy="1080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Connettore diritto 71"/>
              <p:cNvCxnSpPr/>
              <p:nvPr/>
            </p:nvCxnSpPr>
            <p:spPr>
              <a:xfrm>
                <a:off x="1397108" y="2728166"/>
                <a:ext cx="187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Connettore diritto 72"/>
              <p:cNvCxnSpPr/>
              <p:nvPr/>
            </p:nvCxnSpPr>
            <p:spPr>
              <a:xfrm flipH="1">
                <a:off x="1373350" y="2728166"/>
                <a:ext cx="0" cy="396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CasellaDiTesto 73"/>
              <p:cNvSpPr txBox="1"/>
              <p:nvPr/>
            </p:nvSpPr>
            <p:spPr>
              <a:xfrm>
                <a:off x="4234104" y="3245145"/>
                <a:ext cx="395722" cy="223796"/>
              </a:xfrm>
              <a:prstGeom prst="rect">
                <a:avLst/>
              </a:prstGeom>
              <a:solidFill>
                <a:schemeClr val="bg1"/>
              </a:solidFill>
              <a:ln>
                <a:solidFill>
                  <a:srgbClr val="002060"/>
                </a:solidFill>
              </a:ln>
            </p:spPr>
            <p:txBody>
              <a:bodyPr wrap="square" rtlCol="0">
                <a:spAutoFit/>
              </a:bodyPr>
              <a:lstStyle/>
              <a:p>
                <a:pPr algn="ctr"/>
                <a:r>
                  <a:rPr lang="it-IT" sz="1000" dirty="0">
                    <a:solidFill>
                      <a:srgbClr val="002060"/>
                    </a:solidFill>
                    <a:latin typeface="Yu Gothic Light" panose="020B0300000000000000" pitchFamily="34" charset="-128"/>
                    <a:ea typeface="Yu Gothic Light" panose="020B0300000000000000" pitchFamily="34" charset="-128"/>
                  </a:rPr>
                  <a:t>M2</a:t>
                </a:r>
              </a:p>
            </p:txBody>
          </p:sp>
          <p:sp>
            <p:nvSpPr>
              <p:cNvPr id="75" name="CasellaDiTesto 74"/>
              <p:cNvSpPr txBox="1"/>
              <p:nvPr/>
            </p:nvSpPr>
            <p:spPr>
              <a:xfrm>
                <a:off x="3394448" y="3686453"/>
                <a:ext cx="423514" cy="223796"/>
              </a:xfrm>
              <a:prstGeom prst="rect">
                <a:avLst/>
              </a:prstGeom>
              <a:solidFill>
                <a:schemeClr val="bg1"/>
              </a:solidFill>
              <a:ln>
                <a:solidFill>
                  <a:srgbClr val="002060"/>
                </a:solidFill>
              </a:ln>
            </p:spPr>
            <p:txBody>
              <a:bodyPr wrap="none" rtlCol="0">
                <a:spAutoFit/>
              </a:bodyPr>
              <a:lstStyle/>
              <a:p>
                <a:pPr algn="ctr"/>
                <a:r>
                  <a:rPr lang="it-IT" sz="1000" dirty="0">
                    <a:solidFill>
                      <a:srgbClr val="002060"/>
                    </a:solidFill>
                    <a:latin typeface="Yu Gothic Light" panose="020B0300000000000000" pitchFamily="34" charset="-128"/>
                    <a:ea typeface="Yu Gothic Light" panose="020B0300000000000000" pitchFamily="34" charset="-128"/>
                  </a:rPr>
                  <a:t>LED</a:t>
                </a:r>
              </a:p>
            </p:txBody>
          </p:sp>
          <p:sp>
            <p:nvSpPr>
              <p:cNvPr id="76" name="CasellaDiTesto 75"/>
              <p:cNvSpPr txBox="1"/>
              <p:nvPr/>
            </p:nvSpPr>
            <p:spPr>
              <a:xfrm>
                <a:off x="2440376" y="3378464"/>
                <a:ext cx="700987" cy="400110"/>
              </a:xfrm>
              <a:prstGeom prst="rect">
                <a:avLst/>
              </a:prstGeom>
              <a:solidFill>
                <a:schemeClr val="bg1"/>
              </a:solidFill>
              <a:ln>
                <a:solidFill>
                  <a:srgbClr val="002060"/>
                </a:solidFill>
              </a:ln>
            </p:spPr>
            <p:txBody>
              <a:bodyPr wrap="square" rtlCol="0">
                <a:spAutoFit/>
              </a:bodyPr>
              <a:lstStyle/>
              <a:p>
                <a:pPr algn="ctr"/>
                <a:r>
                  <a:rPr lang="en-GB" sz="1000" dirty="0">
                    <a:solidFill>
                      <a:srgbClr val="002060"/>
                    </a:solidFill>
                    <a:latin typeface="Yu Gothic Light" panose="020B0300000000000000" pitchFamily="34" charset="-128"/>
                    <a:ea typeface="Yu Gothic Light" panose="020B0300000000000000" pitchFamily="34" charset="-128"/>
                  </a:rPr>
                  <a:t>Beam combiner</a:t>
                </a:r>
              </a:p>
            </p:txBody>
          </p:sp>
          <p:sp>
            <p:nvSpPr>
              <p:cNvPr id="77" name="CasellaDiTesto 76"/>
              <p:cNvSpPr txBox="1"/>
              <p:nvPr/>
            </p:nvSpPr>
            <p:spPr>
              <a:xfrm>
                <a:off x="3379594" y="2538890"/>
                <a:ext cx="369012" cy="223796"/>
              </a:xfrm>
              <a:prstGeom prst="rect">
                <a:avLst/>
              </a:prstGeom>
              <a:solidFill>
                <a:schemeClr val="bg1"/>
              </a:solidFill>
              <a:ln>
                <a:solidFill>
                  <a:schemeClr val="accent6">
                    <a:lumMod val="50000"/>
                  </a:schemeClr>
                </a:solidFill>
              </a:ln>
            </p:spPr>
            <p:txBody>
              <a:bodyPr wrap="none" rtlCol="0">
                <a:spAutoFit/>
              </a:bodyPr>
              <a:lstStyle/>
              <a:p>
                <a:r>
                  <a:rPr lang="en-GB" sz="1000" dirty="0">
                    <a:solidFill>
                      <a:srgbClr val="002060"/>
                    </a:solidFill>
                    <a:latin typeface="Yu Gothic Light" panose="020B0300000000000000" pitchFamily="34" charset="-128"/>
                    <a:ea typeface="Yu Gothic Light" panose="020B0300000000000000" pitchFamily="34" charset="-128"/>
                  </a:rPr>
                  <a:t>M3</a:t>
                </a:r>
              </a:p>
            </p:txBody>
          </p:sp>
          <p:sp>
            <p:nvSpPr>
              <p:cNvPr id="78" name="CasellaDiTesto 77"/>
              <p:cNvSpPr txBox="1"/>
              <p:nvPr/>
            </p:nvSpPr>
            <p:spPr>
              <a:xfrm>
                <a:off x="622654" y="2513953"/>
                <a:ext cx="593510" cy="363669"/>
              </a:xfrm>
              <a:prstGeom prst="rect">
                <a:avLst/>
              </a:prstGeom>
              <a:solidFill>
                <a:schemeClr val="bg1"/>
              </a:solidFill>
              <a:ln>
                <a:solidFill>
                  <a:srgbClr val="002060"/>
                </a:solidFill>
              </a:ln>
            </p:spPr>
            <p:txBody>
              <a:bodyPr wrap="square" rtlCol="0">
                <a:spAutoFit/>
              </a:bodyPr>
              <a:lstStyle/>
              <a:p>
                <a:pPr algn="ctr"/>
                <a:r>
                  <a:rPr lang="en-GB" sz="1000" dirty="0" err="1">
                    <a:solidFill>
                      <a:srgbClr val="002060"/>
                    </a:solidFill>
                    <a:latin typeface="Yu Gothic Light" panose="020B0300000000000000" pitchFamily="34" charset="-128"/>
                    <a:ea typeface="Yu Gothic Light" panose="020B0300000000000000" pitchFamily="34" charset="-128"/>
                  </a:rPr>
                  <a:t>Galvo</a:t>
                </a:r>
                <a:r>
                  <a:rPr lang="en-GB" sz="1000" dirty="0">
                    <a:solidFill>
                      <a:srgbClr val="002060"/>
                    </a:solidFill>
                    <a:latin typeface="Yu Gothic Light" panose="020B0300000000000000" pitchFamily="34" charset="-128"/>
                    <a:ea typeface="Yu Gothic Light" panose="020B0300000000000000" pitchFamily="34" charset="-128"/>
                  </a:rPr>
                  <a:t> mirrors</a:t>
                </a:r>
              </a:p>
            </p:txBody>
          </p:sp>
          <p:sp>
            <p:nvSpPr>
              <p:cNvPr id="79" name="CasellaDiTesto 78"/>
              <p:cNvSpPr txBox="1"/>
              <p:nvPr/>
            </p:nvSpPr>
            <p:spPr>
              <a:xfrm>
                <a:off x="1605663" y="2993326"/>
                <a:ext cx="628654" cy="363669"/>
              </a:xfrm>
              <a:prstGeom prst="rect">
                <a:avLst/>
              </a:prstGeom>
              <a:solidFill>
                <a:schemeClr val="bg1"/>
              </a:solidFill>
              <a:ln>
                <a:solidFill>
                  <a:srgbClr val="002060"/>
                </a:solidFill>
              </a:ln>
            </p:spPr>
            <p:txBody>
              <a:bodyPr wrap="square" rtlCol="0">
                <a:spAutoFit/>
              </a:bodyPr>
              <a:lstStyle/>
              <a:p>
                <a:pPr algn="ctr"/>
                <a:r>
                  <a:rPr lang="it-IT" sz="1000" dirty="0">
                    <a:solidFill>
                      <a:srgbClr val="002060"/>
                    </a:solidFill>
                    <a:latin typeface="Yu Gothic Light" panose="020B0300000000000000" pitchFamily="34" charset="-128"/>
                    <a:ea typeface="Yu Gothic Light" panose="020B0300000000000000" pitchFamily="34" charset="-128"/>
                  </a:rPr>
                  <a:t>Rotary stage</a:t>
                </a:r>
              </a:p>
            </p:txBody>
          </p:sp>
          <p:sp>
            <p:nvSpPr>
              <p:cNvPr id="80" name="CasellaDiTesto 79"/>
              <p:cNvSpPr txBox="1"/>
              <p:nvPr/>
            </p:nvSpPr>
            <p:spPr>
              <a:xfrm>
                <a:off x="1925455" y="2379368"/>
                <a:ext cx="409086" cy="223796"/>
              </a:xfrm>
              <a:prstGeom prst="rect">
                <a:avLst/>
              </a:prstGeom>
              <a:solidFill>
                <a:schemeClr val="bg1"/>
              </a:solidFill>
              <a:ln>
                <a:solidFill>
                  <a:srgbClr val="002060"/>
                </a:solidFill>
              </a:ln>
            </p:spPr>
            <p:txBody>
              <a:bodyPr wrap="none" rtlCol="0">
                <a:spAutoFit/>
              </a:bodyPr>
              <a:lstStyle/>
              <a:p>
                <a:r>
                  <a:rPr lang="en-GB" sz="1000" dirty="0">
                    <a:solidFill>
                      <a:srgbClr val="002060"/>
                    </a:solidFill>
                    <a:latin typeface="Yu Gothic Light" panose="020B0300000000000000" pitchFamily="34" charset="-128"/>
                    <a:ea typeface="Yu Gothic Light" panose="020B0300000000000000" pitchFamily="34" charset="-128"/>
                  </a:rPr>
                  <a:t>lens</a:t>
                </a:r>
              </a:p>
            </p:txBody>
          </p:sp>
          <p:grpSp>
            <p:nvGrpSpPr>
              <p:cNvPr id="81" name="Gruppo 80"/>
              <p:cNvGrpSpPr/>
              <p:nvPr/>
            </p:nvGrpSpPr>
            <p:grpSpPr>
              <a:xfrm>
                <a:off x="3905621" y="2008958"/>
                <a:ext cx="330653" cy="459513"/>
                <a:chOff x="3905621" y="2008958"/>
                <a:chExt cx="330653" cy="459513"/>
              </a:xfrm>
            </p:grpSpPr>
            <p:pic>
              <p:nvPicPr>
                <p:cNvPr id="96" name="Immagine 9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6200000">
                  <a:off x="3841191" y="2073388"/>
                  <a:ext cx="459513" cy="330653"/>
                </a:xfrm>
                <a:prstGeom prst="rect">
                  <a:avLst/>
                </a:prstGeom>
                <a:solidFill>
                  <a:schemeClr val="accent1"/>
                </a:solidFill>
              </p:spPr>
            </p:pic>
            <p:sp>
              <p:nvSpPr>
                <p:cNvPr id="97" name="Rettangolo 96"/>
                <p:cNvSpPr/>
                <p:nvPr/>
              </p:nvSpPr>
              <p:spPr>
                <a:xfrm>
                  <a:off x="3984721" y="2028520"/>
                  <a:ext cx="155119" cy="4341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latin typeface="Yu Gothic Medium" panose="020B0500000000000000" pitchFamily="34" charset="-128"/>
                    <a:ea typeface="Yu Gothic Medium" panose="020B0500000000000000" pitchFamily="34" charset="-128"/>
                  </a:endParaRPr>
                </a:p>
              </p:txBody>
            </p:sp>
          </p:grpSp>
          <p:cxnSp>
            <p:nvCxnSpPr>
              <p:cNvPr id="82" name="Connettore diritto 81"/>
              <p:cNvCxnSpPr/>
              <p:nvPr/>
            </p:nvCxnSpPr>
            <p:spPr>
              <a:xfrm>
                <a:off x="4070947" y="2247439"/>
                <a:ext cx="0" cy="12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83" name="Rettangolo 82"/>
              <p:cNvSpPr/>
              <p:nvPr/>
            </p:nvSpPr>
            <p:spPr>
              <a:xfrm rot="18900000">
                <a:off x="3977894" y="3523775"/>
                <a:ext cx="224894" cy="32872"/>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84" name="Rettangolo 83"/>
              <p:cNvSpPr/>
              <p:nvPr/>
            </p:nvSpPr>
            <p:spPr>
              <a:xfrm rot="2700000">
                <a:off x="3158501" y="2706027"/>
                <a:ext cx="224894" cy="32872"/>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85" name="Rettangolo 84"/>
              <p:cNvSpPr/>
              <p:nvPr/>
            </p:nvSpPr>
            <p:spPr>
              <a:xfrm rot="18900000">
                <a:off x="1252570" y="2712834"/>
                <a:ext cx="224894" cy="32872"/>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grpSp>
            <p:nvGrpSpPr>
              <p:cNvPr id="86" name="Gruppo 85"/>
              <p:cNvGrpSpPr>
                <a:grpSpLocks noChangeAspect="1"/>
              </p:cNvGrpSpPr>
              <p:nvPr/>
            </p:nvGrpSpPr>
            <p:grpSpPr>
              <a:xfrm>
                <a:off x="1828600" y="2599987"/>
                <a:ext cx="56224" cy="252615"/>
                <a:chOff x="5584868" y="2461846"/>
                <a:chExt cx="137036" cy="720000"/>
              </a:xfrm>
              <a:solidFill>
                <a:schemeClr val="accent6">
                  <a:lumMod val="40000"/>
                  <a:lumOff val="60000"/>
                </a:schemeClr>
              </a:solidFill>
            </p:grpSpPr>
            <p:sp>
              <p:nvSpPr>
                <p:cNvPr id="94" name="Torta 93"/>
                <p:cNvSpPr/>
                <p:nvPr/>
              </p:nvSpPr>
              <p:spPr>
                <a:xfrm>
                  <a:off x="5584874" y="2461846"/>
                  <a:ext cx="137030" cy="720000"/>
                </a:xfrm>
                <a:prstGeom prst="pie">
                  <a:avLst>
                    <a:gd name="adj1" fmla="val 5336570"/>
                    <a:gd name="adj2" fmla="val 1620000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tx1"/>
                    </a:solidFill>
                  </a:endParaRPr>
                </a:p>
              </p:txBody>
            </p:sp>
            <p:sp>
              <p:nvSpPr>
                <p:cNvPr id="95" name="Torta 94"/>
                <p:cNvSpPr/>
                <p:nvPr/>
              </p:nvSpPr>
              <p:spPr>
                <a:xfrm rot="10800000">
                  <a:off x="5584868" y="2461846"/>
                  <a:ext cx="137030" cy="720000"/>
                </a:xfrm>
                <a:prstGeom prst="pie">
                  <a:avLst>
                    <a:gd name="adj1" fmla="val 5336570"/>
                    <a:gd name="adj2" fmla="val 1620000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tx1"/>
                    </a:solidFill>
                  </a:endParaRPr>
                </a:p>
              </p:txBody>
            </p:sp>
          </p:grpSp>
          <p:sp>
            <p:nvSpPr>
              <p:cNvPr id="87" name="Rettangolo 86"/>
              <p:cNvSpPr/>
              <p:nvPr/>
            </p:nvSpPr>
            <p:spPr>
              <a:xfrm rot="1345224">
                <a:off x="1165822" y="3213414"/>
                <a:ext cx="218330" cy="8951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ttangolo 87"/>
              <p:cNvSpPr/>
              <p:nvPr/>
            </p:nvSpPr>
            <p:spPr>
              <a:xfrm rot="5400000">
                <a:off x="1266171" y="3344691"/>
                <a:ext cx="218330" cy="8951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ttangolo 88"/>
              <p:cNvSpPr/>
              <p:nvPr/>
            </p:nvSpPr>
            <p:spPr>
              <a:xfrm rot="20265574">
                <a:off x="1352102" y="3204914"/>
                <a:ext cx="218330" cy="8951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e 89"/>
              <p:cNvSpPr/>
              <p:nvPr/>
            </p:nvSpPr>
            <p:spPr>
              <a:xfrm>
                <a:off x="1232136" y="3152455"/>
                <a:ext cx="285719" cy="279095"/>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ttangolo 90"/>
              <p:cNvSpPr/>
              <p:nvPr/>
            </p:nvSpPr>
            <p:spPr>
              <a:xfrm rot="2700000">
                <a:off x="3159176" y="3515164"/>
                <a:ext cx="224894" cy="32872"/>
              </a:xfrm>
              <a:prstGeom prst="rect">
                <a:avLst/>
              </a:prstGeom>
              <a:solidFill>
                <a:schemeClr val="accent6">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92" name="Rettangolo 91"/>
              <p:cNvSpPr>
                <a:spLocks/>
              </p:cNvSpPr>
              <p:nvPr/>
            </p:nvSpPr>
            <p:spPr>
              <a:xfrm>
                <a:off x="3244867" y="3749182"/>
                <a:ext cx="43433" cy="16495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latin typeface="Yu Gothic Medium" panose="020B0500000000000000" pitchFamily="34" charset="-128"/>
                  <a:ea typeface="Yu Gothic Medium" panose="020B0500000000000000" pitchFamily="34" charset="-128"/>
                </a:endParaRPr>
              </a:p>
            </p:txBody>
          </p:sp>
          <p:sp>
            <p:nvSpPr>
              <p:cNvPr id="93" name="Arco 92"/>
              <p:cNvSpPr/>
              <p:nvPr/>
            </p:nvSpPr>
            <p:spPr>
              <a:xfrm rot="10800000">
                <a:off x="1107202" y="3017271"/>
                <a:ext cx="540000" cy="540000"/>
              </a:xfrm>
              <a:prstGeom prst="arc">
                <a:avLst>
                  <a:gd name="adj1" fmla="val 13725756"/>
                  <a:gd name="adj2" fmla="val 8407509"/>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98" name="Rettangolo arrotondato 97"/>
          <p:cNvSpPr/>
          <p:nvPr/>
        </p:nvSpPr>
        <p:spPr>
          <a:xfrm>
            <a:off x="428625" y="1828558"/>
            <a:ext cx="4443413" cy="20481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ttangolo arrotondato 99"/>
          <p:cNvSpPr/>
          <p:nvPr/>
        </p:nvSpPr>
        <p:spPr>
          <a:xfrm>
            <a:off x="428624" y="3923873"/>
            <a:ext cx="4443413" cy="2088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20170721_16460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10"/>
          <a:stretch>
            <a:fillRect/>
          </a:stretch>
        </p:blipFill>
        <p:spPr>
          <a:xfrm>
            <a:off x="8723942" y="2629062"/>
            <a:ext cx="2559532" cy="1440000"/>
          </a:xfrm>
        </p:spPr>
      </p:pic>
      <p:grpSp>
        <p:nvGrpSpPr>
          <p:cNvPr id="102" name="Gruppo 101"/>
          <p:cNvGrpSpPr>
            <a:grpSpLocks noChangeAspect="1"/>
          </p:cNvGrpSpPr>
          <p:nvPr/>
        </p:nvGrpSpPr>
        <p:grpSpPr>
          <a:xfrm>
            <a:off x="8723943" y="2078919"/>
            <a:ext cx="2559532" cy="532492"/>
            <a:chOff x="2308943" y="1959161"/>
            <a:chExt cx="7241458" cy="1050269"/>
          </a:xfrm>
        </p:grpSpPr>
        <p:sp>
          <p:nvSpPr>
            <p:cNvPr id="103" name="Rettangolo 102"/>
            <p:cNvSpPr/>
            <p:nvPr/>
          </p:nvSpPr>
          <p:spPr>
            <a:xfrm>
              <a:off x="2308943" y="2117631"/>
              <a:ext cx="7241458" cy="7512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4" name="Gruppo 103"/>
            <p:cNvGrpSpPr/>
            <p:nvPr/>
          </p:nvGrpSpPr>
          <p:grpSpPr>
            <a:xfrm>
              <a:off x="3499165" y="1959161"/>
              <a:ext cx="4812359" cy="1050269"/>
              <a:chOff x="1691680" y="1263446"/>
              <a:chExt cx="4812359" cy="1050269"/>
            </a:xfrm>
          </p:grpSpPr>
          <p:pic>
            <p:nvPicPr>
              <p:cNvPr id="105" name="Picture 2" descr="Risultati immagini per sinusoide"/>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53688" y="1281327"/>
                <a:ext cx="1722887" cy="1032388"/>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Risultati immagini per sinusoide"/>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26212" y="1263446"/>
                <a:ext cx="1722887" cy="1032388"/>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Risultati immagini per sinusoide"/>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91680" y="1268362"/>
                <a:ext cx="1722887" cy="103238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Risultati immagini per sinusoide"/>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81152" y="1268362"/>
                <a:ext cx="1722887" cy="1032388"/>
              </a:xfrm>
              <a:prstGeom prst="rect">
                <a:avLst/>
              </a:prstGeom>
              <a:noFill/>
              <a:extLst>
                <a:ext uri="{909E8E84-426E-40DD-AFC4-6F175D3DCCD1}">
                  <a14:hiddenFill xmlns:a14="http://schemas.microsoft.com/office/drawing/2010/main">
                    <a:solidFill>
                      <a:srgbClr val="FFFFFF"/>
                    </a:solidFill>
                  </a14:hiddenFill>
                </a:ext>
              </a:extLst>
            </p:spPr>
          </p:pic>
          <p:sp>
            <p:nvSpPr>
              <p:cNvPr id="109" name="Ovale 108"/>
              <p:cNvSpPr/>
              <p:nvPr/>
            </p:nvSpPr>
            <p:spPr>
              <a:xfrm>
                <a:off x="6201160" y="1664223"/>
                <a:ext cx="250722" cy="230833"/>
              </a:xfrm>
              <a:prstGeom prst="ellipse">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14" name="Gruppo 13"/>
          <p:cNvGrpSpPr/>
          <p:nvPr/>
        </p:nvGrpSpPr>
        <p:grpSpPr>
          <a:xfrm>
            <a:off x="633279" y="3976720"/>
            <a:ext cx="3947561" cy="2031150"/>
            <a:chOff x="633279" y="3976720"/>
            <a:chExt cx="3947561" cy="2031150"/>
          </a:xfrm>
        </p:grpSpPr>
        <p:grpSp>
          <p:nvGrpSpPr>
            <p:cNvPr id="3" name="Gruppo 2"/>
            <p:cNvGrpSpPr/>
            <p:nvPr/>
          </p:nvGrpSpPr>
          <p:grpSpPr>
            <a:xfrm rot="10800000">
              <a:off x="798411" y="5487510"/>
              <a:ext cx="404610" cy="346161"/>
              <a:chOff x="15194" y="3992681"/>
              <a:chExt cx="404610" cy="346161"/>
            </a:xfrm>
          </p:grpSpPr>
          <p:sp>
            <p:nvSpPr>
              <p:cNvPr id="146" name="Rettangolo 145"/>
              <p:cNvSpPr/>
              <p:nvPr/>
            </p:nvSpPr>
            <p:spPr>
              <a:xfrm rot="1345224">
                <a:off x="15194" y="4053640"/>
                <a:ext cx="218330" cy="8951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ttangolo 146"/>
              <p:cNvSpPr/>
              <p:nvPr/>
            </p:nvSpPr>
            <p:spPr>
              <a:xfrm rot="5400000">
                <a:off x="115543" y="4184917"/>
                <a:ext cx="218330" cy="8951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ttangolo 147"/>
              <p:cNvSpPr/>
              <p:nvPr/>
            </p:nvSpPr>
            <p:spPr>
              <a:xfrm rot="20265574">
                <a:off x="201474" y="4045140"/>
                <a:ext cx="218330" cy="8951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e 148"/>
              <p:cNvSpPr/>
              <p:nvPr/>
            </p:nvSpPr>
            <p:spPr>
              <a:xfrm>
                <a:off x="81508" y="3992681"/>
                <a:ext cx="285719" cy="279095"/>
              </a:xfrm>
              <a:prstGeom prst="ellips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1" name="Gruppo 110"/>
            <p:cNvGrpSpPr/>
            <p:nvPr/>
          </p:nvGrpSpPr>
          <p:grpSpPr>
            <a:xfrm>
              <a:off x="633279" y="3976720"/>
              <a:ext cx="3947561" cy="2031150"/>
              <a:chOff x="633279" y="3976720"/>
              <a:chExt cx="3947561" cy="2031150"/>
            </a:xfrm>
          </p:grpSpPr>
          <p:grpSp>
            <p:nvGrpSpPr>
              <p:cNvPr id="66" name="Gruppo 65"/>
              <p:cNvGrpSpPr/>
              <p:nvPr/>
            </p:nvGrpSpPr>
            <p:grpSpPr>
              <a:xfrm>
                <a:off x="633279" y="3976720"/>
                <a:ext cx="3947561" cy="2031150"/>
                <a:chOff x="633279" y="3976720"/>
                <a:chExt cx="3947561" cy="2031150"/>
              </a:xfrm>
            </p:grpSpPr>
            <p:grpSp>
              <p:nvGrpSpPr>
                <p:cNvPr id="34" name="Gruppo 33"/>
                <p:cNvGrpSpPr>
                  <a:grpSpLocks noChangeAspect="1"/>
                </p:cNvGrpSpPr>
                <p:nvPr/>
              </p:nvGrpSpPr>
              <p:grpSpPr>
                <a:xfrm>
                  <a:off x="633279" y="3976720"/>
                  <a:ext cx="3947561" cy="2031150"/>
                  <a:chOff x="7556878" y="2812021"/>
                  <a:chExt cx="4455195" cy="2694120"/>
                </a:xfrm>
              </p:grpSpPr>
              <p:sp>
                <p:nvSpPr>
                  <p:cNvPr id="35" name="Elaborazione 34"/>
                  <p:cNvSpPr/>
                  <p:nvPr/>
                </p:nvSpPr>
                <p:spPr>
                  <a:xfrm>
                    <a:off x="9139127" y="4040525"/>
                    <a:ext cx="401225" cy="396777"/>
                  </a:xfrm>
                  <a:prstGeom prst="flowChartProcess">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sz="1000"/>
                  </a:p>
                </p:txBody>
              </p:sp>
              <p:sp>
                <p:nvSpPr>
                  <p:cNvPr id="36" name="Rettangolo 35"/>
                  <p:cNvSpPr/>
                  <p:nvPr/>
                </p:nvSpPr>
                <p:spPr>
                  <a:xfrm>
                    <a:off x="7730460" y="3092826"/>
                    <a:ext cx="2891658" cy="2940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000" dirty="0"/>
                      <a:t>200 W</a:t>
                    </a:r>
                  </a:p>
                </p:txBody>
              </p:sp>
              <p:cxnSp>
                <p:nvCxnSpPr>
                  <p:cNvPr id="37" name="Connettore diritto 36"/>
                  <p:cNvCxnSpPr>
                    <a:stCxn id="36" idx="3"/>
                  </p:cNvCxnSpPr>
                  <p:nvPr/>
                </p:nvCxnSpPr>
                <p:spPr>
                  <a:xfrm>
                    <a:off x="10622118" y="3239839"/>
                    <a:ext cx="135019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8" name="Connettore diritto 37"/>
                  <p:cNvCxnSpPr/>
                  <p:nvPr/>
                </p:nvCxnSpPr>
                <p:spPr>
                  <a:xfrm flipH="1">
                    <a:off x="10301448" y="3239839"/>
                    <a:ext cx="1670861" cy="200729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9" name="Connettore diritto 38"/>
                  <p:cNvCxnSpPr/>
                  <p:nvPr/>
                </p:nvCxnSpPr>
                <p:spPr>
                  <a:xfrm flipV="1">
                    <a:off x="10301448" y="4243487"/>
                    <a:ext cx="247535" cy="100364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40" name="Rettangolo 39"/>
                  <p:cNvSpPr/>
                  <p:nvPr/>
                </p:nvSpPr>
                <p:spPr>
                  <a:xfrm rot="14832553">
                    <a:off x="11844374" y="3228909"/>
                    <a:ext cx="298300" cy="37099"/>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41" name="Rettangolo 40"/>
                  <p:cNvSpPr/>
                  <p:nvPr/>
                </p:nvSpPr>
                <p:spPr>
                  <a:xfrm rot="1674926">
                    <a:off x="10141454" y="5245198"/>
                    <a:ext cx="296794" cy="37288"/>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grpSp>
                <p:nvGrpSpPr>
                  <p:cNvPr id="42" name="Gruppo 41"/>
                  <p:cNvGrpSpPr/>
                  <p:nvPr/>
                </p:nvGrpSpPr>
                <p:grpSpPr>
                  <a:xfrm>
                    <a:off x="9311517" y="4094504"/>
                    <a:ext cx="56489" cy="298300"/>
                    <a:chOff x="5584868" y="2461846"/>
                    <a:chExt cx="137036" cy="720000"/>
                  </a:xfrm>
                  <a:solidFill>
                    <a:schemeClr val="accent6">
                      <a:lumMod val="40000"/>
                      <a:lumOff val="60000"/>
                    </a:schemeClr>
                  </a:solidFill>
                </p:grpSpPr>
                <p:sp>
                  <p:nvSpPr>
                    <p:cNvPr id="59" name="Torta 58"/>
                    <p:cNvSpPr/>
                    <p:nvPr/>
                  </p:nvSpPr>
                  <p:spPr>
                    <a:xfrm>
                      <a:off x="5584874" y="2461846"/>
                      <a:ext cx="137030" cy="720000"/>
                    </a:xfrm>
                    <a:prstGeom prst="pie">
                      <a:avLst>
                        <a:gd name="adj1" fmla="val 5336570"/>
                        <a:gd name="adj2" fmla="val 1620000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tx1"/>
                        </a:solidFill>
                      </a:endParaRPr>
                    </a:p>
                  </p:txBody>
                </p:sp>
                <p:sp>
                  <p:nvSpPr>
                    <p:cNvPr id="60" name="Torta 59"/>
                    <p:cNvSpPr/>
                    <p:nvPr/>
                  </p:nvSpPr>
                  <p:spPr>
                    <a:xfrm rot="10800000">
                      <a:off x="5584868" y="2461846"/>
                      <a:ext cx="137030" cy="720000"/>
                    </a:xfrm>
                    <a:prstGeom prst="pie">
                      <a:avLst>
                        <a:gd name="adj1" fmla="val 5336570"/>
                        <a:gd name="adj2" fmla="val 1620000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tx1"/>
                        </a:solidFill>
                      </a:endParaRPr>
                    </a:p>
                  </p:txBody>
                </p:sp>
              </p:grpSp>
              <p:cxnSp>
                <p:nvCxnSpPr>
                  <p:cNvPr id="44" name="Connettore diritto 43"/>
                  <p:cNvCxnSpPr/>
                  <p:nvPr/>
                </p:nvCxnSpPr>
                <p:spPr>
                  <a:xfrm flipH="1">
                    <a:off x="8070754" y="4237422"/>
                    <a:ext cx="247822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6" name="Connettore diritto 45"/>
                  <p:cNvCxnSpPr/>
                  <p:nvPr/>
                </p:nvCxnSpPr>
                <p:spPr>
                  <a:xfrm>
                    <a:off x="7967685" y="4655570"/>
                    <a:ext cx="0" cy="85057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Connettore diritto 46"/>
                  <p:cNvCxnSpPr/>
                  <p:nvPr/>
                </p:nvCxnSpPr>
                <p:spPr>
                  <a:xfrm rot="5400000">
                    <a:off x="8021737" y="4675582"/>
                    <a:ext cx="0" cy="84627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8" name="Elaborazione 47"/>
                  <p:cNvSpPr/>
                  <p:nvPr/>
                </p:nvSpPr>
                <p:spPr>
                  <a:xfrm>
                    <a:off x="9540353" y="4266610"/>
                    <a:ext cx="77488" cy="18942"/>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000"/>
                  </a:p>
                </p:txBody>
              </p:sp>
              <p:sp>
                <p:nvSpPr>
                  <p:cNvPr id="49" name="Elaborazione 48"/>
                  <p:cNvSpPr/>
                  <p:nvPr/>
                </p:nvSpPr>
                <p:spPr>
                  <a:xfrm rot="5400000">
                    <a:off x="9300799" y="4464724"/>
                    <a:ext cx="77881" cy="18846"/>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000"/>
                  </a:p>
                </p:txBody>
              </p:sp>
              <p:sp>
                <p:nvSpPr>
                  <p:cNvPr id="50" name="Rettangolo 49"/>
                  <p:cNvSpPr/>
                  <p:nvPr/>
                </p:nvSpPr>
                <p:spPr>
                  <a:xfrm rot="13726135">
                    <a:off x="10417230" y="4218872"/>
                    <a:ext cx="298300" cy="37099"/>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51" name="CasellaDiTesto 50"/>
                  <p:cNvSpPr txBox="1"/>
                  <p:nvPr/>
                </p:nvSpPr>
                <p:spPr>
                  <a:xfrm>
                    <a:off x="9122773" y="3640830"/>
                    <a:ext cx="535090" cy="287194"/>
                  </a:xfrm>
                  <a:prstGeom prst="rect">
                    <a:avLst/>
                  </a:prstGeom>
                  <a:solidFill>
                    <a:schemeClr val="bg1"/>
                  </a:solidFill>
                  <a:ln>
                    <a:solidFill>
                      <a:srgbClr val="002060"/>
                    </a:solidFill>
                  </a:ln>
                </p:spPr>
                <p:txBody>
                  <a:bodyPr wrap="square" rtlCol="0">
                    <a:spAutoFit/>
                  </a:bodyPr>
                  <a:lstStyle/>
                  <a:p>
                    <a:pPr algn="ctr"/>
                    <a:r>
                      <a:rPr lang="it-IT" sz="1000" dirty="0">
                        <a:solidFill>
                          <a:srgbClr val="002060"/>
                        </a:solidFill>
                        <a:latin typeface="Yu Gothic Light" panose="020B0300000000000000" pitchFamily="34" charset="-128"/>
                        <a:ea typeface="Yu Gothic Light" panose="020B0300000000000000" pitchFamily="34" charset="-128"/>
                      </a:rPr>
                      <a:t>Lens</a:t>
                    </a:r>
                  </a:p>
                </p:txBody>
              </p:sp>
              <p:sp>
                <p:nvSpPr>
                  <p:cNvPr id="52" name="CasellaDiTesto 51"/>
                  <p:cNvSpPr txBox="1"/>
                  <p:nvPr/>
                </p:nvSpPr>
                <p:spPr>
                  <a:xfrm>
                    <a:off x="8314457" y="4823091"/>
                    <a:ext cx="619700" cy="530706"/>
                  </a:xfrm>
                  <a:prstGeom prst="rect">
                    <a:avLst/>
                  </a:prstGeom>
                  <a:solidFill>
                    <a:schemeClr val="bg1"/>
                  </a:solidFill>
                  <a:ln>
                    <a:solidFill>
                      <a:srgbClr val="002060"/>
                    </a:solidFill>
                  </a:ln>
                </p:spPr>
                <p:txBody>
                  <a:bodyPr wrap="square" rtlCol="0">
                    <a:spAutoFit/>
                  </a:bodyPr>
                  <a:lstStyle/>
                  <a:p>
                    <a:pPr algn="ctr"/>
                    <a:r>
                      <a:rPr lang="it-IT" sz="1000" dirty="0">
                        <a:solidFill>
                          <a:srgbClr val="002060"/>
                        </a:solidFill>
                        <a:latin typeface="Yu Gothic Light" panose="020B0300000000000000" pitchFamily="34" charset="-128"/>
                        <a:ea typeface="Yu Gothic Light" panose="020B0300000000000000" pitchFamily="34" charset="-128"/>
                      </a:rPr>
                      <a:t>Rotary stage</a:t>
                    </a:r>
                  </a:p>
                </p:txBody>
              </p:sp>
              <p:sp>
                <p:nvSpPr>
                  <p:cNvPr id="53" name="CasellaDiTesto 52"/>
                  <p:cNvSpPr txBox="1"/>
                  <p:nvPr/>
                </p:nvSpPr>
                <p:spPr>
                  <a:xfrm>
                    <a:off x="7866873" y="3064302"/>
                    <a:ext cx="555768" cy="326588"/>
                  </a:xfrm>
                  <a:prstGeom prst="rect">
                    <a:avLst/>
                  </a:prstGeom>
                  <a:solidFill>
                    <a:schemeClr val="bg1"/>
                  </a:solidFill>
                  <a:ln>
                    <a:solidFill>
                      <a:srgbClr val="002060"/>
                    </a:solidFill>
                  </a:ln>
                </p:spPr>
                <p:txBody>
                  <a:bodyPr wrap="none" rtlCol="0">
                    <a:spAutoFit/>
                  </a:bodyPr>
                  <a:lstStyle/>
                  <a:p>
                    <a:pPr algn="ctr"/>
                    <a:r>
                      <a:rPr lang="it-IT" sz="1000" dirty="0">
                        <a:solidFill>
                          <a:srgbClr val="002060"/>
                        </a:solidFill>
                        <a:latin typeface="Yu Gothic Light" panose="020B0300000000000000" pitchFamily="34" charset="-128"/>
                        <a:ea typeface="Yu Gothic Light" panose="020B0300000000000000" pitchFamily="34" charset="-128"/>
                      </a:rPr>
                      <a:t>Laser</a:t>
                    </a:r>
                  </a:p>
                </p:txBody>
              </p:sp>
              <p:sp>
                <p:nvSpPr>
                  <p:cNvPr id="54" name="CasellaDiTesto 53"/>
                  <p:cNvSpPr txBox="1"/>
                  <p:nvPr/>
                </p:nvSpPr>
                <p:spPr>
                  <a:xfrm>
                    <a:off x="10626078" y="3840144"/>
                    <a:ext cx="416465" cy="326588"/>
                  </a:xfrm>
                  <a:prstGeom prst="rect">
                    <a:avLst/>
                  </a:prstGeom>
                  <a:solidFill>
                    <a:schemeClr val="bg1"/>
                  </a:solidFill>
                  <a:ln>
                    <a:solidFill>
                      <a:srgbClr val="002060"/>
                    </a:solidFill>
                  </a:ln>
                </p:spPr>
                <p:txBody>
                  <a:bodyPr wrap="none" rtlCol="0">
                    <a:spAutoFit/>
                  </a:bodyPr>
                  <a:lstStyle/>
                  <a:p>
                    <a:r>
                      <a:rPr lang="en-GB" sz="1000" dirty="0">
                        <a:solidFill>
                          <a:srgbClr val="002060"/>
                        </a:solidFill>
                        <a:latin typeface="Yu Gothic Light" panose="020B0300000000000000" pitchFamily="34" charset="-128"/>
                        <a:ea typeface="Yu Gothic Light" panose="020B0300000000000000" pitchFamily="34" charset="-128"/>
                      </a:rPr>
                      <a:t>M2</a:t>
                    </a:r>
                  </a:p>
                </p:txBody>
              </p:sp>
              <p:sp>
                <p:nvSpPr>
                  <p:cNvPr id="55" name="CasellaDiTesto 54"/>
                  <p:cNvSpPr txBox="1"/>
                  <p:nvPr/>
                </p:nvSpPr>
                <p:spPr>
                  <a:xfrm>
                    <a:off x="11467529" y="2812021"/>
                    <a:ext cx="389326" cy="326588"/>
                  </a:xfrm>
                  <a:prstGeom prst="rect">
                    <a:avLst/>
                  </a:prstGeom>
                  <a:solidFill>
                    <a:schemeClr val="bg1"/>
                  </a:solidFill>
                  <a:ln>
                    <a:solidFill>
                      <a:srgbClr val="002060"/>
                    </a:solidFill>
                  </a:ln>
                </p:spPr>
                <p:txBody>
                  <a:bodyPr wrap="none" rtlCol="0">
                    <a:spAutoFit/>
                  </a:bodyPr>
                  <a:lstStyle/>
                  <a:p>
                    <a:pPr algn="ctr"/>
                    <a:r>
                      <a:rPr lang="it-IT" sz="1000" dirty="0">
                        <a:solidFill>
                          <a:srgbClr val="002060"/>
                        </a:solidFill>
                        <a:latin typeface="Yu Gothic Light" panose="020B0300000000000000" pitchFamily="34" charset="-128"/>
                        <a:ea typeface="Yu Gothic Light" panose="020B0300000000000000" pitchFamily="34" charset="-128"/>
                      </a:rPr>
                      <a:t>BS</a:t>
                    </a:r>
                  </a:p>
                </p:txBody>
              </p:sp>
              <p:cxnSp>
                <p:nvCxnSpPr>
                  <p:cNvPr id="56" name="Connettore diritto 55"/>
                  <p:cNvCxnSpPr/>
                  <p:nvPr/>
                </p:nvCxnSpPr>
                <p:spPr>
                  <a:xfrm flipV="1">
                    <a:off x="8075641" y="4240692"/>
                    <a:ext cx="9937" cy="72157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57" name="Rettangolo 56"/>
                  <p:cNvSpPr/>
                  <p:nvPr/>
                </p:nvSpPr>
                <p:spPr>
                  <a:xfrm rot="18678486">
                    <a:off x="7916242" y="4207091"/>
                    <a:ext cx="298300" cy="37099"/>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58" name="CasellaDiTesto 57"/>
                  <p:cNvSpPr txBox="1"/>
                  <p:nvPr/>
                </p:nvSpPr>
                <p:spPr>
                  <a:xfrm>
                    <a:off x="7556878" y="3840148"/>
                    <a:ext cx="416465" cy="326588"/>
                  </a:xfrm>
                  <a:prstGeom prst="rect">
                    <a:avLst/>
                  </a:prstGeom>
                  <a:solidFill>
                    <a:schemeClr val="bg1"/>
                  </a:solidFill>
                  <a:ln>
                    <a:solidFill>
                      <a:srgbClr val="002060"/>
                    </a:solidFill>
                  </a:ln>
                </p:spPr>
                <p:txBody>
                  <a:bodyPr wrap="none" rtlCol="0">
                    <a:spAutoFit/>
                  </a:bodyPr>
                  <a:lstStyle/>
                  <a:p>
                    <a:r>
                      <a:rPr lang="en-GB" sz="1000" dirty="0">
                        <a:solidFill>
                          <a:srgbClr val="002060"/>
                        </a:solidFill>
                        <a:latin typeface="Yu Gothic Light" panose="020B0300000000000000" pitchFamily="34" charset="-128"/>
                        <a:ea typeface="Yu Gothic Light" panose="020B0300000000000000" pitchFamily="34" charset="-128"/>
                      </a:rPr>
                      <a:t>M3</a:t>
                    </a:r>
                  </a:p>
                </p:txBody>
              </p:sp>
            </p:grpSp>
            <p:sp>
              <p:nvSpPr>
                <p:cNvPr id="63" name="CasellaDiTesto 62"/>
                <p:cNvSpPr txBox="1"/>
                <p:nvPr/>
              </p:nvSpPr>
              <p:spPr>
                <a:xfrm>
                  <a:off x="2498881" y="5728316"/>
                  <a:ext cx="369012" cy="246221"/>
                </a:xfrm>
                <a:prstGeom prst="rect">
                  <a:avLst/>
                </a:prstGeom>
                <a:solidFill>
                  <a:schemeClr val="bg1"/>
                </a:solidFill>
                <a:ln>
                  <a:solidFill>
                    <a:srgbClr val="002060"/>
                  </a:solidFill>
                </a:ln>
              </p:spPr>
              <p:txBody>
                <a:bodyPr wrap="none" rtlCol="0">
                  <a:spAutoFit/>
                </a:bodyPr>
                <a:lstStyle/>
                <a:p>
                  <a:r>
                    <a:rPr lang="en-GB" sz="1000" dirty="0">
                      <a:solidFill>
                        <a:srgbClr val="002060"/>
                      </a:solidFill>
                      <a:latin typeface="Yu Gothic Light" panose="020B0300000000000000" pitchFamily="34" charset="-128"/>
                      <a:ea typeface="Yu Gothic Light" panose="020B0300000000000000" pitchFamily="34" charset="-128"/>
                    </a:rPr>
                    <a:t>M1</a:t>
                  </a:r>
                </a:p>
              </p:txBody>
            </p:sp>
          </p:grpSp>
          <p:sp>
            <p:nvSpPr>
              <p:cNvPr id="110" name="Arco 109"/>
              <p:cNvSpPr/>
              <p:nvPr/>
            </p:nvSpPr>
            <p:spPr>
              <a:xfrm rot="5400000">
                <a:off x="760817" y="5451118"/>
                <a:ext cx="468000" cy="468000"/>
              </a:xfrm>
              <a:prstGeom prst="arc">
                <a:avLst>
                  <a:gd name="adj1" fmla="val 13725756"/>
                  <a:gd name="adj2" fmla="val 8407509"/>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16" name="CasellaDiTesto 1">
            <a:extLst>
              <a:ext uri="{FF2B5EF4-FFF2-40B4-BE49-F238E27FC236}">
                <a16:creationId xmlns:a16="http://schemas.microsoft.com/office/drawing/2014/main" id="{C6805F83-0A90-B355-DCD9-4BD8D1353526}"/>
              </a:ext>
            </a:extLst>
          </p:cNvPr>
          <p:cNvSpPr txBox="1"/>
          <p:nvPr/>
        </p:nvSpPr>
        <p:spPr>
          <a:xfrm>
            <a:off x="7170678" y="1497619"/>
            <a:ext cx="4117361" cy="430887"/>
          </a:xfrm>
          <a:prstGeom prst="rect">
            <a:avLst/>
          </a:prstGeom>
          <a:solidFill>
            <a:schemeClr val="bg1"/>
          </a:solidFill>
          <a:ln>
            <a:solidFill>
              <a:srgbClr val="00B050"/>
            </a:solidFill>
          </a:ln>
          <a:effectLst>
            <a:outerShdw blurRad="50800" dist="38100" dir="2700000" algn="tl" rotWithShape="0">
              <a:prstClr val="black">
                <a:alpha val="40000"/>
              </a:prstClr>
            </a:outerShdw>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it-IT" sz="1100" b="0" u="none" strike="noStrike" baseline="0" dirty="0"/>
              <a:t>D. Lumaca et al. </a:t>
            </a:r>
            <a:r>
              <a:rPr lang="en-US" sz="1100" b="0" i="1" u="none" strike="noStrike" baseline="0" dirty="0"/>
              <a:t>Stability of samples in coating research: from edge effect</a:t>
            </a:r>
            <a:r>
              <a:rPr lang="en-US" sz="1100" i="1" dirty="0"/>
              <a:t> </a:t>
            </a:r>
            <a:r>
              <a:rPr lang="it-IT" sz="1100" b="0" i="1" u="none" strike="noStrike" baseline="0" dirty="0"/>
              <a:t>to </a:t>
            </a:r>
            <a:r>
              <a:rPr lang="en-GB" sz="1100" b="0" i="1" u="none" strike="noStrike" baseline="0" dirty="0"/>
              <a:t>ageing</a:t>
            </a:r>
            <a:r>
              <a:rPr lang="it-IT" sz="1100" dirty="0"/>
              <a:t>, </a:t>
            </a:r>
            <a:r>
              <a:rPr lang="it-IT" sz="1100" b="0" u="none" strike="noStrike" baseline="0" dirty="0"/>
              <a:t> </a:t>
            </a:r>
            <a:r>
              <a:rPr lang="en-US" sz="1100" b="0" u="none" strike="noStrike" baseline="0" dirty="0"/>
              <a:t>submitted to Journal of Alloys and Compounds</a:t>
            </a:r>
            <a:endParaRPr lang="it-IT" sz="1100" dirty="0"/>
          </a:p>
        </p:txBody>
      </p:sp>
      <p:pic>
        <p:nvPicPr>
          <p:cNvPr id="17" name="Immagine 16">
            <a:extLst>
              <a:ext uri="{FF2B5EF4-FFF2-40B4-BE49-F238E27FC236}">
                <a16:creationId xmlns:a16="http://schemas.microsoft.com/office/drawing/2014/main" id="{64D01A61-704D-145C-596B-7B13133B45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10555" y="667906"/>
            <a:ext cx="1781445" cy="720000"/>
          </a:xfrm>
          <a:prstGeom prst="rect">
            <a:avLst/>
          </a:prstGeom>
        </p:spPr>
      </p:pic>
    </p:spTree>
    <p:extLst>
      <p:ext uri="{BB962C8B-B14F-4D97-AF65-F5344CB8AC3E}">
        <p14:creationId xmlns:p14="http://schemas.microsoft.com/office/powerpoint/2010/main" val="237249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33"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E8C751-0D83-4A93-8DC0-758575FF2A74}"/>
              </a:ext>
            </a:extLst>
          </p:cNvPr>
          <p:cNvSpPr>
            <a:spLocks noGrp="1"/>
          </p:cNvSpPr>
          <p:nvPr>
            <p:ph type="title"/>
          </p:nvPr>
        </p:nvSpPr>
        <p:spPr/>
        <p:txBody>
          <a:bodyPr/>
          <a:lstStyle/>
          <a:p>
            <a:r>
              <a:rPr lang="en-GB" dirty="0"/>
              <a:t>Results: optical and atomic force microscopes</a:t>
            </a:r>
          </a:p>
        </p:txBody>
      </p:sp>
      <p:sp>
        <p:nvSpPr>
          <p:cNvPr id="6" name="Segnaposto numero diapositiva 5">
            <a:extLst>
              <a:ext uri="{FF2B5EF4-FFF2-40B4-BE49-F238E27FC236}">
                <a16:creationId xmlns:a16="http://schemas.microsoft.com/office/drawing/2014/main" id="{3FF584FA-CD65-4EAA-A8F7-D1C102866063}"/>
              </a:ext>
            </a:extLst>
          </p:cNvPr>
          <p:cNvSpPr>
            <a:spLocks noGrp="1"/>
          </p:cNvSpPr>
          <p:nvPr>
            <p:ph type="sldNum" sz="quarter" idx="12"/>
          </p:nvPr>
        </p:nvSpPr>
        <p:spPr/>
        <p:txBody>
          <a:bodyPr/>
          <a:lstStyle/>
          <a:p>
            <a:fld id="{FFBD214B-3A2D-48CF-BA22-4FC59A8CA476}" type="slidenum">
              <a:rPr lang="en-GB" smtClean="0"/>
              <a:t>15</a:t>
            </a:fld>
            <a:endParaRPr lang="en-GB"/>
          </a:p>
        </p:txBody>
      </p:sp>
      <p:grpSp>
        <p:nvGrpSpPr>
          <p:cNvPr id="41" name="Gruppo 40"/>
          <p:cNvGrpSpPr/>
          <p:nvPr/>
        </p:nvGrpSpPr>
        <p:grpSpPr>
          <a:xfrm>
            <a:off x="1386887" y="1505026"/>
            <a:ext cx="2376000" cy="1390230"/>
            <a:chOff x="855397" y="1539395"/>
            <a:chExt cx="2376000" cy="1390230"/>
          </a:xfrm>
        </p:grpSpPr>
        <p:sp>
          <p:nvSpPr>
            <p:cNvPr id="25" name="Angolo ripiegato 24"/>
            <p:cNvSpPr>
              <a:spLocks/>
            </p:cNvSpPr>
            <p:nvPr/>
          </p:nvSpPr>
          <p:spPr>
            <a:xfrm rot="10800000" flipH="1">
              <a:off x="855397" y="1561625"/>
              <a:ext cx="2376000" cy="1368000"/>
            </a:xfrm>
            <a:prstGeom prst="foldedCorner">
              <a:avLst>
                <a:gd name="adj" fmla="val 18176"/>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solidFill>
              </a:endParaRPr>
            </a:p>
          </p:txBody>
        </p:sp>
        <p:pic>
          <p:nvPicPr>
            <p:cNvPr id="27" name="Immagine 26"/>
            <p:cNvPicPr preferRelativeResize="0">
              <a:picLocks/>
            </p:cNvPicPr>
            <p:nvPr/>
          </p:nvPicPr>
          <p:blipFill>
            <a:blip r:embed="rId3" cstate="hq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a:fillRect/>
            </a:stretch>
          </p:blipFill>
          <p:spPr>
            <a:xfrm flipH="1">
              <a:off x="920999" y="1957141"/>
              <a:ext cx="2232000" cy="900000"/>
            </a:xfrm>
            <a:prstGeom prst="rect">
              <a:avLst/>
            </a:prstGeom>
            <a:ln w="25400">
              <a:solidFill>
                <a:schemeClr val="accent1">
                  <a:lumMod val="75000"/>
                </a:schemeClr>
              </a:solidFill>
            </a:ln>
          </p:spPr>
        </p:pic>
        <p:sp>
          <p:nvSpPr>
            <p:cNvPr id="28" name="Rettangolo 27"/>
            <p:cNvSpPr/>
            <p:nvPr/>
          </p:nvSpPr>
          <p:spPr>
            <a:xfrm flipH="1">
              <a:off x="926370" y="1539395"/>
              <a:ext cx="2253039" cy="400110"/>
            </a:xfrm>
            <a:prstGeom prst="rect">
              <a:avLst/>
            </a:prstGeom>
          </p:spPr>
          <p:txBody>
            <a:bodyPr wrap="square">
              <a:spAutoFit/>
            </a:bodyPr>
            <a:lstStyle/>
            <a:p>
              <a:r>
                <a:rPr lang="en-GB" sz="2000" b="1" dirty="0">
                  <a:ea typeface="Yu Gothic Medium" panose="020B0500000000000000" pitchFamily="34" charset="-128"/>
                </a:rPr>
                <a:t>Rough lateral surf.</a:t>
              </a:r>
              <a:endParaRPr lang="en-GB" sz="2000" b="1" dirty="0"/>
            </a:p>
          </p:txBody>
        </p:sp>
      </p:grpSp>
      <p:pic>
        <p:nvPicPr>
          <p:cNvPr id="13" name="Immagine 12"/>
          <p:cNvPicPr>
            <a:picLocks noChangeAspect="1"/>
          </p:cNvPicPr>
          <p:nvPr/>
        </p:nvPicPr>
        <p:blipFill>
          <a:blip r:embed="rId5" cstate="print">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tretch>
            <a:fillRect/>
          </a:stretch>
        </p:blipFill>
        <p:spPr>
          <a:xfrm flipH="1">
            <a:off x="4647267" y="1660910"/>
            <a:ext cx="2897466" cy="2220150"/>
          </a:xfrm>
          <a:prstGeom prst="rect">
            <a:avLst/>
          </a:prstGeom>
          <a:ln w="63500">
            <a:noFill/>
          </a:ln>
          <a:scene3d>
            <a:camera prst="orthographicFront">
              <a:rot lat="0" lon="0" rev="0"/>
            </a:camera>
            <a:lightRig rig="threePt" dir="t"/>
          </a:scene3d>
          <a:sp3d/>
        </p:spPr>
      </p:pic>
      <p:sp>
        <p:nvSpPr>
          <p:cNvPr id="14" name="Forma 13"/>
          <p:cNvSpPr/>
          <p:nvPr/>
        </p:nvSpPr>
        <p:spPr>
          <a:xfrm rot="3075119">
            <a:off x="3768990" y="1608212"/>
            <a:ext cx="1234592" cy="101602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Angolo ripiegato 16"/>
          <p:cNvSpPr/>
          <p:nvPr/>
        </p:nvSpPr>
        <p:spPr>
          <a:xfrm rot="10800000" flipH="1">
            <a:off x="855396" y="4043253"/>
            <a:ext cx="4191493" cy="2313095"/>
          </a:xfrm>
          <a:prstGeom prst="foldedCorner">
            <a:avLst>
              <a:gd name="adj" fmla="val 20441"/>
            </a:avLst>
          </a:prstGeom>
          <a:solidFill>
            <a:schemeClr val="tx2">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lumMod val="75000"/>
                  <a:lumOff val="25000"/>
                </a:schemeClr>
              </a:solidFill>
            </a:endParaRPr>
          </a:p>
        </p:txBody>
      </p:sp>
      <p:sp>
        <p:nvSpPr>
          <p:cNvPr id="18" name="Rettangolo 17"/>
          <p:cNvSpPr/>
          <p:nvPr/>
        </p:nvSpPr>
        <p:spPr>
          <a:xfrm flipH="1">
            <a:off x="920999" y="4036232"/>
            <a:ext cx="4023322" cy="400110"/>
          </a:xfrm>
          <a:prstGeom prst="rect">
            <a:avLst/>
          </a:prstGeom>
        </p:spPr>
        <p:txBody>
          <a:bodyPr wrap="square">
            <a:spAutoFit/>
          </a:bodyPr>
          <a:lstStyle/>
          <a:p>
            <a:pPr algn="ctr"/>
            <a:r>
              <a:rPr lang="en-GB" sz="2000" b="1" dirty="0"/>
              <a:t>Polished lateral surf.</a:t>
            </a:r>
          </a:p>
        </p:txBody>
      </p:sp>
      <p:pic>
        <p:nvPicPr>
          <p:cNvPr id="23" name="Immagine 22"/>
          <p:cNvPicPr preferRelativeResize="0">
            <a:picLocks/>
          </p:cNvPicPr>
          <p:nvPr/>
        </p:nvPicPr>
        <p:blipFill>
          <a:blip r:embed="rId7" cstate="print">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val="0"/>
              </a:ext>
            </a:extLst>
          </a:blip>
          <a:stretch>
            <a:fillRect/>
          </a:stretch>
        </p:blipFill>
        <p:spPr>
          <a:xfrm flipH="1">
            <a:off x="927396" y="4411971"/>
            <a:ext cx="2232000" cy="900000"/>
          </a:xfrm>
          <a:prstGeom prst="rect">
            <a:avLst/>
          </a:prstGeom>
          <a:ln>
            <a:solidFill>
              <a:srgbClr val="00B050"/>
            </a:solidFill>
          </a:ln>
        </p:spPr>
      </p:pic>
      <p:sp>
        <p:nvSpPr>
          <p:cNvPr id="24" name="Rettangolo 23"/>
          <p:cNvSpPr/>
          <p:nvPr/>
        </p:nvSpPr>
        <p:spPr>
          <a:xfrm flipH="1">
            <a:off x="3198519" y="4446472"/>
            <a:ext cx="1745803" cy="830997"/>
          </a:xfrm>
          <a:prstGeom prst="rect">
            <a:avLst/>
          </a:prstGeom>
          <a:solidFill>
            <a:schemeClr val="accent1">
              <a:lumMod val="20000"/>
              <a:lumOff val="80000"/>
            </a:schemeClr>
          </a:solidFill>
          <a:ln>
            <a:solidFill>
              <a:srgbClr val="00B050"/>
            </a:solidFill>
          </a:ln>
        </p:spPr>
        <p:txBody>
          <a:bodyPr wrap="square">
            <a:spAutoFit/>
          </a:bodyPr>
          <a:lstStyle/>
          <a:p>
            <a:r>
              <a:rPr lang="it-IT" sz="1200" dirty="0">
                <a:ea typeface="Yu Gothic Light" panose="020B0300000000000000" pitchFamily="34" charset="-128"/>
              </a:rPr>
              <a:t>4 round </a:t>
            </a:r>
          </a:p>
          <a:p>
            <a:r>
              <a:rPr lang="it-IT" sz="1200" dirty="0">
                <a:ea typeface="Yu Gothic Light" panose="020B0300000000000000" pitchFamily="34" charset="-128"/>
              </a:rPr>
              <a:t>@ ≈ 15 W and 0,24 </a:t>
            </a:r>
            <a:r>
              <a:rPr lang="it-IT" sz="1200" dirty="0" err="1">
                <a:ea typeface="Yu Gothic Light" panose="020B0300000000000000" pitchFamily="34" charset="-128"/>
              </a:rPr>
              <a:t>rpm</a:t>
            </a:r>
            <a:r>
              <a:rPr lang="it-IT" sz="1200" dirty="0">
                <a:ea typeface="Yu Gothic Light" panose="020B0300000000000000" pitchFamily="34" charset="-128"/>
              </a:rPr>
              <a:t>, </a:t>
            </a:r>
          </a:p>
          <a:p>
            <a:r>
              <a:rPr lang="it-IT" sz="1200" dirty="0">
                <a:ea typeface="Yu Gothic Light" panose="020B0300000000000000" pitchFamily="34" charset="-128"/>
              </a:rPr>
              <a:t>≈ 1 mm spot </a:t>
            </a:r>
            <a:r>
              <a:rPr lang="it-IT" sz="1200" dirty="0" err="1">
                <a:ea typeface="Yu Gothic Light" panose="020B0300000000000000" pitchFamily="34" charset="-128"/>
              </a:rPr>
              <a:t>diam</a:t>
            </a:r>
            <a:r>
              <a:rPr lang="it-IT" sz="1200" dirty="0">
                <a:ea typeface="Yu Gothic Light" panose="020B0300000000000000" pitchFamily="34" charset="-128"/>
              </a:rPr>
              <a:t>.,</a:t>
            </a:r>
          </a:p>
          <a:p>
            <a:r>
              <a:rPr lang="it-IT" sz="1200" dirty="0">
                <a:ea typeface="Yu Gothic Light" panose="020B0300000000000000" pitchFamily="34" charset="-128"/>
              </a:rPr>
              <a:t>0 mm </a:t>
            </a:r>
            <a:r>
              <a:rPr lang="it-IT" sz="1200" dirty="0" err="1">
                <a:ea typeface="Yu Gothic Light" panose="020B0300000000000000" pitchFamily="34" charset="-128"/>
              </a:rPr>
              <a:t>polishing</a:t>
            </a:r>
            <a:r>
              <a:rPr lang="it-IT" sz="1200" dirty="0">
                <a:ea typeface="Yu Gothic Light" panose="020B0300000000000000" pitchFamily="34" charset="-128"/>
              </a:rPr>
              <a:t> </a:t>
            </a:r>
            <a:r>
              <a:rPr lang="it-IT" sz="1200" dirty="0" err="1">
                <a:ea typeface="Yu Gothic Light" panose="020B0300000000000000" pitchFamily="34" charset="-128"/>
              </a:rPr>
              <a:t>thick</a:t>
            </a:r>
            <a:r>
              <a:rPr lang="it-IT" sz="1200" dirty="0">
                <a:ea typeface="Yu Gothic Light" panose="020B0300000000000000" pitchFamily="34" charset="-128"/>
              </a:rPr>
              <a:t>.</a:t>
            </a:r>
            <a:endParaRPr lang="it-IT" sz="1200" dirty="0"/>
          </a:p>
        </p:txBody>
      </p:sp>
      <p:sp>
        <p:nvSpPr>
          <p:cNvPr id="22" name="Rettangolo con singolo angolo ritagliato 35"/>
          <p:cNvSpPr/>
          <p:nvPr/>
        </p:nvSpPr>
        <p:spPr>
          <a:xfrm>
            <a:off x="936889" y="5385857"/>
            <a:ext cx="2232000" cy="900000"/>
          </a:xfrm>
          <a:prstGeom prst="rect">
            <a:avLst/>
          </a:prstGeom>
          <a:blipFill dpi="0" rotWithShape="1">
            <a:blip r:embed="rId9"/>
            <a:srcRect/>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solidFill>
                <a:schemeClr val="tx1">
                  <a:lumMod val="75000"/>
                  <a:lumOff val="25000"/>
                </a:schemeClr>
              </a:solidFill>
            </a:endParaRPr>
          </a:p>
        </p:txBody>
      </p:sp>
      <p:grpSp>
        <p:nvGrpSpPr>
          <p:cNvPr id="47" name="Gruppo 46"/>
          <p:cNvGrpSpPr/>
          <p:nvPr/>
        </p:nvGrpSpPr>
        <p:grpSpPr>
          <a:xfrm>
            <a:off x="8276652" y="1551351"/>
            <a:ext cx="2304923" cy="1944000"/>
            <a:chOff x="8276652" y="1551351"/>
            <a:chExt cx="2304923" cy="1944000"/>
          </a:xfrm>
        </p:grpSpPr>
        <p:pic>
          <p:nvPicPr>
            <p:cNvPr id="30" name="Immagin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76652" y="1551351"/>
              <a:ext cx="2304923" cy="1944000"/>
            </a:xfrm>
            <a:prstGeom prst="rect">
              <a:avLst/>
            </a:prstGeom>
            <a:solidFill>
              <a:schemeClr val="bg1"/>
            </a:solidFill>
            <a:ln>
              <a:noFill/>
            </a:ln>
          </p:spPr>
        </p:pic>
        <p:sp>
          <p:nvSpPr>
            <p:cNvPr id="31" name="CasellaDiTesto 30"/>
            <p:cNvSpPr txBox="1"/>
            <p:nvPr/>
          </p:nvSpPr>
          <p:spPr>
            <a:xfrm>
              <a:off x="8390853" y="3154062"/>
              <a:ext cx="1233212" cy="307777"/>
            </a:xfrm>
            <a:prstGeom prst="rect">
              <a:avLst/>
            </a:prstGeom>
            <a:solidFill>
              <a:schemeClr val="bg1"/>
            </a:solidFill>
            <a:ln>
              <a:solidFill>
                <a:srgbClr val="002060"/>
              </a:solidFill>
            </a:ln>
          </p:spPr>
          <p:txBody>
            <a:bodyPr wrap="square" rtlCol="0">
              <a:spAutoFit/>
            </a:bodyPr>
            <a:lstStyle/>
            <a:p>
              <a:r>
                <a:rPr lang="it-IT" sz="1400" dirty="0">
                  <a:ea typeface="Yu Gothic Light" panose="020B0300000000000000" pitchFamily="34" charset="-128"/>
                </a:rPr>
                <a:t>RMS ≈ 180 nm</a:t>
              </a:r>
              <a:endParaRPr lang="it-IT" sz="1400" b="1" dirty="0">
                <a:ea typeface="Yu Gothic Light" panose="020B0300000000000000" pitchFamily="34" charset="-128"/>
              </a:endParaRPr>
            </a:p>
          </p:txBody>
        </p:sp>
        <p:sp>
          <p:nvSpPr>
            <p:cNvPr id="32" name="Rettangolo 31"/>
            <p:cNvSpPr/>
            <p:nvPr/>
          </p:nvSpPr>
          <p:spPr>
            <a:xfrm>
              <a:off x="8612721" y="1684753"/>
              <a:ext cx="1537857" cy="307777"/>
            </a:xfrm>
            <a:prstGeom prst="rect">
              <a:avLst/>
            </a:prstGeom>
            <a:solidFill>
              <a:schemeClr val="bg1"/>
            </a:solidFill>
            <a:ln>
              <a:solidFill>
                <a:srgbClr val="0070C0"/>
              </a:solidFill>
            </a:ln>
          </p:spPr>
          <p:txBody>
            <a:bodyPr wrap="none">
              <a:spAutoFit/>
            </a:bodyPr>
            <a:lstStyle/>
            <a:p>
              <a:r>
                <a:rPr lang="en-GB" sz="1400" b="1" dirty="0">
                  <a:ea typeface="Yu Gothic Medium" panose="020B0500000000000000" pitchFamily="34" charset="-128"/>
                </a:rPr>
                <a:t>Rough lateral surf.</a:t>
              </a:r>
              <a:endParaRPr lang="en-GB" sz="1400" b="1" dirty="0"/>
            </a:p>
          </p:txBody>
        </p:sp>
      </p:grpSp>
      <p:grpSp>
        <p:nvGrpSpPr>
          <p:cNvPr id="48" name="Gruppo 47"/>
          <p:cNvGrpSpPr/>
          <p:nvPr/>
        </p:nvGrpSpPr>
        <p:grpSpPr>
          <a:xfrm>
            <a:off x="12452357" y="4174993"/>
            <a:ext cx="2340663" cy="1944000"/>
            <a:chOff x="12363458" y="1713351"/>
            <a:chExt cx="2340663" cy="1944000"/>
          </a:xfrm>
        </p:grpSpPr>
        <p:pic>
          <p:nvPicPr>
            <p:cNvPr id="33" name="Immagin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63458" y="1713351"/>
              <a:ext cx="2340663" cy="1944000"/>
            </a:xfrm>
            <a:prstGeom prst="rect">
              <a:avLst/>
            </a:prstGeom>
            <a:solidFill>
              <a:schemeClr val="bg1"/>
            </a:solidFill>
            <a:ln>
              <a:noFill/>
            </a:ln>
          </p:spPr>
        </p:pic>
        <p:sp>
          <p:nvSpPr>
            <p:cNvPr id="34" name="CasellaDiTesto 33"/>
            <p:cNvSpPr txBox="1"/>
            <p:nvPr/>
          </p:nvSpPr>
          <p:spPr>
            <a:xfrm>
              <a:off x="12881019" y="3311225"/>
              <a:ext cx="1369768" cy="307777"/>
            </a:xfrm>
            <a:prstGeom prst="rect">
              <a:avLst/>
            </a:prstGeom>
            <a:solidFill>
              <a:schemeClr val="bg1"/>
            </a:solidFill>
            <a:ln>
              <a:solidFill>
                <a:srgbClr val="002060"/>
              </a:solidFill>
            </a:ln>
          </p:spPr>
          <p:txBody>
            <a:bodyPr wrap="square" rtlCol="0">
              <a:spAutoFit/>
            </a:bodyPr>
            <a:lstStyle/>
            <a:p>
              <a:r>
                <a:rPr lang="it-IT" sz="1400" dirty="0">
                  <a:solidFill>
                    <a:schemeClr val="tx1">
                      <a:lumMod val="75000"/>
                      <a:lumOff val="25000"/>
                    </a:schemeClr>
                  </a:solidFill>
                  <a:ea typeface="Yu Gothic Light" panose="020B0300000000000000" pitchFamily="34" charset="-128"/>
                </a:rPr>
                <a:t>RMS ≈ 2,4 nm</a:t>
              </a:r>
              <a:endParaRPr lang="it-IT" sz="1400" b="1" dirty="0">
                <a:solidFill>
                  <a:schemeClr val="tx1">
                    <a:lumMod val="75000"/>
                    <a:lumOff val="25000"/>
                  </a:schemeClr>
                </a:solidFill>
                <a:ea typeface="Yu Gothic Light" panose="020B0300000000000000" pitchFamily="34" charset="-128"/>
              </a:endParaRPr>
            </a:p>
          </p:txBody>
        </p:sp>
        <p:sp>
          <p:nvSpPr>
            <p:cNvPr id="35" name="Rettangolo 34"/>
            <p:cNvSpPr/>
            <p:nvPr/>
          </p:nvSpPr>
          <p:spPr>
            <a:xfrm>
              <a:off x="12483523" y="1838641"/>
              <a:ext cx="1126399" cy="307777"/>
            </a:xfrm>
            <a:prstGeom prst="rect">
              <a:avLst/>
            </a:prstGeom>
            <a:solidFill>
              <a:schemeClr val="bg1"/>
            </a:solidFill>
            <a:ln>
              <a:solidFill>
                <a:srgbClr val="0070C0"/>
              </a:solidFill>
            </a:ln>
          </p:spPr>
          <p:txBody>
            <a:bodyPr wrap="none">
              <a:spAutoFit/>
            </a:bodyPr>
            <a:lstStyle/>
            <a:p>
              <a:r>
                <a:rPr lang="it-IT" sz="1400" dirty="0">
                  <a:solidFill>
                    <a:schemeClr val="tx1">
                      <a:lumMod val="75000"/>
                      <a:lumOff val="25000"/>
                    </a:schemeClr>
                  </a:solidFill>
                  <a:ea typeface="Yu Gothic Light" panose="020B0300000000000000" pitchFamily="34" charset="-128"/>
                </a:rPr>
                <a:t>Disc top surf.</a:t>
              </a:r>
              <a:endParaRPr lang="it-IT" sz="1400" dirty="0">
                <a:solidFill>
                  <a:schemeClr val="tx1">
                    <a:lumMod val="75000"/>
                    <a:lumOff val="25000"/>
                  </a:schemeClr>
                </a:solidFill>
              </a:endParaRPr>
            </a:p>
          </p:txBody>
        </p:sp>
      </p:grpSp>
      <p:sp>
        <p:nvSpPr>
          <p:cNvPr id="37" name="CasellaDiTesto 36"/>
          <p:cNvSpPr txBox="1"/>
          <p:nvPr/>
        </p:nvSpPr>
        <p:spPr>
          <a:xfrm>
            <a:off x="5389121" y="4842758"/>
            <a:ext cx="2862925" cy="1384995"/>
          </a:xfrm>
          <a:prstGeom prst="rect">
            <a:avLst/>
          </a:prstGeom>
          <a:solidFill>
            <a:schemeClr val="bg1"/>
          </a:solidFill>
          <a:ln w="19050">
            <a:solidFill>
              <a:srgbClr val="00B050"/>
            </a:solidFill>
          </a:ln>
        </p:spPr>
        <p:txBody>
          <a:bodyPr wrap="square" rtlCol="0">
            <a:spAutoFit/>
          </a:bodyPr>
          <a:lstStyle/>
          <a:p>
            <a:pPr marL="285750" indent="-285750" algn="just">
              <a:buFont typeface="Wingdings" panose="05000000000000000000" pitchFamily="2" charset="2"/>
              <a:buChar char="Ø"/>
            </a:pPr>
            <a:r>
              <a:rPr lang="en-GB" sz="1400" b="1" dirty="0">
                <a:ea typeface="Segoe UI Emoji" panose="020B0502040204020203" pitchFamily="34" charset="0"/>
              </a:rPr>
              <a:t>250 times</a:t>
            </a:r>
            <a:r>
              <a:rPr lang="en-GB" sz="1400" dirty="0">
                <a:ea typeface="Segoe UI Emoji" panose="020B0502040204020203" pitchFamily="34" charset="0"/>
              </a:rPr>
              <a:t> reduction of the lateral surface roughness </a:t>
            </a:r>
          </a:p>
          <a:p>
            <a:pPr marL="285750" indent="-285750" algn="just">
              <a:buFont typeface="Wingdings" panose="05000000000000000000" pitchFamily="2" charset="2"/>
              <a:buChar char="Ø"/>
            </a:pPr>
            <a:r>
              <a:rPr lang="en-GB" sz="1400" b="1" dirty="0">
                <a:ea typeface="Segoe UI Emoji" panose="020B0502040204020203" pitchFamily="34" charset="0"/>
              </a:rPr>
              <a:t>RMS better than </a:t>
            </a:r>
            <a:r>
              <a:rPr lang="en-GB" sz="1400" dirty="0">
                <a:ea typeface="Segoe UI Emoji" panose="020B0502040204020203" pitchFamily="34" charset="0"/>
              </a:rPr>
              <a:t>mechanically polished top and bottom </a:t>
            </a:r>
            <a:r>
              <a:rPr lang="en-GB" sz="1400" b="1" dirty="0">
                <a:ea typeface="Segoe UI Emoji" panose="020B0502040204020203" pitchFamily="34" charset="0"/>
              </a:rPr>
              <a:t>surfaces</a:t>
            </a:r>
            <a:r>
              <a:rPr lang="en-GB" sz="1400" dirty="0">
                <a:ea typeface="Segoe UI Emoji" panose="020B0502040204020203" pitchFamily="34" charset="0"/>
              </a:rPr>
              <a:t>, provided by vendors (</a:t>
            </a:r>
            <a:r>
              <a:rPr lang="it-IT" sz="1400" dirty="0">
                <a:ea typeface="Yu Gothic Light" panose="020B0300000000000000" pitchFamily="34" charset="-128"/>
              </a:rPr>
              <a:t>RMS ≈ 2,4 nm)</a:t>
            </a:r>
            <a:r>
              <a:rPr lang="en-GB" sz="1400" dirty="0">
                <a:ea typeface="Segoe UI Emoji" panose="020B0502040204020203" pitchFamily="34" charset="0"/>
              </a:rPr>
              <a:t>.</a:t>
            </a:r>
          </a:p>
        </p:txBody>
      </p:sp>
      <p:sp>
        <p:nvSpPr>
          <p:cNvPr id="42" name="Forma 41"/>
          <p:cNvSpPr/>
          <p:nvPr/>
        </p:nvSpPr>
        <p:spPr>
          <a:xfrm rot="20986826" flipV="1">
            <a:off x="6737917" y="3013702"/>
            <a:ext cx="1342601" cy="1540065"/>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orma 14"/>
          <p:cNvSpPr/>
          <p:nvPr/>
        </p:nvSpPr>
        <p:spPr>
          <a:xfrm rot="16200000" flipH="1">
            <a:off x="4137332" y="2770074"/>
            <a:ext cx="1342601" cy="1540065"/>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ettangolo 42"/>
          <p:cNvSpPr/>
          <p:nvPr/>
        </p:nvSpPr>
        <p:spPr>
          <a:xfrm flipH="1">
            <a:off x="3198519" y="5420358"/>
            <a:ext cx="1745803" cy="830997"/>
          </a:xfrm>
          <a:prstGeom prst="rect">
            <a:avLst/>
          </a:prstGeom>
          <a:solidFill>
            <a:schemeClr val="accent1">
              <a:lumMod val="20000"/>
              <a:lumOff val="80000"/>
            </a:schemeClr>
          </a:solidFill>
          <a:ln>
            <a:solidFill>
              <a:srgbClr val="00B050"/>
            </a:solidFill>
          </a:ln>
        </p:spPr>
        <p:txBody>
          <a:bodyPr wrap="square">
            <a:spAutoFit/>
          </a:bodyPr>
          <a:lstStyle/>
          <a:p>
            <a:r>
              <a:rPr lang="it-IT" sz="1200" dirty="0">
                <a:ea typeface="Yu Gothic Light" panose="020B0300000000000000" pitchFamily="34" charset="-128"/>
              </a:rPr>
              <a:t>10 round </a:t>
            </a:r>
          </a:p>
          <a:p>
            <a:r>
              <a:rPr lang="it-IT" sz="1200" dirty="0">
                <a:ea typeface="Yu Gothic Light" panose="020B0300000000000000" pitchFamily="34" charset="-128"/>
              </a:rPr>
              <a:t>@ ≈ 15 W and 0,24 </a:t>
            </a:r>
            <a:r>
              <a:rPr lang="it-IT" sz="1200" dirty="0" err="1">
                <a:ea typeface="Yu Gothic Light" panose="020B0300000000000000" pitchFamily="34" charset="-128"/>
              </a:rPr>
              <a:t>rpm</a:t>
            </a:r>
            <a:r>
              <a:rPr lang="it-IT" sz="1200" dirty="0">
                <a:ea typeface="Yu Gothic Light" panose="020B0300000000000000" pitchFamily="34" charset="-128"/>
              </a:rPr>
              <a:t>, </a:t>
            </a:r>
          </a:p>
          <a:p>
            <a:r>
              <a:rPr lang="it-IT" sz="1200" dirty="0">
                <a:ea typeface="Yu Gothic Light" panose="020B0300000000000000" pitchFamily="34" charset="-128"/>
              </a:rPr>
              <a:t>≈ 0,7 mm spot </a:t>
            </a:r>
            <a:r>
              <a:rPr lang="it-IT" sz="1200" dirty="0" err="1">
                <a:ea typeface="Yu Gothic Light" panose="020B0300000000000000" pitchFamily="34" charset="-128"/>
              </a:rPr>
              <a:t>diam</a:t>
            </a:r>
            <a:r>
              <a:rPr lang="it-IT" sz="1200" dirty="0">
                <a:ea typeface="Yu Gothic Light" panose="020B0300000000000000" pitchFamily="34" charset="-128"/>
              </a:rPr>
              <a:t>.,</a:t>
            </a:r>
          </a:p>
          <a:p>
            <a:r>
              <a:rPr lang="it-IT" sz="1200" dirty="0">
                <a:ea typeface="Yu Gothic Light" panose="020B0300000000000000" pitchFamily="34" charset="-128"/>
              </a:rPr>
              <a:t>1 mm </a:t>
            </a:r>
            <a:r>
              <a:rPr lang="it-IT" sz="1200" dirty="0" err="1">
                <a:ea typeface="Yu Gothic Light" panose="020B0300000000000000" pitchFamily="34" charset="-128"/>
              </a:rPr>
              <a:t>polishing</a:t>
            </a:r>
            <a:r>
              <a:rPr lang="it-IT" sz="1200" dirty="0">
                <a:ea typeface="Yu Gothic Light" panose="020B0300000000000000" pitchFamily="34" charset="-128"/>
              </a:rPr>
              <a:t> </a:t>
            </a:r>
            <a:r>
              <a:rPr lang="it-IT" sz="1200" dirty="0" err="1">
                <a:ea typeface="Yu Gothic Light" panose="020B0300000000000000" pitchFamily="34" charset="-128"/>
              </a:rPr>
              <a:t>thick</a:t>
            </a:r>
            <a:r>
              <a:rPr lang="it-IT" sz="1200" dirty="0">
                <a:ea typeface="Yu Gothic Light" panose="020B0300000000000000" pitchFamily="34" charset="-128"/>
              </a:rPr>
              <a:t>.</a:t>
            </a:r>
            <a:endParaRPr lang="it-IT" sz="1200" dirty="0"/>
          </a:p>
        </p:txBody>
      </p:sp>
      <p:sp>
        <p:nvSpPr>
          <p:cNvPr id="44" name="Forma 43"/>
          <p:cNvSpPr/>
          <p:nvPr/>
        </p:nvSpPr>
        <p:spPr>
          <a:xfrm rot="18524881" flipH="1">
            <a:off x="7134980" y="1547799"/>
            <a:ext cx="1234592" cy="101602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6" name="Gruppo 45"/>
          <p:cNvGrpSpPr/>
          <p:nvPr/>
        </p:nvGrpSpPr>
        <p:grpSpPr>
          <a:xfrm>
            <a:off x="8534842" y="4030044"/>
            <a:ext cx="2760622" cy="2292794"/>
            <a:chOff x="8534842" y="4030044"/>
            <a:chExt cx="2760622" cy="2292794"/>
          </a:xfrm>
        </p:grpSpPr>
        <p:pic>
          <p:nvPicPr>
            <p:cNvPr id="36" name="Immagin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34842" y="4030044"/>
              <a:ext cx="2760622" cy="2292794"/>
            </a:xfrm>
            <a:prstGeom prst="rect">
              <a:avLst/>
            </a:prstGeom>
            <a:solidFill>
              <a:schemeClr val="bg1"/>
            </a:solidFill>
            <a:ln w="38100">
              <a:solidFill>
                <a:srgbClr val="00B050"/>
              </a:solidFill>
            </a:ln>
          </p:spPr>
        </p:pic>
        <p:sp>
          <p:nvSpPr>
            <p:cNvPr id="38" name="Rettangolo 37"/>
            <p:cNvSpPr/>
            <p:nvPr/>
          </p:nvSpPr>
          <p:spPr>
            <a:xfrm>
              <a:off x="8664177" y="4211407"/>
              <a:ext cx="1700016" cy="307777"/>
            </a:xfrm>
            <a:prstGeom prst="rect">
              <a:avLst/>
            </a:prstGeom>
            <a:solidFill>
              <a:schemeClr val="bg1"/>
            </a:solidFill>
            <a:ln w="19050">
              <a:solidFill>
                <a:srgbClr val="00B050"/>
              </a:solidFill>
            </a:ln>
          </p:spPr>
          <p:txBody>
            <a:bodyPr wrap="none">
              <a:spAutoFit/>
            </a:bodyPr>
            <a:lstStyle/>
            <a:p>
              <a:pPr algn="ctr"/>
              <a:r>
                <a:rPr lang="en-GB" sz="1400" b="1" dirty="0"/>
                <a:t>Polished lateral surf.</a:t>
              </a:r>
            </a:p>
          </p:txBody>
        </p:sp>
        <p:sp>
          <p:nvSpPr>
            <p:cNvPr id="45" name="CasellaDiTesto 44"/>
            <p:cNvSpPr txBox="1"/>
            <p:nvPr/>
          </p:nvSpPr>
          <p:spPr>
            <a:xfrm>
              <a:off x="9403645" y="5965105"/>
              <a:ext cx="1344946" cy="307777"/>
            </a:xfrm>
            <a:prstGeom prst="rect">
              <a:avLst/>
            </a:prstGeom>
            <a:solidFill>
              <a:schemeClr val="bg1"/>
            </a:solidFill>
            <a:ln w="19050">
              <a:solidFill>
                <a:srgbClr val="00B050"/>
              </a:solidFill>
            </a:ln>
          </p:spPr>
          <p:txBody>
            <a:bodyPr wrap="square" rtlCol="0">
              <a:spAutoFit/>
            </a:bodyPr>
            <a:lstStyle/>
            <a:p>
              <a:r>
                <a:rPr lang="it-IT" sz="1400" dirty="0">
                  <a:ea typeface="Yu Gothic Light" panose="020B0300000000000000" pitchFamily="34" charset="-128"/>
                </a:rPr>
                <a:t>RMS ≈ 0,7 nm</a:t>
              </a:r>
              <a:endParaRPr lang="it-IT" sz="1400" b="1" dirty="0">
                <a:ea typeface="Yu Gothic Light" panose="020B0300000000000000" pitchFamily="34" charset="-128"/>
              </a:endParaRPr>
            </a:p>
          </p:txBody>
        </p:sp>
      </p:grpSp>
      <p:sp>
        <p:nvSpPr>
          <p:cNvPr id="3" name="CasellaDiTesto 2"/>
          <p:cNvSpPr txBox="1"/>
          <p:nvPr/>
        </p:nvSpPr>
        <p:spPr>
          <a:xfrm>
            <a:off x="8295154" y="3652906"/>
            <a:ext cx="2996846" cy="276999"/>
          </a:xfrm>
          <a:prstGeom prst="rect">
            <a:avLst/>
          </a:prstGeom>
          <a:noFill/>
        </p:spPr>
        <p:txBody>
          <a:bodyPr wrap="none" rtlCol="0">
            <a:spAutoFit/>
          </a:bodyPr>
          <a:lstStyle/>
          <a:p>
            <a:pPr algn="r"/>
            <a:r>
              <a:rPr lang="en-GB" sz="1200" dirty="0"/>
              <a:t>@ Physics Department (U. Roma Tor </a:t>
            </a:r>
            <a:r>
              <a:rPr lang="en-GB" sz="1200" dirty="0" err="1"/>
              <a:t>Vergata</a:t>
            </a:r>
            <a:r>
              <a:rPr lang="en-GB" sz="1200" dirty="0"/>
              <a:t>)</a:t>
            </a:r>
          </a:p>
        </p:txBody>
      </p:sp>
      <p:sp>
        <p:nvSpPr>
          <p:cNvPr id="8" name="Segnaposto data 3">
            <a:extLst>
              <a:ext uri="{FF2B5EF4-FFF2-40B4-BE49-F238E27FC236}">
                <a16:creationId xmlns:a16="http://schemas.microsoft.com/office/drawing/2014/main" id="{CE40C4C0-4C73-EF08-C652-4F058D9824B5}"/>
              </a:ext>
            </a:extLst>
          </p:cNvPr>
          <p:cNvSpPr>
            <a:spLocks noGrp="1"/>
          </p:cNvSpPr>
          <p:nvPr>
            <p:ph type="dt" sz="half" idx="10"/>
          </p:nvPr>
        </p:nvSpPr>
        <p:spPr>
          <a:xfrm>
            <a:off x="838200" y="6356350"/>
            <a:ext cx="2743200" cy="365125"/>
          </a:xfrm>
        </p:spPr>
        <p:txBody>
          <a:bodyPr/>
          <a:lstStyle/>
          <a:p>
            <a:r>
              <a:rPr lang="en-US" dirty="0"/>
              <a:t>GWDVac'22 - 29/09/2022</a:t>
            </a:r>
          </a:p>
        </p:txBody>
      </p:sp>
      <p:sp>
        <p:nvSpPr>
          <p:cNvPr id="9" name="Segnaposto piè di pagina 4">
            <a:extLst>
              <a:ext uri="{FF2B5EF4-FFF2-40B4-BE49-F238E27FC236}">
                <a16:creationId xmlns:a16="http://schemas.microsoft.com/office/drawing/2014/main" id="{1BC1213F-292E-B159-3454-78DC9C31100B}"/>
              </a:ext>
            </a:extLst>
          </p:cNvPr>
          <p:cNvSpPr>
            <a:spLocks noGrp="1"/>
          </p:cNvSpPr>
          <p:nvPr>
            <p:ph type="ftr" sz="quarter" idx="11"/>
          </p:nvPr>
        </p:nvSpPr>
        <p:spPr>
          <a:xfrm>
            <a:off x="4038600" y="6356350"/>
            <a:ext cx="4114800" cy="365125"/>
          </a:xfrm>
        </p:spPr>
        <p:txBody>
          <a:bodyPr/>
          <a:lstStyle/>
          <a:p>
            <a:r>
              <a:rPr lang="en-GB"/>
              <a:t>CO2 laser techniques in the perspective of future GW detectors  Diana Lumaca </a:t>
            </a:r>
            <a:endParaRPr lang="en-US" dirty="0"/>
          </a:p>
        </p:txBody>
      </p:sp>
      <p:pic>
        <p:nvPicPr>
          <p:cNvPr id="4" name="Immagine 3">
            <a:extLst>
              <a:ext uri="{FF2B5EF4-FFF2-40B4-BE49-F238E27FC236}">
                <a16:creationId xmlns:a16="http://schemas.microsoft.com/office/drawing/2014/main" id="{06ACA8F1-817F-2184-FF25-D42C197988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35700" y="1303933"/>
            <a:ext cx="1141422" cy="461324"/>
          </a:xfrm>
          <a:prstGeom prst="rect">
            <a:avLst/>
          </a:prstGeom>
        </p:spPr>
      </p:pic>
    </p:spTree>
    <p:extLst>
      <p:ext uri="{BB962C8B-B14F-4D97-AF65-F5344CB8AC3E}">
        <p14:creationId xmlns:p14="http://schemas.microsoft.com/office/powerpoint/2010/main" val="244450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6525761" y="2467322"/>
            <a:ext cx="4367507" cy="2557780"/>
            <a:chOff x="6525761" y="2467322"/>
            <a:chExt cx="4367507" cy="2557780"/>
          </a:xfrm>
        </p:grpSpPr>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5761" y="2639835"/>
              <a:ext cx="4367507" cy="2385267"/>
            </a:xfrm>
            <a:prstGeom prst="rect">
              <a:avLst/>
            </a:prstGeom>
          </p:spPr>
        </p:pic>
        <p:sp>
          <p:nvSpPr>
            <p:cNvPr id="35" name="CasellaDiTesto 34"/>
            <p:cNvSpPr txBox="1"/>
            <p:nvPr/>
          </p:nvSpPr>
          <p:spPr>
            <a:xfrm>
              <a:off x="8601409" y="3262321"/>
              <a:ext cx="1836000" cy="358134"/>
            </a:xfrm>
            <a:prstGeom prst="rect">
              <a:avLst/>
            </a:prstGeom>
            <a:solidFill>
              <a:schemeClr val="bg1"/>
            </a:solidFill>
            <a:ln>
              <a:solidFill>
                <a:schemeClr val="tx1"/>
              </a:solidFill>
            </a:ln>
          </p:spPr>
          <p:txBody>
            <a:bodyPr wrap="none" rtlCol="0">
              <a:spAutoFit/>
            </a:bodyPr>
            <a:lstStyle/>
            <a:p>
              <a:pPr algn="ctr"/>
              <a:r>
                <a:rPr lang="en-GB" sz="1000" dirty="0">
                  <a:solidFill>
                    <a:schemeClr val="tx2"/>
                  </a:solidFill>
                </a:rPr>
                <a:t>Sample: </a:t>
              </a:r>
              <a:r>
                <a:rPr lang="en-GB" sz="1000" dirty="0" err="1">
                  <a:solidFill>
                    <a:schemeClr val="tx2"/>
                  </a:solidFill>
                </a:rPr>
                <a:t>Suprasil</a:t>
              </a:r>
              <a:r>
                <a:rPr lang="en-GB" sz="1000" dirty="0">
                  <a:solidFill>
                    <a:schemeClr val="tx2"/>
                  </a:solidFill>
                </a:rPr>
                <a:t> </a:t>
              </a:r>
              <a:r>
                <a:rPr lang="en-GB" sz="1000" dirty="0" err="1">
                  <a:solidFill>
                    <a:schemeClr val="tx2"/>
                  </a:solidFill>
                </a:rPr>
                <a:t>impex</a:t>
              </a:r>
              <a:r>
                <a:rPr lang="en-GB" sz="1000" dirty="0">
                  <a:solidFill>
                    <a:schemeClr val="tx2"/>
                  </a:solidFill>
                </a:rPr>
                <a:t> fused silica</a:t>
              </a:r>
            </a:p>
            <a:p>
              <a:pPr algn="ctr"/>
              <a:r>
                <a:rPr lang="en-GB" sz="1000" dirty="0">
                  <a:solidFill>
                    <a:schemeClr val="tx2"/>
                  </a:solidFill>
                </a:rPr>
                <a:t>2 inch diam. – 1 mm thick.</a:t>
              </a:r>
            </a:p>
          </p:txBody>
        </p:sp>
        <p:cxnSp>
          <p:nvCxnSpPr>
            <p:cNvPr id="36" name="Connettore 2 35"/>
            <p:cNvCxnSpPr/>
            <p:nvPr/>
          </p:nvCxnSpPr>
          <p:spPr>
            <a:xfrm>
              <a:off x="7555860" y="2932648"/>
              <a:ext cx="465448" cy="1675612"/>
            </a:xfrm>
            <a:prstGeom prst="straightConnector1">
              <a:avLst/>
            </a:prstGeom>
            <a:ln>
              <a:solidFill>
                <a:srgbClr val="4100D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flipV="1">
              <a:off x="8096439" y="4629268"/>
              <a:ext cx="2228304" cy="24775"/>
            </a:xfrm>
            <a:prstGeom prst="straightConnector1">
              <a:avLst/>
            </a:prstGeom>
            <a:ln>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rot="4450787">
              <a:off x="7182115" y="3511441"/>
              <a:ext cx="1430826" cy="246221"/>
            </a:xfrm>
            <a:prstGeom prst="rect">
              <a:avLst/>
            </a:prstGeom>
            <a:noFill/>
            <a:ln>
              <a:noFill/>
            </a:ln>
          </p:spPr>
          <p:txBody>
            <a:bodyPr wrap="square" rtlCol="0">
              <a:spAutoFit/>
            </a:bodyPr>
            <a:lstStyle/>
            <a:p>
              <a:pPr algn="ctr"/>
              <a:r>
                <a:rPr lang="en-GB" sz="1000" dirty="0">
                  <a:solidFill>
                    <a:srgbClr val="4100D2"/>
                  </a:solidFill>
                </a:rPr>
                <a:t>CO</a:t>
              </a:r>
              <a:r>
                <a:rPr lang="en-GB" sz="1000" baseline="-25000" dirty="0">
                  <a:solidFill>
                    <a:srgbClr val="4100D2"/>
                  </a:solidFill>
                </a:rPr>
                <a:t>2</a:t>
              </a:r>
              <a:r>
                <a:rPr lang="en-GB" sz="1000" dirty="0">
                  <a:solidFill>
                    <a:srgbClr val="4100D2"/>
                  </a:solidFill>
                </a:rPr>
                <a:t> laser polishing</a:t>
              </a:r>
            </a:p>
          </p:txBody>
        </p:sp>
        <p:sp>
          <p:nvSpPr>
            <p:cNvPr id="39" name="CasellaDiTesto 38"/>
            <p:cNvSpPr txBox="1"/>
            <p:nvPr/>
          </p:nvSpPr>
          <p:spPr>
            <a:xfrm>
              <a:off x="8223227" y="4453398"/>
              <a:ext cx="1629634" cy="246221"/>
            </a:xfrm>
            <a:prstGeom prst="rect">
              <a:avLst/>
            </a:prstGeom>
            <a:noFill/>
            <a:ln>
              <a:noFill/>
            </a:ln>
          </p:spPr>
          <p:txBody>
            <a:bodyPr wrap="square" rtlCol="0">
              <a:spAutoFit/>
            </a:bodyPr>
            <a:lstStyle/>
            <a:p>
              <a:pPr algn="ctr"/>
              <a:r>
                <a:rPr lang="en-GB" sz="1000" dirty="0">
                  <a:solidFill>
                    <a:srgbClr val="00B050"/>
                  </a:solidFill>
                </a:rPr>
                <a:t>Ageing effect reduced!</a:t>
              </a:r>
            </a:p>
          </p:txBody>
        </p:sp>
        <p:sp>
          <p:nvSpPr>
            <p:cNvPr id="40" name="CasellaDiTesto 39"/>
            <p:cNvSpPr txBox="1"/>
            <p:nvPr/>
          </p:nvSpPr>
          <p:spPr>
            <a:xfrm>
              <a:off x="8096439" y="2467322"/>
              <a:ext cx="1225341" cy="238757"/>
            </a:xfrm>
            <a:prstGeom prst="rect">
              <a:avLst/>
            </a:prstGeom>
            <a:noFill/>
          </p:spPr>
          <p:txBody>
            <a:bodyPr wrap="none" rtlCol="0">
              <a:spAutoFit/>
            </a:bodyPr>
            <a:lstStyle/>
            <a:p>
              <a:r>
                <a:rPr lang="en-GB" sz="1200" b="1" dirty="0">
                  <a:solidFill>
                    <a:schemeClr val="tx2"/>
                  </a:solidFill>
                </a:rPr>
                <a:t>Ageing reduction</a:t>
              </a:r>
            </a:p>
          </p:txBody>
        </p:sp>
      </p:grpSp>
      <p:sp>
        <p:nvSpPr>
          <p:cNvPr id="2" name="Titolo 1">
            <a:extLst>
              <a:ext uri="{FF2B5EF4-FFF2-40B4-BE49-F238E27FC236}">
                <a16:creationId xmlns:a16="http://schemas.microsoft.com/office/drawing/2014/main" id="{FAE8C751-0D83-4A93-8DC0-758575FF2A74}"/>
              </a:ext>
            </a:extLst>
          </p:cNvPr>
          <p:cNvSpPr>
            <a:spLocks noGrp="1"/>
          </p:cNvSpPr>
          <p:nvPr>
            <p:ph type="title"/>
          </p:nvPr>
        </p:nvSpPr>
        <p:spPr/>
        <p:txBody>
          <a:bodyPr/>
          <a:lstStyle/>
          <a:p>
            <a:r>
              <a:rPr lang="en-GB" dirty="0"/>
              <a:t>Results: mechanical characterization</a:t>
            </a:r>
          </a:p>
        </p:txBody>
      </p:sp>
      <p:sp>
        <p:nvSpPr>
          <p:cNvPr id="6" name="Segnaposto numero diapositiva 5">
            <a:extLst>
              <a:ext uri="{FF2B5EF4-FFF2-40B4-BE49-F238E27FC236}">
                <a16:creationId xmlns:a16="http://schemas.microsoft.com/office/drawing/2014/main" id="{3FF584FA-CD65-4EAA-A8F7-D1C102866063}"/>
              </a:ext>
            </a:extLst>
          </p:cNvPr>
          <p:cNvSpPr>
            <a:spLocks noGrp="1"/>
          </p:cNvSpPr>
          <p:nvPr>
            <p:ph type="sldNum" sz="quarter" idx="12"/>
          </p:nvPr>
        </p:nvSpPr>
        <p:spPr/>
        <p:txBody>
          <a:bodyPr/>
          <a:lstStyle/>
          <a:p>
            <a:fld id="{FFBD214B-3A2D-48CF-BA22-4FC59A8CA476}" type="slidenum">
              <a:rPr lang="en-GB" smtClean="0"/>
              <a:t>16</a:t>
            </a:fld>
            <a:endParaRPr lang="en-GB"/>
          </a:p>
        </p:txBody>
      </p:sp>
      <p:pic>
        <p:nvPicPr>
          <p:cNvPr id="26" name="Immagin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06" y="2556208"/>
            <a:ext cx="5625550" cy="3960000"/>
          </a:xfrm>
          <a:prstGeom prst="rect">
            <a:avLst/>
          </a:prstGeom>
        </p:spPr>
      </p:pic>
      <p:pic>
        <p:nvPicPr>
          <p:cNvPr id="27" name="Immagin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406" y="2556208"/>
            <a:ext cx="5625550" cy="3960000"/>
          </a:xfrm>
          <a:prstGeom prst="rect">
            <a:avLst/>
          </a:prstGeom>
        </p:spPr>
      </p:pic>
      <p:pic>
        <p:nvPicPr>
          <p:cNvPr id="28" name="Immagin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2584489"/>
            <a:ext cx="5625550" cy="3960000"/>
          </a:xfrm>
          <a:prstGeom prst="rect">
            <a:avLst/>
          </a:prstGeom>
        </p:spPr>
      </p:pic>
      <mc:AlternateContent xmlns:mc="http://schemas.openxmlformats.org/markup-compatibility/2006" xmlns:a14="http://schemas.microsoft.com/office/drawing/2010/main">
        <mc:Choice Requires="a14">
          <p:graphicFrame>
            <p:nvGraphicFramePr>
              <p:cNvPr id="29" name="Tabella 28"/>
              <p:cNvGraphicFramePr>
                <a:graphicFrameLocks noGrp="1"/>
              </p:cNvGraphicFramePr>
              <p:nvPr/>
            </p:nvGraphicFramePr>
            <p:xfrm>
              <a:off x="849403" y="1328768"/>
              <a:ext cx="5220000" cy="1255721"/>
            </p:xfrm>
            <a:graphic>
              <a:graphicData uri="http://schemas.openxmlformats.org/drawingml/2006/table">
                <a:tbl>
                  <a:tblPr firstRow="1" bandRow="1">
                    <a:tableStyleId>{912C8C85-51F0-491E-9774-3900AFEF0FD7}</a:tableStyleId>
                  </a:tblPr>
                  <a:tblGrid>
                    <a:gridCol w="900000">
                      <a:extLst>
                        <a:ext uri="{9D8B030D-6E8A-4147-A177-3AD203B41FA5}">
                          <a16:colId xmlns:a16="http://schemas.microsoft.com/office/drawing/2014/main" val="1732409480"/>
                        </a:ext>
                      </a:extLst>
                    </a:gridCol>
                    <a:gridCol w="1440000">
                      <a:extLst>
                        <a:ext uri="{9D8B030D-6E8A-4147-A177-3AD203B41FA5}">
                          <a16:colId xmlns:a16="http://schemas.microsoft.com/office/drawing/2014/main" val="2532035663"/>
                        </a:ext>
                      </a:extLst>
                    </a:gridCol>
                    <a:gridCol w="1440000">
                      <a:extLst>
                        <a:ext uri="{9D8B030D-6E8A-4147-A177-3AD203B41FA5}">
                          <a16:colId xmlns:a16="http://schemas.microsoft.com/office/drawing/2014/main" val="2012423027"/>
                        </a:ext>
                      </a:extLst>
                    </a:gridCol>
                    <a:gridCol w="1440000">
                      <a:extLst>
                        <a:ext uri="{9D8B030D-6E8A-4147-A177-3AD203B41FA5}">
                          <a16:colId xmlns:a16="http://schemas.microsoft.com/office/drawing/2014/main" val="1771435497"/>
                        </a:ext>
                      </a:extLst>
                    </a:gridCol>
                  </a:tblGrid>
                  <a:tr h="293518">
                    <a:tc>
                      <a:txBody>
                        <a:bodyPr/>
                        <a:lstStyle/>
                        <a:p>
                          <a:endParaRPr lang="en-GB" sz="1400" dirty="0"/>
                        </a:p>
                      </a:txBody>
                      <a:tcPr/>
                    </a:tc>
                    <a:tc>
                      <a:txBody>
                        <a:bodyPr/>
                        <a:lstStyle/>
                        <a:p>
                          <a:r>
                            <a:rPr lang="en-GB" sz="1400" dirty="0"/>
                            <a:t>Initial</a:t>
                          </a:r>
                          <a:endParaRPr lang="en-GB" sz="1400" dirty="0">
                            <a:solidFill>
                              <a:schemeClr val="tx1"/>
                            </a:solidFill>
                          </a:endParaRPr>
                        </a:p>
                      </a:txBody>
                      <a:tcPr/>
                    </a:tc>
                    <a:tc>
                      <a:txBody>
                        <a:bodyPr/>
                        <a:lstStyle/>
                        <a:p>
                          <a:r>
                            <a:rPr lang="en-GB" sz="1400" dirty="0"/>
                            <a:t>After CO</a:t>
                          </a:r>
                          <a:r>
                            <a:rPr lang="en-GB" sz="1400" baseline="-25000" dirty="0"/>
                            <a:t>2</a:t>
                          </a:r>
                          <a:r>
                            <a:rPr lang="en-GB" sz="1400" baseline="0" dirty="0"/>
                            <a:t> pol.</a:t>
                          </a:r>
                          <a:endParaRPr lang="en-GB" sz="1400" dirty="0">
                            <a:solidFill>
                              <a:srgbClr val="0070C0"/>
                            </a:solidFill>
                          </a:endParaRPr>
                        </a:p>
                      </a:txBody>
                      <a:tcPr/>
                    </a:tc>
                    <a:tc>
                      <a:txBody>
                        <a:bodyPr/>
                        <a:lstStyle/>
                        <a:p>
                          <a:r>
                            <a:rPr lang="en-GB" sz="1400" dirty="0"/>
                            <a:t>After</a:t>
                          </a:r>
                          <a:r>
                            <a:rPr lang="en-GB" sz="1400" baseline="0" dirty="0"/>
                            <a:t> 1100°C</a:t>
                          </a:r>
                          <a:endParaRPr lang="en-GB" sz="1400" dirty="0">
                            <a:solidFill>
                              <a:srgbClr val="FF0000"/>
                            </a:solidFill>
                          </a:endParaRPr>
                        </a:p>
                      </a:txBody>
                      <a:tcPr/>
                    </a:tc>
                    <a:extLst>
                      <a:ext uri="{0D108BD9-81ED-4DB2-BD59-A6C34878D82A}">
                        <a16:rowId xmlns:a16="http://schemas.microsoft.com/office/drawing/2014/main" val="4065096543"/>
                      </a:ext>
                    </a:extLst>
                  </a:tr>
                  <a:tr h="312964">
                    <a:tc>
                      <a:txBody>
                        <a:bodyPr/>
                        <a:lstStyle/>
                        <a:p>
                          <a:endParaRPr lang="en-GB" sz="1400" dirty="0"/>
                        </a:p>
                      </a:txBody>
                      <a:tcPr/>
                    </a:tc>
                    <a:tc>
                      <a:txBody>
                        <a:bodyPr/>
                        <a:lstStyle/>
                        <a:p>
                          <a:endParaRPr lang="en-GB" sz="1400" dirty="0">
                            <a:solidFill>
                              <a:schemeClr val="tx1"/>
                            </a:solidFill>
                          </a:endParaRPr>
                        </a:p>
                      </a:txBody>
                      <a:tcPr/>
                    </a:tc>
                    <a:tc>
                      <a:txBody>
                        <a:bodyPr/>
                        <a:lstStyle/>
                        <a:p>
                          <a:endParaRPr lang="en-GB" sz="1400" dirty="0">
                            <a:solidFill>
                              <a:srgbClr val="0070C0"/>
                            </a:solidFill>
                          </a:endParaRPr>
                        </a:p>
                      </a:txBody>
                      <a:tcPr/>
                    </a:tc>
                    <a:tc>
                      <a:txBody>
                        <a:bodyPr/>
                        <a:lstStyle/>
                        <a:p>
                          <a:r>
                            <a:rPr lang="en-GB" sz="1400" dirty="0"/>
                            <a:t>1,4 E-7</a:t>
                          </a:r>
                          <a:endParaRPr lang="en-GB" sz="1400" dirty="0">
                            <a:solidFill>
                              <a:srgbClr val="FF0000"/>
                            </a:solidFill>
                          </a:endParaRPr>
                        </a:p>
                      </a:txBody>
                      <a:tcPr/>
                    </a:tc>
                    <a:extLst>
                      <a:ext uri="{0D108BD9-81ED-4DB2-BD59-A6C34878D82A}">
                        <a16:rowId xmlns:a16="http://schemas.microsoft.com/office/drawing/2014/main" val="3667626811"/>
                      </a:ext>
                    </a:extLst>
                  </a:tr>
                  <a:tr h="312964">
                    <a:tc>
                      <a:txBody>
                        <a:bodyPr/>
                        <a:lstStyle/>
                        <a:p>
                          <a:pPr/>
                          <a14:m>
                            <m:oMathPara xmlns:m="http://schemas.openxmlformats.org/officeDocument/2006/math">
                              <m:oMathParaPr>
                                <m:jc m:val="left"/>
                              </m:oMathParaPr>
                              <m:oMath xmlns:m="http://schemas.openxmlformats.org/officeDocument/2006/math">
                                <m:sSub>
                                  <m:sSubPr>
                                    <m:ctrlPr>
                                      <a:rPr lang="en-GB" sz="1400" i="1" smtClean="0">
                                        <a:latin typeface="Cambria Math" panose="02040503050406030204" pitchFamily="18" charset="0"/>
                                      </a:rPr>
                                    </m:ctrlPr>
                                  </m:sSubPr>
                                  <m:e>
                                    <m:r>
                                      <a:rPr lang="it-IT" sz="1400" smtClean="0">
                                        <a:latin typeface="Cambria Math" panose="02040503050406030204" pitchFamily="18" charset="0"/>
                                      </a:rPr>
                                      <m:t>𝑑</m:t>
                                    </m:r>
                                    <m:r>
                                      <a:rPr lang="it-IT" sz="1400" smtClean="0">
                                        <a:latin typeface="Cambria Math" panose="02040503050406030204" pitchFamily="18" charset="0"/>
                                      </a:rPr>
                                      <m:t>∗</m:t>
                                    </m:r>
                                    <m:r>
                                      <a:rPr lang="en-GB" sz="1400" smtClean="0">
                                        <a:latin typeface="Cambria Math" panose="02040503050406030204" pitchFamily="18" charset="0"/>
                                      </a:rPr>
                                      <m:t>𝝋</m:t>
                                    </m:r>
                                  </m:e>
                                  <m:sub>
                                    <m:r>
                                      <a:rPr lang="it-IT" sz="1400" smtClean="0">
                                        <a:latin typeface="Cambria Math" panose="02040503050406030204" pitchFamily="18" charset="0"/>
                                      </a:rPr>
                                      <m:t>𝒆𝒅𝒈𝒆</m:t>
                                    </m:r>
                                  </m:sub>
                                </m:sSub>
                              </m:oMath>
                            </m:oMathPara>
                          </a14:m>
                          <a:endParaRPr lang="en-GB" sz="1400" dirty="0"/>
                        </a:p>
                      </a:txBody>
                      <a:tcPr/>
                    </a:tc>
                    <a:tc>
                      <a:txBody>
                        <a:bodyPr/>
                        <a:lstStyle/>
                        <a:p>
                          <a:r>
                            <a:rPr lang="en-GB" sz="1400" dirty="0"/>
                            <a:t>1,17E-06</a:t>
                          </a:r>
                          <a:endParaRPr lang="en-GB" sz="1400" dirty="0">
                            <a:solidFill>
                              <a:schemeClr val="tx1"/>
                            </a:solidFill>
                          </a:endParaRPr>
                        </a:p>
                      </a:txBody>
                      <a:tcPr/>
                    </a:tc>
                    <a:tc>
                      <a:txBody>
                        <a:bodyPr/>
                        <a:lstStyle/>
                        <a:p>
                          <a:r>
                            <a:rPr lang="en-GB" sz="1400" dirty="0"/>
                            <a:t>1,78E-8</a:t>
                          </a:r>
                          <a:endParaRPr lang="en-GB" sz="1400" dirty="0">
                            <a:solidFill>
                              <a:srgbClr val="0070C0"/>
                            </a:solidFill>
                          </a:endParaRPr>
                        </a:p>
                      </a:txBody>
                      <a:tcPr/>
                    </a:tc>
                    <a:tc>
                      <a:txBody>
                        <a:bodyPr/>
                        <a:lstStyle/>
                        <a:p>
                          <a:r>
                            <a:rPr lang="en-GB" sz="1400" dirty="0"/>
                            <a:t>1,61</a:t>
                          </a:r>
                          <a:r>
                            <a:rPr lang="en-GB" sz="1400" baseline="0" dirty="0"/>
                            <a:t> </a:t>
                          </a:r>
                          <a:r>
                            <a:rPr lang="en-GB" sz="1400" dirty="0"/>
                            <a:t>E-8</a:t>
                          </a:r>
                          <a:endParaRPr lang="en-GB" sz="1400" dirty="0">
                            <a:solidFill>
                              <a:srgbClr val="FF0000"/>
                            </a:solidFill>
                          </a:endParaRPr>
                        </a:p>
                      </a:txBody>
                      <a:tcPr/>
                    </a:tc>
                    <a:extLst>
                      <a:ext uri="{0D108BD9-81ED-4DB2-BD59-A6C34878D82A}">
                        <a16:rowId xmlns:a16="http://schemas.microsoft.com/office/drawing/2014/main" val="493996219"/>
                      </a:ext>
                    </a:extLst>
                  </a:tr>
                  <a:tr h="312964">
                    <a:tc>
                      <a:txBody>
                        <a:bodyPr/>
                        <a:lstStyle/>
                        <a:p>
                          <a:endParaRPr lang="en-GB" sz="1400" dirty="0"/>
                        </a:p>
                      </a:txBody>
                      <a:tcPr/>
                    </a:tc>
                    <a:tc>
                      <a:txBody>
                        <a:bodyPr/>
                        <a:lstStyle/>
                        <a:p>
                          <a:endParaRPr lang="en-GB" sz="1400" dirty="0">
                            <a:solidFill>
                              <a:schemeClr val="tx1"/>
                            </a:solidFill>
                          </a:endParaRPr>
                        </a:p>
                      </a:txBody>
                      <a:tcPr/>
                    </a:tc>
                    <a:tc>
                      <a:txBody>
                        <a:bodyPr/>
                        <a:lstStyle/>
                        <a:p>
                          <a:endParaRPr lang="en-GB" sz="1400" dirty="0">
                            <a:solidFill>
                              <a:srgbClr val="0070C0"/>
                            </a:solidFill>
                          </a:endParaRPr>
                        </a:p>
                      </a:txBody>
                      <a:tcPr/>
                    </a:tc>
                    <a:tc>
                      <a:txBody>
                        <a:bodyPr/>
                        <a:lstStyle/>
                        <a:p>
                          <a:r>
                            <a:rPr lang="it-IT" sz="1400" dirty="0"/>
                            <a:t>1,10</a:t>
                          </a:r>
                          <a:r>
                            <a:rPr lang="it-IT" sz="1400" baseline="0" dirty="0"/>
                            <a:t> E-7</a:t>
                          </a:r>
                          <a:endParaRPr lang="en-GB" sz="1400" dirty="0">
                            <a:solidFill>
                              <a:srgbClr val="FF0000"/>
                            </a:solidFill>
                          </a:endParaRPr>
                        </a:p>
                      </a:txBody>
                      <a:tcPr/>
                    </a:tc>
                    <a:extLst>
                      <a:ext uri="{0D108BD9-81ED-4DB2-BD59-A6C34878D82A}">
                        <a16:rowId xmlns:a16="http://schemas.microsoft.com/office/drawing/2014/main" val="1682566935"/>
                      </a:ext>
                    </a:extLst>
                  </a:tr>
                </a:tbl>
              </a:graphicData>
            </a:graphic>
          </p:graphicFrame>
        </mc:Choice>
        <mc:Fallback xmlns="">
          <p:graphicFrame>
            <p:nvGraphicFramePr>
              <p:cNvPr id="29" name="Tabella 28"/>
              <p:cNvGraphicFramePr>
                <a:graphicFrameLocks noGrp="1"/>
              </p:cNvGraphicFramePr>
              <p:nvPr/>
            </p:nvGraphicFramePr>
            <p:xfrm>
              <a:off x="849403" y="1328768"/>
              <a:ext cx="5220000" cy="1255721"/>
            </p:xfrm>
            <a:graphic>
              <a:graphicData uri="http://schemas.openxmlformats.org/drawingml/2006/table">
                <a:tbl>
                  <a:tblPr firstRow="1" bandRow="1">
                    <a:tableStyleId>{912C8C85-51F0-491E-9774-3900AFEF0FD7}</a:tableStyleId>
                  </a:tblPr>
                  <a:tblGrid>
                    <a:gridCol w="900000">
                      <a:extLst>
                        <a:ext uri="{9D8B030D-6E8A-4147-A177-3AD203B41FA5}">
                          <a16:colId xmlns:a16="http://schemas.microsoft.com/office/drawing/2014/main" val="1732409480"/>
                        </a:ext>
                      </a:extLst>
                    </a:gridCol>
                    <a:gridCol w="1440000">
                      <a:extLst>
                        <a:ext uri="{9D8B030D-6E8A-4147-A177-3AD203B41FA5}">
                          <a16:colId xmlns:a16="http://schemas.microsoft.com/office/drawing/2014/main" val="2532035663"/>
                        </a:ext>
                      </a:extLst>
                    </a:gridCol>
                    <a:gridCol w="1440000">
                      <a:extLst>
                        <a:ext uri="{9D8B030D-6E8A-4147-A177-3AD203B41FA5}">
                          <a16:colId xmlns:a16="http://schemas.microsoft.com/office/drawing/2014/main" val="2012423027"/>
                        </a:ext>
                      </a:extLst>
                    </a:gridCol>
                    <a:gridCol w="1440000">
                      <a:extLst>
                        <a:ext uri="{9D8B030D-6E8A-4147-A177-3AD203B41FA5}">
                          <a16:colId xmlns:a16="http://schemas.microsoft.com/office/drawing/2014/main" val="1771435497"/>
                        </a:ext>
                      </a:extLst>
                    </a:gridCol>
                  </a:tblGrid>
                  <a:tr h="304800">
                    <a:tc>
                      <a:txBody>
                        <a:bodyPr/>
                        <a:lstStyle/>
                        <a:p>
                          <a:endParaRPr lang="en-GB" sz="1400"/>
                        </a:p>
                      </a:txBody>
                      <a:tcPr/>
                    </a:tc>
                    <a:tc>
                      <a:txBody>
                        <a:bodyPr/>
                        <a:lstStyle/>
                        <a:p>
                          <a:r>
                            <a:rPr lang="en-GB" sz="1400"/>
                            <a:t>Initial</a:t>
                          </a:r>
                          <a:endParaRPr lang="en-GB" sz="1400">
                            <a:solidFill>
                              <a:schemeClr val="tx1"/>
                            </a:solidFill>
                          </a:endParaRPr>
                        </a:p>
                      </a:txBody>
                      <a:tcPr/>
                    </a:tc>
                    <a:tc>
                      <a:txBody>
                        <a:bodyPr/>
                        <a:lstStyle/>
                        <a:p>
                          <a:r>
                            <a:rPr lang="en-GB" sz="1400"/>
                            <a:t>After CO</a:t>
                          </a:r>
                          <a:r>
                            <a:rPr lang="en-GB" sz="1400" baseline="-25000"/>
                            <a:t>2</a:t>
                          </a:r>
                          <a:r>
                            <a:rPr lang="en-GB" sz="1400" baseline="0"/>
                            <a:t> pol.</a:t>
                          </a:r>
                          <a:endParaRPr lang="en-GB" sz="1400">
                            <a:solidFill>
                              <a:srgbClr val="0070C0"/>
                            </a:solidFill>
                          </a:endParaRPr>
                        </a:p>
                      </a:txBody>
                      <a:tcPr/>
                    </a:tc>
                    <a:tc>
                      <a:txBody>
                        <a:bodyPr/>
                        <a:lstStyle/>
                        <a:p>
                          <a:r>
                            <a:rPr lang="en-GB" sz="1400"/>
                            <a:t>After</a:t>
                          </a:r>
                          <a:r>
                            <a:rPr lang="en-GB" sz="1400" baseline="0"/>
                            <a:t> 1100°C</a:t>
                          </a:r>
                          <a:endParaRPr lang="en-GB" sz="1400">
                            <a:solidFill>
                              <a:srgbClr val="FF0000"/>
                            </a:solidFill>
                          </a:endParaRPr>
                        </a:p>
                      </a:txBody>
                      <a:tcPr/>
                    </a:tc>
                    <a:extLst>
                      <a:ext uri="{0D108BD9-81ED-4DB2-BD59-A6C34878D82A}">
                        <a16:rowId xmlns:a16="http://schemas.microsoft.com/office/drawing/2014/main" val="4065096543"/>
                      </a:ext>
                    </a:extLst>
                  </a:tr>
                  <a:tr h="312964">
                    <a:tc>
                      <a:txBody>
                        <a:bodyPr/>
                        <a:lstStyle/>
                        <a:p>
                          <a:endParaRPr lang="en-GB" sz="1400"/>
                        </a:p>
                      </a:txBody>
                      <a:tcPr/>
                    </a:tc>
                    <a:tc>
                      <a:txBody>
                        <a:bodyPr/>
                        <a:lstStyle/>
                        <a:p>
                          <a:endParaRPr lang="en-GB" sz="1400">
                            <a:solidFill>
                              <a:schemeClr val="tx1"/>
                            </a:solidFill>
                          </a:endParaRPr>
                        </a:p>
                      </a:txBody>
                      <a:tcPr/>
                    </a:tc>
                    <a:tc>
                      <a:txBody>
                        <a:bodyPr/>
                        <a:lstStyle/>
                        <a:p>
                          <a:endParaRPr lang="en-GB" sz="1400">
                            <a:solidFill>
                              <a:srgbClr val="0070C0"/>
                            </a:solidFill>
                          </a:endParaRPr>
                        </a:p>
                      </a:txBody>
                      <a:tcPr/>
                    </a:tc>
                    <a:tc>
                      <a:txBody>
                        <a:bodyPr/>
                        <a:lstStyle/>
                        <a:p>
                          <a:r>
                            <a:rPr lang="en-GB" sz="1400"/>
                            <a:t>1,4 E-7</a:t>
                          </a:r>
                          <a:endParaRPr lang="en-GB" sz="1400">
                            <a:solidFill>
                              <a:srgbClr val="FF0000"/>
                            </a:solidFill>
                          </a:endParaRPr>
                        </a:p>
                      </a:txBody>
                      <a:tcPr/>
                    </a:tc>
                    <a:extLst>
                      <a:ext uri="{0D108BD9-81ED-4DB2-BD59-A6C34878D82A}">
                        <a16:rowId xmlns:a16="http://schemas.microsoft.com/office/drawing/2014/main" val="3667626811"/>
                      </a:ext>
                    </a:extLst>
                  </a:tr>
                  <a:tr h="324993">
                    <a:tc>
                      <a:txBody>
                        <a:bodyPr/>
                        <a:lstStyle/>
                        <a:p>
                          <a:endParaRPr lang="en-US"/>
                        </a:p>
                      </a:txBody>
                      <a:tcPr>
                        <a:blipFill>
                          <a:blip r:embed="rId7"/>
                          <a:stretch>
                            <a:fillRect l="-676" t="-194340" r="-479730" b="-115094"/>
                          </a:stretch>
                        </a:blipFill>
                      </a:tcPr>
                    </a:tc>
                    <a:tc>
                      <a:txBody>
                        <a:bodyPr/>
                        <a:lstStyle/>
                        <a:p>
                          <a:r>
                            <a:rPr lang="en-GB" sz="1400"/>
                            <a:t>1,17E-06</a:t>
                          </a:r>
                          <a:endParaRPr lang="en-GB" sz="1400">
                            <a:solidFill>
                              <a:schemeClr val="tx1"/>
                            </a:solidFill>
                          </a:endParaRPr>
                        </a:p>
                      </a:txBody>
                      <a:tcPr/>
                    </a:tc>
                    <a:tc>
                      <a:txBody>
                        <a:bodyPr/>
                        <a:lstStyle/>
                        <a:p>
                          <a:r>
                            <a:rPr lang="en-GB" sz="1400"/>
                            <a:t>1,78E-8</a:t>
                          </a:r>
                          <a:endParaRPr lang="en-GB" sz="1400">
                            <a:solidFill>
                              <a:srgbClr val="0070C0"/>
                            </a:solidFill>
                          </a:endParaRPr>
                        </a:p>
                      </a:txBody>
                      <a:tcPr/>
                    </a:tc>
                    <a:tc>
                      <a:txBody>
                        <a:bodyPr/>
                        <a:lstStyle/>
                        <a:p>
                          <a:r>
                            <a:rPr lang="en-GB" sz="1400"/>
                            <a:t>1,61</a:t>
                          </a:r>
                          <a:r>
                            <a:rPr lang="en-GB" sz="1400" baseline="0"/>
                            <a:t> </a:t>
                          </a:r>
                          <a:r>
                            <a:rPr lang="en-GB" sz="1400"/>
                            <a:t>E-8</a:t>
                          </a:r>
                          <a:endParaRPr lang="en-GB" sz="1400">
                            <a:solidFill>
                              <a:srgbClr val="FF0000"/>
                            </a:solidFill>
                          </a:endParaRPr>
                        </a:p>
                      </a:txBody>
                      <a:tcPr/>
                    </a:tc>
                    <a:extLst>
                      <a:ext uri="{0D108BD9-81ED-4DB2-BD59-A6C34878D82A}">
                        <a16:rowId xmlns:a16="http://schemas.microsoft.com/office/drawing/2014/main" val="493996219"/>
                      </a:ext>
                    </a:extLst>
                  </a:tr>
                  <a:tr h="312964">
                    <a:tc>
                      <a:txBody>
                        <a:bodyPr/>
                        <a:lstStyle/>
                        <a:p>
                          <a:endParaRPr lang="en-GB" sz="1400"/>
                        </a:p>
                      </a:txBody>
                      <a:tcPr/>
                    </a:tc>
                    <a:tc>
                      <a:txBody>
                        <a:bodyPr/>
                        <a:lstStyle/>
                        <a:p>
                          <a:endParaRPr lang="en-GB" sz="1400">
                            <a:solidFill>
                              <a:schemeClr val="tx1"/>
                            </a:solidFill>
                          </a:endParaRPr>
                        </a:p>
                      </a:txBody>
                      <a:tcPr/>
                    </a:tc>
                    <a:tc>
                      <a:txBody>
                        <a:bodyPr/>
                        <a:lstStyle/>
                        <a:p>
                          <a:endParaRPr lang="en-GB" sz="1400">
                            <a:solidFill>
                              <a:srgbClr val="0070C0"/>
                            </a:solidFill>
                          </a:endParaRPr>
                        </a:p>
                      </a:txBody>
                      <a:tcPr/>
                    </a:tc>
                    <a:tc>
                      <a:txBody>
                        <a:bodyPr/>
                        <a:lstStyle/>
                        <a:p>
                          <a:r>
                            <a:rPr lang="it-IT" sz="1400"/>
                            <a:t>1,10</a:t>
                          </a:r>
                          <a:r>
                            <a:rPr lang="it-IT" sz="1400" baseline="0"/>
                            <a:t> E-7</a:t>
                          </a:r>
                          <a:endParaRPr lang="en-GB" sz="1400">
                            <a:solidFill>
                              <a:srgbClr val="FF0000"/>
                            </a:solidFill>
                          </a:endParaRPr>
                        </a:p>
                      </a:txBody>
                      <a:tcPr/>
                    </a:tc>
                    <a:extLst>
                      <a:ext uri="{0D108BD9-81ED-4DB2-BD59-A6C34878D82A}">
                        <a16:rowId xmlns:a16="http://schemas.microsoft.com/office/drawing/2014/main" val="168256693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0" name="Tabella 29"/>
              <p:cNvGraphicFramePr>
                <a:graphicFrameLocks noGrp="1"/>
              </p:cNvGraphicFramePr>
              <p:nvPr/>
            </p:nvGraphicFramePr>
            <p:xfrm>
              <a:off x="846609" y="1334368"/>
              <a:ext cx="3780000" cy="1255721"/>
            </p:xfrm>
            <a:graphic>
              <a:graphicData uri="http://schemas.openxmlformats.org/drawingml/2006/table">
                <a:tbl>
                  <a:tblPr firstRow="1" bandRow="1">
                    <a:tableStyleId>{912C8C85-51F0-491E-9774-3900AFEF0FD7}</a:tableStyleId>
                  </a:tblPr>
                  <a:tblGrid>
                    <a:gridCol w="900000">
                      <a:extLst>
                        <a:ext uri="{9D8B030D-6E8A-4147-A177-3AD203B41FA5}">
                          <a16:colId xmlns:a16="http://schemas.microsoft.com/office/drawing/2014/main" val="1557720032"/>
                        </a:ext>
                      </a:extLst>
                    </a:gridCol>
                    <a:gridCol w="1440000">
                      <a:extLst>
                        <a:ext uri="{9D8B030D-6E8A-4147-A177-3AD203B41FA5}">
                          <a16:colId xmlns:a16="http://schemas.microsoft.com/office/drawing/2014/main" val="1413670135"/>
                        </a:ext>
                      </a:extLst>
                    </a:gridCol>
                    <a:gridCol w="1440000">
                      <a:extLst>
                        <a:ext uri="{9D8B030D-6E8A-4147-A177-3AD203B41FA5}">
                          <a16:colId xmlns:a16="http://schemas.microsoft.com/office/drawing/2014/main" val="3216014791"/>
                        </a:ext>
                      </a:extLst>
                    </a:gridCol>
                  </a:tblGrid>
                  <a:tr h="293518">
                    <a:tc>
                      <a:txBody>
                        <a:bodyPr/>
                        <a:lstStyle/>
                        <a:p>
                          <a:endParaRPr lang="en-GB" sz="1400" dirty="0"/>
                        </a:p>
                      </a:txBody>
                      <a:tcPr/>
                    </a:tc>
                    <a:tc>
                      <a:txBody>
                        <a:bodyPr/>
                        <a:lstStyle/>
                        <a:p>
                          <a:r>
                            <a:rPr lang="en-GB" sz="1400" dirty="0"/>
                            <a:t>Initial</a:t>
                          </a:r>
                          <a:endParaRPr lang="en-GB" sz="1400" dirty="0">
                            <a:solidFill>
                              <a:schemeClr val="tx1"/>
                            </a:solidFill>
                          </a:endParaRPr>
                        </a:p>
                      </a:txBody>
                      <a:tcPr/>
                    </a:tc>
                    <a:tc>
                      <a:txBody>
                        <a:bodyPr/>
                        <a:lstStyle/>
                        <a:p>
                          <a:r>
                            <a:rPr lang="en-GB" sz="1400" dirty="0"/>
                            <a:t>After CO</a:t>
                          </a:r>
                          <a:r>
                            <a:rPr lang="en-GB" sz="1400" baseline="-25000" dirty="0"/>
                            <a:t>2</a:t>
                          </a:r>
                          <a:r>
                            <a:rPr lang="en-GB" sz="1400" baseline="0" dirty="0"/>
                            <a:t> pol.</a:t>
                          </a:r>
                          <a:endParaRPr lang="en-GB" sz="1400" dirty="0">
                            <a:solidFill>
                              <a:srgbClr val="4100D2"/>
                            </a:solidFill>
                          </a:endParaRPr>
                        </a:p>
                      </a:txBody>
                      <a:tcPr/>
                    </a:tc>
                    <a:extLst>
                      <a:ext uri="{0D108BD9-81ED-4DB2-BD59-A6C34878D82A}">
                        <a16:rowId xmlns:a16="http://schemas.microsoft.com/office/drawing/2014/main" val="818944014"/>
                      </a:ext>
                    </a:extLst>
                  </a:tr>
                  <a:tr h="312964">
                    <a:tc>
                      <a:txBody>
                        <a:bodyPr/>
                        <a:lstStyle/>
                        <a:p>
                          <a:endParaRPr lang="en-GB" sz="1400" dirty="0"/>
                        </a:p>
                      </a:txBody>
                      <a:tcPr/>
                    </a:tc>
                    <a:tc>
                      <a:txBody>
                        <a:bodyPr/>
                        <a:lstStyle/>
                        <a:p>
                          <a:endParaRPr lang="en-GB" sz="1400" dirty="0">
                            <a:solidFill>
                              <a:schemeClr val="tx1"/>
                            </a:solidFill>
                          </a:endParaRPr>
                        </a:p>
                      </a:txBody>
                      <a:tcPr/>
                    </a:tc>
                    <a:tc>
                      <a:txBody>
                        <a:bodyPr/>
                        <a:lstStyle/>
                        <a:p>
                          <a:r>
                            <a:rPr lang="en-GB" sz="1400" dirty="0"/>
                            <a:t>1,7 E-7</a:t>
                          </a:r>
                          <a:endParaRPr lang="en-GB" sz="1400" dirty="0">
                            <a:solidFill>
                              <a:srgbClr val="4100D2"/>
                            </a:solidFill>
                          </a:endParaRPr>
                        </a:p>
                      </a:txBody>
                      <a:tcPr>
                        <a:solidFill>
                          <a:schemeClr val="bg1"/>
                        </a:solidFill>
                      </a:tcPr>
                    </a:tc>
                    <a:extLst>
                      <a:ext uri="{0D108BD9-81ED-4DB2-BD59-A6C34878D82A}">
                        <a16:rowId xmlns:a16="http://schemas.microsoft.com/office/drawing/2014/main" val="381389308"/>
                      </a:ext>
                    </a:extLst>
                  </a:tr>
                  <a:tr h="312964">
                    <a:tc>
                      <a:txBody>
                        <a:bodyPr/>
                        <a:lstStyle/>
                        <a:p>
                          <a:pPr/>
                          <a14:m>
                            <m:oMathPara xmlns:m="http://schemas.openxmlformats.org/officeDocument/2006/math">
                              <m:oMathParaPr>
                                <m:jc m:val="left"/>
                              </m:oMathParaPr>
                              <m:oMath xmlns:m="http://schemas.openxmlformats.org/officeDocument/2006/math">
                                <m:sSub>
                                  <m:sSubPr>
                                    <m:ctrlPr>
                                      <a:rPr lang="en-GB" sz="1400" i="1" smtClean="0">
                                        <a:latin typeface="Cambria Math" panose="02040503050406030204" pitchFamily="18" charset="0"/>
                                      </a:rPr>
                                    </m:ctrlPr>
                                  </m:sSubPr>
                                  <m:e>
                                    <m:r>
                                      <a:rPr lang="it-IT" sz="1400" smtClean="0">
                                        <a:latin typeface="Cambria Math" panose="02040503050406030204" pitchFamily="18" charset="0"/>
                                      </a:rPr>
                                      <m:t>𝑑</m:t>
                                    </m:r>
                                    <m:r>
                                      <a:rPr lang="it-IT" sz="1400" smtClean="0">
                                        <a:latin typeface="Cambria Math" panose="02040503050406030204" pitchFamily="18" charset="0"/>
                                      </a:rPr>
                                      <m:t>∗</m:t>
                                    </m:r>
                                    <m:r>
                                      <a:rPr lang="en-GB" sz="1400" smtClean="0">
                                        <a:latin typeface="Cambria Math" panose="02040503050406030204" pitchFamily="18" charset="0"/>
                                      </a:rPr>
                                      <m:t>𝝋</m:t>
                                    </m:r>
                                  </m:e>
                                  <m:sub>
                                    <m:r>
                                      <a:rPr lang="it-IT" sz="1400" smtClean="0">
                                        <a:latin typeface="Cambria Math" panose="02040503050406030204" pitchFamily="18" charset="0"/>
                                      </a:rPr>
                                      <m:t>𝒆𝒅𝒈𝒆</m:t>
                                    </m:r>
                                  </m:sub>
                                </m:sSub>
                              </m:oMath>
                            </m:oMathPara>
                          </a14:m>
                          <a:endParaRPr lang="en-GB" sz="1400" dirty="0"/>
                        </a:p>
                      </a:txBody>
                      <a:tcPr/>
                    </a:tc>
                    <a:tc>
                      <a:txBody>
                        <a:bodyPr/>
                        <a:lstStyle/>
                        <a:p>
                          <a:r>
                            <a:rPr lang="en-GB" sz="1400" dirty="0"/>
                            <a:t>1,17E-06</a:t>
                          </a:r>
                          <a:endParaRPr lang="en-GB" sz="1400" dirty="0">
                            <a:solidFill>
                              <a:schemeClr val="tx1"/>
                            </a:solidFill>
                          </a:endParaRPr>
                        </a:p>
                      </a:txBody>
                      <a:tcPr/>
                    </a:tc>
                    <a:tc>
                      <a:txBody>
                        <a:bodyPr/>
                        <a:lstStyle/>
                        <a:p>
                          <a:r>
                            <a:rPr lang="en-GB" sz="1400" dirty="0"/>
                            <a:t>4,94</a:t>
                          </a:r>
                          <a:r>
                            <a:rPr lang="en-GB" sz="1400" baseline="0" dirty="0"/>
                            <a:t> </a:t>
                          </a:r>
                          <a:r>
                            <a:rPr lang="en-GB" sz="1400" dirty="0"/>
                            <a:t>E-8</a:t>
                          </a:r>
                          <a:endParaRPr lang="en-GB" sz="1400" dirty="0">
                            <a:solidFill>
                              <a:srgbClr val="4100D2"/>
                            </a:solidFill>
                          </a:endParaRPr>
                        </a:p>
                      </a:txBody>
                      <a:tcPr>
                        <a:solidFill>
                          <a:schemeClr val="bg1"/>
                        </a:solidFill>
                      </a:tcPr>
                    </a:tc>
                    <a:extLst>
                      <a:ext uri="{0D108BD9-81ED-4DB2-BD59-A6C34878D82A}">
                        <a16:rowId xmlns:a16="http://schemas.microsoft.com/office/drawing/2014/main" val="4230382632"/>
                      </a:ext>
                    </a:extLst>
                  </a:tr>
                  <a:tr h="312964">
                    <a:tc>
                      <a:txBody>
                        <a:bodyPr/>
                        <a:lstStyle/>
                        <a:p>
                          <a:endParaRPr lang="en-GB" sz="1400" dirty="0"/>
                        </a:p>
                      </a:txBody>
                      <a:tcPr/>
                    </a:tc>
                    <a:tc>
                      <a:txBody>
                        <a:bodyPr/>
                        <a:lstStyle/>
                        <a:p>
                          <a:endParaRPr lang="en-GB" sz="1400" dirty="0">
                            <a:solidFill>
                              <a:schemeClr val="tx1"/>
                            </a:solidFill>
                          </a:endParaRPr>
                        </a:p>
                      </a:txBody>
                      <a:tcPr/>
                    </a:tc>
                    <a:tc>
                      <a:txBody>
                        <a:bodyPr/>
                        <a:lstStyle/>
                        <a:p>
                          <a:r>
                            <a:rPr lang="it-IT" sz="1400" dirty="0"/>
                            <a:t>1,61 E-8</a:t>
                          </a:r>
                          <a:endParaRPr lang="en-GB" sz="1400" dirty="0">
                            <a:solidFill>
                              <a:srgbClr val="4100D2"/>
                            </a:solidFill>
                          </a:endParaRPr>
                        </a:p>
                      </a:txBody>
                      <a:tcPr>
                        <a:solidFill>
                          <a:schemeClr val="bg1"/>
                        </a:solidFill>
                      </a:tcPr>
                    </a:tc>
                    <a:extLst>
                      <a:ext uri="{0D108BD9-81ED-4DB2-BD59-A6C34878D82A}">
                        <a16:rowId xmlns:a16="http://schemas.microsoft.com/office/drawing/2014/main" val="43177697"/>
                      </a:ext>
                    </a:extLst>
                  </a:tr>
                </a:tbl>
              </a:graphicData>
            </a:graphic>
          </p:graphicFrame>
        </mc:Choice>
        <mc:Fallback xmlns="">
          <p:graphicFrame>
            <p:nvGraphicFramePr>
              <p:cNvPr id="30" name="Tabella 29"/>
              <p:cNvGraphicFramePr>
                <a:graphicFrameLocks noGrp="1"/>
              </p:cNvGraphicFramePr>
              <p:nvPr/>
            </p:nvGraphicFramePr>
            <p:xfrm>
              <a:off x="846609" y="1334368"/>
              <a:ext cx="3780000" cy="1255721"/>
            </p:xfrm>
            <a:graphic>
              <a:graphicData uri="http://schemas.openxmlformats.org/drawingml/2006/table">
                <a:tbl>
                  <a:tblPr firstRow="1" bandRow="1">
                    <a:tableStyleId>{912C8C85-51F0-491E-9774-3900AFEF0FD7}</a:tableStyleId>
                  </a:tblPr>
                  <a:tblGrid>
                    <a:gridCol w="900000">
                      <a:extLst>
                        <a:ext uri="{9D8B030D-6E8A-4147-A177-3AD203B41FA5}">
                          <a16:colId xmlns:a16="http://schemas.microsoft.com/office/drawing/2014/main" val="1557720032"/>
                        </a:ext>
                      </a:extLst>
                    </a:gridCol>
                    <a:gridCol w="1440000">
                      <a:extLst>
                        <a:ext uri="{9D8B030D-6E8A-4147-A177-3AD203B41FA5}">
                          <a16:colId xmlns:a16="http://schemas.microsoft.com/office/drawing/2014/main" val="1413670135"/>
                        </a:ext>
                      </a:extLst>
                    </a:gridCol>
                    <a:gridCol w="1440000">
                      <a:extLst>
                        <a:ext uri="{9D8B030D-6E8A-4147-A177-3AD203B41FA5}">
                          <a16:colId xmlns:a16="http://schemas.microsoft.com/office/drawing/2014/main" val="3216014791"/>
                        </a:ext>
                      </a:extLst>
                    </a:gridCol>
                  </a:tblGrid>
                  <a:tr h="304800">
                    <a:tc>
                      <a:txBody>
                        <a:bodyPr/>
                        <a:lstStyle/>
                        <a:p>
                          <a:endParaRPr lang="en-GB" sz="1400"/>
                        </a:p>
                      </a:txBody>
                      <a:tcPr/>
                    </a:tc>
                    <a:tc>
                      <a:txBody>
                        <a:bodyPr/>
                        <a:lstStyle/>
                        <a:p>
                          <a:r>
                            <a:rPr lang="en-GB" sz="1400"/>
                            <a:t>Initial</a:t>
                          </a:r>
                          <a:endParaRPr lang="en-GB" sz="1400">
                            <a:solidFill>
                              <a:schemeClr val="tx1"/>
                            </a:solidFill>
                          </a:endParaRPr>
                        </a:p>
                      </a:txBody>
                      <a:tcPr/>
                    </a:tc>
                    <a:tc>
                      <a:txBody>
                        <a:bodyPr/>
                        <a:lstStyle/>
                        <a:p>
                          <a:r>
                            <a:rPr lang="en-GB" sz="1400"/>
                            <a:t>After CO</a:t>
                          </a:r>
                          <a:r>
                            <a:rPr lang="en-GB" sz="1400" baseline="-25000"/>
                            <a:t>2</a:t>
                          </a:r>
                          <a:r>
                            <a:rPr lang="en-GB" sz="1400" baseline="0"/>
                            <a:t> pol.</a:t>
                          </a:r>
                          <a:endParaRPr lang="en-GB" sz="1400">
                            <a:solidFill>
                              <a:srgbClr val="4100D2"/>
                            </a:solidFill>
                          </a:endParaRPr>
                        </a:p>
                      </a:txBody>
                      <a:tcPr/>
                    </a:tc>
                    <a:extLst>
                      <a:ext uri="{0D108BD9-81ED-4DB2-BD59-A6C34878D82A}">
                        <a16:rowId xmlns:a16="http://schemas.microsoft.com/office/drawing/2014/main" val="818944014"/>
                      </a:ext>
                    </a:extLst>
                  </a:tr>
                  <a:tr h="312964">
                    <a:tc>
                      <a:txBody>
                        <a:bodyPr/>
                        <a:lstStyle/>
                        <a:p>
                          <a:endParaRPr lang="en-GB" sz="1400"/>
                        </a:p>
                      </a:txBody>
                      <a:tcPr/>
                    </a:tc>
                    <a:tc>
                      <a:txBody>
                        <a:bodyPr/>
                        <a:lstStyle/>
                        <a:p>
                          <a:endParaRPr lang="en-GB" sz="1400">
                            <a:solidFill>
                              <a:schemeClr val="tx1"/>
                            </a:solidFill>
                          </a:endParaRPr>
                        </a:p>
                      </a:txBody>
                      <a:tcPr/>
                    </a:tc>
                    <a:tc>
                      <a:txBody>
                        <a:bodyPr/>
                        <a:lstStyle/>
                        <a:p>
                          <a:r>
                            <a:rPr lang="en-GB" sz="1400"/>
                            <a:t>1,7 E-7</a:t>
                          </a:r>
                          <a:endParaRPr lang="en-GB" sz="1400">
                            <a:solidFill>
                              <a:srgbClr val="4100D2"/>
                            </a:solidFill>
                          </a:endParaRPr>
                        </a:p>
                      </a:txBody>
                      <a:tcPr>
                        <a:solidFill>
                          <a:schemeClr val="bg1"/>
                        </a:solidFill>
                      </a:tcPr>
                    </a:tc>
                    <a:extLst>
                      <a:ext uri="{0D108BD9-81ED-4DB2-BD59-A6C34878D82A}">
                        <a16:rowId xmlns:a16="http://schemas.microsoft.com/office/drawing/2014/main" val="381389308"/>
                      </a:ext>
                    </a:extLst>
                  </a:tr>
                  <a:tr h="324993">
                    <a:tc>
                      <a:txBody>
                        <a:bodyPr/>
                        <a:lstStyle/>
                        <a:p>
                          <a:endParaRPr lang="en-US"/>
                        </a:p>
                      </a:txBody>
                      <a:tcPr>
                        <a:blipFill>
                          <a:blip r:embed="rId8"/>
                          <a:stretch>
                            <a:fillRect t="-194340" r="-320270" b="-115094"/>
                          </a:stretch>
                        </a:blipFill>
                      </a:tcPr>
                    </a:tc>
                    <a:tc>
                      <a:txBody>
                        <a:bodyPr/>
                        <a:lstStyle/>
                        <a:p>
                          <a:r>
                            <a:rPr lang="en-GB" sz="1400"/>
                            <a:t>1,17E-06</a:t>
                          </a:r>
                          <a:endParaRPr lang="en-GB" sz="1400">
                            <a:solidFill>
                              <a:schemeClr val="tx1"/>
                            </a:solidFill>
                          </a:endParaRPr>
                        </a:p>
                      </a:txBody>
                      <a:tcPr/>
                    </a:tc>
                    <a:tc>
                      <a:txBody>
                        <a:bodyPr/>
                        <a:lstStyle/>
                        <a:p>
                          <a:r>
                            <a:rPr lang="en-GB" sz="1400"/>
                            <a:t>4,94</a:t>
                          </a:r>
                          <a:r>
                            <a:rPr lang="en-GB" sz="1400" baseline="0"/>
                            <a:t> </a:t>
                          </a:r>
                          <a:r>
                            <a:rPr lang="en-GB" sz="1400"/>
                            <a:t>E-8</a:t>
                          </a:r>
                          <a:endParaRPr lang="en-GB" sz="1400">
                            <a:solidFill>
                              <a:srgbClr val="4100D2"/>
                            </a:solidFill>
                          </a:endParaRPr>
                        </a:p>
                      </a:txBody>
                      <a:tcPr>
                        <a:solidFill>
                          <a:schemeClr val="bg1"/>
                        </a:solidFill>
                      </a:tcPr>
                    </a:tc>
                    <a:extLst>
                      <a:ext uri="{0D108BD9-81ED-4DB2-BD59-A6C34878D82A}">
                        <a16:rowId xmlns:a16="http://schemas.microsoft.com/office/drawing/2014/main" val="4230382632"/>
                      </a:ext>
                    </a:extLst>
                  </a:tr>
                  <a:tr h="312964">
                    <a:tc>
                      <a:txBody>
                        <a:bodyPr/>
                        <a:lstStyle/>
                        <a:p>
                          <a:endParaRPr lang="en-GB" sz="1400"/>
                        </a:p>
                      </a:txBody>
                      <a:tcPr/>
                    </a:tc>
                    <a:tc>
                      <a:txBody>
                        <a:bodyPr/>
                        <a:lstStyle/>
                        <a:p>
                          <a:endParaRPr lang="en-GB" sz="1400">
                            <a:solidFill>
                              <a:schemeClr val="tx1"/>
                            </a:solidFill>
                          </a:endParaRPr>
                        </a:p>
                      </a:txBody>
                      <a:tcPr/>
                    </a:tc>
                    <a:tc>
                      <a:txBody>
                        <a:bodyPr/>
                        <a:lstStyle/>
                        <a:p>
                          <a:r>
                            <a:rPr lang="it-IT" sz="1400"/>
                            <a:t>1,61 E-8</a:t>
                          </a:r>
                          <a:endParaRPr lang="en-GB" sz="1400">
                            <a:solidFill>
                              <a:srgbClr val="4100D2"/>
                            </a:solidFill>
                          </a:endParaRPr>
                        </a:p>
                      </a:txBody>
                      <a:tcPr>
                        <a:solidFill>
                          <a:schemeClr val="bg1"/>
                        </a:solidFill>
                      </a:tcPr>
                    </a:tc>
                    <a:extLst>
                      <a:ext uri="{0D108BD9-81ED-4DB2-BD59-A6C34878D82A}">
                        <a16:rowId xmlns:a16="http://schemas.microsoft.com/office/drawing/2014/main" val="4317769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1" name="Tabella 30"/>
              <p:cNvGraphicFramePr>
                <a:graphicFrameLocks noGrp="1"/>
              </p:cNvGraphicFramePr>
              <p:nvPr/>
            </p:nvGraphicFramePr>
            <p:xfrm>
              <a:off x="843815" y="1334368"/>
              <a:ext cx="2340000" cy="1255721"/>
            </p:xfrm>
            <a:graphic>
              <a:graphicData uri="http://schemas.openxmlformats.org/drawingml/2006/table">
                <a:tbl>
                  <a:tblPr firstRow="1" bandRow="1">
                    <a:tableStyleId>{912C8C85-51F0-491E-9774-3900AFEF0FD7}</a:tableStyleId>
                  </a:tblPr>
                  <a:tblGrid>
                    <a:gridCol w="900000">
                      <a:extLst>
                        <a:ext uri="{9D8B030D-6E8A-4147-A177-3AD203B41FA5}">
                          <a16:colId xmlns:a16="http://schemas.microsoft.com/office/drawing/2014/main" val="279737283"/>
                        </a:ext>
                      </a:extLst>
                    </a:gridCol>
                    <a:gridCol w="1440000">
                      <a:extLst>
                        <a:ext uri="{9D8B030D-6E8A-4147-A177-3AD203B41FA5}">
                          <a16:colId xmlns:a16="http://schemas.microsoft.com/office/drawing/2014/main" val="1325867229"/>
                        </a:ext>
                      </a:extLst>
                    </a:gridCol>
                  </a:tblGrid>
                  <a:tr h="293518">
                    <a:tc>
                      <a:txBody>
                        <a:bodyPr/>
                        <a:lstStyle/>
                        <a:p>
                          <a:pPr algn="l"/>
                          <a:endParaRPr lang="en-GB" sz="1400" dirty="0"/>
                        </a:p>
                      </a:txBody>
                      <a:tcPr>
                        <a:lnR w="12700" cap="flat" cmpd="sng" algn="ctr">
                          <a:solidFill>
                            <a:srgbClr val="92D050"/>
                          </a:solidFill>
                          <a:prstDash val="solid"/>
                          <a:round/>
                          <a:headEnd type="none" w="med" len="med"/>
                          <a:tailEnd type="none" w="med" len="med"/>
                        </a:lnR>
                      </a:tcPr>
                    </a:tc>
                    <a:tc>
                      <a:txBody>
                        <a:bodyPr/>
                        <a:lstStyle/>
                        <a:p>
                          <a:r>
                            <a:rPr lang="en-GB" sz="1400" dirty="0"/>
                            <a:t>Initial</a:t>
                          </a:r>
                          <a:endParaRPr lang="en-GB" sz="1400" dirty="0">
                            <a:solidFill>
                              <a:schemeClr val="tx1"/>
                            </a:solidFill>
                          </a:endParaRPr>
                        </a:p>
                      </a:txBody>
                      <a:tcPr>
                        <a:lnL w="12700" cap="flat" cmpd="sng" algn="ctr">
                          <a:solidFill>
                            <a:srgbClr val="92D050"/>
                          </a:solidFill>
                          <a:prstDash val="solid"/>
                          <a:round/>
                          <a:headEnd type="none" w="med" len="med"/>
                          <a:tailEnd type="none" w="med" len="med"/>
                        </a:lnL>
                      </a:tcPr>
                    </a:tc>
                    <a:extLst>
                      <a:ext uri="{0D108BD9-81ED-4DB2-BD59-A6C34878D82A}">
                        <a16:rowId xmlns:a16="http://schemas.microsoft.com/office/drawing/2014/main" val="2186114652"/>
                      </a:ext>
                    </a:extLst>
                  </a:tr>
                  <a:tr h="312964">
                    <a:tc>
                      <a:txBody>
                        <a:bodyPr/>
                        <a:lstStyle/>
                        <a:p>
                          <a:pPr algn="l"/>
                          <a14:m>
                            <m:oMathPara xmlns:m="http://schemas.openxmlformats.org/officeDocument/2006/math">
                              <m:oMathParaPr>
                                <m:jc m:val="left"/>
                              </m:oMathParaPr>
                              <m:oMath xmlns:m="http://schemas.openxmlformats.org/officeDocument/2006/math">
                                <m:sSub>
                                  <m:sSubPr>
                                    <m:ctrlPr>
                                      <a:rPr lang="en-GB" sz="1400" i="1" smtClean="0">
                                        <a:latin typeface="Cambria Math" panose="02040503050406030204" pitchFamily="18" charset="0"/>
                                      </a:rPr>
                                    </m:ctrlPr>
                                  </m:sSubPr>
                                  <m:e>
                                    <m:r>
                                      <a:rPr lang="en-GB" sz="1400" smtClean="0">
                                        <a:latin typeface="Cambria Math" panose="02040503050406030204" pitchFamily="18" charset="0"/>
                                      </a:rPr>
                                      <m:t>𝝋</m:t>
                                    </m:r>
                                  </m:e>
                                  <m:sub>
                                    <m:r>
                                      <a:rPr lang="it-IT" sz="1400" smtClean="0">
                                        <a:latin typeface="Cambria Math" panose="02040503050406030204" pitchFamily="18" charset="0"/>
                                      </a:rPr>
                                      <m:t>𝒕𝒐𝒕</m:t>
                                    </m:r>
                                  </m:sub>
                                </m:sSub>
                              </m:oMath>
                            </m:oMathPara>
                          </a14:m>
                          <a:endParaRPr lang="en-GB" sz="1400" dirty="0"/>
                        </a:p>
                      </a:txBody>
                      <a:tcPr>
                        <a:lnR w="12700" cap="flat" cmpd="sng" algn="ctr">
                          <a:solidFill>
                            <a:srgbClr val="92D050"/>
                          </a:solidFill>
                          <a:prstDash val="solid"/>
                          <a:round/>
                          <a:headEnd type="none" w="med" len="med"/>
                          <a:tailEnd type="none" w="med" len="med"/>
                        </a:lnR>
                        <a:solidFill>
                          <a:schemeClr val="bg1"/>
                        </a:solidFill>
                      </a:tcPr>
                    </a:tc>
                    <a:tc>
                      <a:txBody>
                        <a:bodyPr/>
                        <a:lstStyle/>
                        <a:p>
                          <a:r>
                            <a:rPr lang="en-GB" sz="1400" dirty="0"/>
                            <a:t>3.30 E-6</a:t>
                          </a:r>
                          <a:endParaRPr lang="en-GB" sz="1400" dirty="0">
                            <a:solidFill>
                              <a:schemeClr val="tx1"/>
                            </a:solidFill>
                          </a:endParaRPr>
                        </a:p>
                      </a:txBody>
                      <a:tcPr>
                        <a:lnL w="12700" cap="flat" cmpd="sng" algn="ctr">
                          <a:solidFill>
                            <a:srgbClr val="92D050"/>
                          </a:solidFill>
                          <a:prstDash val="solid"/>
                          <a:round/>
                          <a:headEnd type="none" w="med" len="med"/>
                          <a:tailEnd type="none" w="med" len="med"/>
                        </a:lnL>
                        <a:solidFill>
                          <a:schemeClr val="bg1"/>
                        </a:solidFill>
                      </a:tcPr>
                    </a:tc>
                    <a:extLst>
                      <a:ext uri="{0D108BD9-81ED-4DB2-BD59-A6C34878D82A}">
                        <a16:rowId xmlns:a16="http://schemas.microsoft.com/office/drawing/2014/main" val="2552447371"/>
                      </a:ext>
                    </a:extLst>
                  </a:tr>
                  <a:tr h="312964">
                    <a:tc>
                      <a:txBody>
                        <a:bodyPr/>
                        <a:lstStyle/>
                        <a:p>
                          <a:pPr algn="l"/>
                          <a14:m>
                            <m:oMathPara xmlns:m="http://schemas.openxmlformats.org/officeDocument/2006/math">
                              <m:oMathParaPr>
                                <m:jc m:val="left"/>
                              </m:oMathParaPr>
                              <m:oMath xmlns:m="http://schemas.openxmlformats.org/officeDocument/2006/math">
                                <m:r>
                                  <a:rPr lang="en-GB" sz="1400" smtClean="0">
                                    <a:latin typeface="Cambria Math" panose="02040503050406030204" pitchFamily="18" charset="0"/>
                                  </a:rPr>
                                  <m:t>𝜖</m:t>
                                </m:r>
                                <m:r>
                                  <a:rPr lang="it-IT" sz="1400" smtClean="0">
                                    <a:latin typeface="Cambria Math" panose="02040503050406030204" pitchFamily="18" charset="0"/>
                                  </a:rPr>
                                  <m:t>𝑑</m:t>
                                </m:r>
                                <m:sSub>
                                  <m:sSubPr>
                                    <m:ctrlPr>
                                      <a:rPr lang="en-GB" sz="1400" i="1" smtClean="0">
                                        <a:latin typeface="Cambria Math" panose="02040503050406030204" pitchFamily="18" charset="0"/>
                                      </a:rPr>
                                    </m:ctrlPr>
                                  </m:sSubPr>
                                  <m:e>
                                    <m:r>
                                      <a:rPr lang="en-GB" sz="1400" smtClean="0">
                                        <a:latin typeface="Cambria Math" panose="02040503050406030204" pitchFamily="18" charset="0"/>
                                      </a:rPr>
                                      <m:t>𝝋</m:t>
                                    </m:r>
                                  </m:e>
                                  <m:sub>
                                    <m:r>
                                      <a:rPr lang="it-IT" sz="1400" smtClean="0">
                                        <a:latin typeface="Cambria Math" panose="02040503050406030204" pitchFamily="18" charset="0"/>
                                      </a:rPr>
                                      <m:t>𝒆𝒅𝒈𝒆</m:t>
                                    </m:r>
                                  </m:sub>
                                </m:sSub>
                              </m:oMath>
                            </m:oMathPara>
                          </a14:m>
                          <a:endParaRPr lang="en-GB" sz="1400" dirty="0"/>
                        </a:p>
                      </a:txBody>
                      <a:tcPr>
                        <a:lnR w="12700" cap="flat" cmpd="sng" algn="ctr">
                          <a:solidFill>
                            <a:srgbClr val="92D050"/>
                          </a:solidFill>
                          <a:prstDash val="solid"/>
                          <a:round/>
                          <a:headEnd type="none" w="med" len="med"/>
                          <a:tailEnd type="none" w="med" len="med"/>
                        </a:lnR>
                        <a:solidFill>
                          <a:schemeClr val="bg1"/>
                        </a:solidFill>
                      </a:tcPr>
                    </a:tc>
                    <a:tc>
                      <a:txBody>
                        <a:bodyPr/>
                        <a:lstStyle/>
                        <a:p>
                          <a:r>
                            <a:rPr lang="en-GB" sz="1400" dirty="0"/>
                            <a:t>3,07 E-06</a:t>
                          </a:r>
                          <a:endParaRPr lang="en-GB" sz="1400" dirty="0">
                            <a:solidFill>
                              <a:schemeClr val="tx1"/>
                            </a:solidFill>
                          </a:endParaRPr>
                        </a:p>
                      </a:txBody>
                      <a:tcPr>
                        <a:lnL w="12700" cap="flat" cmpd="sng" algn="ctr">
                          <a:solidFill>
                            <a:srgbClr val="92D050"/>
                          </a:solidFill>
                          <a:prstDash val="solid"/>
                          <a:round/>
                          <a:headEnd type="none" w="med" len="med"/>
                          <a:tailEnd type="none" w="med" len="med"/>
                        </a:lnL>
                        <a:solidFill>
                          <a:schemeClr val="bg1"/>
                        </a:solidFill>
                      </a:tcPr>
                    </a:tc>
                    <a:extLst>
                      <a:ext uri="{0D108BD9-81ED-4DB2-BD59-A6C34878D82A}">
                        <a16:rowId xmlns:a16="http://schemas.microsoft.com/office/drawing/2014/main" val="3376876127"/>
                      </a:ext>
                    </a:extLst>
                  </a:tr>
                  <a:tr h="312964">
                    <a:tc>
                      <a:txBody>
                        <a:bodyPr/>
                        <a:lstStyle/>
                        <a:p>
                          <a:pPr algn="l"/>
                          <a:r>
                            <a:rPr lang="en-GB" sz="1400" dirty="0"/>
                            <a:t> </a:t>
                          </a:r>
                          <a14:m>
                            <m:oMath xmlns:m="http://schemas.openxmlformats.org/officeDocument/2006/math">
                              <m:sSub>
                                <m:sSubPr>
                                  <m:ctrlPr>
                                    <a:rPr lang="en-GB" sz="1400" i="1" smtClean="0">
                                      <a:latin typeface="Cambria Math" panose="02040503050406030204" pitchFamily="18" charset="0"/>
                                    </a:rPr>
                                  </m:ctrlPr>
                                </m:sSubPr>
                                <m:e>
                                  <m:r>
                                    <a:rPr lang="en-GB" sz="1400" smtClean="0">
                                      <a:latin typeface="Cambria Math" panose="02040503050406030204" pitchFamily="18" charset="0"/>
                                    </a:rPr>
                                    <m:t>𝝋</m:t>
                                  </m:r>
                                </m:e>
                                <m:sub>
                                  <m:r>
                                    <a:rPr lang="it-IT" sz="1400" smtClean="0">
                                      <a:latin typeface="Cambria Math" panose="02040503050406030204" pitchFamily="18" charset="0"/>
                                    </a:rPr>
                                    <m:t>𝒃𝒖𝒍𝒌</m:t>
                                  </m:r>
                                </m:sub>
                              </m:sSub>
                            </m:oMath>
                          </a14:m>
                          <a:endParaRPr lang="en-GB" sz="1400" dirty="0"/>
                        </a:p>
                      </a:txBody>
                      <a:tcPr>
                        <a:lnR w="12700" cap="flat" cmpd="sng" algn="ctr">
                          <a:solidFill>
                            <a:srgbClr val="92D050"/>
                          </a:solidFill>
                          <a:prstDash val="solid"/>
                          <a:round/>
                          <a:headEnd type="none" w="med" len="med"/>
                          <a:tailEnd type="none" w="med" len="med"/>
                        </a:lnR>
                        <a:solidFill>
                          <a:schemeClr val="bg1"/>
                        </a:solidFill>
                      </a:tcPr>
                    </a:tc>
                    <a:tc>
                      <a:txBody>
                        <a:bodyPr/>
                        <a:lstStyle/>
                        <a:p>
                          <a:r>
                            <a:rPr lang="it-IT" sz="1400" dirty="0"/>
                            <a:t>2,27 E-7</a:t>
                          </a:r>
                          <a:endParaRPr lang="en-GB" sz="1400" dirty="0">
                            <a:solidFill>
                              <a:schemeClr val="tx1"/>
                            </a:solidFill>
                          </a:endParaRPr>
                        </a:p>
                      </a:txBody>
                      <a:tcPr>
                        <a:lnL w="12700" cap="flat" cmpd="sng" algn="ctr">
                          <a:solidFill>
                            <a:srgbClr val="92D050"/>
                          </a:solidFill>
                          <a:prstDash val="solid"/>
                          <a:round/>
                          <a:headEnd type="none" w="med" len="med"/>
                          <a:tailEnd type="none" w="med" len="med"/>
                        </a:lnL>
                        <a:solidFill>
                          <a:schemeClr val="bg1"/>
                        </a:solidFill>
                      </a:tcPr>
                    </a:tc>
                    <a:extLst>
                      <a:ext uri="{0D108BD9-81ED-4DB2-BD59-A6C34878D82A}">
                        <a16:rowId xmlns:a16="http://schemas.microsoft.com/office/drawing/2014/main" val="3059810798"/>
                      </a:ext>
                    </a:extLst>
                  </a:tr>
                </a:tbl>
              </a:graphicData>
            </a:graphic>
          </p:graphicFrame>
        </mc:Choice>
        <mc:Fallback xmlns="">
          <p:graphicFrame>
            <p:nvGraphicFramePr>
              <p:cNvPr id="31" name="Tabella 30"/>
              <p:cNvGraphicFramePr>
                <a:graphicFrameLocks noGrp="1"/>
              </p:cNvGraphicFramePr>
              <p:nvPr/>
            </p:nvGraphicFramePr>
            <p:xfrm>
              <a:off x="843815" y="1334368"/>
              <a:ext cx="2340000" cy="1255721"/>
            </p:xfrm>
            <a:graphic>
              <a:graphicData uri="http://schemas.openxmlformats.org/drawingml/2006/table">
                <a:tbl>
                  <a:tblPr firstRow="1" bandRow="1">
                    <a:tableStyleId>{912C8C85-51F0-491E-9774-3900AFEF0FD7}</a:tableStyleId>
                  </a:tblPr>
                  <a:tblGrid>
                    <a:gridCol w="900000">
                      <a:extLst>
                        <a:ext uri="{9D8B030D-6E8A-4147-A177-3AD203B41FA5}">
                          <a16:colId xmlns:a16="http://schemas.microsoft.com/office/drawing/2014/main" val="279737283"/>
                        </a:ext>
                      </a:extLst>
                    </a:gridCol>
                    <a:gridCol w="1440000">
                      <a:extLst>
                        <a:ext uri="{9D8B030D-6E8A-4147-A177-3AD203B41FA5}">
                          <a16:colId xmlns:a16="http://schemas.microsoft.com/office/drawing/2014/main" val="1325867229"/>
                        </a:ext>
                      </a:extLst>
                    </a:gridCol>
                  </a:tblGrid>
                  <a:tr h="304800">
                    <a:tc>
                      <a:txBody>
                        <a:bodyPr/>
                        <a:lstStyle/>
                        <a:p>
                          <a:pPr algn="l"/>
                          <a:endParaRPr lang="en-GB" sz="1400"/>
                        </a:p>
                      </a:txBody>
                      <a:tcPr>
                        <a:lnR w="12700" cap="flat" cmpd="sng" algn="ctr">
                          <a:solidFill>
                            <a:srgbClr val="92D050"/>
                          </a:solidFill>
                          <a:prstDash val="solid"/>
                          <a:round/>
                          <a:headEnd type="none" w="med" len="med"/>
                          <a:tailEnd type="none" w="med" len="med"/>
                        </a:lnR>
                      </a:tcPr>
                    </a:tc>
                    <a:tc>
                      <a:txBody>
                        <a:bodyPr/>
                        <a:lstStyle/>
                        <a:p>
                          <a:r>
                            <a:rPr lang="en-GB" sz="1400"/>
                            <a:t>Initial</a:t>
                          </a:r>
                          <a:endParaRPr lang="en-GB" sz="1400">
                            <a:solidFill>
                              <a:schemeClr val="tx1"/>
                            </a:solidFill>
                          </a:endParaRPr>
                        </a:p>
                      </a:txBody>
                      <a:tcPr>
                        <a:lnL w="12700" cap="flat" cmpd="sng" algn="ctr">
                          <a:solidFill>
                            <a:srgbClr val="92D050"/>
                          </a:solidFill>
                          <a:prstDash val="solid"/>
                          <a:round/>
                          <a:headEnd type="none" w="med" len="med"/>
                          <a:tailEnd type="none" w="med" len="med"/>
                        </a:lnL>
                      </a:tcPr>
                    </a:tc>
                    <a:extLst>
                      <a:ext uri="{0D108BD9-81ED-4DB2-BD59-A6C34878D82A}">
                        <a16:rowId xmlns:a16="http://schemas.microsoft.com/office/drawing/2014/main" val="2186114652"/>
                      </a:ext>
                    </a:extLst>
                  </a:tr>
                  <a:tr h="312964">
                    <a:tc>
                      <a:txBody>
                        <a:bodyPr/>
                        <a:lstStyle/>
                        <a:p>
                          <a:endParaRPr lang="en-US"/>
                        </a:p>
                      </a:txBody>
                      <a:tcPr>
                        <a:lnR w="12700" cap="flat" cmpd="sng" algn="ctr">
                          <a:solidFill>
                            <a:srgbClr val="92D050"/>
                          </a:solidFill>
                          <a:prstDash val="solid"/>
                          <a:round/>
                          <a:headEnd type="none" w="med" len="med"/>
                          <a:tailEnd type="none" w="med" len="med"/>
                        </a:lnR>
                        <a:blipFill>
                          <a:blip r:embed="rId9"/>
                          <a:stretch>
                            <a:fillRect l="-676" t="-98077" r="-160811" b="-219231"/>
                          </a:stretch>
                        </a:blipFill>
                      </a:tcPr>
                    </a:tc>
                    <a:tc>
                      <a:txBody>
                        <a:bodyPr/>
                        <a:lstStyle/>
                        <a:p>
                          <a:r>
                            <a:rPr lang="en-GB" sz="1400"/>
                            <a:t>3.30 E-6</a:t>
                          </a:r>
                          <a:endParaRPr lang="en-GB" sz="1400">
                            <a:solidFill>
                              <a:schemeClr val="tx1"/>
                            </a:solidFill>
                          </a:endParaRPr>
                        </a:p>
                      </a:txBody>
                      <a:tcPr>
                        <a:lnL w="12700" cap="flat" cmpd="sng" algn="ctr">
                          <a:solidFill>
                            <a:srgbClr val="92D050"/>
                          </a:solidFill>
                          <a:prstDash val="solid"/>
                          <a:round/>
                          <a:headEnd type="none" w="med" len="med"/>
                          <a:tailEnd type="none" w="med" len="med"/>
                        </a:lnL>
                        <a:solidFill>
                          <a:schemeClr val="bg1"/>
                        </a:solidFill>
                      </a:tcPr>
                    </a:tc>
                    <a:extLst>
                      <a:ext uri="{0D108BD9-81ED-4DB2-BD59-A6C34878D82A}">
                        <a16:rowId xmlns:a16="http://schemas.microsoft.com/office/drawing/2014/main" val="2552447371"/>
                      </a:ext>
                    </a:extLst>
                  </a:tr>
                  <a:tr h="324993">
                    <a:tc>
                      <a:txBody>
                        <a:bodyPr/>
                        <a:lstStyle/>
                        <a:p>
                          <a:endParaRPr lang="en-US"/>
                        </a:p>
                      </a:txBody>
                      <a:tcPr>
                        <a:lnR w="12700" cap="flat" cmpd="sng" algn="ctr">
                          <a:solidFill>
                            <a:srgbClr val="92D050"/>
                          </a:solidFill>
                          <a:prstDash val="solid"/>
                          <a:round/>
                          <a:headEnd type="none" w="med" len="med"/>
                          <a:tailEnd type="none" w="med" len="med"/>
                        </a:lnR>
                        <a:blipFill>
                          <a:blip r:embed="rId9"/>
                          <a:stretch>
                            <a:fillRect l="-676" t="-194340" r="-160811" b="-115094"/>
                          </a:stretch>
                        </a:blipFill>
                      </a:tcPr>
                    </a:tc>
                    <a:tc>
                      <a:txBody>
                        <a:bodyPr/>
                        <a:lstStyle/>
                        <a:p>
                          <a:r>
                            <a:rPr lang="en-GB" sz="1400"/>
                            <a:t>3,07 E-06</a:t>
                          </a:r>
                          <a:endParaRPr lang="en-GB" sz="1400">
                            <a:solidFill>
                              <a:schemeClr val="tx1"/>
                            </a:solidFill>
                          </a:endParaRPr>
                        </a:p>
                      </a:txBody>
                      <a:tcPr>
                        <a:lnL w="12700" cap="flat" cmpd="sng" algn="ctr">
                          <a:solidFill>
                            <a:srgbClr val="92D050"/>
                          </a:solidFill>
                          <a:prstDash val="solid"/>
                          <a:round/>
                          <a:headEnd type="none" w="med" len="med"/>
                          <a:tailEnd type="none" w="med" len="med"/>
                        </a:lnL>
                        <a:solidFill>
                          <a:schemeClr val="bg1"/>
                        </a:solidFill>
                      </a:tcPr>
                    </a:tc>
                    <a:extLst>
                      <a:ext uri="{0D108BD9-81ED-4DB2-BD59-A6C34878D82A}">
                        <a16:rowId xmlns:a16="http://schemas.microsoft.com/office/drawing/2014/main" val="3376876127"/>
                      </a:ext>
                    </a:extLst>
                  </a:tr>
                  <a:tr h="312964">
                    <a:tc>
                      <a:txBody>
                        <a:bodyPr/>
                        <a:lstStyle/>
                        <a:p>
                          <a:endParaRPr lang="en-US"/>
                        </a:p>
                      </a:txBody>
                      <a:tcPr>
                        <a:lnR w="12700" cap="flat" cmpd="sng" algn="ctr">
                          <a:solidFill>
                            <a:srgbClr val="92D050"/>
                          </a:solidFill>
                          <a:prstDash val="solid"/>
                          <a:round/>
                          <a:headEnd type="none" w="med" len="med"/>
                          <a:tailEnd type="none" w="med" len="med"/>
                        </a:lnR>
                        <a:blipFill>
                          <a:blip r:embed="rId9"/>
                          <a:stretch>
                            <a:fillRect l="-676" t="-300000" r="-160811" b="-17308"/>
                          </a:stretch>
                        </a:blipFill>
                      </a:tcPr>
                    </a:tc>
                    <a:tc>
                      <a:txBody>
                        <a:bodyPr/>
                        <a:lstStyle/>
                        <a:p>
                          <a:r>
                            <a:rPr lang="it-IT" sz="1400"/>
                            <a:t>2,27 E-7</a:t>
                          </a:r>
                          <a:endParaRPr lang="en-GB" sz="1400">
                            <a:solidFill>
                              <a:schemeClr val="tx1"/>
                            </a:solidFill>
                          </a:endParaRPr>
                        </a:p>
                      </a:txBody>
                      <a:tcPr>
                        <a:lnL w="12700" cap="flat" cmpd="sng" algn="ctr">
                          <a:solidFill>
                            <a:srgbClr val="92D050"/>
                          </a:solidFill>
                          <a:prstDash val="solid"/>
                          <a:round/>
                          <a:headEnd type="none" w="med" len="med"/>
                          <a:tailEnd type="none" w="med" len="med"/>
                        </a:lnL>
                        <a:solidFill>
                          <a:schemeClr val="bg1"/>
                        </a:solidFill>
                      </a:tcPr>
                    </a:tc>
                    <a:extLst>
                      <a:ext uri="{0D108BD9-81ED-4DB2-BD59-A6C34878D82A}">
                        <a16:rowId xmlns:a16="http://schemas.microsoft.com/office/drawing/2014/main" val="3059810798"/>
                      </a:ext>
                    </a:extLst>
                  </a:tr>
                </a:tbl>
              </a:graphicData>
            </a:graphic>
          </p:graphicFrame>
        </mc:Fallback>
      </mc:AlternateContent>
      <p:pic>
        <p:nvPicPr>
          <p:cNvPr id="3" name="Immagine 2"/>
          <p:cNvPicPr>
            <a:picLocks noChangeAspect="1"/>
          </p:cNvPicPr>
          <p:nvPr/>
        </p:nvPicPr>
        <p:blipFill rotWithShape="1">
          <a:blip r:embed="rId10" cstate="print">
            <a:extLst>
              <a:ext uri="{28A0092B-C50C-407E-A947-70E740481C1C}">
                <a14:useLocalDpi xmlns:a14="http://schemas.microsoft.com/office/drawing/2010/main" val="0"/>
              </a:ext>
            </a:extLst>
          </a:blip>
          <a:srcRect t="9739" b="5786"/>
          <a:stretch/>
        </p:blipFill>
        <p:spPr>
          <a:xfrm>
            <a:off x="7495056" y="1340219"/>
            <a:ext cx="1116375" cy="1080000"/>
          </a:xfrm>
          <a:prstGeom prst="rect">
            <a:avLst/>
          </a:prstGeom>
          <a:ln>
            <a:solidFill>
              <a:schemeClr val="tx1"/>
            </a:solidFill>
          </a:ln>
        </p:spPr>
      </p:pic>
      <p:pic>
        <p:nvPicPr>
          <p:cNvPr id="9" name="Immagin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84401" y="1340219"/>
            <a:ext cx="1140915" cy="1080000"/>
          </a:xfrm>
          <a:prstGeom prst="rect">
            <a:avLst/>
          </a:prstGeom>
          <a:ln>
            <a:solidFill>
              <a:srgbClr val="0000FA"/>
            </a:solidFill>
          </a:ln>
        </p:spPr>
      </p:pic>
      <p:sp>
        <p:nvSpPr>
          <p:cNvPr id="41" name="CasellaDiTesto 40"/>
          <p:cNvSpPr txBox="1"/>
          <p:nvPr/>
        </p:nvSpPr>
        <p:spPr>
          <a:xfrm>
            <a:off x="4919177" y="5270188"/>
            <a:ext cx="3965225" cy="1131542"/>
          </a:xfrm>
          <a:prstGeom prst="rect">
            <a:avLst/>
          </a:prstGeom>
          <a:solidFill>
            <a:schemeClr val="bg1"/>
          </a:solidFill>
          <a:ln w="19050">
            <a:noFill/>
          </a:ln>
        </p:spPr>
        <p:txBody>
          <a:bodyPr wrap="square" rtlCol="0">
            <a:noAutofit/>
          </a:bodyPr>
          <a:lstStyle/>
          <a:p>
            <a:pPr marL="285750" indent="-285750" algn="just">
              <a:buFont typeface="Wingdings" panose="05000000000000000000" pitchFamily="2" charset="2"/>
              <a:buChar char="Ø"/>
            </a:pPr>
            <a:r>
              <a:rPr lang="en-GB" sz="1400" b="1" i="1" dirty="0">
                <a:ea typeface="Segoe UI Emoji" panose="020B0502040204020203" pitchFamily="34" charset="0"/>
              </a:rPr>
              <a:t>Edge contribution </a:t>
            </a:r>
            <a:r>
              <a:rPr lang="en-GB" sz="1400" dirty="0">
                <a:ea typeface="Segoe UI Emoji" panose="020B0502040204020203" pitchFamily="34" charset="0"/>
              </a:rPr>
              <a:t>passes from being dominant to be </a:t>
            </a:r>
            <a:r>
              <a:rPr lang="en-GB" sz="1400" b="1" i="1" dirty="0">
                <a:ea typeface="Segoe UI Emoji" panose="020B0502040204020203" pitchFamily="34" charset="0"/>
              </a:rPr>
              <a:t>less relevant </a:t>
            </a:r>
            <a:r>
              <a:rPr lang="en-GB" sz="1400" dirty="0">
                <a:ea typeface="Segoe UI Emoji" panose="020B0502040204020203" pitchFamily="34" charset="0"/>
              </a:rPr>
              <a:t>with respect to bulk one.</a:t>
            </a:r>
          </a:p>
          <a:p>
            <a:pPr marL="285750" indent="-285750" algn="just">
              <a:buFont typeface="Wingdings" panose="05000000000000000000" pitchFamily="2" charset="2"/>
              <a:buChar char="Ø"/>
            </a:pPr>
            <a:r>
              <a:rPr lang="en-GB" sz="1400" dirty="0">
                <a:ea typeface="Segoe UI Emoji" panose="020B0502040204020203" pitchFamily="34" charset="0"/>
              </a:rPr>
              <a:t>Annealing  relaxes remaining stresses</a:t>
            </a:r>
          </a:p>
          <a:p>
            <a:pPr marL="285750" indent="-285750" algn="just">
              <a:buFont typeface="Wingdings" panose="05000000000000000000" pitchFamily="2" charset="2"/>
              <a:buChar char="Ø"/>
            </a:pPr>
            <a:r>
              <a:rPr lang="en-GB" sz="1400" dirty="0">
                <a:ea typeface="Segoe UI Emoji" panose="020B0502040204020203" pitchFamily="34" charset="0"/>
              </a:rPr>
              <a:t>Sample mechanical losses stabilised in time: </a:t>
            </a:r>
            <a:r>
              <a:rPr lang="en-GB" sz="1400" b="1" i="1" dirty="0">
                <a:ea typeface="Segoe UI Emoji" panose="020B0502040204020203" pitchFamily="34" charset="0"/>
              </a:rPr>
              <a:t>reduction of ageing</a:t>
            </a:r>
          </a:p>
        </p:txBody>
      </p:sp>
      <p:sp>
        <p:nvSpPr>
          <p:cNvPr id="10" name="Rettangolo 9"/>
          <p:cNvSpPr/>
          <p:nvPr/>
        </p:nvSpPr>
        <p:spPr>
          <a:xfrm>
            <a:off x="4916382" y="5241907"/>
            <a:ext cx="3968019" cy="1139142"/>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uppo 13"/>
          <p:cNvGrpSpPr/>
          <p:nvPr/>
        </p:nvGrpSpPr>
        <p:grpSpPr>
          <a:xfrm>
            <a:off x="9141525" y="5239386"/>
            <a:ext cx="2052000" cy="1154521"/>
            <a:chOff x="9141525" y="5239386"/>
            <a:chExt cx="2052000" cy="1154521"/>
          </a:xfrm>
        </p:grpSpPr>
        <p:sp>
          <p:nvSpPr>
            <p:cNvPr id="12" name="CasellaDiTesto 11"/>
            <p:cNvSpPr txBox="1"/>
            <p:nvPr/>
          </p:nvSpPr>
          <p:spPr>
            <a:xfrm>
              <a:off x="9141525" y="5239386"/>
              <a:ext cx="2052000" cy="1152000"/>
            </a:xfrm>
            <a:prstGeom prst="rect">
              <a:avLst/>
            </a:prstGeom>
            <a:noFill/>
          </p:spPr>
          <p:txBody>
            <a:bodyPr wrap="square" rtlCol="0">
              <a:spAutoFit/>
            </a:bodyPr>
            <a:lstStyle/>
            <a:p>
              <a:pPr algn="ctr"/>
              <a:r>
                <a:rPr lang="en-GB" b="1" dirty="0"/>
                <a:t>International standard procedure for substrate preparation</a:t>
              </a:r>
            </a:p>
          </p:txBody>
        </p:sp>
        <p:sp>
          <p:nvSpPr>
            <p:cNvPr id="13" name="Rettangolo arrotondato 12"/>
            <p:cNvSpPr/>
            <p:nvPr/>
          </p:nvSpPr>
          <p:spPr>
            <a:xfrm>
              <a:off x="9141525" y="5241907"/>
              <a:ext cx="2016000" cy="11520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reccia a destra 14"/>
          <p:cNvSpPr/>
          <p:nvPr/>
        </p:nvSpPr>
        <p:spPr>
          <a:xfrm>
            <a:off x="8919126" y="5673279"/>
            <a:ext cx="216000" cy="276859"/>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6" name="Segnaposto data 3">
            <a:extLst>
              <a:ext uri="{FF2B5EF4-FFF2-40B4-BE49-F238E27FC236}">
                <a16:creationId xmlns:a16="http://schemas.microsoft.com/office/drawing/2014/main" id="{B0C04D91-ABD8-37B7-F5B5-CA144A2480C4}"/>
              </a:ext>
            </a:extLst>
          </p:cNvPr>
          <p:cNvSpPr>
            <a:spLocks noGrp="1"/>
          </p:cNvSpPr>
          <p:nvPr>
            <p:ph type="dt" sz="half" idx="10"/>
          </p:nvPr>
        </p:nvSpPr>
        <p:spPr>
          <a:xfrm>
            <a:off x="838200" y="6356350"/>
            <a:ext cx="2743200" cy="365125"/>
          </a:xfrm>
        </p:spPr>
        <p:txBody>
          <a:bodyPr/>
          <a:lstStyle/>
          <a:p>
            <a:r>
              <a:rPr lang="en-US" dirty="0"/>
              <a:t>GWDVac'22 - 29/09/2022</a:t>
            </a:r>
          </a:p>
        </p:txBody>
      </p:sp>
      <p:sp>
        <p:nvSpPr>
          <p:cNvPr id="17" name="Segnaposto piè di pagina 4">
            <a:extLst>
              <a:ext uri="{FF2B5EF4-FFF2-40B4-BE49-F238E27FC236}">
                <a16:creationId xmlns:a16="http://schemas.microsoft.com/office/drawing/2014/main" id="{3564A0DB-AC67-FFC6-8A62-EAF5DA8885D1}"/>
              </a:ext>
            </a:extLst>
          </p:cNvPr>
          <p:cNvSpPr>
            <a:spLocks noGrp="1"/>
          </p:cNvSpPr>
          <p:nvPr>
            <p:ph type="ftr" sz="quarter" idx="11"/>
          </p:nvPr>
        </p:nvSpPr>
        <p:spPr>
          <a:xfrm>
            <a:off x="4038600" y="6356350"/>
            <a:ext cx="4114800" cy="365125"/>
          </a:xfrm>
        </p:spPr>
        <p:txBody>
          <a:bodyPr/>
          <a:lstStyle/>
          <a:p>
            <a:r>
              <a:rPr lang="en-GB"/>
              <a:t>CO2 laser techniques in the perspective of future GW detectors  Diana Lumaca </a:t>
            </a:r>
            <a:endParaRPr lang="en-US" dirty="0"/>
          </a:p>
        </p:txBody>
      </p:sp>
      <p:pic>
        <p:nvPicPr>
          <p:cNvPr id="4" name="Immagine 3">
            <a:extLst>
              <a:ext uri="{FF2B5EF4-FFF2-40B4-BE49-F238E27FC236}">
                <a16:creationId xmlns:a16="http://schemas.microsoft.com/office/drawing/2014/main" id="{DAF379BD-2A90-A58E-82A1-AD98AEF359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0555" y="667906"/>
            <a:ext cx="1781445" cy="720000"/>
          </a:xfrm>
          <a:prstGeom prst="rect">
            <a:avLst/>
          </a:prstGeom>
        </p:spPr>
      </p:pic>
    </p:spTree>
    <p:extLst>
      <p:ext uri="{BB962C8B-B14F-4D97-AF65-F5344CB8AC3E}">
        <p14:creationId xmlns:p14="http://schemas.microsoft.com/office/powerpoint/2010/main" val="108103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41">
                                            <p:txEl>
                                              <p:pRg st="0" end="0"/>
                                            </p:txEl>
                                          </p:spTgt>
                                        </p:tgtEl>
                                        <p:attrNameLst>
                                          <p:attrName>style.visibility</p:attrName>
                                        </p:attrNameLst>
                                      </p:cBhvr>
                                      <p:to>
                                        <p:strVal val="visible"/>
                                      </p:to>
                                    </p:set>
                                    <p:animEffect transition="in" filter="fade">
                                      <p:cBhvr>
                                        <p:cTn id="24" dur="500"/>
                                        <p:tgtEl>
                                          <p:spTgt spid="41">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1">
                                            <p:txEl>
                                              <p:pRg st="1" end="1"/>
                                            </p:txEl>
                                          </p:spTgt>
                                        </p:tgtEl>
                                        <p:attrNameLst>
                                          <p:attrName>style.visibility</p:attrName>
                                        </p:attrNameLst>
                                      </p:cBhvr>
                                      <p:to>
                                        <p:strVal val="visible"/>
                                      </p:to>
                                    </p:set>
                                    <p:animEffect transition="in" filter="fade">
                                      <p:cBhvr>
                                        <p:cTn id="27" dur="500"/>
                                        <p:tgtEl>
                                          <p:spTgt spid="41">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xEl>
                                              <p:pRg st="2" end="2"/>
                                            </p:txEl>
                                          </p:spTgt>
                                        </p:tgtEl>
                                        <p:attrNameLst>
                                          <p:attrName>style.visibility</p:attrName>
                                        </p:attrNameLst>
                                      </p:cBhvr>
                                      <p:to>
                                        <p:strVal val="visible"/>
                                      </p:to>
                                    </p:set>
                                    <p:animEffect transition="in" filter="fade">
                                      <p:cBhvr>
                                        <p:cTn id="38" dur="500"/>
                                        <p:tgtEl>
                                          <p:spTgt spid="4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F6DD41-B645-39B2-77DE-20CACBE0087C}"/>
              </a:ext>
            </a:extLst>
          </p:cNvPr>
          <p:cNvSpPr>
            <a:spLocks noGrp="1"/>
          </p:cNvSpPr>
          <p:nvPr>
            <p:ph type="title"/>
          </p:nvPr>
        </p:nvSpPr>
        <p:spPr/>
        <p:txBody>
          <a:bodyPr/>
          <a:lstStyle/>
          <a:p>
            <a:r>
              <a:rPr lang="en-GB" dirty="0"/>
              <a:t>Conclusions</a:t>
            </a:r>
          </a:p>
        </p:txBody>
      </p:sp>
      <p:sp>
        <p:nvSpPr>
          <p:cNvPr id="3" name="Segnaposto contenuto 2">
            <a:extLst>
              <a:ext uri="{FF2B5EF4-FFF2-40B4-BE49-F238E27FC236}">
                <a16:creationId xmlns:a16="http://schemas.microsoft.com/office/drawing/2014/main" id="{748A437D-D617-1B27-D3FA-00EB6D9D9D58}"/>
              </a:ext>
            </a:extLst>
          </p:cNvPr>
          <p:cNvSpPr>
            <a:spLocks noGrp="1"/>
          </p:cNvSpPr>
          <p:nvPr>
            <p:ph idx="1"/>
          </p:nvPr>
        </p:nvSpPr>
        <p:spPr/>
        <p:txBody>
          <a:bodyPr vert="horz" lIns="91440" tIns="45720" rIns="91440" bIns="45720" numCol="1" rtlCol="0" anchor="t">
            <a:noAutofit/>
          </a:bodyPr>
          <a:lstStyle/>
          <a:p>
            <a:r>
              <a:rPr lang="en-GB" b="1" dirty="0"/>
              <a:t>Einstein Telescope (ET)</a:t>
            </a:r>
          </a:p>
          <a:p>
            <a:pPr lvl="1"/>
            <a:r>
              <a:rPr lang="en-GB" sz="2000" dirty="0"/>
              <a:t>10 times sensitivity improvement: underground, cryogenic, nested detectors, xylophone layout, …</a:t>
            </a:r>
          </a:p>
          <a:p>
            <a:pPr lvl="1"/>
            <a:r>
              <a:rPr lang="en-GB" sz="2000" dirty="0"/>
              <a:t>demanding challenge</a:t>
            </a:r>
          </a:p>
          <a:p>
            <a:pPr lvl="1"/>
            <a:r>
              <a:rPr lang="en-GB" sz="2000" dirty="0"/>
              <a:t>significant R&amp;D processes</a:t>
            </a:r>
          </a:p>
          <a:p>
            <a:endParaRPr lang="en-GB" dirty="0">
              <a:solidFill>
                <a:srgbClr val="000000"/>
              </a:solidFill>
            </a:endParaRPr>
          </a:p>
          <a:p>
            <a:r>
              <a:rPr lang="en-GB" dirty="0">
                <a:solidFill>
                  <a:srgbClr val="000000"/>
                </a:solidFill>
              </a:rPr>
              <a:t>The </a:t>
            </a:r>
            <a:r>
              <a:rPr lang="en-GB" b="0" i="0" dirty="0">
                <a:solidFill>
                  <a:srgbClr val="000000"/>
                </a:solidFill>
                <a:effectLst/>
              </a:rPr>
              <a:t>Low-frequency Versus Cryogenics for ET (</a:t>
            </a:r>
            <a:r>
              <a:rPr lang="en-GB" b="1" i="0" dirty="0" err="1">
                <a:solidFill>
                  <a:srgbClr val="000000"/>
                </a:solidFill>
                <a:effectLst/>
              </a:rPr>
              <a:t>LoVeC</a:t>
            </a:r>
            <a:r>
              <a:rPr lang="en-GB" b="1" i="0" dirty="0">
                <a:solidFill>
                  <a:srgbClr val="000000"/>
                </a:solidFill>
                <a:effectLst/>
              </a:rPr>
              <a:t>-ET</a:t>
            </a:r>
            <a:r>
              <a:rPr lang="en-GB" b="0" i="0" dirty="0">
                <a:solidFill>
                  <a:srgbClr val="000000"/>
                </a:solidFill>
                <a:effectLst/>
              </a:rPr>
              <a:t>) project </a:t>
            </a:r>
            <a:r>
              <a:rPr lang="en-GB" dirty="0">
                <a:solidFill>
                  <a:srgbClr val="000000"/>
                </a:solidFill>
              </a:rPr>
              <a:t>is</a:t>
            </a:r>
            <a:r>
              <a:rPr lang="it-IT" dirty="0">
                <a:solidFill>
                  <a:srgbClr val="000000"/>
                </a:solidFill>
              </a:rPr>
              <a:t> </a:t>
            </a:r>
            <a:r>
              <a:rPr lang="en-GB" dirty="0">
                <a:solidFill>
                  <a:srgbClr val="000000"/>
                </a:solidFill>
              </a:rPr>
              <a:t>framed</a:t>
            </a:r>
            <a:r>
              <a:rPr lang="it-IT" dirty="0">
                <a:solidFill>
                  <a:srgbClr val="000000"/>
                </a:solidFill>
              </a:rPr>
              <a:t> inside the </a:t>
            </a:r>
            <a:r>
              <a:rPr lang="en-GB" b="0" i="0" dirty="0">
                <a:solidFill>
                  <a:srgbClr val="000000"/>
                </a:solidFill>
                <a:effectLst/>
              </a:rPr>
              <a:t>ET </a:t>
            </a:r>
            <a:r>
              <a:rPr lang="en-GB" dirty="0">
                <a:solidFill>
                  <a:srgbClr val="000000"/>
                </a:solidFill>
              </a:rPr>
              <a:t>low frequency (ET-LF) instrument</a:t>
            </a:r>
            <a:endParaRPr lang="en-GB" strike="sngStrike" dirty="0">
              <a:solidFill>
                <a:srgbClr val="FF0000"/>
              </a:solidFill>
              <a:cs typeface="Calibri"/>
            </a:endParaRPr>
          </a:p>
          <a:p>
            <a:pPr lvl="1">
              <a:buFont typeface="Wingdings" panose="05000000000000000000" pitchFamily="2" charset="2"/>
              <a:buChar char="Ø"/>
            </a:pPr>
            <a:endParaRPr lang="en-GB" b="0" i="0" dirty="0">
              <a:solidFill>
                <a:srgbClr val="000000"/>
              </a:solidFill>
              <a:effectLst/>
            </a:endParaRPr>
          </a:p>
          <a:p>
            <a:pPr lvl="1">
              <a:buFont typeface="Wingdings" panose="05000000000000000000" pitchFamily="2" charset="2"/>
              <a:buChar char="Ø"/>
            </a:pPr>
            <a:r>
              <a:rPr lang="en-GB" b="0" i="0" dirty="0">
                <a:solidFill>
                  <a:srgbClr val="000000"/>
                </a:solidFill>
                <a:effectLst/>
              </a:rPr>
              <a:t>Provide operative focus on the main features of </a:t>
            </a:r>
            <a:r>
              <a:rPr lang="en-GB" b="0" i="1" dirty="0">
                <a:solidFill>
                  <a:srgbClr val="000000"/>
                </a:solidFill>
                <a:effectLst/>
              </a:rPr>
              <a:t>the cryogenic environment hosting the payload</a:t>
            </a:r>
            <a:r>
              <a:rPr lang="en-GB" sz="2800" i="1" dirty="0">
                <a:solidFill>
                  <a:srgbClr val="000000"/>
                </a:solidFill>
              </a:rPr>
              <a:t> </a:t>
            </a:r>
            <a:endParaRPr lang="en-GB" sz="2800" i="1" dirty="0"/>
          </a:p>
          <a:p>
            <a:endParaRPr lang="en-GB" b="0" i="0" dirty="0">
              <a:solidFill>
                <a:srgbClr val="000000"/>
              </a:solidFill>
              <a:effectLst/>
            </a:endParaRPr>
          </a:p>
          <a:p>
            <a:pPr marL="0" indent="0">
              <a:buNone/>
            </a:pPr>
            <a:endParaRPr lang="en-GB" dirty="0">
              <a:solidFill>
                <a:srgbClr val="000000"/>
              </a:solidFill>
            </a:endParaRPr>
          </a:p>
        </p:txBody>
      </p:sp>
      <p:sp>
        <p:nvSpPr>
          <p:cNvPr id="4" name="Segnaposto data 3">
            <a:extLst>
              <a:ext uri="{FF2B5EF4-FFF2-40B4-BE49-F238E27FC236}">
                <a16:creationId xmlns:a16="http://schemas.microsoft.com/office/drawing/2014/main" id="{8FE9D6C0-DCFB-AE26-90D5-D359C5B80A64}"/>
              </a:ext>
            </a:extLst>
          </p:cNvPr>
          <p:cNvSpPr>
            <a:spLocks noGrp="1"/>
          </p:cNvSpPr>
          <p:nvPr>
            <p:ph type="dt" sz="half" idx="10"/>
          </p:nvPr>
        </p:nvSpPr>
        <p:spPr/>
        <p:txBody>
          <a:bodyPr/>
          <a:lstStyle/>
          <a:p>
            <a:r>
              <a:rPr lang="en-US" dirty="0"/>
              <a:t>GWDVac'22 - 29/09/2022</a:t>
            </a:r>
            <a:endParaRPr lang="en-GB" dirty="0"/>
          </a:p>
        </p:txBody>
      </p:sp>
      <p:sp>
        <p:nvSpPr>
          <p:cNvPr id="5" name="Segnaposto piè di pagina 4">
            <a:extLst>
              <a:ext uri="{FF2B5EF4-FFF2-40B4-BE49-F238E27FC236}">
                <a16:creationId xmlns:a16="http://schemas.microsoft.com/office/drawing/2014/main" id="{A1FAA91E-C5FB-FA9E-8E2F-B24E9E6444FC}"/>
              </a:ext>
            </a:extLst>
          </p:cNvPr>
          <p:cNvSpPr>
            <a:spLocks noGrp="1"/>
          </p:cNvSpPr>
          <p:nvPr>
            <p:ph type="ftr" sz="quarter" idx="11"/>
          </p:nvPr>
        </p:nvSpPr>
        <p:spPr/>
        <p:txBody>
          <a:bodyPr/>
          <a:lstStyle/>
          <a:p>
            <a:r>
              <a:rPr lang="en-US" dirty="0"/>
              <a:t>CO2 laser techniques in the perspective of future GW detectors  Diana Lumaca </a:t>
            </a:r>
            <a:endParaRPr lang="en-GB" dirty="0"/>
          </a:p>
        </p:txBody>
      </p:sp>
      <p:sp>
        <p:nvSpPr>
          <p:cNvPr id="6" name="Segnaposto numero diapositiva 5">
            <a:extLst>
              <a:ext uri="{FF2B5EF4-FFF2-40B4-BE49-F238E27FC236}">
                <a16:creationId xmlns:a16="http://schemas.microsoft.com/office/drawing/2014/main" id="{EC00B5EC-D18E-26FF-B28F-C946180D9707}"/>
              </a:ext>
            </a:extLst>
          </p:cNvPr>
          <p:cNvSpPr>
            <a:spLocks noGrp="1"/>
          </p:cNvSpPr>
          <p:nvPr>
            <p:ph type="sldNum" sz="quarter" idx="12"/>
          </p:nvPr>
        </p:nvSpPr>
        <p:spPr/>
        <p:txBody>
          <a:bodyPr/>
          <a:lstStyle/>
          <a:p>
            <a:fld id="{D7890409-BD9A-499F-A16C-B9DDFEDF4FB8}" type="slidenum">
              <a:rPr lang="en-GB" smtClean="0"/>
              <a:t>17</a:t>
            </a:fld>
            <a:endParaRPr lang="en-GB" dirty="0"/>
          </a:p>
        </p:txBody>
      </p:sp>
    </p:spTree>
    <p:extLst>
      <p:ext uri="{BB962C8B-B14F-4D97-AF65-F5344CB8AC3E}">
        <p14:creationId xmlns:p14="http://schemas.microsoft.com/office/powerpoint/2010/main" val="4273191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F6DD41-B645-39B2-77DE-20CACBE0087C}"/>
              </a:ext>
            </a:extLst>
          </p:cNvPr>
          <p:cNvSpPr>
            <a:spLocks noGrp="1"/>
          </p:cNvSpPr>
          <p:nvPr>
            <p:ph type="title"/>
          </p:nvPr>
        </p:nvSpPr>
        <p:spPr/>
        <p:txBody>
          <a:bodyPr/>
          <a:lstStyle/>
          <a:p>
            <a:r>
              <a:rPr lang="en-GB" dirty="0"/>
              <a:t>Conclusions</a:t>
            </a:r>
          </a:p>
        </p:txBody>
      </p:sp>
      <p:sp>
        <p:nvSpPr>
          <p:cNvPr id="3" name="Segnaposto contenuto 2">
            <a:extLst>
              <a:ext uri="{FF2B5EF4-FFF2-40B4-BE49-F238E27FC236}">
                <a16:creationId xmlns:a16="http://schemas.microsoft.com/office/drawing/2014/main" id="{748A437D-D617-1B27-D3FA-00EB6D9D9D58}"/>
              </a:ext>
            </a:extLst>
          </p:cNvPr>
          <p:cNvSpPr>
            <a:spLocks noGrp="1"/>
          </p:cNvSpPr>
          <p:nvPr>
            <p:ph idx="1"/>
          </p:nvPr>
        </p:nvSpPr>
        <p:spPr/>
        <p:txBody>
          <a:bodyPr vert="horz" lIns="91440" tIns="45720" rIns="91440" bIns="45720" numCol="1" rtlCol="0" anchor="t">
            <a:noAutofit/>
          </a:bodyPr>
          <a:lstStyle/>
          <a:p>
            <a:r>
              <a:rPr lang="en-GB" b="0" i="0" dirty="0">
                <a:solidFill>
                  <a:srgbClr val="000000"/>
                </a:solidFill>
                <a:effectLst/>
              </a:rPr>
              <a:t>The operation of cryogenic payload strongly depends on the actual </a:t>
            </a:r>
            <a:r>
              <a:rPr lang="en-GB" b="1" i="0" dirty="0">
                <a:solidFill>
                  <a:srgbClr val="000000"/>
                </a:solidFill>
                <a:effectLst/>
              </a:rPr>
              <a:t>condition of mirror surfaces at low temperature</a:t>
            </a:r>
            <a:r>
              <a:rPr lang="en-GB" b="0" i="0" dirty="0">
                <a:solidFill>
                  <a:srgbClr val="000000"/>
                </a:solidFill>
                <a:effectLst/>
              </a:rPr>
              <a:t>: </a:t>
            </a:r>
            <a:endParaRPr lang="en-GB" b="0" i="0" u="none" strike="noStrike" baseline="0" dirty="0"/>
          </a:p>
          <a:p>
            <a:pPr lvl="1"/>
            <a:r>
              <a:rPr lang="en-GB" sz="2000" b="0" i="0" u="none" strike="noStrike" baseline="0" dirty="0"/>
              <a:t>Mirror’s surface icing impact on coating </a:t>
            </a:r>
            <a:r>
              <a:rPr lang="en-GB" sz="2000" b="1" i="0" u="none" strike="noStrike" baseline="0" dirty="0"/>
              <a:t>absorption</a:t>
            </a:r>
            <a:r>
              <a:rPr lang="en-GB" sz="2000" b="0" i="0" u="none" strike="noStrike" baseline="0" dirty="0"/>
              <a:t> and </a:t>
            </a:r>
            <a:r>
              <a:rPr lang="en-GB" sz="2000" b="1" i="0" u="none" strike="noStrike" baseline="0" dirty="0"/>
              <a:t>reflectivity</a:t>
            </a:r>
            <a:r>
              <a:rPr lang="en-GB" sz="2000" b="0" i="0" u="none" strike="noStrike" baseline="0" dirty="0"/>
              <a:t>, mirror’s </a:t>
            </a:r>
            <a:r>
              <a:rPr lang="en-GB" sz="2000" b="1" i="0" u="none" strike="noStrike" baseline="0" dirty="0"/>
              <a:t>thermal load</a:t>
            </a:r>
            <a:r>
              <a:rPr lang="en-GB" sz="2000" b="0" i="0" u="none" strike="noStrike" baseline="0" dirty="0"/>
              <a:t> and cryogenic system, TN level </a:t>
            </a:r>
            <a:r>
              <a:rPr lang="en-GB" sz="2000" dirty="0"/>
              <a:t>and </a:t>
            </a:r>
            <a:r>
              <a:rPr lang="en-GB" sz="2000" b="1" i="0" u="none" strike="noStrike" baseline="0" dirty="0"/>
              <a:t>overall sensitivity</a:t>
            </a:r>
            <a:endParaRPr lang="en-GB" sz="2000" b="1" i="0" u="none" strike="noStrike" baseline="0" dirty="0">
              <a:cs typeface="Calibri"/>
            </a:endParaRPr>
          </a:p>
          <a:p>
            <a:pPr lvl="1">
              <a:lnSpc>
                <a:spcPct val="100000"/>
              </a:lnSpc>
            </a:pPr>
            <a:r>
              <a:rPr lang="en-GB" sz="2000" b="0" i="0" dirty="0">
                <a:solidFill>
                  <a:srgbClr val="000000"/>
                </a:solidFill>
                <a:effectLst/>
              </a:rPr>
              <a:t>A </a:t>
            </a:r>
            <a:r>
              <a:rPr lang="en-GB" sz="2000" b="1" i="0" dirty="0">
                <a:solidFill>
                  <a:srgbClr val="000000"/>
                </a:solidFill>
                <a:effectLst/>
              </a:rPr>
              <a:t>suitable systems </a:t>
            </a:r>
            <a:r>
              <a:rPr lang="en-GB" sz="2000" b="0" i="0" dirty="0">
                <a:solidFill>
                  <a:srgbClr val="000000"/>
                </a:solidFill>
                <a:effectLst/>
              </a:rPr>
              <a:t>dedicated to remote diagnostic and conditioning of mirror surfaces at low temperature is fundamental</a:t>
            </a:r>
            <a:endParaRPr lang="en-GB" dirty="0"/>
          </a:p>
          <a:p>
            <a:endParaRPr lang="en-GB" sz="1800" dirty="0"/>
          </a:p>
          <a:p>
            <a:r>
              <a:rPr lang="en-GB" b="1" dirty="0"/>
              <a:t>CO</a:t>
            </a:r>
            <a:r>
              <a:rPr lang="en-GB" b="1" baseline="-25000" dirty="0"/>
              <a:t>2</a:t>
            </a:r>
            <a:r>
              <a:rPr lang="en-GB" b="1" dirty="0"/>
              <a:t> laser</a:t>
            </a:r>
            <a:r>
              <a:rPr lang="en-GB" b="1" dirty="0">
                <a:solidFill>
                  <a:srgbClr val="000000"/>
                </a:solidFill>
              </a:rPr>
              <a:t> </a:t>
            </a:r>
            <a:r>
              <a:rPr lang="en-GB" dirty="0">
                <a:solidFill>
                  <a:srgbClr val="000000"/>
                </a:solidFill>
              </a:rPr>
              <a:t>represent a possible solution:</a:t>
            </a:r>
          </a:p>
          <a:p>
            <a:pPr lvl="1"/>
            <a:r>
              <a:rPr lang="en-GB" dirty="0">
                <a:solidFill>
                  <a:srgbClr val="000000"/>
                </a:solidFill>
              </a:rPr>
              <a:t>Gained experience:</a:t>
            </a:r>
          </a:p>
          <a:p>
            <a:pPr lvl="2"/>
            <a:r>
              <a:rPr lang="en-GB" dirty="0"/>
              <a:t>CO</a:t>
            </a:r>
            <a:r>
              <a:rPr lang="en-GB" baseline="-25000" dirty="0"/>
              <a:t>2</a:t>
            </a:r>
            <a:r>
              <a:rPr lang="en-GB" dirty="0"/>
              <a:t> laser projectors used in TCS for correction of optical aberrations due to thermal lensing in advanced ground-based GW detectors </a:t>
            </a:r>
          </a:p>
          <a:p>
            <a:pPr lvl="2"/>
            <a:r>
              <a:rPr lang="en-GB" dirty="0"/>
              <a:t>CO</a:t>
            </a:r>
            <a:r>
              <a:rPr lang="en-GB" baseline="-25000" dirty="0"/>
              <a:t>2</a:t>
            </a:r>
            <a:r>
              <a:rPr lang="en-GB" dirty="0"/>
              <a:t> laser polishing used in metrology inside CRD, for substrate’s preparation procedure</a:t>
            </a:r>
          </a:p>
        </p:txBody>
      </p:sp>
      <p:sp>
        <p:nvSpPr>
          <p:cNvPr id="4" name="Segnaposto data 3">
            <a:extLst>
              <a:ext uri="{FF2B5EF4-FFF2-40B4-BE49-F238E27FC236}">
                <a16:creationId xmlns:a16="http://schemas.microsoft.com/office/drawing/2014/main" id="{8FE9D6C0-DCFB-AE26-90D5-D359C5B80A64}"/>
              </a:ext>
            </a:extLst>
          </p:cNvPr>
          <p:cNvSpPr>
            <a:spLocks noGrp="1"/>
          </p:cNvSpPr>
          <p:nvPr>
            <p:ph type="dt" sz="half" idx="10"/>
          </p:nvPr>
        </p:nvSpPr>
        <p:spPr/>
        <p:txBody>
          <a:bodyPr/>
          <a:lstStyle/>
          <a:p>
            <a:r>
              <a:rPr lang="en-US" dirty="0"/>
              <a:t>GWDVac'22 - 29/09/2022</a:t>
            </a:r>
            <a:endParaRPr lang="en-GB" dirty="0"/>
          </a:p>
        </p:txBody>
      </p:sp>
      <p:sp>
        <p:nvSpPr>
          <p:cNvPr id="5" name="Segnaposto piè di pagina 4">
            <a:extLst>
              <a:ext uri="{FF2B5EF4-FFF2-40B4-BE49-F238E27FC236}">
                <a16:creationId xmlns:a16="http://schemas.microsoft.com/office/drawing/2014/main" id="{A1FAA91E-C5FB-FA9E-8E2F-B24E9E6444FC}"/>
              </a:ext>
            </a:extLst>
          </p:cNvPr>
          <p:cNvSpPr>
            <a:spLocks noGrp="1"/>
          </p:cNvSpPr>
          <p:nvPr>
            <p:ph type="ftr" sz="quarter" idx="11"/>
          </p:nvPr>
        </p:nvSpPr>
        <p:spPr/>
        <p:txBody>
          <a:bodyPr/>
          <a:lstStyle/>
          <a:p>
            <a:r>
              <a:rPr lang="en-US" dirty="0"/>
              <a:t>CO2 laser techniques in the perspective of future GW detectors  Diana Lumaca </a:t>
            </a:r>
            <a:endParaRPr lang="en-GB" dirty="0"/>
          </a:p>
        </p:txBody>
      </p:sp>
      <p:sp>
        <p:nvSpPr>
          <p:cNvPr id="6" name="Segnaposto numero diapositiva 5">
            <a:extLst>
              <a:ext uri="{FF2B5EF4-FFF2-40B4-BE49-F238E27FC236}">
                <a16:creationId xmlns:a16="http://schemas.microsoft.com/office/drawing/2014/main" id="{EC00B5EC-D18E-26FF-B28F-C946180D9707}"/>
              </a:ext>
            </a:extLst>
          </p:cNvPr>
          <p:cNvSpPr>
            <a:spLocks noGrp="1"/>
          </p:cNvSpPr>
          <p:nvPr>
            <p:ph type="sldNum" sz="quarter" idx="12"/>
          </p:nvPr>
        </p:nvSpPr>
        <p:spPr/>
        <p:txBody>
          <a:bodyPr/>
          <a:lstStyle/>
          <a:p>
            <a:fld id="{D7890409-BD9A-499F-A16C-B9DDFEDF4FB8}" type="slidenum">
              <a:rPr lang="en-GB" smtClean="0"/>
              <a:t>18</a:t>
            </a:fld>
            <a:endParaRPr lang="en-GB" dirty="0"/>
          </a:p>
        </p:txBody>
      </p:sp>
    </p:spTree>
    <p:extLst>
      <p:ext uri="{BB962C8B-B14F-4D97-AF65-F5344CB8AC3E}">
        <p14:creationId xmlns:p14="http://schemas.microsoft.com/office/powerpoint/2010/main" val="1350625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C2AE89-0686-E8D2-C456-54FD9DD150B1}"/>
              </a:ext>
            </a:extLst>
          </p:cNvPr>
          <p:cNvSpPr>
            <a:spLocks noGrp="1"/>
          </p:cNvSpPr>
          <p:nvPr>
            <p:ph type="ctrTitle"/>
          </p:nvPr>
        </p:nvSpPr>
        <p:spPr/>
        <p:txBody>
          <a:bodyPr/>
          <a:lstStyle/>
          <a:p>
            <a:r>
              <a:rPr lang="en-GB" dirty="0"/>
              <a:t>Thanks for your attention</a:t>
            </a:r>
          </a:p>
        </p:txBody>
      </p:sp>
      <p:sp>
        <p:nvSpPr>
          <p:cNvPr id="3" name="Sottotitolo 2">
            <a:extLst>
              <a:ext uri="{FF2B5EF4-FFF2-40B4-BE49-F238E27FC236}">
                <a16:creationId xmlns:a16="http://schemas.microsoft.com/office/drawing/2014/main" id="{CCB4C3E6-8E18-4B61-3F52-A2501390FA65}"/>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28539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3FFEAD6E-018A-AAA8-8ED8-05FD84F08BB6}"/>
              </a:ext>
            </a:extLst>
          </p:cNvPr>
          <p:cNvPicPr>
            <a:picLocks noChangeAspect="1"/>
          </p:cNvPicPr>
          <p:nvPr/>
        </p:nvPicPr>
        <p:blipFill rotWithShape="1">
          <a:blip r:embed="rId3">
            <a:extLst>
              <a:ext uri="{28A0092B-C50C-407E-A947-70E740481C1C}">
                <a14:useLocalDpi xmlns:a14="http://schemas.microsoft.com/office/drawing/2010/main" val="0"/>
              </a:ext>
            </a:extLst>
          </a:blip>
          <a:srcRect t="16463" r="9276" b="13890"/>
          <a:stretch/>
        </p:blipFill>
        <p:spPr>
          <a:xfrm>
            <a:off x="7095388" y="365125"/>
            <a:ext cx="4258412" cy="5811838"/>
          </a:xfrm>
          <a:prstGeom prst="rect">
            <a:avLst/>
          </a:prstGeom>
          <a:noFill/>
          <a:ln>
            <a:noFill/>
          </a:ln>
          <a:effectLst>
            <a:softEdge rad="254000"/>
          </a:effectLst>
        </p:spPr>
      </p:pic>
      <p:sp>
        <p:nvSpPr>
          <p:cNvPr id="2" name="Titolo 1">
            <a:extLst>
              <a:ext uri="{FF2B5EF4-FFF2-40B4-BE49-F238E27FC236}">
                <a16:creationId xmlns:a16="http://schemas.microsoft.com/office/drawing/2014/main" id="{293D218E-8C30-A86F-C7E3-D098678E1462}"/>
              </a:ext>
            </a:extLst>
          </p:cNvPr>
          <p:cNvSpPr>
            <a:spLocks noGrp="1"/>
          </p:cNvSpPr>
          <p:nvPr>
            <p:ph type="title"/>
          </p:nvPr>
        </p:nvSpPr>
        <p:spPr/>
        <p:txBody>
          <a:bodyPr/>
          <a:lstStyle/>
          <a:p>
            <a:r>
              <a:rPr lang="en-GB" dirty="0"/>
              <a:t>Overview</a:t>
            </a:r>
          </a:p>
        </p:txBody>
      </p:sp>
      <p:sp>
        <p:nvSpPr>
          <p:cNvPr id="3" name="Segnaposto contenuto 2">
            <a:extLst>
              <a:ext uri="{FF2B5EF4-FFF2-40B4-BE49-F238E27FC236}">
                <a16:creationId xmlns:a16="http://schemas.microsoft.com/office/drawing/2014/main" id="{BE288CA2-98E4-8EF4-DB18-E626F49E3E11}"/>
              </a:ext>
            </a:extLst>
          </p:cNvPr>
          <p:cNvSpPr>
            <a:spLocks noGrp="1"/>
          </p:cNvSpPr>
          <p:nvPr>
            <p:ph idx="1"/>
          </p:nvPr>
        </p:nvSpPr>
        <p:spPr>
          <a:xfrm>
            <a:off x="838200" y="1825625"/>
            <a:ext cx="6257188" cy="4351338"/>
          </a:xfrm>
        </p:spPr>
        <p:txBody>
          <a:bodyPr>
            <a:normAutofit lnSpcReduction="10000"/>
          </a:bodyPr>
          <a:lstStyle/>
          <a:p>
            <a:pPr>
              <a:lnSpc>
                <a:spcPct val="100000"/>
              </a:lnSpc>
            </a:pPr>
            <a:r>
              <a:rPr kumimoji="0" lang="en-US" altLang="en-US" sz="2800" b="0" i="0" u="none" strike="noStrike" cap="none" normalizeH="0" baseline="0" dirty="0">
                <a:ln>
                  <a:noFill/>
                </a:ln>
                <a:solidFill>
                  <a:schemeClr val="tx1"/>
                </a:solidFill>
                <a:effectLst/>
              </a:rPr>
              <a:t>Einstein Telescope</a:t>
            </a:r>
          </a:p>
          <a:p>
            <a:pPr marL="228600" lvl="1">
              <a:lnSpc>
                <a:spcPct val="100000"/>
              </a:lnSpc>
              <a:spcBef>
                <a:spcPts val="1000"/>
              </a:spcBef>
            </a:pPr>
            <a:r>
              <a:rPr lang="en-GB" sz="2800" dirty="0"/>
              <a:t>Payload cryogenic operation</a:t>
            </a:r>
          </a:p>
          <a:p>
            <a:pPr>
              <a:lnSpc>
                <a:spcPct val="100000"/>
              </a:lnSpc>
            </a:pPr>
            <a:r>
              <a:rPr lang="en-GB" dirty="0"/>
              <a:t>Mirrors’ surface condition at cryogenic temperatures</a:t>
            </a:r>
          </a:p>
          <a:p>
            <a:pPr>
              <a:lnSpc>
                <a:spcPct val="100000"/>
              </a:lnSpc>
            </a:pPr>
            <a:r>
              <a:rPr lang="en-US" altLang="en-US" dirty="0"/>
              <a:t>Low frequency Versus Cryogenic  for ET</a:t>
            </a:r>
            <a:endParaRPr lang="en-GB" dirty="0"/>
          </a:p>
          <a:p>
            <a:pPr>
              <a:lnSpc>
                <a:spcPct val="100000"/>
              </a:lnSpc>
            </a:pPr>
            <a:r>
              <a:rPr lang="en-GB" dirty="0"/>
              <a:t>Collected experience with CO</a:t>
            </a:r>
            <a:r>
              <a:rPr lang="en-GB" baseline="-25000" dirty="0"/>
              <a:t>2</a:t>
            </a:r>
            <a:r>
              <a:rPr lang="en-GB" dirty="0"/>
              <a:t> lasers</a:t>
            </a:r>
          </a:p>
          <a:p>
            <a:pPr lvl="1">
              <a:lnSpc>
                <a:spcPct val="100000"/>
              </a:lnSpc>
            </a:pPr>
            <a:r>
              <a:rPr lang="en-GB" dirty="0"/>
              <a:t>CO</a:t>
            </a:r>
            <a:r>
              <a:rPr lang="en-GB" baseline="-25000" dirty="0"/>
              <a:t>2</a:t>
            </a:r>
            <a:r>
              <a:rPr lang="en-GB" dirty="0"/>
              <a:t> laser projectors in Thermal Compensation System</a:t>
            </a:r>
          </a:p>
          <a:p>
            <a:pPr lvl="1">
              <a:lnSpc>
                <a:spcPct val="100000"/>
              </a:lnSpc>
            </a:pPr>
            <a:r>
              <a:rPr lang="en-GB" dirty="0"/>
              <a:t>CO</a:t>
            </a:r>
            <a:r>
              <a:rPr lang="en-GB" baseline="-25000" dirty="0"/>
              <a:t>2</a:t>
            </a:r>
            <a:r>
              <a:rPr lang="en-GB" dirty="0"/>
              <a:t> laser polishing in metrology for Coating Research and Development</a:t>
            </a:r>
          </a:p>
        </p:txBody>
      </p:sp>
      <p:sp>
        <p:nvSpPr>
          <p:cNvPr id="4" name="Segnaposto data 3"/>
          <p:cNvSpPr>
            <a:spLocks noGrp="1"/>
          </p:cNvSpPr>
          <p:nvPr>
            <p:ph type="dt" sz="half" idx="10"/>
          </p:nvPr>
        </p:nvSpPr>
        <p:spPr/>
        <p:txBody>
          <a:bodyPr/>
          <a:lstStyle/>
          <a:p>
            <a:r>
              <a:rPr lang="en-US"/>
              <a:t>GWDVac'22 - 29/09/2022</a:t>
            </a:r>
            <a:endParaRPr lang="en-GB"/>
          </a:p>
        </p:txBody>
      </p:sp>
      <p:sp>
        <p:nvSpPr>
          <p:cNvPr id="5" name="Segnaposto piè di pagina 4"/>
          <p:cNvSpPr>
            <a:spLocks noGrp="1"/>
          </p:cNvSpPr>
          <p:nvPr>
            <p:ph type="ftr" sz="quarter" idx="11"/>
          </p:nvPr>
        </p:nvSpPr>
        <p:spPr/>
        <p:txBody>
          <a:bodyPr/>
          <a:lstStyle/>
          <a:p>
            <a:r>
              <a:rPr lang="en-US"/>
              <a:t>CO2 laser techniques in the perspective of future GW detectors  Diana Lumaca </a:t>
            </a:r>
            <a:endParaRPr lang="en-GB"/>
          </a:p>
        </p:txBody>
      </p:sp>
      <p:sp>
        <p:nvSpPr>
          <p:cNvPr id="6" name="Segnaposto numero diapositiva 5"/>
          <p:cNvSpPr>
            <a:spLocks noGrp="1"/>
          </p:cNvSpPr>
          <p:nvPr>
            <p:ph type="sldNum" sz="quarter" idx="12"/>
          </p:nvPr>
        </p:nvSpPr>
        <p:spPr/>
        <p:txBody>
          <a:bodyPr/>
          <a:lstStyle/>
          <a:p>
            <a:fld id="{D7890409-BD9A-499F-A16C-B9DDFEDF4FB8}" type="slidenum">
              <a:rPr lang="en-GB" smtClean="0"/>
              <a:t>2</a:t>
            </a:fld>
            <a:endParaRPr lang="en-GB"/>
          </a:p>
        </p:txBody>
      </p:sp>
    </p:spTree>
    <p:extLst>
      <p:ext uri="{BB962C8B-B14F-4D97-AF65-F5344CB8AC3E}">
        <p14:creationId xmlns:p14="http://schemas.microsoft.com/office/powerpoint/2010/main" val="362508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60D7C17-43A3-4494-EB87-A38546FAECAF}"/>
              </a:ext>
            </a:extLst>
          </p:cNvPr>
          <p:cNvSpPr>
            <a:spLocks noGrp="1"/>
          </p:cNvSpPr>
          <p:nvPr>
            <p:ph type="title"/>
          </p:nvPr>
        </p:nvSpPr>
        <p:spPr/>
        <p:txBody>
          <a:bodyPr/>
          <a:lstStyle/>
          <a:p>
            <a:r>
              <a:rPr lang="en-GB" dirty="0"/>
              <a:t>Backup slides</a:t>
            </a:r>
          </a:p>
        </p:txBody>
      </p:sp>
      <p:sp>
        <p:nvSpPr>
          <p:cNvPr id="5" name="Segnaposto testo 4">
            <a:extLst>
              <a:ext uri="{FF2B5EF4-FFF2-40B4-BE49-F238E27FC236}">
                <a16:creationId xmlns:a16="http://schemas.microsoft.com/office/drawing/2014/main" id="{E1CA8D8C-35AA-B107-AFDD-C5A6D4DCBB50}"/>
              </a:ext>
            </a:extLst>
          </p:cNvPr>
          <p:cNvSpPr>
            <a:spLocks noGrp="1"/>
          </p:cNvSpPr>
          <p:nvPr>
            <p:ph type="body" idx="1"/>
          </p:nvPr>
        </p:nvSpPr>
        <p:spPr/>
        <p:txBody>
          <a:bodyPr/>
          <a:lstStyle/>
          <a:p>
            <a:endParaRPr lang="en-GB" dirty="0"/>
          </a:p>
        </p:txBody>
      </p:sp>
      <p:sp>
        <p:nvSpPr>
          <p:cNvPr id="2" name="Segnaposto data 1"/>
          <p:cNvSpPr>
            <a:spLocks noGrp="1"/>
          </p:cNvSpPr>
          <p:nvPr>
            <p:ph type="dt" sz="half" idx="10"/>
          </p:nvPr>
        </p:nvSpPr>
        <p:spPr/>
        <p:txBody>
          <a:bodyPr/>
          <a:lstStyle/>
          <a:p>
            <a:r>
              <a:rPr lang="en-US" dirty="0"/>
              <a:t>GWDVac'22 - 29/09/2022</a:t>
            </a:r>
            <a:endParaRPr lang="en-GB" dirty="0"/>
          </a:p>
        </p:txBody>
      </p:sp>
      <p:sp>
        <p:nvSpPr>
          <p:cNvPr id="3" name="Segnaposto piè di pagina 2"/>
          <p:cNvSpPr>
            <a:spLocks noGrp="1"/>
          </p:cNvSpPr>
          <p:nvPr>
            <p:ph type="ftr" sz="quarter" idx="11"/>
          </p:nvPr>
        </p:nvSpPr>
        <p:spPr/>
        <p:txBody>
          <a:bodyPr/>
          <a:lstStyle/>
          <a:p>
            <a:r>
              <a:rPr lang="en-US" dirty="0"/>
              <a:t>CO2 laser techniques in the perspective of future GW detectors  Diana Lumaca </a:t>
            </a:r>
            <a:endParaRPr lang="en-GB" dirty="0"/>
          </a:p>
        </p:txBody>
      </p:sp>
      <p:sp>
        <p:nvSpPr>
          <p:cNvPr id="6" name="Segnaposto numero diapositiva 5"/>
          <p:cNvSpPr>
            <a:spLocks noGrp="1"/>
          </p:cNvSpPr>
          <p:nvPr>
            <p:ph type="sldNum" sz="quarter" idx="12"/>
          </p:nvPr>
        </p:nvSpPr>
        <p:spPr/>
        <p:txBody>
          <a:bodyPr/>
          <a:lstStyle/>
          <a:p>
            <a:fld id="{D7890409-BD9A-499F-A16C-B9DDFEDF4FB8}" type="slidenum">
              <a:rPr lang="en-GB" smtClean="0"/>
              <a:t>20</a:t>
            </a:fld>
            <a:endParaRPr lang="en-GB" dirty="0"/>
          </a:p>
        </p:txBody>
      </p:sp>
    </p:spTree>
    <p:extLst>
      <p:ext uri="{BB962C8B-B14F-4D97-AF65-F5344CB8AC3E}">
        <p14:creationId xmlns:p14="http://schemas.microsoft.com/office/powerpoint/2010/main" val="4054188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010E950E-BCBD-6857-B04D-E8F2C03BDAC3}"/>
              </a:ext>
            </a:extLst>
          </p:cNvPr>
          <p:cNvSpPr>
            <a:spLocks noGrp="1"/>
          </p:cNvSpPr>
          <p:nvPr>
            <p:ph type="title"/>
          </p:nvPr>
        </p:nvSpPr>
        <p:spPr/>
        <p:txBody>
          <a:bodyPr/>
          <a:lstStyle/>
          <a:p>
            <a:endParaRPr lang="en-GB"/>
          </a:p>
        </p:txBody>
      </p:sp>
      <p:sp>
        <p:nvSpPr>
          <p:cNvPr id="4" name="Segnaposto data 3">
            <a:extLst>
              <a:ext uri="{FF2B5EF4-FFF2-40B4-BE49-F238E27FC236}">
                <a16:creationId xmlns:a16="http://schemas.microsoft.com/office/drawing/2014/main" id="{4E5C18B5-5339-337C-6C4B-2B48AEF54764}"/>
              </a:ext>
            </a:extLst>
          </p:cNvPr>
          <p:cNvSpPr>
            <a:spLocks noGrp="1"/>
          </p:cNvSpPr>
          <p:nvPr>
            <p:ph type="dt" sz="half" idx="10"/>
          </p:nvPr>
        </p:nvSpPr>
        <p:spPr/>
        <p:txBody>
          <a:bodyPr/>
          <a:lstStyle/>
          <a:p>
            <a:r>
              <a:rPr lang="en-US"/>
              <a:t>GWDVac'22 - 29/09/2022</a:t>
            </a:r>
            <a:endParaRPr lang="en-GB"/>
          </a:p>
        </p:txBody>
      </p:sp>
      <p:sp>
        <p:nvSpPr>
          <p:cNvPr id="5" name="Segnaposto piè di pagina 4">
            <a:extLst>
              <a:ext uri="{FF2B5EF4-FFF2-40B4-BE49-F238E27FC236}">
                <a16:creationId xmlns:a16="http://schemas.microsoft.com/office/drawing/2014/main" id="{04A2FD81-3FA4-ED82-CE8E-73B88192F9D4}"/>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6" name="Segnaposto numero diapositiva 5">
            <a:extLst>
              <a:ext uri="{FF2B5EF4-FFF2-40B4-BE49-F238E27FC236}">
                <a16:creationId xmlns:a16="http://schemas.microsoft.com/office/drawing/2014/main" id="{ADF52979-59F4-74ED-A251-6FA275564590}"/>
              </a:ext>
            </a:extLst>
          </p:cNvPr>
          <p:cNvSpPr>
            <a:spLocks noGrp="1"/>
          </p:cNvSpPr>
          <p:nvPr>
            <p:ph type="sldNum" sz="quarter" idx="12"/>
          </p:nvPr>
        </p:nvSpPr>
        <p:spPr/>
        <p:txBody>
          <a:bodyPr/>
          <a:lstStyle/>
          <a:p>
            <a:fld id="{D7890409-BD9A-499F-A16C-B9DDFEDF4FB8}" type="slidenum">
              <a:rPr lang="en-GB" smtClean="0"/>
              <a:t>21</a:t>
            </a:fld>
            <a:endParaRPr lang="en-GB"/>
          </a:p>
        </p:txBody>
      </p:sp>
      <p:pic>
        <p:nvPicPr>
          <p:cNvPr id="13" name="Segnaposto contenuto 12">
            <a:extLst>
              <a:ext uri="{FF2B5EF4-FFF2-40B4-BE49-F238E27FC236}">
                <a16:creationId xmlns:a16="http://schemas.microsoft.com/office/drawing/2014/main" id="{0C77D2F6-EC39-3047-33BA-1F03D4B045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3523" y="2005012"/>
            <a:ext cx="6944953" cy="4351338"/>
          </a:xfrm>
          <a:prstGeom prst="rect">
            <a:avLst/>
          </a:prstGeom>
        </p:spPr>
      </p:pic>
      <p:pic>
        <p:nvPicPr>
          <p:cNvPr id="10" name="Immagine 9">
            <a:extLst>
              <a:ext uri="{FF2B5EF4-FFF2-40B4-BE49-F238E27FC236}">
                <a16:creationId xmlns:a16="http://schemas.microsoft.com/office/drawing/2014/main" id="{E76BDFB6-34A2-E872-7CAA-741E523F3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1271" y="1766052"/>
            <a:ext cx="3395191" cy="2334575"/>
          </a:xfrm>
          <a:prstGeom prst="rect">
            <a:avLst/>
          </a:prstGeom>
        </p:spPr>
      </p:pic>
      <p:pic>
        <p:nvPicPr>
          <p:cNvPr id="11" name="Immagine 10">
            <a:extLst>
              <a:ext uri="{FF2B5EF4-FFF2-40B4-BE49-F238E27FC236}">
                <a16:creationId xmlns:a16="http://schemas.microsoft.com/office/drawing/2014/main" id="{7100C37E-8DDA-2F83-44EE-A819981E4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67" y="529496"/>
            <a:ext cx="3364714" cy="2322384"/>
          </a:xfrm>
          <a:prstGeom prst="rect">
            <a:avLst/>
          </a:prstGeom>
        </p:spPr>
      </p:pic>
    </p:spTree>
    <p:extLst>
      <p:ext uri="{BB962C8B-B14F-4D97-AF65-F5344CB8AC3E}">
        <p14:creationId xmlns:p14="http://schemas.microsoft.com/office/powerpoint/2010/main" val="4286905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o 28">
            <a:extLst>
              <a:ext uri="{FF2B5EF4-FFF2-40B4-BE49-F238E27FC236}">
                <a16:creationId xmlns:a16="http://schemas.microsoft.com/office/drawing/2014/main" id="{40AF089C-519E-4858-1044-3F165E40C331}"/>
              </a:ext>
            </a:extLst>
          </p:cNvPr>
          <p:cNvGrpSpPr>
            <a:grpSpLocks noChangeAspect="1"/>
          </p:cNvGrpSpPr>
          <p:nvPr/>
        </p:nvGrpSpPr>
        <p:grpSpPr>
          <a:xfrm>
            <a:off x="2279001" y="1526580"/>
            <a:ext cx="7390388" cy="4829769"/>
            <a:chOff x="2107432" y="2755890"/>
            <a:chExt cx="4926925" cy="3219846"/>
          </a:xfrm>
        </p:grpSpPr>
        <p:pic>
          <p:nvPicPr>
            <p:cNvPr id="5122" name="Picture 2" descr="Risultati immagini per planisphe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07432" y="2755890"/>
              <a:ext cx="4926925" cy="321984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2 3"/>
            <p:cNvCxnSpPr>
              <a:cxnSpLocks/>
              <a:stCxn id="5122" idx="3"/>
            </p:cNvCxnSpPr>
            <p:nvPr/>
          </p:nvCxnSpPr>
          <p:spPr>
            <a:xfrm flipH="1" flipV="1">
              <a:off x="4734129" y="3590293"/>
              <a:ext cx="2300228" cy="775521"/>
            </a:xfrm>
            <a:prstGeom prst="straightConnector1">
              <a:avLst/>
            </a:prstGeom>
            <a:ln w="28575">
              <a:solidFill>
                <a:schemeClr val="bg1"/>
              </a:solidFill>
              <a:tailEnd type="stealth" w="lg" len="med"/>
            </a:ln>
            <a:effectLst>
              <a:outerShdw blurRad="25400" dist="25400" dir="2700000" algn="tl" rotWithShape="0">
                <a:prstClr val="black">
                  <a:alpha val="79000"/>
                </a:prstClr>
              </a:outerShdw>
            </a:effectLst>
          </p:spPr>
          <p:style>
            <a:lnRef idx="1">
              <a:schemeClr val="accent1"/>
            </a:lnRef>
            <a:fillRef idx="0">
              <a:schemeClr val="accent1"/>
            </a:fillRef>
            <a:effectRef idx="0">
              <a:schemeClr val="accent1"/>
            </a:effectRef>
            <a:fontRef idx="minor">
              <a:schemeClr val="tx1"/>
            </a:fontRef>
          </p:style>
        </p:cxnSp>
        <p:cxnSp>
          <p:nvCxnSpPr>
            <p:cNvPr id="21" name="Connettore 1 20"/>
            <p:cNvCxnSpPr>
              <a:cxnSpLocks/>
              <a:stCxn id="11" idx="3"/>
            </p:cNvCxnSpPr>
            <p:nvPr/>
          </p:nvCxnSpPr>
          <p:spPr>
            <a:xfrm flipV="1">
              <a:off x="2736344" y="3778915"/>
              <a:ext cx="565124" cy="827360"/>
            </a:xfrm>
            <a:prstGeom prst="line">
              <a:avLst/>
            </a:prstGeom>
            <a:ln w="28575">
              <a:solidFill>
                <a:schemeClr val="bg1"/>
              </a:solidFill>
              <a:tailEnd type="stealth" w="lg" len="med"/>
            </a:ln>
            <a:effectLst>
              <a:outerShdw blurRad="25400" dist="25400" dir="2700000" algn="tl" rotWithShape="0">
                <a:prstClr val="black">
                  <a:alpha val="79000"/>
                </a:prstClr>
              </a:outerShdw>
            </a:effectLst>
          </p:spPr>
          <p:style>
            <a:lnRef idx="1">
              <a:schemeClr val="accent1"/>
            </a:lnRef>
            <a:fillRef idx="0">
              <a:schemeClr val="accent1"/>
            </a:fillRef>
            <a:effectRef idx="0">
              <a:schemeClr val="accent1"/>
            </a:effectRef>
            <a:fontRef idx="minor">
              <a:schemeClr val="tx1"/>
            </a:fontRef>
          </p:style>
        </p:cxnSp>
        <p:cxnSp>
          <p:nvCxnSpPr>
            <p:cNvPr id="23" name="Connettore 1 22"/>
            <p:cNvCxnSpPr>
              <a:cxnSpLocks/>
              <a:stCxn id="10" idx="3"/>
            </p:cNvCxnSpPr>
            <p:nvPr/>
          </p:nvCxnSpPr>
          <p:spPr>
            <a:xfrm>
              <a:off x="2747167" y="3248807"/>
              <a:ext cx="191705" cy="341487"/>
            </a:xfrm>
            <a:prstGeom prst="line">
              <a:avLst/>
            </a:prstGeom>
            <a:ln w="28575">
              <a:solidFill>
                <a:schemeClr val="bg1"/>
              </a:solidFill>
              <a:tailEnd type="stealth" w="lg" len="med"/>
            </a:ln>
            <a:effectLst>
              <a:outerShdw blurRad="25400" dist="25400" dir="2700000" algn="tl" rotWithShape="0">
                <a:prstClr val="black">
                  <a:alpha val="79000"/>
                </a:prstClr>
              </a:outerShdw>
            </a:effectLst>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41EE73DC-0E8F-4A6D-A201-4EC5A20D1022}"/>
                </a:ext>
              </a:extLst>
            </p:cNvPr>
            <p:cNvCxnSpPr>
              <a:cxnSpLocks/>
            </p:cNvCxnSpPr>
            <p:nvPr/>
          </p:nvCxnSpPr>
          <p:spPr>
            <a:xfrm flipH="1">
              <a:off x="6426687" y="3232416"/>
              <a:ext cx="265596" cy="452189"/>
            </a:xfrm>
            <a:prstGeom prst="straightConnector1">
              <a:avLst/>
            </a:prstGeom>
            <a:ln w="28575">
              <a:solidFill>
                <a:schemeClr val="bg1"/>
              </a:solidFill>
              <a:tailEnd type="stealth" w="lg" len="med"/>
            </a:ln>
            <a:effectLst>
              <a:outerShdw blurRad="25400" dist="25400" dir="2700000" algn="tl" rotWithShape="0">
                <a:prstClr val="black">
                  <a:alpha val="79000"/>
                </a:prstClr>
              </a:outerShdw>
            </a:effectLst>
          </p:spPr>
          <p:style>
            <a:lnRef idx="1">
              <a:schemeClr val="accent1"/>
            </a:lnRef>
            <a:fillRef idx="0">
              <a:schemeClr val="accent1"/>
            </a:fillRef>
            <a:effectRef idx="0">
              <a:schemeClr val="accent1"/>
            </a:effectRef>
            <a:fontRef idx="minor">
              <a:schemeClr val="tx1"/>
            </a:fontRef>
          </p:style>
        </p:cxnSp>
      </p:grpSp>
      <p:sp>
        <p:nvSpPr>
          <p:cNvPr id="2" name="Titolo 1"/>
          <p:cNvSpPr>
            <a:spLocks noGrp="1"/>
          </p:cNvSpPr>
          <p:nvPr>
            <p:ph type="title"/>
          </p:nvPr>
        </p:nvSpPr>
        <p:spPr/>
        <p:txBody>
          <a:bodyPr>
            <a:normAutofit/>
          </a:bodyPr>
          <a:lstStyle/>
          <a:p>
            <a:pPr algn="l"/>
            <a:r>
              <a:rPr lang="en-GB" dirty="0">
                <a:latin typeface="Cambria" panose="02040503050406030204" pitchFamily="18" charset="0"/>
              </a:rPr>
              <a:t>Interferometric</a:t>
            </a:r>
            <a:r>
              <a:rPr lang="it-IT" dirty="0">
                <a:latin typeface="Cambria" panose="02040503050406030204" pitchFamily="18" charset="0"/>
              </a:rPr>
              <a:t> detectors network</a:t>
            </a:r>
          </a:p>
        </p:txBody>
      </p:sp>
      <p:sp>
        <p:nvSpPr>
          <p:cNvPr id="7" name="Segnaposto data 6"/>
          <p:cNvSpPr>
            <a:spLocks noGrp="1"/>
          </p:cNvSpPr>
          <p:nvPr>
            <p:ph type="dt" sz="half" idx="10"/>
          </p:nvPr>
        </p:nvSpPr>
        <p:spPr/>
        <p:txBody>
          <a:bodyPr/>
          <a:lstStyle/>
          <a:p>
            <a:r>
              <a:rPr lang="en-US" dirty="0"/>
              <a:t>GWDVac'22 - 29/09/2022</a:t>
            </a:r>
            <a:endParaRPr lang="it-IT" dirty="0"/>
          </a:p>
        </p:txBody>
      </p:sp>
      <p:sp>
        <p:nvSpPr>
          <p:cNvPr id="8" name="Segnaposto piè di pagina 7"/>
          <p:cNvSpPr>
            <a:spLocks noGrp="1"/>
          </p:cNvSpPr>
          <p:nvPr>
            <p:ph type="ftr" sz="quarter" idx="11"/>
          </p:nvPr>
        </p:nvSpPr>
        <p:spPr/>
        <p:txBody>
          <a:bodyPr/>
          <a:lstStyle/>
          <a:p>
            <a:r>
              <a:rPr lang="en-GB" dirty="0"/>
              <a:t>CO2 laser techniques in the perspective of future GW detectors  Diana Lumaca </a:t>
            </a:r>
            <a:endParaRPr lang="it-IT" dirty="0"/>
          </a:p>
        </p:txBody>
      </p:sp>
      <p:sp>
        <p:nvSpPr>
          <p:cNvPr id="9" name="Segnaposto numero diapositiva 8"/>
          <p:cNvSpPr>
            <a:spLocks noGrp="1"/>
          </p:cNvSpPr>
          <p:nvPr>
            <p:ph type="sldNum" sz="quarter" idx="12"/>
          </p:nvPr>
        </p:nvSpPr>
        <p:spPr/>
        <p:txBody>
          <a:bodyPr/>
          <a:lstStyle/>
          <a:p>
            <a:fld id="{ADA4C807-0124-4705-8C5B-EB247AAE4ABA}" type="slidenum">
              <a:rPr lang="it-IT" smtClean="0"/>
              <a:t>22</a:t>
            </a:fld>
            <a:endParaRPr lang="it-IT" dirty="0"/>
          </a:p>
        </p:txBody>
      </p:sp>
      <p:grpSp>
        <p:nvGrpSpPr>
          <p:cNvPr id="17" name="Gruppo 16">
            <a:extLst>
              <a:ext uri="{FF2B5EF4-FFF2-40B4-BE49-F238E27FC236}">
                <a16:creationId xmlns:a16="http://schemas.microsoft.com/office/drawing/2014/main" id="{4D095381-E97E-4615-1D19-503FB84B4C3E}"/>
              </a:ext>
            </a:extLst>
          </p:cNvPr>
          <p:cNvGrpSpPr/>
          <p:nvPr/>
        </p:nvGrpSpPr>
        <p:grpSpPr>
          <a:xfrm>
            <a:off x="835798" y="1483619"/>
            <a:ext cx="2402806" cy="1564671"/>
            <a:chOff x="2100064" y="1061200"/>
            <a:chExt cx="2402806" cy="1564671"/>
          </a:xfrm>
        </p:grpSpPr>
        <p:pic>
          <p:nvPicPr>
            <p:cNvPr id="10" name="Immagine 9"/>
            <p:cNvPicPr>
              <a:picLocks noChangeAspect="1"/>
            </p:cNvPicPr>
            <p:nvPr/>
          </p:nvPicPr>
          <p:blipFill>
            <a:blip r:embed="rId3"/>
            <a:stretch>
              <a:fillRect/>
            </a:stretch>
          </p:blipFill>
          <p:spPr>
            <a:xfrm>
              <a:off x="2100064" y="1061200"/>
              <a:ext cx="2402806" cy="1564671"/>
            </a:xfrm>
            <a:prstGeom prst="rect">
              <a:avLst/>
            </a:prstGeom>
          </p:spPr>
        </p:pic>
        <p:sp>
          <p:nvSpPr>
            <p:cNvPr id="13" name="CasellaDiTesto 12"/>
            <p:cNvSpPr txBox="1"/>
            <p:nvPr/>
          </p:nvSpPr>
          <p:spPr>
            <a:xfrm>
              <a:off x="2100064" y="2235391"/>
              <a:ext cx="2309216" cy="369332"/>
            </a:xfrm>
            <a:prstGeom prst="rect">
              <a:avLst/>
            </a:prstGeom>
            <a:noFill/>
          </p:spPr>
          <p:txBody>
            <a:bodyPr wrap="square" rtlCol="0">
              <a:spAutoFit/>
            </a:bodyPr>
            <a:lstStyle/>
            <a:p>
              <a:r>
                <a:rPr lang="it-IT" dirty="0">
                  <a:solidFill>
                    <a:schemeClr val="bg1"/>
                  </a:solidFill>
                  <a:latin typeface="Cambria" panose="02040503050406030204" pitchFamily="18" charset="0"/>
                  <a:cs typeface="Tw Cen MT"/>
                </a:rPr>
                <a:t>LIGO Hanford</a:t>
              </a:r>
            </a:p>
          </p:txBody>
        </p:sp>
      </p:grpSp>
      <p:grpSp>
        <p:nvGrpSpPr>
          <p:cNvPr id="18" name="Gruppo 17">
            <a:extLst>
              <a:ext uri="{FF2B5EF4-FFF2-40B4-BE49-F238E27FC236}">
                <a16:creationId xmlns:a16="http://schemas.microsoft.com/office/drawing/2014/main" id="{2EB9E04E-27AE-E0AA-7A91-7D4B2319A178}"/>
              </a:ext>
            </a:extLst>
          </p:cNvPr>
          <p:cNvGrpSpPr/>
          <p:nvPr/>
        </p:nvGrpSpPr>
        <p:grpSpPr>
          <a:xfrm>
            <a:off x="835798" y="3513869"/>
            <a:ext cx="2537228" cy="1576578"/>
            <a:chOff x="-470041" y="3952535"/>
            <a:chExt cx="2537228" cy="1576578"/>
          </a:xfrm>
        </p:grpSpPr>
        <p:pic>
          <p:nvPicPr>
            <p:cNvPr id="11" name="Immagine 10"/>
            <p:cNvPicPr>
              <a:picLocks noChangeAspect="1"/>
            </p:cNvPicPr>
            <p:nvPr/>
          </p:nvPicPr>
          <p:blipFill>
            <a:blip r:embed="rId4"/>
            <a:stretch>
              <a:fillRect/>
            </a:stretch>
          </p:blipFill>
          <p:spPr>
            <a:xfrm>
              <a:off x="-470041" y="3952535"/>
              <a:ext cx="2386571" cy="1576578"/>
            </a:xfrm>
            <a:prstGeom prst="rect">
              <a:avLst/>
            </a:prstGeom>
          </p:spPr>
        </p:pic>
        <p:sp>
          <p:nvSpPr>
            <p:cNvPr id="14" name="CasellaDiTesto 13"/>
            <p:cNvSpPr txBox="1"/>
            <p:nvPr/>
          </p:nvSpPr>
          <p:spPr>
            <a:xfrm>
              <a:off x="-462172" y="5143359"/>
              <a:ext cx="2529359" cy="369332"/>
            </a:xfrm>
            <a:prstGeom prst="rect">
              <a:avLst/>
            </a:prstGeom>
            <a:noFill/>
          </p:spPr>
          <p:txBody>
            <a:bodyPr wrap="square" rtlCol="0">
              <a:spAutoFit/>
            </a:bodyPr>
            <a:lstStyle/>
            <a:p>
              <a:r>
                <a:rPr lang="it-IT" dirty="0">
                  <a:solidFill>
                    <a:schemeClr val="bg1"/>
                  </a:solidFill>
                  <a:latin typeface="Cambria" panose="02040503050406030204" pitchFamily="18" charset="0"/>
                  <a:cs typeface="Tw Cen MT"/>
                </a:rPr>
                <a:t>LIGO Livingston</a:t>
              </a:r>
            </a:p>
          </p:txBody>
        </p:sp>
      </p:grpSp>
      <p:grpSp>
        <p:nvGrpSpPr>
          <p:cNvPr id="6" name="Gruppo 5">
            <a:extLst>
              <a:ext uri="{FF2B5EF4-FFF2-40B4-BE49-F238E27FC236}">
                <a16:creationId xmlns:a16="http://schemas.microsoft.com/office/drawing/2014/main" id="{D6C14EA9-83DC-4653-8F76-9FD6A593506B}"/>
              </a:ext>
            </a:extLst>
          </p:cNvPr>
          <p:cNvGrpSpPr/>
          <p:nvPr/>
        </p:nvGrpSpPr>
        <p:grpSpPr>
          <a:xfrm>
            <a:off x="7893937" y="3951195"/>
            <a:ext cx="3450265" cy="2427999"/>
            <a:chOff x="8894921" y="2590062"/>
            <a:chExt cx="3450265" cy="2427999"/>
          </a:xfrm>
        </p:grpSpPr>
        <p:pic>
          <p:nvPicPr>
            <p:cNvPr id="12" name="Immagine 11"/>
            <p:cNvPicPr>
              <a:picLocks noChangeAspect="1"/>
            </p:cNvPicPr>
            <p:nvPr/>
          </p:nvPicPr>
          <p:blipFill>
            <a:blip r:embed="rId5"/>
            <a:stretch>
              <a:fillRect/>
            </a:stretch>
          </p:blipFill>
          <p:spPr>
            <a:xfrm>
              <a:off x="8894921" y="2590062"/>
              <a:ext cx="3450265" cy="2427999"/>
            </a:xfrm>
            <a:prstGeom prst="rect">
              <a:avLst/>
            </a:prstGeom>
          </p:spPr>
        </p:pic>
        <p:sp>
          <p:nvSpPr>
            <p:cNvPr id="15" name="CasellaDiTesto 14"/>
            <p:cNvSpPr txBox="1"/>
            <p:nvPr/>
          </p:nvSpPr>
          <p:spPr>
            <a:xfrm>
              <a:off x="9085823" y="2722254"/>
              <a:ext cx="2309216" cy="369332"/>
            </a:xfrm>
            <a:prstGeom prst="rect">
              <a:avLst/>
            </a:prstGeom>
            <a:noFill/>
          </p:spPr>
          <p:txBody>
            <a:bodyPr wrap="square" rtlCol="0">
              <a:spAutoFit/>
            </a:bodyPr>
            <a:lstStyle/>
            <a:p>
              <a:r>
                <a:rPr lang="it-IT" dirty="0">
                  <a:solidFill>
                    <a:schemeClr val="bg1"/>
                  </a:solidFill>
                  <a:effectLst>
                    <a:outerShdw blurRad="38100" dist="38100" dir="2700000" algn="tl">
                      <a:srgbClr val="000000">
                        <a:alpha val="43137"/>
                      </a:srgbClr>
                    </a:outerShdw>
                  </a:effectLst>
                  <a:latin typeface="Cambria" panose="02040503050406030204" pitchFamily="18" charset="0"/>
                  <a:cs typeface="Tw Cen MT"/>
                </a:rPr>
                <a:t>VIRGO </a:t>
              </a:r>
            </a:p>
          </p:txBody>
        </p:sp>
      </p:grpSp>
      <p:sp>
        <p:nvSpPr>
          <p:cNvPr id="27" name="Rectangle 40"/>
          <p:cNvSpPr/>
          <p:nvPr/>
        </p:nvSpPr>
        <p:spPr>
          <a:xfrm>
            <a:off x="4328618" y="5672901"/>
            <a:ext cx="3523069" cy="683449"/>
          </a:xfrm>
          <a:prstGeom prst="rect">
            <a:avLst/>
          </a:prstGeom>
          <a:solidFill>
            <a:schemeClr val="tx2">
              <a:lumMod val="20000"/>
              <a:lumOff val="80000"/>
            </a:schemeClr>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Cambria" panose="02040503050406030204" pitchFamily="18" charset="0"/>
              </a:rPr>
              <a:t>Detection bandwidth  10 Hz-10kHz</a:t>
            </a:r>
          </a:p>
          <a:p>
            <a:pPr algn="ctr"/>
            <a:r>
              <a:rPr lang="en-US" sz="1600" dirty="0">
                <a:solidFill>
                  <a:schemeClr val="tx1"/>
                </a:solidFill>
                <a:latin typeface="Cambria" panose="02040503050406030204" pitchFamily="18" charset="0"/>
              </a:rPr>
              <a:t>NS-NS Range: 50-130 Mpc </a:t>
            </a:r>
          </a:p>
        </p:txBody>
      </p:sp>
      <p:grpSp>
        <p:nvGrpSpPr>
          <p:cNvPr id="19" name="Gruppo 18">
            <a:extLst>
              <a:ext uri="{FF2B5EF4-FFF2-40B4-BE49-F238E27FC236}">
                <a16:creationId xmlns:a16="http://schemas.microsoft.com/office/drawing/2014/main" id="{FC9A6325-699F-3B35-034B-EB8F0AE41893}"/>
              </a:ext>
            </a:extLst>
          </p:cNvPr>
          <p:cNvGrpSpPr/>
          <p:nvPr/>
        </p:nvGrpSpPr>
        <p:grpSpPr>
          <a:xfrm>
            <a:off x="9211706" y="1142378"/>
            <a:ext cx="2383894" cy="2125368"/>
            <a:chOff x="7164537" y="1081733"/>
            <a:chExt cx="2383894" cy="2125368"/>
          </a:xfrm>
        </p:grpSpPr>
        <p:pic>
          <p:nvPicPr>
            <p:cNvPr id="16" name="Immagine 15">
              <a:extLst>
                <a:ext uri="{FF2B5EF4-FFF2-40B4-BE49-F238E27FC236}">
                  <a16:creationId xmlns:a16="http://schemas.microsoft.com/office/drawing/2014/main" id="{A486F200-7E78-4AD7-8C68-2328D36709EE}"/>
                </a:ext>
              </a:extLst>
            </p:cNvPr>
            <p:cNvPicPr>
              <a:picLocks noChangeAspect="1"/>
            </p:cNvPicPr>
            <p:nvPr/>
          </p:nvPicPr>
          <p:blipFill rotWithShape="1">
            <a:blip r:embed="rId6"/>
            <a:srcRect l="50000" b="50167"/>
            <a:stretch/>
          </p:blipFill>
          <p:spPr>
            <a:xfrm>
              <a:off x="7164537" y="1081733"/>
              <a:ext cx="2132496" cy="2125368"/>
            </a:xfrm>
            <a:prstGeom prst="rect">
              <a:avLst/>
            </a:prstGeom>
          </p:spPr>
        </p:pic>
        <p:sp>
          <p:nvSpPr>
            <p:cNvPr id="22" name="CasellaDiTesto 21">
              <a:extLst>
                <a:ext uri="{FF2B5EF4-FFF2-40B4-BE49-F238E27FC236}">
                  <a16:creationId xmlns:a16="http://schemas.microsoft.com/office/drawing/2014/main" id="{570B0F12-B176-42B5-B736-646A0CDA9C27}"/>
                </a:ext>
              </a:extLst>
            </p:cNvPr>
            <p:cNvSpPr txBox="1"/>
            <p:nvPr/>
          </p:nvSpPr>
          <p:spPr>
            <a:xfrm>
              <a:off x="7239215" y="1105835"/>
              <a:ext cx="2309216" cy="369332"/>
            </a:xfrm>
            <a:prstGeom prst="rect">
              <a:avLst/>
            </a:prstGeom>
            <a:noFill/>
          </p:spPr>
          <p:txBody>
            <a:bodyPr wrap="square" rtlCol="0">
              <a:spAutoFit/>
            </a:bodyPr>
            <a:lstStyle/>
            <a:p>
              <a:r>
                <a:rPr lang="it-IT" dirty="0">
                  <a:solidFill>
                    <a:schemeClr val="bg1"/>
                  </a:solidFill>
                  <a:latin typeface="Cambria" panose="02040503050406030204" pitchFamily="18" charset="0"/>
                  <a:cs typeface="Tw Cen MT"/>
                </a:rPr>
                <a:t>KAGRA</a:t>
              </a:r>
            </a:p>
          </p:txBody>
        </p:sp>
      </p:grpSp>
      <p:pic>
        <p:nvPicPr>
          <p:cNvPr id="32" name="Immagine 31">
            <a:extLst>
              <a:ext uri="{FF2B5EF4-FFF2-40B4-BE49-F238E27FC236}">
                <a16:creationId xmlns:a16="http://schemas.microsoft.com/office/drawing/2014/main" id="{10C4CC73-2FF0-401D-89D9-53E0F5FBCF18}"/>
              </a:ext>
            </a:extLst>
          </p:cNvPr>
          <p:cNvPicPr>
            <a:picLocks noChangeAspect="1"/>
          </p:cNvPicPr>
          <p:nvPr/>
        </p:nvPicPr>
        <p:blipFill>
          <a:blip r:embed="rId7"/>
          <a:stretch>
            <a:fillRect/>
          </a:stretch>
        </p:blipFill>
        <p:spPr>
          <a:xfrm>
            <a:off x="1895258" y="5106194"/>
            <a:ext cx="2402806" cy="1278793"/>
          </a:xfrm>
          <a:prstGeom prst="rect">
            <a:avLst/>
          </a:prstGeom>
        </p:spPr>
      </p:pic>
    </p:spTree>
    <p:extLst>
      <p:ext uri="{BB962C8B-B14F-4D97-AF65-F5344CB8AC3E}">
        <p14:creationId xmlns:p14="http://schemas.microsoft.com/office/powerpoint/2010/main" val="212414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gnaposto contenuto 6">
            <a:extLst>
              <a:ext uri="{FF2B5EF4-FFF2-40B4-BE49-F238E27FC236}">
                <a16:creationId xmlns:a16="http://schemas.microsoft.com/office/drawing/2014/main" id="{CF629A1E-5950-A7A0-8745-CA4994D7C276}"/>
              </a:ext>
            </a:extLst>
          </p:cNvPr>
          <p:cNvPicPr>
            <a:picLocks noChangeAspect="1"/>
          </p:cNvPicPr>
          <p:nvPr/>
        </p:nvPicPr>
        <p:blipFill rotWithShape="1">
          <a:blip r:embed="rId2">
            <a:extLst>
              <a:ext uri="{28A0092B-C50C-407E-A947-70E740481C1C}">
                <a14:useLocalDpi xmlns:a14="http://schemas.microsoft.com/office/drawing/2010/main" val="0"/>
              </a:ext>
            </a:extLst>
          </a:blip>
          <a:srcRect l="11152" t="1881" b="4798"/>
          <a:stretch/>
        </p:blipFill>
        <p:spPr>
          <a:xfrm>
            <a:off x="6194451" y="0"/>
            <a:ext cx="5997549" cy="5525710"/>
          </a:xfrm>
          <a:prstGeom prst="rect">
            <a:avLst/>
          </a:prstGeom>
        </p:spPr>
      </p:pic>
      <p:sp>
        <p:nvSpPr>
          <p:cNvPr id="2" name="Titolo 1"/>
          <p:cNvSpPr>
            <a:spLocks noGrp="1"/>
          </p:cNvSpPr>
          <p:nvPr>
            <p:ph type="title"/>
          </p:nvPr>
        </p:nvSpPr>
        <p:spPr/>
        <p:txBody>
          <a:bodyPr>
            <a:normAutofit/>
          </a:bodyPr>
          <a:lstStyle/>
          <a:p>
            <a:pPr algn="l"/>
            <a:r>
              <a:rPr lang="it-IT" dirty="0">
                <a:latin typeface="Cambria" panose="02040503050406030204" pitchFamily="18" charset="0"/>
              </a:rPr>
              <a:t>Advanced Virgo </a:t>
            </a:r>
            <a:r>
              <a:rPr lang="it-IT" sz="3600" dirty="0">
                <a:latin typeface="Cambria" panose="02040503050406030204" pitchFamily="18" charset="0"/>
              </a:rPr>
              <a:t>for </a:t>
            </a:r>
            <a:r>
              <a:rPr lang="en-GB" sz="3600" dirty="0">
                <a:latin typeface="Cambria" panose="02040503050406030204" pitchFamily="18" charset="0"/>
              </a:rPr>
              <a:t>next</a:t>
            </a:r>
            <a:r>
              <a:rPr lang="it-IT" sz="3600" dirty="0">
                <a:latin typeface="Cambria" panose="02040503050406030204" pitchFamily="18" charset="0"/>
              </a:rPr>
              <a:t> </a:t>
            </a:r>
            <a:r>
              <a:rPr lang="en-GB" sz="3600" dirty="0">
                <a:latin typeface="Cambria" panose="02040503050406030204" pitchFamily="18" charset="0"/>
              </a:rPr>
              <a:t>observing</a:t>
            </a:r>
            <a:r>
              <a:rPr lang="it-IT" sz="3600" dirty="0">
                <a:latin typeface="Cambria" panose="02040503050406030204" pitchFamily="18" charset="0"/>
              </a:rPr>
              <a:t> </a:t>
            </a:r>
            <a:r>
              <a:rPr lang="en-GB" sz="3600" dirty="0">
                <a:latin typeface="Cambria" panose="02040503050406030204" pitchFamily="18" charset="0"/>
              </a:rPr>
              <a:t>run</a:t>
            </a:r>
          </a:p>
        </p:txBody>
      </p:sp>
      <p:sp>
        <p:nvSpPr>
          <p:cNvPr id="10" name="Segnaposto contenuto 9">
            <a:extLst>
              <a:ext uri="{FF2B5EF4-FFF2-40B4-BE49-F238E27FC236}">
                <a16:creationId xmlns:a16="http://schemas.microsoft.com/office/drawing/2014/main" id="{9A98E4FE-215F-47E4-375C-DAAA1F6EFC4C}"/>
              </a:ext>
            </a:extLst>
          </p:cNvPr>
          <p:cNvSpPr>
            <a:spLocks noGrp="1"/>
          </p:cNvSpPr>
          <p:nvPr>
            <p:ph idx="1"/>
          </p:nvPr>
        </p:nvSpPr>
        <p:spPr>
          <a:xfrm>
            <a:off x="838201" y="1825626"/>
            <a:ext cx="6337852" cy="1728488"/>
          </a:xfrm>
          <a:noFill/>
        </p:spPr>
        <p:txBody>
          <a:bodyPr>
            <a:noAutofit/>
          </a:bodyPr>
          <a:lstStyle/>
          <a:p>
            <a:pPr marL="285750" indent="-285750">
              <a:buFont typeface="Wingdings" panose="05000000000000000000" pitchFamily="2" charset="2"/>
              <a:buChar char="Ø"/>
            </a:pPr>
            <a:r>
              <a:rPr lang="it-IT" sz="1600" dirty="0">
                <a:latin typeface="Cambria" panose="02040503050406030204" pitchFamily="18" charset="0"/>
              </a:rPr>
              <a:t>3 km arm </a:t>
            </a:r>
            <a:r>
              <a:rPr lang="it-IT" sz="1600" dirty="0" err="1">
                <a:latin typeface="Cambria" panose="02040503050406030204" pitchFamily="18" charset="0"/>
              </a:rPr>
              <a:t>Michelson</a:t>
            </a:r>
            <a:r>
              <a:rPr lang="it-IT" sz="1600" dirty="0">
                <a:latin typeface="Cambria" panose="02040503050406030204" pitchFamily="18" charset="0"/>
              </a:rPr>
              <a:t> </a:t>
            </a:r>
            <a:r>
              <a:rPr lang="it-IT" sz="1600" dirty="0" err="1">
                <a:latin typeface="Cambria" panose="02040503050406030204" pitchFamily="18" charset="0"/>
              </a:rPr>
              <a:t>interferometer</a:t>
            </a:r>
            <a:r>
              <a:rPr lang="it-IT" sz="1600" dirty="0">
                <a:latin typeface="Cambria" panose="02040503050406030204" pitchFamily="18" charset="0"/>
              </a:rPr>
              <a:t> </a:t>
            </a:r>
            <a:r>
              <a:rPr lang="it-IT" sz="1600" dirty="0" err="1">
                <a:latin typeface="Cambria" panose="02040503050406030204" pitchFamily="18" charset="0"/>
              </a:rPr>
              <a:t>tuned</a:t>
            </a:r>
            <a:r>
              <a:rPr lang="it-IT" sz="1600" dirty="0">
                <a:latin typeface="Cambria" panose="02040503050406030204" pitchFamily="18" charset="0"/>
              </a:rPr>
              <a:t> </a:t>
            </a:r>
            <a:r>
              <a:rPr lang="it-IT" sz="1600" dirty="0" err="1">
                <a:latin typeface="Cambria" panose="02040503050406030204" pitchFamily="18" charset="0"/>
              </a:rPr>
              <a:t>at</a:t>
            </a:r>
            <a:r>
              <a:rPr lang="it-IT" sz="1600" dirty="0">
                <a:latin typeface="Cambria" panose="02040503050406030204" pitchFamily="18" charset="0"/>
              </a:rPr>
              <a:t> </a:t>
            </a:r>
            <a:r>
              <a:rPr lang="it-IT" sz="1600" b="1" dirty="0">
                <a:latin typeface="Cambria" panose="02040503050406030204" pitchFamily="18" charset="0"/>
              </a:rPr>
              <a:t>dark fringe</a:t>
            </a:r>
          </a:p>
          <a:p>
            <a:pPr marL="285750" indent="-285750">
              <a:buFont typeface="Wingdings" panose="05000000000000000000" pitchFamily="2" charset="2"/>
              <a:buChar char="Ø"/>
            </a:pPr>
            <a:r>
              <a:rPr lang="it-IT" sz="1600" dirty="0" err="1">
                <a:latin typeface="Cambria" panose="02040503050406030204" pitchFamily="18" charset="0"/>
              </a:rPr>
              <a:t>Circulating</a:t>
            </a:r>
            <a:r>
              <a:rPr lang="it-IT" sz="1600" dirty="0">
                <a:latin typeface="Cambria" panose="02040503050406030204" pitchFamily="18" charset="0"/>
              </a:rPr>
              <a:t> TEM</a:t>
            </a:r>
            <a:r>
              <a:rPr lang="it-IT" sz="1600" baseline="-25000" dirty="0">
                <a:latin typeface="Cambria" panose="02040503050406030204" pitchFamily="18" charset="0"/>
              </a:rPr>
              <a:t>00</a:t>
            </a:r>
            <a:r>
              <a:rPr lang="it-IT" sz="1600" dirty="0">
                <a:latin typeface="Cambria" panose="02040503050406030204" pitchFamily="18" charset="0"/>
              </a:rPr>
              <a:t> mode from CW </a:t>
            </a:r>
            <a:r>
              <a:rPr lang="it-IT" sz="1600" dirty="0" err="1">
                <a:latin typeface="Cambria" panose="02040503050406030204" pitchFamily="18" charset="0"/>
              </a:rPr>
              <a:t>Nd:YAG</a:t>
            </a:r>
            <a:r>
              <a:rPr lang="it-IT" sz="1600" dirty="0">
                <a:latin typeface="Cambria" panose="02040503050406030204" pitchFamily="18" charset="0"/>
              </a:rPr>
              <a:t> source @1064 nm+ </a:t>
            </a:r>
            <a:r>
              <a:rPr lang="it-IT" sz="1600" b="1" dirty="0" err="1">
                <a:latin typeface="Cambria" panose="02040503050406030204" pitchFamily="18" charset="0"/>
              </a:rPr>
              <a:t>injected</a:t>
            </a:r>
            <a:r>
              <a:rPr lang="it-IT" sz="1600" b="1" dirty="0">
                <a:latin typeface="Cambria" panose="02040503050406030204" pitchFamily="18" charset="0"/>
              </a:rPr>
              <a:t> </a:t>
            </a:r>
            <a:r>
              <a:rPr lang="it-IT" sz="1600" b="1" dirty="0" err="1">
                <a:latin typeface="Cambria" panose="02040503050406030204" pitchFamily="18" charset="0"/>
              </a:rPr>
              <a:t>sidebands</a:t>
            </a:r>
            <a:r>
              <a:rPr lang="it-IT" sz="1600" b="1" dirty="0">
                <a:latin typeface="Cambria" panose="02040503050406030204" pitchFamily="18" charset="0"/>
              </a:rPr>
              <a:t> </a:t>
            </a:r>
          </a:p>
          <a:p>
            <a:pPr marL="285750" indent="-285750">
              <a:buFont typeface="Wingdings" panose="05000000000000000000" pitchFamily="2" charset="2"/>
              <a:buChar char="Ø"/>
            </a:pPr>
            <a:r>
              <a:rPr lang="it-IT" sz="1600" dirty="0">
                <a:latin typeface="Cambria" panose="02040503050406030204" pitchFamily="18" charset="0"/>
              </a:rPr>
              <a:t>Optical </a:t>
            </a:r>
            <a:r>
              <a:rPr lang="it-IT" sz="1600" dirty="0" err="1">
                <a:latin typeface="Cambria" panose="02040503050406030204" pitchFamily="18" charset="0"/>
              </a:rPr>
              <a:t>path</a:t>
            </a:r>
            <a:r>
              <a:rPr lang="it-IT" sz="1600" dirty="0">
                <a:latin typeface="Cambria" panose="02040503050406030204" pitchFamily="18" charset="0"/>
              </a:rPr>
              <a:t> </a:t>
            </a:r>
            <a:r>
              <a:rPr lang="it-IT" sz="1600" dirty="0" err="1">
                <a:latin typeface="Cambria" panose="02040503050406030204" pitchFamily="18" charset="0"/>
              </a:rPr>
              <a:t>folding</a:t>
            </a:r>
            <a:r>
              <a:rPr lang="it-IT" sz="1600" dirty="0">
                <a:latin typeface="Cambria" panose="02040503050406030204" pitchFamily="18" charset="0"/>
              </a:rPr>
              <a:t> with </a:t>
            </a:r>
            <a:r>
              <a:rPr lang="it-IT" sz="1600" b="1" dirty="0" err="1">
                <a:latin typeface="Cambria" panose="02040503050406030204" pitchFamily="18" charset="0"/>
              </a:rPr>
              <a:t>resonant</a:t>
            </a:r>
            <a:r>
              <a:rPr lang="it-IT" sz="1600" b="1" dirty="0">
                <a:latin typeface="Cambria" panose="02040503050406030204" pitchFamily="18" charset="0"/>
              </a:rPr>
              <a:t> </a:t>
            </a:r>
            <a:r>
              <a:rPr lang="it-IT" sz="1600" b="1" dirty="0" err="1">
                <a:latin typeface="Cambria" panose="02040503050406030204" pitchFamily="18" charset="0"/>
              </a:rPr>
              <a:t>Fabry</a:t>
            </a:r>
            <a:r>
              <a:rPr lang="it-IT" sz="1600" b="1" dirty="0">
                <a:latin typeface="Cambria" panose="02040503050406030204" pitchFamily="18" charset="0"/>
              </a:rPr>
              <a:t> Perot </a:t>
            </a:r>
            <a:r>
              <a:rPr lang="it-IT" sz="1600" dirty="0">
                <a:latin typeface="Cambria" panose="02040503050406030204" pitchFamily="18" charset="0"/>
              </a:rPr>
              <a:t>arm </a:t>
            </a:r>
            <a:r>
              <a:rPr lang="it-IT" sz="1600" dirty="0" err="1">
                <a:latin typeface="Cambria" panose="02040503050406030204" pitchFamily="18" charset="0"/>
              </a:rPr>
              <a:t>cavities</a:t>
            </a:r>
            <a:endParaRPr lang="it-IT" sz="1600" dirty="0">
              <a:latin typeface="Cambria" panose="02040503050406030204" pitchFamily="18" charset="0"/>
            </a:endParaRPr>
          </a:p>
          <a:p>
            <a:pPr marL="285750" indent="-285750">
              <a:buFont typeface="Wingdings" panose="05000000000000000000" pitchFamily="2" charset="2"/>
              <a:buChar char="Ø"/>
            </a:pPr>
            <a:r>
              <a:rPr lang="it-IT" sz="1600" dirty="0">
                <a:latin typeface="Cambria" panose="02040503050406030204" pitchFamily="18" charset="0"/>
              </a:rPr>
              <a:t>Power-</a:t>
            </a:r>
            <a:r>
              <a:rPr lang="it-IT" sz="1600" dirty="0" err="1">
                <a:latin typeface="Cambria" panose="02040503050406030204" pitchFamily="18" charset="0"/>
              </a:rPr>
              <a:t>recycled</a:t>
            </a:r>
            <a:r>
              <a:rPr lang="it-IT" sz="1600" dirty="0">
                <a:latin typeface="Cambria" panose="02040503050406030204" pitchFamily="18" charset="0"/>
              </a:rPr>
              <a:t>/</a:t>
            </a:r>
            <a:r>
              <a:rPr lang="it-IT" sz="1600" dirty="0" err="1">
                <a:latin typeface="Cambria" panose="02040503050406030204" pitchFamily="18" charset="0"/>
              </a:rPr>
              <a:t>Signal-recycled</a:t>
            </a:r>
            <a:r>
              <a:rPr lang="it-IT" sz="1600" dirty="0">
                <a:latin typeface="Cambria" panose="02040503050406030204" pitchFamily="18" charset="0"/>
              </a:rPr>
              <a:t>  </a:t>
            </a:r>
            <a:r>
              <a:rPr lang="it-IT" sz="1600" dirty="0" err="1">
                <a:latin typeface="Cambria" panose="02040503050406030204" pitchFamily="18" charset="0"/>
              </a:rPr>
              <a:t>config</a:t>
            </a:r>
            <a:r>
              <a:rPr lang="it-IT" sz="1600" dirty="0">
                <a:latin typeface="Cambria" panose="02040503050406030204" pitchFamily="18" charset="0"/>
              </a:rPr>
              <a:t> </a:t>
            </a:r>
          </a:p>
          <a:p>
            <a:pPr marL="285750" indent="-285750">
              <a:buFont typeface="Wingdings" panose="05000000000000000000" pitchFamily="2" charset="2"/>
              <a:buChar char="Ø"/>
            </a:pPr>
            <a:r>
              <a:rPr lang="it-IT" sz="1600" b="1" dirty="0">
                <a:latin typeface="Cambria" panose="02040503050406030204" pitchFamily="18" charset="0"/>
              </a:rPr>
              <a:t>High </a:t>
            </a:r>
            <a:r>
              <a:rPr lang="it-IT" sz="1600" b="1" dirty="0" err="1">
                <a:latin typeface="Cambria" panose="02040503050406030204" pitchFamily="18" charset="0"/>
              </a:rPr>
              <a:t>intracavity</a:t>
            </a:r>
            <a:r>
              <a:rPr lang="it-IT" sz="1600" b="1" dirty="0">
                <a:latin typeface="Cambria" panose="02040503050406030204" pitchFamily="18" charset="0"/>
              </a:rPr>
              <a:t> power </a:t>
            </a:r>
            <a:r>
              <a:rPr lang="it-IT" sz="1600" dirty="0" err="1">
                <a:latin typeface="Cambria" panose="02040503050406030204" pitchFamily="18" charset="0"/>
              </a:rPr>
              <a:t>buildup</a:t>
            </a:r>
            <a:r>
              <a:rPr lang="it-IT" sz="1600" dirty="0">
                <a:latin typeface="Cambria" panose="02040503050406030204" pitchFamily="18" charset="0"/>
              </a:rPr>
              <a:t> (~ 200 kW)</a:t>
            </a:r>
          </a:p>
          <a:p>
            <a:endParaRPr lang="en-GB" sz="1600" dirty="0"/>
          </a:p>
        </p:txBody>
      </p:sp>
      <p:sp>
        <p:nvSpPr>
          <p:cNvPr id="7" name="Segnaposto data 6"/>
          <p:cNvSpPr>
            <a:spLocks noGrp="1"/>
          </p:cNvSpPr>
          <p:nvPr>
            <p:ph type="dt" sz="half" idx="10"/>
          </p:nvPr>
        </p:nvSpPr>
        <p:spPr/>
        <p:txBody>
          <a:bodyPr/>
          <a:lstStyle/>
          <a:p>
            <a:r>
              <a:rPr lang="en-US"/>
              <a:t>GWDVac'22 - 29/09/2022</a:t>
            </a:r>
            <a:endParaRPr lang="it-IT" dirty="0"/>
          </a:p>
        </p:txBody>
      </p:sp>
      <p:sp>
        <p:nvSpPr>
          <p:cNvPr id="8" name="Segnaposto piè di pagina 7"/>
          <p:cNvSpPr>
            <a:spLocks noGrp="1"/>
          </p:cNvSpPr>
          <p:nvPr>
            <p:ph type="ftr" sz="quarter" idx="11"/>
          </p:nvPr>
        </p:nvSpPr>
        <p:spPr/>
        <p:txBody>
          <a:bodyPr/>
          <a:lstStyle/>
          <a:p>
            <a:r>
              <a:rPr lang="en-GB"/>
              <a:t>CO2 laser techniques in the perspective of future GW detectors  Diana Lumaca </a:t>
            </a:r>
            <a:endParaRPr lang="it-IT" dirty="0"/>
          </a:p>
        </p:txBody>
      </p:sp>
      <p:sp>
        <p:nvSpPr>
          <p:cNvPr id="9" name="Segnaposto numero diapositiva 8"/>
          <p:cNvSpPr>
            <a:spLocks noGrp="1"/>
          </p:cNvSpPr>
          <p:nvPr>
            <p:ph type="sldNum" sz="quarter" idx="12"/>
          </p:nvPr>
        </p:nvSpPr>
        <p:spPr/>
        <p:txBody>
          <a:bodyPr/>
          <a:lstStyle/>
          <a:p>
            <a:fld id="{ADA4C807-0124-4705-8C5B-EB247AAE4ABA}" type="slidenum">
              <a:rPr lang="it-IT" smtClean="0"/>
              <a:t>23</a:t>
            </a:fld>
            <a:endParaRPr lang="it-IT"/>
          </a:p>
        </p:txBody>
      </p:sp>
      <p:sp>
        <p:nvSpPr>
          <p:cNvPr id="4" name="CasellaDiTesto 3"/>
          <p:cNvSpPr txBox="1"/>
          <p:nvPr/>
        </p:nvSpPr>
        <p:spPr>
          <a:xfrm>
            <a:off x="6059101" y="5549540"/>
            <a:ext cx="2895600" cy="646331"/>
          </a:xfrm>
          <a:prstGeom prst="rect">
            <a:avLst/>
          </a:prstGeom>
          <a:noFill/>
        </p:spPr>
        <p:txBody>
          <a:bodyPr wrap="square" rtlCol="0">
            <a:spAutoFit/>
          </a:bodyPr>
          <a:lstStyle/>
          <a:p>
            <a:r>
              <a:rPr lang="it-IT" dirty="0" err="1">
                <a:latin typeface="Cambria" panose="02040503050406030204" pitchFamily="18" charset="0"/>
              </a:rPr>
              <a:t>Shot</a:t>
            </a:r>
            <a:r>
              <a:rPr lang="it-IT" dirty="0">
                <a:latin typeface="Cambria" panose="02040503050406030204" pitchFamily="18" charset="0"/>
              </a:rPr>
              <a:t> </a:t>
            </a:r>
            <a:r>
              <a:rPr lang="it-IT" dirty="0" err="1">
                <a:latin typeface="Cambria" panose="02040503050406030204" pitchFamily="18" charset="0"/>
              </a:rPr>
              <a:t>noise-limited</a:t>
            </a:r>
            <a:r>
              <a:rPr lang="it-IT" dirty="0">
                <a:latin typeface="Cambria" panose="02040503050406030204" pitchFamily="18" charset="0"/>
              </a:rPr>
              <a:t> </a:t>
            </a:r>
            <a:r>
              <a:rPr lang="it-IT" dirty="0" err="1">
                <a:latin typeface="Cambria" panose="02040503050406030204" pitchFamily="18" charset="0"/>
              </a:rPr>
              <a:t>at</a:t>
            </a:r>
            <a:r>
              <a:rPr lang="it-IT" dirty="0">
                <a:latin typeface="Cambria" panose="02040503050406030204" pitchFamily="18" charset="0"/>
              </a:rPr>
              <a:t> high </a:t>
            </a:r>
            <a:r>
              <a:rPr lang="it-IT" dirty="0" err="1">
                <a:latin typeface="Cambria" panose="02040503050406030204" pitchFamily="18" charset="0"/>
              </a:rPr>
              <a:t>frequencies</a:t>
            </a:r>
            <a:r>
              <a:rPr lang="it-IT" dirty="0">
                <a:latin typeface="Cambria" panose="02040503050406030204" pitchFamily="18" charset="0"/>
              </a:rPr>
              <a:t>:</a:t>
            </a:r>
          </a:p>
        </p:txBody>
      </p:sp>
      <mc:AlternateContent xmlns:mc="http://schemas.openxmlformats.org/markup-compatibility/2006" xmlns:a14="http://schemas.microsoft.com/office/drawing/2010/main">
        <mc:Choice Requires="a14">
          <p:sp>
            <p:nvSpPr>
              <p:cNvPr id="6" name="CasellaDiTesto 5"/>
              <p:cNvSpPr txBox="1"/>
              <p:nvPr/>
            </p:nvSpPr>
            <p:spPr>
              <a:xfrm>
                <a:off x="8954701" y="5507939"/>
                <a:ext cx="1376018" cy="729046"/>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rPr>
                          </m:ctrlPr>
                        </m:sSubPr>
                        <m:e>
                          <m:r>
                            <a:rPr lang="it-IT" i="1">
                              <a:latin typeface="Cambria Math"/>
                            </a:rPr>
                            <m:t>h</m:t>
                          </m:r>
                        </m:e>
                        <m:sub>
                          <m:r>
                            <a:rPr lang="it-IT" i="1">
                              <a:latin typeface="Cambria Math"/>
                            </a:rPr>
                            <m:t>𝑆𝑁</m:t>
                          </m:r>
                        </m:sub>
                      </m:sSub>
                      <m:r>
                        <a:rPr lang="it-IT" i="1">
                          <a:latin typeface="Cambria Math"/>
                          <a:ea typeface="Cambria Math"/>
                        </a:rPr>
                        <m:t>∝</m:t>
                      </m:r>
                      <m:f>
                        <m:fPr>
                          <m:ctrlPr>
                            <a:rPr lang="it-IT" i="1">
                              <a:latin typeface="Cambria Math" panose="02040503050406030204" pitchFamily="18" charset="0"/>
                              <a:ea typeface="Cambria Math"/>
                            </a:rPr>
                          </m:ctrlPr>
                        </m:fPr>
                        <m:num>
                          <m:r>
                            <a:rPr lang="it-IT" i="1">
                              <a:latin typeface="Cambria Math"/>
                              <a:ea typeface="Cambria Math"/>
                            </a:rPr>
                            <m:t>1</m:t>
                          </m:r>
                        </m:num>
                        <m:den>
                          <m:rad>
                            <m:radPr>
                              <m:degHide m:val="on"/>
                              <m:ctrlPr>
                                <a:rPr lang="it-IT" i="1">
                                  <a:latin typeface="Cambria Math" panose="02040503050406030204" pitchFamily="18" charset="0"/>
                                  <a:ea typeface="Cambria Math"/>
                                </a:rPr>
                              </m:ctrlPr>
                            </m:radPr>
                            <m:deg/>
                            <m:e>
                              <m:sSub>
                                <m:sSubPr>
                                  <m:ctrlPr>
                                    <a:rPr lang="it-IT" i="1">
                                      <a:latin typeface="Cambria Math" panose="02040503050406030204" pitchFamily="18" charset="0"/>
                                      <a:ea typeface="Cambria Math"/>
                                    </a:rPr>
                                  </m:ctrlPr>
                                </m:sSubPr>
                                <m:e>
                                  <m:r>
                                    <a:rPr lang="it-IT" i="1">
                                      <a:latin typeface="Cambria Math"/>
                                      <a:ea typeface="Cambria Math"/>
                                    </a:rPr>
                                    <m:t>𝑃</m:t>
                                  </m:r>
                                </m:e>
                                <m:sub>
                                  <m:r>
                                    <a:rPr lang="it-IT" i="1">
                                      <a:latin typeface="Cambria Math"/>
                                      <a:ea typeface="Cambria Math"/>
                                    </a:rPr>
                                    <m:t>𝐼𝑁</m:t>
                                  </m:r>
                                </m:sub>
                              </m:sSub>
                            </m:e>
                          </m:rad>
                        </m:den>
                      </m:f>
                    </m:oMath>
                  </m:oMathPara>
                </a14:m>
                <a:endParaRPr lang="it-IT" dirty="0">
                  <a:latin typeface="Cambria" panose="02040503050406030204" pitchFamily="18" charset="0"/>
                </a:endParaRPr>
              </a:p>
            </p:txBody>
          </p:sp>
        </mc:Choice>
        <mc:Fallback xmlns="">
          <p:sp>
            <p:nvSpPr>
              <p:cNvPr id="6" name="CasellaDiTesto 5"/>
              <p:cNvSpPr txBox="1">
                <a:spLocks noRot="1" noChangeAspect="1" noMove="1" noResize="1" noEditPoints="1" noAdjustHandles="1" noChangeArrowheads="1" noChangeShapeType="1" noTextEdit="1"/>
              </p:cNvSpPr>
              <p:nvPr/>
            </p:nvSpPr>
            <p:spPr>
              <a:xfrm>
                <a:off x="8954701" y="5507939"/>
                <a:ext cx="1376018" cy="729046"/>
              </a:xfrm>
              <a:prstGeom prst="rect">
                <a:avLst/>
              </a:prstGeom>
              <a:blipFill>
                <a:blip r:embed="rId3"/>
                <a:stretch>
                  <a:fillRect/>
                </a:stretch>
              </a:blipFill>
              <a:ln>
                <a:solidFill>
                  <a:srgbClr val="FF0000"/>
                </a:solidFill>
              </a:ln>
            </p:spPr>
            <p:txBody>
              <a:bodyPr/>
              <a:lstStyle/>
              <a:p>
                <a:r>
                  <a:rPr lang="en-US">
                    <a:noFill/>
                  </a:rPr>
                  <a:t> </a:t>
                </a:r>
              </a:p>
            </p:txBody>
          </p:sp>
        </mc:Fallback>
      </mc:AlternateContent>
      <p:pic>
        <p:nvPicPr>
          <p:cNvPr id="18" name="Immagine 17">
            <a:extLst>
              <a:ext uri="{FF2B5EF4-FFF2-40B4-BE49-F238E27FC236}">
                <a16:creationId xmlns:a16="http://schemas.microsoft.com/office/drawing/2014/main" id="{76F6A8FF-B722-4DC1-98ED-B441F511EFE5}"/>
              </a:ext>
            </a:extLst>
          </p:cNvPr>
          <p:cNvPicPr>
            <a:picLocks noChangeAspect="1"/>
          </p:cNvPicPr>
          <p:nvPr/>
        </p:nvPicPr>
        <p:blipFill>
          <a:blip r:embed="rId4"/>
          <a:stretch>
            <a:fillRect/>
          </a:stretch>
        </p:blipFill>
        <p:spPr>
          <a:xfrm>
            <a:off x="833782" y="3503316"/>
            <a:ext cx="5212003" cy="2802237"/>
          </a:xfrm>
          <a:prstGeom prst="rect">
            <a:avLst/>
          </a:prstGeom>
        </p:spPr>
      </p:pic>
      <p:cxnSp>
        <p:nvCxnSpPr>
          <p:cNvPr id="20" name="Connettore 2 19">
            <a:extLst>
              <a:ext uri="{FF2B5EF4-FFF2-40B4-BE49-F238E27FC236}">
                <a16:creationId xmlns:a16="http://schemas.microsoft.com/office/drawing/2014/main" id="{BACD6719-AB68-474A-994B-3BCA8E8157FE}"/>
              </a:ext>
            </a:extLst>
          </p:cNvPr>
          <p:cNvCxnSpPr>
            <a:cxnSpLocks/>
            <a:stCxn id="4" idx="1"/>
          </p:cNvCxnSpPr>
          <p:nvPr/>
        </p:nvCxnSpPr>
        <p:spPr>
          <a:xfrm flipH="1" flipV="1">
            <a:off x="5288145" y="4879012"/>
            <a:ext cx="770956" cy="9936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05866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527FDA-24B4-D743-6523-67592E8B4CBA}"/>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F570A170-8610-7602-C36C-07DD9DEB4C71}"/>
              </a:ext>
            </a:extLst>
          </p:cNvPr>
          <p:cNvSpPr>
            <a:spLocks noGrp="1"/>
          </p:cNvSpPr>
          <p:nvPr>
            <p:ph idx="1"/>
          </p:nvPr>
        </p:nvSpPr>
        <p:spPr/>
        <p:txBody>
          <a:bodyPr/>
          <a:lstStyle/>
          <a:p>
            <a:endParaRPr lang="en-GB" dirty="0"/>
          </a:p>
        </p:txBody>
      </p:sp>
      <p:sp>
        <p:nvSpPr>
          <p:cNvPr id="4" name="Segnaposto data 3">
            <a:extLst>
              <a:ext uri="{FF2B5EF4-FFF2-40B4-BE49-F238E27FC236}">
                <a16:creationId xmlns:a16="http://schemas.microsoft.com/office/drawing/2014/main" id="{672E1F0E-3105-957D-CE43-1D5773483378}"/>
              </a:ext>
            </a:extLst>
          </p:cNvPr>
          <p:cNvSpPr>
            <a:spLocks noGrp="1"/>
          </p:cNvSpPr>
          <p:nvPr>
            <p:ph type="dt" sz="half" idx="10"/>
          </p:nvPr>
        </p:nvSpPr>
        <p:spPr/>
        <p:txBody>
          <a:bodyPr/>
          <a:lstStyle/>
          <a:p>
            <a:r>
              <a:rPr lang="en-US"/>
              <a:t>GWDVac'22 - 29/09/2022</a:t>
            </a:r>
            <a:endParaRPr lang="en-GB"/>
          </a:p>
        </p:txBody>
      </p:sp>
      <p:sp>
        <p:nvSpPr>
          <p:cNvPr id="5" name="Segnaposto piè di pagina 4">
            <a:extLst>
              <a:ext uri="{FF2B5EF4-FFF2-40B4-BE49-F238E27FC236}">
                <a16:creationId xmlns:a16="http://schemas.microsoft.com/office/drawing/2014/main" id="{3C1948F1-47D5-A1BF-0E74-A48DB28B3757}"/>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6" name="Segnaposto numero diapositiva 5">
            <a:extLst>
              <a:ext uri="{FF2B5EF4-FFF2-40B4-BE49-F238E27FC236}">
                <a16:creationId xmlns:a16="http://schemas.microsoft.com/office/drawing/2014/main" id="{35AA15CF-0FBC-5B6D-31FC-FA7C30B37F2C}"/>
              </a:ext>
            </a:extLst>
          </p:cNvPr>
          <p:cNvSpPr>
            <a:spLocks noGrp="1"/>
          </p:cNvSpPr>
          <p:nvPr>
            <p:ph type="sldNum" sz="quarter" idx="12"/>
          </p:nvPr>
        </p:nvSpPr>
        <p:spPr/>
        <p:txBody>
          <a:bodyPr/>
          <a:lstStyle/>
          <a:p>
            <a:fld id="{D7890409-BD9A-499F-A16C-B9DDFEDF4FB8}" type="slidenum">
              <a:rPr lang="en-GB" smtClean="0"/>
              <a:t>24</a:t>
            </a:fld>
            <a:endParaRPr lang="en-GB"/>
          </a:p>
        </p:txBody>
      </p:sp>
      <p:grpSp>
        <p:nvGrpSpPr>
          <p:cNvPr id="12" name="Gruppo 11">
            <a:extLst>
              <a:ext uri="{FF2B5EF4-FFF2-40B4-BE49-F238E27FC236}">
                <a16:creationId xmlns:a16="http://schemas.microsoft.com/office/drawing/2014/main" id="{21AB7DFC-587F-CD53-206E-F8E179344EF8}"/>
              </a:ext>
            </a:extLst>
          </p:cNvPr>
          <p:cNvGrpSpPr/>
          <p:nvPr/>
        </p:nvGrpSpPr>
        <p:grpSpPr>
          <a:xfrm>
            <a:off x="3011557" y="2047461"/>
            <a:ext cx="8008228" cy="4129502"/>
            <a:chOff x="6898942" y="3658629"/>
            <a:chExt cx="4474078" cy="2494166"/>
          </a:xfrm>
        </p:grpSpPr>
        <p:pic>
          <p:nvPicPr>
            <p:cNvPr id="13" name="Immagine 12">
              <a:extLst>
                <a:ext uri="{FF2B5EF4-FFF2-40B4-BE49-F238E27FC236}">
                  <a16:creationId xmlns:a16="http://schemas.microsoft.com/office/drawing/2014/main" id="{47985269-89DA-6B02-33EA-823D050D8E94}"/>
                </a:ext>
              </a:extLst>
            </p:cNvPr>
            <p:cNvPicPr>
              <a:picLocks noChangeAspect="1"/>
            </p:cNvPicPr>
            <p:nvPr/>
          </p:nvPicPr>
          <p:blipFill>
            <a:blip r:embed="rId2"/>
            <a:stretch>
              <a:fillRect/>
            </a:stretch>
          </p:blipFill>
          <p:spPr>
            <a:xfrm>
              <a:off x="6898942" y="3773488"/>
              <a:ext cx="4474078" cy="2379307"/>
            </a:xfrm>
            <a:prstGeom prst="rect">
              <a:avLst/>
            </a:prstGeom>
          </p:spPr>
        </p:pic>
        <p:sp>
          <p:nvSpPr>
            <p:cNvPr id="14" name="Ovale 13">
              <a:extLst>
                <a:ext uri="{FF2B5EF4-FFF2-40B4-BE49-F238E27FC236}">
                  <a16:creationId xmlns:a16="http://schemas.microsoft.com/office/drawing/2014/main" id="{6A7605D9-7FDD-AF2E-26D0-069E69541C49}"/>
                </a:ext>
              </a:extLst>
            </p:cNvPr>
            <p:cNvSpPr/>
            <p:nvPr/>
          </p:nvSpPr>
          <p:spPr>
            <a:xfrm rot="16200000">
              <a:off x="7910767" y="3902545"/>
              <a:ext cx="1362475" cy="874643"/>
            </a:xfrm>
            <a:prstGeom prst="ellipse">
              <a:avLst/>
            </a:prstGeom>
            <a:solidFill>
              <a:srgbClr val="00B050">
                <a:alpha val="18182"/>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15" name="Ovale 14">
              <a:extLst>
                <a:ext uri="{FF2B5EF4-FFF2-40B4-BE49-F238E27FC236}">
                  <a16:creationId xmlns:a16="http://schemas.microsoft.com/office/drawing/2014/main" id="{49DE6C22-B1A1-9683-BC7F-6E25D47E24E9}"/>
                </a:ext>
              </a:extLst>
            </p:cNvPr>
            <p:cNvSpPr/>
            <p:nvPr/>
          </p:nvSpPr>
          <p:spPr>
            <a:xfrm rot="16200000">
              <a:off x="8253569" y="5328438"/>
              <a:ext cx="1127444" cy="512773"/>
            </a:xfrm>
            <a:prstGeom prst="ellipse">
              <a:avLst/>
            </a:prstGeom>
            <a:solidFill>
              <a:srgbClr val="00B050">
                <a:alpha val="18182"/>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16" name="Ovale 15">
              <a:extLst>
                <a:ext uri="{FF2B5EF4-FFF2-40B4-BE49-F238E27FC236}">
                  <a16:creationId xmlns:a16="http://schemas.microsoft.com/office/drawing/2014/main" id="{76AD994B-FD53-D7BD-126A-7475062EA967}"/>
                </a:ext>
              </a:extLst>
            </p:cNvPr>
            <p:cNvSpPr/>
            <p:nvPr/>
          </p:nvSpPr>
          <p:spPr>
            <a:xfrm rot="16200000">
              <a:off x="10328054" y="5311283"/>
              <a:ext cx="1127444" cy="512773"/>
            </a:xfrm>
            <a:prstGeom prst="ellipse">
              <a:avLst/>
            </a:prstGeom>
            <a:solidFill>
              <a:srgbClr val="00B050">
                <a:alpha val="18182"/>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grpSp>
    </p:spTree>
    <p:extLst>
      <p:ext uri="{BB962C8B-B14F-4D97-AF65-F5344CB8AC3E}">
        <p14:creationId xmlns:p14="http://schemas.microsoft.com/office/powerpoint/2010/main" val="2926357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4DE53-D10E-3A34-ADB7-BEE26D7126DA}"/>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0780C854-8FD0-83E1-7BB3-F5695092C381}"/>
              </a:ext>
            </a:extLst>
          </p:cNvPr>
          <p:cNvSpPr>
            <a:spLocks noGrp="1"/>
          </p:cNvSpPr>
          <p:nvPr>
            <p:ph idx="1"/>
          </p:nvPr>
        </p:nvSpPr>
        <p:spPr/>
        <p:txBody>
          <a:bodyPr/>
          <a:lstStyle/>
          <a:p>
            <a:endParaRPr lang="en-GB" dirty="0"/>
          </a:p>
        </p:txBody>
      </p:sp>
      <p:sp>
        <p:nvSpPr>
          <p:cNvPr id="4" name="Segnaposto data 3">
            <a:extLst>
              <a:ext uri="{FF2B5EF4-FFF2-40B4-BE49-F238E27FC236}">
                <a16:creationId xmlns:a16="http://schemas.microsoft.com/office/drawing/2014/main" id="{26EDCDCF-83DD-5B61-F441-CD21260A94DE}"/>
              </a:ext>
            </a:extLst>
          </p:cNvPr>
          <p:cNvSpPr>
            <a:spLocks noGrp="1"/>
          </p:cNvSpPr>
          <p:nvPr>
            <p:ph type="dt" sz="half" idx="10"/>
          </p:nvPr>
        </p:nvSpPr>
        <p:spPr/>
        <p:txBody>
          <a:bodyPr/>
          <a:lstStyle/>
          <a:p>
            <a:r>
              <a:rPr lang="en-US"/>
              <a:t>GWDVac'22 - 29/09/2022</a:t>
            </a:r>
            <a:endParaRPr lang="en-GB"/>
          </a:p>
        </p:txBody>
      </p:sp>
      <p:sp>
        <p:nvSpPr>
          <p:cNvPr id="5" name="Segnaposto piè di pagina 4">
            <a:extLst>
              <a:ext uri="{FF2B5EF4-FFF2-40B4-BE49-F238E27FC236}">
                <a16:creationId xmlns:a16="http://schemas.microsoft.com/office/drawing/2014/main" id="{FF33ACFE-FD4C-3562-2B97-8E24F0C6CE98}"/>
              </a:ext>
            </a:extLst>
          </p:cNvPr>
          <p:cNvSpPr>
            <a:spLocks noGrp="1"/>
          </p:cNvSpPr>
          <p:nvPr>
            <p:ph type="ftr" sz="quarter" idx="11"/>
          </p:nvPr>
        </p:nvSpPr>
        <p:spPr/>
        <p:txBody>
          <a:bodyPr/>
          <a:lstStyle/>
          <a:p>
            <a:r>
              <a:rPr lang="en-US"/>
              <a:t>CO2 laser techniques in the perspective of future GW detectors  Diana Lumaca </a:t>
            </a:r>
            <a:endParaRPr lang="en-GB"/>
          </a:p>
        </p:txBody>
      </p:sp>
      <p:sp>
        <p:nvSpPr>
          <p:cNvPr id="6" name="Segnaposto numero diapositiva 5">
            <a:extLst>
              <a:ext uri="{FF2B5EF4-FFF2-40B4-BE49-F238E27FC236}">
                <a16:creationId xmlns:a16="http://schemas.microsoft.com/office/drawing/2014/main" id="{063606FA-90B1-6906-41D3-F20134E165FC}"/>
              </a:ext>
            </a:extLst>
          </p:cNvPr>
          <p:cNvSpPr>
            <a:spLocks noGrp="1"/>
          </p:cNvSpPr>
          <p:nvPr>
            <p:ph type="sldNum" sz="quarter" idx="12"/>
          </p:nvPr>
        </p:nvSpPr>
        <p:spPr/>
        <p:txBody>
          <a:bodyPr/>
          <a:lstStyle/>
          <a:p>
            <a:fld id="{D7890409-BD9A-499F-A16C-B9DDFEDF4FB8}" type="slidenum">
              <a:rPr lang="en-GB" smtClean="0"/>
              <a:t>25</a:t>
            </a:fld>
            <a:endParaRPr lang="en-GB"/>
          </a:p>
        </p:txBody>
      </p:sp>
      <p:grpSp>
        <p:nvGrpSpPr>
          <p:cNvPr id="13" name="Gruppo 12">
            <a:extLst>
              <a:ext uri="{FF2B5EF4-FFF2-40B4-BE49-F238E27FC236}">
                <a16:creationId xmlns:a16="http://schemas.microsoft.com/office/drawing/2014/main" id="{BA712129-CA3E-4518-F307-37B70BEA8A98}"/>
              </a:ext>
            </a:extLst>
          </p:cNvPr>
          <p:cNvGrpSpPr/>
          <p:nvPr/>
        </p:nvGrpSpPr>
        <p:grpSpPr>
          <a:xfrm>
            <a:off x="1729339" y="1306533"/>
            <a:ext cx="8640958" cy="5049817"/>
            <a:chOff x="1729339" y="1306533"/>
            <a:chExt cx="8640958" cy="5049817"/>
          </a:xfrm>
        </p:grpSpPr>
        <p:pic>
          <p:nvPicPr>
            <p:cNvPr id="7" name="Picture 2">
              <a:extLst>
                <a:ext uri="{FF2B5EF4-FFF2-40B4-BE49-F238E27FC236}">
                  <a16:creationId xmlns:a16="http://schemas.microsoft.com/office/drawing/2014/main" id="{98E92615-FF78-FFF8-983C-4C62726B8F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6299" y="3708301"/>
              <a:ext cx="1839886" cy="165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magine 7">
              <a:extLst>
                <a:ext uri="{FF2B5EF4-FFF2-40B4-BE49-F238E27FC236}">
                  <a16:creationId xmlns:a16="http://schemas.microsoft.com/office/drawing/2014/main" id="{476597B5-C0B4-2A4A-93FA-C1D7EAB6AA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6305" y="2297430"/>
              <a:ext cx="2603958" cy="1497175"/>
            </a:xfrm>
            <a:prstGeom prst="rect">
              <a:avLst/>
            </a:prstGeom>
          </p:spPr>
        </p:pic>
        <p:sp>
          <p:nvSpPr>
            <p:cNvPr id="9" name="Rettangolo 8">
              <a:extLst>
                <a:ext uri="{FF2B5EF4-FFF2-40B4-BE49-F238E27FC236}">
                  <a16:creationId xmlns:a16="http://schemas.microsoft.com/office/drawing/2014/main" id="{B619E0C5-F01C-0EAB-9B3D-977E55CA8D87}"/>
                </a:ext>
              </a:extLst>
            </p:cNvPr>
            <p:cNvSpPr/>
            <p:nvPr/>
          </p:nvSpPr>
          <p:spPr>
            <a:xfrm>
              <a:off x="1729339" y="1357551"/>
              <a:ext cx="3133807" cy="499804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72CC8DC1-18D8-C290-1333-B57463B6C305}"/>
                </a:ext>
              </a:extLst>
            </p:cNvPr>
            <p:cNvSpPr txBox="1"/>
            <p:nvPr/>
          </p:nvSpPr>
          <p:spPr>
            <a:xfrm>
              <a:off x="1862798" y="1368584"/>
              <a:ext cx="2983213" cy="830997"/>
            </a:xfrm>
            <a:prstGeom prst="rect">
              <a:avLst/>
            </a:prstGeom>
            <a:noFill/>
          </p:spPr>
          <p:txBody>
            <a:bodyPr wrap="square" rtlCol="0">
              <a:spAutoFit/>
            </a:bodyPr>
            <a:lstStyle/>
            <a:p>
              <a:r>
                <a:rPr lang="en-US" sz="1600" b="1">
                  <a:solidFill>
                    <a:srgbClr val="C00000"/>
                  </a:solidFill>
                  <a:latin typeface="Cambria" panose="02040503050406030204" pitchFamily="18" charset="0"/>
                </a:rPr>
                <a:t>TCS actuators :</a:t>
              </a:r>
            </a:p>
            <a:p>
              <a:pPr marL="285750" indent="-285750">
                <a:buFont typeface="Wingdings" pitchFamily="2" charset="2"/>
                <a:buChar char="ü"/>
              </a:pPr>
              <a:r>
                <a:rPr lang="en-US" sz="1600">
                  <a:latin typeface="Cambria" panose="02040503050406030204" pitchFamily="18" charset="0"/>
                </a:rPr>
                <a:t> CO</a:t>
              </a:r>
              <a:r>
                <a:rPr lang="en-US" sz="1600" baseline="-25000">
                  <a:latin typeface="Cambria" panose="02040503050406030204" pitchFamily="18" charset="0"/>
                </a:rPr>
                <a:t>2</a:t>
              </a:r>
              <a:r>
                <a:rPr lang="en-US" sz="1600">
                  <a:latin typeface="Cambria" panose="02040503050406030204" pitchFamily="18" charset="0"/>
                </a:rPr>
                <a:t> laser projector (</a:t>
              </a:r>
              <a:r>
                <a:rPr lang="en-US" sz="1600" b="1">
                  <a:latin typeface="Cambria" panose="02040503050406030204" pitchFamily="18" charset="0"/>
                </a:rPr>
                <a:t>50 W</a:t>
              </a:r>
              <a:r>
                <a:rPr lang="en-US" sz="1600">
                  <a:latin typeface="Cambria" panose="02040503050406030204" pitchFamily="18" charset="0"/>
                </a:rPr>
                <a:t>)</a:t>
              </a:r>
            </a:p>
            <a:p>
              <a:pPr marL="285750" indent="-285750">
                <a:buFont typeface="Wingdings" pitchFamily="2" charset="2"/>
                <a:buChar char="ü"/>
              </a:pPr>
              <a:r>
                <a:rPr lang="en-US" sz="1600">
                  <a:latin typeface="Cambria" panose="02040503050406030204" pitchFamily="18" charset="0"/>
                </a:rPr>
                <a:t> Ring Heater</a:t>
              </a:r>
            </a:p>
          </p:txBody>
        </p:sp>
        <p:pic>
          <p:nvPicPr>
            <p:cNvPr id="11" name="Immagine 10">
              <a:extLst>
                <a:ext uri="{FF2B5EF4-FFF2-40B4-BE49-F238E27FC236}">
                  <a16:creationId xmlns:a16="http://schemas.microsoft.com/office/drawing/2014/main" id="{C2D2275A-CC29-1018-E84F-2D3AB16E1AAD}"/>
                </a:ext>
              </a:extLst>
            </p:cNvPr>
            <p:cNvPicPr>
              <a:picLocks noChangeAspect="1"/>
            </p:cNvPicPr>
            <p:nvPr/>
          </p:nvPicPr>
          <p:blipFill>
            <a:blip r:embed="rId4"/>
            <a:stretch>
              <a:fillRect/>
            </a:stretch>
          </p:blipFill>
          <p:spPr>
            <a:xfrm>
              <a:off x="4907598" y="1306533"/>
              <a:ext cx="5462699" cy="4976143"/>
            </a:xfrm>
            <a:prstGeom prst="rect">
              <a:avLst/>
            </a:prstGeom>
          </p:spPr>
        </p:pic>
        <p:sp>
          <p:nvSpPr>
            <p:cNvPr id="12" name="CasellaDiTesto 11">
              <a:extLst>
                <a:ext uri="{FF2B5EF4-FFF2-40B4-BE49-F238E27FC236}">
                  <a16:creationId xmlns:a16="http://schemas.microsoft.com/office/drawing/2014/main" id="{E36C7762-E7D9-F66A-0994-1C2E26AB2BB5}"/>
                </a:ext>
              </a:extLst>
            </p:cNvPr>
            <p:cNvSpPr txBox="1"/>
            <p:nvPr/>
          </p:nvSpPr>
          <p:spPr>
            <a:xfrm>
              <a:off x="1935018" y="5279132"/>
              <a:ext cx="1795363" cy="1077218"/>
            </a:xfrm>
            <a:prstGeom prst="rect">
              <a:avLst/>
            </a:prstGeom>
            <a:noFill/>
          </p:spPr>
          <p:txBody>
            <a:bodyPr wrap="none" rtlCol="0">
              <a:spAutoFit/>
            </a:bodyPr>
            <a:lstStyle/>
            <a:p>
              <a:r>
                <a:rPr lang="en-US" sz="1600" b="1" dirty="0">
                  <a:solidFill>
                    <a:srgbClr val="C00000"/>
                  </a:solidFill>
                  <a:latin typeface="Cambria" panose="02040503050406030204" pitchFamily="18" charset="0"/>
                </a:rPr>
                <a:t>TCS sensing </a:t>
              </a:r>
              <a:r>
                <a:rPr lang="en-US" sz="1600" dirty="0">
                  <a:solidFill>
                    <a:srgbClr val="C00000"/>
                  </a:solidFill>
                  <a:latin typeface="Cambria" panose="02040503050406030204" pitchFamily="18" charset="0"/>
                </a:rPr>
                <a:t>:</a:t>
              </a:r>
            </a:p>
            <a:p>
              <a:pPr marL="285750" indent="-285750">
                <a:buFont typeface="Wingdings" pitchFamily="2" charset="2"/>
                <a:buChar char="ü"/>
              </a:pPr>
              <a:r>
                <a:rPr lang="en-US" sz="1600" dirty="0">
                  <a:latin typeface="Cambria" panose="02040503050406030204" pitchFamily="18" charset="0"/>
                </a:rPr>
                <a:t> HWS-RC </a:t>
              </a:r>
            </a:p>
            <a:p>
              <a:pPr marL="285750" indent="-285750">
                <a:buFont typeface="Wingdings" pitchFamily="2" charset="2"/>
                <a:buChar char="ü"/>
              </a:pPr>
              <a:r>
                <a:rPr lang="en-US" sz="1600" dirty="0">
                  <a:latin typeface="Cambria" panose="02040503050406030204" pitchFamily="18" charset="0"/>
                </a:rPr>
                <a:t> HWS-HR</a:t>
              </a:r>
            </a:p>
            <a:p>
              <a:pPr marL="285750" indent="-285750">
                <a:buFont typeface="Wingdings" pitchFamily="2" charset="2"/>
                <a:buChar char="ü"/>
              </a:pPr>
              <a:r>
                <a:rPr lang="en-US" sz="1600" dirty="0">
                  <a:latin typeface="Cambria" panose="02040503050406030204" pitchFamily="18" charset="0"/>
                </a:rPr>
                <a:t>Phase Cameras</a:t>
              </a:r>
            </a:p>
          </p:txBody>
        </p:sp>
      </p:grpSp>
    </p:spTree>
    <p:extLst>
      <p:ext uri="{BB962C8B-B14F-4D97-AF65-F5344CB8AC3E}">
        <p14:creationId xmlns:p14="http://schemas.microsoft.com/office/powerpoint/2010/main" val="663328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130622"/>
            <a:ext cx="8229600" cy="706090"/>
          </a:xfrm>
        </p:spPr>
        <p:txBody>
          <a:bodyPr>
            <a:normAutofit fontScale="90000"/>
          </a:bodyPr>
          <a:lstStyle/>
          <a:p>
            <a:pPr algn="l"/>
            <a:r>
              <a:rPr lang="it-IT" dirty="0" err="1">
                <a:latin typeface="Cambria" panose="02040503050406030204" pitchFamily="18" charset="0"/>
              </a:rPr>
              <a:t>Actuation</a:t>
            </a:r>
            <a:r>
              <a:rPr lang="it-IT" dirty="0">
                <a:latin typeface="Cambria" panose="02040503050406030204" pitchFamily="18" charset="0"/>
              </a:rPr>
              <a:t>: CO</a:t>
            </a:r>
            <a:r>
              <a:rPr lang="it-IT" baseline="-25000" dirty="0">
                <a:latin typeface="Cambria" panose="02040503050406030204" pitchFamily="18" charset="0"/>
              </a:rPr>
              <a:t>2</a:t>
            </a:r>
            <a:r>
              <a:rPr lang="it-IT" dirty="0">
                <a:latin typeface="Cambria" panose="02040503050406030204" pitchFamily="18" charset="0"/>
              </a:rPr>
              <a:t> </a:t>
            </a:r>
            <a:r>
              <a:rPr lang="it-IT" dirty="0" err="1">
                <a:latin typeface="Cambria" panose="02040503050406030204" pitchFamily="18" charset="0"/>
              </a:rPr>
              <a:t>projectors</a:t>
            </a:r>
            <a:r>
              <a:rPr lang="it-IT" dirty="0">
                <a:latin typeface="Cambria" panose="02040503050406030204" pitchFamily="18" charset="0"/>
              </a:rPr>
              <a:t> </a:t>
            </a:r>
            <a:r>
              <a:rPr lang="it-IT" sz="2000" dirty="0">
                <a:latin typeface="Cambria" panose="02040503050406030204" pitchFamily="18" charset="0"/>
              </a:rPr>
              <a:t>(</a:t>
            </a:r>
            <a:r>
              <a:rPr lang="it-IT" sz="2000" dirty="0" err="1">
                <a:latin typeface="Cambria" panose="02040503050406030204" pitchFamily="18" charset="0"/>
              </a:rPr>
              <a:t>thermal</a:t>
            </a:r>
            <a:r>
              <a:rPr lang="it-IT" sz="2000" dirty="0">
                <a:latin typeface="Cambria" panose="02040503050406030204" pitchFamily="18" charset="0"/>
              </a:rPr>
              <a:t> </a:t>
            </a:r>
            <a:r>
              <a:rPr lang="it-IT" sz="2000" dirty="0" err="1">
                <a:latin typeface="Cambria" panose="02040503050406030204" pitchFamily="18" charset="0"/>
              </a:rPr>
              <a:t>lensing</a:t>
            </a:r>
            <a:r>
              <a:rPr lang="it-IT" sz="2000" dirty="0">
                <a:latin typeface="Cambria" panose="02040503050406030204" pitchFamily="18" charset="0"/>
              </a:rPr>
              <a:t>)</a:t>
            </a:r>
          </a:p>
        </p:txBody>
      </p:sp>
      <p:cxnSp>
        <p:nvCxnSpPr>
          <p:cNvPr id="5" name="Connettore 1 4"/>
          <p:cNvCxnSpPr/>
          <p:nvPr/>
        </p:nvCxnSpPr>
        <p:spPr>
          <a:xfrm>
            <a:off x="2100064" y="908720"/>
            <a:ext cx="78123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Segnaposto data 6"/>
          <p:cNvSpPr>
            <a:spLocks noGrp="1"/>
          </p:cNvSpPr>
          <p:nvPr>
            <p:ph type="dt" sz="half" idx="10"/>
          </p:nvPr>
        </p:nvSpPr>
        <p:spPr/>
        <p:txBody>
          <a:bodyPr/>
          <a:lstStyle/>
          <a:p>
            <a:r>
              <a:rPr lang="en-US"/>
              <a:t>GWDVac'22 - 29/09/2022</a:t>
            </a:r>
            <a:endParaRPr lang="it-IT"/>
          </a:p>
        </p:txBody>
      </p:sp>
      <p:sp>
        <p:nvSpPr>
          <p:cNvPr id="8" name="Segnaposto piè di pagina 7"/>
          <p:cNvSpPr>
            <a:spLocks noGrp="1"/>
          </p:cNvSpPr>
          <p:nvPr>
            <p:ph type="ftr" sz="quarter" idx="11"/>
          </p:nvPr>
        </p:nvSpPr>
        <p:spPr/>
        <p:txBody>
          <a:bodyPr/>
          <a:lstStyle/>
          <a:p>
            <a:r>
              <a:rPr lang="en-GB"/>
              <a:t>CO2 laser techniques in the perspective of future GW detectors  Diana Lumaca </a:t>
            </a:r>
            <a:endParaRPr lang="it-IT" dirty="0"/>
          </a:p>
        </p:txBody>
      </p:sp>
      <p:sp>
        <p:nvSpPr>
          <p:cNvPr id="9" name="Segnaposto numero diapositiva 8"/>
          <p:cNvSpPr>
            <a:spLocks noGrp="1"/>
          </p:cNvSpPr>
          <p:nvPr>
            <p:ph type="sldNum" sz="quarter" idx="12"/>
          </p:nvPr>
        </p:nvSpPr>
        <p:spPr/>
        <p:txBody>
          <a:bodyPr/>
          <a:lstStyle/>
          <a:p>
            <a:fld id="{ADA4C807-0124-4705-8C5B-EB247AAE4ABA}" type="slidenum">
              <a:rPr lang="it-IT" smtClean="0"/>
              <a:t>26</a:t>
            </a:fld>
            <a:endParaRPr lang="it-IT" dirty="0"/>
          </a:p>
        </p:txBody>
      </p:sp>
      <p:sp>
        <p:nvSpPr>
          <p:cNvPr id="3" name="CasellaDiTesto 2"/>
          <p:cNvSpPr txBox="1"/>
          <p:nvPr/>
        </p:nvSpPr>
        <p:spPr>
          <a:xfrm>
            <a:off x="2023386" y="1385455"/>
            <a:ext cx="3594154" cy="1600438"/>
          </a:xfrm>
          <a:prstGeom prst="rect">
            <a:avLst/>
          </a:prstGeom>
          <a:noFill/>
        </p:spPr>
        <p:txBody>
          <a:bodyPr wrap="square" rtlCol="0">
            <a:spAutoFit/>
          </a:bodyPr>
          <a:lstStyle/>
          <a:p>
            <a:r>
              <a:rPr lang="it-IT" sz="1400" b="1" dirty="0">
                <a:solidFill>
                  <a:srgbClr val="FF0000"/>
                </a:solidFill>
                <a:latin typeface="Cambria" panose="02040503050406030204" pitchFamily="18" charset="0"/>
              </a:rPr>
              <a:t>DAS</a:t>
            </a:r>
            <a:r>
              <a:rPr lang="it-IT" sz="1400" dirty="0">
                <a:latin typeface="Cambria" panose="02040503050406030204" pitchFamily="18" charset="0"/>
              </a:rPr>
              <a:t> </a:t>
            </a:r>
            <a:r>
              <a:rPr lang="it-IT" sz="1400" b="1" dirty="0">
                <a:latin typeface="Cambria" panose="02040503050406030204" pitchFamily="18" charset="0"/>
              </a:rPr>
              <a:t>(Double </a:t>
            </a:r>
            <a:r>
              <a:rPr lang="it-IT" sz="1400" b="1" dirty="0" err="1">
                <a:latin typeface="Cambria" panose="02040503050406030204" pitchFamily="18" charset="0"/>
              </a:rPr>
              <a:t>Axicon</a:t>
            </a:r>
            <a:r>
              <a:rPr lang="it-IT" sz="1400" b="1" dirty="0">
                <a:latin typeface="Cambria" panose="02040503050406030204" pitchFamily="18" charset="0"/>
              </a:rPr>
              <a:t> System)</a:t>
            </a:r>
          </a:p>
          <a:p>
            <a:pPr marL="285750" indent="-285750">
              <a:buFont typeface="Wingdings" panose="05000000000000000000" pitchFamily="2" charset="2"/>
              <a:buChar char="Ø"/>
            </a:pPr>
            <a:r>
              <a:rPr lang="it-IT" sz="1400" dirty="0" err="1">
                <a:latin typeface="Cambria" panose="02040503050406030204" pitchFamily="18" charset="0"/>
              </a:rPr>
              <a:t>Two</a:t>
            </a:r>
            <a:r>
              <a:rPr lang="it-IT" sz="1400" dirty="0">
                <a:latin typeface="Cambria" panose="02040503050406030204" pitchFamily="18" charset="0"/>
              </a:rPr>
              <a:t> </a:t>
            </a:r>
            <a:r>
              <a:rPr lang="it-IT" sz="1400" dirty="0" err="1">
                <a:latin typeface="Cambria" panose="02040503050406030204" pitchFamily="18" charset="0"/>
              </a:rPr>
              <a:t>annular</a:t>
            </a:r>
            <a:r>
              <a:rPr lang="it-IT" sz="1400" dirty="0">
                <a:latin typeface="Cambria" panose="02040503050406030204" pitchFamily="18" charset="0"/>
              </a:rPr>
              <a:t> (</a:t>
            </a:r>
            <a:r>
              <a:rPr lang="it-IT" sz="1400" dirty="0" err="1">
                <a:solidFill>
                  <a:srgbClr val="FF0000"/>
                </a:solidFill>
                <a:latin typeface="Cambria" panose="02040503050406030204" pitchFamily="18" charset="0"/>
              </a:rPr>
              <a:t>axisymmetric</a:t>
            </a:r>
            <a:r>
              <a:rPr lang="it-IT" sz="1400" dirty="0">
                <a:latin typeface="Cambria" panose="02040503050406030204" pitchFamily="18" charset="0"/>
              </a:rPr>
              <a:t>)</a:t>
            </a:r>
            <a:r>
              <a:rPr lang="it-IT" sz="1400" dirty="0">
                <a:solidFill>
                  <a:srgbClr val="FF0000"/>
                </a:solidFill>
                <a:latin typeface="Cambria" panose="02040503050406030204" pitchFamily="18" charset="0"/>
              </a:rPr>
              <a:t> </a:t>
            </a:r>
            <a:r>
              <a:rPr lang="it-IT" sz="1400" dirty="0" err="1">
                <a:latin typeface="Cambria" panose="02040503050406030204" pitchFamily="18" charset="0"/>
              </a:rPr>
              <a:t>power</a:t>
            </a:r>
            <a:r>
              <a:rPr lang="it-IT" sz="1400" dirty="0">
                <a:latin typeface="Cambria" panose="02040503050406030204" pitchFamily="18" charset="0"/>
              </a:rPr>
              <a:t> </a:t>
            </a:r>
            <a:r>
              <a:rPr lang="it-IT" sz="1400" dirty="0" err="1">
                <a:latin typeface="Cambria" panose="02040503050406030204" pitchFamily="18" charset="0"/>
              </a:rPr>
              <a:t>distributions</a:t>
            </a:r>
            <a:r>
              <a:rPr lang="it-IT" sz="1400" dirty="0">
                <a:latin typeface="Cambria" panose="02040503050406030204" pitchFamily="18" charset="0"/>
              </a:rPr>
              <a:t> </a:t>
            </a:r>
            <a:r>
              <a:rPr lang="it-IT" sz="1400" dirty="0" err="1">
                <a:latin typeface="Cambria" panose="02040503050406030204" pitchFamily="18" charset="0"/>
              </a:rPr>
              <a:t>superimposed</a:t>
            </a:r>
            <a:endParaRPr lang="it-IT" sz="1400" dirty="0">
              <a:latin typeface="Cambria" panose="02040503050406030204" pitchFamily="18" charset="0"/>
            </a:endParaRPr>
          </a:p>
          <a:p>
            <a:pPr marL="285750" indent="-285750">
              <a:buFont typeface="Wingdings" panose="05000000000000000000" pitchFamily="2" charset="2"/>
              <a:buChar char="Ø"/>
            </a:pPr>
            <a:r>
              <a:rPr lang="it-IT" sz="1400" dirty="0" err="1">
                <a:latin typeface="Cambria" panose="02040503050406030204" pitchFamily="18" charset="0"/>
              </a:rPr>
              <a:t>Annuli</a:t>
            </a:r>
            <a:r>
              <a:rPr lang="it-IT" sz="1400" dirty="0">
                <a:latin typeface="Cambria" panose="02040503050406030204" pitchFamily="18" charset="0"/>
              </a:rPr>
              <a:t> </a:t>
            </a:r>
            <a:r>
              <a:rPr lang="it-IT" sz="1400" dirty="0" err="1">
                <a:latin typeface="Cambria" panose="02040503050406030204" pitchFamily="18" charset="0"/>
              </a:rPr>
              <a:t>created</a:t>
            </a:r>
            <a:r>
              <a:rPr lang="it-IT" sz="1400" dirty="0">
                <a:latin typeface="Cambria" panose="02040503050406030204" pitchFamily="18" charset="0"/>
              </a:rPr>
              <a:t> </a:t>
            </a:r>
            <a:r>
              <a:rPr lang="it-IT" sz="1400" dirty="0" err="1">
                <a:latin typeface="Cambria" panose="02040503050406030204" pitchFamily="18" charset="0"/>
              </a:rPr>
              <a:t>using</a:t>
            </a:r>
            <a:r>
              <a:rPr lang="it-IT" sz="1400" dirty="0">
                <a:latin typeface="Cambria" panose="02040503050406030204" pitchFamily="18" charset="0"/>
              </a:rPr>
              <a:t> </a:t>
            </a:r>
            <a:r>
              <a:rPr lang="it-IT" sz="1400" b="1" dirty="0" err="1">
                <a:latin typeface="Cambria" panose="02040503050406030204" pitchFamily="18" charset="0"/>
              </a:rPr>
              <a:t>axicons</a:t>
            </a:r>
            <a:endParaRPr lang="it-IT" sz="1400" b="1" dirty="0">
              <a:latin typeface="Cambria" panose="02040503050406030204" pitchFamily="18" charset="0"/>
            </a:endParaRPr>
          </a:p>
          <a:p>
            <a:pPr marL="285750" indent="-285750">
              <a:buFont typeface="Wingdings" panose="05000000000000000000" pitchFamily="2" charset="2"/>
              <a:buChar char="Ø"/>
            </a:pPr>
            <a:r>
              <a:rPr lang="it-IT" sz="1400" dirty="0" err="1">
                <a:latin typeface="Cambria" panose="02040503050406030204" pitchFamily="18" charset="0"/>
              </a:rPr>
              <a:t>Optimal</a:t>
            </a:r>
            <a:r>
              <a:rPr lang="it-IT" sz="1400" dirty="0">
                <a:latin typeface="Cambria" panose="02040503050406030204" pitchFamily="18" charset="0"/>
              </a:rPr>
              <a:t> </a:t>
            </a:r>
            <a:r>
              <a:rPr lang="it-IT" sz="1400" dirty="0" err="1">
                <a:latin typeface="Cambria" panose="02040503050406030204" pitchFamily="18" charset="0"/>
              </a:rPr>
              <a:t>heating</a:t>
            </a:r>
            <a:r>
              <a:rPr lang="it-IT" sz="1400" dirty="0">
                <a:latin typeface="Cambria" panose="02040503050406030204" pitchFamily="18" charset="0"/>
              </a:rPr>
              <a:t> </a:t>
            </a:r>
            <a:r>
              <a:rPr lang="it-IT" sz="1400" dirty="0" err="1">
                <a:latin typeface="Cambria" panose="02040503050406030204" pitchFamily="18" charset="0"/>
              </a:rPr>
              <a:t>profile</a:t>
            </a:r>
            <a:r>
              <a:rPr lang="it-IT" sz="1400" dirty="0">
                <a:latin typeface="Cambria" panose="02040503050406030204" pitchFamily="18" charset="0"/>
              </a:rPr>
              <a:t> </a:t>
            </a:r>
            <a:r>
              <a:rPr lang="it-IT" sz="1400" dirty="0" err="1">
                <a:latin typeface="Cambria" panose="02040503050406030204" pitchFamily="18" charset="0"/>
              </a:rPr>
              <a:t>obtained</a:t>
            </a:r>
            <a:r>
              <a:rPr lang="it-IT" sz="1400" dirty="0">
                <a:latin typeface="Cambria" panose="02040503050406030204" pitchFamily="18" charset="0"/>
              </a:rPr>
              <a:t> by iterative </a:t>
            </a:r>
            <a:r>
              <a:rPr lang="it-IT" sz="1400" dirty="0" err="1">
                <a:latin typeface="Cambria" panose="02040503050406030204" pitchFamily="18" charset="0"/>
              </a:rPr>
              <a:t>process</a:t>
            </a:r>
            <a:r>
              <a:rPr lang="it-IT" sz="1400" dirty="0">
                <a:latin typeface="Cambria" panose="02040503050406030204" pitchFamily="18" charset="0"/>
              </a:rPr>
              <a:t> with FEA </a:t>
            </a:r>
            <a:r>
              <a:rPr lang="it-IT" sz="1400" dirty="0" err="1">
                <a:latin typeface="Cambria" panose="02040503050406030204" pitchFamily="18" charset="0"/>
              </a:rPr>
              <a:t>simulations</a:t>
            </a:r>
            <a:endParaRPr lang="it-IT" sz="1400" dirty="0">
              <a:latin typeface="Cambria" panose="02040503050406030204" pitchFamily="18" charset="0"/>
            </a:endParaRPr>
          </a:p>
          <a:p>
            <a:pPr marL="285750" indent="-285750">
              <a:buFont typeface="Wingdings" panose="05000000000000000000" pitchFamily="2" charset="2"/>
              <a:buChar char="Ø"/>
            </a:pPr>
            <a:endParaRPr lang="it-IT" sz="1400" dirty="0">
              <a:latin typeface="Cambria" panose="02040503050406030204" pitchFamily="18" charset="0"/>
            </a:endParaRPr>
          </a:p>
        </p:txBody>
      </p:sp>
      <p:pic>
        <p:nvPicPr>
          <p:cNvPr id="11" name="Picture 20" descr="Schermata 2015-11-03 alle 10.17.47.png"/>
          <p:cNvPicPr>
            <a:picLocks noChangeAspect="1"/>
          </p:cNvPicPr>
          <p:nvPr/>
        </p:nvPicPr>
        <p:blipFill>
          <a:blip r:embed="rId2"/>
          <a:srcRect l="5334" r="5461"/>
          <a:stretch>
            <a:fillRect/>
          </a:stretch>
        </p:blipFill>
        <p:spPr>
          <a:xfrm>
            <a:off x="1642866" y="3680276"/>
            <a:ext cx="3721217" cy="2490209"/>
          </a:xfrm>
          <a:prstGeom prst="rect">
            <a:avLst/>
          </a:prstGeom>
          <a:ln>
            <a:noFill/>
          </a:ln>
        </p:spPr>
      </p:pic>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8863" y="2848208"/>
            <a:ext cx="1609020" cy="141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a:extLst>
              <a:ext uri="{FF2B5EF4-FFF2-40B4-BE49-F238E27FC236}">
                <a16:creationId xmlns:a16="http://schemas.microsoft.com/office/drawing/2014/main" id="{F677151A-195C-4B95-BA80-12EAA0BDBFA5}"/>
              </a:ext>
            </a:extLst>
          </p:cNvPr>
          <p:cNvSpPr txBox="1"/>
          <p:nvPr/>
        </p:nvSpPr>
        <p:spPr>
          <a:xfrm>
            <a:off x="6229166" y="1385456"/>
            <a:ext cx="3584186" cy="954107"/>
          </a:xfrm>
          <a:prstGeom prst="rect">
            <a:avLst/>
          </a:prstGeom>
          <a:noFill/>
        </p:spPr>
        <p:txBody>
          <a:bodyPr wrap="none" rtlCol="0">
            <a:spAutoFit/>
          </a:bodyPr>
          <a:lstStyle/>
          <a:p>
            <a:r>
              <a:rPr lang="it-IT" sz="1400" b="1" dirty="0">
                <a:solidFill>
                  <a:srgbClr val="FF0000"/>
                </a:solidFill>
                <a:latin typeface="Cambria" panose="02040503050406030204" pitchFamily="18" charset="0"/>
              </a:rPr>
              <a:t>SS</a:t>
            </a:r>
            <a:r>
              <a:rPr lang="it-IT" sz="1400" dirty="0">
                <a:latin typeface="Cambria" panose="02040503050406030204" pitchFamily="18" charset="0"/>
              </a:rPr>
              <a:t> </a:t>
            </a:r>
            <a:r>
              <a:rPr lang="it-IT" sz="1400" b="1" dirty="0">
                <a:latin typeface="Cambria" panose="02040503050406030204" pitchFamily="18" charset="0"/>
              </a:rPr>
              <a:t>(Scanning system):</a:t>
            </a:r>
          </a:p>
          <a:p>
            <a:pPr marL="285750" indent="-285750">
              <a:buFont typeface="Wingdings" panose="05000000000000000000" pitchFamily="2" charset="2"/>
              <a:buChar char="Ø"/>
            </a:pPr>
            <a:r>
              <a:rPr lang="it-IT" sz="1400" dirty="0" err="1">
                <a:latin typeface="Cambria" panose="02040503050406030204" pitchFamily="18" charset="0"/>
              </a:rPr>
              <a:t>Raster</a:t>
            </a:r>
            <a:r>
              <a:rPr lang="it-IT" sz="1400" dirty="0">
                <a:latin typeface="Cambria" panose="02040503050406030204" pitchFamily="18" charset="0"/>
              </a:rPr>
              <a:t> </a:t>
            </a:r>
            <a:r>
              <a:rPr lang="it-IT" sz="1400" dirty="0" err="1">
                <a:latin typeface="Cambria" panose="02040503050406030204" pitchFamily="18" charset="0"/>
              </a:rPr>
              <a:t>scan</a:t>
            </a:r>
            <a:r>
              <a:rPr lang="it-IT" sz="1400" dirty="0">
                <a:latin typeface="Cambria" panose="02040503050406030204" pitchFamily="18" charset="0"/>
              </a:rPr>
              <a:t> with </a:t>
            </a:r>
            <a:r>
              <a:rPr lang="it-IT" sz="1400" dirty="0" err="1">
                <a:latin typeface="Cambria" panose="02040503050406030204" pitchFamily="18" charset="0"/>
              </a:rPr>
              <a:t>variable</a:t>
            </a:r>
            <a:r>
              <a:rPr lang="it-IT" sz="1400" dirty="0">
                <a:latin typeface="Cambria" panose="02040503050406030204" pitchFamily="18" charset="0"/>
              </a:rPr>
              <a:t> </a:t>
            </a:r>
            <a:r>
              <a:rPr lang="it-IT" sz="1400" dirty="0" err="1">
                <a:latin typeface="Cambria" panose="02040503050406030204" pitchFamily="18" charset="0"/>
              </a:rPr>
              <a:t>intensity</a:t>
            </a:r>
            <a:r>
              <a:rPr lang="it-IT" sz="1400" dirty="0">
                <a:latin typeface="Cambria" panose="02040503050406030204" pitchFamily="18" charset="0"/>
              </a:rPr>
              <a:t> </a:t>
            </a:r>
            <a:r>
              <a:rPr lang="it-IT" sz="1400" dirty="0" err="1">
                <a:latin typeface="Cambria" panose="02040503050406030204" pitchFamily="18" charset="0"/>
              </a:rPr>
              <a:t>beam</a:t>
            </a:r>
            <a:endParaRPr lang="it-IT" sz="1400" dirty="0">
              <a:latin typeface="Cambria" panose="02040503050406030204" pitchFamily="18" charset="0"/>
            </a:endParaRPr>
          </a:p>
          <a:p>
            <a:pPr marL="285750" indent="-285750">
              <a:buFont typeface="Wingdings" panose="05000000000000000000" pitchFamily="2" charset="2"/>
              <a:buChar char="Ø"/>
            </a:pPr>
            <a:r>
              <a:rPr lang="it-IT" sz="1400" dirty="0" err="1">
                <a:latin typeface="Cambria" panose="02040503050406030204" pitchFamily="18" charset="0"/>
              </a:rPr>
              <a:t>But</a:t>
            </a:r>
            <a:r>
              <a:rPr lang="it-IT" sz="1400" dirty="0">
                <a:latin typeface="Cambria" panose="02040503050406030204" pitchFamily="18" charset="0"/>
              </a:rPr>
              <a:t>: </a:t>
            </a:r>
            <a:r>
              <a:rPr lang="it-IT" sz="1400" dirty="0" err="1">
                <a:latin typeface="Cambria" panose="02040503050406030204" pitchFamily="18" charset="0"/>
              </a:rPr>
              <a:t>scan</a:t>
            </a:r>
            <a:r>
              <a:rPr lang="it-IT" sz="1400" dirty="0">
                <a:latin typeface="Cambria" panose="02040503050406030204" pitchFamily="18" charset="0"/>
              </a:rPr>
              <a:t> frequencies </a:t>
            </a:r>
            <a:r>
              <a:rPr lang="it-IT" sz="1400" dirty="0" err="1">
                <a:latin typeface="Cambria" panose="02040503050406030204" pitchFamily="18" charset="0"/>
              </a:rPr>
              <a:t>inject</a:t>
            </a:r>
            <a:r>
              <a:rPr lang="it-IT" sz="1400" dirty="0">
                <a:latin typeface="Cambria" panose="02040503050406030204" pitchFamily="18" charset="0"/>
              </a:rPr>
              <a:t> </a:t>
            </a:r>
            <a:r>
              <a:rPr lang="it-IT" sz="1400" dirty="0" err="1">
                <a:latin typeface="Cambria" panose="02040503050406030204" pitchFamily="18" charset="0"/>
              </a:rPr>
              <a:t>noise</a:t>
            </a:r>
            <a:r>
              <a:rPr lang="it-IT" sz="1400" dirty="0">
                <a:latin typeface="Cambria" panose="02040503050406030204" pitchFamily="18" charset="0"/>
              </a:rPr>
              <a:t>!</a:t>
            </a:r>
          </a:p>
          <a:p>
            <a:endParaRPr lang="it-IT" sz="1400" dirty="0">
              <a:latin typeface="Cambria" panose="02040503050406030204" pitchFamily="18" charset="0"/>
            </a:endParaRPr>
          </a:p>
        </p:txBody>
      </p:sp>
      <p:sp>
        <p:nvSpPr>
          <p:cNvPr id="12" name="Freccia in giù 11">
            <a:extLst>
              <a:ext uri="{FF2B5EF4-FFF2-40B4-BE49-F238E27FC236}">
                <a16:creationId xmlns:a16="http://schemas.microsoft.com/office/drawing/2014/main" id="{9D8AA036-11D2-4099-8F3F-FA41B59E9D92}"/>
              </a:ext>
            </a:extLst>
          </p:cNvPr>
          <p:cNvSpPr/>
          <p:nvPr/>
        </p:nvSpPr>
        <p:spPr>
          <a:xfrm>
            <a:off x="7856283" y="2185675"/>
            <a:ext cx="329953"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5331E504-711D-451B-B013-CCC64A5A80AC}"/>
              </a:ext>
            </a:extLst>
          </p:cNvPr>
          <p:cNvSpPr txBox="1"/>
          <p:nvPr/>
        </p:nvSpPr>
        <p:spPr>
          <a:xfrm>
            <a:off x="6229167" y="2536321"/>
            <a:ext cx="4243525" cy="2677656"/>
          </a:xfrm>
          <a:prstGeom prst="rect">
            <a:avLst/>
          </a:prstGeom>
          <a:noFill/>
        </p:spPr>
        <p:txBody>
          <a:bodyPr wrap="square" rtlCol="0">
            <a:spAutoFit/>
          </a:bodyPr>
          <a:lstStyle/>
          <a:p>
            <a:r>
              <a:rPr lang="it-IT" sz="1400" b="1" dirty="0">
                <a:latin typeface="Cambria" panose="02040503050406030204" pitchFamily="18" charset="0"/>
              </a:rPr>
              <a:t>DC </a:t>
            </a:r>
            <a:r>
              <a:rPr lang="it-IT" sz="1400" b="1" dirty="0" err="1">
                <a:latin typeface="Cambria" panose="02040503050406030204" pitchFamily="18" charset="0"/>
              </a:rPr>
              <a:t>correction</a:t>
            </a:r>
            <a:r>
              <a:rPr lang="it-IT" sz="1400" b="1" dirty="0">
                <a:latin typeface="Cambria" panose="02040503050406030204" pitchFamily="18" charset="0"/>
              </a:rPr>
              <a:t> with </a:t>
            </a:r>
            <a:r>
              <a:rPr lang="it-IT" sz="1400" b="1" dirty="0" err="1">
                <a:latin typeface="Cambria" panose="02040503050406030204" pitchFamily="18" charset="0"/>
              </a:rPr>
              <a:t>deformable</a:t>
            </a:r>
            <a:r>
              <a:rPr lang="it-IT" sz="1400" b="1" dirty="0">
                <a:latin typeface="Cambria" panose="02040503050406030204" pitchFamily="18" charset="0"/>
              </a:rPr>
              <a:t> </a:t>
            </a:r>
            <a:r>
              <a:rPr lang="it-IT" sz="1400" b="1" dirty="0" err="1">
                <a:latin typeface="Cambria" panose="02040503050406030204" pitchFamily="18" charset="0"/>
              </a:rPr>
              <a:t>mirrors</a:t>
            </a:r>
            <a:endParaRPr lang="it-IT" sz="1400" b="1" dirty="0">
              <a:latin typeface="Cambria" panose="02040503050406030204" pitchFamily="18" charset="0"/>
            </a:endParaRPr>
          </a:p>
          <a:p>
            <a:pPr marL="285750" indent="-285750">
              <a:buFont typeface="Wingdings" panose="05000000000000000000" pitchFamily="2" charset="2"/>
              <a:buChar char="Ø"/>
            </a:pPr>
            <a:r>
              <a:rPr lang="it-IT" sz="1400" dirty="0" err="1">
                <a:latin typeface="Cambria" panose="02040503050406030204" pitchFamily="18" charset="0"/>
              </a:rPr>
              <a:t>Statically</a:t>
            </a:r>
            <a:r>
              <a:rPr lang="it-IT" sz="1400" dirty="0">
                <a:latin typeface="Cambria" panose="02040503050406030204" pitchFamily="18" charset="0"/>
              </a:rPr>
              <a:t> </a:t>
            </a:r>
            <a:r>
              <a:rPr lang="it-IT" sz="1400" dirty="0" err="1">
                <a:latin typeface="Cambria" panose="02040503050406030204" pitchFamily="18" charset="0"/>
              </a:rPr>
              <a:t>shape</a:t>
            </a:r>
            <a:r>
              <a:rPr lang="it-IT" sz="1400" dirty="0">
                <a:latin typeface="Cambria" panose="02040503050406030204" pitchFamily="18" charset="0"/>
              </a:rPr>
              <a:t> the CO</a:t>
            </a:r>
            <a:r>
              <a:rPr lang="it-IT" sz="1400" baseline="-25000" dirty="0">
                <a:latin typeface="Cambria" panose="02040503050406030204" pitchFamily="18" charset="0"/>
              </a:rPr>
              <a:t>2</a:t>
            </a:r>
            <a:r>
              <a:rPr lang="it-IT" sz="1400" dirty="0">
                <a:latin typeface="Cambria" panose="02040503050406030204" pitchFamily="18" charset="0"/>
              </a:rPr>
              <a:t> </a:t>
            </a:r>
            <a:r>
              <a:rPr lang="it-IT" sz="1400" dirty="0" err="1">
                <a:latin typeface="Cambria" panose="02040503050406030204" pitchFamily="18" charset="0"/>
              </a:rPr>
              <a:t>beam</a:t>
            </a:r>
            <a:r>
              <a:rPr lang="it-IT" sz="1400" dirty="0">
                <a:latin typeface="Cambria" panose="02040503050406030204" pitchFamily="18" charset="0"/>
              </a:rPr>
              <a:t> in a non </a:t>
            </a:r>
            <a:r>
              <a:rPr lang="it-IT" sz="1400" dirty="0" err="1">
                <a:latin typeface="Cambria" panose="02040503050406030204" pitchFamily="18" charset="0"/>
              </a:rPr>
              <a:t>axisymmetric</a:t>
            </a:r>
            <a:r>
              <a:rPr lang="it-IT" sz="1400" dirty="0">
                <a:latin typeface="Cambria" panose="02040503050406030204" pitchFamily="18" charset="0"/>
              </a:rPr>
              <a:t> </a:t>
            </a:r>
            <a:r>
              <a:rPr lang="it-IT" sz="1400" dirty="0" err="1">
                <a:latin typeface="Cambria" panose="02040503050406030204" pitchFamily="18" charset="0"/>
              </a:rPr>
              <a:t>heating</a:t>
            </a:r>
            <a:r>
              <a:rPr lang="it-IT" sz="1400" dirty="0">
                <a:latin typeface="Cambria" panose="02040503050406030204" pitchFamily="18" charset="0"/>
              </a:rPr>
              <a:t> pattern</a:t>
            </a:r>
          </a:p>
          <a:p>
            <a:pPr marL="285750" indent="-285750">
              <a:buFont typeface="Wingdings" panose="05000000000000000000" pitchFamily="2" charset="2"/>
              <a:buChar char="Ø"/>
            </a:pPr>
            <a:r>
              <a:rPr lang="it-IT" sz="1400" dirty="0" err="1">
                <a:latin typeface="Cambria" panose="02040503050406030204" pitchFamily="18" charset="0"/>
              </a:rPr>
              <a:t>Gerchberg-Saxton</a:t>
            </a:r>
            <a:r>
              <a:rPr lang="it-IT" sz="1400" dirty="0">
                <a:latin typeface="Cambria" panose="02040503050406030204" pitchFamily="18" charset="0"/>
              </a:rPr>
              <a:t> </a:t>
            </a:r>
            <a:r>
              <a:rPr lang="it-IT" sz="1400" dirty="0" err="1">
                <a:latin typeface="Cambria" panose="02040503050406030204" pitchFamily="18" charset="0"/>
              </a:rPr>
              <a:t>algorityhm</a:t>
            </a:r>
            <a:r>
              <a:rPr lang="it-IT" sz="1400" dirty="0">
                <a:latin typeface="Cambria" panose="02040503050406030204" pitchFamily="18" charset="0"/>
              </a:rPr>
              <a:t> for open loop </a:t>
            </a:r>
            <a:r>
              <a:rPr lang="it-IT" sz="1400" dirty="0" err="1">
                <a:latin typeface="Cambria" panose="02040503050406030204" pitchFamily="18" charset="0"/>
              </a:rPr>
              <a:t>intensity</a:t>
            </a:r>
            <a:r>
              <a:rPr lang="it-IT" sz="1400" dirty="0">
                <a:latin typeface="Cambria" panose="02040503050406030204" pitchFamily="18" charset="0"/>
              </a:rPr>
              <a:t> </a:t>
            </a:r>
            <a:r>
              <a:rPr lang="it-IT" sz="1400" dirty="0" err="1">
                <a:latin typeface="Cambria" panose="02040503050406030204" pitchFamily="18" charset="0"/>
              </a:rPr>
              <a:t>shaping</a:t>
            </a:r>
            <a:r>
              <a:rPr lang="it-IT" sz="1400" dirty="0">
                <a:latin typeface="Cambria" panose="02040503050406030204" pitchFamily="18" charset="0"/>
              </a:rPr>
              <a:t> </a:t>
            </a:r>
            <a:r>
              <a:rPr lang="it-IT" sz="1400" dirty="0" err="1">
                <a:latin typeface="Cambria" panose="02040503050406030204" pitchFamily="18" charset="0"/>
              </a:rPr>
              <a:t>tested</a:t>
            </a:r>
            <a:r>
              <a:rPr lang="it-IT" sz="1400" dirty="0">
                <a:latin typeface="Cambria" panose="02040503050406030204" pitchFamily="18" charset="0"/>
              </a:rPr>
              <a:t> in </a:t>
            </a:r>
            <a:r>
              <a:rPr lang="it-IT" sz="1400" dirty="0" err="1">
                <a:latin typeface="Cambria" panose="02040503050406030204" pitchFamily="18" charset="0"/>
              </a:rPr>
              <a:t>simulations</a:t>
            </a:r>
            <a:endParaRPr lang="it-IT" sz="1400" dirty="0">
              <a:latin typeface="Cambria" panose="02040503050406030204" pitchFamily="18" charset="0"/>
            </a:endParaRPr>
          </a:p>
          <a:p>
            <a:pPr marL="285750" indent="-285750">
              <a:buFont typeface="Wingdings" panose="05000000000000000000" pitchFamily="2" charset="2"/>
              <a:buChar char="Ø"/>
            </a:pPr>
            <a:r>
              <a:rPr lang="it-IT" sz="1400" dirty="0" err="1">
                <a:latin typeface="Cambria" panose="02040503050406030204" pitchFamily="18" charset="0"/>
              </a:rPr>
              <a:t>Several</a:t>
            </a:r>
            <a:r>
              <a:rPr lang="it-IT" sz="1400" dirty="0">
                <a:latin typeface="Cambria" panose="02040503050406030204" pitchFamily="18" charset="0"/>
              </a:rPr>
              <a:t> commercial </a:t>
            </a:r>
            <a:r>
              <a:rPr lang="it-IT" sz="1400" dirty="0" err="1">
                <a:latin typeface="Cambria" panose="02040503050406030204" pitchFamily="18" charset="0"/>
              </a:rPr>
              <a:t>actuators</a:t>
            </a:r>
            <a:r>
              <a:rPr lang="it-IT" sz="1400" dirty="0">
                <a:latin typeface="Cambria" panose="02040503050406030204" pitchFamily="18" charset="0"/>
              </a:rPr>
              <a:t> </a:t>
            </a:r>
            <a:r>
              <a:rPr lang="it-IT" sz="1400" dirty="0" err="1">
                <a:latin typeface="Cambria" panose="02040503050406030204" pitchFamily="18" charset="0"/>
              </a:rPr>
              <a:t>considered</a:t>
            </a:r>
            <a:r>
              <a:rPr lang="it-IT" sz="1400" dirty="0">
                <a:latin typeface="Cambria" panose="02040503050406030204" pitchFamily="18" charset="0"/>
              </a:rPr>
              <a:t>: </a:t>
            </a:r>
          </a:p>
          <a:p>
            <a:pPr marL="742950" lvl="1" indent="-285750">
              <a:buFont typeface="Wingdings" panose="05000000000000000000" pitchFamily="2" charset="2"/>
              <a:buChar char="§"/>
            </a:pPr>
            <a:r>
              <a:rPr lang="it-IT" sz="1400" dirty="0" err="1">
                <a:latin typeface="Cambria" panose="02040503050406030204" pitchFamily="18" charset="0"/>
              </a:rPr>
              <a:t>Titan</a:t>
            </a:r>
            <a:r>
              <a:rPr lang="it-IT" sz="1400" dirty="0">
                <a:latin typeface="Cambria" panose="02040503050406030204" pitchFamily="18" charset="0"/>
              </a:rPr>
              <a:t> 144 from </a:t>
            </a:r>
            <a:r>
              <a:rPr lang="it-IT" sz="1400" dirty="0" err="1">
                <a:latin typeface="Cambria" panose="02040503050406030204" pitchFamily="18" charset="0"/>
              </a:rPr>
              <a:t>Adaptica</a:t>
            </a:r>
            <a:endParaRPr lang="it-IT" sz="1400" dirty="0">
              <a:latin typeface="Cambria" panose="02040503050406030204" pitchFamily="18" charset="0"/>
            </a:endParaRPr>
          </a:p>
          <a:p>
            <a:pPr marL="742950" lvl="1" indent="-285750">
              <a:buFont typeface="Wingdings" panose="05000000000000000000" pitchFamily="2" charset="2"/>
              <a:buChar char="§"/>
            </a:pPr>
            <a:r>
              <a:rPr lang="it-IT" sz="1400" dirty="0" err="1">
                <a:latin typeface="Cambria" panose="02040503050406030204" pitchFamily="18" charset="0"/>
              </a:rPr>
              <a:t>Thorlabs</a:t>
            </a:r>
            <a:endParaRPr lang="it-IT" sz="1400" dirty="0">
              <a:latin typeface="Cambria" panose="02040503050406030204" pitchFamily="18" charset="0"/>
            </a:endParaRPr>
          </a:p>
          <a:p>
            <a:pPr marL="742950" lvl="1" indent="-285750">
              <a:buFont typeface="Wingdings" panose="05000000000000000000" pitchFamily="2" charset="2"/>
              <a:buChar char="§"/>
            </a:pPr>
            <a:r>
              <a:rPr lang="it-IT" sz="1400" dirty="0">
                <a:latin typeface="Cambria" panose="02040503050406030204" pitchFamily="18" charset="0"/>
              </a:rPr>
              <a:t>DM97 from ALPAO</a:t>
            </a:r>
          </a:p>
          <a:p>
            <a:pPr marL="285750" indent="-285750">
              <a:buFont typeface="Wingdings" panose="05000000000000000000" pitchFamily="2" charset="2"/>
              <a:buChar char="Ø"/>
            </a:pPr>
            <a:r>
              <a:rPr lang="it-IT" sz="1400" b="1" dirty="0" err="1">
                <a:latin typeface="Cambria" panose="02040503050406030204" pitchFamily="18" charset="0"/>
              </a:rPr>
              <a:t>Stability</a:t>
            </a:r>
            <a:r>
              <a:rPr lang="it-IT" sz="1400" dirty="0">
                <a:latin typeface="Cambria" panose="02040503050406030204" pitchFamily="18" charset="0"/>
              </a:rPr>
              <a:t> of the </a:t>
            </a:r>
            <a:r>
              <a:rPr lang="it-IT" sz="1400" dirty="0" err="1">
                <a:latin typeface="Cambria" panose="02040503050406030204" pitchFamily="18" charset="0"/>
              </a:rPr>
              <a:t>phase</a:t>
            </a:r>
            <a:r>
              <a:rPr lang="it-IT" sz="1400" dirty="0">
                <a:latin typeface="Cambria" panose="02040503050406030204" pitchFamily="18" charset="0"/>
              </a:rPr>
              <a:t> </a:t>
            </a:r>
            <a:r>
              <a:rPr lang="it-IT" sz="1400" dirty="0" err="1">
                <a:latin typeface="Cambria" panose="02040503050406030204" pitchFamily="18" charset="0"/>
              </a:rPr>
              <a:t>correction</a:t>
            </a:r>
            <a:r>
              <a:rPr lang="it-IT" sz="1400" dirty="0">
                <a:latin typeface="Cambria" panose="02040503050406030204" pitchFamily="18" charset="0"/>
              </a:rPr>
              <a:t> vs </a:t>
            </a:r>
            <a:r>
              <a:rPr lang="it-IT" sz="1400" dirty="0" err="1">
                <a:latin typeface="Cambria" panose="02040503050406030204" pitchFamily="18" charset="0"/>
              </a:rPr>
              <a:t>hysteresis</a:t>
            </a:r>
            <a:r>
              <a:rPr lang="it-IT" sz="1400" dirty="0">
                <a:latin typeface="Cambria" panose="02040503050406030204" pitchFamily="18" charset="0"/>
              </a:rPr>
              <a:t> and </a:t>
            </a:r>
            <a:r>
              <a:rPr lang="it-IT" sz="1400" dirty="0" err="1">
                <a:latin typeface="Cambria" panose="02040503050406030204" pitchFamily="18" charset="0"/>
              </a:rPr>
              <a:t>relaxation</a:t>
            </a:r>
            <a:r>
              <a:rPr lang="it-IT" sz="1400" dirty="0">
                <a:latin typeface="Cambria" panose="02040503050406030204" pitchFamily="18" charset="0"/>
              </a:rPr>
              <a:t> </a:t>
            </a:r>
            <a:r>
              <a:rPr lang="it-IT" sz="1400" dirty="0" err="1">
                <a:latin typeface="Cambria" panose="02040503050406030204" pitchFamily="18" charset="0"/>
              </a:rPr>
              <a:t>is</a:t>
            </a:r>
            <a:r>
              <a:rPr lang="it-IT" sz="1400" dirty="0">
                <a:latin typeface="Cambria" panose="02040503050406030204" pitchFamily="18" charset="0"/>
              </a:rPr>
              <a:t> a key </a:t>
            </a:r>
            <a:r>
              <a:rPr lang="it-IT" sz="1400" dirty="0" err="1">
                <a:latin typeface="Cambria" panose="02040503050406030204" pitchFamily="18" charset="0"/>
              </a:rPr>
              <a:t>requirement</a:t>
            </a:r>
            <a:endParaRPr lang="it-IT" sz="1400" dirty="0">
              <a:latin typeface="Cambria" panose="02040503050406030204" pitchFamily="18" charset="0"/>
            </a:endParaRPr>
          </a:p>
          <a:p>
            <a:pPr marL="285750" indent="-285750">
              <a:buFont typeface="Wingdings" panose="05000000000000000000" pitchFamily="2" charset="2"/>
              <a:buChar char="Ø"/>
            </a:pPr>
            <a:r>
              <a:rPr lang="it-IT" sz="1400" dirty="0" err="1">
                <a:latin typeface="Cambria" panose="02040503050406030204" pitchFamily="18" charset="0"/>
              </a:rPr>
              <a:t>Is</a:t>
            </a:r>
            <a:r>
              <a:rPr lang="it-IT" sz="1400" dirty="0">
                <a:latin typeface="Cambria" panose="02040503050406030204" pitchFamily="18" charset="0"/>
              </a:rPr>
              <a:t> </a:t>
            </a:r>
            <a:r>
              <a:rPr lang="it-IT" sz="1400" dirty="0" err="1">
                <a:latin typeface="Cambria" panose="02040503050406030204" pitchFamily="18" charset="0"/>
              </a:rPr>
              <a:t>closed</a:t>
            </a:r>
            <a:r>
              <a:rPr lang="it-IT" sz="1400" dirty="0">
                <a:latin typeface="Cambria" panose="02040503050406030204" pitchFamily="18" charset="0"/>
              </a:rPr>
              <a:t> loop </a:t>
            </a:r>
            <a:r>
              <a:rPr lang="it-IT" sz="1400" dirty="0" err="1">
                <a:latin typeface="Cambria" panose="02040503050406030204" pitchFamily="18" charset="0"/>
              </a:rPr>
              <a:t>operation</a:t>
            </a:r>
            <a:r>
              <a:rPr lang="it-IT" sz="1400" dirty="0">
                <a:latin typeface="Cambria" panose="02040503050406030204" pitchFamily="18" charset="0"/>
              </a:rPr>
              <a:t> </a:t>
            </a:r>
            <a:r>
              <a:rPr lang="it-IT" sz="1400" dirty="0" err="1">
                <a:latin typeface="Cambria" panose="02040503050406030204" pitchFamily="18" charset="0"/>
              </a:rPr>
              <a:t>needed</a:t>
            </a:r>
            <a:r>
              <a:rPr lang="it-IT" sz="1400" dirty="0">
                <a:latin typeface="Cambria" panose="02040503050406030204" pitchFamily="18" charset="0"/>
              </a:rPr>
              <a:t>?</a:t>
            </a:r>
          </a:p>
        </p:txBody>
      </p:sp>
      <p:pic>
        <p:nvPicPr>
          <p:cNvPr id="26" name="Immagine 25">
            <a:extLst>
              <a:ext uri="{FF2B5EF4-FFF2-40B4-BE49-F238E27FC236}">
                <a16:creationId xmlns:a16="http://schemas.microsoft.com/office/drawing/2014/main" id="{972BC8E8-518C-4F12-8377-8E27D7215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187" y="5271739"/>
            <a:ext cx="935610" cy="942752"/>
          </a:xfrm>
          <a:prstGeom prst="rect">
            <a:avLst/>
          </a:prstGeom>
        </p:spPr>
      </p:pic>
      <p:pic>
        <p:nvPicPr>
          <p:cNvPr id="27" name="Immagine 26">
            <a:extLst>
              <a:ext uri="{FF2B5EF4-FFF2-40B4-BE49-F238E27FC236}">
                <a16:creationId xmlns:a16="http://schemas.microsoft.com/office/drawing/2014/main" id="{7EB93D21-AEAB-4284-9383-C1616306DE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7920" y="5271739"/>
            <a:ext cx="935760" cy="935760"/>
          </a:xfrm>
          <a:prstGeom prst="rect">
            <a:avLst/>
          </a:prstGeom>
        </p:spPr>
      </p:pic>
      <p:sp>
        <p:nvSpPr>
          <p:cNvPr id="28" name="CasellaDiTesto 27">
            <a:extLst>
              <a:ext uri="{FF2B5EF4-FFF2-40B4-BE49-F238E27FC236}">
                <a16:creationId xmlns:a16="http://schemas.microsoft.com/office/drawing/2014/main" id="{1E45AA4B-3659-4D56-A3E9-447BB1DEC7EF}"/>
              </a:ext>
            </a:extLst>
          </p:cNvPr>
          <p:cNvSpPr txBox="1"/>
          <p:nvPr/>
        </p:nvSpPr>
        <p:spPr>
          <a:xfrm>
            <a:off x="6450069" y="6229141"/>
            <a:ext cx="3142379" cy="400110"/>
          </a:xfrm>
          <a:prstGeom prst="rect">
            <a:avLst/>
          </a:prstGeom>
          <a:noFill/>
        </p:spPr>
        <p:txBody>
          <a:bodyPr wrap="square" rtlCol="0">
            <a:spAutoFit/>
          </a:bodyPr>
          <a:lstStyle/>
          <a:p>
            <a:pPr algn="ctr"/>
            <a:r>
              <a:rPr lang="it-IT" sz="1000" dirty="0" err="1">
                <a:latin typeface="Cambria" panose="02040503050406030204" pitchFamily="18" charset="0"/>
              </a:rPr>
              <a:t>Simulation</a:t>
            </a:r>
            <a:r>
              <a:rPr lang="it-IT" sz="1000" dirty="0">
                <a:latin typeface="Cambria" panose="02040503050406030204" pitchFamily="18" charset="0"/>
              </a:rPr>
              <a:t> of 12x12 DM, </a:t>
            </a:r>
            <a:r>
              <a:rPr lang="it-IT" sz="1000" dirty="0" err="1">
                <a:latin typeface="Cambria" panose="02040503050406030204" pitchFamily="18" charset="0"/>
              </a:rPr>
              <a:t>heating</a:t>
            </a:r>
            <a:r>
              <a:rPr lang="it-IT" sz="1000" dirty="0">
                <a:latin typeface="Cambria" panose="02040503050406030204" pitchFamily="18" charset="0"/>
              </a:rPr>
              <a:t> </a:t>
            </a:r>
            <a:r>
              <a:rPr lang="it-IT" sz="1000" dirty="0" err="1">
                <a:latin typeface="Cambria" panose="02040503050406030204" pitchFamily="18" charset="0"/>
              </a:rPr>
              <a:t>profile</a:t>
            </a:r>
            <a:r>
              <a:rPr lang="it-IT" sz="1000" dirty="0">
                <a:latin typeface="Cambria" panose="02040503050406030204" pitchFamily="18" charset="0"/>
              </a:rPr>
              <a:t> </a:t>
            </a:r>
            <a:r>
              <a:rPr lang="it-IT" sz="1000" dirty="0" err="1">
                <a:latin typeface="Cambria" panose="02040503050406030204" pitchFamily="18" charset="0"/>
              </a:rPr>
              <a:t>reproduced</a:t>
            </a:r>
            <a:r>
              <a:rPr lang="it-IT" sz="1000" dirty="0">
                <a:latin typeface="Cambria" panose="02040503050406030204" pitchFamily="18" charset="0"/>
              </a:rPr>
              <a:t> via </a:t>
            </a:r>
            <a:r>
              <a:rPr lang="it-IT" sz="1000" dirty="0" err="1">
                <a:latin typeface="Cambria" panose="02040503050406030204" pitchFamily="18" charset="0"/>
              </a:rPr>
              <a:t>Gerchberg-Saxton</a:t>
            </a:r>
            <a:r>
              <a:rPr lang="it-IT" sz="1000" dirty="0">
                <a:latin typeface="Cambria" panose="02040503050406030204" pitchFamily="18" charset="0"/>
              </a:rPr>
              <a:t> recursive </a:t>
            </a:r>
            <a:r>
              <a:rPr lang="it-IT" sz="900" dirty="0" err="1">
                <a:latin typeface="Cambria" panose="02040503050406030204" pitchFamily="18" charset="0"/>
              </a:rPr>
              <a:t>algorithm</a:t>
            </a:r>
            <a:endParaRPr lang="it-IT" sz="900" dirty="0">
              <a:latin typeface="Cambria" panose="02040503050406030204" pitchFamily="18" charset="0"/>
            </a:endParaRPr>
          </a:p>
        </p:txBody>
      </p:sp>
      <p:sp>
        <p:nvSpPr>
          <p:cNvPr id="29" name="CasellaDiTesto 28">
            <a:extLst>
              <a:ext uri="{FF2B5EF4-FFF2-40B4-BE49-F238E27FC236}">
                <a16:creationId xmlns:a16="http://schemas.microsoft.com/office/drawing/2014/main" id="{62907DFB-3C04-4343-8A88-8C7D639F5AC1}"/>
              </a:ext>
            </a:extLst>
          </p:cNvPr>
          <p:cNvSpPr txBox="1"/>
          <p:nvPr/>
        </p:nvSpPr>
        <p:spPr>
          <a:xfrm>
            <a:off x="6800802" y="5214350"/>
            <a:ext cx="814518" cy="307777"/>
          </a:xfrm>
          <a:prstGeom prst="rect">
            <a:avLst/>
          </a:prstGeom>
          <a:noFill/>
        </p:spPr>
        <p:txBody>
          <a:bodyPr wrap="none" rtlCol="0">
            <a:spAutoFit/>
          </a:bodyPr>
          <a:lstStyle/>
          <a:p>
            <a:r>
              <a:rPr lang="it-IT" sz="1400" dirty="0">
                <a:solidFill>
                  <a:schemeClr val="bg1">
                    <a:lumMod val="95000"/>
                  </a:schemeClr>
                </a:solidFill>
                <a:latin typeface="Cambria" panose="02040503050406030204" pitchFamily="18" charset="0"/>
              </a:rPr>
              <a:t>TARGET</a:t>
            </a:r>
          </a:p>
        </p:txBody>
      </p:sp>
      <p:sp>
        <p:nvSpPr>
          <p:cNvPr id="30" name="CasellaDiTesto 29">
            <a:extLst>
              <a:ext uri="{FF2B5EF4-FFF2-40B4-BE49-F238E27FC236}">
                <a16:creationId xmlns:a16="http://schemas.microsoft.com/office/drawing/2014/main" id="{536EF7CD-3013-418A-944E-581EEE93CA2A}"/>
              </a:ext>
            </a:extLst>
          </p:cNvPr>
          <p:cNvSpPr txBox="1"/>
          <p:nvPr/>
        </p:nvSpPr>
        <p:spPr>
          <a:xfrm>
            <a:off x="8186236" y="5217260"/>
            <a:ext cx="973343" cy="307777"/>
          </a:xfrm>
          <a:prstGeom prst="rect">
            <a:avLst/>
          </a:prstGeom>
          <a:noFill/>
        </p:spPr>
        <p:txBody>
          <a:bodyPr wrap="none" rtlCol="0">
            <a:spAutoFit/>
          </a:bodyPr>
          <a:lstStyle/>
          <a:p>
            <a:r>
              <a:rPr lang="it-IT" sz="1400" dirty="0">
                <a:solidFill>
                  <a:schemeClr val="bg1">
                    <a:lumMod val="95000"/>
                  </a:schemeClr>
                </a:solidFill>
                <a:latin typeface="Cambria" panose="02040503050406030204" pitchFamily="18" charset="0"/>
              </a:rPr>
              <a:t>DM 12x12</a:t>
            </a:r>
          </a:p>
        </p:txBody>
      </p:sp>
      <p:sp>
        <p:nvSpPr>
          <p:cNvPr id="31" name="CasellaDiTesto 30">
            <a:extLst>
              <a:ext uri="{FF2B5EF4-FFF2-40B4-BE49-F238E27FC236}">
                <a16:creationId xmlns:a16="http://schemas.microsoft.com/office/drawing/2014/main" id="{9F32E591-1AD7-49C5-A270-40F7F75CD1D7}"/>
              </a:ext>
            </a:extLst>
          </p:cNvPr>
          <p:cNvSpPr txBox="1"/>
          <p:nvPr/>
        </p:nvSpPr>
        <p:spPr>
          <a:xfrm>
            <a:off x="2419406" y="939300"/>
            <a:ext cx="3001014" cy="369332"/>
          </a:xfrm>
          <a:prstGeom prst="rect">
            <a:avLst/>
          </a:prstGeom>
          <a:noFill/>
        </p:spPr>
        <p:txBody>
          <a:bodyPr wrap="none" rtlCol="0">
            <a:spAutoFit/>
          </a:bodyPr>
          <a:lstStyle/>
          <a:p>
            <a:r>
              <a:rPr lang="it-IT" b="1" dirty="0" err="1">
                <a:latin typeface="Cambria" panose="02040503050406030204" pitchFamily="18" charset="0"/>
              </a:rPr>
              <a:t>Axi-symmetric</a:t>
            </a:r>
            <a:r>
              <a:rPr lang="it-IT" b="1" dirty="0">
                <a:latin typeface="Cambria" panose="02040503050406030204" pitchFamily="18" charset="0"/>
              </a:rPr>
              <a:t> </a:t>
            </a:r>
            <a:r>
              <a:rPr lang="it-IT" b="1" dirty="0" err="1">
                <a:latin typeface="Cambria" panose="02040503050406030204" pitchFamily="18" charset="0"/>
              </a:rPr>
              <a:t>corrections</a:t>
            </a:r>
            <a:endParaRPr lang="it-IT" b="1" dirty="0">
              <a:latin typeface="Cambria" panose="02040503050406030204" pitchFamily="18" charset="0"/>
            </a:endParaRPr>
          </a:p>
        </p:txBody>
      </p:sp>
      <p:sp>
        <p:nvSpPr>
          <p:cNvPr id="32" name="CasellaDiTesto 31">
            <a:extLst>
              <a:ext uri="{FF2B5EF4-FFF2-40B4-BE49-F238E27FC236}">
                <a16:creationId xmlns:a16="http://schemas.microsoft.com/office/drawing/2014/main" id="{57B54713-E8A5-421F-9B8E-F506228448EA}"/>
              </a:ext>
            </a:extLst>
          </p:cNvPr>
          <p:cNvSpPr txBox="1"/>
          <p:nvPr/>
        </p:nvSpPr>
        <p:spPr>
          <a:xfrm>
            <a:off x="6838593" y="958361"/>
            <a:ext cx="2365328" cy="369332"/>
          </a:xfrm>
          <a:prstGeom prst="rect">
            <a:avLst/>
          </a:prstGeom>
          <a:noFill/>
        </p:spPr>
        <p:txBody>
          <a:bodyPr wrap="none" rtlCol="0">
            <a:spAutoFit/>
          </a:bodyPr>
          <a:lstStyle/>
          <a:p>
            <a:r>
              <a:rPr lang="it-IT" b="1" dirty="0" err="1">
                <a:latin typeface="Cambria" panose="02040503050406030204" pitchFamily="18" charset="0"/>
              </a:rPr>
              <a:t>Residual</a:t>
            </a:r>
            <a:r>
              <a:rPr lang="it-IT" b="1" dirty="0">
                <a:latin typeface="Cambria" panose="02040503050406030204" pitchFamily="18" charset="0"/>
              </a:rPr>
              <a:t> </a:t>
            </a:r>
            <a:r>
              <a:rPr lang="it-IT" b="1" dirty="0" err="1">
                <a:latin typeface="Cambria" panose="02040503050406030204" pitchFamily="18" charset="0"/>
              </a:rPr>
              <a:t>corrections</a:t>
            </a:r>
            <a:endParaRPr lang="it-IT" b="1" dirty="0">
              <a:latin typeface="Cambria" panose="02040503050406030204" pitchFamily="18" charset="0"/>
            </a:endParaRPr>
          </a:p>
        </p:txBody>
      </p:sp>
    </p:spTree>
    <p:extLst>
      <p:ext uri="{BB962C8B-B14F-4D97-AF65-F5344CB8AC3E}">
        <p14:creationId xmlns:p14="http://schemas.microsoft.com/office/powerpoint/2010/main" val="3098520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cap="none" dirty="0"/>
              <a:t>SiO</a:t>
            </a:r>
            <a:r>
              <a:rPr lang="en-GB" cap="none" baseline="-25000" dirty="0"/>
              <a:t>2</a:t>
            </a:r>
            <a:r>
              <a:rPr lang="en-GB" cap="none" dirty="0"/>
              <a:t> substrates issues</a:t>
            </a:r>
          </a:p>
        </p:txBody>
      </p:sp>
      <p:sp>
        <p:nvSpPr>
          <p:cNvPr id="4" name="Segnaposto data 3"/>
          <p:cNvSpPr>
            <a:spLocks noGrp="1"/>
          </p:cNvSpPr>
          <p:nvPr>
            <p:ph type="dt" sz="half" idx="10"/>
          </p:nvPr>
        </p:nvSpPr>
        <p:spPr/>
        <p:txBody>
          <a:bodyPr/>
          <a:lstStyle/>
          <a:p>
            <a:r>
              <a:rPr lang="en-US"/>
              <a:t>GWDVac'22 - 29/09/2022</a:t>
            </a:r>
            <a:endParaRPr lang="en-US" dirty="0"/>
          </a:p>
        </p:txBody>
      </p:sp>
      <p:sp>
        <p:nvSpPr>
          <p:cNvPr id="5" name="Segnaposto piè di pagina 4"/>
          <p:cNvSpPr>
            <a:spLocks noGrp="1"/>
          </p:cNvSpPr>
          <p:nvPr>
            <p:ph type="ftr" sz="quarter" idx="11"/>
          </p:nvPr>
        </p:nvSpPr>
        <p:spPr/>
        <p:txBody>
          <a:bodyPr/>
          <a:lstStyle/>
          <a:p>
            <a:r>
              <a:rPr lang="en-GB"/>
              <a:t>CO2 laser techniques in the perspective of future GW detectors  Diana Lumaca </a:t>
            </a:r>
            <a:endParaRPr lang="en-US" dirty="0"/>
          </a:p>
        </p:txBody>
      </p:sp>
      <p:sp>
        <p:nvSpPr>
          <p:cNvPr id="6" name="Segnaposto numero diapositiva 5"/>
          <p:cNvSpPr>
            <a:spLocks noGrp="1"/>
          </p:cNvSpPr>
          <p:nvPr>
            <p:ph type="sldNum" sz="quarter" idx="12"/>
          </p:nvPr>
        </p:nvSpPr>
        <p:spPr/>
        <p:txBody>
          <a:bodyPr/>
          <a:lstStyle/>
          <a:p>
            <a:fld id="{D57F1E4F-1CFF-5643-939E-217C01CDF565}" type="slidenum">
              <a:rPr lang="en-US" smtClean="0"/>
              <a:pPr/>
              <a:t>27</a:t>
            </a:fld>
            <a:endParaRPr lang="en-US" dirty="0"/>
          </a:p>
        </p:txBody>
      </p:sp>
      <p:sp>
        <p:nvSpPr>
          <p:cNvPr id="7" name="Rettangolo 6"/>
          <p:cNvSpPr/>
          <p:nvPr/>
        </p:nvSpPr>
        <p:spPr>
          <a:xfrm>
            <a:off x="581192" y="1940794"/>
            <a:ext cx="4121437" cy="1077218"/>
          </a:xfrm>
          <a:prstGeom prst="rect">
            <a:avLst/>
          </a:prstGeom>
        </p:spPr>
        <p:txBody>
          <a:bodyPr wrap="square">
            <a:spAutoFit/>
          </a:bodyPr>
          <a:lstStyle/>
          <a:p>
            <a:r>
              <a:rPr lang="en-GB" sz="1600" dirty="0">
                <a:solidFill>
                  <a:schemeClr val="tx2"/>
                </a:solidFill>
              </a:rPr>
              <a:t>By measuring different SiO</a:t>
            </a:r>
            <a:r>
              <a:rPr lang="en-GB" sz="1600" baseline="-25000" dirty="0">
                <a:solidFill>
                  <a:schemeClr val="tx2"/>
                </a:solidFill>
              </a:rPr>
              <a:t>2</a:t>
            </a:r>
            <a:r>
              <a:rPr lang="en-GB" sz="1600" dirty="0">
                <a:solidFill>
                  <a:schemeClr val="tx2"/>
                </a:solidFill>
              </a:rPr>
              <a:t> substrates we obtained unexpected results: </a:t>
            </a:r>
          </a:p>
          <a:p>
            <a:r>
              <a:rPr lang="en-GB" sz="1600" dirty="0">
                <a:solidFill>
                  <a:schemeClr val="tx2"/>
                </a:solidFill>
              </a:rPr>
              <a:t>loss is </a:t>
            </a:r>
            <a:r>
              <a:rPr lang="en-GB" sz="1600" b="1" dirty="0">
                <a:solidFill>
                  <a:srgbClr val="FF0000"/>
                </a:solidFill>
              </a:rPr>
              <a:t>shape-dependent </a:t>
            </a:r>
            <a:r>
              <a:rPr lang="en-GB" sz="1600" b="1" dirty="0">
                <a:solidFill>
                  <a:srgbClr val="FF0000"/>
                </a:solidFill>
                <a:sym typeface="Wingdings" panose="05000000000000000000" pitchFamily="2" charset="2"/>
              </a:rPr>
              <a:t> </a:t>
            </a:r>
            <a:r>
              <a:rPr lang="en-GB" sz="1600" b="1" dirty="0">
                <a:solidFill>
                  <a:srgbClr val="FF0000"/>
                </a:solidFill>
              </a:rPr>
              <a:t>mode families</a:t>
            </a:r>
          </a:p>
          <a:p>
            <a:r>
              <a:rPr lang="en-GB" sz="1600" dirty="0">
                <a:solidFill>
                  <a:schemeClr val="tx2"/>
                </a:solidFill>
              </a:rPr>
              <a:t>loss is </a:t>
            </a:r>
            <a:r>
              <a:rPr lang="en-GB" sz="1600" b="1" dirty="0">
                <a:solidFill>
                  <a:srgbClr val="FF0000"/>
                </a:solidFill>
              </a:rPr>
              <a:t>time-dependent </a:t>
            </a:r>
            <a:r>
              <a:rPr lang="en-GB" sz="1600" b="1" dirty="0">
                <a:solidFill>
                  <a:srgbClr val="FF0000"/>
                </a:solidFill>
                <a:sym typeface="Wingdings" panose="05000000000000000000" pitchFamily="2" charset="2"/>
              </a:rPr>
              <a:t> </a:t>
            </a:r>
            <a:r>
              <a:rPr lang="en-GB" sz="1600" b="1" dirty="0">
                <a:solidFill>
                  <a:srgbClr val="FF0000"/>
                </a:solidFill>
              </a:rPr>
              <a:t>ageing effect</a:t>
            </a:r>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553" y="1823129"/>
            <a:ext cx="7072367" cy="4565518"/>
          </a:xfrm>
          <a:prstGeom prst="rect">
            <a:avLst/>
          </a:prstGeom>
        </p:spPr>
      </p:pic>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958" y="1816976"/>
            <a:ext cx="7061254" cy="4570885"/>
          </a:xfrm>
          <a:prstGeom prst="rect">
            <a:avLst/>
          </a:prstGeom>
        </p:spPr>
      </p:pic>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9958" y="1820464"/>
            <a:ext cx="7074317" cy="4569959"/>
          </a:xfrm>
          <a:prstGeom prst="rect">
            <a:avLst/>
          </a:prstGeom>
        </p:spPr>
      </p:pic>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2624" y="1820464"/>
            <a:ext cx="7079247" cy="4569959"/>
          </a:xfrm>
          <a:prstGeom prst="rect">
            <a:avLst/>
          </a:prstGeom>
        </p:spPr>
      </p:pic>
      <p:sp>
        <p:nvSpPr>
          <p:cNvPr id="12" name="CasellaDiTesto 11"/>
          <p:cNvSpPr txBox="1"/>
          <p:nvPr/>
        </p:nvSpPr>
        <p:spPr>
          <a:xfrm>
            <a:off x="6096000" y="5135930"/>
            <a:ext cx="1914067" cy="461665"/>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txBody>
          <a:bodyPr wrap="square" rtlCol="0">
            <a:spAutoFit/>
          </a:bodyPr>
          <a:lstStyle/>
          <a:p>
            <a:pPr algn="ctr"/>
            <a:r>
              <a:rPr lang="it-IT" sz="1200" b="1" dirty="0">
                <a:solidFill>
                  <a:schemeClr val="tx2"/>
                </a:solidFill>
              </a:rPr>
              <a:t>Sample #9 </a:t>
            </a:r>
            <a:r>
              <a:rPr lang="it-IT" sz="1200" dirty="0">
                <a:solidFill>
                  <a:schemeClr val="tx2"/>
                </a:solidFill>
              </a:rPr>
              <a:t>Corning7980 </a:t>
            </a:r>
            <a:endParaRPr lang="it-IT" sz="1200" b="1" dirty="0">
              <a:solidFill>
                <a:schemeClr val="tx2"/>
              </a:solidFill>
            </a:endParaRPr>
          </a:p>
          <a:p>
            <a:pPr algn="ctr"/>
            <a:r>
              <a:rPr lang="it-IT" sz="1200" b="1" dirty="0">
                <a:solidFill>
                  <a:schemeClr val="tx2"/>
                </a:solidFill>
              </a:rPr>
              <a:t>(3” dia x 1 mm </a:t>
            </a:r>
            <a:r>
              <a:rPr lang="it-IT" sz="1200" b="1" dirty="0" err="1">
                <a:solidFill>
                  <a:schemeClr val="tx2"/>
                </a:solidFill>
              </a:rPr>
              <a:t>thick</a:t>
            </a:r>
            <a:r>
              <a:rPr lang="it-IT" sz="1200" b="1" dirty="0">
                <a:solidFill>
                  <a:schemeClr val="tx2"/>
                </a:solidFill>
              </a:rPr>
              <a:t>)</a:t>
            </a:r>
          </a:p>
        </p:txBody>
      </p:sp>
      <p:sp>
        <p:nvSpPr>
          <p:cNvPr id="13" name="CasellaDiTesto 12"/>
          <p:cNvSpPr txBox="1"/>
          <p:nvPr/>
        </p:nvSpPr>
        <p:spPr>
          <a:xfrm>
            <a:off x="6115429" y="2070172"/>
            <a:ext cx="1908000" cy="252000"/>
          </a:xfrm>
          <a:prstGeom prst="rect">
            <a:avLst/>
          </a:prstGeom>
          <a:solidFill>
            <a:schemeClr val="bg1"/>
          </a:solidFill>
          <a:ln w="6350">
            <a:solidFill>
              <a:srgbClr val="00B050"/>
            </a:solidFill>
          </a:ln>
          <a:effectLst>
            <a:outerShdw blurRad="50800" dist="38100" dir="2700000" algn="tl" rotWithShape="0">
              <a:prstClr val="black">
                <a:alpha val="40000"/>
              </a:prstClr>
            </a:outerShdw>
          </a:effectLst>
        </p:spPr>
        <p:txBody>
          <a:bodyPr wrap="square" rtlCol="0">
            <a:spAutoFit/>
          </a:bodyPr>
          <a:lstStyle/>
          <a:p>
            <a:r>
              <a:rPr lang="it-IT" sz="1050" dirty="0">
                <a:solidFill>
                  <a:schemeClr val="tx2"/>
                </a:solidFill>
              </a:rPr>
              <a:t>M. Granata et al. VIR 0499A-16</a:t>
            </a:r>
          </a:p>
        </p:txBody>
      </p:sp>
      <p:sp>
        <p:nvSpPr>
          <p:cNvPr id="14" name="CasellaDiTesto 13"/>
          <p:cNvSpPr txBox="1"/>
          <p:nvPr/>
        </p:nvSpPr>
        <p:spPr>
          <a:xfrm>
            <a:off x="581192" y="3593876"/>
            <a:ext cx="3399445" cy="1077218"/>
          </a:xfrm>
          <a:prstGeom prst="rect">
            <a:avLst/>
          </a:prstGeom>
          <a:noFill/>
        </p:spPr>
        <p:txBody>
          <a:bodyPr wrap="square" rtlCol="0">
            <a:spAutoFit/>
          </a:bodyPr>
          <a:lstStyle/>
          <a:p>
            <a:r>
              <a:rPr lang="en-GB" sz="1600" dirty="0">
                <a:solidFill>
                  <a:srgbClr val="00B050"/>
                </a:solidFill>
              </a:rPr>
              <a:t>Annealing</a:t>
            </a:r>
            <a:r>
              <a:rPr lang="en-GB" sz="1600" dirty="0">
                <a:solidFill>
                  <a:schemeClr val="tx2"/>
                </a:solidFill>
              </a:rPr>
              <a:t> at high temperature of the SiO</a:t>
            </a:r>
            <a:r>
              <a:rPr lang="en-GB" sz="1600" baseline="-25000" dirty="0">
                <a:solidFill>
                  <a:schemeClr val="tx2"/>
                </a:solidFill>
              </a:rPr>
              <a:t>2</a:t>
            </a:r>
            <a:r>
              <a:rPr lang="en-GB" sz="1600" dirty="0">
                <a:solidFill>
                  <a:schemeClr val="tx2"/>
                </a:solidFill>
              </a:rPr>
              <a:t> substrate restores the initial condition, but (alone) it was not a definitive solution.</a:t>
            </a:r>
          </a:p>
        </p:txBody>
      </p:sp>
      <p:sp>
        <p:nvSpPr>
          <p:cNvPr id="15" name="CasellaDiTesto 14"/>
          <p:cNvSpPr txBox="1"/>
          <p:nvPr/>
        </p:nvSpPr>
        <p:spPr>
          <a:xfrm>
            <a:off x="581192" y="5120269"/>
            <a:ext cx="3605349" cy="584775"/>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solidFill>
                  <a:schemeClr val="tx2"/>
                </a:solidFill>
              </a:rPr>
              <a:t>Absorption  of contaminants trough the rough edge?</a:t>
            </a:r>
          </a:p>
        </p:txBody>
      </p:sp>
    </p:spTree>
    <p:extLst>
      <p:ext uri="{BB962C8B-B14F-4D97-AF65-F5344CB8AC3E}">
        <p14:creationId xmlns:p14="http://schemas.microsoft.com/office/powerpoint/2010/main" val="244026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contenuto 17"/>
          <p:cNvSpPr>
            <a:spLocks noGrp="1"/>
          </p:cNvSpPr>
          <p:nvPr>
            <p:ph idx="1"/>
          </p:nvPr>
        </p:nvSpPr>
        <p:spPr/>
        <p:txBody>
          <a:bodyPr>
            <a:normAutofit/>
          </a:bodyPr>
          <a:lstStyle/>
          <a:p>
            <a:pPr marL="0" indent="0">
              <a:buNone/>
            </a:pPr>
            <a:r>
              <a:rPr lang="it-IT" sz="2400" b="1" i="1" dirty="0"/>
              <a:t>GeNS @ Roma Tor Vergata</a:t>
            </a: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400" y="4054452"/>
            <a:ext cx="5816600" cy="1955800"/>
          </a:xfrm>
          <a:prstGeom prst="rect">
            <a:avLst/>
          </a:prstGeom>
        </p:spPr>
      </p:pic>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2367" y="2560850"/>
            <a:ext cx="3664599" cy="3449402"/>
          </a:xfrm>
          <a:prstGeom prst="rect">
            <a:avLst/>
          </a:prstGeom>
        </p:spPr>
      </p:pic>
      <p:sp>
        <p:nvSpPr>
          <p:cNvPr id="3" name="CasellaDiTesto 2"/>
          <p:cNvSpPr txBox="1"/>
          <p:nvPr/>
        </p:nvSpPr>
        <p:spPr>
          <a:xfrm>
            <a:off x="1557776" y="2582521"/>
            <a:ext cx="965905" cy="338554"/>
          </a:xfrm>
          <a:prstGeom prst="rect">
            <a:avLst/>
          </a:prstGeom>
          <a:solidFill>
            <a:schemeClr val="bg1"/>
          </a:solidFill>
          <a:ln w="38100">
            <a:solidFill>
              <a:srgbClr val="FF0000"/>
            </a:solidFill>
          </a:ln>
        </p:spPr>
        <p:txBody>
          <a:bodyPr wrap="none" rtlCol="0">
            <a:spAutoFit/>
          </a:bodyPr>
          <a:lstStyle/>
          <a:p>
            <a:pPr algn="ctr"/>
            <a:r>
              <a:rPr lang="en-GB" sz="1600"/>
              <a:t>actuators</a:t>
            </a:r>
          </a:p>
        </p:txBody>
      </p:sp>
      <p:cxnSp>
        <p:nvCxnSpPr>
          <p:cNvPr id="16" name="Connettore 2 15"/>
          <p:cNvCxnSpPr>
            <a:stCxn id="3" idx="2"/>
          </p:cNvCxnSpPr>
          <p:nvPr/>
        </p:nvCxnSpPr>
        <p:spPr>
          <a:xfrm>
            <a:off x="2040729" y="2921075"/>
            <a:ext cx="551001" cy="7970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3428885" y="2588288"/>
            <a:ext cx="1130951" cy="338554"/>
          </a:xfrm>
          <a:prstGeom prst="rect">
            <a:avLst/>
          </a:prstGeom>
          <a:solidFill>
            <a:schemeClr val="bg1"/>
          </a:solidFill>
          <a:ln w="38100">
            <a:solidFill>
              <a:srgbClr val="FF0000"/>
            </a:solidFill>
          </a:ln>
        </p:spPr>
        <p:txBody>
          <a:bodyPr wrap="none" rtlCol="0">
            <a:spAutoFit/>
          </a:bodyPr>
          <a:lstStyle/>
          <a:p>
            <a:pPr algn="ctr"/>
            <a:r>
              <a:rPr lang="en-GB" sz="1600" dirty="0"/>
              <a:t>half-sphere</a:t>
            </a:r>
          </a:p>
        </p:txBody>
      </p:sp>
      <p:cxnSp>
        <p:nvCxnSpPr>
          <p:cNvPr id="20" name="Connettore 2 19"/>
          <p:cNvCxnSpPr>
            <a:stCxn id="19" idx="2"/>
          </p:cNvCxnSpPr>
          <p:nvPr/>
        </p:nvCxnSpPr>
        <p:spPr>
          <a:xfrm flipH="1">
            <a:off x="3108029" y="2926842"/>
            <a:ext cx="886332" cy="133961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5272311" y="3487331"/>
            <a:ext cx="782587" cy="338554"/>
          </a:xfrm>
          <a:prstGeom prst="rect">
            <a:avLst/>
          </a:prstGeom>
          <a:noFill/>
          <a:ln w="38100">
            <a:solidFill>
              <a:srgbClr val="FF0000"/>
            </a:solidFill>
          </a:ln>
        </p:spPr>
        <p:txBody>
          <a:bodyPr wrap="none" rtlCol="0">
            <a:spAutoFit/>
          </a:bodyPr>
          <a:lstStyle/>
          <a:p>
            <a:pPr algn="ctr"/>
            <a:r>
              <a:rPr lang="en-GB" sz="1600" dirty="0"/>
              <a:t>sample</a:t>
            </a:r>
          </a:p>
        </p:txBody>
      </p:sp>
      <p:cxnSp>
        <p:nvCxnSpPr>
          <p:cNvPr id="27" name="Connettore 2 26"/>
          <p:cNvCxnSpPr>
            <a:stCxn id="26" idx="1"/>
          </p:cNvCxnSpPr>
          <p:nvPr/>
        </p:nvCxnSpPr>
        <p:spPr>
          <a:xfrm flipH="1">
            <a:off x="3568081" y="3656608"/>
            <a:ext cx="1704230" cy="4595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4502719" y="6069328"/>
            <a:ext cx="1616918" cy="338554"/>
          </a:xfrm>
          <a:prstGeom prst="rect">
            <a:avLst/>
          </a:prstGeom>
          <a:noFill/>
          <a:ln w="38100">
            <a:solidFill>
              <a:srgbClr val="FF0000"/>
            </a:solidFill>
          </a:ln>
        </p:spPr>
        <p:txBody>
          <a:bodyPr wrap="none" rtlCol="0">
            <a:spAutoFit/>
          </a:bodyPr>
          <a:lstStyle/>
          <a:p>
            <a:pPr algn="ctr"/>
            <a:r>
              <a:rPr lang="en-GB" sz="1600" dirty="0"/>
              <a:t>optical lever spot</a:t>
            </a:r>
          </a:p>
        </p:txBody>
      </p:sp>
      <p:cxnSp>
        <p:nvCxnSpPr>
          <p:cNvPr id="38" name="Connettore 2 37"/>
          <p:cNvCxnSpPr>
            <a:stCxn id="37" idx="0"/>
          </p:cNvCxnSpPr>
          <p:nvPr/>
        </p:nvCxnSpPr>
        <p:spPr>
          <a:xfrm flipH="1" flipV="1">
            <a:off x="3191944" y="4429016"/>
            <a:ext cx="2119234" cy="16403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5" name="Gruppo 54"/>
          <p:cNvGrpSpPr/>
          <p:nvPr/>
        </p:nvGrpSpPr>
        <p:grpSpPr>
          <a:xfrm>
            <a:off x="6594032" y="1797007"/>
            <a:ext cx="4759768" cy="2330520"/>
            <a:chOff x="7279552" y="1353787"/>
            <a:chExt cx="4759768" cy="2330520"/>
          </a:xfrm>
        </p:grpSpPr>
        <p:grpSp>
          <p:nvGrpSpPr>
            <p:cNvPr id="47" name="Gruppo 46"/>
            <p:cNvGrpSpPr/>
            <p:nvPr/>
          </p:nvGrpSpPr>
          <p:grpSpPr>
            <a:xfrm>
              <a:off x="7279552" y="1353787"/>
              <a:ext cx="4521742" cy="2256299"/>
              <a:chOff x="7279552" y="1353787"/>
              <a:chExt cx="4521742" cy="2256299"/>
            </a:xfrm>
          </p:grpSpPr>
          <p:pic>
            <p:nvPicPr>
              <p:cNvPr id="43" name="Immagin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9508" y="1353787"/>
                <a:ext cx="4501786" cy="2256299"/>
              </a:xfrm>
              <a:prstGeom prst="rect">
                <a:avLst/>
              </a:prstGeom>
            </p:spPr>
          </p:pic>
          <p:pic>
            <p:nvPicPr>
              <p:cNvPr id="44" name="Immagin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173216">
                <a:off x="7974568" y="1364142"/>
                <a:ext cx="207295" cy="297226"/>
              </a:xfrm>
              <a:prstGeom prst="rect">
                <a:avLst/>
              </a:prstGeom>
            </p:spPr>
          </p:pic>
          <p:pic>
            <p:nvPicPr>
              <p:cNvPr id="45" name="Immagin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60000">
                <a:off x="7279552" y="1783978"/>
                <a:ext cx="863016" cy="303678"/>
              </a:xfrm>
              <a:prstGeom prst="rect">
                <a:avLst/>
              </a:prstGeom>
            </p:spPr>
          </p:pic>
          <p:pic>
            <p:nvPicPr>
              <p:cNvPr id="46" name="Immagin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900000">
                <a:off x="11503652" y="1677493"/>
                <a:ext cx="143263" cy="561316"/>
              </a:xfrm>
              <a:prstGeom prst="rect">
                <a:avLst/>
              </a:prstGeom>
            </p:spPr>
          </p:pic>
        </p:grpSp>
        <p:sp>
          <p:nvSpPr>
            <p:cNvPr id="48" name="Torta 47"/>
            <p:cNvSpPr/>
            <p:nvPr/>
          </p:nvSpPr>
          <p:spPr>
            <a:xfrm rot="10800000">
              <a:off x="10166350" y="3144307"/>
              <a:ext cx="540000" cy="540000"/>
            </a:xfrm>
            <a:prstGeom prst="pie">
              <a:avLst>
                <a:gd name="adj1" fmla="val 0"/>
                <a:gd name="adj2" fmla="val 10822768"/>
              </a:avLst>
            </a:prstGeo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Rettangolo 48"/>
            <p:cNvSpPr/>
            <p:nvPr/>
          </p:nvSpPr>
          <p:spPr>
            <a:xfrm>
              <a:off x="8850630" y="3244850"/>
              <a:ext cx="1224000" cy="579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0" name="Rettangolo 49"/>
            <p:cNvSpPr/>
            <p:nvPr/>
          </p:nvSpPr>
          <p:spPr>
            <a:xfrm>
              <a:off x="10815320" y="3244850"/>
              <a:ext cx="1224000" cy="579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1" name="Rettangolo 50"/>
            <p:cNvSpPr/>
            <p:nvPr/>
          </p:nvSpPr>
          <p:spPr>
            <a:xfrm>
              <a:off x="9061450" y="3074456"/>
              <a:ext cx="2737300" cy="72000"/>
            </a:xfrm>
            <a:prstGeom prst="rect">
              <a:avLst/>
            </a:prstGeom>
            <a:gradFill flip="none" rotWithShape="1">
              <a:gsLst>
                <a:gs pos="0">
                  <a:schemeClr val="accent1">
                    <a:lumMod val="20000"/>
                    <a:lumOff val="80000"/>
                  </a:schemeClr>
                </a:gs>
                <a:gs pos="46000">
                  <a:schemeClr val="accent1">
                    <a:lumMod val="60000"/>
                    <a:lumOff val="40000"/>
                  </a:schemeClr>
                </a:gs>
                <a:gs pos="100000">
                  <a:schemeClr val="accent1">
                    <a:lumMod val="50000"/>
                  </a:schemeClr>
                </a:gs>
              </a:gsLst>
              <a:path path="circle">
                <a:fillToRect l="50000" t="130000" r="50000" b="-30000"/>
              </a:path>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2" name="Connettore 2 51"/>
          <p:cNvCxnSpPr>
            <a:cxnSpLocks/>
            <a:stCxn id="37" idx="0"/>
          </p:cNvCxnSpPr>
          <p:nvPr/>
        </p:nvCxnSpPr>
        <p:spPr>
          <a:xfrm flipV="1">
            <a:off x="5311178" y="4778640"/>
            <a:ext cx="1818174" cy="12906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ttore 2 55"/>
          <p:cNvCxnSpPr>
            <a:stCxn id="26" idx="2"/>
          </p:cNvCxnSpPr>
          <p:nvPr/>
        </p:nvCxnSpPr>
        <p:spPr>
          <a:xfrm>
            <a:off x="5663605" y="3825885"/>
            <a:ext cx="942842" cy="8214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9"/>
          <a:stretch>
            <a:fillRect/>
          </a:stretch>
        </p:blipFill>
        <p:spPr>
          <a:xfrm>
            <a:off x="5073494" y="2033724"/>
            <a:ext cx="981952" cy="864853"/>
          </a:xfrm>
          <a:prstGeom prst="rect">
            <a:avLst/>
          </a:prstGeom>
        </p:spPr>
      </p:pic>
      <p:sp>
        <p:nvSpPr>
          <p:cNvPr id="11" name="CasellaDiTesto 10"/>
          <p:cNvSpPr txBox="1"/>
          <p:nvPr/>
        </p:nvSpPr>
        <p:spPr>
          <a:xfrm>
            <a:off x="5001799" y="2864303"/>
            <a:ext cx="1737239" cy="276999"/>
          </a:xfrm>
          <a:prstGeom prst="rect">
            <a:avLst/>
          </a:prstGeom>
          <a:noFill/>
        </p:spPr>
        <p:txBody>
          <a:bodyPr wrap="square" rtlCol="0">
            <a:spAutoFit/>
          </a:bodyPr>
          <a:lstStyle/>
          <a:p>
            <a:r>
              <a:rPr lang="en-GB" sz="1200" dirty="0"/>
              <a:t>Acquisition software</a:t>
            </a:r>
          </a:p>
        </p:txBody>
      </p:sp>
      <p:grpSp>
        <p:nvGrpSpPr>
          <p:cNvPr id="24" name="Gruppo 23"/>
          <p:cNvGrpSpPr/>
          <p:nvPr/>
        </p:nvGrpSpPr>
        <p:grpSpPr>
          <a:xfrm>
            <a:off x="2064948" y="6110657"/>
            <a:ext cx="882869" cy="533044"/>
            <a:chOff x="9806152" y="172901"/>
            <a:chExt cx="1340069" cy="611955"/>
          </a:xfrm>
        </p:grpSpPr>
        <p:sp>
          <p:nvSpPr>
            <p:cNvPr id="21" name="Figura a mano libera 20"/>
            <p:cNvSpPr/>
            <p:nvPr/>
          </p:nvSpPr>
          <p:spPr>
            <a:xfrm>
              <a:off x="10598077" y="316782"/>
              <a:ext cx="346842" cy="334398"/>
            </a:xfrm>
            <a:custGeom>
              <a:avLst/>
              <a:gdLst>
                <a:gd name="connsiteX0" fmla="*/ 0 w 362607"/>
                <a:gd name="connsiteY0" fmla="*/ 319047 h 513027"/>
                <a:gd name="connsiteX1" fmla="*/ 94593 w 362607"/>
                <a:gd name="connsiteY1" fmla="*/ 3737 h 513027"/>
                <a:gd name="connsiteX2" fmla="*/ 268014 w 362607"/>
                <a:gd name="connsiteY2" fmla="*/ 508233 h 513027"/>
                <a:gd name="connsiteX3" fmla="*/ 362607 w 362607"/>
                <a:gd name="connsiteY3" fmla="*/ 255985 h 513027"/>
              </a:gdLst>
              <a:ahLst/>
              <a:cxnLst>
                <a:cxn ang="0">
                  <a:pos x="connsiteX0" y="connsiteY0"/>
                </a:cxn>
                <a:cxn ang="0">
                  <a:pos x="connsiteX1" y="connsiteY1"/>
                </a:cxn>
                <a:cxn ang="0">
                  <a:pos x="connsiteX2" y="connsiteY2"/>
                </a:cxn>
                <a:cxn ang="0">
                  <a:pos x="connsiteX3" y="connsiteY3"/>
                </a:cxn>
              </a:cxnLst>
              <a:rect l="l" t="t" r="r" b="b"/>
              <a:pathLst>
                <a:path w="362607" h="513027">
                  <a:moveTo>
                    <a:pt x="0" y="319047"/>
                  </a:moveTo>
                  <a:cubicBezTo>
                    <a:pt x="24962" y="145626"/>
                    <a:pt x="49924" y="-27794"/>
                    <a:pt x="94593" y="3737"/>
                  </a:cubicBezTo>
                  <a:cubicBezTo>
                    <a:pt x="139262" y="35268"/>
                    <a:pt x="223345" y="466192"/>
                    <a:pt x="268014" y="508233"/>
                  </a:cubicBezTo>
                  <a:cubicBezTo>
                    <a:pt x="312683" y="550274"/>
                    <a:pt x="331076" y="303281"/>
                    <a:pt x="362607" y="25598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arrotondato 21"/>
            <p:cNvSpPr/>
            <p:nvPr/>
          </p:nvSpPr>
          <p:spPr>
            <a:xfrm>
              <a:off x="9806152" y="172901"/>
              <a:ext cx="1340069" cy="61195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p:nvSpPr>
          <p:spPr>
            <a:xfrm>
              <a:off x="10468302" y="235551"/>
              <a:ext cx="542160" cy="4866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5" name="Ovale 24"/>
          <p:cNvSpPr/>
          <p:nvPr/>
        </p:nvSpPr>
        <p:spPr>
          <a:xfrm>
            <a:off x="2161805" y="6415741"/>
            <a:ext cx="144000" cy="1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p:cNvSpPr txBox="1"/>
          <p:nvPr/>
        </p:nvSpPr>
        <p:spPr>
          <a:xfrm>
            <a:off x="2958496" y="6140507"/>
            <a:ext cx="1197555" cy="461665"/>
          </a:xfrm>
          <a:prstGeom prst="rect">
            <a:avLst/>
          </a:prstGeom>
          <a:noFill/>
        </p:spPr>
        <p:txBody>
          <a:bodyPr wrap="square" rtlCol="0">
            <a:spAutoFit/>
          </a:bodyPr>
          <a:lstStyle/>
          <a:p>
            <a:r>
              <a:rPr lang="en-GB" sz="1200" dirty="0"/>
              <a:t>Electrostatic actuation</a:t>
            </a:r>
          </a:p>
        </p:txBody>
      </p:sp>
      <p:sp>
        <p:nvSpPr>
          <p:cNvPr id="35" name="Figura a mano libera 34"/>
          <p:cNvSpPr/>
          <p:nvPr/>
        </p:nvSpPr>
        <p:spPr>
          <a:xfrm>
            <a:off x="2134648" y="5348941"/>
            <a:ext cx="1779940" cy="1129553"/>
          </a:xfrm>
          <a:custGeom>
            <a:avLst/>
            <a:gdLst>
              <a:gd name="connsiteX0" fmla="*/ 76646 w 1779940"/>
              <a:gd name="connsiteY0" fmla="*/ 1129553 h 1129553"/>
              <a:gd name="connsiteX1" fmla="*/ 136411 w 1779940"/>
              <a:gd name="connsiteY1" fmla="*/ 543859 h 1129553"/>
              <a:gd name="connsiteX2" fmla="*/ 1331705 w 1779940"/>
              <a:gd name="connsiteY2" fmla="*/ 531906 h 1129553"/>
              <a:gd name="connsiteX3" fmla="*/ 1779940 w 1779940"/>
              <a:gd name="connsiteY3" fmla="*/ 0 h 1129553"/>
            </a:gdLst>
            <a:ahLst/>
            <a:cxnLst>
              <a:cxn ang="0">
                <a:pos x="connsiteX0" y="connsiteY0"/>
              </a:cxn>
              <a:cxn ang="0">
                <a:pos x="connsiteX1" y="connsiteY1"/>
              </a:cxn>
              <a:cxn ang="0">
                <a:pos x="connsiteX2" y="connsiteY2"/>
              </a:cxn>
              <a:cxn ang="0">
                <a:pos x="connsiteX3" y="connsiteY3"/>
              </a:cxn>
            </a:cxnLst>
            <a:rect l="l" t="t" r="r" b="b"/>
            <a:pathLst>
              <a:path w="1779940" h="1129553">
                <a:moveTo>
                  <a:pt x="76646" y="1129553"/>
                </a:moveTo>
                <a:cubicBezTo>
                  <a:pt x="1940" y="886510"/>
                  <a:pt x="-72765" y="643467"/>
                  <a:pt x="136411" y="543859"/>
                </a:cubicBezTo>
                <a:cubicBezTo>
                  <a:pt x="345587" y="444251"/>
                  <a:pt x="1057784" y="622549"/>
                  <a:pt x="1331705" y="531906"/>
                </a:cubicBezTo>
                <a:cubicBezTo>
                  <a:pt x="1605626" y="441263"/>
                  <a:pt x="1692783" y="220631"/>
                  <a:pt x="177994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Figura a mano libera 35"/>
          <p:cNvSpPr/>
          <p:nvPr/>
        </p:nvSpPr>
        <p:spPr>
          <a:xfrm>
            <a:off x="5343836" y="1688457"/>
            <a:ext cx="1974413" cy="474675"/>
          </a:xfrm>
          <a:custGeom>
            <a:avLst/>
            <a:gdLst>
              <a:gd name="connsiteX0" fmla="*/ 1974413 w 1974413"/>
              <a:gd name="connsiteY0" fmla="*/ 256961 h 474675"/>
              <a:gd name="connsiteX1" fmla="*/ 1205156 w 1974413"/>
              <a:gd name="connsiteY1" fmla="*/ 300504 h 474675"/>
              <a:gd name="connsiteX2" fmla="*/ 769727 w 1974413"/>
              <a:gd name="connsiteY2" fmla="*/ 24732 h 474675"/>
              <a:gd name="connsiteX3" fmla="*/ 537498 w 1974413"/>
              <a:gd name="connsiteY3" fmla="*/ 24732 h 474675"/>
              <a:gd name="connsiteX4" fmla="*/ 14984 w 1974413"/>
              <a:gd name="connsiteY4" fmla="*/ 126332 h 474675"/>
              <a:gd name="connsiteX5" fmla="*/ 131098 w 1974413"/>
              <a:gd name="connsiteY5" fmla="*/ 474675 h 474675"/>
              <a:gd name="connsiteX6" fmla="*/ 131098 w 1974413"/>
              <a:gd name="connsiteY6" fmla="*/ 474675 h 4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4413" h="474675">
                <a:moveTo>
                  <a:pt x="1974413" y="256961"/>
                </a:moveTo>
                <a:cubicBezTo>
                  <a:pt x="1690175" y="298085"/>
                  <a:pt x="1405937" y="339209"/>
                  <a:pt x="1205156" y="300504"/>
                </a:cubicBezTo>
                <a:cubicBezTo>
                  <a:pt x="1004375" y="261799"/>
                  <a:pt x="881003" y="70694"/>
                  <a:pt x="769727" y="24732"/>
                </a:cubicBezTo>
                <a:cubicBezTo>
                  <a:pt x="658451" y="-21230"/>
                  <a:pt x="663288" y="7799"/>
                  <a:pt x="537498" y="24732"/>
                </a:cubicBezTo>
                <a:cubicBezTo>
                  <a:pt x="411708" y="41665"/>
                  <a:pt x="82717" y="51342"/>
                  <a:pt x="14984" y="126332"/>
                </a:cubicBezTo>
                <a:cubicBezTo>
                  <a:pt x="-52749" y="201322"/>
                  <a:pt x="131098" y="474675"/>
                  <a:pt x="131098" y="474675"/>
                </a:cubicBezTo>
                <a:lnTo>
                  <a:pt x="131098" y="474675"/>
                </a:lnTo>
              </a:path>
            </a:pathLst>
          </a:cu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p:nvSpPr>
        <p:spPr>
          <a:xfrm rot="16200000">
            <a:off x="5855842" y="1592296"/>
            <a:ext cx="269181" cy="227383"/>
          </a:xfrm>
          <a:prstGeom prst="triangl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0" name="Connettore 2 39"/>
          <p:cNvCxnSpPr>
            <a:cxnSpLocks/>
          </p:cNvCxnSpPr>
          <p:nvPr/>
        </p:nvCxnSpPr>
        <p:spPr>
          <a:xfrm>
            <a:off x="8153400" y="2411730"/>
            <a:ext cx="601764" cy="188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Connettore 2 56"/>
          <p:cNvCxnSpPr/>
          <p:nvPr/>
        </p:nvCxnSpPr>
        <p:spPr>
          <a:xfrm flipH="1" flipV="1">
            <a:off x="7954316" y="2033724"/>
            <a:ext cx="2686341" cy="34405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8" name="Titolo 1">
            <a:extLst>
              <a:ext uri="{FF2B5EF4-FFF2-40B4-BE49-F238E27FC236}">
                <a16:creationId xmlns:a16="http://schemas.microsoft.com/office/drawing/2014/main" id="{E48C0053-4748-4B24-8203-701FD47E92C7}"/>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dirty="0"/>
          </a:p>
        </p:txBody>
      </p:sp>
      <p:sp>
        <p:nvSpPr>
          <p:cNvPr id="62" name="Segnaposto data 3">
            <a:extLst>
              <a:ext uri="{FF2B5EF4-FFF2-40B4-BE49-F238E27FC236}">
                <a16:creationId xmlns:a16="http://schemas.microsoft.com/office/drawing/2014/main" id="{81DE9E66-2E4C-44B2-A515-39013436D32B}"/>
              </a:ext>
            </a:extLst>
          </p:cNvPr>
          <p:cNvSpPr>
            <a:spLocks noGrp="1"/>
          </p:cNvSpPr>
          <p:nvPr>
            <p:ph type="dt" sz="half" idx="10"/>
          </p:nvPr>
        </p:nvSpPr>
        <p:spPr>
          <a:xfrm>
            <a:off x="838200" y="6356350"/>
            <a:ext cx="2743200" cy="365125"/>
          </a:xfrm>
        </p:spPr>
        <p:txBody>
          <a:bodyPr/>
          <a:lstStyle/>
          <a:p>
            <a:r>
              <a:rPr lang="en-US"/>
              <a:t>GWDVac'22 - 29/09/2022</a:t>
            </a:r>
            <a:endParaRPr lang="en-GB" dirty="0"/>
          </a:p>
        </p:txBody>
      </p:sp>
      <p:sp>
        <p:nvSpPr>
          <p:cNvPr id="63" name="Segnaposto piè di pagina 4">
            <a:extLst>
              <a:ext uri="{FF2B5EF4-FFF2-40B4-BE49-F238E27FC236}">
                <a16:creationId xmlns:a16="http://schemas.microsoft.com/office/drawing/2014/main" id="{38B1A765-232A-47D7-8D0D-45E4C16A3CF0}"/>
              </a:ext>
            </a:extLst>
          </p:cNvPr>
          <p:cNvSpPr>
            <a:spLocks noGrp="1"/>
          </p:cNvSpPr>
          <p:nvPr>
            <p:ph type="ftr" sz="quarter" idx="11"/>
          </p:nvPr>
        </p:nvSpPr>
        <p:spPr>
          <a:xfrm>
            <a:off x="4038600" y="6356350"/>
            <a:ext cx="4114800" cy="365125"/>
          </a:xfrm>
        </p:spPr>
        <p:txBody>
          <a:bodyPr/>
          <a:lstStyle/>
          <a:p>
            <a:r>
              <a:rPr lang="en-GB"/>
              <a:t>CO2 laser techniques in the perspective of future GW detectors  Diana Lumaca </a:t>
            </a:r>
          </a:p>
        </p:txBody>
      </p:sp>
      <p:sp>
        <p:nvSpPr>
          <p:cNvPr id="28" name="Segnaposto numero diapositiva 27"/>
          <p:cNvSpPr>
            <a:spLocks noGrp="1"/>
          </p:cNvSpPr>
          <p:nvPr>
            <p:ph type="sldNum" sz="quarter" idx="12"/>
          </p:nvPr>
        </p:nvSpPr>
        <p:spPr/>
        <p:txBody>
          <a:bodyPr/>
          <a:lstStyle/>
          <a:p>
            <a:fld id="{FFBD214B-3A2D-48CF-BA22-4FC59A8CA476}" type="slidenum">
              <a:rPr lang="en-GB" smtClean="0"/>
              <a:t>28</a:t>
            </a:fld>
            <a:endParaRPr lang="en-GB"/>
          </a:p>
        </p:txBody>
      </p:sp>
      <p:sp>
        <p:nvSpPr>
          <p:cNvPr id="54" name="Documento 53">
            <a:extLst>
              <a:ext uri="{FF2B5EF4-FFF2-40B4-BE49-F238E27FC236}">
                <a16:creationId xmlns:a16="http://schemas.microsoft.com/office/drawing/2014/main" id="{8FAD7184-1669-4541-BB5F-8648CF56A6AD}"/>
              </a:ext>
            </a:extLst>
          </p:cNvPr>
          <p:cNvSpPr/>
          <p:nvPr/>
        </p:nvSpPr>
        <p:spPr>
          <a:xfrm rot="5400000">
            <a:off x="8313000" y="2979000"/>
            <a:ext cx="6858000" cy="900000"/>
          </a:xfrm>
          <a:prstGeom prst="flowChartDocumen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GB" dirty="0"/>
              <a:t>	R&amp;D in coating thermal noise reduction</a:t>
            </a:r>
          </a:p>
        </p:txBody>
      </p:sp>
      <p:sp>
        <p:nvSpPr>
          <p:cNvPr id="61" name="Titolo 1">
            <a:extLst>
              <a:ext uri="{FF2B5EF4-FFF2-40B4-BE49-F238E27FC236}">
                <a16:creationId xmlns:a16="http://schemas.microsoft.com/office/drawing/2014/main" id="{C2B1F354-AF59-4041-8055-E7E849F7BFD7}"/>
              </a:ext>
            </a:extLst>
          </p:cNvPr>
          <p:cNvSpPr>
            <a:spLocks noGrp="1"/>
          </p:cNvSpPr>
          <p:nvPr>
            <p:ph type="title"/>
          </p:nvPr>
        </p:nvSpPr>
        <p:spPr>
          <a:xfrm>
            <a:off x="838200" y="365125"/>
            <a:ext cx="10515600" cy="1325563"/>
          </a:xfrm>
        </p:spPr>
        <p:txBody>
          <a:bodyPr/>
          <a:lstStyle/>
          <a:p>
            <a:r>
              <a:rPr lang="en-GB" dirty="0"/>
              <a:t>Metrology</a:t>
            </a:r>
          </a:p>
        </p:txBody>
      </p:sp>
      <p:pic>
        <p:nvPicPr>
          <p:cNvPr id="64" name="Immagine 63">
            <a:extLst>
              <a:ext uri="{FF2B5EF4-FFF2-40B4-BE49-F238E27FC236}">
                <a16:creationId xmlns:a16="http://schemas.microsoft.com/office/drawing/2014/main" id="{E3643A92-6383-46A3-9E24-D8275CFFCA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10555" y="667906"/>
            <a:ext cx="1781445" cy="720000"/>
          </a:xfrm>
          <a:prstGeom prst="rect">
            <a:avLst/>
          </a:prstGeom>
        </p:spPr>
      </p:pic>
    </p:spTree>
    <p:extLst>
      <p:ext uri="{BB962C8B-B14F-4D97-AF65-F5344CB8AC3E}">
        <p14:creationId xmlns:p14="http://schemas.microsoft.com/office/powerpoint/2010/main" val="1148334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9C9B49-7CFB-C6E7-89A4-92C96C6B76CA}"/>
              </a:ext>
            </a:extLst>
          </p:cNvPr>
          <p:cNvSpPr>
            <a:spLocks noGrp="1"/>
          </p:cNvSpPr>
          <p:nvPr>
            <p:ph type="title"/>
          </p:nvPr>
        </p:nvSpPr>
        <p:spPr/>
        <p:txBody>
          <a:bodyPr/>
          <a:lstStyle/>
          <a:p>
            <a:r>
              <a:rPr lang="en-GB" dirty="0"/>
              <a:t>abstract</a:t>
            </a:r>
          </a:p>
        </p:txBody>
      </p:sp>
      <p:sp>
        <p:nvSpPr>
          <p:cNvPr id="3" name="Segnaposto contenuto 2">
            <a:extLst>
              <a:ext uri="{FF2B5EF4-FFF2-40B4-BE49-F238E27FC236}">
                <a16:creationId xmlns:a16="http://schemas.microsoft.com/office/drawing/2014/main" id="{26AFA2BB-8A2B-75A8-F793-7EC24B0AB8AC}"/>
              </a:ext>
            </a:extLst>
          </p:cNvPr>
          <p:cNvSpPr>
            <a:spLocks noGrp="1"/>
          </p:cNvSpPr>
          <p:nvPr>
            <p:ph idx="1"/>
          </p:nvPr>
        </p:nvSpPr>
        <p:spPr>
          <a:xfrm>
            <a:off x="838200" y="1690688"/>
            <a:ext cx="10515600" cy="4802187"/>
          </a:xfrm>
        </p:spPr>
        <p:txBody>
          <a:bodyPr>
            <a:noAutofit/>
          </a:bodyPr>
          <a:lstStyle/>
          <a:p>
            <a:r>
              <a:rPr kumimoji="0" lang="en-US" altLang="en-US" sz="900" b="0" i="0" u="none" strike="noStrike" cap="none" normalizeH="0" baseline="0" dirty="0">
                <a:ln>
                  <a:noFill/>
                </a:ln>
                <a:solidFill>
                  <a:schemeClr val="tx1"/>
                </a:solidFill>
                <a:effectLst/>
                <a:latin typeface="Arial Unicode MS"/>
              </a:rPr>
              <a:t>Per il </a:t>
            </a:r>
            <a:r>
              <a:rPr kumimoji="0" lang="en-US" altLang="en-US" sz="900" b="0" i="0" u="none" strike="noStrike" cap="none" normalizeH="0" baseline="0" dirty="0" err="1">
                <a:ln>
                  <a:noFill/>
                </a:ln>
                <a:solidFill>
                  <a:schemeClr val="tx1"/>
                </a:solidFill>
                <a:effectLst/>
                <a:latin typeface="Arial Unicode MS"/>
              </a:rPr>
              <a:t>titolo</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abbiamo</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pensato</a:t>
            </a:r>
            <a:r>
              <a:rPr kumimoji="0" lang="en-US" altLang="en-US" sz="900" b="0" i="0" u="none" strike="noStrike" cap="none" normalizeH="0" baseline="0" dirty="0">
                <a:ln>
                  <a:noFill/>
                </a:ln>
                <a:solidFill>
                  <a:schemeClr val="tx1"/>
                </a:solidFill>
                <a:effectLst/>
                <a:latin typeface="Arial Unicode MS"/>
              </a:rPr>
              <a:t> a "CO2 laser techniques in the perspective of future gravitational wave detectors". </a:t>
            </a:r>
            <a:r>
              <a:rPr kumimoji="0" lang="en-US" altLang="en-US" sz="900" b="0" i="0" u="none" strike="noStrike" cap="none" normalizeH="0" baseline="0" dirty="0" err="1">
                <a:ln>
                  <a:noFill/>
                </a:ln>
                <a:solidFill>
                  <a:schemeClr val="tx1"/>
                </a:solidFill>
                <a:effectLst/>
                <a:latin typeface="Arial Unicode MS"/>
              </a:rPr>
              <a:t>L'idea</a:t>
            </a:r>
            <a:r>
              <a:rPr kumimoji="0" lang="en-US" altLang="en-US" sz="900" b="0" i="0" u="none" strike="noStrike" cap="none" normalizeH="0" baseline="0" dirty="0">
                <a:ln>
                  <a:noFill/>
                </a:ln>
                <a:solidFill>
                  <a:schemeClr val="tx1"/>
                </a:solidFill>
                <a:effectLst/>
                <a:latin typeface="Arial Unicode MS"/>
              </a:rPr>
              <a:t> è di </a:t>
            </a:r>
            <a:r>
              <a:rPr kumimoji="0" lang="en-US" altLang="en-US" sz="900" b="0" i="0" u="none" strike="noStrike" cap="none" normalizeH="0" baseline="0" dirty="0" err="1">
                <a:ln>
                  <a:noFill/>
                </a:ln>
                <a:solidFill>
                  <a:schemeClr val="tx1"/>
                </a:solidFill>
                <a:effectLst/>
                <a:latin typeface="Arial Unicode MS"/>
              </a:rPr>
              <a:t>strutturare</a:t>
            </a:r>
            <a:r>
              <a:rPr kumimoji="0" lang="en-US" altLang="en-US" sz="900" b="0" i="0" u="none" strike="noStrike" cap="none" normalizeH="0" baseline="0" dirty="0">
                <a:ln>
                  <a:noFill/>
                </a:ln>
                <a:solidFill>
                  <a:schemeClr val="tx1"/>
                </a:solidFill>
                <a:effectLst/>
                <a:latin typeface="Arial Unicode MS"/>
              </a:rPr>
              <a:t> la </a:t>
            </a:r>
            <a:r>
              <a:rPr kumimoji="0" lang="en-US" altLang="en-US" sz="900" b="0" i="0" u="none" strike="noStrike" cap="none" normalizeH="0" baseline="0" dirty="0" err="1">
                <a:ln>
                  <a:noFill/>
                </a:ln>
                <a:solidFill>
                  <a:schemeClr val="tx1"/>
                </a:solidFill>
                <a:effectLst/>
                <a:latin typeface="Arial Unicode MS"/>
              </a:rPr>
              <a:t>presentazione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introducendo</a:t>
            </a:r>
            <a:r>
              <a:rPr kumimoji="0" lang="en-US" altLang="en-US" sz="900" b="0" i="0" u="none" strike="noStrike" cap="none" normalizeH="0" baseline="0" dirty="0">
                <a:ln>
                  <a:noFill/>
                </a:ln>
                <a:solidFill>
                  <a:schemeClr val="tx1"/>
                </a:solidFill>
                <a:effectLst/>
                <a:latin typeface="Arial Unicode MS"/>
              </a:rPr>
              <a:t> il </a:t>
            </a:r>
            <a:r>
              <a:rPr kumimoji="0" lang="en-US" altLang="en-US" sz="900" b="0" i="0" u="none" strike="noStrike" cap="none" normalizeH="0" baseline="0" dirty="0" err="1">
                <a:ln>
                  <a:noFill/>
                </a:ln>
                <a:solidFill>
                  <a:schemeClr val="tx1"/>
                </a:solidFill>
                <a:effectLst/>
                <a:latin typeface="Arial Unicode MS"/>
              </a:rPr>
              <a:t>progetto</a:t>
            </a:r>
            <a:r>
              <a:rPr kumimoji="0" lang="en-US" altLang="en-US" sz="900" b="0" i="0" u="none" strike="noStrike" cap="none" normalizeH="0" baseline="0" dirty="0">
                <a:ln>
                  <a:noFill/>
                </a:ln>
                <a:solidFill>
                  <a:schemeClr val="tx1"/>
                </a:solidFill>
                <a:effectLst/>
                <a:latin typeface="Arial Unicode MS"/>
              </a:rPr>
              <a:t> del PRIN </a:t>
            </a:r>
            <a:r>
              <a:rPr kumimoji="0" lang="en-US" altLang="en-US" sz="900" b="0" i="0" u="none" strike="noStrike" cap="none" normalizeH="0" baseline="0" dirty="0" err="1">
                <a:ln>
                  <a:noFill/>
                </a:ln>
                <a:solidFill>
                  <a:schemeClr val="tx1"/>
                </a:solidFill>
                <a:effectLst/>
                <a:latin typeface="Arial Unicode MS"/>
              </a:rPr>
              <a:t>LoVeC</a:t>
            </a:r>
            <a:r>
              <a:rPr kumimoji="0" lang="en-US" altLang="en-US" sz="900" b="0" i="0" u="none" strike="noStrike" cap="none" normalizeH="0" baseline="0" dirty="0">
                <a:ln>
                  <a:noFill/>
                </a:ln>
                <a:solidFill>
                  <a:schemeClr val="tx1"/>
                </a:solidFill>
                <a:effectLst/>
                <a:latin typeface="Arial Unicode MS"/>
              </a:rPr>
              <a:t>-ET in cui </a:t>
            </a:r>
            <a:r>
              <a:rPr kumimoji="0" lang="en-US" altLang="en-US" sz="900" b="0" i="0" u="none" strike="noStrike" cap="none" normalizeH="0" baseline="0" dirty="0" err="1">
                <a:ln>
                  <a:noFill/>
                </a:ln>
                <a:solidFill>
                  <a:schemeClr val="tx1"/>
                </a:solidFill>
                <a:effectLst/>
                <a:latin typeface="Arial Unicode MS"/>
              </a:rPr>
              <a:t>sono</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entrata</a:t>
            </a:r>
            <a:r>
              <a:rPr kumimoji="0" lang="en-US" altLang="en-US" sz="900" b="0" i="0" u="none" strike="noStrike" cap="none" normalizeH="0" baseline="0" dirty="0">
                <a:ln>
                  <a:noFill/>
                </a:ln>
                <a:solidFill>
                  <a:schemeClr val="tx1"/>
                </a:solidFill>
                <a:effectLst/>
                <a:latin typeface="Arial Unicode MS"/>
              </a:rPr>
              <a:t> e </a:t>
            </a:r>
            <a:r>
              <a:rPr kumimoji="0" lang="en-US" altLang="en-US" sz="900" b="0" i="0" u="none" strike="noStrike" cap="none" normalizeH="0" baseline="0" dirty="0" err="1">
                <a:ln>
                  <a:noFill/>
                </a:ln>
                <a:solidFill>
                  <a:schemeClr val="tx1"/>
                </a:solidFill>
                <a:effectLst/>
                <a:latin typeface="Arial Unicode MS"/>
              </a:rPr>
              <a:t>che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sta</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partendo</a:t>
            </a:r>
            <a:r>
              <a:rPr kumimoji="0" lang="en-US" altLang="en-US" sz="900" b="0" i="0" u="none" strike="noStrike" cap="none" normalizeH="0" baseline="0" dirty="0">
                <a:ln>
                  <a:noFill/>
                </a:ln>
                <a:solidFill>
                  <a:schemeClr val="tx1"/>
                </a:solidFill>
                <a:effectLst/>
                <a:latin typeface="Arial Unicode MS"/>
              </a:rPr>
              <a:t> in </a:t>
            </a:r>
            <a:r>
              <a:rPr kumimoji="0" lang="en-US" altLang="en-US" sz="900" b="0" i="0" u="none" strike="noStrike" cap="none" normalizeH="0" baseline="0" dirty="0" err="1">
                <a:ln>
                  <a:noFill/>
                </a:ln>
                <a:solidFill>
                  <a:schemeClr val="tx1"/>
                </a:solidFill>
                <a:effectLst/>
                <a:latin typeface="Arial Unicode MS"/>
              </a:rPr>
              <a:t>questi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mesi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L'obiettivo</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generale</a:t>
            </a:r>
            <a:r>
              <a:rPr kumimoji="0" lang="en-US" altLang="en-US" sz="900" b="0" i="0" u="none" strike="noStrike" cap="none" normalizeH="0" baseline="0" dirty="0">
                <a:ln>
                  <a:noFill/>
                </a:ln>
                <a:solidFill>
                  <a:schemeClr val="tx1"/>
                </a:solidFill>
                <a:effectLst/>
                <a:latin typeface="Arial Unicode MS"/>
              </a:rPr>
              <a:t> è </a:t>
            </a:r>
            <a:r>
              <a:rPr kumimoji="0" lang="en-US" altLang="en-US" sz="900" b="0" i="0" u="none" strike="noStrike" cap="none" normalizeH="0" baseline="0" dirty="0" err="1">
                <a:ln>
                  <a:noFill/>
                </a:ln>
                <a:solidFill>
                  <a:schemeClr val="tx1"/>
                </a:solidFill>
                <a:effectLst/>
                <a:latin typeface="Arial Unicode MS"/>
              </a:rPr>
              <a:t>fornire</a:t>
            </a:r>
            <a:r>
              <a:rPr kumimoji="0" lang="en-US" altLang="en-US" sz="900" b="0" i="0" u="none" strike="noStrike" cap="none" normalizeH="0" baseline="0" dirty="0">
                <a:ln>
                  <a:noFill/>
                </a:ln>
                <a:solidFill>
                  <a:schemeClr val="tx1"/>
                </a:solidFill>
                <a:effectLst/>
                <a:latin typeface="Arial Unicode MS"/>
              </a:rPr>
              <a:t> un focus </a:t>
            </a:r>
            <a:r>
              <a:rPr kumimoji="0" lang="en-US" altLang="en-US" sz="900" b="0" i="0" u="none" strike="noStrike" cap="none" normalizeH="0" baseline="0" dirty="0" err="1">
                <a:ln>
                  <a:noFill/>
                </a:ln>
                <a:solidFill>
                  <a:schemeClr val="tx1"/>
                </a:solidFill>
                <a:effectLst/>
                <a:latin typeface="Arial Unicode MS"/>
              </a:rPr>
              <a:t>operativo</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sulle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caratteristiche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principali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dell'ambiente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criogenico</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che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ospiterà</a:t>
            </a:r>
            <a:r>
              <a:rPr kumimoji="0" lang="en-US" altLang="en-US" sz="900" b="0" i="0" u="none" strike="noStrike" cap="none" normalizeH="0" baseline="0" dirty="0">
                <a:ln>
                  <a:noFill/>
                </a:ln>
                <a:solidFill>
                  <a:schemeClr val="tx1"/>
                </a:solidFill>
                <a:effectLst/>
                <a:latin typeface="Arial Unicode MS"/>
              </a:rPr>
              <a:t> il payload. Il </a:t>
            </a:r>
            <a:r>
              <a:rPr kumimoji="0" lang="en-US" altLang="en-US" sz="900" b="0" i="0" u="none" strike="noStrike" cap="none" normalizeH="0" baseline="0" dirty="0" err="1">
                <a:ln>
                  <a:noFill/>
                </a:ln>
                <a:solidFill>
                  <a:schemeClr val="tx1"/>
                </a:solidFill>
                <a:effectLst/>
                <a:latin typeface="Arial Unicode MS"/>
              </a:rPr>
              <a:t>suo</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funzionamento</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dipenderà</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dalle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effettive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condizioni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delle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superfici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degli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specchi</a:t>
            </a:r>
            <a:r>
              <a:rPr kumimoji="0" lang="en-US" altLang="en-US" sz="900" b="0" i="0" u="none" strike="noStrike" cap="none" normalizeH="0" baseline="0" dirty="0">
                <a:ln>
                  <a:noFill/>
                </a:ln>
                <a:solidFill>
                  <a:schemeClr val="tx1"/>
                </a:solidFill>
                <a:effectLst/>
                <a:latin typeface="Arial Unicode MS"/>
              </a:rPr>
              <a:t> a </a:t>
            </a:r>
            <a:r>
              <a:rPr kumimoji="0" lang="en-US" altLang="en-US" sz="900" b="0" i="0" u="none" strike="noStrike" cap="none" normalizeH="0" baseline="0" dirty="0" err="1">
                <a:ln>
                  <a:noFill/>
                </a:ln>
                <a:solidFill>
                  <a:schemeClr val="tx1"/>
                </a:solidFill>
                <a:effectLst/>
                <a:latin typeface="Arial Unicode MS"/>
              </a:rPr>
              <a:t>bassa</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temperatura</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pertanto</a:t>
            </a:r>
            <a:r>
              <a:rPr kumimoji="0" lang="en-US" altLang="en-US" sz="900" b="0" i="0" u="none" strike="noStrike" cap="none" normalizeH="0" baseline="0" dirty="0">
                <a:ln>
                  <a:noFill/>
                </a:ln>
                <a:solidFill>
                  <a:schemeClr val="tx1"/>
                </a:solidFill>
                <a:effectLst/>
                <a:latin typeface="Arial Unicode MS"/>
              </a:rPr>
              <a:t> è </a:t>
            </a:r>
            <a:r>
              <a:rPr kumimoji="0" lang="en-US" altLang="en-US" sz="900" b="0" i="0" u="none" strike="noStrike" cap="none" normalizeH="0" baseline="0" dirty="0" err="1">
                <a:ln>
                  <a:noFill/>
                </a:ln>
                <a:solidFill>
                  <a:schemeClr val="tx1"/>
                </a:solidFill>
                <a:effectLst/>
                <a:latin typeface="Arial Unicode MS"/>
              </a:rPr>
              <a:t>fondamentale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ideare</a:t>
            </a:r>
            <a:r>
              <a:rPr kumimoji="0" lang="en-US" altLang="en-US" sz="900" b="0" i="0" u="none" strike="noStrike" cap="none" normalizeH="0" baseline="0" dirty="0">
                <a:ln>
                  <a:noFill/>
                </a:ln>
                <a:solidFill>
                  <a:schemeClr val="tx1"/>
                </a:solidFill>
                <a:effectLst/>
                <a:latin typeface="Arial Unicode MS"/>
              </a:rPr>
              <a:t> un </a:t>
            </a:r>
            <a:r>
              <a:rPr kumimoji="0" lang="en-US" altLang="en-US" sz="900" b="0" i="0" u="none" strike="noStrike" cap="none" normalizeH="0" baseline="0" dirty="0" err="1">
                <a:ln>
                  <a:noFill/>
                </a:ln>
                <a:solidFill>
                  <a:schemeClr val="tx1"/>
                </a:solidFill>
                <a:effectLst/>
                <a:latin typeface="Arial Unicode MS"/>
              </a:rPr>
              <a:t>sistema</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dedicato</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alla</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diagnostica</a:t>
            </a:r>
            <a:r>
              <a:rPr kumimoji="0" lang="en-US" altLang="en-US" sz="900" b="0" i="0" u="none" strike="noStrike" cap="none" normalizeH="0" baseline="0" dirty="0">
                <a:ln>
                  <a:noFill/>
                </a:ln>
                <a:solidFill>
                  <a:schemeClr val="tx1"/>
                </a:solidFill>
                <a:effectLst/>
                <a:latin typeface="Arial Unicode MS"/>
              </a:rPr>
              <a:t> e al </a:t>
            </a:r>
            <a:r>
              <a:rPr kumimoji="0" lang="en-US" altLang="en-US" sz="900" b="0" i="0" u="none" strike="noStrike" cap="none" normalizeH="0" baseline="0" dirty="0" err="1">
                <a:ln>
                  <a:noFill/>
                </a:ln>
                <a:solidFill>
                  <a:schemeClr val="tx1"/>
                </a:solidFill>
                <a:effectLst/>
                <a:latin typeface="Arial Unicode MS"/>
              </a:rPr>
              <a:t>condizionamento</a:t>
            </a:r>
            <a:r>
              <a:rPr kumimoji="0" lang="en-US" altLang="en-US" sz="900" b="0" i="0" u="none" strike="noStrike" cap="none" normalizeH="0" baseline="0" dirty="0">
                <a:ln>
                  <a:noFill/>
                </a:ln>
                <a:solidFill>
                  <a:schemeClr val="tx1"/>
                </a:solidFill>
                <a:effectLst/>
                <a:latin typeface="Arial Unicode MS"/>
              </a:rPr>
              <a:t> a </a:t>
            </a:r>
            <a:r>
              <a:rPr kumimoji="0" lang="en-US" altLang="en-US" sz="900" b="0" i="0" u="none" strike="noStrike" cap="none" normalizeH="0" baseline="0" dirty="0" err="1">
                <a:ln>
                  <a:noFill/>
                </a:ln>
                <a:solidFill>
                  <a:schemeClr val="tx1"/>
                </a:solidFill>
                <a:effectLst/>
                <a:latin typeface="Arial Unicode MS"/>
              </a:rPr>
              <a:t>distanza</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delle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superfici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degli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specchi</a:t>
            </a:r>
            <a:r>
              <a:rPr kumimoji="0" lang="en-US" altLang="en-US" sz="900" b="0" i="0" u="none" strike="noStrike" cap="none" normalizeH="0" baseline="0" dirty="0">
                <a:ln>
                  <a:noFill/>
                </a:ln>
                <a:solidFill>
                  <a:schemeClr val="tx1"/>
                </a:solidFill>
                <a:effectLst/>
                <a:latin typeface="Arial Unicode MS"/>
              </a:rPr>
              <a:t>. In </a:t>
            </a:r>
            <a:r>
              <a:rPr kumimoji="0" lang="en-US" altLang="en-US" sz="900" b="0" i="0" u="none" strike="noStrike" cap="none" normalizeH="0" baseline="0" dirty="0" err="1">
                <a:ln>
                  <a:noFill/>
                </a:ln>
                <a:solidFill>
                  <a:schemeClr val="tx1"/>
                </a:solidFill>
                <a:effectLst/>
                <a:latin typeface="Arial Unicode MS"/>
              </a:rPr>
              <a:t>particolare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citerei</a:t>
            </a:r>
            <a:r>
              <a:rPr kumimoji="0" lang="en-US" altLang="en-US" sz="900" b="0" i="0" u="none" strike="noStrike" cap="none" normalizeH="0" baseline="0" dirty="0">
                <a:ln>
                  <a:noFill/>
                </a:ln>
                <a:solidFill>
                  <a:schemeClr val="tx1"/>
                </a:solidFill>
                <a:effectLst/>
                <a:latin typeface="Arial Unicode MS"/>
              </a:rPr>
              <a:t> il </a:t>
            </a:r>
            <a:r>
              <a:rPr kumimoji="0" lang="en-US" altLang="en-US" sz="900" b="0" i="0" u="none" strike="noStrike" cap="none" normalizeH="0" baseline="0" dirty="0" err="1">
                <a:ln>
                  <a:noFill/>
                </a:ln>
                <a:solidFill>
                  <a:schemeClr val="tx1"/>
                </a:solidFill>
                <a:effectLst/>
                <a:latin typeface="Arial Unicode MS"/>
              </a:rPr>
              <a:t>problema</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già</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osservato</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dell'icing</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degli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specchi</a:t>
            </a:r>
            <a:r>
              <a:rPr kumimoji="0" lang="en-US" altLang="en-US" sz="900" b="0" i="0" u="none" strike="noStrike" cap="none" normalizeH="0" baseline="0" dirty="0">
                <a:ln>
                  <a:noFill/>
                </a:ln>
                <a:solidFill>
                  <a:schemeClr val="tx1"/>
                </a:solidFill>
                <a:effectLst/>
                <a:latin typeface="Arial Unicode MS"/>
              </a:rPr>
              <a:t> e </a:t>
            </a:r>
            <a:r>
              <a:rPr kumimoji="0" lang="en-US" altLang="en-US" sz="900" b="0" i="0" u="none" strike="noStrike" cap="none" normalizeH="0" baseline="0" dirty="0" err="1">
                <a:ln>
                  <a:noFill/>
                </a:ln>
                <a:solidFill>
                  <a:schemeClr val="tx1"/>
                </a:solidFill>
                <a:effectLst/>
                <a:latin typeface="Arial Unicode MS"/>
              </a:rPr>
              <a:t>introdurrei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i</a:t>
            </a:r>
            <a:r>
              <a:rPr kumimoji="0" lang="en-US" altLang="en-US" sz="900" b="0" i="0" u="none" strike="noStrike" cap="none" normalizeH="0" baseline="0" dirty="0">
                <a:ln>
                  <a:noFill/>
                </a:ln>
                <a:solidFill>
                  <a:schemeClr val="tx1"/>
                </a:solidFill>
                <a:effectLst/>
                <a:latin typeface="Arial Unicode MS"/>
              </a:rPr>
              <a:t> laser a CO2 come </a:t>
            </a:r>
            <a:r>
              <a:rPr kumimoji="0" lang="en-US" altLang="en-US" sz="900" b="0" i="0" u="none" strike="noStrike" cap="none" normalizeH="0" baseline="0" dirty="0" err="1">
                <a:ln>
                  <a:noFill/>
                </a:ln>
                <a:solidFill>
                  <a:schemeClr val="tx1"/>
                </a:solidFill>
                <a:effectLst/>
                <a:latin typeface="Arial Unicode MS"/>
              </a:rPr>
              <a:t>una</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possibile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soluzione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mostrando</a:t>
            </a:r>
            <a:r>
              <a:rPr kumimoji="0" lang="en-US" altLang="en-US" sz="900" b="0" i="0" u="none" strike="noStrike" cap="none" normalizeH="0" baseline="0" dirty="0">
                <a:ln>
                  <a:noFill/>
                </a:ln>
                <a:solidFill>
                  <a:schemeClr val="tx1"/>
                </a:solidFill>
                <a:effectLst/>
                <a:latin typeface="Arial Unicode MS"/>
              </a:rPr>
              <a:t> come </a:t>
            </a:r>
            <a:r>
              <a:rPr kumimoji="0" lang="en-US" altLang="en-US" sz="900" b="0" i="0" u="none" strike="noStrike" cap="none" normalizeH="0" baseline="0" dirty="0" err="1">
                <a:ln>
                  <a:noFill/>
                </a:ln>
                <a:solidFill>
                  <a:schemeClr val="tx1"/>
                </a:solidFill>
                <a:effectLst/>
                <a:latin typeface="Arial Unicode MS"/>
              </a:rPr>
              <a:t>sono</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già</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utilizzati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anche</a:t>
            </a:r>
            <a:r>
              <a:rPr kumimoji="0" lang="en-US" altLang="en-US" sz="900" b="0" i="0" u="none" strike="noStrike" cap="none" normalizeH="0" baseline="0" dirty="0">
                <a:ln>
                  <a:noFill/>
                </a:ln>
                <a:solidFill>
                  <a:schemeClr val="tx1"/>
                </a:solidFill>
                <a:effectLst/>
                <a:latin typeface="Arial Unicode MS"/>
              </a:rPr>
              <a:t> se per </a:t>
            </a:r>
            <a:r>
              <a:rPr kumimoji="0" lang="en-US" altLang="en-US" sz="900" b="0" i="0" u="none" strike="noStrike" cap="none" normalizeH="0" baseline="0" dirty="0" err="1">
                <a:ln>
                  <a:noFill/>
                </a:ln>
                <a:solidFill>
                  <a:schemeClr val="tx1"/>
                </a:solidFill>
                <a:effectLst/>
                <a:latin typeface="Arial Unicode MS"/>
              </a:rPr>
              <a:t>applicazioni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differenti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nell'ambito</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delle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onde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gravitazionali</a:t>
            </a:r>
            <a:r>
              <a:rPr kumimoji="0" lang="en-US" altLang="en-US" sz="900" b="0" i="0" u="none" strike="noStrike" cap="none" normalizeH="0" baseline="0" dirty="0">
                <a:ln>
                  <a:noFill/>
                </a:ln>
                <a:solidFill>
                  <a:schemeClr val="tx1"/>
                </a:solidFill>
                <a:effectLst/>
                <a:latin typeface="Arial Unicode MS"/>
              </a:rPr>
              <a:t> (per il polishing </a:t>
            </a:r>
            <a:r>
              <a:rPr kumimoji="0" lang="en-US" altLang="en-US" sz="900" b="0" i="0" u="none" strike="noStrike" cap="none" normalizeH="0" baseline="0" dirty="0" err="1">
                <a:ln>
                  <a:noFill/>
                </a:ln>
                <a:solidFill>
                  <a:schemeClr val="tx1"/>
                </a:solidFill>
                <a:effectLst/>
                <a:latin typeface="Arial Unicode MS"/>
              </a:rPr>
              <a:t>dei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substrati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nello</a:t>
            </a:r>
            <a:r>
              <a:rPr kumimoji="0" lang="en-US" altLang="en-US" sz="900" b="0" i="0" u="none" strike="noStrike" cap="none" normalizeH="0" baseline="0" dirty="0">
                <a:ln>
                  <a:noFill/>
                </a:ln>
                <a:solidFill>
                  <a:schemeClr val="tx1"/>
                </a:solidFill>
                <a:effectLst/>
                <a:latin typeface="Arial Unicode MS"/>
              </a:rPr>
              <a:t> studio </a:t>
            </a:r>
            <a:r>
              <a:rPr kumimoji="0" lang="en-US" altLang="en-US" sz="900" b="0" i="0" u="none" strike="noStrike" cap="none" normalizeH="0" baseline="0" dirty="0" err="1">
                <a:ln>
                  <a:noFill/>
                </a:ln>
                <a:solidFill>
                  <a:schemeClr val="tx1"/>
                </a:solidFill>
                <a:effectLst/>
                <a:latin typeface="Arial Unicode MS"/>
              </a:rPr>
              <a:t>delle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proprietà</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meccaniche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dei</a:t>
            </a:r>
            <a:r>
              <a:rPr kumimoji="0" lang="en-US" altLang="en-US" sz="900" b="0" i="0" u="none" strike="noStrike" cap="none" normalizeH="0" baseline="0" dirty="0">
                <a:ln>
                  <a:noFill/>
                </a:ln>
                <a:solidFill>
                  <a:schemeClr val="tx1"/>
                </a:solidFill>
                <a:effectLst/>
                <a:latin typeface="Arial Unicode MS"/>
              </a:rPr>
              <a:t> coating e per la </a:t>
            </a:r>
            <a:r>
              <a:rPr kumimoji="0" lang="en-US" altLang="en-US" sz="900" b="0" i="0" u="none" strike="noStrike" cap="none" normalizeH="0" baseline="0" dirty="0" err="1">
                <a:ln>
                  <a:noFill/>
                </a:ln>
                <a:solidFill>
                  <a:schemeClr val="tx1"/>
                </a:solidFill>
                <a:effectLst/>
                <a:latin typeface="Arial Unicode MS"/>
              </a:rPr>
              <a:t>correzione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delle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aberrazioni</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ottiche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axisimmetriche</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nella</a:t>
            </a:r>
            <a:r>
              <a:rPr kumimoji="0" lang="en-US" altLang="en-US" sz="900" b="0" i="0" u="none" strike="noStrike" cap="none" normalizeH="0" baseline="0" dirty="0">
                <a:ln>
                  <a:noFill/>
                </a:ln>
                <a:solidFill>
                  <a:schemeClr val="tx1"/>
                </a:solidFill>
                <a:effectLst/>
                <a:latin typeface="Arial Unicode MS"/>
              </a:rPr>
              <a:t> TCS). Spero </a:t>
            </a:r>
            <a:r>
              <a:rPr kumimoji="0" lang="en-US" altLang="en-US" sz="900" b="0" i="0" u="none" strike="noStrike" cap="none" normalizeH="0" baseline="0" dirty="0" err="1">
                <a:ln>
                  <a:noFill/>
                </a:ln>
                <a:solidFill>
                  <a:schemeClr val="tx1"/>
                </a:solidFill>
                <a:effectLst/>
                <a:latin typeface="Arial Unicode MS"/>
              </a:rPr>
              <a:t>possa</a:t>
            </a:r>
            <a:r>
              <a:rPr kumimoji="0" lang="en-US" altLang="en-US" sz="900" b="0" i="0" u="none" strike="noStrike" cap="none" normalizeH="0" baseline="0" dirty="0">
                <a:ln>
                  <a:noFill/>
                </a:ln>
                <a:solidFill>
                  <a:schemeClr val="tx1"/>
                </a:solidFill>
                <a:effectLst/>
                <a:latin typeface="Arial Unicode MS"/>
              </a:rPr>
              <a:t> </a:t>
            </a:r>
            <a:r>
              <a:rPr kumimoji="0" lang="en-US" altLang="en-US" sz="900" b="0" i="0" u="none" strike="noStrike" cap="none" normalizeH="0" baseline="0" dirty="0" err="1">
                <a:ln>
                  <a:noFill/>
                </a:ln>
                <a:solidFill>
                  <a:schemeClr val="tx1"/>
                </a:solidFill>
                <a:effectLst/>
                <a:latin typeface="Arial Unicode MS"/>
              </a:rPr>
              <a:t>tornarti</a:t>
            </a:r>
            <a:r>
              <a:rPr kumimoji="0" lang="en-US" altLang="en-US" sz="900" b="0" i="0" u="none" strike="noStrike" cap="none" normalizeH="0" baseline="0" dirty="0">
                <a:ln>
                  <a:noFill/>
                </a:ln>
                <a:solidFill>
                  <a:schemeClr val="tx1"/>
                </a:solidFill>
                <a:effectLst/>
                <a:latin typeface="Arial Unicode MS"/>
              </a:rPr>
              <a:t> utile per </a:t>
            </a:r>
            <a:r>
              <a:rPr kumimoji="0" lang="en-US" altLang="en-US" sz="900" b="0" i="0" u="none" strike="noStrike" cap="none" normalizeH="0" baseline="0" dirty="0" err="1">
                <a:ln>
                  <a:noFill/>
                </a:ln>
                <a:solidFill>
                  <a:schemeClr val="tx1"/>
                </a:solidFill>
                <a:effectLst/>
                <a:latin typeface="Arial Unicode MS"/>
              </a:rPr>
              <a:t>collocare</a:t>
            </a:r>
            <a:r>
              <a:rPr kumimoji="0" lang="en-US" altLang="en-US" sz="900" b="0" i="0" u="none" strike="noStrike" cap="none" normalizeH="0" baseline="0" dirty="0">
                <a:ln>
                  <a:noFill/>
                </a:ln>
                <a:solidFill>
                  <a:schemeClr val="tx1"/>
                </a:solidFill>
                <a:effectLst/>
                <a:latin typeface="Arial Unicode MS"/>
              </a:rPr>
              <a:t> al </a:t>
            </a:r>
            <a:r>
              <a:rPr kumimoji="0" lang="en-US" altLang="en-US" sz="900" b="0" i="0" u="none" strike="noStrike" cap="none" normalizeH="0" baseline="0" dirty="0" err="1">
                <a:ln>
                  <a:noFill/>
                </a:ln>
                <a:solidFill>
                  <a:schemeClr val="tx1"/>
                </a:solidFill>
                <a:effectLst/>
                <a:latin typeface="Arial Unicode MS"/>
              </a:rPr>
              <a:t>meglio</a:t>
            </a:r>
            <a:r>
              <a:rPr kumimoji="0" lang="en-US" altLang="en-US" sz="900" b="0" i="0" u="none" strike="noStrike" cap="none" normalizeH="0" baseline="0" dirty="0">
                <a:ln>
                  <a:noFill/>
                </a:ln>
                <a:solidFill>
                  <a:schemeClr val="tx1"/>
                </a:solidFill>
                <a:effectLst/>
                <a:latin typeface="Arial Unicode MS"/>
              </a:rPr>
              <a:t> la </a:t>
            </a:r>
            <a:r>
              <a:rPr kumimoji="0" lang="en-US" altLang="en-US" sz="900" b="0" i="0" u="none" strike="noStrike" cap="none" normalizeH="0" baseline="0" dirty="0" err="1">
                <a:ln>
                  <a:noFill/>
                </a:ln>
                <a:solidFill>
                  <a:schemeClr val="tx1"/>
                </a:solidFill>
                <a:effectLst/>
                <a:latin typeface="Arial Unicode MS"/>
              </a:rPr>
              <a:t>presentazione</a:t>
            </a:r>
            <a:r>
              <a:rPr kumimoji="0" lang="en-US" altLang="en-US" sz="900" b="0" i="0" u="none" strike="noStrike" cap="none" normalizeH="0" baseline="0" dirty="0">
                <a:ln>
                  <a:noFill/>
                </a:ln>
                <a:solidFill>
                  <a:schemeClr val="tx1"/>
                </a:solidFill>
                <a:effectLst/>
                <a:latin typeface="Arial Unicode MS"/>
              </a:rPr>
              <a:t>.</a:t>
            </a:r>
            <a:r>
              <a:rPr kumimoji="0" lang="en-US" altLang="en-US" sz="900" b="0" i="0" u="none" strike="noStrike" cap="none" normalizeH="0" baseline="0" dirty="0">
                <a:ln>
                  <a:noFill/>
                </a:ln>
                <a:solidFill>
                  <a:schemeClr val="tx1"/>
                </a:solidFill>
                <a:effectLst/>
              </a:rPr>
              <a:t> </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indent="0">
              <a:buNone/>
            </a:pPr>
            <a:endParaRPr lang="en-GB" sz="900" dirty="0">
              <a:solidFill>
                <a:srgbClr val="000000"/>
              </a:solidFill>
              <a:latin typeface="Arial" panose="020B0604020202020204" pitchFamily="34" charset="0"/>
            </a:endParaRPr>
          </a:p>
          <a:p>
            <a:r>
              <a:rPr lang="en-GB" sz="900" dirty="0">
                <a:solidFill>
                  <a:srgbClr val="000000"/>
                </a:solidFill>
                <a:latin typeface="Arial" panose="020B0604020202020204" pitchFamily="34" charset="0"/>
              </a:rPr>
              <a:t>The </a:t>
            </a:r>
            <a:r>
              <a:rPr lang="en-GB" sz="900" b="0" i="0" dirty="0">
                <a:solidFill>
                  <a:srgbClr val="000000"/>
                </a:solidFill>
                <a:effectLst/>
                <a:latin typeface="Arial" panose="020B0604020202020204" pitchFamily="34" charset="0"/>
              </a:rPr>
              <a:t>Low-frequency Versus Cryogenics for ET (</a:t>
            </a:r>
            <a:r>
              <a:rPr lang="en-GB" sz="900" b="0" i="0" dirty="0" err="1">
                <a:solidFill>
                  <a:srgbClr val="000000"/>
                </a:solidFill>
                <a:effectLst/>
                <a:latin typeface="Arial" panose="020B0604020202020204" pitchFamily="34" charset="0"/>
              </a:rPr>
              <a:t>LoVeC</a:t>
            </a:r>
            <a:r>
              <a:rPr lang="en-GB" sz="900" b="0" i="0" dirty="0">
                <a:solidFill>
                  <a:srgbClr val="000000"/>
                </a:solidFill>
                <a:effectLst/>
                <a:latin typeface="Arial" panose="020B0604020202020204" pitchFamily="34" charset="0"/>
              </a:rPr>
              <a:t>-ET) project </a:t>
            </a:r>
            <a:r>
              <a:rPr lang="it-IT" sz="900" dirty="0" err="1">
                <a:solidFill>
                  <a:srgbClr val="000000"/>
                </a:solidFill>
                <a:latin typeface="Arial" panose="020B0604020202020204" pitchFamily="34" charset="0"/>
              </a:rPr>
              <a:t>is</a:t>
            </a:r>
            <a:r>
              <a:rPr lang="it-IT" sz="900" dirty="0">
                <a:solidFill>
                  <a:srgbClr val="000000"/>
                </a:solidFill>
                <a:latin typeface="Arial" panose="020B0604020202020204" pitchFamily="34" charset="0"/>
              </a:rPr>
              <a:t> </a:t>
            </a:r>
            <a:r>
              <a:rPr lang="it-IT" sz="900" dirty="0" err="1">
                <a:solidFill>
                  <a:srgbClr val="000000"/>
                </a:solidFill>
                <a:latin typeface="Arial" panose="020B0604020202020204" pitchFamily="34" charset="0"/>
              </a:rPr>
              <a:t>framed</a:t>
            </a:r>
            <a:r>
              <a:rPr lang="it-IT" sz="900" dirty="0">
                <a:solidFill>
                  <a:srgbClr val="000000"/>
                </a:solidFill>
                <a:latin typeface="Arial" panose="020B0604020202020204" pitchFamily="34" charset="0"/>
              </a:rPr>
              <a:t> inside the </a:t>
            </a:r>
            <a:r>
              <a:rPr lang="en-GB" sz="900" b="0" i="0" dirty="0">
                <a:solidFill>
                  <a:srgbClr val="000000"/>
                </a:solidFill>
                <a:effectLst/>
                <a:latin typeface="Arial" panose="020B0604020202020204" pitchFamily="34" charset="0"/>
              </a:rPr>
              <a:t>Einstein Telescope </a:t>
            </a:r>
            <a:r>
              <a:rPr lang="en-GB" sz="900" dirty="0">
                <a:solidFill>
                  <a:srgbClr val="000000"/>
                </a:solidFill>
                <a:latin typeface="Arial" panose="020B0604020202020204" pitchFamily="34" charset="0"/>
              </a:rPr>
              <a:t>low frequency (ET-LF) experiment. The focus of the project, that is starting now, is to</a:t>
            </a:r>
            <a:r>
              <a:rPr lang="en-GB" sz="900" b="0" i="0" dirty="0">
                <a:solidFill>
                  <a:srgbClr val="000000"/>
                </a:solidFill>
                <a:effectLst/>
                <a:latin typeface="Arial" panose="020B0604020202020204" pitchFamily="34" charset="0"/>
              </a:rPr>
              <a:t> provide operative focus on the main features of the cryogenic environment hosting the payload.</a:t>
            </a:r>
            <a:r>
              <a:rPr lang="en-GB" sz="900" dirty="0">
                <a:solidFill>
                  <a:srgbClr val="000000"/>
                </a:solidFill>
                <a:latin typeface="Arial" panose="020B0604020202020204" pitchFamily="34" charset="0"/>
              </a:rPr>
              <a:t> </a:t>
            </a:r>
            <a:r>
              <a:rPr lang="en-GB" sz="900" b="0" i="0" dirty="0">
                <a:solidFill>
                  <a:srgbClr val="000000"/>
                </a:solidFill>
                <a:effectLst/>
                <a:latin typeface="Arial" panose="020B0604020202020204" pitchFamily="34" charset="0"/>
              </a:rPr>
              <a:t>The operation of cryogenic payload strongly depends on the actual condition of mirror surfaces at low temperature [</a:t>
            </a:r>
            <a:r>
              <a:rPr lang="en-GB" sz="900" b="0" i="0" dirty="0" err="1">
                <a:solidFill>
                  <a:srgbClr val="000000"/>
                </a:solidFill>
                <a:effectLst/>
                <a:latin typeface="Arial" panose="020B0604020202020204" pitchFamily="34" charset="0"/>
              </a:rPr>
              <a:t>Ha,Ta</a:t>
            </a:r>
            <a:r>
              <a:rPr lang="en-GB" sz="900" b="0" i="0" dirty="0">
                <a:solidFill>
                  <a:srgbClr val="000000"/>
                </a:solidFill>
                <a:effectLst/>
                <a:latin typeface="Arial" panose="020B0604020202020204" pitchFamily="34" charset="0"/>
              </a:rPr>
              <a:t>]: therefore, a suitable systems dedicated to remote diagnostic and conditioning of mirror surfaces at low temperature is fundamental.</a:t>
            </a:r>
          </a:p>
          <a:p>
            <a:r>
              <a:rPr lang="en-GB" sz="900" b="0" i="0" dirty="0">
                <a:solidFill>
                  <a:srgbClr val="000000"/>
                </a:solidFill>
                <a:effectLst/>
                <a:latin typeface="Arial" panose="020B0604020202020204" pitchFamily="34" charset="0"/>
              </a:rPr>
              <a:t>It has been observed that residual vacuum gases tend to adsorb</a:t>
            </a:r>
            <a:r>
              <a:rPr lang="en-GB" sz="900" dirty="0">
                <a:solidFill>
                  <a:srgbClr val="000000"/>
                </a:solidFill>
                <a:latin typeface="Arial" panose="020B0604020202020204" pitchFamily="34" charset="0"/>
              </a:rPr>
              <a:t> on top of the mirror surface, generating an ice layer (frost), noxious for mirror’s performances. Many possibilities have been taken in consideration to reduce, avoid or contrast this issue.</a:t>
            </a:r>
          </a:p>
          <a:p>
            <a:r>
              <a:rPr lang="en-GB" sz="900" b="0" i="0" dirty="0">
                <a:solidFill>
                  <a:srgbClr val="000000"/>
                </a:solidFill>
                <a:effectLst/>
                <a:latin typeface="Arial" panose="020B0604020202020204" pitchFamily="34" charset="0"/>
              </a:rPr>
              <a:t>CO2 lasers</a:t>
            </a:r>
            <a:r>
              <a:rPr lang="en-GB" sz="900" dirty="0">
                <a:solidFill>
                  <a:srgbClr val="000000"/>
                </a:solidFill>
                <a:latin typeface="Arial" panose="020B0604020202020204" pitchFamily="34" charset="0"/>
              </a:rPr>
              <a:t>, already largely used in various aspect in nowadays interferometric detectors, represent a possible solution.</a:t>
            </a:r>
          </a:p>
          <a:p>
            <a:r>
              <a:rPr lang="en-GB" sz="900" b="0" i="0" dirty="0">
                <a:solidFill>
                  <a:srgbClr val="000000"/>
                </a:solidFill>
                <a:effectLst/>
                <a:latin typeface="Arial" panose="020B0604020202020204" pitchFamily="34" charset="0"/>
              </a:rPr>
              <a:t>The presentation will resume the CO2 lasers’ use in GW framework until today and </a:t>
            </a:r>
            <a:endParaRPr lang="en-GB" sz="900" dirty="0">
              <a:solidFill>
                <a:srgbClr val="000000"/>
              </a:solidFill>
              <a:latin typeface="Arial" panose="020B0604020202020204" pitchFamily="34" charset="0"/>
            </a:endParaRPr>
          </a:p>
          <a:p>
            <a:r>
              <a:rPr lang="en-GB" sz="900" b="0" i="0" dirty="0">
                <a:solidFill>
                  <a:srgbClr val="000000"/>
                </a:solidFill>
                <a:effectLst/>
                <a:latin typeface="Arial" panose="020B0604020202020204" pitchFamily="34" charset="0"/>
              </a:rPr>
              <a:t>The Einstein Telescope (ET), </a:t>
            </a:r>
            <a:r>
              <a:rPr lang="en-GB" sz="900" dirty="0">
                <a:solidFill>
                  <a:srgbClr val="000000"/>
                </a:solidFill>
                <a:latin typeface="Arial" panose="020B0604020202020204" pitchFamily="34" charset="0"/>
              </a:rPr>
              <a:t>the </a:t>
            </a:r>
            <a:r>
              <a:rPr lang="en-GB" sz="900" b="0" i="0" dirty="0">
                <a:solidFill>
                  <a:srgbClr val="000000"/>
                </a:solidFill>
                <a:effectLst/>
                <a:latin typeface="Arial" panose="020B0604020202020204" pitchFamily="34" charset="0"/>
              </a:rPr>
              <a:t>European ground-based gravitational wave detector of third-generation, is an evolution of second-generation. In order to achieve the sensitivity which the ET project aims for, at high frequency the light power in the interferometer arms needs to be increased to the Megawatt range, conflicting with the requirements of low radiation pressure noise and cryogenic temperature operation for a good sensitivity in the low frequency range. To fulfil both these requirements in a single detector is beyond  the current state of the art, therefore i</a:t>
            </a:r>
            <a:r>
              <a:rPr lang="en-GB" sz="900" dirty="0">
                <a:solidFill>
                  <a:srgbClr val="000000"/>
                </a:solidFill>
                <a:latin typeface="Arial" panose="020B0604020202020204" pitchFamily="34" charset="0"/>
              </a:rPr>
              <a:t>t will be realised in a Xylophone arrangement: a low frequency interferometer (ET-LF) will be operated at low laser power and cryogenic temperatures around 20 K whereas the high frequency interferometer (ET-HF) will be operated at high laser power and room temperature. </a:t>
            </a:r>
            <a:r>
              <a:rPr lang="en-GB" sz="900" b="0" i="0" dirty="0">
                <a:solidFill>
                  <a:srgbClr val="000000"/>
                </a:solidFill>
                <a:effectLst/>
                <a:latin typeface="Arial" panose="020B0604020202020204" pitchFamily="34" charset="0"/>
              </a:rPr>
              <a:t>The resulting total ET sensitivity is a combination of two nominal sensitivities.</a:t>
            </a:r>
          </a:p>
          <a:p>
            <a:r>
              <a:rPr lang="en-GB" sz="900" b="0" i="0" dirty="0">
                <a:solidFill>
                  <a:srgbClr val="000000"/>
                </a:solidFill>
                <a:effectLst/>
                <a:latin typeface="Arial" panose="020B0604020202020204" pitchFamily="34" charset="0"/>
              </a:rPr>
              <a:t>Motivated by ET science-case expectations, the Low-frequency Versus Cryogenics for ET (</a:t>
            </a:r>
            <a:r>
              <a:rPr lang="en-GB" sz="900" b="0" i="0" dirty="0" err="1">
                <a:solidFill>
                  <a:srgbClr val="000000"/>
                </a:solidFill>
                <a:effectLst/>
                <a:latin typeface="Arial" panose="020B0604020202020204" pitchFamily="34" charset="0"/>
              </a:rPr>
              <a:t>LoVeC</a:t>
            </a:r>
            <a:r>
              <a:rPr lang="en-GB" sz="900" b="0" i="0" dirty="0">
                <a:solidFill>
                  <a:srgbClr val="000000"/>
                </a:solidFill>
                <a:effectLst/>
                <a:latin typeface="Arial" panose="020B0604020202020204" pitchFamily="34" charset="0"/>
              </a:rPr>
              <a:t>-ET) project provide operative focus on the main features of the cryogenic environment hosting the payload. The operation of cryogenic payload strongly depends on the actual condition of mirror surfaces at low T [</a:t>
            </a:r>
            <a:r>
              <a:rPr lang="en-GB" sz="900" b="0" i="0" dirty="0" err="1">
                <a:solidFill>
                  <a:srgbClr val="000000"/>
                </a:solidFill>
                <a:effectLst/>
                <a:latin typeface="Arial" panose="020B0604020202020204" pitchFamily="34" charset="0"/>
              </a:rPr>
              <a:t>Ha,Ta</a:t>
            </a:r>
            <a:r>
              <a:rPr lang="en-GB" sz="900" b="0" i="0" dirty="0">
                <a:solidFill>
                  <a:srgbClr val="000000"/>
                </a:solidFill>
                <a:effectLst/>
                <a:latin typeface="Arial" panose="020B0604020202020204" pitchFamily="34" charset="0"/>
              </a:rPr>
              <a:t>]: therefore, a suitable systems dedicated to remote diagnostic and conditioning of mirror surfaces at low temperature is fundamental. </a:t>
            </a:r>
          </a:p>
          <a:p>
            <a:r>
              <a:rPr lang="en-GB" sz="900" b="0" i="0" dirty="0">
                <a:solidFill>
                  <a:srgbClr val="000000"/>
                </a:solidFill>
                <a:effectLst/>
                <a:latin typeface="Arial" panose="020B0604020202020204" pitchFamily="34" charset="0"/>
              </a:rPr>
              <a:t>aims at developing specific approaches to sensing and control of the payload degrees of freedom in cryogenic ET-LF and at identifying strategies to restore optimal conditions of the mirror surface against frost and/or electric charge deposition</a:t>
            </a:r>
            <a:endParaRPr lang="en-GB" sz="900" dirty="0">
              <a:solidFill>
                <a:srgbClr val="000000"/>
              </a:solidFill>
              <a:latin typeface="Arial" panose="020B0604020202020204" pitchFamily="34" charset="0"/>
            </a:endParaRPr>
          </a:p>
          <a:p>
            <a:r>
              <a:rPr lang="en-GB" sz="900" b="0" i="0" dirty="0">
                <a:solidFill>
                  <a:srgbClr val="000000"/>
                </a:solidFill>
                <a:effectLst/>
                <a:latin typeface="Arial" panose="020B0604020202020204" pitchFamily="34" charset="0"/>
              </a:rPr>
              <a:t>[Ma] M. Maggiore et al., “</a:t>
            </a:r>
            <a:r>
              <a:rPr lang="en-GB" sz="900" b="0" i="0" dirty="0">
                <a:solidFill>
                  <a:srgbClr val="333333"/>
                </a:solidFill>
                <a:effectLst/>
                <a:latin typeface="Arial" panose="020B0604020202020204" pitchFamily="34" charset="0"/>
              </a:rPr>
              <a:t>Science case for the Einstein telescope”,</a:t>
            </a:r>
            <a:r>
              <a:rPr lang="en-GB" sz="900" b="0" i="0" dirty="0">
                <a:solidFill>
                  <a:srgbClr val="000000"/>
                </a:solidFill>
                <a:effectLst/>
                <a:latin typeface="Arial" panose="020B0604020202020204" pitchFamily="34" charset="0"/>
              </a:rPr>
              <a:t> </a:t>
            </a:r>
            <a:r>
              <a:rPr lang="en-GB" sz="900" b="0" i="1" dirty="0" err="1">
                <a:solidFill>
                  <a:srgbClr val="000000"/>
                </a:solidFill>
                <a:effectLst/>
                <a:latin typeface="Arial" panose="020B0604020202020204" pitchFamily="34" charset="0"/>
              </a:rPr>
              <a:t>Jou</a:t>
            </a:r>
            <a:r>
              <a:rPr lang="en-GB" sz="900" b="0" i="1" dirty="0">
                <a:solidFill>
                  <a:srgbClr val="000000"/>
                </a:solidFill>
                <a:effectLst/>
                <a:latin typeface="Arial" panose="020B0604020202020204" pitchFamily="34" charset="0"/>
              </a:rPr>
              <a:t>. of Cosmology and </a:t>
            </a:r>
            <a:r>
              <a:rPr lang="en-GB" sz="900" b="0" i="1" dirty="0" err="1">
                <a:solidFill>
                  <a:srgbClr val="000000"/>
                </a:solidFill>
                <a:effectLst/>
                <a:latin typeface="Arial" panose="020B0604020202020204" pitchFamily="34" charset="0"/>
              </a:rPr>
              <a:t>Astrop</a:t>
            </a:r>
            <a:r>
              <a:rPr lang="en-GB" sz="900" b="0" i="1" dirty="0">
                <a:solidFill>
                  <a:srgbClr val="000000"/>
                </a:solidFill>
                <a:effectLst/>
                <a:latin typeface="Arial" panose="020B0604020202020204" pitchFamily="34" charset="0"/>
              </a:rPr>
              <a:t>. Phys.</a:t>
            </a:r>
            <a:r>
              <a:rPr lang="en-GB" sz="900" b="0" i="0" dirty="0">
                <a:solidFill>
                  <a:srgbClr val="000000"/>
                </a:solidFill>
                <a:effectLst/>
                <a:latin typeface="Arial" panose="020B0604020202020204" pitchFamily="34" charset="0"/>
              </a:rPr>
              <a:t>, </a:t>
            </a:r>
            <a:r>
              <a:rPr lang="en-GB" sz="900" b="1" i="0" dirty="0">
                <a:solidFill>
                  <a:srgbClr val="000000"/>
                </a:solidFill>
                <a:effectLst/>
                <a:latin typeface="Arial" panose="020B0604020202020204" pitchFamily="34" charset="0"/>
              </a:rPr>
              <a:t>2020</a:t>
            </a:r>
            <a:r>
              <a:rPr lang="en-GB" sz="900" b="0" i="0" dirty="0">
                <a:solidFill>
                  <a:srgbClr val="000000"/>
                </a:solidFill>
                <a:effectLst/>
                <a:latin typeface="Arial" panose="020B0604020202020204" pitchFamily="34" charset="0"/>
              </a:rPr>
              <a:t>, 03, p 50 (2020). </a:t>
            </a:r>
          </a:p>
          <a:p>
            <a:r>
              <a:rPr lang="en-US" sz="900" b="0" i="0" dirty="0">
                <a:solidFill>
                  <a:srgbClr val="000000"/>
                </a:solidFill>
                <a:effectLst/>
                <a:latin typeface="Arial" panose="020B0604020202020204" pitchFamily="34" charset="0"/>
              </a:rPr>
              <a:t>[Pu] M. </a:t>
            </a:r>
            <a:r>
              <a:rPr lang="en-US" sz="900" b="0" i="0" dirty="0" err="1">
                <a:solidFill>
                  <a:srgbClr val="000000"/>
                </a:solidFill>
                <a:effectLst/>
                <a:latin typeface="Arial" panose="020B0604020202020204" pitchFamily="34" charset="0"/>
              </a:rPr>
              <a:t>Punturo</a:t>
            </a:r>
            <a:r>
              <a:rPr lang="en-US" sz="900" b="0" i="0" dirty="0">
                <a:solidFill>
                  <a:srgbClr val="000000"/>
                </a:solidFill>
                <a:effectLst/>
                <a:latin typeface="Arial" panose="020B0604020202020204" pitchFamily="34" charset="0"/>
              </a:rPr>
              <a:t> et al., “Einstein gravitational wave Telescope: Conceptual Design Study", http://www.et-gw.eu/index.php/etdsdocument (2011). </a:t>
            </a:r>
            <a:endParaRPr lang="en-GB" sz="900" dirty="0"/>
          </a:p>
        </p:txBody>
      </p:sp>
      <p:sp>
        <p:nvSpPr>
          <p:cNvPr id="4" name="Segnaposto data 3"/>
          <p:cNvSpPr>
            <a:spLocks noGrp="1"/>
          </p:cNvSpPr>
          <p:nvPr>
            <p:ph type="dt" sz="half" idx="10"/>
          </p:nvPr>
        </p:nvSpPr>
        <p:spPr/>
        <p:txBody>
          <a:bodyPr/>
          <a:lstStyle/>
          <a:p>
            <a:r>
              <a:rPr lang="en-US"/>
              <a:t>GWDVac'22 - 29/09/2022</a:t>
            </a:r>
            <a:endParaRPr lang="en-GB"/>
          </a:p>
        </p:txBody>
      </p:sp>
      <p:sp>
        <p:nvSpPr>
          <p:cNvPr id="5" name="Segnaposto piè di pagina 4"/>
          <p:cNvSpPr>
            <a:spLocks noGrp="1"/>
          </p:cNvSpPr>
          <p:nvPr>
            <p:ph type="ftr" sz="quarter" idx="11"/>
          </p:nvPr>
        </p:nvSpPr>
        <p:spPr/>
        <p:txBody>
          <a:bodyPr/>
          <a:lstStyle/>
          <a:p>
            <a:r>
              <a:rPr lang="en-US"/>
              <a:t>CO2 laser techniques in the perspective of future GW detectors  Diana Lumaca </a:t>
            </a:r>
            <a:endParaRPr lang="en-GB"/>
          </a:p>
        </p:txBody>
      </p:sp>
      <p:sp>
        <p:nvSpPr>
          <p:cNvPr id="6" name="Segnaposto numero diapositiva 5"/>
          <p:cNvSpPr>
            <a:spLocks noGrp="1"/>
          </p:cNvSpPr>
          <p:nvPr>
            <p:ph type="sldNum" sz="quarter" idx="12"/>
          </p:nvPr>
        </p:nvSpPr>
        <p:spPr/>
        <p:txBody>
          <a:bodyPr/>
          <a:lstStyle/>
          <a:p>
            <a:fld id="{D7890409-BD9A-499F-A16C-B9DDFEDF4FB8}" type="slidenum">
              <a:rPr lang="en-GB" smtClean="0"/>
              <a:t>29</a:t>
            </a:fld>
            <a:endParaRPr lang="en-GB"/>
          </a:p>
        </p:txBody>
      </p:sp>
    </p:spTree>
    <p:extLst>
      <p:ext uri="{BB962C8B-B14F-4D97-AF65-F5344CB8AC3E}">
        <p14:creationId xmlns:p14="http://schemas.microsoft.com/office/powerpoint/2010/main" val="899499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7E728492-E37A-45F9-4BA2-5472F6CF6A90}"/>
              </a:ext>
            </a:extLst>
          </p:cNvPr>
          <p:cNvPicPr>
            <a:picLocks noChangeAspect="1"/>
          </p:cNvPicPr>
          <p:nvPr/>
        </p:nvPicPr>
        <p:blipFill>
          <a:blip r:embed="rId3"/>
          <a:stretch>
            <a:fillRect/>
          </a:stretch>
        </p:blipFill>
        <p:spPr>
          <a:xfrm>
            <a:off x="5301816" y="3228604"/>
            <a:ext cx="5700864" cy="3133120"/>
          </a:xfrm>
          <a:prstGeom prst="rect">
            <a:avLst/>
          </a:prstGeom>
        </p:spPr>
      </p:pic>
      <p:sp>
        <p:nvSpPr>
          <p:cNvPr id="2" name="Titolo 1">
            <a:extLst>
              <a:ext uri="{FF2B5EF4-FFF2-40B4-BE49-F238E27FC236}">
                <a16:creationId xmlns:a16="http://schemas.microsoft.com/office/drawing/2014/main" id="{6A596AF0-90C6-927D-8DC1-617B892ADDD1}"/>
              </a:ext>
            </a:extLst>
          </p:cNvPr>
          <p:cNvSpPr>
            <a:spLocks noGrp="1"/>
          </p:cNvSpPr>
          <p:nvPr>
            <p:ph type="title"/>
          </p:nvPr>
        </p:nvSpPr>
        <p:spPr/>
        <p:txBody>
          <a:bodyPr/>
          <a:lstStyle/>
          <a:p>
            <a:r>
              <a:rPr lang="en-GB" dirty="0"/>
              <a:t>Einstein Telescope</a:t>
            </a:r>
          </a:p>
        </p:txBody>
      </p:sp>
      <p:pic>
        <p:nvPicPr>
          <p:cNvPr id="8" name="Segnaposto contenuto 7">
            <a:extLst>
              <a:ext uri="{FF2B5EF4-FFF2-40B4-BE49-F238E27FC236}">
                <a16:creationId xmlns:a16="http://schemas.microsoft.com/office/drawing/2014/main" id="{2E7F62DA-C7B6-CF4C-D235-5AD949158C1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110920" y="365125"/>
            <a:ext cx="4242880" cy="2386618"/>
          </a:xfrm>
        </p:spPr>
      </p:pic>
      <p:sp>
        <p:nvSpPr>
          <p:cNvPr id="4" name="Segnaposto data 3"/>
          <p:cNvSpPr>
            <a:spLocks noGrp="1"/>
          </p:cNvSpPr>
          <p:nvPr>
            <p:ph type="dt" sz="half" idx="10"/>
          </p:nvPr>
        </p:nvSpPr>
        <p:spPr/>
        <p:txBody>
          <a:bodyPr/>
          <a:lstStyle/>
          <a:p>
            <a:r>
              <a:rPr lang="en-US"/>
              <a:t>GWDVac'22 - 29/09/2022</a:t>
            </a:r>
            <a:endParaRPr lang="en-GB"/>
          </a:p>
        </p:txBody>
      </p:sp>
      <p:sp>
        <p:nvSpPr>
          <p:cNvPr id="5" name="Segnaposto piè di pagina 4"/>
          <p:cNvSpPr>
            <a:spLocks noGrp="1"/>
          </p:cNvSpPr>
          <p:nvPr>
            <p:ph type="ftr" sz="quarter" idx="11"/>
          </p:nvPr>
        </p:nvSpPr>
        <p:spPr/>
        <p:txBody>
          <a:bodyPr/>
          <a:lstStyle/>
          <a:p>
            <a:r>
              <a:rPr lang="en-US"/>
              <a:t>CO2 laser techniques in the perspective of future GW detectors  Diana Lumaca </a:t>
            </a:r>
            <a:endParaRPr lang="en-GB"/>
          </a:p>
        </p:txBody>
      </p:sp>
      <p:sp>
        <p:nvSpPr>
          <p:cNvPr id="6" name="Segnaposto numero diapositiva 5"/>
          <p:cNvSpPr>
            <a:spLocks noGrp="1"/>
          </p:cNvSpPr>
          <p:nvPr>
            <p:ph type="sldNum" sz="quarter" idx="12"/>
          </p:nvPr>
        </p:nvSpPr>
        <p:spPr/>
        <p:txBody>
          <a:bodyPr/>
          <a:lstStyle/>
          <a:p>
            <a:fld id="{D7890409-BD9A-499F-A16C-B9DDFEDF4FB8}" type="slidenum">
              <a:rPr lang="en-GB" smtClean="0"/>
              <a:t>3</a:t>
            </a:fld>
            <a:endParaRPr lang="en-GB"/>
          </a:p>
        </p:txBody>
      </p:sp>
      <p:pic>
        <p:nvPicPr>
          <p:cNvPr id="10" name="Immagine 9">
            <a:extLst>
              <a:ext uri="{FF2B5EF4-FFF2-40B4-BE49-F238E27FC236}">
                <a16:creationId xmlns:a16="http://schemas.microsoft.com/office/drawing/2014/main" id="{6A485911-31EF-67DE-48BB-70E4D18BC50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5281" y="3926041"/>
            <a:ext cx="3917436" cy="2426038"/>
          </a:xfrm>
          <a:prstGeom prst="rect">
            <a:avLst/>
          </a:prstGeom>
        </p:spPr>
      </p:pic>
      <p:sp>
        <p:nvSpPr>
          <p:cNvPr id="13" name="CasellaDiTesto 12">
            <a:extLst>
              <a:ext uri="{FF2B5EF4-FFF2-40B4-BE49-F238E27FC236}">
                <a16:creationId xmlns:a16="http://schemas.microsoft.com/office/drawing/2014/main" id="{BC94E96A-056B-77A9-1635-3FDF609C337A}"/>
              </a:ext>
            </a:extLst>
          </p:cNvPr>
          <p:cNvSpPr txBox="1"/>
          <p:nvPr/>
        </p:nvSpPr>
        <p:spPr>
          <a:xfrm>
            <a:off x="838200" y="1441885"/>
            <a:ext cx="8771628" cy="2523768"/>
          </a:xfrm>
          <a:prstGeom prst="rect">
            <a:avLst/>
          </a:prstGeom>
          <a:noFill/>
        </p:spPr>
        <p:txBody>
          <a:bodyPr wrap="square" rtlCol="0">
            <a:spAutoFit/>
          </a:bodyPr>
          <a:lstStyle/>
          <a:p>
            <a:pPr>
              <a:spcBef>
                <a:spcPts val="600"/>
              </a:spcBef>
            </a:pPr>
            <a:r>
              <a:rPr lang="en-GB" sz="1600" dirty="0"/>
              <a:t>Third-generation, gravitational-wave observatory:</a:t>
            </a:r>
          </a:p>
          <a:p>
            <a:pPr marL="285750" indent="-285750">
              <a:spcBef>
                <a:spcPts val="600"/>
              </a:spcBef>
              <a:buFont typeface="Wingdings" panose="05000000000000000000" pitchFamily="2" charset="2"/>
              <a:buChar char="Ø"/>
            </a:pPr>
            <a:r>
              <a:rPr lang="en-GB" sz="1600" dirty="0"/>
              <a:t>a greatly improved </a:t>
            </a:r>
            <a:r>
              <a:rPr lang="en-GB" sz="1600" b="1" dirty="0"/>
              <a:t>sensitivity</a:t>
            </a:r>
          </a:p>
          <a:p>
            <a:pPr marL="285750" indent="-285750">
              <a:spcBef>
                <a:spcPts val="600"/>
              </a:spcBef>
              <a:buFont typeface="Arial" panose="020B0604020202020204" pitchFamily="34" charset="0"/>
              <a:buChar char="•"/>
            </a:pPr>
            <a:r>
              <a:rPr lang="en-GB" sz="1600" b="1" dirty="0"/>
              <a:t>underground</a:t>
            </a:r>
            <a:r>
              <a:rPr lang="en-GB" sz="1600" dirty="0"/>
              <a:t> infrastructure</a:t>
            </a:r>
          </a:p>
          <a:p>
            <a:pPr marL="285750" indent="-285750">
              <a:spcBef>
                <a:spcPts val="600"/>
              </a:spcBef>
              <a:buFont typeface="Arial" panose="020B0604020202020204" pitchFamily="34" charset="0"/>
              <a:buChar char="•"/>
            </a:pPr>
            <a:r>
              <a:rPr lang="en-GB" sz="1600" b="1" dirty="0"/>
              <a:t>10km</a:t>
            </a:r>
            <a:r>
              <a:rPr lang="en-GB" sz="1600" dirty="0"/>
              <a:t> long arms</a:t>
            </a:r>
          </a:p>
          <a:p>
            <a:pPr marL="285750" indent="-285750">
              <a:spcBef>
                <a:spcPts val="600"/>
              </a:spcBef>
              <a:buFont typeface="Arial" panose="020B0604020202020204" pitchFamily="34" charset="0"/>
              <a:buChar char="•"/>
            </a:pPr>
            <a:r>
              <a:rPr lang="en-GB" sz="1600" b="1" dirty="0">
                <a:effectLst/>
              </a:rPr>
              <a:t>three nested detector</a:t>
            </a:r>
            <a:r>
              <a:rPr lang="en-GB" sz="1600" dirty="0">
                <a:effectLst/>
              </a:rPr>
              <a:t>: each will comprise two interferometers, one specialised for detecting low-frequency (</a:t>
            </a:r>
            <a:r>
              <a:rPr lang="en-GB" sz="1600" b="1" dirty="0">
                <a:solidFill>
                  <a:srgbClr val="1000FC"/>
                </a:solidFill>
                <a:effectLst/>
              </a:rPr>
              <a:t>ET-LF</a:t>
            </a:r>
            <a:r>
              <a:rPr lang="en-GB" sz="1600" dirty="0">
                <a:effectLst/>
              </a:rPr>
              <a:t>) gravitational waves and the other one for the high-frequency (</a:t>
            </a:r>
            <a:r>
              <a:rPr lang="en-GB" sz="1600" b="1" dirty="0">
                <a:solidFill>
                  <a:srgbClr val="FC0000"/>
                </a:solidFill>
                <a:effectLst/>
              </a:rPr>
              <a:t>ET-HF</a:t>
            </a:r>
            <a:r>
              <a:rPr lang="en-GB" sz="1600" dirty="0">
                <a:effectLst/>
              </a:rPr>
              <a:t>) part.</a:t>
            </a:r>
            <a:r>
              <a:rPr lang="en-GB" sz="1600" dirty="0"/>
              <a:t>	</a:t>
            </a:r>
          </a:p>
          <a:p>
            <a:pPr marL="285750" indent="-285750">
              <a:spcBef>
                <a:spcPts val="600"/>
              </a:spcBef>
              <a:buFont typeface="Arial" panose="020B0604020202020204" pitchFamily="34" charset="0"/>
              <a:buChar char="•"/>
            </a:pPr>
            <a:r>
              <a:rPr lang="en-GB" sz="1600" dirty="0">
                <a:solidFill>
                  <a:srgbClr val="1000FC"/>
                </a:solidFill>
              </a:rPr>
              <a:t>cryogenic temperature (down to 10 – 20K)</a:t>
            </a:r>
          </a:p>
          <a:p>
            <a:pPr marL="285750" indent="-285750">
              <a:spcBef>
                <a:spcPts val="600"/>
              </a:spcBef>
              <a:buFont typeface="Arial" panose="020B0604020202020204" pitchFamily="34" charset="0"/>
              <a:buChar char="•"/>
            </a:pPr>
            <a:r>
              <a:rPr lang="en-GB" sz="1600" dirty="0">
                <a:solidFill>
                  <a:srgbClr val="1000FC"/>
                </a:solidFill>
              </a:rPr>
              <a:t>200 kg, Si or Sapphire substrate</a:t>
            </a:r>
          </a:p>
        </p:txBody>
      </p:sp>
      <p:sp>
        <p:nvSpPr>
          <p:cNvPr id="15" name="CasellaDiTesto 14">
            <a:hlinkClick r:id="rId6"/>
            <a:extLst>
              <a:ext uri="{FF2B5EF4-FFF2-40B4-BE49-F238E27FC236}">
                <a16:creationId xmlns:a16="http://schemas.microsoft.com/office/drawing/2014/main" id="{BACAA0D6-6AE8-1F54-CEDC-49413CDBCBFD}"/>
              </a:ext>
            </a:extLst>
          </p:cNvPr>
          <p:cNvSpPr txBox="1"/>
          <p:nvPr/>
        </p:nvSpPr>
        <p:spPr>
          <a:xfrm>
            <a:off x="9873816" y="6115503"/>
            <a:ext cx="1476000" cy="246221"/>
          </a:xfrm>
          <a:prstGeom prst="rect">
            <a:avLst/>
          </a:prstGeom>
          <a:noFill/>
          <a:ln>
            <a:solidFill>
              <a:schemeClr val="tx1"/>
            </a:solidFill>
          </a:ln>
        </p:spPr>
        <p:txBody>
          <a:bodyPr wrap="square">
            <a:spAutoFit/>
          </a:bodyPr>
          <a:lstStyle/>
          <a:p>
            <a:pPr algn="ctr"/>
            <a:r>
              <a:rPr lang="en-GB" sz="1000" dirty="0">
                <a:hlinkClick r:id="rId6"/>
              </a:rPr>
              <a:t>http://www.et-gw.eu/</a:t>
            </a:r>
            <a:endParaRPr lang="en-GB" sz="1000" dirty="0"/>
          </a:p>
        </p:txBody>
      </p:sp>
      <p:sp>
        <p:nvSpPr>
          <p:cNvPr id="7" name="CasellaDiTesto 6">
            <a:extLst>
              <a:ext uri="{FF2B5EF4-FFF2-40B4-BE49-F238E27FC236}">
                <a16:creationId xmlns:a16="http://schemas.microsoft.com/office/drawing/2014/main" id="{ECE4BFEA-A570-87F9-76EA-602C13D44901}"/>
              </a:ext>
            </a:extLst>
          </p:cNvPr>
          <p:cNvSpPr txBox="1"/>
          <p:nvPr/>
        </p:nvSpPr>
        <p:spPr>
          <a:xfrm>
            <a:off x="8395855" y="3429000"/>
            <a:ext cx="2953961" cy="646331"/>
          </a:xfrm>
          <a:prstGeom prst="rect">
            <a:avLst/>
          </a:prstGeom>
          <a:noFill/>
        </p:spPr>
        <p:txBody>
          <a:bodyPr wrap="square" rtlCol="0">
            <a:spAutoFit/>
          </a:bodyPr>
          <a:lstStyle/>
          <a:p>
            <a:pPr marL="285750" indent="-285750">
              <a:buFont typeface="Wingdings" panose="05000000000000000000" pitchFamily="2" charset="2"/>
              <a:buChar char="q"/>
            </a:pPr>
            <a:r>
              <a:rPr lang="en-GB" dirty="0"/>
              <a:t>KAGRA (2.5 Gen)</a:t>
            </a:r>
          </a:p>
          <a:p>
            <a:pPr marL="285750" indent="-285750">
              <a:buFont typeface="Wingdings" panose="05000000000000000000" pitchFamily="2" charset="2"/>
              <a:buChar char="q"/>
            </a:pPr>
            <a:r>
              <a:rPr lang="en-GB" dirty="0"/>
              <a:t>Voyager/Cosmic Explorer</a:t>
            </a:r>
          </a:p>
        </p:txBody>
      </p:sp>
      <p:sp>
        <p:nvSpPr>
          <p:cNvPr id="9" name="Rettangolo con angoli arrotondati 8">
            <a:extLst>
              <a:ext uri="{FF2B5EF4-FFF2-40B4-BE49-F238E27FC236}">
                <a16:creationId xmlns:a16="http://schemas.microsoft.com/office/drawing/2014/main" id="{A18149D9-E335-C069-3C81-1D2334611477}"/>
              </a:ext>
            </a:extLst>
          </p:cNvPr>
          <p:cNvSpPr/>
          <p:nvPr/>
        </p:nvSpPr>
        <p:spPr>
          <a:xfrm>
            <a:off x="918332" y="3879193"/>
            <a:ext cx="2088000" cy="2088000"/>
          </a:xfrm>
          <a:prstGeom prst="roundRect">
            <a:avLst>
              <a:gd name="adj" fmla="val 9930"/>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a:extLst>
              <a:ext uri="{FF2B5EF4-FFF2-40B4-BE49-F238E27FC236}">
                <a16:creationId xmlns:a16="http://schemas.microsoft.com/office/drawing/2014/main" id="{4EC677E8-7B88-7FD6-4527-EC69FEC2BD0C}"/>
              </a:ext>
            </a:extLst>
          </p:cNvPr>
          <p:cNvSpPr txBox="1"/>
          <p:nvPr/>
        </p:nvSpPr>
        <p:spPr>
          <a:xfrm>
            <a:off x="5207540" y="858629"/>
            <a:ext cx="1776919" cy="338554"/>
          </a:xfrm>
          <a:prstGeom prst="rect">
            <a:avLst/>
          </a:prstGeom>
          <a:solidFill>
            <a:schemeClr val="bg1"/>
          </a:solidFill>
          <a:ln>
            <a:solidFill>
              <a:schemeClr val="tx1"/>
            </a:solidFill>
          </a:ln>
        </p:spPr>
        <p:txBody>
          <a:bodyPr wrap="square" rtlCol="0">
            <a:spAutoFit/>
          </a:bodyPr>
          <a:lstStyle/>
          <a:p>
            <a:r>
              <a:rPr lang="en-GB" sz="1600" dirty="0"/>
              <a:t>Talk by M. </a:t>
            </a:r>
            <a:r>
              <a:rPr lang="en-GB" sz="1600" dirty="0" err="1"/>
              <a:t>Punturo</a:t>
            </a:r>
            <a:endParaRPr lang="en-GB" sz="1600" dirty="0"/>
          </a:p>
        </p:txBody>
      </p:sp>
    </p:spTree>
    <p:extLst>
      <p:ext uri="{BB962C8B-B14F-4D97-AF65-F5344CB8AC3E}">
        <p14:creationId xmlns:p14="http://schemas.microsoft.com/office/powerpoint/2010/main" val="241749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5" end="5"/>
                                            </p:txEl>
                                          </p:spTgt>
                                        </p:tgtEl>
                                        <p:attrNameLst>
                                          <p:attrName>style.visibility</p:attrName>
                                        </p:attrNameLst>
                                      </p:cBhvr>
                                      <p:to>
                                        <p:strVal val="visible"/>
                                      </p:to>
                                    </p:set>
                                    <p:animEffect transition="in" filter="fade">
                                      <p:cBhvr>
                                        <p:cTn id="10" dur="500"/>
                                        <p:tgtEl>
                                          <p:spTgt spid="1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6" end="6"/>
                                            </p:txEl>
                                          </p:spTgt>
                                        </p:tgtEl>
                                        <p:attrNameLst>
                                          <p:attrName>style.visibility</p:attrName>
                                        </p:attrNameLst>
                                      </p:cBhvr>
                                      <p:to>
                                        <p:strVal val="visible"/>
                                      </p:to>
                                    </p:set>
                                    <p:animEffect transition="in" filter="fade">
                                      <p:cBhvr>
                                        <p:cTn id="1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C122C5-3835-76A7-648D-2FFD361EA943}"/>
              </a:ext>
            </a:extLst>
          </p:cNvPr>
          <p:cNvSpPr>
            <a:spLocks noGrp="1"/>
          </p:cNvSpPr>
          <p:nvPr>
            <p:ph type="title"/>
          </p:nvPr>
        </p:nvSpPr>
        <p:spPr/>
        <p:txBody>
          <a:bodyPr/>
          <a:lstStyle/>
          <a:p>
            <a:r>
              <a:rPr lang="en-GB" dirty="0"/>
              <a:t>Payload cryogenic operation</a:t>
            </a:r>
          </a:p>
        </p:txBody>
      </p:sp>
      <p:sp>
        <p:nvSpPr>
          <p:cNvPr id="3" name="Segnaposto contenuto 2">
            <a:extLst>
              <a:ext uri="{FF2B5EF4-FFF2-40B4-BE49-F238E27FC236}">
                <a16:creationId xmlns:a16="http://schemas.microsoft.com/office/drawing/2014/main" id="{1B4CC175-D249-A202-D715-1FC8984F41BC}"/>
              </a:ext>
            </a:extLst>
          </p:cNvPr>
          <p:cNvSpPr>
            <a:spLocks noGrp="1"/>
          </p:cNvSpPr>
          <p:nvPr>
            <p:ph idx="1"/>
          </p:nvPr>
        </p:nvSpPr>
        <p:spPr>
          <a:xfrm>
            <a:off x="838200" y="1690688"/>
            <a:ext cx="10515600" cy="1803339"/>
          </a:xfrm>
        </p:spPr>
        <p:txBody>
          <a:bodyPr>
            <a:noAutofit/>
          </a:bodyPr>
          <a:lstStyle/>
          <a:p>
            <a:r>
              <a:rPr lang="en-GB" sz="2200" dirty="0"/>
              <a:t>Steering and controlling the mirrors</a:t>
            </a:r>
          </a:p>
          <a:p>
            <a:r>
              <a:rPr lang="en-GB" sz="2200" dirty="0"/>
              <a:t>Part of the cooling system</a:t>
            </a:r>
          </a:p>
          <a:p>
            <a:endParaRPr lang="en-GB" sz="2200" dirty="0"/>
          </a:p>
          <a:p>
            <a:pPr>
              <a:buFont typeface="Wingdings" panose="05000000000000000000" pitchFamily="2" charset="2"/>
              <a:buChar char="Ø"/>
            </a:pPr>
            <a:r>
              <a:rPr lang="en-GB" sz="2200" b="1" dirty="0"/>
              <a:t>Suitable mechanical system hosting the mirrors at cryogenic temperature</a:t>
            </a:r>
          </a:p>
        </p:txBody>
      </p:sp>
      <p:sp>
        <p:nvSpPr>
          <p:cNvPr id="4" name="Segnaposto data 3"/>
          <p:cNvSpPr>
            <a:spLocks noGrp="1"/>
          </p:cNvSpPr>
          <p:nvPr>
            <p:ph type="dt" sz="half" idx="10"/>
          </p:nvPr>
        </p:nvSpPr>
        <p:spPr/>
        <p:txBody>
          <a:bodyPr/>
          <a:lstStyle/>
          <a:p>
            <a:r>
              <a:rPr lang="en-US"/>
              <a:t>GWDVac'22 - 29/09/2022</a:t>
            </a:r>
            <a:endParaRPr lang="en-GB" dirty="0"/>
          </a:p>
        </p:txBody>
      </p:sp>
      <p:sp>
        <p:nvSpPr>
          <p:cNvPr id="5" name="Segnaposto piè di pagina 4"/>
          <p:cNvSpPr>
            <a:spLocks noGrp="1"/>
          </p:cNvSpPr>
          <p:nvPr>
            <p:ph type="ftr" sz="quarter" idx="11"/>
          </p:nvPr>
        </p:nvSpPr>
        <p:spPr/>
        <p:txBody>
          <a:bodyPr/>
          <a:lstStyle/>
          <a:p>
            <a:r>
              <a:rPr lang="en-US" dirty="0"/>
              <a:t>CO2 laser techniques in the perspective of future GW detectors  Diana Lumaca </a:t>
            </a:r>
            <a:endParaRPr lang="en-GB" dirty="0"/>
          </a:p>
        </p:txBody>
      </p:sp>
      <p:sp>
        <p:nvSpPr>
          <p:cNvPr id="6" name="Segnaposto numero diapositiva 5"/>
          <p:cNvSpPr>
            <a:spLocks noGrp="1"/>
          </p:cNvSpPr>
          <p:nvPr>
            <p:ph type="sldNum" sz="quarter" idx="12"/>
          </p:nvPr>
        </p:nvSpPr>
        <p:spPr/>
        <p:txBody>
          <a:bodyPr/>
          <a:lstStyle/>
          <a:p>
            <a:fld id="{D7890409-BD9A-499F-A16C-B9DDFEDF4FB8}" type="slidenum">
              <a:rPr lang="en-GB" smtClean="0"/>
              <a:t>4</a:t>
            </a:fld>
            <a:endParaRPr lang="en-GB" dirty="0"/>
          </a:p>
        </p:txBody>
      </p:sp>
      <p:pic>
        <p:nvPicPr>
          <p:cNvPr id="7" name="Immagine 6">
            <a:extLst>
              <a:ext uri="{FF2B5EF4-FFF2-40B4-BE49-F238E27FC236}">
                <a16:creationId xmlns:a16="http://schemas.microsoft.com/office/drawing/2014/main" id="{6F84EB95-F457-A3A0-61A2-27DA70AE35E1}"/>
              </a:ext>
            </a:extLst>
          </p:cNvPr>
          <p:cNvPicPr>
            <a:picLocks noChangeAspect="1"/>
          </p:cNvPicPr>
          <p:nvPr/>
        </p:nvPicPr>
        <p:blipFill rotWithShape="1">
          <a:blip r:embed="rId3">
            <a:extLst>
              <a:ext uri="{28A0092B-C50C-407E-A947-70E740481C1C}">
                <a14:useLocalDpi xmlns:a14="http://schemas.microsoft.com/office/drawing/2010/main" val="0"/>
              </a:ext>
            </a:extLst>
          </a:blip>
          <a:srcRect l="39995" t="2012" r="764" b="1854"/>
          <a:stretch/>
        </p:blipFill>
        <p:spPr>
          <a:xfrm>
            <a:off x="8857118" y="365125"/>
            <a:ext cx="2496682" cy="2326046"/>
          </a:xfrm>
          <a:prstGeom prst="rect">
            <a:avLst/>
          </a:prstGeom>
        </p:spPr>
      </p:pic>
      <p:sp>
        <p:nvSpPr>
          <p:cNvPr id="9" name="CasellaDiTesto 8">
            <a:extLst>
              <a:ext uri="{FF2B5EF4-FFF2-40B4-BE49-F238E27FC236}">
                <a16:creationId xmlns:a16="http://schemas.microsoft.com/office/drawing/2014/main" id="{A8E2F9EE-49AF-AB43-CB5B-6C357BFE4105}"/>
              </a:ext>
            </a:extLst>
          </p:cNvPr>
          <p:cNvSpPr txBox="1"/>
          <p:nvPr/>
        </p:nvSpPr>
        <p:spPr>
          <a:xfrm>
            <a:off x="838200" y="3494028"/>
            <a:ext cx="10515600" cy="2862322"/>
          </a:xfrm>
          <a:prstGeom prst="rect">
            <a:avLst/>
          </a:prstGeom>
          <a:noFill/>
        </p:spPr>
        <p:txBody>
          <a:bodyPr wrap="square">
            <a:spAutoFit/>
          </a:bodyPr>
          <a:lstStyle/>
          <a:p>
            <a:pPr marL="285750" indent="-285750">
              <a:buFont typeface="Arial" panose="020B0604020202020204" pitchFamily="34" charset="0"/>
              <a:buChar char="•"/>
            </a:pPr>
            <a:r>
              <a:rPr lang="en-GB" sz="2000" dirty="0"/>
              <a:t>Position/acceleration sensing and actuation hardware</a:t>
            </a:r>
          </a:p>
          <a:p>
            <a:pPr marL="742950" lvl="1" indent="-285750">
              <a:buFont typeface="Arial" panose="020B0604020202020204" pitchFamily="34" charset="0"/>
              <a:buChar char="•"/>
            </a:pPr>
            <a:r>
              <a:rPr lang="en-GB" sz="2000" dirty="0"/>
              <a:t>Slow-down and align interferometer’s mirrors, driving their dynamics within the gain range of automatic error signals</a:t>
            </a:r>
          </a:p>
          <a:p>
            <a:pPr marL="742950" lvl="1" indent="-285750">
              <a:buFont typeface="Arial" panose="020B0604020202020204" pitchFamily="34" charset="0"/>
              <a:buChar char="•"/>
            </a:pPr>
            <a:r>
              <a:rPr lang="en-GB" sz="2000" dirty="0"/>
              <a:t>Cryogenics and low frequency operation</a:t>
            </a:r>
          </a:p>
          <a:p>
            <a:pPr marL="742950" lvl="1" indent="-285750">
              <a:buFont typeface="Arial" panose="020B0604020202020204" pitchFamily="34" charset="0"/>
              <a:buChar char="•"/>
            </a:pPr>
            <a:r>
              <a:rPr lang="en-GB" sz="2000" dirty="0"/>
              <a:t>Geophones, accelerometers, coil-magnet actuators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Remote diagnostic and conditioning of mirror’s surfaces at low temperature</a:t>
            </a:r>
          </a:p>
          <a:p>
            <a:pPr marL="742950" lvl="1" indent="-285750">
              <a:buFont typeface="Arial" panose="020B0604020202020204" pitchFamily="34" charset="0"/>
              <a:buChar char="•"/>
            </a:pPr>
            <a:r>
              <a:rPr lang="en-GB" sz="2000" dirty="0"/>
              <a:t>Mechanical and thermal observables related to the heat link must be kept under control</a:t>
            </a:r>
          </a:p>
          <a:p>
            <a:pPr marL="742950" lvl="1" indent="-285750">
              <a:buFont typeface="Arial" panose="020B0604020202020204" pitchFamily="34" charset="0"/>
              <a:buChar char="•"/>
            </a:pPr>
            <a:r>
              <a:rPr lang="en-GB" sz="2000" b="1" dirty="0"/>
              <a:t>Physical contaminants: electrostatic charge, dust, frost, ….</a:t>
            </a:r>
          </a:p>
        </p:txBody>
      </p:sp>
      <p:sp>
        <p:nvSpPr>
          <p:cNvPr id="8" name="CasellaDiTesto 7">
            <a:hlinkClick r:id="rId4"/>
            <a:extLst>
              <a:ext uri="{FF2B5EF4-FFF2-40B4-BE49-F238E27FC236}">
                <a16:creationId xmlns:a16="http://schemas.microsoft.com/office/drawing/2014/main" id="{B323457A-B2A3-4265-B5FD-4D731FAA96E1}"/>
              </a:ext>
            </a:extLst>
          </p:cNvPr>
          <p:cNvSpPr txBox="1"/>
          <p:nvPr/>
        </p:nvSpPr>
        <p:spPr>
          <a:xfrm>
            <a:off x="9390890" y="2691171"/>
            <a:ext cx="1607494" cy="246221"/>
          </a:xfrm>
          <a:prstGeom prst="rect">
            <a:avLst/>
          </a:prstGeom>
          <a:noFill/>
          <a:ln>
            <a:solidFill>
              <a:schemeClr val="tx1"/>
            </a:solidFill>
          </a:ln>
        </p:spPr>
        <p:txBody>
          <a:bodyPr wrap="square">
            <a:spAutoFit/>
          </a:bodyPr>
          <a:lstStyle/>
          <a:p>
            <a:pPr algn="ctr"/>
            <a:r>
              <a:rPr lang="en-GB" sz="1000" dirty="0">
                <a:hlinkClick r:id="rId4"/>
              </a:rPr>
              <a:t>https://www.virgo-gw.eu</a:t>
            </a:r>
            <a:endParaRPr lang="en-GB" sz="1000" dirty="0"/>
          </a:p>
        </p:txBody>
      </p:sp>
      <p:sp>
        <p:nvSpPr>
          <p:cNvPr id="10" name="CasellaDiTesto 9">
            <a:extLst>
              <a:ext uri="{FF2B5EF4-FFF2-40B4-BE49-F238E27FC236}">
                <a16:creationId xmlns:a16="http://schemas.microsoft.com/office/drawing/2014/main" id="{5E9FD52E-83E1-7DF5-BAC1-DB683F9892E4}"/>
              </a:ext>
            </a:extLst>
          </p:cNvPr>
          <p:cNvSpPr txBox="1"/>
          <p:nvPr/>
        </p:nvSpPr>
        <p:spPr>
          <a:xfrm>
            <a:off x="6463145" y="1325563"/>
            <a:ext cx="2272293" cy="584775"/>
          </a:xfrm>
          <a:prstGeom prst="rect">
            <a:avLst/>
          </a:prstGeom>
          <a:solidFill>
            <a:schemeClr val="bg1"/>
          </a:solidFill>
          <a:ln>
            <a:solidFill>
              <a:schemeClr val="tx1"/>
            </a:solidFill>
          </a:ln>
        </p:spPr>
        <p:txBody>
          <a:bodyPr wrap="square" rtlCol="0">
            <a:spAutoFit/>
          </a:bodyPr>
          <a:lstStyle/>
          <a:p>
            <a:r>
              <a:rPr lang="en-GB" sz="1600" dirty="0"/>
              <a:t>Talk by G. </a:t>
            </a:r>
            <a:r>
              <a:rPr lang="en-GB" sz="1600" dirty="0" err="1"/>
              <a:t>Gemme</a:t>
            </a:r>
            <a:r>
              <a:rPr lang="en-GB" sz="1600" dirty="0"/>
              <a:t> ,</a:t>
            </a:r>
          </a:p>
          <a:p>
            <a:r>
              <a:rPr lang="en-GB" sz="1600" dirty="0"/>
              <a:t> F. </a:t>
            </a:r>
            <a:r>
              <a:rPr lang="en-GB" sz="1600" dirty="0" err="1"/>
              <a:t>Fidecaro</a:t>
            </a:r>
            <a:r>
              <a:rPr lang="en-GB" sz="1600" dirty="0"/>
              <a:t> and  P. </a:t>
            </a:r>
            <a:r>
              <a:rPr lang="en-GB" sz="1600" dirty="0" err="1"/>
              <a:t>Puppo</a:t>
            </a:r>
            <a:endParaRPr lang="en-GB" sz="1600" dirty="0"/>
          </a:p>
        </p:txBody>
      </p:sp>
    </p:spTree>
    <p:extLst>
      <p:ext uri="{BB962C8B-B14F-4D97-AF65-F5344CB8AC3E}">
        <p14:creationId xmlns:p14="http://schemas.microsoft.com/office/powerpoint/2010/main" val="1867234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89C531-9232-F819-1ACD-F70AA4D1B06C}"/>
              </a:ext>
            </a:extLst>
          </p:cNvPr>
          <p:cNvSpPr>
            <a:spLocks noGrp="1"/>
          </p:cNvSpPr>
          <p:nvPr>
            <p:ph type="title"/>
          </p:nvPr>
        </p:nvSpPr>
        <p:spPr/>
        <p:txBody>
          <a:bodyPr>
            <a:normAutofit/>
          </a:bodyPr>
          <a:lstStyle/>
          <a:p>
            <a:r>
              <a:rPr lang="en-GB" dirty="0"/>
              <a:t>Mirrors’ surface condition at cryogenic temperatures</a:t>
            </a:r>
          </a:p>
        </p:txBody>
      </p:sp>
      <p:sp>
        <p:nvSpPr>
          <p:cNvPr id="3" name="Segnaposto contenuto 2">
            <a:extLst>
              <a:ext uri="{FF2B5EF4-FFF2-40B4-BE49-F238E27FC236}">
                <a16:creationId xmlns:a16="http://schemas.microsoft.com/office/drawing/2014/main" id="{9D4526EB-321F-25F7-1CC8-04E5B6828B07}"/>
              </a:ext>
            </a:extLst>
          </p:cNvPr>
          <p:cNvSpPr>
            <a:spLocks noGrp="1"/>
          </p:cNvSpPr>
          <p:nvPr>
            <p:ph idx="1"/>
          </p:nvPr>
        </p:nvSpPr>
        <p:spPr>
          <a:xfrm>
            <a:off x="838200" y="1825625"/>
            <a:ext cx="7586714" cy="4351338"/>
          </a:xfrm>
        </p:spPr>
        <p:txBody>
          <a:bodyPr>
            <a:normAutofit lnSpcReduction="10000"/>
          </a:bodyPr>
          <a:lstStyle/>
          <a:p>
            <a:pPr>
              <a:lnSpc>
                <a:spcPct val="100000"/>
              </a:lnSpc>
            </a:pPr>
            <a:r>
              <a:rPr kumimoji="1" lang="en-US" altLang="ja-JP" sz="2000" b="0" dirty="0"/>
              <a:t>UHV </a:t>
            </a:r>
            <a:r>
              <a:rPr kumimoji="1" lang="en-US" altLang="ja-JP" sz="2000" b="1" dirty="0"/>
              <a:t>residual molecules </a:t>
            </a:r>
            <a:r>
              <a:rPr kumimoji="1" lang="en-US" altLang="ja-JP" sz="2000" b="0" dirty="0"/>
              <a:t>and </a:t>
            </a:r>
            <a:r>
              <a:rPr kumimoji="1" lang="en-US" altLang="ja-JP" sz="2000" b="1" dirty="0"/>
              <a:t>gas drifting </a:t>
            </a:r>
            <a:r>
              <a:rPr kumimoji="1" lang="en-US" altLang="ja-JP" sz="2000" b="0" dirty="0"/>
              <a:t>from RT section along with laser radiation:</a:t>
            </a:r>
          </a:p>
          <a:p>
            <a:pPr lvl="1">
              <a:lnSpc>
                <a:spcPct val="100000"/>
              </a:lnSpc>
              <a:buFont typeface="Wingdings" panose="05000000000000000000" pitchFamily="2" charset="2"/>
              <a:buChar char="Ø"/>
            </a:pPr>
            <a:endParaRPr kumimoji="1" lang="en-US" altLang="ja-JP" sz="2000" dirty="0">
              <a:sym typeface="Wingdings" panose="05000000000000000000" pitchFamily="2" charset="2"/>
            </a:endParaRPr>
          </a:p>
          <a:p>
            <a:pPr lvl="1">
              <a:lnSpc>
                <a:spcPct val="100000"/>
              </a:lnSpc>
              <a:buFont typeface="Wingdings" panose="05000000000000000000" pitchFamily="2" charset="2"/>
              <a:buChar char="Ø"/>
            </a:pPr>
            <a:r>
              <a:rPr kumimoji="1" lang="en-US" altLang="ja-JP" sz="2000" dirty="0">
                <a:sym typeface="Wingdings" panose="05000000000000000000" pitchFamily="2" charset="2"/>
              </a:rPr>
              <a:t>A</a:t>
            </a:r>
            <a:r>
              <a:rPr kumimoji="1" lang="en-US" altLang="ja-JP" sz="2000" b="0" dirty="0">
                <a:sym typeface="Wingdings" panose="05000000000000000000" pitchFamily="2" charset="2"/>
              </a:rPr>
              <a:t>dsorbed layer (adlayer): </a:t>
            </a:r>
            <a:r>
              <a:rPr kumimoji="1" lang="en-US" altLang="ja-JP" sz="2000" b="1" dirty="0">
                <a:sym typeface="Wingdings" panose="05000000000000000000" pitchFamily="2" charset="2"/>
              </a:rPr>
              <a:t>H</a:t>
            </a:r>
            <a:r>
              <a:rPr kumimoji="1" lang="en-US" altLang="ja-JP" sz="2000" b="1" baseline="-25000" dirty="0">
                <a:sym typeface="Wingdings" panose="05000000000000000000" pitchFamily="2" charset="2"/>
              </a:rPr>
              <a:t>2</a:t>
            </a:r>
            <a:r>
              <a:rPr kumimoji="1" lang="en-US" altLang="ja-JP" sz="2000" b="1" dirty="0">
                <a:sym typeface="Wingdings" panose="05000000000000000000" pitchFamily="2" charset="2"/>
              </a:rPr>
              <a:t>O</a:t>
            </a:r>
            <a:r>
              <a:rPr kumimoji="1" lang="en-US" altLang="ja-JP" sz="2000" b="0" dirty="0">
                <a:sym typeface="Wingdings" panose="05000000000000000000" pitchFamily="2" charset="2"/>
              </a:rPr>
              <a:t>, CO</a:t>
            </a:r>
            <a:r>
              <a:rPr kumimoji="1" lang="en-US" altLang="ja-JP" sz="2000" b="0" baseline="-25000" dirty="0">
                <a:sym typeface="Wingdings" panose="05000000000000000000" pitchFamily="2" charset="2"/>
              </a:rPr>
              <a:t>2</a:t>
            </a:r>
            <a:r>
              <a:rPr kumimoji="1" lang="en-US" altLang="ja-JP" sz="2000" b="0" dirty="0">
                <a:sym typeface="Wingdings" panose="05000000000000000000" pitchFamily="2" charset="2"/>
              </a:rPr>
              <a:t>, CH</a:t>
            </a:r>
            <a:r>
              <a:rPr kumimoji="1" lang="en-US" altLang="ja-JP" sz="2000" b="0" baseline="-25000" dirty="0">
                <a:sym typeface="Wingdings" panose="05000000000000000000" pitchFamily="2" charset="2"/>
              </a:rPr>
              <a:t>4</a:t>
            </a:r>
            <a:r>
              <a:rPr kumimoji="1" lang="en-US" altLang="ja-JP" sz="2000" b="0" dirty="0">
                <a:sym typeface="Wingdings" panose="05000000000000000000" pitchFamily="2" charset="2"/>
              </a:rPr>
              <a:t>, O</a:t>
            </a:r>
            <a:r>
              <a:rPr kumimoji="1" lang="en-US" altLang="ja-JP" sz="2000" b="0" baseline="-25000" dirty="0">
                <a:sym typeface="Wingdings" panose="05000000000000000000" pitchFamily="2" charset="2"/>
              </a:rPr>
              <a:t>2</a:t>
            </a:r>
            <a:r>
              <a:rPr kumimoji="1" lang="en-US" altLang="ja-JP" sz="2000" b="0" dirty="0">
                <a:sym typeface="Wingdings" panose="05000000000000000000" pitchFamily="2" charset="2"/>
              </a:rPr>
              <a:t>, N, …</a:t>
            </a:r>
            <a:endParaRPr kumimoji="1" lang="en-US" altLang="ja-JP" sz="2000" dirty="0">
              <a:sym typeface="Wingdings" panose="05000000000000000000" pitchFamily="2" charset="2"/>
            </a:endParaRPr>
          </a:p>
          <a:p>
            <a:pPr lvl="1">
              <a:lnSpc>
                <a:spcPct val="100000"/>
              </a:lnSpc>
            </a:pPr>
            <a:r>
              <a:rPr kumimoji="1" lang="en-US" altLang="ja-JP" sz="2000" dirty="0">
                <a:sym typeface="Wingdings" panose="05000000000000000000" pitchFamily="2" charset="2"/>
              </a:rPr>
              <a:t>Affect </a:t>
            </a:r>
            <a:r>
              <a:rPr kumimoji="1" lang="en-US" altLang="ja-JP" sz="2000" b="1" dirty="0">
                <a:sym typeface="Wingdings" panose="05000000000000000000" pitchFamily="2" charset="2"/>
              </a:rPr>
              <a:t>reflectivity</a:t>
            </a:r>
            <a:r>
              <a:rPr kumimoji="1" lang="en-US" altLang="ja-JP" sz="2000" dirty="0">
                <a:sym typeface="Wingdings" panose="05000000000000000000" pitchFamily="2" charset="2"/>
              </a:rPr>
              <a:t> and </a:t>
            </a:r>
            <a:r>
              <a:rPr kumimoji="1" lang="en-US" altLang="ja-JP" sz="2000" b="1" dirty="0">
                <a:sym typeface="Wingdings" panose="05000000000000000000" pitchFamily="2" charset="2"/>
              </a:rPr>
              <a:t>absorption</a:t>
            </a:r>
            <a:r>
              <a:rPr kumimoji="1" lang="en-US" altLang="ja-JP" sz="2000" dirty="0">
                <a:sym typeface="Wingdings" panose="05000000000000000000" pitchFamily="2" charset="2"/>
              </a:rPr>
              <a:t>, compromising </a:t>
            </a:r>
            <a:r>
              <a:rPr kumimoji="1" lang="en-US" altLang="ja-JP" sz="2000" b="1" dirty="0">
                <a:sym typeface="Wingdings" panose="05000000000000000000" pitchFamily="2" charset="2"/>
              </a:rPr>
              <a:t>cryogenic operation</a:t>
            </a:r>
            <a:r>
              <a:rPr kumimoji="1" lang="en-US" altLang="ja-JP" sz="2000" dirty="0">
                <a:sym typeface="Wingdings" panose="05000000000000000000" pitchFamily="2" charset="2"/>
              </a:rPr>
              <a:t>,  generating </a:t>
            </a:r>
            <a:r>
              <a:rPr kumimoji="1" lang="en-US" altLang="ja-JP" sz="2000" b="1" dirty="0">
                <a:sym typeface="Wingdings" panose="05000000000000000000" pitchFamily="2" charset="2"/>
              </a:rPr>
              <a:t>optical losses </a:t>
            </a:r>
            <a:r>
              <a:rPr kumimoji="1" lang="en-US" altLang="ja-JP" sz="2000" dirty="0">
                <a:sym typeface="Wingdings" panose="05000000000000000000" pitchFamily="2" charset="2"/>
              </a:rPr>
              <a:t>and worsening TN and overall </a:t>
            </a:r>
            <a:r>
              <a:rPr kumimoji="1" lang="en-US" altLang="ja-JP" sz="2000" b="1" dirty="0">
                <a:sym typeface="Wingdings" panose="05000000000000000000" pitchFamily="2" charset="2"/>
              </a:rPr>
              <a:t>sensitivity level</a:t>
            </a:r>
            <a:endParaRPr kumimoji="1" lang="en-US" altLang="ja-JP" sz="2000" b="1" dirty="0">
              <a:ea typeface="Verdana" panose="020B0604030504040204" pitchFamily="34" charset="0"/>
              <a:cs typeface="Arial" panose="020B0604020202020204" pitchFamily="34" charset="0"/>
              <a:sym typeface="Wingdings" panose="05000000000000000000" pitchFamily="2" charset="2"/>
            </a:endParaRPr>
          </a:p>
          <a:p>
            <a:pPr lvl="1">
              <a:lnSpc>
                <a:spcPct val="100000"/>
              </a:lnSpc>
            </a:pPr>
            <a:endParaRPr kumimoji="1" lang="en-US" altLang="ja-JP" sz="2000" b="1" dirty="0">
              <a:ea typeface="Verdana" panose="020B0604030504040204" pitchFamily="34" charset="0"/>
              <a:cs typeface="Arial" panose="020B0604020202020204" pitchFamily="34" charset="0"/>
              <a:sym typeface="Wingdings" panose="05000000000000000000" pitchFamily="2" charset="2"/>
            </a:endParaRPr>
          </a:p>
          <a:p>
            <a:pPr lvl="1">
              <a:lnSpc>
                <a:spcPct val="100000"/>
              </a:lnSpc>
            </a:pPr>
            <a:endParaRPr lang="en-US" altLang="ja-JP" sz="2000" b="0" dirty="0">
              <a:ea typeface="Verdana" panose="020B0604030504040204" pitchFamily="34" charset="0"/>
              <a:cs typeface="Arial" panose="020B0604020202020204" pitchFamily="34" charset="0"/>
            </a:endParaRPr>
          </a:p>
          <a:p>
            <a:pPr lvl="1">
              <a:lnSpc>
                <a:spcPct val="100000"/>
              </a:lnSpc>
            </a:pPr>
            <a:endParaRPr lang="en-US" altLang="ja-JP" sz="2000" b="0" dirty="0">
              <a:ea typeface="Verdana" panose="020B0604030504040204" pitchFamily="34" charset="0"/>
              <a:cs typeface="Arial" panose="020B0604020202020204" pitchFamily="34" charset="0"/>
            </a:endParaRPr>
          </a:p>
          <a:p>
            <a:r>
              <a:rPr lang="en-US" altLang="ja-JP" sz="1800" b="0" dirty="0">
                <a:ea typeface="Verdana" panose="020B0604030504040204" pitchFamily="34" charset="0"/>
                <a:cs typeface="Arial" panose="020B0604020202020204" pitchFamily="34" charset="0"/>
              </a:rPr>
              <a:t>Although cryogenic operation is a key feature of </a:t>
            </a:r>
            <a:r>
              <a:rPr lang="en-US" altLang="ja-JP" sz="1800" b="1" dirty="0">
                <a:ea typeface="Verdana" panose="020B0604030504040204" pitchFamily="34" charset="0"/>
                <a:cs typeface="Arial" panose="020B0604020202020204" pitchFamily="34" charset="0"/>
              </a:rPr>
              <a:t>KAGRA</a:t>
            </a:r>
            <a:r>
              <a:rPr lang="en-US" altLang="ja-JP" sz="1800" b="0" dirty="0">
                <a:ea typeface="Verdana" panose="020B0604030504040204" pitchFamily="34" charset="0"/>
                <a:cs typeface="Arial" panose="020B0604020202020204" pitchFamily="34" charset="0"/>
              </a:rPr>
              <a:t>, one of </a:t>
            </a:r>
            <a:r>
              <a:rPr kumimoji="1" lang="en-US" altLang="ja-JP" sz="1800" dirty="0">
                <a:ea typeface="Verdana" panose="020B0604030504040204" pitchFamily="34" charset="0"/>
                <a:cs typeface="Arial" panose="020B0604020202020204" pitchFamily="34" charset="0"/>
              </a:rPr>
              <a:t>the first</a:t>
            </a:r>
            <a:r>
              <a:rPr kumimoji="1" lang="en-US" altLang="ja-JP" sz="1800" b="0" dirty="0"/>
              <a:t> cryogenic tests (2019) suffered from </a:t>
            </a:r>
            <a:r>
              <a:rPr kumimoji="1" lang="en-US" altLang="ja-JP" sz="1800" b="1" dirty="0"/>
              <a:t>frost on the mirror</a:t>
            </a:r>
            <a:r>
              <a:rPr kumimoji="1" lang="en-US" altLang="ja-JP" sz="1800" b="0" dirty="0"/>
              <a:t>, </a:t>
            </a:r>
            <a:r>
              <a:rPr lang="en-US" altLang="ja-JP" sz="1800" b="0" dirty="0"/>
              <a:t>which disabled proper operation</a:t>
            </a:r>
          </a:p>
        </p:txBody>
      </p:sp>
      <p:sp>
        <p:nvSpPr>
          <p:cNvPr id="4" name="Segnaposto data 3"/>
          <p:cNvSpPr>
            <a:spLocks noGrp="1"/>
          </p:cNvSpPr>
          <p:nvPr>
            <p:ph type="dt" sz="half" idx="10"/>
          </p:nvPr>
        </p:nvSpPr>
        <p:spPr/>
        <p:txBody>
          <a:bodyPr/>
          <a:lstStyle/>
          <a:p>
            <a:r>
              <a:rPr lang="en-US"/>
              <a:t>GWDVac'22 - 29/09/2022</a:t>
            </a:r>
            <a:endParaRPr lang="en-GB" dirty="0"/>
          </a:p>
        </p:txBody>
      </p:sp>
      <p:sp>
        <p:nvSpPr>
          <p:cNvPr id="5" name="Segnaposto piè di pagina 4"/>
          <p:cNvSpPr>
            <a:spLocks noGrp="1"/>
          </p:cNvSpPr>
          <p:nvPr>
            <p:ph type="ftr" sz="quarter" idx="11"/>
          </p:nvPr>
        </p:nvSpPr>
        <p:spPr/>
        <p:txBody>
          <a:bodyPr/>
          <a:lstStyle/>
          <a:p>
            <a:r>
              <a:rPr lang="en-US" dirty="0"/>
              <a:t>CO2 laser techniques in the perspective of future GW detectors  Diana Lumaca </a:t>
            </a:r>
            <a:endParaRPr lang="en-GB" dirty="0"/>
          </a:p>
        </p:txBody>
      </p:sp>
      <p:sp>
        <p:nvSpPr>
          <p:cNvPr id="6" name="Segnaposto numero diapositiva 5"/>
          <p:cNvSpPr>
            <a:spLocks noGrp="1"/>
          </p:cNvSpPr>
          <p:nvPr>
            <p:ph type="sldNum" sz="quarter" idx="12"/>
          </p:nvPr>
        </p:nvSpPr>
        <p:spPr/>
        <p:txBody>
          <a:bodyPr/>
          <a:lstStyle/>
          <a:p>
            <a:fld id="{D7890409-BD9A-499F-A16C-B9DDFEDF4FB8}" type="slidenum">
              <a:rPr lang="en-GB" smtClean="0"/>
              <a:t>5</a:t>
            </a:fld>
            <a:endParaRPr lang="en-GB" dirty="0"/>
          </a:p>
        </p:txBody>
      </p:sp>
      <p:pic>
        <p:nvPicPr>
          <p:cNvPr id="7" name="図 3">
            <a:extLst>
              <a:ext uri="{FF2B5EF4-FFF2-40B4-BE49-F238E27FC236}">
                <a16:creationId xmlns:a16="http://schemas.microsoft.com/office/drawing/2014/main" id="{4B49E72C-DE62-DE34-B0E7-C07E04DF93DD}"/>
              </a:ext>
            </a:extLst>
          </p:cNvPr>
          <p:cNvPicPr>
            <a:picLocks noChangeAspect="1"/>
          </p:cNvPicPr>
          <p:nvPr/>
        </p:nvPicPr>
        <p:blipFill>
          <a:blip r:embed="rId3"/>
          <a:stretch>
            <a:fillRect/>
          </a:stretch>
        </p:blipFill>
        <p:spPr>
          <a:xfrm>
            <a:off x="8316949" y="1904093"/>
            <a:ext cx="3160836" cy="2327282"/>
          </a:xfrm>
          <a:prstGeom prst="rect">
            <a:avLst/>
          </a:prstGeom>
        </p:spPr>
      </p:pic>
      <p:grpSp>
        <p:nvGrpSpPr>
          <p:cNvPr id="11" name="Gruppo 10">
            <a:extLst>
              <a:ext uri="{FF2B5EF4-FFF2-40B4-BE49-F238E27FC236}">
                <a16:creationId xmlns:a16="http://schemas.microsoft.com/office/drawing/2014/main" id="{27E69E7D-27A7-D3CD-B362-5A2E4BDE9289}"/>
              </a:ext>
            </a:extLst>
          </p:cNvPr>
          <p:cNvGrpSpPr>
            <a:grpSpLocks noChangeAspect="1"/>
          </p:cNvGrpSpPr>
          <p:nvPr/>
        </p:nvGrpSpPr>
        <p:grpSpPr>
          <a:xfrm>
            <a:off x="8424915" y="4232692"/>
            <a:ext cx="2928885" cy="2123658"/>
            <a:chOff x="9362039" y="4516987"/>
            <a:chExt cx="2217784" cy="1608057"/>
          </a:xfrm>
        </p:grpSpPr>
        <p:pic>
          <p:nvPicPr>
            <p:cNvPr id="8" name="図 5">
              <a:extLst>
                <a:ext uri="{FF2B5EF4-FFF2-40B4-BE49-F238E27FC236}">
                  <a16:creationId xmlns:a16="http://schemas.microsoft.com/office/drawing/2014/main" id="{0FE3FAC2-7CDA-F811-814A-97AE4B6AD3B3}"/>
                </a:ext>
              </a:extLst>
            </p:cNvPr>
            <p:cNvPicPr>
              <a:picLocks noChangeAspect="1"/>
            </p:cNvPicPr>
            <p:nvPr/>
          </p:nvPicPr>
          <p:blipFill rotWithShape="1">
            <a:blip r:embed="rId4"/>
            <a:srcRect l="3837" t="10532" r="11374" b="4643"/>
            <a:stretch/>
          </p:blipFill>
          <p:spPr>
            <a:xfrm>
              <a:off x="9362039" y="4516987"/>
              <a:ext cx="2217783" cy="1608057"/>
            </a:xfrm>
            <a:prstGeom prst="rect">
              <a:avLst/>
            </a:prstGeom>
          </p:spPr>
        </p:pic>
        <p:sp>
          <p:nvSpPr>
            <p:cNvPr id="9" name="テキスト ボックス 7">
              <a:extLst>
                <a:ext uri="{FF2B5EF4-FFF2-40B4-BE49-F238E27FC236}">
                  <a16:creationId xmlns:a16="http://schemas.microsoft.com/office/drawing/2014/main" id="{FF08F2DA-366B-0DB2-8024-CAA7F6B88B7C}"/>
                </a:ext>
              </a:extLst>
            </p:cNvPr>
            <p:cNvSpPr txBox="1"/>
            <p:nvPr/>
          </p:nvSpPr>
          <p:spPr>
            <a:xfrm>
              <a:off x="9374169" y="5573724"/>
              <a:ext cx="2205654" cy="19809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100" dirty="0">
                  <a:solidFill>
                    <a:schemeClr val="bg1"/>
                  </a:solidFill>
                  <a:latin typeface="Lato" panose="020F0502020204030203" pitchFamily="34" charset="0"/>
                  <a:ea typeface="Noto Sans CJK JP Regular" panose="020B0500000000000000" pitchFamily="34" charset="-128"/>
                </a:rPr>
                <a:t>A beam spot blurred by frost on the mirror.</a:t>
              </a:r>
            </a:p>
          </p:txBody>
        </p:sp>
      </p:grpSp>
      <p:sp>
        <p:nvSpPr>
          <p:cNvPr id="12" name="Rectangle 1">
            <a:extLst>
              <a:ext uri="{FF2B5EF4-FFF2-40B4-BE49-F238E27FC236}">
                <a16:creationId xmlns:a16="http://schemas.microsoft.com/office/drawing/2014/main" id="{B2BD0020-077C-776C-E5C6-A31F864730D3}"/>
              </a:ext>
            </a:extLst>
          </p:cNvPr>
          <p:cNvSpPr>
            <a:spLocks noChangeArrowheads="1"/>
          </p:cNvSpPr>
          <p:nvPr/>
        </p:nvSpPr>
        <p:spPr bwMode="auto">
          <a:xfrm>
            <a:off x="3547285" y="5686421"/>
            <a:ext cx="47212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rPr>
              <a:t>T. </a:t>
            </a:r>
            <a:r>
              <a:rPr kumimoji="0" lang="en-US" altLang="en-US" sz="1000" b="0" i="0" u="none" strike="noStrike" cap="none" normalizeH="0" baseline="0" dirty="0" err="1">
                <a:ln>
                  <a:noFill/>
                </a:ln>
                <a:solidFill>
                  <a:schemeClr val="tx1"/>
                </a:solidFill>
                <a:effectLst/>
              </a:rPr>
              <a:t>Akutsu</a:t>
            </a:r>
            <a:r>
              <a:rPr lang="en-US" altLang="en-US" sz="1000" dirty="0"/>
              <a:t> et al., </a:t>
            </a:r>
            <a:r>
              <a:rPr kumimoji="0" lang="en-US" altLang="en-US" sz="1000" b="0" i="0" u="none" strike="noStrike" cap="none" normalizeH="0" baseline="0" dirty="0">
                <a:ln>
                  <a:noFill/>
                </a:ln>
                <a:solidFill>
                  <a:schemeClr val="tx1"/>
                </a:solidFill>
                <a:effectLst/>
              </a:rPr>
              <a:t>Overview of KAGRA: Detector design and construction history, </a:t>
            </a:r>
            <a:r>
              <a:rPr kumimoji="0" lang="en-US" altLang="en-US" sz="1000" b="0" i="1" u="none" strike="noStrike" cap="none" normalizeH="0" baseline="0" dirty="0">
                <a:ln>
                  <a:noFill/>
                </a:ln>
                <a:solidFill>
                  <a:schemeClr val="tx1"/>
                </a:solidFill>
                <a:effectLst/>
              </a:rPr>
              <a:t>PTEP</a:t>
            </a:r>
            <a:r>
              <a:rPr kumimoji="0" lang="en-US" altLang="en-US" sz="1000" b="0" i="0" u="none" strike="noStrike" cap="none" normalizeH="0" baseline="0" dirty="0">
                <a:ln>
                  <a:noFill/>
                </a:ln>
                <a:solidFill>
                  <a:schemeClr val="tx1"/>
                </a:solidFill>
                <a:effectLst/>
              </a:rPr>
              <a:t>, Volume 2021, Issue 5, May 2021, 05A101</a:t>
            </a:r>
          </a:p>
        </p:txBody>
      </p:sp>
      <p:sp>
        <p:nvSpPr>
          <p:cNvPr id="13" name="Rectangle 1">
            <a:extLst>
              <a:ext uri="{FF2B5EF4-FFF2-40B4-BE49-F238E27FC236}">
                <a16:creationId xmlns:a16="http://schemas.microsoft.com/office/drawing/2014/main" id="{0115C7A1-DDEA-7AD8-C3AA-72A8F85CD467}"/>
              </a:ext>
            </a:extLst>
          </p:cNvPr>
          <p:cNvSpPr>
            <a:spLocks noChangeArrowheads="1"/>
          </p:cNvSpPr>
          <p:nvPr/>
        </p:nvSpPr>
        <p:spPr bwMode="auto">
          <a:xfrm>
            <a:off x="3376571" y="4090703"/>
            <a:ext cx="48919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dirty="0"/>
              <a:t>K. Hasegawa et al., </a:t>
            </a:r>
            <a:r>
              <a:rPr kumimoji="0" lang="en-GB" altLang="en-US" sz="1000" b="0" i="0" u="none" strike="noStrike" cap="none" normalizeH="0" baseline="0" dirty="0">
                <a:ln>
                  <a:noFill/>
                </a:ln>
                <a:solidFill>
                  <a:schemeClr val="tx1"/>
                </a:solidFill>
                <a:effectLst/>
              </a:rPr>
              <a:t>Molecular adsorbed layer formation on cooled mirrors and its impacts on cryogenic gravitational wave telescopes</a:t>
            </a:r>
            <a:r>
              <a:rPr kumimoji="0" lang="en-US" altLang="en-US" sz="1000" b="0" i="0" u="none" strike="noStrike" cap="none" normalizeH="0" baseline="0" dirty="0">
                <a:ln>
                  <a:noFill/>
                </a:ln>
                <a:solidFill>
                  <a:schemeClr val="tx1"/>
                </a:solidFill>
                <a:effectLst/>
              </a:rPr>
              <a:t>, </a:t>
            </a:r>
            <a:r>
              <a:rPr kumimoji="0" lang="en-US" altLang="en-US" sz="1000" b="0" i="1" u="none" strike="noStrike" cap="none" normalizeH="0" baseline="0" dirty="0">
                <a:ln>
                  <a:noFill/>
                </a:ln>
                <a:solidFill>
                  <a:schemeClr val="tx1"/>
                </a:solidFill>
                <a:effectLst/>
              </a:rPr>
              <a:t>Phys. Rev. D</a:t>
            </a:r>
            <a:r>
              <a:rPr kumimoji="0" lang="en-US" altLang="en-US" sz="1000" b="0" i="0" u="none" strike="noStrike" cap="none" normalizeH="0" baseline="0" dirty="0">
                <a:ln>
                  <a:noFill/>
                </a:ln>
                <a:solidFill>
                  <a:schemeClr val="tx1"/>
                </a:solidFill>
                <a:effectLst/>
              </a:rPr>
              <a:t>, 99, 022003, 2019</a:t>
            </a:r>
          </a:p>
        </p:txBody>
      </p:sp>
      <p:sp>
        <p:nvSpPr>
          <p:cNvPr id="10" name="Rectangle 1">
            <a:extLst>
              <a:ext uri="{FF2B5EF4-FFF2-40B4-BE49-F238E27FC236}">
                <a16:creationId xmlns:a16="http://schemas.microsoft.com/office/drawing/2014/main" id="{672A605E-0B16-F67E-8385-8D06E188298E}"/>
              </a:ext>
            </a:extLst>
          </p:cNvPr>
          <p:cNvSpPr>
            <a:spLocks noChangeArrowheads="1"/>
          </p:cNvSpPr>
          <p:nvPr/>
        </p:nvSpPr>
        <p:spPr bwMode="auto">
          <a:xfrm>
            <a:off x="3376570" y="4486092"/>
            <a:ext cx="48919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en-US" sz="1000" dirty="0"/>
              <a:t>J. Steinlechner and I. W. Martin</a:t>
            </a:r>
            <a:r>
              <a:rPr lang="en-US" altLang="en-US" sz="1000" dirty="0"/>
              <a:t>, </a:t>
            </a:r>
            <a:r>
              <a:rPr kumimoji="0" lang="en-GB" altLang="en-US" sz="1000" b="0" i="0" u="none" strike="noStrike" cap="none" normalizeH="0" baseline="0" dirty="0">
                <a:ln>
                  <a:noFill/>
                </a:ln>
                <a:solidFill>
                  <a:schemeClr val="tx1"/>
                </a:solidFill>
                <a:effectLst/>
              </a:rPr>
              <a:t>Thermal noise from icy mirrors in gravitational wave detectors</a:t>
            </a:r>
            <a:r>
              <a:rPr kumimoji="0" lang="en-US" altLang="en-US" sz="1000" b="0" i="0" u="none" strike="noStrike" cap="none" normalizeH="0" baseline="0" dirty="0">
                <a:ln>
                  <a:noFill/>
                </a:ln>
                <a:solidFill>
                  <a:schemeClr val="tx1"/>
                </a:solidFill>
                <a:effectLst/>
              </a:rPr>
              <a:t>, </a:t>
            </a:r>
            <a:r>
              <a:rPr kumimoji="0" lang="en-GB" altLang="en-US" sz="1000" b="0" i="1" u="none" strike="noStrike" cap="none" normalizeH="0" baseline="0" dirty="0">
                <a:ln>
                  <a:noFill/>
                </a:ln>
                <a:solidFill>
                  <a:schemeClr val="tx1"/>
                </a:solidFill>
                <a:effectLst/>
              </a:rPr>
              <a:t>Phys. Rev. Research 1, 013008, 2019</a:t>
            </a:r>
            <a:endParaRPr kumimoji="0" lang="en-US" altLang="en-US" sz="1000" b="0" i="0" u="none" strike="noStrike" cap="none" normalizeH="0" baseline="0" dirty="0">
              <a:ln>
                <a:noFill/>
              </a:ln>
              <a:solidFill>
                <a:schemeClr val="tx1"/>
              </a:solidFill>
              <a:effectLst/>
            </a:endParaRPr>
          </a:p>
        </p:txBody>
      </p:sp>
      <p:sp>
        <p:nvSpPr>
          <p:cNvPr id="14" name="CasellaDiTesto 13">
            <a:extLst>
              <a:ext uri="{FF2B5EF4-FFF2-40B4-BE49-F238E27FC236}">
                <a16:creationId xmlns:a16="http://schemas.microsoft.com/office/drawing/2014/main" id="{B39E1931-C6E8-1875-DE0A-68D065A3D30B}"/>
              </a:ext>
            </a:extLst>
          </p:cNvPr>
          <p:cNvSpPr txBox="1"/>
          <p:nvPr/>
        </p:nvSpPr>
        <p:spPr>
          <a:xfrm>
            <a:off x="838199" y="5796975"/>
            <a:ext cx="1939040" cy="584775"/>
          </a:xfrm>
          <a:prstGeom prst="rect">
            <a:avLst/>
          </a:prstGeom>
          <a:solidFill>
            <a:schemeClr val="bg1"/>
          </a:solidFill>
          <a:ln>
            <a:solidFill>
              <a:schemeClr val="tx1"/>
            </a:solidFill>
          </a:ln>
        </p:spPr>
        <p:txBody>
          <a:bodyPr wrap="square" rtlCol="0">
            <a:spAutoFit/>
          </a:bodyPr>
          <a:lstStyle/>
          <a:p>
            <a:r>
              <a:rPr lang="en-GB" sz="1600" dirty="0"/>
              <a:t>Talk by K. Yamamoto and N. Kimura</a:t>
            </a:r>
          </a:p>
        </p:txBody>
      </p:sp>
    </p:spTree>
    <p:extLst>
      <p:ext uri="{BB962C8B-B14F-4D97-AF65-F5344CB8AC3E}">
        <p14:creationId xmlns:p14="http://schemas.microsoft.com/office/powerpoint/2010/main" val="258541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7FEAD692-1562-0161-7008-041E8BBF4E12}"/>
              </a:ext>
            </a:extLst>
          </p:cNvPr>
          <p:cNvSpPr txBox="1"/>
          <p:nvPr/>
        </p:nvSpPr>
        <p:spPr>
          <a:xfrm>
            <a:off x="838200" y="2632901"/>
            <a:ext cx="10515600" cy="3708000"/>
          </a:xfrm>
          <a:prstGeom prst="rect">
            <a:avLst/>
          </a:prstGeom>
          <a:noFill/>
        </p:spPr>
        <p:txBody>
          <a:bodyPr wrap="square" numCol="2">
            <a:spAutoFit/>
          </a:bodyPr>
          <a:lstStyle/>
          <a:p>
            <a:r>
              <a:rPr lang="en-GB" sz="1800" u="sng" dirty="0"/>
              <a:t>Passive methods</a:t>
            </a:r>
          </a:p>
          <a:p>
            <a:pPr marL="285750" indent="-285750">
              <a:buFont typeface="Arial" panose="020B0604020202020204" pitchFamily="34" charset="0"/>
              <a:buChar char="•"/>
            </a:pPr>
            <a:r>
              <a:rPr lang="en-GB" b="1" dirty="0"/>
              <a:t>Reducing</a:t>
            </a:r>
            <a:r>
              <a:rPr lang="en-GB" dirty="0"/>
              <a:t> the </a:t>
            </a:r>
            <a:r>
              <a:rPr lang="en-GB" b="1" dirty="0"/>
              <a:t>pressure</a:t>
            </a:r>
            <a:r>
              <a:rPr lang="en-GB" dirty="0"/>
              <a:t> in UHV chamber: trade-off between desire and feasibility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Cold to warm vacuum transition</a:t>
            </a:r>
            <a:r>
              <a:rPr lang="en-GB" dirty="0"/>
              <a:t> design: decouple the RT vacuum with the one of the cryogenic mirror chambers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Primary laser-beam-induced desorption</a:t>
            </a:r>
            <a:r>
              <a:rPr lang="en-GB" dirty="0"/>
              <a:t>: IR  nonthermal </a:t>
            </a:r>
            <a:r>
              <a:rPr lang="en-GB" dirty="0" err="1"/>
              <a:t>photodesorption</a:t>
            </a:r>
            <a:r>
              <a:rPr lang="en-GB" dirty="0"/>
              <a:t> (laser-induced additional heat load is already considered in cryogenic budget)</a:t>
            </a:r>
          </a:p>
          <a:p>
            <a:pPr marL="285750" indent="-285750">
              <a:buFont typeface="Arial" panose="020B0604020202020204" pitchFamily="34" charset="0"/>
              <a:buChar char="•"/>
            </a:pPr>
            <a:endParaRPr lang="en-GB" sz="1800" dirty="0"/>
          </a:p>
          <a:p>
            <a:r>
              <a:rPr lang="en-GB" sz="1800" u="sng" dirty="0"/>
              <a:t>Active methods</a:t>
            </a:r>
          </a:p>
          <a:p>
            <a:pPr marL="285750" indent="-285750">
              <a:buFont typeface="Arial" panose="020B0604020202020204" pitchFamily="34" charset="0"/>
              <a:buChar char="•"/>
            </a:pPr>
            <a:r>
              <a:rPr lang="en-GB" dirty="0"/>
              <a:t>Illuminate the cryogenic mirrors with </a:t>
            </a:r>
            <a:r>
              <a:rPr lang="en-GB" b="1" dirty="0"/>
              <a:t>CO</a:t>
            </a:r>
            <a:r>
              <a:rPr lang="en-GB" b="1" baseline="-25000" dirty="0"/>
              <a:t>2</a:t>
            </a:r>
            <a:r>
              <a:rPr lang="en-GB" b="1" dirty="0"/>
              <a:t> laser</a:t>
            </a:r>
            <a:r>
              <a:rPr lang="en-GB" dirty="0"/>
              <a:t>: adsorbed molecules will obtain kinetic energy and desorb; rising up mirror’s surface temperature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UV photons </a:t>
            </a:r>
            <a:r>
              <a:rPr lang="en-GB" dirty="0"/>
              <a:t>can stimulate electronic transitions in molecular ice and following relaxation (molecular desorption, surface or bulk chemistry and vibration, phonon excitation,…); efficiency strongly depends on ice morphology and radiation energy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Low energy electrons </a:t>
            </a:r>
            <a:r>
              <a:rPr lang="en-GB" dirty="0"/>
              <a:t>(&lt;200 eV) can efficiently remove ice layers; induce mirror charging</a:t>
            </a:r>
          </a:p>
        </p:txBody>
      </p:sp>
      <p:sp>
        <p:nvSpPr>
          <p:cNvPr id="2" name="Titolo 1">
            <a:extLst>
              <a:ext uri="{FF2B5EF4-FFF2-40B4-BE49-F238E27FC236}">
                <a16:creationId xmlns:a16="http://schemas.microsoft.com/office/drawing/2014/main" id="{3389C531-9232-F819-1ACD-F70AA4D1B06C}"/>
              </a:ext>
            </a:extLst>
          </p:cNvPr>
          <p:cNvSpPr>
            <a:spLocks noGrp="1"/>
          </p:cNvSpPr>
          <p:nvPr>
            <p:ph type="title"/>
          </p:nvPr>
        </p:nvSpPr>
        <p:spPr/>
        <p:txBody>
          <a:bodyPr>
            <a:normAutofit/>
          </a:bodyPr>
          <a:lstStyle/>
          <a:p>
            <a:r>
              <a:rPr lang="en-GB" dirty="0"/>
              <a:t>Mirrors’ surface condition at cryogenic temperatures</a:t>
            </a:r>
          </a:p>
        </p:txBody>
      </p:sp>
      <p:sp>
        <p:nvSpPr>
          <p:cNvPr id="3" name="Segnaposto contenuto 2">
            <a:extLst>
              <a:ext uri="{FF2B5EF4-FFF2-40B4-BE49-F238E27FC236}">
                <a16:creationId xmlns:a16="http://schemas.microsoft.com/office/drawing/2014/main" id="{9D4526EB-321F-25F7-1CC8-04E5B6828B07}"/>
              </a:ext>
            </a:extLst>
          </p:cNvPr>
          <p:cNvSpPr>
            <a:spLocks noGrp="1"/>
          </p:cNvSpPr>
          <p:nvPr>
            <p:ph idx="1"/>
          </p:nvPr>
        </p:nvSpPr>
        <p:spPr>
          <a:xfrm>
            <a:off x="838200" y="1825625"/>
            <a:ext cx="10515600" cy="626173"/>
          </a:xfrm>
        </p:spPr>
        <p:txBody>
          <a:bodyPr>
            <a:noAutofit/>
          </a:bodyPr>
          <a:lstStyle/>
          <a:p>
            <a:pPr marL="0" indent="0">
              <a:buNone/>
            </a:pPr>
            <a:r>
              <a:rPr lang="en-GB" sz="1800" b="1" dirty="0"/>
              <a:t>The problem of adlayer growth on mirrors is a serious issue</a:t>
            </a:r>
            <a:r>
              <a:rPr lang="en-GB" sz="1800" dirty="0"/>
              <a:t>: a great effort will be required to </a:t>
            </a:r>
            <a:r>
              <a:rPr lang="en-GB" sz="1800" b="1" dirty="0"/>
              <a:t>limit the causes </a:t>
            </a:r>
            <a:r>
              <a:rPr lang="en-GB" sz="1800" dirty="0"/>
              <a:t>of its formation and </a:t>
            </a:r>
            <a:r>
              <a:rPr lang="en-GB" sz="1800" b="1" dirty="0"/>
              <a:t>mitigation strategies </a:t>
            </a:r>
            <a:r>
              <a:rPr lang="en-GB" sz="1800" dirty="0"/>
              <a:t>to cure and remove the </a:t>
            </a:r>
            <a:r>
              <a:rPr lang="en-GB" sz="1800" dirty="0" err="1"/>
              <a:t>cryoadsorbed</a:t>
            </a:r>
            <a:r>
              <a:rPr lang="en-GB" sz="1800" dirty="0"/>
              <a:t> layers.</a:t>
            </a:r>
          </a:p>
        </p:txBody>
      </p:sp>
      <p:sp>
        <p:nvSpPr>
          <p:cNvPr id="4" name="Segnaposto data 3"/>
          <p:cNvSpPr>
            <a:spLocks noGrp="1"/>
          </p:cNvSpPr>
          <p:nvPr>
            <p:ph type="dt" sz="half" idx="10"/>
          </p:nvPr>
        </p:nvSpPr>
        <p:spPr/>
        <p:txBody>
          <a:bodyPr/>
          <a:lstStyle/>
          <a:p>
            <a:r>
              <a:rPr lang="en-US" dirty="0"/>
              <a:t>GWDVac'22 - 29/09/2022</a:t>
            </a:r>
            <a:endParaRPr lang="en-GB" dirty="0"/>
          </a:p>
        </p:txBody>
      </p:sp>
      <p:sp>
        <p:nvSpPr>
          <p:cNvPr id="5" name="Segnaposto piè di pagina 4"/>
          <p:cNvSpPr>
            <a:spLocks noGrp="1"/>
          </p:cNvSpPr>
          <p:nvPr>
            <p:ph type="ftr" sz="quarter" idx="11"/>
          </p:nvPr>
        </p:nvSpPr>
        <p:spPr/>
        <p:txBody>
          <a:bodyPr/>
          <a:lstStyle/>
          <a:p>
            <a:r>
              <a:rPr lang="en-US" dirty="0"/>
              <a:t>CO2 laser techniques in the perspective of future GW detectors  Diana Lumaca </a:t>
            </a:r>
            <a:endParaRPr lang="en-GB" dirty="0"/>
          </a:p>
        </p:txBody>
      </p:sp>
      <p:sp>
        <p:nvSpPr>
          <p:cNvPr id="6" name="Segnaposto numero diapositiva 5"/>
          <p:cNvSpPr>
            <a:spLocks noGrp="1"/>
          </p:cNvSpPr>
          <p:nvPr>
            <p:ph type="sldNum" sz="quarter" idx="12"/>
          </p:nvPr>
        </p:nvSpPr>
        <p:spPr/>
        <p:txBody>
          <a:bodyPr/>
          <a:lstStyle/>
          <a:p>
            <a:fld id="{D7890409-BD9A-499F-A16C-B9DDFEDF4FB8}" type="slidenum">
              <a:rPr lang="en-GB" smtClean="0"/>
              <a:t>6</a:t>
            </a:fld>
            <a:endParaRPr lang="en-GB" dirty="0"/>
          </a:p>
        </p:txBody>
      </p:sp>
      <p:sp>
        <p:nvSpPr>
          <p:cNvPr id="13" name="Rectangle 1">
            <a:extLst>
              <a:ext uri="{FF2B5EF4-FFF2-40B4-BE49-F238E27FC236}">
                <a16:creationId xmlns:a16="http://schemas.microsoft.com/office/drawing/2014/main" id="{0115C7A1-DDEA-7AD8-C3AA-72A8F85CD467}"/>
              </a:ext>
            </a:extLst>
          </p:cNvPr>
          <p:cNvSpPr>
            <a:spLocks noChangeArrowheads="1"/>
          </p:cNvSpPr>
          <p:nvPr/>
        </p:nvSpPr>
        <p:spPr bwMode="auto">
          <a:xfrm>
            <a:off x="838200" y="2386680"/>
            <a:ext cx="68085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dirty="0"/>
              <a:t>L. </a:t>
            </a:r>
            <a:r>
              <a:rPr lang="en-US" altLang="en-US" sz="1000" dirty="0" err="1"/>
              <a:t>Spallino</a:t>
            </a:r>
            <a:r>
              <a:rPr lang="en-US" altLang="en-US" sz="1000" dirty="0"/>
              <a:t> et al., </a:t>
            </a:r>
            <a:r>
              <a:rPr kumimoji="0" lang="en-GB" altLang="en-US" sz="1000" b="0" i="0" u="none" strike="noStrike" cap="none" normalizeH="0" baseline="0" dirty="0">
                <a:ln>
                  <a:noFill/>
                </a:ln>
                <a:solidFill>
                  <a:schemeClr val="tx1"/>
                </a:solidFill>
                <a:effectLst/>
              </a:rPr>
              <a:t>Cryogenic vacuum considerations for future gravitational wave detectors</a:t>
            </a:r>
            <a:r>
              <a:rPr kumimoji="0" lang="en-US" altLang="en-US" sz="1000" b="0" i="0" u="none" strike="noStrike" cap="none" normalizeH="0" baseline="0" dirty="0">
                <a:ln>
                  <a:noFill/>
                </a:ln>
                <a:solidFill>
                  <a:schemeClr val="tx1"/>
                </a:solidFill>
                <a:effectLst/>
              </a:rPr>
              <a:t>, </a:t>
            </a:r>
            <a:r>
              <a:rPr kumimoji="0" lang="en-US" altLang="en-US" sz="1000" b="0" i="1" u="none" strike="noStrike" cap="none" normalizeH="0" baseline="0" dirty="0">
                <a:ln>
                  <a:noFill/>
                </a:ln>
                <a:solidFill>
                  <a:schemeClr val="tx1"/>
                </a:solidFill>
                <a:effectLst/>
              </a:rPr>
              <a:t>Phys. Rev. D</a:t>
            </a:r>
            <a:r>
              <a:rPr kumimoji="0" lang="en-US" altLang="en-US" sz="1000" b="0" i="0" u="none" strike="noStrike" cap="none" normalizeH="0" baseline="0" dirty="0">
                <a:ln>
                  <a:noFill/>
                </a:ln>
                <a:solidFill>
                  <a:schemeClr val="tx1"/>
                </a:solidFill>
                <a:effectLst/>
              </a:rPr>
              <a:t>, 104, 062001, 2021</a:t>
            </a:r>
          </a:p>
        </p:txBody>
      </p:sp>
      <p:sp>
        <p:nvSpPr>
          <p:cNvPr id="7" name="Rectangle 1">
            <a:extLst>
              <a:ext uri="{FF2B5EF4-FFF2-40B4-BE49-F238E27FC236}">
                <a16:creationId xmlns:a16="http://schemas.microsoft.com/office/drawing/2014/main" id="{2F723672-AD7F-20AA-BA50-3D528083CB52}"/>
              </a:ext>
            </a:extLst>
          </p:cNvPr>
          <p:cNvSpPr>
            <a:spLocks noChangeArrowheads="1"/>
          </p:cNvSpPr>
          <p:nvPr/>
        </p:nvSpPr>
        <p:spPr bwMode="auto">
          <a:xfrm>
            <a:off x="7646796" y="3720902"/>
            <a:ext cx="41491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dirty="0"/>
              <a:t>S. </a:t>
            </a:r>
            <a:r>
              <a:rPr lang="en-US" altLang="en-US" sz="1000" dirty="0" err="1"/>
              <a:t>Tanioka</a:t>
            </a:r>
            <a:r>
              <a:rPr lang="en-US" altLang="en-US" sz="1000" dirty="0"/>
              <a:t> et al., </a:t>
            </a:r>
            <a:r>
              <a:rPr lang="en-GB" altLang="en-US" sz="1000" dirty="0"/>
              <a:t>Optical loss study of molecular layer for a cryogenic interferometric gravitational-wave detector</a:t>
            </a:r>
            <a:r>
              <a:rPr kumimoji="0" lang="en-US" altLang="en-US" sz="1000" b="0" i="0" u="none" strike="noStrike" cap="none" normalizeH="0" baseline="0" dirty="0">
                <a:ln>
                  <a:noFill/>
                </a:ln>
                <a:solidFill>
                  <a:schemeClr val="tx1"/>
                </a:solidFill>
                <a:effectLst/>
              </a:rPr>
              <a:t>, </a:t>
            </a:r>
            <a:r>
              <a:rPr kumimoji="0" lang="en-US" altLang="en-US" sz="1000" b="0" i="1" u="none" strike="noStrike" cap="none" normalizeH="0" baseline="0" dirty="0">
                <a:ln>
                  <a:noFill/>
                </a:ln>
                <a:solidFill>
                  <a:schemeClr val="tx1"/>
                </a:solidFill>
                <a:effectLst/>
              </a:rPr>
              <a:t>Phys. Rev. D</a:t>
            </a:r>
            <a:r>
              <a:rPr kumimoji="0" lang="en-US" altLang="en-US" sz="1000" b="0" i="0" u="none" strike="noStrike" cap="none" normalizeH="0" baseline="0" dirty="0">
                <a:ln>
                  <a:noFill/>
                </a:ln>
                <a:solidFill>
                  <a:schemeClr val="tx1"/>
                </a:solidFill>
                <a:effectLst/>
              </a:rPr>
              <a:t>, 102, 022009, 2020</a:t>
            </a:r>
          </a:p>
        </p:txBody>
      </p:sp>
      <p:sp>
        <p:nvSpPr>
          <p:cNvPr id="10" name="Rettangolo con angoli arrotondati 9">
            <a:extLst>
              <a:ext uri="{FF2B5EF4-FFF2-40B4-BE49-F238E27FC236}">
                <a16:creationId xmlns:a16="http://schemas.microsoft.com/office/drawing/2014/main" id="{7BE0E8F3-355A-BC57-D785-D9538689CC44}"/>
              </a:ext>
            </a:extLst>
          </p:cNvPr>
          <p:cNvSpPr/>
          <p:nvPr/>
        </p:nvSpPr>
        <p:spPr>
          <a:xfrm>
            <a:off x="6324145" y="2952563"/>
            <a:ext cx="5029655" cy="8280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7">
            <a:extLst>
              <a:ext uri="{FF2B5EF4-FFF2-40B4-BE49-F238E27FC236}">
                <a16:creationId xmlns:a16="http://schemas.microsoft.com/office/drawing/2014/main" id="{2E1B836E-DB5D-4CB6-9EE7-E1F19516164E}"/>
              </a:ext>
            </a:extLst>
          </p:cNvPr>
          <p:cNvSpPr txBox="1"/>
          <p:nvPr/>
        </p:nvSpPr>
        <p:spPr>
          <a:xfrm>
            <a:off x="9576881" y="2354181"/>
            <a:ext cx="1776919" cy="338554"/>
          </a:xfrm>
          <a:prstGeom prst="rect">
            <a:avLst/>
          </a:prstGeom>
          <a:solidFill>
            <a:schemeClr val="bg1"/>
          </a:solidFill>
          <a:ln>
            <a:solidFill>
              <a:schemeClr val="tx1"/>
            </a:solidFill>
          </a:ln>
        </p:spPr>
        <p:txBody>
          <a:bodyPr wrap="square" rtlCol="0">
            <a:spAutoFit/>
          </a:bodyPr>
          <a:lstStyle/>
          <a:p>
            <a:r>
              <a:rPr lang="en-GB" sz="1600" dirty="0"/>
              <a:t>Talk by L. </a:t>
            </a:r>
            <a:r>
              <a:rPr lang="en-GB" sz="1600" dirty="0" err="1"/>
              <a:t>Spallino</a:t>
            </a:r>
            <a:endParaRPr lang="en-GB" sz="1600" dirty="0"/>
          </a:p>
        </p:txBody>
      </p:sp>
    </p:spTree>
    <p:extLst>
      <p:ext uri="{BB962C8B-B14F-4D97-AF65-F5344CB8AC3E}">
        <p14:creationId xmlns:p14="http://schemas.microsoft.com/office/powerpoint/2010/main" val="263972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1F3EC96-D303-FACF-C917-ADE614162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453" y="1539419"/>
            <a:ext cx="3107850" cy="4577015"/>
          </a:xfrm>
          <a:prstGeom prst="rect">
            <a:avLst/>
          </a:prstGeom>
        </p:spPr>
      </p:pic>
      <p:sp>
        <p:nvSpPr>
          <p:cNvPr id="2" name="Titolo 1">
            <a:extLst>
              <a:ext uri="{FF2B5EF4-FFF2-40B4-BE49-F238E27FC236}">
                <a16:creationId xmlns:a16="http://schemas.microsoft.com/office/drawing/2014/main" id="{211B9405-92E6-F34C-866F-7E192BD0F2F3}"/>
              </a:ext>
            </a:extLst>
          </p:cNvPr>
          <p:cNvSpPr>
            <a:spLocks noGrp="1"/>
          </p:cNvSpPr>
          <p:nvPr>
            <p:ph type="title"/>
          </p:nvPr>
        </p:nvSpPr>
        <p:spPr>
          <a:xfrm>
            <a:off x="828368" y="365125"/>
            <a:ext cx="10525432" cy="1325563"/>
          </a:xfrm>
        </p:spPr>
        <p:txBody>
          <a:bodyPr/>
          <a:lstStyle/>
          <a:p>
            <a:r>
              <a:rPr lang="en-GB" b="0" i="0" dirty="0">
                <a:effectLst/>
              </a:rPr>
              <a:t>Low-frequency Versus Cryogenics for ET</a:t>
            </a:r>
            <a:endParaRPr kumimoji="0" lang="en-US" altLang="en-US" sz="4400" b="0" i="0" u="none" strike="noStrike" cap="none" normalizeH="0" baseline="0" dirty="0">
              <a:ln>
                <a:noFill/>
              </a:ln>
              <a:solidFill>
                <a:schemeClr val="tx1"/>
              </a:solidFill>
              <a:effectLst/>
            </a:endParaRPr>
          </a:p>
        </p:txBody>
      </p:sp>
      <p:sp>
        <p:nvSpPr>
          <p:cNvPr id="3" name="Segnaposto contenuto 2">
            <a:extLst>
              <a:ext uri="{FF2B5EF4-FFF2-40B4-BE49-F238E27FC236}">
                <a16:creationId xmlns:a16="http://schemas.microsoft.com/office/drawing/2014/main" id="{358D6075-F43B-D649-044C-2EE3CDAC4EAE}"/>
              </a:ext>
            </a:extLst>
          </p:cNvPr>
          <p:cNvSpPr>
            <a:spLocks noGrp="1"/>
          </p:cNvSpPr>
          <p:nvPr>
            <p:ph idx="1"/>
          </p:nvPr>
        </p:nvSpPr>
        <p:spPr>
          <a:xfrm>
            <a:off x="838200" y="1690688"/>
            <a:ext cx="8610600" cy="4665662"/>
          </a:xfrm>
        </p:spPr>
        <p:txBody>
          <a:bodyPr>
            <a:noAutofit/>
          </a:bodyPr>
          <a:lstStyle/>
          <a:p>
            <a:pPr>
              <a:buFont typeface="Wingdings" panose="05000000000000000000" pitchFamily="2" charset="2"/>
              <a:buChar char="Ø"/>
            </a:pPr>
            <a:r>
              <a:rPr lang="en-GB" sz="2000" b="1" dirty="0"/>
              <a:t>Viable payload design</a:t>
            </a:r>
            <a:r>
              <a:rPr lang="en-GB" sz="2000" dirty="0"/>
              <a:t>, compliant with low-frequency sensitivity requirements</a:t>
            </a:r>
          </a:p>
          <a:p>
            <a:pPr>
              <a:buFont typeface="Wingdings" panose="05000000000000000000" pitchFamily="2" charset="2"/>
              <a:buChar char="Ø"/>
            </a:pPr>
            <a:r>
              <a:rPr lang="en-GB" sz="2000" dirty="0"/>
              <a:t>Overall feasibility </a:t>
            </a:r>
            <a:r>
              <a:rPr lang="en-GB" sz="2000" b="1" dirty="0"/>
              <a:t>guidelines</a:t>
            </a:r>
            <a:r>
              <a:rPr lang="en-GB" sz="2000" dirty="0"/>
              <a:t> and </a:t>
            </a:r>
            <a:r>
              <a:rPr lang="en-GB" sz="2000" b="1" dirty="0"/>
              <a:t>achievable technologies</a:t>
            </a:r>
          </a:p>
          <a:p>
            <a:pPr>
              <a:buFont typeface="Wingdings" panose="05000000000000000000" pitchFamily="2" charset="2"/>
              <a:buChar char="Ø"/>
            </a:pPr>
            <a:r>
              <a:rPr lang="en-GB" sz="2000" dirty="0"/>
              <a:t>Main features of the cryogenic environment hosting the payload</a:t>
            </a:r>
          </a:p>
          <a:p>
            <a:pPr>
              <a:buFont typeface="Wingdings" panose="05000000000000000000" pitchFamily="2" charset="2"/>
              <a:buChar char="Ø"/>
            </a:pPr>
            <a:r>
              <a:rPr lang="en-GB" sz="2000" dirty="0"/>
              <a:t>Actual condition of the mirror’s surface at cryogenic temperature</a:t>
            </a:r>
          </a:p>
          <a:p>
            <a:pPr marL="0" indent="0">
              <a:buNone/>
            </a:pPr>
            <a:endParaRPr lang="en-GB" sz="2000" dirty="0"/>
          </a:p>
          <a:p>
            <a:pPr marL="0" indent="0">
              <a:buNone/>
            </a:pPr>
            <a:r>
              <a:rPr kumimoji="0" lang="en-US" altLang="en-US" sz="2000" b="1" i="0" u="none" strike="noStrike" cap="none" normalizeH="0" baseline="0" dirty="0" err="1">
                <a:ln>
                  <a:noFill/>
                </a:ln>
                <a:solidFill>
                  <a:schemeClr val="tx1"/>
                </a:solidFill>
                <a:effectLst/>
              </a:rPr>
              <a:t>LoVeC</a:t>
            </a:r>
            <a:r>
              <a:rPr kumimoji="0" lang="en-US" altLang="en-US" sz="2000" b="1" i="0" u="none" strike="noStrike" cap="none" normalizeH="0" baseline="0" dirty="0">
                <a:ln>
                  <a:noFill/>
                </a:ln>
                <a:solidFill>
                  <a:schemeClr val="tx1"/>
                </a:solidFill>
                <a:effectLst/>
              </a:rPr>
              <a:t>-ET</a:t>
            </a:r>
            <a:r>
              <a:rPr kumimoji="0" lang="en-US" altLang="en-US" sz="2000" b="0" i="0" u="none" strike="noStrike" cap="none" normalizeH="0" baseline="0" dirty="0">
                <a:ln>
                  <a:noFill/>
                </a:ln>
                <a:solidFill>
                  <a:schemeClr val="tx1"/>
                </a:solidFill>
                <a:effectLst/>
              </a:rPr>
              <a:t> Italian founded project (</a:t>
            </a:r>
            <a:r>
              <a:rPr lang="en-GB" sz="2000" i="1" dirty="0"/>
              <a:t>PRIN 2020, 2020BSYXCB, PI E. Majorana</a:t>
            </a:r>
            <a:r>
              <a:rPr kumimoji="0" lang="en-US" altLang="en-US" sz="2000" b="0" i="0" u="none" strike="noStrike" cap="none" normalizeH="0" baseline="0" dirty="0">
                <a:ln>
                  <a:noFill/>
                </a:ln>
                <a:solidFill>
                  <a:schemeClr val="tx1"/>
                </a:solidFill>
                <a:effectLst/>
              </a:rPr>
              <a:t>), organized in the following </a:t>
            </a:r>
            <a:r>
              <a:rPr lang="en-GB" sz="2000" dirty="0"/>
              <a:t>Working Packages:</a:t>
            </a:r>
          </a:p>
          <a:p>
            <a:pPr marL="457200" indent="-457200">
              <a:buFont typeface="+mj-lt"/>
              <a:buAutoNum type="arabicPeriod"/>
            </a:pPr>
            <a:r>
              <a:rPr lang="en-GB" sz="2000" dirty="0"/>
              <a:t>Coordination</a:t>
            </a:r>
          </a:p>
          <a:p>
            <a:pPr marL="457200" indent="-457200">
              <a:buFont typeface="+mj-lt"/>
              <a:buAutoNum type="arabicPeriod"/>
            </a:pPr>
            <a:r>
              <a:rPr lang="en-GB" sz="2000" dirty="0"/>
              <a:t>Cryogenic suspension</a:t>
            </a:r>
          </a:p>
          <a:p>
            <a:pPr marL="457200" indent="-457200">
              <a:buFont typeface="+mj-lt"/>
              <a:buAutoNum type="arabicPeriod"/>
            </a:pPr>
            <a:r>
              <a:rPr lang="en-GB" sz="2000" dirty="0"/>
              <a:t>Cooling technique VS low frequency payload and vibration attenuation</a:t>
            </a:r>
          </a:p>
          <a:p>
            <a:pPr marL="457200" indent="-457200">
              <a:buFont typeface="+mj-lt"/>
              <a:buAutoNum type="arabicPeriod"/>
            </a:pPr>
            <a:r>
              <a:rPr lang="en-GB" sz="2000" dirty="0"/>
              <a:t>Modelling and design</a:t>
            </a:r>
          </a:p>
          <a:p>
            <a:pPr marL="457200" indent="-457200">
              <a:buFont typeface="+mj-lt"/>
              <a:buAutoNum type="arabicPeriod"/>
            </a:pPr>
            <a:r>
              <a:rPr lang="en-GB" sz="2000" dirty="0"/>
              <a:t>Sensors and actuators at low temperature</a:t>
            </a:r>
          </a:p>
        </p:txBody>
      </p:sp>
      <p:sp>
        <p:nvSpPr>
          <p:cNvPr id="4" name="Segnaposto data 3"/>
          <p:cNvSpPr>
            <a:spLocks noGrp="1"/>
          </p:cNvSpPr>
          <p:nvPr>
            <p:ph type="dt" sz="half" idx="10"/>
          </p:nvPr>
        </p:nvSpPr>
        <p:spPr/>
        <p:txBody>
          <a:bodyPr/>
          <a:lstStyle/>
          <a:p>
            <a:r>
              <a:rPr lang="en-US"/>
              <a:t>GWDVac'22 - 29/09/2022</a:t>
            </a:r>
            <a:endParaRPr lang="en-GB" dirty="0"/>
          </a:p>
        </p:txBody>
      </p:sp>
      <p:sp>
        <p:nvSpPr>
          <p:cNvPr id="5" name="Segnaposto piè di pagina 4"/>
          <p:cNvSpPr>
            <a:spLocks noGrp="1"/>
          </p:cNvSpPr>
          <p:nvPr>
            <p:ph type="ftr" sz="quarter" idx="11"/>
          </p:nvPr>
        </p:nvSpPr>
        <p:spPr/>
        <p:txBody>
          <a:bodyPr/>
          <a:lstStyle/>
          <a:p>
            <a:r>
              <a:rPr lang="en-US" dirty="0"/>
              <a:t>CO2 laser techniques in the perspective of future GW detectors  Diana Lumaca </a:t>
            </a:r>
            <a:endParaRPr lang="en-GB" dirty="0"/>
          </a:p>
        </p:txBody>
      </p:sp>
      <p:sp>
        <p:nvSpPr>
          <p:cNvPr id="6" name="Segnaposto numero diapositiva 5"/>
          <p:cNvSpPr>
            <a:spLocks noGrp="1"/>
          </p:cNvSpPr>
          <p:nvPr>
            <p:ph type="sldNum" sz="quarter" idx="12"/>
          </p:nvPr>
        </p:nvSpPr>
        <p:spPr/>
        <p:txBody>
          <a:bodyPr/>
          <a:lstStyle/>
          <a:p>
            <a:fld id="{D7890409-BD9A-499F-A16C-B9DDFEDF4FB8}" type="slidenum">
              <a:rPr lang="en-GB" smtClean="0"/>
              <a:t>7</a:t>
            </a:fld>
            <a:endParaRPr lang="en-GB" dirty="0"/>
          </a:p>
        </p:txBody>
      </p:sp>
      <p:sp>
        <p:nvSpPr>
          <p:cNvPr id="7" name="Rettangolo con angoli arrotondati 6">
            <a:extLst>
              <a:ext uri="{FF2B5EF4-FFF2-40B4-BE49-F238E27FC236}">
                <a16:creationId xmlns:a16="http://schemas.microsoft.com/office/drawing/2014/main" id="{601BFA2C-15DB-BE3A-7DF6-026F5F3B3F8E}"/>
              </a:ext>
            </a:extLst>
          </p:cNvPr>
          <p:cNvSpPr/>
          <p:nvPr/>
        </p:nvSpPr>
        <p:spPr>
          <a:xfrm>
            <a:off x="1129983" y="2915768"/>
            <a:ext cx="6826240" cy="3240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9">
            <a:hlinkClick r:id="rId4"/>
            <a:extLst>
              <a:ext uri="{FF2B5EF4-FFF2-40B4-BE49-F238E27FC236}">
                <a16:creationId xmlns:a16="http://schemas.microsoft.com/office/drawing/2014/main" id="{9ABB03C5-D545-EDD4-8D07-CEABA080524A}"/>
              </a:ext>
            </a:extLst>
          </p:cNvPr>
          <p:cNvSpPr txBox="1"/>
          <p:nvPr/>
        </p:nvSpPr>
        <p:spPr>
          <a:xfrm>
            <a:off x="9746306" y="6113281"/>
            <a:ext cx="1607494" cy="246221"/>
          </a:xfrm>
          <a:prstGeom prst="rect">
            <a:avLst/>
          </a:prstGeom>
          <a:noFill/>
          <a:ln>
            <a:solidFill>
              <a:schemeClr val="tx1"/>
            </a:solidFill>
          </a:ln>
        </p:spPr>
        <p:txBody>
          <a:bodyPr wrap="square">
            <a:spAutoFit/>
          </a:bodyPr>
          <a:lstStyle/>
          <a:p>
            <a:pPr algn="ctr"/>
            <a:r>
              <a:rPr lang="en-GB" sz="1000" dirty="0">
                <a:hlinkClick r:id="rId4"/>
              </a:rPr>
              <a:t>https://www.virgo-gw.eu</a:t>
            </a:r>
            <a:endParaRPr lang="en-GB" sz="1000" dirty="0"/>
          </a:p>
        </p:txBody>
      </p:sp>
      <p:sp>
        <p:nvSpPr>
          <p:cNvPr id="9" name="Rettangolo con angoli arrotondati 8">
            <a:extLst>
              <a:ext uri="{FF2B5EF4-FFF2-40B4-BE49-F238E27FC236}">
                <a16:creationId xmlns:a16="http://schemas.microsoft.com/office/drawing/2014/main" id="{27CA10D6-A90F-5D7D-4D12-EE0CA666AF4A}"/>
              </a:ext>
            </a:extLst>
          </p:cNvPr>
          <p:cNvSpPr/>
          <p:nvPr/>
        </p:nvSpPr>
        <p:spPr>
          <a:xfrm>
            <a:off x="879836" y="5994642"/>
            <a:ext cx="4896000" cy="3240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176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CA1696-E07E-4E0E-C2CF-BFCF9410D333}"/>
              </a:ext>
            </a:extLst>
          </p:cNvPr>
          <p:cNvSpPr>
            <a:spLocks noGrp="1"/>
          </p:cNvSpPr>
          <p:nvPr>
            <p:ph type="title"/>
          </p:nvPr>
        </p:nvSpPr>
        <p:spPr>
          <a:xfrm>
            <a:off x="838200" y="365125"/>
            <a:ext cx="10515600" cy="1325563"/>
          </a:xfrm>
        </p:spPr>
        <p:txBody>
          <a:bodyPr/>
          <a:lstStyle/>
          <a:p>
            <a:r>
              <a:rPr lang="en-GB" dirty="0"/>
              <a:t>Collected experience with CO</a:t>
            </a:r>
            <a:r>
              <a:rPr lang="en-GB" baseline="-25000" dirty="0"/>
              <a:t>2</a:t>
            </a:r>
            <a:r>
              <a:rPr lang="en-GB" dirty="0"/>
              <a:t> lasers</a:t>
            </a:r>
          </a:p>
        </p:txBody>
      </p:sp>
      <p:sp>
        <p:nvSpPr>
          <p:cNvPr id="3" name="Segnaposto contenuto 2">
            <a:extLst>
              <a:ext uri="{FF2B5EF4-FFF2-40B4-BE49-F238E27FC236}">
                <a16:creationId xmlns:a16="http://schemas.microsoft.com/office/drawing/2014/main" id="{5E824C96-9607-C99F-1CC4-54E2BFE48E96}"/>
              </a:ext>
            </a:extLst>
          </p:cNvPr>
          <p:cNvSpPr>
            <a:spLocks noGrp="1"/>
          </p:cNvSpPr>
          <p:nvPr>
            <p:ph idx="1"/>
          </p:nvPr>
        </p:nvSpPr>
        <p:spPr>
          <a:xfrm>
            <a:off x="838199" y="1942468"/>
            <a:ext cx="5777223" cy="1071660"/>
          </a:xfrm>
        </p:spPr>
        <p:txBody>
          <a:bodyPr>
            <a:normAutofit/>
          </a:bodyPr>
          <a:lstStyle/>
          <a:p>
            <a:r>
              <a:rPr lang="en-GB" sz="2000" dirty="0"/>
              <a:t>Wavelength = 10.6 um</a:t>
            </a:r>
          </a:p>
          <a:p>
            <a:pPr lvl="1"/>
            <a:r>
              <a:rPr lang="en-GB" sz="2000" dirty="0"/>
              <a:t>Optimally absorbed by SiO</a:t>
            </a:r>
            <a:r>
              <a:rPr lang="en-GB" sz="2000" baseline="-25000" dirty="0"/>
              <a:t>2</a:t>
            </a:r>
            <a:r>
              <a:rPr lang="en-GB" sz="2000" dirty="0"/>
              <a:t>, GW mirror’s bulk material</a:t>
            </a:r>
          </a:p>
        </p:txBody>
      </p:sp>
      <p:sp>
        <p:nvSpPr>
          <p:cNvPr id="4" name="Segnaposto data 3"/>
          <p:cNvSpPr>
            <a:spLocks noGrp="1"/>
          </p:cNvSpPr>
          <p:nvPr>
            <p:ph type="dt" sz="half" idx="10"/>
          </p:nvPr>
        </p:nvSpPr>
        <p:spPr/>
        <p:txBody>
          <a:bodyPr/>
          <a:lstStyle/>
          <a:p>
            <a:r>
              <a:rPr lang="en-US"/>
              <a:t>GWDVac'22 - 29/09/2022</a:t>
            </a:r>
            <a:endParaRPr lang="en-GB" dirty="0"/>
          </a:p>
        </p:txBody>
      </p:sp>
      <p:sp>
        <p:nvSpPr>
          <p:cNvPr id="5" name="Segnaposto piè di pagina 4"/>
          <p:cNvSpPr>
            <a:spLocks noGrp="1"/>
          </p:cNvSpPr>
          <p:nvPr>
            <p:ph type="ftr" sz="quarter" idx="11"/>
          </p:nvPr>
        </p:nvSpPr>
        <p:spPr/>
        <p:txBody>
          <a:bodyPr/>
          <a:lstStyle/>
          <a:p>
            <a:r>
              <a:rPr lang="en-US" dirty="0"/>
              <a:t>CO2 laser techniques in the perspective of future GW detectors  Diana Lumaca </a:t>
            </a:r>
            <a:endParaRPr lang="en-GB" dirty="0"/>
          </a:p>
        </p:txBody>
      </p:sp>
      <p:sp>
        <p:nvSpPr>
          <p:cNvPr id="6" name="Segnaposto numero diapositiva 5"/>
          <p:cNvSpPr>
            <a:spLocks noGrp="1"/>
          </p:cNvSpPr>
          <p:nvPr>
            <p:ph type="sldNum" sz="quarter" idx="12"/>
          </p:nvPr>
        </p:nvSpPr>
        <p:spPr/>
        <p:txBody>
          <a:bodyPr/>
          <a:lstStyle/>
          <a:p>
            <a:fld id="{D7890409-BD9A-499F-A16C-B9DDFEDF4FB8}" type="slidenum">
              <a:rPr lang="en-GB" smtClean="0"/>
              <a:t>8</a:t>
            </a:fld>
            <a:endParaRPr lang="en-GB" dirty="0"/>
          </a:p>
        </p:txBody>
      </p:sp>
      <p:pic>
        <p:nvPicPr>
          <p:cNvPr id="8" name="Immagine 7">
            <a:extLst>
              <a:ext uri="{FF2B5EF4-FFF2-40B4-BE49-F238E27FC236}">
                <a16:creationId xmlns:a16="http://schemas.microsoft.com/office/drawing/2014/main" id="{DA8AEEAA-9BFE-413B-87B8-9C6BC4EC8F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25006" y="1480007"/>
            <a:ext cx="4528793" cy="3395755"/>
          </a:xfrm>
          <a:prstGeom prst="rect">
            <a:avLst/>
          </a:prstGeom>
        </p:spPr>
      </p:pic>
      <p:pic>
        <p:nvPicPr>
          <p:cNvPr id="10" name="Immagine 9">
            <a:extLst>
              <a:ext uri="{FF2B5EF4-FFF2-40B4-BE49-F238E27FC236}">
                <a16:creationId xmlns:a16="http://schemas.microsoft.com/office/drawing/2014/main" id="{E656BC10-4675-DBD6-AD50-B6894723F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847" y="3180603"/>
            <a:ext cx="3300153" cy="2621749"/>
          </a:xfrm>
          <a:prstGeom prst="rect">
            <a:avLst/>
          </a:prstGeom>
          <a:ln>
            <a:noFill/>
          </a:ln>
        </p:spPr>
      </p:pic>
      <p:sp>
        <p:nvSpPr>
          <p:cNvPr id="12" name="CasellaDiTesto 11">
            <a:extLst>
              <a:ext uri="{FF2B5EF4-FFF2-40B4-BE49-F238E27FC236}">
                <a16:creationId xmlns:a16="http://schemas.microsoft.com/office/drawing/2014/main" id="{8D56A8DB-7835-F459-C229-8148C24AADDE}"/>
              </a:ext>
            </a:extLst>
          </p:cNvPr>
          <p:cNvSpPr txBox="1"/>
          <p:nvPr/>
        </p:nvSpPr>
        <p:spPr>
          <a:xfrm>
            <a:off x="834849" y="5802352"/>
            <a:ext cx="3300152" cy="553998"/>
          </a:xfrm>
          <a:prstGeom prst="rect">
            <a:avLst/>
          </a:prstGeom>
          <a:noFill/>
          <a:ln>
            <a:noFill/>
          </a:ln>
        </p:spPr>
        <p:txBody>
          <a:bodyPr wrap="square">
            <a:spAutoFit/>
          </a:bodyPr>
          <a:lstStyle/>
          <a:p>
            <a:r>
              <a:rPr lang="en-GB" sz="1000" dirty="0"/>
              <a:t>Rei Kitamura et al., Optical constants of silica glass from extreme ultraviolet to far infrared at near room temperature,</a:t>
            </a:r>
            <a:r>
              <a:rPr lang="en-GB" sz="1000" i="1" dirty="0"/>
              <a:t> Appl. Opt.,</a:t>
            </a:r>
            <a:r>
              <a:rPr lang="en-GB" sz="1000" dirty="0"/>
              <a:t> </a:t>
            </a:r>
            <a:r>
              <a:rPr lang="en-GB" sz="1000" b="1" dirty="0"/>
              <a:t>46</a:t>
            </a:r>
            <a:r>
              <a:rPr lang="en-GB" sz="1000" dirty="0"/>
              <a:t>, 8118-8133, 2007</a:t>
            </a:r>
          </a:p>
        </p:txBody>
      </p:sp>
      <p:sp>
        <p:nvSpPr>
          <p:cNvPr id="9" name="CasellaDiTesto 8">
            <a:extLst>
              <a:ext uri="{FF2B5EF4-FFF2-40B4-BE49-F238E27FC236}">
                <a16:creationId xmlns:a16="http://schemas.microsoft.com/office/drawing/2014/main" id="{96E889C4-FF85-834F-8D69-36B650BAE5DA}"/>
              </a:ext>
            </a:extLst>
          </p:cNvPr>
          <p:cNvSpPr txBox="1"/>
          <p:nvPr/>
        </p:nvSpPr>
        <p:spPr>
          <a:xfrm>
            <a:off x="4592200" y="5032911"/>
            <a:ext cx="6761600" cy="1323439"/>
          </a:xfrm>
          <a:prstGeom prst="rect">
            <a:avLst/>
          </a:prstGeom>
          <a:noFill/>
        </p:spPr>
        <p:txBody>
          <a:bodyPr wrap="square">
            <a:spAutoFit/>
          </a:bodyPr>
          <a:lstStyle/>
          <a:p>
            <a:pPr marL="0" indent="0">
              <a:buNone/>
            </a:pPr>
            <a:r>
              <a:rPr lang="en-GB" sz="2000" dirty="0"/>
              <a:t>In Roma Tor </a:t>
            </a:r>
            <a:r>
              <a:rPr lang="en-GB" sz="2000" dirty="0" err="1"/>
              <a:t>Vergata</a:t>
            </a:r>
            <a:r>
              <a:rPr lang="en-GB" sz="2000" dirty="0"/>
              <a:t> group, two main use:</a:t>
            </a:r>
          </a:p>
          <a:p>
            <a:pPr marL="285750" indent="-285750">
              <a:buFont typeface="Arial" panose="020B0604020202020204" pitchFamily="34" charset="0"/>
              <a:buChar char="•"/>
            </a:pPr>
            <a:r>
              <a:rPr lang="en-GB" sz="2000" dirty="0"/>
              <a:t>CO</a:t>
            </a:r>
            <a:r>
              <a:rPr lang="en-GB" sz="2000" baseline="-25000" dirty="0"/>
              <a:t>2</a:t>
            </a:r>
            <a:r>
              <a:rPr lang="en-GB" sz="2000" dirty="0"/>
              <a:t> laser projectors in </a:t>
            </a:r>
            <a:r>
              <a:rPr lang="en-GB" sz="2000" b="1" dirty="0"/>
              <a:t>Thermal Compensation System (TCS)</a:t>
            </a:r>
          </a:p>
          <a:p>
            <a:pPr marL="285750" indent="-285750">
              <a:buFont typeface="Arial" panose="020B0604020202020204" pitchFamily="34" charset="0"/>
              <a:buChar char="•"/>
            </a:pPr>
            <a:r>
              <a:rPr lang="en-GB" sz="2000" dirty="0"/>
              <a:t>CO</a:t>
            </a:r>
            <a:r>
              <a:rPr lang="en-GB" sz="2000" baseline="-25000" dirty="0"/>
              <a:t>2</a:t>
            </a:r>
            <a:r>
              <a:rPr lang="en-GB" sz="2000" dirty="0"/>
              <a:t> laser polishing and heat treatment in </a:t>
            </a:r>
            <a:r>
              <a:rPr lang="en-GB" sz="2000" b="1" dirty="0"/>
              <a:t>metrology for Coating Research and Development (CRD)</a:t>
            </a:r>
          </a:p>
        </p:txBody>
      </p:sp>
    </p:spTree>
    <p:extLst>
      <p:ext uri="{BB962C8B-B14F-4D97-AF65-F5344CB8AC3E}">
        <p14:creationId xmlns:p14="http://schemas.microsoft.com/office/powerpoint/2010/main" val="108312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magine 34" descr="Schermata 2016-04-01 alle 12.38.01.png"/>
          <p:cNvPicPr>
            <a:picLocks noChangeAspect="1"/>
          </p:cNvPicPr>
          <p:nvPr/>
        </p:nvPicPr>
        <p:blipFill rotWithShape="1">
          <a:blip r:embed="rId3">
            <a:extLst>
              <a:ext uri="{28A0092B-C50C-407E-A947-70E740481C1C}">
                <a14:useLocalDpi xmlns:a14="http://schemas.microsoft.com/office/drawing/2010/main" val="0"/>
              </a:ext>
            </a:extLst>
          </a:blip>
          <a:srcRect l="9804" b="5605"/>
          <a:stretch/>
        </p:blipFill>
        <p:spPr>
          <a:xfrm>
            <a:off x="10446912" y="4922792"/>
            <a:ext cx="906888" cy="1433558"/>
          </a:xfrm>
          <a:prstGeom prst="rect">
            <a:avLst/>
          </a:prstGeom>
        </p:spPr>
      </p:pic>
      <p:grpSp>
        <p:nvGrpSpPr>
          <p:cNvPr id="15" name="Gruppo 14"/>
          <p:cNvGrpSpPr>
            <a:grpSpLocks noChangeAspect="1"/>
          </p:cNvGrpSpPr>
          <p:nvPr/>
        </p:nvGrpSpPr>
        <p:grpSpPr>
          <a:xfrm>
            <a:off x="7362789" y="365124"/>
            <a:ext cx="3991011" cy="2519903"/>
            <a:chOff x="2242657" y="1481293"/>
            <a:chExt cx="7718843" cy="4873635"/>
          </a:xfrm>
        </p:grpSpPr>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657" y="1689267"/>
              <a:ext cx="7718843" cy="4665661"/>
            </a:xfrm>
            <a:prstGeom prst="rect">
              <a:avLst/>
            </a:prstGeom>
          </p:spPr>
        </p:pic>
        <p:sp>
          <p:nvSpPr>
            <p:cNvPr id="9" name="CasellaDiTesto 8"/>
            <p:cNvSpPr txBox="1"/>
            <p:nvPr/>
          </p:nvSpPr>
          <p:spPr>
            <a:xfrm>
              <a:off x="2242657" y="1481293"/>
              <a:ext cx="7455665" cy="523220"/>
            </a:xfrm>
            <a:prstGeom prst="rect">
              <a:avLst/>
            </a:prstGeom>
            <a:solidFill>
              <a:schemeClr val="bg1"/>
            </a:solidFill>
          </p:spPr>
          <p:txBody>
            <a:bodyPr wrap="square" rtlCol="0">
              <a:spAutoFit/>
            </a:bodyPr>
            <a:lstStyle/>
            <a:p>
              <a:pPr algn="ctr"/>
              <a:r>
                <a:rPr lang="en-GB" sz="1100" dirty="0" err="1"/>
                <a:t>AdV</a:t>
              </a:r>
              <a:r>
                <a:rPr lang="en-GB" sz="1100" dirty="0"/>
                <a:t>+ project sensitivity curve</a:t>
              </a:r>
            </a:p>
          </p:txBody>
        </p:sp>
        <p:sp>
          <p:nvSpPr>
            <p:cNvPr id="10" name="Figura a mano libera 9"/>
            <p:cNvSpPr/>
            <p:nvPr/>
          </p:nvSpPr>
          <p:spPr>
            <a:xfrm>
              <a:off x="2860431" y="3382108"/>
              <a:ext cx="6846277" cy="2479430"/>
            </a:xfrm>
            <a:custGeom>
              <a:avLst/>
              <a:gdLst>
                <a:gd name="connsiteX0" fmla="*/ 0 w 6846277"/>
                <a:gd name="connsiteY0" fmla="*/ 2473569 h 2479430"/>
                <a:gd name="connsiteX1" fmla="*/ 0 w 6846277"/>
                <a:gd name="connsiteY1" fmla="*/ 263769 h 2479430"/>
                <a:gd name="connsiteX2" fmla="*/ 597877 w 6846277"/>
                <a:gd name="connsiteY2" fmla="*/ 814754 h 2479430"/>
                <a:gd name="connsiteX3" fmla="*/ 1066800 w 6846277"/>
                <a:gd name="connsiteY3" fmla="*/ 1160584 h 2479430"/>
                <a:gd name="connsiteX4" fmla="*/ 1312984 w 6846277"/>
                <a:gd name="connsiteY4" fmla="*/ 1301261 h 2479430"/>
                <a:gd name="connsiteX5" fmla="*/ 1600200 w 6846277"/>
                <a:gd name="connsiteY5" fmla="*/ 1406769 h 2479430"/>
                <a:gd name="connsiteX6" fmla="*/ 1817077 w 6846277"/>
                <a:gd name="connsiteY6" fmla="*/ 1453661 h 2479430"/>
                <a:gd name="connsiteX7" fmla="*/ 1975338 w 6846277"/>
                <a:gd name="connsiteY7" fmla="*/ 1477107 h 2479430"/>
                <a:gd name="connsiteX8" fmla="*/ 2538046 w 6846277"/>
                <a:gd name="connsiteY8" fmla="*/ 1488830 h 2479430"/>
                <a:gd name="connsiteX9" fmla="*/ 2983523 w 6846277"/>
                <a:gd name="connsiteY9" fmla="*/ 1465384 h 2479430"/>
                <a:gd name="connsiteX10" fmla="*/ 3171092 w 6846277"/>
                <a:gd name="connsiteY10" fmla="*/ 1453661 h 2479430"/>
                <a:gd name="connsiteX11" fmla="*/ 3487615 w 6846277"/>
                <a:gd name="connsiteY11" fmla="*/ 1406769 h 2479430"/>
                <a:gd name="connsiteX12" fmla="*/ 3968261 w 6846277"/>
                <a:gd name="connsiteY12" fmla="*/ 1277815 h 2479430"/>
                <a:gd name="connsiteX13" fmla="*/ 4302369 w 6846277"/>
                <a:gd name="connsiteY13" fmla="*/ 1166446 h 2479430"/>
                <a:gd name="connsiteX14" fmla="*/ 4747846 w 6846277"/>
                <a:gd name="connsiteY14" fmla="*/ 996461 h 2479430"/>
                <a:gd name="connsiteX15" fmla="*/ 5398477 w 6846277"/>
                <a:gd name="connsiteY15" fmla="*/ 703384 h 2479430"/>
                <a:gd name="connsiteX16" fmla="*/ 6113584 w 6846277"/>
                <a:gd name="connsiteY16" fmla="*/ 363415 h 2479430"/>
                <a:gd name="connsiteX17" fmla="*/ 6846277 w 6846277"/>
                <a:gd name="connsiteY17" fmla="*/ 0 h 2479430"/>
                <a:gd name="connsiteX18" fmla="*/ 6846277 w 6846277"/>
                <a:gd name="connsiteY18" fmla="*/ 2479430 h 247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46277" h="2479430">
                  <a:moveTo>
                    <a:pt x="0" y="2473569"/>
                  </a:moveTo>
                  <a:lnTo>
                    <a:pt x="0" y="263769"/>
                  </a:lnTo>
                  <a:lnTo>
                    <a:pt x="597877" y="814754"/>
                  </a:lnTo>
                  <a:lnTo>
                    <a:pt x="1066800" y="1160584"/>
                  </a:lnTo>
                  <a:lnTo>
                    <a:pt x="1312984" y="1301261"/>
                  </a:lnTo>
                  <a:lnTo>
                    <a:pt x="1600200" y="1406769"/>
                  </a:lnTo>
                  <a:lnTo>
                    <a:pt x="1817077" y="1453661"/>
                  </a:lnTo>
                  <a:lnTo>
                    <a:pt x="1975338" y="1477107"/>
                  </a:lnTo>
                  <a:lnTo>
                    <a:pt x="2538046" y="1488830"/>
                  </a:lnTo>
                  <a:lnTo>
                    <a:pt x="2983523" y="1465384"/>
                  </a:lnTo>
                  <a:lnTo>
                    <a:pt x="3171092" y="1453661"/>
                  </a:lnTo>
                  <a:lnTo>
                    <a:pt x="3487615" y="1406769"/>
                  </a:lnTo>
                  <a:lnTo>
                    <a:pt x="3968261" y="1277815"/>
                  </a:lnTo>
                  <a:lnTo>
                    <a:pt x="4302369" y="1166446"/>
                  </a:lnTo>
                  <a:lnTo>
                    <a:pt x="4747846" y="996461"/>
                  </a:lnTo>
                  <a:lnTo>
                    <a:pt x="5398477" y="703384"/>
                  </a:lnTo>
                  <a:lnTo>
                    <a:pt x="6113584" y="363415"/>
                  </a:lnTo>
                  <a:lnTo>
                    <a:pt x="6846277" y="0"/>
                  </a:lnTo>
                  <a:lnTo>
                    <a:pt x="6846277" y="2479430"/>
                  </a:lnTo>
                </a:path>
              </a:pathLst>
            </a:custGeom>
            <a:solidFill>
              <a:srgbClr val="8A3CC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igura a mano libera 10"/>
            <p:cNvSpPr>
              <a:spLocks noChangeAspect="1"/>
            </p:cNvSpPr>
            <p:nvPr/>
          </p:nvSpPr>
          <p:spPr>
            <a:xfrm>
              <a:off x="2860430" y="4085492"/>
              <a:ext cx="6846278" cy="1781908"/>
            </a:xfrm>
            <a:custGeom>
              <a:avLst/>
              <a:gdLst>
                <a:gd name="connsiteX0" fmla="*/ 0 w 6846277"/>
                <a:gd name="connsiteY0" fmla="*/ 1781908 h 1781908"/>
                <a:gd name="connsiteX1" fmla="*/ 5861 w 6846277"/>
                <a:gd name="connsiteY1" fmla="*/ 0 h 1781908"/>
                <a:gd name="connsiteX2" fmla="*/ 5843954 w 6846277"/>
                <a:gd name="connsiteY2" fmla="*/ 1260231 h 1781908"/>
                <a:gd name="connsiteX3" fmla="*/ 6518031 w 6846277"/>
                <a:gd name="connsiteY3" fmla="*/ 1389185 h 1781908"/>
                <a:gd name="connsiteX4" fmla="*/ 6840415 w 6846277"/>
                <a:gd name="connsiteY4" fmla="*/ 1447800 h 1781908"/>
                <a:gd name="connsiteX5" fmla="*/ 6846277 w 6846277"/>
                <a:gd name="connsiteY5" fmla="*/ 1776046 h 178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277" h="1781908">
                  <a:moveTo>
                    <a:pt x="0" y="1781908"/>
                  </a:moveTo>
                  <a:cubicBezTo>
                    <a:pt x="1954" y="1187939"/>
                    <a:pt x="3907" y="593969"/>
                    <a:pt x="5861" y="0"/>
                  </a:cubicBezTo>
                  <a:lnTo>
                    <a:pt x="5843954" y="1260231"/>
                  </a:lnTo>
                  <a:lnTo>
                    <a:pt x="6518031" y="1389185"/>
                  </a:lnTo>
                  <a:lnTo>
                    <a:pt x="6840415" y="1447800"/>
                  </a:lnTo>
                  <a:lnTo>
                    <a:pt x="6846277" y="1776046"/>
                  </a:lnTo>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igura a mano libera 12"/>
            <p:cNvSpPr/>
            <p:nvPr/>
          </p:nvSpPr>
          <p:spPr>
            <a:xfrm>
              <a:off x="2855259" y="3012141"/>
              <a:ext cx="1281953" cy="2855259"/>
            </a:xfrm>
            <a:custGeom>
              <a:avLst/>
              <a:gdLst>
                <a:gd name="connsiteX0" fmla="*/ 0 w 1281953"/>
                <a:gd name="connsiteY0" fmla="*/ 2850777 h 2855259"/>
                <a:gd name="connsiteX1" fmla="*/ 4482 w 1281953"/>
                <a:gd name="connsiteY1" fmla="*/ 0 h 2855259"/>
                <a:gd name="connsiteX2" fmla="*/ 143435 w 1281953"/>
                <a:gd name="connsiteY2" fmla="*/ 228600 h 2855259"/>
                <a:gd name="connsiteX3" fmla="*/ 264459 w 1281953"/>
                <a:gd name="connsiteY3" fmla="*/ 277906 h 2855259"/>
                <a:gd name="connsiteX4" fmla="*/ 304800 w 1281953"/>
                <a:gd name="connsiteY4" fmla="*/ 358588 h 2855259"/>
                <a:gd name="connsiteX5" fmla="*/ 385482 w 1281953"/>
                <a:gd name="connsiteY5" fmla="*/ 502024 h 2855259"/>
                <a:gd name="connsiteX6" fmla="*/ 434788 w 1281953"/>
                <a:gd name="connsiteY6" fmla="*/ 685800 h 2855259"/>
                <a:gd name="connsiteX7" fmla="*/ 515470 w 1281953"/>
                <a:gd name="connsiteY7" fmla="*/ 1021977 h 2855259"/>
                <a:gd name="connsiteX8" fmla="*/ 555812 w 1281953"/>
                <a:gd name="connsiteY8" fmla="*/ 1044388 h 2855259"/>
                <a:gd name="connsiteX9" fmla="*/ 578223 w 1281953"/>
                <a:gd name="connsiteY9" fmla="*/ 918883 h 2855259"/>
                <a:gd name="connsiteX10" fmla="*/ 591670 w 1281953"/>
                <a:gd name="connsiteY10" fmla="*/ 900953 h 2855259"/>
                <a:gd name="connsiteX11" fmla="*/ 618565 w 1281953"/>
                <a:gd name="connsiteY11" fmla="*/ 954741 h 2855259"/>
                <a:gd name="connsiteX12" fmla="*/ 640976 w 1281953"/>
                <a:gd name="connsiteY12" fmla="*/ 1151965 h 2855259"/>
                <a:gd name="connsiteX13" fmla="*/ 658906 w 1281953"/>
                <a:gd name="connsiteY13" fmla="*/ 1335741 h 2855259"/>
                <a:gd name="connsiteX14" fmla="*/ 788894 w 1281953"/>
                <a:gd name="connsiteY14" fmla="*/ 1618130 h 2855259"/>
                <a:gd name="connsiteX15" fmla="*/ 878541 w 1281953"/>
                <a:gd name="connsiteY15" fmla="*/ 1842247 h 2855259"/>
                <a:gd name="connsiteX16" fmla="*/ 923365 w 1281953"/>
                <a:gd name="connsiteY16" fmla="*/ 1949824 h 2855259"/>
                <a:gd name="connsiteX17" fmla="*/ 941294 w 1281953"/>
                <a:gd name="connsiteY17" fmla="*/ 1958788 h 2855259"/>
                <a:gd name="connsiteX18" fmla="*/ 986117 w 1281953"/>
                <a:gd name="connsiteY18" fmla="*/ 1936377 h 2855259"/>
                <a:gd name="connsiteX19" fmla="*/ 1048870 w 1281953"/>
                <a:gd name="connsiteY19" fmla="*/ 2138083 h 2855259"/>
                <a:gd name="connsiteX20" fmla="*/ 1098176 w 1281953"/>
                <a:gd name="connsiteY20" fmla="*/ 2344271 h 2855259"/>
                <a:gd name="connsiteX21" fmla="*/ 1138517 w 1281953"/>
                <a:gd name="connsiteY21" fmla="*/ 2375647 h 2855259"/>
                <a:gd name="connsiteX22" fmla="*/ 1169894 w 1281953"/>
                <a:gd name="connsiteY22" fmla="*/ 2344271 h 2855259"/>
                <a:gd name="connsiteX23" fmla="*/ 1214717 w 1281953"/>
                <a:gd name="connsiteY23" fmla="*/ 2460812 h 2855259"/>
                <a:gd name="connsiteX24" fmla="*/ 1281953 w 1281953"/>
                <a:gd name="connsiteY24" fmla="*/ 2855259 h 28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81953" h="2855259">
                  <a:moveTo>
                    <a:pt x="0" y="2850777"/>
                  </a:moveTo>
                  <a:lnTo>
                    <a:pt x="4482" y="0"/>
                  </a:lnTo>
                  <a:lnTo>
                    <a:pt x="143435" y="228600"/>
                  </a:lnTo>
                  <a:lnTo>
                    <a:pt x="264459" y="277906"/>
                  </a:lnTo>
                  <a:lnTo>
                    <a:pt x="304800" y="358588"/>
                  </a:lnTo>
                  <a:lnTo>
                    <a:pt x="385482" y="502024"/>
                  </a:lnTo>
                  <a:lnTo>
                    <a:pt x="434788" y="685800"/>
                  </a:lnTo>
                  <a:lnTo>
                    <a:pt x="515470" y="1021977"/>
                  </a:lnTo>
                  <a:lnTo>
                    <a:pt x="555812" y="1044388"/>
                  </a:lnTo>
                  <a:lnTo>
                    <a:pt x="578223" y="918883"/>
                  </a:lnTo>
                  <a:lnTo>
                    <a:pt x="591670" y="900953"/>
                  </a:lnTo>
                  <a:lnTo>
                    <a:pt x="618565" y="954741"/>
                  </a:lnTo>
                  <a:lnTo>
                    <a:pt x="640976" y="1151965"/>
                  </a:lnTo>
                  <a:lnTo>
                    <a:pt x="658906" y="1335741"/>
                  </a:lnTo>
                  <a:lnTo>
                    <a:pt x="788894" y="1618130"/>
                  </a:lnTo>
                  <a:lnTo>
                    <a:pt x="878541" y="1842247"/>
                  </a:lnTo>
                  <a:lnTo>
                    <a:pt x="923365" y="1949824"/>
                  </a:lnTo>
                  <a:lnTo>
                    <a:pt x="941294" y="1958788"/>
                  </a:lnTo>
                  <a:lnTo>
                    <a:pt x="986117" y="1936377"/>
                  </a:lnTo>
                  <a:lnTo>
                    <a:pt x="1048870" y="2138083"/>
                  </a:lnTo>
                  <a:lnTo>
                    <a:pt x="1098176" y="2344271"/>
                  </a:lnTo>
                  <a:lnTo>
                    <a:pt x="1138517" y="2375647"/>
                  </a:lnTo>
                  <a:lnTo>
                    <a:pt x="1169894" y="2344271"/>
                  </a:lnTo>
                  <a:lnTo>
                    <a:pt x="1214717" y="2460812"/>
                  </a:lnTo>
                  <a:lnTo>
                    <a:pt x="1281953" y="2855259"/>
                  </a:lnTo>
                </a:path>
              </a:pathLst>
            </a:cu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olo 1">
            <a:extLst>
              <a:ext uri="{FF2B5EF4-FFF2-40B4-BE49-F238E27FC236}">
                <a16:creationId xmlns:a16="http://schemas.microsoft.com/office/drawing/2014/main" id="{4038137B-2CDD-B9C6-B5C1-D2878C278529}"/>
              </a:ext>
            </a:extLst>
          </p:cNvPr>
          <p:cNvSpPr>
            <a:spLocks noGrp="1"/>
          </p:cNvSpPr>
          <p:nvPr>
            <p:ph type="title"/>
          </p:nvPr>
        </p:nvSpPr>
        <p:spPr>
          <a:xfrm>
            <a:off x="838200" y="365125"/>
            <a:ext cx="6841334" cy="1325563"/>
          </a:xfrm>
        </p:spPr>
        <p:txBody>
          <a:bodyPr>
            <a:normAutofit/>
          </a:bodyPr>
          <a:lstStyle/>
          <a:p>
            <a:r>
              <a:rPr lang="en-GB" dirty="0"/>
              <a:t>Shot noise, thermal effects and optical aberrations</a:t>
            </a:r>
          </a:p>
        </p:txBody>
      </p:sp>
      <p:sp>
        <p:nvSpPr>
          <p:cNvPr id="3" name="Segnaposto contenuto 2">
            <a:extLst>
              <a:ext uri="{FF2B5EF4-FFF2-40B4-BE49-F238E27FC236}">
                <a16:creationId xmlns:a16="http://schemas.microsoft.com/office/drawing/2014/main" id="{34CC1380-DBDA-0B04-A629-E142F86BA813}"/>
              </a:ext>
            </a:extLst>
          </p:cNvPr>
          <p:cNvSpPr>
            <a:spLocks noGrp="1"/>
          </p:cNvSpPr>
          <p:nvPr>
            <p:ph idx="1"/>
          </p:nvPr>
        </p:nvSpPr>
        <p:spPr>
          <a:xfrm>
            <a:off x="838200" y="1825625"/>
            <a:ext cx="6524589" cy="1476306"/>
          </a:xfrm>
        </p:spPr>
        <p:txBody>
          <a:bodyPr>
            <a:noAutofit/>
          </a:bodyPr>
          <a:lstStyle/>
          <a:p>
            <a:pPr marL="0" indent="0">
              <a:buNone/>
            </a:pPr>
            <a:r>
              <a:rPr lang="en-US" sz="1600" dirty="0"/>
              <a:t>Improve </a:t>
            </a:r>
            <a:r>
              <a:rPr lang="en-US" sz="1600" b="1" dirty="0"/>
              <a:t>sensitivity at high frequency</a:t>
            </a:r>
            <a:r>
              <a:rPr lang="en-US" sz="1600" dirty="0"/>
              <a:t>: the power circulating inside GW detectors is increased </a:t>
            </a:r>
            <a:r>
              <a:rPr lang="en-GB" sz="1600" dirty="0"/>
              <a:t>through</a:t>
            </a:r>
            <a:r>
              <a:rPr lang="en-US" sz="1600" dirty="0"/>
              <a:t> optical cavities in the interferometer’s arm by a factor around 300 with respect to simple Michelson configuration. </a:t>
            </a:r>
          </a:p>
          <a:p>
            <a:r>
              <a:rPr lang="it-IT" sz="1600" dirty="0">
                <a:cs typeface="Tw Cen MT"/>
              </a:rPr>
              <a:t>Ultra </a:t>
            </a:r>
            <a:r>
              <a:rPr lang="en-GB" sz="1600" dirty="0">
                <a:cs typeface="Tw Cen MT"/>
              </a:rPr>
              <a:t>stable</a:t>
            </a:r>
            <a:r>
              <a:rPr lang="it-IT" sz="1600" dirty="0">
                <a:cs typeface="Tw Cen MT"/>
              </a:rPr>
              <a:t> YAG @1064 nm laser P</a:t>
            </a:r>
            <a:r>
              <a:rPr lang="it-IT" sz="1600" baseline="-25000" dirty="0">
                <a:cs typeface="Tw Cen MT"/>
              </a:rPr>
              <a:t>in</a:t>
            </a:r>
            <a:r>
              <a:rPr lang="it-IT" sz="1600" dirty="0">
                <a:cs typeface="Tw Cen MT"/>
              </a:rPr>
              <a:t> = 200 W</a:t>
            </a:r>
          </a:p>
          <a:p>
            <a:pPr marL="285750" indent="-285750">
              <a:buFont typeface="Wingdings" charset="2"/>
              <a:buChar char="ü"/>
            </a:pPr>
            <a:r>
              <a:rPr lang="it-IT" sz="1600" dirty="0">
                <a:cs typeface="Tw Cen MT"/>
              </a:rPr>
              <a:t>Power circulating in the Fabry-Pérot </a:t>
            </a:r>
            <a:r>
              <a:rPr lang="en-GB" sz="1600" dirty="0">
                <a:cs typeface="Tw Cen MT"/>
              </a:rPr>
              <a:t>cavity</a:t>
            </a:r>
            <a:r>
              <a:rPr lang="it-IT" sz="1600" dirty="0">
                <a:cs typeface="Tw Cen MT"/>
              </a:rPr>
              <a:t> P = 700 kW</a:t>
            </a:r>
          </a:p>
        </p:txBody>
      </p:sp>
      <p:sp>
        <p:nvSpPr>
          <p:cNvPr id="4" name="Segnaposto data 3"/>
          <p:cNvSpPr>
            <a:spLocks noGrp="1"/>
          </p:cNvSpPr>
          <p:nvPr>
            <p:ph type="dt" sz="half" idx="10"/>
          </p:nvPr>
        </p:nvSpPr>
        <p:spPr/>
        <p:txBody>
          <a:bodyPr/>
          <a:lstStyle/>
          <a:p>
            <a:r>
              <a:rPr lang="en-US"/>
              <a:t>GWDVac'22 - 29/09/2022</a:t>
            </a:r>
            <a:endParaRPr lang="en-GB" dirty="0"/>
          </a:p>
        </p:txBody>
      </p:sp>
      <p:sp>
        <p:nvSpPr>
          <p:cNvPr id="5" name="Segnaposto piè di pagina 4"/>
          <p:cNvSpPr>
            <a:spLocks noGrp="1"/>
          </p:cNvSpPr>
          <p:nvPr>
            <p:ph type="ftr" sz="quarter" idx="11"/>
          </p:nvPr>
        </p:nvSpPr>
        <p:spPr/>
        <p:txBody>
          <a:bodyPr/>
          <a:lstStyle/>
          <a:p>
            <a:r>
              <a:rPr lang="en-US" dirty="0"/>
              <a:t>CO2 laser techniques in the perspective of future GW detectors  Diana Lumaca </a:t>
            </a:r>
            <a:endParaRPr lang="en-GB" dirty="0"/>
          </a:p>
        </p:txBody>
      </p:sp>
      <p:sp>
        <p:nvSpPr>
          <p:cNvPr id="6" name="Segnaposto numero diapositiva 5"/>
          <p:cNvSpPr>
            <a:spLocks noGrp="1"/>
          </p:cNvSpPr>
          <p:nvPr>
            <p:ph type="sldNum" sz="quarter" idx="12"/>
          </p:nvPr>
        </p:nvSpPr>
        <p:spPr/>
        <p:txBody>
          <a:bodyPr/>
          <a:lstStyle/>
          <a:p>
            <a:fld id="{D7890409-BD9A-499F-A16C-B9DDFEDF4FB8}" type="slidenum">
              <a:rPr lang="en-GB" smtClean="0"/>
              <a:t>9</a:t>
            </a:fld>
            <a:endParaRPr lang="en-GB" dirty="0"/>
          </a:p>
        </p:txBody>
      </p:sp>
      <p:sp>
        <p:nvSpPr>
          <p:cNvPr id="18" name="AutoShape 3" descr="data:image/jpg;base64,%20/9j/4AAQSkZJRgABAQEAYABgAAD/2wBDAAUDBAQEAwUEBAQFBQUGBwwIBwcHBw8LCwkMEQ8SEhEPERETFhwXExQaFRERGCEYGh0dHx8fExciJCIeJBweHx7/2wBDAQUFBQcGBw4ICA4eFBEUHh4eHh4eHh4eHh4eHh4eHh4eHh4eHh4eHh4eHh4eHh4eHh4eHh4eHh4eHh4eHh4eHh7/wAARCAEgAV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sjX/E2g6BIses6lDZM8LzJ5oI3qmNwU4+ZvmHyjLHPAoA16R2VFLOwVR1JOAK5jxr4wj8NXOgwHSr68OsajDZLIkZWO3Ejqu+RiMKfmGF6sc+hIxYPHy6n4t/sK58OI2hXWpz6NDfvchzNdRRNI6NAV4TCSKG3HJXpgg0Adjp2sW99qt9pqRTRz2ewvv24ZWztIwTj7p4bB6HGCCecvfiVoFn4n/4RuXT/ABMdRO8qkeg3bo6Iyq0iuI9rIC65cHHzDnmumsdKs7K+ur2FZfPuQodnlZ8KuSFUE/KoLMcDjmsDUNMv5Pi7pOsJbM1hDoF9bSTZGFlee1ZFxnOSI3PT+GgDd8Pa1p2vaYuo6XcedbNJJGGKlTmORo24PP3kYe+Ku+bFsD+Ym09G3DFfOc/wu8TxeG4V8O6P/ZOt6haa3DqdzHKsTTebcF4FlcZzuX7pIO3PbmrPhD4YyzXmhJf+F9UOg/2y11cWGsR2KpFtsLhN/wBntlEaqZHjX+IsQGIHUgH0H50WCfNTAxk7hxnpTiyhgpYBm6Ank14B4X+Edvu8PDV/BtsyS2mrf2ysioRNK04a2MoB+cgFihOdnbbWWngXxjLo8VvqvhTUNR8VXWm6Ymj+IHvl/wCJJJFBGsody2+MpKskh8sP5u/aScUAfSbsqKWZgqjqScCs+LWtNk1280RbjF7Z20N1OhUgLHK0iodx4OTE/GeMe4ryr4v+C/GesaTpwvtUuPElhb6oZ7qz0/TrWObyDG6KBHcb4ptrMrEPjgEjkCuT1DwD4ptdMWBvD2o6jZ/Y9OieO7FvfTBEn1Byhh3RwylBND8jfIgYEbigoA+kDJGAuXUbjhcnr9KydM8SaTqdz5GnzS3JF1PaO8cDlI5Yf9YrNjC4PAz1PTNeA6h4F8XJ4K8Mf8Uzqepa5povbeC0v7ezurRFa6d4fMHmIYDsMYEtufkClQOFFaVt4A8Uw3l9BpOgnSL177Xpft8ZjWN3uoD9nlDKSxAZgMkZBB+tAH0GrK2drBsHBwehrPu9c02112x0Sa4xfXySvbxhSdwjAL5I4HDDr1rjvg/pEGmW+qix8CXXhCOQQI0c1yh+1TIhDyCKNmReSB5md0nU/dBPkk3w88WXljZ2WmeDbrRvEkWh31rq+ttNAq6jcyLHyJVZmffh8M6jbuxgdKAPoLxX4q0bwzp9ve6nNOy3Nwttbx2tu9xLNK2cKiRgsTwT04ANbIkjyV3ruAyRnkD3r558N/DCVk0S4k8KakLWLxJa3YttXhsFNrGsMgldIbZRHGpbywcElygbA6mCfwJ4oZ57eDwhdw+I45NSk1XxGbtCmrW8scojhU7t77t0ICOqrH5XB4GQD6ME0ROBKmc4+8OvpQZYwhkMibBwW3cV89a18IwNG1b+zvBsEd7B4OsotKeEIjxakrztIyMCCsuTGTJnJz9480/xx8PdQs9X1Ow0Pwe0nhmXUrWdLW1tYLhFP2WZJJI7aZ1hLb/Kyzg4OGAY80Ae3XfiPSbfVLnSzNLNfWsUE00EMLyOiTSNHG2FB4LI2T2CknArV8xN5Teu4DJGeQK+cNI8A+KIbW2a+8K3MmrvpGiW8l8xhZ1a01NnnjZw2f8AVeUwwNrLHx90CtCTwT4ibxFIIvCN1F4hXWbu8u/FH2tDHe2DlyluDu8xsxtHCIWUIpTcDwCQD39XRgSrKwHXBzVDw/rmm67pa6lptx5tsZJIwzKUO6ORo24OD95GHvivNPgx4Ju/COr6b5OiDSrSXwlZRagsRUJJqCH5y4B+aQAnL85Hc1yPh3wB5kUVnq/g6bw6kV3q03iDW5pIIku7SY3PlASLIXJBeGQbgNnl547gH0TuGduRnGcVyS/Efwm2sppovLrD3Qs0vPsM32NrgtsEIuNnlF93y43deOvFcx8BG1jxDY6x4y1+aCe7vGXSrS6gOY7i2tdyfaE9BLK0r4GBjb1wDT/BcnijQvDuleAW8C3N3JppitJNTmlhFhLAjDNzncZC5X5tmzO/Izj5qAOyl8Y+H4/D1xr73jjT7e9exlk8l8iZJ/IZduMn94MZ6d+ldBXg+o/DXxDN4L1WZL/xJ9ul8S3F5HpAvY/srwtqZkVtmOhjO/G7Ofyr3igAooooAKKKKACiiqur6hZ6TptxqWoTeTaW6GSaTaW2KOpIAJwO9AFqisiLxJpNzpWoalpsz6nBYF1l+xRNMXdVDFY9o/eHkDC5546giuKj+KN9f+HPD99ofhN7vVNaiurhdPuL9YPJhtyVkLSbWBbJQBQOrdcAmgDtNY8Radpep2Gn3Bkaa+l8qPy9pCncq85IPV14AJxk4wCRsVzWjWvh3xVpejeKrazKpdQxahbkZjZhII5FMgH3jlYzznlB6V0tABRRRQAUUUUAFFFFAHAfFvxV4k8P3WjWvh6zZhdtNJeXR0a41FYIo1GPkgZSGLOvU42hz2wc/wCIlv4f8VWXhvUtQ8SSRwwxpqemTWVvuR7jCmK45zlQCcIeu7k8V1vjXwfpvitLX7bearZTW28Rz6dfSW0m11w6EqeVIxwfQEYIri/idp9npMWiaXp1utvZWdmLe3hXOI40wqqM+gAFd2XYaGJxCpz2dz53irNq+U5ZPF0EnJNb7atLujT8Wa14Y8RWumQ3GrTwtYalbahujtm+doZA4XB6AkY9q5+wtvDNr40XWf8AhJr19Li1KbVrfSzY4EV5LEY3k83G5lw8hCnoX64AA5mivpP7Awvd/ev8j8l/4idnH8kPuf8A8kexf8J54b/5+5f+/Lf4Uf8ACeeG/wDn7l/78t/hXjtFH9gYXu/vX+Qf8ROzj+SH3P8A+SPYv+E88N/8/cv/AH5b/Cj/AITzw3/z9y/9+W/wrx2ij+wML3f3r/IP+InZx/JD7n/8kexf8J54b/5+5f8Avy3+FH/CeeG/+fuX/vy3+FeO0Uf2Bhe7+9f5B/xE7OP5Ifc//kj2L/hPPDf/AD9y/wDflv8ACj/hPPDf/P3L/wB+W/wr5+8W+MfDfhWEtrWqwwzYytsh3zP9EHI+pwPevKfEfx/IkMfhzQVKg/66/Y88/wBxDx/31XXhuEY4n+GpNd7q35H0GXcTcWZglKlQgovq00vxlr8rn2uPHnhv/n6l/wC/Df4VFd/EXwjZqGvNVS2UuEDTDyxuIyBlsc45xX51+IPid461qYvNr1zZpxiKxP2dBgEfw4Jzk5yTnPsK5GVpZpDLNI8jnGWdiSe3U17uH8N41Pjm16a/oj7DDVs6sniKtNeUYSf4uS/I/SO++PHwnsoXkuPGVhhH8tljJkcH/dXJx74xUA/aF+DZUH/hN7UcdDbT/wDxFfnGEpQlerDwuwTWtSf4f5HrU8XVj8TT+Vj9Go/2hvg46Bv+E2tlz2NrOCP/ABypbP4/fCO7M3k+M7ICL7xlV4s/7u8Dd+Ga/OHbSbat+FmBtpUn+H/yITxlRr3Wkfp3Y/E/wRfKGsdct7oGMS/uTvwh6McdBz3q43jrw6pKtczKR1BgYf0r8t9pByCRXS6J498Z6M6NY+ItQCJ0illMseN27Gx8jBPXjmuDEeGFOKvTqt+un+Z5mIrZta9CrD0cH+an+h+kX/CeeG/+fuX/AL8t/hR/wnnhv/n7l/78t/hXw/oPx91KNkTXtCtblN3zy2jmJwOf4TkHHHp0/GvUvB3xF8I+KSsOn6mtveMM/ZLzEUmeOFJO1jk8AEk+lfPYrgt4XWpGVu6aa/I+SzDP+LcCnKVCEorrFN/hzX/A+jv+E88N/wDP3L/35b/CmT+N/C08LwzTNLE6lXR7dirA9QQRyK8hZWVirKVI6gikrzv7Awvd/ev8j5n/AIidnH8kPuf/AMkevweN/C0EKQwTNFEihURLdgqgdAABwKf/AMJ54b/5+5f+/Lf4V47RT/sDC9396/yD/iJ2cfyQ+5//ACR7F/wnnhv/AJ+5f+/Lf4Uf8J54b/5+5f8Avy3+FeO0Uf2Bhe7+9f5B/wAROzj+SH3P/wCSPYv+E88N/wDP3L/35b/Cj/hPPDf/AD9y/wDflv8ACvHaKP7Awvd/ev8AIP8AiJ2cfyQ+5/8AyR7Xpfi3Q9Svo7K0uJHmkztBiYDgZ6n6VvGvF/hx/wAjlYfV/wD0Bq9nb7p+leBmuDp4SqoU72tfX5n6bwXn2JzvAzxGJSUlJrRNK1k+rfc8g1H9pL4VafqNzYXOq6gJ7aZ4ZQNOlIDoxU4OOeQaoah+0R8L9dspNF0/xFqNndX4+zRT/wBlSMY2f5cgEYzz34+tfGXjSIt4018lVH/E0usc9f3z1F4XiYeKNIwikfboc84x84r5n69Ln5bLc/af9VKH1X2/NL4b9O1+x+j3w/8ACdr4L8ODw7ptzLLpkEjGzjlALwI3JQt/F8xYgnnBxziucl+GEtvoWiWeieJ7nTNQ0gXcUd99kjmLw3LFpEMbfL12EN1BQdiQeJ+D3inxRqHxVS21TU9QltNQj1WTE93HLDP5F2scRhhUb7YKpIO/73uea98r0z4UoeHdJtNB8P6dodgHFpp9rHawB2y2yNQq5Pc4Aq/RRQAUUUUAFFFFABRRRQAV5n8ZP+Qhp/8A1yf+YqP9oL4np8P/AA88GnXWmR69cW01xbLfTrGiRRj5nwSPMbJVVQclmHYGk+LNxb3kuk3dpcRXFvNbmSKaJwySIcEMpHBBByCK9XJf98j8/wAj4nxC/wCRDV9Y/wDpSOHooor7g/nMKKKKACimyOkcbSSOsaICzMxwFA6kk9BXivxV+M0dqZtG8HSLLOMpNqIwVQ5IIiHRux39PTPWujDYWriZqFNHr5RkmLzat7PDx23b2Xq/03PS/GvjPw/4QtfM1q92TuheG1jG6aXrjA7DIxk4FeC+OPjP4k10Pa6OP7EsTkHyXJncf7Unb/gOPqa85vrq81K8kvL+6muriQ5eWVyzN9SafBavIeFOK+6yzhinBKdXV+e33H7Dk3COX5VFTqL2lTu9l6LZeur8ysVaRy7sWZjkknJJqRIWbopNatvp2eSpNaEOnjH3c/QZr6mFGhR8z6GpjYowUtXbtUy2Tdwf5V0K2PH3f1qVNP8A9gfkTV/Wox2OSWPXc54Wf+yPzp32P/ZSukTT/wDZ/QVKumt0CmoeNXcweYLuct9k/wBlKabP/ZX8DXXLpbf3c0v9lt/cqfry7k/2lHuca9k3YH881C9q69vz4rtX0o/3M/hVeXS+D8tXHHRe5rDMo9zjHhZeqmomSuqn0zGflrOuNPx/DWl6VU7aeNhI6PwR8V/Fvhl0hlu21fTwMfZL1y4UYwNj/eTHoDj2r3jwL8SPC/i4xW1ndNZ6m/H2G5GHZsc7GHyv+h9q+VZrV0PSoAGjcMpZGU5BBwQa+fzHhfD4m8qfuy7r9V/T8zyc34by/N4uU48s/wCZb/Pv8/k0fcVFfPnww+Ml7p8kOk+LZGvLHIRL45M0A/2v+ei/+PDOcnpXvtldWt9ax3djdQXdtJzHNDIHRvoRX59mGW4jAT5ay9H0Z+O53w7i8nn+9V4PaS2f+T8vuuTUUUVwHgBRRRQB0Pw4/wCRysPq/wD6A1ezt90/SvGPhx/yOVh9X/8AQGr2dvun6V8fxB/vMfT9WfvPhd/yKan/AF8f/pMT80/GMWfF+tnj/kJXPb/ps9Q+HIseItNPH/H3F2/2xWp4rjz4q1k/9RG57f8ATZ6i0GPGu6ef+nqLt/tivzX2n7+3n+p/aCwX/CSpf9O//bT9FLDQ9FsNSu9TsdH0+1vrw5urmG2RJZz/ALbgZb8Sa0KKK+tP54CiiigAooooAKKKKACiiigDP8QaHpPiDS7jTNZsIb20uYmhljkH3kYYIyOR+BrgvjEqpe6cqqFUQsAAMADIr02vM/jJ/wAhDT/+uT/zFerkv++R+f5HxPiF/wAiGr6x/wDSkcFRRRX3B/OYUyaSKCCSeeVIYYlLySSMFVFAySSegApxIVSzMFVQWZicAAdST2FfMfxm+KNx4slbRNGMltocb/Oc4e7YHhm9EHUL+J5wB04TCVMVUUIf8MfRcOcPVs6xHKtIR+KX6Lzf/BJfjD8VbzxJcXWh6BO0Og8I7hdr3eOpJ6hCei98c+g8xijyRxREnStXT7XJBI5r9SyrKqWEpLT/AIJ+6YbC4bLcOqGHjyxX9XfdiWViWwSM1uWdgMdP0qewtQccZ/rW7ZWe7/GurEYu2h5OLxz7mfb2OcfL/U1eh0/P8P8AWtyz07dj5a2bTSc4+WvFrY9R6nzuIzNR6nLw6YcfdOKtxaRn+Gu1tNFJx8tattoR4+WvKq5sl1PGr54o9TgYdGPHynH0qymi8fdP5V6NDoPH3atx6D/s/pXBPOl3PLqcQLueaLohAHyH8qX+xW/umvThoK91pr6GB/D+lY/2zfqYf6wX6nl0mjf7H6VUn0jg/Ka9Sn0bj7tZt1pOM/LXTSza/U66Od3e55ZdaUMH5aybzTf9mvUL3S+vFYN/pvtXr4fMr9T3sJm1+p5neafwfl/Sse6scdq9Fv8AT8Z4rAvrLGeK+gw2Nv1Pp8JmN+pxE1uynoT/ADrqPht461TwXqQMLNPpksqtd2vH7wDI4JB2nBPT8aqXlpjPHT8xWVcW+D6H1HQ13VaVDGUnTqxumexJ0cXSdKtFSi90z7G0HVtO13SINW0m5FxZzj5WHBU91YdmHcf0INXq+Tvhp441LwRrBkjDXGnzkC7tC2BIP7y+jjsfwPBr6h8OavZ69odprNh5n2a6QsgkADDBIIIBIyCPWvyzO8jq5ZUvvB7P9H5/mfjPE/DM8oqe0p60pbPt5P8AR9TQooorwz5M6H4cf8jlYfV//QGr2dvun6V4x8OP+RysPq//AKA1ezt90/Svj+IP95j6fqz958Lv+RTU/wCvj/8ASYn53+JImbxLq5Ab/kIXPQf9NWqPR4WXWLEnd/x8x9v9sVuavZl9b1NsHm/uT1/6bPUdjZldQtW2ni4jPX/bFfkTxC+t8v8Ae/U/uyNaH9ipf9Ov/bT79orl/D/jrRdc8QzaPp8eoNs83ybxrVha3JifZKI5ejFG4PTODjIBNdRX6Afy4FFFFABRRRQAUUUUAFFFFAHnnxum16PSYP8AhGvEq6bqkUc1xBYLcwQPfFFGSXlVvkjB3MoHzcAso5rB8Z6smvaD4W1yNiyajpcd0pMewkSKrfdycdemTj1Nem+JPDnh/wASWsdr4h0TTtWt4pPMjjvbZJlR8Y3AMDg4J5964X4wosd5pscaqiLCwVVGABkcCvVyX/fI/P8AI+J8Qv8AkQ1fWP8A6UjhKKK4j4zeMovB/hGV4pGXU71WhsQvVWxzJ7BQc/XA7191CLnJRjuz8Ay/A1cfiYYairyk7f8AB9Fuzzf9oz4gG4nfwbotwRFEw/tGaNiN7Y/1QIOCvOW9xjsa8ViWmpuZi7sWZjkknkmrEa81+lZDlcaMF3P6Jy3LaGV4WOGorRbvq31b9f8AgFmyi3MPrxXRabBwOP8A9VZmmw8j8v8AGuq0q1yR8uK+gxdVRVjix+I5UXtNtd2OBXUaZp+7Hy1Fo1jux8tdtommFsfJXx+PxqjfU+DzPMVC+pW0zSi235a6fTtFyB8v6VraVpaooLLW9b2oAAC4r4XM88hRTuz4upiq+Lny0jJtdJjTGVB/CtGKyRfuoB+FacNt7VaS19q/PMx4zjBtJnqYThqtX1ndmUtr7U8WvtWwtr7Uv2b/AGRXy9XjZt/Ee5T4RsvhMY23tTGt/atprf2qJ4PaujDcWuT+Ixr8MKK+ExJLcHqoNUbqxVwcAV0EsPtVWWH2r6/LuIue12fM4zJp0dY6HHahp3X5a5vUtPxn5a9IuYAwIIrB1Ox6/LX3WBzBTSaZyYbFzpT5ZnmGo2PX5a5vUbP73H6V6VqdjjPy1y+pWfX5a+tweMPscBj721PPr60xnjH9P/rViXdtjPyj3H9a7m/tOvGK5++tcZ+XH9K+mw2JufYYPF3OPuoO35Guz+CnjeHwdr08OqeYdLvUCTFASYXBysgHfuCPQ57VgXtuOcrx39qxryIqSccjr716VahSx1CVCrsz250qOOoSoVleMlZn2pDIk0Mc0bbkkQOp9QRkGn15H+zx41Oqab/wimoSSPe2SFrSRsYeAfwEk5JXPH+z/u165X49j8FUwWIlRqbr8V0Z+DZzlVXK8XLD1Omz7ro/66nQ/Dj/AJHKw+r/APoDV7O33T9K8Y+HH/I5WH1f/wBAavZ2+6fpXwfEH+8x9P1Z+yeF3/Ipqf8AXx/+kxPiG4sUGo6iyRIN9/cseepMrc1GdOha6tpZIUZop0ZCex3CuiNqGuLpsJzdznp/01emT2oVA2E4dT0/2hX4I8U/7Rav9v8AU/sdYlf2VydOT/209t+G/wAL9Q8J+On1ZJdLhsI0vFMlqZBc6j58/mp9pBwo8oZVcFs5ONo4r1eiiv14/AQooooAKKKKACiis7xQusP4b1JfDsltHrBtZBYvcgmJZ9p2F8fw7sZoA0aK8p1a517RroWWtfHTw7p13sDGC6021ifB6Ha0oOOtdL4ATxUb64utS8WaX4m0G4tY3sbq1tkibzdziQfIWVkxswc9c0AdjXmfxk/5CGn/APXJ/wCYp3x4vNBtNN01dZ8S6hps88kkVhZWmsf2cLucpw0koIYJGMsfm2+qsdq1k+N1uV0Twwt7qkWr3I0yMTX8WNl0+1d0q44wxywxxzXq5L/vkfn+R8T4hf8AIhq+sf8A0pHK5ABLEADkk9hXyF8X/Fj+L/G91eRTM+nWzGCxXt5YP3sf7Ry34j0r3v8AaB8Sf8I/8Pp7eCYx3uqN9lhx12f8tG/754z6sK+Volr9YyDBe1qe0fTY+S8PMoVKhPMKi1lpH0W7+b0+XmSxrVyzjLOOP/11XiXJAFbml2uSK/T6MFRp3PvsRVUImlpNtkrxXZ6JZZ2/Kay9Fs8leK73w/p/3flr57MsZZM+FzfHqKepq6Bp2cfLXoGi6cqKGK9qo+HtOAAJH6V1tpB04r8vz7OFRi22fm1edTHV/Zx2H2tv04rSt7fpxTrWDpxWpbW/tX898T8WOLfvH6Tw7wzdLQghtvarUdt7VO7RW65c8+lULnWEThcCvx3GcQ4jEyfsz9ey3hZKKui8Lb2oNvx0rBk13n7360Ra5k8t+ted9axu9z3/APVmKXwm09v7VXkg9qS21dX4bBq+jQzj5SM+ldeGzyvQl+8PGx3Das7Ix5ofaqc0Nb08NUJ4etfouR8R81tT85zjIeW+hhzRVn3UAdSCK3Z4utUJ46/ZcizrmtqflOcZS4NtI47VLLr8tcrqdn975a9JvbcSKRjmuY1Wz68V+oZfjVJJpnkYLFSpy5ZHm2pWmCeK5zULXrx/n0r0HU7XrxXMalbdfpX1+DxN7H2+Axl7HC31v7Z/qKwL6HGeOnT3FdpqNvyfr+tc5qEPUj6/419PhK1z7HBYi9jH8O6tdeHPEdlrVkqNNZzLKiuMq4HVT7EZFfX3hzUo9a8PadrEQRUvbdZgqPuCk/eXPfBBH4V8dX0WM47cj6V7T+zR4og+x3PhO7kIn8w3Fllidwwd6egxjcOnU14/F2Xe3wyxUF70d/T/AIG/3nl8bZWsbl/1mK9+nr/271+7f5M+jPhx/wAjlYfV/wD0Bq9nb7p+leMfDj/kcrD6v/6A1ezt90/SvwXiD/eY+n6s9Hwu/wCRTU/6+P8A9JifLdtb7llbI5uJj0/6atTNRt9tm7ZHGD09xW/pdtusy2W5mmPT/pq1N1u2K6VcNluF9Pev5jeJ/wCFVr/p5/7cf1AsX/sPL/d/Q+i6KKK/fz8oCiiigAooooAKKKzvFCaxJ4b1KPw9NbQ6w1rILGS4GYlm2nYX4Py7sZ4PFAHjlhDq3/CwfHS6VaeB/KOrRu8evs32vcbaIFwVB/ctj5M9Cr/QexeGFuF0G0W7TTUnCfOunZ+zg5P3M84rzfUfC+vaneSX2q/Br4Y397LgzXFxqPmSSNjGSzWJJ6d66nwBa+LrS9ng1bRvDmhaFDaxxWGnaTcGYJJucuxJhiCggoAoB5BPegDqL7T7C/Ci+sba6CZ2iaJX259MivOvi/HHFd6bFEipGkLKqqMBQCMADtXp1eW/HO8t9ONvqF2cW9rayzScgHavJwSQM8etetkn++R+f5HxvH1OVTJKkIrVuCX/AIEj4l/aO106v8Q5LCKRjb6XELcKTx5h+ZyPzA/4DXnca1Nqt5JqmsXmpSriS7uJJ2HHBZix6ADv6UtrHvcCv6IyLAqlTin0OvB4WGBwlPDx2gkvu6/Pcuadbl2BxXW6PZ528VnaPaZxxXa6JY8r8tejj8Uoqx4OaY3lTNTQLD7vFei+HNP+7xWJ4esPu/L+leiaHZiOMNivzzN8fZN3PyzOse5PljuzT062EaBQK27OHpVazi6cVs2cXTiv564zz+ylqe9wpkznJSa1LFpD04qe8uY7SI8jdj8qe7Lb25kPXHFcZ4i1Q5b5jX85Y7FVMxxDV9D+kuG8jSitB2sazyfmP51y19reCfn/AFrE1vV8E/PXH6lrWCfnr3MDlF0tD9dy3IrpaHbSa7833v1pYtd5+9+Rry6bW8E/vD+dEOucj94c/Wva/sXTY+g/1f8Ad2PZ7DW+R8x/Oun0rWc4+b9a8K07XOR85rrdG1nOPmrxcbk9lsfP5jkNk9D3Owvo7hArdfWpLiHrXA6Fq2SvzV3Ol3i3EQVjzjivm4url9XmWx+ZZ3kiaehTuIutZ1xFXQXMXXisy5jr9V4azzmtqfinEGT8t9DCuI6x9TtgyE4ro7iPrWdcxgggiv3nIMz50lc/Gs2wboVOeJwOrWv3uK5TVLfrxXousW/3uK4/VoOvFfpWAr3sdeWYm9jgdTh6+lcxqUeMnHv/AI13GqRdeK5TU4+pr7HBVdj77L617HH38eCeOh/Sn+DNWbw94w03VVaVY4LhGkEbYLR5+ZfxGRjpVjUI+SPqKxpoywx/EK+jjGNak6c9mrP5n11HlqU3CWqejPvb4cf8jlYEZAO8jP8AuNXs7fdP0r5n/ZS1ubXbHQp7qV5bq2MtrMzIFyUQ7enX5SozX0w33T9K/mXinDyw2PdGW8Vb8WcXh7hZYPB4jDy+zVkvuUTw/wAMwSTaUGe3mixNMF3FTvHmN8wwTwffB9qh8YJLbaHcFbK5mQod7oyARD+824gkfQE103hW136DbttJyZO//TRqb4wtNvhjUW2niBj1r+Pnil/bb0/5e/8Atx+2rF/7Py36foVvhb8VY/G3xS1nSoNSsTpaafHPptpH/ryBLIjyS55DHap2fwqVzySB65VVNPsU1WTVVtYhfSwrbvOF+do1LMqk+gLMfxNWq/p0+QCiiigAooooAKKKpa9bJeaJfWkljDqCTW7xtazNtScFSNjHBwD06HrQBw8fiLx9rviTX7Hw3D4Ys7XR70WTJqXnvcSN5SSeYQhAVCHwvXO0nNd1o39p/wBlwf2wbQ3+39+bQMIt2f4d3OMY6185abo+kw32rQ6x8DPAtrNHemOFH1e1hfyhGhXdkEuclvm49McZPuXwtRofAmm28kOjW8kSMr2+kuHtoPmJEakdSAQD75NAGL8ezqUPgZLzTtYutO8jUbMzLb4BnRrmNdhbqq887cE4x0Jrz79tbUm0z4f3DxuqyXFsbYZcKSJHVWABB3fKW4HOMntX0A6q67XUMPQjNfLf/BQaeSPwroNuvk7Jrv5g33/lViCvt6/hX0PC1P2ua0Y+Z5Gc0FXoQi/54P7pJ/ofGcS1s6Pb7mBIrKgXJArqtCg4Wv6VopUaFzzcdV5IM6HRbXp8td1oVnyvy1z+iW444rvdBtuV4r5XM8S9T82zjFtXOk8PWX3flrtbKIAAAVj6HbhYwcV0donSvyfiXMHTpvU+HwlN4vF3eyL1nH04ras4+lZ9mnStaP8Adws3oK/lfjPMpSbSZ+/8I5cvd0MjxJeeXGyK3Ary/wAS6gQX+aux8U3J+fmvKvFF0cvzXzWS4VO1z+jOHcCnbQ5rX9SOW+b9a4y/v2Zj81XNduC0h5rmLybk81+nYHCJRR+oc0MHRT6lmS85PzU1Lw5+9WNLPzTUuDn0r2FhlY8d51JT3Ossr91Iw1dVomqnI+evNrW45HNbumXTKwOa8zGYOMk9D16NanjYcstz23w/qhJX569G8O6iTt+avCfDl8cr81emeGr0/J81fn2b4BK+h8Pn2WpX0PX4XFxbhup71Suo6r+HrrcoU960rpOteHkuKlhsR7Ns/D+JMuVm7GFcp1rMuU61t3S9ay7letf0Lwvj3Ll1PwDiPBJXOe1WLKE4rjdYi613t+uY2rjtZT71fuOV1uaKZ8JgJclRxOD1aPrXJarGDn3/AK122rJya5LVU4P+elfdYGex+g5bU2OP1FPvfnWJcLiU+/NdJqMfJ+v6GsC8XGD6HBr6vCyuj7fBzuj6G/Ye1Bm8VXelMwwjC4QBB3R1bJ7/AMPH1r7Lb7p+lfEH7D9xIvxXuLUeSI5LFpG3ffJUgAL/AN9nP0r7fb7p+lfgniPTUM7lbrGLPcyKh7L27/mnf/ySK/Q838IP/wAU9bc95P8A0Y1J4zf/AIpXUuf+Xdv5VX8KPjQLcc/ek/8ARjUnjB8+GNRHP+oav4yeW/8ACtz2/wCXl/8AyY+g/tD7Nz1Oiiiv6QJCiiigAooooAKKKKAPDfEmm6LoPjPxO/iDwJoHiibWrhbm3u5rrT45I4fKVBDKtw6MoVlchkD5DHoRg6v7Png/UPDc97cG2tLTTpdPtYFFnNG8F3OhkLzIIzjCo8cIdgHfyssOlYuo2/8AYnxJ8S2mo+D/AALr82r3h1CxbU9ZgjvjCsCBwUeJiI18tmGDgDNex+E/+RbsT/ZdlpYMQYWlnKskMQPICMqqCCOcgDrQBqEgdTivjX/godcyN4k8JWh2+WtpcSDjnJdAf5Cvcfj1DpEmseHpPFlhLfeGVt75ZYxayXCC8MafZyUjBbdtEwVsYBPqVr5r/bHj1SHT/hlDrnm/2qnhtFvfNOX84LH5m733ZzX1PBX/ACO6H/b3/pLOfEpOm7nglmuZVrtdCj6Vxun/AOvT6122hdF/z6V/RuK0opHyOav3TudCjB2132gRj5f8K4bQz938P6V6D4f6L9K+BzST1PynOpOzO001NsS1t2i9KyNP/wBWtbNp1FfivFtR2Zw8OQTqX8zWtBV65O2zaqVp2q9cDdZtX8u8Uturr3P6P4VSVjzvxU3EleU+KWP7w1614ojOH4ryvxRCcvxXZkjWh/QXDkloeX6wT5jVzV43JrqdaiIkauZvkOTX6bg2rI+wzhNwTRkTMc0wMQaknUg/Soq9iNrHwdS6lqXbWTpW1YSdKwbYHitixzmuLEJWPosnqSUkdt4duCGXmvTfDNwfk5rybQD+8FeleGWOEr4rOKa1PUzympRueveGrjhOa7GT54lb2rz7w1J93tXfW53Wgr81r/u8TGSPxDiKgrSM67XrWTdDrW1djrWRdDrX7XwjXb5T+eOJ6KVzHuxlW+lclrSjLV2F13rlNaH3vpX9EZJO9NH5BD3cS0cNqqcmuT1NeT9a7LVl6+3+Nctqcecj6iv0DAy2Pt8unojj9Sj6/T+Vc9fr9/3Ga6vUl6n6Gub1FcE+nIr6vCTPt8DUvY9Q/YwjWT476ezZylncsPrsx/WvvNvun6V8HfsWH/i+tl72Nz/6BX3i33T9K/FfE5/8LMf8EfzkfbZdFKk35nkvhd8aHD1+/J/6Mak8WNnw3fjn/UmqfhRI4NHAQv8APNM53yM3JkbpknA9hxUXjK3hudDuJJWlBhQsnlzugz7hSAw9jkV/Nbyz/beb+9f8T5l5gvrPLfr+p6P4f8e+Fte1+bQ9M1CSW8j80rvtpY45xE+yUwyMoSUIxw2wnBrpq8+8KWHi24+IV5rPirw9ZRRRLLBpdxDqQkW2gLDgReWDvk2gu5bsFAABz6DX6efbBRRRQAUUUUAFR3VxBa20lzdTRwQRKXkkkYKqKBkkk8AD1qSmXEMNxbyQXEUcsMilZEkUMrKeoIPBFAHzr4j1JdJ+I41vR38M+IoX1uXVPtS+IrOByj6e9qsEvmMGAR2yCu8bS3APB9g+Duk/2H8M9C0v7dZXxht/mmsn32+WYsUiPeNSSq+yjpXPSeJvgtHeG2Mfh8qr7GuV0rdag5wc3Aj8oYPBO7g8V6Pp8VnDZQx6fHBHahQYlgUCPaeRtA4x9KAJ6+P/APgobpsn2/wprCq5jEc9s7cbVJKso9cnDflX13dXFvawma6nigiBALyOFUEnAGT6kgfjXzN+37ZG48G6VdKJ2+y3IYhBlFVsrub05IA9zX0/Bs+TOaMvN/imjgzGr7Kmn3aX3nxrZtiVa7PQ5OnNcRC2GBrptFuMbea/pKqvaUUz53MafNA9N0Kblea9B8Pyj5a8q0O55XmvQPD9192vhs1oPU/L86w7sz1LTX3RLW1aN0rl9DuA8QFdDav0r8b4qwblFs+dySt7Gu4s3bVq04vnjK+orEtZK1bWTpX8zcV5fK7dj+gOGMely6nMeJbX7/y15h4msz8/y17drdoJoi4Gc1514j077/y183lGL5Wkz96yDMEranhPiGyIYnbXH30HJ4r13xDpn3vlrgdX09kY4U1+n5bjFKKP1fD1IYyhyvc4meDnpVbyeegrobi15PFVTa896+hhXVjw8TlMlLYoQRc1q2UfIpsVtz0rTsrYswAFY1qysejl2XuDuzX0KM7wa9G8NoflrkNCsyCvGK9C8O2pG3ivjc2rppmWd4iNmjufDan5a7+y4tBmuO8OW/3eP0rtAPLt1X2r84xT58Qku5+L8QVlaRRu+9ZF30Nal23Wsm6PWv2bhCk/dP544oqr3jMua5TWOrfT+ldTdN1NcrrB+99K/ozJI2po/HL3xLOR1RfvevNcxqK/ePuDXUan1P1NczqPRvoK+8wb2PsMvexzGprw34iuW1Tqfr/Sur1Uj5vqa5HV25avrMDrY+4y27seofsXJcN8drJ4Yt8cdjcGZv7ilcA/99FR+NfebfdP0r4h/Ybs/M+J97qP78CG28gFR+7O7LYY+vyZA9jX2833T9K/F/EyopZ1btCK/N/qfb5VV54zj/K7f+Sp/qeJ+HnxpSDj/WS/+jGpviaTOgXnP/LI1BoUmNNUZ/5ay/8Aoxqb4jkzod2M/wDLOvy7+zfe5rH5K8w/4UeW/wBv/wBuPeKKKK7z9vCiiigAooooAK5T4xfbT8J/Fg04XJvP7GuvIFsGMpfym27NvO7PTHNdXWD8RdWvNB8A6/renRCa8sNNnuYEKltzpGWUYHXkUAcvp/xI+H9nodvpUI1SK1htlgS3Xw7fbFQLtC48npjitD4F/aR8KNDS5juImSOWOKO4jaN0hWVxEpVgGAEYQAEZxipdO8O2978MbbSx4q1q5WeBboa1HfstzI7HzfNVxwFJOQgGzb8uNvFT/CLWNS1/4b6Lq2ryJNfTQFZZkTas5V2QSgdAHChxjj5uOKAOZ+Keg+JPEHgORdY0+3uNRtNYtZ7GHSp52UxrcR/NIp2hiF3EggqMAjkZrm/2vNLXWPBN5aeW7yLYSTxBQSd8bBxwOv3cenOe1e6V5n8ZVje/sEljWSNoXV0YZDKSMgj0r2cgqOnj4TjutfuPleMsV9Uyx1/5Zwf3TR+baGtPTLjYwGaf400n+wvF2qaRxttbp40weNmfl7ntjuazonKkGv6bwFeNWmuzOiSjWgpRd0z0DRbzpzXe6BfcrzXj+k3mCOa7jQr/AAV+avNzPB3TPi84wF09D27w7ffc5rtLKYMoYV494e1H7vzV6HoeoKyhS1fmWd5b7SLVj8tx2Hnha3tIo7S2l6Vp20vSuctpuladtN71+B8T8Pt82h9zw7niVtToomWRNjdCKwdf0zcGOMir1tP05rQVkmj2PjmvwbNcsq4Gs6kVofu/D2fRaSuePa/pOc/LXA6zo/J+X9K9/wBb0fcCwUGuH1jROT8v6V35Zm1ran7Jk+eJJanhl/pDAnC1mSaa4P3f0r1y/wBDO4/LWTJofzH5R+VfX0M3Vtz7mjnUJR9488g0xyRxW5pmlcj5a6qDQzu+7+lbWnaIcj5f0rPE5srbmeJzqCjZGXommHI+Wu80HTiCvy1JpGikEfLXa6NpOwKzAADvXx2ZZmnfU+CzfOU09SfQrLYoZugrRupKc7LEmxOlZ9zNWGS5bUxVZVJI/HeIc5jZq5BdP1rKum61ZuZazbiTrX9BcL5U48uh+C8RZkpX1Kd6+EauT1aTk81varOFUrmuS1Wbrmv27LKHLFI+EwUHUqOXcw9Tfg/T+dc3qUg+b6/yrX1Kbr61y+qXAAPOa+ywdJ6H2+X0XoY2rTferj9Wm+Y81t6xdfe5rlL2QyzbFySTX2OAo2Vz73LcPZXPqD9h2x8mRtQaIq93eMofP3lSJvfsWPYde9fXzfdP0r55/Z00Q+HV8O6Sz75I4neQ7Ap3ujMRgE9M4znnGa+hm+6fpX88cb4lYrNp1U9Ht6JtL8Dv4OxixkMVWjs6rS9FGCX4I8C0WTFhjJ/10v8A6Mam+IJM6Ndcn7lUtGu91rIDDMm24mX5xjdiRuR7VH4hvtmntELa5l835d0aghORy3PAo+ox+r8/l+h+IOvV/tpw/wCnn/tx9I0V5T8P/GPibUfFulnVL62uNM8QJqb2tolsI2sfstwI0HmZJk3KTnIHPIwOK9Wr5E/p8KKKKACiiigArP8AE2q2Oh+HdR1rUs/YrG1kuLjC7j5aKWbjvwDWhVDxHpFnr/h/UND1BWaz1C2ktpwrYJR1Ktg9jg0AeTRfDSeb4fyXEWi3FvPckzt4TPiO5j0wRs+TCdmQp2dVUeXvyMFevpngHWtP8Q+DdK1jSrRrKznt18u1aMIbcr8rRFRwChUrxx8vHFcpaWfxfs9H/sCO68K3BiTyINenlmM5QDCySWoTa0mOuJQpPOAOK7HwfoNr4Y8MWOhWckksVpHt82XG+VySzu2OMsxZjjA54AFAE+ua1o2hWqXWt6tYaXbu4jSW8uUhRnPRQWIBPB49q4H4xkNfacykEGJsEfUVU+JT69FYWo1rwhaa9qc9xPb2t7pmlNeJpto6gO7I5yZGHygD5SevAOa3jSytNN0Hwvp1hDdwWlrpccMEd2CJkjVVCiTP8YAGffNerkv++R+f5HxPiF/yIavrH/0pHyl+1B4fe28Q2XiSGMmG+iEM7AHiWMYGTjjKYx/uH0rx1TX2N8RvDq+KvBWo6MIw9w8fm2mWxidOU/Plfoxr46dGjcqylWU4IIwQfSv3jhvFurhuXrDT5dP8vkeZwZmix+WRhJ+9T91/LZ/dp6pk9tKY2BBrp9FvsFfmrkQcGrtjcNG45r7Cyrws9z6DF4dVYnrmg6ljb81d/oOqYC/NXiWi3+NvzV22iamRt+avkszy+99D87zjKr30PcdI1JXUBmrftrjpzXkuj6tjHz12Ok6uCAC2RX51m+SRrJpo+CqUa2Bqc0Njure46c1pW1x05rlbS7VgCrZrSt7npzX4xxHwhzJ+6fZ5FxQ4NJs6iKZXXa+CKp3+kxTgtGAfaqlvc+9X4br3r8QzbhavhpuVLQ/Z8k4tVleRzN9oB5/d/pWXL4fO7/V/pXoYnRx8wBpNtsT/AKsV4HPjKOkon3+G4pi4/EcBB4fOf9XWzp+gYI/d/pXTgW69I1pHuAowuAPamljcQ7KJni+KYqPxEFpp0FuAXAz6VPNOqjavA9KqzXPvVKa46819DlXCtWtNSqanwGccVqzsyxcXHvWfPP71DNP71Tmm96/YMi4X5LaH5LnPEfPfUdPL71nXk4RSc80tzcKgJJrB1K96/NX67lOUqilofnWIxE8ZPyK+q3Wd3zVymp3I55q5qd51+auX1S76/NX3WCwux7mXYPYo6pddea5PVrwYPzVd1a86/NXHave9fmr7HAYTY++yzA3sUtWu9xIzWn8JdH/t74haXZugeFJhPOG6FE+YjofTHNcrPIZHLE19Hfs4+GW0nwnLrlypW51UgxgjlYVJx7/Mcn6BTXVnmPWAwUuV+89F6v8Ay3PWz/HRyrLKlRP3mrR9X/lv8j3T4dEt40sWPUlyf++Gr2Zvun6V4x8OP+RysPq//oDV7O33T9K/nLiD/eI+n6sx8Lv+RTU/6+P/ANJifLlvcbVlXHS4m/i/6atTNQud1nIuOuP4vcVjPc7bi5X5OLqfqf8Apq1MmudyBfk5ZR1/2hX3Cw3+w3/u/ofnbwn/AAruX/Tz/wBuPqLQvBXhnQ9fu9d0zTTBf3fmeY5uJHVfMffJsRmKx7nAZtgGTya6Giivyo/o0KKKKACiiigAooooAKKKKACvM/jJ/wAhDT/+uT/zFdl4p8V+HPCyWr+INYtdOF3IY4BM2DIwGTgDnAHJPQDqRXGfGFle9010YMrQsQQcgjI5r1cl/wB8j8/yPifEL/kQ1fWP/pSODFfNv7RnhZNI8VJrVor/AGbVQ0knHCTg/MBjsRg/ia+kqyPGOg2vibw3eaNdqmJ0/dyFcmJxyrD0wf0yK/TcmzD6jilUl8L0fp/wNz8W4Yzt5RjVUl8EtJenf1X5XXU+L6ehq/4g0i80XVbjTb+Ix3Fu5Rx7juPY9R7GqAGK/WKaaalF3T6n79CpGrBSi7pmrplyVI5rq9KvyuOa4WBtrg/hW1Yzlep6df8AGqxVBTVzzMdhVNHpel6ljHzV1Ol6sRj5q8qsbxhgVvWGoEY+avl8Xl6l0Pi8dlalfQ9i0rWcEfNXUafqiSAZYZrxTT9VwR8xrpdM1jGPmP518njsnjNNNHxuNyeUHzQ0Z69BdZGQavw3XvXnmma30+bP410NnqSSY5xX55m/CVOreyMMNmuKwMrT2Osjuvephdcda5+O596mW496/PMbwUlL4T6vCcXNr4jaNz71FJce9Zn2j3pjT1hh+EIxl8JrX4pcluXZbj3qpLP71XkmqrPcBRyefSvtMt4bjC2h8pj8+nUdkyxLNWfdXiqODzVS8vuDzxWLe3vXn6819xgssjTSsjxFCriJXkWr6+681gahedeahvr7rz+tYGoX3B5r6XC4PyPdwWA20F1K868iuV1W9681Jqd997k/nXLape9ea+pwWD2Ps8uwG2hV1e9681yt9OZHPPFWtSuSxIBrLwzuFUEsTgAd6+nhFUKdz7rBYZU4nR/DbwvN4v8AF1rpCsUg5luZB/BEv3j9TwB7kV9d2dvDZ2cFnbKVgt41iiUsSQijAGTyeAK4v4LeDW8I+FR9ut1TVr1vNuSQN0a4+WPPtySPU+1d1X5bn+Z/XcRaL9yO3n3Z+O8aZ6sxxnsaT/d09F5vq/0X39Tofhx/yOVh9X/9AavZ2+6fpXjHw4/5HKw+r/8AoDV7O33T9K/MuIP95j6fqz9G8Lv+RTU/6+P/ANJifEt9dBdSvl3LxeXA/wDIr1HHdBpol3LzKg/8eFY+sXe3W9TXd0v7kdP+mz1HZXe6/tV3dZ4x0/2hX6vHDf8ACbf+5/7aeG8J/wAKPN/f/wDbj77orA8W+M/C3hM2w8R65aaabnd5ImY5YL95sDooyMseBkZNb0brIiyRsrowBVlOQR6ivws/ZRaKKKACiiigAooooAKKKKAPL/iPoPi298OTabeab/wlwvGniM2l3C6Td2cTKpRFZnIdCVw/zDII+RhkVneM7PUdP0DwtYavJBLqNtpccN28ChY2lVFDlQAAF3A44HHYV7DXmfxk/wCQhp//AFyf+Yr1cl/3yPz/ACPifEL/AJENX1j/AOlI4KiiivuD+czzv4z+Bf8AhKNMXUNOgQ6pajp0M0f936g8j8RXzRdWrwyMrKRg4PtX23Xk/wAX/humorNr2hW4F1y1zbIP9b6uo/veo7/Xr9pw1n6oWwuIfu9H28vQ/ROD+KVhbYPEv3fsvt5Py7dvTb53UcgCtO2P73HqKbJatFIR5fPsKlt4yuWYYPav0Kc046H6lUqKUS9aSHOz8q0be4Kn5jg+tZlqhL7uwq1XBUimzzKsVJm5a3rLjnH8q2bHUSpHzGuOjkZPdfSr1vcEYKnK/qK8+thVI8vEYOMkei6dqp4+aul07Vjx89eV2V6Rj5uK39P1AjHzV4GLy9PofMY7K4u+h6xYasTj5jWvb6irAZNeY2GpcD5q27TUuB81fN4nLV2PksTlfK9DvVu1I6mhrpfc/hXJxajkD5uae+oD+9Xnf2ak9jz3g6m1zfnvh/CfyrLu77g/NxWTcaiMfe4rJvNTAz81d1DAvsdeHy5t7Gpe33X5jWJfagP71ZV/qoGfnrn7/VuvzV7uFy9vofS4PKm7aGvf6jjPzVz2oaj1+asi/wBW6/PWHealuz81fR4XLmuh9Xg8patoaGoX+c/NXPX91nPP1qO5uy2TuwP1rOnl3+wr36GGUFdn1GFwagRyuWJJr2v9n/4dyNND4w1y3XycbtOhYglmzjzWXH3RzjvnnsM5vwV+Fx1wxeIvEcLLpKndbWzZBuyO59Ix69+g7kfQsUccMSRQxpHGihURBhVA6AAdBXxPE2fKV8Lh35N/ov1+4+P4y4oWGg8BhZe+9JNfZXb1f4euz6KKK+FPyE6H4cf8jlYfV/8A0Bq9nb7p+leMfDj/AJHKw+r/APoDV7O33T9K+P4g/wB5j6fqz958Lv8AkU1P+vj/APSYn52eILny/Eusr5kh/wCJlddecfvn6VDpk/m6xp4E0qn7VFjHAPzjr61leLbor4u1xfm41S6HX/ps9ReHbst4h0xfm5vIR1/2xX7qsInk60/5d/8Atp2PCf7Xzf3v1PuLx3Y+Ov7OttIbSD4pF8JodT1PTorazmhtG2/6OizzdXPVwxwBnGcEek6TBFa6VaW0FqbSKKBI0gJB8pQoATIJBx06npVmiv5tPvQooooAKKKKACiiigAooooAxPHHivQ/Bnh2417xBeC2s4eOFLPIx6IijlmPp9T0BNcd8ZP+Qhp//XJ/5iqfxJ+D1x4n0W7gs/HHiGO7aC6SBb2WK4gVplCnIeMsoABUFCGAZgDyam+K0Mlu+kW811LdyR2xR55QoeUjALMFAXJ6nAA54Ar1cl/3yPz/ACPifEL/AJENX1j/AOlI4iiiivuD+cwooooA8y+J/wANotV8/WdDjCX2N0tsoAWY9yvo3t0P1rxS5sJ7a4e3uEeGVDh0kUqyn3Br64rmPG/gvS/FEXmTf6NfKMJcoOfow/iH619Vk/Ec8OlRxGsej6r/ADX4n22Q8WTwqVDFO8Oj6r/NfifOKKFUKvSnhWI4Un8K3/E/hPU/Dt2ItQhPlt/q5k5jf8ex9jzWaOlfawxEKsVOm7pn6HTxdOtBVKTun1KJVl6qR9RTo3KNkfjVw9KieBT935TWimnuaKonuTQybcMvINadpdYx8xx/KsJGaFtrDirEcozlGGawqUlI561BSOus77aB81a9tqWAPmrhIrpl6gj6Vaj1Hb/F/OvNq4Hm6Hj1su5uh36apxy1I+rAD7wrhG1XA61VuNZwD8361zxyq72OWOSuT2O2utZ4PzD86xL/AFzg/OPzrjr3W+vzfrWHe6u7khTXp4fJ0tWj2cJkHdHWajrnX5xXPXutFicNWDNdSSHljVcvXpxpUKJ9Jh8rp01saM+oSOetVmndv4sfSq+TWr4Y0HV/EmqR6bo9lJczuRkjhEHqzHhR7mtpYunSi5SskjucadKLlKyS6mezc+pr2D4SfCSXUxFrnimOa2tVdWgsXTa9wuM7mz91Dx7nnp1PZ/DL4R6d4blTU9baDU9UUhogATDAfUA/ePuRx2HevTq+HzviqVZOjhHZdZf5f5n5pxHxxFJ4fLn6z/8Akf8AP7u4gwFVVVVVQFVVGAoHAAA6ADtS0UV8Sflrk5O73CiiigR0Pw4/5HKw+r/+gNXs7fdP0rxj4cf8jlYfV/8A0Bq9nb7p+lfH8Qf7zH0/Vn7z4Xf8imp/18f/AKTE/Lbx1Nt8c+IV2jjVbrv/ANNnqHwlNu8V6Qu0f8f0Hf8A6aLTPiA3/Fe+Iv8AsK3X/o56h8Gt/wAVdo3/AF/wf+jBX9DRxEP7FS/6df8Ath9b7Ne1v5n6s0UUV/Lh7gUUUUAFFFFABRRRQAUUUUAFeZ/GT/kIaf8A9cn/AJiuk8deM7XwrPplq+l6hql5qUjpBb2TQhgEXczsZZEUKOBnPVlHUiuY+LzmS60yRo3iZoGYo+NykkcHGRn6GvVyX/fI/P8AI+J8Qv8AkQ1fWP8A6UjhaKKK+4P5zCiiigAooooAjuIYbiFoLiJJonGGR1DKR7g1554n+FtndPJc6Hc/ZJGO77PLzF9ARyv616PRXXhMdXwkualK35HdgsxxOBlzUJW/J/I+b/EHh3WNBl26lZSRIThZR80bfRhWVX1HLGksbRyoskbDDKwyCPcVy2sfD7wvqJZxZGzlP8Vs2wZ/3en6V9PheJ4NWxEbPuv8v+HPssFxlBpRxULPutvuf/BPAZk3p7jpVSvVtU+E2pR5Omapa3A7LOpjP5jI9K5G++H/AIwtCd2iyzDON0DrID+RzX0OGzbB1V7tRfPT8z6nCZ3gK692svm7fnY5gMw6MR+NRvdbTgMxP1q/faTq9nGzXGk6hEFO0s9s4GfTOMVgySRxsyySKjKcMGOCD716UJU5K90e1R5KusXf0JZ7tlHJx7DrWfdXjZxk5+tFxPC0mRNGeP7wqe20PWdTVpdN0jUL1UUM7QWzyBQehJA4FdlOVGKu2j0KdOENZaGTLIznk1CTmu0svhh48vFDReG7pFaMSAzMsWVPTG4jJ9uvtXW6R8BNemdW1bWdOskJ+ZYQ0zj5sdMBenI+b8q83G5xgqXxVV6J3/K5nXzvLsKv3taK+av9y1PHDWl4e0DWvEN6LPRdNub6Y9REnCj1Zuij3JAr6Q8OfBnwZpXky3cNxq1wiqWN1JiMuOpCLjj2Yt0r0CwtLXT7RbOwtYLS2X7sUEYRB+A4r5PF8TU1dUIt+b0/4P5HymYeIeDpXjhYOb7vRf5/gjw/wT8CXZVuvF1+0QIyLOzYFh/vSHIH0UH6ivadF0rTNE09dP0ixhsrVeRHEOp9STyx9ySau0V8xi8fiMW71ZX8un3H5xm3EWPzV2rz93+VaL/g/O4UUUVxnhBRRRQAUUUUAdD8OP8AkcrD6v8A+gNXs7fdP0rxj4cf8jlYfV//AEBq9nb7p+lfH8Qf7zH0/Vn7z4Xf8imp/wBfH/6TE/Kf4gv/AMV/4j7Y1a7/APRz1D4OkA8X6Nnp9vgyfT94tL8RG/4uD4k/7C13/wCjnqHwS3/FZaL/ANhCD/0YtfrSxr/stRv/AMu//bT7bl9/5n6BfFH436Do+l26eFNb0O9vZpVMss90qxwQCRUdgCRvfJwFHux4U17BDJHNEk0MiyRuoZHU5DA9CD3FZniPw5ofiOzaz1vS7a9hYqSJF5+Vgw+YcjkA9a1FVVUKoAAGAAOAK/CD0xaKKKACiiigAooooAKDRRQB5n41+Gl1fwW50m40vVZUluGdfFVu2pKiyhf9UzHdHtZFIUcHn2Iq/D/xBpcni+38BrYWGp3Phm2XTf7Yur+A3kxjgj8x1hOZdpY7WbpuB64r0bxDo1hr2lvpuppO9s7KzCG5kgbKnI+eNlYcjsea4+P4dXA8aWmryeIFfSrK/bULaxXTo0mWYwmLD3AOXjwzHDLuJIy5AxQJpPc7zyIf+eMf/fIo8iH/AJ4x/wDfIqSinzMn2cOxH5EP/PGP/vkUeRD/AM8Y/wDvkVJRRzMPZw7EfkQ/88Y/++RR5EP/ADxj/wC+RUlFHMw9nDsR+RD/AM8Y/wDvkUeRD/zxj/75FSUUczD2cOxH5EP/ADxj/wC+RR5EP/PGP/vkVJRRzMPZw7EfkQ/88Y/++RR5EP8Azxj/AO+RUlFHMw9nDsM8mH/nlH/3yK5/xteaH4a8Nah4gvtKguEtYy5jSFC8rk4VATxlmIGTxzzXR1i+OfD8PirwpqGgz3D2wu4tqzIMmJwQUfHQ4YA4PBxik3cajFbIyPAV9puu2+oWl14UttF1HSrkWt3YlYpRGTGkilXQbWBR1PscjFdatvbqoVYIlUDAAQYArnvAnhq70D+1bzVdVj1XVdWuxdXdzFa/Z4yVjSJFSPc20BY1/iJJyfauloWg3FS3RH5EP/PGP/vkUeRD/wA8Y/8AvkVJRT5mT7OHYj8iH/njH/3yKPIh/wCeMf8A3yKkoo5mHs4diPyIf+eMf/fIo8iH/njH/wB8ipKKOZh7OHYj8iH/AJ4x/wDfIo8iH/njH/3yKkoo5mHs4diPyIf+eMf/AHyKPIh/54x/98ipKKOZh7OHYj8iH/njH/3yKPIh/wCeMf8A3yKkoo5mHs4djgfif46sPBeo6NZHS7C7u9QMrxG51CGySFYwoLl5eM5kVQBySwrvIyWjVmXaSASM5xXA/EvSbrxBrmnabp2tDSLqW2uIPNn0mK8imjdQXC7mV0ddgIYHZ2YElRXZeH9Mg0TQNP0a1eV7ewtYrWJpWy7LGgUFj3OBzSuUklscnefB34WXl3Nd3XgHQJp55GklkezUs7Mckn3JJpLb4N/Cu2uY7i38A+H45onDxutmoKsDkEV3dFae2qWtzP7wsgooorMYUUUUAFFFFABRRRQAUUUUAFFFFABRRRQAUUUUAFFFFABXNfFPVtR0L4b+ItY0gA39np001uSm4B1QkHHfHX8K6WmXEMVxBJb3ESSxSKUdHXKspGCCD1FAHmb/AAs8C2XhhtTN7Ja6mkIupPFn2vF7vADG4M7EjacZKn93t4xt4qp4U8L6L8QNa8R6x42t4tflstTfT7G1uhut7WBI4yrrF93fJv8AMLkZIdQMKBWwPhJ4fMMWmyat4hl8PwuGj0F9QJsQoORGVxvaMHpGzlcYGMACtTxB4B07UtauNasNW1rw/qF2iJeT6TciL7UEBCeYrKylgDgNgNjjOOKAOA1nwn4ZuPGXg7wrcXa+JtHh1PUgbS/lW6FmRahxbknkhN25Q+WUMBnAFdFaaLpfgf4oaBpfhWyTTtO1u3vPt1hASLcNEqMk6x52o38BIAyGGckCtC4+Fmgiw0m10vUda0aXS557iG7s7sG4llmBEryvKrmRmyck81seFvB9hoV/Jqb6hqur6pJEYDfalc+bKsWQfLUABEXIBO1RkgE5xQB5/wDEvxRceEPiLrWt2sH2idPDtjBBEyPIvmzX5hRikYLsAXBIUFiBgc1n3vxK8bafoHiBoYTqM1rYpc2WpXvhq80uBZjOkZgkSY/NkSBgUbOFfI4GfTPEvgXw94ivr+61eCac3+npp8yCUoojSQyKylcFXDnIYHIwKzk+GelyaRfadqmveJNZF5HHE01/f+Y8caOrhUwoUZZQScFmxyTgUAc7qfjPxt4b1TVNA1ObRNW1J4tObTriO0ktoYpLy6NsEkXe5ZEYBtwIJGRjvXN/FfVfiAmneIfC19r+kF7O30u8ivrXTnjaVZr1o2VkMp24KL0Y5AOfvceifErwOdcg1HUNMjhm1W7t7W1eO5uHijaGGczfI8fzxS/M22QZ2ttODiuX8JfC/VdSPiS58bXF7C2r2ttaIBqn2q6QQSNKsxm2IikMwwixhQEydxY0AZ+qXXjjSPGnxA1TSdY0Zf7J0bT7q8+06fI/2yWOGdiqKJQIUbB5y5GR1xz1vxmvP7S/Z88QX5j8v7XobSlA2du+MHGe/Wt1fBGlG31uOe6v7mTW7CKxvppZRvkSONowwwoAch2JOMZ7CoPiP4ZutU+Eur+E9DVGuZdMa0tBPJtBITau5scdBzigDkfGWu+J/DOoeIdJ8Hr4f03RPC3hy31VLeWydzKS1zmBQrqEQrCPm5Knsc8Nk1DXNcj1jwp45h0PVbW98NrrEcdvauiQNuI8o72bzADsIf5TkH5emO0fwpa65a6te63azWV9r+kR6ZqNvDdCRYo187ARto+b9+/zY9OOKg8T+F2gtrzVtBsmv9Z/sf8AsmCCa7EMTRFgcltpww65xzjFAFv4SMzfCrwizMWY6HZEknJJ8hK6esXwDpdzongXQNFvdhurDTLa1m2HK744lVsHuMg1tUAFFFFABVPVdU0/SooZdSu47WOaZIEeQ4UyMcKpPQZPAz3IHUirlYHj7w1H4v8ADcvh+6u3t7K6dBd7EBeSIMCUUn7hOAN2CQM4wcEAFbxT420vRvAN54ytYrnV7GCF5YlsomkM23I4IHC5H3z8oHzZxzWH4n+Jw0e5TyvD897ZW2n2+paxcrcon2G3ncqjBSMyn5JCQuOE9SBW8/hVpfhpN4Kn1Iur6bJpy3YgCsIyhjRigOCwXGcYBIJwM4GB4n+GLaxcKsPiGSzsbrTrbTNYt/siyG9t4HLIEcsDCx3yAkBuH9QDQB2MWg6ZDqFteQwmE2qsIIY2Kwxls5YIOATubJ75+lalFFABRRRQAUUUUAFFFFABRRRQB//Z"/>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AutoShape 2" descr="data:image/jpg;base64,%20/9j/4AAQSkZJRgABAQEAYABgAAD/2wBDAAUDBAQEAwUEBAQFBQUGBwwIBwcHBw8LCwkMEQ8SEhEPERETFhwXExQaFRERGCEYGh0dHx8fExciJCIeJBweHx7/2wBDAQUFBQcGBw4ICA4eFBEUHh4eHh4eHh4eHh4eHh4eHh4eHh4eHh4eHh4eHh4eHh4eHh4eHh4eHh4eHh4eHh4eHh7/wAARCAFRAc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R+3W/wBmF1/widr5Gdvm+bc7M+mfMxmof7Y0/wD6Fuw/8CLn/wCOU2yurJPD15ay3MwnmeNkjEOV+Un+Ld3z6VkHrQTFt3Nn+2NP/wChbsP/AAIuf/jlH9saf/0Ldh/4EXP/AMcrGooKNn+2NP8A+hbsP/Ai5/8AjlH9saf/ANC3Yf8AgRc//HKxqKANn+2NP/6Fuw/8CLn/AOOUf2xp/wD0Ldh/4EXP/wAcrGooA2f7Y0//AKFuw/8AAi5/+OUf2xp//Qt2H/gRc/8AxysaigDZ/tjT/wDoW7D/AMCLn/45R/bGn/8AQt2H/gRc/wDxysaigDZ/tjT/APoW7D/wIuf/AI5R/bGn/wDQt2H/AIEXP/xysaigDZ/tjT/+hbsP/Ai5/wDjlH9saf8A9C3Yf+BFz/8AHKxqKANn+2NP/wChbsP/AAIuf/jlH9saf/0Ldh/4EXP/AMcrGooA2f7Y0/8A6Fuw/wDAi5/+OUf2xp//AELdh/4EXP8A8crGooA2f7Y0/wD6Fuw/8CLn/wCOUf2xp/8A0Ldh/wCBFz/8crGooA2f7Y0//oW7D/wIuf8A45R/bGn/APQt2H/gRc//ABysaigDZ/tjT/8AoW7D/wACLn/45R/bGn/9C3Yf+BFz/wDHKxqKANn+2NP/AOhbsP8AwIuf/jlH9saf/wBC3Yf+BFx/8crIRGdtqqSfauh0m0sbeFZpbVru6PIWXiJPwHLH8ce1duDy+vi5WpR+fQiU4x3Yuny/2gWFn4PtpwuN7JLclU/3j5mB+Naa6bji40Tw/bP/AHJdSmzj14lNQ3Fze3IVJZ28pPuRIAkaD0VFwo/AVEIK+rwvCMX/ABqn3f8ABOeWKXQu/wBmwf8AQN8M/wDgzn/+OUjaaMfudF8PXD9kj1KbcfzlFVRDTvLxXorgvCyWk5fh/kL60yDUEmsEaS68F28cS4BlEty0ef8AeEmP1rP/ALX0/wD6FvT/APwIuP8A45W/a3F3aSCS2uJoXHRo3KkflTriS1vgRqenwXDH/ltGoilz6llHzf8AAgT715+J4GxMVehUUvJ6P9V+RccTHqc9/bGn/wDQt2H/AIEXP/xyj+2NP/6Fuw/8CLn/AOOVdvPDCz/No1yJW/597hhHJ/wFvut9Mg+gNc7cQTW8rQzxvFIpwyupBH4V8ji8DiMHP2deDi/P+tTeMlLY1f7Y0/8A6Fuw/wDAi5/+OUf2xp//AELdh/4EXP8A8crHNJXIUbP9saf/ANC3Yf8AgRc//HKP7Y0//oW7D/wIuf8A45WNRQBs/wBsaf8A9C3Yf+BFz/8AHKP7Y0//AKFuw/8AAi5/+OVjUUAbP9saf/0Ldh/4EXP/AMco/tjT/wDoW7D/AMCLn/45WNRQBs/2xp//AELdh/4EXP8A8co/tjT/APoW7D/wIuf/AI5WNRQBs/2xp/8A0Ldh/wCBFz/8co/tjT/+hbsP/Ai5/wDjlY1FAGz/AGxp/wD0Ldh/4EXP/wAco/tjT/8AoW7D/wACLn/45WNRQBs/2xp//Qt2H/gRc/8Axyj+2NP/AOhbsP8AwIuf/jlY1FAGz/bGn/8AQt2H/gRc/wDxyj+2NP8A+hbsP/Ai5/8AjlY1FAGz/bGn/wDQt2H/AIEXP/xyj+2NP/6Fuw/8CLn/AOOVjUUAdlp9vpep6RHdf2TDayC4kjPlTykMAqEZ3Of7x6UUeFP+RcX/AK/Jf/QIqKAONruPC2laHdeH7S5v7S1E/nXG55Lsp50ax5GVDjaQ2MdM9Oa4eigDvrTRdHfUraNrCza3NyiW7G8YfbIyDuLnf8uMA8betT6b4f8AD0iXLagLGzkuHFrDH9pdvs8xJwVKscgjbkvkDJ5rzqigDqdd8PmLR7S5ggs4fJtWa6kF2GMrh8fd3HnpwAOOaq+C7G1vr24F5ai5SOHcFMoXBzjOC6FvoGz9awKKAOyvNM0byJZIba2S3PmM1wt0ztA4ztjUEjcDwPu5568Vb1Pw7aQ3F+U06wUTRKthEL/cRIApZh8/oT94464rgqWgDvZrfwwtrr0keg20y2UgWORb9wQGBAKgv82Dgng1WGk6edO0WSbTLKGSeKVnK3jEzSAnYrDedgI5/h+oriqKAPR9M0Lw/LaQvd2FlDcm9USIb47FGPmiPz5xj5g2eDwSelefXojF5MIlCxiRggByAM8VDRQAUUUUAFFFFABRRRQAUUUUAFFFFABRRVyx026u+Y0IT+8elaUqM6suWCuyZTjFXkyoASeOtaNlpU0xDS5Rfpya3NO0WK3wzAu/qa1Etcdq+sy7h6OksRr5f5nl18yitIGRa2EcI2omPfvVtYMdq0lt8dqcIK+xoUYQSjFWR50sW5PVmesNPEftV7yKTya9KnFAq6KYjHpQYvarZiNN2V2QiaKqVDH7UmzmrZSk8uuyCNY1SmU7dvSpp3ivoVttThN3EPusXxLH/uvg4+hBHtTmjppWniMFQxlN068FKL7/ANaG0KjWqOf1bw5LFG91prNdWy5Lrj97EP8AaA6j/aHH0rAr0CGSSGRZIm2upyp9Kz9W0KHUQ0+nIsN51a3X7kp/2PRv9np6elfmXEPBdTCJ4jBJyh1XVf5r8Ud1LEKWkjj6KdIjxu0cisjKcMrDBB9DTa+AOoKKKKACiiigAooooAKKKKACiiigAooooAKKKKACiiigDsvCn/IuL/1+S/8AoEVFHhT/AJFxf+vyX/0CKigDja6/wrpkE3he91GaxjliidllmZN4T5PlDHIMfJ4IDZPBHFchW5oWiy6jp09wL1oYkJDhY2dVwM5fH3QegJ6nigDrbbT47q/8ORR+F4Vh1IK8RWEMSBu3g9N/GDyRjFWG0GKDWvEAuNBYW9naQy7FsVMiKe7LuARmXOSCcdcVzVn4ZM+q3FgusSh7W5jt0KwEli4ONo3eoIrG1+yvdH1WaxuJpTIANxOVJHbIPT6UAaQs9CltrdtKaWfVJHXy7VpC4LE/d2mIA/8AfZ/Go/iDpVxpPiaeCfT/ALCHCyJFs2gAjsOwzmqtt4f1WVLaaJbfFwyrFtuoy5LdPlDbv0pniTT5NOvhBJcSXB2Al2XAz3AOTnBoAy6KKKACiiigAooooAKKKKACiiigAooooAKKKVVZmCqpJPQCgBKns7We7mEUCbm+vSt3R/Cl1dASXRMCf3f4j/hXY6ZotrZxhIYgPU45Nevg8pqVmpVNF+J5mKzOlSTUHd/gc1pPhlI8SXGJZPT+EV0MFiqgAKB+FbMdoMfdqwlqMfdr67CYanQjywVj5zEY2pVd5MyEsxxxUgteOla623tTha16cGcTqsx/s1NMFbRtfao2tfau6mzP2rMcw0hhrUe2qFoTXdTZca7M5oqjaKtJoeKieHiu2mzqp4gzmj5phTir7xVC0eK7IHbCqioUpjx8VaK0xlrqgdEZlNkphFW3SoXSuqJ0Rncqarp0GsqPNkEN8o2xzEcSeiuf/ZufeuLvLaazupLa4TZLG21hnoa7wjmq2sabFq8I5WO+QYjkPAkH91vf0NfnXF3B6qxeMwMfe3lFdfNLv3XX1376GI+zI4ainzxSQTPDNGySIdrKwwQaZX5I1Y7gooopAFFFFABRRRQAUUUUAFFFFABRRRQAUUUUAdl4U/5Fxf8Ar8l/9Aioo8Kf8i4v/X5L/wCgRUUAcbXSaHqOvQ+G7uz0/SUuLQuWa7Fj5kluSuG2y4ymR15rm63tC1+TTdE1CxFxdo8wH2cRMAityGLD3XigDXtdb8VQS6ZcL4cgdrc+arPpW77WQDhpeP3uASQT061ka1D4h12+OqS6LcKJkVo1trJkiWP+EIAMBfTFatj4m0q0uNKuEfV/MsrRoGAdQCSpGR6DnkelX/8AhOrGaCb7UNQ824treCby44tqCMYPlgj5D6Ecj3oA42LUtZbybOO+vWCMoihEjEBgeAF9ql8TX2o3mpEalbx2s0I2GCOERKh6n5RwCTyfUmrlz4jjudOj01tG0qGJSAbuK1AuioPUvnlj3Peqniy+sdS1qS809blYpAuRPt3ZAwelAGTRRRQAUUUUAFFFFABRRRQAUUUUAFFbXh7w1qetZkt40itlOHuJm2xg+g7sfYZNdzo/g3w/YgNdC41Scc5LeTGD9OSfxIr08BlGKxz/AHUdO/Q48Tj6GGXvy17dTz7StGvNQIZF8uLvI3A/D1rtNE0ey05Mr+8l7yMOfw9K6+IxQgLbabp0K/3TbLL+sm4j6DiphcS9rLTP/BfB/wDEV9hguGPYWlKzl/XkfO4rN/be7eyMWKSPjrVuKRPWrrTM3E1hp8id1+ypH/48gVh+Bpoi06TLPZzW7Hq1vLlfwV8/+hV6yy+Uel/T/g2PMdSEtmETA9xVmPpVYWBPNlewzn/nnJ+6f8AeD+eT6Ugkmt5DDcRvFIOqupBH4GmsMuhlNM0UUGpBHVeCZW6mrsWDVKk0c8pEflUhgyKuoAaf5eRWkbozcjKe39qrvb4raaKoZLfI6V10p2J5jBkhwelQvHW3Lb+1U5YT6V6NKSZSqNGW8dQvHWlJHUDx12wZ20sQZjx1Cy1pSR/nVeSOu2mz0qVVMolajdOKtOuKYyiuqJ1wmUnWoytW3WoWWumJ0wmZviHS21eAXEPN/CgG3vOg9P8AaA/MVxRGCQeCK9FBZHDqSGByCOoNYfizSUlt21azjClSBdRL2J/5aAeh7+h+tfkvHHCvsG8wwq91/Euz7+j69j08NWv7rOVooor8wOwKKKKACiiigAooooAKKKKACiiigAooooA7Lwp/yLi/9fkv/oEVFHhT/kXF/wCvyX/0CKigDja6jw1eadD4a1RLrT9KmmjAaN7g/vmLfLhPp14rl63rHw6134Yn1qO6I8lnDR+SSo2gdX6AndwO+DQB3Uw8JhdL8u18PBktT9v8yZCskmxseXtwQRxkN/FjBNUVfwrmedLbSY7SPSrdoomMcszyA/OpJZf3h5yeccYBrm18M2X2aCZ9eh/esqHy4vMCswOM7WJHIA+YKeelLB4Xtn1GWxk1y2SSFUEgABO89VX5vn299uT6A0Ac1KytK7ImxCxKrnOB6U2umj8Ea95NveS2vlWFxIqpcl1Iwx4O3O78MVl65p8VkYJbaZ5bedWKF1CtlWKsCB7g49qAM2tHw3Hby67Zx3OPLMg4PQn+EH2JwPxrOoFAHe6JF4a/4R2TT9Uazh1W/nmaObylb7IEHyqzFxsBYHqDwaikk8PF7fbDpgkvc3BUL8ts4XasTE8AFgW9DkVw9FAHY61b6X52peTLZzRLYRMZLe3WJUn4wq4dgf4skdcdq46lycUlABRRRQAV2vg3wms8cep6spEJ+aC2xzMPVj/Cv6n261S8CeHRqtw9/dsi2No6l1bOZm7Rj+vtXp0StK+7AGegHQDsBX1XDuSLFt1669xbeb/yR4mb5n9WXs6b95/gKkbOqLtVUQbURRhVHoAOlW4bPPardjZs3atu0seBkV93UxEaSUY6JHxNSq27yZixaf8A7NTjTzjha6WGzGMYqyLPj7tcEsc7mDqnI/2cSDlahk08qPu12xsePu1HJYfLt2/pUxx4lWOBmszz8uPXio1lmijELok8I4Eco3AfQ9R+FdrNpoIPy/pWTeaYc5A/SuyGMjPSRtCtbZnPrDBM3+hO0Uv/ADwmYc/7r9/ocfU0+GaSKQxSKyyLwVYYIqe8sDtIKjFV/NBQW95vdV4jlXl4/bnqvtXZFpruvx/4P5m14z8macEysKtxnisPElsVbcJIn+5Kudrf/X9utaFrcKw60SoaXjsc8007M0goYU1o/alibgVOo3Vnaxk2UZIc9qqTQcVrulQyxZropzFzGDNDjtVWSP2rcuIqoTRYr0qU7opTsZUkdVpI605I+aryJXdTkd9CuZksftVd1xWlKlVZkrtpyPVpVblJlqF1q2wxUTDiuqLO2Eym4ohkMUm4KrAgqysMhlPUGppFqBhW0oRqQcJq6ejR1wkcp4q0dLC4F1Zq32GcnywxyY27oT3x69xWHXoxihu7WbTrkgRXAwHP/LNx91/6H2PtXAX9rNZ3ktrcIUljYqwr+fuLuH/7Hxtqa/dz1j+q+X5WPWoVfaR13IKKKK+TNwooooAKKKKACiiigAooooAKKKKAOy8Kf8i4v/X5L/6BFRR4U/5Fxf8Ar8l/9AiooA42ug0KTxPNYJBpSSPbQyu6qqKRuK/N16/KORz0zXP1u6NrsOn6RLZNaTyvJIWJ+1FYmBAGGjwQSOSCCDQBqzaf4/1K4mjfTrySaylV5gsCqVfbuXdgDccDIzms271TxJpsss1y5hfUgtyxaJP3nXa44474IxW0nxAzLd+fY3csD/8AHnEL7aLXhskfJ8xJYnJrmfEmrLrF3Bci1W2MdtFCyq2QzIuC3tnrigCpZNdtfwtau/2kyAxkHndnrWpqVjrmo6x5F3slnEalXDIsew/dIIwuD+pqRfFuqy6dbaTfNHcaZCUBgWGONmVf4fMC7vxzS/29bL4gN+un3BgMYQ2sk4YHA6H5MbeOmOPXvQBm3Gj39vph1CeJY4RMYMMwDbx1G3rxUOm2NxqFwYbdVyFLOzsFVFHUsTwBWrdeIprqyvRPDJJNduxdzL+6XcQSRHjAbgDOemeKhstTs4biVI9Nk+yT26xTwrOdzEYJYMQccjOMGgBieH9RZLgn7Oj25YSRPOqyfKMkhScke9Vr7S7yytobieMCOXgEMDtOM7Wx0OCDg9jVu61qSe51W6FsI5L4bCwJPlpnJX3zgc+1JrWo2d1YWdvaafPaCEHduuN6OSBlgNowSe+T6dqAMiiiigAqS3ikuLiOCFd0kjhEXOMknAFR11nwvsvP8RG9dMxWURmJP9/oo9M5OcexrbD0ZV6saUd20vvIq1FTg5vZHoGmadFptjb6Vb8rbrh2HG+Q8s358ewFb+m2vI4zVDTo2dsnlia6fSrVuCa/XHGGFoRo09oqx+a4qvKrUc5bsuadaEAZWty1tScfLRp9uSRxXQ2VoNoJFfPYrFW3PLq1SlbWHT5avx6euBkCrZ2oPlwKjeYCvm8VnEae7Oe8pDPsUftTHsI2p5nFAnFeX/rHST+Ir2cylPpfBKjNZl1ph5+WujScHvTz5cg5xXrYXPac+oKU4nn97pec4Wue1HS2ViQteqXenq6naKwdR03APy19PhMyT2Z00655mBNauyhFeNvvxOMq3+H1FOQKEae13mMf6xW5aL6+o966TVdM4JC1zdzDLazCaIlXX9fYjuPavo8PiVLWP/DndGamrM0bK5yACa04mBFc5EySKZ4Btx/rYv8Ann7j1X+Vadjc8YrtlTU1zROepBxdjXGCKRk5psT7gMVYXBFYWsYXKMsXtVK4h46VsOlVpo63pzsFzBmhx2qnKlbdzDWdNHzXpUpmkZ2ZmSJVWVK05UqrIld1OR6eHrGXKlQMKvypVWVcGuyErnrU53KjrUEi1cYVBItdUDtpyKrD1qn4g0a411beexj8y/DrDKuQN6nhGJP5E/T1q+45qfSL1tO1GG7Ch1UkOjDIZSCGGPoa8fiPJoZvgJ0PtLWL7Nf57HbQqckkzj18G+IjapctYbI3zgvIoIA3ckE5A+VufasA8Gu21bxNr2i3jWDPDPtRxHPIGdpIZFIAOT02txxkYFcRX83VKcqcnCas1oz2LhRRRUAFFFFABRRRQAUUUUAFFFFAHZeFP+RcX/r8l/8AQIqKPCn/ACLi/wDX5L/6BFRQBxtdd4VubS30GdnmsYpfNbmQIzgFQBlXU71z02kEHk1yNFAHqt3q2kzyXkVlFodnOt1E8t03kss4AbOxSMKNuBgdTz1rhvGc8FxqyzWn2ZbZ4UMMUO39yuPuMR1YdzWHRQB2UeoeEpdGsrSy0mOz1kGIPfy+YUDA/MxzMVx/wD8qkF6qeLmaWe2ceQiG7S8QOAuMvvwVLEdRg56VxNFAHZarqun3nh6+s4RBb2X2qSe2RJW84uW4DJ93bjPIHHFY+jv/AGTrts0eqoImCPNLbu6/L1ZM4Bzxg4/OsWigDt7PVrC40TUJLqcrJLJMzqJVXJYfIWjI/en05G3rWd4rvor7R9OaSS2Nyg2KlvKzIIgo5IP3W3Z44+mK5migAooooAK9O+F1t5fhu5udu1rm6C8/xIi8EewYmvMa9j8Fw+T4T0qHruRpd2MZ3MTj8K+g4Zpe0zCLf2U3+H/BPKzqpyYSXnZHUaZHyK6/S4MKtc1o0ROPrXaaTFkKK+2zCra5+eVpWRtaTbcg4rXYhVxUVmnlwj6UyeTFfnudZgqMW7nnpOchsswqrJJmmO2WoVc1+S43Mq2LqNQ2O2EFFCbiaUE5qURineWKwjgK0tWyudEIc1JHNilMdMMdawjjMM7xYvdZchn9afNHHOvOM1nfMhqeGc19PlHFE6clCsYVKHWJl6npx54/SuW1bTQQcKM/SvSAUmXDDNY+raaGyyrxX6rlmaxqpOLJp1XF2Z5JeW81pcedAxR16ED9D6ipkeNlFxbriM4DoOsbdwfb0NdHrWncNgVy0glsbgyRqpB4kRgCrr6H/HtX2uDxfMrr/hz0YyVSPKzZsZ92Oa1ImzXNRsqqlxAxaF+B6qe6n3FbFlPuUV6NSCkuaOxyVIOLszT6iopEp8Z4p5GRXNsZGbPHWdcxYPSt2VKoXEddlKZSZhTJVSVfata5j5NUZV5NelSlc3pTszMmSqkycGtKVaqSpXbTke1QqGcwxULjrVuVcVXYV1xkenCRVkWoWFWpFqu45rpjK52QlczfFdr9s8PrcKMy2DYPvE5/oc/nXEV6VbSRpNtnXdbyKY51xnKNwfx7j3ArhPEGmvpOrT2LMHEbfK4/iU8g/lX4d4gZO8Jj/rUF7lTX/t7r9+/3nrYWpzR5exQooor4A6gooooAKKKKACiiigAooooA7Lwp/wAi4v8A1+S/+gRUUeFP+RcX/r8l/wDQIqKAONooooAKKKKACiiigAooooAKKKKACiiigAr27w8pXw9o8bAq6WablPUda8Rr3PRGWXTdOnXOyW0jK568DFfU8I2+uS/wv80eFxA/9mXr/mdXoK/KtdvoyBmWuP0UY2iu40NeVr6HMpbn5/iGbbfKn4Vn3DHdV64OBWbIdzV+J8W4tqXKmZ4ePUIxuNThQopkS8UTNgV89hoQw9H2kjaV27CtIBUZl5qE5PNHNeXWzSrJ+67ItQRMJvWnrKDVYZoqKeZ14vV3G4ItYVhUboV6UxHI96nVlcc16EK1DGqz0kQ04iQylauxssi4bnNUJE9KWCQqetetlWbV8urKnUehnUpqauiprOnryQMg1xOtacDuwten/LPHtbnNc7rNjgt8tftWUZoqsVKLM6NRxdmeWxt9hnaOYE20h/eAdj2Ye4rRiZ7efy2YHoQw6MD0P41PrtjtDYWs2xYyQG1b/XQ5aL/aX+JfqOo/Gvu8JiU99nv/AJ/1+h6DXtY+Z0trJuUc1bjasHTZjxk1sRNkZrerTcWcDRM659KqTJwavLytQyLWcZWEmY91H14rNuE61u3KdeKy7lOTxXoUZlpmRKtVZl4rQmWqki16MJHoYeoZsy1UcVozLVKYYNdlOR7dGd0VnHFVpR1q21V5K6Yy1O6mysayvGtt9p0i11FB89sfs03+6eUPt3H4ZrWYc0sUIu4LvT8ZFzAyr67h8wx+VfP8W5cswyqrC3vRXMvVf5q6PQw8+WaPN6KVl2sVPUHBpK/nU9YKKKKACiiigAooooAKKKKAOy8Kf8i4v/X5L/6BFRR4U/5Fxf8Ar8l/9AiooA42iiigAooooAKKKKACiiigAooooAKKKKACvbPC8it4c0bbn5bRVOfqa8Tr1/wDMJfB+nZJZ0eVGYnJA3cD8q+k4Uny4+3eLX6/oeNn0b4Rvs0eiaE27bmu80Lsa8/0BvlWu+0A9K+kzVbn51iTXu+lZx5etG76fhWcPvV+CcU64pJhh/hJ14Wq8rZarB/1dVT1NeLmtTlpxpo0prW4najvRWpptnuAdxXz05qCuzuwuGniJ8sTPWCVuQhpGikX7yEfhXTJCqj7ooaFGHKiub635Huf2B7vxanLflSqSvNbV5pqMpaPhqx5onhba6nPrXTSrKWsXqePi8BVwz99adyWGRWHPWkkTutQAleasRPuXFfQYbExxUfZVN+jPOceXVD7WXa3NWbqJbiL3qjIu1s1atJu2a+q4bzeeErfV6r9DCtC65kcprljw421wmqW8lvcCWElZEbcpHY17BrFqJYjIorg9fschiF5r9vyrGqUUaYeqYCyKyR3cS7UlJ3L/ccdR/Wtewm3IM1gWjJb3b2s8gjt58BnPRGH3W/x9vpV6zaSGYxSDDKcEV9hRn7WHK91+X9aGmIgviXU6OJuKWQcVXgfKjFWV5HNc7VmcjKsy5FZt1H14rXlWqNwtbUplIwrhapTLWpcqc1nzDrXp05G9KVmZ868VRnWtGUVSnHWu2nI9zDzKL1BIKsSCoXrqUj1KbKjimJI0MySx4LIwZQehIOcGpZagbrWqaasztgzlfGdmtn4iuliB8mUiaE+qOMg47daxq63x1Dv03TL3jOHt2PdtpyD+AIH4VyVfzVnOD+pY+rh+kZO3p0/A9qnLmimFFFFeYWFFFFABRRRQAUUUUAdl4U/5Fxf+vyX/wBAioo8Kf8AIuL/ANfkv/oEVFAHG0UUUAFFFFABRRRQAUUUUAFFFFABRRRQAV6V8KLjdoV/aZC+Rcxzf729duPw2/rXmtdl8KLgx6/Pa7uLm1dRnoGXDA/ofzr1Mmrexx1Kfnb79DizGn7TDTj5flqey6DLhgPevQNBfla8y0SbcVPvXoWgyD5Mmvvc1p7n5jiI6HUXf3az/wCM/WtKX5ogfas1+HNfgnF1FwxEZGWHehK3+qqqatf8sjVU96+XzbVwl5G9Mkt13zIvvXS26BYwB6Vz1hj7UldLGOAK+Yxb1SPrMgprllIkSPjcxwPekM1nu2mYA/Wuf8e61/ZNiQrbTivILjxPqk9wXjlYDPatsDlNXFw572R+vZNwlLHUfaN2R9AFAy7kYMvtVO8tY5oyCOa8n8NePr6xuFjvcmPoTXrGk6ja6tZLdWrg5GSAazxWBr4J3lt3PHz/AIVrYGL5leLOduImhkMbL3pqttORW/qVos6cD5hWA6lCVYcg810UK3NZrdH5DmGBlhalvsvYs/fTNRKdr0kDYb2qSZe4r6T2jr0lXh8UdzyrWdi9CwkiKnmub1615b5a2rSTBApdWg823DAZNfrHCmbrEUVd6nK17OZ5Fr1ptLHbxmo4pTPZxXBOZYiIZfU/3WP4cfhXS+IbT5W+WuUtcW2omGZtsNwPLcnoD/CfwP6E1+tYHE+6pdvy6npU/wB5Hl7m9YS5UCtKNsiuesnaKVo5AVZTgg+tbcDZUGvTrxszhkrE8nSqk6/LVzORVeXoa54uwkY92vNZlwOa27teaybpea9CjO5ojMmHNUpxWhPVGavQhM9XCzKE45qu/SrU/eqkldcZaHt0noV5arvVqTpVWTvWsZHdTK2uRmbwpfLjAgmjlz65yuP0rha9DjTzrPUbb7zS2T+Wn95wQw/EAMa88NfiXHuH9nmzn/NFP9P0PXwzvAKKKK+KOgKKKKACiiigAooooA7Lwp/yLi/9fkv/AKBFRR4U/wCRcX/r8l/9AiooA42iiigAooooAKKKKACiiigAooooAKKKKACtDw7ff2brllfbtqwzKzHGcLnn9M1n0U02ndCaufQVmfKvJIwejZHPY8iu50GcnbzXlXhK++3eHNNvC2ZFT7PKf9pOBk9yVwT9a7/w9cYIXNfqsqixmEhXXVfj1PzTMcP7KrOn2Z6dasJLYfSqdyu1qXQ5Q0W3rkVLepzX49xpguam5roeRRfLOxFEdykVA4wxFSwnnFMuVw2a/O8Wva4SM+x1R0lYW1bbcRn3rqITwtclnBUjtXTWEnmW6t3xXy2LjomfU8P1bSlD5nnvxtZ1Ma/wsRVD4feHob20E0iBixro/jJYm40VLpRkp14qr8HbuN7ERFhlWxXrU68o5UnT3TP6Ew2LkshjOlutyXxF4Dt57QvDHskA4IrkfCer33hTXvsV0zCFm2kHpXurnkq2CteW/F/RY/KF7Eu1lOcgdq58tx7rv6tiNVI48jzj663gsVrGWmvQ9FSSO4gS4iOUcZrE1q32OJlHB61m/CbVft+itaSSb2i4B9a6a+iEkDKR2rz5QlhcQ6b6M/NOKsm9hUqUO2xzPQirSHetVmG1iKkt22nFfQ5ZW5KvI9pH5XUWgv3JBWhF+8iKn0qjMvQ1PZP0FfU8P4p4LHOk3oznrR5o3Of161AdgRXn3iG12k8V6xrsIdN+K4DxHb53cV+95Tib2Kw0zGMvnJBeZGZV2yf768H8+tbFjJlBmsDT/uXVl3wJo/dl4YD6j+VaGmTZAFfXQfNSt2/pf5G+Ij73Mupuo3FNmFRRtx61LJ0rlejOUo3IzWVdrzWvOM5rLvBXTRnY0SMmccmqM3er9x1NUJu9elCR3YZlKfpVKSrs9UpK6oT0PeoPQgk6VWl61Yk6VWl61rGZ6FIm0ja2porfxRyqPdjGwA/EkD8a84dWRyrKVYHBB6g16HpR/wCJxZf9fEf/AKEK4PUv+Qjc/wDXV/5mvyrxES+s0ZdeV/n/AME9bC/CyvRRRX52dQUUUUAFFFFABRRRQB2XhT/kXF/6/Jf/AECKijwp/wAi4v8A1+S/+gRUUAcbRRRQAUUUUAFFFFABRRRQAUUUUAFFFFABRRRQB3fwo1KNZLvRZg2+4AltmDcCRByCO+Vz6dK9T8PXB3rk1886ddzWN/BeW7YlgkWRfqDmvc9Lu4pjBewN+5uo1lT2z1H4HIr7rhbF+1ozwkntqv1PlOIsLqqy66M9Y8P3OGTng10VwoZdw9K4Hw/dZCc9K7qwlE1uM88V5+f4BVacotHw1VckrlIfLIaklXdHnrS3Ue1i1JCcrzX4gqPs6lTCz67HTe6UkVq1tCn6wt1HSsuVcNjtSwSNFMHXtXzOJotXpvdHo4HEvD1lU6HRatZx6lpU1nIM7lOK8X0u6uPCfiOS2m3LGX/TNe2WkwkiWRTXM/EHwnFrlsbq2ULcKCeKyy3FQoylRrfBL8Gfu3CGd0YxeFrv3JnS6Pqtrf2iSCQcjrWF8RpIZdJmXIPyV5VYavq/hu4NrMHCqcYNSa74sn1K2MWCMjmu6lkc6eIjODvHc+pw/DE6OLVWk7xve5q/B26aHWZosnaTXsE4+Zh615F8JbGVr9rgoQCRivX7j79ceeOP1t27HznHfI8XeO5y2oJ5d2w7GoEJ3Cr2tri5BqgOtVQm0oyPwLGwUK84ruWn5Sm27bXpU5jqNeJK+nq1OSrSrI89LRov3aebamuI8QW+VYY5ruYPmiK9q5rX4RvYYr9vyDE89OLOak+WdjzSVvseqQzt9xXAft8p4P4YNWYs2928J/hYgcYyO1N8QwgF8jimyyFxaXTH5poRuJ6ll+Vj+Yr9Hwk7281+X9M9OS5qXobkDfKKsFsis+ykzGKuqcioqaM42iGas686mtCas+76mqpy1LiY9z941Qm71fu+prOnPWvRpz0OyhuU5zwapSnk1cnPBqjMa6oyPdw+xDJVSbrVh2qrKa0Uz0aRLpR/4nFl/wBfEf8A6EK4XUf+Qhc/9dX/AJmu70Ur/aiFu0crD/eETEH8CAa89ZmZizEkk5JPc1+Ycf1FLEUY9ov8X/wD1sKvdYlFFFfn51BRRRQAUUUUAFFFFAHZeFP+RcX/AK/Jf/QIqKPCn/IuL/1+S/8AoEVFAHG0UUUAFFFFABRRRQAUUUUAFFFFABRRRQAUUUUAFekfC7UzPpk+kuw8y1JngHdkJ+cfgcH159q83q/4e1KXSNZttQiyTE+WX+8p4YfiM125djJYPEwrLpv6dTmxeHWIoypvqfRPh6624Ga9C0K86DNeSabdREpNbOHt5lDwsOhU13Oh3uUQ7q/RcwowrQVSGqeqPzHF0HFuMlqjvLpN6bqz1+R6t6dOJ7fb3xUV1FtPAr8Q4syuVGosRBbHLQl9ljZV3qKrHIqxE3Y02WP+IV8ZjaSxFNV4b9Toi7OxPpd00Emxj8hNdDDJxuXoa5H9BWhp2oNEPLk5Xsa+ZxFDm95H0mU5p7D93UenR9ixr/hjTdaiLPEqyfSuQPw5iS44ViufSvQYplcBlapxK4GN1Z0sdiaC5YS0P1DL+KsVh6fJGV0Z3hzRYNJgG1QD6VfkOSTQzFupqGeQKhOa5nKVSfNJ3bPGzHMZYmTnNmJrTZuAKo1NeSebOzVDXq01aKR+Y4uoqleUl3LNv9yo2+9+NSW/3aZL96vo6y/2WDOFfEy9aHgVla/H8xNaVkeKq66uVr9b4Vqt0InI9Kh5n4hj+d6y4udJkUceTcg/XcuP6V0PiJPlaudsPuX0P8TQh1B6fKeT+tfquCneMX2aPVoapryL+nSfKK0Y25rF05ycd61Y2rpxG5ztajpqz7ursxHrWfdGsYS1HFGXd/eNZs561fujyazJm5NehTkdlFalWc9aoTHmrc7VQlbmumM9D3KCIpDVWQ1NK3BqpI3NWqh6dJEiv5OkavcdQLXycd8uwwf/AB01w9dZ4hmFv4ZihziS8nL46fInA+ozn8q5OvyLi3F/WMykk9IpL9X+Z61CNoBRRRXzBsFFFFABRRRQAUUUUAdl4U/5Fxf+vyX/ANAioo8Kf8i4v/X5L/6BFRQBxtFFFABRRRQAUUUUAFFFFABRRRQAUUUUAFFFFABRRRQB6J8LtY82FtCkb97HultCe46ug/mPxr07Qr7aVGfwr5zsrmazuorq3cpNEwdGHYivadA1WLU9Og1S3ATzOJYweI5B94ew7j2NfdcMY9VqbwVR6rWP6r9fvPlM/wAB/wAv4r1/zPYNCvvmU7uK6Zws0W9ec15hoOobtoPFd3ol6GUIxyDWWdZYq0HGSPiK0HF8yJJFKNUkbbhg1auIgwyKoNlHr8PzDBVMrrvT3GawkqiElj28io6tqwYYNQyx45WvFxmCVva0dUaxl0YttdSQ/dbI9DWjDqikEPwayKK8WdGMt0ehh8fXoaRlobjalFjg1QvL5phtXgVS70ZqY0IRd0a180r1o8rdgoHWinxLk11UqbqTUUea2TxDCVFJyxqY8LUB+9Xv49KFOFMxhvcu2VQ60P3dT2nSoNaP7uv1HhWLVGJyT/iHA+IV4fNcxp/Oo+V086OSPPp8uc/+O11evckiuYsQBrUA/wCun/otq/VMJK1J+h6uF3RFprdK10bisDTn+7Wwjcda7cTLW4pxs2TTNVC5YVYmes+7eueMtQjEoXbcmsud+tW7t+TWZcPXZTnodtCGpBcNVGR+TU1w9UZZOtbqpY9yhEZO9QRI9zcx28eN8jBQT29z9OtNuJOaZf3H9l6WZOl5eR7YR3SI9X+p6D2zXBmWZwwWHlVl8vN9D1qFNsyfFN8l5qZSAn7NbqIYR7L/ABfUnJP1rJoor8cq1JVZucnq9T0krBRRRUDCiiigAooooAKKKKAOy8Kf8i4v/X5L/wCgRUUeFP8AkXF/6/Jf/QIqKAONooooAKKKKACiiigAooooAKKKKACiiigAooooAKKKKACuj8D+If7EvXhuV8ywucLOuCSh7SL/ALQ/UZ9q5ylFaUas6M1Ug7NEVIRqRcZLRn0DplyYZVw6upAZGU5DKeQQa7bRtQ3KvPNeCfDnxACqaHey4Jb/AEORuxP/ACz+h7e9enaPfMjbSSCDgj0r9MwuKp5rhlVjpJbrz/yZ+e5plzw1Rx6dD2HTbxZowrHmpbmEdRXHaPqWVB3V1un3iTxhWPNfH57kkcTBpo+flF05XRWIZGqRWDDBqzPDkZFUmVkNfkGLwWIyypZq8TpjJTQ+SME5FRFGWpFkp+5TXJLD4bF6xdmVdxKxB70hHtVsotJsWsHk0+jH7RFdUJqxGu0U4ACmuwFd2HwlPCe9J6kuTkJK3FRR8tQ7bjUtumSK5o3xmJSWw/hiXbYfL0qhrbcEVpRjatYetS/Mea/aMiw/s6cUcK96ZyGutjca5zS3A8Q2MrLuRJhI6/30UFmX8VBH41u69JlW5rndNb/ibwf9tP8A0W1foWGj+4l6P8j2ML8UStbyRyXUkkUflxu7Mif3VJ4H4VpK3vWNp5OBWkH9a0xE9bGk43kx8z1n3knWpp5Pesu7l681zwnqVCBVupOTWXcSVPdzYJ5rKup+tdUaiR6eGojbiTmqM820Hmo7y7jjUs7ACqI1yC3j8y3t/MuyflklAKRfRf4j7n8u9efjs4oYOPvvXstz38PhnIvTNDYQi8v1DMeYLYnmQ+rDsn8+1c7qd9c6lfS3l0ytLIcnaoVR6AAcAD0FRXNxNdTtPcSvLKxyzMck1FX57mWZ1cfU5p6JbI9WEFBaBRRRXmlhRRRQAUUUUAFFFFABRRRQB2XhT/kXF/6/Jf8A0CKijwp/yLi/9fkv/oEVFAHG0UUUAFFFFABRRRQAUUUUAFFFFABRRRQAUUUUAFFFFABRRRQAoJBBBwR3r1LwL4jOrQLaXL/8TGNe/W4QDr7sO/qOfWvLKmsrqezu4rq2kMU0TBkcdQRXoZbmFTAV1Vh813Ry4zCQxVN05H0Xo9/gDmuw0i/+VWBrx3wn4ih1q33xhIb5BmeAHg/7aeo9uo+nNdjpWplQOeK/Rv3OYUVWou6f4eTPzzG4KdCbhNHrlhfLKgVqsSwqwytcTpOpZAw1dPYakrKFY5r5HNMmhWTUkePKEoO6Hyw4qLkVpqY5kypBqKS3r8wzPhapSk5UjWFdbMpCSl8ypXt/amGE+lfOzwuOouxspRYwyU0ktUghPpUiQ89KiOBxdeVmg5oohjQk1ft4+BSRxYqc4jXccCvtciyJ0mpSWpzVat9ERXcnlw4rmNUlyxrT1O6ByM1zWpzgA84r9RwGH5UkKjA53W5MyMKxrd/LN3MeFS2cbvQtgD+tXdWmGSc5rKnfZo879GuJliHfIUbiPbqK+qiuSjqexho+8vIissgDNW9+KpW7YQGlnm2jrXn1qt5G3LdhdzYFY97cdadfXYwfmrl9Z1yGDKK3mSei9vrXPUxVOjHmqOyO/DYSdSVoouXt0FDMxwB3Nc1qOsbiVg5/2j0rPvr+4u2JkfC9lHSqlfM4/iGc/cw+i79T6bC4CNNXluPllklbdIxY+9Moor5uU5TfNJ3Z6KVgoooqQCiiigAooooAKKKKACiiigAooooA7Lwp/wAi4v8A1+S/+gRUUeFP+RcX/r8l/wDQIqKAONooooAKKKKACiiigAooooAKKKKACiiigAooooAKKKKACiiigAooooAltria1njnt5GiljYMjqcEGvVfBviaLXFW2cCLUlGWjH3ZwO6e/qv4ivJadG7RuroxVlOQQcEGvRy7M62Aq89N6dV0f9dzkxmCp4uHLP5PsfRWn6g0TAE49q6XT9UyB81eK+EvGUV4Vs9YlSC56JdE4ST0D8cH/a6evrXdxzzW8vluHRxj5SMcV+iYXE4bNKfPSevVdV/Xc+Ex+W1MNK01p0Z6fYakQB81bdrqCuBurzGw1FgB8361t2epZ/i/WvPxOWp30PGqUDvlkiccNS+WprlYNRIA+arsWqN/erwq2Twl0Od05LY3fLWnBVHtWINSb+9TX1FiPvVjDJ4RewuWZtSTRxjrk1l397kEA1nT3xI+9WfdXfHLV6uHwKh0LhSH31znvXOatcZJ5qW/vQQa57UbnOcNX0OEwtrHdThYq6jJuO1cknoB1NUtYfF1DZKwZbVNjH1cnLfqamEwto5NQk+byzthU9Gl7D8Bz+VYFzew2kTXF3MEyclmPJNXmGJjStG+x62Govl0WrNMyBFrF13XLayX95J83ZByxrmtb8WTS5h08GNP+eh6n6DtXLySPI5eRmZj1JPNfGYvO4ptUtX36Hv4TKG/eq6eRq6trt1fEqpMUfoDyfxrJPJzSUV87Wr1K0uao7s96nShTXLFWCiiisTQKKKKACiiigAooooAKKKKACiiigAooooAKKKKAOy8Kf8AIuL/ANfkv/oEVFHhT/kXF/6/Jf8A0CKigDjaKKKACiiigAooooAKKKKACiiigAooooAKKKKACiiigAooooAKKKKACiiigArrfDPjS50+JLTUo2vLVOEbdiWMegPcex/DFclRW2HxFXDzVSlKzXYzq0oVY8s1dHuej6na6ham60y5F1CvMmBh4v8AfXqv16Hsa1ba/ZTndmvn6wvLqwukurO4kgmQ5V0bBFdxonj+NiseuWrZ/wCfm1UBv+BISFb6gr+Nfa4DimlVShjI2fdbfNf5HzGN4favLDu/kz12DVflHPNX4dUBHJriNNvrXUI9+m31reDGdqPiQD3Q4b8MVa+1NE7RybkdThkYYIPuDX0dOlQxMeajJSXkfOVsJOm7TjY7VdSXb96g6ip71xy6hkY3U43/AMvDUvqBh7JHUSagpzzWfdX/APtVhPfFlPNQNcsxCjkk4UDqT6VvDBKJUaZduronPzVnStv8ySSRYoo13SSN91B/j6DvVLXNV0/SVLapdeVJj5beMB5m/DOF/wCBEfj0rzjxR4ovNaPkIv2WxQ5SBD1Pq5/iNeVmPEGFwMXCm+aflsvV/oe5gMmq12pTVom/4o8YWzSiGwQukQKxAngerH1JridQvrq+l8y5lLnsOw+gqtRX57i8wrYuTc3p2PrcPhKVBe6tQoooriOoKKKKACiiigAooooAKKKKACiiigAooooAKKKKACiiigAooooA7Lwp/wAi4v8A1+S/+gRUUeFP+RcX/r8l/wDQIqKAONooooAKKKKACipLePzZ0jzjewXPpk12J8G6YrlG1y73KcHGnrjP/f2vRwGU4zMW1habm1vYidSMPiZxVFd3F4H0+Thddufx09f/AI7VmL4c2cn3fEE/46eP/jtd8uFc4jvh5HPLHYeHxTR53RXp0Pwrt5fu+IpB9bD/AO2Veg+C/nD5fEv52P8A9srGXDuZx+Kiznec4Ff8vUeR0V7VB8A7ib7vieIfWyP/AMXVqP8AZ3vW6eKrcfWzP/xdc8snxsd6bJ/tzL/+fqPC6K96X9m/UG6eK7b/AMA2/wDiqlT9mjU26eK7T/wDb/4qs3luKW8GS8+y5f8AL5HgFFfQq/swasx48WWX/gI3/wAVUyfssaw3TxbYf+Ajf/FVH1DEfyMn/WHLP+fyPnSivpBf2UNbb/mbtP8A/AR//iqX/hk/XP8Aob9P/wDAR/8A4qpeErLeLF/rFln/AD+R83UV9If8Moa3/wBDfp//AICv/wDFUn/DKOt/9Dfp/wD4Cv8A/FVm6M1uh/6w5Z/z+R84UV9Hf8Mpa3/0N1h/4Cv/APFUH9lPWv8AobrD/wABH/8Aiqyaa3H/AKwZZ/z+R840V9GH9lXWv+husP8AwEf/AOKpD+yxrA/5m6x/8BG/+KrGeIpw+Jh/b+W/8/kfOlFfRB/Zb1cf8zbY/wDgI3/xVIf2XtWH/M2WX/gI3/xVc080wkPiqIpZ7l7/AOXqPnpGZWDKxVh0IOCK3tN8Y+IrGJYU1F54V4WK5RZlUewcHb+GK9k/4Zh1X/obLP8A8BG/+Kpp/Zj1Qf8AM2Wf/gG3/wAVWK4kwFCXMq6T+YSzjLpq0qiZ5rB8QnKhbvRLM46G3kkjJ+u4sD+AFXP+Fiabjnw3L/4MD/8AEV33/DMmqf8AQ2Wf/gI3/wAVSf8ADMmqf9DZZ/8AgG3/AMVXoQ8QKcFZYz8b/mjklicmk9XE88n+IcPJtdARWxwJ7ppE/EAKT+YrH1Lxv4gukaOG5SwhYEFLNBGSp7Fh87D2ZjXrn/DMeqf9DZZ/+Abf/FU9P2X9Wbp4ss//AAEb/wCKrCvxxhq6aq4u69Xb7jajjMqg/wB3KNz57ZmZizMWJ6knk0lfRifssaw/TxdYf+Abf/FVIn7J+tt08Yaf/wCAj/415r4oyhb4iJ6MMbh5/DNHzfRX0ov7JWusePGGnf8AgI/+NOX9kfXj/wAzhpv/AICv/jUf615N/wBBETZVYS2Z800V9MD9kTXz/wAzjpv/AICv/jTx+yD4hP8AzOOmf+Ar/wCNL/W3Jf8AoJiapX2PmSivp0fse+Ij/wAzlpf/AICv/jTv+GO/Ef8A0OWl/wDgM/8AjU/635J/0Ex/H/I0VCo9kfMFFfTrfsfeIl/5nLS//AV/8aib9kXX06+MdMP/AG6v/jVrizJXtiIlrC1n9k+Z6K+k3/ZN11evi/Tv/AR/8aib9lPWh18XWH/gI/8A8VTjxXk72xES1gMQ9oM+caK+im/ZZ1hevi2w/wDAR/8A4qoZf2YdVjGT4ss/wtG/+KrRcS5U9q6LWWYp7QZ890V7xL+zjfxn5vFVsfpZn/4uqkvwAuY87vFEP4WR/wDi61hn+Wz+GsjeOR5hLakzxKivY5fge8Yy3iZPwsT/APF1Tm+ECRZ3eJCfpYf/AGyt45rg5bVEdEeGc1n8NCR5RRXpx+FluG/5GKT/AMAB/wDHK43xhoseg6p9iS7a6BjD7zD5fXtjcf510UsVRqvlpyuzDHZHmGApqpiaTjF6Xfcw6KKK6DyQooooA7Lwp/yLi/8AX5L/AOgRUUeFP+RcX/r8l/8AQIqKAONooooAKKKKAJ7DH26AswUCRSSTgDmuzm8SaSbmRxJPhmJ/1X/164dOXUbS3I4Heu1vtItreTSFu9FMckszK7QSho2G0FUIzlmBOWbgEHABxk+tlWeY3KZSlhJ8rlvont6pmdSlGp8RYi8WaTGQd05/7Z//AF6vQ+OtHjx8tyf+AD/Gs660zR1n1S0toIGZYlZ7kYMcD+XllAY7h8wwO/PtXOaHpatqGmvqCILO83mPMoG/bkYODlfmGOcV60uN86lvW/8AJY/5HJUyzDVPij+LPQrf4kaNEc+TdH/gI/xrWsfi5o6yJGLO5JYhRnAHP41wCR2Vr4htobjTdPV5oN91A4ykW0E4XngsAO5wTVG4sFHhU3x01ER3zDIjguOeS/PC9guM9/rzT4szWfxVPwj/AJHI+Hsvf2Pxf+Z6/D8cdFtnZTpdyxBwcEVbT9oLRV/5g9z/AN9CvnGiuWXEGPlvP8F/kZvhnLX9j8X/AJn0tH+0Roa9dFuj/wACFWI/2ktDX/mA3R/4GK+YaKyec4x7z/Bf5EPhbLH/AMu/xf8AmfUqftNaGv8AzL90f+BirZ/ag0OFgp8P3LcA5WUEV8n11B06OPwvZ3dzpYEckybZopAXZSSG3c8ZxwO2M96zeZ4l7y/BEvhPKn/y7/F/5n0Yv7VWhqP+Rcu/+/gpf+Gq9D/6Fy7/AO/grwyTS9Fi1eG3SzhlmntT5irgLbEuQGYOeoTBOPw9a4uTT5khN4FWS1+0m3DK4BZhzwM56Ec9KyeOrvd/gT/qjlP/AD7/ABf+Z9TH9qrQ/wDoXLv/AL+Ck/4ap0P/AKFy7/7+CvAn0WRdVsbddGtftDRMxHmgwgADGefnYDr0yTjtmiPSdKax1VntxbmOSQBZSCY8D5QWB+Tn2bPtWUsRUlux/wCqWVf8+/xf+Z79N+1JokchRvD9yxHdZgR+dR/8NTaH/wBC7d/9/BXyfRWUnzbj/wBVMr/59/i/8z6vP7UuiH/mXrv/AL+CmH9qLRD/AMy/d/8AfwV8p0Vzzw1KfxIpcLZYv+Xf4v8AzPqk/tPaGf8AmX7v/vsUSftMaIqox0O5IcZAEoJH19K+Vq6PS9P8zwjfXsmmpJGuQs4cb1cEc4zwozz65HpXFUybB1Pih+L/AMylwzlq/wCXf4v/ADPoE/tMaH/0Abv/AL7FMP7Suhn/AJgV5/32K8YOm6LF/Yk32RJJJZSWtd215IggILbjtJL7sY7flWBr2lv/AGnfPaLF5UKCaSMMq+SG/gxnkgnBxXFLhbK570vxf+Zf+rmXfyfi/wDM+hv+GldD/wCgFd/99ij/AIaV0P8A6AV5/wB9ivENK02wm0exkvrSKBmuY1UnCeYpDZO7cS3QcEKB688XrLRNDm8aizee0TekO2CRHVS7Y8zIXcE2jPGSAe9R/qjlP/Pr8Zf5h/q5l/8AJ+L/AMz2Q/tJaGsaSHRLo7s4AkGRj1HanR/tNaCn/MAvD/wMV8v3yLHezxx42LIyrg9gahpPhDKH/wAuvxl/mXHh/ARd1D8X/mfV0f7UWgr/AMy/fH/toKsR/tVaAv8AzLt9/wB/BXyTRWb4LyZ70f8AyaX+Z2U8uw9P4Y/mfXa/tYaAP+Zbvj/20Wpj+1hoCIj/APCN3hD5IAmXI57+lfH1dF4a0/7TpN9cPp6XEUYIZ948zOMgIM8Y6k88cVm+B8kf/Ln/AMml/mdEaMI7I+nx+1t4fH/Ms33/AH9WpF/a68Pj/mV77/v6tfNVlYaP/wAIzZ3txbqZjcxKqEkPPlm8znO3bjbjv9KoeI9JeTXZ47GGJAtsLl4QyL5K45U84JHt+VS+BMif/Ln/AMml/mbRbjsfU4/a+8PD/mVr7/v8tP8A+GwPD/8A0K19/wB/Vr5YltbOTwZDcLBHbSpKoeZtrGYkkHGPmG0Dke9L4103TLC10iTS5oZ47i3dmkTfl8OVBIYAg4HpU/6hZD/z4/8AJpf5mqxFRbM+pG/a60BojJ/wjF3jdtx565+uPSq7/tbeH2/5lm+H/bUV8fUVa4FyNf8ALn/yaX+ZqsbWWzPrqT9q7w+3/Mt3w/7aCoH/AGp9Abp4dvf+/gr5MoqlwRkid1R/8ml/maLM8Stpfgj6tk/ah0Fv+Zevf+/gqGX9pTQZoXf+wrlQpAIMgyc+gr5Yrc8F2TX2seWLKK7CoWZJGAAXIyQCRk84A9TntWy4PyhbUv8AyaX+ZrHOMZHaf4L/ACPeZ/2htBl/5g12PxFUJ/jvocmf+JXdj8RXk1hp+lPoGrz3EAgaBn8tpCSxcFdiKRx03Zz7YzUfibSo7jUdPi0u1jtnukIS3LoCuOhZs4565NbU+F8sp/DT/F/5nTDiTMYfDU/Bf5Hp9x8Z9DlGP7Pux+VZ9x8VtFlzi1ugPoK8/wDCel2VzpuqTXEkC3kA2xrKm9VG1iWPzDHQAHnkjirltpOhz6XpL3RjtDPcRoCSfMdCP3hY9MZxtIx1xXVHI8DHaH4v/M6ocY5xD4av/ksf8jpn+JGjEkiG5/75H+NcP461S21jUo7+1JCNGEKsMMCPaq3jG1is9ceGDyhGEUqscezaMdGG5vm9eTWNXXQwVGg+amrM5cz4kzHNKSo4qpzRTvslr8kFFFFdZ4QUUUUAdl4U/wCRcX/r8l/9Aioo8Kf8i4v/AF+S/wDoEVFAHG0UqgswUcknArbbwj4lW6itTo1150u7Ym3lsYz/ADH50AYdFWNRsbvTrt7S+t3t50+8jjBFaf8AwifiIRQTSaVPFFPnynkwqsQCcAnvgGgDEpcn1qYWl0ZJIxbTF4xudQhyo9SO1ItrdMAVt5iCARhD0PT+VAENFTrZ3bTCFbWcykEhBGdxx14p/wBhuP7Pa+CqYUkEb4cblY9MjqM4NAFWlqfTrOa/vYrO32GaVtqBnCgn0yeKb9muP3uIZGEP+sKrkJzjk9qANmXT9Kj07TJZlvbaSaRPPZiGBjOMuAB8vfAJORzWufD+hJrLwGS7mtpbJJIGhYusczn5VkbYMDr1Arm5LjXClrayTahtiYfZomZ8Iw6bB2P0ojGtNd3M4a9FwFJuJCzBgD13E+vv1oArz2VxBumkt5Gt0mMRlUHYWHVQ3TOK6NNH0X/hJ5LKaO/jtWt0aEBtxWRtuN7Bfu5PXHpXN4vYoEJE8cW4OhOQu7sR2zVq81DXluI7i8vNRE8YMaSSyPuUd1BPI69KAKV7Cbe7mtzjMbleDnoaioJyeaSgBc0lFFAC5PqaOaSigDfGn6d/wjT3jw38d2FVo2GGSTnByuPlUdmycntWu2g+GlnsZVurqe1uYZP9WxLK4ZVVn+QbVOTnr25rlDqWomw+wG+uTaZz5Hmt5f8A3znFI2pag12t419cm5UYWUyneBjGAevSgCS/026t5rsrbytBbTeXJKqlkQnO0FsYBODj1xW9b6LpN2thNHHdwqxkW5jeQbgUjL4BKjrj0Ncv503lvH5r7HIZl3HDEdCaml1C/lkhklvbh3gAELNKSYwOm30/CgDqbPwzp9w95MDMoSCJ4rZpfnV5FY4Ztvbb3AzmuNbIJFTte3jTyztdTmWYESuXO5weuT3qvQAtJRRQAtFJRQBtaLY2Nxpd3cXkN2CgIjljYbQ2MhduCWPryMDmtSy0Xw/JpOn38lxdSBpRHdRxEmTOws21dnABA5BbjPSubttQv7W2ltra9uYYJv8AWRxylVf6gcGmvfXriAPdzsLcAQZkJ8rHI2+n4UAXtb0mSDU7mKxgmmgiiE5KAvsiOMMxwMDkDJx1FaVp4ctJfCcGpvdIJ5r2OFnFxHshRuPmTO7PfPAxXOvdXLyyytcStJMCJWLnLgnJye9ItxcLbNbLNIIHYM0YY7SR0JHTNAHWXnh/TbTVPJktrt7dUIdxNtKsrYZjlMj2GPmz1rkrhVjuJEjL7AxC7hg49xViDVNTt5fOg1C7ik2CPekzA7B0XIPT2qozMzFmJLE5JPegBKKKKACiiigDY8MWNneTzfbobl4UUFnicKI89zwcn0UdavWWj6Xd+Gru6huXN/AciNiQSS+1VC7eSRz97OeMVhWN/fWDO1jeXFqzjaxhkKFh6HHWmveXb2q2r3MzQKxdYi5Khj1OOmaAN3xPotql7br4fgvZop8okMqEzl1+98gUGjRdBt7rw5eajKztcpI8UUQYptKoGLE7T69MjpWFJeXkkyTSXU7yRqFRzISVA6AHtTY7ieNJEjmkVZRiQBiA49/WgDpLfR9Lnl02UR3EEE9o80qyTA8oxGdwXIU47Kx/nWX4psbfTdaltbSQvCFVlO7dwRnrgZ/IVBNq+rTGBptTvJDbnMJadj5Z/wBnnj8KqTSyTStNNI0kjnLMxySfUmgBlLSUUAFFFFABW1oVjY3Om3c95Dd/ICEljYbQ2MhduCWPryMDnNYtWrXUL+1glgtb25gilGJEjlKq/wBQOtAHSWGi6BNo9lfPc3Mn75Y7mOIkyHKksFTZ0GByC3HYVka3pMkOp3Een2801vHCLnKAuUiOPmfgYHIByByRVB728dYFe6nYW/8AqQZCfL/3fT8KbJdXUk0sz3EzSTAiVy5JcHk5PfpQBvWNlo17pMDraXkFw1xDbeZ9pV1kYn5yq7BjAI4z361oy+H9Ag1lIZnvXtZbRmj8hi+2bftXc2wfL1zx171xm5tmzcduc4zxmrB1C/N0bo3tybgrt83zTu24xjPXGKAOu0K3a10iS3YqTHfzKSpyOFj70VD4U/5Fxf8Ar8l/9AiooA42vZPG/wDyPmkf9eUf/oxKKKAPNPGX/Idk/wB1a73T/wDkJaH/ANd3/nJRRQBVH/Idvf8Adj/ka09K/wCRQ8If9f8A/wC3FFFADvFf/IzR/wDXuP8A0OuEvP8AkEa//wBf0X83oooAzPC3/Iyad/18p/Ouh0T/AJBWqf8AXxN/6DRRQB1eu/8AH34Y/wCvWP8A9JjWVf8A/H/ef9gSP+VFFAE93/yIXhj6xf8Ao5qqfGD/AJA3hf8A69Jf/RhoooA85ooooAKKKKACiiigAooooAKKKKACiiigAooooAKKKKACiiigAooooAKKKKACiiigAooooAKKKKACiiigAooooAKKKKACiiigAooooAKKKKACiiigDsvCn/IuL/1+S/8AoEVFFFAH/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28" name="Gruppo 27"/>
          <p:cNvGrpSpPr>
            <a:grpSpLocks noChangeAspect="1"/>
          </p:cNvGrpSpPr>
          <p:nvPr/>
        </p:nvGrpSpPr>
        <p:grpSpPr>
          <a:xfrm>
            <a:off x="8721501" y="2973769"/>
            <a:ext cx="2496223" cy="1859573"/>
            <a:chOff x="7894279" y="3777595"/>
            <a:chExt cx="3461617" cy="2578755"/>
          </a:xfrm>
        </p:grpSpPr>
        <p:pic>
          <p:nvPicPr>
            <p:cNvPr id="26" name="Immagine 25" descr="Schermata 2016-04-04 alle 13.42.46.png"/>
            <p:cNvPicPr>
              <a:picLocks noChangeAspect="1"/>
            </p:cNvPicPr>
            <p:nvPr/>
          </p:nvPicPr>
          <p:blipFill rotWithShape="1">
            <a:blip r:embed="rId5">
              <a:extLst>
                <a:ext uri="{28A0092B-C50C-407E-A947-70E740481C1C}">
                  <a14:useLocalDpi xmlns:a14="http://schemas.microsoft.com/office/drawing/2010/main" val="0"/>
                </a:ext>
              </a:extLst>
            </a:blip>
            <a:srcRect l="2427" t="542" r="3012" b="4585"/>
            <a:stretch/>
          </p:blipFill>
          <p:spPr>
            <a:xfrm>
              <a:off x="7894279" y="3777595"/>
              <a:ext cx="3461617" cy="2578755"/>
            </a:xfrm>
            <a:prstGeom prst="rect">
              <a:avLst/>
            </a:prstGeom>
          </p:spPr>
        </p:pic>
        <p:sp>
          <p:nvSpPr>
            <p:cNvPr id="27" name="Ovale 26"/>
            <p:cNvSpPr/>
            <p:nvPr/>
          </p:nvSpPr>
          <p:spPr>
            <a:xfrm>
              <a:off x="9297099" y="4940152"/>
              <a:ext cx="203884" cy="320155"/>
            </a:xfrm>
            <a:prstGeom prst="ellipse">
              <a:avLst/>
            </a:prstGeom>
            <a:solidFill>
              <a:srgbClr val="800000"/>
            </a:solidFill>
            <a:ln>
              <a:noFill/>
            </a:ln>
            <a:effectLst/>
            <a:scene3d>
              <a:camera prst="orthographicFront">
                <a:rot lat="0" lon="0" rev="22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grpSp>
      <p:graphicFrame>
        <p:nvGraphicFramePr>
          <p:cNvPr id="33" name="Object 2"/>
          <p:cNvGraphicFramePr>
            <a:graphicFrameLocks noChangeAspect="1"/>
          </p:cNvGraphicFramePr>
          <p:nvPr>
            <p:extLst>
              <p:ext uri="{D42A27DB-BD31-4B8C-83A1-F6EECF244321}">
                <p14:modId xmlns:p14="http://schemas.microsoft.com/office/powerpoint/2010/main" val="3079312874"/>
              </p:ext>
            </p:extLst>
          </p:nvPr>
        </p:nvGraphicFramePr>
        <p:xfrm>
          <a:off x="6022028" y="2677823"/>
          <a:ext cx="1247775" cy="606425"/>
        </p:xfrm>
        <a:graphic>
          <a:graphicData uri="http://schemas.openxmlformats.org/presentationml/2006/ole">
            <mc:AlternateContent xmlns:mc="http://schemas.openxmlformats.org/markup-compatibility/2006">
              <mc:Choice xmlns:v="urn:schemas-microsoft-com:vml" Requires="v">
                <p:oleObj name="Equation" r:id="rId6" imgW="774700" imgH="419100" progId="Equation.3">
                  <p:embed/>
                </p:oleObj>
              </mc:Choice>
              <mc:Fallback>
                <p:oleObj name="Equation" r:id="rId6" imgW="774700" imgH="419100" progId="Equation.3">
                  <p:embed/>
                  <p:pic>
                    <p:nvPicPr>
                      <p:cNvPr id="33"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2028" y="2677823"/>
                        <a:ext cx="1247775" cy="606425"/>
                      </a:xfrm>
                      <a:prstGeom prst="rect">
                        <a:avLst/>
                      </a:prstGeom>
                      <a:solidFill>
                        <a:schemeClr val="bg1"/>
                      </a:solidFill>
                    </p:spPr>
                  </p:pic>
                </p:oleObj>
              </mc:Fallback>
            </mc:AlternateContent>
          </a:graphicData>
        </a:graphic>
      </p:graphicFrame>
      <p:pic>
        <p:nvPicPr>
          <p:cNvPr id="34" name="Picture 28" descr="Schermata 2015-09-23 alle 15.53.16.png"/>
          <p:cNvPicPr>
            <a:picLocks noChangeAspect="1"/>
          </p:cNvPicPr>
          <p:nvPr/>
        </p:nvPicPr>
        <p:blipFill>
          <a:blip r:embed="rId8"/>
          <a:stretch>
            <a:fillRect/>
          </a:stretch>
        </p:blipFill>
        <p:spPr>
          <a:xfrm>
            <a:off x="8766164" y="4922791"/>
            <a:ext cx="1676992" cy="1433558"/>
          </a:xfrm>
          <a:prstGeom prst="rect">
            <a:avLst/>
          </a:prstGeom>
        </p:spPr>
      </p:pic>
      <p:sp>
        <p:nvSpPr>
          <p:cNvPr id="7" name="Ovale 6">
            <a:extLst>
              <a:ext uri="{FF2B5EF4-FFF2-40B4-BE49-F238E27FC236}">
                <a16:creationId xmlns:a16="http://schemas.microsoft.com/office/drawing/2014/main" id="{76071F50-8120-8257-AC9A-87FA6B23FD73}"/>
              </a:ext>
            </a:extLst>
          </p:cNvPr>
          <p:cNvSpPr/>
          <p:nvPr/>
        </p:nvSpPr>
        <p:spPr>
          <a:xfrm rot="20277798">
            <a:off x="9163916" y="1360898"/>
            <a:ext cx="2527877" cy="874643"/>
          </a:xfrm>
          <a:prstGeom prst="ellipse">
            <a:avLst/>
          </a:prstGeom>
          <a:solidFill>
            <a:srgbClr val="FFFF00">
              <a:alpha val="18182"/>
            </a:srgb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23" name="CasellaDiTesto 22">
            <a:extLst>
              <a:ext uri="{FF2B5EF4-FFF2-40B4-BE49-F238E27FC236}">
                <a16:creationId xmlns:a16="http://schemas.microsoft.com/office/drawing/2014/main" id="{E8398A16-07C9-58CB-80CF-8260E9F54519}"/>
              </a:ext>
            </a:extLst>
          </p:cNvPr>
          <p:cNvSpPr txBox="1"/>
          <p:nvPr/>
        </p:nvSpPr>
        <p:spPr>
          <a:xfrm>
            <a:off x="834444" y="3556070"/>
            <a:ext cx="7772400" cy="2554545"/>
          </a:xfrm>
          <a:prstGeom prst="rect">
            <a:avLst/>
          </a:prstGeom>
          <a:noFill/>
        </p:spPr>
        <p:txBody>
          <a:bodyPr wrap="square" lIns="91440" tIns="45720" rIns="91440" bIns="45720" anchor="t">
            <a:spAutoFit/>
          </a:bodyPr>
          <a:lstStyle/>
          <a:p>
            <a:r>
              <a:rPr lang="en-US" sz="1600" dirty="0"/>
              <a:t>The </a:t>
            </a:r>
            <a:r>
              <a:rPr lang="en-US" sz="1600" b="1" dirty="0"/>
              <a:t>core optics coating absorptions</a:t>
            </a:r>
            <a:r>
              <a:rPr lang="en-US" sz="1600" dirty="0"/>
              <a:t> (of the order of few parts per </a:t>
            </a:r>
            <a:r>
              <a:rPr lang="en-US" sz="1600" dirty="0">
                <a:ea typeface="+mn-lt"/>
                <a:cs typeface="+mn-lt"/>
              </a:rPr>
              <a:t>billion</a:t>
            </a:r>
            <a:r>
              <a:rPr lang="en-US" sz="1600" dirty="0"/>
              <a:t>) result in a temperature gradient within the mirrors causing thermal effects:</a:t>
            </a:r>
          </a:p>
          <a:p>
            <a:pPr marL="742950" lvl="1" indent="-285750">
              <a:buFont typeface="Arial" panose="020B0604020202020204" pitchFamily="34" charset="0"/>
              <a:buChar char="•"/>
            </a:pPr>
            <a:r>
              <a:rPr lang="en-US" sz="1600" b="1" dirty="0"/>
              <a:t>thermo-refractive substrate lenses</a:t>
            </a:r>
            <a:r>
              <a:rPr lang="en-US" sz="1600" dirty="0"/>
              <a:t> in the recycling cavities, due to the refractive index dependence on the temperature;</a:t>
            </a:r>
          </a:p>
          <a:p>
            <a:pPr marL="742950" lvl="1" indent="-285750">
              <a:buFont typeface="Arial" panose="020B0604020202020204" pitchFamily="34" charset="0"/>
              <a:buChar char="•"/>
            </a:pPr>
            <a:r>
              <a:rPr lang="en-US" sz="1600" b="1" dirty="0"/>
              <a:t>thermo-elastic surface deformation </a:t>
            </a:r>
            <a:r>
              <a:rPr lang="en-US" sz="1600" dirty="0"/>
              <a:t>in the Fabry–Perot mirrors, due to a non-zero material’s thermal expansion coefficient.</a:t>
            </a:r>
          </a:p>
          <a:p>
            <a:r>
              <a:rPr lang="en-US" sz="1600" b="1" dirty="0"/>
              <a:t>Cold defects </a:t>
            </a:r>
            <a:r>
              <a:rPr lang="en-US" sz="1600" dirty="0"/>
              <a:t>coming from the residual imperfections due to the state of the art of the mirror production procedure.</a:t>
            </a:r>
          </a:p>
          <a:p>
            <a:endParaRPr lang="en-US" sz="1600" dirty="0"/>
          </a:p>
          <a:p>
            <a:pPr marL="285750" indent="-285750">
              <a:buFont typeface="Wingdings" panose="05000000000000000000" pitchFamily="2" charset="2"/>
              <a:buChar char="Ø"/>
            </a:pPr>
            <a:r>
              <a:rPr lang="en-US" sz="1600" b="1" u="sng" dirty="0"/>
              <a:t>Optical aberrations</a:t>
            </a:r>
            <a:r>
              <a:rPr lang="en-US" sz="1600" dirty="0"/>
              <a:t>: decrease the  gain of control signals	</a:t>
            </a:r>
          </a:p>
        </p:txBody>
      </p:sp>
      <p:sp>
        <p:nvSpPr>
          <p:cNvPr id="14" name="Freccia a destra 13">
            <a:extLst>
              <a:ext uri="{FF2B5EF4-FFF2-40B4-BE49-F238E27FC236}">
                <a16:creationId xmlns:a16="http://schemas.microsoft.com/office/drawing/2014/main" id="{2C14F24A-323C-FC57-E7EB-718016FBA4E4}"/>
              </a:ext>
            </a:extLst>
          </p:cNvPr>
          <p:cNvSpPr/>
          <p:nvPr/>
        </p:nvSpPr>
        <p:spPr>
          <a:xfrm>
            <a:off x="6022028" y="5760720"/>
            <a:ext cx="493072"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sellaDiTesto 16">
            <a:extLst>
              <a:ext uri="{FF2B5EF4-FFF2-40B4-BE49-F238E27FC236}">
                <a16:creationId xmlns:a16="http://schemas.microsoft.com/office/drawing/2014/main" id="{DF75659E-9B33-7116-60D8-85F23CA054F1}"/>
              </a:ext>
            </a:extLst>
          </p:cNvPr>
          <p:cNvSpPr txBox="1"/>
          <p:nvPr/>
        </p:nvSpPr>
        <p:spPr>
          <a:xfrm>
            <a:off x="6288533" y="5569416"/>
            <a:ext cx="2555317" cy="646331"/>
          </a:xfrm>
          <a:prstGeom prst="rect">
            <a:avLst/>
          </a:prstGeom>
          <a:noFill/>
        </p:spPr>
        <p:txBody>
          <a:bodyPr wrap="square">
            <a:spAutoFit/>
          </a:bodyPr>
          <a:lstStyle/>
          <a:p>
            <a:pPr algn="ctr"/>
            <a:r>
              <a:rPr lang="en-US" sz="1800" b="1" dirty="0"/>
              <a:t>Thermal Compensation System</a:t>
            </a:r>
            <a:endParaRPr lang="en-GB" b="1" dirty="0"/>
          </a:p>
        </p:txBody>
      </p:sp>
    </p:spTree>
    <p:extLst>
      <p:ext uri="{BB962C8B-B14F-4D97-AF65-F5344CB8AC3E}">
        <p14:creationId xmlns:p14="http://schemas.microsoft.com/office/powerpoint/2010/main" val="420360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p:bldP spid="14" grpId="0" animBg="1"/>
      <p:bldP spid="17"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9EDF9256DEA7B44AFFBF8EF2A4B4C61" ma:contentTypeVersion="16" ma:contentTypeDescription="Creare un nuovo documento." ma:contentTypeScope="" ma:versionID="5cfe62bb7420ce108f37864811145abf">
  <xsd:schema xmlns:xsd="http://www.w3.org/2001/XMLSchema" xmlns:xs="http://www.w3.org/2001/XMLSchema" xmlns:p="http://schemas.microsoft.com/office/2006/metadata/properties" xmlns:ns2="89c62838-1a77-4103-8349-aef6f1e20ead" xmlns:ns3="c3910b67-b669-4239-9c58-d32e6f361a91" targetNamespace="http://schemas.microsoft.com/office/2006/metadata/properties" ma:root="true" ma:fieldsID="3d2acfad763ca9138609df9cce058d59" ns2:_="" ns3:_="">
    <xsd:import namespace="89c62838-1a77-4103-8349-aef6f1e20ead"/>
    <xsd:import namespace="c3910b67-b669-4239-9c58-d32e6f361a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c62838-1a77-4103-8349-aef6f1e20e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910b67-b669-4239-9c58-d32e6f361a91" elementFormDefault="qualified">
    <xsd:import namespace="http://schemas.microsoft.com/office/2006/documentManagement/types"/>
    <xsd:import namespace="http://schemas.microsoft.com/office/infopath/2007/PartnerControls"/>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f158b862-3953-4c18-82c9-7954a75ca9c5}" ma:internalName="TaxCatchAll" ma:showField="CatchAllData" ma:web="c3910b67-b669-4239-9c58-d32e6f361a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51866F-B40D-45A4-A634-91D939D4E5B3}">
  <ds:schemaRefs>
    <ds:schemaRef ds:uri="http://schemas.microsoft.com/sharepoint/v3/contenttype/forms"/>
  </ds:schemaRefs>
</ds:datastoreItem>
</file>

<file path=customXml/itemProps2.xml><?xml version="1.0" encoding="utf-8"?>
<ds:datastoreItem xmlns:ds="http://schemas.openxmlformats.org/officeDocument/2006/customXml" ds:itemID="{344B6908-7B30-4515-A214-AE132A1BFAA1}">
  <ds:schemaRefs>
    <ds:schemaRef ds:uri="89c62838-1a77-4103-8349-aef6f1e20ead"/>
    <ds:schemaRef ds:uri="c3910b67-b669-4239-9c58-d32e6f361a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2151</TotalTime>
  <Words>5791</Words>
  <Application>Microsoft Office PowerPoint</Application>
  <PresentationFormat>Widescreen</PresentationFormat>
  <Paragraphs>506</Paragraphs>
  <Slides>29</Slides>
  <Notes>19</Notes>
  <HiddenSlides>0</HiddenSlides>
  <MMClips>2</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29</vt:i4>
      </vt:variant>
    </vt:vector>
  </HeadingPairs>
  <TitlesOfParts>
    <vt:vector size="42" baseType="lpstr">
      <vt:lpstr>Yu Gothic Light</vt:lpstr>
      <vt:lpstr>Yu Gothic Medium</vt:lpstr>
      <vt:lpstr>Arial</vt:lpstr>
      <vt:lpstr>Arial Unicode MS</vt:lpstr>
      <vt:lpstr>Calibri</vt:lpstr>
      <vt:lpstr>Calibri Light</vt:lpstr>
      <vt:lpstr>Cambria</vt:lpstr>
      <vt:lpstr>Cambria Math</vt:lpstr>
      <vt:lpstr>Helvetica</vt:lpstr>
      <vt:lpstr>Lato</vt:lpstr>
      <vt:lpstr>Wingdings</vt:lpstr>
      <vt:lpstr>Tema di Office</vt:lpstr>
      <vt:lpstr>Equation</vt:lpstr>
      <vt:lpstr>CO2 laser techniques in the perspective of future gravitational wave detectors</vt:lpstr>
      <vt:lpstr>Overview</vt:lpstr>
      <vt:lpstr>Einstein Telescope</vt:lpstr>
      <vt:lpstr>Payload cryogenic operation</vt:lpstr>
      <vt:lpstr>Mirrors’ surface condition at cryogenic temperatures</vt:lpstr>
      <vt:lpstr>Mirrors’ surface condition at cryogenic temperatures</vt:lpstr>
      <vt:lpstr>Low-frequency Versus Cryogenics for ET</vt:lpstr>
      <vt:lpstr>Collected experience with CO2 lasers</vt:lpstr>
      <vt:lpstr>Shot noise, thermal effects and optical aberrations</vt:lpstr>
      <vt:lpstr>CO2 laser projectors in Thermal Compensation System</vt:lpstr>
      <vt:lpstr>Coating Thermal Noise</vt:lpstr>
      <vt:lpstr>Coating mechanical characterization</vt:lpstr>
      <vt:lpstr>Surface losses model</vt:lpstr>
      <vt:lpstr>CO2 laser edge polishing </vt:lpstr>
      <vt:lpstr>Results: optical and atomic force microscopes</vt:lpstr>
      <vt:lpstr>Results: mechanical characterization</vt:lpstr>
      <vt:lpstr>Conclusions</vt:lpstr>
      <vt:lpstr>Conclusions</vt:lpstr>
      <vt:lpstr>Thanks for your attention</vt:lpstr>
      <vt:lpstr>Backup slides</vt:lpstr>
      <vt:lpstr>Presentazione standard di PowerPoint</vt:lpstr>
      <vt:lpstr>Interferometric detectors network</vt:lpstr>
      <vt:lpstr>Advanced Virgo for next observing run</vt:lpstr>
      <vt:lpstr>Presentazione standard di PowerPoint</vt:lpstr>
      <vt:lpstr>Presentazione standard di PowerPoint</vt:lpstr>
      <vt:lpstr>Actuation: CO2 projectors (thermal lensing)</vt:lpstr>
      <vt:lpstr>SiO2 substrates issues</vt:lpstr>
      <vt:lpstr>Metrology</vt:lpstr>
      <vt:lpstr>abstract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CO2 laser surface treatment technique for core optics</dc:title>
  <dc:creator>Diana Lumaca</dc:creator>
  <cp:lastModifiedBy>Diana Lumaca</cp:lastModifiedBy>
  <cp:revision>72</cp:revision>
  <dcterms:created xsi:type="dcterms:W3CDTF">2022-08-24T09:52:29Z</dcterms:created>
  <dcterms:modified xsi:type="dcterms:W3CDTF">2022-09-29T16:03:19Z</dcterms:modified>
</cp:coreProperties>
</file>