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7" r:id="rId4"/>
  </p:sldMasterIdLst>
  <p:notesMasterIdLst>
    <p:notesMasterId r:id="rId61"/>
  </p:notesMasterIdLst>
  <p:sldIdLst>
    <p:sldId id="395" r:id="rId5"/>
    <p:sldId id="265" r:id="rId6"/>
    <p:sldId id="408" r:id="rId7"/>
    <p:sldId id="410" r:id="rId8"/>
    <p:sldId id="404" r:id="rId9"/>
    <p:sldId id="382" r:id="rId10"/>
    <p:sldId id="385" r:id="rId11"/>
    <p:sldId id="386" r:id="rId12"/>
    <p:sldId id="384" r:id="rId13"/>
    <p:sldId id="266" r:id="rId14"/>
    <p:sldId id="257" r:id="rId15"/>
    <p:sldId id="258" r:id="rId16"/>
    <p:sldId id="264" r:id="rId17"/>
    <p:sldId id="268" r:id="rId18"/>
    <p:sldId id="294" r:id="rId19"/>
    <p:sldId id="334" r:id="rId20"/>
    <p:sldId id="296" r:id="rId21"/>
    <p:sldId id="329" r:id="rId22"/>
    <p:sldId id="333" r:id="rId23"/>
    <p:sldId id="365" r:id="rId24"/>
    <p:sldId id="366" r:id="rId25"/>
    <p:sldId id="387" r:id="rId26"/>
    <p:sldId id="280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03" r:id="rId37"/>
    <p:sldId id="393" r:id="rId38"/>
    <p:sldId id="411" r:id="rId39"/>
    <p:sldId id="412" r:id="rId40"/>
    <p:sldId id="413" r:id="rId41"/>
    <p:sldId id="414" r:id="rId42"/>
    <p:sldId id="419" r:id="rId43"/>
    <p:sldId id="415" r:id="rId44"/>
    <p:sldId id="416" r:id="rId45"/>
    <p:sldId id="417" r:id="rId46"/>
    <p:sldId id="418" r:id="rId47"/>
    <p:sldId id="390" r:id="rId48"/>
    <p:sldId id="422" r:id="rId49"/>
    <p:sldId id="279" r:id="rId50"/>
    <p:sldId id="391" r:id="rId51"/>
    <p:sldId id="420" r:id="rId52"/>
    <p:sldId id="421" r:id="rId53"/>
    <p:sldId id="394" r:id="rId54"/>
    <p:sldId id="396" r:id="rId55"/>
    <p:sldId id="379" r:id="rId56"/>
    <p:sldId id="401" r:id="rId57"/>
    <p:sldId id="383" r:id="rId58"/>
    <p:sldId id="335" r:id="rId59"/>
    <p:sldId id="336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9B7"/>
    <a:srgbClr val="2E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78" d="100"/>
          <a:sy n="78" d="100"/>
        </p:scale>
        <p:origin x="59" y="6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23T07:00:27.2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10247 1330,'0'0</inkml:trace>
  <inkml:trace contextRef="#ctx0" brushRef="#br0" timeOffset="148024.712">5170 40,'4'-4,"-1"1,1-1,1 1,-1 0,0 0,1 0,0 0,-1 1,1 0,0 0,0 0,0 1,0 0,1 0,-1 0,0 0,1 1,-1 0,0 0,1 0,3 1,-5-1,68 0,0 2,0 3,32 9,116 40,93 38,-293-87,0 2,0 0,0 2,-1 0,-1 1,1 1,-2 0,0 2,0 0,6 7,15 25,-2 2,-2 1,-2 1,-2 2,12 32,-8-20,77 191,3 13,-108-247,0-1,-2 1,0 0,-1 0,-1 0,-1 1,-1-1,-1 0,-1 11,0 28,2-9,0-6,-1-1,-2 0,-6 26,0-20,-2-1,-3-1,-2 0,-11 22,11-33,-1-1,-2-1,-1-1,-2 0,-18 20,22-33,0 0,-1-1,-2-1,1-1,-2-1,0-1,-1-1,-1-1,0-1,0-1,-2-1,1-1,-11 2,-115 30,-73 15,-97 11,133-50,68 20,91-29,1-1,-1-2,0-1,0-2,-1 0,-20-3,-74 6,-9 10,-94 21,104-9,-2-7,-34-1,-188-8,-505-12,748-3,-91-17,92 8,-92 1,-545 13,452-35,133 15,-54-2,-663 22,788 9,54-5</inkml:trace>
  <inkml:trace contextRef="#ctx0" brushRef="#br0" timeOffset="151723.585">6470 2347,'116'125,"16"32,-52-59,4-3,4-5,4-2,100 95,-127-116,4-3,10 4,110 56,-18 27,-24-6,-106-99,50 49,5-4,3-4,31 16,50-2,-61-42,11 19,87 57,-178-109,-1 3,-1 1,15 17,89 69,-87-81,-31-22,-1 1,0 1,-1 1,-1 1,15 16,91 76,80 64,-171-150,-21-16</inkml:trace>
  <inkml:trace contextRef="#ctx0" brushRef="#br0" timeOffset="153289.327">9979 5305,'-3'-1,"-1"1,1 0,0-1,-1 0,1 0,-1 0,1 0,0 0,0-1,0 1,0-1,0 0,0 0,0 0,1-1,-1 1,1 0,-1-1,1 0,0 1,0-1,-1-2,-33-75,31 64,-25-58,-25-88,50 23,7 82,-2-85,0 137,0 0,0 1,-1-1,0 1,0-1,0 1,0 0,-1-1,1 1,-1 0,0 0,-2-3,-7-8</inkml:trace>
  <inkml:trace contextRef="#ctx0" brushRef="#br0" timeOffset="155536.533">9930 5230,'-22'15,"8"-10,0 0,0-1,0 0,-1-1,1-1,-1 0,0-1,0 0,1-1,-1-1,-3-1,-73 2,-67 9,-59-7,122-3,79 1</inkml:trace>
  <inkml:trace contextRef="#ctx0" brushRef="#br0" timeOffset="176288.946">6470 469</inkml:trace>
  <inkml:trace contextRef="#ctx0" brushRef="#br0" timeOffset="178304.03">6715 886,'0'0</inkml:trace>
  <inkml:trace contextRef="#ctx0" brushRef="#br0" timeOffset="180088.803">6642 2567,'0'0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02T11:56:14.205"/>
    </inkml:context>
    <inkml:brush xml:id="br0">
      <inkml:brushProperty name="width" value="0.1" units="cm"/>
      <inkml:brushProperty name="height" value="0.6" units="cm"/>
      <inkml:brushProperty name="color" value="#33CCFF"/>
      <inkml:brushProperty name="ignorePressure" value="1"/>
      <inkml:brushProperty name="inkEffects" value="pencil"/>
    </inkml:brush>
  </inkml:definitions>
  <inkml:trace contextRef="#ctx0" brushRef="#br0">1739 2633,'0'-2,"0"-4,0-2,0-5,-5 1,-1-1,-1-3,-1 0,2-2,-2 2,-3 1,1 1,-1-1,-2 1,1 2,0-3,-3 0,2-5,-4 2,1-4,1-2,-1 1,1-1,2 4,-2 4,-9-3,-19-12,-4-9,1-4,4 0,3 5,5 1,-1 4,4 4,7 5,3-6,-8-14,-9-9,1 2,2 4,-1 0,3 3,3 3,3 7,4 3,1-2,2 2,1 2,0 0,4 2,0 2,0 3,3 3,3 0,3 2,-1-1,-3-4,-3-4,-5-8,-1-3,3-1,4 5,0 0,-1 5,2 3,-2 5,0 6,1 4,3-1,-1 0,1-6,-1 1,-3-4,-1-2,0 0,-3-3,1-1,2 3,3 5,3 0,4 1,1 2,-2-1,-3 0,-1-4,-2-3,0 1,0-1,-3 2,2 2,-1 1,3-4,1 2,1 2,-2 5,1 0,1 0,1 2,-4 0,1-2,-1 0,2-2,-3-1,2-1,0 1,1 2,0 2,2-3,-2 3,-1 0,3-4,-1 2,2-3,-3 3,0 3</inkml:trace>
  <inkml:trace contextRef="#ctx0" brushRef="#br0" timeOffset="1302.178">33 40,'0'7,"0"6,0 4,0 5,0 4,0-1,-3 1,1 2,-1-2,1 2,0 3,1 1,1 1,-3-2,0-3,0-3,1-4,-2-5,0-6</inkml:trace>
  <inkml:trace contextRef="#ctx0" brushRef="#br0" timeOffset="2551.08">73 0,'2'0,"6"0,3 2,2 1,3 2,2 1,-3 0,1 5,0 3,2 2,-1 0,0-2,1 0,0-2,2 0,-1-1,1 4,4 5,0-3,0 4,4 3,0-4,4-2,-3 0,-1-3,-6-2,-4-2,0-5,-2-1,2-4,-3 2,-4 0</inkml:trace>
  <inkml:trace contextRef="#ctx0" brushRef="#br0" timeOffset="5086.501">1395 2434,'5'0,"3"0,5 0,3 0,3 0,0 2,0 2,0-1,0-1,-3 4,-1 1,1 1,1 0,0-2,-3 3,-1-1,1 2,1-2,2 2,1 0,-3 1,-2 0,1 3,1-1,3-5,-3-6,0-6,-4-6,1-9,1-3,2-2,-1 0,-3 1,-3 1,-4 0,1 1,-1-2,-1 1,-1-1,1 1,5 5,1 0,-1 2,0-3,4 4,-1 0,-2 1,0 3,-2-1,3 0,-1 1,0-3,0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C3F23-B2A2-4D0C-AF6C-1C24686BFA4D}" type="datetimeFigureOut">
              <a:rPr lang="fr-FR" smtClean="0"/>
              <a:t>27/09/2022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E3FAA-81E1-4CC0-BF0C-8FD69B42C7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60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B60391F8-F397-4FFC-B5C5-F69A258451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D9310D89-B004-4021-AD84-3B581CEC05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6F684169-E3D0-47E0-82F8-A239F90461D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CEE25E19-032C-4675-8200-5F065E4D84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8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80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981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, puces et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738188" y="178594"/>
            <a:ext cx="10715625" cy="1714500"/>
          </a:xfrm>
          <a:prstGeom prst="rect">
            <a:avLst/>
          </a:prstGeom>
        </p:spPr>
        <p:txBody>
          <a:bodyPr anchor="ctr"/>
          <a:lstStyle>
            <a:lvl1pPr defTabSz="410751">
              <a:defRPr sz="5062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062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Texte du titre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738187" y="1946672"/>
            <a:ext cx="5083969" cy="4018359"/>
          </a:xfrm>
          <a:prstGeom prst="rect">
            <a:avLst/>
          </a:prstGeom>
        </p:spPr>
        <p:txBody>
          <a:bodyPr lIns="0" tIns="0" rIns="0" bIns="0" anchor="ctr"/>
          <a:lstStyle>
            <a:lvl1pPr marL="312528" indent="-312528" defTabSz="410751">
              <a:spcBef>
                <a:spcPts val="2531"/>
              </a:spcBef>
              <a:buClr>
                <a:srgbClr val="646464"/>
              </a:buClr>
              <a:buSzPct val="30000"/>
              <a:buFontTx/>
              <a:buBlip>
                <a:blip r:embed="rId3"/>
              </a:buBlip>
              <a:defRPr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625056" indent="-312528" defTabSz="410751">
              <a:spcBef>
                <a:spcPts val="2531"/>
              </a:spcBef>
              <a:buClr>
                <a:srgbClr val="646464"/>
              </a:buClr>
              <a:buSzPct val="30000"/>
              <a:buFontTx/>
              <a:buBlip>
                <a:blip r:embed="rId3"/>
              </a:buBlip>
              <a:defRPr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937584" indent="-312528" defTabSz="410751">
              <a:spcBef>
                <a:spcPts val="2531"/>
              </a:spcBef>
              <a:buClr>
                <a:srgbClr val="646464"/>
              </a:buClr>
              <a:buSzPct val="30000"/>
              <a:buFontTx/>
              <a:buBlip>
                <a:blip r:embed="rId3"/>
              </a:buBlip>
              <a:defRPr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250112" indent="-312528" defTabSz="410751">
              <a:spcBef>
                <a:spcPts val="2531"/>
              </a:spcBef>
              <a:buClr>
                <a:srgbClr val="646464"/>
              </a:buClr>
              <a:buSzPct val="30000"/>
              <a:buFontTx/>
              <a:buBlip>
                <a:blip r:embed="rId3"/>
              </a:buBlip>
              <a:defRPr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562640" indent="-312528" defTabSz="410751">
              <a:spcBef>
                <a:spcPts val="2531"/>
              </a:spcBef>
              <a:buClr>
                <a:srgbClr val="646464"/>
              </a:buClr>
              <a:buSzPct val="30000"/>
              <a:buFontTx/>
              <a:buBlip>
                <a:blip r:embed="rId3"/>
              </a:buBlip>
              <a:defRPr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53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Texte niveau 5</a:t>
            </a:r>
          </a:p>
        </p:txBody>
      </p:sp>
    </p:spTree>
    <p:extLst>
      <p:ext uri="{BB962C8B-B14F-4D97-AF65-F5344CB8AC3E}">
        <p14:creationId xmlns:p14="http://schemas.microsoft.com/office/powerpoint/2010/main" val="263618552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Ha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19125" y="428625"/>
            <a:ext cx="10953750" cy="1000125"/>
          </a:xfrm>
          <a:prstGeom prst="rect">
            <a:avLst/>
          </a:prstGeom>
        </p:spPr>
        <p:txBody>
          <a:bodyPr anchor="t"/>
          <a:lstStyle>
            <a:lvl1pPr defTabSz="410751">
              <a:defRPr sz="3164" cap="all" spc="506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164" cap="all" spc="506">
                <a:solidFill>
                  <a:srgbClr val="FFFFFF"/>
                </a:solidFill>
              </a:rPr>
              <a:t>Texte du titre</a:t>
            </a:r>
          </a:p>
        </p:txBody>
      </p:sp>
    </p:spTree>
    <p:extLst>
      <p:ext uri="{BB962C8B-B14F-4D97-AF65-F5344CB8AC3E}">
        <p14:creationId xmlns:p14="http://schemas.microsoft.com/office/powerpoint/2010/main" val="235319777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0" y="2419836"/>
            <a:ext cx="10971684" cy="5529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992" b="0" strike="noStrike" spc="-1">
              <a:solidFill>
                <a:srgbClr val="006699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562" y="3679638"/>
            <a:ext cx="10971684" cy="1902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51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 F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7346947-706C-4F2A-B434-5E568615F7A3}"/>
              </a:ext>
            </a:extLst>
          </p:cNvPr>
          <p:cNvSpPr txBox="1"/>
          <p:nvPr userDrawn="1"/>
        </p:nvSpPr>
        <p:spPr>
          <a:xfrm>
            <a:off x="11367735" y="6581001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FD@CYU</a:t>
            </a:r>
          </a:p>
        </p:txBody>
      </p:sp>
    </p:spTree>
    <p:extLst>
      <p:ext uri="{BB962C8B-B14F-4D97-AF65-F5344CB8AC3E}">
        <p14:creationId xmlns:p14="http://schemas.microsoft.com/office/powerpoint/2010/main" val="99170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jouter une citation à la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7085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1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6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697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73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5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9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8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978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3" r:id="rId15"/>
    <p:sldLayoutId id="2147483895" r:id="rId16"/>
    <p:sldLayoutId id="214748389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customXml" Target="../ink/ink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tif"/><Relationship Id="rId4" Type="http://schemas.openxmlformats.org/officeDocument/2006/relationships/image" Target="../media/image50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openxmlformats.org/officeDocument/2006/relationships/image" Target="../media/image63.jpeg"/><Relationship Id="rId5" Type="http://schemas.openxmlformats.org/officeDocument/2006/relationships/image" Target="../media/image58.png"/><Relationship Id="rId10" Type="http://schemas.openxmlformats.org/officeDocument/2006/relationships/image" Target="../media/image36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openxmlformats.org/officeDocument/2006/relationships/image" Target="../media/image63.jpeg"/><Relationship Id="rId5" Type="http://schemas.openxmlformats.org/officeDocument/2006/relationships/image" Target="../media/image58.png"/><Relationship Id="rId10" Type="http://schemas.openxmlformats.org/officeDocument/2006/relationships/image" Target="../media/image36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FFCB4CE5-01AF-4139-8C64-FE16AC9D4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69" y="921238"/>
            <a:ext cx="5052398" cy="4329641"/>
          </a:xfrm>
        </p:spPr>
        <p:txBody>
          <a:bodyPr anchor="ctr">
            <a:normAutofit/>
          </a:bodyPr>
          <a:lstStyle/>
          <a:p>
            <a:pPr algn="r"/>
            <a:r>
              <a:rPr lang="en-US" sz="3600" dirty="0"/>
              <a:t>Physical and chemical processes at the surfaces: the viewpoint from the Space</a:t>
            </a:r>
            <a:endParaRPr lang="fr-FR" sz="3600" dirty="0"/>
          </a:p>
        </p:txBody>
      </p:sp>
      <p:pic>
        <p:nvPicPr>
          <p:cNvPr id="12" name="pasted-image.png">
            <a:extLst>
              <a:ext uri="{FF2B5EF4-FFF2-40B4-BE49-F238E27FC236}">
                <a16:creationId xmlns:a16="http://schemas.microsoft.com/office/drawing/2014/main" id="{244EE30E-27F9-438B-B8CC-12D68C3CED1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103680" y="89672"/>
            <a:ext cx="794744" cy="8056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714E625-E162-4F04-87AD-57428DE6575B}"/>
              </a:ext>
            </a:extLst>
          </p:cNvPr>
          <p:cNvSpPr txBox="1"/>
          <p:nvPr/>
        </p:nvSpPr>
        <p:spPr>
          <a:xfrm>
            <a:off x="119909" y="6193802"/>
            <a:ext cx="412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François Dulieu, </a:t>
            </a:r>
            <a:r>
              <a:rPr lang="fr-FR" dirty="0" err="1"/>
              <a:t>September</a:t>
            </a:r>
            <a:r>
              <a:rPr lang="fr-FR" dirty="0"/>
              <a:t> 22, </a:t>
            </a:r>
            <a:r>
              <a:rPr lang="fr-FR" dirty="0" err="1"/>
              <a:t>Elba</a:t>
            </a:r>
            <a:r>
              <a:rPr lang="fr-FR" dirty="0"/>
              <a:t>, Italia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1C406F-3AEB-4D8E-B5E9-009B237808D8}"/>
              </a:ext>
            </a:extLst>
          </p:cNvPr>
          <p:cNvSpPr/>
          <p:nvPr/>
        </p:nvSpPr>
        <p:spPr>
          <a:xfrm>
            <a:off x="5291093" y="1368708"/>
            <a:ext cx="45719" cy="3890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C4BB21-86F3-4CE7-9DF1-7F6B98F1C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09" y="155868"/>
            <a:ext cx="2521123" cy="956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E8F704-A01A-4F4A-8235-6A9348910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1"/>
          <a:stretch/>
        </p:blipFill>
        <p:spPr>
          <a:xfrm>
            <a:off x="5443327" y="1456051"/>
            <a:ext cx="6653904" cy="37162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9B92C9-85B9-4903-B714-2277A2F0B573}"/>
              </a:ext>
            </a:extLst>
          </p:cNvPr>
          <p:cNvSpPr txBox="1"/>
          <p:nvPr/>
        </p:nvSpPr>
        <p:spPr>
          <a:xfrm>
            <a:off x="6363063" y="5452368"/>
            <a:ext cx="338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© « </a:t>
            </a:r>
            <a:r>
              <a:rPr lang="fr-FR" dirty="0" err="1"/>
              <a:t>Color</a:t>
            </a:r>
            <a:r>
              <a:rPr lang="fr-FR" dirty="0"/>
              <a:t> of </a:t>
            </a:r>
            <a:r>
              <a:rPr lang="fr-FR" dirty="0" err="1"/>
              <a:t>hydrogen</a:t>
            </a:r>
            <a:r>
              <a:rPr lang="fr-FR" dirty="0"/>
              <a:t> » E. </a:t>
            </a:r>
            <a:r>
              <a:rPr lang="fr-FR" dirty="0" err="1"/>
              <a:t>Congiu</a:t>
            </a:r>
            <a:endParaRPr lang="fr-FR" dirty="0"/>
          </a:p>
        </p:txBody>
      </p:sp>
      <p:pic>
        <p:nvPicPr>
          <p:cNvPr id="11" name="Picture 2" descr="https://lerma.obspm.fr/IMG/siteon0.png?1590590242">
            <a:extLst>
              <a:ext uri="{FF2B5EF4-FFF2-40B4-BE49-F238E27FC236}">
                <a16:creationId xmlns:a16="http://schemas.microsoft.com/office/drawing/2014/main" id="{5876B55A-A5FB-42C6-99DA-E74AC589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17" y="4299"/>
            <a:ext cx="4533007" cy="12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apture d’écran 2014-07-29 à 21.16.50.png">
            <a:extLst>
              <a:ext uri="{FF2B5EF4-FFF2-40B4-BE49-F238E27FC236}">
                <a16:creationId xmlns:a16="http://schemas.microsoft.com/office/drawing/2014/main" id="{0CA6FFCB-60D2-43CE-B2F3-67D00A83AACA}"/>
              </a:ext>
            </a:extLst>
          </p:cNvPr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35473" y="1696823"/>
            <a:ext cx="1624052" cy="1102937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2314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">
            <a:extLst>
              <a:ext uri="{FF2B5EF4-FFF2-40B4-BE49-F238E27FC236}">
                <a16:creationId xmlns:a16="http://schemas.microsoft.com/office/drawing/2014/main" id="{F7F9475C-7DF9-4243-8FE5-F0591F347A44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 l="-16" t="-21" r="-16" b="-21"/>
          <a:stretch>
            <a:fillRect/>
          </a:stretch>
        </p:blipFill>
        <p:spPr>
          <a:xfrm>
            <a:off x="4557141" y="310896"/>
            <a:ext cx="7357491" cy="5070348"/>
          </a:xfrm>
          <a:prstGeom prst="rect">
            <a:avLst/>
          </a:prstGeom>
          <a:ln>
            <a:noFill/>
            <a:prstDash/>
          </a:ln>
        </p:spPr>
      </p:pic>
      <p:sp>
        <p:nvSpPr>
          <p:cNvPr id="5" name="CustomShape 4">
            <a:extLst>
              <a:ext uri="{FF2B5EF4-FFF2-40B4-BE49-F238E27FC236}">
                <a16:creationId xmlns:a16="http://schemas.microsoft.com/office/drawing/2014/main" id="{7B77109D-6EE2-4DBB-8D73-B3F420A40AE6}"/>
              </a:ext>
            </a:extLst>
          </p:cNvPr>
          <p:cNvSpPr/>
          <p:nvPr/>
        </p:nvSpPr>
        <p:spPr>
          <a:xfrm>
            <a:off x="44640" y="243360"/>
            <a:ext cx="4367340" cy="477212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normAutofit fontScale="88500" lnSpcReduction="10000"/>
          </a:bodyPr>
          <a:lstStyle/>
          <a:p>
            <a:pPr marL="303120" indent="-3027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 charset="2"/>
              <a:buChar char=""/>
            </a:pP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Atoms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are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formed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in the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interior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of stars</a:t>
            </a:r>
            <a:endParaRPr lang="fr-FR" sz="2620" b="0" strike="noStrike" spc="-1" dirty="0">
              <a:latin typeface="Arial"/>
            </a:endParaRPr>
          </a:p>
          <a:p>
            <a:pPr marL="303120" indent="-3027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 charset="2"/>
              <a:buChar char=""/>
            </a:pP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Dust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grains are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formed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in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outer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enveloppe of stars</a:t>
            </a:r>
            <a:endParaRPr lang="fr-FR" sz="2620" b="0" strike="noStrike" spc="-1" dirty="0">
              <a:latin typeface="Arial"/>
            </a:endParaRPr>
          </a:p>
          <a:p>
            <a:pPr marL="303120" indent="-3027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 charset="2"/>
              <a:buChar char=""/>
            </a:pP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Molecular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complexity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can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grow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in UV-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shielded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environments</a:t>
            </a:r>
            <a:endParaRPr lang="fr-FR" sz="2620" b="0" strike="noStrike" spc="-1" dirty="0">
              <a:latin typeface="Arial"/>
            </a:endParaRPr>
          </a:p>
          <a:p>
            <a:pPr marL="303120" indent="-3027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 charset="2"/>
              <a:buChar char=""/>
            </a:pP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Dense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molecular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cores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evolve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in stars and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planets</a:t>
            </a:r>
            <a:endParaRPr lang="fr-FR" sz="2620" b="0" strike="noStrike" spc="-1" dirty="0">
              <a:latin typeface="Arial"/>
            </a:endParaRPr>
          </a:p>
          <a:p>
            <a:pPr marL="303120" indent="-302760">
              <a:lnSpc>
                <a:spcPct val="100000"/>
              </a:lnSpc>
              <a:spcBef>
                <a:spcPts val="2401"/>
              </a:spcBef>
              <a:buClr>
                <a:srgbClr val="FFFFFF"/>
              </a:buClr>
              <a:buSzPct val="90000"/>
              <a:buFont typeface="Symbol" charset="2"/>
              <a:buChar char=""/>
            </a:pP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Material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is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permanently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620" b="0" strike="noStrike" spc="-1" dirty="0" err="1">
                <a:solidFill>
                  <a:srgbClr val="FFFFFF"/>
                </a:solidFill>
                <a:latin typeface="Avenir Light"/>
                <a:ea typeface="Avenir Light"/>
              </a:rPr>
              <a:t>reinjected</a:t>
            </a:r>
            <a:r>
              <a:rPr lang="fr-FR" sz="2620" b="0" strike="noStrike" spc="-1" dirty="0">
                <a:solidFill>
                  <a:srgbClr val="FFFFFF"/>
                </a:solidFill>
                <a:latin typeface="Avenir Light"/>
                <a:ea typeface="Avenir Light"/>
              </a:rPr>
              <a:t> in the ISM</a:t>
            </a:r>
            <a:endParaRPr lang="fr-FR" sz="2620" b="0" strike="noStrike" spc="-1" dirty="0">
              <a:latin typeface="Arial"/>
            </a:endParaRPr>
          </a:p>
        </p:txBody>
      </p:sp>
      <p:sp>
        <p:nvSpPr>
          <p:cNvPr id="6" name="TextShape 5">
            <a:extLst>
              <a:ext uri="{FF2B5EF4-FFF2-40B4-BE49-F238E27FC236}">
                <a16:creationId xmlns:a16="http://schemas.microsoft.com/office/drawing/2014/main" id="{52BDC981-1956-4CC9-A5E8-3F28F4DE48FE}"/>
              </a:ext>
            </a:extLst>
          </p:cNvPr>
          <p:cNvSpPr txBox="1"/>
          <p:nvPr/>
        </p:nvSpPr>
        <p:spPr>
          <a:xfrm>
            <a:off x="6171389" y="3952803"/>
            <a:ext cx="5630220" cy="2530656"/>
          </a:xfrm>
          <a:prstGeom prst="rect">
            <a:avLst/>
          </a:prstGeom>
          <a:gradFill rotWithShape="0">
            <a:gsLst>
              <a:gs pos="0">
                <a:srgbClr val="FF2500"/>
              </a:gs>
              <a:gs pos="43000">
                <a:srgbClr val="D51D00"/>
              </a:gs>
            </a:gsLst>
            <a:lin ang="5400000"/>
          </a:gradFill>
          <a:ln w="36000">
            <a:solidFill>
              <a:srgbClr val="800080"/>
            </a:solidFill>
            <a:miter/>
          </a:ln>
        </p:spPr>
        <p:txBody>
          <a:bodyPr lIns="62280" tIns="62280" rIns="62280" bIns="6228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200" b="0" strike="noStrike" spc="477" dirty="0">
                <a:solidFill>
                  <a:srgbClr val="FFFFFF"/>
                </a:solidFill>
                <a:latin typeface="Avenir Light"/>
                <a:ea typeface="Avenir Medium"/>
              </a:rPr>
              <a:t>But UV </a:t>
            </a:r>
            <a:r>
              <a:rPr lang="fr-FR" sz="2200" b="0" strike="noStrike" spc="477" dirty="0" err="1">
                <a:solidFill>
                  <a:srgbClr val="FFFFFF"/>
                </a:solidFill>
                <a:latin typeface="Avenir Light"/>
                <a:ea typeface="Avenir Medium"/>
              </a:rPr>
              <a:t>Shielding</a:t>
            </a:r>
            <a:r>
              <a:rPr lang="fr-FR" sz="2200" b="0" strike="noStrike" spc="477" dirty="0">
                <a:solidFill>
                  <a:srgbClr val="FFFFFF"/>
                </a:solidFill>
                <a:latin typeface="Avenir Light"/>
                <a:ea typeface="Avenir Medium"/>
              </a:rPr>
              <a:t> </a:t>
            </a:r>
            <a:r>
              <a:rPr lang="fr-FR" sz="2200" b="0" strike="noStrike" spc="477" dirty="0" err="1">
                <a:solidFill>
                  <a:srgbClr val="FFFFFF"/>
                </a:solidFill>
                <a:latin typeface="Avenir Light"/>
                <a:ea typeface="Avenir Medium"/>
              </a:rPr>
              <a:t>implies</a:t>
            </a:r>
            <a:r>
              <a:rPr lang="fr-FR" sz="2200" b="0" strike="noStrike" spc="477" dirty="0">
                <a:solidFill>
                  <a:srgbClr val="FFFFFF"/>
                </a:solidFill>
                <a:latin typeface="Avenir Light"/>
                <a:ea typeface="Avenir Medium"/>
              </a:rPr>
              <a:t> high </a:t>
            </a:r>
            <a:r>
              <a:rPr lang="fr-FR" sz="2200" b="0" strike="noStrike" spc="477" dirty="0" err="1">
                <a:solidFill>
                  <a:srgbClr val="FFFFFF"/>
                </a:solidFill>
                <a:latin typeface="Avenir Light"/>
                <a:ea typeface="Avenir Medium"/>
              </a:rPr>
              <a:t>densities</a:t>
            </a:r>
            <a:r>
              <a:rPr lang="fr-FR" sz="2200" b="0" strike="noStrike" spc="477" dirty="0">
                <a:solidFill>
                  <a:srgbClr val="FFFFFF"/>
                </a:solidFill>
                <a:latin typeface="Avenir Light"/>
                <a:ea typeface="Avenir Medium"/>
              </a:rPr>
              <a:t>, and cold </a:t>
            </a:r>
            <a:r>
              <a:rPr lang="fr-FR" sz="2200" b="0" strike="noStrike" spc="477" dirty="0" err="1">
                <a:solidFill>
                  <a:srgbClr val="FFFFFF"/>
                </a:solidFill>
                <a:latin typeface="Avenir Light"/>
                <a:ea typeface="Avenir Medium"/>
              </a:rPr>
              <a:t>T</a:t>
            </a:r>
            <a:r>
              <a:rPr lang="fr-FR" sz="2200" b="0" strike="noStrike" spc="477" baseline="-101000" dirty="0" err="1">
                <a:solidFill>
                  <a:srgbClr val="FFFFFF"/>
                </a:solidFill>
                <a:latin typeface="Avenir Light"/>
                <a:ea typeface="Avenir Medium"/>
              </a:rPr>
              <a:t>dust</a:t>
            </a:r>
            <a:endParaRPr lang="fr-FR" sz="2200" b="0" strike="noStrike" spc="-1" dirty="0">
              <a:solidFill>
                <a:srgbClr val="FFFFFF"/>
              </a:solidFill>
              <a:latin typeface="Avenir Light"/>
            </a:endParaRPr>
          </a:p>
          <a:p>
            <a:pPr>
              <a:lnSpc>
                <a:spcPct val="100000"/>
              </a:lnSpc>
            </a:pPr>
            <a:endParaRPr lang="fr-FR" sz="2200" b="0" strike="noStrike" spc="-1" dirty="0">
              <a:solidFill>
                <a:srgbClr val="FFFFFF"/>
              </a:solidFill>
              <a:latin typeface="Avenir Light"/>
            </a:endParaRPr>
          </a:p>
          <a:p>
            <a:pPr>
              <a:lnSpc>
                <a:spcPct val="100000"/>
              </a:lnSpc>
            </a:pPr>
            <a:r>
              <a:rPr lang="en-US" sz="2200" b="0" strike="noStrike" spc="477" dirty="0">
                <a:solidFill>
                  <a:srgbClr val="FFFFFF"/>
                </a:solidFill>
                <a:latin typeface="Avenir Light"/>
                <a:ea typeface="Avenir Medium"/>
              </a:rPr>
              <a:t>So accretion on grains</a:t>
            </a:r>
            <a:endParaRPr lang="fr-FR" sz="2200" b="0" strike="noStrike" spc="-1" dirty="0">
              <a:solidFill>
                <a:srgbClr val="FFFFFF"/>
              </a:solidFill>
              <a:latin typeface="Avenir Light"/>
            </a:endParaRPr>
          </a:p>
          <a:p>
            <a:pPr>
              <a:lnSpc>
                <a:spcPct val="100000"/>
              </a:lnSpc>
            </a:pPr>
            <a:endParaRPr lang="fr-FR" sz="2200" b="0" strike="noStrike" spc="-1" dirty="0">
              <a:solidFill>
                <a:srgbClr val="FFFFFF"/>
              </a:solidFill>
              <a:latin typeface="Avenir Light"/>
            </a:endParaRPr>
          </a:p>
          <a:p>
            <a:pPr>
              <a:lnSpc>
                <a:spcPct val="100000"/>
              </a:lnSpc>
            </a:pPr>
            <a:r>
              <a:rPr lang="fr-FR" sz="2200" b="0" strike="noStrike" spc="477" dirty="0">
                <a:solidFill>
                  <a:srgbClr val="FFFFFF"/>
                </a:solidFill>
                <a:latin typeface="Avenir Light"/>
                <a:ea typeface="Avenir Medium"/>
              </a:rPr>
              <a:t>Solid phase </a:t>
            </a:r>
            <a:r>
              <a:rPr lang="fr-FR" sz="2200" b="0" strike="noStrike" spc="477" dirty="0" err="1">
                <a:solidFill>
                  <a:srgbClr val="FFFFFF"/>
                </a:solidFill>
                <a:latin typeface="Avenir Light"/>
                <a:ea typeface="Avenir Medium"/>
              </a:rPr>
              <a:t>is</a:t>
            </a:r>
            <a:r>
              <a:rPr lang="fr-FR" sz="2200" b="0" strike="noStrike" spc="477" dirty="0">
                <a:solidFill>
                  <a:srgbClr val="FFFFFF"/>
                </a:solidFill>
                <a:latin typeface="Avenir Light"/>
                <a:ea typeface="Avenir Medium"/>
              </a:rPr>
              <a:t> the </a:t>
            </a:r>
            <a:r>
              <a:rPr lang="fr-FR" sz="2200" b="0" strike="noStrike" spc="477" dirty="0" err="1">
                <a:solidFill>
                  <a:srgbClr val="FFFFFF"/>
                </a:solidFill>
                <a:latin typeface="Avenir Light"/>
                <a:ea typeface="Avenir Medium"/>
              </a:rPr>
              <a:t>reservoir</a:t>
            </a:r>
            <a:r>
              <a:rPr lang="fr-FR" sz="2200" b="0" strike="noStrike" spc="477" dirty="0">
                <a:solidFill>
                  <a:srgbClr val="FFFFFF"/>
                </a:solidFill>
                <a:latin typeface="Avenir Light"/>
                <a:ea typeface="Avenir Medium"/>
              </a:rPr>
              <a:t> of </a:t>
            </a:r>
            <a:r>
              <a:rPr lang="fr-FR" sz="2200" b="0" strike="noStrike" spc="477" dirty="0" err="1">
                <a:solidFill>
                  <a:srgbClr val="FFFFFF"/>
                </a:solidFill>
                <a:latin typeface="Avenir Light"/>
                <a:ea typeface="Avenir Medium"/>
              </a:rPr>
              <a:t>molecular</a:t>
            </a:r>
            <a:r>
              <a:rPr lang="fr-FR" sz="2200" b="0" strike="noStrike" spc="477" dirty="0">
                <a:solidFill>
                  <a:srgbClr val="FFFFFF"/>
                </a:solidFill>
                <a:latin typeface="Avenir Light"/>
                <a:ea typeface="Avenir Medium"/>
              </a:rPr>
              <a:t> </a:t>
            </a:r>
            <a:r>
              <a:rPr lang="fr-FR" sz="2200" b="0" strike="noStrike" spc="477" dirty="0" err="1">
                <a:solidFill>
                  <a:srgbClr val="FFFFFF"/>
                </a:solidFill>
                <a:latin typeface="Avenir Light"/>
                <a:ea typeface="Avenir Medium"/>
              </a:rPr>
              <a:t>complexity</a:t>
            </a:r>
            <a:endParaRPr lang="fr-FR" sz="2200" b="0" strike="noStrike" spc="-1" dirty="0">
              <a:solidFill>
                <a:srgbClr val="FFFFFF"/>
              </a:solidFill>
              <a:latin typeface="Avenir Light"/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5AD97CAC-703D-4B2D-9070-957F1E59F956}"/>
              </a:ext>
            </a:extLst>
          </p:cNvPr>
          <p:cNvSpPr/>
          <p:nvPr/>
        </p:nvSpPr>
        <p:spPr>
          <a:xfrm flipV="1">
            <a:off x="4146480" y="2160000"/>
            <a:ext cx="533160" cy="43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FD3B5521-9C0F-4E73-8F79-B4F7690D6663}"/>
                  </a:ext>
                </a:extLst>
              </p14:cNvPr>
              <p14:cNvContentPartPr/>
              <p14:nvPr/>
            </p14:nvContentPartPr>
            <p14:xfrm>
              <a:off x="1990826" y="2043894"/>
              <a:ext cx="3689127" cy="190980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FD3B5521-9C0F-4E73-8F79-B4F7690D66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1826" y="2035254"/>
                <a:ext cx="3706766" cy="19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979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B8D44181-E905-49A5-BD9B-29AAEFB4609D}"/>
              </a:ext>
            </a:extLst>
          </p:cNvPr>
          <p:cNvGrpSpPr/>
          <p:nvPr/>
        </p:nvGrpSpPr>
        <p:grpSpPr>
          <a:xfrm>
            <a:off x="9500821" y="1441627"/>
            <a:ext cx="1665825" cy="1768713"/>
            <a:chOff x="9500821" y="1441627"/>
            <a:chExt cx="1665825" cy="1768713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58B1435-BCA8-40BB-B3F0-2FA89E6954C2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2FF385F-8128-4FFF-B61C-221317E1B5CE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990D0C0-170B-4A2F-BFA9-8F8C65A290B4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DA7F310-AD96-4C1F-A52D-585EF2CFE3D0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815E102-CF55-49C6-A906-D9B8A1313A24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23F5B2A-0B0F-4494-96DF-103827A90131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A54AF7A-E392-4712-82E4-8CDB354B83E8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1B9538D-21BB-420F-B5EB-080D6D4F1BC1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E2AF64B-671A-4B4C-B12C-D75C0929F646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5DD8147-C3FA-4783-BA0F-81A2EC789FB0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C6A37BA-C94F-43D7-9AAA-9977445D5BA2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D18F1EA-CFB1-4287-9E2C-35AF09BC7869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0138108-30A7-4E19-B38A-884142FCB96E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B4091C0-C568-499A-BE33-28AAA00E43DA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A320B3A-EAEF-4042-AA55-6D9B043E44AD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29AABD5-7FBE-446D-AF13-AED2817E6715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8695CA0-AAD7-48E4-AD0A-C55BE4B70D88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379A74E-01D7-4043-A399-DA99A003C06C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FBF887FB-C140-47CF-B2BC-6129BDCFBC58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642DC278-2F52-4483-B90E-EBD8B0EFA5F2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5523193-02E6-4607-84A3-542E2905EFDB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76512DC-33DC-4CE9-96CE-3FF9A661F554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C723141-521F-4546-9081-2D1733770AED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8426B82F-7817-4211-8F16-F3AF9E48B873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463FA43-5D5A-481C-AFD4-037FE99579FC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F494865A-EED4-4FEB-AE6B-469D80488793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ED54AAD8-1B0C-4350-B810-E367B78FD992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4C8F58A-A90C-4C4E-BEE6-92BA50413F63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F6D71306-6E06-408D-9854-3AE69C03653B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78FE93FF-3A81-4CEF-8D33-16B8600F3D51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2EA85B04-4B32-4788-980D-2106DC7B8CEC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497FF91-EF7F-4581-B88A-AC2C9D509A40}"/>
              </a:ext>
            </a:extLst>
          </p:cNvPr>
          <p:cNvGrpSpPr/>
          <p:nvPr/>
        </p:nvGrpSpPr>
        <p:grpSpPr>
          <a:xfrm>
            <a:off x="8387446" y="2880514"/>
            <a:ext cx="1665825" cy="1768713"/>
            <a:chOff x="9500821" y="1441627"/>
            <a:chExt cx="1665825" cy="1768713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253BE3BC-6EB3-4F87-B925-1D91FAB9DBF5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BBC870F6-7B88-4112-A8C0-3CB655A8EA4A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55A3E894-D39C-46DA-9DA6-448745910386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0B2534C0-694E-45CA-A075-7A43692B7004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7AC9027F-EA9A-406A-A4F1-8B6F108D6A98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7FCE3A8-A4C2-4FAB-9BB7-AD7AFC83AE51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BCA00A3F-F37B-44DC-8B26-CDB8B7312702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02D6F51C-2464-4AFD-BAB7-AB204F76E971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A89429F3-23F5-4EB8-B845-D27A594CCC15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02EFF9F1-79F2-44E9-B3DD-A976695ABCAF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4F3F1BF-6691-4208-9472-64FC81446F9E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992E9B22-BADC-4067-835B-5BD5861332C8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874B4F77-B39A-46C8-9ECD-DF3A5E8C520B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AC0B8420-EEA6-478B-A6D6-CACCC3706A46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8C1E3FF-0243-4945-B685-864D0E3573F9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FA83D32C-D829-4150-9EED-52CA462C0F93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9D4B367B-B7DD-45BA-8050-7B3BF0D4C827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81EACDCF-3E5F-467E-9524-EE337313E851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041CA11-1B0C-41B8-B7AA-3DD618EE0C14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786CD025-89B1-4BE2-A3FA-EB3900D92FC5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F701B5CC-C581-4D15-BC28-3DBCFA8BDFA6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4A034F65-350F-4CD6-8638-D5BBE07A7A26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6CE32A0-CD02-4268-9761-E68244FABAA2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6A3DAD1E-8913-4C4A-B8FC-C43DAAB79B40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E3A41DD-5AA6-4C77-B3F6-4913998D730B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3649B508-969B-4549-B087-AC7F5DE8AB65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EB4EACFE-2C81-4B02-BE21-1323EEDA3CCF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A338D23C-2D1C-4AE6-8F77-8BEE1812E631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0CC49880-9629-4CC2-89C6-67ADA078FDCE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173D8DD8-A133-4473-829F-0372EBC69C31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8D8A052-C353-4860-AAAE-0DEF8AB6CB97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7EA0521-E428-4BF6-8E95-FDBC24A62A2F}"/>
              </a:ext>
            </a:extLst>
          </p:cNvPr>
          <p:cNvGrpSpPr/>
          <p:nvPr/>
        </p:nvGrpSpPr>
        <p:grpSpPr>
          <a:xfrm>
            <a:off x="10194080" y="2973409"/>
            <a:ext cx="1665825" cy="1768713"/>
            <a:chOff x="9500821" y="1441627"/>
            <a:chExt cx="1665825" cy="1768713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309B132B-A34C-49DA-9BD5-D04648629EE2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53F7C9D5-161F-4C56-8DB2-03A609BDB9C2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AB2EC83B-CCBD-43D8-9D0F-511B267A0B94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CFE78815-A2C2-413E-82B2-E11C88332CE7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CCA997F9-C71B-4F8D-A556-B734C590A387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ACC5B06D-9B8C-496C-A64B-6D95E98CFBB3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985355CC-34D7-4F63-8A20-979E854E11D7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47C03360-191B-4189-AAC8-983929CF5D38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A724362E-EB2A-402A-949E-94791EBE31E7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9C446B84-41EB-4DE3-9278-F7F83499FBCE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255D7E59-33DB-4318-8F46-12C4881AA2B9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3E5EE364-BA20-4818-9233-A20F412A0EE2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76B020C2-791B-40A3-842B-61F95F9DE936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DA1846BD-F48F-4874-A0FD-4BE4BACF0079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128E5698-93D6-47EB-8933-5D28C870D705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520398DA-D0FE-481A-931E-3D6A03ADCBC4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31C05935-0927-4D13-86B3-8FC3CA445072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A1A8E156-2C98-4459-82B5-F491567162DC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9EDB5E95-5402-43F3-ABC6-3545D346206C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9110A648-983C-4F2A-97FC-010CA9A58351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676D9FC9-3403-4247-8E57-B451E5B80338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811E073-295D-47BC-B9C8-7516D233D01F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C14A70D8-2EF0-4265-B1FB-0259B3A8C54D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B63BADD7-44E0-4741-B7AD-36FAAD92C42C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E9690DA7-7833-4CBF-B927-C48D2EBFF17E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2150ECEE-8458-45D3-BE34-BC01488816B5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AB47ABA3-B023-40AE-8796-8982110A838D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5BDDF904-ACAE-44D2-A57C-3F5780EFF7F6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1313C916-88E6-4C06-A355-DD1860B5A681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14EA324-6D30-4D1A-873D-C60768534920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071E2560-68BC-4648-919E-B521A1AFD1D8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7A8C38AF-C63A-4695-A03A-2D51B1ED9D61}"/>
              </a:ext>
            </a:extLst>
          </p:cNvPr>
          <p:cNvGrpSpPr/>
          <p:nvPr/>
        </p:nvGrpSpPr>
        <p:grpSpPr>
          <a:xfrm>
            <a:off x="5703313" y="4966288"/>
            <a:ext cx="1665825" cy="1768713"/>
            <a:chOff x="9500821" y="1441627"/>
            <a:chExt cx="1665825" cy="1768713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23E9512D-8C35-41D2-9080-FF797E220B83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24E10D70-9CA2-4B39-B3D2-E5D42FC5BE3A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D557F68E-84EB-4958-AE5A-1F14290D10B9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83E3C610-E34C-4312-B0CC-0071C391EC0E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324E28B9-0B4D-43E8-A285-D9981A824CBF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031033C0-ADD1-445D-9362-459C758920B2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3907B406-1A1D-4DAC-ABB2-09C31BBC27FA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B06B62AC-6383-44C5-AFF2-5FA16E700A97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E0112FD2-0C4C-4C0B-BA60-FD8015428DB7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9F8E94B0-2A31-4D59-81B8-4F3B110BCB0F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BA41F04C-D832-4020-B10B-C2596CA4D030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952CBBFE-E2BF-49D2-AE6E-B69CB0C97D85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1FEC66EB-10B2-419D-BA72-E923C7143632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C78FEC47-7093-4A6B-9B1A-0A112A147214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E1CBB1AE-2FD4-4DBB-A72D-14F510CE28DA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F6390F00-828B-4BA3-999A-268A8712E6BE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16618CA4-379C-4D87-B6F8-562C8D32B728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5303DC75-D59C-4030-9533-0E470A6BD1F2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7BD1D601-DFED-48C2-85F7-10EF2E5FF7B9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75CCEF8E-E501-40D4-8917-8D353425C7A7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2F5AA254-01C7-469E-B4F4-7C6B90171C2F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DC866B66-F2BE-4674-AF11-1873272D9130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366AE998-4562-4655-9103-00ADEC9FA9C8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E19F8DBD-E125-4A1D-AD5A-BE04B9C488F7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E0B3EB66-7E59-4E6A-9E57-376BCF007C0A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8613FB17-3AD2-4DD2-9DA2-84E96E701E70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DCE8827E-7124-4B0A-A313-230775FE7FE7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9C0A9344-A156-465F-8B20-662F4BA2F6F7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836F9934-3D7D-401E-B9FF-551476E7DB9D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1DE639CB-3740-42D2-A852-E995E9EE5C15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2F9FAB33-3D20-4844-960A-1EAA905BF5DF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8" name="Ellipse 187">
            <a:extLst>
              <a:ext uri="{FF2B5EF4-FFF2-40B4-BE49-F238E27FC236}">
                <a16:creationId xmlns:a16="http://schemas.microsoft.com/office/drawing/2014/main" id="{EA54D13F-66B8-4ABD-8B12-EAC40E41F3BC}"/>
              </a:ext>
            </a:extLst>
          </p:cNvPr>
          <p:cNvSpPr/>
          <p:nvPr/>
        </p:nvSpPr>
        <p:spPr>
          <a:xfrm>
            <a:off x="7490561" y="2010821"/>
            <a:ext cx="18000" cy="1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5" name="Groupe 234">
            <a:extLst>
              <a:ext uri="{FF2B5EF4-FFF2-40B4-BE49-F238E27FC236}">
                <a16:creationId xmlns:a16="http://schemas.microsoft.com/office/drawing/2014/main" id="{A362F110-45DC-4A3D-8EA6-57E0ACF7CFE2}"/>
              </a:ext>
            </a:extLst>
          </p:cNvPr>
          <p:cNvGrpSpPr/>
          <p:nvPr/>
        </p:nvGrpSpPr>
        <p:grpSpPr>
          <a:xfrm>
            <a:off x="5778933" y="1429607"/>
            <a:ext cx="1513425" cy="1768713"/>
            <a:chOff x="5842736" y="1679333"/>
            <a:chExt cx="1513425" cy="1768713"/>
          </a:xfrm>
        </p:grpSpPr>
        <p:sp>
          <p:nvSpPr>
            <p:cNvPr id="172" name="Ellipse 171">
              <a:extLst>
                <a:ext uri="{FF2B5EF4-FFF2-40B4-BE49-F238E27FC236}">
                  <a16:creationId xmlns:a16="http://schemas.microsoft.com/office/drawing/2014/main" id="{8449D216-64B7-4B0A-92C1-9C2A1756F37F}"/>
                </a:ext>
              </a:extLst>
            </p:cNvPr>
            <p:cNvSpPr/>
            <p:nvPr/>
          </p:nvSpPr>
          <p:spPr>
            <a:xfrm>
              <a:off x="5842736" y="204892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7D5F1D52-97C0-43E4-A1C7-41F7D2A71173}"/>
                </a:ext>
              </a:extLst>
            </p:cNvPr>
            <p:cNvSpPr/>
            <p:nvPr/>
          </p:nvSpPr>
          <p:spPr>
            <a:xfrm>
              <a:off x="6519011" y="214417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77239557-617E-4A54-8694-0199EA29AB34}"/>
                </a:ext>
              </a:extLst>
            </p:cNvPr>
            <p:cNvSpPr/>
            <p:nvPr/>
          </p:nvSpPr>
          <p:spPr>
            <a:xfrm>
              <a:off x="6071336" y="256327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2F9F20C4-3C8F-419B-9D81-982632DB1960}"/>
                </a:ext>
              </a:extLst>
            </p:cNvPr>
            <p:cNvSpPr/>
            <p:nvPr/>
          </p:nvSpPr>
          <p:spPr>
            <a:xfrm>
              <a:off x="7090511" y="245849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F6371731-A7EA-44B4-81B3-F64E5171B60F}"/>
                </a:ext>
              </a:extLst>
            </p:cNvPr>
            <p:cNvSpPr/>
            <p:nvPr/>
          </p:nvSpPr>
          <p:spPr>
            <a:xfrm>
              <a:off x="6271361" y="26585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8CF38A25-F0A3-41E5-8BCE-4B1883B04C10}"/>
                </a:ext>
              </a:extLst>
            </p:cNvPr>
            <p:cNvSpPr/>
            <p:nvPr/>
          </p:nvSpPr>
          <p:spPr>
            <a:xfrm>
              <a:off x="6837458" y="30699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68B11FB6-1B2D-42EB-B4F1-40AB3CC37B42}"/>
                </a:ext>
              </a:extLst>
            </p:cNvPr>
            <p:cNvSpPr/>
            <p:nvPr/>
          </p:nvSpPr>
          <p:spPr>
            <a:xfrm>
              <a:off x="6671411" y="285854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64E838CC-F0C2-433C-9EE3-7B5F3B8DD68A}"/>
                </a:ext>
              </a:extLst>
            </p:cNvPr>
            <p:cNvSpPr/>
            <p:nvPr/>
          </p:nvSpPr>
          <p:spPr>
            <a:xfrm>
              <a:off x="6989858" y="313665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DEBD7878-C3DB-4E6A-848B-A8B8981B3DAC}"/>
                </a:ext>
              </a:extLst>
            </p:cNvPr>
            <p:cNvSpPr/>
            <p:nvPr/>
          </p:nvSpPr>
          <p:spPr>
            <a:xfrm>
              <a:off x="6423761" y="302999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id="{638D756A-8793-42BF-9287-A02F5C4DEE8D}"/>
                </a:ext>
              </a:extLst>
            </p:cNvPr>
            <p:cNvSpPr/>
            <p:nvPr/>
          </p:nvSpPr>
          <p:spPr>
            <a:xfrm>
              <a:off x="6595211" y="29633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>
              <a:extLst>
                <a:ext uri="{FF2B5EF4-FFF2-40B4-BE49-F238E27FC236}">
                  <a16:creationId xmlns:a16="http://schemas.microsoft.com/office/drawing/2014/main" id="{CED42B6E-E59B-4346-A0BB-CBC09DF9316A}"/>
                </a:ext>
              </a:extLst>
            </p:cNvPr>
            <p:cNvSpPr/>
            <p:nvPr/>
          </p:nvSpPr>
          <p:spPr>
            <a:xfrm>
              <a:off x="6728561" y="31157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C36A0D46-1CF1-4E83-BD7C-D3EF5F3314DC}"/>
                </a:ext>
              </a:extLst>
            </p:cNvPr>
            <p:cNvSpPr/>
            <p:nvPr/>
          </p:nvSpPr>
          <p:spPr>
            <a:xfrm>
              <a:off x="6795236" y="343004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025C9E95-C89A-43FB-8A73-394F7F0CEBD6}"/>
                </a:ext>
              </a:extLst>
            </p:cNvPr>
            <p:cNvSpPr/>
            <p:nvPr/>
          </p:nvSpPr>
          <p:spPr>
            <a:xfrm>
              <a:off x="7290536" y="321097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8951AA62-5FA6-4284-B714-C65E02D60B32}"/>
                </a:ext>
              </a:extLst>
            </p:cNvPr>
            <p:cNvSpPr/>
            <p:nvPr/>
          </p:nvSpPr>
          <p:spPr>
            <a:xfrm>
              <a:off x="7185761" y="289664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EA4BF244-7D58-42F5-9CD3-73422CA15F77}"/>
                </a:ext>
              </a:extLst>
            </p:cNvPr>
            <p:cNvSpPr/>
            <p:nvPr/>
          </p:nvSpPr>
          <p:spPr>
            <a:xfrm>
              <a:off x="7338161" y="243944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3EBEA085-852A-45B3-A0D0-F7FC73C484C1}"/>
                </a:ext>
              </a:extLst>
            </p:cNvPr>
            <p:cNvSpPr/>
            <p:nvPr/>
          </p:nvSpPr>
          <p:spPr>
            <a:xfrm>
              <a:off x="7090511" y="21632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9FF57BC0-5EC0-4D74-BD42-02256ED80FB6}"/>
                </a:ext>
              </a:extLst>
            </p:cNvPr>
            <p:cNvSpPr/>
            <p:nvPr/>
          </p:nvSpPr>
          <p:spPr>
            <a:xfrm>
              <a:off x="6161183" y="20793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190">
              <a:extLst>
                <a:ext uri="{FF2B5EF4-FFF2-40B4-BE49-F238E27FC236}">
                  <a16:creationId xmlns:a16="http://schemas.microsoft.com/office/drawing/2014/main" id="{4328A234-DFD7-4FB3-BEB0-372DCADAF90D}"/>
                </a:ext>
              </a:extLst>
            </p:cNvPr>
            <p:cNvSpPr/>
            <p:nvPr/>
          </p:nvSpPr>
          <p:spPr>
            <a:xfrm>
              <a:off x="6313583" y="16793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1705CB53-9022-49D2-9903-A7DF8E319CE8}"/>
                </a:ext>
              </a:extLst>
            </p:cNvPr>
            <p:cNvSpPr/>
            <p:nvPr/>
          </p:nvSpPr>
          <p:spPr>
            <a:xfrm>
              <a:off x="6465983" y="224130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192">
              <a:extLst>
                <a:ext uri="{FF2B5EF4-FFF2-40B4-BE49-F238E27FC236}">
                  <a16:creationId xmlns:a16="http://schemas.microsoft.com/office/drawing/2014/main" id="{613C8E70-DFE3-4E3E-AD10-D0822EA35184}"/>
                </a:ext>
              </a:extLst>
            </p:cNvPr>
            <p:cNvSpPr/>
            <p:nvPr/>
          </p:nvSpPr>
          <p:spPr>
            <a:xfrm>
              <a:off x="6618383" y="16793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C1926A49-B0F5-4B1C-A0A5-03735C707FC3}"/>
                </a:ext>
              </a:extLst>
            </p:cNvPr>
            <p:cNvSpPr/>
            <p:nvPr/>
          </p:nvSpPr>
          <p:spPr>
            <a:xfrm>
              <a:off x="6923183" y="26318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Ellipse 194">
              <a:extLst>
                <a:ext uri="{FF2B5EF4-FFF2-40B4-BE49-F238E27FC236}">
                  <a16:creationId xmlns:a16="http://schemas.microsoft.com/office/drawing/2014/main" id="{39086C1F-D661-45FE-B347-DB355D8F53C1}"/>
                </a:ext>
              </a:extLst>
            </p:cNvPr>
            <p:cNvSpPr/>
            <p:nvPr/>
          </p:nvSpPr>
          <p:spPr>
            <a:xfrm>
              <a:off x="6037358" y="21555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Ellipse 195">
              <a:extLst>
                <a:ext uri="{FF2B5EF4-FFF2-40B4-BE49-F238E27FC236}">
                  <a16:creationId xmlns:a16="http://schemas.microsoft.com/office/drawing/2014/main" id="{8444E4FD-2E16-4245-8DC1-67BC1591D244}"/>
                </a:ext>
              </a:extLst>
            </p:cNvPr>
            <p:cNvSpPr/>
            <p:nvPr/>
          </p:nvSpPr>
          <p:spPr>
            <a:xfrm>
              <a:off x="6485033" y="273660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>
              <a:extLst>
                <a:ext uri="{FF2B5EF4-FFF2-40B4-BE49-F238E27FC236}">
                  <a16:creationId xmlns:a16="http://schemas.microsoft.com/office/drawing/2014/main" id="{D81E463D-3332-4C57-90BE-1B00D97F0392}"/>
                </a:ext>
              </a:extLst>
            </p:cNvPr>
            <p:cNvSpPr/>
            <p:nvPr/>
          </p:nvSpPr>
          <p:spPr>
            <a:xfrm>
              <a:off x="6542183" y="24032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Ellipse 197">
              <a:extLst>
                <a:ext uri="{FF2B5EF4-FFF2-40B4-BE49-F238E27FC236}">
                  <a16:creationId xmlns:a16="http://schemas.microsoft.com/office/drawing/2014/main" id="{186DD446-12BF-4E96-892F-02ACA5067CAB}"/>
                </a:ext>
              </a:extLst>
            </p:cNvPr>
            <p:cNvSpPr/>
            <p:nvPr/>
          </p:nvSpPr>
          <p:spPr>
            <a:xfrm>
              <a:off x="6694583" y="256515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4A7506CF-0B2B-4286-AD4D-C0A8ED2D6370}"/>
                </a:ext>
              </a:extLst>
            </p:cNvPr>
            <p:cNvSpPr/>
            <p:nvPr/>
          </p:nvSpPr>
          <p:spPr>
            <a:xfrm>
              <a:off x="6637433" y="206985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81626851-50E2-470E-9589-C6C08BEFA6ED}"/>
                </a:ext>
              </a:extLst>
            </p:cNvPr>
            <p:cNvSpPr/>
            <p:nvPr/>
          </p:nvSpPr>
          <p:spPr>
            <a:xfrm>
              <a:off x="6399308" y="28413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Ellipse 200">
              <a:extLst>
                <a:ext uri="{FF2B5EF4-FFF2-40B4-BE49-F238E27FC236}">
                  <a16:creationId xmlns:a16="http://schemas.microsoft.com/office/drawing/2014/main" id="{B91D8DCE-FE78-41DE-81DB-0339CF795F49}"/>
                </a:ext>
              </a:extLst>
            </p:cNvPr>
            <p:cNvSpPr/>
            <p:nvPr/>
          </p:nvSpPr>
          <p:spPr>
            <a:xfrm>
              <a:off x="6770783" y="29366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8F59AA3E-A097-4C33-881D-C2CF25890ED6}"/>
                </a:ext>
              </a:extLst>
            </p:cNvPr>
            <p:cNvSpPr/>
            <p:nvPr/>
          </p:nvSpPr>
          <p:spPr>
            <a:xfrm>
              <a:off x="6595211" y="280139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3" name="Groupe 202">
            <a:extLst>
              <a:ext uri="{FF2B5EF4-FFF2-40B4-BE49-F238E27FC236}">
                <a16:creationId xmlns:a16="http://schemas.microsoft.com/office/drawing/2014/main" id="{B7A96B46-7E4F-4775-A198-6F5B9AFEFB89}"/>
              </a:ext>
            </a:extLst>
          </p:cNvPr>
          <p:cNvGrpSpPr/>
          <p:nvPr/>
        </p:nvGrpSpPr>
        <p:grpSpPr>
          <a:xfrm>
            <a:off x="6156858" y="3421770"/>
            <a:ext cx="1665825" cy="1768713"/>
            <a:chOff x="9500821" y="1441627"/>
            <a:chExt cx="1665825" cy="1768713"/>
          </a:xfrm>
        </p:grpSpPr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AAB368A6-91C2-4520-9690-D071F4A811BD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AD507C9C-FD60-4061-9B2C-E6D348BFA24B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7BCCE6E9-F5FF-4EDF-B684-27A10FAC2F0F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5DC5F3DA-597F-46FA-BB75-61931F3F0049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B28BD33F-6E17-4C1E-9BAC-9FC34AB5448A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6ADAB2A2-EA16-4D37-B451-DD52B0E97759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9E6D7BFB-B5BF-49D6-B6E1-05BD5FD57324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" name="Ellipse 210">
              <a:extLst>
                <a:ext uri="{FF2B5EF4-FFF2-40B4-BE49-F238E27FC236}">
                  <a16:creationId xmlns:a16="http://schemas.microsoft.com/office/drawing/2014/main" id="{56D77D85-BD3E-4844-BFCD-B2880AA38E6D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Ellipse 211">
              <a:extLst>
                <a:ext uri="{FF2B5EF4-FFF2-40B4-BE49-F238E27FC236}">
                  <a16:creationId xmlns:a16="http://schemas.microsoft.com/office/drawing/2014/main" id="{55814E13-5E4F-461C-A2A8-95CD94A3C5C4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>
              <a:extLst>
                <a:ext uri="{FF2B5EF4-FFF2-40B4-BE49-F238E27FC236}">
                  <a16:creationId xmlns:a16="http://schemas.microsoft.com/office/drawing/2014/main" id="{46918DCA-F9E3-46AE-87F1-C966BAD61B40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Ellipse 213">
              <a:extLst>
                <a:ext uri="{FF2B5EF4-FFF2-40B4-BE49-F238E27FC236}">
                  <a16:creationId xmlns:a16="http://schemas.microsoft.com/office/drawing/2014/main" id="{950ABDEE-A22D-4935-9E8C-520B2FBDD491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Ellipse 214">
              <a:extLst>
                <a:ext uri="{FF2B5EF4-FFF2-40B4-BE49-F238E27FC236}">
                  <a16:creationId xmlns:a16="http://schemas.microsoft.com/office/drawing/2014/main" id="{D48CB2CB-90E9-4D28-B185-F029C7333D37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>
              <a:extLst>
                <a:ext uri="{FF2B5EF4-FFF2-40B4-BE49-F238E27FC236}">
                  <a16:creationId xmlns:a16="http://schemas.microsoft.com/office/drawing/2014/main" id="{455B8F5A-D8E6-42AC-BE53-A16205CCF33B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Ellipse 216">
              <a:extLst>
                <a:ext uri="{FF2B5EF4-FFF2-40B4-BE49-F238E27FC236}">
                  <a16:creationId xmlns:a16="http://schemas.microsoft.com/office/drawing/2014/main" id="{8728BF73-078F-4D44-80FF-8D0917DC6241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219A9021-E970-4FE0-ADCD-C3C4AC36FB79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>
              <a:extLst>
                <a:ext uri="{FF2B5EF4-FFF2-40B4-BE49-F238E27FC236}">
                  <a16:creationId xmlns:a16="http://schemas.microsoft.com/office/drawing/2014/main" id="{3D73364F-4F60-428B-8259-88446F30B153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Ellipse 219">
              <a:extLst>
                <a:ext uri="{FF2B5EF4-FFF2-40B4-BE49-F238E27FC236}">
                  <a16:creationId xmlns:a16="http://schemas.microsoft.com/office/drawing/2014/main" id="{DFF56F0F-5D3D-4875-A15A-E3AA492F93FA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" name="Ellipse 220">
              <a:extLst>
                <a:ext uri="{FF2B5EF4-FFF2-40B4-BE49-F238E27FC236}">
                  <a16:creationId xmlns:a16="http://schemas.microsoft.com/office/drawing/2014/main" id="{23781E05-5550-4314-8279-D553C35042A1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CC9BC1B9-F770-423F-80E8-D4BF157ED109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" name="Ellipse 222">
              <a:extLst>
                <a:ext uri="{FF2B5EF4-FFF2-40B4-BE49-F238E27FC236}">
                  <a16:creationId xmlns:a16="http://schemas.microsoft.com/office/drawing/2014/main" id="{0C742BDD-55EA-4D17-8086-50E008313F15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" name="Ellipse 223">
              <a:extLst>
                <a:ext uri="{FF2B5EF4-FFF2-40B4-BE49-F238E27FC236}">
                  <a16:creationId xmlns:a16="http://schemas.microsoft.com/office/drawing/2014/main" id="{4772363B-9A84-4242-A156-51215CBF95BA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Ellipse 224">
              <a:extLst>
                <a:ext uri="{FF2B5EF4-FFF2-40B4-BE49-F238E27FC236}">
                  <a16:creationId xmlns:a16="http://schemas.microsoft.com/office/drawing/2014/main" id="{E261FDAB-84DD-418E-8E81-E34DC62F9C60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" name="Ellipse 225">
              <a:extLst>
                <a:ext uri="{FF2B5EF4-FFF2-40B4-BE49-F238E27FC236}">
                  <a16:creationId xmlns:a16="http://schemas.microsoft.com/office/drawing/2014/main" id="{2A57DA8F-CE5C-4B85-AEF4-CF942F3DE4EE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" name="Ellipse 226">
              <a:extLst>
                <a:ext uri="{FF2B5EF4-FFF2-40B4-BE49-F238E27FC236}">
                  <a16:creationId xmlns:a16="http://schemas.microsoft.com/office/drawing/2014/main" id="{2E495434-858E-45A5-ACDF-7D0FDF4AA27D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>
              <a:extLst>
                <a:ext uri="{FF2B5EF4-FFF2-40B4-BE49-F238E27FC236}">
                  <a16:creationId xmlns:a16="http://schemas.microsoft.com/office/drawing/2014/main" id="{BA010CB0-49AE-4643-8C3D-5A18C14FF88D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" name="Ellipse 228">
              <a:extLst>
                <a:ext uri="{FF2B5EF4-FFF2-40B4-BE49-F238E27FC236}">
                  <a16:creationId xmlns:a16="http://schemas.microsoft.com/office/drawing/2014/main" id="{569A954E-C502-4D7D-B332-A7449CD29E92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" name="Ellipse 229">
              <a:extLst>
                <a:ext uri="{FF2B5EF4-FFF2-40B4-BE49-F238E27FC236}">
                  <a16:creationId xmlns:a16="http://schemas.microsoft.com/office/drawing/2014/main" id="{57BF4BEE-E341-4C5D-BE68-44A39577B7D3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>
              <a:extLst>
                <a:ext uri="{FF2B5EF4-FFF2-40B4-BE49-F238E27FC236}">
                  <a16:creationId xmlns:a16="http://schemas.microsoft.com/office/drawing/2014/main" id="{B87CF69D-CA7E-4618-B9FE-49C8DE5E0325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45FB3C8C-288F-4CDD-8313-82242D320F6A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5155231F-03AA-4F0F-886C-16848C093EB6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8C43AAC1-5D71-46C4-9AE5-901D60A32FD4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 descr="Une image contenant ciel&#10;&#10;Description générée avec un niveau de confiance très élevé">
            <a:extLst>
              <a:ext uri="{FF2B5EF4-FFF2-40B4-BE49-F238E27FC236}">
                <a16:creationId xmlns:a16="http://schemas.microsoft.com/office/drawing/2014/main" id="{E4C6596B-192C-4C5D-A91C-17924AE49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64" y="3314146"/>
            <a:ext cx="8584363" cy="5434920"/>
          </a:xfrm>
          <a:prstGeom prst="rect">
            <a:avLst/>
          </a:prstGeom>
        </p:spPr>
      </p:pic>
      <p:grpSp>
        <p:nvGrpSpPr>
          <p:cNvPr id="237" name="Groupe 236">
            <a:extLst>
              <a:ext uri="{FF2B5EF4-FFF2-40B4-BE49-F238E27FC236}">
                <a16:creationId xmlns:a16="http://schemas.microsoft.com/office/drawing/2014/main" id="{D00AC684-4323-41D3-BF2C-3E952F97684A}"/>
              </a:ext>
            </a:extLst>
          </p:cNvPr>
          <p:cNvGrpSpPr/>
          <p:nvPr/>
        </p:nvGrpSpPr>
        <p:grpSpPr>
          <a:xfrm>
            <a:off x="7185204" y="2067191"/>
            <a:ext cx="1665825" cy="1768713"/>
            <a:chOff x="2090379" y="620594"/>
            <a:chExt cx="1665825" cy="1768713"/>
          </a:xfrm>
        </p:grpSpPr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ABAB2811-C998-45C7-BC56-159D81C94936}"/>
                </a:ext>
              </a:extLst>
            </p:cNvPr>
            <p:cNvSpPr/>
            <p:nvPr/>
          </p:nvSpPr>
          <p:spPr>
            <a:xfrm>
              <a:off x="2090379" y="99018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B738652B-CA30-44AA-A3B1-C6CDAE431CBE}"/>
                </a:ext>
              </a:extLst>
            </p:cNvPr>
            <p:cNvSpPr/>
            <p:nvPr/>
          </p:nvSpPr>
          <p:spPr>
            <a:xfrm>
              <a:off x="2766654" y="108543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80750DFA-A032-4627-84A6-1245AAA03266}"/>
                </a:ext>
              </a:extLst>
            </p:cNvPr>
            <p:cNvSpPr/>
            <p:nvPr/>
          </p:nvSpPr>
          <p:spPr>
            <a:xfrm>
              <a:off x="2318979" y="150453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44808DBA-9CBB-494A-A2A9-0386BF0C51D0}"/>
                </a:ext>
              </a:extLst>
            </p:cNvPr>
            <p:cNvSpPr/>
            <p:nvPr/>
          </p:nvSpPr>
          <p:spPr>
            <a:xfrm>
              <a:off x="3338154" y="139975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EC6CABFE-A339-4247-85AB-8A5E05239085}"/>
                </a:ext>
              </a:extLst>
            </p:cNvPr>
            <p:cNvSpPr/>
            <p:nvPr/>
          </p:nvSpPr>
          <p:spPr>
            <a:xfrm>
              <a:off x="2519004" y="15997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CC1084A7-78EE-4E0E-A04F-E7F5A7BBBA01}"/>
                </a:ext>
              </a:extLst>
            </p:cNvPr>
            <p:cNvSpPr/>
            <p:nvPr/>
          </p:nvSpPr>
          <p:spPr>
            <a:xfrm>
              <a:off x="3085101" y="20112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C7FF2AAA-423F-4E62-8579-3B1FD3020A74}"/>
                </a:ext>
              </a:extLst>
            </p:cNvPr>
            <p:cNvSpPr/>
            <p:nvPr/>
          </p:nvSpPr>
          <p:spPr>
            <a:xfrm>
              <a:off x="2919054" y="179980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1759C74B-E4B5-4C57-BE14-0F05162A825E}"/>
                </a:ext>
              </a:extLst>
            </p:cNvPr>
            <p:cNvSpPr/>
            <p:nvPr/>
          </p:nvSpPr>
          <p:spPr>
            <a:xfrm>
              <a:off x="3237501" y="207791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3CF2E0CA-3F09-43C8-A137-FF57FFE46080}"/>
                </a:ext>
              </a:extLst>
            </p:cNvPr>
            <p:cNvSpPr/>
            <p:nvPr/>
          </p:nvSpPr>
          <p:spPr>
            <a:xfrm>
              <a:off x="2671404" y="197125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A0373057-1451-4731-9370-721C63E0B758}"/>
                </a:ext>
              </a:extLst>
            </p:cNvPr>
            <p:cNvSpPr/>
            <p:nvPr/>
          </p:nvSpPr>
          <p:spPr>
            <a:xfrm>
              <a:off x="2842854" y="19045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CCBA7BBC-8B18-4371-B6EF-F29ACB83862B}"/>
                </a:ext>
              </a:extLst>
            </p:cNvPr>
            <p:cNvSpPr/>
            <p:nvPr/>
          </p:nvSpPr>
          <p:spPr>
            <a:xfrm>
              <a:off x="2976204" y="20569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14C1C6A0-29EB-4B94-BCDD-D99CEDEC73BF}"/>
                </a:ext>
              </a:extLst>
            </p:cNvPr>
            <p:cNvSpPr/>
            <p:nvPr/>
          </p:nvSpPr>
          <p:spPr>
            <a:xfrm>
              <a:off x="3042879" y="237130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B179C1E8-7F77-40F9-98BC-919AC7B064B8}"/>
                </a:ext>
              </a:extLst>
            </p:cNvPr>
            <p:cNvSpPr/>
            <p:nvPr/>
          </p:nvSpPr>
          <p:spPr>
            <a:xfrm>
              <a:off x="3538179" y="215223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190FD82A-93AD-46A8-819E-1A78F47520C2}"/>
                </a:ext>
              </a:extLst>
            </p:cNvPr>
            <p:cNvSpPr/>
            <p:nvPr/>
          </p:nvSpPr>
          <p:spPr>
            <a:xfrm>
              <a:off x="3433404" y="183790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B1116432-645F-42D8-BD4F-2EC69D672956}"/>
                </a:ext>
              </a:extLst>
            </p:cNvPr>
            <p:cNvSpPr/>
            <p:nvPr/>
          </p:nvSpPr>
          <p:spPr>
            <a:xfrm>
              <a:off x="3585804" y="138070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23FB7851-9F9F-47DD-AE5A-EF92BEDCB31C}"/>
                </a:ext>
              </a:extLst>
            </p:cNvPr>
            <p:cNvSpPr/>
            <p:nvPr/>
          </p:nvSpPr>
          <p:spPr>
            <a:xfrm>
              <a:off x="3738204" y="9520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7FEA553D-21D1-4CEB-816A-3A636F4CB8A1}"/>
                </a:ext>
              </a:extLst>
            </p:cNvPr>
            <p:cNvSpPr/>
            <p:nvPr/>
          </p:nvSpPr>
          <p:spPr>
            <a:xfrm>
              <a:off x="3338154" y="11044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22DB4A44-990F-4C35-8DBB-645CAED54A99}"/>
                </a:ext>
              </a:extLst>
            </p:cNvPr>
            <p:cNvSpPr/>
            <p:nvPr/>
          </p:nvSpPr>
          <p:spPr>
            <a:xfrm>
              <a:off x="2408826" y="10206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2B4C1172-417F-42CE-B037-CD186345281D}"/>
                </a:ext>
              </a:extLst>
            </p:cNvPr>
            <p:cNvSpPr/>
            <p:nvPr/>
          </p:nvSpPr>
          <p:spPr>
            <a:xfrm>
              <a:off x="2561226" y="6205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B7C0AB2D-4D55-4796-9679-A13BE4FAFFA7}"/>
                </a:ext>
              </a:extLst>
            </p:cNvPr>
            <p:cNvSpPr/>
            <p:nvPr/>
          </p:nvSpPr>
          <p:spPr>
            <a:xfrm>
              <a:off x="2713626" y="118256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2BED7FD2-069E-4DE7-BE93-D8D312ED8BFE}"/>
                </a:ext>
              </a:extLst>
            </p:cNvPr>
            <p:cNvSpPr/>
            <p:nvPr/>
          </p:nvSpPr>
          <p:spPr>
            <a:xfrm>
              <a:off x="2866026" y="6205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C0878C4E-56F5-4B6D-879D-D258056B22BD}"/>
                </a:ext>
              </a:extLst>
            </p:cNvPr>
            <p:cNvSpPr/>
            <p:nvPr/>
          </p:nvSpPr>
          <p:spPr>
            <a:xfrm>
              <a:off x="3170826" y="15730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59416A3A-3052-4A4C-AF88-274E5AA13B5E}"/>
                </a:ext>
              </a:extLst>
            </p:cNvPr>
            <p:cNvSpPr/>
            <p:nvPr/>
          </p:nvSpPr>
          <p:spPr>
            <a:xfrm>
              <a:off x="2285001" y="10968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A0FA2FCD-1A02-46A6-A21D-0D09C279F29F}"/>
                </a:ext>
              </a:extLst>
            </p:cNvPr>
            <p:cNvSpPr/>
            <p:nvPr/>
          </p:nvSpPr>
          <p:spPr>
            <a:xfrm>
              <a:off x="2732676" y="167786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A20024B4-6B45-47B8-A997-39ADFF3D15A9}"/>
                </a:ext>
              </a:extLst>
            </p:cNvPr>
            <p:cNvSpPr/>
            <p:nvPr/>
          </p:nvSpPr>
          <p:spPr>
            <a:xfrm>
              <a:off x="2789826" y="13444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78F4041A-7E2C-45A1-8BDE-5AFB5AA51766}"/>
                </a:ext>
              </a:extLst>
            </p:cNvPr>
            <p:cNvSpPr/>
            <p:nvPr/>
          </p:nvSpPr>
          <p:spPr>
            <a:xfrm>
              <a:off x="2942226" y="150641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>
              <a:extLst>
                <a:ext uri="{FF2B5EF4-FFF2-40B4-BE49-F238E27FC236}">
                  <a16:creationId xmlns:a16="http://schemas.microsoft.com/office/drawing/2014/main" id="{33FDFABC-277B-4C25-8FAB-00C9383EC1F2}"/>
                </a:ext>
              </a:extLst>
            </p:cNvPr>
            <p:cNvSpPr/>
            <p:nvPr/>
          </p:nvSpPr>
          <p:spPr>
            <a:xfrm>
              <a:off x="2885076" y="101111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9E8B96BB-40EF-4198-8A95-EDBF49CCB3D0}"/>
                </a:ext>
              </a:extLst>
            </p:cNvPr>
            <p:cNvSpPr/>
            <p:nvPr/>
          </p:nvSpPr>
          <p:spPr>
            <a:xfrm>
              <a:off x="2646951" y="17826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B5900421-78A0-49CB-A02F-1F44DD4A4192}"/>
                </a:ext>
              </a:extLst>
            </p:cNvPr>
            <p:cNvSpPr/>
            <p:nvPr/>
          </p:nvSpPr>
          <p:spPr>
            <a:xfrm>
              <a:off x="3018426" y="18778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0FB913FE-BE3B-42AC-9A71-AEB267796437}"/>
                </a:ext>
              </a:extLst>
            </p:cNvPr>
            <p:cNvSpPr/>
            <p:nvPr/>
          </p:nvSpPr>
          <p:spPr>
            <a:xfrm>
              <a:off x="2842854" y="174265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6" name="Ellipse 235">
              <a:extLst>
                <a:ext uri="{FF2B5EF4-FFF2-40B4-BE49-F238E27FC236}">
                  <a16:creationId xmlns:a16="http://schemas.microsoft.com/office/drawing/2014/main" id="{BB9CCBD8-4C70-4A56-9C8C-8F95385B8BA4}"/>
                </a:ext>
              </a:extLst>
            </p:cNvPr>
            <p:cNvSpPr/>
            <p:nvPr/>
          </p:nvSpPr>
          <p:spPr>
            <a:xfrm>
              <a:off x="3161301" y="7729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8" name="Ellipse 237">
            <a:extLst>
              <a:ext uri="{FF2B5EF4-FFF2-40B4-BE49-F238E27FC236}">
                <a16:creationId xmlns:a16="http://schemas.microsoft.com/office/drawing/2014/main" id="{73A8177E-AC38-4C4E-B8B7-96A03A1A8AE1}"/>
              </a:ext>
            </a:extLst>
          </p:cNvPr>
          <p:cNvSpPr/>
          <p:nvPr/>
        </p:nvSpPr>
        <p:spPr>
          <a:xfrm>
            <a:off x="2330406" y="621558"/>
            <a:ext cx="329045" cy="335098"/>
          </a:xfrm>
          <a:prstGeom prst="ellipse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0" name="Connecteur droit avec flèche 239">
            <a:extLst>
              <a:ext uri="{FF2B5EF4-FFF2-40B4-BE49-F238E27FC236}">
                <a16:creationId xmlns:a16="http://schemas.microsoft.com/office/drawing/2014/main" id="{DB360549-4FB3-4C25-A685-3C6A57C1CD89}"/>
              </a:ext>
            </a:extLst>
          </p:cNvPr>
          <p:cNvCxnSpPr>
            <a:cxnSpLocks/>
          </p:cNvCxnSpPr>
          <p:nvPr/>
        </p:nvCxnSpPr>
        <p:spPr>
          <a:xfrm flipV="1">
            <a:off x="6892825" y="5933834"/>
            <a:ext cx="5194400" cy="5940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C242E661-2F22-4E17-BB1C-8A00C446BE1C}"/>
              </a:ext>
            </a:extLst>
          </p:cNvPr>
          <p:cNvSpPr txBox="1"/>
          <p:nvPr/>
        </p:nvSpPr>
        <p:spPr>
          <a:xfrm>
            <a:off x="528112" y="63913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 </a:t>
            </a:r>
            <a:r>
              <a:rPr lang="fr-FR" dirty="0" err="1"/>
              <a:t>atoms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AB3240-FCD9-4DC4-836C-0A991ACDAF77}"/>
              </a:ext>
            </a:extLst>
          </p:cNvPr>
          <p:cNvSpPr txBox="1"/>
          <p:nvPr/>
        </p:nvSpPr>
        <p:spPr>
          <a:xfrm>
            <a:off x="485405" y="722360"/>
            <a:ext cx="2214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r>
              <a:rPr lang="fr-FR" dirty="0" err="1"/>
              <a:t>Accrete</a:t>
            </a:r>
            <a:r>
              <a:rPr lang="fr-FR" dirty="0"/>
              <a:t> (</a:t>
            </a:r>
            <a:r>
              <a:rPr lang="fr-FR" dirty="0" err="1"/>
              <a:t>sticking</a:t>
            </a:r>
            <a:r>
              <a:rPr lang="fr-FR" dirty="0"/>
              <a:t> &lt;1)</a:t>
            </a:r>
          </a:p>
          <a:p>
            <a:r>
              <a:rPr lang="fr-FR" dirty="0"/>
              <a:t>At a rate of ~  per </a:t>
            </a:r>
            <a:r>
              <a:rPr lang="fr-FR" dirty="0" err="1"/>
              <a:t>day</a:t>
            </a:r>
            <a:endParaRPr lang="fr-FR" dirty="0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C0AB0346-6F4E-46DA-A141-1E60C0BEF911}"/>
              </a:ext>
            </a:extLst>
          </p:cNvPr>
          <p:cNvSpPr/>
          <p:nvPr/>
        </p:nvSpPr>
        <p:spPr>
          <a:xfrm>
            <a:off x="177161" y="640802"/>
            <a:ext cx="329045" cy="335098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>
                  <a:shade val="67500"/>
                  <a:satMod val="115000"/>
                </a:sysClr>
              </a:gs>
              <a:gs pos="100000">
                <a:sysClr val="window" lastClr="FFFFFF">
                  <a:shade val="100000"/>
                  <a:satMod val="115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C75882-D854-4806-90EF-38D16F2C0DE0}"/>
              </a:ext>
            </a:extLst>
          </p:cNvPr>
          <p:cNvSpPr/>
          <p:nvPr/>
        </p:nvSpPr>
        <p:spPr>
          <a:xfrm>
            <a:off x="8633004" y="5481"/>
            <a:ext cx="3260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Matar+10 JCP, Chaabouni+12 A&amp;A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4B06F0-FAFD-4713-A2F9-803135FCB181}"/>
              </a:ext>
            </a:extLst>
          </p:cNvPr>
          <p:cNvSpPr/>
          <p:nvPr/>
        </p:nvSpPr>
        <p:spPr>
          <a:xfrm>
            <a:off x="324533" y="4823251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Gas particules freeze out on cold surfaces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3731319-637B-4638-8610-B5957002B06E}"/>
              </a:ext>
            </a:extLst>
          </p:cNvPr>
          <p:cNvSpPr/>
          <p:nvPr/>
        </p:nvSpPr>
        <p:spPr>
          <a:xfrm>
            <a:off x="506206" y="1745779"/>
            <a:ext cx="438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Diffusion ~  ms </a:t>
            </a:r>
            <a:r>
              <a:rPr lang="fr-FR" dirty="0" err="1"/>
              <a:t>scale</a:t>
            </a:r>
            <a:r>
              <a:rPr lang="fr-FR" dirty="0"/>
              <a:t> at 10 K for H, </a:t>
            </a:r>
            <a:r>
              <a:rPr lang="fr-F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(N and O) </a:t>
            </a:r>
          </a:p>
        </p:txBody>
      </p:sp>
      <p:sp>
        <p:nvSpPr>
          <p:cNvPr id="242" name="ZoneTexte 241">
            <a:extLst>
              <a:ext uri="{FF2B5EF4-FFF2-40B4-BE49-F238E27FC236}">
                <a16:creationId xmlns:a16="http://schemas.microsoft.com/office/drawing/2014/main" id="{EB6D64C5-130F-42BA-A9E5-5B3314834458}"/>
              </a:ext>
            </a:extLst>
          </p:cNvPr>
          <p:cNvSpPr txBox="1"/>
          <p:nvPr/>
        </p:nvSpPr>
        <p:spPr>
          <a:xfrm>
            <a:off x="8625443" y="419636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Matar+08 A&amp;A, </a:t>
            </a:r>
            <a:r>
              <a:rPr lang="fr-F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Minissale+16 A&amp;A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1D3BCE0B-FD09-4F58-A0A6-51D35390F495}"/>
              </a:ext>
            </a:extLst>
          </p:cNvPr>
          <p:cNvSpPr/>
          <p:nvPr/>
        </p:nvSpPr>
        <p:spPr>
          <a:xfrm>
            <a:off x="9232045" y="5411874"/>
            <a:ext cx="329045" cy="335098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>
                  <a:shade val="67500"/>
                  <a:satMod val="115000"/>
                </a:sysClr>
              </a:gs>
              <a:gs pos="100000">
                <a:sysClr val="window" lastClr="FFFFFF">
                  <a:shade val="100000"/>
                  <a:satMod val="115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Titre 1">
            <a:extLst>
              <a:ext uri="{FF2B5EF4-FFF2-40B4-BE49-F238E27FC236}">
                <a16:creationId xmlns:a16="http://schemas.microsoft.com/office/drawing/2014/main" id="{BC731C17-FB0C-4B61-9DB8-D2457764C4A7}"/>
              </a:ext>
            </a:extLst>
          </p:cNvPr>
          <p:cNvSpPr txBox="1">
            <a:spLocks/>
          </p:cNvSpPr>
          <p:nvPr/>
        </p:nvSpPr>
        <p:spPr>
          <a:xfrm>
            <a:off x="16353" y="-36415"/>
            <a:ext cx="8616651" cy="522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err="1"/>
              <a:t>Growth</a:t>
            </a:r>
            <a:r>
              <a:rPr lang="fr-FR" sz="2400" dirty="0"/>
              <a:t> of </a:t>
            </a:r>
            <a:r>
              <a:rPr lang="fr-FR" sz="2400" dirty="0" err="1"/>
              <a:t>molecular</a:t>
            </a:r>
            <a:r>
              <a:rPr lang="fr-FR" sz="2400" dirty="0"/>
              <a:t> </a:t>
            </a:r>
            <a:r>
              <a:rPr lang="fr-FR" sz="2400" dirty="0" err="1"/>
              <a:t>mantles</a:t>
            </a:r>
            <a:endParaRPr lang="fr-FR" sz="24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1612790-9F1E-4758-86FF-8FFB7DCEF631}"/>
              </a:ext>
            </a:extLst>
          </p:cNvPr>
          <p:cNvCxnSpPr>
            <a:cxnSpLocks/>
          </p:cNvCxnSpPr>
          <p:nvPr/>
        </p:nvCxnSpPr>
        <p:spPr>
          <a:xfrm>
            <a:off x="0" y="494833"/>
            <a:ext cx="46366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ZoneTexte 244">
            <a:extLst>
              <a:ext uri="{FF2B5EF4-FFF2-40B4-BE49-F238E27FC236}">
                <a16:creationId xmlns:a16="http://schemas.microsoft.com/office/drawing/2014/main" id="{C453DCD6-5BD3-4F95-AB6F-A5C38FD99C51}"/>
              </a:ext>
            </a:extLst>
          </p:cNvPr>
          <p:cNvSpPr txBox="1"/>
          <p:nvPr/>
        </p:nvSpPr>
        <p:spPr>
          <a:xfrm>
            <a:off x="7362029" y="5953196"/>
            <a:ext cx="41617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chemeClr val="accent2">
                    <a:lumMod val="50000"/>
                  </a:schemeClr>
                </a:solidFill>
              </a:rPr>
              <a:t>0. 1 </a:t>
            </a:r>
            <a:r>
              <a:rPr lang="fr-FR" sz="2200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fr-FR" sz="2200" dirty="0">
                <a:solidFill>
                  <a:schemeClr val="accent2">
                    <a:lumMod val="50000"/>
                  </a:schemeClr>
                </a:solidFill>
              </a:rPr>
              <a:t>m ~ 10</a:t>
            </a:r>
            <a:r>
              <a:rPr lang="fr-FR" sz="2200" baseline="30000" dirty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fr-FR" sz="2200" dirty="0">
                <a:solidFill>
                  <a:schemeClr val="accent2">
                    <a:lumMod val="50000"/>
                  </a:schemeClr>
                </a:solidFill>
              </a:rPr>
              <a:t> adsorption sites </a:t>
            </a:r>
          </a:p>
        </p:txBody>
      </p:sp>
    </p:spTree>
    <p:extLst>
      <p:ext uri="{BB962C8B-B14F-4D97-AF65-F5344CB8AC3E}">
        <p14:creationId xmlns:p14="http://schemas.microsoft.com/office/powerpoint/2010/main" val="65263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3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4362 0.50347 L 0.52695 0.49166 L 0.54088 0.49166 L 0.51432 0.59421 L 0.4776 0.65509 L 0.56107 0.67916 L 0.56276 0.70486 L 0.56276 0.70601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38" y="35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276 0.70602 L 0.53528 0.73912 L 0.57083 0.79051 L 0.60286 0.86204 L 0.65117 0.85926 L 0.63698 0.81574 L 0.68164 0.76018 L 0.63554 0.67824 L 0.63333 0.65856 L 0.62135 0.67176 L 0.56718 0.68495 L 0.57161 0.6875 " pathEditMode="relative" rAng="0" ptsTypes="AAAAAAAAAAAA">
                                      <p:cBhvr>
                                        <p:cTn id="21" dur="4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38" grpId="1" animBg="1"/>
      <p:bldP spid="238" grpId="2" animBg="1"/>
      <p:bldP spid="7" grpId="0"/>
      <p:bldP spid="8" grpId="0"/>
      <p:bldP spid="139" grpId="0"/>
      <p:bldP spid="242" grpId="0"/>
      <p:bldP spid="2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B8D44181-E905-49A5-BD9B-29AAEFB4609D}"/>
              </a:ext>
            </a:extLst>
          </p:cNvPr>
          <p:cNvGrpSpPr/>
          <p:nvPr/>
        </p:nvGrpSpPr>
        <p:grpSpPr>
          <a:xfrm>
            <a:off x="9500821" y="1441627"/>
            <a:ext cx="1665825" cy="1768713"/>
            <a:chOff x="9500821" y="1441627"/>
            <a:chExt cx="1665825" cy="1768713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58B1435-BCA8-40BB-B3F0-2FA89E6954C2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2FF385F-8128-4FFF-B61C-221317E1B5CE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990D0C0-170B-4A2F-BFA9-8F8C65A290B4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DA7F310-AD96-4C1F-A52D-585EF2CFE3D0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815E102-CF55-49C6-A906-D9B8A1313A24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23F5B2A-0B0F-4494-96DF-103827A90131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A54AF7A-E392-4712-82E4-8CDB354B83E8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1B9538D-21BB-420F-B5EB-080D6D4F1BC1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E2AF64B-671A-4B4C-B12C-D75C0929F646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5DD8147-C3FA-4783-BA0F-81A2EC789FB0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C6A37BA-C94F-43D7-9AAA-9977445D5BA2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D18F1EA-CFB1-4287-9E2C-35AF09BC7869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0138108-30A7-4E19-B38A-884142FCB96E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B4091C0-C568-499A-BE33-28AAA00E43DA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A320B3A-EAEF-4042-AA55-6D9B043E44AD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29AABD5-7FBE-446D-AF13-AED2817E6715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8695CA0-AAD7-48E4-AD0A-C55BE4B70D88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379A74E-01D7-4043-A399-DA99A003C06C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FBF887FB-C140-47CF-B2BC-6129BDCFBC58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642DC278-2F52-4483-B90E-EBD8B0EFA5F2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5523193-02E6-4607-84A3-542E2905EFDB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76512DC-33DC-4CE9-96CE-3FF9A661F554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C723141-521F-4546-9081-2D1733770AED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8426B82F-7817-4211-8F16-F3AF9E48B873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463FA43-5D5A-481C-AFD4-037FE99579FC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F494865A-EED4-4FEB-AE6B-469D80488793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ED54AAD8-1B0C-4350-B810-E367B78FD992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4C8F58A-A90C-4C4E-BEE6-92BA50413F63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F6D71306-6E06-408D-9854-3AE69C03653B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78FE93FF-3A81-4CEF-8D33-16B8600F3D51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2EA85B04-4B32-4788-980D-2106DC7B8CEC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497FF91-EF7F-4581-B88A-AC2C9D509A40}"/>
              </a:ext>
            </a:extLst>
          </p:cNvPr>
          <p:cNvGrpSpPr/>
          <p:nvPr/>
        </p:nvGrpSpPr>
        <p:grpSpPr>
          <a:xfrm>
            <a:off x="8387446" y="2880514"/>
            <a:ext cx="1665825" cy="1768713"/>
            <a:chOff x="9500821" y="1441627"/>
            <a:chExt cx="1665825" cy="1768713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253BE3BC-6EB3-4F87-B925-1D91FAB9DBF5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BBC870F6-7B88-4112-A8C0-3CB655A8EA4A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55A3E894-D39C-46DA-9DA6-448745910386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0B2534C0-694E-45CA-A075-7A43692B7004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7AC9027F-EA9A-406A-A4F1-8B6F108D6A98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7FCE3A8-A4C2-4FAB-9BB7-AD7AFC83AE51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BCA00A3F-F37B-44DC-8B26-CDB8B7312702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02D6F51C-2464-4AFD-BAB7-AB204F76E971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A89429F3-23F5-4EB8-B845-D27A594CCC15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02EFF9F1-79F2-44E9-B3DD-A976695ABCAF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4F3F1BF-6691-4208-9472-64FC81446F9E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992E9B22-BADC-4067-835B-5BD5861332C8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874B4F77-B39A-46C8-9ECD-DF3A5E8C520B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AC0B8420-EEA6-478B-A6D6-CACCC3706A46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8C1E3FF-0243-4945-B685-864D0E3573F9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FA83D32C-D829-4150-9EED-52CA462C0F93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9D4B367B-B7DD-45BA-8050-7B3BF0D4C827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81EACDCF-3E5F-467E-9524-EE337313E851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041CA11-1B0C-41B8-B7AA-3DD618EE0C14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786CD025-89B1-4BE2-A3FA-EB3900D92FC5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F701B5CC-C581-4D15-BC28-3DBCFA8BDFA6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4A034F65-350F-4CD6-8638-D5BBE07A7A26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6CE32A0-CD02-4268-9761-E68244FABAA2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6A3DAD1E-8913-4C4A-B8FC-C43DAAB79B40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E3A41DD-5AA6-4C77-B3F6-4913998D730B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3649B508-969B-4549-B087-AC7F5DE8AB65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EB4EACFE-2C81-4B02-BE21-1323EEDA3CCF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A338D23C-2D1C-4AE6-8F77-8BEE1812E631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0CC49880-9629-4CC2-89C6-67ADA078FDCE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173D8DD8-A133-4473-829F-0372EBC69C31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8D8A052-C353-4860-AAAE-0DEF8AB6CB97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7EA0521-E428-4BF6-8E95-FDBC24A62A2F}"/>
              </a:ext>
            </a:extLst>
          </p:cNvPr>
          <p:cNvGrpSpPr/>
          <p:nvPr/>
        </p:nvGrpSpPr>
        <p:grpSpPr>
          <a:xfrm>
            <a:off x="10194080" y="2973409"/>
            <a:ext cx="1665825" cy="1768713"/>
            <a:chOff x="9500821" y="1441627"/>
            <a:chExt cx="1665825" cy="1768713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309B132B-A34C-49DA-9BD5-D04648629EE2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53F7C9D5-161F-4C56-8DB2-03A609BDB9C2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AB2EC83B-CCBD-43D8-9D0F-511B267A0B94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CFE78815-A2C2-413E-82B2-E11C88332CE7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CCA997F9-C71B-4F8D-A556-B734C590A387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ACC5B06D-9B8C-496C-A64B-6D95E98CFBB3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985355CC-34D7-4F63-8A20-979E854E11D7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47C03360-191B-4189-AAC8-983929CF5D38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A724362E-EB2A-402A-949E-94791EBE31E7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9C446B84-41EB-4DE3-9278-F7F83499FBCE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255D7E59-33DB-4318-8F46-12C4881AA2B9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3E5EE364-BA20-4818-9233-A20F412A0EE2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76B020C2-791B-40A3-842B-61F95F9DE936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DA1846BD-F48F-4874-A0FD-4BE4BACF0079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128E5698-93D6-47EB-8933-5D28C870D705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520398DA-D0FE-481A-931E-3D6A03ADCBC4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31C05935-0927-4D13-86B3-8FC3CA445072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A1A8E156-2C98-4459-82B5-F491567162DC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9EDB5E95-5402-43F3-ABC6-3545D346206C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9110A648-983C-4F2A-97FC-010CA9A58351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676D9FC9-3403-4247-8E57-B451E5B80338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811E073-295D-47BC-B9C8-7516D233D01F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C14A70D8-2EF0-4265-B1FB-0259B3A8C54D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B63BADD7-44E0-4741-B7AD-36FAAD92C42C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E9690DA7-7833-4CBF-B927-C48D2EBFF17E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2150ECEE-8458-45D3-BE34-BC01488816B5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AB47ABA3-B023-40AE-8796-8982110A838D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5BDDF904-ACAE-44D2-A57C-3F5780EFF7F6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1313C916-88E6-4C06-A355-DD1860B5A681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14EA324-6D30-4D1A-873D-C60768534920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071E2560-68BC-4648-919E-B521A1AFD1D8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7A8C38AF-C63A-4695-A03A-2D51B1ED9D61}"/>
              </a:ext>
            </a:extLst>
          </p:cNvPr>
          <p:cNvGrpSpPr/>
          <p:nvPr/>
        </p:nvGrpSpPr>
        <p:grpSpPr>
          <a:xfrm>
            <a:off x="5703313" y="4966288"/>
            <a:ext cx="1665825" cy="1768713"/>
            <a:chOff x="9500821" y="1441627"/>
            <a:chExt cx="1665825" cy="1768713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23E9512D-8C35-41D2-9080-FF797E220B83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24E10D70-9CA2-4B39-B3D2-E5D42FC5BE3A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D557F68E-84EB-4958-AE5A-1F14290D10B9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83E3C610-E34C-4312-B0CC-0071C391EC0E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324E28B9-0B4D-43E8-A285-D9981A824CBF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031033C0-ADD1-445D-9362-459C758920B2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3907B406-1A1D-4DAC-ABB2-09C31BBC27FA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B06B62AC-6383-44C5-AFF2-5FA16E700A97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E0112FD2-0C4C-4C0B-BA60-FD8015428DB7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9F8E94B0-2A31-4D59-81B8-4F3B110BCB0F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BA41F04C-D832-4020-B10B-C2596CA4D030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952CBBFE-E2BF-49D2-AE6E-B69CB0C97D85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1FEC66EB-10B2-419D-BA72-E923C7143632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C78FEC47-7093-4A6B-9B1A-0A112A147214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E1CBB1AE-2FD4-4DBB-A72D-14F510CE28DA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F6390F00-828B-4BA3-999A-268A8712E6BE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16618CA4-379C-4D87-B6F8-562C8D32B728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5303DC75-D59C-4030-9533-0E470A6BD1F2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7BD1D601-DFED-48C2-85F7-10EF2E5FF7B9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75CCEF8E-E501-40D4-8917-8D353425C7A7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2F5AA254-01C7-469E-B4F4-7C6B90171C2F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DC866B66-F2BE-4674-AF11-1873272D9130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366AE998-4562-4655-9103-00ADEC9FA9C8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E19F8DBD-E125-4A1D-AD5A-BE04B9C488F7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E0B3EB66-7E59-4E6A-9E57-376BCF007C0A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8613FB17-3AD2-4DD2-9DA2-84E96E701E70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DCE8827E-7124-4B0A-A313-230775FE7FE7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9C0A9344-A156-465F-8B20-662F4BA2F6F7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836F9934-3D7D-401E-B9FF-551476E7DB9D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1DE639CB-3740-42D2-A852-E995E9EE5C15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2F9FAB33-3D20-4844-960A-1EAA905BF5DF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5" name="Groupe 234">
            <a:extLst>
              <a:ext uri="{FF2B5EF4-FFF2-40B4-BE49-F238E27FC236}">
                <a16:creationId xmlns:a16="http://schemas.microsoft.com/office/drawing/2014/main" id="{A362F110-45DC-4A3D-8EA6-57E0ACF7CFE2}"/>
              </a:ext>
            </a:extLst>
          </p:cNvPr>
          <p:cNvGrpSpPr/>
          <p:nvPr/>
        </p:nvGrpSpPr>
        <p:grpSpPr>
          <a:xfrm>
            <a:off x="5778933" y="1429607"/>
            <a:ext cx="1513425" cy="1768713"/>
            <a:chOff x="5842736" y="1679333"/>
            <a:chExt cx="1513425" cy="1768713"/>
          </a:xfrm>
        </p:grpSpPr>
        <p:sp>
          <p:nvSpPr>
            <p:cNvPr id="172" name="Ellipse 171">
              <a:extLst>
                <a:ext uri="{FF2B5EF4-FFF2-40B4-BE49-F238E27FC236}">
                  <a16:creationId xmlns:a16="http://schemas.microsoft.com/office/drawing/2014/main" id="{8449D216-64B7-4B0A-92C1-9C2A1756F37F}"/>
                </a:ext>
              </a:extLst>
            </p:cNvPr>
            <p:cNvSpPr/>
            <p:nvPr/>
          </p:nvSpPr>
          <p:spPr>
            <a:xfrm>
              <a:off x="5842736" y="204892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7D5F1D52-97C0-43E4-A1C7-41F7D2A71173}"/>
                </a:ext>
              </a:extLst>
            </p:cNvPr>
            <p:cNvSpPr/>
            <p:nvPr/>
          </p:nvSpPr>
          <p:spPr>
            <a:xfrm>
              <a:off x="6519011" y="214417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77239557-617E-4A54-8694-0199EA29AB34}"/>
                </a:ext>
              </a:extLst>
            </p:cNvPr>
            <p:cNvSpPr/>
            <p:nvPr/>
          </p:nvSpPr>
          <p:spPr>
            <a:xfrm>
              <a:off x="6071336" y="256327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2F9F20C4-3C8F-419B-9D81-982632DB1960}"/>
                </a:ext>
              </a:extLst>
            </p:cNvPr>
            <p:cNvSpPr/>
            <p:nvPr/>
          </p:nvSpPr>
          <p:spPr>
            <a:xfrm>
              <a:off x="7090511" y="245849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F6371731-A7EA-44B4-81B3-F64E5171B60F}"/>
                </a:ext>
              </a:extLst>
            </p:cNvPr>
            <p:cNvSpPr/>
            <p:nvPr/>
          </p:nvSpPr>
          <p:spPr>
            <a:xfrm>
              <a:off x="6271361" y="26585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8CF38A25-F0A3-41E5-8BCE-4B1883B04C10}"/>
                </a:ext>
              </a:extLst>
            </p:cNvPr>
            <p:cNvSpPr/>
            <p:nvPr/>
          </p:nvSpPr>
          <p:spPr>
            <a:xfrm>
              <a:off x="6837458" y="30699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68B11FB6-1B2D-42EB-B4F1-40AB3CC37B42}"/>
                </a:ext>
              </a:extLst>
            </p:cNvPr>
            <p:cNvSpPr/>
            <p:nvPr/>
          </p:nvSpPr>
          <p:spPr>
            <a:xfrm>
              <a:off x="6671411" y="285854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64E838CC-F0C2-433C-9EE3-7B5F3B8DD68A}"/>
                </a:ext>
              </a:extLst>
            </p:cNvPr>
            <p:cNvSpPr/>
            <p:nvPr/>
          </p:nvSpPr>
          <p:spPr>
            <a:xfrm>
              <a:off x="6989858" y="313665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DEBD7878-C3DB-4E6A-848B-A8B8981B3DAC}"/>
                </a:ext>
              </a:extLst>
            </p:cNvPr>
            <p:cNvSpPr/>
            <p:nvPr/>
          </p:nvSpPr>
          <p:spPr>
            <a:xfrm>
              <a:off x="6423761" y="302999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id="{638D756A-8793-42BF-9287-A02F5C4DEE8D}"/>
                </a:ext>
              </a:extLst>
            </p:cNvPr>
            <p:cNvSpPr/>
            <p:nvPr/>
          </p:nvSpPr>
          <p:spPr>
            <a:xfrm>
              <a:off x="6595211" y="29633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>
              <a:extLst>
                <a:ext uri="{FF2B5EF4-FFF2-40B4-BE49-F238E27FC236}">
                  <a16:creationId xmlns:a16="http://schemas.microsoft.com/office/drawing/2014/main" id="{CED42B6E-E59B-4346-A0BB-CBC09DF9316A}"/>
                </a:ext>
              </a:extLst>
            </p:cNvPr>
            <p:cNvSpPr/>
            <p:nvPr/>
          </p:nvSpPr>
          <p:spPr>
            <a:xfrm>
              <a:off x="6728561" y="31157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C36A0D46-1CF1-4E83-BD7C-D3EF5F3314DC}"/>
                </a:ext>
              </a:extLst>
            </p:cNvPr>
            <p:cNvSpPr/>
            <p:nvPr/>
          </p:nvSpPr>
          <p:spPr>
            <a:xfrm>
              <a:off x="6795236" y="343004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025C9E95-C89A-43FB-8A73-394F7F0CEBD6}"/>
                </a:ext>
              </a:extLst>
            </p:cNvPr>
            <p:cNvSpPr/>
            <p:nvPr/>
          </p:nvSpPr>
          <p:spPr>
            <a:xfrm>
              <a:off x="7290536" y="321097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8951AA62-5FA6-4284-B714-C65E02D60B32}"/>
                </a:ext>
              </a:extLst>
            </p:cNvPr>
            <p:cNvSpPr/>
            <p:nvPr/>
          </p:nvSpPr>
          <p:spPr>
            <a:xfrm>
              <a:off x="7185761" y="289664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EA4BF244-7D58-42F5-9CD3-73422CA15F77}"/>
                </a:ext>
              </a:extLst>
            </p:cNvPr>
            <p:cNvSpPr/>
            <p:nvPr/>
          </p:nvSpPr>
          <p:spPr>
            <a:xfrm>
              <a:off x="7338161" y="243944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3EBEA085-852A-45B3-A0D0-F7FC73C484C1}"/>
                </a:ext>
              </a:extLst>
            </p:cNvPr>
            <p:cNvSpPr/>
            <p:nvPr/>
          </p:nvSpPr>
          <p:spPr>
            <a:xfrm>
              <a:off x="7090511" y="21632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9FF57BC0-5EC0-4D74-BD42-02256ED80FB6}"/>
                </a:ext>
              </a:extLst>
            </p:cNvPr>
            <p:cNvSpPr/>
            <p:nvPr/>
          </p:nvSpPr>
          <p:spPr>
            <a:xfrm>
              <a:off x="6161183" y="20793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190">
              <a:extLst>
                <a:ext uri="{FF2B5EF4-FFF2-40B4-BE49-F238E27FC236}">
                  <a16:creationId xmlns:a16="http://schemas.microsoft.com/office/drawing/2014/main" id="{4328A234-DFD7-4FB3-BEB0-372DCADAF90D}"/>
                </a:ext>
              </a:extLst>
            </p:cNvPr>
            <p:cNvSpPr/>
            <p:nvPr/>
          </p:nvSpPr>
          <p:spPr>
            <a:xfrm>
              <a:off x="6313583" y="16793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1705CB53-9022-49D2-9903-A7DF8E319CE8}"/>
                </a:ext>
              </a:extLst>
            </p:cNvPr>
            <p:cNvSpPr/>
            <p:nvPr/>
          </p:nvSpPr>
          <p:spPr>
            <a:xfrm>
              <a:off x="6465983" y="224130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192">
              <a:extLst>
                <a:ext uri="{FF2B5EF4-FFF2-40B4-BE49-F238E27FC236}">
                  <a16:creationId xmlns:a16="http://schemas.microsoft.com/office/drawing/2014/main" id="{613C8E70-DFE3-4E3E-AD10-D0822EA35184}"/>
                </a:ext>
              </a:extLst>
            </p:cNvPr>
            <p:cNvSpPr/>
            <p:nvPr/>
          </p:nvSpPr>
          <p:spPr>
            <a:xfrm>
              <a:off x="6618383" y="16793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C1926A49-B0F5-4B1C-A0A5-03735C707FC3}"/>
                </a:ext>
              </a:extLst>
            </p:cNvPr>
            <p:cNvSpPr/>
            <p:nvPr/>
          </p:nvSpPr>
          <p:spPr>
            <a:xfrm>
              <a:off x="6923183" y="26318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Ellipse 194">
              <a:extLst>
                <a:ext uri="{FF2B5EF4-FFF2-40B4-BE49-F238E27FC236}">
                  <a16:creationId xmlns:a16="http://schemas.microsoft.com/office/drawing/2014/main" id="{39086C1F-D661-45FE-B347-DB355D8F53C1}"/>
                </a:ext>
              </a:extLst>
            </p:cNvPr>
            <p:cNvSpPr/>
            <p:nvPr/>
          </p:nvSpPr>
          <p:spPr>
            <a:xfrm>
              <a:off x="6037358" y="21555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Ellipse 195">
              <a:extLst>
                <a:ext uri="{FF2B5EF4-FFF2-40B4-BE49-F238E27FC236}">
                  <a16:creationId xmlns:a16="http://schemas.microsoft.com/office/drawing/2014/main" id="{8444E4FD-2E16-4245-8DC1-67BC1591D244}"/>
                </a:ext>
              </a:extLst>
            </p:cNvPr>
            <p:cNvSpPr/>
            <p:nvPr/>
          </p:nvSpPr>
          <p:spPr>
            <a:xfrm>
              <a:off x="6485033" y="273660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>
              <a:extLst>
                <a:ext uri="{FF2B5EF4-FFF2-40B4-BE49-F238E27FC236}">
                  <a16:creationId xmlns:a16="http://schemas.microsoft.com/office/drawing/2014/main" id="{D81E463D-3332-4C57-90BE-1B00D97F0392}"/>
                </a:ext>
              </a:extLst>
            </p:cNvPr>
            <p:cNvSpPr/>
            <p:nvPr/>
          </p:nvSpPr>
          <p:spPr>
            <a:xfrm>
              <a:off x="6542183" y="24032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Ellipse 197">
              <a:extLst>
                <a:ext uri="{FF2B5EF4-FFF2-40B4-BE49-F238E27FC236}">
                  <a16:creationId xmlns:a16="http://schemas.microsoft.com/office/drawing/2014/main" id="{186DD446-12BF-4E96-892F-02ACA5067CAB}"/>
                </a:ext>
              </a:extLst>
            </p:cNvPr>
            <p:cNvSpPr/>
            <p:nvPr/>
          </p:nvSpPr>
          <p:spPr>
            <a:xfrm>
              <a:off x="6694583" y="256515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4A7506CF-0B2B-4286-AD4D-C0A8ED2D6370}"/>
                </a:ext>
              </a:extLst>
            </p:cNvPr>
            <p:cNvSpPr/>
            <p:nvPr/>
          </p:nvSpPr>
          <p:spPr>
            <a:xfrm>
              <a:off x="6637433" y="206985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81626851-50E2-470E-9589-C6C08BEFA6ED}"/>
                </a:ext>
              </a:extLst>
            </p:cNvPr>
            <p:cNvSpPr/>
            <p:nvPr/>
          </p:nvSpPr>
          <p:spPr>
            <a:xfrm>
              <a:off x="6399308" y="28413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Ellipse 200">
              <a:extLst>
                <a:ext uri="{FF2B5EF4-FFF2-40B4-BE49-F238E27FC236}">
                  <a16:creationId xmlns:a16="http://schemas.microsoft.com/office/drawing/2014/main" id="{B91D8DCE-FE78-41DE-81DB-0339CF795F49}"/>
                </a:ext>
              </a:extLst>
            </p:cNvPr>
            <p:cNvSpPr/>
            <p:nvPr/>
          </p:nvSpPr>
          <p:spPr>
            <a:xfrm>
              <a:off x="6770783" y="29366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8F59AA3E-A097-4C33-881D-C2CF25890ED6}"/>
                </a:ext>
              </a:extLst>
            </p:cNvPr>
            <p:cNvSpPr/>
            <p:nvPr/>
          </p:nvSpPr>
          <p:spPr>
            <a:xfrm>
              <a:off x="6595211" y="280139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3" name="Groupe 202">
            <a:extLst>
              <a:ext uri="{FF2B5EF4-FFF2-40B4-BE49-F238E27FC236}">
                <a16:creationId xmlns:a16="http://schemas.microsoft.com/office/drawing/2014/main" id="{B7A96B46-7E4F-4775-A198-6F5B9AFEFB89}"/>
              </a:ext>
            </a:extLst>
          </p:cNvPr>
          <p:cNvGrpSpPr/>
          <p:nvPr/>
        </p:nvGrpSpPr>
        <p:grpSpPr>
          <a:xfrm>
            <a:off x="6156858" y="3421770"/>
            <a:ext cx="1665825" cy="1768713"/>
            <a:chOff x="9500821" y="1441627"/>
            <a:chExt cx="1665825" cy="1768713"/>
          </a:xfrm>
        </p:grpSpPr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AAB368A6-91C2-4520-9690-D071F4A811BD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AD507C9C-FD60-4061-9B2C-E6D348BFA24B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7BCCE6E9-F5FF-4EDF-B684-27A10FAC2F0F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5DC5F3DA-597F-46FA-BB75-61931F3F0049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B28BD33F-6E17-4C1E-9BAC-9FC34AB5448A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6ADAB2A2-EA16-4D37-B451-DD52B0E97759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9E6D7BFB-B5BF-49D6-B6E1-05BD5FD57324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" name="Ellipse 210">
              <a:extLst>
                <a:ext uri="{FF2B5EF4-FFF2-40B4-BE49-F238E27FC236}">
                  <a16:creationId xmlns:a16="http://schemas.microsoft.com/office/drawing/2014/main" id="{56D77D85-BD3E-4844-BFCD-B2880AA38E6D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Ellipse 211">
              <a:extLst>
                <a:ext uri="{FF2B5EF4-FFF2-40B4-BE49-F238E27FC236}">
                  <a16:creationId xmlns:a16="http://schemas.microsoft.com/office/drawing/2014/main" id="{55814E13-5E4F-461C-A2A8-95CD94A3C5C4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>
              <a:extLst>
                <a:ext uri="{FF2B5EF4-FFF2-40B4-BE49-F238E27FC236}">
                  <a16:creationId xmlns:a16="http://schemas.microsoft.com/office/drawing/2014/main" id="{46918DCA-F9E3-46AE-87F1-C966BAD61B40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Ellipse 213">
              <a:extLst>
                <a:ext uri="{FF2B5EF4-FFF2-40B4-BE49-F238E27FC236}">
                  <a16:creationId xmlns:a16="http://schemas.microsoft.com/office/drawing/2014/main" id="{950ABDEE-A22D-4935-9E8C-520B2FBDD491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Ellipse 214">
              <a:extLst>
                <a:ext uri="{FF2B5EF4-FFF2-40B4-BE49-F238E27FC236}">
                  <a16:creationId xmlns:a16="http://schemas.microsoft.com/office/drawing/2014/main" id="{D48CB2CB-90E9-4D28-B185-F029C7333D37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>
              <a:extLst>
                <a:ext uri="{FF2B5EF4-FFF2-40B4-BE49-F238E27FC236}">
                  <a16:creationId xmlns:a16="http://schemas.microsoft.com/office/drawing/2014/main" id="{455B8F5A-D8E6-42AC-BE53-A16205CCF33B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Ellipse 216">
              <a:extLst>
                <a:ext uri="{FF2B5EF4-FFF2-40B4-BE49-F238E27FC236}">
                  <a16:creationId xmlns:a16="http://schemas.microsoft.com/office/drawing/2014/main" id="{8728BF73-078F-4D44-80FF-8D0917DC6241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219A9021-E970-4FE0-ADCD-C3C4AC36FB79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>
              <a:extLst>
                <a:ext uri="{FF2B5EF4-FFF2-40B4-BE49-F238E27FC236}">
                  <a16:creationId xmlns:a16="http://schemas.microsoft.com/office/drawing/2014/main" id="{3D73364F-4F60-428B-8259-88446F30B153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Ellipse 219">
              <a:extLst>
                <a:ext uri="{FF2B5EF4-FFF2-40B4-BE49-F238E27FC236}">
                  <a16:creationId xmlns:a16="http://schemas.microsoft.com/office/drawing/2014/main" id="{DFF56F0F-5D3D-4875-A15A-E3AA492F93FA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" name="Ellipse 220">
              <a:extLst>
                <a:ext uri="{FF2B5EF4-FFF2-40B4-BE49-F238E27FC236}">
                  <a16:creationId xmlns:a16="http://schemas.microsoft.com/office/drawing/2014/main" id="{23781E05-5550-4314-8279-D553C35042A1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CC9BC1B9-F770-423F-80E8-D4BF157ED109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" name="Ellipse 222">
              <a:extLst>
                <a:ext uri="{FF2B5EF4-FFF2-40B4-BE49-F238E27FC236}">
                  <a16:creationId xmlns:a16="http://schemas.microsoft.com/office/drawing/2014/main" id="{0C742BDD-55EA-4D17-8086-50E008313F15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" name="Ellipse 223">
              <a:extLst>
                <a:ext uri="{FF2B5EF4-FFF2-40B4-BE49-F238E27FC236}">
                  <a16:creationId xmlns:a16="http://schemas.microsoft.com/office/drawing/2014/main" id="{4772363B-9A84-4242-A156-51215CBF95BA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Ellipse 224">
              <a:extLst>
                <a:ext uri="{FF2B5EF4-FFF2-40B4-BE49-F238E27FC236}">
                  <a16:creationId xmlns:a16="http://schemas.microsoft.com/office/drawing/2014/main" id="{E261FDAB-84DD-418E-8E81-E34DC62F9C60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" name="Ellipse 225">
              <a:extLst>
                <a:ext uri="{FF2B5EF4-FFF2-40B4-BE49-F238E27FC236}">
                  <a16:creationId xmlns:a16="http://schemas.microsoft.com/office/drawing/2014/main" id="{2A57DA8F-CE5C-4B85-AEF4-CF942F3DE4EE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" name="Ellipse 226">
              <a:extLst>
                <a:ext uri="{FF2B5EF4-FFF2-40B4-BE49-F238E27FC236}">
                  <a16:creationId xmlns:a16="http://schemas.microsoft.com/office/drawing/2014/main" id="{2E495434-858E-45A5-ACDF-7D0FDF4AA27D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>
              <a:extLst>
                <a:ext uri="{FF2B5EF4-FFF2-40B4-BE49-F238E27FC236}">
                  <a16:creationId xmlns:a16="http://schemas.microsoft.com/office/drawing/2014/main" id="{BA010CB0-49AE-4643-8C3D-5A18C14FF88D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" name="Ellipse 228">
              <a:extLst>
                <a:ext uri="{FF2B5EF4-FFF2-40B4-BE49-F238E27FC236}">
                  <a16:creationId xmlns:a16="http://schemas.microsoft.com/office/drawing/2014/main" id="{569A954E-C502-4D7D-B332-A7449CD29E92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" name="Ellipse 229">
              <a:extLst>
                <a:ext uri="{FF2B5EF4-FFF2-40B4-BE49-F238E27FC236}">
                  <a16:creationId xmlns:a16="http://schemas.microsoft.com/office/drawing/2014/main" id="{57BF4BEE-E341-4C5D-BE68-44A39577B7D3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>
              <a:extLst>
                <a:ext uri="{FF2B5EF4-FFF2-40B4-BE49-F238E27FC236}">
                  <a16:creationId xmlns:a16="http://schemas.microsoft.com/office/drawing/2014/main" id="{B87CF69D-CA7E-4618-B9FE-49C8DE5E0325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45FB3C8C-288F-4CDD-8313-82242D320F6A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5155231F-03AA-4F0F-886C-16848C093EB6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8C43AAC1-5D71-46C4-9AE5-901D60A32FD4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Image 9" descr="Une image contenant ciel&#10;&#10;Description générée avec un niveau de confiance très élevé">
            <a:extLst>
              <a:ext uri="{FF2B5EF4-FFF2-40B4-BE49-F238E27FC236}">
                <a16:creationId xmlns:a16="http://schemas.microsoft.com/office/drawing/2014/main" id="{E4C6596B-192C-4C5D-A91C-17924AE49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64" y="3314146"/>
            <a:ext cx="8584363" cy="5434920"/>
          </a:xfrm>
          <a:prstGeom prst="rect">
            <a:avLst/>
          </a:prstGeom>
        </p:spPr>
      </p:pic>
      <p:grpSp>
        <p:nvGrpSpPr>
          <p:cNvPr id="237" name="Groupe 236">
            <a:extLst>
              <a:ext uri="{FF2B5EF4-FFF2-40B4-BE49-F238E27FC236}">
                <a16:creationId xmlns:a16="http://schemas.microsoft.com/office/drawing/2014/main" id="{D00AC684-4323-41D3-BF2C-3E952F97684A}"/>
              </a:ext>
            </a:extLst>
          </p:cNvPr>
          <p:cNvGrpSpPr/>
          <p:nvPr/>
        </p:nvGrpSpPr>
        <p:grpSpPr>
          <a:xfrm>
            <a:off x="7185204" y="2067191"/>
            <a:ext cx="1665825" cy="1768713"/>
            <a:chOff x="2090379" y="620594"/>
            <a:chExt cx="1665825" cy="1768713"/>
          </a:xfrm>
        </p:grpSpPr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ABAB2811-C998-45C7-BC56-159D81C94936}"/>
                </a:ext>
              </a:extLst>
            </p:cNvPr>
            <p:cNvSpPr/>
            <p:nvPr/>
          </p:nvSpPr>
          <p:spPr>
            <a:xfrm>
              <a:off x="2090379" y="99018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B738652B-CA30-44AA-A3B1-C6CDAE431CBE}"/>
                </a:ext>
              </a:extLst>
            </p:cNvPr>
            <p:cNvSpPr/>
            <p:nvPr/>
          </p:nvSpPr>
          <p:spPr>
            <a:xfrm>
              <a:off x="2766654" y="108543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80750DFA-A032-4627-84A6-1245AAA03266}"/>
                </a:ext>
              </a:extLst>
            </p:cNvPr>
            <p:cNvSpPr/>
            <p:nvPr/>
          </p:nvSpPr>
          <p:spPr>
            <a:xfrm>
              <a:off x="2318979" y="150453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44808DBA-9CBB-494A-A2A9-0386BF0C51D0}"/>
                </a:ext>
              </a:extLst>
            </p:cNvPr>
            <p:cNvSpPr/>
            <p:nvPr/>
          </p:nvSpPr>
          <p:spPr>
            <a:xfrm>
              <a:off x="3338154" y="139975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EC6CABFE-A339-4247-85AB-8A5E05239085}"/>
                </a:ext>
              </a:extLst>
            </p:cNvPr>
            <p:cNvSpPr/>
            <p:nvPr/>
          </p:nvSpPr>
          <p:spPr>
            <a:xfrm>
              <a:off x="2519004" y="15997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CC1084A7-78EE-4E0E-A04F-E7F5A7BBBA01}"/>
                </a:ext>
              </a:extLst>
            </p:cNvPr>
            <p:cNvSpPr/>
            <p:nvPr/>
          </p:nvSpPr>
          <p:spPr>
            <a:xfrm>
              <a:off x="3085101" y="20112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C7FF2AAA-423F-4E62-8579-3B1FD3020A74}"/>
                </a:ext>
              </a:extLst>
            </p:cNvPr>
            <p:cNvSpPr/>
            <p:nvPr/>
          </p:nvSpPr>
          <p:spPr>
            <a:xfrm>
              <a:off x="2919054" y="179980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1759C74B-E4B5-4C57-BE14-0F05162A825E}"/>
                </a:ext>
              </a:extLst>
            </p:cNvPr>
            <p:cNvSpPr/>
            <p:nvPr/>
          </p:nvSpPr>
          <p:spPr>
            <a:xfrm>
              <a:off x="3237501" y="207791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3CF2E0CA-3F09-43C8-A137-FF57FFE46080}"/>
                </a:ext>
              </a:extLst>
            </p:cNvPr>
            <p:cNvSpPr/>
            <p:nvPr/>
          </p:nvSpPr>
          <p:spPr>
            <a:xfrm>
              <a:off x="2671404" y="197125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A0373057-1451-4731-9370-721C63E0B758}"/>
                </a:ext>
              </a:extLst>
            </p:cNvPr>
            <p:cNvSpPr/>
            <p:nvPr/>
          </p:nvSpPr>
          <p:spPr>
            <a:xfrm>
              <a:off x="2842854" y="19045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CCBA7BBC-8B18-4371-B6EF-F29ACB83862B}"/>
                </a:ext>
              </a:extLst>
            </p:cNvPr>
            <p:cNvSpPr/>
            <p:nvPr/>
          </p:nvSpPr>
          <p:spPr>
            <a:xfrm>
              <a:off x="2976204" y="20569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14C1C6A0-29EB-4B94-BCDD-D99CEDEC73BF}"/>
                </a:ext>
              </a:extLst>
            </p:cNvPr>
            <p:cNvSpPr/>
            <p:nvPr/>
          </p:nvSpPr>
          <p:spPr>
            <a:xfrm>
              <a:off x="3042879" y="237130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B179C1E8-7F77-40F9-98BC-919AC7B064B8}"/>
                </a:ext>
              </a:extLst>
            </p:cNvPr>
            <p:cNvSpPr/>
            <p:nvPr/>
          </p:nvSpPr>
          <p:spPr>
            <a:xfrm>
              <a:off x="3538179" y="215223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190FD82A-93AD-46A8-819E-1A78F47520C2}"/>
                </a:ext>
              </a:extLst>
            </p:cNvPr>
            <p:cNvSpPr/>
            <p:nvPr/>
          </p:nvSpPr>
          <p:spPr>
            <a:xfrm>
              <a:off x="3433404" y="183790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B1116432-645F-42D8-BD4F-2EC69D672956}"/>
                </a:ext>
              </a:extLst>
            </p:cNvPr>
            <p:cNvSpPr/>
            <p:nvPr/>
          </p:nvSpPr>
          <p:spPr>
            <a:xfrm>
              <a:off x="3585804" y="138070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23FB7851-9F9F-47DD-AE5A-EF92BEDCB31C}"/>
                </a:ext>
              </a:extLst>
            </p:cNvPr>
            <p:cNvSpPr/>
            <p:nvPr/>
          </p:nvSpPr>
          <p:spPr>
            <a:xfrm>
              <a:off x="3738204" y="9520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7FEA553D-21D1-4CEB-816A-3A636F4CB8A1}"/>
                </a:ext>
              </a:extLst>
            </p:cNvPr>
            <p:cNvSpPr/>
            <p:nvPr/>
          </p:nvSpPr>
          <p:spPr>
            <a:xfrm>
              <a:off x="3338154" y="11044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22DB4A44-990F-4C35-8DBB-645CAED54A99}"/>
                </a:ext>
              </a:extLst>
            </p:cNvPr>
            <p:cNvSpPr/>
            <p:nvPr/>
          </p:nvSpPr>
          <p:spPr>
            <a:xfrm>
              <a:off x="2408826" y="10206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2B4C1172-417F-42CE-B037-CD186345281D}"/>
                </a:ext>
              </a:extLst>
            </p:cNvPr>
            <p:cNvSpPr/>
            <p:nvPr/>
          </p:nvSpPr>
          <p:spPr>
            <a:xfrm>
              <a:off x="2561226" y="6205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B7C0AB2D-4D55-4796-9679-A13BE4FAFFA7}"/>
                </a:ext>
              </a:extLst>
            </p:cNvPr>
            <p:cNvSpPr/>
            <p:nvPr/>
          </p:nvSpPr>
          <p:spPr>
            <a:xfrm>
              <a:off x="2713626" y="118256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2BED7FD2-069E-4DE7-BE93-D8D312ED8BFE}"/>
                </a:ext>
              </a:extLst>
            </p:cNvPr>
            <p:cNvSpPr/>
            <p:nvPr/>
          </p:nvSpPr>
          <p:spPr>
            <a:xfrm>
              <a:off x="2866026" y="6205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C0878C4E-56F5-4B6D-879D-D258056B22BD}"/>
                </a:ext>
              </a:extLst>
            </p:cNvPr>
            <p:cNvSpPr/>
            <p:nvPr/>
          </p:nvSpPr>
          <p:spPr>
            <a:xfrm>
              <a:off x="3170826" y="15730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59416A3A-3052-4A4C-AF88-274E5AA13B5E}"/>
                </a:ext>
              </a:extLst>
            </p:cNvPr>
            <p:cNvSpPr/>
            <p:nvPr/>
          </p:nvSpPr>
          <p:spPr>
            <a:xfrm>
              <a:off x="2285001" y="10968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A0FA2FCD-1A02-46A6-A21D-0D09C279F29F}"/>
                </a:ext>
              </a:extLst>
            </p:cNvPr>
            <p:cNvSpPr/>
            <p:nvPr/>
          </p:nvSpPr>
          <p:spPr>
            <a:xfrm>
              <a:off x="2732676" y="167786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A20024B4-6B45-47B8-A997-39ADFF3D15A9}"/>
                </a:ext>
              </a:extLst>
            </p:cNvPr>
            <p:cNvSpPr/>
            <p:nvPr/>
          </p:nvSpPr>
          <p:spPr>
            <a:xfrm>
              <a:off x="2789826" y="13444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78F4041A-7E2C-45A1-8BDE-5AFB5AA51766}"/>
                </a:ext>
              </a:extLst>
            </p:cNvPr>
            <p:cNvSpPr/>
            <p:nvPr/>
          </p:nvSpPr>
          <p:spPr>
            <a:xfrm>
              <a:off x="2942226" y="150641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>
              <a:extLst>
                <a:ext uri="{FF2B5EF4-FFF2-40B4-BE49-F238E27FC236}">
                  <a16:creationId xmlns:a16="http://schemas.microsoft.com/office/drawing/2014/main" id="{33FDFABC-277B-4C25-8FAB-00C9383EC1F2}"/>
                </a:ext>
              </a:extLst>
            </p:cNvPr>
            <p:cNvSpPr/>
            <p:nvPr/>
          </p:nvSpPr>
          <p:spPr>
            <a:xfrm>
              <a:off x="2885076" y="101111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9E8B96BB-40EF-4198-8A95-EDBF49CCB3D0}"/>
                </a:ext>
              </a:extLst>
            </p:cNvPr>
            <p:cNvSpPr/>
            <p:nvPr/>
          </p:nvSpPr>
          <p:spPr>
            <a:xfrm>
              <a:off x="2646951" y="17826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B5900421-78A0-49CB-A02F-1F44DD4A4192}"/>
                </a:ext>
              </a:extLst>
            </p:cNvPr>
            <p:cNvSpPr/>
            <p:nvPr/>
          </p:nvSpPr>
          <p:spPr>
            <a:xfrm>
              <a:off x="3018426" y="18778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0FB913FE-BE3B-42AC-9A71-AEB267796437}"/>
                </a:ext>
              </a:extLst>
            </p:cNvPr>
            <p:cNvSpPr/>
            <p:nvPr/>
          </p:nvSpPr>
          <p:spPr>
            <a:xfrm>
              <a:off x="2842854" y="174265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6" name="Ellipse 235">
              <a:extLst>
                <a:ext uri="{FF2B5EF4-FFF2-40B4-BE49-F238E27FC236}">
                  <a16:creationId xmlns:a16="http://schemas.microsoft.com/office/drawing/2014/main" id="{BB9CCBD8-4C70-4A56-9C8C-8F95385B8BA4}"/>
                </a:ext>
              </a:extLst>
            </p:cNvPr>
            <p:cNvSpPr/>
            <p:nvPr/>
          </p:nvSpPr>
          <p:spPr>
            <a:xfrm>
              <a:off x="3161301" y="7729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9" name="ZoneTexte 238">
            <a:extLst>
              <a:ext uri="{FF2B5EF4-FFF2-40B4-BE49-F238E27FC236}">
                <a16:creationId xmlns:a16="http://schemas.microsoft.com/office/drawing/2014/main" id="{18743B77-9BDD-44B1-BE7B-7C60B39CC871}"/>
              </a:ext>
            </a:extLst>
          </p:cNvPr>
          <p:cNvSpPr txBox="1"/>
          <p:nvPr/>
        </p:nvSpPr>
        <p:spPr>
          <a:xfrm>
            <a:off x="7362029" y="5953196"/>
            <a:ext cx="41617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chemeClr val="accent2">
                    <a:lumMod val="50000"/>
                  </a:schemeClr>
                </a:solidFill>
              </a:rPr>
              <a:t>0. 1 </a:t>
            </a:r>
            <a:r>
              <a:rPr lang="fr-FR" sz="2200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fr-FR" sz="2200" dirty="0">
                <a:solidFill>
                  <a:schemeClr val="accent2">
                    <a:lumMod val="50000"/>
                  </a:schemeClr>
                </a:solidFill>
              </a:rPr>
              <a:t>m ~ 10</a:t>
            </a:r>
            <a:r>
              <a:rPr lang="fr-FR" sz="2200" baseline="30000" dirty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fr-FR" sz="2200" dirty="0">
                <a:solidFill>
                  <a:schemeClr val="accent2">
                    <a:lumMod val="50000"/>
                  </a:schemeClr>
                </a:solidFill>
              </a:rPr>
              <a:t> adsorption sites </a:t>
            </a:r>
          </a:p>
        </p:txBody>
      </p:sp>
      <p:cxnSp>
        <p:nvCxnSpPr>
          <p:cNvPr id="240" name="Connecteur droit avec flèche 239">
            <a:extLst>
              <a:ext uri="{FF2B5EF4-FFF2-40B4-BE49-F238E27FC236}">
                <a16:creationId xmlns:a16="http://schemas.microsoft.com/office/drawing/2014/main" id="{DB360549-4FB3-4C25-A685-3C6A57C1CD89}"/>
              </a:ext>
            </a:extLst>
          </p:cNvPr>
          <p:cNvCxnSpPr>
            <a:cxnSpLocks/>
          </p:cNvCxnSpPr>
          <p:nvPr/>
        </p:nvCxnSpPr>
        <p:spPr>
          <a:xfrm flipV="1">
            <a:off x="6892825" y="5955181"/>
            <a:ext cx="5020561" cy="3805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C242E661-2F22-4E17-BB1C-8A00C446BE1C}"/>
              </a:ext>
            </a:extLst>
          </p:cNvPr>
          <p:cNvSpPr txBox="1"/>
          <p:nvPr/>
        </p:nvSpPr>
        <p:spPr>
          <a:xfrm>
            <a:off x="528112" y="63913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 </a:t>
            </a:r>
            <a:r>
              <a:rPr lang="fr-FR" dirty="0" err="1"/>
              <a:t>atoms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AB3240-FCD9-4DC4-836C-0A991ACDAF77}"/>
              </a:ext>
            </a:extLst>
          </p:cNvPr>
          <p:cNvSpPr txBox="1"/>
          <p:nvPr/>
        </p:nvSpPr>
        <p:spPr>
          <a:xfrm>
            <a:off x="485405" y="722360"/>
            <a:ext cx="2214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r>
              <a:rPr lang="fr-FR" dirty="0" err="1"/>
              <a:t>Accrete</a:t>
            </a:r>
            <a:r>
              <a:rPr lang="fr-FR" dirty="0"/>
              <a:t> (</a:t>
            </a:r>
            <a:r>
              <a:rPr lang="fr-FR" dirty="0" err="1"/>
              <a:t>sticking</a:t>
            </a:r>
            <a:r>
              <a:rPr lang="fr-FR" dirty="0"/>
              <a:t> &lt;1)</a:t>
            </a:r>
          </a:p>
          <a:p>
            <a:r>
              <a:rPr lang="fr-FR" dirty="0"/>
              <a:t>At a rate of ~  per </a:t>
            </a:r>
            <a:r>
              <a:rPr lang="fr-FR" dirty="0" err="1"/>
              <a:t>day</a:t>
            </a:r>
            <a:endParaRPr lang="fr-FR" dirty="0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C0AB0346-6F4E-46DA-A141-1E60C0BEF911}"/>
              </a:ext>
            </a:extLst>
          </p:cNvPr>
          <p:cNvSpPr/>
          <p:nvPr/>
        </p:nvSpPr>
        <p:spPr>
          <a:xfrm>
            <a:off x="177161" y="640802"/>
            <a:ext cx="329045" cy="335098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>
                  <a:shade val="67500"/>
                  <a:satMod val="115000"/>
                </a:sysClr>
              </a:gs>
              <a:gs pos="100000">
                <a:sysClr val="window" lastClr="FFFFFF">
                  <a:shade val="100000"/>
                  <a:satMod val="115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C75882-D854-4806-90EF-38D16F2C0DE0}"/>
              </a:ext>
            </a:extLst>
          </p:cNvPr>
          <p:cNvSpPr/>
          <p:nvPr/>
        </p:nvSpPr>
        <p:spPr>
          <a:xfrm>
            <a:off x="8633004" y="5481"/>
            <a:ext cx="3260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Matar+10 JCP, Chaabouni+12 A&amp;A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4B06F0-FAFD-4713-A2F9-803135FCB181}"/>
              </a:ext>
            </a:extLst>
          </p:cNvPr>
          <p:cNvSpPr/>
          <p:nvPr/>
        </p:nvSpPr>
        <p:spPr>
          <a:xfrm>
            <a:off x="324533" y="4823251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Gas particules freeze out on cold surfaces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3731319-637B-4638-8610-B5957002B06E}"/>
              </a:ext>
            </a:extLst>
          </p:cNvPr>
          <p:cNvSpPr/>
          <p:nvPr/>
        </p:nvSpPr>
        <p:spPr>
          <a:xfrm>
            <a:off x="508904" y="1745779"/>
            <a:ext cx="438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Diffusion ~  ms </a:t>
            </a:r>
            <a:r>
              <a:rPr lang="fr-FR" dirty="0" err="1"/>
              <a:t>scale</a:t>
            </a:r>
            <a:r>
              <a:rPr lang="fr-FR" dirty="0"/>
              <a:t> at 10 K for H, </a:t>
            </a:r>
            <a:r>
              <a:rPr lang="fr-F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(N and O) </a:t>
            </a:r>
          </a:p>
        </p:txBody>
      </p:sp>
      <p:sp>
        <p:nvSpPr>
          <p:cNvPr id="242" name="ZoneTexte 241">
            <a:extLst>
              <a:ext uri="{FF2B5EF4-FFF2-40B4-BE49-F238E27FC236}">
                <a16:creationId xmlns:a16="http://schemas.microsoft.com/office/drawing/2014/main" id="{EB6D64C5-130F-42BA-A9E5-5B3314834458}"/>
              </a:ext>
            </a:extLst>
          </p:cNvPr>
          <p:cNvSpPr txBox="1"/>
          <p:nvPr/>
        </p:nvSpPr>
        <p:spPr>
          <a:xfrm>
            <a:off x="8625443" y="419636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Matar+08 A&amp;A, </a:t>
            </a:r>
            <a:r>
              <a:rPr lang="fr-F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Minissale+16 A&amp;A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92DB87-90A9-4538-B1F5-E4C99DB15B10}"/>
              </a:ext>
            </a:extLst>
          </p:cNvPr>
          <p:cNvSpPr txBox="1"/>
          <p:nvPr/>
        </p:nvSpPr>
        <p:spPr>
          <a:xfrm>
            <a:off x="509460" y="2484651"/>
            <a:ext cx="368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Reaction</a:t>
            </a:r>
            <a:r>
              <a:rPr lang="fr-FR" dirty="0"/>
              <a:t> and formation of </a:t>
            </a:r>
            <a:r>
              <a:rPr lang="fr-FR" dirty="0" err="1"/>
              <a:t>molecules</a:t>
            </a:r>
            <a:endParaRPr lang="fr-FR" dirty="0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E39182B6-47D8-49A0-9754-6CC1F6858DB2}"/>
              </a:ext>
            </a:extLst>
          </p:cNvPr>
          <p:cNvSpPr/>
          <p:nvPr/>
        </p:nvSpPr>
        <p:spPr>
          <a:xfrm>
            <a:off x="3750566" y="165953"/>
            <a:ext cx="329045" cy="335098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>
                  <a:shade val="67500"/>
                  <a:satMod val="115000"/>
                </a:sysClr>
              </a:gs>
              <a:gs pos="100000">
                <a:sysClr val="window" lastClr="FFFFFF">
                  <a:shade val="100000"/>
                  <a:satMod val="115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975362DA-F6F3-4828-B9A8-82579D792DC9}"/>
              </a:ext>
            </a:extLst>
          </p:cNvPr>
          <p:cNvSpPr/>
          <p:nvPr/>
        </p:nvSpPr>
        <p:spPr>
          <a:xfrm>
            <a:off x="4647189" y="22598"/>
            <a:ext cx="329045" cy="335098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>
                  <a:shade val="67500"/>
                  <a:satMod val="115000"/>
                </a:sysClr>
              </a:gs>
              <a:gs pos="100000">
                <a:sysClr val="window" lastClr="FFFFFF">
                  <a:shade val="100000"/>
                  <a:satMod val="115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0720E4-4B93-4FE8-BEA2-2BC36404BB38}"/>
              </a:ext>
            </a:extLst>
          </p:cNvPr>
          <p:cNvSpPr txBox="1"/>
          <p:nvPr/>
        </p:nvSpPr>
        <p:spPr>
          <a:xfrm>
            <a:off x="8620350" y="1384590"/>
            <a:ext cx="1763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 + H </a:t>
            </a:r>
            <a:r>
              <a:rPr lang="fr-FR" dirty="0">
                <a:sym typeface="Wingdings" panose="05000000000000000000" pitchFamily="2" charset="2"/>
              </a:rPr>
              <a:t> OH</a:t>
            </a:r>
          </a:p>
          <a:p>
            <a:r>
              <a:rPr lang="fr-FR" dirty="0">
                <a:sym typeface="Wingdings" panose="05000000000000000000" pitchFamily="2" charset="2"/>
              </a:rPr>
              <a:t>OH + H  H</a:t>
            </a:r>
            <a:r>
              <a:rPr lang="fr-FR" baseline="-25000" dirty="0">
                <a:sym typeface="Wingdings" panose="05000000000000000000" pitchFamily="2" charset="2"/>
              </a:rPr>
              <a:t>2</a:t>
            </a:r>
            <a:r>
              <a:rPr lang="fr-FR" dirty="0">
                <a:sym typeface="Wingdings" panose="05000000000000000000" pitchFamily="2" charset="2"/>
              </a:rPr>
              <a:t>O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6FDA8E-520B-4A97-A676-16C5B79FF93D}"/>
              </a:ext>
            </a:extLst>
          </p:cNvPr>
          <p:cNvSpPr txBox="1"/>
          <p:nvPr/>
        </p:nvSpPr>
        <p:spPr>
          <a:xfrm>
            <a:off x="8630254" y="728396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Dulieu+10 A&amp;A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D3E82F68-1BC6-4191-80E1-BAF3FCEF543D}"/>
              </a:ext>
            </a:extLst>
          </p:cNvPr>
          <p:cNvSpPr/>
          <p:nvPr/>
        </p:nvSpPr>
        <p:spPr>
          <a:xfrm>
            <a:off x="3750566" y="571499"/>
            <a:ext cx="341374" cy="317205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bg1">
                  <a:lumMod val="85000"/>
                  <a:lumOff val="1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FE9FC8B-3FC0-4C07-B6E9-05D53ADE8760}"/>
              </a:ext>
            </a:extLst>
          </p:cNvPr>
          <p:cNvSpPr/>
          <p:nvPr/>
        </p:nvSpPr>
        <p:spPr>
          <a:xfrm>
            <a:off x="3051810" y="0"/>
            <a:ext cx="2486025" cy="982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id="{9E0BB689-5C7E-4BDA-B84A-579379749191}"/>
              </a:ext>
            </a:extLst>
          </p:cNvPr>
          <p:cNvCxnSpPr>
            <a:cxnSpLocks/>
          </p:cNvCxnSpPr>
          <p:nvPr/>
        </p:nvCxnSpPr>
        <p:spPr>
          <a:xfrm>
            <a:off x="0" y="494833"/>
            <a:ext cx="5300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itre 1">
            <a:extLst>
              <a:ext uri="{FF2B5EF4-FFF2-40B4-BE49-F238E27FC236}">
                <a16:creationId xmlns:a16="http://schemas.microsoft.com/office/drawing/2014/main" id="{BEA8F781-3C5E-47B4-A408-1F610CD74AC5}"/>
              </a:ext>
            </a:extLst>
          </p:cNvPr>
          <p:cNvSpPr txBox="1">
            <a:spLocks/>
          </p:cNvSpPr>
          <p:nvPr/>
        </p:nvSpPr>
        <p:spPr>
          <a:xfrm>
            <a:off x="16353" y="-36415"/>
            <a:ext cx="8616651" cy="522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err="1"/>
              <a:t>Growth</a:t>
            </a:r>
            <a:r>
              <a:rPr lang="fr-FR" sz="2400" dirty="0"/>
              <a:t> of </a:t>
            </a:r>
            <a:r>
              <a:rPr lang="fr-FR" sz="2400" dirty="0" err="1"/>
              <a:t>molecular</a:t>
            </a:r>
            <a:r>
              <a:rPr lang="fr-FR" sz="2400" dirty="0"/>
              <a:t> </a:t>
            </a:r>
            <a:r>
              <a:rPr lang="fr-FR" sz="2400" dirty="0" err="1"/>
              <a:t>mantles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1327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695 L 0.39506 0.70695 L 0.48034 0.61945 L 0.53985 0.61528 L 0.54649 0.65347 L 0.5254 0.69931 L 0.54792 0.70347 L 0.54792 0.70347 L 0.54792 0.70347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2.5E-6 -4.07407E-6 C 0.00156 0.00278 0.00312 0.00579 0.00482 0.0088 C 0.00586 0.01135 0.00664 0.01436 0.00807 0.01644 C 0.01823 0.0301 0.00742 0.01528 0.02643 0.04306 C 0.03034 0.04862 0.03125 0.04954 0.03502 0.05463 C 0.03646 0.05649 0.03841 0.05764 0.03945 0.06019 C 0.04062 0.06366 0.04179 0.06713 0.04336 0.07037 C 0.04375 0.0713 0.04414 0.07223 0.04466 0.07269 C 0.0539 0.08287 0.04179 0.06528 0.05664 0.08449 C 0.05859 0.08681 0.05989 0.09028 0.06146 0.09283 C 0.07617 0.11482 0.05156 0.0757 0.06784 0.09954 C 0.07786 0.11412 0.07031 0.10695 0.08138 0.12084 C 0.08255 0.12223 0.08385 0.12315 0.08515 0.12431 C 0.09088 0.13727 0.08515 0.12686 0.09101 0.13264 C 0.09232 0.1338 0.09349 0.13588 0.09479 0.1375 C 0.09778 0.14098 0.10091 0.14422 0.1039 0.14746 C 0.10586 0.14954 0.10794 0.15116 0.10976 0.15348 C 0.11276 0.15718 0.11601 0.16088 0.11901 0.16505 C 0.12005 0.16644 0.1207 0.16875 0.12174 0.17014 C 0.12656 0.1757 0.13242 0.17917 0.13763 0.18311 C 0.13984 0.18704 0.14153 0.19144 0.14401 0.19491 C 0.14648 0.19838 0.15143 0.20116 0.15416 0.20556 C 0.15534 0.20787 0.15625 0.21065 0.15755 0.2132 C 0.15859 0.21528 0.15989 0.2169 0.1608 0.21899 C 0.16172 0.22084 0.16185 0.22338 0.16276 0.22477 C 0.16354 0.22593 0.16471 0.22547 0.16562 0.2257 C 0.16888 0.2294 0.16497 0.22454 0.16901 0.23125 C 0.16953 0.23218 0.17044 0.23264 0.17096 0.2338 C 0.17174 0.23519 0.17213 0.23727 0.17291 0.23866 C 0.17357 0.23982 0.17461 0.24005 0.17526 0.24121 C 0.1819 0.25116 0.17877 0.24908 0.18554 0.25718 C 0.18789 0.25996 0.19049 0.26297 0.1931 0.26551 C 0.19375 0.26598 0.1944 0.26644 0.19518 0.26713 C 0.19752 0.27014 0.1957 0.26991 0.19844 0.27385 C 0.19948 0.27547 0.20104 0.27639 0.20234 0.27801 C 0.20364 0.27963 0.20508 0.28195 0.20664 0.28287 C 0.20807 0.2838 0.2095 0.28473 0.21094 0.28542 C 0.21159 0.28565 0.21224 0.28588 0.21289 0.28635 C 0.21406 0.28681 0.21523 0.28727 0.21627 0.28797 C 0.22148 0.29676 0.21458 0.28565 0.21927 0.29098 C 0.22044 0.29237 0.22122 0.29468 0.22252 0.29607 C 0.22357 0.29723 0.22487 0.29746 0.22591 0.29862 C 0.22708 0.29977 0.22799 0.30162 0.22929 0.30278 C 0.23502 0.30787 0.24101 0.31227 0.24661 0.3176 C 0.24791 0.31899 0.24883 0.32107 0.25 0.32269 C 0.25221 0.3257 0.25156 0.325 0.25429 0.32686 C 0.25508 0.32871 0.25573 0.33102 0.25677 0.33264 C 0.25729 0.33334 0.2582 0.33264 0.25872 0.33357 C 0.25963 0.33519 0.26028 0.3375 0.26107 0.33936 C 0.26211 0.34445 0.26067 0.33959 0.26354 0.34352 C 0.26393 0.34422 0.26406 0.34514 0.26445 0.34607 C 0.2651 0.34746 0.26692 0.35139 0.26784 0.35255 C 0.26849 0.35301 0.2694 0.35301 0.27018 0.35324 C 0.27083 0.35394 0.27161 0.3544 0.27226 0.35487 C 0.27291 0.35556 0.27383 0.35579 0.27461 0.35672 C 0.27526 0.35718 0.27591 0.35834 0.27656 0.35903 C 0.27695 0.35973 0.27747 0.36019 0.27799 0.36088 C 0.27864 0.36158 0.27916 0.3625 0.27982 0.3632 C 0.2806 0.36389 0.28125 0.36436 0.2819 0.36505 C 0.28229 0.36551 0.28268 0.36621 0.2832 0.36667 C 0.28385 0.36713 0.2845 0.36713 0.28515 0.36737 C 0.28607 0.36852 0.28672 0.36991 0.28763 0.37084 C 0.29166 0.375 0.29179 0.37477 0.29492 0.37662 C 0.31002 0.39491 0.29101 0.37107 0.30299 0.3882 C 0.30351 0.38912 0.30416 0.38959 0.30495 0.39005 C 0.30703 0.39121 0.30911 0.39213 0.3112 0.39329 C 0.3125 0.39399 0.31393 0.39422 0.3151 0.39491 C 0.31601 0.39561 0.31692 0.39653 0.31797 0.39746 C 0.31914 0.39838 0.32018 0.4 0.32135 0.4007 C 0.32239 0.40139 0.3237 0.40139 0.32474 0.40162 C 0.3276 0.40602 0.33008 0.40996 0.33346 0.41389 C 0.33398 0.41459 0.33476 0.41482 0.33528 0.41551 C 0.34192 0.425 0.33919 0.42338 0.34544 0.42963 C 0.34974 0.43403 0.35429 0.4375 0.35846 0.44213 C 0.36888 0.45371 0.35911 0.44931 0.37109 0.45232 C 0.37161 0.45324 0.37213 0.45463 0.37291 0.45556 C 0.37604 0.45926 0.37812 0.45857 0.38203 0.45973 C 0.38333 0.46112 0.38437 0.46274 0.38594 0.46366 C 0.38724 0.46459 0.3888 0.46343 0.39036 0.46459 C 0.39101 0.46505 0.39101 0.46713 0.39166 0.46783 C 0.39258 0.46875 0.39362 0.46899 0.39466 0.46945 C 0.39674 0.475 0.39414 0.46968 0.397 0.47292 C 0.39752 0.47338 0.39791 0.47454 0.39844 0.47524 C 0.39896 0.47616 0.39987 0.47686 0.40039 0.47778 C 0.40286 0.48218 0.40091 0.48172 0.40482 0.48612 C 0.40521 0.48681 0.40573 0.48704 0.40612 0.48774 C 0.40677 0.48889 0.40703 0.49005 0.40755 0.49121 C 0.40898 0.49375 0.40924 0.49329 0.41002 0.49607 C 0.41263 0.50533 0.41015 0.49885 0.41289 0.50533 C 0.41302 0.50625 0.41315 0.50695 0.41328 0.50787 C 0.41354 0.5088 0.41419 0.50926 0.41445 0.51042 C 0.41471 0.51158 0.41445 0.51343 0.41484 0.51459 C 0.41575 0.51644 0.41705 0.51783 0.4181 0.51945 C 0.41953 0.52593 0.41862 0.52199 0.42448 0.53172 C 0.425 0.53264 0.42565 0.53357 0.42643 0.53426 C 0.43372 0.54121 0.43294 0.54028 0.43984 0.54422 C 0.44062 0.54537 0.4414 0.54676 0.44232 0.54769 C 0.46458 0.56852 0.45846 0.56065 0.49284 0.57176 C 0.49075 0.58311 0.49062 0.57801 0.49153 0.58658 C 0.49153 0.59352 0.48724 0.61274 0.49336 0.61737 C 0.49427 0.61806 0.49531 0.61852 0.49635 0.61899 C 0.49713 0.62037 0.49791 0.62153 0.4987 0.62315 C 0.49896 0.62385 0.49857 0.6257 0.49909 0.6257 C 0.49974 0.6257 0.49948 0.62408 0.49974 0.62315 C 0.50065 0.61875 0.50013 0.61991 0.50117 0.61829 L 0.41771 0.69699 L 0.46745 0.80903 L 0.52864 0.77338 L 0.52474 0.75162 L 0.53255 0.77824 L 0.53255 0.77755 " pathEditMode="relative" rAng="0" ptsTypes="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28" y="4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28255 0.75741 L 0.39505 0.66088 L 0.48685 0.65672 L 0.5207 0.72986 L 0.54401 0.79838 L 0.52252 0.77662 L 0.51927 0.81574 L 0.50325 0.82338 L 0.49909 0.82408 L 0.48646 0.80834 L 0.48594 0.82593 L 0.49388 0.80417 L 0.49388 0.8044 " pathEditMode="relative" rAng="0" ptsTypes="AAAAAAAAAAAAAA">
                                      <p:cBhvr>
                                        <p:cTn id="21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1" y="4129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/>
      <p:bldP spid="246" grpId="0" animBg="1"/>
      <p:bldP spid="4" grpId="0"/>
      <p:bldP spid="5" grpId="0"/>
      <p:bldP spid="2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e 41">
            <a:extLst>
              <a:ext uri="{FF2B5EF4-FFF2-40B4-BE49-F238E27FC236}">
                <a16:creationId xmlns:a16="http://schemas.microsoft.com/office/drawing/2014/main" id="{B8D44181-E905-49A5-BD9B-29AAEFB4609D}"/>
              </a:ext>
            </a:extLst>
          </p:cNvPr>
          <p:cNvGrpSpPr/>
          <p:nvPr/>
        </p:nvGrpSpPr>
        <p:grpSpPr>
          <a:xfrm>
            <a:off x="9500821" y="1441627"/>
            <a:ext cx="1665825" cy="1768713"/>
            <a:chOff x="9500821" y="1441627"/>
            <a:chExt cx="1665825" cy="1768713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58B1435-BCA8-40BB-B3F0-2FA89E6954C2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2FF385F-8128-4FFF-B61C-221317E1B5CE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990D0C0-170B-4A2F-BFA9-8F8C65A290B4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DA7F310-AD96-4C1F-A52D-585EF2CFE3D0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815E102-CF55-49C6-A906-D9B8A1313A24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23F5B2A-0B0F-4494-96DF-103827A90131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A54AF7A-E392-4712-82E4-8CDB354B83E8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1B9538D-21BB-420F-B5EB-080D6D4F1BC1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E2AF64B-671A-4B4C-B12C-D75C0929F646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5DD8147-C3FA-4783-BA0F-81A2EC789FB0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C6A37BA-C94F-43D7-9AAA-9977445D5BA2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D18F1EA-CFB1-4287-9E2C-35AF09BC7869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0138108-30A7-4E19-B38A-884142FCB96E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B4091C0-C568-499A-BE33-28AAA00E43DA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A320B3A-EAEF-4042-AA55-6D9B043E44AD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29AABD5-7FBE-446D-AF13-AED2817E6715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8695CA0-AAD7-48E4-AD0A-C55BE4B70D88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379A74E-01D7-4043-A399-DA99A003C06C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FBF887FB-C140-47CF-B2BC-6129BDCFBC58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642DC278-2F52-4483-B90E-EBD8B0EFA5F2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5523193-02E6-4607-84A3-542E2905EFDB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76512DC-33DC-4CE9-96CE-3FF9A661F554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C723141-521F-4546-9081-2D1733770AED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8426B82F-7817-4211-8F16-F3AF9E48B873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463FA43-5D5A-481C-AFD4-037FE99579FC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F494865A-EED4-4FEB-AE6B-469D80488793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ED54AAD8-1B0C-4350-B810-E367B78FD992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4C8F58A-A90C-4C4E-BEE6-92BA50413F63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F6D71306-6E06-408D-9854-3AE69C03653B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78FE93FF-3A81-4CEF-8D33-16B8600F3D51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2EA85B04-4B32-4788-980D-2106DC7B8CEC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497FF91-EF7F-4581-B88A-AC2C9D509A40}"/>
              </a:ext>
            </a:extLst>
          </p:cNvPr>
          <p:cNvGrpSpPr/>
          <p:nvPr/>
        </p:nvGrpSpPr>
        <p:grpSpPr>
          <a:xfrm>
            <a:off x="8387446" y="2880514"/>
            <a:ext cx="1665825" cy="1768713"/>
            <a:chOff x="9500821" y="1441627"/>
            <a:chExt cx="1665825" cy="1768713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253BE3BC-6EB3-4F87-B925-1D91FAB9DBF5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BBC870F6-7B88-4112-A8C0-3CB655A8EA4A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55A3E894-D39C-46DA-9DA6-448745910386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0B2534C0-694E-45CA-A075-7A43692B7004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7AC9027F-EA9A-406A-A4F1-8B6F108D6A98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7FCE3A8-A4C2-4FAB-9BB7-AD7AFC83AE51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BCA00A3F-F37B-44DC-8B26-CDB8B7312702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02D6F51C-2464-4AFD-BAB7-AB204F76E971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A89429F3-23F5-4EB8-B845-D27A594CCC15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02EFF9F1-79F2-44E9-B3DD-A976695ABCAF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4F3F1BF-6691-4208-9472-64FC81446F9E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992E9B22-BADC-4067-835B-5BD5861332C8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874B4F77-B39A-46C8-9ECD-DF3A5E8C520B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AC0B8420-EEA6-478B-A6D6-CACCC3706A46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B8C1E3FF-0243-4945-B685-864D0E3573F9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FA83D32C-D829-4150-9EED-52CA462C0F93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9D4B367B-B7DD-45BA-8050-7B3BF0D4C827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81EACDCF-3E5F-467E-9524-EE337313E851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D041CA11-1B0C-41B8-B7AA-3DD618EE0C14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786CD025-89B1-4BE2-A3FA-EB3900D92FC5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F701B5CC-C581-4D15-BC28-3DBCFA8BDFA6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4A034F65-350F-4CD6-8638-D5BBE07A7A26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C6CE32A0-CD02-4268-9761-E68244FABAA2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6A3DAD1E-8913-4C4A-B8FC-C43DAAB79B40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E3A41DD-5AA6-4C77-B3F6-4913998D730B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3649B508-969B-4549-B087-AC7F5DE8AB65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EB4EACFE-2C81-4B02-BE21-1323EEDA3CCF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A338D23C-2D1C-4AE6-8F77-8BEE1812E631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0CC49880-9629-4CC2-89C6-67ADA078FDCE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173D8DD8-A133-4473-829F-0372EBC69C31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8D8A052-C353-4860-AAAE-0DEF8AB6CB97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7EA0521-E428-4BF6-8E95-FDBC24A62A2F}"/>
              </a:ext>
            </a:extLst>
          </p:cNvPr>
          <p:cNvGrpSpPr/>
          <p:nvPr/>
        </p:nvGrpSpPr>
        <p:grpSpPr>
          <a:xfrm>
            <a:off x="10194080" y="2973409"/>
            <a:ext cx="1665825" cy="1768713"/>
            <a:chOff x="9500821" y="1441627"/>
            <a:chExt cx="1665825" cy="1768713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309B132B-A34C-49DA-9BD5-D04648629EE2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53F7C9D5-161F-4C56-8DB2-03A609BDB9C2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AB2EC83B-CCBD-43D8-9D0F-511B267A0B94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CFE78815-A2C2-413E-82B2-E11C88332CE7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CCA997F9-C71B-4F8D-A556-B734C590A387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ACC5B06D-9B8C-496C-A64B-6D95E98CFBB3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985355CC-34D7-4F63-8A20-979E854E11D7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47C03360-191B-4189-AAC8-983929CF5D38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A724362E-EB2A-402A-949E-94791EBE31E7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9C446B84-41EB-4DE3-9278-F7F83499FBCE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255D7E59-33DB-4318-8F46-12C4881AA2B9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3E5EE364-BA20-4818-9233-A20F412A0EE2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76B020C2-791B-40A3-842B-61F95F9DE936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DA1846BD-F48F-4874-A0FD-4BE4BACF0079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128E5698-93D6-47EB-8933-5D28C870D705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520398DA-D0FE-481A-931E-3D6A03ADCBC4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31C05935-0927-4D13-86B3-8FC3CA445072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A1A8E156-2C98-4459-82B5-F491567162DC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9EDB5E95-5402-43F3-ABC6-3545D346206C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9110A648-983C-4F2A-97FC-010CA9A58351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676D9FC9-3403-4247-8E57-B451E5B80338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811E073-295D-47BC-B9C8-7516D233D01F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C14A70D8-2EF0-4265-B1FB-0259B3A8C54D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B63BADD7-44E0-4741-B7AD-36FAAD92C42C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E9690DA7-7833-4CBF-B927-C48D2EBFF17E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2150ECEE-8458-45D3-BE34-BC01488816B5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AB47ABA3-B023-40AE-8796-8982110A838D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5BDDF904-ACAE-44D2-A57C-3F5780EFF7F6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1313C916-88E6-4C06-A355-DD1860B5A681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814EA324-6D30-4D1A-873D-C60768534920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071E2560-68BC-4648-919E-B521A1AFD1D8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7A8C38AF-C63A-4695-A03A-2D51B1ED9D61}"/>
              </a:ext>
            </a:extLst>
          </p:cNvPr>
          <p:cNvGrpSpPr/>
          <p:nvPr/>
        </p:nvGrpSpPr>
        <p:grpSpPr>
          <a:xfrm>
            <a:off x="5703313" y="4966288"/>
            <a:ext cx="1665825" cy="1768713"/>
            <a:chOff x="9500821" y="1441627"/>
            <a:chExt cx="1665825" cy="1768713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23E9512D-8C35-41D2-9080-FF797E220B83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24E10D70-9CA2-4B39-B3D2-E5D42FC5BE3A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D557F68E-84EB-4958-AE5A-1F14290D10B9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83E3C610-E34C-4312-B0CC-0071C391EC0E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324E28B9-0B4D-43E8-A285-D9981A824CBF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031033C0-ADD1-445D-9362-459C758920B2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3907B406-1A1D-4DAC-ABB2-09C31BBC27FA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B06B62AC-6383-44C5-AFF2-5FA16E700A97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E0112FD2-0C4C-4C0B-BA60-FD8015428DB7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9F8E94B0-2A31-4D59-81B8-4F3B110BCB0F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BA41F04C-D832-4020-B10B-C2596CA4D030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952CBBFE-E2BF-49D2-AE6E-B69CB0C97D85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1FEC66EB-10B2-419D-BA72-E923C7143632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C78FEC47-7093-4A6B-9B1A-0A112A147214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E1CBB1AE-2FD4-4DBB-A72D-14F510CE28DA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F6390F00-828B-4BA3-999A-268A8712E6BE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16618CA4-379C-4D87-B6F8-562C8D32B728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5303DC75-D59C-4030-9533-0E470A6BD1F2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7BD1D601-DFED-48C2-85F7-10EF2E5FF7B9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75CCEF8E-E501-40D4-8917-8D353425C7A7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2F5AA254-01C7-469E-B4F4-7C6B90171C2F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DC866B66-F2BE-4674-AF11-1873272D9130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366AE998-4562-4655-9103-00ADEC9FA9C8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E19F8DBD-E125-4A1D-AD5A-BE04B9C488F7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E0B3EB66-7E59-4E6A-9E57-376BCF007C0A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8613FB17-3AD2-4DD2-9DA2-84E96E701E70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DCE8827E-7124-4B0A-A313-230775FE7FE7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9C0A9344-A156-465F-8B20-662F4BA2F6F7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836F9934-3D7D-401E-B9FF-551476E7DB9D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1DE639CB-3740-42D2-A852-E995E9EE5C15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2F9FAB33-3D20-4844-960A-1EAA905BF5DF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5" name="Groupe 234">
            <a:extLst>
              <a:ext uri="{FF2B5EF4-FFF2-40B4-BE49-F238E27FC236}">
                <a16:creationId xmlns:a16="http://schemas.microsoft.com/office/drawing/2014/main" id="{A362F110-45DC-4A3D-8EA6-57E0ACF7CFE2}"/>
              </a:ext>
            </a:extLst>
          </p:cNvPr>
          <p:cNvGrpSpPr/>
          <p:nvPr/>
        </p:nvGrpSpPr>
        <p:grpSpPr>
          <a:xfrm>
            <a:off x="5778933" y="1429607"/>
            <a:ext cx="1513425" cy="1768713"/>
            <a:chOff x="5842736" y="1679333"/>
            <a:chExt cx="1513425" cy="1768713"/>
          </a:xfrm>
        </p:grpSpPr>
        <p:sp>
          <p:nvSpPr>
            <p:cNvPr id="172" name="Ellipse 171">
              <a:extLst>
                <a:ext uri="{FF2B5EF4-FFF2-40B4-BE49-F238E27FC236}">
                  <a16:creationId xmlns:a16="http://schemas.microsoft.com/office/drawing/2014/main" id="{8449D216-64B7-4B0A-92C1-9C2A1756F37F}"/>
                </a:ext>
              </a:extLst>
            </p:cNvPr>
            <p:cNvSpPr/>
            <p:nvPr/>
          </p:nvSpPr>
          <p:spPr>
            <a:xfrm>
              <a:off x="5842736" y="204892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>
              <a:extLst>
                <a:ext uri="{FF2B5EF4-FFF2-40B4-BE49-F238E27FC236}">
                  <a16:creationId xmlns:a16="http://schemas.microsoft.com/office/drawing/2014/main" id="{7D5F1D52-97C0-43E4-A1C7-41F7D2A71173}"/>
                </a:ext>
              </a:extLst>
            </p:cNvPr>
            <p:cNvSpPr/>
            <p:nvPr/>
          </p:nvSpPr>
          <p:spPr>
            <a:xfrm>
              <a:off x="6519011" y="214417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Ellipse 173">
              <a:extLst>
                <a:ext uri="{FF2B5EF4-FFF2-40B4-BE49-F238E27FC236}">
                  <a16:creationId xmlns:a16="http://schemas.microsoft.com/office/drawing/2014/main" id="{77239557-617E-4A54-8694-0199EA29AB34}"/>
                </a:ext>
              </a:extLst>
            </p:cNvPr>
            <p:cNvSpPr/>
            <p:nvPr/>
          </p:nvSpPr>
          <p:spPr>
            <a:xfrm>
              <a:off x="6071336" y="2563271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Ellipse 174">
              <a:extLst>
                <a:ext uri="{FF2B5EF4-FFF2-40B4-BE49-F238E27FC236}">
                  <a16:creationId xmlns:a16="http://schemas.microsoft.com/office/drawing/2014/main" id="{2F9F20C4-3C8F-419B-9D81-982632DB1960}"/>
                </a:ext>
              </a:extLst>
            </p:cNvPr>
            <p:cNvSpPr/>
            <p:nvPr/>
          </p:nvSpPr>
          <p:spPr>
            <a:xfrm>
              <a:off x="7090511" y="2458496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F6371731-A7EA-44B4-81B3-F64E5171B60F}"/>
                </a:ext>
              </a:extLst>
            </p:cNvPr>
            <p:cNvSpPr/>
            <p:nvPr/>
          </p:nvSpPr>
          <p:spPr>
            <a:xfrm>
              <a:off x="6271361" y="26585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176">
              <a:extLst>
                <a:ext uri="{FF2B5EF4-FFF2-40B4-BE49-F238E27FC236}">
                  <a16:creationId xmlns:a16="http://schemas.microsoft.com/office/drawing/2014/main" id="{8CF38A25-F0A3-41E5-8BCE-4B1883B04C10}"/>
                </a:ext>
              </a:extLst>
            </p:cNvPr>
            <p:cNvSpPr/>
            <p:nvPr/>
          </p:nvSpPr>
          <p:spPr>
            <a:xfrm>
              <a:off x="6837458" y="30699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>
              <a:extLst>
                <a:ext uri="{FF2B5EF4-FFF2-40B4-BE49-F238E27FC236}">
                  <a16:creationId xmlns:a16="http://schemas.microsoft.com/office/drawing/2014/main" id="{68B11FB6-1B2D-42EB-B4F1-40AB3CC37B42}"/>
                </a:ext>
              </a:extLst>
            </p:cNvPr>
            <p:cNvSpPr/>
            <p:nvPr/>
          </p:nvSpPr>
          <p:spPr>
            <a:xfrm>
              <a:off x="6671411" y="285854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>
              <a:extLst>
                <a:ext uri="{FF2B5EF4-FFF2-40B4-BE49-F238E27FC236}">
                  <a16:creationId xmlns:a16="http://schemas.microsoft.com/office/drawing/2014/main" id="{64E838CC-F0C2-433C-9EE3-7B5F3B8DD68A}"/>
                </a:ext>
              </a:extLst>
            </p:cNvPr>
            <p:cNvSpPr/>
            <p:nvPr/>
          </p:nvSpPr>
          <p:spPr>
            <a:xfrm>
              <a:off x="6989858" y="313665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>
              <a:extLst>
                <a:ext uri="{FF2B5EF4-FFF2-40B4-BE49-F238E27FC236}">
                  <a16:creationId xmlns:a16="http://schemas.microsoft.com/office/drawing/2014/main" id="{DEBD7878-C3DB-4E6A-848B-A8B8981B3DAC}"/>
                </a:ext>
              </a:extLst>
            </p:cNvPr>
            <p:cNvSpPr/>
            <p:nvPr/>
          </p:nvSpPr>
          <p:spPr>
            <a:xfrm>
              <a:off x="6423761" y="302999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id="{638D756A-8793-42BF-9287-A02F5C4DEE8D}"/>
                </a:ext>
              </a:extLst>
            </p:cNvPr>
            <p:cNvSpPr/>
            <p:nvPr/>
          </p:nvSpPr>
          <p:spPr>
            <a:xfrm>
              <a:off x="6595211" y="29633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>
              <a:extLst>
                <a:ext uri="{FF2B5EF4-FFF2-40B4-BE49-F238E27FC236}">
                  <a16:creationId xmlns:a16="http://schemas.microsoft.com/office/drawing/2014/main" id="{CED42B6E-E59B-4346-A0BB-CBC09DF9316A}"/>
                </a:ext>
              </a:extLst>
            </p:cNvPr>
            <p:cNvSpPr/>
            <p:nvPr/>
          </p:nvSpPr>
          <p:spPr>
            <a:xfrm>
              <a:off x="6728561" y="31157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Ellipse 183">
              <a:extLst>
                <a:ext uri="{FF2B5EF4-FFF2-40B4-BE49-F238E27FC236}">
                  <a16:creationId xmlns:a16="http://schemas.microsoft.com/office/drawing/2014/main" id="{C36A0D46-1CF1-4E83-BD7C-D3EF5F3314DC}"/>
                </a:ext>
              </a:extLst>
            </p:cNvPr>
            <p:cNvSpPr/>
            <p:nvPr/>
          </p:nvSpPr>
          <p:spPr>
            <a:xfrm>
              <a:off x="6795236" y="343004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025C9E95-C89A-43FB-8A73-394F7F0CEBD6}"/>
                </a:ext>
              </a:extLst>
            </p:cNvPr>
            <p:cNvSpPr/>
            <p:nvPr/>
          </p:nvSpPr>
          <p:spPr>
            <a:xfrm>
              <a:off x="7290536" y="321097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>
              <a:extLst>
                <a:ext uri="{FF2B5EF4-FFF2-40B4-BE49-F238E27FC236}">
                  <a16:creationId xmlns:a16="http://schemas.microsoft.com/office/drawing/2014/main" id="{8951AA62-5FA6-4284-B714-C65E02D60B32}"/>
                </a:ext>
              </a:extLst>
            </p:cNvPr>
            <p:cNvSpPr/>
            <p:nvPr/>
          </p:nvSpPr>
          <p:spPr>
            <a:xfrm>
              <a:off x="7185761" y="289664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EA4BF244-7D58-42F5-9CD3-73422CA15F77}"/>
                </a:ext>
              </a:extLst>
            </p:cNvPr>
            <p:cNvSpPr/>
            <p:nvPr/>
          </p:nvSpPr>
          <p:spPr>
            <a:xfrm>
              <a:off x="7338161" y="243944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3EBEA085-852A-45B3-A0D0-F7FC73C484C1}"/>
                </a:ext>
              </a:extLst>
            </p:cNvPr>
            <p:cNvSpPr/>
            <p:nvPr/>
          </p:nvSpPr>
          <p:spPr>
            <a:xfrm>
              <a:off x="7090511" y="2163221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9FF57BC0-5EC0-4D74-BD42-02256ED80FB6}"/>
                </a:ext>
              </a:extLst>
            </p:cNvPr>
            <p:cNvSpPr/>
            <p:nvPr/>
          </p:nvSpPr>
          <p:spPr>
            <a:xfrm>
              <a:off x="6161183" y="20793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190">
              <a:extLst>
                <a:ext uri="{FF2B5EF4-FFF2-40B4-BE49-F238E27FC236}">
                  <a16:creationId xmlns:a16="http://schemas.microsoft.com/office/drawing/2014/main" id="{4328A234-DFD7-4FB3-BEB0-372DCADAF90D}"/>
                </a:ext>
              </a:extLst>
            </p:cNvPr>
            <p:cNvSpPr/>
            <p:nvPr/>
          </p:nvSpPr>
          <p:spPr>
            <a:xfrm>
              <a:off x="6313583" y="16793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1705CB53-9022-49D2-9903-A7DF8E319CE8}"/>
                </a:ext>
              </a:extLst>
            </p:cNvPr>
            <p:cNvSpPr/>
            <p:nvPr/>
          </p:nvSpPr>
          <p:spPr>
            <a:xfrm>
              <a:off x="6465983" y="224130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3" name="Ellipse 192">
              <a:extLst>
                <a:ext uri="{FF2B5EF4-FFF2-40B4-BE49-F238E27FC236}">
                  <a16:creationId xmlns:a16="http://schemas.microsoft.com/office/drawing/2014/main" id="{613C8E70-DFE3-4E3E-AD10-D0822EA35184}"/>
                </a:ext>
              </a:extLst>
            </p:cNvPr>
            <p:cNvSpPr/>
            <p:nvPr/>
          </p:nvSpPr>
          <p:spPr>
            <a:xfrm>
              <a:off x="6618383" y="16793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C1926A49-B0F5-4B1C-A0A5-03735C707FC3}"/>
                </a:ext>
              </a:extLst>
            </p:cNvPr>
            <p:cNvSpPr/>
            <p:nvPr/>
          </p:nvSpPr>
          <p:spPr>
            <a:xfrm>
              <a:off x="6923183" y="26318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5" name="Ellipse 194">
              <a:extLst>
                <a:ext uri="{FF2B5EF4-FFF2-40B4-BE49-F238E27FC236}">
                  <a16:creationId xmlns:a16="http://schemas.microsoft.com/office/drawing/2014/main" id="{39086C1F-D661-45FE-B347-DB355D8F53C1}"/>
                </a:ext>
              </a:extLst>
            </p:cNvPr>
            <p:cNvSpPr/>
            <p:nvPr/>
          </p:nvSpPr>
          <p:spPr>
            <a:xfrm>
              <a:off x="6037358" y="21555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6" name="Ellipse 195">
              <a:extLst>
                <a:ext uri="{FF2B5EF4-FFF2-40B4-BE49-F238E27FC236}">
                  <a16:creationId xmlns:a16="http://schemas.microsoft.com/office/drawing/2014/main" id="{8444E4FD-2E16-4245-8DC1-67BC1591D244}"/>
                </a:ext>
              </a:extLst>
            </p:cNvPr>
            <p:cNvSpPr/>
            <p:nvPr/>
          </p:nvSpPr>
          <p:spPr>
            <a:xfrm>
              <a:off x="6485033" y="273660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7" name="Ellipse 196">
              <a:extLst>
                <a:ext uri="{FF2B5EF4-FFF2-40B4-BE49-F238E27FC236}">
                  <a16:creationId xmlns:a16="http://schemas.microsoft.com/office/drawing/2014/main" id="{D81E463D-3332-4C57-90BE-1B00D97F0392}"/>
                </a:ext>
              </a:extLst>
            </p:cNvPr>
            <p:cNvSpPr/>
            <p:nvPr/>
          </p:nvSpPr>
          <p:spPr>
            <a:xfrm>
              <a:off x="6542183" y="24032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8" name="Ellipse 197">
              <a:extLst>
                <a:ext uri="{FF2B5EF4-FFF2-40B4-BE49-F238E27FC236}">
                  <a16:creationId xmlns:a16="http://schemas.microsoft.com/office/drawing/2014/main" id="{186DD446-12BF-4E96-892F-02ACA5067CAB}"/>
                </a:ext>
              </a:extLst>
            </p:cNvPr>
            <p:cNvSpPr/>
            <p:nvPr/>
          </p:nvSpPr>
          <p:spPr>
            <a:xfrm>
              <a:off x="6694583" y="256515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4A7506CF-0B2B-4286-AD4D-C0A8ED2D6370}"/>
                </a:ext>
              </a:extLst>
            </p:cNvPr>
            <p:cNvSpPr/>
            <p:nvPr/>
          </p:nvSpPr>
          <p:spPr>
            <a:xfrm>
              <a:off x="6637433" y="2069858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0" name="Ellipse 199">
              <a:extLst>
                <a:ext uri="{FF2B5EF4-FFF2-40B4-BE49-F238E27FC236}">
                  <a16:creationId xmlns:a16="http://schemas.microsoft.com/office/drawing/2014/main" id="{81626851-50E2-470E-9589-C6C08BEFA6ED}"/>
                </a:ext>
              </a:extLst>
            </p:cNvPr>
            <p:cNvSpPr/>
            <p:nvPr/>
          </p:nvSpPr>
          <p:spPr>
            <a:xfrm>
              <a:off x="6399308" y="284138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1" name="Ellipse 200">
              <a:extLst>
                <a:ext uri="{FF2B5EF4-FFF2-40B4-BE49-F238E27FC236}">
                  <a16:creationId xmlns:a16="http://schemas.microsoft.com/office/drawing/2014/main" id="{B91D8DCE-FE78-41DE-81DB-0339CF795F49}"/>
                </a:ext>
              </a:extLst>
            </p:cNvPr>
            <p:cNvSpPr/>
            <p:nvPr/>
          </p:nvSpPr>
          <p:spPr>
            <a:xfrm>
              <a:off x="6770783" y="2936633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8F59AA3E-A097-4C33-881D-C2CF25890ED6}"/>
                </a:ext>
              </a:extLst>
            </p:cNvPr>
            <p:cNvSpPr/>
            <p:nvPr/>
          </p:nvSpPr>
          <p:spPr>
            <a:xfrm>
              <a:off x="6595211" y="2801396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3" name="Groupe 202">
            <a:extLst>
              <a:ext uri="{FF2B5EF4-FFF2-40B4-BE49-F238E27FC236}">
                <a16:creationId xmlns:a16="http://schemas.microsoft.com/office/drawing/2014/main" id="{B7A96B46-7E4F-4775-A198-6F5B9AFEFB89}"/>
              </a:ext>
            </a:extLst>
          </p:cNvPr>
          <p:cNvGrpSpPr/>
          <p:nvPr/>
        </p:nvGrpSpPr>
        <p:grpSpPr>
          <a:xfrm>
            <a:off x="6156858" y="3421770"/>
            <a:ext cx="1665825" cy="1768713"/>
            <a:chOff x="9500821" y="1441627"/>
            <a:chExt cx="1665825" cy="1768713"/>
          </a:xfrm>
        </p:grpSpPr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AAB368A6-91C2-4520-9690-D071F4A811BD}"/>
                </a:ext>
              </a:extLst>
            </p:cNvPr>
            <p:cNvSpPr/>
            <p:nvPr/>
          </p:nvSpPr>
          <p:spPr>
            <a:xfrm>
              <a:off x="9500821" y="181121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AD507C9C-FD60-4061-9B2C-E6D348BFA24B}"/>
                </a:ext>
              </a:extLst>
            </p:cNvPr>
            <p:cNvSpPr/>
            <p:nvPr/>
          </p:nvSpPr>
          <p:spPr>
            <a:xfrm>
              <a:off x="10177096" y="19064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7BCCE6E9-F5FF-4EDF-B684-27A10FAC2F0F}"/>
                </a:ext>
              </a:extLst>
            </p:cNvPr>
            <p:cNvSpPr/>
            <p:nvPr/>
          </p:nvSpPr>
          <p:spPr>
            <a:xfrm>
              <a:off x="9729421" y="2325565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5DC5F3DA-597F-46FA-BB75-61931F3F0049}"/>
                </a:ext>
              </a:extLst>
            </p:cNvPr>
            <p:cNvSpPr/>
            <p:nvPr/>
          </p:nvSpPr>
          <p:spPr>
            <a:xfrm>
              <a:off x="10748596" y="2220790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B28BD33F-6E17-4C1E-9BAC-9FC34AB5448A}"/>
                </a:ext>
              </a:extLst>
            </p:cNvPr>
            <p:cNvSpPr/>
            <p:nvPr/>
          </p:nvSpPr>
          <p:spPr>
            <a:xfrm>
              <a:off x="9929446" y="24208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6ADAB2A2-EA16-4D37-B451-DD52B0E97759}"/>
                </a:ext>
              </a:extLst>
            </p:cNvPr>
            <p:cNvSpPr/>
            <p:nvPr/>
          </p:nvSpPr>
          <p:spPr>
            <a:xfrm>
              <a:off x="10495543" y="28322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9E6D7BFB-B5BF-49D6-B6E1-05BD5FD57324}"/>
                </a:ext>
              </a:extLst>
            </p:cNvPr>
            <p:cNvSpPr/>
            <p:nvPr/>
          </p:nvSpPr>
          <p:spPr>
            <a:xfrm>
              <a:off x="10329496" y="26208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1" name="Ellipse 210">
              <a:extLst>
                <a:ext uri="{FF2B5EF4-FFF2-40B4-BE49-F238E27FC236}">
                  <a16:creationId xmlns:a16="http://schemas.microsoft.com/office/drawing/2014/main" id="{56D77D85-BD3E-4844-BFCD-B2880AA38E6D}"/>
                </a:ext>
              </a:extLst>
            </p:cNvPr>
            <p:cNvSpPr/>
            <p:nvPr/>
          </p:nvSpPr>
          <p:spPr>
            <a:xfrm>
              <a:off x="10605721" y="1645690"/>
              <a:ext cx="72000" cy="79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Ellipse 211">
              <a:extLst>
                <a:ext uri="{FF2B5EF4-FFF2-40B4-BE49-F238E27FC236}">
                  <a16:creationId xmlns:a16="http://schemas.microsoft.com/office/drawing/2014/main" id="{55814E13-5E4F-461C-A2A8-95CD94A3C5C4}"/>
                </a:ext>
              </a:extLst>
            </p:cNvPr>
            <p:cNvSpPr/>
            <p:nvPr/>
          </p:nvSpPr>
          <p:spPr>
            <a:xfrm>
              <a:off x="10647943" y="28989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3" name="Ellipse 212">
              <a:extLst>
                <a:ext uri="{FF2B5EF4-FFF2-40B4-BE49-F238E27FC236}">
                  <a16:creationId xmlns:a16="http://schemas.microsoft.com/office/drawing/2014/main" id="{46918DCA-F9E3-46AE-87F1-C966BAD61B40}"/>
                </a:ext>
              </a:extLst>
            </p:cNvPr>
            <p:cNvSpPr/>
            <p:nvPr/>
          </p:nvSpPr>
          <p:spPr>
            <a:xfrm>
              <a:off x="10081846" y="27922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4" name="Ellipse 213">
              <a:extLst>
                <a:ext uri="{FF2B5EF4-FFF2-40B4-BE49-F238E27FC236}">
                  <a16:creationId xmlns:a16="http://schemas.microsoft.com/office/drawing/2014/main" id="{950ABDEE-A22D-4935-9E8C-520B2FBDD491}"/>
                </a:ext>
              </a:extLst>
            </p:cNvPr>
            <p:cNvSpPr/>
            <p:nvPr/>
          </p:nvSpPr>
          <p:spPr>
            <a:xfrm>
              <a:off x="10253296" y="27256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5" name="Ellipse 214">
              <a:extLst>
                <a:ext uri="{FF2B5EF4-FFF2-40B4-BE49-F238E27FC236}">
                  <a16:creationId xmlns:a16="http://schemas.microsoft.com/office/drawing/2014/main" id="{D48CB2CB-90E9-4D28-B185-F029C7333D37}"/>
                </a:ext>
              </a:extLst>
            </p:cNvPr>
            <p:cNvSpPr/>
            <p:nvPr/>
          </p:nvSpPr>
          <p:spPr>
            <a:xfrm>
              <a:off x="10386646" y="28780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Ellipse 215">
              <a:extLst>
                <a:ext uri="{FF2B5EF4-FFF2-40B4-BE49-F238E27FC236}">
                  <a16:creationId xmlns:a16="http://schemas.microsoft.com/office/drawing/2014/main" id="{455B8F5A-D8E6-42AC-BE53-A16205CCF33B}"/>
                </a:ext>
              </a:extLst>
            </p:cNvPr>
            <p:cNvSpPr/>
            <p:nvPr/>
          </p:nvSpPr>
          <p:spPr>
            <a:xfrm>
              <a:off x="10453321" y="31923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Ellipse 216">
              <a:extLst>
                <a:ext uri="{FF2B5EF4-FFF2-40B4-BE49-F238E27FC236}">
                  <a16:creationId xmlns:a16="http://schemas.microsoft.com/office/drawing/2014/main" id="{8728BF73-078F-4D44-80FF-8D0917DC6241}"/>
                </a:ext>
              </a:extLst>
            </p:cNvPr>
            <p:cNvSpPr/>
            <p:nvPr/>
          </p:nvSpPr>
          <p:spPr>
            <a:xfrm>
              <a:off x="10948621" y="297326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219A9021-E970-4FE0-ADCD-C3C4AC36FB79}"/>
                </a:ext>
              </a:extLst>
            </p:cNvPr>
            <p:cNvSpPr/>
            <p:nvPr/>
          </p:nvSpPr>
          <p:spPr>
            <a:xfrm>
              <a:off x="10843846" y="26589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9" name="Ellipse 218">
              <a:extLst>
                <a:ext uri="{FF2B5EF4-FFF2-40B4-BE49-F238E27FC236}">
                  <a16:creationId xmlns:a16="http://schemas.microsoft.com/office/drawing/2014/main" id="{3D73364F-4F60-428B-8259-88446F30B153}"/>
                </a:ext>
              </a:extLst>
            </p:cNvPr>
            <p:cNvSpPr/>
            <p:nvPr/>
          </p:nvSpPr>
          <p:spPr>
            <a:xfrm>
              <a:off x="10996246" y="220174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0" name="Ellipse 219">
              <a:extLst>
                <a:ext uri="{FF2B5EF4-FFF2-40B4-BE49-F238E27FC236}">
                  <a16:creationId xmlns:a16="http://schemas.microsoft.com/office/drawing/2014/main" id="{DFF56F0F-5D3D-4875-A15A-E3AA492F93FA}"/>
                </a:ext>
              </a:extLst>
            </p:cNvPr>
            <p:cNvSpPr/>
            <p:nvPr/>
          </p:nvSpPr>
          <p:spPr>
            <a:xfrm>
              <a:off x="11148646" y="17731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1" name="Ellipse 220">
              <a:extLst>
                <a:ext uri="{FF2B5EF4-FFF2-40B4-BE49-F238E27FC236}">
                  <a16:creationId xmlns:a16="http://schemas.microsoft.com/office/drawing/2014/main" id="{23781E05-5550-4314-8279-D553C35042A1}"/>
                </a:ext>
              </a:extLst>
            </p:cNvPr>
            <p:cNvSpPr/>
            <p:nvPr/>
          </p:nvSpPr>
          <p:spPr>
            <a:xfrm>
              <a:off x="10748596" y="1925515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CC9BC1B9-F770-423F-80E8-D4BF157ED109}"/>
                </a:ext>
              </a:extLst>
            </p:cNvPr>
            <p:cNvSpPr/>
            <p:nvPr/>
          </p:nvSpPr>
          <p:spPr>
            <a:xfrm>
              <a:off x="9819268" y="1841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" name="Ellipse 222">
              <a:extLst>
                <a:ext uri="{FF2B5EF4-FFF2-40B4-BE49-F238E27FC236}">
                  <a16:creationId xmlns:a16="http://schemas.microsoft.com/office/drawing/2014/main" id="{0C742BDD-55EA-4D17-8086-50E008313F15}"/>
                </a:ext>
              </a:extLst>
            </p:cNvPr>
            <p:cNvSpPr/>
            <p:nvPr/>
          </p:nvSpPr>
          <p:spPr>
            <a:xfrm>
              <a:off x="99716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4" name="Ellipse 223">
              <a:extLst>
                <a:ext uri="{FF2B5EF4-FFF2-40B4-BE49-F238E27FC236}">
                  <a16:creationId xmlns:a16="http://schemas.microsoft.com/office/drawing/2014/main" id="{4772363B-9A84-4242-A156-51215CBF95BA}"/>
                </a:ext>
              </a:extLst>
            </p:cNvPr>
            <p:cNvSpPr/>
            <p:nvPr/>
          </p:nvSpPr>
          <p:spPr>
            <a:xfrm>
              <a:off x="10124068" y="20036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5" name="Ellipse 224">
              <a:extLst>
                <a:ext uri="{FF2B5EF4-FFF2-40B4-BE49-F238E27FC236}">
                  <a16:creationId xmlns:a16="http://schemas.microsoft.com/office/drawing/2014/main" id="{E261FDAB-84DD-418E-8E81-E34DC62F9C60}"/>
                </a:ext>
              </a:extLst>
            </p:cNvPr>
            <p:cNvSpPr/>
            <p:nvPr/>
          </p:nvSpPr>
          <p:spPr>
            <a:xfrm>
              <a:off x="10276468" y="14416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6" name="Ellipse 225">
              <a:extLst>
                <a:ext uri="{FF2B5EF4-FFF2-40B4-BE49-F238E27FC236}">
                  <a16:creationId xmlns:a16="http://schemas.microsoft.com/office/drawing/2014/main" id="{2A57DA8F-CE5C-4B85-AEF4-CF942F3DE4EE}"/>
                </a:ext>
              </a:extLst>
            </p:cNvPr>
            <p:cNvSpPr/>
            <p:nvPr/>
          </p:nvSpPr>
          <p:spPr>
            <a:xfrm>
              <a:off x="10581268" y="23941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" name="Ellipse 226">
              <a:extLst>
                <a:ext uri="{FF2B5EF4-FFF2-40B4-BE49-F238E27FC236}">
                  <a16:creationId xmlns:a16="http://schemas.microsoft.com/office/drawing/2014/main" id="{2E495434-858E-45A5-ACDF-7D0FDF4AA27D}"/>
                </a:ext>
              </a:extLst>
            </p:cNvPr>
            <p:cNvSpPr/>
            <p:nvPr/>
          </p:nvSpPr>
          <p:spPr>
            <a:xfrm>
              <a:off x="9695443" y="19178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8" name="Ellipse 227">
              <a:extLst>
                <a:ext uri="{FF2B5EF4-FFF2-40B4-BE49-F238E27FC236}">
                  <a16:creationId xmlns:a16="http://schemas.microsoft.com/office/drawing/2014/main" id="{BA010CB0-49AE-4643-8C3D-5A18C14FF88D}"/>
                </a:ext>
              </a:extLst>
            </p:cNvPr>
            <p:cNvSpPr/>
            <p:nvPr/>
          </p:nvSpPr>
          <p:spPr>
            <a:xfrm>
              <a:off x="10143118" y="249890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9" name="Ellipse 228">
              <a:extLst>
                <a:ext uri="{FF2B5EF4-FFF2-40B4-BE49-F238E27FC236}">
                  <a16:creationId xmlns:a16="http://schemas.microsoft.com/office/drawing/2014/main" id="{569A954E-C502-4D7D-B332-A7449CD29E92}"/>
                </a:ext>
              </a:extLst>
            </p:cNvPr>
            <p:cNvSpPr/>
            <p:nvPr/>
          </p:nvSpPr>
          <p:spPr>
            <a:xfrm>
              <a:off x="10200268" y="21655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0" name="Ellipse 229">
              <a:extLst>
                <a:ext uri="{FF2B5EF4-FFF2-40B4-BE49-F238E27FC236}">
                  <a16:creationId xmlns:a16="http://schemas.microsoft.com/office/drawing/2014/main" id="{57BF4BEE-E341-4C5D-BE68-44A39577B7D3}"/>
                </a:ext>
              </a:extLst>
            </p:cNvPr>
            <p:cNvSpPr/>
            <p:nvPr/>
          </p:nvSpPr>
          <p:spPr>
            <a:xfrm>
              <a:off x="10352668" y="23274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Ellipse 230">
              <a:extLst>
                <a:ext uri="{FF2B5EF4-FFF2-40B4-BE49-F238E27FC236}">
                  <a16:creationId xmlns:a16="http://schemas.microsoft.com/office/drawing/2014/main" id="{B87CF69D-CA7E-4618-B9FE-49C8DE5E0325}"/>
                </a:ext>
              </a:extLst>
            </p:cNvPr>
            <p:cNvSpPr/>
            <p:nvPr/>
          </p:nvSpPr>
          <p:spPr>
            <a:xfrm>
              <a:off x="10295518" y="1832152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45FB3C8C-288F-4CDD-8313-82242D320F6A}"/>
                </a:ext>
              </a:extLst>
            </p:cNvPr>
            <p:cNvSpPr/>
            <p:nvPr/>
          </p:nvSpPr>
          <p:spPr>
            <a:xfrm>
              <a:off x="10057393" y="260367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5155231F-03AA-4F0F-886C-16848C093EB6}"/>
                </a:ext>
              </a:extLst>
            </p:cNvPr>
            <p:cNvSpPr/>
            <p:nvPr/>
          </p:nvSpPr>
          <p:spPr>
            <a:xfrm>
              <a:off x="10428868" y="2698927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8C43AAC1-5D71-46C4-9AE5-901D60A32FD4}"/>
                </a:ext>
              </a:extLst>
            </p:cNvPr>
            <p:cNvSpPr/>
            <p:nvPr/>
          </p:nvSpPr>
          <p:spPr>
            <a:xfrm>
              <a:off x="10253296" y="2563690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7" name="Groupe 236">
            <a:extLst>
              <a:ext uri="{FF2B5EF4-FFF2-40B4-BE49-F238E27FC236}">
                <a16:creationId xmlns:a16="http://schemas.microsoft.com/office/drawing/2014/main" id="{D00AC684-4323-41D3-BF2C-3E952F97684A}"/>
              </a:ext>
            </a:extLst>
          </p:cNvPr>
          <p:cNvGrpSpPr/>
          <p:nvPr/>
        </p:nvGrpSpPr>
        <p:grpSpPr>
          <a:xfrm>
            <a:off x="7185204" y="2067191"/>
            <a:ext cx="1665825" cy="1768713"/>
            <a:chOff x="2090379" y="620594"/>
            <a:chExt cx="1665825" cy="1768713"/>
          </a:xfrm>
        </p:grpSpPr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ABAB2811-C998-45C7-BC56-159D81C94936}"/>
                </a:ext>
              </a:extLst>
            </p:cNvPr>
            <p:cNvSpPr/>
            <p:nvPr/>
          </p:nvSpPr>
          <p:spPr>
            <a:xfrm>
              <a:off x="2090379" y="99018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B738652B-CA30-44AA-A3B1-C6CDAE431CBE}"/>
                </a:ext>
              </a:extLst>
            </p:cNvPr>
            <p:cNvSpPr/>
            <p:nvPr/>
          </p:nvSpPr>
          <p:spPr>
            <a:xfrm>
              <a:off x="2766654" y="108543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80750DFA-A032-4627-84A6-1245AAA03266}"/>
                </a:ext>
              </a:extLst>
            </p:cNvPr>
            <p:cNvSpPr/>
            <p:nvPr/>
          </p:nvSpPr>
          <p:spPr>
            <a:xfrm>
              <a:off x="2318979" y="1504532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44808DBA-9CBB-494A-A2A9-0386BF0C51D0}"/>
                </a:ext>
              </a:extLst>
            </p:cNvPr>
            <p:cNvSpPr/>
            <p:nvPr/>
          </p:nvSpPr>
          <p:spPr>
            <a:xfrm>
              <a:off x="3338154" y="1399757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EC6CABFE-A339-4247-85AB-8A5E05239085}"/>
                </a:ext>
              </a:extLst>
            </p:cNvPr>
            <p:cNvSpPr/>
            <p:nvPr/>
          </p:nvSpPr>
          <p:spPr>
            <a:xfrm>
              <a:off x="2519004" y="15997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CC1084A7-78EE-4E0E-A04F-E7F5A7BBBA01}"/>
                </a:ext>
              </a:extLst>
            </p:cNvPr>
            <p:cNvSpPr/>
            <p:nvPr/>
          </p:nvSpPr>
          <p:spPr>
            <a:xfrm>
              <a:off x="3085101" y="20112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C7FF2AAA-423F-4E62-8579-3B1FD3020A74}"/>
                </a:ext>
              </a:extLst>
            </p:cNvPr>
            <p:cNvSpPr/>
            <p:nvPr/>
          </p:nvSpPr>
          <p:spPr>
            <a:xfrm>
              <a:off x="2919054" y="179980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1759C74B-E4B5-4C57-BE14-0F05162A825E}"/>
                </a:ext>
              </a:extLst>
            </p:cNvPr>
            <p:cNvSpPr/>
            <p:nvPr/>
          </p:nvSpPr>
          <p:spPr>
            <a:xfrm>
              <a:off x="3237501" y="207791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3CF2E0CA-3F09-43C8-A137-FF57FFE46080}"/>
                </a:ext>
              </a:extLst>
            </p:cNvPr>
            <p:cNvSpPr/>
            <p:nvPr/>
          </p:nvSpPr>
          <p:spPr>
            <a:xfrm>
              <a:off x="2671404" y="197125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A0373057-1451-4731-9370-721C63E0B758}"/>
                </a:ext>
              </a:extLst>
            </p:cNvPr>
            <p:cNvSpPr/>
            <p:nvPr/>
          </p:nvSpPr>
          <p:spPr>
            <a:xfrm>
              <a:off x="2842854" y="19045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CCBA7BBC-8B18-4371-B6EF-F29ACB83862B}"/>
                </a:ext>
              </a:extLst>
            </p:cNvPr>
            <p:cNvSpPr/>
            <p:nvPr/>
          </p:nvSpPr>
          <p:spPr>
            <a:xfrm>
              <a:off x="2976204" y="20569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14C1C6A0-29EB-4B94-BCDD-D99CEDEC73BF}"/>
                </a:ext>
              </a:extLst>
            </p:cNvPr>
            <p:cNvSpPr/>
            <p:nvPr/>
          </p:nvSpPr>
          <p:spPr>
            <a:xfrm>
              <a:off x="3042879" y="237130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B179C1E8-7F77-40F9-98BC-919AC7B064B8}"/>
                </a:ext>
              </a:extLst>
            </p:cNvPr>
            <p:cNvSpPr/>
            <p:nvPr/>
          </p:nvSpPr>
          <p:spPr>
            <a:xfrm>
              <a:off x="3538179" y="215223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190FD82A-93AD-46A8-819E-1A78F47520C2}"/>
                </a:ext>
              </a:extLst>
            </p:cNvPr>
            <p:cNvSpPr/>
            <p:nvPr/>
          </p:nvSpPr>
          <p:spPr>
            <a:xfrm>
              <a:off x="3433404" y="183790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B1116432-645F-42D8-BD4F-2EC69D672956}"/>
                </a:ext>
              </a:extLst>
            </p:cNvPr>
            <p:cNvSpPr/>
            <p:nvPr/>
          </p:nvSpPr>
          <p:spPr>
            <a:xfrm>
              <a:off x="3585804" y="138070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23FB7851-9F9F-47DD-AE5A-EF92BEDCB31C}"/>
                </a:ext>
              </a:extLst>
            </p:cNvPr>
            <p:cNvSpPr/>
            <p:nvPr/>
          </p:nvSpPr>
          <p:spPr>
            <a:xfrm>
              <a:off x="3738204" y="9520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7FEA553D-21D1-4CEB-816A-3A636F4CB8A1}"/>
                </a:ext>
              </a:extLst>
            </p:cNvPr>
            <p:cNvSpPr/>
            <p:nvPr/>
          </p:nvSpPr>
          <p:spPr>
            <a:xfrm>
              <a:off x="3338154" y="1104482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22DB4A44-990F-4C35-8DBB-645CAED54A99}"/>
                </a:ext>
              </a:extLst>
            </p:cNvPr>
            <p:cNvSpPr/>
            <p:nvPr/>
          </p:nvSpPr>
          <p:spPr>
            <a:xfrm>
              <a:off x="2408826" y="10206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2B4C1172-417F-42CE-B037-CD186345281D}"/>
                </a:ext>
              </a:extLst>
            </p:cNvPr>
            <p:cNvSpPr/>
            <p:nvPr/>
          </p:nvSpPr>
          <p:spPr>
            <a:xfrm>
              <a:off x="2561226" y="6205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B7C0AB2D-4D55-4796-9679-A13BE4FAFFA7}"/>
                </a:ext>
              </a:extLst>
            </p:cNvPr>
            <p:cNvSpPr/>
            <p:nvPr/>
          </p:nvSpPr>
          <p:spPr>
            <a:xfrm>
              <a:off x="2713626" y="118256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2BED7FD2-069E-4DE7-BE93-D8D312ED8BFE}"/>
                </a:ext>
              </a:extLst>
            </p:cNvPr>
            <p:cNvSpPr/>
            <p:nvPr/>
          </p:nvSpPr>
          <p:spPr>
            <a:xfrm>
              <a:off x="2866026" y="6205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C0878C4E-56F5-4B6D-879D-D258056B22BD}"/>
                </a:ext>
              </a:extLst>
            </p:cNvPr>
            <p:cNvSpPr/>
            <p:nvPr/>
          </p:nvSpPr>
          <p:spPr>
            <a:xfrm>
              <a:off x="3170826" y="15730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59416A3A-3052-4A4C-AF88-274E5AA13B5E}"/>
                </a:ext>
              </a:extLst>
            </p:cNvPr>
            <p:cNvSpPr/>
            <p:nvPr/>
          </p:nvSpPr>
          <p:spPr>
            <a:xfrm>
              <a:off x="2285001" y="10968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A0FA2FCD-1A02-46A6-A21D-0D09C279F29F}"/>
                </a:ext>
              </a:extLst>
            </p:cNvPr>
            <p:cNvSpPr/>
            <p:nvPr/>
          </p:nvSpPr>
          <p:spPr>
            <a:xfrm>
              <a:off x="2732676" y="167786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A20024B4-6B45-47B8-A997-39ADFF3D15A9}"/>
                </a:ext>
              </a:extLst>
            </p:cNvPr>
            <p:cNvSpPr/>
            <p:nvPr/>
          </p:nvSpPr>
          <p:spPr>
            <a:xfrm>
              <a:off x="2789826" y="13444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78F4041A-7E2C-45A1-8BDE-5AFB5AA51766}"/>
                </a:ext>
              </a:extLst>
            </p:cNvPr>
            <p:cNvSpPr/>
            <p:nvPr/>
          </p:nvSpPr>
          <p:spPr>
            <a:xfrm>
              <a:off x="2942226" y="150641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>
              <a:extLst>
                <a:ext uri="{FF2B5EF4-FFF2-40B4-BE49-F238E27FC236}">
                  <a16:creationId xmlns:a16="http://schemas.microsoft.com/office/drawing/2014/main" id="{33FDFABC-277B-4C25-8FAB-00C9383EC1F2}"/>
                </a:ext>
              </a:extLst>
            </p:cNvPr>
            <p:cNvSpPr/>
            <p:nvPr/>
          </p:nvSpPr>
          <p:spPr>
            <a:xfrm>
              <a:off x="2885076" y="1011119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>
              <a:extLst>
                <a:ext uri="{FF2B5EF4-FFF2-40B4-BE49-F238E27FC236}">
                  <a16:creationId xmlns:a16="http://schemas.microsoft.com/office/drawing/2014/main" id="{9E8B96BB-40EF-4198-8A95-EDBF49CCB3D0}"/>
                </a:ext>
              </a:extLst>
            </p:cNvPr>
            <p:cNvSpPr/>
            <p:nvPr/>
          </p:nvSpPr>
          <p:spPr>
            <a:xfrm>
              <a:off x="2646951" y="178264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B5900421-78A0-49CB-A02F-1F44DD4A4192}"/>
                </a:ext>
              </a:extLst>
            </p:cNvPr>
            <p:cNvSpPr/>
            <p:nvPr/>
          </p:nvSpPr>
          <p:spPr>
            <a:xfrm>
              <a:off x="3018426" y="18778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>
              <a:extLst>
                <a:ext uri="{FF2B5EF4-FFF2-40B4-BE49-F238E27FC236}">
                  <a16:creationId xmlns:a16="http://schemas.microsoft.com/office/drawing/2014/main" id="{0FB913FE-BE3B-42AC-9A71-AEB267796437}"/>
                </a:ext>
              </a:extLst>
            </p:cNvPr>
            <p:cNvSpPr/>
            <p:nvPr/>
          </p:nvSpPr>
          <p:spPr>
            <a:xfrm>
              <a:off x="2842854" y="1742657"/>
              <a:ext cx="18000" cy="1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6" name="Ellipse 235">
              <a:extLst>
                <a:ext uri="{FF2B5EF4-FFF2-40B4-BE49-F238E27FC236}">
                  <a16:creationId xmlns:a16="http://schemas.microsoft.com/office/drawing/2014/main" id="{BB9CCBD8-4C70-4A56-9C8C-8F95385B8BA4}"/>
                </a:ext>
              </a:extLst>
            </p:cNvPr>
            <p:cNvSpPr/>
            <p:nvPr/>
          </p:nvSpPr>
          <p:spPr>
            <a:xfrm>
              <a:off x="3161301" y="772994"/>
              <a:ext cx="14400" cy="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9" name="ZoneTexte 238">
            <a:extLst>
              <a:ext uri="{FF2B5EF4-FFF2-40B4-BE49-F238E27FC236}">
                <a16:creationId xmlns:a16="http://schemas.microsoft.com/office/drawing/2014/main" id="{18743B77-9BDD-44B1-BE7B-7C60B39CC871}"/>
              </a:ext>
            </a:extLst>
          </p:cNvPr>
          <p:cNvSpPr txBox="1"/>
          <p:nvPr/>
        </p:nvSpPr>
        <p:spPr>
          <a:xfrm>
            <a:off x="7945505" y="5953196"/>
            <a:ext cx="396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0. 1 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m ~ 10</a:t>
            </a:r>
            <a:r>
              <a:rPr lang="fr-FR" sz="2400" baseline="30000" dirty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 adsorption sites </a:t>
            </a:r>
          </a:p>
        </p:txBody>
      </p:sp>
      <p:cxnSp>
        <p:nvCxnSpPr>
          <p:cNvPr id="240" name="Connecteur droit avec flèche 239">
            <a:extLst>
              <a:ext uri="{FF2B5EF4-FFF2-40B4-BE49-F238E27FC236}">
                <a16:creationId xmlns:a16="http://schemas.microsoft.com/office/drawing/2014/main" id="{DB360549-4FB3-4C25-A685-3C6A57C1CD89}"/>
              </a:ext>
            </a:extLst>
          </p:cNvPr>
          <p:cNvCxnSpPr>
            <a:cxnSpLocks/>
          </p:cNvCxnSpPr>
          <p:nvPr/>
        </p:nvCxnSpPr>
        <p:spPr>
          <a:xfrm flipV="1">
            <a:off x="6892825" y="5933834"/>
            <a:ext cx="5194400" cy="5940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C242E661-2F22-4E17-BB1C-8A00C446BE1C}"/>
              </a:ext>
            </a:extLst>
          </p:cNvPr>
          <p:cNvSpPr txBox="1"/>
          <p:nvPr/>
        </p:nvSpPr>
        <p:spPr>
          <a:xfrm>
            <a:off x="528112" y="639134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 </a:t>
            </a:r>
            <a:r>
              <a:rPr lang="fr-FR" dirty="0" err="1"/>
              <a:t>atoms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AB3240-FCD9-4DC4-836C-0A991ACDAF77}"/>
              </a:ext>
            </a:extLst>
          </p:cNvPr>
          <p:cNvSpPr txBox="1"/>
          <p:nvPr/>
        </p:nvSpPr>
        <p:spPr>
          <a:xfrm>
            <a:off x="485405" y="722360"/>
            <a:ext cx="2214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r>
              <a:rPr lang="fr-FR" dirty="0" err="1"/>
              <a:t>Accrete</a:t>
            </a:r>
            <a:r>
              <a:rPr lang="fr-FR" dirty="0"/>
              <a:t> (</a:t>
            </a:r>
            <a:r>
              <a:rPr lang="fr-FR" dirty="0" err="1"/>
              <a:t>sticking</a:t>
            </a:r>
            <a:r>
              <a:rPr lang="fr-FR" dirty="0"/>
              <a:t> &lt;1)</a:t>
            </a:r>
          </a:p>
          <a:p>
            <a:r>
              <a:rPr lang="fr-FR" dirty="0"/>
              <a:t>At a rate of ~  per </a:t>
            </a:r>
            <a:r>
              <a:rPr lang="fr-FR" dirty="0" err="1"/>
              <a:t>day</a:t>
            </a:r>
            <a:endParaRPr lang="fr-FR" dirty="0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C0AB0346-6F4E-46DA-A141-1E60C0BEF911}"/>
              </a:ext>
            </a:extLst>
          </p:cNvPr>
          <p:cNvSpPr/>
          <p:nvPr/>
        </p:nvSpPr>
        <p:spPr>
          <a:xfrm>
            <a:off x="177161" y="640802"/>
            <a:ext cx="329045" cy="335098"/>
          </a:xfrm>
          <a:prstGeom prst="ellipse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</a:sysClr>
              </a:gs>
              <a:gs pos="50000">
                <a:sysClr val="window" lastClr="FFFFFF">
                  <a:shade val="67500"/>
                  <a:satMod val="115000"/>
                </a:sysClr>
              </a:gs>
              <a:gs pos="100000">
                <a:sysClr val="window" lastClr="FFFFFF">
                  <a:shade val="100000"/>
                  <a:satMod val="115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C75882-D854-4806-90EF-38D16F2C0DE0}"/>
              </a:ext>
            </a:extLst>
          </p:cNvPr>
          <p:cNvSpPr/>
          <p:nvPr/>
        </p:nvSpPr>
        <p:spPr>
          <a:xfrm>
            <a:off x="8633004" y="5481"/>
            <a:ext cx="3260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Matar+10 JCP, Chaabouni+12 A&amp;A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4B06F0-FAFD-4713-A2F9-803135FCB181}"/>
              </a:ext>
            </a:extLst>
          </p:cNvPr>
          <p:cNvSpPr/>
          <p:nvPr/>
        </p:nvSpPr>
        <p:spPr>
          <a:xfrm>
            <a:off x="324533" y="4823251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Gas particules freeze out on cold surfaces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3731319-637B-4638-8610-B5957002B06E}"/>
              </a:ext>
            </a:extLst>
          </p:cNvPr>
          <p:cNvSpPr/>
          <p:nvPr/>
        </p:nvSpPr>
        <p:spPr>
          <a:xfrm>
            <a:off x="506206" y="1745779"/>
            <a:ext cx="438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Diffusion ~  ms </a:t>
            </a:r>
            <a:r>
              <a:rPr lang="fr-FR" dirty="0" err="1"/>
              <a:t>scale</a:t>
            </a:r>
            <a:r>
              <a:rPr lang="fr-FR" dirty="0"/>
              <a:t> at 10 K for H, </a:t>
            </a:r>
            <a:r>
              <a:rPr lang="fr-F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(N and O) </a:t>
            </a:r>
          </a:p>
        </p:txBody>
      </p:sp>
      <p:sp>
        <p:nvSpPr>
          <p:cNvPr id="242" name="ZoneTexte 241">
            <a:extLst>
              <a:ext uri="{FF2B5EF4-FFF2-40B4-BE49-F238E27FC236}">
                <a16:creationId xmlns:a16="http://schemas.microsoft.com/office/drawing/2014/main" id="{EB6D64C5-130F-42BA-A9E5-5B3314834458}"/>
              </a:ext>
            </a:extLst>
          </p:cNvPr>
          <p:cNvSpPr txBox="1"/>
          <p:nvPr/>
        </p:nvSpPr>
        <p:spPr>
          <a:xfrm>
            <a:off x="8625443" y="419636"/>
            <a:ext cx="3089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Matar+08 A&amp;A, </a:t>
            </a:r>
            <a:r>
              <a:rPr lang="fr-F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Minissale+16 A&amp;A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92DB87-90A9-4538-B1F5-E4C99DB15B10}"/>
              </a:ext>
            </a:extLst>
          </p:cNvPr>
          <p:cNvSpPr txBox="1"/>
          <p:nvPr/>
        </p:nvSpPr>
        <p:spPr>
          <a:xfrm>
            <a:off x="528112" y="2467942"/>
            <a:ext cx="368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Reaction</a:t>
            </a:r>
            <a:r>
              <a:rPr lang="fr-FR" dirty="0"/>
              <a:t> and formation of </a:t>
            </a:r>
            <a:r>
              <a:rPr lang="fr-FR" dirty="0" err="1"/>
              <a:t>molecules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6FDA8E-520B-4A97-A676-16C5B79FF93D}"/>
              </a:ext>
            </a:extLst>
          </p:cNvPr>
          <p:cNvSpPr txBox="1"/>
          <p:nvPr/>
        </p:nvSpPr>
        <p:spPr>
          <a:xfrm>
            <a:off x="8629685" y="662218"/>
            <a:ext cx="3720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Dulieu+10 A&amp;A, Dulieu+19 MNRAS</a:t>
            </a:r>
          </a:p>
          <a:p>
            <a:r>
              <a:rPr lang="fr-FR" sz="1400" dirty="0"/>
              <a:t>Noble+11 MNRAS, Minissale+16 MNRAS…</a:t>
            </a:r>
          </a:p>
        </p:txBody>
      </p:sp>
      <p:sp>
        <p:nvSpPr>
          <p:cNvPr id="171" name="ZoneTexte 170">
            <a:extLst>
              <a:ext uri="{FF2B5EF4-FFF2-40B4-BE49-F238E27FC236}">
                <a16:creationId xmlns:a16="http://schemas.microsoft.com/office/drawing/2014/main" id="{FD0B4E83-C83B-4E9E-8E5A-74F5F8C877C6}"/>
              </a:ext>
            </a:extLst>
          </p:cNvPr>
          <p:cNvSpPr txBox="1"/>
          <p:nvPr/>
        </p:nvSpPr>
        <p:spPr>
          <a:xfrm>
            <a:off x="529342" y="3009002"/>
            <a:ext cx="436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Such</a:t>
            </a:r>
            <a:r>
              <a:rPr lang="fr-FR" dirty="0"/>
              <a:t> as H</a:t>
            </a:r>
            <a:r>
              <a:rPr lang="fr-FR" sz="1600" baseline="-25000" dirty="0"/>
              <a:t>2</a:t>
            </a:r>
            <a:r>
              <a:rPr lang="fr-FR" dirty="0"/>
              <a:t>O, CO</a:t>
            </a:r>
            <a:r>
              <a:rPr lang="fr-FR" sz="1600" baseline="-25000" dirty="0"/>
              <a:t>2</a:t>
            </a:r>
            <a:r>
              <a:rPr lang="fr-FR" dirty="0"/>
              <a:t>, CH</a:t>
            </a:r>
            <a:r>
              <a:rPr lang="fr-FR" baseline="-25000" dirty="0"/>
              <a:t>3</a:t>
            </a:r>
            <a:r>
              <a:rPr lang="fr-FR" dirty="0"/>
              <a:t>OH, NH</a:t>
            </a:r>
            <a:r>
              <a:rPr lang="fr-FR" baseline="-25000" dirty="0"/>
              <a:t>2</a:t>
            </a:r>
            <a:r>
              <a:rPr lang="fr-FR" dirty="0"/>
              <a:t>CHO…</a:t>
            </a:r>
          </a:p>
        </p:txBody>
      </p:sp>
      <p:sp>
        <p:nvSpPr>
          <p:cNvPr id="247" name="ZoneTexte 246">
            <a:extLst>
              <a:ext uri="{FF2B5EF4-FFF2-40B4-BE49-F238E27FC236}">
                <a16:creationId xmlns:a16="http://schemas.microsoft.com/office/drawing/2014/main" id="{6C0D819C-FA27-402B-A27E-49D72325D107}"/>
              </a:ext>
            </a:extLst>
          </p:cNvPr>
          <p:cNvSpPr txBox="1"/>
          <p:nvPr/>
        </p:nvSpPr>
        <p:spPr>
          <a:xfrm>
            <a:off x="528112" y="3633238"/>
            <a:ext cx="367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Ice</a:t>
            </a:r>
            <a:r>
              <a:rPr lang="fr-FR" dirty="0"/>
              <a:t> </a:t>
            </a:r>
            <a:r>
              <a:rPr lang="fr-FR" dirty="0" err="1"/>
              <a:t>mantle</a:t>
            </a:r>
            <a:r>
              <a:rPr lang="fr-FR" dirty="0"/>
              <a:t> </a:t>
            </a:r>
            <a:r>
              <a:rPr lang="fr-FR" dirty="0" err="1"/>
              <a:t>grows</a:t>
            </a:r>
            <a:r>
              <a:rPr lang="fr-FR" dirty="0"/>
              <a:t> as </a:t>
            </a:r>
            <a:r>
              <a:rPr lang="fr-FR" dirty="0" err="1"/>
              <a:t>depletion</a:t>
            </a:r>
            <a:r>
              <a:rPr lang="fr-FR" dirty="0"/>
              <a:t> </a:t>
            </a:r>
            <a:r>
              <a:rPr lang="fr-FR" dirty="0" err="1"/>
              <a:t>occurs</a:t>
            </a:r>
            <a:endParaRPr lang="fr-FR" dirty="0"/>
          </a:p>
        </p:txBody>
      </p:sp>
      <p:pic>
        <p:nvPicPr>
          <p:cNvPr id="238" name="Image 237" descr="Une image contenant ciel&#10;&#10;Description générée avec un niveau de confiance très élevé">
            <a:extLst>
              <a:ext uri="{FF2B5EF4-FFF2-40B4-BE49-F238E27FC236}">
                <a16:creationId xmlns:a16="http://schemas.microsoft.com/office/drawing/2014/main" id="{2A65983F-E751-42FC-A44A-4F773C209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64" y="3314146"/>
            <a:ext cx="8584363" cy="5434920"/>
          </a:xfrm>
          <a:prstGeom prst="rect">
            <a:avLst/>
          </a:prstGeom>
        </p:spPr>
      </p:pic>
      <p:pic>
        <p:nvPicPr>
          <p:cNvPr id="179" name="Image 178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255B13BF-FB1E-4821-834E-50AE671E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71" y="4944369"/>
            <a:ext cx="682233" cy="689055"/>
          </a:xfrm>
          <a:prstGeom prst="rect">
            <a:avLst/>
          </a:prstGeom>
        </p:spPr>
      </p:pic>
      <p:pic>
        <p:nvPicPr>
          <p:cNvPr id="243" name="Image 242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8E512E6D-9F15-4694-A8BB-9763782BD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87" y="4573375"/>
            <a:ext cx="682233" cy="689055"/>
          </a:xfrm>
          <a:prstGeom prst="rect">
            <a:avLst/>
          </a:prstGeom>
        </p:spPr>
      </p:pic>
      <p:pic>
        <p:nvPicPr>
          <p:cNvPr id="244" name="Image 243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68DDF835-0068-4B72-9A77-339D69FB8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5564">
            <a:off x="8827498" y="4673493"/>
            <a:ext cx="682233" cy="689055"/>
          </a:xfrm>
          <a:prstGeom prst="rect">
            <a:avLst/>
          </a:prstGeom>
        </p:spPr>
      </p:pic>
      <p:pic>
        <p:nvPicPr>
          <p:cNvPr id="245" name="Image 244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ECA3B56B-E676-4F36-8F05-A1759AE91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61357" y="4901693"/>
            <a:ext cx="682233" cy="689055"/>
          </a:xfrm>
          <a:prstGeom prst="rect">
            <a:avLst/>
          </a:prstGeom>
        </p:spPr>
      </p:pic>
      <p:pic>
        <p:nvPicPr>
          <p:cNvPr id="246" name="Image 245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4086C8CA-51CC-4DEC-918E-59A0E061A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5216" y="5129893"/>
            <a:ext cx="682233" cy="689055"/>
          </a:xfrm>
          <a:prstGeom prst="rect">
            <a:avLst/>
          </a:prstGeom>
        </p:spPr>
      </p:pic>
      <p:pic>
        <p:nvPicPr>
          <p:cNvPr id="248" name="Image 247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AC1A4C13-B9CA-4CB3-A525-4253451F6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5279">
            <a:off x="8811228" y="5472224"/>
            <a:ext cx="682233" cy="689055"/>
          </a:xfrm>
          <a:prstGeom prst="rect">
            <a:avLst/>
          </a:prstGeom>
        </p:spPr>
      </p:pic>
      <p:pic>
        <p:nvPicPr>
          <p:cNvPr id="249" name="Image 248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5C411409-F98D-46ED-9F99-A1F8F0C87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0936">
            <a:off x="7727240" y="5814555"/>
            <a:ext cx="682233" cy="689055"/>
          </a:xfrm>
          <a:prstGeom prst="rect">
            <a:avLst/>
          </a:prstGeom>
        </p:spPr>
      </p:pic>
      <p:pic>
        <p:nvPicPr>
          <p:cNvPr id="250" name="Image 249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5CE10C59-E2CA-4FFF-A699-5E854E257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4285">
            <a:off x="7066524" y="6071894"/>
            <a:ext cx="682233" cy="689055"/>
          </a:xfrm>
          <a:prstGeom prst="rect">
            <a:avLst/>
          </a:prstGeom>
        </p:spPr>
      </p:pic>
      <p:pic>
        <p:nvPicPr>
          <p:cNvPr id="251" name="Image 250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D682E68B-8167-47DC-A39F-ECB3A9D2D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4285">
            <a:off x="8339209" y="5623318"/>
            <a:ext cx="682233" cy="689055"/>
          </a:xfrm>
          <a:prstGeom prst="rect">
            <a:avLst/>
          </a:prstGeom>
        </p:spPr>
      </p:pic>
      <p:pic>
        <p:nvPicPr>
          <p:cNvPr id="252" name="Image 251" descr="Une image contenant maraca&#10;&#10;Description générée avec un niveau de confiance élevé">
            <a:extLst>
              <a:ext uri="{FF2B5EF4-FFF2-40B4-BE49-F238E27FC236}">
                <a16:creationId xmlns:a16="http://schemas.microsoft.com/office/drawing/2014/main" id="{4C2A2CB0-5BD3-423C-991F-7F4DDE1F0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8242">
            <a:off x="9636399" y="5513214"/>
            <a:ext cx="682233" cy="689055"/>
          </a:xfrm>
          <a:prstGeom prst="rect">
            <a:avLst/>
          </a:prstGeom>
        </p:spPr>
      </p:pic>
      <p:sp>
        <p:nvSpPr>
          <p:cNvPr id="253" name="Forme libre : forme 252">
            <a:extLst>
              <a:ext uri="{FF2B5EF4-FFF2-40B4-BE49-F238E27FC236}">
                <a16:creationId xmlns:a16="http://schemas.microsoft.com/office/drawing/2014/main" id="{2D7494F0-5043-4DEE-B706-E761343D67E1}"/>
              </a:ext>
            </a:extLst>
          </p:cNvPr>
          <p:cNvSpPr/>
          <p:nvPr/>
        </p:nvSpPr>
        <p:spPr>
          <a:xfrm>
            <a:off x="5708589" y="3318641"/>
            <a:ext cx="6623981" cy="3925614"/>
          </a:xfrm>
          <a:custGeom>
            <a:avLst/>
            <a:gdLst>
              <a:gd name="connsiteX0" fmla="*/ 1133640 w 6623981"/>
              <a:gd name="connsiteY0" fmla="*/ 3444766 h 3925614"/>
              <a:gd name="connsiteX1" fmla="*/ 1133640 w 6623981"/>
              <a:gd name="connsiteY1" fmla="*/ 3444766 h 3925614"/>
              <a:gd name="connsiteX2" fmla="*/ 1031164 w 6623981"/>
              <a:gd name="connsiteY2" fmla="*/ 3440825 h 3925614"/>
              <a:gd name="connsiteX3" fmla="*/ 1019340 w 6623981"/>
              <a:gd name="connsiteY3" fmla="*/ 3432942 h 3925614"/>
              <a:gd name="connsiteX4" fmla="*/ 987809 w 6623981"/>
              <a:gd name="connsiteY4" fmla="*/ 3409293 h 3925614"/>
              <a:gd name="connsiteX5" fmla="*/ 960219 w 6623981"/>
              <a:gd name="connsiteY5" fmla="*/ 3401411 h 3925614"/>
              <a:gd name="connsiteX6" fmla="*/ 948395 w 6623981"/>
              <a:gd name="connsiteY6" fmla="*/ 3397469 h 3925614"/>
              <a:gd name="connsiteX7" fmla="*/ 920805 w 6623981"/>
              <a:gd name="connsiteY7" fmla="*/ 3369880 h 3925614"/>
              <a:gd name="connsiteX8" fmla="*/ 908981 w 6623981"/>
              <a:gd name="connsiteY8" fmla="*/ 3358056 h 3925614"/>
              <a:gd name="connsiteX9" fmla="*/ 881392 w 6623981"/>
              <a:gd name="connsiteY9" fmla="*/ 3322583 h 3925614"/>
              <a:gd name="connsiteX10" fmla="*/ 865626 w 6623981"/>
              <a:gd name="connsiteY10" fmla="*/ 3306818 h 3925614"/>
              <a:gd name="connsiteX11" fmla="*/ 849860 w 6623981"/>
              <a:gd name="connsiteY11" fmla="*/ 3294993 h 3925614"/>
              <a:gd name="connsiteX12" fmla="*/ 830154 w 6623981"/>
              <a:gd name="connsiteY12" fmla="*/ 3267404 h 3925614"/>
              <a:gd name="connsiteX13" fmla="*/ 822271 w 6623981"/>
              <a:gd name="connsiteY13" fmla="*/ 3235873 h 3925614"/>
              <a:gd name="connsiteX14" fmla="*/ 810447 w 6623981"/>
              <a:gd name="connsiteY14" fmla="*/ 3224049 h 3925614"/>
              <a:gd name="connsiteX15" fmla="*/ 794681 w 6623981"/>
              <a:gd name="connsiteY15" fmla="*/ 3196459 h 3925614"/>
              <a:gd name="connsiteX16" fmla="*/ 782857 w 6623981"/>
              <a:gd name="connsiteY16" fmla="*/ 3188576 h 3925614"/>
              <a:gd name="connsiteX17" fmla="*/ 767092 w 6623981"/>
              <a:gd name="connsiteY17" fmla="*/ 3172811 h 3925614"/>
              <a:gd name="connsiteX18" fmla="*/ 751326 w 6623981"/>
              <a:gd name="connsiteY18" fmla="*/ 3149162 h 3925614"/>
              <a:gd name="connsiteX19" fmla="*/ 739502 w 6623981"/>
              <a:gd name="connsiteY19" fmla="*/ 3121573 h 3925614"/>
              <a:gd name="connsiteX20" fmla="*/ 731619 w 6623981"/>
              <a:gd name="connsiteY20" fmla="*/ 3109749 h 3925614"/>
              <a:gd name="connsiteX21" fmla="*/ 727678 w 6623981"/>
              <a:gd name="connsiteY21" fmla="*/ 3097925 h 3925614"/>
              <a:gd name="connsiteX22" fmla="*/ 700088 w 6623981"/>
              <a:gd name="connsiteY22" fmla="*/ 3046687 h 3925614"/>
              <a:gd name="connsiteX23" fmla="*/ 688264 w 6623981"/>
              <a:gd name="connsiteY23" fmla="*/ 2999390 h 3925614"/>
              <a:gd name="connsiteX24" fmla="*/ 680381 w 6623981"/>
              <a:gd name="connsiteY24" fmla="*/ 2987566 h 3925614"/>
              <a:gd name="connsiteX25" fmla="*/ 676440 w 6623981"/>
              <a:gd name="connsiteY25" fmla="*/ 2967859 h 3925614"/>
              <a:gd name="connsiteX26" fmla="*/ 668557 w 6623981"/>
              <a:gd name="connsiteY26" fmla="*/ 2920562 h 3925614"/>
              <a:gd name="connsiteX27" fmla="*/ 660674 w 6623981"/>
              <a:gd name="connsiteY27" fmla="*/ 2908738 h 3925614"/>
              <a:gd name="connsiteX28" fmla="*/ 637026 w 6623981"/>
              <a:gd name="connsiteY28" fmla="*/ 2853559 h 3925614"/>
              <a:gd name="connsiteX29" fmla="*/ 609436 w 6623981"/>
              <a:gd name="connsiteY29" fmla="*/ 2818087 h 3925614"/>
              <a:gd name="connsiteX30" fmla="*/ 597612 w 6623981"/>
              <a:gd name="connsiteY30" fmla="*/ 2814145 h 3925614"/>
              <a:gd name="connsiteX31" fmla="*/ 589729 w 6623981"/>
              <a:gd name="connsiteY31" fmla="*/ 2798380 h 3925614"/>
              <a:gd name="connsiteX32" fmla="*/ 581847 w 6623981"/>
              <a:gd name="connsiteY32" fmla="*/ 2786556 h 3925614"/>
              <a:gd name="connsiteX33" fmla="*/ 577905 w 6623981"/>
              <a:gd name="connsiteY33" fmla="*/ 2770790 h 3925614"/>
              <a:gd name="connsiteX34" fmla="*/ 558198 w 6623981"/>
              <a:gd name="connsiteY34" fmla="*/ 2755025 h 3925614"/>
              <a:gd name="connsiteX35" fmla="*/ 534550 w 6623981"/>
              <a:gd name="connsiteY35" fmla="*/ 2723493 h 3925614"/>
              <a:gd name="connsiteX36" fmla="*/ 518785 w 6623981"/>
              <a:gd name="connsiteY36" fmla="*/ 2719552 h 3925614"/>
              <a:gd name="connsiteX37" fmla="*/ 499078 w 6623981"/>
              <a:gd name="connsiteY37" fmla="*/ 2711669 h 3925614"/>
              <a:gd name="connsiteX38" fmla="*/ 475429 w 6623981"/>
              <a:gd name="connsiteY38" fmla="*/ 2695904 h 3925614"/>
              <a:gd name="connsiteX39" fmla="*/ 455723 w 6623981"/>
              <a:gd name="connsiteY39" fmla="*/ 2680138 h 3925614"/>
              <a:gd name="connsiteX40" fmla="*/ 436016 w 6623981"/>
              <a:gd name="connsiteY40" fmla="*/ 2660431 h 3925614"/>
              <a:gd name="connsiteX41" fmla="*/ 416309 w 6623981"/>
              <a:gd name="connsiteY41" fmla="*/ 2644666 h 3925614"/>
              <a:gd name="connsiteX42" fmla="*/ 396602 w 6623981"/>
              <a:gd name="connsiteY42" fmla="*/ 2624959 h 3925614"/>
              <a:gd name="connsiteX43" fmla="*/ 369012 w 6623981"/>
              <a:gd name="connsiteY43" fmla="*/ 2593428 h 3925614"/>
              <a:gd name="connsiteX44" fmla="*/ 329598 w 6623981"/>
              <a:gd name="connsiteY44" fmla="*/ 2554014 h 3925614"/>
              <a:gd name="connsiteX45" fmla="*/ 313833 w 6623981"/>
              <a:gd name="connsiteY45" fmla="*/ 2538249 h 3925614"/>
              <a:gd name="connsiteX46" fmla="*/ 286243 w 6623981"/>
              <a:gd name="connsiteY46" fmla="*/ 2506718 h 3925614"/>
              <a:gd name="connsiteX47" fmla="*/ 254712 w 6623981"/>
              <a:gd name="connsiteY47" fmla="*/ 2483069 h 3925614"/>
              <a:gd name="connsiteX48" fmla="*/ 227123 w 6623981"/>
              <a:gd name="connsiteY48" fmla="*/ 2455480 h 3925614"/>
              <a:gd name="connsiteX49" fmla="*/ 199533 w 6623981"/>
              <a:gd name="connsiteY49" fmla="*/ 2420007 h 3925614"/>
              <a:gd name="connsiteX50" fmla="*/ 191650 w 6623981"/>
              <a:gd name="connsiteY50" fmla="*/ 2404242 h 3925614"/>
              <a:gd name="connsiteX51" fmla="*/ 175885 w 6623981"/>
              <a:gd name="connsiteY51" fmla="*/ 2392418 h 3925614"/>
              <a:gd name="connsiteX52" fmla="*/ 160119 w 6623981"/>
              <a:gd name="connsiteY52" fmla="*/ 2372711 h 3925614"/>
              <a:gd name="connsiteX53" fmla="*/ 152236 w 6623981"/>
              <a:gd name="connsiteY53" fmla="*/ 2360887 h 3925614"/>
              <a:gd name="connsiteX54" fmla="*/ 132529 w 6623981"/>
              <a:gd name="connsiteY54" fmla="*/ 2349062 h 3925614"/>
              <a:gd name="connsiteX55" fmla="*/ 116764 w 6623981"/>
              <a:gd name="connsiteY55" fmla="*/ 2321473 h 3925614"/>
              <a:gd name="connsiteX56" fmla="*/ 112823 w 6623981"/>
              <a:gd name="connsiteY56" fmla="*/ 2305707 h 3925614"/>
              <a:gd name="connsiteX57" fmla="*/ 104940 w 6623981"/>
              <a:gd name="connsiteY57" fmla="*/ 2286000 h 3925614"/>
              <a:gd name="connsiteX58" fmla="*/ 69467 w 6623981"/>
              <a:gd name="connsiteY58" fmla="*/ 2246587 h 3925614"/>
              <a:gd name="connsiteX59" fmla="*/ 49760 w 6623981"/>
              <a:gd name="connsiteY59" fmla="*/ 2203231 h 3925614"/>
              <a:gd name="connsiteX60" fmla="*/ 45819 w 6623981"/>
              <a:gd name="connsiteY60" fmla="*/ 2179583 h 3925614"/>
              <a:gd name="connsiteX61" fmla="*/ 30054 w 6623981"/>
              <a:gd name="connsiteY61" fmla="*/ 2136228 h 3925614"/>
              <a:gd name="connsiteX62" fmla="*/ 26112 w 6623981"/>
              <a:gd name="connsiteY62" fmla="*/ 2033752 h 3925614"/>
              <a:gd name="connsiteX63" fmla="*/ 18229 w 6623981"/>
              <a:gd name="connsiteY63" fmla="*/ 2006162 h 3925614"/>
              <a:gd name="connsiteX64" fmla="*/ 33995 w 6623981"/>
              <a:gd name="connsiteY64" fmla="*/ 1679028 h 3925614"/>
              <a:gd name="connsiteX65" fmla="*/ 45819 w 6623981"/>
              <a:gd name="connsiteY65" fmla="*/ 1627790 h 3925614"/>
              <a:gd name="connsiteX66" fmla="*/ 49760 w 6623981"/>
              <a:gd name="connsiteY66" fmla="*/ 1612025 h 3925614"/>
              <a:gd name="connsiteX67" fmla="*/ 57643 w 6623981"/>
              <a:gd name="connsiteY67" fmla="*/ 1600200 h 3925614"/>
              <a:gd name="connsiteX68" fmla="*/ 69467 w 6623981"/>
              <a:gd name="connsiteY68" fmla="*/ 1580493 h 3925614"/>
              <a:gd name="connsiteX69" fmla="*/ 77350 w 6623981"/>
              <a:gd name="connsiteY69" fmla="*/ 1568669 h 3925614"/>
              <a:gd name="connsiteX70" fmla="*/ 89174 w 6623981"/>
              <a:gd name="connsiteY70" fmla="*/ 1548962 h 3925614"/>
              <a:gd name="connsiteX71" fmla="*/ 132529 w 6623981"/>
              <a:gd name="connsiteY71" fmla="*/ 1525314 h 3925614"/>
              <a:gd name="connsiteX72" fmla="*/ 152236 w 6623981"/>
              <a:gd name="connsiteY72" fmla="*/ 1505607 h 3925614"/>
              <a:gd name="connsiteX73" fmla="*/ 175885 w 6623981"/>
              <a:gd name="connsiteY73" fmla="*/ 1489842 h 3925614"/>
              <a:gd name="connsiteX74" fmla="*/ 187709 w 6623981"/>
              <a:gd name="connsiteY74" fmla="*/ 1481959 h 3925614"/>
              <a:gd name="connsiteX75" fmla="*/ 207416 w 6623981"/>
              <a:gd name="connsiteY75" fmla="*/ 1470135 h 3925614"/>
              <a:gd name="connsiteX76" fmla="*/ 223181 w 6623981"/>
              <a:gd name="connsiteY76" fmla="*/ 1458311 h 3925614"/>
              <a:gd name="connsiteX77" fmla="*/ 254712 w 6623981"/>
              <a:gd name="connsiteY77" fmla="*/ 1446487 h 3925614"/>
              <a:gd name="connsiteX78" fmla="*/ 266536 w 6623981"/>
              <a:gd name="connsiteY78" fmla="*/ 1434662 h 3925614"/>
              <a:gd name="connsiteX79" fmla="*/ 309892 w 6623981"/>
              <a:gd name="connsiteY79" fmla="*/ 1411014 h 3925614"/>
              <a:gd name="connsiteX80" fmla="*/ 329598 w 6623981"/>
              <a:gd name="connsiteY80" fmla="*/ 1395249 h 3925614"/>
              <a:gd name="connsiteX81" fmla="*/ 345364 w 6623981"/>
              <a:gd name="connsiteY81" fmla="*/ 1387366 h 3925614"/>
              <a:gd name="connsiteX82" fmla="*/ 380836 w 6623981"/>
              <a:gd name="connsiteY82" fmla="*/ 1363718 h 3925614"/>
              <a:gd name="connsiteX83" fmla="*/ 392660 w 6623981"/>
              <a:gd name="connsiteY83" fmla="*/ 1359776 h 3925614"/>
              <a:gd name="connsiteX84" fmla="*/ 416309 w 6623981"/>
              <a:gd name="connsiteY84" fmla="*/ 1340069 h 3925614"/>
              <a:gd name="connsiteX85" fmla="*/ 428133 w 6623981"/>
              <a:gd name="connsiteY85" fmla="*/ 1336128 h 3925614"/>
              <a:gd name="connsiteX86" fmla="*/ 447840 w 6623981"/>
              <a:gd name="connsiteY86" fmla="*/ 1316421 h 3925614"/>
              <a:gd name="connsiteX87" fmla="*/ 467547 w 6623981"/>
              <a:gd name="connsiteY87" fmla="*/ 1296714 h 3925614"/>
              <a:gd name="connsiteX88" fmla="*/ 487254 w 6623981"/>
              <a:gd name="connsiteY88" fmla="*/ 1257300 h 3925614"/>
              <a:gd name="connsiteX89" fmla="*/ 514843 w 6623981"/>
              <a:gd name="connsiteY89" fmla="*/ 1229711 h 3925614"/>
              <a:gd name="connsiteX90" fmla="*/ 534550 w 6623981"/>
              <a:gd name="connsiteY90" fmla="*/ 1178473 h 3925614"/>
              <a:gd name="connsiteX91" fmla="*/ 542433 w 6623981"/>
              <a:gd name="connsiteY91" fmla="*/ 1162707 h 3925614"/>
              <a:gd name="connsiteX92" fmla="*/ 546374 w 6623981"/>
              <a:gd name="connsiteY92" fmla="*/ 1150883 h 3925614"/>
              <a:gd name="connsiteX93" fmla="*/ 566081 w 6623981"/>
              <a:gd name="connsiteY93" fmla="*/ 1119352 h 3925614"/>
              <a:gd name="connsiteX94" fmla="*/ 573964 w 6623981"/>
              <a:gd name="connsiteY94" fmla="*/ 1103587 h 3925614"/>
              <a:gd name="connsiteX95" fmla="*/ 585788 w 6623981"/>
              <a:gd name="connsiteY95" fmla="*/ 1060231 h 3925614"/>
              <a:gd name="connsiteX96" fmla="*/ 597612 w 6623981"/>
              <a:gd name="connsiteY96" fmla="*/ 1016876 h 3925614"/>
              <a:gd name="connsiteX97" fmla="*/ 605495 w 6623981"/>
              <a:gd name="connsiteY97" fmla="*/ 1005052 h 3925614"/>
              <a:gd name="connsiteX98" fmla="*/ 609436 w 6623981"/>
              <a:gd name="connsiteY98" fmla="*/ 989287 h 3925614"/>
              <a:gd name="connsiteX99" fmla="*/ 617319 w 6623981"/>
              <a:gd name="connsiteY99" fmla="*/ 977462 h 3925614"/>
              <a:gd name="connsiteX100" fmla="*/ 621260 w 6623981"/>
              <a:gd name="connsiteY100" fmla="*/ 957756 h 3925614"/>
              <a:gd name="connsiteX101" fmla="*/ 629143 w 6623981"/>
              <a:gd name="connsiteY101" fmla="*/ 934107 h 3925614"/>
              <a:gd name="connsiteX102" fmla="*/ 640967 w 6623981"/>
              <a:gd name="connsiteY102" fmla="*/ 894693 h 3925614"/>
              <a:gd name="connsiteX103" fmla="*/ 644909 w 6623981"/>
              <a:gd name="connsiteY103" fmla="*/ 871045 h 3925614"/>
              <a:gd name="connsiteX104" fmla="*/ 652792 w 6623981"/>
              <a:gd name="connsiteY104" fmla="*/ 859221 h 3925614"/>
              <a:gd name="connsiteX105" fmla="*/ 664616 w 6623981"/>
              <a:gd name="connsiteY105" fmla="*/ 835573 h 3925614"/>
              <a:gd name="connsiteX106" fmla="*/ 680381 w 6623981"/>
              <a:gd name="connsiteY106" fmla="*/ 800100 h 3925614"/>
              <a:gd name="connsiteX107" fmla="*/ 692205 w 6623981"/>
              <a:gd name="connsiteY107" fmla="*/ 792218 h 3925614"/>
              <a:gd name="connsiteX108" fmla="*/ 696147 w 6623981"/>
              <a:gd name="connsiteY108" fmla="*/ 768569 h 3925614"/>
              <a:gd name="connsiteX109" fmla="*/ 719795 w 6623981"/>
              <a:gd name="connsiteY109" fmla="*/ 752804 h 3925614"/>
              <a:gd name="connsiteX110" fmla="*/ 747385 w 6623981"/>
              <a:gd name="connsiteY110" fmla="*/ 740980 h 3925614"/>
              <a:gd name="connsiteX111" fmla="*/ 771033 w 6623981"/>
              <a:gd name="connsiteY111" fmla="*/ 729156 h 3925614"/>
              <a:gd name="connsiteX112" fmla="*/ 782857 w 6623981"/>
              <a:gd name="connsiteY112" fmla="*/ 721273 h 3925614"/>
              <a:gd name="connsiteX113" fmla="*/ 798623 w 6623981"/>
              <a:gd name="connsiteY113" fmla="*/ 717331 h 3925614"/>
              <a:gd name="connsiteX114" fmla="*/ 865626 w 6623981"/>
              <a:gd name="connsiteY114" fmla="*/ 705507 h 3925614"/>
              <a:gd name="connsiteX115" fmla="*/ 885333 w 6623981"/>
              <a:gd name="connsiteY115" fmla="*/ 697625 h 3925614"/>
              <a:gd name="connsiteX116" fmla="*/ 901098 w 6623981"/>
              <a:gd name="connsiteY116" fmla="*/ 685800 h 3925614"/>
              <a:gd name="connsiteX117" fmla="*/ 936571 w 6623981"/>
              <a:gd name="connsiteY117" fmla="*/ 681859 h 3925614"/>
              <a:gd name="connsiteX118" fmla="*/ 952336 w 6623981"/>
              <a:gd name="connsiteY118" fmla="*/ 673976 h 3925614"/>
              <a:gd name="connsiteX119" fmla="*/ 964160 w 6623981"/>
              <a:gd name="connsiteY119" fmla="*/ 666093 h 3925614"/>
              <a:gd name="connsiteX120" fmla="*/ 975985 w 6623981"/>
              <a:gd name="connsiteY120" fmla="*/ 662152 h 3925614"/>
              <a:gd name="connsiteX121" fmla="*/ 1019340 w 6623981"/>
              <a:gd name="connsiteY121" fmla="*/ 650328 h 3925614"/>
              <a:gd name="connsiteX122" fmla="*/ 1031164 w 6623981"/>
              <a:gd name="connsiteY122" fmla="*/ 642445 h 3925614"/>
              <a:gd name="connsiteX123" fmla="*/ 1106050 w 6623981"/>
              <a:gd name="connsiteY123" fmla="*/ 630621 h 3925614"/>
              <a:gd name="connsiteX124" fmla="*/ 1133640 w 6623981"/>
              <a:gd name="connsiteY124" fmla="*/ 614856 h 3925614"/>
              <a:gd name="connsiteX125" fmla="*/ 1145464 w 6623981"/>
              <a:gd name="connsiteY125" fmla="*/ 610914 h 3925614"/>
              <a:gd name="connsiteX126" fmla="*/ 1165171 w 6623981"/>
              <a:gd name="connsiteY126" fmla="*/ 603031 h 3925614"/>
              <a:gd name="connsiteX127" fmla="*/ 1180936 w 6623981"/>
              <a:gd name="connsiteY127" fmla="*/ 595149 h 3925614"/>
              <a:gd name="connsiteX128" fmla="*/ 1192760 w 6623981"/>
              <a:gd name="connsiteY128" fmla="*/ 587266 h 3925614"/>
              <a:gd name="connsiteX129" fmla="*/ 1208526 w 6623981"/>
              <a:gd name="connsiteY129" fmla="*/ 583325 h 3925614"/>
              <a:gd name="connsiteX130" fmla="*/ 1236116 w 6623981"/>
              <a:gd name="connsiteY130" fmla="*/ 567559 h 3925614"/>
              <a:gd name="connsiteX131" fmla="*/ 1247940 w 6623981"/>
              <a:gd name="connsiteY131" fmla="*/ 563618 h 3925614"/>
              <a:gd name="connsiteX132" fmla="*/ 1259764 w 6623981"/>
              <a:gd name="connsiteY132" fmla="*/ 555735 h 3925614"/>
              <a:gd name="connsiteX133" fmla="*/ 1275529 w 6623981"/>
              <a:gd name="connsiteY133" fmla="*/ 547852 h 3925614"/>
              <a:gd name="connsiteX134" fmla="*/ 1287354 w 6623981"/>
              <a:gd name="connsiteY134" fmla="*/ 536028 h 3925614"/>
              <a:gd name="connsiteX135" fmla="*/ 1322826 w 6623981"/>
              <a:gd name="connsiteY135" fmla="*/ 520262 h 3925614"/>
              <a:gd name="connsiteX136" fmla="*/ 1338592 w 6623981"/>
              <a:gd name="connsiteY136" fmla="*/ 512380 h 3925614"/>
              <a:gd name="connsiteX137" fmla="*/ 1354357 w 6623981"/>
              <a:gd name="connsiteY137" fmla="*/ 508438 h 3925614"/>
              <a:gd name="connsiteX138" fmla="*/ 1378005 w 6623981"/>
              <a:gd name="connsiteY138" fmla="*/ 500556 h 3925614"/>
              <a:gd name="connsiteX139" fmla="*/ 1401654 w 6623981"/>
              <a:gd name="connsiteY139" fmla="*/ 488731 h 3925614"/>
              <a:gd name="connsiteX140" fmla="*/ 1425302 w 6623981"/>
              <a:gd name="connsiteY140" fmla="*/ 472966 h 3925614"/>
              <a:gd name="connsiteX141" fmla="*/ 1456833 w 6623981"/>
              <a:gd name="connsiteY141" fmla="*/ 465083 h 3925614"/>
              <a:gd name="connsiteX142" fmla="*/ 1476540 w 6623981"/>
              <a:gd name="connsiteY142" fmla="*/ 449318 h 3925614"/>
              <a:gd name="connsiteX143" fmla="*/ 1492305 w 6623981"/>
              <a:gd name="connsiteY143" fmla="*/ 445376 h 3925614"/>
              <a:gd name="connsiteX144" fmla="*/ 1543543 w 6623981"/>
              <a:gd name="connsiteY144" fmla="*/ 429611 h 3925614"/>
              <a:gd name="connsiteX145" fmla="*/ 1606605 w 6623981"/>
              <a:gd name="connsiteY145" fmla="*/ 409904 h 3925614"/>
              <a:gd name="connsiteX146" fmla="*/ 1677550 w 6623981"/>
              <a:gd name="connsiteY146" fmla="*/ 394138 h 3925614"/>
              <a:gd name="connsiteX147" fmla="*/ 1693316 w 6623981"/>
              <a:gd name="connsiteY147" fmla="*/ 386256 h 3925614"/>
              <a:gd name="connsiteX148" fmla="*/ 1705140 w 6623981"/>
              <a:gd name="connsiteY148" fmla="*/ 382314 h 3925614"/>
              <a:gd name="connsiteX149" fmla="*/ 1772143 w 6623981"/>
              <a:gd name="connsiteY149" fmla="*/ 350783 h 3925614"/>
              <a:gd name="connsiteX150" fmla="*/ 1870678 w 6623981"/>
              <a:gd name="connsiteY150" fmla="*/ 327135 h 3925614"/>
              <a:gd name="connsiteX151" fmla="*/ 1902209 w 6623981"/>
              <a:gd name="connsiteY151" fmla="*/ 315311 h 3925614"/>
              <a:gd name="connsiteX152" fmla="*/ 1937681 w 6623981"/>
              <a:gd name="connsiteY152" fmla="*/ 303487 h 3925614"/>
              <a:gd name="connsiteX153" fmla="*/ 1977095 w 6623981"/>
              <a:gd name="connsiteY153" fmla="*/ 283780 h 3925614"/>
              <a:gd name="connsiteX154" fmla="*/ 2004685 w 6623981"/>
              <a:gd name="connsiteY154" fmla="*/ 268014 h 3925614"/>
              <a:gd name="connsiteX155" fmla="*/ 2016509 w 6623981"/>
              <a:gd name="connsiteY155" fmla="*/ 260131 h 3925614"/>
              <a:gd name="connsiteX156" fmla="*/ 2032274 w 6623981"/>
              <a:gd name="connsiteY156" fmla="*/ 256190 h 3925614"/>
              <a:gd name="connsiteX157" fmla="*/ 2055923 w 6623981"/>
              <a:gd name="connsiteY157" fmla="*/ 236483 h 3925614"/>
              <a:gd name="connsiteX158" fmla="*/ 2071688 w 6623981"/>
              <a:gd name="connsiteY158" fmla="*/ 228600 h 3925614"/>
              <a:gd name="connsiteX159" fmla="*/ 2099278 w 6623981"/>
              <a:gd name="connsiteY159" fmla="*/ 216776 h 3925614"/>
              <a:gd name="connsiteX160" fmla="*/ 2122926 w 6623981"/>
              <a:gd name="connsiteY160" fmla="*/ 193128 h 3925614"/>
              <a:gd name="connsiteX161" fmla="*/ 2138692 w 6623981"/>
              <a:gd name="connsiteY161" fmla="*/ 173421 h 3925614"/>
              <a:gd name="connsiteX162" fmla="*/ 2154457 w 6623981"/>
              <a:gd name="connsiteY162" fmla="*/ 169480 h 3925614"/>
              <a:gd name="connsiteX163" fmla="*/ 2178105 w 6623981"/>
              <a:gd name="connsiteY163" fmla="*/ 161597 h 3925614"/>
              <a:gd name="connsiteX164" fmla="*/ 2205695 w 6623981"/>
              <a:gd name="connsiteY164" fmla="*/ 141890 h 3925614"/>
              <a:gd name="connsiteX165" fmla="*/ 2233285 w 6623981"/>
              <a:gd name="connsiteY165" fmla="*/ 126125 h 3925614"/>
              <a:gd name="connsiteX166" fmla="*/ 2260874 w 6623981"/>
              <a:gd name="connsiteY166" fmla="*/ 122183 h 3925614"/>
              <a:gd name="connsiteX167" fmla="*/ 2308171 w 6623981"/>
              <a:gd name="connsiteY167" fmla="*/ 86711 h 3925614"/>
              <a:gd name="connsiteX168" fmla="*/ 2323936 w 6623981"/>
              <a:gd name="connsiteY168" fmla="*/ 74887 h 3925614"/>
              <a:gd name="connsiteX169" fmla="*/ 2402764 w 6623981"/>
              <a:gd name="connsiteY169" fmla="*/ 39414 h 3925614"/>
              <a:gd name="connsiteX170" fmla="*/ 2414588 w 6623981"/>
              <a:gd name="connsiteY170" fmla="*/ 27590 h 3925614"/>
              <a:gd name="connsiteX171" fmla="*/ 2430354 w 6623981"/>
              <a:gd name="connsiteY171" fmla="*/ 19707 h 3925614"/>
              <a:gd name="connsiteX172" fmla="*/ 2481592 w 6623981"/>
              <a:gd name="connsiteY172" fmla="*/ 7883 h 3925614"/>
              <a:gd name="connsiteX173" fmla="*/ 2556478 w 6623981"/>
              <a:gd name="connsiteY173" fmla="*/ 0 h 3925614"/>
              <a:gd name="connsiteX174" fmla="*/ 2686543 w 6623981"/>
              <a:gd name="connsiteY174" fmla="*/ 7883 h 3925614"/>
              <a:gd name="connsiteX175" fmla="*/ 2729898 w 6623981"/>
              <a:gd name="connsiteY175" fmla="*/ 23649 h 3925614"/>
              <a:gd name="connsiteX176" fmla="*/ 2745664 w 6623981"/>
              <a:gd name="connsiteY176" fmla="*/ 27590 h 3925614"/>
              <a:gd name="connsiteX177" fmla="*/ 2769312 w 6623981"/>
              <a:gd name="connsiteY177" fmla="*/ 39414 h 3925614"/>
              <a:gd name="connsiteX178" fmla="*/ 2781136 w 6623981"/>
              <a:gd name="connsiteY178" fmla="*/ 47297 h 3925614"/>
              <a:gd name="connsiteX179" fmla="*/ 2804785 w 6623981"/>
              <a:gd name="connsiteY179" fmla="*/ 55180 h 3925614"/>
              <a:gd name="connsiteX180" fmla="*/ 2844198 w 6623981"/>
              <a:gd name="connsiteY180" fmla="*/ 78828 h 3925614"/>
              <a:gd name="connsiteX181" fmla="*/ 2867847 w 6623981"/>
              <a:gd name="connsiteY181" fmla="*/ 86711 h 3925614"/>
              <a:gd name="connsiteX182" fmla="*/ 2887554 w 6623981"/>
              <a:gd name="connsiteY182" fmla="*/ 102476 h 3925614"/>
              <a:gd name="connsiteX183" fmla="*/ 2919085 w 6623981"/>
              <a:gd name="connsiteY183" fmla="*/ 118242 h 3925614"/>
              <a:gd name="connsiteX184" fmla="*/ 2946674 w 6623981"/>
              <a:gd name="connsiteY184" fmla="*/ 137949 h 3925614"/>
              <a:gd name="connsiteX185" fmla="*/ 2962440 w 6623981"/>
              <a:gd name="connsiteY185" fmla="*/ 141890 h 3925614"/>
              <a:gd name="connsiteX186" fmla="*/ 2974264 w 6623981"/>
              <a:gd name="connsiteY186" fmla="*/ 145831 h 3925614"/>
              <a:gd name="connsiteX187" fmla="*/ 3084623 w 6623981"/>
              <a:gd name="connsiteY187" fmla="*/ 141890 h 3925614"/>
              <a:gd name="connsiteX188" fmla="*/ 3096447 w 6623981"/>
              <a:gd name="connsiteY188" fmla="*/ 134007 h 3925614"/>
              <a:gd name="connsiteX189" fmla="*/ 3191040 w 6623981"/>
              <a:gd name="connsiteY189" fmla="*/ 130066 h 3925614"/>
              <a:gd name="connsiteX190" fmla="*/ 3214688 w 6623981"/>
              <a:gd name="connsiteY190" fmla="*/ 118242 h 3925614"/>
              <a:gd name="connsiteX191" fmla="*/ 3230454 w 6623981"/>
              <a:gd name="connsiteY191" fmla="*/ 110359 h 3925614"/>
              <a:gd name="connsiteX192" fmla="*/ 3261985 w 6623981"/>
              <a:gd name="connsiteY192" fmla="*/ 106418 h 3925614"/>
              <a:gd name="connsiteX193" fmla="*/ 3384167 w 6623981"/>
              <a:gd name="connsiteY193" fmla="*/ 110359 h 3925614"/>
              <a:gd name="connsiteX194" fmla="*/ 3443288 w 6623981"/>
              <a:gd name="connsiteY194" fmla="*/ 126125 h 3925614"/>
              <a:gd name="connsiteX195" fmla="*/ 3656123 w 6623981"/>
              <a:gd name="connsiteY195" fmla="*/ 201011 h 3925614"/>
              <a:gd name="connsiteX196" fmla="*/ 3738892 w 6623981"/>
              <a:gd name="connsiteY196" fmla="*/ 244366 h 3925614"/>
              <a:gd name="connsiteX197" fmla="*/ 3900488 w 6623981"/>
              <a:gd name="connsiteY197" fmla="*/ 264073 h 3925614"/>
              <a:gd name="connsiteX198" fmla="*/ 3912312 w 6623981"/>
              <a:gd name="connsiteY198" fmla="*/ 268014 h 3925614"/>
              <a:gd name="connsiteX199" fmla="*/ 3979316 w 6623981"/>
              <a:gd name="connsiteY199" fmla="*/ 260131 h 3925614"/>
              <a:gd name="connsiteX200" fmla="*/ 3991140 w 6623981"/>
              <a:gd name="connsiteY200" fmla="*/ 244366 h 3925614"/>
              <a:gd name="connsiteX201" fmla="*/ 4018729 w 6623981"/>
              <a:gd name="connsiteY201" fmla="*/ 220718 h 3925614"/>
              <a:gd name="connsiteX202" fmla="*/ 4030554 w 6623981"/>
              <a:gd name="connsiteY202" fmla="*/ 208893 h 3925614"/>
              <a:gd name="connsiteX203" fmla="*/ 4042378 w 6623981"/>
              <a:gd name="connsiteY203" fmla="*/ 204952 h 3925614"/>
              <a:gd name="connsiteX204" fmla="*/ 4058143 w 6623981"/>
              <a:gd name="connsiteY204" fmla="*/ 197069 h 3925614"/>
              <a:gd name="connsiteX205" fmla="*/ 4089674 w 6623981"/>
              <a:gd name="connsiteY205" fmla="*/ 189187 h 3925614"/>
              <a:gd name="connsiteX206" fmla="*/ 4117264 w 6623981"/>
              <a:gd name="connsiteY206" fmla="*/ 169480 h 3925614"/>
              <a:gd name="connsiteX207" fmla="*/ 4160619 w 6623981"/>
              <a:gd name="connsiteY207" fmla="*/ 153714 h 3925614"/>
              <a:gd name="connsiteX208" fmla="*/ 4200033 w 6623981"/>
              <a:gd name="connsiteY208" fmla="*/ 134007 h 3925614"/>
              <a:gd name="connsiteX209" fmla="*/ 4211857 w 6623981"/>
              <a:gd name="connsiteY209" fmla="*/ 126125 h 3925614"/>
              <a:gd name="connsiteX210" fmla="*/ 4239447 w 6623981"/>
              <a:gd name="connsiteY210" fmla="*/ 118242 h 3925614"/>
              <a:gd name="connsiteX211" fmla="*/ 4270978 w 6623981"/>
              <a:gd name="connsiteY211" fmla="*/ 102476 h 3925614"/>
              <a:gd name="connsiteX212" fmla="*/ 4286743 w 6623981"/>
              <a:gd name="connsiteY212" fmla="*/ 94593 h 3925614"/>
              <a:gd name="connsiteX213" fmla="*/ 4306450 w 6623981"/>
              <a:gd name="connsiteY213" fmla="*/ 90652 h 3925614"/>
              <a:gd name="connsiteX214" fmla="*/ 4357688 w 6623981"/>
              <a:gd name="connsiteY214" fmla="*/ 82769 h 3925614"/>
              <a:gd name="connsiteX215" fmla="*/ 4901598 w 6623981"/>
              <a:gd name="connsiteY215" fmla="*/ 102476 h 3925614"/>
              <a:gd name="connsiteX216" fmla="*/ 5051371 w 6623981"/>
              <a:gd name="connsiteY216" fmla="*/ 149773 h 3925614"/>
              <a:gd name="connsiteX217" fmla="*/ 5075019 w 6623981"/>
              <a:gd name="connsiteY217" fmla="*/ 157656 h 3925614"/>
              <a:gd name="connsiteX218" fmla="*/ 5130198 w 6623981"/>
              <a:gd name="connsiteY218" fmla="*/ 177362 h 3925614"/>
              <a:gd name="connsiteX219" fmla="*/ 5173554 w 6623981"/>
              <a:gd name="connsiteY219" fmla="*/ 201011 h 3925614"/>
              <a:gd name="connsiteX220" fmla="*/ 5240557 w 6623981"/>
              <a:gd name="connsiteY220" fmla="*/ 224659 h 3925614"/>
              <a:gd name="connsiteX221" fmla="*/ 5291795 w 6623981"/>
              <a:gd name="connsiteY221" fmla="*/ 244366 h 3925614"/>
              <a:gd name="connsiteX222" fmla="*/ 5315443 w 6623981"/>
              <a:gd name="connsiteY222" fmla="*/ 271956 h 3925614"/>
              <a:gd name="connsiteX223" fmla="*/ 5335150 w 6623981"/>
              <a:gd name="connsiteY223" fmla="*/ 291662 h 3925614"/>
              <a:gd name="connsiteX224" fmla="*/ 5366681 w 6623981"/>
              <a:gd name="connsiteY224" fmla="*/ 331076 h 3925614"/>
              <a:gd name="connsiteX225" fmla="*/ 5394271 w 6623981"/>
              <a:gd name="connsiteY225" fmla="*/ 350783 h 3925614"/>
              <a:gd name="connsiteX226" fmla="*/ 5421860 w 6623981"/>
              <a:gd name="connsiteY226" fmla="*/ 366549 h 3925614"/>
              <a:gd name="connsiteX227" fmla="*/ 5441567 w 6623981"/>
              <a:gd name="connsiteY227" fmla="*/ 386256 h 3925614"/>
              <a:gd name="connsiteX228" fmla="*/ 5473098 w 6623981"/>
              <a:gd name="connsiteY228" fmla="*/ 409904 h 3925614"/>
              <a:gd name="connsiteX229" fmla="*/ 5504629 w 6623981"/>
              <a:gd name="connsiteY229" fmla="*/ 445376 h 3925614"/>
              <a:gd name="connsiteX230" fmla="*/ 5528278 w 6623981"/>
              <a:gd name="connsiteY230" fmla="*/ 461142 h 3925614"/>
              <a:gd name="connsiteX231" fmla="*/ 5595281 w 6623981"/>
              <a:gd name="connsiteY231" fmla="*/ 520262 h 3925614"/>
              <a:gd name="connsiteX232" fmla="*/ 5622871 w 6623981"/>
              <a:gd name="connsiteY232" fmla="*/ 532087 h 3925614"/>
              <a:gd name="connsiteX233" fmla="*/ 5650460 w 6623981"/>
              <a:gd name="connsiteY233" fmla="*/ 563618 h 3925614"/>
              <a:gd name="connsiteX234" fmla="*/ 5678050 w 6623981"/>
              <a:gd name="connsiteY234" fmla="*/ 575442 h 3925614"/>
              <a:gd name="connsiteX235" fmla="*/ 5697757 w 6623981"/>
              <a:gd name="connsiteY235" fmla="*/ 587266 h 3925614"/>
              <a:gd name="connsiteX236" fmla="*/ 5713523 w 6623981"/>
              <a:gd name="connsiteY236" fmla="*/ 595149 h 3925614"/>
              <a:gd name="connsiteX237" fmla="*/ 5733229 w 6623981"/>
              <a:gd name="connsiteY237" fmla="*/ 606973 h 3925614"/>
              <a:gd name="connsiteX238" fmla="*/ 5764760 w 6623981"/>
              <a:gd name="connsiteY238" fmla="*/ 618797 h 3925614"/>
              <a:gd name="connsiteX239" fmla="*/ 5804174 w 6623981"/>
              <a:gd name="connsiteY239" fmla="*/ 638504 h 3925614"/>
              <a:gd name="connsiteX240" fmla="*/ 5831764 w 6623981"/>
              <a:gd name="connsiteY240" fmla="*/ 642445 h 3925614"/>
              <a:gd name="connsiteX241" fmla="*/ 5867236 w 6623981"/>
              <a:gd name="connsiteY241" fmla="*/ 650328 h 3925614"/>
              <a:gd name="connsiteX242" fmla="*/ 5930298 w 6623981"/>
              <a:gd name="connsiteY242" fmla="*/ 677918 h 3925614"/>
              <a:gd name="connsiteX243" fmla="*/ 5946064 w 6623981"/>
              <a:gd name="connsiteY243" fmla="*/ 685800 h 3925614"/>
              <a:gd name="connsiteX244" fmla="*/ 5989419 w 6623981"/>
              <a:gd name="connsiteY244" fmla="*/ 689742 h 3925614"/>
              <a:gd name="connsiteX245" fmla="*/ 6139192 w 6623981"/>
              <a:gd name="connsiteY245" fmla="*/ 701566 h 3925614"/>
              <a:gd name="connsiteX246" fmla="*/ 6190429 w 6623981"/>
              <a:gd name="connsiteY246" fmla="*/ 713390 h 3925614"/>
              <a:gd name="connsiteX247" fmla="*/ 6202254 w 6623981"/>
              <a:gd name="connsiteY247" fmla="*/ 721273 h 3925614"/>
              <a:gd name="connsiteX248" fmla="*/ 6218019 w 6623981"/>
              <a:gd name="connsiteY248" fmla="*/ 725214 h 3925614"/>
              <a:gd name="connsiteX249" fmla="*/ 6229843 w 6623981"/>
              <a:gd name="connsiteY249" fmla="*/ 737038 h 3925614"/>
              <a:gd name="connsiteX250" fmla="*/ 6281081 w 6623981"/>
              <a:gd name="connsiteY250" fmla="*/ 764628 h 3925614"/>
              <a:gd name="connsiteX251" fmla="*/ 6340202 w 6623981"/>
              <a:gd name="connsiteY251" fmla="*/ 788276 h 3925614"/>
              <a:gd name="connsiteX252" fmla="*/ 6367792 w 6623981"/>
              <a:gd name="connsiteY252" fmla="*/ 807983 h 3925614"/>
              <a:gd name="connsiteX253" fmla="*/ 6415088 w 6623981"/>
              <a:gd name="connsiteY253" fmla="*/ 823749 h 3925614"/>
              <a:gd name="connsiteX254" fmla="*/ 6442678 w 6623981"/>
              <a:gd name="connsiteY254" fmla="*/ 847397 h 3925614"/>
              <a:gd name="connsiteX255" fmla="*/ 6470267 w 6623981"/>
              <a:gd name="connsiteY255" fmla="*/ 867104 h 3925614"/>
              <a:gd name="connsiteX256" fmla="*/ 6482092 w 6623981"/>
              <a:gd name="connsiteY256" fmla="*/ 890752 h 3925614"/>
              <a:gd name="connsiteX257" fmla="*/ 6505740 w 6623981"/>
              <a:gd name="connsiteY257" fmla="*/ 918342 h 3925614"/>
              <a:gd name="connsiteX258" fmla="*/ 6517564 w 6623981"/>
              <a:gd name="connsiteY258" fmla="*/ 941990 h 3925614"/>
              <a:gd name="connsiteX259" fmla="*/ 6529388 w 6623981"/>
              <a:gd name="connsiteY259" fmla="*/ 965638 h 3925614"/>
              <a:gd name="connsiteX260" fmla="*/ 6533329 w 6623981"/>
              <a:gd name="connsiteY260" fmla="*/ 981404 h 3925614"/>
              <a:gd name="connsiteX261" fmla="*/ 6545154 w 6623981"/>
              <a:gd name="connsiteY261" fmla="*/ 993228 h 3925614"/>
              <a:gd name="connsiteX262" fmla="*/ 6549095 w 6623981"/>
              <a:gd name="connsiteY262" fmla="*/ 1020818 h 3925614"/>
              <a:gd name="connsiteX263" fmla="*/ 6556978 w 6623981"/>
              <a:gd name="connsiteY263" fmla="*/ 1036583 h 3925614"/>
              <a:gd name="connsiteX264" fmla="*/ 6572743 w 6623981"/>
              <a:gd name="connsiteY264" fmla="*/ 1072056 h 3925614"/>
              <a:gd name="connsiteX265" fmla="*/ 6568802 w 6623981"/>
              <a:gd name="connsiteY265" fmla="*/ 1099645 h 3925614"/>
              <a:gd name="connsiteX266" fmla="*/ 6564860 w 6623981"/>
              <a:gd name="connsiteY266" fmla="*/ 1111469 h 3925614"/>
              <a:gd name="connsiteX267" fmla="*/ 6553036 w 6623981"/>
              <a:gd name="connsiteY267" fmla="*/ 1115411 h 3925614"/>
              <a:gd name="connsiteX268" fmla="*/ 6541212 w 6623981"/>
              <a:gd name="connsiteY268" fmla="*/ 1123293 h 3925614"/>
              <a:gd name="connsiteX269" fmla="*/ 6537271 w 6623981"/>
              <a:gd name="connsiteY269" fmla="*/ 1139059 h 3925614"/>
              <a:gd name="connsiteX270" fmla="*/ 6525447 w 6623981"/>
              <a:gd name="connsiteY270" fmla="*/ 1162707 h 3925614"/>
              <a:gd name="connsiteX271" fmla="*/ 6513623 w 6623981"/>
              <a:gd name="connsiteY271" fmla="*/ 1170590 h 3925614"/>
              <a:gd name="connsiteX272" fmla="*/ 6509681 w 6623981"/>
              <a:gd name="connsiteY272" fmla="*/ 1225769 h 3925614"/>
              <a:gd name="connsiteX273" fmla="*/ 6501798 w 6623981"/>
              <a:gd name="connsiteY273" fmla="*/ 1257300 h 3925614"/>
              <a:gd name="connsiteX274" fmla="*/ 6489974 w 6623981"/>
              <a:gd name="connsiteY274" fmla="*/ 1312480 h 3925614"/>
              <a:gd name="connsiteX275" fmla="*/ 6482092 w 6623981"/>
              <a:gd name="connsiteY275" fmla="*/ 1517431 h 3925614"/>
              <a:gd name="connsiteX276" fmla="*/ 6493916 w 6623981"/>
              <a:gd name="connsiteY276" fmla="*/ 1781504 h 3925614"/>
              <a:gd name="connsiteX277" fmla="*/ 6497857 w 6623981"/>
              <a:gd name="connsiteY277" fmla="*/ 1805152 h 3925614"/>
              <a:gd name="connsiteX278" fmla="*/ 6505740 w 6623981"/>
              <a:gd name="connsiteY278" fmla="*/ 1820918 h 3925614"/>
              <a:gd name="connsiteX279" fmla="*/ 6509681 w 6623981"/>
              <a:gd name="connsiteY279" fmla="*/ 1832742 h 3925614"/>
              <a:gd name="connsiteX280" fmla="*/ 6517564 w 6623981"/>
              <a:gd name="connsiteY280" fmla="*/ 1848507 h 3925614"/>
              <a:gd name="connsiteX281" fmla="*/ 6533329 w 6623981"/>
              <a:gd name="connsiteY281" fmla="*/ 1880038 h 3925614"/>
              <a:gd name="connsiteX282" fmla="*/ 6537271 w 6623981"/>
              <a:gd name="connsiteY282" fmla="*/ 1895804 h 3925614"/>
              <a:gd name="connsiteX283" fmla="*/ 6545154 w 6623981"/>
              <a:gd name="connsiteY283" fmla="*/ 1911569 h 3925614"/>
              <a:gd name="connsiteX284" fmla="*/ 6549095 w 6623981"/>
              <a:gd name="connsiteY284" fmla="*/ 1947042 h 3925614"/>
              <a:gd name="connsiteX285" fmla="*/ 6553036 w 6623981"/>
              <a:gd name="connsiteY285" fmla="*/ 1962807 h 3925614"/>
              <a:gd name="connsiteX286" fmla="*/ 6572743 w 6623981"/>
              <a:gd name="connsiteY286" fmla="*/ 2538249 h 3925614"/>
              <a:gd name="connsiteX287" fmla="*/ 6576685 w 6623981"/>
              <a:gd name="connsiteY287" fmla="*/ 2573721 h 3925614"/>
              <a:gd name="connsiteX288" fmla="*/ 6584567 w 6623981"/>
              <a:gd name="connsiteY288" fmla="*/ 2585545 h 3925614"/>
              <a:gd name="connsiteX289" fmla="*/ 6596392 w 6623981"/>
              <a:gd name="connsiteY289" fmla="*/ 2617076 h 3925614"/>
              <a:gd name="connsiteX290" fmla="*/ 6608216 w 6623981"/>
              <a:gd name="connsiteY290" fmla="*/ 2680138 h 3925614"/>
              <a:gd name="connsiteX291" fmla="*/ 6604274 w 6623981"/>
              <a:gd name="connsiteY291" fmla="*/ 2691962 h 3925614"/>
              <a:gd name="connsiteX292" fmla="*/ 6612157 w 6623981"/>
              <a:gd name="connsiteY292" fmla="*/ 2755025 h 3925614"/>
              <a:gd name="connsiteX293" fmla="*/ 6623981 w 6623981"/>
              <a:gd name="connsiteY293" fmla="*/ 3097925 h 3925614"/>
              <a:gd name="connsiteX294" fmla="*/ 6612157 w 6623981"/>
              <a:gd name="connsiteY294" fmla="*/ 3358056 h 3925614"/>
              <a:gd name="connsiteX295" fmla="*/ 6600333 w 6623981"/>
              <a:gd name="connsiteY295" fmla="*/ 3397469 h 3925614"/>
              <a:gd name="connsiteX296" fmla="*/ 6596392 w 6623981"/>
              <a:gd name="connsiteY296" fmla="*/ 3413235 h 3925614"/>
              <a:gd name="connsiteX297" fmla="*/ 6572743 w 6623981"/>
              <a:gd name="connsiteY297" fmla="*/ 3440825 h 3925614"/>
              <a:gd name="connsiteX298" fmla="*/ 6564860 w 6623981"/>
              <a:gd name="connsiteY298" fmla="*/ 3484180 h 3925614"/>
              <a:gd name="connsiteX299" fmla="*/ 6545154 w 6623981"/>
              <a:gd name="connsiteY299" fmla="*/ 3511769 h 3925614"/>
              <a:gd name="connsiteX300" fmla="*/ 6541212 w 6623981"/>
              <a:gd name="connsiteY300" fmla="*/ 3531476 h 3925614"/>
              <a:gd name="connsiteX301" fmla="*/ 6525447 w 6623981"/>
              <a:gd name="connsiteY301" fmla="*/ 3555125 h 3925614"/>
              <a:gd name="connsiteX302" fmla="*/ 6509681 w 6623981"/>
              <a:gd name="connsiteY302" fmla="*/ 3582714 h 3925614"/>
              <a:gd name="connsiteX303" fmla="*/ 6497857 w 6623981"/>
              <a:gd name="connsiteY303" fmla="*/ 3618187 h 3925614"/>
              <a:gd name="connsiteX304" fmla="*/ 6470267 w 6623981"/>
              <a:gd name="connsiteY304" fmla="*/ 3657600 h 3925614"/>
              <a:gd name="connsiteX305" fmla="*/ 6462385 w 6623981"/>
              <a:gd name="connsiteY305" fmla="*/ 3669425 h 3925614"/>
              <a:gd name="connsiteX306" fmla="*/ 6450560 w 6623981"/>
              <a:gd name="connsiteY306" fmla="*/ 3681249 h 3925614"/>
              <a:gd name="connsiteX307" fmla="*/ 6446619 w 6623981"/>
              <a:gd name="connsiteY307" fmla="*/ 3693073 h 3925614"/>
              <a:gd name="connsiteX308" fmla="*/ 6434795 w 6623981"/>
              <a:gd name="connsiteY308" fmla="*/ 3704897 h 3925614"/>
              <a:gd name="connsiteX309" fmla="*/ 6411147 w 6623981"/>
              <a:gd name="connsiteY309" fmla="*/ 3712780 h 3925614"/>
              <a:gd name="connsiteX310" fmla="*/ 6387498 w 6623981"/>
              <a:gd name="connsiteY310" fmla="*/ 3720662 h 3925614"/>
              <a:gd name="connsiteX311" fmla="*/ 6367792 w 6623981"/>
              <a:gd name="connsiteY311" fmla="*/ 3732487 h 3925614"/>
              <a:gd name="connsiteX312" fmla="*/ 6336260 w 6623981"/>
              <a:gd name="connsiteY312" fmla="*/ 3740369 h 3925614"/>
              <a:gd name="connsiteX313" fmla="*/ 6300788 w 6623981"/>
              <a:gd name="connsiteY313" fmla="*/ 3748252 h 3925614"/>
              <a:gd name="connsiteX314" fmla="*/ 6269257 w 6623981"/>
              <a:gd name="connsiteY314" fmla="*/ 3760076 h 3925614"/>
              <a:gd name="connsiteX315" fmla="*/ 6229843 w 6623981"/>
              <a:gd name="connsiteY315" fmla="*/ 3775842 h 3925614"/>
              <a:gd name="connsiteX316" fmla="*/ 6194371 w 6623981"/>
              <a:gd name="connsiteY316" fmla="*/ 3787666 h 3925614"/>
              <a:gd name="connsiteX317" fmla="*/ 6170723 w 6623981"/>
              <a:gd name="connsiteY317" fmla="*/ 3795549 h 3925614"/>
              <a:gd name="connsiteX318" fmla="*/ 6154957 w 6623981"/>
              <a:gd name="connsiteY318" fmla="*/ 3799490 h 3925614"/>
              <a:gd name="connsiteX319" fmla="*/ 6135250 w 6623981"/>
              <a:gd name="connsiteY319" fmla="*/ 3807373 h 3925614"/>
              <a:gd name="connsiteX320" fmla="*/ 6107660 w 6623981"/>
              <a:gd name="connsiteY320" fmla="*/ 3811314 h 3925614"/>
              <a:gd name="connsiteX321" fmla="*/ 6080071 w 6623981"/>
              <a:gd name="connsiteY321" fmla="*/ 3827080 h 3925614"/>
              <a:gd name="connsiteX322" fmla="*/ 6056423 w 6623981"/>
              <a:gd name="connsiteY322" fmla="*/ 3831021 h 3925614"/>
              <a:gd name="connsiteX323" fmla="*/ 6040657 w 6623981"/>
              <a:gd name="connsiteY323" fmla="*/ 3838904 h 3925614"/>
              <a:gd name="connsiteX324" fmla="*/ 6005185 w 6623981"/>
              <a:gd name="connsiteY324" fmla="*/ 3846787 h 3925614"/>
              <a:gd name="connsiteX325" fmla="*/ 5961829 w 6623981"/>
              <a:gd name="connsiteY325" fmla="*/ 3858611 h 3925614"/>
              <a:gd name="connsiteX326" fmla="*/ 5950005 w 6623981"/>
              <a:gd name="connsiteY326" fmla="*/ 3862552 h 3925614"/>
              <a:gd name="connsiteX327" fmla="*/ 5867236 w 6623981"/>
              <a:gd name="connsiteY327" fmla="*/ 3874376 h 3925614"/>
              <a:gd name="connsiteX328" fmla="*/ 5721405 w 6623981"/>
              <a:gd name="connsiteY328" fmla="*/ 3894083 h 3925614"/>
              <a:gd name="connsiteX329" fmla="*/ 5689874 w 6623981"/>
              <a:gd name="connsiteY329" fmla="*/ 3901966 h 3925614"/>
              <a:gd name="connsiteX330" fmla="*/ 5678050 w 6623981"/>
              <a:gd name="connsiteY330" fmla="*/ 3905907 h 3925614"/>
              <a:gd name="connsiteX331" fmla="*/ 5492805 w 6623981"/>
              <a:gd name="connsiteY331" fmla="*/ 3913790 h 3925614"/>
              <a:gd name="connsiteX332" fmla="*/ 4566581 w 6623981"/>
              <a:gd name="connsiteY332" fmla="*/ 3921673 h 3925614"/>
              <a:gd name="connsiteX333" fmla="*/ 4278860 w 6623981"/>
              <a:gd name="connsiteY333" fmla="*/ 3925614 h 3925614"/>
              <a:gd name="connsiteX334" fmla="*/ 4054202 w 6623981"/>
              <a:gd name="connsiteY334" fmla="*/ 3917731 h 3925614"/>
              <a:gd name="connsiteX335" fmla="*/ 3924136 w 6623981"/>
              <a:gd name="connsiteY335" fmla="*/ 3909849 h 3925614"/>
              <a:gd name="connsiteX336" fmla="*/ 3494526 w 6623981"/>
              <a:gd name="connsiteY336" fmla="*/ 3905907 h 3925614"/>
              <a:gd name="connsiteX337" fmla="*/ 3451171 w 6623981"/>
              <a:gd name="connsiteY337" fmla="*/ 3909849 h 3925614"/>
              <a:gd name="connsiteX338" fmla="*/ 2978205 w 6623981"/>
              <a:gd name="connsiteY338" fmla="*/ 3894083 h 3925614"/>
              <a:gd name="connsiteX339" fmla="*/ 2859964 w 6623981"/>
              <a:gd name="connsiteY339" fmla="*/ 3874376 h 3925614"/>
              <a:gd name="connsiteX340" fmla="*/ 2828433 w 6623981"/>
              <a:gd name="connsiteY340" fmla="*/ 3866493 h 3925614"/>
              <a:gd name="connsiteX341" fmla="*/ 2718074 w 6623981"/>
              <a:gd name="connsiteY341" fmla="*/ 3862552 h 3925614"/>
              <a:gd name="connsiteX342" fmla="*/ 2599833 w 6623981"/>
              <a:gd name="connsiteY342" fmla="*/ 3846787 h 3925614"/>
              <a:gd name="connsiteX343" fmla="*/ 2572243 w 6623981"/>
              <a:gd name="connsiteY343" fmla="*/ 3838904 h 3925614"/>
              <a:gd name="connsiteX344" fmla="*/ 2548595 w 6623981"/>
              <a:gd name="connsiteY344" fmla="*/ 3831021 h 3925614"/>
              <a:gd name="connsiteX345" fmla="*/ 2481592 w 6623981"/>
              <a:gd name="connsiteY345" fmla="*/ 3827080 h 3925614"/>
              <a:gd name="connsiteX346" fmla="*/ 2465826 w 6623981"/>
              <a:gd name="connsiteY346" fmla="*/ 3819197 h 3925614"/>
              <a:gd name="connsiteX347" fmla="*/ 2438236 w 6623981"/>
              <a:gd name="connsiteY347" fmla="*/ 3811314 h 3925614"/>
              <a:gd name="connsiteX348" fmla="*/ 2300288 w 6623981"/>
              <a:gd name="connsiteY348" fmla="*/ 3795549 h 3925614"/>
              <a:gd name="connsiteX349" fmla="*/ 2225402 w 6623981"/>
              <a:gd name="connsiteY349" fmla="*/ 3771900 h 3925614"/>
              <a:gd name="connsiteX350" fmla="*/ 2193871 w 6623981"/>
              <a:gd name="connsiteY350" fmla="*/ 3767959 h 3925614"/>
              <a:gd name="connsiteX351" fmla="*/ 2158398 w 6623981"/>
              <a:gd name="connsiteY351" fmla="*/ 3760076 h 3925614"/>
              <a:gd name="connsiteX352" fmla="*/ 2099278 w 6623981"/>
              <a:gd name="connsiteY352" fmla="*/ 3752193 h 3925614"/>
              <a:gd name="connsiteX353" fmla="*/ 2004685 w 6623981"/>
              <a:gd name="connsiteY353" fmla="*/ 3732487 h 3925614"/>
              <a:gd name="connsiteX354" fmla="*/ 1941623 w 6623981"/>
              <a:gd name="connsiteY354" fmla="*/ 3712780 h 3925614"/>
              <a:gd name="connsiteX355" fmla="*/ 1874619 w 6623981"/>
              <a:gd name="connsiteY355" fmla="*/ 3693073 h 3925614"/>
              <a:gd name="connsiteX356" fmla="*/ 1847029 w 6623981"/>
              <a:gd name="connsiteY356" fmla="*/ 3689131 h 3925614"/>
              <a:gd name="connsiteX357" fmla="*/ 1787909 w 6623981"/>
              <a:gd name="connsiteY357" fmla="*/ 3677307 h 3925614"/>
              <a:gd name="connsiteX358" fmla="*/ 1760319 w 6623981"/>
              <a:gd name="connsiteY358" fmla="*/ 3669425 h 3925614"/>
              <a:gd name="connsiteX359" fmla="*/ 1693316 w 6623981"/>
              <a:gd name="connsiteY359" fmla="*/ 3657600 h 3925614"/>
              <a:gd name="connsiteX360" fmla="*/ 1646019 w 6623981"/>
              <a:gd name="connsiteY360" fmla="*/ 3649718 h 3925614"/>
              <a:gd name="connsiteX361" fmla="*/ 1579016 w 6623981"/>
              <a:gd name="connsiteY361" fmla="*/ 3645776 h 3925614"/>
              <a:gd name="connsiteX362" fmla="*/ 1543543 w 6623981"/>
              <a:gd name="connsiteY362" fmla="*/ 3637893 h 3925614"/>
              <a:gd name="connsiteX363" fmla="*/ 1504129 w 6623981"/>
              <a:gd name="connsiteY363" fmla="*/ 3630011 h 3925614"/>
              <a:gd name="connsiteX364" fmla="*/ 1492305 w 6623981"/>
              <a:gd name="connsiteY364" fmla="*/ 3622128 h 3925614"/>
              <a:gd name="connsiteX365" fmla="*/ 1476540 w 6623981"/>
              <a:gd name="connsiteY365" fmla="*/ 3618187 h 3925614"/>
              <a:gd name="connsiteX366" fmla="*/ 1433185 w 6623981"/>
              <a:gd name="connsiteY366" fmla="*/ 3598480 h 3925614"/>
              <a:gd name="connsiteX367" fmla="*/ 1413478 w 6623981"/>
              <a:gd name="connsiteY367" fmla="*/ 3586656 h 3925614"/>
              <a:gd name="connsiteX368" fmla="*/ 1374064 w 6623981"/>
              <a:gd name="connsiteY368" fmla="*/ 3574831 h 3925614"/>
              <a:gd name="connsiteX369" fmla="*/ 1342533 w 6623981"/>
              <a:gd name="connsiteY369" fmla="*/ 3555125 h 3925614"/>
              <a:gd name="connsiteX370" fmla="*/ 1326767 w 6623981"/>
              <a:gd name="connsiteY370" fmla="*/ 3551183 h 3925614"/>
              <a:gd name="connsiteX371" fmla="*/ 1295236 w 6623981"/>
              <a:gd name="connsiteY371" fmla="*/ 3535418 h 3925614"/>
              <a:gd name="connsiteX372" fmla="*/ 1279471 w 6623981"/>
              <a:gd name="connsiteY372" fmla="*/ 3527535 h 3925614"/>
              <a:gd name="connsiteX373" fmla="*/ 1263705 w 6623981"/>
              <a:gd name="connsiteY373" fmla="*/ 3523593 h 3925614"/>
              <a:gd name="connsiteX374" fmla="*/ 1247940 w 6623981"/>
              <a:gd name="connsiteY374" fmla="*/ 3515711 h 3925614"/>
              <a:gd name="connsiteX375" fmla="*/ 1212467 w 6623981"/>
              <a:gd name="connsiteY375" fmla="*/ 3507828 h 3925614"/>
              <a:gd name="connsiteX376" fmla="*/ 1169112 w 6623981"/>
              <a:gd name="connsiteY376" fmla="*/ 3496004 h 3925614"/>
              <a:gd name="connsiteX377" fmla="*/ 1157288 w 6623981"/>
              <a:gd name="connsiteY377" fmla="*/ 3488121 h 3925614"/>
              <a:gd name="connsiteX378" fmla="*/ 1145464 w 6623981"/>
              <a:gd name="connsiteY378" fmla="*/ 3484180 h 3925614"/>
              <a:gd name="connsiteX379" fmla="*/ 1129698 w 6623981"/>
              <a:gd name="connsiteY379" fmla="*/ 3460531 h 3925614"/>
              <a:gd name="connsiteX380" fmla="*/ 1133640 w 6623981"/>
              <a:gd name="connsiteY380" fmla="*/ 3444766 h 392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</a:cxnLst>
            <a:rect l="l" t="t" r="r" b="b"/>
            <a:pathLst>
              <a:path w="6623981" h="3925614">
                <a:moveTo>
                  <a:pt x="1133640" y="3444766"/>
                </a:moveTo>
                <a:lnTo>
                  <a:pt x="1133640" y="3444766"/>
                </a:lnTo>
                <a:cubicBezTo>
                  <a:pt x="1086855" y="3449964"/>
                  <a:pt x="1089116" y="3452415"/>
                  <a:pt x="1031164" y="3440825"/>
                </a:cubicBezTo>
                <a:cubicBezTo>
                  <a:pt x="1026519" y="3439896"/>
                  <a:pt x="1023130" y="3435784"/>
                  <a:pt x="1019340" y="3432942"/>
                </a:cubicBezTo>
                <a:cubicBezTo>
                  <a:pt x="1018062" y="3431984"/>
                  <a:pt x="994173" y="3411838"/>
                  <a:pt x="987809" y="3409293"/>
                </a:cubicBezTo>
                <a:cubicBezTo>
                  <a:pt x="978928" y="3405741"/>
                  <a:pt x="969380" y="3404159"/>
                  <a:pt x="960219" y="3401411"/>
                </a:cubicBezTo>
                <a:cubicBezTo>
                  <a:pt x="956240" y="3400217"/>
                  <a:pt x="952336" y="3398783"/>
                  <a:pt x="948395" y="3397469"/>
                </a:cubicBezTo>
                <a:lnTo>
                  <a:pt x="920805" y="3369880"/>
                </a:lnTo>
                <a:cubicBezTo>
                  <a:pt x="916864" y="3365939"/>
                  <a:pt x="912403" y="3362456"/>
                  <a:pt x="908981" y="3358056"/>
                </a:cubicBezTo>
                <a:cubicBezTo>
                  <a:pt x="899785" y="3346232"/>
                  <a:pt x="891984" y="3333175"/>
                  <a:pt x="881392" y="3322583"/>
                </a:cubicBezTo>
                <a:cubicBezTo>
                  <a:pt x="876137" y="3317328"/>
                  <a:pt x="871219" y="3311712"/>
                  <a:pt x="865626" y="3306818"/>
                </a:cubicBezTo>
                <a:cubicBezTo>
                  <a:pt x="860682" y="3302492"/>
                  <a:pt x="854505" y="3299638"/>
                  <a:pt x="849860" y="3294993"/>
                </a:cubicBezTo>
                <a:cubicBezTo>
                  <a:pt x="844968" y="3290101"/>
                  <a:pt x="834631" y="3274121"/>
                  <a:pt x="830154" y="3267404"/>
                </a:cubicBezTo>
                <a:cubicBezTo>
                  <a:pt x="827526" y="3256894"/>
                  <a:pt x="826754" y="3245736"/>
                  <a:pt x="822271" y="3235873"/>
                </a:cubicBezTo>
                <a:cubicBezTo>
                  <a:pt x="819964" y="3230799"/>
                  <a:pt x="813687" y="3228585"/>
                  <a:pt x="810447" y="3224049"/>
                </a:cubicBezTo>
                <a:cubicBezTo>
                  <a:pt x="802717" y="3213227"/>
                  <a:pt x="803992" y="3205770"/>
                  <a:pt x="794681" y="3196459"/>
                </a:cubicBezTo>
                <a:cubicBezTo>
                  <a:pt x="791331" y="3193109"/>
                  <a:pt x="786454" y="3191659"/>
                  <a:pt x="782857" y="3188576"/>
                </a:cubicBezTo>
                <a:cubicBezTo>
                  <a:pt x="777214" y="3183739"/>
                  <a:pt x="772347" y="3178066"/>
                  <a:pt x="767092" y="3172811"/>
                </a:cubicBezTo>
                <a:cubicBezTo>
                  <a:pt x="758636" y="3147447"/>
                  <a:pt x="769779" y="3174996"/>
                  <a:pt x="751326" y="3149162"/>
                </a:cubicBezTo>
                <a:cubicBezTo>
                  <a:pt x="737652" y="3130019"/>
                  <a:pt x="748082" y="3138732"/>
                  <a:pt x="739502" y="3121573"/>
                </a:cubicBezTo>
                <a:cubicBezTo>
                  <a:pt x="737384" y="3117336"/>
                  <a:pt x="734247" y="3113690"/>
                  <a:pt x="731619" y="3109749"/>
                </a:cubicBezTo>
                <a:cubicBezTo>
                  <a:pt x="730305" y="3105808"/>
                  <a:pt x="729397" y="3101707"/>
                  <a:pt x="727678" y="3097925"/>
                </a:cubicBezTo>
                <a:cubicBezTo>
                  <a:pt x="715683" y="3071536"/>
                  <a:pt x="713267" y="3068651"/>
                  <a:pt x="700088" y="3046687"/>
                </a:cubicBezTo>
                <a:cubicBezTo>
                  <a:pt x="696995" y="3031220"/>
                  <a:pt x="694099" y="3013977"/>
                  <a:pt x="688264" y="2999390"/>
                </a:cubicBezTo>
                <a:cubicBezTo>
                  <a:pt x="686505" y="2994992"/>
                  <a:pt x="683009" y="2991507"/>
                  <a:pt x="680381" y="2987566"/>
                </a:cubicBezTo>
                <a:cubicBezTo>
                  <a:pt x="679067" y="2980997"/>
                  <a:pt x="677604" y="2974456"/>
                  <a:pt x="676440" y="2967859"/>
                </a:cubicBezTo>
                <a:cubicBezTo>
                  <a:pt x="673662" y="2952119"/>
                  <a:pt x="672675" y="2936005"/>
                  <a:pt x="668557" y="2920562"/>
                </a:cubicBezTo>
                <a:cubicBezTo>
                  <a:pt x="667336" y="2915985"/>
                  <a:pt x="663302" y="2912679"/>
                  <a:pt x="660674" y="2908738"/>
                </a:cubicBezTo>
                <a:cubicBezTo>
                  <a:pt x="649762" y="2865085"/>
                  <a:pt x="659442" y="2888784"/>
                  <a:pt x="637026" y="2853559"/>
                </a:cubicBezTo>
                <a:cubicBezTo>
                  <a:pt x="626916" y="2837672"/>
                  <a:pt x="625247" y="2829381"/>
                  <a:pt x="609436" y="2818087"/>
                </a:cubicBezTo>
                <a:cubicBezTo>
                  <a:pt x="606055" y="2815672"/>
                  <a:pt x="601553" y="2815459"/>
                  <a:pt x="597612" y="2814145"/>
                </a:cubicBezTo>
                <a:cubicBezTo>
                  <a:pt x="594984" y="2808890"/>
                  <a:pt x="592644" y="2803481"/>
                  <a:pt x="589729" y="2798380"/>
                </a:cubicBezTo>
                <a:cubicBezTo>
                  <a:pt x="587379" y="2794267"/>
                  <a:pt x="583713" y="2790910"/>
                  <a:pt x="581847" y="2786556"/>
                </a:cubicBezTo>
                <a:cubicBezTo>
                  <a:pt x="579713" y="2781577"/>
                  <a:pt x="581155" y="2775124"/>
                  <a:pt x="577905" y="2770790"/>
                </a:cubicBezTo>
                <a:cubicBezTo>
                  <a:pt x="572858" y="2764060"/>
                  <a:pt x="564767" y="2760280"/>
                  <a:pt x="558198" y="2755025"/>
                </a:cubicBezTo>
                <a:cubicBezTo>
                  <a:pt x="552779" y="2745993"/>
                  <a:pt x="545043" y="2729490"/>
                  <a:pt x="534550" y="2723493"/>
                </a:cubicBezTo>
                <a:cubicBezTo>
                  <a:pt x="529847" y="2720805"/>
                  <a:pt x="523924" y="2721265"/>
                  <a:pt x="518785" y="2719552"/>
                </a:cubicBezTo>
                <a:cubicBezTo>
                  <a:pt x="512073" y="2717315"/>
                  <a:pt x="505289" y="2715057"/>
                  <a:pt x="499078" y="2711669"/>
                </a:cubicBezTo>
                <a:cubicBezTo>
                  <a:pt x="490761" y="2707132"/>
                  <a:pt x="475429" y="2695904"/>
                  <a:pt x="475429" y="2695904"/>
                </a:cubicBezTo>
                <a:cubicBezTo>
                  <a:pt x="454909" y="2665122"/>
                  <a:pt x="481104" y="2699174"/>
                  <a:pt x="455723" y="2680138"/>
                </a:cubicBezTo>
                <a:cubicBezTo>
                  <a:pt x="448291" y="2674564"/>
                  <a:pt x="442921" y="2666646"/>
                  <a:pt x="436016" y="2660431"/>
                </a:cubicBezTo>
                <a:cubicBezTo>
                  <a:pt x="429763" y="2654804"/>
                  <a:pt x="422878" y="2649921"/>
                  <a:pt x="416309" y="2644666"/>
                </a:cubicBezTo>
                <a:cubicBezTo>
                  <a:pt x="407299" y="2608629"/>
                  <a:pt x="421377" y="2645229"/>
                  <a:pt x="396602" y="2624959"/>
                </a:cubicBezTo>
                <a:cubicBezTo>
                  <a:pt x="385793" y="2616115"/>
                  <a:pt x="378541" y="2603638"/>
                  <a:pt x="369012" y="2593428"/>
                </a:cubicBezTo>
                <a:cubicBezTo>
                  <a:pt x="368947" y="2593358"/>
                  <a:pt x="337134" y="2561550"/>
                  <a:pt x="329598" y="2554014"/>
                </a:cubicBezTo>
                <a:cubicBezTo>
                  <a:pt x="324343" y="2548759"/>
                  <a:pt x="318292" y="2544194"/>
                  <a:pt x="313833" y="2538249"/>
                </a:cubicBezTo>
                <a:cubicBezTo>
                  <a:pt x="303561" y="2524552"/>
                  <a:pt x="299854" y="2518060"/>
                  <a:pt x="286243" y="2506718"/>
                </a:cubicBezTo>
                <a:cubicBezTo>
                  <a:pt x="276150" y="2498307"/>
                  <a:pt x="264433" y="2491907"/>
                  <a:pt x="254712" y="2483069"/>
                </a:cubicBezTo>
                <a:cubicBezTo>
                  <a:pt x="196907" y="2430519"/>
                  <a:pt x="290182" y="2502775"/>
                  <a:pt x="227123" y="2455480"/>
                </a:cubicBezTo>
                <a:cubicBezTo>
                  <a:pt x="210997" y="2407102"/>
                  <a:pt x="231731" y="2452204"/>
                  <a:pt x="199533" y="2420007"/>
                </a:cubicBezTo>
                <a:cubicBezTo>
                  <a:pt x="195378" y="2415853"/>
                  <a:pt x="195474" y="2408703"/>
                  <a:pt x="191650" y="2404242"/>
                </a:cubicBezTo>
                <a:cubicBezTo>
                  <a:pt x="187375" y="2399255"/>
                  <a:pt x="180530" y="2397063"/>
                  <a:pt x="175885" y="2392418"/>
                </a:cubicBezTo>
                <a:cubicBezTo>
                  <a:pt x="169936" y="2386469"/>
                  <a:pt x="165167" y="2379441"/>
                  <a:pt x="160119" y="2372711"/>
                </a:cubicBezTo>
                <a:cubicBezTo>
                  <a:pt x="157277" y="2368921"/>
                  <a:pt x="155833" y="2363970"/>
                  <a:pt x="152236" y="2360887"/>
                </a:cubicBezTo>
                <a:cubicBezTo>
                  <a:pt x="146419" y="2355901"/>
                  <a:pt x="139098" y="2353004"/>
                  <a:pt x="132529" y="2349062"/>
                </a:cubicBezTo>
                <a:cubicBezTo>
                  <a:pt x="122165" y="2307604"/>
                  <a:pt x="137636" y="2358001"/>
                  <a:pt x="116764" y="2321473"/>
                </a:cubicBezTo>
                <a:cubicBezTo>
                  <a:pt x="114076" y="2316770"/>
                  <a:pt x="114536" y="2310846"/>
                  <a:pt x="112823" y="2305707"/>
                </a:cubicBezTo>
                <a:cubicBezTo>
                  <a:pt x="110586" y="2298995"/>
                  <a:pt x="108648" y="2292026"/>
                  <a:pt x="104940" y="2286000"/>
                </a:cubicBezTo>
                <a:cubicBezTo>
                  <a:pt x="86511" y="2256052"/>
                  <a:pt x="89317" y="2259818"/>
                  <a:pt x="69467" y="2246587"/>
                </a:cubicBezTo>
                <a:cubicBezTo>
                  <a:pt x="57440" y="2226542"/>
                  <a:pt x="55649" y="2226786"/>
                  <a:pt x="49760" y="2203231"/>
                </a:cubicBezTo>
                <a:cubicBezTo>
                  <a:pt x="47822" y="2195478"/>
                  <a:pt x="47757" y="2187336"/>
                  <a:pt x="45819" y="2179583"/>
                </a:cubicBezTo>
                <a:cubicBezTo>
                  <a:pt x="42448" y="2166097"/>
                  <a:pt x="35275" y="2149282"/>
                  <a:pt x="30054" y="2136228"/>
                </a:cubicBezTo>
                <a:cubicBezTo>
                  <a:pt x="28740" y="2102069"/>
                  <a:pt x="29207" y="2067796"/>
                  <a:pt x="26112" y="2033752"/>
                </a:cubicBezTo>
                <a:cubicBezTo>
                  <a:pt x="25246" y="2024227"/>
                  <a:pt x="18229" y="2015727"/>
                  <a:pt x="18229" y="2006162"/>
                </a:cubicBezTo>
                <a:cubicBezTo>
                  <a:pt x="18229" y="1698118"/>
                  <a:pt x="-31848" y="1777789"/>
                  <a:pt x="33995" y="1679028"/>
                </a:cubicBezTo>
                <a:cubicBezTo>
                  <a:pt x="40583" y="1626323"/>
                  <a:pt x="32820" y="1666786"/>
                  <a:pt x="45819" y="1627790"/>
                </a:cubicBezTo>
                <a:cubicBezTo>
                  <a:pt x="47532" y="1622651"/>
                  <a:pt x="47626" y="1617004"/>
                  <a:pt x="49760" y="1612025"/>
                </a:cubicBezTo>
                <a:cubicBezTo>
                  <a:pt x="51626" y="1607671"/>
                  <a:pt x="55132" y="1604217"/>
                  <a:pt x="57643" y="1600200"/>
                </a:cubicBezTo>
                <a:cubicBezTo>
                  <a:pt x="61703" y="1593704"/>
                  <a:pt x="65407" y="1586989"/>
                  <a:pt x="69467" y="1580493"/>
                </a:cubicBezTo>
                <a:cubicBezTo>
                  <a:pt x="71978" y="1576476"/>
                  <a:pt x="74839" y="1572686"/>
                  <a:pt x="77350" y="1568669"/>
                </a:cubicBezTo>
                <a:cubicBezTo>
                  <a:pt x="81410" y="1562173"/>
                  <a:pt x="83506" y="1554115"/>
                  <a:pt x="89174" y="1548962"/>
                </a:cubicBezTo>
                <a:cubicBezTo>
                  <a:pt x="106929" y="1532822"/>
                  <a:pt x="114746" y="1531243"/>
                  <a:pt x="132529" y="1525314"/>
                </a:cubicBezTo>
                <a:cubicBezTo>
                  <a:pt x="139098" y="1518745"/>
                  <a:pt x="145046" y="1511490"/>
                  <a:pt x="152236" y="1505607"/>
                </a:cubicBezTo>
                <a:cubicBezTo>
                  <a:pt x="159569" y="1499608"/>
                  <a:pt x="168002" y="1495097"/>
                  <a:pt x="175885" y="1489842"/>
                </a:cubicBezTo>
                <a:cubicBezTo>
                  <a:pt x="179826" y="1487214"/>
                  <a:pt x="183647" y="1484396"/>
                  <a:pt x="187709" y="1481959"/>
                </a:cubicBezTo>
                <a:cubicBezTo>
                  <a:pt x="194278" y="1478018"/>
                  <a:pt x="201042" y="1474384"/>
                  <a:pt x="207416" y="1470135"/>
                </a:cubicBezTo>
                <a:cubicBezTo>
                  <a:pt x="212882" y="1466491"/>
                  <a:pt x="217611" y="1461792"/>
                  <a:pt x="223181" y="1458311"/>
                </a:cubicBezTo>
                <a:cubicBezTo>
                  <a:pt x="236922" y="1449723"/>
                  <a:pt x="239580" y="1450270"/>
                  <a:pt x="254712" y="1446487"/>
                </a:cubicBezTo>
                <a:cubicBezTo>
                  <a:pt x="258653" y="1442545"/>
                  <a:pt x="262077" y="1438007"/>
                  <a:pt x="266536" y="1434662"/>
                </a:cubicBezTo>
                <a:cubicBezTo>
                  <a:pt x="289621" y="1417348"/>
                  <a:pt x="284200" y="1427363"/>
                  <a:pt x="309892" y="1411014"/>
                </a:cubicBezTo>
                <a:cubicBezTo>
                  <a:pt x="316989" y="1406498"/>
                  <a:pt x="322599" y="1399915"/>
                  <a:pt x="329598" y="1395249"/>
                </a:cubicBezTo>
                <a:cubicBezTo>
                  <a:pt x="334487" y="1391990"/>
                  <a:pt x="340381" y="1390480"/>
                  <a:pt x="345364" y="1387366"/>
                </a:cubicBezTo>
                <a:cubicBezTo>
                  <a:pt x="371776" y="1370859"/>
                  <a:pt x="350227" y="1379023"/>
                  <a:pt x="380836" y="1363718"/>
                </a:cubicBezTo>
                <a:cubicBezTo>
                  <a:pt x="384552" y="1361860"/>
                  <a:pt x="388944" y="1361634"/>
                  <a:pt x="392660" y="1359776"/>
                </a:cubicBezTo>
                <a:cubicBezTo>
                  <a:pt x="418460" y="1346875"/>
                  <a:pt x="390149" y="1357509"/>
                  <a:pt x="416309" y="1340069"/>
                </a:cubicBezTo>
                <a:cubicBezTo>
                  <a:pt x="419766" y="1337765"/>
                  <a:pt x="424192" y="1337442"/>
                  <a:pt x="428133" y="1336128"/>
                </a:cubicBezTo>
                <a:cubicBezTo>
                  <a:pt x="434702" y="1329559"/>
                  <a:pt x="442687" y="1324151"/>
                  <a:pt x="447840" y="1316421"/>
                </a:cubicBezTo>
                <a:cubicBezTo>
                  <a:pt x="463606" y="1292773"/>
                  <a:pt x="436014" y="1304598"/>
                  <a:pt x="467547" y="1296714"/>
                </a:cubicBezTo>
                <a:cubicBezTo>
                  <a:pt x="471103" y="1282490"/>
                  <a:pt x="473176" y="1266685"/>
                  <a:pt x="487254" y="1257300"/>
                </a:cubicBezTo>
                <a:cubicBezTo>
                  <a:pt x="501406" y="1247866"/>
                  <a:pt x="504416" y="1247586"/>
                  <a:pt x="514843" y="1229711"/>
                </a:cubicBezTo>
                <a:cubicBezTo>
                  <a:pt x="526509" y="1209711"/>
                  <a:pt x="526352" y="1198968"/>
                  <a:pt x="534550" y="1178473"/>
                </a:cubicBezTo>
                <a:cubicBezTo>
                  <a:pt x="536732" y="1173018"/>
                  <a:pt x="540119" y="1168108"/>
                  <a:pt x="542433" y="1162707"/>
                </a:cubicBezTo>
                <a:cubicBezTo>
                  <a:pt x="544070" y="1158888"/>
                  <a:pt x="544737" y="1154702"/>
                  <a:pt x="546374" y="1150883"/>
                </a:cubicBezTo>
                <a:cubicBezTo>
                  <a:pt x="557266" y="1125469"/>
                  <a:pt x="550653" y="1144037"/>
                  <a:pt x="566081" y="1119352"/>
                </a:cubicBezTo>
                <a:cubicBezTo>
                  <a:pt x="569195" y="1114370"/>
                  <a:pt x="571336" y="1108842"/>
                  <a:pt x="573964" y="1103587"/>
                </a:cubicBezTo>
                <a:cubicBezTo>
                  <a:pt x="581111" y="1060702"/>
                  <a:pt x="573129" y="1098209"/>
                  <a:pt x="585788" y="1060231"/>
                </a:cubicBezTo>
                <a:cubicBezTo>
                  <a:pt x="593959" y="1035719"/>
                  <a:pt x="584868" y="1048735"/>
                  <a:pt x="597612" y="1016876"/>
                </a:cubicBezTo>
                <a:cubicBezTo>
                  <a:pt x="599371" y="1012478"/>
                  <a:pt x="602867" y="1008993"/>
                  <a:pt x="605495" y="1005052"/>
                </a:cubicBezTo>
                <a:cubicBezTo>
                  <a:pt x="606809" y="999797"/>
                  <a:pt x="607302" y="994266"/>
                  <a:pt x="609436" y="989287"/>
                </a:cubicBezTo>
                <a:cubicBezTo>
                  <a:pt x="611302" y="984933"/>
                  <a:pt x="615656" y="981898"/>
                  <a:pt x="617319" y="977462"/>
                </a:cubicBezTo>
                <a:cubicBezTo>
                  <a:pt x="619671" y="971190"/>
                  <a:pt x="619497" y="964219"/>
                  <a:pt x="621260" y="957756"/>
                </a:cubicBezTo>
                <a:cubicBezTo>
                  <a:pt x="623446" y="949739"/>
                  <a:pt x="627128" y="942168"/>
                  <a:pt x="629143" y="934107"/>
                </a:cubicBezTo>
                <a:cubicBezTo>
                  <a:pt x="638959" y="894847"/>
                  <a:pt x="625903" y="924824"/>
                  <a:pt x="640967" y="894693"/>
                </a:cubicBezTo>
                <a:cubicBezTo>
                  <a:pt x="642281" y="886810"/>
                  <a:pt x="642382" y="878626"/>
                  <a:pt x="644909" y="871045"/>
                </a:cubicBezTo>
                <a:cubicBezTo>
                  <a:pt x="646407" y="866551"/>
                  <a:pt x="650674" y="863458"/>
                  <a:pt x="652792" y="859221"/>
                </a:cubicBezTo>
                <a:cubicBezTo>
                  <a:pt x="669110" y="826585"/>
                  <a:pt x="642024" y="869459"/>
                  <a:pt x="664616" y="835573"/>
                </a:cubicBezTo>
                <a:cubicBezTo>
                  <a:pt x="668518" y="823865"/>
                  <a:pt x="671012" y="809469"/>
                  <a:pt x="680381" y="800100"/>
                </a:cubicBezTo>
                <a:cubicBezTo>
                  <a:pt x="683730" y="796751"/>
                  <a:pt x="688264" y="794845"/>
                  <a:pt x="692205" y="792218"/>
                </a:cubicBezTo>
                <a:cubicBezTo>
                  <a:pt x="693519" y="784335"/>
                  <a:pt x="691564" y="775116"/>
                  <a:pt x="696147" y="768569"/>
                </a:cubicBezTo>
                <a:cubicBezTo>
                  <a:pt x="701580" y="760808"/>
                  <a:pt x="711912" y="758059"/>
                  <a:pt x="719795" y="752804"/>
                </a:cubicBezTo>
                <a:cubicBezTo>
                  <a:pt x="736127" y="741916"/>
                  <a:pt x="727022" y="746070"/>
                  <a:pt x="747385" y="740980"/>
                </a:cubicBezTo>
                <a:cubicBezTo>
                  <a:pt x="781271" y="718388"/>
                  <a:pt x="738397" y="745474"/>
                  <a:pt x="771033" y="729156"/>
                </a:cubicBezTo>
                <a:cubicBezTo>
                  <a:pt x="775270" y="727038"/>
                  <a:pt x="778503" y="723139"/>
                  <a:pt x="782857" y="721273"/>
                </a:cubicBezTo>
                <a:cubicBezTo>
                  <a:pt x="787836" y="719139"/>
                  <a:pt x="793345" y="718549"/>
                  <a:pt x="798623" y="717331"/>
                </a:cubicBezTo>
                <a:cubicBezTo>
                  <a:pt x="840725" y="707615"/>
                  <a:pt x="825320" y="710546"/>
                  <a:pt x="865626" y="705507"/>
                </a:cubicBezTo>
                <a:cubicBezTo>
                  <a:pt x="872195" y="702880"/>
                  <a:pt x="879148" y="701061"/>
                  <a:pt x="885333" y="697625"/>
                </a:cubicBezTo>
                <a:cubicBezTo>
                  <a:pt x="891075" y="694435"/>
                  <a:pt x="894820" y="687732"/>
                  <a:pt x="901098" y="685800"/>
                </a:cubicBezTo>
                <a:cubicBezTo>
                  <a:pt x="912469" y="682301"/>
                  <a:pt x="924747" y="683173"/>
                  <a:pt x="936571" y="681859"/>
                </a:cubicBezTo>
                <a:cubicBezTo>
                  <a:pt x="941826" y="679231"/>
                  <a:pt x="947235" y="676891"/>
                  <a:pt x="952336" y="673976"/>
                </a:cubicBezTo>
                <a:cubicBezTo>
                  <a:pt x="956449" y="671626"/>
                  <a:pt x="959923" y="668211"/>
                  <a:pt x="964160" y="666093"/>
                </a:cubicBezTo>
                <a:cubicBezTo>
                  <a:pt x="967876" y="664235"/>
                  <a:pt x="972095" y="663611"/>
                  <a:pt x="975985" y="662152"/>
                </a:cubicBezTo>
                <a:cubicBezTo>
                  <a:pt x="1006370" y="650758"/>
                  <a:pt x="985033" y="656045"/>
                  <a:pt x="1019340" y="650328"/>
                </a:cubicBezTo>
                <a:cubicBezTo>
                  <a:pt x="1023281" y="647700"/>
                  <a:pt x="1026545" y="643495"/>
                  <a:pt x="1031164" y="642445"/>
                </a:cubicBezTo>
                <a:cubicBezTo>
                  <a:pt x="1055807" y="636844"/>
                  <a:pt x="1106050" y="630621"/>
                  <a:pt x="1106050" y="630621"/>
                </a:cubicBezTo>
                <a:cubicBezTo>
                  <a:pt x="1117929" y="622701"/>
                  <a:pt x="1119632" y="620859"/>
                  <a:pt x="1133640" y="614856"/>
                </a:cubicBezTo>
                <a:cubicBezTo>
                  <a:pt x="1137459" y="613219"/>
                  <a:pt x="1141574" y="612373"/>
                  <a:pt x="1145464" y="610914"/>
                </a:cubicBezTo>
                <a:cubicBezTo>
                  <a:pt x="1152089" y="608430"/>
                  <a:pt x="1158706" y="605904"/>
                  <a:pt x="1165171" y="603031"/>
                </a:cubicBezTo>
                <a:cubicBezTo>
                  <a:pt x="1170540" y="600645"/>
                  <a:pt x="1175835" y="598064"/>
                  <a:pt x="1180936" y="595149"/>
                </a:cubicBezTo>
                <a:cubicBezTo>
                  <a:pt x="1185049" y="592799"/>
                  <a:pt x="1188406" y="589132"/>
                  <a:pt x="1192760" y="587266"/>
                </a:cubicBezTo>
                <a:cubicBezTo>
                  <a:pt x="1197739" y="585132"/>
                  <a:pt x="1203271" y="584639"/>
                  <a:pt x="1208526" y="583325"/>
                </a:cubicBezTo>
                <a:cubicBezTo>
                  <a:pt x="1220401" y="575408"/>
                  <a:pt x="1222114" y="573560"/>
                  <a:pt x="1236116" y="567559"/>
                </a:cubicBezTo>
                <a:cubicBezTo>
                  <a:pt x="1239935" y="565922"/>
                  <a:pt x="1243999" y="564932"/>
                  <a:pt x="1247940" y="563618"/>
                </a:cubicBezTo>
                <a:cubicBezTo>
                  <a:pt x="1251881" y="560990"/>
                  <a:pt x="1255651" y="558085"/>
                  <a:pt x="1259764" y="555735"/>
                </a:cubicBezTo>
                <a:cubicBezTo>
                  <a:pt x="1264865" y="552820"/>
                  <a:pt x="1270748" y="551267"/>
                  <a:pt x="1275529" y="547852"/>
                </a:cubicBezTo>
                <a:cubicBezTo>
                  <a:pt x="1280065" y="544612"/>
                  <a:pt x="1282818" y="539268"/>
                  <a:pt x="1287354" y="536028"/>
                </a:cubicBezTo>
                <a:cubicBezTo>
                  <a:pt x="1295346" y="530320"/>
                  <a:pt x="1314645" y="523898"/>
                  <a:pt x="1322826" y="520262"/>
                </a:cubicBezTo>
                <a:cubicBezTo>
                  <a:pt x="1328195" y="517876"/>
                  <a:pt x="1333091" y="514443"/>
                  <a:pt x="1338592" y="512380"/>
                </a:cubicBezTo>
                <a:cubicBezTo>
                  <a:pt x="1343664" y="510478"/>
                  <a:pt x="1349169" y="509995"/>
                  <a:pt x="1354357" y="508438"/>
                </a:cubicBezTo>
                <a:cubicBezTo>
                  <a:pt x="1362316" y="506050"/>
                  <a:pt x="1370122" y="503183"/>
                  <a:pt x="1378005" y="500556"/>
                </a:cubicBezTo>
                <a:cubicBezTo>
                  <a:pt x="1430478" y="465572"/>
                  <a:pt x="1352713" y="515920"/>
                  <a:pt x="1401654" y="488731"/>
                </a:cubicBezTo>
                <a:cubicBezTo>
                  <a:pt x="1409936" y="484130"/>
                  <a:pt x="1416594" y="476698"/>
                  <a:pt x="1425302" y="472966"/>
                </a:cubicBezTo>
                <a:cubicBezTo>
                  <a:pt x="1435260" y="468698"/>
                  <a:pt x="1446323" y="467711"/>
                  <a:pt x="1456833" y="465083"/>
                </a:cubicBezTo>
                <a:cubicBezTo>
                  <a:pt x="1463402" y="459828"/>
                  <a:pt x="1469186" y="453403"/>
                  <a:pt x="1476540" y="449318"/>
                </a:cubicBezTo>
                <a:cubicBezTo>
                  <a:pt x="1481275" y="446687"/>
                  <a:pt x="1487108" y="446904"/>
                  <a:pt x="1492305" y="445376"/>
                </a:cubicBezTo>
                <a:cubicBezTo>
                  <a:pt x="1509448" y="440334"/>
                  <a:pt x="1526952" y="436248"/>
                  <a:pt x="1543543" y="429611"/>
                </a:cubicBezTo>
                <a:cubicBezTo>
                  <a:pt x="1603965" y="405442"/>
                  <a:pt x="1535332" y="417823"/>
                  <a:pt x="1606605" y="409904"/>
                </a:cubicBezTo>
                <a:cubicBezTo>
                  <a:pt x="1654143" y="390889"/>
                  <a:pt x="1590532" y="414612"/>
                  <a:pt x="1677550" y="394138"/>
                </a:cubicBezTo>
                <a:cubicBezTo>
                  <a:pt x="1683269" y="392792"/>
                  <a:pt x="1687916" y="388570"/>
                  <a:pt x="1693316" y="386256"/>
                </a:cubicBezTo>
                <a:cubicBezTo>
                  <a:pt x="1697135" y="384619"/>
                  <a:pt x="1701199" y="383628"/>
                  <a:pt x="1705140" y="382314"/>
                </a:cubicBezTo>
                <a:cubicBezTo>
                  <a:pt x="1734474" y="352980"/>
                  <a:pt x="1711559" y="370978"/>
                  <a:pt x="1772143" y="350783"/>
                </a:cubicBezTo>
                <a:cubicBezTo>
                  <a:pt x="1842632" y="327287"/>
                  <a:pt x="1788589" y="338862"/>
                  <a:pt x="1870678" y="327135"/>
                </a:cubicBezTo>
                <a:cubicBezTo>
                  <a:pt x="1902929" y="311008"/>
                  <a:pt x="1870010" y="326044"/>
                  <a:pt x="1902209" y="315311"/>
                </a:cubicBezTo>
                <a:cubicBezTo>
                  <a:pt x="1946739" y="300468"/>
                  <a:pt x="1899898" y="312932"/>
                  <a:pt x="1937681" y="303487"/>
                </a:cubicBezTo>
                <a:cubicBezTo>
                  <a:pt x="1965836" y="284716"/>
                  <a:pt x="1952138" y="290018"/>
                  <a:pt x="1977095" y="283780"/>
                </a:cubicBezTo>
                <a:cubicBezTo>
                  <a:pt x="2005902" y="264575"/>
                  <a:pt x="1969681" y="288017"/>
                  <a:pt x="2004685" y="268014"/>
                </a:cubicBezTo>
                <a:cubicBezTo>
                  <a:pt x="2008798" y="265664"/>
                  <a:pt x="2012155" y="261997"/>
                  <a:pt x="2016509" y="260131"/>
                </a:cubicBezTo>
                <a:cubicBezTo>
                  <a:pt x="2021488" y="257997"/>
                  <a:pt x="2027019" y="257504"/>
                  <a:pt x="2032274" y="256190"/>
                </a:cubicBezTo>
                <a:cubicBezTo>
                  <a:pt x="2079914" y="232370"/>
                  <a:pt x="2022500" y="264336"/>
                  <a:pt x="2055923" y="236483"/>
                </a:cubicBezTo>
                <a:cubicBezTo>
                  <a:pt x="2060437" y="232722"/>
                  <a:pt x="2066288" y="230914"/>
                  <a:pt x="2071688" y="228600"/>
                </a:cubicBezTo>
                <a:cubicBezTo>
                  <a:pt x="2082423" y="223999"/>
                  <a:pt x="2089220" y="224822"/>
                  <a:pt x="2099278" y="216776"/>
                </a:cubicBezTo>
                <a:cubicBezTo>
                  <a:pt x="2107983" y="209812"/>
                  <a:pt x="2115962" y="201833"/>
                  <a:pt x="2122926" y="193128"/>
                </a:cubicBezTo>
                <a:cubicBezTo>
                  <a:pt x="2128181" y="186559"/>
                  <a:pt x="2131962" y="178468"/>
                  <a:pt x="2138692" y="173421"/>
                </a:cubicBezTo>
                <a:cubicBezTo>
                  <a:pt x="2143025" y="170171"/>
                  <a:pt x="2149269" y="171036"/>
                  <a:pt x="2154457" y="169480"/>
                </a:cubicBezTo>
                <a:cubicBezTo>
                  <a:pt x="2162416" y="167092"/>
                  <a:pt x="2170222" y="164225"/>
                  <a:pt x="2178105" y="161597"/>
                </a:cubicBezTo>
                <a:cubicBezTo>
                  <a:pt x="2208064" y="131638"/>
                  <a:pt x="2180529" y="154472"/>
                  <a:pt x="2205695" y="141890"/>
                </a:cubicBezTo>
                <a:cubicBezTo>
                  <a:pt x="2215169" y="137153"/>
                  <a:pt x="2223310" y="129688"/>
                  <a:pt x="2233285" y="126125"/>
                </a:cubicBezTo>
                <a:cubicBezTo>
                  <a:pt x="2242034" y="123000"/>
                  <a:pt x="2251678" y="123497"/>
                  <a:pt x="2260874" y="122183"/>
                </a:cubicBezTo>
                <a:cubicBezTo>
                  <a:pt x="2293656" y="89401"/>
                  <a:pt x="2266147" y="113453"/>
                  <a:pt x="2308171" y="86711"/>
                </a:cubicBezTo>
                <a:cubicBezTo>
                  <a:pt x="2313713" y="83184"/>
                  <a:pt x="2318061" y="77825"/>
                  <a:pt x="2323936" y="74887"/>
                </a:cubicBezTo>
                <a:cubicBezTo>
                  <a:pt x="2349708" y="62001"/>
                  <a:pt x="2402764" y="39414"/>
                  <a:pt x="2402764" y="39414"/>
                </a:cubicBezTo>
                <a:cubicBezTo>
                  <a:pt x="2406705" y="35473"/>
                  <a:pt x="2410052" y="30830"/>
                  <a:pt x="2414588" y="27590"/>
                </a:cubicBezTo>
                <a:cubicBezTo>
                  <a:pt x="2419369" y="24175"/>
                  <a:pt x="2424899" y="21889"/>
                  <a:pt x="2430354" y="19707"/>
                </a:cubicBezTo>
                <a:cubicBezTo>
                  <a:pt x="2452116" y="11003"/>
                  <a:pt x="2457739" y="10635"/>
                  <a:pt x="2481592" y="7883"/>
                </a:cubicBezTo>
                <a:cubicBezTo>
                  <a:pt x="2506526" y="5006"/>
                  <a:pt x="2531516" y="2628"/>
                  <a:pt x="2556478" y="0"/>
                </a:cubicBezTo>
                <a:cubicBezTo>
                  <a:pt x="2563592" y="339"/>
                  <a:pt x="2664104" y="4143"/>
                  <a:pt x="2686543" y="7883"/>
                </a:cubicBezTo>
                <a:cubicBezTo>
                  <a:pt x="2699431" y="10031"/>
                  <a:pt x="2717353" y="19467"/>
                  <a:pt x="2729898" y="23649"/>
                </a:cubicBezTo>
                <a:cubicBezTo>
                  <a:pt x="2735037" y="25362"/>
                  <a:pt x="2740409" y="26276"/>
                  <a:pt x="2745664" y="27590"/>
                </a:cubicBezTo>
                <a:cubicBezTo>
                  <a:pt x="2779550" y="50182"/>
                  <a:pt x="2736676" y="23096"/>
                  <a:pt x="2769312" y="39414"/>
                </a:cubicBezTo>
                <a:cubicBezTo>
                  <a:pt x="2773549" y="41532"/>
                  <a:pt x="2776807" y="45373"/>
                  <a:pt x="2781136" y="47297"/>
                </a:cubicBezTo>
                <a:cubicBezTo>
                  <a:pt x="2788729" y="50672"/>
                  <a:pt x="2797871" y="50571"/>
                  <a:pt x="2804785" y="55180"/>
                </a:cubicBezTo>
                <a:cubicBezTo>
                  <a:pt x="2817824" y="63872"/>
                  <a:pt x="2829488" y="72039"/>
                  <a:pt x="2844198" y="78828"/>
                </a:cubicBezTo>
                <a:cubicBezTo>
                  <a:pt x="2851743" y="82310"/>
                  <a:pt x="2859964" y="84083"/>
                  <a:pt x="2867847" y="86711"/>
                </a:cubicBezTo>
                <a:cubicBezTo>
                  <a:pt x="2885474" y="113154"/>
                  <a:pt x="2864709" y="87247"/>
                  <a:pt x="2887554" y="102476"/>
                </a:cubicBezTo>
                <a:cubicBezTo>
                  <a:pt x="2915948" y="121404"/>
                  <a:pt x="2879691" y="110362"/>
                  <a:pt x="2919085" y="118242"/>
                </a:cubicBezTo>
                <a:cubicBezTo>
                  <a:pt x="2920878" y="119587"/>
                  <a:pt x="2942193" y="136028"/>
                  <a:pt x="2946674" y="137949"/>
                </a:cubicBezTo>
                <a:cubicBezTo>
                  <a:pt x="2951653" y="140083"/>
                  <a:pt x="2957231" y="140402"/>
                  <a:pt x="2962440" y="141890"/>
                </a:cubicBezTo>
                <a:cubicBezTo>
                  <a:pt x="2966435" y="143031"/>
                  <a:pt x="2970323" y="144517"/>
                  <a:pt x="2974264" y="145831"/>
                </a:cubicBezTo>
                <a:cubicBezTo>
                  <a:pt x="3011050" y="144517"/>
                  <a:pt x="3047984" y="145436"/>
                  <a:pt x="3084623" y="141890"/>
                </a:cubicBezTo>
                <a:cubicBezTo>
                  <a:pt x="3089338" y="141434"/>
                  <a:pt x="3091739" y="134530"/>
                  <a:pt x="3096447" y="134007"/>
                </a:cubicBezTo>
                <a:cubicBezTo>
                  <a:pt x="3127812" y="130522"/>
                  <a:pt x="3159509" y="131380"/>
                  <a:pt x="3191040" y="130066"/>
                </a:cubicBezTo>
                <a:cubicBezTo>
                  <a:pt x="3213763" y="114917"/>
                  <a:pt x="3191843" y="128033"/>
                  <a:pt x="3214688" y="118242"/>
                </a:cubicBezTo>
                <a:cubicBezTo>
                  <a:pt x="3220089" y="115928"/>
                  <a:pt x="3224754" y="111784"/>
                  <a:pt x="3230454" y="110359"/>
                </a:cubicBezTo>
                <a:cubicBezTo>
                  <a:pt x="3240730" y="107790"/>
                  <a:pt x="3251475" y="107732"/>
                  <a:pt x="3261985" y="106418"/>
                </a:cubicBezTo>
                <a:cubicBezTo>
                  <a:pt x="3302712" y="107732"/>
                  <a:pt x="3343657" y="105956"/>
                  <a:pt x="3384167" y="110359"/>
                </a:cubicBezTo>
                <a:cubicBezTo>
                  <a:pt x="3404443" y="112563"/>
                  <a:pt x="3423654" y="120603"/>
                  <a:pt x="3443288" y="126125"/>
                </a:cubicBezTo>
                <a:cubicBezTo>
                  <a:pt x="3508950" y="144592"/>
                  <a:pt x="3602832" y="173097"/>
                  <a:pt x="3656123" y="201011"/>
                </a:cubicBezTo>
                <a:cubicBezTo>
                  <a:pt x="3683713" y="215463"/>
                  <a:pt x="3708735" y="236583"/>
                  <a:pt x="3738892" y="244366"/>
                </a:cubicBezTo>
                <a:cubicBezTo>
                  <a:pt x="3791435" y="257925"/>
                  <a:pt x="3846623" y="257504"/>
                  <a:pt x="3900488" y="264073"/>
                </a:cubicBezTo>
                <a:cubicBezTo>
                  <a:pt x="3904429" y="265387"/>
                  <a:pt x="3908163" y="268221"/>
                  <a:pt x="3912312" y="268014"/>
                </a:cubicBezTo>
                <a:cubicBezTo>
                  <a:pt x="3934773" y="266891"/>
                  <a:pt x="3957776" y="266593"/>
                  <a:pt x="3979316" y="260131"/>
                </a:cubicBezTo>
                <a:cubicBezTo>
                  <a:pt x="3985608" y="258243"/>
                  <a:pt x="3986865" y="249353"/>
                  <a:pt x="3991140" y="244366"/>
                </a:cubicBezTo>
                <a:cubicBezTo>
                  <a:pt x="4004682" y="228567"/>
                  <a:pt x="4001954" y="235096"/>
                  <a:pt x="4018729" y="220718"/>
                </a:cubicBezTo>
                <a:cubicBezTo>
                  <a:pt x="4022961" y="217090"/>
                  <a:pt x="4025916" y="211985"/>
                  <a:pt x="4030554" y="208893"/>
                </a:cubicBezTo>
                <a:cubicBezTo>
                  <a:pt x="4034011" y="206589"/>
                  <a:pt x="4038559" y="206589"/>
                  <a:pt x="4042378" y="204952"/>
                </a:cubicBezTo>
                <a:cubicBezTo>
                  <a:pt x="4047778" y="202638"/>
                  <a:pt x="4052743" y="199383"/>
                  <a:pt x="4058143" y="197069"/>
                </a:cubicBezTo>
                <a:cubicBezTo>
                  <a:pt x="4068746" y="192525"/>
                  <a:pt x="4078110" y="191500"/>
                  <a:pt x="4089674" y="189187"/>
                </a:cubicBezTo>
                <a:cubicBezTo>
                  <a:pt x="4104140" y="167487"/>
                  <a:pt x="4089188" y="185077"/>
                  <a:pt x="4117264" y="169480"/>
                </a:cubicBezTo>
                <a:cubicBezTo>
                  <a:pt x="4151393" y="150520"/>
                  <a:pt x="4111065" y="160794"/>
                  <a:pt x="4160619" y="153714"/>
                </a:cubicBezTo>
                <a:cubicBezTo>
                  <a:pt x="4182863" y="131470"/>
                  <a:pt x="4160809" y="149696"/>
                  <a:pt x="4200033" y="134007"/>
                </a:cubicBezTo>
                <a:cubicBezTo>
                  <a:pt x="4204431" y="132248"/>
                  <a:pt x="4207459" y="127884"/>
                  <a:pt x="4211857" y="126125"/>
                </a:cubicBezTo>
                <a:cubicBezTo>
                  <a:pt x="4220738" y="122573"/>
                  <a:pt x="4230250" y="120870"/>
                  <a:pt x="4239447" y="118242"/>
                </a:cubicBezTo>
                <a:cubicBezTo>
                  <a:pt x="4260197" y="97492"/>
                  <a:pt x="4240771" y="112546"/>
                  <a:pt x="4270978" y="102476"/>
                </a:cubicBezTo>
                <a:cubicBezTo>
                  <a:pt x="4276552" y="100618"/>
                  <a:pt x="4281169" y="96451"/>
                  <a:pt x="4286743" y="94593"/>
                </a:cubicBezTo>
                <a:cubicBezTo>
                  <a:pt x="4293098" y="92475"/>
                  <a:pt x="4299842" y="91753"/>
                  <a:pt x="4306450" y="90652"/>
                </a:cubicBezTo>
                <a:cubicBezTo>
                  <a:pt x="4323495" y="87811"/>
                  <a:pt x="4340609" y="85397"/>
                  <a:pt x="4357688" y="82769"/>
                </a:cubicBezTo>
                <a:cubicBezTo>
                  <a:pt x="4423193" y="83444"/>
                  <a:pt x="4770678" y="75961"/>
                  <a:pt x="4901598" y="102476"/>
                </a:cubicBezTo>
                <a:cubicBezTo>
                  <a:pt x="4952911" y="112868"/>
                  <a:pt x="5001481" y="133899"/>
                  <a:pt x="5051371" y="149773"/>
                </a:cubicBezTo>
                <a:cubicBezTo>
                  <a:pt x="5059289" y="152292"/>
                  <a:pt x="5067176" y="154911"/>
                  <a:pt x="5075019" y="157656"/>
                </a:cubicBezTo>
                <a:cubicBezTo>
                  <a:pt x="5093453" y="164108"/>
                  <a:pt x="5113052" y="168010"/>
                  <a:pt x="5130198" y="177362"/>
                </a:cubicBezTo>
                <a:cubicBezTo>
                  <a:pt x="5144650" y="185245"/>
                  <a:pt x="5158423" y="194526"/>
                  <a:pt x="5173554" y="201011"/>
                </a:cubicBezTo>
                <a:cubicBezTo>
                  <a:pt x="5195324" y="210341"/>
                  <a:pt x="5218380" y="216343"/>
                  <a:pt x="5240557" y="224659"/>
                </a:cubicBezTo>
                <a:cubicBezTo>
                  <a:pt x="5321091" y="254859"/>
                  <a:pt x="5221030" y="220777"/>
                  <a:pt x="5291795" y="244366"/>
                </a:cubicBezTo>
                <a:cubicBezTo>
                  <a:pt x="5299678" y="253563"/>
                  <a:pt x="5307258" y="263027"/>
                  <a:pt x="5315443" y="271956"/>
                </a:cubicBezTo>
                <a:cubicBezTo>
                  <a:pt x="5321720" y="278804"/>
                  <a:pt x="5329203" y="284525"/>
                  <a:pt x="5335150" y="291662"/>
                </a:cubicBezTo>
                <a:cubicBezTo>
                  <a:pt x="5349482" y="308860"/>
                  <a:pt x="5351114" y="318623"/>
                  <a:pt x="5366681" y="331076"/>
                </a:cubicBezTo>
                <a:cubicBezTo>
                  <a:pt x="5375506" y="338136"/>
                  <a:pt x="5384764" y="344671"/>
                  <a:pt x="5394271" y="350783"/>
                </a:cubicBezTo>
                <a:cubicBezTo>
                  <a:pt x="5403181" y="356511"/>
                  <a:pt x="5413386" y="360194"/>
                  <a:pt x="5421860" y="366549"/>
                </a:cubicBezTo>
                <a:cubicBezTo>
                  <a:pt x="5429292" y="372123"/>
                  <a:pt x="5434662" y="380041"/>
                  <a:pt x="5441567" y="386256"/>
                </a:cubicBezTo>
                <a:cubicBezTo>
                  <a:pt x="5454938" y="398290"/>
                  <a:pt x="5459925" y="401122"/>
                  <a:pt x="5473098" y="409904"/>
                </a:cubicBezTo>
                <a:cubicBezTo>
                  <a:pt x="5482576" y="424120"/>
                  <a:pt x="5488431" y="434578"/>
                  <a:pt x="5504629" y="445376"/>
                </a:cubicBezTo>
                <a:cubicBezTo>
                  <a:pt x="5512512" y="450631"/>
                  <a:pt x="5521579" y="454443"/>
                  <a:pt x="5528278" y="461142"/>
                </a:cubicBezTo>
                <a:cubicBezTo>
                  <a:pt x="5552281" y="485145"/>
                  <a:pt x="5566807" y="503991"/>
                  <a:pt x="5595281" y="520262"/>
                </a:cubicBezTo>
                <a:cubicBezTo>
                  <a:pt x="5603968" y="525226"/>
                  <a:pt x="5613674" y="528145"/>
                  <a:pt x="5622871" y="532087"/>
                </a:cubicBezTo>
                <a:cubicBezTo>
                  <a:pt x="5632067" y="542597"/>
                  <a:pt x="5639479" y="554990"/>
                  <a:pt x="5650460" y="563618"/>
                </a:cubicBezTo>
                <a:cubicBezTo>
                  <a:pt x="5658328" y="569800"/>
                  <a:pt x="5669101" y="570967"/>
                  <a:pt x="5678050" y="575442"/>
                </a:cubicBezTo>
                <a:cubicBezTo>
                  <a:pt x="5684902" y="578868"/>
                  <a:pt x="5691060" y="583546"/>
                  <a:pt x="5697757" y="587266"/>
                </a:cubicBezTo>
                <a:cubicBezTo>
                  <a:pt x="5702893" y="590119"/>
                  <a:pt x="5708387" y="592295"/>
                  <a:pt x="5713523" y="595149"/>
                </a:cubicBezTo>
                <a:cubicBezTo>
                  <a:pt x="5720219" y="598869"/>
                  <a:pt x="5726274" y="603763"/>
                  <a:pt x="5733229" y="606973"/>
                </a:cubicBezTo>
                <a:cubicBezTo>
                  <a:pt x="5743421" y="611677"/>
                  <a:pt x="5754502" y="614238"/>
                  <a:pt x="5764760" y="618797"/>
                </a:cubicBezTo>
                <a:cubicBezTo>
                  <a:pt x="5778183" y="624763"/>
                  <a:pt x="5790323" y="633615"/>
                  <a:pt x="5804174" y="638504"/>
                </a:cubicBezTo>
                <a:cubicBezTo>
                  <a:pt x="5812934" y="641596"/>
                  <a:pt x="5822633" y="640733"/>
                  <a:pt x="5831764" y="642445"/>
                </a:cubicBezTo>
                <a:cubicBezTo>
                  <a:pt x="5843669" y="644677"/>
                  <a:pt x="5855412" y="647700"/>
                  <a:pt x="5867236" y="650328"/>
                </a:cubicBezTo>
                <a:cubicBezTo>
                  <a:pt x="5908479" y="677822"/>
                  <a:pt x="5872862" y="657405"/>
                  <a:pt x="5930298" y="677918"/>
                </a:cubicBezTo>
                <a:cubicBezTo>
                  <a:pt x="5935831" y="679894"/>
                  <a:pt x="5940303" y="684648"/>
                  <a:pt x="5946064" y="685800"/>
                </a:cubicBezTo>
                <a:cubicBezTo>
                  <a:pt x="5960293" y="688646"/>
                  <a:pt x="5975011" y="688013"/>
                  <a:pt x="5989419" y="689742"/>
                </a:cubicBezTo>
                <a:cubicBezTo>
                  <a:pt x="6101047" y="703138"/>
                  <a:pt x="5983217" y="695068"/>
                  <a:pt x="6139192" y="701566"/>
                </a:cubicBezTo>
                <a:cubicBezTo>
                  <a:pt x="6198612" y="725336"/>
                  <a:pt x="6107144" y="690677"/>
                  <a:pt x="6190429" y="713390"/>
                </a:cubicBezTo>
                <a:cubicBezTo>
                  <a:pt x="6194999" y="714636"/>
                  <a:pt x="6197900" y="719407"/>
                  <a:pt x="6202254" y="721273"/>
                </a:cubicBezTo>
                <a:cubicBezTo>
                  <a:pt x="6207233" y="723407"/>
                  <a:pt x="6212764" y="723900"/>
                  <a:pt x="6218019" y="725214"/>
                </a:cubicBezTo>
                <a:cubicBezTo>
                  <a:pt x="6221960" y="729155"/>
                  <a:pt x="6225335" y="733760"/>
                  <a:pt x="6229843" y="737038"/>
                </a:cubicBezTo>
                <a:cubicBezTo>
                  <a:pt x="6255645" y="755803"/>
                  <a:pt x="6256561" y="754820"/>
                  <a:pt x="6281081" y="764628"/>
                </a:cubicBezTo>
                <a:cubicBezTo>
                  <a:pt x="6299726" y="792595"/>
                  <a:pt x="6280504" y="769620"/>
                  <a:pt x="6340202" y="788276"/>
                </a:cubicBezTo>
                <a:cubicBezTo>
                  <a:pt x="6343631" y="789347"/>
                  <a:pt x="6367459" y="807816"/>
                  <a:pt x="6367792" y="807983"/>
                </a:cubicBezTo>
                <a:cubicBezTo>
                  <a:pt x="6386090" y="817132"/>
                  <a:pt x="6397266" y="819293"/>
                  <a:pt x="6415088" y="823749"/>
                </a:cubicBezTo>
                <a:cubicBezTo>
                  <a:pt x="6429414" y="838075"/>
                  <a:pt x="6424979" y="834755"/>
                  <a:pt x="6442678" y="847397"/>
                </a:cubicBezTo>
                <a:cubicBezTo>
                  <a:pt x="6450509" y="852991"/>
                  <a:pt x="6463828" y="860665"/>
                  <a:pt x="6470267" y="867104"/>
                </a:cubicBezTo>
                <a:cubicBezTo>
                  <a:pt x="6483998" y="880835"/>
                  <a:pt x="6473544" y="875794"/>
                  <a:pt x="6482092" y="890752"/>
                </a:cubicBezTo>
                <a:cubicBezTo>
                  <a:pt x="6488835" y="902552"/>
                  <a:pt x="6496420" y="909022"/>
                  <a:pt x="6505740" y="918342"/>
                </a:cubicBezTo>
                <a:cubicBezTo>
                  <a:pt x="6515646" y="948062"/>
                  <a:pt x="6502283" y="911429"/>
                  <a:pt x="6517564" y="941990"/>
                </a:cubicBezTo>
                <a:cubicBezTo>
                  <a:pt x="6533882" y="974626"/>
                  <a:pt x="6506796" y="931752"/>
                  <a:pt x="6529388" y="965638"/>
                </a:cubicBezTo>
                <a:cubicBezTo>
                  <a:pt x="6530702" y="970893"/>
                  <a:pt x="6530641" y="976701"/>
                  <a:pt x="6533329" y="981404"/>
                </a:cubicBezTo>
                <a:cubicBezTo>
                  <a:pt x="6536095" y="986244"/>
                  <a:pt x="6543084" y="988053"/>
                  <a:pt x="6545154" y="993228"/>
                </a:cubicBezTo>
                <a:cubicBezTo>
                  <a:pt x="6548604" y="1001854"/>
                  <a:pt x="6546651" y="1011855"/>
                  <a:pt x="6549095" y="1020818"/>
                </a:cubicBezTo>
                <a:cubicBezTo>
                  <a:pt x="6550641" y="1026486"/>
                  <a:pt x="6554796" y="1031128"/>
                  <a:pt x="6556978" y="1036583"/>
                </a:cubicBezTo>
                <a:cubicBezTo>
                  <a:pt x="6571050" y="1071764"/>
                  <a:pt x="6557576" y="1049304"/>
                  <a:pt x="6572743" y="1072056"/>
                </a:cubicBezTo>
                <a:cubicBezTo>
                  <a:pt x="6571429" y="1081252"/>
                  <a:pt x="6570624" y="1090536"/>
                  <a:pt x="6568802" y="1099645"/>
                </a:cubicBezTo>
                <a:cubicBezTo>
                  <a:pt x="6567987" y="1103719"/>
                  <a:pt x="6567798" y="1108531"/>
                  <a:pt x="6564860" y="1111469"/>
                </a:cubicBezTo>
                <a:cubicBezTo>
                  <a:pt x="6561922" y="1114407"/>
                  <a:pt x="6556752" y="1113553"/>
                  <a:pt x="6553036" y="1115411"/>
                </a:cubicBezTo>
                <a:cubicBezTo>
                  <a:pt x="6548799" y="1117529"/>
                  <a:pt x="6545153" y="1120666"/>
                  <a:pt x="6541212" y="1123293"/>
                </a:cubicBezTo>
                <a:cubicBezTo>
                  <a:pt x="6539898" y="1128548"/>
                  <a:pt x="6538759" y="1133850"/>
                  <a:pt x="6537271" y="1139059"/>
                </a:cubicBezTo>
                <a:cubicBezTo>
                  <a:pt x="6534707" y="1148032"/>
                  <a:pt x="6532354" y="1155800"/>
                  <a:pt x="6525447" y="1162707"/>
                </a:cubicBezTo>
                <a:cubicBezTo>
                  <a:pt x="6522098" y="1166057"/>
                  <a:pt x="6517564" y="1167962"/>
                  <a:pt x="6513623" y="1170590"/>
                </a:cubicBezTo>
                <a:cubicBezTo>
                  <a:pt x="6512309" y="1188983"/>
                  <a:pt x="6512173" y="1207498"/>
                  <a:pt x="6509681" y="1225769"/>
                </a:cubicBezTo>
                <a:cubicBezTo>
                  <a:pt x="6508217" y="1236503"/>
                  <a:pt x="6503488" y="1246599"/>
                  <a:pt x="6501798" y="1257300"/>
                </a:cubicBezTo>
                <a:cubicBezTo>
                  <a:pt x="6493208" y="1311703"/>
                  <a:pt x="6507284" y="1286516"/>
                  <a:pt x="6489974" y="1312480"/>
                </a:cubicBezTo>
                <a:cubicBezTo>
                  <a:pt x="6478322" y="1394049"/>
                  <a:pt x="6482092" y="1359815"/>
                  <a:pt x="6482092" y="1517431"/>
                </a:cubicBezTo>
                <a:cubicBezTo>
                  <a:pt x="6482092" y="1758734"/>
                  <a:pt x="6456129" y="1687038"/>
                  <a:pt x="6493916" y="1781504"/>
                </a:cubicBezTo>
                <a:cubicBezTo>
                  <a:pt x="6495230" y="1789387"/>
                  <a:pt x="6495561" y="1797498"/>
                  <a:pt x="6497857" y="1805152"/>
                </a:cubicBezTo>
                <a:cubicBezTo>
                  <a:pt x="6499545" y="1810780"/>
                  <a:pt x="6503426" y="1815517"/>
                  <a:pt x="6505740" y="1820918"/>
                </a:cubicBezTo>
                <a:cubicBezTo>
                  <a:pt x="6507377" y="1824737"/>
                  <a:pt x="6508044" y="1828923"/>
                  <a:pt x="6509681" y="1832742"/>
                </a:cubicBezTo>
                <a:cubicBezTo>
                  <a:pt x="6511995" y="1838142"/>
                  <a:pt x="6515178" y="1843138"/>
                  <a:pt x="6517564" y="1848507"/>
                </a:cubicBezTo>
                <a:cubicBezTo>
                  <a:pt x="6530422" y="1877436"/>
                  <a:pt x="6519370" y="1859098"/>
                  <a:pt x="6533329" y="1880038"/>
                </a:cubicBezTo>
                <a:cubicBezTo>
                  <a:pt x="6534643" y="1885293"/>
                  <a:pt x="6535369" y="1890732"/>
                  <a:pt x="6537271" y="1895804"/>
                </a:cubicBezTo>
                <a:cubicBezTo>
                  <a:pt x="6539334" y="1901305"/>
                  <a:pt x="6543833" y="1905844"/>
                  <a:pt x="6545154" y="1911569"/>
                </a:cubicBezTo>
                <a:cubicBezTo>
                  <a:pt x="6547829" y="1923161"/>
                  <a:pt x="6547286" y="1935283"/>
                  <a:pt x="6549095" y="1947042"/>
                </a:cubicBezTo>
                <a:cubicBezTo>
                  <a:pt x="6549919" y="1952396"/>
                  <a:pt x="6551722" y="1957552"/>
                  <a:pt x="6553036" y="1962807"/>
                </a:cubicBezTo>
                <a:cubicBezTo>
                  <a:pt x="6565010" y="2525615"/>
                  <a:pt x="6496045" y="2346508"/>
                  <a:pt x="6572743" y="2538249"/>
                </a:cubicBezTo>
                <a:cubicBezTo>
                  <a:pt x="6574057" y="2550073"/>
                  <a:pt x="6573800" y="2562179"/>
                  <a:pt x="6576685" y="2573721"/>
                </a:cubicBezTo>
                <a:cubicBezTo>
                  <a:pt x="6577834" y="2578316"/>
                  <a:pt x="6582904" y="2581110"/>
                  <a:pt x="6584567" y="2585545"/>
                </a:cubicBezTo>
                <a:cubicBezTo>
                  <a:pt x="6599176" y="2624504"/>
                  <a:pt x="6577907" y="2589350"/>
                  <a:pt x="6596392" y="2617076"/>
                </a:cubicBezTo>
                <a:cubicBezTo>
                  <a:pt x="6601776" y="2638614"/>
                  <a:pt x="6606622" y="2656219"/>
                  <a:pt x="6608216" y="2680138"/>
                </a:cubicBezTo>
                <a:cubicBezTo>
                  <a:pt x="6608492" y="2684283"/>
                  <a:pt x="6605588" y="2688021"/>
                  <a:pt x="6604274" y="2691962"/>
                </a:cubicBezTo>
                <a:cubicBezTo>
                  <a:pt x="6613126" y="2718514"/>
                  <a:pt x="6609991" y="2705924"/>
                  <a:pt x="6612157" y="2755025"/>
                </a:cubicBezTo>
                <a:cubicBezTo>
                  <a:pt x="6616698" y="2857944"/>
                  <a:pt x="6620615" y="2990214"/>
                  <a:pt x="6623981" y="3097925"/>
                </a:cubicBezTo>
                <a:cubicBezTo>
                  <a:pt x="6620624" y="3272482"/>
                  <a:pt x="6629447" y="3248549"/>
                  <a:pt x="6612157" y="3358056"/>
                </a:cubicBezTo>
                <a:cubicBezTo>
                  <a:pt x="6607486" y="3387637"/>
                  <a:pt x="6610009" y="3368440"/>
                  <a:pt x="6600333" y="3397469"/>
                </a:cubicBezTo>
                <a:cubicBezTo>
                  <a:pt x="6598620" y="3402608"/>
                  <a:pt x="6599300" y="3408665"/>
                  <a:pt x="6596392" y="3413235"/>
                </a:cubicBezTo>
                <a:cubicBezTo>
                  <a:pt x="6589889" y="3423454"/>
                  <a:pt x="6580626" y="3431628"/>
                  <a:pt x="6572743" y="3440825"/>
                </a:cubicBezTo>
                <a:cubicBezTo>
                  <a:pt x="6570115" y="3455277"/>
                  <a:pt x="6570184" y="3470490"/>
                  <a:pt x="6564860" y="3484180"/>
                </a:cubicBezTo>
                <a:cubicBezTo>
                  <a:pt x="6560764" y="3494713"/>
                  <a:pt x="6550208" y="3501661"/>
                  <a:pt x="6545154" y="3511769"/>
                </a:cubicBezTo>
                <a:cubicBezTo>
                  <a:pt x="6542158" y="3517761"/>
                  <a:pt x="6543984" y="3525377"/>
                  <a:pt x="6541212" y="3531476"/>
                </a:cubicBezTo>
                <a:cubicBezTo>
                  <a:pt x="6537292" y="3540101"/>
                  <a:pt x="6530412" y="3547056"/>
                  <a:pt x="6525447" y="3555125"/>
                </a:cubicBezTo>
                <a:cubicBezTo>
                  <a:pt x="6519896" y="3564146"/>
                  <a:pt x="6513927" y="3573010"/>
                  <a:pt x="6509681" y="3582714"/>
                </a:cubicBezTo>
                <a:cubicBezTo>
                  <a:pt x="6504685" y="3594133"/>
                  <a:pt x="6505335" y="3608216"/>
                  <a:pt x="6497857" y="3618187"/>
                </a:cubicBezTo>
                <a:cubicBezTo>
                  <a:pt x="6480357" y="3641520"/>
                  <a:pt x="6489665" y="3628503"/>
                  <a:pt x="6470267" y="3657600"/>
                </a:cubicBezTo>
                <a:cubicBezTo>
                  <a:pt x="6467639" y="3661541"/>
                  <a:pt x="6465735" y="3666076"/>
                  <a:pt x="6462385" y="3669425"/>
                </a:cubicBezTo>
                <a:lnTo>
                  <a:pt x="6450560" y="3681249"/>
                </a:lnTo>
                <a:cubicBezTo>
                  <a:pt x="6449246" y="3685190"/>
                  <a:pt x="6448923" y="3689616"/>
                  <a:pt x="6446619" y="3693073"/>
                </a:cubicBezTo>
                <a:cubicBezTo>
                  <a:pt x="6443527" y="3697711"/>
                  <a:pt x="6439667" y="3702190"/>
                  <a:pt x="6434795" y="3704897"/>
                </a:cubicBezTo>
                <a:cubicBezTo>
                  <a:pt x="6427532" y="3708932"/>
                  <a:pt x="6419030" y="3710153"/>
                  <a:pt x="6411147" y="3712780"/>
                </a:cubicBezTo>
                <a:cubicBezTo>
                  <a:pt x="6403264" y="3715408"/>
                  <a:pt x="6394623" y="3716387"/>
                  <a:pt x="6387498" y="3720662"/>
                </a:cubicBezTo>
                <a:cubicBezTo>
                  <a:pt x="6380929" y="3724604"/>
                  <a:pt x="6374644" y="3729061"/>
                  <a:pt x="6367792" y="3732487"/>
                </a:cubicBezTo>
                <a:cubicBezTo>
                  <a:pt x="6359482" y="3736642"/>
                  <a:pt x="6344126" y="3738683"/>
                  <a:pt x="6336260" y="3740369"/>
                </a:cubicBezTo>
                <a:lnTo>
                  <a:pt x="6300788" y="3748252"/>
                </a:lnTo>
                <a:cubicBezTo>
                  <a:pt x="6270477" y="3768460"/>
                  <a:pt x="6311870" y="3743031"/>
                  <a:pt x="6269257" y="3760076"/>
                </a:cubicBezTo>
                <a:cubicBezTo>
                  <a:pt x="6218348" y="3780439"/>
                  <a:pt x="6279324" y="3765944"/>
                  <a:pt x="6229843" y="3775842"/>
                </a:cubicBezTo>
                <a:cubicBezTo>
                  <a:pt x="6200938" y="3790296"/>
                  <a:pt x="6227990" y="3778497"/>
                  <a:pt x="6194371" y="3787666"/>
                </a:cubicBezTo>
                <a:cubicBezTo>
                  <a:pt x="6186355" y="3789852"/>
                  <a:pt x="6178682" y="3793161"/>
                  <a:pt x="6170723" y="3795549"/>
                </a:cubicBezTo>
                <a:cubicBezTo>
                  <a:pt x="6165534" y="3797106"/>
                  <a:pt x="6160096" y="3797777"/>
                  <a:pt x="6154957" y="3799490"/>
                </a:cubicBezTo>
                <a:cubicBezTo>
                  <a:pt x="6148245" y="3801727"/>
                  <a:pt x="6142114" y="3805657"/>
                  <a:pt x="6135250" y="3807373"/>
                </a:cubicBezTo>
                <a:cubicBezTo>
                  <a:pt x="6126237" y="3809626"/>
                  <a:pt x="6116857" y="3810000"/>
                  <a:pt x="6107660" y="3811314"/>
                </a:cubicBezTo>
                <a:cubicBezTo>
                  <a:pt x="6098464" y="3816569"/>
                  <a:pt x="6089957" y="3823278"/>
                  <a:pt x="6080071" y="3827080"/>
                </a:cubicBezTo>
                <a:cubicBezTo>
                  <a:pt x="6072612" y="3829949"/>
                  <a:pt x="6064077" y="3828725"/>
                  <a:pt x="6056423" y="3831021"/>
                </a:cubicBezTo>
                <a:cubicBezTo>
                  <a:pt x="6050795" y="3832709"/>
                  <a:pt x="6046273" y="3837176"/>
                  <a:pt x="6040657" y="3838904"/>
                </a:cubicBezTo>
                <a:cubicBezTo>
                  <a:pt x="6029080" y="3842466"/>
                  <a:pt x="6016987" y="3844063"/>
                  <a:pt x="6005185" y="3846787"/>
                </a:cubicBezTo>
                <a:cubicBezTo>
                  <a:pt x="5990917" y="3850080"/>
                  <a:pt x="5975599" y="3854480"/>
                  <a:pt x="5961829" y="3858611"/>
                </a:cubicBezTo>
                <a:cubicBezTo>
                  <a:pt x="5957850" y="3859805"/>
                  <a:pt x="5954053" y="3861618"/>
                  <a:pt x="5950005" y="3862552"/>
                </a:cubicBezTo>
                <a:cubicBezTo>
                  <a:pt x="5908159" y="3872209"/>
                  <a:pt x="5911157" y="3870384"/>
                  <a:pt x="5867236" y="3874376"/>
                </a:cubicBezTo>
                <a:cubicBezTo>
                  <a:pt x="5761094" y="3893675"/>
                  <a:pt x="5809838" y="3888188"/>
                  <a:pt x="5721405" y="3894083"/>
                </a:cubicBezTo>
                <a:cubicBezTo>
                  <a:pt x="5710895" y="3896711"/>
                  <a:pt x="5700326" y="3899115"/>
                  <a:pt x="5689874" y="3901966"/>
                </a:cubicBezTo>
                <a:cubicBezTo>
                  <a:pt x="5685866" y="3903059"/>
                  <a:pt x="5682197" y="3905658"/>
                  <a:pt x="5678050" y="3905907"/>
                </a:cubicBezTo>
                <a:cubicBezTo>
                  <a:pt x="5616357" y="3909609"/>
                  <a:pt x="5554603" y="3912913"/>
                  <a:pt x="5492805" y="3913790"/>
                </a:cubicBezTo>
                <a:lnTo>
                  <a:pt x="4566581" y="3921673"/>
                </a:lnTo>
                <a:lnTo>
                  <a:pt x="4278860" y="3925614"/>
                </a:lnTo>
                <a:lnTo>
                  <a:pt x="4054202" y="3917731"/>
                </a:lnTo>
                <a:cubicBezTo>
                  <a:pt x="4010810" y="3915803"/>
                  <a:pt x="3967561" y="3910766"/>
                  <a:pt x="3924136" y="3909849"/>
                </a:cubicBezTo>
                <a:cubicBezTo>
                  <a:pt x="3780959" y="3906824"/>
                  <a:pt x="3637729" y="3907221"/>
                  <a:pt x="3494526" y="3905907"/>
                </a:cubicBezTo>
                <a:cubicBezTo>
                  <a:pt x="3480074" y="3907221"/>
                  <a:pt x="3465678" y="3910181"/>
                  <a:pt x="3451171" y="3909849"/>
                </a:cubicBezTo>
                <a:cubicBezTo>
                  <a:pt x="3293469" y="3906238"/>
                  <a:pt x="2978205" y="3894083"/>
                  <a:pt x="2978205" y="3894083"/>
                </a:cubicBezTo>
                <a:cubicBezTo>
                  <a:pt x="2952820" y="3890075"/>
                  <a:pt x="2890977" y="3880905"/>
                  <a:pt x="2859964" y="3874376"/>
                </a:cubicBezTo>
                <a:cubicBezTo>
                  <a:pt x="2849363" y="3872144"/>
                  <a:pt x="2839229" y="3867393"/>
                  <a:pt x="2828433" y="3866493"/>
                </a:cubicBezTo>
                <a:cubicBezTo>
                  <a:pt x="2791750" y="3863436"/>
                  <a:pt x="2754860" y="3863866"/>
                  <a:pt x="2718074" y="3862552"/>
                </a:cubicBezTo>
                <a:cubicBezTo>
                  <a:pt x="2668764" y="3857361"/>
                  <a:pt x="2644367" y="3856683"/>
                  <a:pt x="2599833" y="3846787"/>
                </a:cubicBezTo>
                <a:cubicBezTo>
                  <a:pt x="2590496" y="3844712"/>
                  <a:pt x="2581385" y="3841717"/>
                  <a:pt x="2572243" y="3838904"/>
                </a:cubicBezTo>
                <a:cubicBezTo>
                  <a:pt x="2564301" y="3836460"/>
                  <a:pt x="2556834" y="3832096"/>
                  <a:pt x="2548595" y="3831021"/>
                </a:cubicBezTo>
                <a:cubicBezTo>
                  <a:pt x="2526410" y="3828127"/>
                  <a:pt x="2503926" y="3828394"/>
                  <a:pt x="2481592" y="3827080"/>
                </a:cubicBezTo>
                <a:cubicBezTo>
                  <a:pt x="2476337" y="3824452"/>
                  <a:pt x="2471348" y="3821205"/>
                  <a:pt x="2465826" y="3819197"/>
                </a:cubicBezTo>
                <a:cubicBezTo>
                  <a:pt x="2456837" y="3815928"/>
                  <a:pt x="2447600" y="3813265"/>
                  <a:pt x="2438236" y="3811314"/>
                </a:cubicBezTo>
                <a:cubicBezTo>
                  <a:pt x="2366747" y="3796420"/>
                  <a:pt x="2374204" y="3799655"/>
                  <a:pt x="2300288" y="3795549"/>
                </a:cubicBezTo>
                <a:cubicBezTo>
                  <a:pt x="2169262" y="3769343"/>
                  <a:pt x="2349338" y="3808352"/>
                  <a:pt x="2225402" y="3771900"/>
                </a:cubicBezTo>
                <a:cubicBezTo>
                  <a:pt x="2215240" y="3768911"/>
                  <a:pt x="2204302" y="3769800"/>
                  <a:pt x="2193871" y="3767959"/>
                </a:cubicBezTo>
                <a:cubicBezTo>
                  <a:pt x="2181943" y="3765854"/>
                  <a:pt x="2170346" y="3762067"/>
                  <a:pt x="2158398" y="3760076"/>
                </a:cubicBezTo>
                <a:cubicBezTo>
                  <a:pt x="2138787" y="3756807"/>
                  <a:pt x="2118985" y="3754821"/>
                  <a:pt x="2099278" y="3752193"/>
                </a:cubicBezTo>
                <a:cubicBezTo>
                  <a:pt x="2030603" y="3729302"/>
                  <a:pt x="2099035" y="3749641"/>
                  <a:pt x="2004685" y="3732487"/>
                </a:cubicBezTo>
                <a:cubicBezTo>
                  <a:pt x="1940686" y="3720851"/>
                  <a:pt x="2017996" y="3728057"/>
                  <a:pt x="1941623" y="3712780"/>
                </a:cubicBezTo>
                <a:cubicBezTo>
                  <a:pt x="1881581" y="3700770"/>
                  <a:pt x="1987904" y="3722885"/>
                  <a:pt x="1874619" y="3693073"/>
                </a:cubicBezTo>
                <a:cubicBezTo>
                  <a:pt x="1865635" y="3690709"/>
                  <a:pt x="1856226" y="3690445"/>
                  <a:pt x="1847029" y="3689131"/>
                </a:cubicBezTo>
                <a:cubicBezTo>
                  <a:pt x="1796098" y="3672155"/>
                  <a:pt x="1854543" y="3689801"/>
                  <a:pt x="1787909" y="3677307"/>
                </a:cubicBezTo>
                <a:cubicBezTo>
                  <a:pt x="1778508" y="3675544"/>
                  <a:pt x="1769683" y="3671376"/>
                  <a:pt x="1760319" y="3669425"/>
                </a:cubicBezTo>
                <a:cubicBezTo>
                  <a:pt x="1738116" y="3664799"/>
                  <a:pt x="1715666" y="3661453"/>
                  <a:pt x="1693316" y="3657600"/>
                </a:cubicBezTo>
                <a:cubicBezTo>
                  <a:pt x="1677565" y="3654884"/>
                  <a:pt x="1661974" y="3650657"/>
                  <a:pt x="1646019" y="3649718"/>
                </a:cubicBezTo>
                <a:lnTo>
                  <a:pt x="1579016" y="3645776"/>
                </a:lnTo>
                <a:lnTo>
                  <a:pt x="1543543" y="3637893"/>
                </a:lnTo>
                <a:cubicBezTo>
                  <a:pt x="1530432" y="3635133"/>
                  <a:pt x="1504129" y="3630011"/>
                  <a:pt x="1504129" y="3630011"/>
                </a:cubicBezTo>
                <a:cubicBezTo>
                  <a:pt x="1500188" y="3627383"/>
                  <a:pt x="1496659" y="3623994"/>
                  <a:pt x="1492305" y="3622128"/>
                </a:cubicBezTo>
                <a:cubicBezTo>
                  <a:pt x="1487326" y="3619994"/>
                  <a:pt x="1481275" y="3620818"/>
                  <a:pt x="1476540" y="3618187"/>
                </a:cubicBezTo>
                <a:cubicBezTo>
                  <a:pt x="1434283" y="3594711"/>
                  <a:pt x="1480624" y="3606386"/>
                  <a:pt x="1433185" y="3598480"/>
                </a:cubicBezTo>
                <a:cubicBezTo>
                  <a:pt x="1426616" y="3594539"/>
                  <a:pt x="1420452" y="3589826"/>
                  <a:pt x="1413478" y="3586656"/>
                </a:cubicBezTo>
                <a:cubicBezTo>
                  <a:pt x="1371143" y="3567413"/>
                  <a:pt x="1406721" y="3587077"/>
                  <a:pt x="1374064" y="3574831"/>
                </a:cubicBezTo>
                <a:cubicBezTo>
                  <a:pt x="1337445" y="3561099"/>
                  <a:pt x="1379743" y="3573730"/>
                  <a:pt x="1342533" y="3555125"/>
                </a:cubicBezTo>
                <a:cubicBezTo>
                  <a:pt x="1337688" y="3552702"/>
                  <a:pt x="1332022" y="3552497"/>
                  <a:pt x="1326767" y="3551183"/>
                </a:cubicBezTo>
                <a:cubicBezTo>
                  <a:pt x="1283931" y="3525482"/>
                  <a:pt x="1324939" y="3548148"/>
                  <a:pt x="1295236" y="3535418"/>
                </a:cubicBezTo>
                <a:cubicBezTo>
                  <a:pt x="1289836" y="3533104"/>
                  <a:pt x="1284972" y="3529598"/>
                  <a:pt x="1279471" y="3527535"/>
                </a:cubicBezTo>
                <a:cubicBezTo>
                  <a:pt x="1274399" y="3525633"/>
                  <a:pt x="1268777" y="3525495"/>
                  <a:pt x="1263705" y="3523593"/>
                </a:cubicBezTo>
                <a:cubicBezTo>
                  <a:pt x="1258204" y="3521530"/>
                  <a:pt x="1253340" y="3518025"/>
                  <a:pt x="1247940" y="3515711"/>
                </a:cubicBezTo>
                <a:cubicBezTo>
                  <a:pt x="1235587" y="3510417"/>
                  <a:pt x="1226649" y="3510191"/>
                  <a:pt x="1212467" y="3507828"/>
                </a:cubicBezTo>
                <a:cubicBezTo>
                  <a:pt x="1185754" y="3490018"/>
                  <a:pt x="1218930" y="3509591"/>
                  <a:pt x="1169112" y="3496004"/>
                </a:cubicBezTo>
                <a:cubicBezTo>
                  <a:pt x="1164542" y="3494758"/>
                  <a:pt x="1161525" y="3490239"/>
                  <a:pt x="1157288" y="3488121"/>
                </a:cubicBezTo>
                <a:cubicBezTo>
                  <a:pt x="1153572" y="3486263"/>
                  <a:pt x="1149405" y="3485494"/>
                  <a:pt x="1145464" y="3484180"/>
                </a:cubicBezTo>
                <a:cubicBezTo>
                  <a:pt x="1142181" y="3480897"/>
                  <a:pt x="1126846" y="3469087"/>
                  <a:pt x="1129698" y="3460531"/>
                </a:cubicBezTo>
                <a:cubicBezTo>
                  <a:pt x="1130529" y="3458038"/>
                  <a:pt x="1132983" y="3447394"/>
                  <a:pt x="1133640" y="344476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  <a:alpha val="4000"/>
                </a:scheme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79" name="Groupe 278">
            <a:extLst>
              <a:ext uri="{FF2B5EF4-FFF2-40B4-BE49-F238E27FC236}">
                <a16:creationId xmlns:a16="http://schemas.microsoft.com/office/drawing/2014/main" id="{BD4FFB98-4DAE-4337-9457-F9C9CF0BD016}"/>
              </a:ext>
            </a:extLst>
          </p:cNvPr>
          <p:cNvGrpSpPr/>
          <p:nvPr/>
        </p:nvGrpSpPr>
        <p:grpSpPr>
          <a:xfrm>
            <a:off x="8312805" y="3352560"/>
            <a:ext cx="3225463" cy="947880"/>
            <a:chOff x="8312805" y="3352560"/>
            <a:chExt cx="3225463" cy="947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258" name="Encre 257">
                  <a:extLst>
                    <a:ext uri="{FF2B5EF4-FFF2-40B4-BE49-F238E27FC236}">
                      <a16:creationId xmlns:a16="http://schemas.microsoft.com/office/drawing/2014/main" id="{A663C629-AD95-4545-AE4D-9CB0B4668A0A}"/>
                    </a:ext>
                  </a:extLst>
                </p14:cNvPr>
                <p14:cNvContentPartPr/>
                <p14:nvPr/>
              </p14:nvContentPartPr>
              <p14:xfrm>
                <a:off x="8312805" y="3352560"/>
                <a:ext cx="731880" cy="947880"/>
              </p14:xfrm>
            </p:contentPart>
          </mc:Choice>
          <mc:Fallback xmlns="">
            <p:pic>
              <p:nvPicPr>
                <p:cNvPr id="258" name="Encre 257">
                  <a:extLst>
                    <a:ext uri="{FF2B5EF4-FFF2-40B4-BE49-F238E27FC236}">
                      <a16:creationId xmlns:a16="http://schemas.microsoft.com/office/drawing/2014/main" id="{A663C629-AD95-4545-AE4D-9CB0B4668A0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95156" y="3244601"/>
                  <a:ext cx="767538" cy="116343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78" name="ZoneTexte 277">
              <a:extLst>
                <a:ext uri="{FF2B5EF4-FFF2-40B4-BE49-F238E27FC236}">
                  <a16:creationId xmlns:a16="http://schemas.microsoft.com/office/drawing/2014/main" id="{07B69468-88C4-4A45-87B0-13C016DE97AE}"/>
                </a:ext>
              </a:extLst>
            </p:cNvPr>
            <p:cNvSpPr txBox="1"/>
            <p:nvPr/>
          </p:nvSpPr>
          <p:spPr>
            <a:xfrm>
              <a:off x="8673381" y="3599092"/>
              <a:ext cx="2864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~ 100 </a:t>
              </a:r>
              <a:r>
                <a:rPr lang="fr-FR" dirty="0" err="1">
                  <a:solidFill>
                    <a:schemeClr val="accent6">
                      <a:lumMod val="75000"/>
                    </a:schemeClr>
                  </a:solidFill>
                </a:rPr>
                <a:t>layers</a:t>
              </a:r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,  &gt; 10</a:t>
              </a:r>
              <a:r>
                <a:rPr lang="fr-FR" baseline="30000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fr-FR" dirty="0" err="1">
                  <a:solidFill>
                    <a:schemeClr val="accent6">
                      <a:lumMod val="75000"/>
                    </a:schemeClr>
                  </a:solidFill>
                </a:rPr>
                <a:t>years</a:t>
              </a:r>
              <a:endParaRPr lang="fr-F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cxnSp>
        <p:nvCxnSpPr>
          <p:cNvPr id="255" name="Connecteur droit 254">
            <a:extLst>
              <a:ext uri="{FF2B5EF4-FFF2-40B4-BE49-F238E27FC236}">
                <a16:creationId xmlns:a16="http://schemas.microsoft.com/office/drawing/2014/main" id="{490529F3-78EB-4674-AA92-11888177DAD3}"/>
              </a:ext>
            </a:extLst>
          </p:cNvPr>
          <p:cNvCxnSpPr>
            <a:cxnSpLocks/>
          </p:cNvCxnSpPr>
          <p:nvPr/>
        </p:nvCxnSpPr>
        <p:spPr>
          <a:xfrm>
            <a:off x="0" y="494833"/>
            <a:ext cx="52743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itre 1">
            <a:extLst>
              <a:ext uri="{FF2B5EF4-FFF2-40B4-BE49-F238E27FC236}">
                <a16:creationId xmlns:a16="http://schemas.microsoft.com/office/drawing/2014/main" id="{AA39AEA7-7B93-48E6-9CF2-F285775F0F41}"/>
              </a:ext>
            </a:extLst>
          </p:cNvPr>
          <p:cNvSpPr txBox="1">
            <a:spLocks/>
          </p:cNvSpPr>
          <p:nvPr/>
        </p:nvSpPr>
        <p:spPr>
          <a:xfrm>
            <a:off x="16353" y="-36415"/>
            <a:ext cx="8616651" cy="522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err="1"/>
              <a:t>Growth</a:t>
            </a:r>
            <a:r>
              <a:rPr lang="fr-FR" sz="2400" dirty="0"/>
              <a:t> of </a:t>
            </a:r>
            <a:r>
              <a:rPr lang="fr-FR" sz="2400" dirty="0" err="1"/>
              <a:t>molecular</a:t>
            </a:r>
            <a:r>
              <a:rPr lang="fr-FR" sz="2400" dirty="0"/>
              <a:t> </a:t>
            </a:r>
            <a:r>
              <a:rPr lang="fr-FR" sz="2400" dirty="0" err="1"/>
              <a:t>mantles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607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39063AD0-C912-4509-AC83-A6F21E4145E9}"/>
              </a:ext>
            </a:extLst>
          </p:cNvPr>
          <p:cNvSpPr txBox="1"/>
          <p:nvPr/>
        </p:nvSpPr>
        <p:spPr>
          <a:xfrm>
            <a:off x="2977152" y="625291"/>
            <a:ext cx="8041830" cy="1303729"/>
          </a:xfrm>
          <a:prstGeom prst="rect">
            <a:avLst/>
          </a:prstGeom>
          <a:noFill/>
          <a:ln>
            <a:noFill/>
          </a:ln>
        </p:spPr>
        <p:txBody>
          <a:bodyPr lIns="46049" tIns="46049" rIns="46049" bIns="46049">
            <a:noAutofit/>
          </a:bodyPr>
          <a:lstStyle/>
          <a:p>
            <a:pPr>
              <a:lnSpc>
                <a:spcPct val="100000"/>
              </a:lnSpc>
            </a:pPr>
            <a:r>
              <a:rPr lang="fr-FR" sz="3629" spc="-1" dirty="0">
                <a:solidFill>
                  <a:srgbClr val="FFFFFF"/>
                </a:solidFill>
                <a:latin typeface="Avenir Light"/>
                <a:ea typeface="Avenir Light"/>
              </a:rPr>
              <a:t>How </a:t>
            </a:r>
            <a:r>
              <a:rPr lang="fr-FR" sz="3629" spc="-1" dirty="0" err="1">
                <a:solidFill>
                  <a:srgbClr val="FFFFFF"/>
                </a:solidFill>
                <a:latin typeface="Avenir Light"/>
                <a:ea typeface="Avenir Light"/>
              </a:rPr>
              <a:t>molecular</a:t>
            </a:r>
            <a:r>
              <a:rPr lang="fr-FR" sz="3629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3629" spc="-1" dirty="0" err="1">
                <a:solidFill>
                  <a:srgbClr val="FFFFFF"/>
                </a:solidFill>
                <a:latin typeface="Avenir Light"/>
                <a:ea typeface="Avenir Light"/>
              </a:rPr>
              <a:t>complexity</a:t>
            </a:r>
            <a:r>
              <a:rPr lang="fr-FR" sz="3629" spc="-1" dirty="0">
                <a:solidFill>
                  <a:srgbClr val="FFFFFF"/>
                </a:solidFill>
                <a:latin typeface="Avenir Light"/>
                <a:ea typeface="Avenir Light"/>
              </a:rPr>
              <a:t> can </a:t>
            </a:r>
            <a:r>
              <a:rPr lang="fr-FR" sz="3629" spc="-1" dirty="0" err="1">
                <a:solidFill>
                  <a:srgbClr val="FFFFFF"/>
                </a:solidFill>
                <a:latin typeface="Avenir Light"/>
                <a:ea typeface="Avenir Light"/>
              </a:rPr>
              <a:t>develop</a:t>
            </a:r>
            <a:r>
              <a:rPr lang="fr-FR" sz="3629" spc="-1" dirty="0">
                <a:solidFill>
                  <a:srgbClr val="FFFFFF"/>
                </a:solidFill>
                <a:latin typeface="Avenir Light"/>
                <a:ea typeface="Avenir Light"/>
              </a:rPr>
              <a:t> ? </a:t>
            </a:r>
            <a:endParaRPr lang="fr-FR" sz="3629" spc="-1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ADDC2405-D6F4-4862-93F2-88438D894E4E}"/>
              </a:ext>
            </a:extLst>
          </p:cNvPr>
          <p:cNvSpPr txBox="1"/>
          <p:nvPr/>
        </p:nvSpPr>
        <p:spPr>
          <a:xfrm>
            <a:off x="882073" y="1699491"/>
            <a:ext cx="4429839" cy="2807389"/>
          </a:xfrm>
          <a:prstGeom prst="rect">
            <a:avLst/>
          </a:prstGeom>
          <a:noFill/>
          <a:ln>
            <a:noFill/>
          </a:ln>
        </p:spPr>
        <p:txBody>
          <a:bodyPr lIns="46049" tIns="46049" rIns="46049" bIns="46049" anchor="ctr">
            <a:normAutofit fontScale="92500" lnSpcReduction="20000"/>
          </a:bodyPr>
          <a:lstStyle/>
          <a:p>
            <a:pPr marL="378520" indent="-378520">
              <a:spcBef>
                <a:spcPts val="2721"/>
              </a:spcBef>
              <a:buClr>
                <a:srgbClr val="646464"/>
              </a:buClr>
              <a:buSzPct val="75000"/>
              <a:buFont typeface="Avenir Light"/>
              <a:buChar char="•"/>
            </a:pPr>
            <a:r>
              <a:rPr lang="fr-FR" sz="2540" spc="-1" dirty="0" err="1">
                <a:solidFill>
                  <a:srgbClr val="FFFFFF"/>
                </a:solidFill>
                <a:latin typeface="Avenir Light"/>
                <a:ea typeface="Avenir Light"/>
              </a:rPr>
              <a:t>starting</a:t>
            </a:r>
            <a:r>
              <a:rPr lang="fr-FR" sz="2540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540" spc="-1" dirty="0" err="1">
                <a:solidFill>
                  <a:srgbClr val="FFFFFF"/>
                </a:solidFill>
                <a:latin typeface="Avenir Light"/>
                <a:ea typeface="Avenir Light"/>
              </a:rPr>
              <a:t>from</a:t>
            </a:r>
            <a:r>
              <a:rPr lang="fr-FR" sz="2540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540" spc="-1" dirty="0" err="1">
                <a:solidFill>
                  <a:srgbClr val="FFFFFF"/>
                </a:solidFill>
                <a:latin typeface="Avenir Light"/>
                <a:ea typeface="Avenir Light"/>
              </a:rPr>
              <a:t>atoms</a:t>
            </a:r>
            <a:r>
              <a:rPr lang="fr-FR" sz="2540" spc="-1" dirty="0">
                <a:solidFill>
                  <a:srgbClr val="FFFFFF"/>
                </a:solidFill>
                <a:latin typeface="Avenir Light"/>
                <a:ea typeface="Avenir Light"/>
              </a:rPr>
              <a:t> or </a:t>
            </a:r>
            <a:r>
              <a:rPr lang="fr-FR" sz="2540" spc="-1" dirty="0" err="1">
                <a:solidFill>
                  <a:srgbClr val="FFFFFF"/>
                </a:solidFill>
                <a:latin typeface="Avenir Light"/>
                <a:ea typeface="Avenir Light"/>
              </a:rPr>
              <a:t>small</a:t>
            </a:r>
            <a:r>
              <a:rPr lang="fr-FR" sz="2540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540" spc="-1" dirty="0" err="1">
                <a:solidFill>
                  <a:srgbClr val="FFFFFF"/>
                </a:solidFill>
                <a:latin typeface="Avenir Light"/>
                <a:ea typeface="Avenir Light"/>
              </a:rPr>
              <a:t>molecules</a:t>
            </a:r>
            <a:endParaRPr lang="fr-FR" sz="2540" spc="-1" dirty="0">
              <a:solidFill>
                <a:srgbClr val="FFFFFF"/>
              </a:solidFill>
              <a:latin typeface="Helvetica Light"/>
            </a:endParaRPr>
          </a:p>
          <a:p>
            <a:pPr marL="378520" indent="-378520">
              <a:spcBef>
                <a:spcPts val="2721"/>
              </a:spcBef>
              <a:buClr>
                <a:srgbClr val="646464"/>
              </a:buClr>
              <a:buSzPct val="75000"/>
              <a:buFont typeface="Avenir Light"/>
              <a:buChar char="•"/>
            </a:pPr>
            <a:r>
              <a:rPr lang="fr-FR" sz="2540" spc="-1" dirty="0" err="1">
                <a:solidFill>
                  <a:srgbClr val="FFFFFF"/>
                </a:solidFill>
                <a:latin typeface="Avenir Light"/>
                <a:ea typeface="Avenir Light"/>
              </a:rPr>
              <a:t>without</a:t>
            </a:r>
            <a:r>
              <a:rPr lang="fr-FR" sz="2540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540" spc="-1" dirty="0" err="1">
                <a:solidFill>
                  <a:srgbClr val="FFFFFF"/>
                </a:solidFill>
                <a:latin typeface="Avenir Light"/>
                <a:ea typeface="Avenir Light"/>
              </a:rPr>
              <a:t>external</a:t>
            </a:r>
            <a:r>
              <a:rPr lang="fr-FR" sz="2540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r>
              <a:rPr lang="fr-FR" sz="2540" spc="-1" dirty="0" err="1">
                <a:solidFill>
                  <a:srgbClr val="FFFFFF"/>
                </a:solidFill>
                <a:latin typeface="Avenir Light"/>
                <a:ea typeface="Avenir Light"/>
              </a:rPr>
              <a:t>energy</a:t>
            </a:r>
            <a:endParaRPr lang="fr-FR" sz="2540" spc="-1" dirty="0">
              <a:solidFill>
                <a:srgbClr val="FFFFFF"/>
              </a:solidFill>
              <a:latin typeface="Helvetica Light"/>
            </a:endParaRPr>
          </a:p>
          <a:p>
            <a:pPr marL="378520" indent="-378520">
              <a:spcBef>
                <a:spcPts val="2721"/>
              </a:spcBef>
              <a:buClr>
                <a:srgbClr val="646464"/>
              </a:buClr>
              <a:buSzPct val="75000"/>
              <a:buFont typeface="Avenir Heavy"/>
              <a:buChar char="•"/>
            </a:pPr>
            <a:r>
              <a:rPr lang="fr-FR" sz="3720" i="1" spc="-1" dirty="0">
                <a:solidFill>
                  <a:srgbClr val="FFFFFF"/>
                </a:solidFill>
                <a:latin typeface="Avenir Heavy"/>
                <a:ea typeface="Avenir Heavy"/>
              </a:rPr>
              <a:t>on</a:t>
            </a:r>
            <a:r>
              <a:rPr lang="fr-FR" sz="2540" i="1" spc="-1" dirty="0">
                <a:solidFill>
                  <a:srgbClr val="FFFFFF"/>
                </a:solidFill>
                <a:latin typeface="Avenir Heavy"/>
                <a:ea typeface="Avenir Heavy"/>
              </a:rPr>
              <a:t> </a:t>
            </a:r>
            <a:r>
              <a:rPr lang="fr-FR" sz="2540" spc="-1" dirty="0">
                <a:solidFill>
                  <a:srgbClr val="FFFFFF"/>
                </a:solidFill>
                <a:latin typeface="Avenir Book Oblique"/>
                <a:ea typeface="Avenir Book Oblique"/>
              </a:rPr>
              <a:t>surfaces</a:t>
            </a:r>
            <a:endParaRPr lang="fr-FR" sz="2540" spc="-1" dirty="0">
              <a:solidFill>
                <a:srgbClr val="FFFFFF"/>
              </a:solidFill>
              <a:latin typeface="Helvetica Light"/>
            </a:endParaRPr>
          </a:p>
          <a:p>
            <a:pPr>
              <a:spcBef>
                <a:spcPts val="2721"/>
              </a:spcBef>
              <a:buClr>
                <a:srgbClr val="646464"/>
              </a:buClr>
              <a:buSzPct val="75000"/>
            </a:pPr>
            <a:r>
              <a:rPr lang="fr-FR" sz="2540" spc="-1" dirty="0">
                <a:solidFill>
                  <a:srgbClr val="FFFFFF"/>
                </a:solidFill>
                <a:latin typeface="Avenir Light"/>
                <a:ea typeface="Avenir Light"/>
              </a:rPr>
              <a:t> </a:t>
            </a:r>
            <a:endParaRPr lang="fr-FR" sz="2540" spc="-1" dirty="0">
              <a:solidFill>
                <a:srgbClr val="FFFFFF"/>
              </a:solidFill>
              <a:latin typeface="Helvetica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AB8D81-D1FF-4C36-86B6-99F4D2EF91B4}"/>
              </a:ext>
            </a:extLst>
          </p:cNvPr>
          <p:cNvGrpSpPr/>
          <p:nvPr/>
        </p:nvGrpSpPr>
        <p:grpSpPr>
          <a:xfrm>
            <a:off x="5553585" y="1484658"/>
            <a:ext cx="5039540" cy="3064678"/>
            <a:chOff x="4442400" y="1636560"/>
            <a:chExt cx="5555160" cy="3378240"/>
          </a:xfrm>
        </p:grpSpPr>
        <p:pic>
          <p:nvPicPr>
            <p:cNvPr id="5" name="Capture d’écran 2014-06-05 à 09.35.52.png">
              <a:extLst>
                <a:ext uri="{FF2B5EF4-FFF2-40B4-BE49-F238E27FC236}">
                  <a16:creationId xmlns:a16="http://schemas.microsoft.com/office/drawing/2014/main" id="{E13769F3-E5D1-4269-AC13-CC386DB4297C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4590000" y="1784160"/>
              <a:ext cx="5259960" cy="3063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933C106-E989-4308-A0D5-4261256489E8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442400" y="1636560"/>
              <a:ext cx="5555160" cy="3378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CustomShape 4">
            <a:extLst>
              <a:ext uri="{FF2B5EF4-FFF2-40B4-BE49-F238E27FC236}">
                <a16:creationId xmlns:a16="http://schemas.microsoft.com/office/drawing/2014/main" id="{22F77AA9-035A-4961-976A-8EEC1AA41291}"/>
              </a:ext>
            </a:extLst>
          </p:cNvPr>
          <p:cNvSpPr/>
          <p:nvPr/>
        </p:nvSpPr>
        <p:spPr>
          <a:xfrm>
            <a:off x="290109" y="67790"/>
            <a:ext cx="3091254" cy="45604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6049" tIns="46049" rIns="46049" bIns="46049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359" spc="-1" dirty="0">
                <a:solidFill>
                  <a:srgbClr val="FFFFFF"/>
                </a:solidFill>
                <a:latin typeface="Helvetica Neue Light"/>
                <a:ea typeface="Helvetica Neue Light"/>
              </a:rPr>
              <a:t>Cergy’s team </a:t>
            </a:r>
            <a:r>
              <a:rPr lang="fr-FR" sz="2359" spc="-1" dirty="0" err="1">
                <a:solidFill>
                  <a:srgbClr val="FFFFFF"/>
                </a:solidFill>
                <a:latin typeface="Helvetica Neue Light"/>
                <a:ea typeface="Helvetica Neue Light"/>
              </a:rPr>
              <a:t>purpose</a:t>
            </a:r>
            <a:r>
              <a:rPr lang="fr-FR" sz="2359" spc="-1" dirty="0">
                <a:solidFill>
                  <a:srgbClr val="FFFFFF"/>
                </a:solidFill>
                <a:latin typeface="Helvetica Neue Light"/>
                <a:ea typeface="Helvetica Neue Light"/>
              </a:rPr>
              <a:t>: </a:t>
            </a:r>
            <a:endParaRPr lang="fr-FR" sz="2359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F308B066-0F2A-4EE3-8FC0-284E2AC2CD42}"/>
              </a:ext>
            </a:extLst>
          </p:cNvPr>
          <p:cNvSpPr/>
          <p:nvPr/>
        </p:nvSpPr>
        <p:spPr>
          <a:xfrm>
            <a:off x="5769131" y="3201844"/>
            <a:ext cx="653171" cy="4552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TextShape 6">
            <a:extLst>
              <a:ext uri="{FF2B5EF4-FFF2-40B4-BE49-F238E27FC236}">
                <a16:creationId xmlns:a16="http://schemas.microsoft.com/office/drawing/2014/main" id="{31667563-9E5D-4E1A-9A24-BEFCB585CE10}"/>
              </a:ext>
            </a:extLst>
          </p:cNvPr>
          <p:cNvSpPr txBox="1"/>
          <p:nvPr/>
        </p:nvSpPr>
        <p:spPr>
          <a:xfrm>
            <a:off x="1915423" y="5217530"/>
            <a:ext cx="8404024" cy="864196"/>
          </a:xfrm>
          <a:prstGeom prst="rect">
            <a:avLst/>
          </a:prstGeom>
          <a:noFill/>
          <a:ln>
            <a:noFill/>
          </a:ln>
        </p:spPr>
        <p:txBody>
          <a:bodyPr lIns="81646" tIns="40823" rIns="81646" bIns="40823">
            <a:spAutoFit/>
          </a:bodyPr>
          <a:lstStyle/>
          <a:p>
            <a:r>
              <a:rPr lang="fr-FR" sz="2540" spc="-1">
                <a:solidFill>
                  <a:srgbClr val="FFFFFF"/>
                </a:solidFill>
                <a:latin typeface="Avenir Light"/>
                <a:ea typeface="Avenir Light"/>
              </a:rPr>
              <a:t>Understand processes, like the return in the gas phase, the diffusion, the isotopic effects or the reactivity</a:t>
            </a:r>
            <a:endParaRPr lang="fr-FR" sz="2540" spc="-1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821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From concept to reality…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On cold surfaces</a:t>
            </a:r>
          </a:p>
          <a:p>
            <a:pPr lvl="0"/>
            <a:r>
              <a:rPr lang="en-US"/>
              <a:t>Put on atoms</a:t>
            </a:r>
          </a:p>
          <a:p>
            <a:pPr lvl="0"/>
            <a:r>
              <a:rPr lang="en-US"/>
              <a:t>Observe the result</a:t>
            </a:r>
            <a:endParaRPr lang="en-US" dirty="0"/>
          </a:p>
        </p:txBody>
      </p:sp>
      <p:grpSp>
        <p:nvGrpSpPr>
          <p:cNvPr id="145" name="Group 145"/>
          <p:cNvGrpSpPr/>
          <p:nvPr/>
        </p:nvGrpSpPr>
        <p:grpSpPr>
          <a:xfrm>
            <a:off x="5220147" y="1736824"/>
            <a:ext cx="5589985" cy="3384352"/>
            <a:chOff x="-190500" y="-190500"/>
            <a:chExt cx="7950200" cy="4813300"/>
          </a:xfrm>
        </p:grpSpPr>
        <p:pic>
          <p:nvPicPr>
            <p:cNvPr id="144" name="Capture d’écran 2014-06-05 à 09.35.52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569200" cy="4406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" name="Image 14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190500"/>
              <a:ext cx="7950200" cy="4813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xfrm>
            <a:off x="77788" y="24125"/>
            <a:ext cx="6129047" cy="1276133"/>
          </a:xfrm>
        </p:spPr>
        <p:txBody>
          <a:bodyPr>
            <a:normAutofit/>
          </a:bodyPr>
          <a:lstStyle>
            <a:lvl1pPr defTabSz="414781">
              <a:defRPr sz="5112">
                <a:effectLst>
                  <a:outerShdw blurRad="36068" dist="27050" dir="5400000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fr-FR" sz="3200" dirty="0" err="1"/>
              <a:t>From</a:t>
            </a:r>
            <a:r>
              <a:rPr lang="fr-FR" sz="3200" dirty="0"/>
              <a:t> concept to reality…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738187" y="1946672"/>
            <a:ext cx="5745740" cy="4018359"/>
          </a:xfrm>
        </p:spPr>
        <p:txBody>
          <a:bodyPr/>
          <a:lstStyle/>
          <a:p>
            <a:pPr lv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on cold surfaces, silicates, graphite or ices</a:t>
            </a:r>
          </a:p>
          <a:p>
            <a:r>
              <a:rPr lang="en-US" sz="1600" i="1" dirty="0"/>
              <a:t>Put on atoms</a:t>
            </a:r>
          </a:p>
          <a:p>
            <a:r>
              <a:rPr lang="en-US" sz="1600" i="1" dirty="0"/>
              <a:t>Observe the result</a:t>
            </a:r>
          </a:p>
        </p:txBody>
      </p:sp>
      <p:grpSp>
        <p:nvGrpSpPr>
          <p:cNvPr id="150" name="Group 150"/>
          <p:cNvGrpSpPr/>
          <p:nvPr/>
        </p:nvGrpSpPr>
        <p:grpSpPr>
          <a:xfrm>
            <a:off x="7278652" y="24125"/>
            <a:ext cx="3759399" cy="4402337"/>
            <a:chOff x="-190500" y="-190500"/>
            <a:chExt cx="5346700" cy="6261100"/>
          </a:xfrm>
        </p:grpSpPr>
        <p:pic>
          <p:nvPicPr>
            <p:cNvPr id="149" name="Capture d’écran 2014-06-05 à 09.32.12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965700" cy="5854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" name="Image 14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190500"/>
              <a:ext cx="5346700" cy="6261100"/>
            </a:xfrm>
            <a:prstGeom prst="rect">
              <a:avLst/>
            </a:prstGeom>
            <a:effectLst/>
          </p:spPr>
        </p:pic>
      </p:grpSp>
      <p:sp>
        <p:nvSpPr>
          <p:cNvPr id="151" name="Shape 151"/>
          <p:cNvSpPr/>
          <p:nvPr/>
        </p:nvSpPr>
        <p:spPr>
          <a:xfrm>
            <a:off x="4936393" y="4560407"/>
            <a:ext cx="6673758" cy="1557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sz="2531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Thermal control 6.5 - </a:t>
            </a:r>
            <a:r>
              <a:rPr lang="fr-FR" sz="2531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8</a:t>
            </a:r>
            <a:r>
              <a:rPr sz="2531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00K</a:t>
            </a: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sz="2531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Balance between He cryocooler (close cycle) and</a:t>
            </a: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sz="2531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resistive heater + thermic background</a:t>
            </a:r>
          </a:p>
        </p:txBody>
      </p:sp>
    </p:spTree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on cold surfaces, silicates, graphite or ices</a:t>
            </a:r>
          </a:p>
          <a:p>
            <a:r>
              <a:rPr lang="fr-FR"/>
              <a:t>Put on atoms</a:t>
            </a:r>
          </a:p>
          <a:p>
            <a:r>
              <a:rPr lang="fr-FR"/>
              <a:t>En mesurer le résultat</a:t>
            </a:r>
          </a:p>
        </p:txBody>
      </p:sp>
      <p:grpSp>
        <p:nvGrpSpPr>
          <p:cNvPr id="157" name="Group 157"/>
          <p:cNvGrpSpPr/>
          <p:nvPr/>
        </p:nvGrpSpPr>
        <p:grpSpPr>
          <a:xfrm>
            <a:off x="6821452" y="-49779"/>
            <a:ext cx="3759399" cy="4402337"/>
            <a:chOff x="-190500" y="-190500"/>
            <a:chExt cx="5346700" cy="6261100"/>
          </a:xfrm>
        </p:grpSpPr>
        <p:pic>
          <p:nvPicPr>
            <p:cNvPr id="156" name="Capture d’écran 2014-06-05 à 09.32.12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965700" cy="5854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" name="Image 15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190500"/>
              <a:ext cx="5346700" cy="6261100"/>
            </a:xfrm>
            <a:prstGeom prst="rect">
              <a:avLst/>
            </a:prstGeom>
            <a:effectLst/>
          </p:spPr>
        </p:pic>
      </p:grpSp>
      <p:pic>
        <p:nvPicPr>
          <p:cNvPr id="158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8726" y="2707902"/>
            <a:ext cx="7004644" cy="3659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 159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9771720">
            <a:off x="5778272" y="2417910"/>
            <a:ext cx="2656685" cy="365406"/>
          </a:xfrm>
          <a:prstGeom prst="rect">
            <a:avLst/>
          </a:prstGeom>
        </p:spPr>
      </p:pic>
      <p:pic>
        <p:nvPicPr>
          <p:cNvPr id="162" name="Image 161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7822884" y="2466236"/>
            <a:ext cx="1064654" cy="365406"/>
          </a:xfrm>
          <a:prstGeom prst="rect">
            <a:avLst/>
          </a:prstGeom>
        </p:spPr>
      </p:pic>
      <p:pic>
        <p:nvPicPr>
          <p:cNvPr id="164" name="Image 163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10196484">
            <a:off x="2928414" y="2499367"/>
            <a:ext cx="5459678" cy="365406"/>
          </a:xfrm>
          <a:prstGeom prst="rect">
            <a:avLst/>
          </a:prstGeom>
        </p:spPr>
      </p:pic>
      <p:sp>
        <p:nvSpPr>
          <p:cNvPr id="16" name="Shape 152">
            <a:extLst>
              <a:ext uri="{FF2B5EF4-FFF2-40B4-BE49-F238E27FC236}">
                <a16:creationId xmlns:a16="http://schemas.microsoft.com/office/drawing/2014/main" id="{46E4C046-BB2B-4CCB-8E01-CA20268976F9}"/>
              </a:ext>
            </a:extLst>
          </p:cNvPr>
          <p:cNvSpPr txBox="1">
            <a:spLocks/>
          </p:cNvSpPr>
          <p:nvPr/>
        </p:nvSpPr>
        <p:spPr>
          <a:xfrm>
            <a:off x="77788" y="24125"/>
            <a:ext cx="6129047" cy="1276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1478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12" kern="1200" cap="all" baseline="0">
                <a:solidFill>
                  <a:srgbClr val="FFFFFF"/>
                </a:solidFill>
                <a:effectLst>
                  <a:outerShdw blurRad="36068" dist="2705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3200" dirty="0" err="1"/>
              <a:t>From</a:t>
            </a:r>
            <a:r>
              <a:rPr lang="fr-FR" sz="3200" dirty="0"/>
              <a:t> concept to reality…</a:t>
            </a:r>
          </a:p>
        </p:txBody>
      </p:sp>
      <p:sp>
        <p:nvSpPr>
          <p:cNvPr id="19" name="Shape 181">
            <a:extLst>
              <a:ext uri="{FF2B5EF4-FFF2-40B4-BE49-F238E27FC236}">
                <a16:creationId xmlns:a16="http://schemas.microsoft.com/office/drawing/2014/main" id="{34C2774E-EC61-4F58-9A4C-2820D172CE96}"/>
              </a:ext>
            </a:extLst>
          </p:cNvPr>
          <p:cNvSpPr/>
          <p:nvPr/>
        </p:nvSpPr>
        <p:spPr>
          <a:xfrm>
            <a:off x="4477041" y="4867038"/>
            <a:ext cx="7390934" cy="1846659"/>
          </a:xfrm>
          <a:prstGeom prst="rect">
            <a:avLst/>
          </a:prstGeom>
          <a:blipFill>
            <a:blip r:embed="rId8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2286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 Physisorption is the dominant interaction</a:t>
            </a:r>
          </a:p>
          <a:p>
            <a:pPr marL="2286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 Surface model: « egg box, or grid »</a:t>
            </a:r>
          </a:p>
          <a:p>
            <a:pPr marL="2286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 One « Monolayer » = 100% occupation</a:t>
            </a:r>
          </a:p>
          <a:p>
            <a:pPr marL="2286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 One « Monolayer » = 10</a:t>
            </a:r>
            <a:r>
              <a:rPr sz="2400" baseline="31999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15</a:t>
            </a:r>
            <a:r>
              <a:rPr sz="2400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 sites/cm</a:t>
            </a:r>
            <a:r>
              <a:rPr sz="2400" baseline="31999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2</a:t>
            </a:r>
            <a:endParaRPr sz="2400" dirty="0"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28600" lvl="0" indent="-228600" algn="l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 UHV (unless 1 ML growing in 5 minutes @ 10</a:t>
            </a:r>
            <a:r>
              <a:rPr sz="2400" baseline="31999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-8</a:t>
            </a:r>
            <a:r>
              <a:rPr sz="2400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 mbar 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5551ED-5E70-4397-9247-EFE281590D58}"/>
              </a:ext>
            </a:extLst>
          </p:cNvPr>
          <p:cNvSpPr txBox="1"/>
          <p:nvPr/>
        </p:nvSpPr>
        <p:spPr>
          <a:xfrm>
            <a:off x="1805709" y="1514764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Cold surfaces… like </a:t>
            </a:r>
            <a:r>
              <a:rPr lang="fr-FR" dirty="0" err="1"/>
              <a:t>ices</a:t>
            </a:r>
            <a:endParaRPr lang="fr-FR" dirty="0"/>
          </a:p>
        </p:txBody>
      </p:sp>
      <p:sp>
        <p:nvSpPr>
          <p:cNvPr id="21" name="Shape 197">
            <a:extLst>
              <a:ext uri="{FF2B5EF4-FFF2-40B4-BE49-F238E27FC236}">
                <a16:creationId xmlns:a16="http://schemas.microsoft.com/office/drawing/2014/main" id="{0F36D343-8524-48FF-93F1-AEF5D4346240}"/>
              </a:ext>
            </a:extLst>
          </p:cNvPr>
          <p:cNvSpPr/>
          <p:nvPr/>
        </p:nvSpPr>
        <p:spPr>
          <a:xfrm>
            <a:off x="1933837" y="1618714"/>
            <a:ext cx="3274679" cy="1557734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Typical Binding energies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1200 K*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100 </a:t>
            </a:r>
            <a:r>
              <a:rPr sz="1055" cap="all" spc="168" dirty="0" err="1">
                <a:solidFill>
                  <a:srgbClr val="FFFFFF"/>
                </a:solidFill>
                <a:latin typeface="Athelas Regular"/>
                <a:ea typeface="Athelas Regular"/>
                <a:cs typeface="Athelas Regular"/>
                <a:sym typeface="Athelas Regular"/>
              </a:rPr>
              <a:t>m</a:t>
            </a:r>
            <a:r>
              <a:rPr sz="1687" cap="all" spc="270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eV</a:t>
            </a:r>
            <a:endParaRPr sz="1687" cap="all" spc="270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10 kJ/mol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2.4 </a:t>
            </a:r>
            <a:r>
              <a:rPr sz="1687" cap="all" spc="270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kCal</a:t>
            </a:r>
            <a:r>
              <a:rPr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/mol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834 cm</a:t>
            </a:r>
            <a:r>
              <a:rPr sz="1687" cap="all" spc="270" baseline="31999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-1</a:t>
            </a:r>
          </a:p>
        </p:txBody>
      </p:sp>
      <p:sp>
        <p:nvSpPr>
          <p:cNvPr id="22" name="Shape 198">
            <a:extLst>
              <a:ext uri="{FF2B5EF4-FFF2-40B4-BE49-F238E27FC236}">
                <a16:creationId xmlns:a16="http://schemas.microsoft.com/office/drawing/2014/main" id="{14FE4EEB-865E-426B-B80F-EA49A08EC1B6}"/>
              </a:ext>
            </a:extLst>
          </p:cNvPr>
          <p:cNvSpPr/>
          <p:nvPr/>
        </p:nvSpPr>
        <p:spPr>
          <a:xfrm>
            <a:off x="5980725" y="2008147"/>
            <a:ext cx="3491469" cy="778868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cap="all" spc="27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Typical amount of species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cap="all" spc="27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max : 10</a:t>
            </a:r>
            <a:r>
              <a:rPr sz="1687" cap="all" spc="270" baseline="31999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14</a:t>
            </a:r>
            <a:r>
              <a:rPr sz="1687" cap="all" spc="27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molecules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cap="all" spc="27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&gt; 1 nano-mole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10698E-8E51-4741-BF5F-D2894E87AD49}"/>
              </a:ext>
            </a:extLst>
          </p:cNvPr>
          <p:cNvSpPr txBox="1"/>
          <p:nvPr/>
        </p:nvSpPr>
        <p:spPr>
          <a:xfrm>
            <a:off x="3142311" y="6103431"/>
            <a:ext cx="2910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Senevirathne+17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52">
            <a:extLst>
              <a:ext uri="{FF2B5EF4-FFF2-40B4-BE49-F238E27FC236}">
                <a16:creationId xmlns:a16="http://schemas.microsoft.com/office/drawing/2014/main" id="{410D8681-48B3-4917-ADEA-FB2231C4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8" y="24125"/>
            <a:ext cx="6129047" cy="1276133"/>
          </a:xfrm>
        </p:spPr>
        <p:txBody>
          <a:bodyPr>
            <a:normAutofit/>
          </a:bodyPr>
          <a:lstStyle>
            <a:lvl1pPr defTabSz="414781">
              <a:defRPr sz="5112">
                <a:effectLst>
                  <a:outerShdw blurRad="36068" dist="27050" dir="5400000" rotWithShape="0">
                    <a:srgbClr val="000000"/>
                  </a:outerShdw>
                </a:effectLst>
              </a:defRPr>
            </a:lvl1pPr>
          </a:lstStyle>
          <a:p>
            <a:pPr lvl="0"/>
            <a:r>
              <a:rPr lang="fr-FR" sz="3200" dirty="0" err="1"/>
              <a:t>From</a:t>
            </a:r>
            <a:r>
              <a:rPr lang="fr-FR" sz="3200" dirty="0"/>
              <a:t> concept to reality…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279983" y="1895872"/>
            <a:ext cx="5083969" cy="4018359"/>
          </a:xfrm>
        </p:spPr>
        <p:txBody>
          <a:bodyPr/>
          <a:lstStyle/>
          <a:p>
            <a:r>
              <a:rPr lang="fr-FR" sz="1600" i="1" dirty="0"/>
              <a:t>on cold surfaces, silicates, graphite or </a:t>
            </a:r>
            <a:r>
              <a:rPr lang="fr-FR" sz="1600" i="1" dirty="0" err="1"/>
              <a:t>ices</a:t>
            </a:r>
            <a:endParaRPr lang="fr-FR" sz="1600" i="1" dirty="0"/>
          </a:p>
          <a:p>
            <a:pPr lvl="0"/>
            <a:r>
              <a:rPr lang="fr-FR" sz="3200" b="1" dirty="0"/>
              <a:t>Put on </a:t>
            </a:r>
            <a:r>
              <a:rPr lang="fr-FR" sz="3200" b="1" dirty="0" err="1"/>
              <a:t>atoms</a:t>
            </a:r>
            <a:endParaRPr lang="fr-FR" sz="3200" b="1" dirty="0"/>
          </a:p>
          <a:p>
            <a:pPr lvl="0"/>
            <a:r>
              <a:rPr lang="fr-FR" sz="1600" b="1" i="1" dirty="0"/>
              <a:t>Observe the </a:t>
            </a:r>
            <a:r>
              <a:rPr lang="fr-FR" sz="1600" b="1" i="1" dirty="0" err="1"/>
              <a:t>result</a:t>
            </a:r>
            <a:endParaRPr lang="fr-FR" sz="1600" b="1" i="1" dirty="0"/>
          </a:p>
        </p:txBody>
      </p:sp>
      <p:grpSp>
        <p:nvGrpSpPr>
          <p:cNvPr id="204" name="Group 204"/>
          <p:cNvGrpSpPr/>
          <p:nvPr/>
        </p:nvGrpSpPr>
        <p:grpSpPr>
          <a:xfrm>
            <a:off x="4786126" y="2159857"/>
            <a:ext cx="7259837" cy="4598790"/>
            <a:chOff x="-190500" y="-190500"/>
            <a:chExt cx="10325100" cy="6540500"/>
          </a:xfrm>
        </p:grpSpPr>
        <p:pic>
          <p:nvPicPr>
            <p:cNvPr id="203" name="Capture d’écran 2014-06-05 à 10.04.33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944100" cy="6134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Image 201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190500"/>
              <a:ext cx="10325100" cy="6540500"/>
            </a:xfrm>
            <a:prstGeom prst="rect">
              <a:avLst/>
            </a:prstGeom>
            <a:effectLst/>
          </p:spPr>
        </p:pic>
      </p:grpSp>
      <p:sp>
        <p:nvSpPr>
          <p:cNvPr id="205" name="Shape 205"/>
          <p:cNvSpPr/>
          <p:nvPr/>
        </p:nvSpPr>
        <p:spPr>
          <a:xfrm>
            <a:off x="10244186" y="2010488"/>
            <a:ext cx="1195840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fr-FR" sz="1406" dirty="0">
                <a:solidFill>
                  <a:srgbClr val="FFFFFF"/>
                </a:solidFill>
              </a:rPr>
              <a:t>© </a:t>
            </a:r>
            <a:r>
              <a:rPr sz="1406" dirty="0">
                <a:solidFill>
                  <a:srgbClr val="FFFFFF"/>
                </a:solidFill>
              </a:rPr>
              <a:t> </a:t>
            </a:r>
            <a:r>
              <a:rPr sz="1406" dirty="0" err="1">
                <a:solidFill>
                  <a:srgbClr val="FFFFFF"/>
                </a:solidFill>
              </a:rPr>
              <a:t>Minissale</a:t>
            </a:r>
            <a:r>
              <a:rPr lang="fr-FR" sz="1406" dirty="0">
                <a:solidFill>
                  <a:srgbClr val="FFFFFF"/>
                </a:solidFill>
              </a:rPr>
              <a:t> 14</a:t>
            </a:r>
            <a:endParaRPr sz="1406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Manip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02367" y="1410890"/>
            <a:ext cx="7175500" cy="4036219"/>
          </a:xfrm>
          <a:prstGeom prst="rect">
            <a:avLst/>
          </a:prstGeom>
        </p:spPr>
      </p:pic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0" y="40048"/>
            <a:ext cx="3505200" cy="714375"/>
          </a:xfrm>
        </p:spPr>
        <p:txBody>
          <a:bodyPr>
            <a:normAutofit/>
          </a:bodyPr>
          <a:lstStyle/>
          <a:p>
            <a:pPr lvl="0"/>
            <a:r>
              <a:rPr lang="fr-FR" sz="3200" dirty="0"/>
              <a:t>LERMA - Cergy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15E92-65C2-4DCB-8B5A-8AD166BA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5" y="-61913"/>
            <a:ext cx="6270622" cy="804864"/>
          </a:xfrm>
        </p:spPr>
        <p:txBody>
          <a:bodyPr>
            <a:normAutofit/>
          </a:bodyPr>
          <a:lstStyle/>
          <a:p>
            <a:r>
              <a:rPr lang="fr-FR" dirty="0" err="1"/>
              <a:t>Planets</a:t>
            </a:r>
            <a:r>
              <a:rPr lang="fr-FR" dirty="0"/>
              <a:t>, IR and visible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B7CE0C6-0BA3-44B2-A903-CB6361565195}"/>
              </a:ext>
            </a:extLst>
          </p:cNvPr>
          <p:cNvCxnSpPr>
            <a:cxnSpLocks/>
          </p:cNvCxnSpPr>
          <p:nvPr/>
        </p:nvCxnSpPr>
        <p:spPr>
          <a:xfrm>
            <a:off x="6953250" y="690797"/>
            <a:ext cx="51715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1F34C3DD-D2DF-49E5-9E00-76633199AB9C}"/>
              </a:ext>
            </a:extLst>
          </p:cNvPr>
          <p:cNvSpPr txBox="1"/>
          <p:nvPr/>
        </p:nvSpPr>
        <p:spPr>
          <a:xfrm>
            <a:off x="937967" y="4666268"/>
            <a:ext cx="443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 </a:t>
            </a:r>
            <a:r>
              <a:rPr lang="fr-FR" sz="2400" dirty="0" err="1"/>
              <a:t>planet</a:t>
            </a:r>
            <a:r>
              <a:rPr lang="fr-FR" sz="2400" dirty="0"/>
              <a:t> </a:t>
            </a:r>
            <a:r>
              <a:rPr lang="fr-FR" sz="2400" dirty="0" err="1"/>
              <a:t>observed</a:t>
            </a:r>
            <a:r>
              <a:rPr lang="fr-FR" sz="2400" dirty="0"/>
              <a:t> in the Infra Red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44E1735-A4AF-4ADC-BF85-1477B54C5951}"/>
              </a:ext>
            </a:extLst>
          </p:cNvPr>
          <p:cNvSpPr txBox="1"/>
          <p:nvPr/>
        </p:nvSpPr>
        <p:spPr>
          <a:xfrm>
            <a:off x="6708742" y="4666268"/>
            <a:ext cx="3898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The same </a:t>
            </a:r>
            <a:r>
              <a:rPr lang="fr-FR" sz="2400" dirty="0" err="1"/>
              <a:t>planet</a:t>
            </a:r>
            <a:r>
              <a:rPr lang="fr-FR" sz="2400" dirty="0"/>
              <a:t> in the visible</a:t>
            </a:r>
          </a:p>
          <a:p>
            <a:r>
              <a:rPr lang="fr-FR" sz="2400" dirty="0"/>
              <a:t>(different time and angle)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C9E901-78EB-450E-AAF6-484E2F291A67}"/>
              </a:ext>
            </a:extLst>
          </p:cNvPr>
          <p:cNvSpPr txBox="1"/>
          <p:nvPr/>
        </p:nvSpPr>
        <p:spPr>
          <a:xfrm>
            <a:off x="1739246" y="5557101"/>
            <a:ext cx="65969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(1) </a:t>
            </a:r>
            <a:r>
              <a:rPr lang="fr-FR" sz="2400" dirty="0" err="1"/>
              <a:t>That’s</a:t>
            </a:r>
            <a:r>
              <a:rPr lang="fr-FR" sz="2400" dirty="0"/>
              <a:t> </a:t>
            </a:r>
            <a:r>
              <a:rPr lang="fr-FR" sz="2400" dirty="0" err="1"/>
              <a:t>why</a:t>
            </a:r>
            <a:r>
              <a:rPr lang="fr-FR" sz="2400" dirty="0"/>
              <a:t> </a:t>
            </a:r>
            <a:r>
              <a:rPr lang="fr-FR" sz="2400" dirty="0" err="1"/>
              <a:t>telescopes</a:t>
            </a:r>
            <a:r>
              <a:rPr lang="fr-FR" sz="2400" dirty="0"/>
              <a:t> are in altitude !</a:t>
            </a:r>
          </a:p>
          <a:p>
            <a:r>
              <a:rPr lang="fr-FR" sz="2400" dirty="0"/>
              <a:t>(2)This </a:t>
            </a:r>
            <a:r>
              <a:rPr lang="fr-FR" sz="2400" dirty="0" err="1"/>
              <a:t>is</a:t>
            </a:r>
            <a:r>
              <a:rPr lang="fr-FR" sz="2400" dirty="0"/>
              <a:t> an </a:t>
            </a:r>
            <a:r>
              <a:rPr lang="fr-FR" sz="2400" dirty="0" err="1"/>
              <a:t>another</a:t>
            </a:r>
            <a:r>
              <a:rPr lang="fr-FR" sz="2400" dirty="0"/>
              <a:t> </a:t>
            </a:r>
            <a:r>
              <a:rPr lang="fr-FR" sz="2400" dirty="0" err="1"/>
              <a:t>view</a:t>
            </a:r>
            <a:r>
              <a:rPr lang="fr-FR" sz="2400" dirty="0"/>
              <a:t> of the green house </a:t>
            </a:r>
            <a:r>
              <a:rPr lang="fr-FR" sz="2400" dirty="0" err="1"/>
              <a:t>effect</a:t>
            </a:r>
            <a:endParaRPr lang="fr-FR" sz="2400" dirty="0"/>
          </a:p>
          <a:p>
            <a:endParaRPr lang="fr-FR" dirty="0"/>
          </a:p>
        </p:txBody>
      </p:sp>
      <p:pic>
        <p:nvPicPr>
          <p:cNvPr id="1028" name="Picture 4" descr="25 of the most iconic images of Earth ever taken from ...">
            <a:extLst>
              <a:ext uri="{FF2B5EF4-FFF2-40B4-BE49-F238E27FC236}">
                <a16:creationId xmlns:a16="http://schemas.microsoft.com/office/drawing/2014/main" id="{BDD1A884-4A31-430F-87A6-D615C531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79" y="1019541"/>
            <a:ext cx="7189148" cy="359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pture d’écran 2014-12-09 à 15.54.15.png">
            <a:extLst>
              <a:ext uri="{FF2B5EF4-FFF2-40B4-BE49-F238E27FC236}">
                <a16:creationId xmlns:a16="http://schemas.microsoft.com/office/drawing/2014/main" id="{398B697F-95D2-4BFD-808F-9E0E0BF0B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9648" y="1163244"/>
            <a:ext cx="4445221" cy="334028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5718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Capture d’écran 2015-05-30 à 14.05.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602" y="1806279"/>
            <a:ext cx="4374554" cy="3328341"/>
          </a:xfrm>
          <a:prstGeom prst="rect">
            <a:avLst/>
          </a:prstGeom>
          <a:ln w="25400">
            <a:solidFill>
              <a:srgbClr val="FF2E00"/>
            </a:solidFill>
            <a:miter lim="400000"/>
          </a:ln>
        </p:spPr>
      </p:pic>
      <p:sp>
        <p:nvSpPr>
          <p:cNvPr id="431" name="Shape 431"/>
          <p:cNvSpPr/>
          <p:nvPr/>
        </p:nvSpPr>
        <p:spPr>
          <a:xfrm>
            <a:off x="1897822" y="5288556"/>
            <a:ext cx="8163354" cy="1283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2812" dirty="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fr-FR" sz="2531" dirty="0">
                <a:solidFill>
                  <a:srgbClr val="FFFFFF"/>
                </a:solidFill>
              </a:rPr>
              <a:t>O </a:t>
            </a:r>
            <a:r>
              <a:rPr lang="fr-FR" sz="2531" dirty="0" err="1">
                <a:solidFill>
                  <a:srgbClr val="FFFFFF"/>
                </a:solidFill>
              </a:rPr>
              <a:t>is</a:t>
            </a:r>
            <a:r>
              <a:rPr lang="fr-FR" sz="2531" dirty="0">
                <a:solidFill>
                  <a:srgbClr val="FFFFFF"/>
                </a:solidFill>
              </a:rPr>
              <a:t> </a:t>
            </a:r>
            <a:r>
              <a:rPr lang="fr-FR" sz="2531" dirty="0" err="1">
                <a:solidFill>
                  <a:srgbClr val="FFFFFF"/>
                </a:solidFill>
              </a:rPr>
              <a:t>disapearing</a:t>
            </a:r>
            <a:r>
              <a:rPr lang="fr-FR" sz="2531" dirty="0">
                <a:solidFill>
                  <a:srgbClr val="FFFFFF"/>
                </a:solidFill>
              </a:rPr>
              <a:t> </a:t>
            </a:r>
            <a:r>
              <a:rPr sz="2531" dirty="0">
                <a:solidFill>
                  <a:srgbClr val="FFFFFF"/>
                </a:solidFill>
              </a:rPr>
              <a:t>: </a:t>
            </a:r>
            <a:r>
              <a:rPr lang="fr-FR" sz="2531" dirty="0" err="1">
                <a:solidFill>
                  <a:srgbClr val="FFFFFF"/>
                </a:solidFill>
              </a:rPr>
              <a:t>freezing</a:t>
            </a:r>
            <a:r>
              <a:rPr lang="fr-FR" sz="2531" dirty="0">
                <a:solidFill>
                  <a:srgbClr val="FFFFFF"/>
                </a:solidFill>
              </a:rPr>
              <a:t> out !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fr-FR" sz="2531" dirty="0">
                <a:solidFill>
                  <a:srgbClr val="FFFFFF"/>
                </a:solidFill>
              </a:rPr>
              <a:t>(at </a:t>
            </a:r>
            <a:r>
              <a:rPr lang="fr-FR" sz="2531" dirty="0" err="1">
                <a:solidFill>
                  <a:srgbClr val="FFFFFF"/>
                </a:solidFill>
              </a:rPr>
              <a:t>much</a:t>
            </a:r>
            <a:r>
              <a:rPr lang="fr-FR" sz="2531" dirty="0">
                <a:solidFill>
                  <a:srgbClr val="FFFFFF"/>
                </a:solidFill>
              </a:rPr>
              <a:t> </a:t>
            </a:r>
            <a:r>
              <a:rPr lang="fr-FR" sz="2531" dirty="0" err="1">
                <a:solidFill>
                  <a:srgbClr val="FFFFFF"/>
                </a:solidFill>
              </a:rPr>
              <a:t>higher</a:t>
            </a:r>
            <a:r>
              <a:rPr lang="fr-FR" sz="2531" dirty="0">
                <a:solidFill>
                  <a:srgbClr val="FFFFFF"/>
                </a:solidFill>
              </a:rPr>
              <a:t> </a:t>
            </a:r>
            <a:r>
              <a:rPr lang="fr-FR" sz="2531" dirty="0" err="1">
                <a:solidFill>
                  <a:srgbClr val="FFFFFF"/>
                </a:solidFill>
              </a:rPr>
              <a:t>temperature</a:t>
            </a:r>
            <a:r>
              <a:rPr lang="fr-FR" sz="2531" dirty="0">
                <a:solidFill>
                  <a:srgbClr val="FFFFFF"/>
                </a:solidFill>
              </a:rPr>
              <a:t> </a:t>
            </a:r>
            <a:r>
              <a:rPr lang="fr-FR" sz="2531" dirty="0" err="1">
                <a:solidFill>
                  <a:srgbClr val="FFFFFF"/>
                </a:solidFill>
              </a:rPr>
              <a:t>than</a:t>
            </a:r>
            <a:r>
              <a:rPr lang="fr-FR" sz="2531" dirty="0">
                <a:solidFill>
                  <a:srgbClr val="FFFFFF"/>
                </a:solidFill>
              </a:rPr>
              <a:t> </a:t>
            </a:r>
            <a:r>
              <a:rPr lang="fr-FR" sz="2531" dirty="0" err="1">
                <a:solidFill>
                  <a:srgbClr val="FFFFFF"/>
                </a:solidFill>
              </a:rPr>
              <a:t>previously</a:t>
            </a:r>
            <a:r>
              <a:rPr lang="fr-FR" sz="2531" dirty="0">
                <a:solidFill>
                  <a:srgbClr val="FFFFFF"/>
                </a:solidFill>
              </a:rPr>
              <a:t> </a:t>
            </a:r>
            <a:r>
              <a:rPr lang="fr-FR" sz="2531" dirty="0" err="1">
                <a:solidFill>
                  <a:srgbClr val="FFFFFF"/>
                </a:solidFill>
              </a:rPr>
              <a:t>thought</a:t>
            </a:r>
            <a:r>
              <a:rPr lang="fr-FR" sz="2531" dirty="0">
                <a:solidFill>
                  <a:srgbClr val="FFFFFF"/>
                </a:solidFill>
              </a:rPr>
              <a:t>)</a:t>
            </a:r>
            <a:endParaRPr sz="2531" dirty="0">
              <a:solidFill>
                <a:srgbClr val="FFFFFF"/>
              </a:solidFill>
            </a:endParaRPr>
          </a:p>
        </p:txBody>
      </p:sp>
      <p:sp>
        <p:nvSpPr>
          <p:cNvPr id="432" name="Shape 432"/>
          <p:cNvSpPr/>
          <p:nvPr/>
        </p:nvSpPr>
        <p:spPr>
          <a:xfrm>
            <a:off x="1892586" y="4771073"/>
            <a:ext cx="3995242" cy="806607"/>
          </a:xfrm>
          <a:prstGeom prst="rightArrow">
            <a:avLst>
              <a:gd name="adj1" fmla="val 32000"/>
              <a:gd name="adj2" fmla="val 70852"/>
            </a:avLst>
          </a:prstGeom>
          <a:gradFill>
            <a:gsLst>
              <a:gs pos="0">
                <a:srgbClr val="C82506"/>
              </a:gs>
              <a:gs pos="100000">
                <a:srgbClr val="1497FC"/>
              </a:gs>
            </a:gsLst>
            <a:lin ang="592696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grpSp>
        <p:nvGrpSpPr>
          <p:cNvPr id="435" name="Group 435"/>
          <p:cNvGrpSpPr/>
          <p:nvPr/>
        </p:nvGrpSpPr>
        <p:grpSpPr>
          <a:xfrm>
            <a:off x="6662681" y="1783758"/>
            <a:ext cx="4800570" cy="3462195"/>
            <a:chOff x="-190499" y="-190500"/>
            <a:chExt cx="6827476" cy="4924009"/>
          </a:xfrm>
        </p:grpSpPr>
        <p:pic>
          <p:nvPicPr>
            <p:cNvPr id="434" name="Capture d’écran 2014-06-06 à 15.51.15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46477" cy="45176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3" name="Image 432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90500" y="-190500"/>
              <a:ext cx="6827477" cy="4924010"/>
            </a:xfrm>
            <a:prstGeom prst="rect">
              <a:avLst/>
            </a:prstGeom>
            <a:effectLst/>
          </p:spPr>
        </p:pic>
      </p:grpSp>
      <p:sp>
        <p:nvSpPr>
          <p:cNvPr id="436" name="Shape 436"/>
          <p:cNvSpPr/>
          <p:nvPr/>
        </p:nvSpPr>
        <p:spPr>
          <a:xfrm>
            <a:off x="2009189" y="5042218"/>
            <a:ext cx="232756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5" dirty="0" err="1">
                <a:solidFill>
                  <a:srgbClr val="FFFFFF"/>
                </a:solidFill>
              </a:rPr>
              <a:t>Minissale</a:t>
            </a:r>
            <a:r>
              <a:rPr sz="1125" dirty="0">
                <a:solidFill>
                  <a:srgbClr val="FFFFFF"/>
                </a:solidFill>
              </a:rPr>
              <a:t> , </a:t>
            </a:r>
            <a:r>
              <a:rPr sz="1125" dirty="0" err="1">
                <a:solidFill>
                  <a:srgbClr val="FFFFFF"/>
                </a:solidFill>
              </a:rPr>
              <a:t>Congiu</a:t>
            </a:r>
            <a:r>
              <a:rPr sz="1125" dirty="0">
                <a:solidFill>
                  <a:srgbClr val="FFFFFF"/>
                </a:solidFill>
              </a:rPr>
              <a:t> &amp; Dulieu, A&amp;A</a:t>
            </a:r>
            <a:r>
              <a:rPr lang="fr-FR" sz="1125" dirty="0">
                <a:solidFill>
                  <a:srgbClr val="FFFFFF"/>
                </a:solidFill>
              </a:rPr>
              <a:t> 2016</a:t>
            </a:r>
            <a:endParaRPr sz="1125" dirty="0">
              <a:solidFill>
                <a:srgbClr val="FFFFFF"/>
              </a:solidFill>
            </a:endParaRPr>
          </a:p>
        </p:txBody>
      </p:sp>
      <p:sp>
        <p:nvSpPr>
          <p:cNvPr id="437" name="Shape 437"/>
          <p:cNvSpPr/>
          <p:nvPr/>
        </p:nvSpPr>
        <p:spPr>
          <a:xfrm>
            <a:off x="3943531" y="2216349"/>
            <a:ext cx="1533092" cy="7080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438" name="Shape 438"/>
          <p:cNvSpPr/>
          <p:nvPr/>
        </p:nvSpPr>
        <p:spPr>
          <a:xfrm>
            <a:off x="4336750" y="2596975"/>
            <a:ext cx="1057286" cy="14276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439" name="Shape 439"/>
          <p:cNvSpPr/>
          <p:nvPr/>
        </p:nvSpPr>
        <p:spPr>
          <a:xfrm>
            <a:off x="4967541" y="2845306"/>
            <a:ext cx="493468" cy="14918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440" name="Shape 440"/>
          <p:cNvSpPr/>
          <p:nvPr/>
        </p:nvSpPr>
        <p:spPr>
          <a:xfrm>
            <a:off x="3665868" y="2098885"/>
            <a:ext cx="917752" cy="7464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xfrm>
            <a:off x="0" y="138111"/>
            <a:ext cx="11001230" cy="848332"/>
          </a:xfrm>
        </p:spPr>
        <p:txBody>
          <a:bodyPr>
            <a:normAutofit/>
          </a:bodyPr>
          <a:lstStyle/>
          <a:p>
            <a:r>
              <a:rPr lang="fr-FR" sz="4200" dirty="0"/>
              <a:t>Direct </a:t>
            </a:r>
            <a:r>
              <a:rPr lang="fr-FR" sz="4200" dirty="0" err="1"/>
              <a:t>measurement</a:t>
            </a:r>
            <a:r>
              <a:rPr lang="fr-FR" sz="4200" dirty="0"/>
              <a:t> of O in the </a:t>
            </a:r>
            <a:r>
              <a:rPr lang="fr-FR" sz="4200" dirty="0" err="1"/>
              <a:t>gas</a:t>
            </a:r>
            <a:r>
              <a:rPr lang="fr-FR" sz="4200" dirty="0"/>
              <a:t> phase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body" idx="1"/>
          </p:nvPr>
        </p:nvSpPr>
        <p:spPr>
          <a:xfrm>
            <a:off x="92363" y="697849"/>
            <a:ext cx="7232074" cy="1364564"/>
          </a:xfrm>
        </p:spPr>
        <p:txBody>
          <a:bodyPr>
            <a:normAutofit/>
          </a:bodyPr>
          <a:lstStyle>
            <a:lvl1pPr defTabSz="566674">
              <a:defRPr sz="2328" spc="372"/>
            </a:lvl1pPr>
          </a:lstStyle>
          <a:p>
            <a:pPr marL="0" lvl="0" indent="0">
              <a:buNone/>
            </a:pPr>
            <a:r>
              <a:rPr lang="fr-FR" sz="2400" dirty="0">
                <a:latin typeface="+mn-lt"/>
              </a:rPr>
              <a:t>Surface </a:t>
            </a:r>
            <a:r>
              <a:rPr lang="fr-FR" sz="2400" dirty="0" err="1">
                <a:latin typeface="+mn-lt"/>
              </a:rPr>
              <a:t>temperature</a:t>
            </a:r>
            <a:r>
              <a:rPr lang="fr-FR" sz="2400" dirty="0">
                <a:latin typeface="+mn-lt"/>
              </a:rPr>
              <a:t> </a:t>
            </a:r>
            <a:r>
              <a:rPr lang="fr-FR" sz="2400" dirty="0" err="1">
                <a:latin typeface="+mn-lt"/>
              </a:rPr>
              <a:t>is</a:t>
            </a:r>
            <a:r>
              <a:rPr lang="fr-FR" sz="2400" dirty="0">
                <a:latin typeface="+mn-lt"/>
              </a:rPr>
              <a:t> </a:t>
            </a:r>
            <a:r>
              <a:rPr lang="fr-FR" sz="2400" dirty="0" err="1">
                <a:latin typeface="+mn-lt"/>
              </a:rPr>
              <a:t>slowly</a:t>
            </a:r>
            <a:r>
              <a:rPr lang="fr-FR" sz="2400" dirty="0">
                <a:latin typeface="+mn-lt"/>
              </a:rPr>
              <a:t> </a:t>
            </a:r>
            <a:r>
              <a:rPr lang="fr-FR" sz="2400" dirty="0" err="1">
                <a:latin typeface="+mn-lt"/>
              </a:rPr>
              <a:t>decreasing</a:t>
            </a:r>
            <a:r>
              <a:rPr lang="fr-FR" sz="2400" dirty="0">
                <a:latin typeface="+mn-lt"/>
              </a:rPr>
              <a:t> (-1K/min) </a:t>
            </a:r>
            <a:r>
              <a:rPr lang="fr-FR" sz="2400" dirty="0" err="1">
                <a:latin typeface="+mn-lt"/>
              </a:rPr>
              <a:t>while</a:t>
            </a:r>
            <a:r>
              <a:rPr lang="fr-FR" sz="2400" dirty="0">
                <a:latin typeface="+mn-lt"/>
              </a:rPr>
              <a:t> O are sent on the surface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/>
        </p:nvSpPr>
        <p:spPr>
          <a:xfrm>
            <a:off x="7498813" y="3213716"/>
            <a:ext cx="4416096" cy="63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28" dirty="0">
                <a:solidFill>
                  <a:srgbClr val="FFFFFF"/>
                </a:solidFill>
              </a:rPr>
              <a:t>B : O </a:t>
            </a:r>
            <a:r>
              <a:rPr lang="fr-FR" sz="1828" dirty="0" err="1">
                <a:solidFill>
                  <a:srgbClr val="FFFFFF"/>
                </a:solidFill>
              </a:rPr>
              <a:t>stays</a:t>
            </a:r>
            <a:r>
              <a:rPr lang="fr-FR" sz="1828" dirty="0">
                <a:solidFill>
                  <a:srgbClr val="FFFFFF"/>
                </a:solidFill>
              </a:rPr>
              <a:t> long </a:t>
            </a:r>
            <a:r>
              <a:rPr lang="fr-FR" sz="1828" dirty="0" err="1">
                <a:solidFill>
                  <a:srgbClr val="FFFFFF"/>
                </a:solidFill>
              </a:rPr>
              <a:t>enough</a:t>
            </a:r>
            <a:r>
              <a:rPr lang="fr-FR" sz="1828" dirty="0">
                <a:solidFill>
                  <a:srgbClr val="FFFFFF"/>
                </a:solidFill>
              </a:rPr>
              <a:t> </a:t>
            </a:r>
            <a:r>
              <a:rPr lang="fr-FR" sz="1828" dirty="0" err="1">
                <a:solidFill>
                  <a:srgbClr val="FFFFFF"/>
                </a:solidFill>
              </a:rPr>
              <a:t>so</a:t>
            </a:r>
            <a:r>
              <a:rPr lang="fr-FR" sz="1828" dirty="0">
                <a:solidFill>
                  <a:srgbClr val="FFFFFF"/>
                </a:solidFill>
              </a:rPr>
              <a:t> </a:t>
            </a:r>
            <a:r>
              <a:rPr lang="fr-FR" sz="1828" dirty="0" err="1">
                <a:solidFill>
                  <a:srgbClr val="FFFFFF"/>
                </a:solidFill>
              </a:rPr>
              <a:t>that</a:t>
            </a:r>
            <a:r>
              <a:rPr lang="fr-FR" sz="1828" dirty="0">
                <a:solidFill>
                  <a:srgbClr val="FFFFFF"/>
                </a:solidFill>
              </a:rPr>
              <a:t> </a:t>
            </a:r>
            <a:r>
              <a:rPr lang="fr-FR" sz="1828" dirty="0" err="1">
                <a:solidFill>
                  <a:srgbClr val="FFFFFF"/>
                </a:solidFill>
              </a:rPr>
              <a:t>it</a:t>
            </a:r>
            <a:r>
              <a:rPr lang="fr-FR" sz="1828" dirty="0">
                <a:solidFill>
                  <a:srgbClr val="FFFFFF"/>
                </a:solidFill>
              </a:rPr>
              <a:t> </a:t>
            </a:r>
            <a:r>
              <a:rPr lang="fr-FR" sz="1828" dirty="0" err="1">
                <a:solidFill>
                  <a:srgbClr val="FFFFFF"/>
                </a:solidFill>
              </a:rPr>
              <a:t>reacts</a:t>
            </a:r>
            <a:r>
              <a:rPr lang="fr-FR" sz="1828" dirty="0">
                <a:solidFill>
                  <a:srgbClr val="FFFFFF"/>
                </a:solidFill>
              </a:rPr>
              <a:t> and </a:t>
            </a:r>
            <a:r>
              <a:rPr lang="fr-FR" sz="1828" dirty="0" err="1">
                <a:solidFill>
                  <a:srgbClr val="FFFFFF"/>
                </a:solidFill>
              </a:rPr>
              <a:t>forms</a:t>
            </a:r>
            <a:r>
              <a:rPr lang="fr-FR" sz="1828" dirty="0">
                <a:solidFill>
                  <a:srgbClr val="FFFFFF"/>
                </a:solidFill>
              </a:rPr>
              <a:t> </a:t>
            </a:r>
            <a:r>
              <a:rPr sz="1828" dirty="0">
                <a:solidFill>
                  <a:srgbClr val="FFFFFF"/>
                </a:solidFill>
              </a:rPr>
              <a:t> O</a:t>
            </a:r>
            <a:r>
              <a:rPr sz="1828" baseline="-5999" dirty="0">
                <a:solidFill>
                  <a:srgbClr val="FFFFFF"/>
                </a:solidFill>
              </a:rPr>
              <a:t>2</a:t>
            </a:r>
            <a:r>
              <a:rPr sz="1828" dirty="0">
                <a:solidFill>
                  <a:srgbClr val="FFFFFF"/>
                </a:solidFill>
              </a:rPr>
              <a:t> </a:t>
            </a:r>
            <a:r>
              <a:rPr lang="fr-FR" sz="1828" dirty="0">
                <a:solidFill>
                  <a:srgbClr val="FFFFFF"/>
                </a:solidFill>
              </a:rPr>
              <a:t> </a:t>
            </a:r>
            <a:r>
              <a:rPr lang="fr-FR" sz="1828" dirty="0" err="1">
                <a:solidFill>
                  <a:srgbClr val="FFFFFF"/>
                </a:solidFill>
              </a:rPr>
              <a:t>that</a:t>
            </a:r>
            <a:r>
              <a:rPr lang="fr-FR" sz="1828" dirty="0">
                <a:solidFill>
                  <a:srgbClr val="FFFFFF"/>
                </a:solidFill>
              </a:rPr>
              <a:t> </a:t>
            </a:r>
            <a:r>
              <a:rPr lang="fr-FR" sz="1828" dirty="0" err="1">
                <a:solidFill>
                  <a:srgbClr val="FFFFFF"/>
                </a:solidFill>
              </a:rPr>
              <a:t>desorbs</a:t>
            </a:r>
            <a:endParaRPr sz="1828" dirty="0">
              <a:solidFill>
                <a:srgbClr val="FFFFFF"/>
              </a:solidFill>
            </a:endParaRPr>
          </a:p>
        </p:txBody>
      </p:sp>
      <p:sp>
        <p:nvSpPr>
          <p:cNvPr id="445" name="Shape 445"/>
          <p:cNvSpPr>
            <a:spLocks noGrp="1"/>
          </p:cNvSpPr>
          <p:nvPr>
            <p:ph type="title"/>
          </p:nvPr>
        </p:nvSpPr>
        <p:spPr>
          <a:xfrm>
            <a:off x="119809" y="503784"/>
            <a:ext cx="10715625" cy="1714500"/>
          </a:xfrm>
          <a:prstGeom prst="rect">
            <a:avLst/>
          </a:prstGeom>
        </p:spPr>
        <p:txBody>
          <a:bodyPr/>
          <a:lstStyle/>
          <a:p>
            <a:pPr defTabSz="225913">
              <a:defRPr sz="1800" cap="none" spc="0">
                <a:solidFill>
                  <a:srgbClr val="000000"/>
                </a:solidFill>
              </a:defRPr>
            </a:pPr>
            <a:r>
              <a:rPr lang="fr-FR" sz="2400" dirty="0">
                <a:solidFill>
                  <a:schemeClr val="tx1"/>
                </a:solidFill>
              </a:rPr>
              <a:t>Direct </a:t>
            </a:r>
            <a:r>
              <a:rPr lang="fr-FR" sz="2400" dirty="0" err="1">
                <a:solidFill>
                  <a:schemeClr val="tx1"/>
                </a:solidFill>
              </a:rPr>
              <a:t>measurement</a:t>
            </a:r>
            <a:r>
              <a:rPr lang="fr-FR" sz="2400" dirty="0">
                <a:solidFill>
                  <a:schemeClr val="tx1"/>
                </a:solidFill>
              </a:rPr>
              <a:t> of O in the </a:t>
            </a:r>
            <a:r>
              <a:rPr lang="fr-FR" sz="2400" dirty="0" err="1">
                <a:solidFill>
                  <a:schemeClr val="tx1"/>
                </a:solidFill>
              </a:rPr>
              <a:t>gas</a:t>
            </a:r>
            <a:r>
              <a:rPr lang="fr-FR" sz="2400" dirty="0">
                <a:solidFill>
                  <a:schemeClr val="tx1"/>
                </a:solidFill>
              </a:rPr>
              <a:t> phase </a:t>
            </a:r>
            <a:r>
              <a:rPr lang="fr-FR" sz="2400" dirty="0" err="1">
                <a:solidFill>
                  <a:schemeClr val="tx1"/>
                </a:solidFill>
              </a:rPr>
              <a:t>during</a:t>
            </a:r>
            <a:r>
              <a:rPr lang="fr-FR" sz="2400" dirty="0">
                <a:solidFill>
                  <a:schemeClr val="tx1"/>
                </a:solidFill>
              </a:rPr>
              <a:t> O </a:t>
            </a:r>
            <a:r>
              <a:rPr lang="fr-FR" sz="2400" dirty="0" err="1">
                <a:solidFill>
                  <a:schemeClr val="tx1"/>
                </a:solidFill>
              </a:rPr>
              <a:t>exposure</a:t>
            </a:r>
            <a:endParaRPr sz="2398" cap="all" spc="383" dirty="0">
              <a:solidFill>
                <a:schemeClr val="tx1"/>
              </a:solidFill>
            </a:endParaRPr>
          </a:p>
        </p:txBody>
      </p:sp>
      <p:pic>
        <p:nvPicPr>
          <p:cNvPr id="447" name="Capture d’écran 2015-05-30 à 14.05.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6566" y="1705733"/>
            <a:ext cx="5712526" cy="4346325"/>
          </a:xfrm>
          <a:prstGeom prst="rect">
            <a:avLst/>
          </a:prstGeom>
          <a:ln w="25400">
            <a:solidFill>
              <a:srgbClr val="FF2E00"/>
            </a:solidFill>
            <a:miter lim="400000"/>
          </a:ln>
        </p:spPr>
      </p:pic>
      <p:sp>
        <p:nvSpPr>
          <p:cNvPr id="448" name="Shape 448"/>
          <p:cNvSpPr/>
          <p:nvPr/>
        </p:nvSpPr>
        <p:spPr>
          <a:xfrm>
            <a:off x="3432306" y="2481111"/>
            <a:ext cx="159659" cy="259623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1687" spc="27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449" name="Shape 449"/>
          <p:cNvSpPr/>
          <p:nvPr/>
        </p:nvSpPr>
        <p:spPr>
          <a:xfrm>
            <a:off x="4571393" y="2481111"/>
            <a:ext cx="151645" cy="259623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1687" spc="27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450" name="Shape 450"/>
          <p:cNvSpPr/>
          <p:nvPr/>
        </p:nvSpPr>
        <p:spPr>
          <a:xfrm>
            <a:off x="5593405" y="2481111"/>
            <a:ext cx="150041" cy="259623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1687" spc="27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451" name="Shape 451"/>
          <p:cNvSpPr/>
          <p:nvPr/>
        </p:nvSpPr>
        <p:spPr>
          <a:xfrm>
            <a:off x="7498813" y="1999562"/>
            <a:ext cx="3178316" cy="63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28" dirty="0">
                <a:solidFill>
                  <a:srgbClr val="FFFFFF"/>
                </a:solidFill>
              </a:rPr>
              <a:t>A : O accommodation </a:t>
            </a:r>
            <a:r>
              <a:rPr lang="fr-FR" sz="1828" dirty="0">
                <a:solidFill>
                  <a:srgbClr val="FFFFFF"/>
                </a:solidFill>
              </a:rPr>
              <a:t>and</a:t>
            </a:r>
            <a:r>
              <a:rPr sz="1828" dirty="0">
                <a:solidFill>
                  <a:srgbClr val="FFFFFF"/>
                </a:solidFill>
              </a:rPr>
              <a:t> d</a:t>
            </a:r>
            <a:r>
              <a:rPr lang="fr-FR" sz="1828" dirty="0">
                <a:solidFill>
                  <a:srgbClr val="FFFFFF"/>
                </a:solidFill>
              </a:rPr>
              <a:t>e</a:t>
            </a:r>
            <a:r>
              <a:rPr sz="1828" dirty="0">
                <a:solidFill>
                  <a:srgbClr val="FFFFFF"/>
                </a:solidFill>
              </a:rPr>
              <a:t>sorption </a:t>
            </a:r>
            <a:r>
              <a:rPr lang="fr-FR" sz="1828" dirty="0" err="1">
                <a:solidFill>
                  <a:srgbClr val="FFFFFF"/>
                </a:solidFill>
              </a:rPr>
              <a:t>compensate</a:t>
            </a:r>
            <a:endParaRPr sz="1828" dirty="0">
              <a:solidFill>
                <a:srgbClr val="FFFFFF"/>
              </a:solidFill>
            </a:endParaRPr>
          </a:p>
        </p:txBody>
      </p:sp>
      <p:sp>
        <p:nvSpPr>
          <p:cNvPr id="452" name="Shape 452"/>
          <p:cNvSpPr/>
          <p:nvPr/>
        </p:nvSpPr>
        <p:spPr>
          <a:xfrm>
            <a:off x="7498812" y="4410781"/>
            <a:ext cx="4416095" cy="63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828" dirty="0">
                <a:solidFill>
                  <a:srgbClr val="FFFFFF"/>
                </a:solidFill>
              </a:rPr>
              <a:t>C : O</a:t>
            </a:r>
            <a:r>
              <a:rPr sz="1828" baseline="-5999" dirty="0">
                <a:solidFill>
                  <a:srgbClr val="FFFFFF"/>
                </a:solidFill>
              </a:rPr>
              <a:t>2</a:t>
            </a:r>
            <a:r>
              <a:rPr sz="1828" dirty="0">
                <a:solidFill>
                  <a:srgbClr val="FFFFFF"/>
                </a:solidFill>
              </a:rPr>
              <a:t> </a:t>
            </a:r>
            <a:r>
              <a:rPr lang="fr-FR" sz="1828" dirty="0" err="1">
                <a:solidFill>
                  <a:srgbClr val="FFFFFF"/>
                </a:solidFill>
              </a:rPr>
              <a:t>stays</a:t>
            </a:r>
            <a:r>
              <a:rPr lang="fr-FR" sz="1828" dirty="0">
                <a:solidFill>
                  <a:srgbClr val="FFFFFF"/>
                </a:solidFill>
              </a:rPr>
              <a:t> long </a:t>
            </a:r>
            <a:r>
              <a:rPr lang="fr-FR" sz="1828" dirty="0" err="1">
                <a:solidFill>
                  <a:srgbClr val="FFFFFF"/>
                </a:solidFill>
              </a:rPr>
              <a:t>enoug</a:t>
            </a:r>
            <a:r>
              <a:rPr lang="fr-FR" sz="1828" dirty="0">
                <a:solidFill>
                  <a:srgbClr val="FFFFFF"/>
                </a:solidFill>
              </a:rPr>
              <a:t> to </a:t>
            </a:r>
            <a:r>
              <a:rPr lang="fr-FR" sz="1828" dirty="0" err="1">
                <a:solidFill>
                  <a:srgbClr val="FFFFFF"/>
                </a:solidFill>
              </a:rPr>
              <a:t>react</a:t>
            </a:r>
            <a:r>
              <a:rPr lang="fr-FR" sz="1828" dirty="0">
                <a:solidFill>
                  <a:srgbClr val="FFFFFF"/>
                </a:solidFill>
              </a:rPr>
              <a:t> and to </a:t>
            </a:r>
            <a:r>
              <a:rPr lang="fr-FR" sz="1828" dirty="0" err="1">
                <a:solidFill>
                  <a:srgbClr val="FFFFFF"/>
                </a:solidFill>
              </a:rPr>
              <a:t>form</a:t>
            </a:r>
            <a:r>
              <a:rPr lang="fr-FR" sz="1828" dirty="0">
                <a:solidFill>
                  <a:srgbClr val="FFFFFF"/>
                </a:solidFill>
              </a:rPr>
              <a:t> O</a:t>
            </a:r>
            <a:r>
              <a:rPr lang="fr-FR" sz="1828" baseline="-25000" dirty="0">
                <a:solidFill>
                  <a:srgbClr val="FFFFFF"/>
                </a:solidFill>
              </a:rPr>
              <a:t>3</a:t>
            </a:r>
            <a:r>
              <a:rPr lang="fr-FR" sz="1828" dirty="0">
                <a:solidFill>
                  <a:srgbClr val="FFFFFF"/>
                </a:solidFill>
              </a:rPr>
              <a:t> </a:t>
            </a:r>
            <a:r>
              <a:rPr lang="fr-FR" sz="1828" dirty="0" err="1">
                <a:solidFill>
                  <a:srgbClr val="FFFFFF"/>
                </a:solidFill>
              </a:rPr>
              <a:t>that</a:t>
            </a:r>
            <a:r>
              <a:rPr lang="fr-FR" sz="1828" dirty="0">
                <a:solidFill>
                  <a:srgbClr val="FFFFFF"/>
                </a:solidFill>
              </a:rPr>
              <a:t> </a:t>
            </a:r>
            <a:r>
              <a:rPr lang="fr-FR" sz="1828" dirty="0" err="1">
                <a:solidFill>
                  <a:srgbClr val="FFFFFF"/>
                </a:solidFill>
              </a:rPr>
              <a:t>stay</a:t>
            </a:r>
            <a:r>
              <a:rPr lang="fr-FR" sz="1828" dirty="0">
                <a:solidFill>
                  <a:srgbClr val="FFFFFF"/>
                </a:solidFill>
              </a:rPr>
              <a:t> on the surface</a:t>
            </a:r>
            <a:r>
              <a:rPr sz="1828" dirty="0">
                <a:solidFill>
                  <a:srgbClr val="FFFFFF"/>
                </a:solidFill>
              </a:rPr>
              <a:t> (</a:t>
            </a:r>
            <a:r>
              <a:rPr sz="1828" dirty="0" err="1">
                <a:solidFill>
                  <a:srgbClr val="FFFFFF"/>
                </a:solidFill>
              </a:rPr>
              <a:t>cf</a:t>
            </a:r>
            <a:r>
              <a:rPr sz="1828" dirty="0">
                <a:solidFill>
                  <a:srgbClr val="FFFFFF"/>
                </a:solidFill>
              </a:rPr>
              <a:t> IR)</a:t>
            </a:r>
          </a:p>
        </p:txBody>
      </p:sp>
      <p:sp>
        <p:nvSpPr>
          <p:cNvPr id="453" name="Shape 453"/>
          <p:cNvSpPr/>
          <p:nvPr/>
        </p:nvSpPr>
        <p:spPr>
          <a:xfrm>
            <a:off x="2935374" y="5653063"/>
            <a:ext cx="3995242" cy="806607"/>
          </a:xfrm>
          <a:prstGeom prst="rightArrow">
            <a:avLst>
              <a:gd name="adj1" fmla="val 32000"/>
              <a:gd name="adj2" fmla="val 70852"/>
            </a:avLst>
          </a:prstGeom>
          <a:gradFill>
            <a:gsLst>
              <a:gs pos="0">
                <a:srgbClr val="C82506"/>
              </a:gs>
              <a:gs pos="100000">
                <a:srgbClr val="1497FC"/>
              </a:gs>
            </a:gsLst>
            <a:lin ang="592696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454" name="Shape 454"/>
          <p:cNvSpPr/>
          <p:nvPr/>
        </p:nvSpPr>
        <p:spPr>
          <a:xfrm>
            <a:off x="1567295" y="6367784"/>
            <a:ext cx="8510126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3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2180" dirty="0" err="1">
                <a:solidFill>
                  <a:srgbClr val="FFFFFF"/>
                </a:solidFill>
              </a:rPr>
              <a:t>Residence</a:t>
            </a:r>
            <a:r>
              <a:rPr lang="fr-FR" sz="2180" dirty="0">
                <a:solidFill>
                  <a:srgbClr val="FFFFFF"/>
                </a:solidFill>
              </a:rPr>
              <a:t> time </a:t>
            </a:r>
            <a:r>
              <a:rPr lang="fr-FR" sz="2180" dirty="0" err="1">
                <a:solidFill>
                  <a:srgbClr val="FFFFFF"/>
                </a:solidFill>
              </a:rPr>
              <a:t>increases</a:t>
            </a:r>
            <a:r>
              <a:rPr lang="fr-FR" sz="2180" dirty="0">
                <a:solidFill>
                  <a:srgbClr val="FFFFFF"/>
                </a:solidFill>
              </a:rPr>
              <a:t> </a:t>
            </a:r>
            <a:r>
              <a:rPr lang="fr-FR" sz="2180" dirty="0" err="1">
                <a:solidFill>
                  <a:srgbClr val="FFFFFF"/>
                </a:solidFill>
              </a:rPr>
              <a:t>with</a:t>
            </a:r>
            <a:r>
              <a:rPr lang="fr-FR" sz="2180" dirty="0">
                <a:solidFill>
                  <a:srgbClr val="FFFFFF"/>
                </a:solidFill>
              </a:rPr>
              <a:t> </a:t>
            </a:r>
            <a:r>
              <a:rPr lang="fr-FR" sz="2180" dirty="0" err="1">
                <a:solidFill>
                  <a:srgbClr val="FFFFFF"/>
                </a:solidFill>
              </a:rPr>
              <a:t>decrease</a:t>
            </a:r>
            <a:r>
              <a:rPr lang="fr-FR" sz="2180" dirty="0">
                <a:solidFill>
                  <a:srgbClr val="FFFFFF"/>
                </a:solidFill>
              </a:rPr>
              <a:t> of the </a:t>
            </a:r>
            <a:r>
              <a:rPr lang="fr-FR" sz="2180" dirty="0" err="1">
                <a:solidFill>
                  <a:srgbClr val="FFFFFF"/>
                </a:solidFill>
              </a:rPr>
              <a:t>temperature</a:t>
            </a:r>
            <a:endParaRPr sz="2180" dirty="0">
              <a:solidFill>
                <a:srgbClr val="FFFFFF"/>
              </a:solidFill>
            </a:endParaRPr>
          </a:p>
        </p:txBody>
      </p:sp>
      <p:sp>
        <p:nvSpPr>
          <p:cNvPr id="13" name="Shape 436">
            <a:extLst>
              <a:ext uri="{FF2B5EF4-FFF2-40B4-BE49-F238E27FC236}">
                <a16:creationId xmlns:a16="http://schemas.microsoft.com/office/drawing/2014/main" id="{DF06E583-CCCF-498B-9D3F-4A68569D1012}"/>
              </a:ext>
            </a:extLst>
          </p:cNvPr>
          <p:cNvSpPr/>
          <p:nvPr/>
        </p:nvSpPr>
        <p:spPr>
          <a:xfrm>
            <a:off x="3084074" y="5929428"/>
            <a:ext cx="2327561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5" dirty="0" err="1">
                <a:solidFill>
                  <a:srgbClr val="FFFFFF"/>
                </a:solidFill>
              </a:rPr>
              <a:t>Minissale</a:t>
            </a:r>
            <a:r>
              <a:rPr sz="1125" dirty="0">
                <a:solidFill>
                  <a:srgbClr val="FFFFFF"/>
                </a:solidFill>
              </a:rPr>
              <a:t> , </a:t>
            </a:r>
            <a:r>
              <a:rPr sz="1125" dirty="0" err="1">
                <a:solidFill>
                  <a:srgbClr val="FFFFFF"/>
                </a:solidFill>
              </a:rPr>
              <a:t>Congiu</a:t>
            </a:r>
            <a:r>
              <a:rPr sz="1125" dirty="0">
                <a:solidFill>
                  <a:srgbClr val="FFFFFF"/>
                </a:solidFill>
              </a:rPr>
              <a:t> &amp; Dulieu, A&amp;A</a:t>
            </a:r>
            <a:r>
              <a:rPr lang="fr-FR" sz="1125" dirty="0">
                <a:solidFill>
                  <a:srgbClr val="FFFFFF"/>
                </a:solidFill>
              </a:rPr>
              <a:t> 2016</a:t>
            </a:r>
            <a:endParaRPr sz="1125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5264925" y="6272686"/>
            <a:ext cx="4926079" cy="389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2531" dirty="0">
                <a:solidFill>
                  <a:srgbClr val="FFFFFF"/>
                </a:solidFill>
              </a:rPr>
              <a:t>+ some mass </a:t>
            </a:r>
            <a:r>
              <a:rPr lang="fr-FR" sz="2531" dirty="0" err="1">
                <a:solidFill>
                  <a:srgbClr val="FFFFFF"/>
                </a:solidFill>
              </a:rPr>
              <a:t>effects</a:t>
            </a:r>
            <a:r>
              <a:rPr sz="2531" dirty="0">
                <a:solidFill>
                  <a:srgbClr val="FFFFFF"/>
                </a:solidFill>
              </a:rPr>
              <a:t>: </a:t>
            </a:r>
            <a:r>
              <a:rPr sz="2531" baseline="31999" dirty="0">
                <a:solidFill>
                  <a:srgbClr val="FFFFFF"/>
                </a:solidFill>
              </a:rPr>
              <a:t>18</a:t>
            </a:r>
            <a:r>
              <a:rPr sz="2531" dirty="0">
                <a:solidFill>
                  <a:srgbClr val="FFFFFF"/>
                </a:solidFill>
              </a:rPr>
              <a:t>O vs </a:t>
            </a:r>
            <a:r>
              <a:rPr sz="2531" baseline="31999" dirty="0">
                <a:solidFill>
                  <a:srgbClr val="FFFFFF"/>
                </a:solidFill>
              </a:rPr>
              <a:t>16</a:t>
            </a:r>
            <a:r>
              <a:rPr sz="2531" dirty="0">
                <a:solidFill>
                  <a:srgbClr val="FFFFFF"/>
                </a:solidFill>
              </a:rPr>
              <a:t>O</a:t>
            </a:r>
          </a:p>
        </p:txBody>
      </p:sp>
      <p:pic>
        <p:nvPicPr>
          <p:cNvPr id="240" name="O16 O18 Ozone.png"/>
          <p:cNvPicPr/>
          <p:nvPr/>
        </p:nvPicPr>
        <p:blipFill>
          <a:blip r:embed="rId2">
            <a:extLst/>
          </a:blip>
          <a:srcRect l="5885" t="8608" r="10566" b="4172"/>
          <a:stretch>
            <a:fillRect/>
          </a:stretch>
        </p:blipFill>
        <p:spPr>
          <a:xfrm>
            <a:off x="5237019" y="2123513"/>
            <a:ext cx="5257756" cy="3852652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7457048" y="3755703"/>
            <a:ext cx="72200" cy="266933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 lvl="0"/>
            <a:endParaRPr sz="1266"/>
          </a:p>
        </p:txBody>
      </p:sp>
      <p:sp>
        <p:nvSpPr>
          <p:cNvPr id="242" name="Shape 242"/>
          <p:cNvSpPr/>
          <p:nvPr/>
        </p:nvSpPr>
        <p:spPr>
          <a:xfrm>
            <a:off x="8070663" y="2865945"/>
            <a:ext cx="580288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>
                <a:solidFill>
                  <a:srgbClr val="518C1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/>
              <a:t>10 K</a:t>
            </a:r>
          </a:p>
        </p:txBody>
      </p:sp>
      <p:sp>
        <p:nvSpPr>
          <p:cNvPr id="243" name="Shape 243"/>
          <p:cNvSpPr/>
          <p:nvPr/>
        </p:nvSpPr>
        <p:spPr>
          <a:xfrm>
            <a:off x="8783816" y="3966972"/>
            <a:ext cx="434414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>
                <a:solidFill>
                  <a:srgbClr val="518C1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/>
              <a:t>8 K</a:t>
            </a:r>
          </a:p>
        </p:txBody>
      </p:sp>
      <p:sp>
        <p:nvSpPr>
          <p:cNvPr id="244" name="Shape 244"/>
          <p:cNvSpPr/>
          <p:nvPr/>
        </p:nvSpPr>
        <p:spPr>
          <a:xfrm>
            <a:off x="7546345" y="3845000"/>
            <a:ext cx="72200" cy="266933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 lvl="0"/>
            <a:endParaRPr sz="1266"/>
          </a:p>
        </p:txBody>
      </p:sp>
      <p:sp>
        <p:nvSpPr>
          <p:cNvPr id="245" name="Shape 245"/>
          <p:cNvSpPr/>
          <p:nvPr/>
        </p:nvSpPr>
        <p:spPr>
          <a:xfrm>
            <a:off x="9632098" y="2192260"/>
            <a:ext cx="504946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31" baseline="31999">
                <a:solidFill>
                  <a:srgbClr val="FF2E00"/>
                </a:solidFill>
              </a:rPr>
              <a:t>16</a:t>
            </a:r>
            <a:r>
              <a:rPr sz="2531">
                <a:solidFill>
                  <a:srgbClr val="FF2E00"/>
                </a:solidFill>
              </a:rPr>
              <a:t>O</a:t>
            </a:r>
          </a:p>
        </p:txBody>
      </p:sp>
      <p:sp>
        <p:nvSpPr>
          <p:cNvPr id="246" name="Shape 246"/>
          <p:cNvSpPr/>
          <p:nvPr/>
        </p:nvSpPr>
        <p:spPr>
          <a:xfrm>
            <a:off x="9632098" y="2993319"/>
            <a:ext cx="504946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31" baseline="31999">
                <a:solidFill>
                  <a:srgbClr val="1190EB"/>
                </a:solidFill>
              </a:rPr>
              <a:t>18</a:t>
            </a:r>
            <a:r>
              <a:rPr sz="2531">
                <a:solidFill>
                  <a:srgbClr val="1190EB"/>
                </a:solidFill>
              </a:rPr>
              <a:t>O</a:t>
            </a:r>
          </a:p>
        </p:txBody>
      </p:sp>
      <p:sp>
        <p:nvSpPr>
          <p:cNvPr id="247" name="Shape 247"/>
          <p:cNvSpPr/>
          <p:nvPr/>
        </p:nvSpPr>
        <p:spPr>
          <a:xfrm>
            <a:off x="1071510" y="3397298"/>
            <a:ext cx="3351030" cy="1298112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1687" cap="all" spc="270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Isotherms</a:t>
            </a:r>
            <a:r>
              <a:rPr lang="fr-FR"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at </a:t>
            </a:r>
            <a:r>
              <a:rPr lang="fr-FR" sz="1687" cap="all" spc="270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very</a:t>
            </a:r>
            <a:r>
              <a:rPr lang="fr-FR"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fr-FR" sz="1687" cap="all" spc="270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low</a:t>
            </a:r>
            <a:r>
              <a:rPr lang="fr-FR"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fr-FR" sz="1687" cap="all" spc="270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Ozone </a:t>
            </a:r>
            <a:r>
              <a:rPr lang="fr-FR" sz="1687" cap="all" spc="270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is</a:t>
            </a:r>
            <a:r>
              <a:rPr lang="fr-FR"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fr-FR" sz="1687" cap="all" spc="270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formed</a:t>
            </a:r>
            <a:r>
              <a:rPr lang="fr-FR"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!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fr-FR" sz="1687" cap="all" spc="270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1687" cap="all" spc="270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Only</a:t>
            </a:r>
            <a:r>
              <a:rPr lang="fr-FR"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O</a:t>
            </a:r>
            <a:r>
              <a:rPr lang="fr-FR" sz="1687" cap="all" spc="270" baseline="-2500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3</a:t>
            </a:r>
            <a:r>
              <a:rPr lang="fr-FR"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 </a:t>
            </a:r>
            <a:r>
              <a:rPr lang="fr-FR" sz="1687" cap="all" spc="270" dirty="0" err="1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detectable</a:t>
            </a:r>
            <a:r>
              <a:rPr lang="fr-FR" sz="1687" cap="all" spc="270" dirty="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in IR</a:t>
            </a:r>
            <a:endParaRPr sz="1687" cap="all" spc="270" dirty="0">
              <a:solidFill>
                <a:srgbClr val="FFFFFF"/>
              </a:solidFill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7680800" y="5193385"/>
            <a:ext cx="2010167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500" b="1" i="1">
                <a:solidFill>
                  <a:srgbClr val="4F4F4F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1055"/>
              <a:t>Minissale, Dulieu et al, unpublished</a:t>
            </a:r>
          </a:p>
        </p:txBody>
      </p:sp>
      <p:sp>
        <p:nvSpPr>
          <p:cNvPr id="249" name="Shape 249"/>
          <p:cNvSpPr/>
          <p:nvPr/>
        </p:nvSpPr>
        <p:spPr>
          <a:xfrm>
            <a:off x="1710612" y="2694450"/>
            <a:ext cx="3119168" cy="512808"/>
          </a:xfrm>
          <a:prstGeom prst="rect">
            <a:avLst/>
          </a:prstGeom>
          <a:solidFill>
            <a:srgbClr val="55D7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250" name="Shape 250"/>
          <p:cNvSpPr/>
          <p:nvPr/>
        </p:nvSpPr>
        <p:spPr>
          <a:xfrm>
            <a:off x="1688974" y="277738"/>
            <a:ext cx="1293624" cy="454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953" b="1">
                <a:solidFill>
                  <a:srgbClr val="FF26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O (+O</a:t>
            </a:r>
            <a:r>
              <a:rPr sz="2953" b="1" baseline="-5999">
                <a:solidFill>
                  <a:srgbClr val="FF26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2</a:t>
            </a:r>
            <a:r>
              <a:rPr sz="2953" b="1">
                <a:solidFill>
                  <a:srgbClr val="FF2600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</a:p>
        </p:txBody>
      </p:sp>
      <p:sp>
        <p:nvSpPr>
          <p:cNvPr id="251" name="Shape 251"/>
          <p:cNvSpPr/>
          <p:nvPr/>
        </p:nvSpPr>
        <p:spPr>
          <a:xfrm>
            <a:off x="2668777" y="1980131"/>
            <a:ext cx="1148739" cy="1071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51" y="0"/>
                </a:moveTo>
                <a:lnTo>
                  <a:pt x="10501" y="8533"/>
                </a:lnTo>
                <a:lnTo>
                  <a:pt x="16129" y="2573"/>
                </a:lnTo>
                <a:lnTo>
                  <a:pt x="14786" y="10928"/>
                </a:lnTo>
                <a:lnTo>
                  <a:pt x="21600" y="11407"/>
                </a:lnTo>
                <a:lnTo>
                  <a:pt x="16049" y="15483"/>
                </a:lnTo>
                <a:lnTo>
                  <a:pt x="16933" y="21600"/>
                </a:lnTo>
                <a:lnTo>
                  <a:pt x="11126" y="16344"/>
                </a:lnTo>
                <a:lnTo>
                  <a:pt x="8360" y="21121"/>
                </a:lnTo>
                <a:lnTo>
                  <a:pt x="8121" y="14533"/>
                </a:lnTo>
                <a:lnTo>
                  <a:pt x="272" y="15953"/>
                </a:lnTo>
                <a:lnTo>
                  <a:pt x="5981" y="11204"/>
                </a:lnTo>
                <a:lnTo>
                  <a:pt x="0" y="6347"/>
                </a:lnTo>
                <a:lnTo>
                  <a:pt x="7778" y="8496"/>
                </a:lnTo>
                <a:lnTo>
                  <a:pt x="6851" y="0"/>
                </a:lnTo>
                <a:close/>
              </a:path>
            </a:pathLst>
          </a:custGeom>
          <a:gradFill>
            <a:gsLst>
              <a:gs pos="0">
                <a:srgbClr val="FFDE00">
                  <a:alpha val="26000"/>
                </a:srgbClr>
              </a:gs>
              <a:gs pos="100000">
                <a:srgbClr val="C82506"/>
              </a:gs>
            </a:gsLst>
            <a:lin ang="5400000"/>
          </a:gradFill>
          <a:ln w="25400">
            <a:solidFill>
              <a:srgbClr val="F3901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52" name="Shape 252"/>
          <p:cNvSpPr/>
          <p:nvPr/>
        </p:nvSpPr>
        <p:spPr>
          <a:xfrm rot="2716086">
            <a:off x="1610013" y="1532389"/>
            <a:ext cx="1558567" cy="407950"/>
          </a:xfrm>
          <a:prstGeom prst="rightArrow">
            <a:avLst>
              <a:gd name="adj1" fmla="val 32000"/>
              <a:gd name="adj2" fmla="val 133299"/>
            </a:avLst>
          </a:prstGeom>
          <a:blipFill>
            <a:blip r:embed="rId3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53" name="Shape 253"/>
          <p:cNvSpPr/>
          <p:nvPr/>
        </p:nvSpPr>
        <p:spPr>
          <a:xfrm>
            <a:off x="1771670" y="1570846"/>
            <a:ext cx="285542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54" name="Shape 254"/>
          <p:cNvSpPr/>
          <p:nvPr/>
        </p:nvSpPr>
        <p:spPr>
          <a:xfrm>
            <a:off x="2223341" y="1054029"/>
            <a:ext cx="285542" cy="285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55" name="Shape 255"/>
          <p:cNvSpPr/>
          <p:nvPr/>
        </p:nvSpPr>
        <p:spPr>
          <a:xfrm>
            <a:off x="3360801" y="2382700"/>
            <a:ext cx="285541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56" name="Shape 256"/>
          <p:cNvSpPr/>
          <p:nvPr/>
        </p:nvSpPr>
        <p:spPr>
          <a:xfrm>
            <a:off x="1584038" y="823764"/>
            <a:ext cx="285541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57" name="Shape 257"/>
          <p:cNvSpPr/>
          <p:nvPr/>
        </p:nvSpPr>
        <p:spPr>
          <a:xfrm>
            <a:off x="3228722" y="2382700"/>
            <a:ext cx="285542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58" name="Shape 258"/>
          <p:cNvSpPr/>
          <p:nvPr/>
        </p:nvSpPr>
        <p:spPr>
          <a:xfrm>
            <a:off x="5359439" y="245422"/>
            <a:ext cx="285542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59" name="Shape 259"/>
          <p:cNvSpPr/>
          <p:nvPr/>
        </p:nvSpPr>
        <p:spPr>
          <a:xfrm>
            <a:off x="5957406" y="245422"/>
            <a:ext cx="285542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60" name="Shape 260"/>
          <p:cNvSpPr/>
          <p:nvPr/>
        </p:nvSpPr>
        <p:spPr>
          <a:xfrm>
            <a:off x="7048888" y="245422"/>
            <a:ext cx="285541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61" name="Shape 261"/>
          <p:cNvSpPr/>
          <p:nvPr/>
        </p:nvSpPr>
        <p:spPr>
          <a:xfrm>
            <a:off x="7138185" y="334719"/>
            <a:ext cx="285541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62" name="Shape 262"/>
          <p:cNvSpPr/>
          <p:nvPr/>
        </p:nvSpPr>
        <p:spPr>
          <a:xfrm>
            <a:off x="5314790" y="965690"/>
            <a:ext cx="285542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63" name="Shape 263"/>
          <p:cNvSpPr/>
          <p:nvPr/>
        </p:nvSpPr>
        <p:spPr>
          <a:xfrm>
            <a:off x="5404087" y="1054986"/>
            <a:ext cx="285542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64" name="Shape 264"/>
          <p:cNvSpPr/>
          <p:nvPr/>
        </p:nvSpPr>
        <p:spPr>
          <a:xfrm>
            <a:off x="5951002" y="965690"/>
            <a:ext cx="285542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65" name="Shape 265"/>
          <p:cNvSpPr/>
          <p:nvPr/>
        </p:nvSpPr>
        <p:spPr>
          <a:xfrm>
            <a:off x="7039958" y="1001408"/>
            <a:ext cx="285541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66" name="Shape 266"/>
          <p:cNvSpPr/>
          <p:nvPr/>
        </p:nvSpPr>
        <p:spPr>
          <a:xfrm>
            <a:off x="7147115" y="929971"/>
            <a:ext cx="285541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67" name="Shape 267"/>
          <p:cNvSpPr/>
          <p:nvPr/>
        </p:nvSpPr>
        <p:spPr>
          <a:xfrm>
            <a:off x="7245341" y="1001409"/>
            <a:ext cx="285541" cy="285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68" name="Shape 268"/>
          <p:cNvSpPr/>
          <p:nvPr/>
        </p:nvSpPr>
        <p:spPr>
          <a:xfrm>
            <a:off x="5633263" y="135531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269" name="Shape 269"/>
          <p:cNvSpPr/>
          <p:nvPr/>
        </p:nvSpPr>
        <p:spPr>
          <a:xfrm>
            <a:off x="5624334" y="855799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270" name="Shape 270"/>
          <p:cNvSpPr/>
          <p:nvPr/>
        </p:nvSpPr>
        <p:spPr>
          <a:xfrm>
            <a:off x="8140369" y="177847"/>
            <a:ext cx="1881926" cy="111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 —&gt; 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687" baseline="-5999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O</a:t>
            </a:r>
            <a:r>
              <a:rPr sz="2812" baseline="-5999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71" name="Shape 271"/>
          <p:cNvSpPr/>
          <p:nvPr/>
        </p:nvSpPr>
        <p:spPr>
          <a:xfrm>
            <a:off x="5850848" y="5541097"/>
            <a:ext cx="285542" cy="28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72" name="Shape 272"/>
          <p:cNvSpPr/>
          <p:nvPr/>
        </p:nvSpPr>
        <p:spPr>
          <a:xfrm>
            <a:off x="6304401" y="5487557"/>
            <a:ext cx="3920434" cy="427898"/>
          </a:xfrm>
          <a:prstGeom prst="rightArrow">
            <a:avLst>
              <a:gd name="adj1" fmla="val 19615"/>
              <a:gd name="adj2" fmla="val 103922"/>
            </a:avLst>
          </a:prstGeom>
          <a:gradFill>
            <a:gsLst>
              <a:gs pos="0">
                <a:srgbClr val="000000"/>
              </a:gs>
              <a:gs pos="100000">
                <a:srgbClr val="FF2E00"/>
              </a:gs>
            </a:gsLst>
            <a:lin ang="592696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531"/>
          </a:p>
        </p:txBody>
      </p:sp>
      <p:sp>
        <p:nvSpPr>
          <p:cNvPr id="273" name="Shape 273"/>
          <p:cNvSpPr/>
          <p:nvPr/>
        </p:nvSpPr>
        <p:spPr>
          <a:xfrm>
            <a:off x="5334388" y="2340862"/>
            <a:ext cx="285541" cy="285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74" name="Shape 274"/>
          <p:cNvSpPr/>
          <p:nvPr/>
        </p:nvSpPr>
        <p:spPr>
          <a:xfrm>
            <a:off x="5441544" y="2269424"/>
            <a:ext cx="285541" cy="285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275" name="Shape 275"/>
          <p:cNvSpPr/>
          <p:nvPr/>
        </p:nvSpPr>
        <p:spPr>
          <a:xfrm>
            <a:off x="5539771" y="2340862"/>
            <a:ext cx="285541" cy="285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276" name="Image 27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5802" y="226350"/>
            <a:ext cx="672147" cy="323243"/>
          </a:xfrm>
          <a:prstGeom prst="rect">
            <a:avLst/>
          </a:prstGeom>
        </p:spPr>
      </p:pic>
      <p:pic>
        <p:nvPicPr>
          <p:cNvPr id="278" name="Image 277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5802" y="927546"/>
            <a:ext cx="672147" cy="323243"/>
          </a:xfrm>
          <a:prstGeom prst="rect">
            <a:avLst/>
          </a:prstGeom>
        </p:spPr>
      </p:pic>
      <p:sp>
        <p:nvSpPr>
          <p:cNvPr id="280" name="Shape 280"/>
          <p:cNvSpPr/>
          <p:nvPr/>
        </p:nvSpPr>
        <p:spPr>
          <a:xfrm>
            <a:off x="8093225" y="1460955"/>
            <a:ext cx="2146421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</a:t>
            </a:r>
            <a:r>
              <a:rPr sz="2812" baseline="-5999">
                <a:solidFill>
                  <a:srgbClr val="FFFFFF"/>
                </a:solidFill>
              </a:rPr>
              <a:t>3</a:t>
            </a:r>
            <a:r>
              <a:rPr sz="2812">
                <a:solidFill>
                  <a:srgbClr val="FFFFFF"/>
                </a:solidFill>
              </a:rPr>
              <a:t>+O —&gt; 2 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281" name="Image 280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20499796">
            <a:off x="8649859" y="1683064"/>
            <a:ext cx="1736336" cy="44649"/>
          </a:xfrm>
          <a:prstGeom prst="rect">
            <a:avLst/>
          </a:prstGeom>
        </p:spPr>
      </p:pic>
      <p:pic>
        <p:nvPicPr>
          <p:cNvPr id="283" name="Image 282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592582">
            <a:off x="8654520" y="1691072"/>
            <a:ext cx="1727015" cy="446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C47940B-1DD6-44B6-BD4D-BEE1F8BEB1F6}"/>
              </a:ext>
            </a:extLst>
          </p:cNvPr>
          <p:cNvSpPr txBox="1"/>
          <p:nvPr/>
        </p:nvSpPr>
        <p:spPr>
          <a:xfrm>
            <a:off x="4998302" y="1810777"/>
            <a:ext cx="136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IR </a:t>
            </a:r>
            <a:r>
              <a:rPr lang="fr-FR" dirty="0" err="1"/>
              <a:t>intensity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754922-21FC-42F8-AF00-D4263204D32C}"/>
              </a:ext>
            </a:extLst>
          </p:cNvPr>
          <p:cNvSpPr txBox="1"/>
          <p:nvPr/>
        </p:nvSpPr>
        <p:spPr>
          <a:xfrm>
            <a:off x="2023733" y="2819715"/>
            <a:ext cx="171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Down to 6.5 K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/>
          </p:cNvSpPr>
          <p:nvPr>
            <p:ph type="title"/>
          </p:nvPr>
        </p:nvSpPr>
        <p:spPr>
          <a:xfrm>
            <a:off x="1390262" y="-38635"/>
            <a:ext cx="10370976" cy="799129"/>
          </a:xfrm>
          <a:prstGeom prst="rect">
            <a:avLst/>
          </a:prstGeom>
        </p:spPr>
        <p:txBody>
          <a:bodyPr>
            <a:normAutofit/>
          </a:bodyPr>
          <a:lstStyle>
            <a:lvl1pPr defTabSz="432308">
              <a:defRPr sz="5328">
                <a:effectLst>
                  <a:outerShdw blurRad="37592" dist="28194" dir="54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fr-FR" sz="3746" dirty="0">
                <a:solidFill>
                  <a:schemeClr val="tx1"/>
                </a:solidFill>
                <a:latin typeface="+mj-lt"/>
              </a:rPr>
              <a:t>Diffusion </a:t>
            </a:r>
            <a:r>
              <a:rPr lang="fr-FR" sz="3746" dirty="0" err="1">
                <a:solidFill>
                  <a:schemeClr val="tx1"/>
                </a:solidFill>
                <a:latin typeface="+mj-lt"/>
              </a:rPr>
              <a:t>dominated</a:t>
            </a:r>
            <a:r>
              <a:rPr lang="fr-FR" sz="3746" dirty="0">
                <a:solidFill>
                  <a:schemeClr val="tx1"/>
                </a:solidFill>
                <a:latin typeface="+mj-lt"/>
              </a:rPr>
              <a:t> by quantum tunneling a </a:t>
            </a:r>
            <a:r>
              <a:rPr lang="fr-FR" sz="3746" dirty="0" err="1">
                <a:solidFill>
                  <a:schemeClr val="tx1"/>
                </a:solidFill>
                <a:latin typeface="+mj-lt"/>
              </a:rPr>
              <a:t>low</a:t>
            </a:r>
            <a:r>
              <a:rPr lang="fr-FR" sz="3746" dirty="0">
                <a:solidFill>
                  <a:schemeClr val="tx1"/>
                </a:solidFill>
                <a:latin typeface="+mj-lt"/>
              </a:rPr>
              <a:t> T</a:t>
            </a:r>
            <a:endParaRPr sz="3746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21" name="Group 421"/>
          <p:cNvGrpSpPr/>
          <p:nvPr/>
        </p:nvGrpSpPr>
        <p:grpSpPr>
          <a:xfrm>
            <a:off x="280472" y="1040196"/>
            <a:ext cx="5361704" cy="4014596"/>
            <a:chOff x="-190500" y="-190500"/>
            <a:chExt cx="7625532" cy="5709645"/>
          </a:xfrm>
        </p:grpSpPr>
        <p:pic>
          <p:nvPicPr>
            <p:cNvPr id="420" name="pasted-image.tif"/>
            <p:cNvPicPr/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7244533" cy="53032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9" name="Image 41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190500"/>
              <a:ext cx="7625533" cy="5709646"/>
            </a:xfrm>
            <a:prstGeom prst="rect">
              <a:avLst/>
            </a:prstGeom>
            <a:effectLst/>
          </p:spPr>
        </p:pic>
      </p:grpSp>
      <p:pic>
        <p:nvPicPr>
          <p:cNvPr id="422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8350" y="3445852"/>
            <a:ext cx="2562821" cy="1785938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3086191" y="5881165"/>
            <a:ext cx="2192395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406">
                <a:solidFill>
                  <a:srgbClr val="FFFFFF"/>
                </a:solidFill>
              </a:rPr>
              <a:t>(c) Minissale et al, PRL 2013</a:t>
            </a:r>
          </a:p>
        </p:txBody>
      </p:sp>
      <p:grpSp>
        <p:nvGrpSpPr>
          <p:cNvPr id="426" name="Group 426"/>
          <p:cNvGrpSpPr/>
          <p:nvPr/>
        </p:nvGrpSpPr>
        <p:grpSpPr>
          <a:xfrm>
            <a:off x="7231692" y="641201"/>
            <a:ext cx="3258503" cy="2701946"/>
            <a:chOff x="-190500" y="-190500"/>
            <a:chExt cx="4634314" cy="3842766"/>
          </a:xfrm>
        </p:grpSpPr>
        <p:pic>
          <p:nvPicPr>
            <p:cNvPr id="425" name="pasted-image.ti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253315" cy="34363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4" name="Image 423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90500" y="-190500"/>
              <a:ext cx="4634315" cy="3842767"/>
            </a:xfrm>
            <a:prstGeom prst="rect">
              <a:avLst/>
            </a:prstGeom>
            <a:effectLst/>
          </p:spPr>
        </p:pic>
      </p:grpSp>
      <p:sp>
        <p:nvSpPr>
          <p:cNvPr id="427" name="Shape 427"/>
          <p:cNvSpPr/>
          <p:nvPr/>
        </p:nvSpPr>
        <p:spPr>
          <a:xfrm>
            <a:off x="6896466" y="5334495"/>
            <a:ext cx="3669979" cy="1363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de Broglie wavelength: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2.8 A° at 6.5 K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53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1.5 A° at 20 K</a:t>
            </a:r>
          </a:p>
        </p:txBody>
      </p:sp>
      <p:pic>
        <p:nvPicPr>
          <p:cNvPr id="428" name="Figure_Francois - copi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2047" y="2625141"/>
            <a:ext cx="5391035" cy="3728847"/>
          </a:xfrm>
          <a:prstGeom prst="rect">
            <a:avLst/>
          </a:prstGeom>
          <a:ln w="25400">
            <a:solidFill>
              <a:srgbClr val="FF2E00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lang="fr-FR" sz="3164" cap="all" spc="506" dirty="0">
                <a:solidFill>
                  <a:schemeClr val="tx1"/>
                </a:solidFill>
              </a:rPr>
              <a:t>And </a:t>
            </a:r>
            <a:r>
              <a:rPr lang="fr-FR" sz="3164" cap="all" spc="506" dirty="0" err="1">
                <a:solidFill>
                  <a:schemeClr val="tx1"/>
                </a:solidFill>
              </a:rPr>
              <a:t>now</a:t>
            </a:r>
            <a:r>
              <a:rPr lang="fr-FR" sz="3164" cap="all" spc="506" dirty="0">
                <a:solidFill>
                  <a:schemeClr val="tx1"/>
                </a:solidFill>
              </a:rPr>
              <a:t> </a:t>
            </a:r>
            <a:r>
              <a:rPr lang="fr-FR" sz="3164" cap="all" spc="506" dirty="0" err="1">
                <a:solidFill>
                  <a:schemeClr val="tx1"/>
                </a:solidFill>
              </a:rPr>
              <a:t>mixing</a:t>
            </a:r>
            <a:r>
              <a:rPr lang="fr-FR" sz="3164" cap="all" spc="506" dirty="0">
                <a:solidFill>
                  <a:schemeClr val="tx1"/>
                </a:solidFill>
              </a:rPr>
              <a:t> </a:t>
            </a:r>
            <a:r>
              <a:rPr sz="3164" cap="all" spc="506" dirty="0">
                <a:solidFill>
                  <a:schemeClr val="tx1"/>
                </a:solidFill>
              </a:rPr>
              <a:t>2 atoms …</a:t>
            </a:r>
          </a:p>
        </p:txBody>
      </p:sp>
      <p:grpSp>
        <p:nvGrpSpPr>
          <p:cNvPr id="473" name="Group 473"/>
          <p:cNvGrpSpPr/>
          <p:nvPr/>
        </p:nvGrpSpPr>
        <p:grpSpPr>
          <a:xfrm>
            <a:off x="1644773" y="2206369"/>
            <a:ext cx="7259837" cy="4598790"/>
            <a:chOff x="-190500" y="-190500"/>
            <a:chExt cx="10325100" cy="6540500"/>
          </a:xfrm>
        </p:grpSpPr>
        <p:pic>
          <p:nvPicPr>
            <p:cNvPr id="472" name="Capture d’écran 2014-06-05 à 10.04.33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944100" cy="6134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1" name="Image 47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190500"/>
              <a:ext cx="10325100" cy="6540500"/>
            </a:xfrm>
            <a:prstGeom prst="rect">
              <a:avLst/>
            </a:prstGeom>
            <a:effectLst/>
          </p:spPr>
        </p:pic>
      </p:grpSp>
      <p:sp>
        <p:nvSpPr>
          <p:cNvPr id="474" name="Shape 474"/>
          <p:cNvSpPr/>
          <p:nvPr/>
        </p:nvSpPr>
        <p:spPr>
          <a:xfrm>
            <a:off x="7733300" y="1982634"/>
            <a:ext cx="961161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406">
                <a:solidFill>
                  <a:srgbClr val="FFFFFF"/>
                </a:solidFill>
              </a:rPr>
              <a:t>(c) Minissale</a:t>
            </a:r>
          </a:p>
        </p:txBody>
      </p:sp>
      <p:sp>
        <p:nvSpPr>
          <p:cNvPr id="475" name="Shape 475"/>
          <p:cNvSpPr/>
          <p:nvPr/>
        </p:nvSpPr>
        <p:spPr>
          <a:xfrm>
            <a:off x="2489342" y="1177100"/>
            <a:ext cx="1608838" cy="559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164" b="1" cap="all" spc="506" dirty="0">
                <a:solidFill>
                  <a:srgbClr val="DB2800"/>
                </a:solidFill>
              </a:rPr>
              <a:t>O </a:t>
            </a:r>
            <a:r>
              <a:rPr lang="fr-FR" sz="1898" cap="all" spc="303" dirty="0">
                <a:solidFill>
                  <a:srgbClr val="FFFFFF"/>
                </a:solidFill>
              </a:rPr>
              <a:t>and</a:t>
            </a:r>
            <a:r>
              <a:rPr sz="3164" b="1" cap="all" spc="506" dirty="0">
                <a:solidFill>
                  <a:srgbClr val="DB2800"/>
                </a:solidFill>
              </a:rPr>
              <a:t> </a:t>
            </a:r>
            <a:r>
              <a:rPr sz="3164" b="1" cap="all" spc="506" dirty="0">
                <a:solidFill>
                  <a:srgbClr val="FFFFFF"/>
                </a:solidFill>
              </a:rPr>
              <a:t>H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/>
        </p:nvSpPr>
        <p:spPr>
          <a:xfrm>
            <a:off x="5474349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478" name="Shape 4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The [</a:t>
            </a:r>
            <a:r>
              <a:rPr b="1" dirty="0">
                <a:solidFill>
                  <a:srgbClr val="DB2800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+</a:t>
            </a:r>
            <a:r>
              <a:rPr b="1" dirty="0">
                <a:solidFill>
                  <a:schemeClr val="tx1"/>
                </a:solidFill>
              </a:rPr>
              <a:t>H</a:t>
            </a:r>
            <a:r>
              <a:rPr dirty="0">
                <a:solidFill>
                  <a:schemeClr val="tx1"/>
                </a:solidFill>
              </a:rPr>
              <a:t>] system</a:t>
            </a:r>
          </a:p>
        </p:txBody>
      </p:sp>
      <p:sp>
        <p:nvSpPr>
          <p:cNvPr id="479" name="Shape 479"/>
          <p:cNvSpPr/>
          <p:nvPr/>
        </p:nvSpPr>
        <p:spPr>
          <a:xfrm>
            <a:off x="2199753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480" name="Shape 480"/>
          <p:cNvSpPr/>
          <p:nvPr/>
        </p:nvSpPr>
        <p:spPr>
          <a:xfrm>
            <a:off x="3796853" y="146670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481" name="Shape 481"/>
          <p:cNvSpPr/>
          <p:nvPr/>
        </p:nvSpPr>
        <p:spPr>
          <a:xfrm>
            <a:off x="3677886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482" name="Shape 482"/>
          <p:cNvSpPr/>
          <p:nvPr/>
        </p:nvSpPr>
        <p:spPr>
          <a:xfrm>
            <a:off x="3910211" y="2941649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483" name="Shape 483"/>
          <p:cNvSpPr/>
          <p:nvPr/>
        </p:nvSpPr>
        <p:spPr>
          <a:xfrm>
            <a:off x="5156020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484" name="Shape 484"/>
          <p:cNvSpPr/>
          <p:nvPr/>
        </p:nvSpPr>
        <p:spPr>
          <a:xfrm>
            <a:off x="5063661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485" name="Shape 485"/>
          <p:cNvSpPr/>
          <p:nvPr/>
        </p:nvSpPr>
        <p:spPr>
          <a:xfrm>
            <a:off x="5356784" y="1466501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486" name="Shape 486"/>
          <p:cNvSpPr/>
          <p:nvPr/>
        </p:nvSpPr>
        <p:spPr>
          <a:xfrm>
            <a:off x="5446081" y="155579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487" name="Image 48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25073" y="2774550"/>
            <a:ext cx="791797" cy="281082"/>
          </a:xfrm>
          <a:prstGeom prst="rect">
            <a:avLst/>
          </a:prstGeom>
        </p:spPr>
      </p:pic>
      <p:pic>
        <p:nvPicPr>
          <p:cNvPr id="489" name="Image 488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401447" y="1530319"/>
            <a:ext cx="791798" cy="281081"/>
          </a:xfrm>
          <a:prstGeom prst="rect">
            <a:avLst/>
          </a:prstGeom>
        </p:spPr>
      </p:pic>
      <p:pic>
        <p:nvPicPr>
          <p:cNvPr id="491" name="Image 490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2780750" y="2863847"/>
            <a:ext cx="791798" cy="281082"/>
          </a:xfrm>
          <a:prstGeom prst="rect">
            <a:avLst/>
          </a:prstGeom>
        </p:spPr>
      </p:pic>
      <p:sp>
        <p:nvSpPr>
          <p:cNvPr id="493" name="Shape 493"/>
          <p:cNvSpPr/>
          <p:nvPr/>
        </p:nvSpPr>
        <p:spPr>
          <a:xfrm flipV="1">
            <a:off x="6938712" y="494914"/>
            <a:ext cx="1" cy="58714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494" name="Shape 494"/>
          <p:cNvSpPr/>
          <p:nvPr/>
        </p:nvSpPr>
        <p:spPr>
          <a:xfrm>
            <a:off x="4504736" y="1332326"/>
            <a:ext cx="346250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>
                <a:solidFill>
                  <a:srgbClr val="FFFFFF"/>
                </a:solidFill>
              </a:rPr>
              <a:t>+H</a:t>
            </a:r>
          </a:p>
        </p:txBody>
      </p:sp>
      <p:sp>
        <p:nvSpPr>
          <p:cNvPr id="495" name="Shape 495"/>
          <p:cNvSpPr/>
          <p:nvPr/>
        </p:nvSpPr>
        <p:spPr>
          <a:xfrm>
            <a:off x="7537566" y="689961"/>
            <a:ext cx="2319867" cy="78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first idea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828">
                <a:solidFill>
                  <a:srgbClr val="FFFFFF"/>
                </a:solidFill>
              </a:rPr>
              <a:t>Dulieu et al 2006…2010</a:t>
            </a:r>
          </a:p>
        </p:txBody>
      </p:sp>
      <p:sp>
        <p:nvSpPr>
          <p:cNvPr id="496" name="Shape 496"/>
          <p:cNvSpPr/>
          <p:nvPr/>
        </p:nvSpPr>
        <p:spPr>
          <a:xfrm>
            <a:off x="2864839" y="2601139"/>
            <a:ext cx="346250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>
                <a:solidFill>
                  <a:srgbClr val="FFFFFF"/>
                </a:solidFill>
              </a:rPr>
              <a:t>+H</a:t>
            </a:r>
          </a:p>
        </p:txBody>
      </p:sp>
      <p:sp>
        <p:nvSpPr>
          <p:cNvPr id="497" name="Shape 497"/>
          <p:cNvSpPr/>
          <p:nvPr/>
        </p:nvSpPr>
        <p:spPr>
          <a:xfrm>
            <a:off x="7405055" y="2312704"/>
            <a:ext cx="2276265" cy="2235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O+H —&gt; OH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OH 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(H+H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)</a:t>
            </a:r>
            <a:endParaRPr sz="2812" baseline="-5999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812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…</a:t>
            </a:r>
          </a:p>
        </p:txBody>
      </p:sp>
      <p:pic>
        <p:nvPicPr>
          <p:cNvPr id="498" name="Capture d’écran 2014-10-16 à 21.48.5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4352" y="3750456"/>
            <a:ext cx="3920134" cy="2777134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hape 499"/>
          <p:cNvSpPr/>
          <p:nvPr/>
        </p:nvSpPr>
        <p:spPr>
          <a:xfrm>
            <a:off x="4469638" y="3881890"/>
            <a:ext cx="1000275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8B1906"/>
                </a:solidFill>
              </a:rPr>
              <a:t>HD</a:t>
            </a:r>
            <a:r>
              <a:rPr sz="2812" baseline="31999">
                <a:solidFill>
                  <a:srgbClr val="8B1906"/>
                </a:solidFill>
              </a:rPr>
              <a:t>18</a:t>
            </a:r>
            <a:r>
              <a:rPr sz="2812">
                <a:solidFill>
                  <a:srgbClr val="8B1906"/>
                </a:solidFill>
              </a:rPr>
              <a:t>O</a:t>
            </a:r>
          </a:p>
        </p:txBody>
      </p:sp>
      <p:sp>
        <p:nvSpPr>
          <p:cNvPr id="500" name="Shape 500"/>
          <p:cNvSpPr/>
          <p:nvPr/>
        </p:nvSpPr>
        <p:spPr>
          <a:xfrm>
            <a:off x="1968232" y="3849316"/>
            <a:ext cx="168058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1">
                <a:solidFill>
                  <a:srgbClr val="1E3C6E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406"/>
              <a:t>Dulieu et al A&amp;A 2010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/>
        </p:nvSpPr>
        <p:spPr>
          <a:xfrm>
            <a:off x="5474349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04" name="Shape 504"/>
          <p:cNvSpPr/>
          <p:nvPr/>
        </p:nvSpPr>
        <p:spPr>
          <a:xfrm>
            <a:off x="2199753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05" name="Shape 505"/>
          <p:cNvSpPr/>
          <p:nvPr/>
        </p:nvSpPr>
        <p:spPr>
          <a:xfrm>
            <a:off x="3796853" y="146670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06" name="Shape 506"/>
          <p:cNvSpPr/>
          <p:nvPr/>
        </p:nvSpPr>
        <p:spPr>
          <a:xfrm>
            <a:off x="3677886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07" name="Shape 507"/>
          <p:cNvSpPr/>
          <p:nvPr/>
        </p:nvSpPr>
        <p:spPr>
          <a:xfrm>
            <a:off x="3910211" y="2941649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08" name="Shape 508"/>
          <p:cNvSpPr/>
          <p:nvPr/>
        </p:nvSpPr>
        <p:spPr>
          <a:xfrm>
            <a:off x="2199753" y="4055299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09" name="Shape 509"/>
          <p:cNvSpPr/>
          <p:nvPr/>
        </p:nvSpPr>
        <p:spPr>
          <a:xfrm>
            <a:off x="2199753" y="5538013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10" name="Shape 510"/>
          <p:cNvSpPr/>
          <p:nvPr/>
        </p:nvSpPr>
        <p:spPr>
          <a:xfrm>
            <a:off x="2315838" y="4171385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11" name="Shape 511"/>
          <p:cNvSpPr/>
          <p:nvPr/>
        </p:nvSpPr>
        <p:spPr>
          <a:xfrm>
            <a:off x="2378346" y="5475505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12" name="Shape 512"/>
          <p:cNvSpPr/>
          <p:nvPr/>
        </p:nvSpPr>
        <p:spPr>
          <a:xfrm>
            <a:off x="2503362" y="5591591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13" name="Shape 513"/>
          <p:cNvSpPr/>
          <p:nvPr/>
        </p:nvSpPr>
        <p:spPr>
          <a:xfrm>
            <a:off x="5156020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14" name="Shape 514"/>
          <p:cNvSpPr/>
          <p:nvPr/>
        </p:nvSpPr>
        <p:spPr>
          <a:xfrm>
            <a:off x="5063661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515" name="Image 51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2035922" y="4887158"/>
            <a:ext cx="800726" cy="323244"/>
          </a:xfrm>
          <a:prstGeom prst="rect">
            <a:avLst/>
          </a:prstGeom>
        </p:spPr>
      </p:pic>
      <p:pic>
        <p:nvPicPr>
          <p:cNvPr id="517" name="Image 51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2035922" y="3458023"/>
            <a:ext cx="800726" cy="323244"/>
          </a:xfrm>
          <a:prstGeom prst="rect">
            <a:avLst/>
          </a:prstGeom>
        </p:spPr>
      </p:pic>
      <p:pic>
        <p:nvPicPr>
          <p:cNvPr id="519" name="Image 518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514056" y="2039536"/>
            <a:ext cx="800726" cy="323243"/>
          </a:xfrm>
          <a:prstGeom prst="rect">
            <a:avLst/>
          </a:prstGeom>
        </p:spPr>
      </p:pic>
      <p:sp>
        <p:nvSpPr>
          <p:cNvPr id="521" name="Shape 521"/>
          <p:cNvSpPr/>
          <p:nvPr/>
        </p:nvSpPr>
        <p:spPr>
          <a:xfrm>
            <a:off x="5356784" y="1466501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22" name="Shape 522"/>
          <p:cNvSpPr/>
          <p:nvPr/>
        </p:nvSpPr>
        <p:spPr>
          <a:xfrm>
            <a:off x="5446081" y="155579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523" name="Image 52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63">
            <a:off x="4225073" y="2774550"/>
            <a:ext cx="791797" cy="281082"/>
          </a:xfrm>
          <a:prstGeom prst="rect">
            <a:avLst/>
          </a:prstGeom>
        </p:spPr>
      </p:pic>
      <p:pic>
        <p:nvPicPr>
          <p:cNvPr id="525" name="Image 524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63">
            <a:off x="4401447" y="1530319"/>
            <a:ext cx="791798" cy="281081"/>
          </a:xfrm>
          <a:prstGeom prst="rect">
            <a:avLst/>
          </a:prstGeom>
        </p:spPr>
      </p:pic>
      <p:pic>
        <p:nvPicPr>
          <p:cNvPr id="527" name="Image 52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4581">
            <a:off x="2275593" y="4882687"/>
            <a:ext cx="800726" cy="323243"/>
          </a:xfrm>
          <a:prstGeom prst="rect">
            <a:avLst/>
          </a:prstGeom>
        </p:spPr>
      </p:pic>
      <p:pic>
        <p:nvPicPr>
          <p:cNvPr id="529" name="Image 52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63">
            <a:off x="2780750" y="2863847"/>
            <a:ext cx="791798" cy="281082"/>
          </a:xfrm>
          <a:prstGeom prst="rect">
            <a:avLst/>
          </a:prstGeom>
        </p:spPr>
      </p:pic>
      <p:sp>
        <p:nvSpPr>
          <p:cNvPr id="531" name="Shape 531"/>
          <p:cNvSpPr/>
          <p:nvPr/>
        </p:nvSpPr>
        <p:spPr>
          <a:xfrm flipV="1">
            <a:off x="6938712" y="494914"/>
            <a:ext cx="1" cy="58714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532" name="Shape 532"/>
          <p:cNvSpPr/>
          <p:nvPr/>
        </p:nvSpPr>
        <p:spPr>
          <a:xfrm>
            <a:off x="4504736" y="1332326"/>
            <a:ext cx="346250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>
                <a:solidFill>
                  <a:srgbClr val="FFFFFF"/>
                </a:solidFill>
              </a:rPr>
              <a:t>+H</a:t>
            </a:r>
          </a:p>
        </p:txBody>
      </p:sp>
      <p:sp>
        <p:nvSpPr>
          <p:cNvPr id="533" name="Shape 533"/>
          <p:cNvSpPr/>
          <p:nvPr/>
        </p:nvSpPr>
        <p:spPr>
          <a:xfrm rot="5417269">
            <a:off x="3522883" y="1872144"/>
            <a:ext cx="355868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>
                <a:solidFill>
                  <a:srgbClr val="FF2E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/>
              <a:t>+O</a:t>
            </a:r>
          </a:p>
        </p:txBody>
      </p:sp>
      <p:sp>
        <p:nvSpPr>
          <p:cNvPr id="534" name="Shape 534"/>
          <p:cNvSpPr/>
          <p:nvPr/>
        </p:nvSpPr>
        <p:spPr>
          <a:xfrm>
            <a:off x="7405055" y="1879958"/>
            <a:ext cx="2276265" cy="3101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O+H —&gt; OH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OH 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 —&gt; 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O</a:t>
            </a:r>
            <a:r>
              <a:rPr sz="2812" baseline="-5999">
                <a:solidFill>
                  <a:srgbClr val="FFFFFF"/>
                </a:solidFill>
              </a:rPr>
              <a:t>3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</a:t>
            </a:r>
            <a:r>
              <a:rPr sz="2812" baseline="-5999">
                <a:solidFill>
                  <a:srgbClr val="FFFFFF"/>
                </a:solidFill>
              </a:rPr>
              <a:t>3</a:t>
            </a:r>
            <a:r>
              <a:rPr sz="2812">
                <a:solidFill>
                  <a:srgbClr val="FFFFFF"/>
                </a:solidFill>
              </a:rPr>
              <a:t> —&gt; 2 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31" name="Shape 478">
            <a:extLst>
              <a:ext uri="{FF2B5EF4-FFF2-40B4-BE49-F238E27FC236}">
                <a16:creationId xmlns:a16="http://schemas.microsoft.com/office/drawing/2014/main" id="{2F17A2AD-2273-4CF9-8426-113B6C60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428625"/>
            <a:ext cx="10953750" cy="1000125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The [</a:t>
            </a:r>
            <a:r>
              <a:rPr b="1" dirty="0">
                <a:solidFill>
                  <a:srgbClr val="DB2800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+</a:t>
            </a:r>
            <a:r>
              <a:rPr b="1" dirty="0">
                <a:solidFill>
                  <a:schemeClr val="tx1"/>
                </a:solidFill>
              </a:rPr>
              <a:t>H</a:t>
            </a:r>
            <a:r>
              <a:rPr dirty="0">
                <a:solidFill>
                  <a:schemeClr val="tx1"/>
                </a:solidFill>
              </a:rPr>
              <a:t>] system</a:t>
            </a:r>
          </a:p>
        </p:txBody>
      </p:sp>
    </p:spTree>
  </p:cSld>
  <p:clrMapOvr>
    <a:masterClrMapping/>
  </p:clrMapOvr>
  <p:transition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/>
        </p:nvSpPr>
        <p:spPr>
          <a:xfrm>
            <a:off x="7048821" y="581718"/>
            <a:ext cx="2883803" cy="5697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O+H —&gt; OH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OH 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 —&gt; 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O</a:t>
            </a:r>
            <a:r>
              <a:rPr sz="2812" baseline="-5999">
                <a:solidFill>
                  <a:srgbClr val="FFFFFF"/>
                </a:solidFill>
              </a:rPr>
              <a:t>3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</a:t>
            </a:r>
            <a:r>
              <a:rPr sz="2812" baseline="-5999">
                <a:solidFill>
                  <a:srgbClr val="FFFFFF"/>
                </a:solidFill>
              </a:rPr>
              <a:t>3</a:t>
            </a:r>
            <a:r>
              <a:rPr sz="2812">
                <a:solidFill>
                  <a:srgbClr val="FFFFFF"/>
                </a:solidFill>
              </a:rPr>
              <a:t> —&gt; 2 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H+O</a:t>
            </a:r>
            <a:r>
              <a:rPr sz="2812" baseline="-5999">
                <a:solidFill>
                  <a:srgbClr val="FFFFFF"/>
                </a:solidFill>
              </a:rPr>
              <a:t>3 </a:t>
            </a:r>
            <a:r>
              <a:rPr sz="2812">
                <a:solidFill>
                  <a:srgbClr val="FFFFFF"/>
                </a:solidFill>
              </a:rPr>
              <a:t>—&gt; OH+O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H+HO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OH +H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OH +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O+H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 +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537" name="Shape 537"/>
          <p:cNvSpPr/>
          <p:nvPr/>
        </p:nvSpPr>
        <p:spPr>
          <a:xfrm>
            <a:off x="5269005" y="3987483"/>
            <a:ext cx="235131" cy="231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38" name="Shape 538"/>
          <p:cNvSpPr/>
          <p:nvPr/>
        </p:nvSpPr>
        <p:spPr>
          <a:xfrm>
            <a:off x="5474349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0" name="Shape 540"/>
          <p:cNvSpPr/>
          <p:nvPr/>
        </p:nvSpPr>
        <p:spPr>
          <a:xfrm>
            <a:off x="2199753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1" name="Shape 541"/>
          <p:cNvSpPr/>
          <p:nvPr/>
        </p:nvSpPr>
        <p:spPr>
          <a:xfrm>
            <a:off x="3796853" y="146670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2" name="Shape 542"/>
          <p:cNvSpPr/>
          <p:nvPr/>
        </p:nvSpPr>
        <p:spPr>
          <a:xfrm>
            <a:off x="3677886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3" name="Shape 543"/>
          <p:cNvSpPr/>
          <p:nvPr/>
        </p:nvSpPr>
        <p:spPr>
          <a:xfrm>
            <a:off x="3910211" y="2941649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4" name="Shape 544"/>
          <p:cNvSpPr/>
          <p:nvPr/>
        </p:nvSpPr>
        <p:spPr>
          <a:xfrm>
            <a:off x="2199753" y="4055299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5" name="Shape 545"/>
          <p:cNvSpPr/>
          <p:nvPr/>
        </p:nvSpPr>
        <p:spPr>
          <a:xfrm>
            <a:off x="2199753" y="5538013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6" name="Shape 546"/>
          <p:cNvSpPr/>
          <p:nvPr/>
        </p:nvSpPr>
        <p:spPr>
          <a:xfrm>
            <a:off x="3552871" y="4133350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7" name="Shape 547"/>
          <p:cNvSpPr/>
          <p:nvPr/>
        </p:nvSpPr>
        <p:spPr>
          <a:xfrm>
            <a:off x="2315838" y="4171385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8" name="Shape 548"/>
          <p:cNvSpPr/>
          <p:nvPr/>
        </p:nvSpPr>
        <p:spPr>
          <a:xfrm>
            <a:off x="3668957" y="4249436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49" name="Shape 549"/>
          <p:cNvSpPr/>
          <p:nvPr/>
        </p:nvSpPr>
        <p:spPr>
          <a:xfrm>
            <a:off x="2378346" y="5475505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50" name="Shape 550"/>
          <p:cNvSpPr/>
          <p:nvPr/>
        </p:nvSpPr>
        <p:spPr>
          <a:xfrm>
            <a:off x="2503362" y="5591591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51" name="Shape 551"/>
          <p:cNvSpPr/>
          <p:nvPr/>
        </p:nvSpPr>
        <p:spPr>
          <a:xfrm>
            <a:off x="3990372" y="4291672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52" name="Shape 552"/>
          <p:cNvSpPr/>
          <p:nvPr/>
        </p:nvSpPr>
        <p:spPr>
          <a:xfrm>
            <a:off x="5156020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53" name="Shape 553"/>
          <p:cNvSpPr/>
          <p:nvPr/>
        </p:nvSpPr>
        <p:spPr>
          <a:xfrm>
            <a:off x="5063661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grpSp>
        <p:nvGrpSpPr>
          <p:cNvPr id="557" name="Group 557"/>
          <p:cNvGrpSpPr/>
          <p:nvPr/>
        </p:nvGrpSpPr>
        <p:grpSpPr>
          <a:xfrm>
            <a:off x="5138161" y="4113342"/>
            <a:ext cx="672633" cy="588419"/>
            <a:chOff x="0" y="0"/>
            <a:chExt cx="956632" cy="836860"/>
          </a:xfrm>
        </p:grpSpPr>
        <p:sp>
          <p:nvSpPr>
            <p:cNvPr id="554" name="Shape 554"/>
            <p:cNvSpPr/>
            <p:nvPr/>
          </p:nvSpPr>
          <p:spPr>
            <a:xfrm>
              <a:off x="0" y="0"/>
              <a:ext cx="672803" cy="67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343A"/>
                </a:gs>
                <a:gs pos="100000">
                  <a:srgbClr val="2900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  <p:sp>
          <p:nvSpPr>
            <p:cNvPr id="555" name="Shape 555"/>
            <p:cNvSpPr/>
            <p:nvPr/>
          </p:nvSpPr>
          <p:spPr>
            <a:xfrm>
              <a:off x="165100" y="165100"/>
              <a:ext cx="672803" cy="67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343A"/>
                </a:gs>
                <a:gs pos="100000">
                  <a:srgbClr val="2900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  <p:sp>
          <p:nvSpPr>
            <p:cNvPr id="556" name="Shape 556"/>
            <p:cNvSpPr/>
            <p:nvPr/>
          </p:nvSpPr>
          <p:spPr>
            <a:xfrm>
              <a:off x="622224" y="225168"/>
              <a:ext cx="334409" cy="32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919191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</p:grpSp>
      <p:pic>
        <p:nvPicPr>
          <p:cNvPr id="558" name="Image 55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2772433" y="4245710"/>
            <a:ext cx="791798" cy="281081"/>
          </a:xfrm>
          <a:prstGeom prst="rect">
            <a:avLst/>
          </a:prstGeom>
        </p:spPr>
      </p:pic>
      <p:pic>
        <p:nvPicPr>
          <p:cNvPr id="560" name="Image 559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035922" y="4887158"/>
            <a:ext cx="800726" cy="323244"/>
          </a:xfrm>
          <a:prstGeom prst="rect">
            <a:avLst/>
          </a:prstGeom>
        </p:spPr>
      </p:pic>
      <p:pic>
        <p:nvPicPr>
          <p:cNvPr id="562" name="Image 561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035922" y="3458023"/>
            <a:ext cx="800726" cy="323244"/>
          </a:xfrm>
          <a:prstGeom prst="rect">
            <a:avLst/>
          </a:prstGeom>
        </p:spPr>
      </p:pic>
      <p:pic>
        <p:nvPicPr>
          <p:cNvPr id="564" name="Image 56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514056" y="2039536"/>
            <a:ext cx="800726" cy="323243"/>
          </a:xfrm>
          <a:prstGeom prst="rect">
            <a:avLst/>
          </a:prstGeom>
        </p:spPr>
      </p:pic>
      <p:sp>
        <p:nvSpPr>
          <p:cNvPr id="566" name="Shape 566"/>
          <p:cNvSpPr/>
          <p:nvPr/>
        </p:nvSpPr>
        <p:spPr>
          <a:xfrm>
            <a:off x="5356784" y="1466501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67" name="Shape 567"/>
          <p:cNvSpPr/>
          <p:nvPr/>
        </p:nvSpPr>
        <p:spPr>
          <a:xfrm>
            <a:off x="5446081" y="155579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568" name="Image 56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25073" y="2774550"/>
            <a:ext cx="791797" cy="281082"/>
          </a:xfrm>
          <a:prstGeom prst="rect">
            <a:avLst/>
          </a:prstGeom>
        </p:spPr>
      </p:pic>
      <p:pic>
        <p:nvPicPr>
          <p:cNvPr id="570" name="Image 56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401447" y="1530319"/>
            <a:ext cx="791798" cy="281081"/>
          </a:xfrm>
          <a:prstGeom prst="rect">
            <a:avLst/>
          </a:prstGeom>
        </p:spPr>
      </p:pic>
      <p:pic>
        <p:nvPicPr>
          <p:cNvPr id="572" name="Image 571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4581">
            <a:off x="2275593" y="4882687"/>
            <a:ext cx="800726" cy="323243"/>
          </a:xfrm>
          <a:prstGeom prst="rect">
            <a:avLst/>
          </a:prstGeom>
        </p:spPr>
      </p:pic>
      <p:pic>
        <p:nvPicPr>
          <p:cNvPr id="574" name="Image 57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2780750" y="2863847"/>
            <a:ext cx="791798" cy="281082"/>
          </a:xfrm>
          <a:prstGeom prst="rect">
            <a:avLst/>
          </a:prstGeom>
        </p:spPr>
      </p:pic>
      <p:pic>
        <p:nvPicPr>
          <p:cNvPr id="576" name="Image 575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7518799">
            <a:off x="2035411" y="4234746"/>
            <a:ext cx="2382360" cy="281081"/>
          </a:xfrm>
          <a:prstGeom prst="rect">
            <a:avLst/>
          </a:prstGeom>
        </p:spPr>
      </p:pic>
      <p:pic>
        <p:nvPicPr>
          <p:cNvPr id="578" name="Image 57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99598" y="4266193"/>
            <a:ext cx="791798" cy="281082"/>
          </a:xfrm>
          <a:prstGeom prst="rect">
            <a:avLst/>
          </a:prstGeom>
        </p:spPr>
      </p:pic>
      <p:pic>
        <p:nvPicPr>
          <p:cNvPr id="580" name="Image 579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514056" y="3494330"/>
            <a:ext cx="800726" cy="323243"/>
          </a:xfrm>
          <a:prstGeom prst="rect">
            <a:avLst/>
          </a:prstGeom>
        </p:spPr>
      </p:pic>
      <p:pic>
        <p:nvPicPr>
          <p:cNvPr id="582" name="Image 581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2823836" y="4151269"/>
            <a:ext cx="684943" cy="112433"/>
          </a:xfrm>
          <a:prstGeom prst="rect">
            <a:avLst/>
          </a:prstGeom>
        </p:spPr>
      </p:pic>
      <p:pic>
        <p:nvPicPr>
          <p:cNvPr id="584" name="Image 583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5030694" y="3449464"/>
            <a:ext cx="683600" cy="281081"/>
          </a:xfrm>
          <a:prstGeom prst="rect">
            <a:avLst/>
          </a:prstGeom>
        </p:spPr>
      </p:pic>
      <p:pic>
        <p:nvPicPr>
          <p:cNvPr id="586" name="Image 585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13134770">
            <a:off x="4043753" y="3495332"/>
            <a:ext cx="1106504" cy="281081"/>
          </a:xfrm>
          <a:prstGeom prst="rect">
            <a:avLst/>
          </a:prstGeom>
        </p:spPr>
      </p:pic>
      <p:sp>
        <p:nvSpPr>
          <p:cNvPr id="588" name="Shape 588"/>
          <p:cNvSpPr/>
          <p:nvPr/>
        </p:nvSpPr>
        <p:spPr>
          <a:xfrm flipV="1">
            <a:off x="6938712" y="494914"/>
            <a:ext cx="1" cy="58714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589" name="Shape 589"/>
          <p:cNvSpPr/>
          <p:nvPr/>
        </p:nvSpPr>
        <p:spPr>
          <a:xfrm>
            <a:off x="4504736" y="1332326"/>
            <a:ext cx="346250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>
                <a:solidFill>
                  <a:srgbClr val="FFFFFF"/>
                </a:solidFill>
              </a:rPr>
              <a:t>+H</a:t>
            </a:r>
          </a:p>
        </p:txBody>
      </p:sp>
      <p:sp>
        <p:nvSpPr>
          <p:cNvPr id="590" name="Shape 590"/>
          <p:cNvSpPr/>
          <p:nvPr/>
        </p:nvSpPr>
        <p:spPr>
          <a:xfrm rot="5417269">
            <a:off x="3522883" y="1872144"/>
            <a:ext cx="355868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>
                <a:solidFill>
                  <a:srgbClr val="FF2E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/>
              <a:t>+O</a:t>
            </a:r>
          </a:p>
        </p:txBody>
      </p:sp>
      <p:sp>
        <p:nvSpPr>
          <p:cNvPr id="591" name="Shape 591"/>
          <p:cNvSpPr/>
          <p:nvPr/>
        </p:nvSpPr>
        <p:spPr>
          <a:xfrm>
            <a:off x="1718609" y="6474974"/>
            <a:ext cx="4926349" cy="281295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600" cap="all" spc="416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1828" spc="292">
                <a:solidFill>
                  <a:srgbClr val="FFFFFF"/>
                </a:solidFill>
              </a:rPr>
              <a:t>So one « system » is not one reaction</a:t>
            </a:r>
          </a:p>
        </p:txBody>
      </p:sp>
      <p:pic>
        <p:nvPicPr>
          <p:cNvPr id="592" name="Image 591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841976" y="4890782"/>
            <a:ext cx="771811" cy="281081"/>
          </a:xfrm>
          <a:prstGeom prst="rect">
            <a:avLst/>
          </a:prstGeom>
        </p:spPr>
      </p:pic>
      <p:sp>
        <p:nvSpPr>
          <p:cNvPr id="48" name="Shape 478">
            <a:extLst>
              <a:ext uri="{FF2B5EF4-FFF2-40B4-BE49-F238E27FC236}">
                <a16:creationId xmlns:a16="http://schemas.microsoft.com/office/drawing/2014/main" id="{9E4F14DE-7E2A-4A90-8E31-8B053FEE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428625"/>
            <a:ext cx="10953750" cy="1000125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The [</a:t>
            </a:r>
            <a:r>
              <a:rPr b="1" dirty="0">
                <a:solidFill>
                  <a:srgbClr val="DB2800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+</a:t>
            </a:r>
            <a:r>
              <a:rPr b="1" dirty="0">
                <a:solidFill>
                  <a:schemeClr val="tx1"/>
                </a:solidFill>
              </a:rPr>
              <a:t>H</a:t>
            </a:r>
            <a:r>
              <a:rPr dirty="0">
                <a:solidFill>
                  <a:schemeClr val="tx1"/>
                </a:solidFill>
              </a:rPr>
              <a:t>] system</a:t>
            </a:r>
          </a:p>
        </p:txBody>
      </p:sp>
    </p:spTree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/>
        </p:nvSpPr>
        <p:spPr>
          <a:xfrm>
            <a:off x="7048821" y="581718"/>
            <a:ext cx="2883803" cy="5697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O+H —&gt; OH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OH 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 —&gt; 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O</a:t>
            </a:r>
            <a:r>
              <a:rPr sz="2812" baseline="-5999">
                <a:solidFill>
                  <a:srgbClr val="FFFFFF"/>
                </a:solidFill>
              </a:rPr>
              <a:t>3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O+O</a:t>
            </a:r>
            <a:r>
              <a:rPr sz="2812" baseline="-5999">
                <a:solidFill>
                  <a:srgbClr val="FFFFFF"/>
                </a:solidFill>
              </a:rPr>
              <a:t>3</a:t>
            </a:r>
            <a:r>
              <a:rPr sz="2812">
                <a:solidFill>
                  <a:srgbClr val="FFFFFF"/>
                </a:solidFill>
              </a:rPr>
              <a:t> —&gt; 2 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H+O</a:t>
            </a:r>
            <a:r>
              <a:rPr sz="2812" baseline="-5999">
                <a:solidFill>
                  <a:srgbClr val="FFFFFF"/>
                </a:solidFill>
              </a:rPr>
              <a:t>3 </a:t>
            </a:r>
            <a:r>
              <a:rPr sz="2812">
                <a:solidFill>
                  <a:srgbClr val="FFFFFF"/>
                </a:solidFill>
              </a:rPr>
              <a:t>—&gt; OH+O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H+HO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OH +H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OH +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O+H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 +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596" name="Shape 596"/>
          <p:cNvSpPr/>
          <p:nvPr/>
        </p:nvSpPr>
        <p:spPr>
          <a:xfrm>
            <a:off x="5269005" y="3987483"/>
            <a:ext cx="235131" cy="231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97" name="Shape 597"/>
          <p:cNvSpPr/>
          <p:nvPr/>
        </p:nvSpPr>
        <p:spPr>
          <a:xfrm>
            <a:off x="5474349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599" name="Shape 599"/>
          <p:cNvSpPr/>
          <p:nvPr/>
        </p:nvSpPr>
        <p:spPr>
          <a:xfrm>
            <a:off x="2199753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0" name="Shape 600"/>
          <p:cNvSpPr/>
          <p:nvPr/>
        </p:nvSpPr>
        <p:spPr>
          <a:xfrm>
            <a:off x="3796853" y="146670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1" name="Shape 601"/>
          <p:cNvSpPr/>
          <p:nvPr/>
        </p:nvSpPr>
        <p:spPr>
          <a:xfrm>
            <a:off x="3677886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2" name="Shape 602"/>
          <p:cNvSpPr/>
          <p:nvPr/>
        </p:nvSpPr>
        <p:spPr>
          <a:xfrm>
            <a:off x="3910211" y="2941649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3" name="Shape 603"/>
          <p:cNvSpPr/>
          <p:nvPr/>
        </p:nvSpPr>
        <p:spPr>
          <a:xfrm>
            <a:off x="2199753" y="4055299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4" name="Shape 604"/>
          <p:cNvSpPr/>
          <p:nvPr/>
        </p:nvSpPr>
        <p:spPr>
          <a:xfrm>
            <a:off x="2199753" y="5538013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5" name="Shape 605"/>
          <p:cNvSpPr/>
          <p:nvPr/>
        </p:nvSpPr>
        <p:spPr>
          <a:xfrm>
            <a:off x="3552871" y="4133350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6" name="Shape 606"/>
          <p:cNvSpPr/>
          <p:nvPr/>
        </p:nvSpPr>
        <p:spPr>
          <a:xfrm>
            <a:off x="2315838" y="4171385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7" name="Shape 607"/>
          <p:cNvSpPr/>
          <p:nvPr/>
        </p:nvSpPr>
        <p:spPr>
          <a:xfrm>
            <a:off x="3668957" y="4249436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8" name="Shape 608"/>
          <p:cNvSpPr/>
          <p:nvPr/>
        </p:nvSpPr>
        <p:spPr>
          <a:xfrm>
            <a:off x="2378346" y="5475505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09" name="Shape 609"/>
          <p:cNvSpPr/>
          <p:nvPr/>
        </p:nvSpPr>
        <p:spPr>
          <a:xfrm>
            <a:off x="2503362" y="5591591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10" name="Shape 610"/>
          <p:cNvSpPr/>
          <p:nvPr/>
        </p:nvSpPr>
        <p:spPr>
          <a:xfrm>
            <a:off x="3990372" y="4291672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11" name="Shape 611"/>
          <p:cNvSpPr/>
          <p:nvPr/>
        </p:nvSpPr>
        <p:spPr>
          <a:xfrm>
            <a:off x="5156020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12" name="Shape 612"/>
          <p:cNvSpPr/>
          <p:nvPr/>
        </p:nvSpPr>
        <p:spPr>
          <a:xfrm>
            <a:off x="5063661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grpSp>
        <p:nvGrpSpPr>
          <p:cNvPr id="616" name="Group 616"/>
          <p:cNvGrpSpPr/>
          <p:nvPr/>
        </p:nvGrpSpPr>
        <p:grpSpPr>
          <a:xfrm>
            <a:off x="5138161" y="4113342"/>
            <a:ext cx="672633" cy="588419"/>
            <a:chOff x="0" y="0"/>
            <a:chExt cx="956632" cy="836860"/>
          </a:xfrm>
        </p:grpSpPr>
        <p:sp>
          <p:nvSpPr>
            <p:cNvPr id="613" name="Shape 613"/>
            <p:cNvSpPr/>
            <p:nvPr/>
          </p:nvSpPr>
          <p:spPr>
            <a:xfrm>
              <a:off x="0" y="0"/>
              <a:ext cx="672803" cy="67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343A"/>
                </a:gs>
                <a:gs pos="100000">
                  <a:srgbClr val="2900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  <p:sp>
          <p:nvSpPr>
            <p:cNvPr id="614" name="Shape 614"/>
            <p:cNvSpPr/>
            <p:nvPr/>
          </p:nvSpPr>
          <p:spPr>
            <a:xfrm>
              <a:off x="165100" y="165100"/>
              <a:ext cx="672803" cy="67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343A"/>
                </a:gs>
                <a:gs pos="100000">
                  <a:srgbClr val="2900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  <p:sp>
          <p:nvSpPr>
            <p:cNvPr id="615" name="Shape 615"/>
            <p:cNvSpPr/>
            <p:nvPr/>
          </p:nvSpPr>
          <p:spPr>
            <a:xfrm>
              <a:off x="622224" y="225168"/>
              <a:ext cx="334409" cy="32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919191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</p:grpSp>
      <p:pic>
        <p:nvPicPr>
          <p:cNvPr id="617" name="Image 61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2772433" y="4245710"/>
            <a:ext cx="791798" cy="281081"/>
          </a:xfrm>
          <a:prstGeom prst="rect">
            <a:avLst/>
          </a:prstGeom>
        </p:spPr>
      </p:pic>
      <p:pic>
        <p:nvPicPr>
          <p:cNvPr id="619" name="Image 61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035922" y="4887158"/>
            <a:ext cx="800726" cy="323244"/>
          </a:xfrm>
          <a:prstGeom prst="rect">
            <a:avLst/>
          </a:prstGeom>
        </p:spPr>
      </p:pic>
      <p:pic>
        <p:nvPicPr>
          <p:cNvPr id="621" name="Image 620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035922" y="3458023"/>
            <a:ext cx="800726" cy="323244"/>
          </a:xfrm>
          <a:prstGeom prst="rect">
            <a:avLst/>
          </a:prstGeom>
        </p:spPr>
      </p:pic>
      <p:pic>
        <p:nvPicPr>
          <p:cNvPr id="623" name="Image 62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514056" y="2039536"/>
            <a:ext cx="800726" cy="323243"/>
          </a:xfrm>
          <a:prstGeom prst="rect">
            <a:avLst/>
          </a:prstGeom>
        </p:spPr>
      </p:pic>
      <p:sp>
        <p:nvSpPr>
          <p:cNvPr id="625" name="Shape 625"/>
          <p:cNvSpPr/>
          <p:nvPr/>
        </p:nvSpPr>
        <p:spPr>
          <a:xfrm>
            <a:off x="5356784" y="1466501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26" name="Shape 626"/>
          <p:cNvSpPr/>
          <p:nvPr/>
        </p:nvSpPr>
        <p:spPr>
          <a:xfrm>
            <a:off x="5446081" y="155579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627" name="Image 62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25073" y="2774550"/>
            <a:ext cx="791797" cy="281082"/>
          </a:xfrm>
          <a:prstGeom prst="rect">
            <a:avLst/>
          </a:prstGeom>
        </p:spPr>
      </p:pic>
      <p:pic>
        <p:nvPicPr>
          <p:cNvPr id="629" name="Image 628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401447" y="1530319"/>
            <a:ext cx="791798" cy="281081"/>
          </a:xfrm>
          <a:prstGeom prst="rect">
            <a:avLst/>
          </a:prstGeom>
        </p:spPr>
      </p:pic>
      <p:pic>
        <p:nvPicPr>
          <p:cNvPr id="631" name="Image 630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4581">
            <a:off x="2275593" y="4882687"/>
            <a:ext cx="800726" cy="323243"/>
          </a:xfrm>
          <a:prstGeom prst="rect">
            <a:avLst/>
          </a:prstGeom>
        </p:spPr>
      </p:pic>
      <p:pic>
        <p:nvPicPr>
          <p:cNvPr id="633" name="Image 63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2780750" y="2863847"/>
            <a:ext cx="791798" cy="281082"/>
          </a:xfrm>
          <a:prstGeom prst="rect">
            <a:avLst/>
          </a:prstGeom>
        </p:spPr>
      </p:pic>
      <p:pic>
        <p:nvPicPr>
          <p:cNvPr id="635" name="Image 63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7518799">
            <a:off x="2035411" y="4234746"/>
            <a:ext cx="2382360" cy="281081"/>
          </a:xfrm>
          <a:prstGeom prst="rect">
            <a:avLst/>
          </a:prstGeom>
        </p:spPr>
      </p:pic>
      <p:pic>
        <p:nvPicPr>
          <p:cNvPr id="637" name="Image 63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99598" y="4266193"/>
            <a:ext cx="791798" cy="281082"/>
          </a:xfrm>
          <a:prstGeom prst="rect">
            <a:avLst/>
          </a:prstGeom>
        </p:spPr>
      </p:pic>
      <p:pic>
        <p:nvPicPr>
          <p:cNvPr id="639" name="Image 63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3514056" y="3494330"/>
            <a:ext cx="800726" cy="323243"/>
          </a:xfrm>
          <a:prstGeom prst="rect">
            <a:avLst/>
          </a:prstGeom>
        </p:spPr>
      </p:pic>
      <p:pic>
        <p:nvPicPr>
          <p:cNvPr id="641" name="Image 640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2823836" y="4151269"/>
            <a:ext cx="684943" cy="112433"/>
          </a:xfrm>
          <a:prstGeom prst="rect">
            <a:avLst/>
          </a:prstGeom>
        </p:spPr>
      </p:pic>
      <p:pic>
        <p:nvPicPr>
          <p:cNvPr id="643" name="Image 642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5030694" y="3449464"/>
            <a:ext cx="683600" cy="281081"/>
          </a:xfrm>
          <a:prstGeom prst="rect">
            <a:avLst/>
          </a:prstGeom>
        </p:spPr>
      </p:pic>
      <p:pic>
        <p:nvPicPr>
          <p:cNvPr id="645" name="Image 644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13134770">
            <a:off x="4043753" y="3495332"/>
            <a:ext cx="1106504" cy="281081"/>
          </a:xfrm>
          <a:prstGeom prst="rect">
            <a:avLst/>
          </a:prstGeom>
        </p:spPr>
      </p:pic>
      <p:sp>
        <p:nvSpPr>
          <p:cNvPr id="647" name="Shape 647"/>
          <p:cNvSpPr/>
          <p:nvPr/>
        </p:nvSpPr>
        <p:spPr>
          <a:xfrm flipV="1">
            <a:off x="6938712" y="494914"/>
            <a:ext cx="1" cy="58714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648" name="Shape 648"/>
          <p:cNvSpPr/>
          <p:nvPr/>
        </p:nvSpPr>
        <p:spPr>
          <a:xfrm>
            <a:off x="4504736" y="1332326"/>
            <a:ext cx="346250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>
                <a:solidFill>
                  <a:srgbClr val="FFFFFF"/>
                </a:solidFill>
              </a:rPr>
              <a:t>+H</a:t>
            </a:r>
          </a:p>
        </p:txBody>
      </p:sp>
      <p:sp>
        <p:nvSpPr>
          <p:cNvPr id="649" name="Shape 649"/>
          <p:cNvSpPr/>
          <p:nvPr/>
        </p:nvSpPr>
        <p:spPr>
          <a:xfrm rot="5417269">
            <a:off x="3522883" y="1872144"/>
            <a:ext cx="355868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>
                <a:solidFill>
                  <a:srgbClr val="FF2E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/>
              <a:t>+O</a:t>
            </a:r>
          </a:p>
        </p:txBody>
      </p:sp>
      <p:sp>
        <p:nvSpPr>
          <p:cNvPr id="650" name="Shape 650"/>
          <p:cNvSpPr/>
          <p:nvPr/>
        </p:nvSpPr>
        <p:spPr>
          <a:xfrm>
            <a:off x="1656523" y="6394725"/>
            <a:ext cx="5519076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So one « system » is not one reaction</a:t>
            </a:r>
          </a:p>
        </p:txBody>
      </p:sp>
      <p:sp>
        <p:nvSpPr>
          <p:cNvPr id="651" name="Shape 651"/>
          <p:cNvSpPr/>
          <p:nvPr/>
        </p:nvSpPr>
        <p:spPr>
          <a:xfrm>
            <a:off x="3245819" y="5673968"/>
            <a:ext cx="3889398" cy="692497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cap="all" spc="36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How to understand  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cap="all" spc="36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: Study sub-systems</a:t>
            </a:r>
          </a:p>
        </p:txBody>
      </p:sp>
      <p:pic>
        <p:nvPicPr>
          <p:cNvPr id="652" name="Image 651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788398" y="4890782"/>
            <a:ext cx="771811" cy="281081"/>
          </a:xfrm>
          <a:prstGeom prst="rect">
            <a:avLst/>
          </a:prstGeom>
        </p:spPr>
      </p:pic>
      <p:sp>
        <p:nvSpPr>
          <p:cNvPr id="48" name="Shape 478">
            <a:extLst>
              <a:ext uri="{FF2B5EF4-FFF2-40B4-BE49-F238E27FC236}">
                <a16:creationId xmlns:a16="http://schemas.microsoft.com/office/drawing/2014/main" id="{DD9021DF-CE2C-4AD4-8D67-EDC89548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428625"/>
            <a:ext cx="10953750" cy="1000125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The [</a:t>
            </a:r>
            <a:r>
              <a:rPr b="1" dirty="0">
                <a:solidFill>
                  <a:srgbClr val="DB2800"/>
                </a:solidFill>
              </a:rPr>
              <a:t>O</a:t>
            </a:r>
            <a:r>
              <a:rPr dirty="0">
                <a:solidFill>
                  <a:schemeClr val="tx1"/>
                </a:solidFill>
              </a:rPr>
              <a:t>+</a:t>
            </a:r>
            <a:r>
              <a:rPr b="1" dirty="0">
                <a:solidFill>
                  <a:schemeClr val="tx1"/>
                </a:solidFill>
              </a:rPr>
              <a:t>H</a:t>
            </a:r>
            <a:r>
              <a:rPr dirty="0">
                <a:solidFill>
                  <a:schemeClr val="tx1"/>
                </a:solidFill>
              </a:rPr>
              <a:t>] system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/>
          <p:nvPr/>
        </p:nvSpPr>
        <p:spPr>
          <a:xfrm>
            <a:off x="7085849" y="2096331"/>
            <a:ext cx="2840522" cy="2668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H+O</a:t>
            </a:r>
            <a:r>
              <a:rPr sz="2812" baseline="-5999">
                <a:solidFill>
                  <a:srgbClr val="FFFFFF"/>
                </a:solidFill>
              </a:rPr>
              <a:t>3 </a:t>
            </a:r>
            <a:r>
              <a:rPr sz="2812">
                <a:solidFill>
                  <a:srgbClr val="FFFFFF"/>
                </a:solidFill>
              </a:rPr>
              <a:t>—&gt; OH+O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endParaRPr sz="2812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OH 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H+H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H+HO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  <a:r>
              <a:rPr sz="2812" baseline="-5999">
                <a:solidFill>
                  <a:srgbClr val="FFFF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FFFF"/>
                </a:solidFill>
              </a:rPr>
              <a:t> 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 —&gt; OH +H</a:t>
            </a:r>
            <a:r>
              <a:rPr sz="2812" baseline="-5999">
                <a:solidFill>
                  <a:srgbClr val="FFFFFF"/>
                </a:solidFill>
              </a:rPr>
              <a:t>2</a:t>
            </a:r>
            <a:r>
              <a:rPr sz="2812">
                <a:solidFill>
                  <a:srgbClr val="FFFFFF"/>
                </a:solidFill>
              </a:rPr>
              <a:t>O</a:t>
            </a:r>
          </a:p>
        </p:txBody>
      </p:sp>
      <p:sp>
        <p:nvSpPr>
          <p:cNvPr id="656" name="Shape 656"/>
          <p:cNvSpPr/>
          <p:nvPr/>
        </p:nvSpPr>
        <p:spPr>
          <a:xfrm>
            <a:off x="5269005" y="3987483"/>
            <a:ext cx="235131" cy="231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57" name="Shape 657"/>
          <p:cNvSpPr/>
          <p:nvPr/>
        </p:nvSpPr>
        <p:spPr>
          <a:xfrm>
            <a:off x="5474349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58" name="Shape 6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The [</a:t>
            </a:r>
            <a:r>
              <a:rPr b="1" dirty="0">
                <a:solidFill>
                  <a:srgbClr val="DB2800"/>
                </a:solidFill>
              </a:rPr>
              <a:t>O</a:t>
            </a:r>
            <a:r>
              <a:rPr b="1" baseline="-5999" dirty="0">
                <a:solidFill>
                  <a:srgbClr val="DB2800"/>
                </a:solidFill>
              </a:rPr>
              <a:t>3</a:t>
            </a:r>
            <a:r>
              <a:rPr dirty="0">
                <a:solidFill>
                  <a:schemeClr val="tx1"/>
                </a:solidFill>
              </a:rPr>
              <a:t>+</a:t>
            </a:r>
            <a:r>
              <a:rPr b="1" dirty="0">
                <a:solidFill>
                  <a:schemeClr val="tx1"/>
                </a:solidFill>
              </a:rPr>
              <a:t>H</a:t>
            </a:r>
            <a:r>
              <a:rPr dirty="0">
                <a:solidFill>
                  <a:schemeClr val="tx1"/>
                </a:solidFill>
              </a:rPr>
              <a:t>] system</a:t>
            </a:r>
          </a:p>
        </p:txBody>
      </p:sp>
      <p:sp>
        <p:nvSpPr>
          <p:cNvPr id="659" name="Shape 659"/>
          <p:cNvSpPr/>
          <p:nvPr/>
        </p:nvSpPr>
        <p:spPr>
          <a:xfrm>
            <a:off x="2199753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42889"/>
                </a:srgbClr>
              </a:gs>
              <a:gs pos="100000">
                <a:srgbClr val="290000">
                  <a:alpha val="4288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0" name="Shape 660"/>
          <p:cNvSpPr/>
          <p:nvPr/>
        </p:nvSpPr>
        <p:spPr>
          <a:xfrm>
            <a:off x="3796853" y="146670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1" name="Shape 661"/>
          <p:cNvSpPr/>
          <p:nvPr/>
        </p:nvSpPr>
        <p:spPr>
          <a:xfrm>
            <a:off x="3677886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2" name="Shape 662"/>
          <p:cNvSpPr/>
          <p:nvPr/>
        </p:nvSpPr>
        <p:spPr>
          <a:xfrm>
            <a:off x="3910211" y="2941649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3" name="Shape 663"/>
          <p:cNvSpPr/>
          <p:nvPr/>
        </p:nvSpPr>
        <p:spPr>
          <a:xfrm>
            <a:off x="2199753" y="4055299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4" name="Shape 664"/>
          <p:cNvSpPr/>
          <p:nvPr/>
        </p:nvSpPr>
        <p:spPr>
          <a:xfrm>
            <a:off x="2199753" y="5538013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5" name="Shape 665"/>
          <p:cNvSpPr/>
          <p:nvPr/>
        </p:nvSpPr>
        <p:spPr>
          <a:xfrm>
            <a:off x="3552871" y="4133350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6" name="Shape 666"/>
          <p:cNvSpPr/>
          <p:nvPr/>
        </p:nvSpPr>
        <p:spPr>
          <a:xfrm>
            <a:off x="2315838" y="4171385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7" name="Shape 667"/>
          <p:cNvSpPr/>
          <p:nvPr/>
        </p:nvSpPr>
        <p:spPr>
          <a:xfrm>
            <a:off x="3668957" y="4249436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8" name="Shape 668"/>
          <p:cNvSpPr/>
          <p:nvPr/>
        </p:nvSpPr>
        <p:spPr>
          <a:xfrm>
            <a:off x="2378346" y="5475505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69" name="Shape 669"/>
          <p:cNvSpPr/>
          <p:nvPr/>
        </p:nvSpPr>
        <p:spPr>
          <a:xfrm>
            <a:off x="2503362" y="5591591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70" name="Shape 670"/>
          <p:cNvSpPr/>
          <p:nvPr/>
        </p:nvSpPr>
        <p:spPr>
          <a:xfrm>
            <a:off x="3990372" y="4291672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71" name="Shape 671"/>
          <p:cNvSpPr/>
          <p:nvPr/>
        </p:nvSpPr>
        <p:spPr>
          <a:xfrm>
            <a:off x="5156020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72" name="Shape 672"/>
          <p:cNvSpPr/>
          <p:nvPr/>
        </p:nvSpPr>
        <p:spPr>
          <a:xfrm>
            <a:off x="5063661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grpSp>
        <p:nvGrpSpPr>
          <p:cNvPr id="676" name="Group 676"/>
          <p:cNvGrpSpPr/>
          <p:nvPr/>
        </p:nvGrpSpPr>
        <p:grpSpPr>
          <a:xfrm>
            <a:off x="5138161" y="4113342"/>
            <a:ext cx="672633" cy="588419"/>
            <a:chOff x="0" y="0"/>
            <a:chExt cx="956632" cy="836860"/>
          </a:xfrm>
        </p:grpSpPr>
        <p:sp>
          <p:nvSpPr>
            <p:cNvPr id="673" name="Shape 673"/>
            <p:cNvSpPr/>
            <p:nvPr/>
          </p:nvSpPr>
          <p:spPr>
            <a:xfrm>
              <a:off x="0" y="0"/>
              <a:ext cx="672803" cy="67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343A"/>
                </a:gs>
                <a:gs pos="100000">
                  <a:srgbClr val="2900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  <p:sp>
          <p:nvSpPr>
            <p:cNvPr id="674" name="Shape 674"/>
            <p:cNvSpPr/>
            <p:nvPr/>
          </p:nvSpPr>
          <p:spPr>
            <a:xfrm>
              <a:off x="165100" y="165100"/>
              <a:ext cx="672803" cy="67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C343A"/>
                </a:gs>
                <a:gs pos="100000">
                  <a:srgbClr val="290000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  <p:sp>
          <p:nvSpPr>
            <p:cNvPr id="675" name="Shape 675"/>
            <p:cNvSpPr/>
            <p:nvPr/>
          </p:nvSpPr>
          <p:spPr>
            <a:xfrm>
              <a:off x="622224" y="225168"/>
              <a:ext cx="334409" cy="32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919191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</p:grpSp>
      <p:pic>
        <p:nvPicPr>
          <p:cNvPr id="677" name="Image 67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2772433" y="4245710"/>
            <a:ext cx="791798" cy="281081"/>
          </a:xfrm>
          <a:prstGeom prst="rect">
            <a:avLst/>
          </a:prstGeom>
        </p:spPr>
      </p:pic>
      <p:pic>
        <p:nvPicPr>
          <p:cNvPr id="679" name="Image 678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2035922" y="4887158"/>
            <a:ext cx="800726" cy="323244"/>
          </a:xfrm>
          <a:prstGeom prst="rect">
            <a:avLst/>
          </a:prstGeom>
        </p:spPr>
      </p:pic>
      <p:pic>
        <p:nvPicPr>
          <p:cNvPr id="681" name="Image 680"/>
          <p:cNvPicPr/>
          <p:nvPr/>
        </p:nvPicPr>
        <p:blipFill>
          <a:blip r:embed="rId4">
            <a:alphaModFix amt="29690"/>
            <a:extLst/>
          </a:blip>
          <a:stretch>
            <a:fillRect/>
          </a:stretch>
        </p:blipFill>
        <p:spPr>
          <a:xfrm rot="5400000">
            <a:off x="2051879" y="3442065"/>
            <a:ext cx="768811" cy="323243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  <p:pic>
        <p:nvPicPr>
          <p:cNvPr id="682" name="Image 681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3514056" y="2039536"/>
            <a:ext cx="800726" cy="323243"/>
          </a:xfrm>
          <a:prstGeom prst="rect">
            <a:avLst/>
          </a:prstGeom>
        </p:spPr>
      </p:pic>
      <p:sp>
        <p:nvSpPr>
          <p:cNvPr id="684" name="Shape 684"/>
          <p:cNvSpPr/>
          <p:nvPr/>
        </p:nvSpPr>
        <p:spPr>
          <a:xfrm>
            <a:off x="5356784" y="1466501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685" name="Shape 685"/>
          <p:cNvSpPr/>
          <p:nvPr/>
        </p:nvSpPr>
        <p:spPr>
          <a:xfrm>
            <a:off x="5446081" y="155579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686" name="Image 68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25073" y="2774550"/>
            <a:ext cx="791797" cy="281082"/>
          </a:xfrm>
          <a:prstGeom prst="rect">
            <a:avLst/>
          </a:prstGeom>
        </p:spPr>
      </p:pic>
      <p:pic>
        <p:nvPicPr>
          <p:cNvPr id="688" name="Image 68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401447" y="1530319"/>
            <a:ext cx="791798" cy="281081"/>
          </a:xfrm>
          <a:prstGeom prst="rect">
            <a:avLst/>
          </a:prstGeom>
        </p:spPr>
      </p:pic>
      <p:pic>
        <p:nvPicPr>
          <p:cNvPr id="690" name="Image 689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16204581">
            <a:off x="2275593" y="4882687"/>
            <a:ext cx="800726" cy="323243"/>
          </a:xfrm>
          <a:prstGeom prst="rect">
            <a:avLst/>
          </a:prstGeom>
        </p:spPr>
      </p:pic>
      <p:pic>
        <p:nvPicPr>
          <p:cNvPr id="692" name="Image 691"/>
          <p:cNvPicPr/>
          <p:nvPr/>
        </p:nvPicPr>
        <p:blipFill>
          <a:blip r:embed="rId2">
            <a:alphaModFix amt="42889"/>
            <a:extLst/>
          </a:blip>
          <a:stretch>
            <a:fillRect/>
          </a:stretch>
        </p:blipFill>
        <p:spPr>
          <a:xfrm rot="16263">
            <a:off x="2780750" y="2863847"/>
            <a:ext cx="791798" cy="281082"/>
          </a:xfrm>
          <a:prstGeom prst="rect">
            <a:avLst/>
          </a:prstGeom>
        </p:spPr>
      </p:pic>
      <p:pic>
        <p:nvPicPr>
          <p:cNvPr id="694" name="Image 693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7518799">
            <a:off x="2035411" y="4234746"/>
            <a:ext cx="2382360" cy="281081"/>
          </a:xfrm>
          <a:prstGeom prst="rect">
            <a:avLst/>
          </a:prstGeom>
        </p:spPr>
      </p:pic>
      <p:pic>
        <p:nvPicPr>
          <p:cNvPr id="696" name="Image 69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99598" y="4266193"/>
            <a:ext cx="791798" cy="281082"/>
          </a:xfrm>
          <a:prstGeom prst="rect">
            <a:avLst/>
          </a:prstGeom>
        </p:spPr>
      </p:pic>
      <p:pic>
        <p:nvPicPr>
          <p:cNvPr id="698" name="Image 697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3514056" y="3494330"/>
            <a:ext cx="800726" cy="323243"/>
          </a:xfrm>
          <a:prstGeom prst="rect">
            <a:avLst/>
          </a:prstGeom>
        </p:spPr>
      </p:pic>
      <p:pic>
        <p:nvPicPr>
          <p:cNvPr id="700" name="Image 699"/>
          <p:cNvPicPr/>
          <p:nvPr/>
        </p:nvPicPr>
        <p:blipFill>
          <a:blip r:embed="rId6">
            <a:alphaModFix amt="19673"/>
            <a:extLst/>
          </a:blip>
          <a:stretch>
            <a:fillRect/>
          </a:stretch>
        </p:blipFill>
        <p:spPr>
          <a:xfrm rot="10800000">
            <a:off x="2823836" y="4151269"/>
            <a:ext cx="684943" cy="112433"/>
          </a:xfrm>
          <a:prstGeom prst="rect">
            <a:avLst/>
          </a:prstGeom>
        </p:spPr>
      </p:pic>
      <p:pic>
        <p:nvPicPr>
          <p:cNvPr id="702" name="Image 701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030694" y="3449464"/>
            <a:ext cx="683600" cy="281081"/>
          </a:xfrm>
          <a:prstGeom prst="rect">
            <a:avLst/>
          </a:prstGeom>
        </p:spPr>
      </p:pic>
      <p:pic>
        <p:nvPicPr>
          <p:cNvPr id="704" name="Image 703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3134770">
            <a:off x="4043753" y="3495332"/>
            <a:ext cx="1106504" cy="281081"/>
          </a:xfrm>
          <a:prstGeom prst="rect">
            <a:avLst/>
          </a:prstGeom>
        </p:spPr>
      </p:pic>
      <p:sp>
        <p:nvSpPr>
          <p:cNvPr id="706" name="Shape 706"/>
          <p:cNvSpPr/>
          <p:nvPr/>
        </p:nvSpPr>
        <p:spPr>
          <a:xfrm flipV="1">
            <a:off x="6938712" y="494914"/>
            <a:ext cx="1" cy="58714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707" name="Shape 707"/>
          <p:cNvSpPr/>
          <p:nvPr/>
        </p:nvSpPr>
        <p:spPr>
          <a:xfrm>
            <a:off x="4504736" y="1332326"/>
            <a:ext cx="346250" cy="364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>
                <a:solidFill>
                  <a:srgbClr val="FFFFFF"/>
                </a:solidFill>
              </a:rPr>
              <a:t>+H</a:t>
            </a:r>
          </a:p>
        </p:txBody>
      </p:sp>
      <p:sp>
        <p:nvSpPr>
          <p:cNvPr id="708" name="Shape 708"/>
          <p:cNvSpPr/>
          <p:nvPr/>
        </p:nvSpPr>
        <p:spPr>
          <a:xfrm rot="5417269">
            <a:off x="3558951" y="1908212"/>
            <a:ext cx="283732" cy="29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FF2E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/>
              <a:t>+O</a:t>
            </a:r>
          </a:p>
        </p:txBody>
      </p:sp>
      <p:sp>
        <p:nvSpPr>
          <p:cNvPr id="709" name="Shape 709"/>
          <p:cNvSpPr/>
          <p:nvPr/>
        </p:nvSpPr>
        <p:spPr>
          <a:xfrm>
            <a:off x="3245819" y="5673968"/>
            <a:ext cx="3889398" cy="692497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cap="all" spc="36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How to understand  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cap="all" spc="36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: Study sub-systems</a:t>
            </a:r>
          </a:p>
        </p:txBody>
      </p:sp>
      <p:pic>
        <p:nvPicPr>
          <p:cNvPr id="710" name="Image 709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1841976" y="4890782"/>
            <a:ext cx="771811" cy="281081"/>
          </a:xfrm>
          <a:prstGeom prst="rect">
            <a:avLst/>
          </a:prstGeom>
        </p:spPr>
      </p:pic>
      <p:sp>
        <p:nvSpPr>
          <p:cNvPr id="712" name="Shape 712"/>
          <p:cNvSpPr/>
          <p:nvPr/>
        </p:nvSpPr>
        <p:spPr>
          <a:xfrm>
            <a:off x="7814690" y="551082"/>
            <a:ext cx="1490536" cy="465192"/>
          </a:xfrm>
          <a:prstGeom prst="rect">
            <a:avLst/>
          </a:prstGeom>
          <a:gradFill>
            <a:gsLst>
              <a:gs pos="0">
                <a:srgbClr val="55D7FF">
                  <a:alpha val="64510"/>
                </a:srgbClr>
              </a:gs>
              <a:gs pos="100000">
                <a:srgbClr val="2C4E9E">
                  <a:alpha val="6451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300" cap="all" spc="687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023" spc="483">
                <a:solidFill>
                  <a:srgbClr val="FFFFFF"/>
                </a:solidFill>
              </a:rPr>
              <a:t>@ 10 K</a:t>
            </a:r>
          </a:p>
        </p:txBody>
      </p:sp>
      <p:sp>
        <p:nvSpPr>
          <p:cNvPr id="713" name="Shape 713"/>
          <p:cNvSpPr/>
          <p:nvPr/>
        </p:nvSpPr>
        <p:spPr>
          <a:xfrm>
            <a:off x="8451095" y="5173810"/>
            <a:ext cx="150361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125">
                <a:solidFill>
                  <a:srgbClr val="FFFFFF"/>
                </a:solidFill>
              </a:rPr>
              <a:t>Mokrane et al ApjL 2009</a:t>
            </a:r>
          </a:p>
        </p:txBody>
      </p:sp>
      <p:sp>
        <p:nvSpPr>
          <p:cNvPr id="714" name="Shape 714"/>
          <p:cNvSpPr/>
          <p:nvPr/>
        </p:nvSpPr>
        <p:spPr>
          <a:xfrm>
            <a:off x="8373290" y="5789938"/>
            <a:ext cx="1774525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125">
                <a:solidFill>
                  <a:srgbClr val="FFFFFF"/>
                </a:solidFill>
              </a:rPr>
              <a:t>See also Romanzin et al 2011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D6BAB06-7074-47F6-9E07-B1770278368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412"/>
            <a:ext cx="8800241" cy="5503588"/>
          </a:xfrm>
          <a:prstGeom prst="rect">
            <a:avLst/>
          </a:prstGeom>
        </p:spPr>
      </p:pic>
      <p:pic>
        <p:nvPicPr>
          <p:cNvPr id="3" name="Picture 2" descr="Le Télescope ALMA se rapproche du ciel… | ESO Belgique">
            <a:extLst>
              <a:ext uri="{FF2B5EF4-FFF2-40B4-BE49-F238E27FC236}">
                <a16:creationId xmlns:a16="http://schemas.microsoft.com/office/drawing/2014/main" id="{DD603396-BC68-43A6-9221-0D7851513F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1538" y="5298112"/>
            <a:ext cx="2110423" cy="1596331"/>
          </a:xfrm>
          <a:prstGeom prst="rect">
            <a:avLst/>
          </a:prstGeom>
          <a:noFill/>
          <a:extLst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9B18DA-738C-43DA-9F32-AF81343201A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87242" y="876511"/>
            <a:ext cx="3204758" cy="18529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FC9F52-6F89-45E5-B307-443D55376F8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005653" y="2919183"/>
            <a:ext cx="3186347" cy="21892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032330-CDC9-43E2-A63E-FC270094877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38" y="50610"/>
            <a:ext cx="1720301" cy="11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06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/>
          <p:nvPr/>
        </p:nvSpPr>
        <p:spPr>
          <a:xfrm>
            <a:off x="7085849" y="2007034"/>
            <a:ext cx="2840522" cy="2668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2E00"/>
                </a:solidFill>
              </a:rPr>
              <a:t>H+O</a:t>
            </a:r>
            <a:r>
              <a:rPr sz="2812" baseline="-5999">
                <a:solidFill>
                  <a:srgbClr val="FF2E00"/>
                </a:solidFill>
              </a:rPr>
              <a:t>3 </a:t>
            </a:r>
            <a:r>
              <a:rPr sz="2812">
                <a:solidFill>
                  <a:srgbClr val="FF2E00"/>
                </a:solidFill>
              </a:rPr>
              <a:t>—&gt; OH+O</a:t>
            </a:r>
            <a:r>
              <a:rPr sz="2812" baseline="-5999">
                <a:solidFill>
                  <a:srgbClr val="FF2E00"/>
                </a:solidFill>
              </a:rPr>
              <a:t>2</a:t>
            </a:r>
            <a:endParaRPr sz="2812">
              <a:solidFill>
                <a:srgbClr val="FF2E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2E00"/>
                </a:solidFill>
              </a:rPr>
              <a:t>OH +H —&gt; H</a:t>
            </a:r>
            <a:r>
              <a:rPr sz="2812" baseline="-5999">
                <a:solidFill>
                  <a:srgbClr val="FF2E00"/>
                </a:solidFill>
              </a:rPr>
              <a:t>2</a:t>
            </a:r>
            <a:r>
              <a:rPr sz="2812">
                <a:solidFill>
                  <a:srgbClr val="FF2E00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H+H —&gt; H</a:t>
            </a:r>
            <a:r>
              <a:rPr sz="2812" baseline="-5999">
                <a:solidFill>
                  <a:srgbClr val="55D7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H+O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 —&gt; HO</a:t>
            </a:r>
            <a:r>
              <a:rPr sz="2812" baseline="-5999">
                <a:solidFill>
                  <a:srgbClr val="55D7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H+HO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 —&gt; H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O</a:t>
            </a:r>
            <a:r>
              <a:rPr sz="2812" baseline="-5999">
                <a:solidFill>
                  <a:srgbClr val="55D7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 H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O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 —&gt; OH +H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O</a:t>
            </a:r>
          </a:p>
        </p:txBody>
      </p:sp>
      <p:sp>
        <p:nvSpPr>
          <p:cNvPr id="717" name="Shape 717"/>
          <p:cNvSpPr/>
          <p:nvPr/>
        </p:nvSpPr>
        <p:spPr>
          <a:xfrm>
            <a:off x="5269005" y="3987483"/>
            <a:ext cx="235131" cy="231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0375"/>
                </a:srgbClr>
              </a:gs>
              <a:gs pos="100000">
                <a:srgbClr val="919191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18" name="Shape 718"/>
          <p:cNvSpPr/>
          <p:nvPr/>
        </p:nvSpPr>
        <p:spPr>
          <a:xfrm>
            <a:off x="5474349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19" name="Shape 7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The [</a:t>
            </a:r>
            <a:r>
              <a:rPr b="1" dirty="0">
                <a:solidFill>
                  <a:srgbClr val="DB2800"/>
                </a:solidFill>
              </a:rPr>
              <a:t>O</a:t>
            </a:r>
            <a:r>
              <a:rPr b="1" baseline="-5999" dirty="0">
                <a:solidFill>
                  <a:srgbClr val="DB2800"/>
                </a:solidFill>
              </a:rPr>
              <a:t>3</a:t>
            </a:r>
            <a:r>
              <a:rPr dirty="0">
                <a:solidFill>
                  <a:schemeClr val="tx1"/>
                </a:solidFill>
              </a:rPr>
              <a:t>+</a:t>
            </a:r>
            <a:r>
              <a:rPr b="1" dirty="0">
                <a:solidFill>
                  <a:schemeClr val="tx1"/>
                </a:solidFill>
              </a:rPr>
              <a:t>H</a:t>
            </a:r>
            <a:r>
              <a:rPr dirty="0">
                <a:solidFill>
                  <a:schemeClr val="tx1"/>
                </a:solidFill>
              </a:rPr>
              <a:t>] system</a:t>
            </a:r>
          </a:p>
        </p:txBody>
      </p:sp>
      <p:sp>
        <p:nvSpPr>
          <p:cNvPr id="720" name="Shape 720"/>
          <p:cNvSpPr/>
          <p:nvPr/>
        </p:nvSpPr>
        <p:spPr>
          <a:xfrm>
            <a:off x="2199753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19673"/>
                </a:srgbClr>
              </a:gs>
              <a:gs pos="100000">
                <a:srgbClr val="290000">
                  <a:alpha val="19673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21" name="Shape 721"/>
          <p:cNvSpPr/>
          <p:nvPr/>
        </p:nvSpPr>
        <p:spPr>
          <a:xfrm>
            <a:off x="3796853" y="146670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22" name="Shape 722"/>
          <p:cNvSpPr/>
          <p:nvPr/>
        </p:nvSpPr>
        <p:spPr>
          <a:xfrm>
            <a:off x="3677886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23" name="Shape 723"/>
          <p:cNvSpPr/>
          <p:nvPr/>
        </p:nvSpPr>
        <p:spPr>
          <a:xfrm>
            <a:off x="3910211" y="2941649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24" name="Shape 724"/>
          <p:cNvSpPr/>
          <p:nvPr/>
        </p:nvSpPr>
        <p:spPr>
          <a:xfrm>
            <a:off x="8944879" y="795240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25" name="Shape 725"/>
          <p:cNvSpPr/>
          <p:nvPr/>
        </p:nvSpPr>
        <p:spPr>
          <a:xfrm>
            <a:off x="2199753" y="5538013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26" name="Shape 726"/>
          <p:cNvSpPr/>
          <p:nvPr/>
        </p:nvSpPr>
        <p:spPr>
          <a:xfrm>
            <a:off x="3552871" y="4133350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749"/>
                </a:srgbClr>
              </a:gs>
              <a:gs pos="100000">
                <a:srgbClr val="290000">
                  <a:alpha val="2074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27" name="Shape 727"/>
          <p:cNvSpPr/>
          <p:nvPr/>
        </p:nvSpPr>
        <p:spPr>
          <a:xfrm>
            <a:off x="9140998" y="919806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28" name="Shape 728"/>
          <p:cNvSpPr/>
          <p:nvPr/>
        </p:nvSpPr>
        <p:spPr>
          <a:xfrm>
            <a:off x="3668957" y="4249436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375"/>
                </a:srgbClr>
              </a:gs>
              <a:gs pos="100000">
                <a:srgbClr val="290000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29" name="Shape 729"/>
          <p:cNvSpPr/>
          <p:nvPr/>
        </p:nvSpPr>
        <p:spPr>
          <a:xfrm>
            <a:off x="2378346" y="5475505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30" name="Shape 730"/>
          <p:cNvSpPr/>
          <p:nvPr/>
        </p:nvSpPr>
        <p:spPr>
          <a:xfrm>
            <a:off x="2503362" y="5591591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31" name="Shape 731"/>
          <p:cNvSpPr/>
          <p:nvPr/>
        </p:nvSpPr>
        <p:spPr>
          <a:xfrm>
            <a:off x="3990372" y="4291672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0375"/>
                </a:srgbClr>
              </a:gs>
              <a:gs pos="100000">
                <a:srgbClr val="919191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32" name="Shape 732"/>
          <p:cNvSpPr/>
          <p:nvPr/>
        </p:nvSpPr>
        <p:spPr>
          <a:xfrm>
            <a:off x="5156020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33" name="Shape 733"/>
          <p:cNvSpPr/>
          <p:nvPr/>
        </p:nvSpPr>
        <p:spPr>
          <a:xfrm>
            <a:off x="5063661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34" name="Shape 734"/>
          <p:cNvSpPr/>
          <p:nvPr/>
        </p:nvSpPr>
        <p:spPr>
          <a:xfrm>
            <a:off x="5138161" y="4113342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375"/>
                </a:srgbClr>
              </a:gs>
              <a:gs pos="100000">
                <a:srgbClr val="290000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35" name="Shape 735"/>
          <p:cNvSpPr/>
          <p:nvPr/>
        </p:nvSpPr>
        <p:spPr>
          <a:xfrm>
            <a:off x="5254247" y="4229427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375"/>
                </a:srgbClr>
              </a:gs>
              <a:gs pos="100000">
                <a:srgbClr val="290000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36" name="Shape 736"/>
          <p:cNvSpPr/>
          <p:nvPr/>
        </p:nvSpPr>
        <p:spPr>
          <a:xfrm>
            <a:off x="5575663" y="4271664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0375"/>
                </a:srgbClr>
              </a:gs>
              <a:gs pos="100000">
                <a:srgbClr val="919191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737" name="Image 736"/>
          <p:cNvPicPr/>
          <p:nvPr/>
        </p:nvPicPr>
        <p:blipFill>
          <a:blip r:embed="rId2">
            <a:alphaModFix amt="20749"/>
            <a:extLst/>
          </a:blip>
          <a:stretch>
            <a:fillRect/>
          </a:stretch>
        </p:blipFill>
        <p:spPr>
          <a:xfrm rot="16263">
            <a:off x="2772433" y="4245710"/>
            <a:ext cx="791798" cy="281081"/>
          </a:xfrm>
          <a:prstGeom prst="rect">
            <a:avLst/>
          </a:prstGeom>
        </p:spPr>
      </p:pic>
      <p:pic>
        <p:nvPicPr>
          <p:cNvPr id="739" name="Image 738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2035922" y="4887158"/>
            <a:ext cx="800726" cy="323244"/>
          </a:xfrm>
          <a:prstGeom prst="rect">
            <a:avLst/>
          </a:prstGeom>
        </p:spPr>
      </p:pic>
      <p:pic>
        <p:nvPicPr>
          <p:cNvPr id="741" name="Image 740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2035922" y="3458023"/>
            <a:ext cx="800726" cy="323244"/>
          </a:xfrm>
          <a:prstGeom prst="rect">
            <a:avLst/>
          </a:prstGeom>
        </p:spPr>
      </p:pic>
      <p:pic>
        <p:nvPicPr>
          <p:cNvPr id="743" name="Image 742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3514056" y="2039536"/>
            <a:ext cx="800726" cy="323243"/>
          </a:xfrm>
          <a:prstGeom prst="rect">
            <a:avLst/>
          </a:prstGeom>
        </p:spPr>
      </p:pic>
      <p:sp>
        <p:nvSpPr>
          <p:cNvPr id="745" name="Shape 745"/>
          <p:cNvSpPr/>
          <p:nvPr/>
        </p:nvSpPr>
        <p:spPr>
          <a:xfrm>
            <a:off x="5356784" y="1466501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9744"/>
                </a:srgbClr>
              </a:gs>
              <a:gs pos="100000">
                <a:srgbClr val="919191">
                  <a:alpha val="19744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46" name="Shape 746"/>
          <p:cNvSpPr/>
          <p:nvPr/>
        </p:nvSpPr>
        <p:spPr>
          <a:xfrm>
            <a:off x="5446081" y="155579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9744"/>
                </a:srgbClr>
              </a:gs>
              <a:gs pos="100000">
                <a:srgbClr val="919191">
                  <a:alpha val="19744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747" name="Image 74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25073" y="2774550"/>
            <a:ext cx="791797" cy="281082"/>
          </a:xfrm>
          <a:prstGeom prst="rect">
            <a:avLst/>
          </a:prstGeom>
        </p:spPr>
      </p:pic>
      <p:pic>
        <p:nvPicPr>
          <p:cNvPr id="749" name="Image 748"/>
          <p:cNvPicPr/>
          <p:nvPr/>
        </p:nvPicPr>
        <p:blipFill>
          <a:blip r:embed="rId2">
            <a:alphaModFix amt="19744"/>
            <a:extLst/>
          </a:blip>
          <a:stretch>
            <a:fillRect/>
          </a:stretch>
        </p:blipFill>
        <p:spPr>
          <a:xfrm rot="16263">
            <a:off x="4401447" y="1530319"/>
            <a:ext cx="791798" cy="281081"/>
          </a:xfrm>
          <a:prstGeom prst="rect">
            <a:avLst/>
          </a:prstGeom>
        </p:spPr>
      </p:pic>
      <p:pic>
        <p:nvPicPr>
          <p:cNvPr id="751" name="Image 750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16204581">
            <a:off x="2275593" y="4882687"/>
            <a:ext cx="800726" cy="323243"/>
          </a:xfrm>
          <a:prstGeom prst="rect">
            <a:avLst/>
          </a:prstGeom>
        </p:spPr>
      </p:pic>
      <p:pic>
        <p:nvPicPr>
          <p:cNvPr id="753" name="Image 752"/>
          <p:cNvPicPr/>
          <p:nvPr/>
        </p:nvPicPr>
        <p:blipFill>
          <a:blip r:embed="rId2">
            <a:alphaModFix amt="19673"/>
            <a:extLst/>
          </a:blip>
          <a:stretch>
            <a:fillRect/>
          </a:stretch>
        </p:blipFill>
        <p:spPr>
          <a:xfrm rot="16263">
            <a:off x="2780750" y="2863847"/>
            <a:ext cx="791798" cy="281082"/>
          </a:xfrm>
          <a:prstGeom prst="rect">
            <a:avLst/>
          </a:prstGeom>
        </p:spPr>
      </p:pic>
      <p:pic>
        <p:nvPicPr>
          <p:cNvPr id="755" name="Image 75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7518799">
            <a:off x="2035411" y="4234746"/>
            <a:ext cx="2382360" cy="281081"/>
          </a:xfrm>
          <a:prstGeom prst="rect">
            <a:avLst/>
          </a:prstGeom>
        </p:spPr>
      </p:pic>
      <p:pic>
        <p:nvPicPr>
          <p:cNvPr id="757" name="Image 756"/>
          <p:cNvPicPr/>
          <p:nvPr/>
        </p:nvPicPr>
        <p:blipFill>
          <a:blip r:embed="rId2">
            <a:alphaModFix amt="20375"/>
            <a:extLst/>
          </a:blip>
          <a:stretch>
            <a:fillRect/>
          </a:stretch>
        </p:blipFill>
        <p:spPr>
          <a:xfrm rot="16263">
            <a:off x="4299598" y="4266193"/>
            <a:ext cx="791798" cy="281082"/>
          </a:xfrm>
          <a:prstGeom prst="rect">
            <a:avLst/>
          </a:prstGeom>
        </p:spPr>
      </p:pic>
      <p:pic>
        <p:nvPicPr>
          <p:cNvPr id="759" name="Image 758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3514056" y="3494330"/>
            <a:ext cx="800726" cy="323243"/>
          </a:xfrm>
          <a:prstGeom prst="rect">
            <a:avLst/>
          </a:prstGeom>
        </p:spPr>
      </p:pic>
      <p:pic>
        <p:nvPicPr>
          <p:cNvPr id="761" name="Image 760"/>
          <p:cNvPicPr/>
          <p:nvPr/>
        </p:nvPicPr>
        <p:blipFill>
          <a:blip r:embed="rId5">
            <a:alphaModFix amt="19673"/>
            <a:extLst/>
          </a:blip>
          <a:stretch>
            <a:fillRect/>
          </a:stretch>
        </p:blipFill>
        <p:spPr>
          <a:xfrm rot="10800000">
            <a:off x="2823836" y="4151269"/>
            <a:ext cx="684943" cy="112433"/>
          </a:xfrm>
          <a:prstGeom prst="rect">
            <a:avLst/>
          </a:prstGeom>
        </p:spPr>
      </p:pic>
      <p:pic>
        <p:nvPicPr>
          <p:cNvPr id="763" name="Image 762"/>
          <p:cNvPicPr/>
          <p:nvPr/>
        </p:nvPicPr>
        <p:blipFill>
          <a:blip r:embed="rId6">
            <a:alphaModFix amt="19514"/>
            <a:extLst/>
          </a:blip>
          <a:stretch>
            <a:fillRect/>
          </a:stretch>
        </p:blipFill>
        <p:spPr>
          <a:xfrm rot="16200000">
            <a:off x="5030694" y="3449464"/>
            <a:ext cx="683600" cy="281081"/>
          </a:xfrm>
          <a:prstGeom prst="rect">
            <a:avLst/>
          </a:prstGeom>
        </p:spPr>
      </p:pic>
      <p:pic>
        <p:nvPicPr>
          <p:cNvPr id="765" name="Image 764"/>
          <p:cNvPicPr/>
          <p:nvPr/>
        </p:nvPicPr>
        <p:blipFill>
          <a:blip r:embed="rId7">
            <a:alphaModFix amt="20749"/>
            <a:extLst/>
          </a:blip>
          <a:stretch>
            <a:fillRect/>
          </a:stretch>
        </p:blipFill>
        <p:spPr>
          <a:xfrm rot="13134770">
            <a:off x="4043753" y="3495332"/>
            <a:ext cx="1106504" cy="281081"/>
          </a:xfrm>
          <a:prstGeom prst="rect">
            <a:avLst/>
          </a:prstGeom>
        </p:spPr>
      </p:pic>
      <p:sp>
        <p:nvSpPr>
          <p:cNvPr id="767" name="Shape 767"/>
          <p:cNvSpPr/>
          <p:nvPr/>
        </p:nvSpPr>
        <p:spPr>
          <a:xfrm flipV="1">
            <a:off x="6938712" y="494914"/>
            <a:ext cx="1" cy="58714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768" name="Shape 768"/>
          <p:cNvSpPr/>
          <p:nvPr/>
        </p:nvSpPr>
        <p:spPr>
          <a:xfrm>
            <a:off x="4504736" y="1368394"/>
            <a:ext cx="274114" cy="29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>
                <a:solidFill>
                  <a:srgbClr val="FFFFFF"/>
                </a:solidFill>
              </a:rPr>
              <a:t>+H</a:t>
            </a:r>
          </a:p>
        </p:txBody>
      </p:sp>
      <p:sp>
        <p:nvSpPr>
          <p:cNvPr id="769" name="Shape 769"/>
          <p:cNvSpPr/>
          <p:nvPr/>
        </p:nvSpPr>
        <p:spPr>
          <a:xfrm rot="5417269">
            <a:off x="3558951" y="1908212"/>
            <a:ext cx="283732" cy="29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FF2E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/>
              <a:t>+O</a:t>
            </a:r>
          </a:p>
        </p:txBody>
      </p:sp>
      <p:sp>
        <p:nvSpPr>
          <p:cNvPr id="770" name="Shape 770"/>
          <p:cNvSpPr/>
          <p:nvPr/>
        </p:nvSpPr>
        <p:spPr>
          <a:xfrm>
            <a:off x="3133658" y="5717270"/>
            <a:ext cx="6213304" cy="1038746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D51E00">
                  <a:alpha val="6000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cap="all" spc="36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How to understand  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cap="all" spc="36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 : Study sub-systems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 cap="all" spc="36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rPr>
              <a:t>at different Surface temperatures</a:t>
            </a:r>
          </a:p>
        </p:txBody>
      </p:sp>
      <p:pic>
        <p:nvPicPr>
          <p:cNvPr id="771" name="Image 770"/>
          <p:cNvPicPr/>
          <p:nvPr/>
        </p:nvPicPr>
        <p:blipFill>
          <a:blip r:embed="rId8">
            <a:alphaModFix amt="19514"/>
            <a:extLst/>
          </a:blip>
          <a:stretch>
            <a:fillRect/>
          </a:stretch>
        </p:blipFill>
        <p:spPr>
          <a:xfrm rot="16200000">
            <a:off x="1841976" y="4890782"/>
            <a:ext cx="771811" cy="281081"/>
          </a:xfrm>
          <a:prstGeom prst="rect">
            <a:avLst/>
          </a:prstGeom>
        </p:spPr>
      </p:pic>
      <p:sp>
        <p:nvSpPr>
          <p:cNvPr id="773" name="Shape 773"/>
          <p:cNvSpPr/>
          <p:nvPr/>
        </p:nvSpPr>
        <p:spPr>
          <a:xfrm>
            <a:off x="7080296" y="104469"/>
            <a:ext cx="1490536" cy="465192"/>
          </a:xfrm>
          <a:prstGeom prst="rect">
            <a:avLst/>
          </a:prstGeom>
          <a:gradFill>
            <a:gsLst>
              <a:gs pos="0">
                <a:srgbClr val="55D7FF">
                  <a:alpha val="64510"/>
                </a:srgbClr>
              </a:gs>
              <a:gs pos="100000">
                <a:srgbClr val="2C4E9E">
                  <a:alpha val="6451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300" cap="all" spc="687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023" spc="483">
                <a:solidFill>
                  <a:srgbClr val="FFFFFF"/>
                </a:solidFill>
              </a:rPr>
              <a:t>@ 10 K</a:t>
            </a:r>
          </a:p>
        </p:txBody>
      </p:sp>
      <p:sp>
        <p:nvSpPr>
          <p:cNvPr id="774" name="Shape 774"/>
          <p:cNvSpPr/>
          <p:nvPr/>
        </p:nvSpPr>
        <p:spPr>
          <a:xfrm>
            <a:off x="7080296" y="923486"/>
            <a:ext cx="1490536" cy="465192"/>
          </a:xfrm>
          <a:prstGeom prst="rect">
            <a:avLst/>
          </a:prstGeom>
          <a:gradFill>
            <a:gsLst>
              <a:gs pos="0">
                <a:srgbClr val="FF2E00">
                  <a:alpha val="64510"/>
                </a:srgbClr>
              </a:gs>
              <a:gs pos="100000">
                <a:srgbClr val="000000">
                  <a:alpha val="6451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300" cap="all" spc="687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023" spc="483">
                <a:solidFill>
                  <a:srgbClr val="FFFFFF"/>
                </a:solidFill>
              </a:rPr>
              <a:t>@ 45 K</a:t>
            </a:r>
          </a:p>
        </p:txBody>
      </p:sp>
      <p:sp>
        <p:nvSpPr>
          <p:cNvPr id="775" name="Shape 775"/>
          <p:cNvSpPr/>
          <p:nvPr/>
        </p:nvSpPr>
        <p:spPr>
          <a:xfrm>
            <a:off x="2199753" y="4055299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749"/>
                </a:srgbClr>
              </a:gs>
              <a:gs pos="100000">
                <a:srgbClr val="290000">
                  <a:alpha val="2074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76" name="Shape 776"/>
          <p:cNvSpPr/>
          <p:nvPr/>
        </p:nvSpPr>
        <p:spPr>
          <a:xfrm>
            <a:off x="2315838" y="4171385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749"/>
                </a:srgbClr>
              </a:gs>
              <a:gs pos="100000">
                <a:srgbClr val="290000">
                  <a:alpha val="2074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80" name="Shape 780"/>
          <p:cNvSpPr/>
          <p:nvPr/>
        </p:nvSpPr>
        <p:spPr>
          <a:xfrm>
            <a:off x="9605134" y="311745"/>
            <a:ext cx="749530" cy="779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261" y="17932"/>
                  <a:pt x="17461" y="10732"/>
                  <a:pt x="21600" y="0"/>
                </a:cubicBezTo>
              </a:path>
            </a:pathLst>
          </a:custGeom>
          <a:ln w="101600">
            <a:solidFill>
              <a:srgbClr val="DE9000"/>
            </a:solidFill>
            <a:miter lim="400000"/>
            <a:tailEnd type="stealth"/>
          </a:ln>
        </p:spPr>
        <p:txBody>
          <a:bodyPr/>
          <a:lstStyle/>
          <a:p>
            <a:pPr lvl="0"/>
            <a:endParaRPr sz="1266"/>
          </a:p>
        </p:txBody>
      </p:sp>
      <p:sp>
        <p:nvSpPr>
          <p:cNvPr id="778" name="Shape 778"/>
          <p:cNvSpPr/>
          <p:nvPr/>
        </p:nvSpPr>
        <p:spPr>
          <a:xfrm>
            <a:off x="8703211" y="1418110"/>
            <a:ext cx="1482638" cy="205664"/>
          </a:xfrm>
          <a:prstGeom prst="rect">
            <a:avLst/>
          </a:prstGeom>
          <a:blipFill>
            <a:blip r:embed="rId9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781" name="Shape 781"/>
          <p:cNvSpPr/>
          <p:nvPr/>
        </p:nvSpPr>
        <p:spPr>
          <a:xfrm>
            <a:off x="9976015" y="1416135"/>
            <a:ext cx="549960" cy="482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47" extrusionOk="0">
                <a:moveTo>
                  <a:pt x="0" y="20663"/>
                </a:moveTo>
                <a:cubicBezTo>
                  <a:pt x="13311" y="21600"/>
                  <a:pt x="20511" y="14712"/>
                  <a:pt x="21600" y="0"/>
                </a:cubicBezTo>
              </a:path>
            </a:pathLst>
          </a:custGeom>
          <a:ln w="63500">
            <a:solidFill>
              <a:srgbClr val="DE9000">
                <a:alpha val="63813"/>
              </a:srgbClr>
            </a:solidFill>
            <a:miter lim="400000"/>
            <a:tailEnd type="stealth"/>
          </a:ln>
        </p:spPr>
        <p:txBody>
          <a:bodyPr/>
          <a:lstStyle/>
          <a:p>
            <a:pPr lvl="0"/>
            <a:endParaRPr sz="1266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/>
          <p:nvPr/>
        </p:nvSpPr>
        <p:spPr>
          <a:xfrm>
            <a:off x="7085849" y="2007034"/>
            <a:ext cx="2840522" cy="2668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2E00"/>
                </a:solidFill>
              </a:rPr>
              <a:t>H+O</a:t>
            </a:r>
            <a:r>
              <a:rPr sz="2812" baseline="-5999">
                <a:solidFill>
                  <a:srgbClr val="FF2E00"/>
                </a:solidFill>
              </a:rPr>
              <a:t>3 </a:t>
            </a:r>
            <a:r>
              <a:rPr sz="2812">
                <a:solidFill>
                  <a:srgbClr val="FF2E00"/>
                </a:solidFill>
              </a:rPr>
              <a:t>—&gt; OH+O</a:t>
            </a:r>
            <a:r>
              <a:rPr sz="2812" baseline="-5999">
                <a:solidFill>
                  <a:srgbClr val="FF2E00"/>
                </a:solidFill>
              </a:rPr>
              <a:t>2</a:t>
            </a:r>
            <a:endParaRPr sz="2812">
              <a:solidFill>
                <a:srgbClr val="FF2E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2E00"/>
                </a:solidFill>
              </a:rPr>
              <a:t>OH +H —&gt; H</a:t>
            </a:r>
            <a:r>
              <a:rPr sz="2812" baseline="-5999">
                <a:solidFill>
                  <a:srgbClr val="FF2E00"/>
                </a:solidFill>
              </a:rPr>
              <a:t>2</a:t>
            </a:r>
            <a:r>
              <a:rPr sz="2812">
                <a:solidFill>
                  <a:srgbClr val="FF2E00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H+H —&gt; H</a:t>
            </a:r>
            <a:r>
              <a:rPr sz="2812" baseline="-5999">
                <a:solidFill>
                  <a:srgbClr val="55D7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H+O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 —&gt; HO</a:t>
            </a:r>
            <a:r>
              <a:rPr sz="2812" baseline="-5999">
                <a:solidFill>
                  <a:srgbClr val="55D7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H+HO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 —&gt; H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O</a:t>
            </a:r>
            <a:r>
              <a:rPr sz="2812" baseline="-5999">
                <a:solidFill>
                  <a:srgbClr val="55D7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 H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O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 —&gt; OH +H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O</a:t>
            </a:r>
          </a:p>
        </p:txBody>
      </p:sp>
      <p:sp>
        <p:nvSpPr>
          <p:cNvPr id="784" name="Shape 784"/>
          <p:cNvSpPr/>
          <p:nvPr/>
        </p:nvSpPr>
        <p:spPr>
          <a:xfrm>
            <a:off x="5269005" y="3987483"/>
            <a:ext cx="235131" cy="231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0375"/>
                </a:srgbClr>
              </a:gs>
              <a:gs pos="100000">
                <a:srgbClr val="919191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85" name="Shape 785"/>
          <p:cNvSpPr/>
          <p:nvPr/>
        </p:nvSpPr>
        <p:spPr>
          <a:xfrm>
            <a:off x="5474349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86" name="Shape 7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The [</a:t>
            </a:r>
            <a:r>
              <a:rPr b="1" dirty="0">
                <a:solidFill>
                  <a:srgbClr val="DB2800"/>
                </a:solidFill>
              </a:rPr>
              <a:t>O</a:t>
            </a:r>
            <a:r>
              <a:rPr b="1" baseline="-5999" dirty="0">
                <a:solidFill>
                  <a:srgbClr val="DB2800"/>
                </a:solidFill>
              </a:rPr>
              <a:t>3</a:t>
            </a:r>
            <a:r>
              <a:rPr dirty="0">
                <a:solidFill>
                  <a:schemeClr val="tx1"/>
                </a:solidFill>
              </a:rPr>
              <a:t>+</a:t>
            </a:r>
            <a:r>
              <a:rPr b="1" dirty="0">
                <a:solidFill>
                  <a:schemeClr val="tx1"/>
                </a:solidFill>
              </a:rPr>
              <a:t>H</a:t>
            </a:r>
            <a:r>
              <a:rPr dirty="0">
                <a:solidFill>
                  <a:schemeClr val="tx1"/>
                </a:solidFill>
              </a:rPr>
              <a:t>] system</a:t>
            </a:r>
          </a:p>
        </p:txBody>
      </p:sp>
      <p:sp>
        <p:nvSpPr>
          <p:cNvPr id="787" name="Shape 787"/>
          <p:cNvSpPr/>
          <p:nvPr/>
        </p:nvSpPr>
        <p:spPr>
          <a:xfrm>
            <a:off x="2199753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19673"/>
                </a:srgbClr>
              </a:gs>
              <a:gs pos="100000">
                <a:srgbClr val="290000">
                  <a:alpha val="19673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88" name="Shape 788"/>
          <p:cNvSpPr/>
          <p:nvPr/>
        </p:nvSpPr>
        <p:spPr>
          <a:xfrm>
            <a:off x="3796853" y="146670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89" name="Shape 789"/>
          <p:cNvSpPr/>
          <p:nvPr/>
        </p:nvSpPr>
        <p:spPr>
          <a:xfrm>
            <a:off x="3677886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0" name="Shape 790"/>
          <p:cNvSpPr/>
          <p:nvPr/>
        </p:nvSpPr>
        <p:spPr>
          <a:xfrm>
            <a:off x="3910211" y="2941649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1" name="Shape 791"/>
          <p:cNvSpPr/>
          <p:nvPr/>
        </p:nvSpPr>
        <p:spPr>
          <a:xfrm>
            <a:off x="2199753" y="5538013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2" name="Shape 792"/>
          <p:cNvSpPr/>
          <p:nvPr/>
        </p:nvSpPr>
        <p:spPr>
          <a:xfrm>
            <a:off x="3552871" y="4133350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749"/>
                </a:srgbClr>
              </a:gs>
              <a:gs pos="100000">
                <a:srgbClr val="290000">
                  <a:alpha val="2074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3" name="Shape 793"/>
          <p:cNvSpPr/>
          <p:nvPr/>
        </p:nvSpPr>
        <p:spPr>
          <a:xfrm>
            <a:off x="3668957" y="4249436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375"/>
                </a:srgbClr>
              </a:gs>
              <a:gs pos="100000">
                <a:srgbClr val="290000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4" name="Shape 794"/>
          <p:cNvSpPr/>
          <p:nvPr/>
        </p:nvSpPr>
        <p:spPr>
          <a:xfrm>
            <a:off x="2378346" y="5475505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5" name="Shape 795"/>
          <p:cNvSpPr/>
          <p:nvPr/>
        </p:nvSpPr>
        <p:spPr>
          <a:xfrm>
            <a:off x="2503362" y="5591591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6" name="Shape 796"/>
          <p:cNvSpPr/>
          <p:nvPr/>
        </p:nvSpPr>
        <p:spPr>
          <a:xfrm>
            <a:off x="3990372" y="4291672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0375"/>
                </a:srgbClr>
              </a:gs>
              <a:gs pos="100000">
                <a:srgbClr val="919191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7" name="Shape 797"/>
          <p:cNvSpPr/>
          <p:nvPr/>
        </p:nvSpPr>
        <p:spPr>
          <a:xfrm>
            <a:off x="5156020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8" name="Shape 798"/>
          <p:cNvSpPr/>
          <p:nvPr/>
        </p:nvSpPr>
        <p:spPr>
          <a:xfrm>
            <a:off x="5063661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799" name="Shape 799"/>
          <p:cNvSpPr/>
          <p:nvPr/>
        </p:nvSpPr>
        <p:spPr>
          <a:xfrm>
            <a:off x="5138161" y="4113342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375"/>
                </a:srgbClr>
              </a:gs>
              <a:gs pos="100000">
                <a:srgbClr val="290000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00" name="Shape 800"/>
          <p:cNvSpPr/>
          <p:nvPr/>
        </p:nvSpPr>
        <p:spPr>
          <a:xfrm>
            <a:off x="5254247" y="4229427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375"/>
                </a:srgbClr>
              </a:gs>
              <a:gs pos="100000">
                <a:srgbClr val="290000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01" name="Shape 801"/>
          <p:cNvSpPr/>
          <p:nvPr/>
        </p:nvSpPr>
        <p:spPr>
          <a:xfrm>
            <a:off x="5575663" y="4271664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0375"/>
                </a:srgbClr>
              </a:gs>
              <a:gs pos="100000">
                <a:srgbClr val="919191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802" name="Image 801"/>
          <p:cNvPicPr/>
          <p:nvPr/>
        </p:nvPicPr>
        <p:blipFill>
          <a:blip r:embed="rId2">
            <a:alphaModFix amt="20749"/>
            <a:extLst/>
          </a:blip>
          <a:stretch>
            <a:fillRect/>
          </a:stretch>
        </p:blipFill>
        <p:spPr>
          <a:xfrm rot="16263">
            <a:off x="2772433" y="4245710"/>
            <a:ext cx="791798" cy="281081"/>
          </a:xfrm>
          <a:prstGeom prst="rect">
            <a:avLst/>
          </a:prstGeom>
        </p:spPr>
      </p:pic>
      <p:pic>
        <p:nvPicPr>
          <p:cNvPr id="804" name="Image 803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2035922" y="4887158"/>
            <a:ext cx="800726" cy="323244"/>
          </a:xfrm>
          <a:prstGeom prst="rect">
            <a:avLst/>
          </a:prstGeom>
        </p:spPr>
      </p:pic>
      <p:pic>
        <p:nvPicPr>
          <p:cNvPr id="806" name="Image 805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2035922" y="3458023"/>
            <a:ext cx="800726" cy="323244"/>
          </a:xfrm>
          <a:prstGeom prst="rect">
            <a:avLst/>
          </a:prstGeom>
        </p:spPr>
      </p:pic>
      <p:pic>
        <p:nvPicPr>
          <p:cNvPr id="808" name="Image 807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3514056" y="2039536"/>
            <a:ext cx="800726" cy="323243"/>
          </a:xfrm>
          <a:prstGeom prst="rect">
            <a:avLst/>
          </a:prstGeom>
        </p:spPr>
      </p:pic>
      <p:sp>
        <p:nvSpPr>
          <p:cNvPr id="810" name="Shape 810"/>
          <p:cNvSpPr/>
          <p:nvPr/>
        </p:nvSpPr>
        <p:spPr>
          <a:xfrm>
            <a:off x="5356784" y="1466501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9744"/>
                </a:srgbClr>
              </a:gs>
              <a:gs pos="100000">
                <a:srgbClr val="919191">
                  <a:alpha val="19744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11" name="Shape 811"/>
          <p:cNvSpPr/>
          <p:nvPr/>
        </p:nvSpPr>
        <p:spPr>
          <a:xfrm>
            <a:off x="5446081" y="155579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9744"/>
                </a:srgbClr>
              </a:gs>
              <a:gs pos="100000">
                <a:srgbClr val="919191">
                  <a:alpha val="19744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812" name="Image 81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25073" y="2774550"/>
            <a:ext cx="791797" cy="281082"/>
          </a:xfrm>
          <a:prstGeom prst="rect">
            <a:avLst/>
          </a:prstGeom>
        </p:spPr>
      </p:pic>
      <p:pic>
        <p:nvPicPr>
          <p:cNvPr id="814" name="Image 813"/>
          <p:cNvPicPr/>
          <p:nvPr/>
        </p:nvPicPr>
        <p:blipFill>
          <a:blip r:embed="rId2">
            <a:alphaModFix amt="19744"/>
            <a:extLst/>
          </a:blip>
          <a:stretch>
            <a:fillRect/>
          </a:stretch>
        </p:blipFill>
        <p:spPr>
          <a:xfrm rot="16263">
            <a:off x="4401447" y="1530319"/>
            <a:ext cx="791798" cy="281081"/>
          </a:xfrm>
          <a:prstGeom prst="rect">
            <a:avLst/>
          </a:prstGeom>
        </p:spPr>
      </p:pic>
      <p:pic>
        <p:nvPicPr>
          <p:cNvPr id="816" name="Image 815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16204581">
            <a:off x="2275593" y="4882687"/>
            <a:ext cx="800726" cy="323243"/>
          </a:xfrm>
          <a:prstGeom prst="rect">
            <a:avLst/>
          </a:prstGeom>
        </p:spPr>
      </p:pic>
      <p:pic>
        <p:nvPicPr>
          <p:cNvPr id="818" name="Image 817"/>
          <p:cNvPicPr/>
          <p:nvPr/>
        </p:nvPicPr>
        <p:blipFill>
          <a:blip r:embed="rId2">
            <a:alphaModFix amt="19673"/>
            <a:extLst/>
          </a:blip>
          <a:stretch>
            <a:fillRect/>
          </a:stretch>
        </p:blipFill>
        <p:spPr>
          <a:xfrm rot="16263">
            <a:off x="2780750" y="2863847"/>
            <a:ext cx="791798" cy="281082"/>
          </a:xfrm>
          <a:prstGeom prst="rect">
            <a:avLst/>
          </a:prstGeom>
        </p:spPr>
      </p:pic>
      <p:pic>
        <p:nvPicPr>
          <p:cNvPr id="820" name="Image 819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7518799">
            <a:off x="2035411" y="4234746"/>
            <a:ext cx="2382360" cy="281081"/>
          </a:xfrm>
          <a:prstGeom prst="rect">
            <a:avLst/>
          </a:prstGeom>
        </p:spPr>
      </p:pic>
      <p:pic>
        <p:nvPicPr>
          <p:cNvPr id="822" name="Image 821"/>
          <p:cNvPicPr/>
          <p:nvPr/>
        </p:nvPicPr>
        <p:blipFill>
          <a:blip r:embed="rId2">
            <a:alphaModFix amt="20375"/>
            <a:extLst/>
          </a:blip>
          <a:stretch>
            <a:fillRect/>
          </a:stretch>
        </p:blipFill>
        <p:spPr>
          <a:xfrm rot="16263">
            <a:off x="4299598" y="4266193"/>
            <a:ext cx="791798" cy="281082"/>
          </a:xfrm>
          <a:prstGeom prst="rect">
            <a:avLst/>
          </a:prstGeom>
        </p:spPr>
      </p:pic>
      <p:pic>
        <p:nvPicPr>
          <p:cNvPr id="824" name="Image 823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3514056" y="3494330"/>
            <a:ext cx="800726" cy="323243"/>
          </a:xfrm>
          <a:prstGeom prst="rect">
            <a:avLst/>
          </a:prstGeom>
        </p:spPr>
      </p:pic>
      <p:pic>
        <p:nvPicPr>
          <p:cNvPr id="826" name="Image 825"/>
          <p:cNvPicPr/>
          <p:nvPr/>
        </p:nvPicPr>
        <p:blipFill>
          <a:blip r:embed="rId5">
            <a:alphaModFix amt="19673"/>
            <a:extLst/>
          </a:blip>
          <a:stretch>
            <a:fillRect/>
          </a:stretch>
        </p:blipFill>
        <p:spPr>
          <a:xfrm rot="10800000">
            <a:off x="2823836" y="4151269"/>
            <a:ext cx="684943" cy="112433"/>
          </a:xfrm>
          <a:prstGeom prst="rect">
            <a:avLst/>
          </a:prstGeom>
        </p:spPr>
      </p:pic>
      <p:pic>
        <p:nvPicPr>
          <p:cNvPr id="828" name="Image 827"/>
          <p:cNvPicPr/>
          <p:nvPr/>
        </p:nvPicPr>
        <p:blipFill>
          <a:blip r:embed="rId6">
            <a:alphaModFix amt="19514"/>
            <a:extLst/>
          </a:blip>
          <a:stretch>
            <a:fillRect/>
          </a:stretch>
        </p:blipFill>
        <p:spPr>
          <a:xfrm rot="16200000">
            <a:off x="5030694" y="3449464"/>
            <a:ext cx="683600" cy="281081"/>
          </a:xfrm>
          <a:prstGeom prst="rect">
            <a:avLst/>
          </a:prstGeom>
        </p:spPr>
      </p:pic>
      <p:pic>
        <p:nvPicPr>
          <p:cNvPr id="830" name="Image 829"/>
          <p:cNvPicPr/>
          <p:nvPr/>
        </p:nvPicPr>
        <p:blipFill>
          <a:blip r:embed="rId7">
            <a:alphaModFix amt="20749"/>
            <a:extLst/>
          </a:blip>
          <a:stretch>
            <a:fillRect/>
          </a:stretch>
        </p:blipFill>
        <p:spPr>
          <a:xfrm rot="13134770">
            <a:off x="4043753" y="3495332"/>
            <a:ext cx="1106504" cy="281081"/>
          </a:xfrm>
          <a:prstGeom prst="rect">
            <a:avLst/>
          </a:prstGeom>
        </p:spPr>
      </p:pic>
      <p:sp>
        <p:nvSpPr>
          <p:cNvPr id="832" name="Shape 832"/>
          <p:cNvSpPr/>
          <p:nvPr/>
        </p:nvSpPr>
        <p:spPr>
          <a:xfrm flipV="1">
            <a:off x="6938712" y="494914"/>
            <a:ext cx="1" cy="58714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833" name="Shape 833"/>
          <p:cNvSpPr/>
          <p:nvPr/>
        </p:nvSpPr>
        <p:spPr>
          <a:xfrm>
            <a:off x="4504736" y="1368394"/>
            <a:ext cx="274114" cy="29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>
                <a:solidFill>
                  <a:srgbClr val="FFFFFF"/>
                </a:solidFill>
              </a:rPr>
              <a:t>+H</a:t>
            </a:r>
          </a:p>
        </p:txBody>
      </p:sp>
      <p:sp>
        <p:nvSpPr>
          <p:cNvPr id="834" name="Shape 834"/>
          <p:cNvSpPr/>
          <p:nvPr/>
        </p:nvSpPr>
        <p:spPr>
          <a:xfrm rot="5417269">
            <a:off x="3558951" y="1908212"/>
            <a:ext cx="283732" cy="29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FF2E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/>
              <a:t>+O</a:t>
            </a:r>
          </a:p>
        </p:txBody>
      </p:sp>
      <p:pic>
        <p:nvPicPr>
          <p:cNvPr id="835" name="Image 834"/>
          <p:cNvPicPr/>
          <p:nvPr/>
        </p:nvPicPr>
        <p:blipFill>
          <a:blip r:embed="rId8">
            <a:alphaModFix amt="19514"/>
            <a:extLst/>
          </a:blip>
          <a:stretch>
            <a:fillRect/>
          </a:stretch>
        </p:blipFill>
        <p:spPr>
          <a:xfrm rot="16200000">
            <a:off x="1841976" y="4890782"/>
            <a:ext cx="771811" cy="281081"/>
          </a:xfrm>
          <a:prstGeom prst="rect">
            <a:avLst/>
          </a:prstGeom>
        </p:spPr>
      </p:pic>
      <p:sp>
        <p:nvSpPr>
          <p:cNvPr id="837" name="Shape 837"/>
          <p:cNvSpPr/>
          <p:nvPr/>
        </p:nvSpPr>
        <p:spPr>
          <a:xfrm>
            <a:off x="7080296" y="104469"/>
            <a:ext cx="1490536" cy="465192"/>
          </a:xfrm>
          <a:prstGeom prst="rect">
            <a:avLst/>
          </a:prstGeom>
          <a:gradFill>
            <a:gsLst>
              <a:gs pos="0">
                <a:srgbClr val="55D7FF">
                  <a:alpha val="64510"/>
                </a:srgbClr>
              </a:gs>
              <a:gs pos="100000">
                <a:srgbClr val="2C4E9E">
                  <a:alpha val="6451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300" cap="all" spc="687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023" spc="483">
                <a:solidFill>
                  <a:srgbClr val="FFFFFF"/>
                </a:solidFill>
              </a:rPr>
              <a:t>@ 10 K</a:t>
            </a:r>
          </a:p>
        </p:txBody>
      </p:sp>
      <p:sp>
        <p:nvSpPr>
          <p:cNvPr id="838" name="Shape 838"/>
          <p:cNvSpPr/>
          <p:nvPr/>
        </p:nvSpPr>
        <p:spPr>
          <a:xfrm>
            <a:off x="7080296" y="923486"/>
            <a:ext cx="1490536" cy="465192"/>
          </a:xfrm>
          <a:prstGeom prst="rect">
            <a:avLst/>
          </a:prstGeom>
          <a:gradFill>
            <a:gsLst>
              <a:gs pos="0">
                <a:srgbClr val="FF2E00">
                  <a:alpha val="64510"/>
                </a:srgbClr>
              </a:gs>
              <a:gs pos="100000">
                <a:srgbClr val="000000">
                  <a:alpha val="6451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300" cap="all" spc="687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023" spc="483">
                <a:solidFill>
                  <a:srgbClr val="FFFFFF"/>
                </a:solidFill>
              </a:rPr>
              <a:t>@ 45 K</a:t>
            </a:r>
          </a:p>
        </p:txBody>
      </p:sp>
      <p:sp>
        <p:nvSpPr>
          <p:cNvPr id="839" name="Shape 839"/>
          <p:cNvSpPr/>
          <p:nvPr/>
        </p:nvSpPr>
        <p:spPr>
          <a:xfrm>
            <a:off x="2199753" y="4055299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749"/>
                </a:srgbClr>
              </a:gs>
              <a:gs pos="100000">
                <a:srgbClr val="290000">
                  <a:alpha val="2074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40" name="Shape 840"/>
          <p:cNvSpPr/>
          <p:nvPr/>
        </p:nvSpPr>
        <p:spPr>
          <a:xfrm>
            <a:off x="2315838" y="4171385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749"/>
                </a:srgbClr>
              </a:gs>
              <a:gs pos="100000">
                <a:srgbClr val="290000">
                  <a:alpha val="2074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841" name="Capture d’écran 2014-10-16 à 09.08.48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23935" y="2606392"/>
            <a:ext cx="4000501" cy="3000376"/>
          </a:xfrm>
          <a:prstGeom prst="rect">
            <a:avLst/>
          </a:prstGeom>
          <a:ln w="38100">
            <a:solidFill>
              <a:srgbClr val="8B1906"/>
            </a:solidFill>
            <a:miter lim="400000"/>
          </a:ln>
        </p:spPr>
      </p:pic>
      <p:sp>
        <p:nvSpPr>
          <p:cNvPr id="842" name="Shape 842"/>
          <p:cNvSpPr/>
          <p:nvPr/>
        </p:nvSpPr>
        <p:spPr>
          <a:xfrm>
            <a:off x="1613449" y="1108940"/>
            <a:ext cx="4804007" cy="1363258"/>
          </a:xfrm>
          <a:prstGeom prst="rect">
            <a:avLst/>
          </a:prstGeom>
          <a:blipFill>
            <a:blip r:embed="rId10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953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Yes, it works, but 80% </a:t>
            </a:r>
            <a:r>
              <a:rPr sz="1969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+/-20</a:t>
            </a:r>
            <a:endParaRPr sz="2953" b="1"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953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of expected water is missing !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953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—&gt; « Chemical desorption »</a:t>
            </a:r>
          </a:p>
        </p:txBody>
      </p:sp>
      <p:sp>
        <p:nvSpPr>
          <p:cNvPr id="843" name="Shape 843"/>
          <p:cNvSpPr/>
          <p:nvPr/>
        </p:nvSpPr>
        <p:spPr>
          <a:xfrm>
            <a:off x="8944879" y="795240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44" name="Shape 844"/>
          <p:cNvSpPr/>
          <p:nvPr/>
        </p:nvSpPr>
        <p:spPr>
          <a:xfrm>
            <a:off x="9140998" y="919806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48" name="Shape 848"/>
          <p:cNvSpPr/>
          <p:nvPr/>
        </p:nvSpPr>
        <p:spPr>
          <a:xfrm>
            <a:off x="9605134" y="311745"/>
            <a:ext cx="749530" cy="779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261" y="17932"/>
                  <a:pt x="17461" y="10732"/>
                  <a:pt x="21600" y="0"/>
                </a:cubicBezTo>
              </a:path>
            </a:pathLst>
          </a:custGeom>
          <a:ln w="101600">
            <a:solidFill>
              <a:srgbClr val="DE9000"/>
            </a:solidFill>
            <a:miter lim="400000"/>
            <a:tailEnd type="stealth"/>
          </a:ln>
        </p:spPr>
        <p:txBody>
          <a:bodyPr/>
          <a:lstStyle/>
          <a:p>
            <a:pPr lvl="0"/>
            <a:endParaRPr sz="1266"/>
          </a:p>
        </p:txBody>
      </p:sp>
      <p:sp>
        <p:nvSpPr>
          <p:cNvPr id="846" name="Shape 846"/>
          <p:cNvSpPr/>
          <p:nvPr/>
        </p:nvSpPr>
        <p:spPr>
          <a:xfrm>
            <a:off x="8703211" y="1418110"/>
            <a:ext cx="1482638" cy="205664"/>
          </a:xfrm>
          <a:prstGeom prst="rect">
            <a:avLst/>
          </a:prstGeom>
          <a:blipFill>
            <a:blip r:embed="rId11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/>
          <p:nvPr/>
        </p:nvSpPr>
        <p:spPr>
          <a:xfrm>
            <a:off x="7085849" y="2007034"/>
            <a:ext cx="2840522" cy="2668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2E00"/>
                </a:solidFill>
              </a:rPr>
              <a:t>H+O</a:t>
            </a:r>
            <a:r>
              <a:rPr sz="2812" baseline="-5999">
                <a:solidFill>
                  <a:srgbClr val="FF2E00"/>
                </a:solidFill>
              </a:rPr>
              <a:t>3 </a:t>
            </a:r>
            <a:r>
              <a:rPr sz="2812">
                <a:solidFill>
                  <a:srgbClr val="FF2E00"/>
                </a:solidFill>
              </a:rPr>
              <a:t>—&gt; OH+O</a:t>
            </a:r>
            <a:r>
              <a:rPr sz="2812" baseline="-5999">
                <a:solidFill>
                  <a:srgbClr val="FF2E00"/>
                </a:solidFill>
              </a:rPr>
              <a:t>2</a:t>
            </a:r>
            <a:endParaRPr sz="2812">
              <a:solidFill>
                <a:srgbClr val="FF2E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FF2E00"/>
                </a:solidFill>
              </a:rPr>
              <a:t>OH +H —&gt; H</a:t>
            </a:r>
            <a:r>
              <a:rPr sz="2812" baseline="-5999">
                <a:solidFill>
                  <a:srgbClr val="FF2E00"/>
                </a:solidFill>
              </a:rPr>
              <a:t>2</a:t>
            </a:r>
            <a:r>
              <a:rPr sz="2812">
                <a:solidFill>
                  <a:srgbClr val="FF2E00"/>
                </a:solidFill>
              </a:rPr>
              <a:t>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H+H —&gt; H</a:t>
            </a:r>
            <a:r>
              <a:rPr sz="2812" baseline="-5999">
                <a:solidFill>
                  <a:srgbClr val="55D7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H+O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 —&gt; HO</a:t>
            </a:r>
            <a:r>
              <a:rPr sz="2812" baseline="-5999">
                <a:solidFill>
                  <a:srgbClr val="55D7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H+HO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 —&gt; H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O</a:t>
            </a:r>
            <a:r>
              <a:rPr sz="2812" baseline="-5999">
                <a:solidFill>
                  <a:srgbClr val="55D7FF"/>
                </a:solidFill>
              </a:rPr>
              <a:t>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>
                <a:solidFill>
                  <a:srgbClr val="55D7FF"/>
                </a:solidFill>
              </a:rPr>
              <a:t> H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O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 —&gt; OH +H</a:t>
            </a:r>
            <a:r>
              <a:rPr sz="2812" baseline="-5999">
                <a:solidFill>
                  <a:srgbClr val="55D7FF"/>
                </a:solidFill>
              </a:rPr>
              <a:t>2</a:t>
            </a:r>
            <a:r>
              <a:rPr sz="2812">
                <a:solidFill>
                  <a:srgbClr val="55D7FF"/>
                </a:solidFill>
              </a:rPr>
              <a:t>O</a:t>
            </a:r>
          </a:p>
        </p:txBody>
      </p:sp>
      <p:sp>
        <p:nvSpPr>
          <p:cNvPr id="851" name="Shape 851"/>
          <p:cNvSpPr/>
          <p:nvPr/>
        </p:nvSpPr>
        <p:spPr>
          <a:xfrm>
            <a:off x="5269005" y="3987483"/>
            <a:ext cx="235131" cy="231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0375"/>
                </a:srgbClr>
              </a:gs>
              <a:gs pos="100000">
                <a:srgbClr val="919191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52" name="Shape 852"/>
          <p:cNvSpPr/>
          <p:nvPr/>
        </p:nvSpPr>
        <p:spPr>
          <a:xfrm>
            <a:off x="5474349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53" name="Shape 8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dirty="0">
                <a:solidFill>
                  <a:schemeClr val="tx1"/>
                </a:solidFill>
              </a:rPr>
              <a:t>The [</a:t>
            </a:r>
            <a:r>
              <a:rPr b="1" dirty="0">
                <a:solidFill>
                  <a:srgbClr val="DB2800"/>
                </a:solidFill>
              </a:rPr>
              <a:t>O</a:t>
            </a:r>
            <a:r>
              <a:rPr b="1" baseline="-5999" dirty="0">
                <a:solidFill>
                  <a:srgbClr val="DB2800"/>
                </a:solidFill>
              </a:rPr>
              <a:t>3</a:t>
            </a:r>
            <a:r>
              <a:rPr dirty="0">
                <a:solidFill>
                  <a:schemeClr val="tx1"/>
                </a:solidFill>
              </a:rPr>
              <a:t>+</a:t>
            </a:r>
            <a:r>
              <a:rPr b="1" dirty="0">
                <a:solidFill>
                  <a:schemeClr val="tx1"/>
                </a:solidFill>
              </a:rPr>
              <a:t>H</a:t>
            </a:r>
            <a:r>
              <a:rPr dirty="0">
                <a:solidFill>
                  <a:schemeClr val="tx1"/>
                </a:solidFill>
              </a:rPr>
              <a:t>] system</a:t>
            </a:r>
          </a:p>
        </p:txBody>
      </p:sp>
      <p:sp>
        <p:nvSpPr>
          <p:cNvPr id="854" name="Shape 854"/>
          <p:cNvSpPr/>
          <p:nvPr/>
        </p:nvSpPr>
        <p:spPr>
          <a:xfrm>
            <a:off x="2199753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19673"/>
                </a:srgbClr>
              </a:gs>
              <a:gs pos="100000">
                <a:srgbClr val="290000">
                  <a:alpha val="19673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55" name="Shape 855"/>
          <p:cNvSpPr/>
          <p:nvPr/>
        </p:nvSpPr>
        <p:spPr>
          <a:xfrm>
            <a:off x="3796853" y="146670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56" name="Shape 856"/>
          <p:cNvSpPr/>
          <p:nvPr/>
        </p:nvSpPr>
        <p:spPr>
          <a:xfrm>
            <a:off x="3677886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57" name="Shape 857"/>
          <p:cNvSpPr/>
          <p:nvPr/>
        </p:nvSpPr>
        <p:spPr>
          <a:xfrm>
            <a:off x="3910211" y="2941649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58" name="Shape 858"/>
          <p:cNvSpPr/>
          <p:nvPr/>
        </p:nvSpPr>
        <p:spPr>
          <a:xfrm>
            <a:off x="2199753" y="5538013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59" name="Shape 859"/>
          <p:cNvSpPr/>
          <p:nvPr/>
        </p:nvSpPr>
        <p:spPr>
          <a:xfrm>
            <a:off x="3552871" y="4133350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749"/>
                </a:srgbClr>
              </a:gs>
              <a:gs pos="100000">
                <a:srgbClr val="290000">
                  <a:alpha val="2074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60" name="Shape 860"/>
          <p:cNvSpPr/>
          <p:nvPr/>
        </p:nvSpPr>
        <p:spPr>
          <a:xfrm>
            <a:off x="3668957" y="4249436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375"/>
                </a:srgbClr>
              </a:gs>
              <a:gs pos="100000">
                <a:srgbClr val="290000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61" name="Shape 861"/>
          <p:cNvSpPr/>
          <p:nvPr/>
        </p:nvSpPr>
        <p:spPr>
          <a:xfrm>
            <a:off x="2378346" y="5475505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62" name="Shape 862"/>
          <p:cNvSpPr/>
          <p:nvPr/>
        </p:nvSpPr>
        <p:spPr>
          <a:xfrm>
            <a:off x="2503362" y="5591591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63" name="Shape 863"/>
          <p:cNvSpPr/>
          <p:nvPr/>
        </p:nvSpPr>
        <p:spPr>
          <a:xfrm>
            <a:off x="3990372" y="4291672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0375"/>
                </a:srgbClr>
              </a:gs>
              <a:gs pos="100000">
                <a:srgbClr val="919191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64" name="Shape 864"/>
          <p:cNvSpPr/>
          <p:nvPr/>
        </p:nvSpPr>
        <p:spPr>
          <a:xfrm>
            <a:off x="5156020" y="2679741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65" name="Shape 865"/>
          <p:cNvSpPr/>
          <p:nvPr/>
        </p:nvSpPr>
        <p:spPr>
          <a:xfrm>
            <a:off x="5063661" y="2934886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919191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66" name="Shape 866"/>
          <p:cNvSpPr/>
          <p:nvPr/>
        </p:nvSpPr>
        <p:spPr>
          <a:xfrm>
            <a:off x="5138161" y="4113342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375"/>
                </a:srgbClr>
              </a:gs>
              <a:gs pos="100000">
                <a:srgbClr val="290000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67" name="Shape 867"/>
          <p:cNvSpPr/>
          <p:nvPr/>
        </p:nvSpPr>
        <p:spPr>
          <a:xfrm>
            <a:off x="5254247" y="4229427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375"/>
                </a:srgbClr>
              </a:gs>
              <a:gs pos="100000">
                <a:srgbClr val="290000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68" name="Shape 868"/>
          <p:cNvSpPr/>
          <p:nvPr/>
        </p:nvSpPr>
        <p:spPr>
          <a:xfrm>
            <a:off x="5575663" y="4271664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0375"/>
                </a:srgbClr>
              </a:gs>
              <a:gs pos="100000">
                <a:srgbClr val="919191">
                  <a:alpha val="20375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869" name="Image 868"/>
          <p:cNvPicPr/>
          <p:nvPr/>
        </p:nvPicPr>
        <p:blipFill>
          <a:blip r:embed="rId2">
            <a:alphaModFix amt="20749"/>
            <a:extLst/>
          </a:blip>
          <a:stretch>
            <a:fillRect/>
          </a:stretch>
        </p:blipFill>
        <p:spPr>
          <a:xfrm rot="16263">
            <a:off x="2772433" y="4245710"/>
            <a:ext cx="791798" cy="281081"/>
          </a:xfrm>
          <a:prstGeom prst="rect">
            <a:avLst/>
          </a:prstGeom>
        </p:spPr>
      </p:pic>
      <p:pic>
        <p:nvPicPr>
          <p:cNvPr id="871" name="Image 870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2035922" y="4887158"/>
            <a:ext cx="800726" cy="323244"/>
          </a:xfrm>
          <a:prstGeom prst="rect">
            <a:avLst/>
          </a:prstGeom>
        </p:spPr>
      </p:pic>
      <p:pic>
        <p:nvPicPr>
          <p:cNvPr id="873" name="Image 872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2035922" y="3458023"/>
            <a:ext cx="800726" cy="323244"/>
          </a:xfrm>
          <a:prstGeom prst="rect">
            <a:avLst/>
          </a:prstGeom>
        </p:spPr>
      </p:pic>
      <p:pic>
        <p:nvPicPr>
          <p:cNvPr id="875" name="Image 874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3514056" y="2039536"/>
            <a:ext cx="800726" cy="323243"/>
          </a:xfrm>
          <a:prstGeom prst="rect">
            <a:avLst/>
          </a:prstGeom>
        </p:spPr>
      </p:pic>
      <p:sp>
        <p:nvSpPr>
          <p:cNvPr id="877" name="Shape 877"/>
          <p:cNvSpPr/>
          <p:nvPr/>
        </p:nvSpPr>
        <p:spPr>
          <a:xfrm>
            <a:off x="5356784" y="1466501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9744"/>
                </a:srgbClr>
              </a:gs>
              <a:gs pos="100000">
                <a:srgbClr val="919191">
                  <a:alpha val="19744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878" name="Shape 878"/>
          <p:cNvSpPr/>
          <p:nvPr/>
        </p:nvSpPr>
        <p:spPr>
          <a:xfrm>
            <a:off x="5446081" y="1555797"/>
            <a:ext cx="235131" cy="23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19744"/>
                </a:srgbClr>
              </a:gs>
              <a:gs pos="100000">
                <a:srgbClr val="919191">
                  <a:alpha val="19744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879" name="Image 878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63">
            <a:off x="4225073" y="2774550"/>
            <a:ext cx="791797" cy="281082"/>
          </a:xfrm>
          <a:prstGeom prst="rect">
            <a:avLst/>
          </a:prstGeom>
        </p:spPr>
      </p:pic>
      <p:pic>
        <p:nvPicPr>
          <p:cNvPr id="881" name="Image 880"/>
          <p:cNvPicPr/>
          <p:nvPr/>
        </p:nvPicPr>
        <p:blipFill>
          <a:blip r:embed="rId2">
            <a:alphaModFix amt="19744"/>
            <a:extLst/>
          </a:blip>
          <a:stretch>
            <a:fillRect/>
          </a:stretch>
        </p:blipFill>
        <p:spPr>
          <a:xfrm rot="16263">
            <a:off x="4401447" y="1530319"/>
            <a:ext cx="791798" cy="281081"/>
          </a:xfrm>
          <a:prstGeom prst="rect">
            <a:avLst/>
          </a:prstGeom>
        </p:spPr>
      </p:pic>
      <p:pic>
        <p:nvPicPr>
          <p:cNvPr id="883" name="Image 882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16204581">
            <a:off x="2275593" y="4882687"/>
            <a:ext cx="800726" cy="323243"/>
          </a:xfrm>
          <a:prstGeom prst="rect">
            <a:avLst/>
          </a:prstGeom>
        </p:spPr>
      </p:pic>
      <p:pic>
        <p:nvPicPr>
          <p:cNvPr id="885" name="Image 884"/>
          <p:cNvPicPr/>
          <p:nvPr/>
        </p:nvPicPr>
        <p:blipFill>
          <a:blip r:embed="rId2">
            <a:alphaModFix amt="19673"/>
            <a:extLst/>
          </a:blip>
          <a:stretch>
            <a:fillRect/>
          </a:stretch>
        </p:blipFill>
        <p:spPr>
          <a:xfrm rot="16263">
            <a:off x="2780750" y="2863847"/>
            <a:ext cx="791798" cy="281082"/>
          </a:xfrm>
          <a:prstGeom prst="rect">
            <a:avLst/>
          </a:prstGeom>
        </p:spPr>
      </p:pic>
      <p:pic>
        <p:nvPicPr>
          <p:cNvPr id="887" name="Image 88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7518799">
            <a:off x="2035411" y="4234746"/>
            <a:ext cx="2382360" cy="281081"/>
          </a:xfrm>
          <a:prstGeom prst="rect">
            <a:avLst/>
          </a:prstGeom>
        </p:spPr>
      </p:pic>
      <p:pic>
        <p:nvPicPr>
          <p:cNvPr id="889" name="Image 888"/>
          <p:cNvPicPr/>
          <p:nvPr/>
        </p:nvPicPr>
        <p:blipFill>
          <a:blip r:embed="rId2">
            <a:alphaModFix amt="20375"/>
            <a:extLst/>
          </a:blip>
          <a:stretch>
            <a:fillRect/>
          </a:stretch>
        </p:blipFill>
        <p:spPr>
          <a:xfrm rot="16263">
            <a:off x="4299598" y="4266193"/>
            <a:ext cx="791798" cy="281082"/>
          </a:xfrm>
          <a:prstGeom prst="rect">
            <a:avLst/>
          </a:prstGeom>
        </p:spPr>
      </p:pic>
      <p:pic>
        <p:nvPicPr>
          <p:cNvPr id="891" name="Image 890"/>
          <p:cNvPicPr/>
          <p:nvPr/>
        </p:nvPicPr>
        <p:blipFill>
          <a:blip r:embed="rId3">
            <a:alphaModFix amt="19673"/>
            <a:extLst/>
          </a:blip>
          <a:stretch>
            <a:fillRect/>
          </a:stretch>
        </p:blipFill>
        <p:spPr>
          <a:xfrm rot="5400000">
            <a:off x="3514056" y="3494330"/>
            <a:ext cx="800726" cy="323243"/>
          </a:xfrm>
          <a:prstGeom prst="rect">
            <a:avLst/>
          </a:prstGeom>
        </p:spPr>
      </p:pic>
      <p:pic>
        <p:nvPicPr>
          <p:cNvPr id="893" name="Image 892"/>
          <p:cNvPicPr/>
          <p:nvPr/>
        </p:nvPicPr>
        <p:blipFill>
          <a:blip r:embed="rId5">
            <a:alphaModFix amt="19673"/>
            <a:extLst/>
          </a:blip>
          <a:stretch>
            <a:fillRect/>
          </a:stretch>
        </p:blipFill>
        <p:spPr>
          <a:xfrm rot="10800000">
            <a:off x="2823836" y="4151269"/>
            <a:ext cx="684943" cy="112433"/>
          </a:xfrm>
          <a:prstGeom prst="rect">
            <a:avLst/>
          </a:prstGeom>
        </p:spPr>
      </p:pic>
      <p:pic>
        <p:nvPicPr>
          <p:cNvPr id="895" name="Image 894"/>
          <p:cNvPicPr/>
          <p:nvPr/>
        </p:nvPicPr>
        <p:blipFill>
          <a:blip r:embed="rId6">
            <a:alphaModFix amt="19514"/>
            <a:extLst/>
          </a:blip>
          <a:stretch>
            <a:fillRect/>
          </a:stretch>
        </p:blipFill>
        <p:spPr>
          <a:xfrm rot="16200000">
            <a:off x="5030694" y="3449464"/>
            <a:ext cx="683600" cy="281081"/>
          </a:xfrm>
          <a:prstGeom prst="rect">
            <a:avLst/>
          </a:prstGeom>
        </p:spPr>
      </p:pic>
      <p:pic>
        <p:nvPicPr>
          <p:cNvPr id="897" name="Image 896"/>
          <p:cNvPicPr/>
          <p:nvPr/>
        </p:nvPicPr>
        <p:blipFill>
          <a:blip r:embed="rId7">
            <a:alphaModFix amt="20749"/>
            <a:extLst/>
          </a:blip>
          <a:stretch>
            <a:fillRect/>
          </a:stretch>
        </p:blipFill>
        <p:spPr>
          <a:xfrm rot="13134770">
            <a:off x="4043753" y="3495332"/>
            <a:ext cx="1106504" cy="281081"/>
          </a:xfrm>
          <a:prstGeom prst="rect">
            <a:avLst/>
          </a:prstGeom>
        </p:spPr>
      </p:pic>
      <p:sp>
        <p:nvSpPr>
          <p:cNvPr id="899" name="Shape 899"/>
          <p:cNvSpPr/>
          <p:nvPr/>
        </p:nvSpPr>
        <p:spPr>
          <a:xfrm flipV="1">
            <a:off x="6938712" y="494914"/>
            <a:ext cx="1" cy="587144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900" name="Shape 900"/>
          <p:cNvSpPr/>
          <p:nvPr/>
        </p:nvSpPr>
        <p:spPr>
          <a:xfrm>
            <a:off x="4504736" y="1368394"/>
            <a:ext cx="274114" cy="29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>
                <a:solidFill>
                  <a:srgbClr val="FFFFFF"/>
                </a:solidFill>
              </a:rPr>
              <a:t>+H</a:t>
            </a:r>
          </a:p>
        </p:txBody>
      </p:sp>
      <p:sp>
        <p:nvSpPr>
          <p:cNvPr id="901" name="Shape 901"/>
          <p:cNvSpPr/>
          <p:nvPr/>
        </p:nvSpPr>
        <p:spPr>
          <a:xfrm rot="5417269">
            <a:off x="3558951" y="1908212"/>
            <a:ext cx="283732" cy="29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700">
                <a:solidFill>
                  <a:srgbClr val="FF2E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98"/>
              <a:t>+O</a:t>
            </a:r>
          </a:p>
        </p:txBody>
      </p:sp>
      <p:pic>
        <p:nvPicPr>
          <p:cNvPr id="902" name="Image 901"/>
          <p:cNvPicPr/>
          <p:nvPr/>
        </p:nvPicPr>
        <p:blipFill>
          <a:blip r:embed="rId8">
            <a:alphaModFix amt="19514"/>
            <a:extLst/>
          </a:blip>
          <a:stretch>
            <a:fillRect/>
          </a:stretch>
        </p:blipFill>
        <p:spPr>
          <a:xfrm rot="16200000">
            <a:off x="1841976" y="4890782"/>
            <a:ext cx="771811" cy="281081"/>
          </a:xfrm>
          <a:prstGeom prst="rect">
            <a:avLst/>
          </a:prstGeom>
        </p:spPr>
      </p:pic>
      <p:sp>
        <p:nvSpPr>
          <p:cNvPr id="904" name="Shape 904"/>
          <p:cNvSpPr/>
          <p:nvPr/>
        </p:nvSpPr>
        <p:spPr>
          <a:xfrm>
            <a:off x="7080296" y="104469"/>
            <a:ext cx="1490536" cy="465192"/>
          </a:xfrm>
          <a:prstGeom prst="rect">
            <a:avLst/>
          </a:prstGeom>
          <a:gradFill>
            <a:gsLst>
              <a:gs pos="0">
                <a:srgbClr val="55D7FF">
                  <a:alpha val="64510"/>
                </a:srgbClr>
              </a:gs>
              <a:gs pos="100000">
                <a:srgbClr val="2C4E9E">
                  <a:alpha val="6451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300" cap="all" spc="687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023" spc="483">
                <a:solidFill>
                  <a:srgbClr val="FFFFFF"/>
                </a:solidFill>
              </a:rPr>
              <a:t>@ 10 K</a:t>
            </a:r>
          </a:p>
        </p:txBody>
      </p:sp>
      <p:sp>
        <p:nvSpPr>
          <p:cNvPr id="905" name="Shape 905"/>
          <p:cNvSpPr/>
          <p:nvPr/>
        </p:nvSpPr>
        <p:spPr>
          <a:xfrm>
            <a:off x="7080296" y="923486"/>
            <a:ext cx="1490536" cy="465192"/>
          </a:xfrm>
          <a:prstGeom prst="rect">
            <a:avLst/>
          </a:prstGeom>
          <a:gradFill>
            <a:gsLst>
              <a:gs pos="0">
                <a:srgbClr val="FF2E00">
                  <a:alpha val="64510"/>
                </a:srgbClr>
              </a:gs>
              <a:gs pos="100000">
                <a:srgbClr val="000000">
                  <a:alpha val="6451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300" cap="all" spc="687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023" spc="483">
                <a:solidFill>
                  <a:srgbClr val="FFFFFF"/>
                </a:solidFill>
              </a:rPr>
              <a:t>@ 45 K</a:t>
            </a:r>
          </a:p>
        </p:txBody>
      </p:sp>
      <p:sp>
        <p:nvSpPr>
          <p:cNvPr id="906" name="Shape 906"/>
          <p:cNvSpPr/>
          <p:nvPr/>
        </p:nvSpPr>
        <p:spPr>
          <a:xfrm>
            <a:off x="2199753" y="4055299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749"/>
                </a:srgbClr>
              </a:gs>
              <a:gs pos="100000">
                <a:srgbClr val="290000">
                  <a:alpha val="2074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907" name="Shape 907"/>
          <p:cNvSpPr/>
          <p:nvPr/>
        </p:nvSpPr>
        <p:spPr>
          <a:xfrm>
            <a:off x="2315838" y="4171385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>
                  <a:alpha val="20749"/>
                </a:srgbClr>
              </a:gs>
              <a:gs pos="100000">
                <a:srgbClr val="290000">
                  <a:alpha val="20749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pic>
        <p:nvPicPr>
          <p:cNvPr id="908" name="Capture d’écran 2014-10-16 à 09.08.48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23935" y="2606392"/>
            <a:ext cx="4000501" cy="3000376"/>
          </a:xfrm>
          <a:prstGeom prst="rect">
            <a:avLst/>
          </a:prstGeom>
          <a:ln w="38100">
            <a:solidFill>
              <a:srgbClr val="8B1906"/>
            </a:solidFill>
            <a:miter lim="400000"/>
          </a:ln>
        </p:spPr>
      </p:pic>
      <p:sp>
        <p:nvSpPr>
          <p:cNvPr id="909" name="Shape 909"/>
          <p:cNvSpPr/>
          <p:nvPr/>
        </p:nvSpPr>
        <p:spPr>
          <a:xfrm>
            <a:off x="1613449" y="1108940"/>
            <a:ext cx="4804007" cy="1363258"/>
          </a:xfrm>
          <a:prstGeom prst="rect">
            <a:avLst/>
          </a:prstGeom>
          <a:blipFill>
            <a:blip r:embed="rId10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953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Yes, it works, but 80% </a:t>
            </a:r>
            <a:r>
              <a:rPr sz="1969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+/-20</a:t>
            </a:r>
            <a:endParaRPr sz="2953" b="1"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953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of expected water is missing !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953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—&gt; « Chemical desorption »</a:t>
            </a:r>
          </a:p>
        </p:txBody>
      </p:sp>
      <p:sp>
        <p:nvSpPr>
          <p:cNvPr id="910" name="Shape 910"/>
          <p:cNvSpPr/>
          <p:nvPr/>
        </p:nvSpPr>
        <p:spPr>
          <a:xfrm>
            <a:off x="8944879" y="795240"/>
            <a:ext cx="473065" cy="47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911" name="Shape 911"/>
          <p:cNvSpPr/>
          <p:nvPr/>
        </p:nvSpPr>
        <p:spPr>
          <a:xfrm>
            <a:off x="9140998" y="919806"/>
            <a:ext cx="473065" cy="472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FC343A"/>
              </a:gs>
              <a:gs pos="100000">
                <a:srgbClr val="29000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918" name="Shape 918"/>
          <p:cNvSpPr/>
          <p:nvPr/>
        </p:nvSpPr>
        <p:spPr>
          <a:xfrm>
            <a:off x="9605134" y="311745"/>
            <a:ext cx="749530" cy="779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261" y="17932"/>
                  <a:pt x="17461" y="10732"/>
                  <a:pt x="21600" y="0"/>
                </a:cubicBezTo>
              </a:path>
            </a:pathLst>
          </a:custGeom>
          <a:ln w="101600">
            <a:solidFill>
              <a:srgbClr val="DE9000"/>
            </a:solidFill>
            <a:miter lim="400000"/>
            <a:tailEnd type="stealth"/>
          </a:ln>
        </p:spPr>
        <p:txBody>
          <a:bodyPr/>
          <a:lstStyle/>
          <a:p>
            <a:pPr lvl="0"/>
            <a:endParaRPr sz="1266"/>
          </a:p>
        </p:txBody>
      </p:sp>
      <p:sp>
        <p:nvSpPr>
          <p:cNvPr id="913" name="Shape 913"/>
          <p:cNvSpPr/>
          <p:nvPr/>
        </p:nvSpPr>
        <p:spPr>
          <a:xfrm>
            <a:off x="8703211" y="1418110"/>
            <a:ext cx="1482638" cy="205664"/>
          </a:xfrm>
          <a:prstGeom prst="rect">
            <a:avLst/>
          </a:prstGeom>
          <a:blipFill>
            <a:blip r:embed="rId11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 sz="1687"/>
          </a:p>
        </p:txBody>
      </p:sp>
      <p:sp>
        <p:nvSpPr>
          <p:cNvPr id="914" name="Shape 914"/>
          <p:cNvSpPr/>
          <p:nvPr/>
        </p:nvSpPr>
        <p:spPr>
          <a:xfrm>
            <a:off x="6568610" y="2594320"/>
            <a:ext cx="262257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b="1" i="1">
                <a:solidFill>
                  <a:srgbClr val="000000"/>
                </a:solidFill>
              </a:defRPr>
            </a:lvl1pPr>
          </a:lstStyle>
          <a:p>
            <a:pPr lvl="0">
              <a:defRPr b="0" i="0"/>
            </a:pPr>
            <a:r>
              <a:rPr sz="1266"/>
              <a:t>Dulieu, Cazaux et al Nat. Sci. Rep. 2013</a:t>
            </a:r>
          </a:p>
        </p:txBody>
      </p:sp>
      <p:grpSp>
        <p:nvGrpSpPr>
          <p:cNvPr id="917" name="Group 917"/>
          <p:cNvGrpSpPr/>
          <p:nvPr/>
        </p:nvGrpSpPr>
        <p:grpSpPr>
          <a:xfrm>
            <a:off x="1668602" y="2516338"/>
            <a:ext cx="4705946" cy="3062884"/>
            <a:chOff x="-190500" y="-190500"/>
            <a:chExt cx="6692900" cy="4356100"/>
          </a:xfrm>
        </p:grpSpPr>
        <p:pic>
          <p:nvPicPr>
            <p:cNvPr id="916" name="Capture d’écran 2014-06-05 à 16.13.56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6311900" cy="3949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5" name="Image 914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90500" y="-190500"/>
              <a:ext cx="6692900" cy="4356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asted-image.tif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717384" y="1116839"/>
            <a:ext cx="5847749" cy="4908473"/>
          </a:xfrm>
          <a:prstGeom prst="rect">
            <a:avLst/>
          </a:prstGeom>
          <a:ln w="12700">
            <a:miter lim="400000"/>
          </a:ln>
        </p:spPr>
      </p:pic>
      <p:sp>
        <p:nvSpPr>
          <p:cNvPr id="1049" name="Shape 1049"/>
          <p:cNvSpPr>
            <a:spLocks noGrp="1"/>
          </p:cNvSpPr>
          <p:nvPr>
            <p:ph type="title"/>
          </p:nvPr>
        </p:nvSpPr>
        <p:spPr>
          <a:xfrm>
            <a:off x="453415" y="-344647"/>
            <a:ext cx="6656512" cy="1431663"/>
          </a:xfrm>
          <a:prstGeom prst="rect">
            <a:avLst/>
          </a:prstGeom>
        </p:spPr>
        <p:txBody>
          <a:bodyPr/>
          <a:lstStyle>
            <a:lvl1pPr>
              <a:defRPr sz="4800" spc="768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3375" b="1" cap="all" spc="540" dirty="0">
                <a:solidFill>
                  <a:srgbClr val="FF0000"/>
                </a:solidFill>
              </a:rPr>
              <a:t>O</a:t>
            </a:r>
            <a:r>
              <a:rPr lang="fr-FR" sz="3375" cap="all" spc="540" dirty="0">
                <a:solidFill>
                  <a:schemeClr val="tx1"/>
                </a:solidFill>
              </a:rPr>
              <a:t> and</a:t>
            </a:r>
            <a:r>
              <a:rPr sz="3375" cap="all" spc="540" dirty="0">
                <a:solidFill>
                  <a:schemeClr val="tx1"/>
                </a:solidFill>
              </a:rPr>
              <a:t> </a:t>
            </a:r>
            <a:r>
              <a:rPr sz="3375" b="1" cap="all" spc="540" dirty="0">
                <a:solidFill>
                  <a:schemeClr val="tx1"/>
                </a:solidFill>
              </a:rPr>
              <a:t>H</a:t>
            </a:r>
            <a:r>
              <a:rPr lang="fr-FR" sz="3375" cap="all" spc="540" dirty="0">
                <a:solidFill>
                  <a:schemeClr val="tx1"/>
                </a:solidFill>
              </a:rPr>
              <a:t> </a:t>
            </a:r>
            <a:r>
              <a:rPr lang="fr-FR" sz="3375" cap="all" spc="540" dirty="0" err="1">
                <a:solidFill>
                  <a:schemeClr val="tx1"/>
                </a:solidFill>
              </a:rPr>
              <a:t>reactivity</a:t>
            </a:r>
            <a:endParaRPr sz="3375" cap="all" spc="540" dirty="0">
              <a:solidFill>
                <a:schemeClr val="tx1"/>
              </a:solidFill>
            </a:endParaRPr>
          </a:p>
        </p:txBody>
      </p:sp>
      <p:sp>
        <p:nvSpPr>
          <p:cNvPr id="1050" name="Shape 1050"/>
          <p:cNvSpPr>
            <a:spLocks noGrp="1"/>
          </p:cNvSpPr>
          <p:nvPr>
            <p:ph type="body" idx="1"/>
          </p:nvPr>
        </p:nvSpPr>
        <p:spPr>
          <a:xfrm>
            <a:off x="1969638" y="600301"/>
            <a:ext cx="9339063" cy="625079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250" cap="all" spc="360" dirty="0" err="1">
                <a:solidFill>
                  <a:srgbClr val="55D7FF"/>
                </a:solidFill>
              </a:rPr>
              <a:t>Domi</a:t>
            </a:r>
            <a:r>
              <a:rPr lang="fr-FR" sz="2250" cap="all" spc="360" dirty="0" err="1">
                <a:solidFill>
                  <a:srgbClr val="55D7FF"/>
                </a:solidFill>
              </a:rPr>
              <a:t>nated</a:t>
            </a:r>
            <a:r>
              <a:rPr sz="2250" cap="all" spc="360" dirty="0">
                <a:solidFill>
                  <a:srgbClr val="55D7FF"/>
                </a:solidFill>
              </a:rPr>
              <a:t> </a:t>
            </a:r>
            <a:r>
              <a:rPr lang="fr-FR" sz="2250" cap="all" spc="360" dirty="0">
                <a:solidFill>
                  <a:srgbClr val="55D7FF"/>
                </a:solidFill>
              </a:rPr>
              <a:t>by</a:t>
            </a:r>
            <a:r>
              <a:rPr sz="2250" cap="all" spc="360" dirty="0">
                <a:solidFill>
                  <a:srgbClr val="55D7FF"/>
                </a:solidFill>
              </a:rPr>
              <a:t> H</a:t>
            </a:r>
            <a:r>
              <a:rPr sz="2250" cap="all" spc="360" baseline="-5999" dirty="0">
                <a:solidFill>
                  <a:srgbClr val="55D7FF"/>
                </a:solidFill>
              </a:rPr>
              <a:t>2</a:t>
            </a:r>
            <a:r>
              <a:rPr sz="2250" cap="all" spc="360" dirty="0">
                <a:solidFill>
                  <a:srgbClr val="55D7FF"/>
                </a:solidFill>
              </a:rPr>
              <a:t>O, </a:t>
            </a:r>
            <a:r>
              <a:rPr lang="fr-FR" sz="2250" cap="all" spc="360" dirty="0">
                <a:solidFill>
                  <a:srgbClr val="55D7FF"/>
                </a:solidFill>
              </a:rPr>
              <a:t>but</a:t>
            </a:r>
            <a:r>
              <a:rPr sz="2250" cap="all" spc="360" dirty="0">
                <a:solidFill>
                  <a:srgbClr val="55D7FF"/>
                </a:solidFill>
              </a:rPr>
              <a:t> H</a:t>
            </a:r>
            <a:r>
              <a:rPr sz="2250" cap="all" spc="360" baseline="-5999" dirty="0">
                <a:solidFill>
                  <a:srgbClr val="55D7FF"/>
                </a:solidFill>
              </a:rPr>
              <a:t>2</a:t>
            </a:r>
            <a:r>
              <a:rPr sz="2250" cap="all" spc="360" dirty="0">
                <a:solidFill>
                  <a:srgbClr val="55D7FF"/>
                </a:solidFill>
              </a:rPr>
              <a:t>O</a:t>
            </a:r>
            <a:r>
              <a:rPr sz="2250" cap="all" spc="360" baseline="-5999" dirty="0">
                <a:solidFill>
                  <a:srgbClr val="55D7FF"/>
                </a:solidFill>
              </a:rPr>
              <a:t>2</a:t>
            </a:r>
            <a:r>
              <a:rPr sz="2250" cap="all" spc="360" dirty="0">
                <a:solidFill>
                  <a:srgbClr val="55D7FF"/>
                </a:solidFill>
              </a:rPr>
              <a:t> a</a:t>
            </a:r>
            <a:r>
              <a:rPr lang="fr-FR" sz="2250" cap="all" spc="360" dirty="0" err="1">
                <a:solidFill>
                  <a:srgbClr val="55D7FF"/>
                </a:solidFill>
              </a:rPr>
              <a:t>lso</a:t>
            </a:r>
            <a:r>
              <a:rPr lang="fr-FR" sz="2250" cap="all" spc="360" dirty="0">
                <a:solidFill>
                  <a:srgbClr val="55D7FF"/>
                </a:solidFill>
              </a:rPr>
              <a:t> </a:t>
            </a:r>
            <a:r>
              <a:rPr lang="fr-FR" sz="2250" cap="all" spc="360" dirty="0" err="1">
                <a:solidFill>
                  <a:srgbClr val="55D7FF"/>
                </a:solidFill>
              </a:rPr>
              <a:t>formed</a:t>
            </a:r>
            <a:endParaRPr sz="2250" cap="all" spc="360" dirty="0">
              <a:solidFill>
                <a:srgbClr val="55D7FF"/>
              </a:solidFill>
            </a:endParaRPr>
          </a:p>
        </p:txBody>
      </p:sp>
      <p:sp>
        <p:nvSpPr>
          <p:cNvPr id="1051" name="Shape 1051"/>
          <p:cNvSpPr/>
          <p:nvPr/>
        </p:nvSpPr>
        <p:spPr>
          <a:xfrm>
            <a:off x="1794235" y="6193499"/>
            <a:ext cx="9775723" cy="62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2500" lnSpcReduction="10000"/>
          </a:bodyPr>
          <a:lstStyle>
            <a:lvl1pPr algn="l">
              <a:defRPr sz="3200" cap="all" spc="512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lang="fr-FR" sz="2250" spc="360" dirty="0">
                <a:solidFill>
                  <a:schemeClr val="tx1"/>
                </a:solidFill>
              </a:rPr>
              <a:t>And </a:t>
            </a:r>
            <a:r>
              <a:rPr lang="fr-FR" sz="2250" spc="360" dirty="0" err="1">
                <a:solidFill>
                  <a:schemeClr val="tx1"/>
                </a:solidFill>
              </a:rPr>
              <a:t>chemical</a:t>
            </a:r>
            <a:r>
              <a:rPr lang="fr-FR" sz="2250" spc="360" dirty="0">
                <a:solidFill>
                  <a:schemeClr val="tx1"/>
                </a:solidFill>
              </a:rPr>
              <a:t> desorption </a:t>
            </a:r>
            <a:r>
              <a:rPr lang="fr-FR" sz="2250" spc="360" dirty="0" err="1">
                <a:solidFill>
                  <a:schemeClr val="tx1"/>
                </a:solidFill>
              </a:rPr>
              <a:t>is</a:t>
            </a:r>
            <a:r>
              <a:rPr lang="fr-FR" sz="2250" spc="360" dirty="0">
                <a:solidFill>
                  <a:schemeClr val="tx1"/>
                </a:solidFill>
              </a:rPr>
              <a:t> important, </a:t>
            </a:r>
          </a:p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lang="fr-FR" sz="2250" spc="360" dirty="0" err="1">
                <a:solidFill>
                  <a:schemeClr val="tx1"/>
                </a:solidFill>
              </a:rPr>
              <a:t>morphology</a:t>
            </a:r>
            <a:r>
              <a:rPr lang="fr-FR" sz="2250" spc="360" dirty="0">
                <a:solidFill>
                  <a:schemeClr val="tx1"/>
                </a:solidFill>
              </a:rPr>
              <a:t> </a:t>
            </a:r>
            <a:r>
              <a:rPr lang="fr-FR" sz="2250" spc="360" dirty="0" err="1">
                <a:solidFill>
                  <a:schemeClr val="tx1"/>
                </a:solidFill>
              </a:rPr>
              <a:t>is</a:t>
            </a:r>
            <a:r>
              <a:rPr lang="fr-FR" sz="2250" spc="360" dirty="0">
                <a:solidFill>
                  <a:schemeClr val="tx1"/>
                </a:solidFill>
              </a:rPr>
              <a:t> </a:t>
            </a:r>
            <a:r>
              <a:rPr lang="fr-FR" sz="2250" spc="360" dirty="0" err="1">
                <a:solidFill>
                  <a:schemeClr val="tx1"/>
                </a:solidFill>
              </a:rPr>
              <a:t>amorphous</a:t>
            </a:r>
            <a:r>
              <a:rPr lang="fr-FR" sz="2250" spc="360" dirty="0">
                <a:solidFill>
                  <a:schemeClr val="tx1"/>
                </a:solidFill>
              </a:rPr>
              <a:t> and compact (Accolla+13)</a:t>
            </a:r>
            <a:endParaRPr sz="2250" spc="36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9CEF81-AD56-4AFF-BD01-C30B1E1C6EBC}"/>
              </a:ext>
            </a:extLst>
          </p:cNvPr>
          <p:cNvSpPr txBox="1"/>
          <p:nvPr/>
        </p:nvSpPr>
        <p:spPr>
          <a:xfrm flipH="1">
            <a:off x="1717384" y="1404318"/>
            <a:ext cx="300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accent1"/>
                </a:solidFill>
              </a:rPr>
              <a:t>Minisale&amp;Dulieu</a:t>
            </a:r>
            <a:r>
              <a:rPr lang="fr-FR" sz="1400" dirty="0">
                <a:solidFill>
                  <a:schemeClr val="accent1"/>
                </a:solidFill>
              </a:rPr>
              <a:t>, </a:t>
            </a:r>
            <a:r>
              <a:rPr lang="fr-FR" sz="1400" i="1" dirty="0">
                <a:solidFill>
                  <a:schemeClr val="accent1"/>
                </a:solidFill>
              </a:rPr>
              <a:t>JCP</a:t>
            </a:r>
            <a:r>
              <a:rPr lang="fr-FR" sz="1400" dirty="0">
                <a:solidFill>
                  <a:schemeClr val="accent1"/>
                </a:solidFill>
              </a:rPr>
              <a:t>, 2014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9E19D6-4209-4770-8968-52FE37E651CE}"/>
              </a:ext>
            </a:extLst>
          </p:cNvPr>
          <p:cNvSpPr txBox="1"/>
          <p:nvPr/>
        </p:nvSpPr>
        <p:spPr>
          <a:xfrm>
            <a:off x="8262695" y="1738563"/>
            <a:ext cx="3265275" cy="212365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4400" dirty="0"/>
              <a:t>Water </a:t>
            </a:r>
            <a:r>
              <a:rPr lang="fr-FR" sz="4400" dirty="0" err="1"/>
              <a:t>is</a:t>
            </a:r>
            <a:r>
              <a:rPr lang="fr-FR" sz="4400" dirty="0"/>
              <a:t> a </a:t>
            </a:r>
            <a:r>
              <a:rPr lang="fr-FR" sz="4400" dirty="0" err="1"/>
              <a:t>chemical</a:t>
            </a:r>
            <a:r>
              <a:rPr lang="fr-FR" sz="4400" dirty="0"/>
              <a:t> </a:t>
            </a:r>
            <a:r>
              <a:rPr lang="fr-FR" sz="4400" dirty="0" err="1"/>
              <a:t>attactor</a:t>
            </a:r>
            <a:r>
              <a:rPr lang="fr-FR" sz="4400" dirty="0"/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BAECE2-C6CB-4F2E-8C48-4DF1F7E55022}"/>
              </a:ext>
            </a:extLst>
          </p:cNvPr>
          <p:cNvSpPr/>
          <p:nvPr/>
        </p:nvSpPr>
        <p:spPr>
          <a:xfrm>
            <a:off x="8262695" y="4375404"/>
            <a:ext cx="300749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dirty="0"/>
              <a:t>So </a:t>
            </a:r>
            <a:r>
              <a:rPr lang="fr-FR" dirty="0" err="1"/>
              <a:t>seems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peptide bonds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">
            <a:extLst>
              <a:ext uri="{FF2B5EF4-FFF2-40B4-BE49-F238E27FC236}">
                <a16:creationId xmlns:a16="http://schemas.microsoft.com/office/drawing/2014/main" id="{CABA9513-4642-4630-B5AD-6ED3135CC680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 l="-16" t="-21" r="-16" b="-21"/>
          <a:stretch>
            <a:fillRect/>
          </a:stretch>
        </p:blipFill>
        <p:spPr>
          <a:xfrm>
            <a:off x="100306" y="-30581"/>
            <a:ext cx="5291239" cy="3691976"/>
          </a:xfrm>
          <a:prstGeom prst="rect">
            <a:avLst/>
          </a:prstGeom>
          <a:ln>
            <a:noFill/>
            <a:prstDash/>
          </a:ln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AD72131B-2695-4764-8D80-4BBF29C205E2}"/>
              </a:ext>
            </a:extLst>
          </p:cNvPr>
          <p:cNvGrpSpPr>
            <a:grpSpLocks/>
          </p:cNvGrpSpPr>
          <p:nvPr/>
        </p:nvGrpSpPr>
        <p:grpSpPr bwMode="auto">
          <a:xfrm>
            <a:off x="4345145" y="2424251"/>
            <a:ext cx="2705020" cy="4250106"/>
            <a:chOff x="36" y="1045"/>
            <a:chExt cx="2423" cy="380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4810DE67-A0A1-41F0-AD4D-BF906A47C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077"/>
              <a:ext cx="2359" cy="3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7A61A8F7-24A1-492A-9662-9B4781CC1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" y="1045"/>
              <a:ext cx="2423" cy="3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5F81C3A-B7E4-49F8-A9E1-5FA41D863F55}"/>
              </a:ext>
            </a:extLst>
          </p:cNvPr>
          <p:cNvSpPr txBox="1"/>
          <p:nvPr/>
        </p:nvSpPr>
        <p:spPr>
          <a:xfrm>
            <a:off x="6197180" y="277372"/>
            <a:ext cx="60338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Molecules</a:t>
            </a:r>
            <a:r>
              <a:rPr lang="fr-FR" sz="2000" dirty="0"/>
              <a:t> are </a:t>
            </a:r>
            <a:r>
              <a:rPr lang="fr-FR" sz="2000" dirty="0" err="1"/>
              <a:t>remote</a:t>
            </a:r>
            <a:r>
              <a:rPr lang="fr-FR" sz="2000" dirty="0"/>
              <a:t> </a:t>
            </a:r>
            <a:r>
              <a:rPr lang="fr-FR" sz="2000" dirty="0" err="1"/>
              <a:t>tracers</a:t>
            </a:r>
            <a:r>
              <a:rPr lang="fr-FR" sz="2000" dirty="0"/>
              <a:t> in </a:t>
            </a:r>
            <a:r>
              <a:rPr lang="fr-FR" sz="2000" dirty="0" err="1"/>
              <a:t>space</a:t>
            </a:r>
            <a:r>
              <a:rPr lang="fr-FR" sz="2000" dirty="0"/>
              <a:t> and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Dusty</a:t>
            </a:r>
            <a:r>
              <a:rPr lang="fr-FR" sz="2000" dirty="0"/>
              <a:t> grains </a:t>
            </a:r>
            <a:r>
              <a:rPr lang="fr-FR" sz="2000" dirty="0" err="1"/>
              <a:t>forms</a:t>
            </a:r>
            <a:r>
              <a:rPr lang="fr-FR" sz="2000" dirty="0"/>
              <a:t> </a:t>
            </a:r>
            <a:r>
              <a:rPr lang="fr-FR" sz="2000" dirty="0" err="1"/>
              <a:t>planets</a:t>
            </a:r>
            <a:r>
              <a:rPr lang="fr-FR" sz="20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They are also the </a:t>
            </a:r>
            <a:r>
              <a:rPr lang="fr-FR" sz="2000" dirty="0" err="1"/>
              <a:t>nanocatalysts</a:t>
            </a:r>
            <a:r>
              <a:rPr lang="fr-FR" sz="2000" dirty="0"/>
              <a:t> of </a:t>
            </a:r>
            <a:r>
              <a:rPr lang="fr-FR" sz="2000" dirty="0" err="1"/>
              <a:t>our</a:t>
            </a:r>
            <a:r>
              <a:rPr lang="fr-FR" sz="2000" dirty="0"/>
              <a:t> </a:t>
            </a:r>
            <a:r>
              <a:rPr lang="fr-FR" sz="2000" dirty="0" err="1"/>
              <a:t>Universe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Beyond all the </a:t>
            </a:r>
            <a:r>
              <a:rPr lang="fr-FR" sz="2000" dirty="0" err="1"/>
              <a:t>molecular</a:t>
            </a:r>
            <a:r>
              <a:rPr lang="fr-FR" sz="2000" dirty="0"/>
              <a:t> </a:t>
            </a:r>
            <a:r>
              <a:rPr lang="fr-FR" sz="2000" dirty="0" err="1"/>
              <a:t>complexity</a:t>
            </a:r>
            <a:r>
              <a:rPr lang="fr-FR" sz="2000" dirty="0"/>
              <a:t> </a:t>
            </a:r>
            <a:r>
              <a:rPr lang="fr-FR" sz="2000" dirty="0" err="1"/>
              <a:t>reachable</a:t>
            </a:r>
            <a:r>
              <a:rPr lang="fr-FR" sz="2000" dirty="0"/>
              <a:t>, </a:t>
            </a:r>
          </a:p>
          <a:p>
            <a:r>
              <a:rPr lang="fr-FR" sz="2000" dirty="0"/>
              <a:t>     </a:t>
            </a:r>
            <a:r>
              <a:rPr lang="fr-FR" sz="2000" dirty="0" err="1"/>
              <a:t>we</a:t>
            </a:r>
            <a:r>
              <a:rPr lang="fr-FR" sz="2000" dirty="0"/>
              <a:t> follow the « minimum </a:t>
            </a:r>
            <a:r>
              <a:rPr lang="fr-FR" sz="2000" dirty="0" err="1"/>
              <a:t>energy</a:t>
            </a:r>
            <a:r>
              <a:rPr lang="fr-FR" sz="2000" dirty="0"/>
              <a:t> </a:t>
            </a:r>
            <a:r>
              <a:rPr lang="fr-FR" sz="2000" dirty="0" err="1"/>
              <a:t>path</a:t>
            </a:r>
            <a:r>
              <a:rPr lang="fr-FR" sz="2000" dirty="0"/>
              <a:t> » </a:t>
            </a: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seems</a:t>
            </a:r>
            <a:endParaRPr lang="fr-FR" sz="2000" dirty="0"/>
          </a:p>
          <a:p>
            <a:r>
              <a:rPr lang="fr-FR" sz="2000" dirty="0"/>
              <a:t>      to focus on few </a:t>
            </a:r>
            <a:r>
              <a:rPr lang="fr-FR" sz="2000" dirty="0" err="1"/>
              <a:t>selected</a:t>
            </a:r>
            <a:r>
              <a:rPr lang="fr-FR" sz="2000" dirty="0"/>
              <a:t> </a:t>
            </a:r>
            <a:r>
              <a:rPr lang="fr-FR" sz="2000" dirty="0" err="1"/>
              <a:t>molecules</a:t>
            </a:r>
            <a:endParaRPr lang="fr-FR" sz="2000" dirty="0"/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AA1DD0-C326-4C45-8BC0-7A25749F0542}"/>
              </a:ext>
            </a:extLst>
          </p:cNvPr>
          <p:cNvSpPr txBox="1"/>
          <p:nvPr/>
        </p:nvSpPr>
        <p:spPr>
          <a:xfrm>
            <a:off x="7147238" y="2424251"/>
            <a:ext cx="48401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Hydrogenation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the driver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chemistry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Water has </a:t>
            </a:r>
            <a:r>
              <a:rPr lang="fr-FR" sz="2000" dirty="0" err="1"/>
              <a:t>specific</a:t>
            </a:r>
            <a:r>
              <a:rPr lang="fr-FR" sz="2000" dirty="0"/>
              <a:t> </a:t>
            </a:r>
            <a:r>
              <a:rPr lang="fr-FR" sz="2000" dirty="0" err="1"/>
              <a:t>catalytic</a:t>
            </a:r>
            <a:r>
              <a:rPr lang="fr-FR" sz="2000" dirty="0"/>
              <a:t> </a:t>
            </a:r>
            <a:r>
              <a:rPr lang="fr-FR" sz="2000" dirty="0" err="1"/>
              <a:t>properties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Quantum tunneling </a:t>
            </a:r>
            <a:r>
              <a:rPr lang="fr-FR" sz="2000" dirty="0" err="1"/>
              <a:t>domintate</a:t>
            </a:r>
            <a:r>
              <a:rPr lang="fr-FR" sz="2000" dirty="0"/>
              <a:t> at </a:t>
            </a:r>
            <a:r>
              <a:rPr lang="fr-FR" sz="2000" dirty="0" err="1"/>
              <a:t>low</a:t>
            </a:r>
            <a:r>
              <a:rPr lang="fr-FR" sz="2000" dirty="0"/>
              <a:t>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B98C016-508B-401D-8725-9C329DEEF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93" y="5037110"/>
            <a:ext cx="6210984" cy="103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7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6E449E5-0560-48BF-A1F7-B6F9B26C89FE}"/>
              </a:ext>
            </a:extLst>
          </p:cNvPr>
          <p:cNvCxnSpPr>
            <a:cxnSpLocks/>
          </p:cNvCxnSpPr>
          <p:nvPr/>
        </p:nvCxnSpPr>
        <p:spPr>
          <a:xfrm>
            <a:off x="1106227" y="5681562"/>
            <a:ext cx="8191777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98A6ED1-ED53-4B9A-A524-2D55263166C2}"/>
              </a:ext>
            </a:extLst>
          </p:cNvPr>
          <p:cNvSpPr txBox="1"/>
          <p:nvPr/>
        </p:nvSpPr>
        <p:spPr>
          <a:xfrm>
            <a:off x="0" y="-40277"/>
            <a:ext cx="1065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One section of LHC vs the </a:t>
            </a:r>
            <a:r>
              <a:rPr lang="fr-FR" sz="2800" dirty="0" err="1"/>
              <a:t>pre-stellard</a:t>
            </a:r>
            <a:r>
              <a:rPr lang="fr-FR" sz="2800" dirty="0"/>
              <a:t> </a:t>
            </a:r>
            <a:r>
              <a:rPr lang="fr-FR" sz="2800" dirty="0" err="1"/>
              <a:t>dark</a:t>
            </a:r>
            <a:r>
              <a:rPr lang="fr-FR" sz="2800" dirty="0"/>
              <a:t> </a:t>
            </a:r>
            <a:r>
              <a:rPr lang="fr-FR" sz="2800" dirty="0" err="1"/>
              <a:t>core</a:t>
            </a:r>
            <a:r>
              <a:rPr lang="fr-FR" sz="2800" dirty="0"/>
              <a:t> L1544 (in Taurus)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4CB1A0-8691-4769-95D3-B0D949E6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932" y="515293"/>
            <a:ext cx="6921552" cy="298809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3E7D3F-1399-4BA0-8EC1-4633138BC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0" y="554323"/>
            <a:ext cx="3851745" cy="3583797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6323843-15CE-4D02-9D48-BE7A81467885}"/>
              </a:ext>
            </a:extLst>
          </p:cNvPr>
          <p:cNvCxnSpPr>
            <a:cxnSpLocks/>
          </p:cNvCxnSpPr>
          <p:nvPr/>
        </p:nvCxnSpPr>
        <p:spPr>
          <a:xfrm flipH="1" flipV="1">
            <a:off x="5532948" y="1384377"/>
            <a:ext cx="20255" cy="2779901"/>
          </a:xfrm>
          <a:prstGeom prst="straightConnector1">
            <a:avLst/>
          </a:prstGeom>
          <a:ln w="254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12AE235-99B6-4CB6-9307-94CA5990FAD9}"/>
              </a:ext>
            </a:extLst>
          </p:cNvPr>
          <p:cNvCxnSpPr>
            <a:cxnSpLocks/>
          </p:cNvCxnSpPr>
          <p:nvPr/>
        </p:nvCxnSpPr>
        <p:spPr>
          <a:xfrm>
            <a:off x="5220288" y="1377553"/>
            <a:ext cx="2992321" cy="0"/>
          </a:xfrm>
          <a:prstGeom prst="straightConnector1">
            <a:avLst/>
          </a:prstGeom>
          <a:ln w="25400">
            <a:prstDash val="dash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8B65CC9-2BA5-45EA-9DDC-DFD052CE7FFE}"/>
              </a:ext>
            </a:extLst>
          </p:cNvPr>
          <p:cNvCxnSpPr>
            <a:cxnSpLocks/>
          </p:cNvCxnSpPr>
          <p:nvPr/>
        </p:nvCxnSpPr>
        <p:spPr>
          <a:xfrm flipV="1">
            <a:off x="10722429" y="2645734"/>
            <a:ext cx="236727" cy="1453767"/>
          </a:xfrm>
          <a:prstGeom prst="straightConnector1">
            <a:avLst/>
          </a:prstGeom>
          <a:ln w="254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6956B98-EBC5-4E51-8E6A-C73D64BFEB24}"/>
              </a:ext>
            </a:extLst>
          </p:cNvPr>
          <p:cNvSpPr txBox="1"/>
          <p:nvPr/>
        </p:nvSpPr>
        <p:spPr>
          <a:xfrm>
            <a:off x="9297384" y="4106729"/>
            <a:ext cx="221094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/>
              <a:t>Ts= 6 K – 14 K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6DEED42-FF56-49B7-88AC-138D3E70655B}"/>
              </a:ext>
            </a:extLst>
          </p:cNvPr>
          <p:cNvCxnSpPr>
            <a:cxnSpLocks/>
          </p:cNvCxnSpPr>
          <p:nvPr/>
        </p:nvCxnSpPr>
        <p:spPr>
          <a:xfrm flipH="1" flipV="1">
            <a:off x="8683326" y="2592898"/>
            <a:ext cx="1228117" cy="1513831"/>
          </a:xfrm>
          <a:prstGeom prst="straightConnector1">
            <a:avLst/>
          </a:prstGeom>
          <a:ln w="254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Cylindre 24">
            <a:extLst>
              <a:ext uri="{FF2B5EF4-FFF2-40B4-BE49-F238E27FC236}">
                <a16:creationId xmlns:a16="http://schemas.microsoft.com/office/drawing/2014/main" id="{2C7379A7-30B1-464A-A6D7-7D338E9A2FC7}"/>
              </a:ext>
            </a:extLst>
          </p:cNvPr>
          <p:cNvSpPr/>
          <p:nvPr/>
        </p:nvSpPr>
        <p:spPr>
          <a:xfrm rot="5400000">
            <a:off x="4586186" y="2354615"/>
            <a:ext cx="785333" cy="6653893"/>
          </a:xfrm>
          <a:prstGeom prst="can">
            <a:avLst/>
          </a:prstGeom>
          <a:solidFill>
            <a:schemeClr val="accent5">
              <a:lumMod val="75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		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0780F29-7379-4E27-9F99-E98C0BB94AB9}"/>
              </a:ext>
            </a:extLst>
          </p:cNvPr>
          <p:cNvSpPr txBox="1"/>
          <p:nvPr/>
        </p:nvSpPr>
        <p:spPr>
          <a:xfrm>
            <a:off x="1696978" y="5218837"/>
            <a:ext cx="346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Ts= 5 K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62FCCE2-D44F-4852-BF59-BFDC58270999}"/>
              </a:ext>
            </a:extLst>
          </p:cNvPr>
          <p:cNvSpPr txBox="1"/>
          <p:nvPr/>
        </p:nvSpPr>
        <p:spPr>
          <a:xfrm>
            <a:off x="6905385" y="5218837"/>
            <a:ext cx="346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Ts= 20 K 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6137B90-933D-4C24-8439-51F5F1C8F3E2}"/>
              </a:ext>
            </a:extLst>
          </p:cNvPr>
          <p:cNvCxnSpPr>
            <a:cxnSpLocks/>
          </p:cNvCxnSpPr>
          <p:nvPr/>
        </p:nvCxnSpPr>
        <p:spPr>
          <a:xfrm>
            <a:off x="1700086" y="6288130"/>
            <a:ext cx="6512523" cy="15547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2D7DCE71-805B-482D-B60B-D82D01EC5F9F}"/>
              </a:ext>
            </a:extLst>
          </p:cNvPr>
          <p:cNvSpPr txBox="1"/>
          <p:nvPr/>
        </p:nvSpPr>
        <p:spPr>
          <a:xfrm>
            <a:off x="3822043" y="6288130"/>
            <a:ext cx="346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 ~ 53 m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D3FB6DC-1A03-472D-B760-83F5B1DB587C}"/>
              </a:ext>
            </a:extLst>
          </p:cNvPr>
          <p:cNvSpPr txBox="1"/>
          <p:nvPr/>
        </p:nvSpPr>
        <p:spPr>
          <a:xfrm>
            <a:off x="6548634" y="3576281"/>
            <a:ext cx="263029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/>
              <a:t>L ~ 1,5 10^15 m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992CD08-4F0A-47D6-B863-C39E8AD004DB}"/>
              </a:ext>
            </a:extLst>
          </p:cNvPr>
          <p:cNvCxnSpPr>
            <a:cxnSpLocks/>
          </p:cNvCxnSpPr>
          <p:nvPr/>
        </p:nvCxnSpPr>
        <p:spPr>
          <a:xfrm flipV="1">
            <a:off x="6972874" y="2782125"/>
            <a:ext cx="0" cy="794156"/>
          </a:xfrm>
          <a:prstGeom prst="straightConnector1">
            <a:avLst/>
          </a:prstGeom>
          <a:ln w="254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3127C62E-1DEF-4D6B-AA52-7A5BA72D9EA9}"/>
              </a:ext>
            </a:extLst>
          </p:cNvPr>
          <p:cNvSpPr txBox="1"/>
          <p:nvPr/>
        </p:nvSpPr>
        <p:spPr>
          <a:xfrm>
            <a:off x="4752903" y="4164278"/>
            <a:ext cx="242538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/>
              <a:t>P ~ 1 10</a:t>
            </a:r>
            <a:r>
              <a:rPr lang="fr-FR" sz="2800" baseline="30000" dirty="0"/>
              <a:t>-8</a:t>
            </a:r>
            <a:r>
              <a:rPr lang="fr-FR" sz="2800" dirty="0"/>
              <a:t> Pa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7C10BD-5D78-45FE-80F3-6CEC9F550793}"/>
              </a:ext>
            </a:extLst>
          </p:cNvPr>
          <p:cNvSpPr txBox="1"/>
          <p:nvPr/>
        </p:nvSpPr>
        <p:spPr>
          <a:xfrm>
            <a:off x="3766157" y="5225660"/>
            <a:ext cx="242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 ~ 1 10</a:t>
            </a:r>
            <a:r>
              <a:rPr lang="fr-FR" sz="2800" baseline="30000" dirty="0"/>
              <a:t>-8</a:t>
            </a:r>
            <a:r>
              <a:rPr lang="fr-FR" sz="2800" dirty="0"/>
              <a:t> Pa ?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077BF40-06FC-439B-A792-C848C12186C0}"/>
              </a:ext>
            </a:extLst>
          </p:cNvPr>
          <p:cNvSpPr txBox="1"/>
          <p:nvPr/>
        </p:nvSpPr>
        <p:spPr>
          <a:xfrm>
            <a:off x="227061" y="3629801"/>
            <a:ext cx="582385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err="1"/>
              <a:t>Why</a:t>
            </a:r>
            <a:r>
              <a:rPr lang="fr-FR" sz="2400" dirty="0"/>
              <a:t> </a:t>
            </a:r>
            <a:r>
              <a:rPr lang="fr-FR" sz="2400" dirty="0" err="1"/>
              <a:t>gas</a:t>
            </a:r>
            <a:r>
              <a:rPr lang="fr-FR" sz="2400" dirty="0"/>
              <a:t> phase </a:t>
            </a:r>
            <a:r>
              <a:rPr lang="fr-FR" sz="2400" dirty="0" err="1"/>
              <a:t>methanol</a:t>
            </a:r>
            <a:r>
              <a:rPr lang="fr-FR" sz="2400" dirty="0"/>
              <a:t> at </a:t>
            </a:r>
            <a:r>
              <a:rPr lang="fr-FR" sz="2400" dirty="0" err="1"/>
              <a:t>these</a:t>
            </a:r>
            <a:r>
              <a:rPr lang="fr-FR" sz="2400" dirty="0"/>
              <a:t> </a:t>
            </a:r>
            <a:r>
              <a:rPr lang="fr-FR" sz="2400" dirty="0" err="1"/>
              <a:t>low</a:t>
            </a:r>
            <a:r>
              <a:rPr lang="fr-FR" sz="2400" dirty="0"/>
              <a:t> T ?</a:t>
            </a:r>
          </a:p>
        </p:txBody>
      </p:sp>
    </p:spTree>
    <p:extLst>
      <p:ext uri="{BB962C8B-B14F-4D97-AF65-F5344CB8AC3E}">
        <p14:creationId xmlns:p14="http://schemas.microsoft.com/office/powerpoint/2010/main" val="3977006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C58AEEC-3902-4BB3-837F-3F121D26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414" y="1422060"/>
            <a:ext cx="7506527" cy="52202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C5CEA4-F09C-4866-8739-4D50385C6EFD}"/>
              </a:ext>
            </a:extLst>
          </p:cNvPr>
          <p:cNvSpPr txBox="1"/>
          <p:nvPr/>
        </p:nvSpPr>
        <p:spPr>
          <a:xfrm>
            <a:off x="413656" y="163683"/>
            <a:ext cx="1132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Adsorption on a (crystalline) surface, </a:t>
            </a:r>
            <a:r>
              <a:rPr lang="fr-FR" sz="3600" dirty="0" err="1"/>
              <a:t>view</a:t>
            </a:r>
            <a:r>
              <a:rPr lang="fr-FR" sz="3600" dirty="0"/>
              <a:t> point of </a:t>
            </a:r>
            <a:r>
              <a:rPr lang="fr-FR" sz="3600" dirty="0" err="1"/>
              <a:t>theory</a:t>
            </a:r>
            <a:endParaRPr lang="fr-FR" sz="3600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0A7AF6E-29A2-4EE4-B0B4-E5E0F3E0A791}"/>
              </a:ext>
            </a:extLst>
          </p:cNvPr>
          <p:cNvSpPr/>
          <p:nvPr/>
        </p:nvSpPr>
        <p:spPr>
          <a:xfrm rot="16200000">
            <a:off x="2016992" y="5356941"/>
            <a:ext cx="114530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45D515-61B3-42DF-942C-EF3B75C203BC}"/>
              </a:ext>
            </a:extLst>
          </p:cNvPr>
          <p:cNvSpPr txBox="1"/>
          <p:nvPr/>
        </p:nvSpPr>
        <p:spPr>
          <a:xfrm>
            <a:off x="9007929" y="1649443"/>
            <a:ext cx="229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Desorption (z axis)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8513D51-B97C-4A93-8CD2-64E8BE52B3E5}"/>
              </a:ext>
            </a:extLst>
          </p:cNvPr>
          <p:cNvSpPr/>
          <p:nvPr/>
        </p:nvSpPr>
        <p:spPr>
          <a:xfrm rot="5400000">
            <a:off x="8207088" y="3037113"/>
            <a:ext cx="1072243" cy="37555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1FB5E6-EA82-4A83-BFF7-2BDCF394EBB7}"/>
              </a:ext>
            </a:extLst>
          </p:cNvPr>
          <p:cNvSpPr txBox="1"/>
          <p:nvPr/>
        </p:nvSpPr>
        <p:spPr>
          <a:xfrm rot="5400000">
            <a:off x="8172886" y="3644126"/>
            <a:ext cx="229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Diffusion (x axis)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5A08170-05FF-4AFD-8D2A-B8D4BCBEF719}"/>
              </a:ext>
            </a:extLst>
          </p:cNvPr>
          <p:cNvSpPr/>
          <p:nvPr/>
        </p:nvSpPr>
        <p:spPr>
          <a:xfrm>
            <a:off x="2589646" y="6318760"/>
            <a:ext cx="1072243" cy="37555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B4E0B21-045E-4F77-8068-07FB848DE156}"/>
              </a:ext>
            </a:extLst>
          </p:cNvPr>
          <p:cNvSpPr txBox="1"/>
          <p:nvPr/>
        </p:nvSpPr>
        <p:spPr>
          <a:xfrm>
            <a:off x="6803655" y="5241542"/>
            <a:ext cx="3452916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Desorption rate = N</a:t>
            </a:r>
            <a:r>
              <a:rPr lang="fr-FR" sz="3200" baseline="-25000" dirty="0"/>
              <a:t>s</a:t>
            </a:r>
            <a:r>
              <a:rPr lang="fr-FR" sz="3200" dirty="0"/>
              <a:t> </a:t>
            </a:r>
            <a:r>
              <a:rPr lang="fr-FR" sz="3200" dirty="0">
                <a:latin typeface="Symbol" panose="05050102010706020507" pitchFamily="18" charset="2"/>
              </a:rPr>
              <a:t>n</a:t>
            </a:r>
            <a:r>
              <a:rPr lang="fr-FR" sz="3200" dirty="0"/>
              <a:t> </a:t>
            </a:r>
            <a:r>
              <a:rPr lang="fr-FR" sz="3200" dirty="0" err="1"/>
              <a:t>Exp</a:t>
            </a:r>
            <a:r>
              <a:rPr lang="fr-FR" sz="3200" dirty="0"/>
              <a:t> (-E</a:t>
            </a:r>
            <a:r>
              <a:rPr lang="fr-FR" sz="3200" baseline="-25000" dirty="0"/>
              <a:t>ads</a:t>
            </a:r>
            <a:r>
              <a:rPr lang="fr-FR" sz="3200" dirty="0"/>
              <a:t>/kT)</a:t>
            </a:r>
          </a:p>
        </p:txBody>
      </p:sp>
    </p:spTree>
    <p:extLst>
      <p:ext uri="{BB962C8B-B14F-4D97-AF65-F5344CB8AC3E}">
        <p14:creationId xmlns:p14="http://schemas.microsoft.com/office/powerpoint/2010/main" val="4039782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A3433C-B63F-4058-A491-EC372913EC91}"/>
              </a:ext>
            </a:extLst>
          </p:cNvPr>
          <p:cNvSpPr txBox="1"/>
          <p:nvPr/>
        </p:nvSpPr>
        <p:spPr>
          <a:xfrm>
            <a:off x="0" y="118376"/>
            <a:ext cx="1132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Desorption from an </a:t>
            </a:r>
            <a:r>
              <a:rPr lang="fr-FR" sz="3600" dirty="0" err="1"/>
              <a:t>amorphous</a:t>
            </a:r>
            <a:r>
              <a:rPr lang="fr-FR" sz="3600" dirty="0"/>
              <a:t> water </a:t>
            </a:r>
            <a:r>
              <a:rPr lang="fr-FR" sz="3600" dirty="0" err="1"/>
              <a:t>ice</a:t>
            </a:r>
            <a:r>
              <a:rPr lang="fr-FR" sz="3600" dirty="0"/>
              <a:t> surface, real life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13BC78-0CAD-4209-B2A5-53D6EC395C6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4585" y="941469"/>
            <a:ext cx="9432000" cy="347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80E88C-CF24-4378-840F-5BA4DA71B3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78151" y="3263357"/>
            <a:ext cx="3141719" cy="33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2CD783-E326-4B36-B0F1-524324EED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80" y="4764062"/>
            <a:ext cx="3220078" cy="18112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6C58E2-8687-4552-820D-A18490BDDC0B}"/>
              </a:ext>
            </a:extLst>
          </p:cNvPr>
          <p:cNvSpPr txBox="1"/>
          <p:nvPr/>
        </p:nvSpPr>
        <p:spPr>
          <a:xfrm>
            <a:off x="100801" y="5079906"/>
            <a:ext cx="3452916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Desorption rate = N</a:t>
            </a:r>
            <a:r>
              <a:rPr lang="fr-FR" sz="3200" baseline="-25000" dirty="0"/>
              <a:t>s</a:t>
            </a:r>
            <a:r>
              <a:rPr lang="fr-FR" sz="3200" dirty="0"/>
              <a:t> </a:t>
            </a:r>
            <a:r>
              <a:rPr lang="fr-FR" sz="3200" dirty="0">
                <a:latin typeface="Symbol" panose="05050102010706020507" pitchFamily="18" charset="2"/>
              </a:rPr>
              <a:t>n</a:t>
            </a:r>
            <a:r>
              <a:rPr lang="fr-FR" sz="3200" dirty="0"/>
              <a:t> </a:t>
            </a:r>
            <a:r>
              <a:rPr lang="fr-FR" sz="3200" dirty="0" err="1"/>
              <a:t>Exp</a:t>
            </a:r>
            <a:r>
              <a:rPr lang="fr-FR" sz="3200" dirty="0"/>
              <a:t> (-E</a:t>
            </a:r>
            <a:r>
              <a:rPr lang="fr-FR" sz="3200" baseline="-25000" dirty="0"/>
              <a:t>ads</a:t>
            </a:r>
            <a:r>
              <a:rPr lang="fr-FR" sz="3200" dirty="0"/>
              <a:t>/kT)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CD881D6-89EE-46D9-A1C9-5A55EB1FA9BF}"/>
              </a:ext>
            </a:extLst>
          </p:cNvPr>
          <p:cNvCxnSpPr/>
          <p:nvPr/>
        </p:nvCxnSpPr>
        <p:spPr>
          <a:xfrm flipV="1">
            <a:off x="2611329" y="3429000"/>
            <a:ext cx="53362" cy="149035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885D9D4-8501-4883-AB4C-E3E905A60BC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229656" y="3279048"/>
            <a:ext cx="4871274" cy="29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0DFF2DD-41B1-40E5-AFFF-C9EE58967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10" y="1078829"/>
            <a:ext cx="3220078" cy="18112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17A99F-92D0-4E3A-B559-DE47BAC62DA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659714" y="690278"/>
            <a:ext cx="3141719" cy="331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6DA9CF1-EC7B-4CFF-B866-3CB826CAA06C}"/>
              </a:ext>
            </a:extLst>
          </p:cNvPr>
          <p:cNvSpPr txBox="1"/>
          <p:nvPr/>
        </p:nvSpPr>
        <p:spPr>
          <a:xfrm>
            <a:off x="149177" y="11385"/>
            <a:ext cx="6010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/>
              <a:t>Crystaline</a:t>
            </a:r>
            <a:r>
              <a:rPr lang="fr-FR" sz="3200" dirty="0"/>
              <a:t> </a:t>
            </a:r>
            <a:r>
              <a:rPr lang="fr-FR" sz="3200" dirty="0" err="1"/>
              <a:t>Ice</a:t>
            </a:r>
            <a:r>
              <a:rPr lang="fr-FR" sz="3200" dirty="0"/>
              <a:t> (poly, + H </a:t>
            </a:r>
            <a:r>
              <a:rPr lang="fr-FR" sz="3200" dirty="0" err="1"/>
              <a:t>disorder</a:t>
            </a:r>
            <a:r>
              <a:rPr lang="fr-FR" sz="3200" dirty="0"/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E3E4D1-54EB-4351-8202-32546A3836D7}"/>
              </a:ext>
            </a:extLst>
          </p:cNvPr>
          <p:cNvSpPr txBox="1"/>
          <p:nvPr/>
        </p:nvSpPr>
        <p:spPr>
          <a:xfrm>
            <a:off x="7272669" y="-19394"/>
            <a:ext cx="457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/>
              <a:t>Amorphous</a:t>
            </a:r>
            <a:r>
              <a:rPr lang="fr-FR" sz="3600" dirty="0"/>
              <a:t> and </a:t>
            </a:r>
            <a:r>
              <a:rPr lang="fr-FR" sz="3600" dirty="0" err="1"/>
              <a:t>porous</a:t>
            </a:r>
            <a:endParaRPr lang="fr-FR" sz="3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3CC69A-B670-40CB-9E22-C09C964FD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10" y="3372792"/>
            <a:ext cx="3027167" cy="13802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D6AAB91-9292-4673-8485-4AFFC2705276}"/>
              </a:ext>
            </a:extLst>
          </p:cNvPr>
          <p:cNvSpPr txBox="1"/>
          <p:nvPr/>
        </p:nvSpPr>
        <p:spPr>
          <a:xfrm>
            <a:off x="6159795" y="6155325"/>
            <a:ext cx="5486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Binding </a:t>
            </a:r>
            <a:r>
              <a:rPr lang="fr-FR" sz="3200" dirty="0" err="1"/>
              <a:t>energies</a:t>
            </a:r>
            <a:r>
              <a:rPr lang="fr-FR" sz="3200" dirty="0"/>
              <a:t> distribution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CF46FF-A42E-4022-88E1-086C80825224}"/>
              </a:ext>
            </a:extLst>
          </p:cNvPr>
          <p:cNvSpPr txBox="1"/>
          <p:nvPr/>
        </p:nvSpPr>
        <p:spPr>
          <a:xfrm>
            <a:off x="149177" y="5425982"/>
            <a:ext cx="465686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Ideal single Binding </a:t>
            </a:r>
            <a:r>
              <a:rPr lang="fr-FR" sz="3200" dirty="0" err="1"/>
              <a:t>energy</a:t>
            </a:r>
            <a:endParaRPr lang="fr-FR" sz="3200" dirty="0"/>
          </a:p>
          <a:p>
            <a:r>
              <a:rPr lang="fr-FR" sz="1600" dirty="0"/>
              <a:t>(Not </a:t>
            </a:r>
            <a:r>
              <a:rPr lang="fr-FR" sz="1600" dirty="0" err="1"/>
              <a:t>true</a:t>
            </a:r>
            <a:r>
              <a:rPr lang="fr-FR" sz="1600" dirty="0"/>
              <a:t> for water </a:t>
            </a:r>
            <a:r>
              <a:rPr lang="fr-FR" sz="1600" dirty="0" err="1"/>
              <a:t>ice</a:t>
            </a:r>
            <a:r>
              <a:rPr lang="fr-FR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3096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851F307-36CA-44B6-9B67-B8F1B38F60F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4863" y="883023"/>
            <a:ext cx="6912625" cy="509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510F82-EF0E-4ABB-A17B-582BAD3A7D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66877" y="1899684"/>
            <a:ext cx="4788585" cy="35370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25EDD5D9-5A10-4386-A2AA-38D53391F353}"/>
              </a:ext>
            </a:extLst>
          </p:cNvPr>
          <p:cNvSpPr/>
          <p:nvPr/>
        </p:nvSpPr>
        <p:spPr>
          <a:xfrm>
            <a:off x="8498958" y="5613990"/>
            <a:ext cx="2651052" cy="326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84CB3F0-1EBB-4D32-AE69-AFA958C4363B}"/>
              </a:ext>
            </a:extLst>
          </p:cNvPr>
          <p:cNvSpPr/>
          <p:nvPr/>
        </p:nvSpPr>
        <p:spPr>
          <a:xfrm>
            <a:off x="1559441" y="637953"/>
            <a:ext cx="1152304" cy="1016518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BC0F67-9147-48CE-B3C0-2C05A3A009C3}"/>
              </a:ext>
            </a:extLst>
          </p:cNvPr>
          <p:cNvSpPr txBox="1"/>
          <p:nvPr/>
        </p:nvSpPr>
        <p:spPr>
          <a:xfrm>
            <a:off x="404037" y="91656"/>
            <a:ext cx="956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From compact to «</a:t>
            </a:r>
            <a:r>
              <a:rPr lang="fr-FR" sz="3600" dirty="0" err="1"/>
              <a:t>porous</a:t>
            </a:r>
            <a:r>
              <a:rPr lang="fr-FR" sz="3600" dirty="0"/>
              <a:t> » </a:t>
            </a:r>
            <a:r>
              <a:rPr lang="fr-FR" sz="3600" dirty="0" err="1"/>
              <a:t>ice</a:t>
            </a:r>
            <a:r>
              <a:rPr lang="fr-FR" sz="36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08E03B-DA1A-42C6-9249-BF80EC24575F}"/>
              </a:ext>
            </a:extLst>
          </p:cNvPr>
          <p:cNvSpPr/>
          <p:nvPr/>
        </p:nvSpPr>
        <p:spPr>
          <a:xfrm>
            <a:off x="1559441" y="6086767"/>
            <a:ext cx="846353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fr-FR" sz="3200" dirty="0"/>
              <a:t>BE distribution </a:t>
            </a:r>
            <a:r>
              <a:rPr lang="fr-FR" sz="3200" dirty="0" err="1"/>
              <a:t>dominated</a:t>
            </a:r>
            <a:r>
              <a:rPr lang="fr-FR" sz="3200" dirty="0"/>
              <a:t> by </a:t>
            </a:r>
            <a:r>
              <a:rPr lang="fr-FR" sz="3200" dirty="0" err="1"/>
              <a:t>topological</a:t>
            </a:r>
            <a:r>
              <a:rPr lang="fr-FR" sz="3200" dirty="0"/>
              <a:t> </a:t>
            </a:r>
            <a:r>
              <a:rPr lang="fr-FR" sz="3200" dirty="0" err="1"/>
              <a:t>disorder</a:t>
            </a:r>
            <a:endParaRPr lang="fr-FR" sz="32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7FF61D-6912-4C26-AD18-22C590B1FF8F}"/>
              </a:ext>
            </a:extLst>
          </p:cNvPr>
          <p:cNvSpPr/>
          <p:nvPr/>
        </p:nvSpPr>
        <p:spPr>
          <a:xfrm>
            <a:off x="5185144" y="1160022"/>
            <a:ext cx="1152304" cy="250564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AB83FEF-D3A0-4A90-8179-2F3DC1B6D371}"/>
              </a:ext>
            </a:extLst>
          </p:cNvPr>
          <p:cNvCxnSpPr/>
          <p:nvPr/>
        </p:nvCxnSpPr>
        <p:spPr>
          <a:xfrm flipH="1">
            <a:off x="4366436" y="1322614"/>
            <a:ext cx="379735" cy="7347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43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5E64E4B-BF86-4FC0-83D8-AE8505A32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767" y="0"/>
            <a:ext cx="9148465" cy="6858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8606F50-7352-42E2-AF4F-C645DA863A93}"/>
              </a:ext>
            </a:extLst>
          </p:cNvPr>
          <p:cNvSpPr txBox="1">
            <a:spLocks/>
          </p:cNvSpPr>
          <p:nvPr/>
        </p:nvSpPr>
        <p:spPr>
          <a:xfrm>
            <a:off x="3383797" y="76555"/>
            <a:ext cx="8744700" cy="666396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Observation of </a:t>
            </a:r>
            <a:r>
              <a:rPr lang="fr-FR" dirty="0" err="1"/>
              <a:t>molecules</a:t>
            </a:r>
            <a:endParaRPr lang="fr-FR" dirty="0"/>
          </a:p>
          <a:p>
            <a:r>
              <a:rPr lang="fr-FR" dirty="0"/>
              <a:t>with ratio </a:t>
            </a:r>
            <a:r>
              <a:rPr lang="fr-FR" dirty="0" err="1"/>
              <a:t>telescopes</a:t>
            </a:r>
            <a:r>
              <a:rPr lang="fr-FR" dirty="0"/>
              <a:t> (ALMA)</a:t>
            </a:r>
          </a:p>
        </p:txBody>
      </p:sp>
    </p:spTree>
    <p:extLst>
      <p:ext uri="{BB962C8B-B14F-4D97-AF65-F5344CB8AC3E}">
        <p14:creationId xmlns:p14="http://schemas.microsoft.com/office/powerpoint/2010/main" val="1059971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7292649-9558-4B6A-BB96-2325CAEE58E2}"/>
              </a:ext>
            </a:extLst>
          </p:cNvPr>
          <p:cNvSpPr txBox="1"/>
          <p:nvPr/>
        </p:nvSpPr>
        <p:spPr>
          <a:xfrm>
            <a:off x="276446" y="623776"/>
            <a:ext cx="1092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From crystalline to </a:t>
            </a:r>
            <a:r>
              <a:rPr lang="fr-FR" sz="3200" dirty="0" err="1"/>
              <a:t>amorphous</a:t>
            </a:r>
            <a:r>
              <a:rPr lang="fr-FR" sz="3200" dirty="0"/>
              <a:t>, from </a:t>
            </a:r>
            <a:r>
              <a:rPr lang="fr-FR" sz="3200" dirty="0" err="1"/>
              <a:t>amorphous</a:t>
            </a:r>
            <a:r>
              <a:rPr lang="fr-FR" sz="3200" dirty="0"/>
              <a:t> to </a:t>
            </a:r>
            <a:r>
              <a:rPr lang="fr-FR" sz="3200" dirty="0" err="1"/>
              <a:t>porous</a:t>
            </a:r>
            <a:endParaRPr lang="fr-FR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26CE75-C5D9-4480-A883-A5171EAE5F77}"/>
              </a:ext>
            </a:extLst>
          </p:cNvPr>
          <p:cNvSpPr txBox="1"/>
          <p:nvPr/>
        </p:nvSpPr>
        <p:spPr>
          <a:xfrm>
            <a:off x="155944" y="198475"/>
            <a:ext cx="331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and </a:t>
            </a:r>
            <a:r>
              <a:rPr lang="fr-FR" dirty="0" err="1"/>
              <a:t>modelled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8502EF-54F8-4A44-9F19-4E49CF0B9FE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309246" y="1208551"/>
            <a:ext cx="8254439" cy="55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8EC2C4-0993-4939-821E-847E213C75EE}"/>
              </a:ext>
            </a:extLst>
          </p:cNvPr>
          <p:cNvSpPr txBox="1"/>
          <p:nvPr/>
        </p:nvSpPr>
        <p:spPr>
          <a:xfrm>
            <a:off x="6436465" y="3094904"/>
            <a:ext cx="5486400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Binding </a:t>
            </a:r>
            <a:r>
              <a:rPr lang="fr-FR" sz="3200" dirty="0" err="1"/>
              <a:t>energies</a:t>
            </a:r>
            <a:r>
              <a:rPr lang="fr-FR" sz="3200" dirty="0"/>
              <a:t> distribution</a:t>
            </a:r>
          </a:p>
          <a:p>
            <a:r>
              <a:rPr lang="fr-FR" sz="3200" dirty="0"/>
              <a:t>+ Fermi Dirac </a:t>
            </a:r>
            <a:r>
              <a:rPr lang="fr-FR" sz="3200" dirty="0" err="1"/>
              <a:t>Statistics</a:t>
            </a:r>
            <a:endParaRPr lang="fr-FR" sz="3200" dirty="0"/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fr-FR" sz="3200" dirty="0">
                <a:sym typeface="Wingdings" panose="05000000000000000000" pitchFamily="2" charset="2"/>
              </a:rPr>
              <a:t>Solve </a:t>
            </a:r>
            <a:r>
              <a:rPr lang="fr-FR" sz="3200" dirty="0" err="1">
                <a:sym typeface="Wingdings" panose="05000000000000000000" pitchFamily="2" charset="2"/>
              </a:rPr>
              <a:t>isotopic</a:t>
            </a:r>
            <a:r>
              <a:rPr lang="fr-FR" sz="3200" dirty="0">
                <a:sym typeface="Wingdings" panose="05000000000000000000" pitchFamily="2" charset="2"/>
              </a:rPr>
              <a:t> </a:t>
            </a:r>
            <a:r>
              <a:rPr lang="fr-FR" sz="3200" dirty="0" err="1">
                <a:sym typeface="Wingdings" panose="05000000000000000000" pitchFamily="2" charset="2"/>
              </a:rPr>
              <a:t>effects</a:t>
            </a:r>
            <a:endParaRPr lang="fr-FR" sz="320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fr-FR" sz="3200" dirty="0">
                <a:sym typeface="Wingdings" panose="05000000000000000000" pitchFamily="2" charset="2"/>
              </a:rPr>
              <a:t>Ortho to para H</a:t>
            </a:r>
            <a:r>
              <a:rPr lang="fr-FR" sz="3200" baseline="-25000" dirty="0">
                <a:sym typeface="Wingdings" panose="05000000000000000000" pitchFamily="2" charset="2"/>
              </a:rPr>
              <a:t>2</a:t>
            </a:r>
            <a:r>
              <a:rPr lang="fr-FR" sz="3200" dirty="0">
                <a:sym typeface="Wingdings" panose="05000000000000000000" pitchFamily="2" charset="2"/>
              </a:rPr>
              <a:t> </a:t>
            </a:r>
            <a:r>
              <a:rPr lang="fr-FR" sz="3200" dirty="0" err="1">
                <a:sym typeface="Wingdings" panose="05000000000000000000" pitchFamily="2" charset="2"/>
              </a:rPr>
              <a:t>effects</a:t>
            </a:r>
            <a:endParaRPr lang="fr-FR" sz="320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è"/>
            </a:pPr>
            <a:r>
              <a:rPr lang="fr-FR" sz="3200" dirty="0">
                <a:sym typeface="Wingdings" panose="05000000000000000000" pitchFamily="2" charset="2"/>
              </a:rPr>
              <a:t> </a:t>
            </a:r>
            <a:r>
              <a:rPr lang="fr-FR" sz="3200" dirty="0" err="1">
                <a:sym typeface="Wingdings" panose="05000000000000000000" pitchFamily="2" charset="2"/>
              </a:rPr>
              <a:t>works</a:t>
            </a:r>
            <a:r>
              <a:rPr lang="fr-FR" sz="3200" dirty="0">
                <a:sym typeface="Wingdings" panose="05000000000000000000" pitchFamily="2" charset="2"/>
              </a:rPr>
              <a:t> for N</a:t>
            </a:r>
            <a:r>
              <a:rPr lang="fr-FR" sz="3200" baseline="-25000" dirty="0">
                <a:sym typeface="Wingdings" panose="05000000000000000000" pitchFamily="2" charset="2"/>
              </a:rPr>
              <a:t>2</a:t>
            </a:r>
            <a:r>
              <a:rPr lang="fr-FR" sz="3200" dirty="0">
                <a:sym typeface="Wingdings" panose="05000000000000000000" pitchFamily="2" charset="2"/>
              </a:rPr>
              <a:t>/CO mixtures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750004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79F4DC2-964B-4BB7-AB41-5BA4824F7F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79" y="2339883"/>
            <a:ext cx="5613991" cy="3614350"/>
          </a:xfrm>
          <a:prstGeom prst="rect">
            <a:avLst/>
          </a:prstGeom>
        </p:spPr>
      </p:pic>
      <p:pic>
        <p:nvPicPr>
          <p:cNvPr id="3" name="Picture 19">
            <a:extLst>
              <a:ext uri="{FF2B5EF4-FFF2-40B4-BE49-F238E27FC236}">
                <a16:creationId xmlns:a16="http://schemas.microsoft.com/office/drawing/2014/main" id="{CD67EEA0-2832-4499-AD63-17B9BEA6CEF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969" r="2995" b="30583"/>
          <a:stretch/>
        </p:blipFill>
        <p:spPr bwMode="auto">
          <a:xfrm>
            <a:off x="439479" y="897808"/>
            <a:ext cx="4362450" cy="1028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A405A5-19EA-4F80-9580-AEA1C42CEE77}"/>
              </a:ext>
            </a:extLst>
          </p:cNvPr>
          <p:cNvSpPr txBox="1"/>
          <p:nvPr/>
        </p:nvSpPr>
        <p:spPr>
          <a:xfrm>
            <a:off x="439479" y="70885"/>
            <a:ext cx="11313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/>
              <a:t>Amorphous</a:t>
            </a:r>
            <a:r>
              <a:rPr lang="fr-FR" sz="3200" dirty="0"/>
              <a:t> </a:t>
            </a:r>
            <a:r>
              <a:rPr lang="fr-FR" sz="3200" dirty="0" err="1"/>
              <a:t>carbon</a:t>
            </a:r>
            <a:r>
              <a:rPr lang="fr-FR" sz="3200" dirty="0"/>
              <a:t> </a:t>
            </a:r>
            <a:r>
              <a:rPr lang="fr-FR" sz="3200" dirty="0" err="1"/>
              <a:t>coated</a:t>
            </a:r>
            <a:r>
              <a:rPr lang="fr-FR" sz="3200" dirty="0"/>
              <a:t>  adsorption/desorption experiments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87B6C8-7868-4424-ACC8-5423F2431E5D}"/>
              </a:ext>
            </a:extLst>
          </p:cNvPr>
          <p:cNvSpPr txBox="1"/>
          <p:nvPr/>
        </p:nvSpPr>
        <p:spPr>
          <a:xfrm>
            <a:off x="7145078" y="1811727"/>
            <a:ext cx="542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© A. L </a:t>
            </a:r>
            <a:r>
              <a:rPr lang="fr-FR" dirty="0" err="1"/>
              <a:t>Lamure</a:t>
            </a:r>
            <a:r>
              <a:rPr lang="fr-FR" dirty="0"/>
              <a:t>, V. </a:t>
            </a:r>
            <a:r>
              <a:rPr lang="fr-FR" dirty="0" err="1"/>
              <a:t>Baglin</a:t>
            </a:r>
            <a:r>
              <a:rPr lang="fr-FR" dirty="0"/>
              <a:t> et al at CERN</a:t>
            </a:r>
          </a:p>
        </p:txBody>
      </p:sp>
      <p:pic>
        <p:nvPicPr>
          <p:cNvPr id="6" name="Picture 607">
            <a:extLst>
              <a:ext uri="{FF2B5EF4-FFF2-40B4-BE49-F238E27FC236}">
                <a16:creationId xmlns:a16="http://schemas.microsoft.com/office/drawing/2014/main" id="{77D6D062-EA0E-4B90-8095-7F9C63D114A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8" y="2339883"/>
            <a:ext cx="4998085" cy="3543300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223AE69-6808-46F7-8F53-EEA0B92214E1}"/>
              </a:ext>
            </a:extLst>
          </p:cNvPr>
          <p:cNvSpPr txBox="1"/>
          <p:nvPr/>
        </p:nvSpPr>
        <p:spPr>
          <a:xfrm>
            <a:off x="439479" y="6063177"/>
            <a:ext cx="32322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Adsorption phase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D2FFE81-AA0A-49EF-84DF-81926ADF717D}"/>
              </a:ext>
            </a:extLst>
          </p:cNvPr>
          <p:cNvSpPr txBox="1"/>
          <p:nvPr/>
        </p:nvSpPr>
        <p:spPr>
          <a:xfrm>
            <a:off x="6230679" y="6055163"/>
            <a:ext cx="32322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Desorption phase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1AB3BA4-9295-45C8-9ECD-559A919F3B05}"/>
              </a:ext>
            </a:extLst>
          </p:cNvPr>
          <p:cNvSpPr txBox="1"/>
          <p:nvPr/>
        </p:nvSpPr>
        <p:spPr>
          <a:xfrm>
            <a:off x="1073445" y="3757823"/>
            <a:ext cx="72700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H2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A8F185-8837-4D35-835E-0186F2262EC3}"/>
              </a:ext>
            </a:extLst>
          </p:cNvPr>
          <p:cNvSpPr txBox="1"/>
          <p:nvPr/>
        </p:nvSpPr>
        <p:spPr>
          <a:xfrm>
            <a:off x="9101025" y="2752351"/>
            <a:ext cx="72700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H2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6F8ADF2-7C06-4087-ACDA-6A8BD9C80E12}"/>
              </a:ext>
            </a:extLst>
          </p:cNvPr>
          <p:cNvSpPr/>
          <p:nvPr/>
        </p:nvSpPr>
        <p:spPr>
          <a:xfrm>
            <a:off x="9615820" y="5028537"/>
            <a:ext cx="1290084" cy="1084520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45B173B-2043-4CA3-A670-EB6FE2E408A3}"/>
              </a:ext>
            </a:extLst>
          </p:cNvPr>
          <p:cNvSpPr txBox="1"/>
          <p:nvPr/>
        </p:nvSpPr>
        <p:spPr>
          <a:xfrm>
            <a:off x="9898556" y="6025030"/>
            <a:ext cx="144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60 K !</a:t>
            </a:r>
          </a:p>
        </p:txBody>
      </p:sp>
    </p:spTree>
    <p:extLst>
      <p:ext uri="{BB962C8B-B14F-4D97-AF65-F5344CB8AC3E}">
        <p14:creationId xmlns:p14="http://schemas.microsoft.com/office/powerpoint/2010/main" val="154986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70E1103F-11A3-4AB8-8536-7B16037CBF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2" y="1010203"/>
            <a:ext cx="3929638" cy="2548270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58EAC341-F6F1-40D6-B8CF-9D46A35ABF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04" y="1010203"/>
            <a:ext cx="3798127" cy="2670544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94F0618-725C-4619-A67B-ACB3B05C9DA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2" y="3884429"/>
            <a:ext cx="3929638" cy="26439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853148-6B54-4E4C-873A-D9D6BF14B39E}"/>
              </a:ext>
            </a:extLst>
          </p:cNvPr>
          <p:cNvSpPr txBox="1"/>
          <p:nvPr/>
        </p:nvSpPr>
        <p:spPr>
          <a:xfrm>
            <a:off x="266677" y="177209"/>
            <a:ext cx="1091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Same model </a:t>
            </a:r>
            <a:r>
              <a:rPr lang="fr-FR" sz="3200" dirty="0" err="1"/>
              <a:t>including</a:t>
            </a:r>
            <a:r>
              <a:rPr lang="fr-FR" sz="3200" dirty="0"/>
              <a:t> BE distribution and </a:t>
            </a:r>
            <a:r>
              <a:rPr lang="fr-FR" sz="3200" dirty="0" err="1"/>
              <a:t>porosity</a:t>
            </a:r>
            <a:r>
              <a:rPr lang="fr-FR" sz="3200" dirty="0"/>
              <a:t>, FD </a:t>
            </a:r>
            <a:r>
              <a:rPr lang="fr-FR" sz="3200" dirty="0" err="1"/>
              <a:t>statistics</a:t>
            </a:r>
            <a:endParaRPr lang="fr-FR" sz="3200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6C94A883-C64C-4CF4-8235-972E51C0C9B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04" y="3884429"/>
            <a:ext cx="3798126" cy="26705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46A22A-DFBD-456E-8D7C-9EDF78F025E7}"/>
              </a:ext>
            </a:extLst>
          </p:cNvPr>
          <p:cNvSpPr txBox="1"/>
          <p:nvPr/>
        </p:nvSpPr>
        <p:spPr>
          <a:xfrm>
            <a:off x="1087622" y="1206010"/>
            <a:ext cx="72700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H</a:t>
            </a:r>
            <a:r>
              <a:rPr lang="fr-FR" sz="3200" baseline="-25000" dirty="0"/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FE87B9-C6BF-496E-9B68-296D69A36370}"/>
              </a:ext>
            </a:extLst>
          </p:cNvPr>
          <p:cNvSpPr txBox="1"/>
          <p:nvPr/>
        </p:nvSpPr>
        <p:spPr>
          <a:xfrm>
            <a:off x="5397351" y="1007518"/>
            <a:ext cx="72700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CO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29FCE9-CC22-45EE-A203-558C6D62491D}"/>
              </a:ext>
            </a:extLst>
          </p:cNvPr>
          <p:cNvSpPr txBox="1"/>
          <p:nvPr/>
        </p:nvSpPr>
        <p:spPr>
          <a:xfrm>
            <a:off x="5665160" y="4129963"/>
            <a:ext cx="91993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CO</a:t>
            </a:r>
            <a:r>
              <a:rPr lang="fr-FR" sz="3200" baseline="-25000" dirty="0"/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BDE5EF-457A-4F62-BC70-AA8D469E9EB5}"/>
              </a:ext>
            </a:extLst>
          </p:cNvPr>
          <p:cNvSpPr txBox="1"/>
          <p:nvPr/>
        </p:nvSpPr>
        <p:spPr>
          <a:xfrm>
            <a:off x="894686" y="3904440"/>
            <a:ext cx="91993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/>
              <a:t>CH</a:t>
            </a:r>
            <a:r>
              <a:rPr lang="fr-FR" sz="3200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389859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4963833-9672-420C-85F2-D90047F55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942" y="194319"/>
            <a:ext cx="4627155" cy="27242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193B5A-0A0F-4F02-A171-61BD63ADA73D}"/>
              </a:ext>
            </a:extLst>
          </p:cNvPr>
          <p:cNvSpPr txBox="1"/>
          <p:nvPr/>
        </p:nvSpPr>
        <p:spPr>
          <a:xfrm>
            <a:off x="90757" y="193212"/>
            <a:ext cx="10356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Are </a:t>
            </a:r>
            <a:r>
              <a:rPr lang="fr-FR" sz="4000" dirty="0" err="1"/>
              <a:t>you</a:t>
            </a:r>
            <a:r>
              <a:rPr lang="fr-FR" sz="4000" dirty="0"/>
              <a:t> Cu-Lase Team or </a:t>
            </a:r>
          </a:p>
          <a:p>
            <a:r>
              <a:rPr lang="fr-FR" sz="4000" dirty="0" err="1"/>
              <a:t>Amorphous</a:t>
            </a:r>
            <a:r>
              <a:rPr lang="fr-FR" sz="4000" dirty="0"/>
              <a:t> </a:t>
            </a:r>
            <a:r>
              <a:rPr lang="fr-FR" sz="4000" dirty="0" err="1"/>
              <a:t>carbon</a:t>
            </a:r>
            <a:r>
              <a:rPr lang="fr-FR" sz="4000" dirty="0"/>
              <a:t> </a:t>
            </a:r>
            <a:r>
              <a:rPr lang="fr-FR" sz="4000" dirty="0" err="1"/>
              <a:t>coating</a:t>
            </a:r>
            <a:r>
              <a:rPr lang="fr-FR" sz="4000" dirty="0"/>
              <a:t> Team ?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D8F51EDC-E89B-4DC0-8829-74F22EB190E4}"/>
              </a:ext>
            </a:extLst>
          </p:cNvPr>
          <p:cNvSpPr/>
          <p:nvPr/>
        </p:nvSpPr>
        <p:spPr>
          <a:xfrm>
            <a:off x="238219" y="2874264"/>
            <a:ext cx="1417675" cy="7938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1E4DE0-EECA-4379-802D-F1EFED50DDDF}"/>
              </a:ext>
            </a:extLst>
          </p:cNvPr>
          <p:cNvSpPr txBox="1"/>
          <p:nvPr/>
        </p:nvSpPr>
        <p:spPr>
          <a:xfrm>
            <a:off x="1655894" y="2783644"/>
            <a:ext cx="9186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From the </a:t>
            </a:r>
            <a:r>
              <a:rPr lang="fr-FR" sz="3200" dirty="0" err="1"/>
              <a:t>gas</a:t>
            </a:r>
            <a:r>
              <a:rPr lang="fr-FR" sz="3200" dirty="0"/>
              <a:t> surface interaction they are </a:t>
            </a:r>
            <a:r>
              <a:rPr lang="fr-FR" sz="3200" dirty="0" err="1"/>
              <a:t>both</a:t>
            </a:r>
            <a:endParaRPr lang="fr-FR" sz="3200" dirty="0"/>
          </a:p>
          <a:p>
            <a:r>
              <a:rPr lang="fr-FR" sz="3200" dirty="0"/>
              <a:t>AMORPHOUS AND POROUS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4B5F40-A745-4FD6-B817-43C348B33FED}"/>
              </a:ext>
            </a:extLst>
          </p:cNvPr>
          <p:cNvSpPr txBox="1"/>
          <p:nvPr/>
        </p:nvSpPr>
        <p:spPr>
          <a:xfrm>
            <a:off x="238218" y="3949962"/>
            <a:ext cx="10504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Amorphous</a:t>
            </a:r>
            <a:r>
              <a:rPr lang="fr-FR" sz="2800" dirty="0"/>
              <a:t> : The </a:t>
            </a:r>
            <a:r>
              <a:rPr lang="fr-FR" sz="2800" dirty="0" err="1"/>
              <a:t>molecular</a:t>
            </a:r>
            <a:r>
              <a:rPr lang="fr-FR" sz="2800" dirty="0"/>
              <a:t> (</a:t>
            </a:r>
            <a:r>
              <a:rPr lang="fr-FR" sz="2800" dirty="0" err="1"/>
              <a:t>atomic</a:t>
            </a:r>
            <a:r>
              <a:rPr lang="fr-FR" sz="2800" dirty="0"/>
              <a:t>) </a:t>
            </a:r>
            <a:r>
              <a:rPr lang="fr-FR" sz="2800" dirty="0" err="1"/>
              <a:t>topology</a:t>
            </a:r>
            <a:r>
              <a:rPr lang="fr-FR" sz="2800" dirty="0"/>
              <a:t> </a:t>
            </a:r>
            <a:r>
              <a:rPr lang="fr-FR" sz="2800" dirty="0" err="1"/>
              <a:t>provides</a:t>
            </a:r>
            <a:r>
              <a:rPr lang="fr-FR" sz="2800" dirty="0"/>
              <a:t> a distribution of adsorption sites, they are not </a:t>
            </a:r>
            <a:r>
              <a:rPr lang="fr-FR" sz="2800" dirty="0" err="1"/>
              <a:t>equivalent</a:t>
            </a:r>
            <a:r>
              <a:rPr lang="fr-FR" sz="2800" dirty="0"/>
              <a:t> : Need BE distribution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C63E3B-A4D9-4A85-B61B-1012886E9F01}"/>
              </a:ext>
            </a:extLst>
          </p:cNvPr>
          <p:cNvSpPr txBox="1"/>
          <p:nvPr/>
        </p:nvSpPr>
        <p:spPr>
          <a:xfrm>
            <a:off x="238218" y="5129188"/>
            <a:ext cx="7664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Porous</a:t>
            </a:r>
            <a:r>
              <a:rPr lang="fr-FR" sz="2800" dirty="0"/>
              <a:t> : The effective surface area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larger</a:t>
            </a:r>
            <a:r>
              <a:rPr lang="fr-FR" sz="2800" dirty="0"/>
              <a:t> </a:t>
            </a:r>
            <a:r>
              <a:rPr lang="fr-FR" sz="2800" dirty="0" err="1"/>
              <a:t>than</a:t>
            </a:r>
            <a:r>
              <a:rPr lang="fr-FR" sz="2800" dirty="0"/>
              <a:t> </a:t>
            </a:r>
            <a:r>
              <a:rPr lang="fr-FR" sz="2800" dirty="0" err="1"/>
              <a:t>geometrical</a:t>
            </a:r>
            <a:r>
              <a:rPr lang="fr-FR" sz="2800" dirty="0"/>
              <a:t> area, </a:t>
            </a:r>
            <a:r>
              <a:rPr lang="fr-FR" sz="2800" dirty="0" err="1"/>
              <a:t>so</a:t>
            </a:r>
            <a:r>
              <a:rPr lang="fr-FR" sz="2800" dirty="0"/>
              <a:t> the </a:t>
            </a:r>
            <a:r>
              <a:rPr lang="fr-FR" sz="2800" dirty="0" err="1"/>
              <a:t>gas</a:t>
            </a:r>
            <a:r>
              <a:rPr lang="fr-FR" sz="2800" dirty="0"/>
              <a:t> surface interaction (and e- also)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delayed</a:t>
            </a:r>
            <a:r>
              <a:rPr lang="fr-FR" sz="2800" dirty="0"/>
              <a:t>/</a:t>
            </a:r>
            <a:r>
              <a:rPr lang="fr-FR" sz="2800" dirty="0" err="1"/>
              <a:t>mediated</a:t>
            </a:r>
            <a:r>
              <a:rPr lang="fr-FR" sz="2800" dirty="0"/>
              <a:t>/indirect</a:t>
            </a:r>
          </a:p>
        </p:txBody>
      </p:sp>
      <p:sp>
        <p:nvSpPr>
          <p:cNvPr id="9" name="AutoShape 4" descr="https://partage.u-cergy.fr/service/home/~/?auth=co&amp;loc=fr&amp;id=139771&amp;part=2">
            <a:extLst>
              <a:ext uri="{FF2B5EF4-FFF2-40B4-BE49-F238E27FC236}">
                <a16:creationId xmlns:a16="http://schemas.microsoft.com/office/drawing/2014/main" id="{4BFAD202-634B-46F6-8A5D-589D0C1E46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1FC9F1-297C-405D-9ACA-2E70B6A99A58}"/>
              </a:ext>
            </a:extLst>
          </p:cNvPr>
          <p:cNvSpPr txBox="1"/>
          <p:nvPr/>
        </p:nvSpPr>
        <p:spPr>
          <a:xfrm>
            <a:off x="7761515" y="2458922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5-4 , </a:t>
            </a:r>
            <a:r>
              <a:rPr lang="fr-FR" dirty="0" err="1"/>
              <a:t>great</a:t>
            </a:r>
            <a:r>
              <a:rPr lang="fr-FR" dirty="0"/>
              <a:t> coach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AF93BA8-E580-43D8-ADAC-D54ABB6E151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21641" y="5129188"/>
            <a:ext cx="1879810" cy="198169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74BB730-9771-4ABF-BE35-F00943715FAB}"/>
              </a:ext>
            </a:extLst>
          </p:cNvPr>
          <p:cNvSpPr txBox="1"/>
          <p:nvPr/>
        </p:nvSpPr>
        <p:spPr>
          <a:xfrm>
            <a:off x="9322906" y="5309974"/>
            <a:ext cx="106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&lt;&lt;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B796F09-8A21-4539-84E2-EFC4568AA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76903" y="5597047"/>
            <a:ext cx="1672129" cy="940573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D7A24E3-4946-4C43-9138-AEE8C5F0A0D6}"/>
              </a:ext>
            </a:extLst>
          </p:cNvPr>
          <p:cNvCxnSpPr>
            <a:cxnSpLocks/>
          </p:cNvCxnSpPr>
          <p:nvPr/>
        </p:nvCxnSpPr>
        <p:spPr>
          <a:xfrm flipH="1">
            <a:off x="8853158" y="5821685"/>
            <a:ext cx="441604" cy="113131"/>
          </a:xfrm>
          <a:prstGeom prst="straightConnector1">
            <a:avLst/>
          </a:prstGeom>
          <a:ln w="25400">
            <a:solidFill>
              <a:srgbClr val="1109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6B8114C-4878-401B-B2CF-4D368FABF9D6}"/>
              </a:ext>
            </a:extLst>
          </p:cNvPr>
          <p:cNvCxnSpPr>
            <a:cxnSpLocks/>
          </p:cNvCxnSpPr>
          <p:nvPr/>
        </p:nvCxnSpPr>
        <p:spPr>
          <a:xfrm>
            <a:off x="9977987" y="5607425"/>
            <a:ext cx="468882" cy="110846"/>
          </a:xfrm>
          <a:prstGeom prst="straightConnector1">
            <a:avLst/>
          </a:prstGeom>
          <a:ln w="25400">
            <a:solidFill>
              <a:srgbClr val="1109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31278FB-D883-47F7-9777-C056FB81A925}"/>
              </a:ext>
            </a:extLst>
          </p:cNvPr>
          <p:cNvSpPr/>
          <p:nvPr/>
        </p:nvSpPr>
        <p:spPr>
          <a:xfrm>
            <a:off x="9056269" y="5190262"/>
            <a:ext cx="133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surface area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9250A6A-6D65-400E-ACF9-EB1F07693537}"/>
              </a:ext>
            </a:extLst>
          </p:cNvPr>
          <p:cNvCxnSpPr>
            <a:cxnSpLocks/>
          </p:cNvCxnSpPr>
          <p:nvPr/>
        </p:nvCxnSpPr>
        <p:spPr>
          <a:xfrm flipV="1">
            <a:off x="6858000" y="1488532"/>
            <a:ext cx="2589225" cy="463190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C5D14CAA-37AA-4627-85BE-1293B2CF10BF}"/>
              </a:ext>
            </a:extLst>
          </p:cNvPr>
          <p:cNvSpPr txBox="1"/>
          <p:nvPr/>
        </p:nvSpPr>
        <p:spPr>
          <a:xfrm>
            <a:off x="5800726" y="1780815"/>
            <a:ext cx="1328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NEG team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DF18959-91C6-4EF3-A391-E4FC5347C6FE}"/>
              </a:ext>
            </a:extLst>
          </p:cNvPr>
          <p:cNvCxnSpPr>
            <a:cxnSpLocks/>
          </p:cNvCxnSpPr>
          <p:nvPr/>
        </p:nvCxnSpPr>
        <p:spPr>
          <a:xfrm flipV="1">
            <a:off x="6858000" y="1630764"/>
            <a:ext cx="3502152" cy="321861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3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3" grpId="0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 1"/>
          <p:cNvGrpSpPr/>
          <p:nvPr/>
        </p:nvGrpSpPr>
        <p:grpSpPr>
          <a:xfrm>
            <a:off x="7682504" y="74987"/>
            <a:ext cx="4414782" cy="6586576"/>
            <a:chOff x="5210640" y="76320"/>
            <a:chExt cx="4866480" cy="7260480"/>
          </a:xfrm>
        </p:grpSpPr>
        <p:pic>
          <p:nvPicPr>
            <p:cNvPr id="250" name="Manip8-03.jpg"/>
            <p:cNvPicPr/>
            <p:nvPr/>
          </p:nvPicPr>
          <p:blipFill>
            <a:blip r:embed="rId2"/>
            <a:stretch/>
          </p:blipFill>
          <p:spPr>
            <a:xfrm>
              <a:off x="5249880" y="115560"/>
              <a:ext cx="4788000" cy="7181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1" name="Manip8-03.jpg"/>
            <p:cNvPicPr/>
            <p:nvPr/>
          </p:nvPicPr>
          <p:blipFill>
            <a:blip r:embed="rId3"/>
            <a:stretch/>
          </p:blipFill>
          <p:spPr>
            <a:xfrm>
              <a:off x="5210640" y="76320"/>
              <a:ext cx="4866480" cy="72604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" name="CustomShape 4"/>
          <p:cNvSpPr/>
          <p:nvPr/>
        </p:nvSpPr>
        <p:spPr>
          <a:xfrm>
            <a:off x="9308218" y="354185"/>
            <a:ext cx="1739666" cy="70855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6049" tIns="46049" rIns="46049" bIns="46049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spc="-1" dirty="0" err="1">
                <a:solidFill>
                  <a:srgbClr val="FF2F00"/>
                </a:solidFill>
                <a:latin typeface="Avenir Light"/>
                <a:ea typeface="Avenir Light"/>
              </a:rPr>
              <a:t>Abdelahi</a:t>
            </a:r>
            <a:r>
              <a:rPr lang="fr-FR" sz="2000" spc="-1" dirty="0">
                <a:solidFill>
                  <a:srgbClr val="FF2F00"/>
                </a:solidFill>
                <a:latin typeface="Avenir Light"/>
                <a:ea typeface="Avenir Light"/>
              </a:rPr>
              <a:t> Sow &amp;</a:t>
            </a:r>
            <a:endParaRPr lang="fr-FR" sz="2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spc="-1" dirty="0">
                <a:solidFill>
                  <a:srgbClr val="FF2F00"/>
                </a:solidFill>
                <a:latin typeface="Avenir Light"/>
                <a:ea typeface="Avenir Light"/>
              </a:rPr>
              <a:t>VENUS</a:t>
            </a:r>
            <a:endParaRPr lang="fr-FR" sz="2000" spc="-1" dirty="0">
              <a:latin typeface="Arial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E3753872-6CFC-48AF-9D33-CD426691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14" y="372466"/>
            <a:ext cx="7145724" cy="609398"/>
          </a:xfrm>
        </p:spPr>
        <p:txBody>
          <a:bodyPr/>
          <a:lstStyle/>
          <a:p>
            <a:r>
              <a:rPr lang="fr-FR" dirty="0" err="1"/>
              <a:t>Take</a:t>
            </a:r>
            <a:r>
              <a:rPr lang="fr-FR" dirty="0"/>
              <a:t> home messages…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37B029-783F-4E19-BFF2-2A9185FC1A5B}"/>
              </a:ext>
            </a:extLst>
          </p:cNvPr>
          <p:cNvSpPr txBox="1"/>
          <p:nvPr/>
        </p:nvSpPr>
        <p:spPr>
          <a:xfrm>
            <a:off x="223157" y="1491344"/>
            <a:ext cx="71457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studied</a:t>
            </a:r>
            <a:r>
              <a:rPr lang="fr-FR" dirty="0"/>
              <a:t>  (</a:t>
            </a:r>
            <a:r>
              <a:rPr lang="fr-FR" dirty="0" err="1"/>
              <a:t>many</a:t>
            </a:r>
            <a:r>
              <a:rPr lang="fr-FR" dirty="0"/>
              <a:t>) </a:t>
            </a:r>
            <a:r>
              <a:rPr lang="fr-FR" dirty="0" err="1"/>
              <a:t>gas</a:t>
            </a:r>
            <a:r>
              <a:rPr lang="fr-FR" dirty="0"/>
              <a:t> – </a:t>
            </a:r>
            <a:r>
              <a:rPr lang="fr-FR" dirty="0" err="1"/>
              <a:t>amorphous</a:t>
            </a:r>
            <a:r>
              <a:rPr lang="fr-FR" dirty="0"/>
              <a:t>/</a:t>
            </a:r>
            <a:r>
              <a:rPr lang="fr-FR" dirty="0" err="1"/>
              <a:t>porous</a:t>
            </a:r>
            <a:r>
              <a:rPr lang="fr-FR" dirty="0"/>
              <a:t> cold surfaces </a:t>
            </a:r>
          </a:p>
          <a:p>
            <a:endParaRPr lang="fr-FR" dirty="0"/>
          </a:p>
          <a:p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sticking</a:t>
            </a:r>
            <a:r>
              <a:rPr lang="fr-FR" dirty="0"/>
              <a:t> (Matar+10, Chaabouni+10, Gadallah+20)</a:t>
            </a:r>
          </a:p>
          <a:p>
            <a:r>
              <a:rPr lang="fr-FR" dirty="0" err="1"/>
              <a:t>Isotopic</a:t>
            </a:r>
            <a:r>
              <a:rPr lang="fr-FR" dirty="0"/>
              <a:t> </a:t>
            </a:r>
            <a:r>
              <a:rPr lang="fr-FR" dirty="0" err="1"/>
              <a:t>segregation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, o/p </a:t>
            </a:r>
            <a:r>
              <a:rPr lang="fr-FR" dirty="0" err="1"/>
              <a:t>effects</a:t>
            </a:r>
            <a:r>
              <a:rPr lang="fr-FR" dirty="0"/>
              <a:t> (Dulieu+05, Amiaud+07+15), </a:t>
            </a:r>
          </a:p>
          <a:p>
            <a:r>
              <a:rPr lang="fr-FR" dirty="0"/>
              <a:t>BE distributions (Amiaud+06,Noble+12,Ferrero+22)</a:t>
            </a:r>
          </a:p>
          <a:p>
            <a:r>
              <a:rPr lang="fr-FR" dirty="0"/>
              <a:t>Mixture </a:t>
            </a:r>
            <a:r>
              <a:rPr lang="fr-FR" dirty="0" err="1"/>
              <a:t>segregation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(Noble+15, Nguyen+18)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Diffusion </a:t>
            </a:r>
            <a:r>
              <a:rPr lang="fr-FR" dirty="0" err="1"/>
              <a:t>properties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There are also </a:t>
            </a:r>
            <a:r>
              <a:rPr lang="fr-FR" dirty="0" err="1"/>
              <a:t>energetic</a:t>
            </a:r>
            <a:r>
              <a:rPr lang="fr-FR" dirty="0"/>
              <a:t> aspects (4.5 eV vs 60 </a:t>
            </a:r>
            <a:r>
              <a:rPr lang="fr-FR" dirty="0" err="1"/>
              <a:t>meV</a:t>
            </a:r>
            <a:r>
              <a:rPr lang="fr-FR" dirty="0"/>
              <a:t>), local </a:t>
            </a:r>
            <a:r>
              <a:rPr lang="fr-FR" dirty="0" err="1"/>
              <a:t>heating</a:t>
            </a:r>
            <a:r>
              <a:rPr lang="fr-FR" dirty="0"/>
              <a:t>, restructuration.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Open to </a:t>
            </a:r>
            <a:r>
              <a:rPr lang="fr-FR" dirty="0" err="1"/>
              <a:t>any</a:t>
            </a:r>
            <a:r>
              <a:rPr lang="fr-FR" dirty="0"/>
              <a:t> collaboration 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4C9FA59D-07BB-492A-8090-D3D1A614AC34}"/>
              </a:ext>
            </a:extLst>
          </p:cNvPr>
          <p:cNvGrpSpPr/>
          <p:nvPr/>
        </p:nvGrpSpPr>
        <p:grpSpPr>
          <a:xfrm>
            <a:off x="5001985" y="4822371"/>
            <a:ext cx="3473606" cy="1960642"/>
            <a:chOff x="4442400" y="1636560"/>
            <a:chExt cx="5555160" cy="3378240"/>
          </a:xfrm>
        </p:grpSpPr>
        <p:pic>
          <p:nvPicPr>
            <p:cNvPr id="15" name="Capture d’écran 2014-06-05 à 09.35.52.png">
              <a:extLst>
                <a:ext uri="{FF2B5EF4-FFF2-40B4-BE49-F238E27FC236}">
                  <a16:creationId xmlns:a16="http://schemas.microsoft.com/office/drawing/2014/main" id="{0716707B-DEE1-4CB2-95A0-0B270A6AB3BD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590000" y="1784160"/>
              <a:ext cx="5259960" cy="3063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9F7D156-CEF8-4893-B475-D0AB364578B3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4442400" y="1636560"/>
              <a:ext cx="5555160" cy="3378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32ECAD96-CC56-47A2-ACEE-0955FB24487C}"/>
              </a:ext>
            </a:extLst>
          </p:cNvPr>
          <p:cNvSpPr/>
          <p:nvPr/>
        </p:nvSpPr>
        <p:spPr>
          <a:xfrm>
            <a:off x="7128811" y="5046931"/>
            <a:ext cx="1290084" cy="1084520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D07186-EDA7-4BFE-BA1A-05A3FDCADF45}"/>
              </a:ext>
            </a:extLst>
          </p:cNvPr>
          <p:cNvSpPr/>
          <p:nvPr/>
        </p:nvSpPr>
        <p:spPr>
          <a:xfrm>
            <a:off x="329083" y="3293320"/>
            <a:ext cx="684610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dirty="0"/>
              <a:t>In a </a:t>
            </a:r>
            <a:r>
              <a:rPr lang="fr-FR" dirty="0" err="1"/>
              <a:t>review</a:t>
            </a:r>
            <a:r>
              <a:rPr lang="fr-FR" dirty="0"/>
              <a:t> </a:t>
            </a:r>
            <a:r>
              <a:rPr lang="fr-FR" dirty="0" err="1"/>
              <a:t>paper</a:t>
            </a:r>
            <a:r>
              <a:rPr lang="fr-FR" dirty="0"/>
              <a:t> </a:t>
            </a:r>
            <a:r>
              <a:rPr lang="fr-FR" dirty="0" err="1"/>
              <a:t>Minissale</a:t>
            </a:r>
            <a:r>
              <a:rPr lang="fr-FR" dirty="0"/>
              <a:t> et al 2022 (ACS </a:t>
            </a:r>
            <a:r>
              <a:rPr lang="fr-FR" dirty="0" err="1"/>
              <a:t>Earth</a:t>
            </a:r>
            <a:r>
              <a:rPr lang="fr-FR" dirty="0"/>
              <a:t> and </a:t>
            </a:r>
            <a:r>
              <a:rPr lang="fr-FR" dirty="0" err="1"/>
              <a:t>Space</a:t>
            </a:r>
            <a:r>
              <a:rPr lang="fr-FR" dirty="0"/>
              <a:t> Chemistry)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5579C6-0CDB-4B9B-8FB5-BC8F558B73A7}"/>
              </a:ext>
            </a:extLst>
          </p:cNvPr>
          <p:cNvSpPr/>
          <p:nvPr/>
        </p:nvSpPr>
        <p:spPr>
          <a:xfrm>
            <a:off x="416169" y="4907664"/>
            <a:ext cx="230229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dirty="0"/>
              <a:t>francois.dulieu@cyu.fr</a:t>
            </a:r>
          </a:p>
        </p:txBody>
      </p:sp>
    </p:spTree>
    <p:extLst>
      <p:ext uri="{BB962C8B-B14F-4D97-AF65-F5344CB8AC3E}">
        <p14:creationId xmlns:p14="http://schemas.microsoft.com/office/powerpoint/2010/main" val="3663751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4FB3436-BD9D-440F-B6BE-67E38EC0290A}"/>
              </a:ext>
            </a:extLst>
          </p:cNvPr>
          <p:cNvSpPr txBox="1"/>
          <p:nvPr/>
        </p:nvSpPr>
        <p:spPr>
          <a:xfrm>
            <a:off x="244930" y="914400"/>
            <a:ext cx="109020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 </a:t>
            </a:r>
            <a:endParaRPr lang="fr-FR" sz="1200" dirty="0"/>
          </a:p>
          <a:p>
            <a:r>
              <a:rPr lang="fr-FR" sz="1200" dirty="0" err="1"/>
              <a:t>Amiaud</a:t>
            </a:r>
            <a:r>
              <a:rPr lang="fr-FR" sz="1200" dirty="0"/>
              <a:t>, L., J.-H. Fillion, F. Dulieu, A. </a:t>
            </a:r>
            <a:r>
              <a:rPr lang="fr-FR" sz="1200" dirty="0" err="1"/>
              <a:t>Momeni</a:t>
            </a:r>
            <a:r>
              <a:rPr lang="fr-FR" sz="1200" dirty="0"/>
              <a:t>, and J.-L. Lemaire. 2015. “Physisorption and Desorption of H2, HD and D2 on </a:t>
            </a:r>
            <a:r>
              <a:rPr lang="fr-FR" sz="1200" dirty="0" err="1"/>
              <a:t>Amorphous</a:t>
            </a:r>
            <a:r>
              <a:rPr lang="fr-FR" sz="1200" dirty="0"/>
              <a:t> Solid Water </a:t>
            </a:r>
            <a:r>
              <a:rPr lang="fr-FR" sz="1200" dirty="0" err="1"/>
              <a:t>Ice</a:t>
            </a:r>
            <a:r>
              <a:rPr lang="fr-FR" sz="1200" dirty="0"/>
              <a:t>. </a:t>
            </a:r>
            <a:r>
              <a:rPr lang="fr-FR" sz="1200" dirty="0" err="1"/>
              <a:t>Effect</a:t>
            </a:r>
            <a:r>
              <a:rPr lang="fr-FR" sz="1200" dirty="0"/>
              <a:t> on </a:t>
            </a:r>
            <a:r>
              <a:rPr lang="fr-FR" sz="1200" dirty="0" err="1"/>
              <a:t>Mixing</a:t>
            </a:r>
            <a:r>
              <a:rPr lang="fr-FR" sz="1200" dirty="0"/>
              <a:t> </a:t>
            </a:r>
            <a:r>
              <a:rPr lang="fr-FR" sz="1200" dirty="0" err="1"/>
              <a:t>Isotopologue</a:t>
            </a:r>
            <a:r>
              <a:rPr lang="fr-FR" sz="1200" dirty="0"/>
              <a:t> on </a:t>
            </a:r>
            <a:r>
              <a:rPr lang="fr-FR" sz="1200" dirty="0" err="1"/>
              <a:t>Statistical</a:t>
            </a:r>
            <a:r>
              <a:rPr lang="fr-FR" sz="1200" dirty="0"/>
              <a:t> Population of Adsorption Sites.” </a:t>
            </a:r>
            <a:r>
              <a:rPr lang="fr-FR" sz="1200" i="1" dirty="0"/>
              <a:t>Physical Chemistry Chemical </a:t>
            </a:r>
            <a:r>
              <a:rPr lang="fr-FR" sz="1200" i="1" dirty="0" err="1"/>
              <a:t>Physics</a:t>
            </a:r>
            <a:r>
              <a:rPr lang="fr-FR" sz="1200" dirty="0"/>
              <a:t> 17 (44): 30148–57. https://doi.org/10.1039/c5cp03985a.</a:t>
            </a:r>
          </a:p>
          <a:p>
            <a:r>
              <a:rPr lang="fr-FR" sz="1200" dirty="0" err="1"/>
              <a:t>Amiaud</a:t>
            </a:r>
            <a:r>
              <a:rPr lang="fr-FR" sz="1200" dirty="0"/>
              <a:t>, L., A. </a:t>
            </a:r>
            <a:r>
              <a:rPr lang="fr-FR" sz="1200" dirty="0" err="1"/>
              <a:t>Momeni</a:t>
            </a:r>
            <a:r>
              <a:rPr lang="fr-FR" sz="1200" dirty="0"/>
              <a:t>, F. Dulieu, J. H. Fillion, E. </a:t>
            </a:r>
            <a:r>
              <a:rPr lang="fr-FR" sz="1200" dirty="0" err="1"/>
              <a:t>Matar</a:t>
            </a:r>
            <a:r>
              <a:rPr lang="fr-FR" sz="1200" dirty="0"/>
              <a:t>, and J.-L. Lemaire. 2008. “</a:t>
            </a:r>
            <a:r>
              <a:rPr lang="fr-FR" sz="1200" dirty="0" err="1"/>
              <a:t>Measurement</a:t>
            </a:r>
            <a:r>
              <a:rPr lang="fr-FR" sz="1200" dirty="0"/>
              <a:t> of the Adsorption Energy </a:t>
            </a:r>
            <a:r>
              <a:rPr lang="fr-FR" sz="1200" dirty="0" err="1"/>
              <a:t>Difference</a:t>
            </a:r>
            <a:r>
              <a:rPr lang="fr-FR" sz="1200" dirty="0"/>
              <a:t> </a:t>
            </a:r>
            <a:r>
              <a:rPr lang="fr-FR" sz="1200" dirty="0" err="1"/>
              <a:t>between</a:t>
            </a:r>
            <a:r>
              <a:rPr lang="fr-FR" sz="1200" dirty="0"/>
              <a:t> Ortho- and Para-D2 on an </a:t>
            </a:r>
            <a:r>
              <a:rPr lang="fr-FR" sz="1200" dirty="0" err="1"/>
              <a:t>Amorphous</a:t>
            </a:r>
            <a:r>
              <a:rPr lang="fr-FR" sz="1200" dirty="0"/>
              <a:t> </a:t>
            </a:r>
            <a:r>
              <a:rPr lang="fr-FR" sz="1200" dirty="0" err="1"/>
              <a:t>Ice</a:t>
            </a:r>
            <a:r>
              <a:rPr lang="fr-FR" sz="1200" dirty="0"/>
              <a:t> Surface.” </a:t>
            </a:r>
            <a:r>
              <a:rPr lang="fr-FR" sz="1200" i="1" dirty="0"/>
              <a:t>Physical </a:t>
            </a:r>
            <a:r>
              <a:rPr lang="fr-FR" sz="1200" i="1" dirty="0" err="1"/>
              <a:t>Review</a:t>
            </a:r>
            <a:r>
              <a:rPr lang="fr-FR" sz="1200" i="1" dirty="0"/>
              <a:t> </a:t>
            </a:r>
            <a:r>
              <a:rPr lang="fr-FR" sz="1200" i="1" dirty="0" err="1"/>
              <a:t>Letters</a:t>
            </a:r>
            <a:r>
              <a:rPr lang="fr-FR" sz="1200" dirty="0"/>
              <a:t> 100 (5): 056101. https://doi.org/10.1103/PhysRevLett.100.056101.</a:t>
            </a:r>
          </a:p>
          <a:p>
            <a:r>
              <a:rPr lang="fr-FR" sz="1200" dirty="0" err="1"/>
              <a:t>Amiaud</a:t>
            </a:r>
            <a:r>
              <a:rPr lang="fr-FR" sz="1200" dirty="0"/>
              <a:t>, L, J H Fillion, S </a:t>
            </a:r>
            <a:r>
              <a:rPr lang="fr-FR" sz="1200" dirty="0" err="1"/>
              <a:t>Baouche</a:t>
            </a:r>
            <a:r>
              <a:rPr lang="fr-FR" sz="1200" dirty="0"/>
              <a:t>, F Dulieu, A </a:t>
            </a:r>
            <a:r>
              <a:rPr lang="fr-FR" sz="1200" dirty="0" err="1"/>
              <a:t>Momeni</a:t>
            </a:r>
            <a:r>
              <a:rPr lang="fr-FR" sz="1200" dirty="0"/>
              <a:t>, and J L Lemaire. 2006. “Interaction of D2 with H2O </a:t>
            </a:r>
            <a:r>
              <a:rPr lang="fr-FR" sz="1200" dirty="0" err="1"/>
              <a:t>Amorphous</a:t>
            </a:r>
            <a:r>
              <a:rPr lang="fr-FR" sz="1200" dirty="0"/>
              <a:t> </a:t>
            </a:r>
            <a:r>
              <a:rPr lang="fr-FR" sz="1200" dirty="0" err="1"/>
              <a:t>Ice</a:t>
            </a:r>
            <a:r>
              <a:rPr lang="fr-FR" sz="1200" dirty="0"/>
              <a:t> </a:t>
            </a:r>
            <a:r>
              <a:rPr lang="fr-FR" sz="1200" dirty="0" err="1"/>
              <a:t>Studied</a:t>
            </a:r>
            <a:r>
              <a:rPr lang="fr-FR" sz="1200" dirty="0"/>
              <a:t> by </a:t>
            </a:r>
            <a:r>
              <a:rPr lang="fr-FR" sz="1200" dirty="0" err="1"/>
              <a:t>Temperature-Programmed</a:t>
            </a:r>
            <a:r>
              <a:rPr lang="fr-FR" sz="1200" dirty="0"/>
              <a:t> Desorption Experiments.” </a:t>
            </a:r>
            <a:r>
              <a:rPr lang="fr-FR" sz="1200" i="1" dirty="0"/>
              <a:t>The Journal of Chemical </a:t>
            </a:r>
            <a:r>
              <a:rPr lang="fr-FR" sz="1200" i="1" dirty="0" err="1"/>
              <a:t>Physics</a:t>
            </a:r>
            <a:r>
              <a:rPr lang="fr-FR" sz="1200" dirty="0"/>
              <a:t> 124 (9): 94702. https://doi.org/10.1063/1.2168446.</a:t>
            </a:r>
          </a:p>
          <a:p>
            <a:r>
              <a:rPr lang="fr-FR" sz="1200" dirty="0" err="1"/>
              <a:t>Chaabouni</a:t>
            </a:r>
            <a:r>
              <a:rPr lang="fr-FR" sz="1200" dirty="0"/>
              <a:t>, H., H. Bergeron, S. </a:t>
            </a:r>
            <a:r>
              <a:rPr lang="fr-FR" sz="1200" dirty="0" err="1"/>
              <a:t>Baouche</a:t>
            </a:r>
            <a:r>
              <a:rPr lang="fr-FR" sz="1200" dirty="0"/>
              <a:t>, F. Dulieu, E. </a:t>
            </a:r>
            <a:r>
              <a:rPr lang="fr-FR" sz="1200" dirty="0" err="1"/>
              <a:t>Matar</a:t>
            </a:r>
            <a:r>
              <a:rPr lang="fr-FR" sz="1200" dirty="0"/>
              <a:t>, E. </a:t>
            </a:r>
            <a:r>
              <a:rPr lang="fr-FR" sz="1200" dirty="0" err="1"/>
              <a:t>Congiu</a:t>
            </a:r>
            <a:r>
              <a:rPr lang="fr-FR" sz="1200" dirty="0"/>
              <a:t>, L. </a:t>
            </a:r>
            <a:r>
              <a:rPr lang="fr-FR" sz="1200" dirty="0" err="1"/>
              <a:t>Gavilan</a:t>
            </a:r>
            <a:r>
              <a:rPr lang="fr-FR" sz="1200" dirty="0"/>
              <a:t>, and J. L. Lemaire. 2012. “</a:t>
            </a:r>
            <a:r>
              <a:rPr lang="fr-FR" sz="1200" dirty="0" err="1"/>
              <a:t>Sticking</a:t>
            </a:r>
            <a:r>
              <a:rPr lang="fr-FR" sz="1200" dirty="0"/>
              <a:t> Coefficient of </a:t>
            </a:r>
            <a:r>
              <a:rPr lang="fr-FR" sz="1200" dirty="0" err="1"/>
              <a:t>Hydrogen</a:t>
            </a:r>
            <a:r>
              <a:rPr lang="fr-FR" sz="1200" dirty="0"/>
              <a:t> and </a:t>
            </a:r>
            <a:r>
              <a:rPr lang="fr-FR" sz="1200" dirty="0" err="1"/>
              <a:t>Deuterium</a:t>
            </a:r>
            <a:r>
              <a:rPr lang="fr-FR" sz="1200" dirty="0"/>
              <a:t> on Silicates </a:t>
            </a:r>
            <a:r>
              <a:rPr lang="fr-FR" sz="1200" dirty="0" err="1"/>
              <a:t>under</a:t>
            </a:r>
            <a:r>
              <a:rPr lang="fr-FR" sz="1200" dirty="0"/>
              <a:t> </a:t>
            </a:r>
            <a:r>
              <a:rPr lang="fr-FR" sz="1200" dirty="0" err="1"/>
              <a:t>Interstellar</a:t>
            </a:r>
            <a:r>
              <a:rPr lang="fr-FR" sz="1200" dirty="0"/>
              <a:t> Conditions.” </a:t>
            </a:r>
            <a:r>
              <a:rPr lang="fr-FR" sz="1200" i="1" dirty="0" err="1"/>
              <a:t>Astronomy</a:t>
            </a:r>
            <a:r>
              <a:rPr lang="fr-FR" sz="1200" i="1" dirty="0"/>
              <a:t> &amp; </a:t>
            </a:r>
            <a:r>
              <a:rPr lang="fr-FR" sz="1200" i="1" dirty="0" err="1"/>
              <a:t>Astrophysics</a:t>
            </a:r>
            <a:r>
              <a:rPr lang="fr-FR" sz="1200" dirty="0"/>
              <a:t> 538 (</a:t>
            </a:r>
            <a:r>
              <a:rPr lang="fr-FR" sz="1200" dirty="0" err="1"/>
              <a:t>February</a:t>
            </a:r>
            <a:r>
              <a:rPr lang="fr-FR" sz="1200" dirty="0"/>
              <a:t>): A128. https://doi.org/10.1051/0004-6361/201117409.</a:t>
            </a:r>
          </a:p>
          <a:p>
            <a:r>
              <a:rPr lang="fr-FR" sz="1200" dirty="0"/>
              <a:t>Dulieu, F., L. </a:t>
            </a:r>
            <a:r>
              <a:rPr lang="fr-FR" sz="1200" dirty="0" err="1"/>
              <a:t>Amiaud</a:t>
            </a:r>
            <a:r>
              <a:rPr lang="fr-FR" sz="1200" dirty="0"/>
              <a:t>, S. </a:t>
            </a:r>
            <a:r>
              <a:rPr lang="fr-FR" sz="1200" dirty="0" err="1"/>
              <a:t>Baouche</a:t>
            </a:r>
            <a:r>
              <a:rPr lang="fr-FR" sz="1200" dirty="0"/>
              <a:t>, A. </a:t>
            </a:r>
            <a:r>
              <a:rPr lang="fr-FR" sz="1200" dirty="0" err="1"/>
              <a:t>Momeni</a:t>
            </a:r>
            <a:r>
              <a:rPr lang="fr-FR" sz="1200" dirty="0"/>
              <a:t>, J.-H. Fillion, and J.L. Lemaire. 2005. “</a:t>
            </a:r>
            <a:r>
              <a:rPr lang="fr-FR" sz="1200" dirty="0" err="1"/>
              <a:t>Isotopic</a:t>
            </a:r>
            <a:r>
              <a:rPr lang="fr-FR" sz="1200" dirty="0"/>
              <a:t> </a:t>
            </a:r>
            <a:r>
              <a:rPr lang="fr-FR" sz="1200" dirty="0" err="1"/>
              <a:t>Segregation</a:t>
            </a:r>
            <a:r>
              <a:rPr lang="fr-FR" sz="1200" dirty="0"/>
              <a:t> of </a:t>
            </a:r>
            <a:r>
              <a:rPr lang="fr-FR" sz="1200" dirty="0" err="1"/>
              <a:t>Molecular</a:t>
            </a:r>
            <a:r>
              <a:rPr lang="fr-FR" sz="1200" dirty="0"/>
              <a:t> </a:t>
            </a:r>
            <a:r>
              <a:rPr lang="fr-FR" sz="1200" dirty="0" err="1"/>
              <a:t>Hydrogen</a:t>
            </a:r>
            <a:r>
              <a:rPr lang="fr-FR" sz="1200" dirty="0"/>
              <a:t> on Water </a:t>
            </a:r>
            <a:r>
              <a:rPr lang="fr-FR" sz="1200" dirty="0" err="1"/>
              <a:t>Ice</a:t>
            </a:r>
            <a:r>
              <a:rPr lang="fr-FR" sz="1200" dirty="0"/>
              <a:t> Surface at Low </a:t>
            </a:r>
            <a:r>
              <a:rPr lang="fr-FR" sz="1200" dirty="0" err="1"/>
              <a:t>Temperature</a:t>
            </a:r>
            <a:r>
              <a:rPr lang="fr-FR" sz="1200" dirty="0"/>
              <a:t>.” </a:t>
            </a:r>
            <a:r>
              <a:rPr lang="fr-FR" sz="1200" i="1" dirty="0"/>
              <a:t>Chemical </a:t>
            </a:r>
            <a:r>
              <a:rPr lang="fr-FR" sz="1200" i="1" dirty="0" err="1"/>
              <a:t>Physics</a:t>
            </a:r>
            <a:r>
              <a:rPr lang="fr-FR" sz="1200" i="1" dirty="0"/>
              <a:t> </a:t>
            </a:r>
            <a:r>
              <a:rPr lang="fr-FR" sz="1200" i="1" dirty="0" err="1"/>
              <a:t>Letters</a:t>
            </a:r>
            <a:r>
              <a:rPr lang="fr-FR" sz="1200" dirty="0"/>
              <a:t> 404 (1–3): 187–91. https://doi.org/10.1016/j.cplett.2005.01.044.</a:t>
            </a:r>
          </a:p>
          <a:p>
            <a:r>
              <a:rPr lang="fr-FR" sz="1200" dirty="0"/>
              <a:t>Ferrero, S, F </a:t>
            </a:r>
            <a:r>
              <a:rPr lang="fr-FR" sz="1200" dirty="0" err="1"/>
              <a:t>Grieco</a:t>
            </a:r>
            <a:r>
              <a:rPr lang="fr-FR" sz="1200" dirty="0"/>
              <a:t>, A-S Ibrahim Mohamed, F Dulieu, A </a:t>
            </a:r>
            <a:r>
              <a:rPr lang="fr-FR" sz="1200" dirty="0" err="1"/>
              <a:t>Rimola</a:t>
            </a:r>
            <a:r>
              <a:rPr lang="fr-FR" sz="1200" dirty="0"/>
              <a:t>, C </a:t>
            </a:r>
            <a:r>
              <a:rPr lang="fr-FR" sz="1200" dirty="0" err="1"/>
              <a:t>Ceccarelli</a:t>
            </a:r>
            <a:r>
              <a:rPr lang="fr-FR" sz="1200" dirty="0"/>
              <a:t>, C Nervi, M </a:t>
            </a:r>
            <a:r>
              <a:rPr lang="fr-FR" sz="1200" dirty="0" err="1"/>
              <a:t>Minissale</a:t>
            </a:r>
            <a:r>
              <a:rPr lang="fr-FR" sz="1200" dirty="0"/>
              <a:t>, and P </a:t>
            </a:r>
            <a:r>
              <a:rPr lang="fr-FR" sz="1200" dirty="0" err="1"/>
              <a:t>Ugliengo</a:t>
            </a:r>
            <a:r>
              <a:rPr lang="fr-FR" sz="1200" dirty="0"/>
              <a:t>. 2022. “</a:t>
            </a:r>
            <a:r>
              <a:rPr lang="fr-FR" sz="1200" dirty="0" err="1"/>
              <a:t>Acetaldehyde</a:t>
            </a:r>
            <a:r>
              <a:rPr lang="fr-FR" sz="1200" dirty="0"/>
              <a:t> Binding Energies: A </a:t>
            </a:r>
            <a:r>
              <a:rPr lang="fr-FR" sz="1200" dirty="0" err="1"/>
              <a:t>Coupled</a:t>
            </a:r>
            <a:r>
              <a:rPr lang="fr-FR" sz="1200" dirty="0"/>
              <a:t> Experimental and </a:t>
            </a:r>
            <a:r>
              <a:rPr lang="fr-FR" sz="1200" dirty="0" err="1"/>
              <a:t>Theoretical</a:t>
            </a:r>
            <a:r>
              <a:rPr lang="fr-FR" sz="1200" dirty="0"/>
              <a:t> </a:t>
            </a:r>
            <a:r>
              <a:rPr lang="fr-FR" sz="1200" dirty="0" err="1"/>
              <a:t>Study</a:t>
            </a:r>
            <a:r>
              <a:rPr lang="fr-FR" sz="1200" dirty="0"/>
              <a:t>.” </a:t>
            </a:r>
            <a:r>
              <a:rPr lang="fr-FR" sz="1200" i="1" dirty="0" err="1"/>
              <a:t>Monthly</a:t>
            </a:r>
            <a:r>
              <a:rPr lang="fr-FR" sz="1200" i="1" dirty="0"/>
              <a:t> Notices of the Royal </a:t>
            </a:r>
            <a:r>
              <a:rPr lang="fr-FR" sz="1200" i="1" dirty="0" err="1"/>
              <a:t>Astronomical</a:t>
            </a:r>
            <a:r>
              <a:rPr lang="fr-FR" sz="1200" i="1" dirty="0"/>
              <a:t> Society</a:t>
            </a:r>
            <a:r>
              <a:rPr lang="fr-FR" sz="1200" dirty="0"/>
              <a:t> 516 (2): 2586–96. https://doi.org/10.1093/MNRAS/STAC2358.</a:t>
            </a:r>
          </a:p>
          <a:p>
            <a:r>
              <a:rPr lang="fr-FR" sz="1200" dirty="0"/>
              <a:t>Fillion, Jean-Hugues, Lionel </a:t>
            </a:r>
            <a:r>
              <a:rPr lang="fr-FR" sz="1200" dirty="0" err="1"/>
              <a:t>Amiaud</a:t>
            </a:r>
            <a:r>
              <a:rPr lang="fr-FR" sz="1200" dirty="0"/>
              <a:t>, Emanuele </a:t>
            </a:r>
            <a:r>
              <a:rPr lang="fr-FR" sz="1200" dirty="0" err="1"/>
              <a:t>Congiu</a:t>
            </a:r>
            <a:r>
              <a:rPr lang="fr-FR" sz="1200" dirty="0"/>
              <a:t>, François Dulieu, </a:t>
            </a:r>
            <a:r>
              <a:rPr lang="fr-FR" sz="1200" dirty="0" err="1"/>
              <a:t>Anouchah</a:t>
            </a:r>
            <a:r>
              <a:rPr lang="fr-FR" sz="1200" dirty="0"/>
              <a:t> </a:t>
            </a:r>
            <a:r>
              <a:rPr lang="fr-FR" sz="1200" dirty="0" err="1"/>
              <a:t>Momeni</a:t>
            </a:r>
            <a:r>
              <a:rPr lang="fr-FR" sz="1200" dirty="0"/>
              <a:t>, and Jean-Louis Lemaire. 2009. “D(2) Desorption </a:t>
            </a:r>
            <a:r>
              <a:rPr lang="fr-FR" sz="1200" dirty="0" err="1"/>
              <a:t>Kinetics</a:t>
            </a:r>
            <a:r>
              <a:rPr lang="fr-FR" sz="1200" dirty="0"/>
              <a:t> on </a:t>
            </a:r>
            <a:r>
              <a:rPr lang="fr-FR" sz="1200" dirty="0" err="1"/>
              <a:t>Amorphous</a:t>
            </a:r>
            <a:r>
              <a:rPr lang="fr-FR" sz="1200" dirty="0"/>
              <a:t> Solid Water: From Compact to </a:t>
            </a:r>
            <a:r>
              <a:rPr lang="fr-FR" sz="1200" dirty="0" err="1"/>
              <a:t>Porous</a:t>
            </a:r>
            <a:r>
              <a:rPr lang="fr-FR" sz="1200" dirty="0"/>
              <a:t> </a:t>
            </a:r>
            <a:r>
              <a:rPr lang="fr-FR" sz="1200" dirty="0" err="1"/>
              <a:t>Ice</a:t>
            </a:r>
            <a:r>
              <a:rPr lang="fr-FR" sz="1200" dirty="0"/>
              <a:t> Films.” </a:t>
            </a:r>
            <a:r>
              <a:rPr lang="fr-FR" sz="1200" i="1" dirty="0"/>
              <a:t>Physical Chemistry Chemical </a:t>
            </a:r>
            <a:r>
              <a:rPr lang="fr-FR" sz="1200" i="1" dirty="0" err="1"/>
              <a:t>Physics</a:t>
            </a:r>
            <a:r>
              <a:rPr lang="fr-FR" sz="1200" i="1" dirty="0"/>
              <a:t> : PCCP</a:t>
            </a:r>
            <a:r>
              <a:rPr lang="fr-FR" sz="1200" dirty="0"/>
              <a:t> 11 (21): 4396–4402.</a:t>
            </a:r>
          </a:p>
          <a:p>
            <a:r>
              <a:rPr lang="fr-FR" sz="1200" dirty="0" err="1"/>
              <a:t>Matar</a:t>
            </a:r>
            <a:r>
              <a:rPr lang="fr-FR" sz="1200" dirty="0"/>
              <a:t>, E., H. Bergeron, F. Dulieu, H. </a:t>
            </a:r>
            <a:r>
              <a:rPr lang="fr-FR" sz="1200" dirty="0" err="1"/>
              <a:t>Chaabouni</a:t>
            </a:r>
            <a:r>
              <a:rPr lang="fr-FR" sz="1200" dirty="0"/>
              <a:t>, M. </a:t>
            </a:r>
            <a:r>
              <a:rPr lang="fr-FR" sz="1200" dirty="0" err="1"/>
              <a:t>Accolla</a:t>
            </a:r>
            <a:r>
              <a:rPr lang="fr-FR" sz="1200" dirty="0"/>
              <a:t>, and J. L. Lemaire. 2010. “Gas </a:t>
            </a:r>
            <a:r>
              <a:rPr lang="fr-FR" sz="1200" dirty="0" err="1"/>
              <a:t>Temperature</a:t>
            </a:r>
            <a:r>
              <a:rPr lang="fr-FR" sz="1200" dirty="0"/>
              <a:t> </a:t>
            </a:r>
            <a:r>
              <a:rPr lang="fr-FR" sz="1200" dirty="0" err="1"/>
              <a:t>Dependent</a:t>
            </a:r>
            <a:r>
              <a:rPr lang="fr-FR" sz="1200" dirty="0"/>
              <a:t> </a:t>
            </a:r>
            <a:r>
              <a:rPr lang="fr-FR" sz="1200" dirty="0" err="1"/>
              <a:t>Sticking</a:t>
            </a:r>
            <a:r>
              <a:rPr lang="fr-FR" sz="1200" dirty="0"/>
              <a:t> of </a:t>
            </a:r>
            <a:r>
              <a:rPr lang="fr-FR" sz="1200" dirty="0" err="1"/>
              <a:t>Hydrogen</a:t>
            </a:r>
            <a:r>
              <a:rPr lang="fr-FR" sz="1200" dirty="0"/>
              <a:t> on Cold </a:t>
            </a:r>
            <a:r>
              <a:rPr lang="fr-FR" sz="1200" dirty="0" err="1"/>
              <a:t>Amorphous</a:t>
            </a:r>
            <a:r>
              <a:rPr lang="fr-FR" sz="1200" dirty="0"/>
              <a:t> Water </a:t>
            </a:r>
            <a:r>
              <a:rPr lang="fr-FR" sz="1200" dirty="0" err="1"/>
              <a:t>Ice</a:t>
            </a:r>
            <a:r>
              <a:rPr lang="fr-FR" sz="1200" dirty="0"/>
              <a:t> Surfaces of </a:t>
            </a:r>
            <a:r>
              <a:rPr lang="fr-FR" sz="1200" dirty="0" err="1"/>
              <a:t>Interstellar</a:t>
            </a:r>
            <a:r>
              <a:rPr lang="fr-FR" sz="1200" dirty="0"/>
              <a:t> </a:t>
            </a:r>
            <a:r>
              <a:rPr lang="fr-FR" sz="1200" dirty="0" err="1"/>
              <a:t>Interest</a:t>
            </a:r>
            <a:r>
              <a:rPr lang="fr-FR" sz="1200" dirty="0"/>
              <a:t>.” </a:t>
            </a:r>
            <a:r>
              <a:rPr lang="fr-FR" sz="1200" i="1" dirty="0"/>
              <a:t>Journal of Chemical </a:t>
            </a:r>
            <a:r>
              <a:rPr lang="fr-FR" sz="1200" i="1" dirty="0" err="1"/>
              <a:t>Physics</a:t>
            </a:r>
            <a:r>
              <a:rPr lang="fr-FR" sz="1200" dirty="0"/>
              <a:t> 133. https://doi.org/10.1063/1.3484867.</a:t>
            </a:r>
          </a:p>
          <a:p>
            <a:r>
              <a:rPr lang="fr-FR" sz="1200" dirty="0" err="1"/>
              <a:t>Minissale</a:t>
            </a:r>
            <a:r>
              <a:rPr lang="fr-FR" sz="1200" dirty="0"/>
              <a:t>, Marco, Yuri </a:t>
            </a:r>
            <a:r>
              <a:rPr lang="fr-FR" sz="1200" dirty="0" err="1"/>
              <a:t>Aikawa</a:t>
            </a:r>
            <a:r>
              <a:rPr lang="fr-FR" sz="1200" dirty="0"/>
              <a:t>, Edwin Bergin, Mathieu Bertin, Wendy A. Brown, </a:t>
            </a:r>
            <a:r>
              <a:rPr lang="fr-FR" sz="1200" dirty="0" err="1"/>
              <a:t>Stephanie</a:t>
            </a:r>
            <a:r>
              <a:rPr lang="fr-FR" sz="1200" dirty="0"/>
              <a:t> Cazaux, Steven B. </a:t>
            </a:r>
            <a:r>
              <a:rPr lang="fr-FR" sz="1200" dirty="0" err="1"/>
              <a:t>Charnley</a:t>
            </a:r>
            <a:r>
              <a:rPr lang="fr-FR" sz="1200" dirty="0"/>
              <a:t>, et al. 2022. “Thermal Desorption of </a:t>
            </a:r>
            <a:r>
              <a:rPr lang="fr-FR" sz="1200" dirty="0" err="1"/>
              <a:t>Interstellar</a:t>
            </a:r>
            <a:r>
              <a:rPr lang="fr-FR" sz="1200" dirty="0"/>
              <a:t> </a:t>
            </a:r>
            <a:r>
              <a:rPr lang="fr-FR" sz="1200" dirty="0" err="1"/>
              <a:t>Ices</a:t>
            </a:r>
            <a:r>
              <a:rPr lang="fr-FR" sz="1200" dirty="0"/>
              <a:t>: A </a:t>
            </a:r>
            <a:r>
              <a:rPr lang="fr-FR" sz="1200" dirty="0" err="1"/>
              <a:t>Review</a:t>
            </a:r>
            <a:r>
              <a:rPr lang="fr-FR" sz="1200" dirty="0"/>
              <a:t> on the </a:t>
            </a:r>
            <a:r>
              <a:rPr lang="fr-FR" sz="1200" dirty="0" err="1"/>
              <a:t>Controlling</a:t>
            </a:r>
            <a:r>
              <a:rPr lang="fr-FR" sz="1200" dirty="0"/>
              <a:t> Parameters and </a:t>
            </a:r>
            <a:r>
              <a:rPr lang="fr-FR" sz="1200" dirty="0" err="1"/>
              <a:t>Their</a:t>
            </a:r>
            <a:r>
              <a:rPr lang="fr-FR" sz="1200" dirty="0"/>
              <a:t> Implications from </a:t>
            </a:r>
            <a:r>
              <a:rPr lang="fr-FR" sz="1200" dirty="0" err="1"/>
              <a:t>Snowlines</a:t>
            </a:r>
            <a:r>
              <a:rPr lang="fr-FR" sz="1200" dirty="0"/>
              <a:t> to Chemical </a:t>
            </a:r>
            <a:r>
              <a:rPr lang="fr-FR" sz="1200" dirty="0" err="1"/>
              <a:t>Complexity</a:t>
            </a:r>
            <a:r>
              <a:rPr lang="fr-FR" sz="1200" dirty="0"/>
              <a:t>.” </a:t>
            </a:r>
            <a:r>
              <a:rPr lang="fr-FR" sz="1200" i="1" dirty="0"/>
              <a:t>ACS </a:t>
            </a:r>
            <a:r>
              <a:rPr lang="fr-FR" sz="1200" i="1" dirty="0" err="1"/>
              <a:t>Earth</a:t>
            </a:r>
            <a:r>
              <a:rPr lang="fr-FR" sz="1200" i="1" dirty="0"/>
              <a:t> and </a:t>
            </a:r>
            <a:r>
              <a:rPr lang="fr-FR" sz="1200" i="1" dirty="0" err="1"/>
              <a:t>Space</a:t>
            </a:r>
            <a:r>
              <a:rPr lang="fr-FR" sz="1200" i="1" dirty="0"/>
              <a:t> Chemistry</a:t>
            </a:r>
            <a:r>
              <a:rPr lang="fr-FR" sz="1200" dirty="0"/>
              <a:t>, </a:t>
            </a:r>
            <a:r>
              <a:rPr lang="fr-FR" sz="1200" dirty="0" err="1"/>
              <a:t>February</a:t>
            </a:r>
            <a:r>
              <a:rPr lang="fr-FR" sz="1200" dirty="0"/>
              <a:t>, acsearthspacechem.1c00357. https://doi.org/10.1021/ACSEARTHSPACECHEM.1C00357.</a:t>
            </a:r>
          </a:p>
          <a:p>
            <a:r>
              <a:rPr lang="fr-FR" sz="1200" dirty="0"/>
              <a:t>Nguyen, T, S </a:t>
            </a:r>
            <a:r>
              <a:rPr lang="fr-FR" sz="1200" dirty="0" err="1"/>
              <a:t>Baouche</a:t>
            </a:r>
            <a:r>
              <a:rPr lang="fr-FR" sz="1200" dirty="0"/>
              <a:t>, E </a:t>
            </a:r>
            <a:r>
              <a:rPr lang="fr-FR" sz="1200" dirty="0" err="1"/>
              <a:t>Congiu</a:t>
            </a:r>
            <a:r>
              <a:rPr lang="fr-FR" sz="1200" dirty="0"/>
              <a:t>, S Diana, L </a:t>
            </a:r>
            <a:r>
              <a:rPr lang="fr-FR" sz="1200" dirty="0" err="1"/>
              <a:t>Pagani</a:t>
            </a:r>
            <a:r>
              <a:rPr lang="fr-FR" sz="1200" dirty="0"/>
              <a:t>, and F Dulieu. 2018. “</a:t>
            </a:r>
            <a:r>
              <a:rPr lang="fr-FR" sz="1200" dirty="0" err="1"/>
              <a:t>Astrophysics</a:t>
            </a:r>
            <a:r>
              <a:rPr lang="fr-FR" sz="1200" dirty="0"/>
              <a:t> </a:t>
            </a:r>
            <a:r>
              <a:rPr lang="fr-FR" sz="1200" dirty="0" err="1"/>
              <a:t>Segregation</a:t>
            </a:r>
            <a:r>
              <a:rPr lang="fr-FR" sz="1200" dirty="0"/>
              <a:t> </a:t>
            </a:r>
            <a:r>
              <a:rPr lang="fr-FR" sz="1200" dirty="0" err="1"/>
              <a:t>Effect</a:t>
            </a:r>
            <a:r>
              <a:rPr lang="fr-FR" sz="1200" dirty="0"/>
              <a:t> and N 2 Binding Energy Reduction in CO-N 2 </a:t>
            </a:r>
            <a:r>
              <a:rPr lang="fr-FR" sz="1200" dirty="0" err="1"/>
              <a:t>Systems</a:t>
            </a:r>
            <a:r>
              <a:rPr lang="fr-FR" sz="1200" dirty="0"/>
              <a:t> </a:t>
            </a:r>
            <a:r>
              <a:rPr lang="fr-FR" sz="1200" dirty="0" err="1"/>
              <a:t>Adsorbed</a:t>
            </a:r>
            <a:r>
              <a:rPr lang="fr-FR" sz="1200" dirty="0"/>
              <a:t> on Water </a:t>
            </a:r>
            <a:r>
              <a:rPr lang="fr-FR" sz="1200" dirty="0" err="1"/>
              <a:t>Ice</a:t>
            </a:r>
            <a:r>
              <a:rPr lang="fr-FR" sz="1200" dirty="0"/>
              <a:t> </a:t>
            </a:r>
            <a:r>
              <a:rPr lang="fr-FR" sz="1200" dirty="0" err="1"/>
              <a:t>Substrates</a:t>
            </a:r>
            <a:r>
              <a:rPr lang="fr-FR" sz="1200" dirty="0"/>
              <a:t>.” </a:t>
            </a:r>
            <a:r>
              <a:rPr lang="fr-FR" sz="1200" i="1" dirty="0"/>
              <a:t>A&amp;A</a:t>
            </a:r>
            <a:r>
              <a:rPr lang="fr-FR" sz="1200" dirty="0"/>
              <a:t> 619: 111. https://doi.org/10.1051/0004-6361/201832774.</a:t>
            </a:r>
          </a:p>
          <a:p>
            <a:r>
              <a:rPr lang="fr-FR" sz="1200" dirty="0"/>
              <a:t>Noble, J. A., E. </a:t>
            </a:r>
            <a:r>
              <a:rPr lang="fr-FR" sz="1200" dirty="0" err="1"/>
              <a:t>Congiu</a:t>
            </a:r>
            <a:r>
              <a:rPr lang="fr-FR" sz="1200" dirty="0"/>
              <a:t>, F. Dulieu, and H. J. Fraser. 2012. “Thermal Desorption </a:t>
            </a:r>
            <a:r>
              <a:rPr lang="fr-FR" sz="1200" dirty="0" err="1"/>
              <a:t>Characteristics</a:t>
            </a:r>
            <a:r>
              <a:rPr lang="fr-FR" sz="1200" dirty="0"/>
              <a:t> of CO, O2 and CO2 on Non-</a:t>
            </a:r>
            <a:r>
              <a:rPr lang="fr-FR" sz="1200" dirty="0" err="1"/>
              <a:t>Porous</a:t>
            </a:r>
            <a:r>
              <a:rPr lang="fr-FR" sz="1200" dirty="0"/>
              <a:t> Water, Crystalline Water and Silicate Surfaces at </a:t>
            </a:r>
            <a:r>
              <a:rPr lang="fr-FR" sz="1200" dirty="0" err="1"/>
              <a:t>Submonolayer</a:t>
            </a:r>
            <a:r>
              <a:rPr lang="fr-FR" sz="1200" dirty="0"/>
              <a:t> and </a:t>
            </a:r>
            <a:r>
              <a:rPr lang="fr-FR" sz="1200" dirty="0" err="1"/>
              <a:t>Multilayer</a:t>
            </a:r>
            <a:r>
              <a:rPr lang="fr-FR" sz="1200" dirty="0"/>
              <a:t> </a:t>
            </a:r>
            <a:r>
              <a:rPr lang="fr-FR" sz="1200" dirty="0" err="1"/>
              <a:t>Coverages</a:t>
            </a:r>
            <a:r>
              <a:rPr lang="fr-FR" sz="1200" dirty="0"/>
              <a:t>.” </a:t>
            </a:r>
            <a:r>
              <a:rPr lang="fr-FR" sz="1200" i="1" dirty="0" err="1"/>
              <a:t>Monthly</a:t>
            </a:r>
            <a:r>
              <a:rPr lang="fr-FR" sz="1200" i="1" dirty="0"/>
              <a:t> Notices of the Royal </a:t>
            </a:r>
            <a:r>
              <a:rPr lang="fr-FR" sz="1200" i="1" dirty="0" err="1"/>
              <a:t>Astronomical</a:t>
            </a:r>
            <a:r>
              <a:rPr lang="fr-FR" sz="1200" i="1" dirty="0"/>
              <a:t> Society</a:t>
            </a:r>
            <a:r>
              <a:rPr lang="fr-FR" sz="1200" dirty="0"/>
              <a:t> 421 (1): 768–79. https://doi.org/10.1111/j.1365-2966.2011.20351.x.</a:t>
            </a:r>
          </a:p>
          <a:p>
            <a:r>
              <a:rPr lang="fr-FR" sz="1200" dirty="0"/>
              <a:t>Noble, J. A., S. Diana, and F. Dulieu. 2015. “</a:t>
            </a:r>
            <a:r>
              <a:rPr lang="fr-FR" sz="1200" dirty="0" err="1"/>
              <a:t>Segregation</a:t>
            </a:r>
            <a:r>
              <a:rPr lang="fr-FR" sz="1200" dirty="0"/>
              <a:t> of O 2 and CO on the Surface of </a:t>
            </a:r>
            <a:r>
              <a:rPr lang="fr-FR" sz="1200" dirty="0" err="1"/>
              <a:t>Dust</a:t>
            </a:r>
            <a:r>
              <a:rPr lang="fr-FR" sz="1200" dirty="0"/>
              <a:t> Grains </a:t>
            </a:r>
            <a:r>
              <a:rPr lang="fr-FR" sz="1200" dirty="0" err="1"/>
              <a:t>Determines</a:t>
            </a:r>
            <a:r>
              <a:rPr lang="fr-FR" sz="1200" dirty="0"/>
              <a:t> the Desorption Energy of O 2.” </a:t>
            </a:r>
            <a:r>
              <a:rPr lang="fr-FR" sz="1200" i="1" dirty="0" err="1"/>
              <a:t>Monthly</a:t>
            </a:r>
            <a:r>
              <a:rPr lang="fr-FR" sz="1200" i="1" dirty="0"/>
              <a:t> Notices of the Royal </a:t>
            </a:r>
            <a:r>
              <a:rPr lang="fr-FR" sz="1200" i="1" dirty="0" err="1"/>
              <a:t>Astronomical</a:t>
            </a:r>
            <a:r>
              <a:rPr lang="fr-FR" sz="1200" i="1" dirty="0"/>
              <a:t> Society</a:t>
            </a:r>
            <a:r>
              <a:rPr lang="fr-FR" sz="1200" dirty="0"/>
              <a:t> 454 (3): 2636–46. https://doi.org/10.1093/mnras/stv2157.</a:t>
            </a:r>
          </a:p>
          <a:p>
            <a:r>
              <a:rPr lang="fr-FR" sz="1200" dirty="0"/>
              <a:t>Noble, J. A., P. </a:t>
            </a:r>
            <a:r>
              <a:rPr lang="fr-FR" sz="1200" dirty="0" err="1"/>
              <a:t>Theule</a:t>
            </a:r>
            <a:r>
              <a:rPr lang="fr-FR" sz="1200" dirty="0"/>
              <a:t>, F. </a:t>
            </a:r>
            <a:r>
              <a:rPr lang="fr-FR" sz="1200" dirty="0" err="1"/>
              <a:t>Mispelaer</a:t>
            </a:r>
            <a:r>
              <a:rPr lang="fr-FR" sz="1200" dirty="0"/>
              <a:t>, F. Duvernay, G. Danger, E. </a:t>
            </a:r>
            <a:r>
              <a:rPr lang="fr-FR" sz="1200" dirty="0" err="1"/>
              <a:t>Congiu</a:t>
            </a:r>
            <a:r>
              <a:rPr lang="fr-FR" sz="1200" dirty="0"/>
              <a:t>, F. Dulieu, and T. </a:t>
            </a:r>
            <a:r>
              <a:rPr lang="fr-FR" sz="1200" dirty="0" err="1"/>
              <a:t>Chiavassa</a:t>
            </a:r>
            <a:r>
              <a:rPr lang="fr-FR" sz="1200" dirty="0"/>
              <a:t>. 2012. “The Desorption of H 2 CO from </a:t>
            </a:r>
            <a:r>
              <a:rPr lang="fr-FR" sz="1200" dirty="0" err="1"/>
              <a:t>Interstellar</a:t>
            </a:r>
            <a:r>
              <a:rPr lang="fr-FR" sz="1200" dirty="0"/>
              <a:t> Grains Analogues.” </a:t>
            </a:r>
            <a:r>
              <a:rPr lang="fr-FR" sz="1200" i="1" dirty="0" err="1"/>
              <a:t>Astronomy</a:t>
            </a:r>
            <a:r>
              <a:rPr lang="fr-FR" sz="1200" i="1" dirty="0"/>
              <a:t> &amp; </a:t>
            </a:r>
            <a:r>
              <a:rPr lang="fr-FR" sz="1200" i="1" dirty="0" err="1"/>
              <a:t>Astrophysics</a:t>
            </a:r>
            <a:r>
              <a:rPr lang="fr-FR" sz="1200" dirty="0"/>
              <a:t> 543 (June): A5. https://doi.org/10.1051/0004-6361/201219437.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07B048-498D-4E2E-BA90-0D8EC1217436}"/>
              </a:ext>
            </a:extLst>
          </p:cNvPr>
          <p:cNvSpPr txBox="1"/>
          <p:nvPr/>
        </p:nvSpPr>
        <p:spPr>
          <a:xfrm>
            <a:off x="244930" y="449788"/>
            <a:ext cx="319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Some of the </a:t>
            </a:r>
            <a:r>
              <a:rPr lang="fr-FR" sz="2400" dirty="0" err="1"/>
              <a:t>references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10815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OUr Lab is here! (50km…)"/>
          <p:cNvSpPr txBox="1">
            <a:spLocks noGrp="1"/>
          </p:cNvSpPr>
          <p:nvPr>
            <p:ph type="title"/>
          </p:nvPr>
        </p:nvSpPr>
        <p:spPr>
          <a:xfrm>
            <a:off x="1988344" y="172009"/>
            <a:ext cx="8215313" cy="1000126"/>
          </a:xfrm>
          <a:prstGeom prst="rect">
            <a:avLst/>
          </a:prstGeom>
        </p:spPr>
        <p:txBody>
          <a:bodyPr/>
          <a:lstStyle/>
          <a:p>
            <a:r>
              <a:t>OUr Lab is here! (50</a:t>
            </a:r>
            <a:r>
              <a:rPr cap="none"/>
              <a:t>km…)</a:t>
            </a:r>
          </a:p>
        </p:txBody>
      </p:sp>
      <p:pic>
        <p:nvPicPr>
          <p:cNvPr id="657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2657" y="812103"/>
            <a:ext cx="8293151" cy="5840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Ligne" descr="Lig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238152">
            <a:off x="2427115" y="3904595"/>
            <a:ext cx="1263049" cy="281081"/>
          </a:xfrm>
          <a:prstGeom prst="rect">
            <a:avLst/>
          </a:prstGeom>
        </p:spPr>
      </p:pic>
      <p:pic>
        <p:nvPicPr>
          <p:cNvPr id="660" name="Ligne" descr="Lig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893994">
            <a:off x="1881340" y="2010827"/>
            <a:ext cx="2753261" cy="281081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1E55CFD-ED8C-4391-AFD5-A5C3E58D6B09}"/>
              </a:ext>
            </a:extLst>
          </p:cNvPr>
          <p:cNvCxnSpPr/>
          <p:nvPr/>
        </p:nvCxnSpPr>
        <p:spPr>
          <a:xfrm>
            <a:off x="4446792" y="1259671"/>
            <a:ext cx="0" cy="1369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555E055F-2D17-4385-B036-B1E05277D8EE}"/>
              </a:ext>
            </a:extLst>
          </p:cNvPr>
          <p:cNvSpPr txBox="1"/>
          <p:nvPr/>
        </p:nvSpPr>
        <p:spPr>
          <a:xfrm>
            <a:off x="4397469" y="1976775"/>
            <a:ext cx="15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Height</a:t>
            </a:r>
            <a:r>
              <a:rPr lang="fr-FR" dirty="0"/>
              <a:t>: 300 m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e Du Monde, Terre, Global, Continents, Bleu">
            <a:extLst>
              <a:ext uri="{FF2B5EF4-FFF2-40B4-BE49-F238E27FC236}">
                <a16:creationId xmlns:a16="http://schemas.microsoft.com/office/drawing/2014/main" id="{61AAA35D-9F0D-4321-9708-A1A95452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85" y="2275713"/>
            <a:ext cx="8301790" cy="41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6C0DB2E-72E4-4DF4-83B4-980F78A09880}"/>
              </a:ext>
            </a:extLst>
          </p:cNvPr>
          <p:cNvSpPr/>
          <p:nvPr/>
        </p:nvSpPr>
        <p:spPr>
          <a:xfrm>
            <a:off x="2099220" y="3262726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D9E425A-C306-45C0-8DD8-9F2C998C4F48}"/>
              </a:ext>
            </a:extLst>
          </p:cNvPr>
          <p:cNvSpPr/>
          <p:nvPr/>
        </p:nvSpPr>
        <p:spPr>
          <a:xfrm>
            <a:off x="3879353" y="2868247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52B4125-F09C-447E-A1DE-BC6CAD4048F1}"/>
              </a:ext>
            </a:extLst>
          </p:cNvPr>
          <p:cNvSpPr/>
          <p:nvPr/>
        </p:nvSpPr>
        <p:spPr>
          <a:xfrm>
            <a:off x="4357784" y="3337048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40A3038-AD6C-428A-9401-882B0FAB20DA}"/>
              </a:ext>
            </a:extLst>
          </p:cNvPr>
          <p:cNvSpPr/>
          <p:nvPr/>
        </p:nvSpPr>
        <p:spPr>
          <a:xfrm>
            <a:off x="4120040" y="3520951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E055131-A9B1-45FA-B3F9-475EE4D174AB}"/>
              </a:ext>
            </a:extLst>
          </p:cNvPr>
          <p:cNvSpPr/>
          <p:nvPr/>
        </p:nvSpPr>
        <p:spPr>
          <a:xfrm>
            <a:off x="3553073" y="3995253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E80DBAF-8B50-4782-8D9B-4041588F83A3}"/>
              </a:ext>
            </a:extLst>
          </p:cNvPr>
          <p:cNvSpPr/>
          <p:nvPr/>
        </p:nvSpPr>
        <p:spPr>
          <a:xfrm>
            <a:off x="6870860" y="4206401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F5181E0-A250-4DA9-A96D-5BCEE6651524}"/>
              </a:ext>
            </a:extLst>
          </p:cNvPr>
          <p:cNvSpPr/>
          <p:nvPr/>
        </p:nvSpPr>
        <p:spPr>
          <a:xfrm>
            <a:off x="4357784" y="3476405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3F4C72C-6AC3-40F6-B9DC-8567AF496C74}"/>
              </a:ext>
            </a:extLst>
          </p:cNvPr>
          <p:cNvSpPr/>
          <p:nvPr/>
        </p:nvSpPr>
        <p:spPr>
          <a:xfrm>
            <a:off x="2635664" y="5283869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F8D9FBF-60FE-41C7-ADCE-D2AEA4F31D3A}"/>
              </a:ext>
            </a:extLst>
          </p:cNvPr>
          <p:cNvSpPr/>
          <p:nvPr/>
        </p:nvSpPr>
        <p:spPr>
          <a:xfrm>
            <a:off x="5101496" y="4206401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DB2BE3B-C98D-4D70-B39B-2C605DE48487}"/>
              </a:ext>
            </a:extLst>
          </p:cNvPr>
          <p:cNvSpPr/>
          <p:nvPr/>
        </p:nvSpPr>
        <p:spPr>
          <a:xfrm>
            <a:off x="4030643" y="3106073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0A344A6-377A-4879-BFA2-DA93B549C566}"/>
              </a:ext>
            </a:extLst>
          </p:cNvPr>
          <p:cNvSpPr/>
          <p:nvPr/>
        </p:nvSpPr>
        <p:spPr>
          <a:xfrm>
            <a:off x="1930232" y="4797549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253DD46-A71F-45CD-A4C4-303B1943316E}"/>
              </a:ext>
            </a:extLst>
          </p:cNvPr>
          <p:cNvSpPr/>
          <p:nvPr/>
        </p:nvSpPr>
        <p:spPr>
          <a:xfrm>
            <a:off x="4058146" y="3568356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53676B5-E38E-4C93-BB21-055544A81E3A}"/>
              </a:ext>
            </a:extLst>
          </p:cNvPr>
          <p:cNvSpPr/>
          <p:nvPr/>
        </p:nvSpPr>
        <p:spPr>
          <a:xfrm>
            <a:off x="4147542" y="3568356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ADEB05D-83B7-4D08-AE04-7712E66FDB6C}"/>
              </a:ext>
            </a:extLst>
          </p:cNvPr>
          <p:cNvSpPr/>
          <p:nvPr/>
        </p:nvSpPr>
        <p:spPr>
          <a:xfrm>
            <a:off x="4905708" y="3568355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6CA6977-61A6-43F0-8DB5-716ABF431CBF}"/>
              </a:ext>
            </a:extLst>
          </p:cNvPr>
          <p:cNvSpPr/>
          <p:nvPr/>
        </p:nvSpPr>
        <p:spPr>
          <a:xfrm>
            <a:off x="4087250" y="3058668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F7BD307-E607-4F52-B455-F9CE0AB3F414}"/>
              </a:ext>
            </a:extLst>
          </p:cNvPr>
          <p:cNvSpPr/>
          <p:nvPr/>
        </p:nvSpPr>
        <p:spPr>
          <a:xfrm>
            <a:off x="3968378" y="3154168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A102AF3-91F0-44F5-8840-B03FB75952EA}"/>
              </a:ext>
            </a:extLst>
          </p:cNvPr>
          <p:cNvSpPr/>
          <p:nvPr/>
        </p:nvSpPr>
        <p:spPr>
          <a:xfrm>
            <a:off x="2049669" y="3384961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FC63732-690F-47A3-8EBA-DA28B5CD107C}"/>
              </a:ext>
            </a:extLst>
          </p:cNvPr>
          <p:cNvSpPr/>
          <p:nvPr/>
        </p:nvSpPr>
        <p:spPr>
          <a:xfrm>
            <a:off x="1889294" y="3272373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2762E82-6E97-4C3D-8EC1-DB69E8FACAB1}"/>
              </a:ext>
            </a:extLst>
          </p:cNvPr>
          <p:cNvSpPr txBox="1"/>
          <p:nvPr/>
        </p:nvSpPr>
        <p:spPr>
          <a:xfrm>
            <a:off x="284356" y="636415"/>
            <a:ext cx="368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Present</a:t>
            </a:r>
            <a:r>
              <a:rPr lang="fr-FR" dirty="0"/>
              <a:t> or former </a:t>
            </a:r>
            <a:r>
              <a:rPr lang="fr-FR" dirty="0" err="1"/>
              <a:t>colaborations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85E0CA6-67CE-4BFA-B95E-1FD203ECF61A}"/>
              </a:ext>
            </a:extLst>
          </p:cNvPr>
          <p:cNvSpPr txBox="1"/>
          <p:nvPr/>
        </p:nvSpPr>
        <p:spPr>
          <a:xfrm>
            <a:off x="295722" y="336606"/>
            <a:ext cx="306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Present</a:t>
            </a:r>
            <a:r>
              <a:rPr lang="fr-FR" dirty="0"/>
              <a:t> or former </a:t>
            </a:r>
            <a:r>
              <a:rPr lang="fr-FR" dirty="0" err="1"/>
              <a:t>students</a:t>
            </a:r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FB536BF-A6BA-4CE1-8ABC-F917FA72421F}"/>
              </a:ext>
            </a:extLst>
          </p:cNvPr>
          <p:cNvSpPr/>
          <p:nvPr/>
        </p:nvSpPr>
        <p:spPr>
          <a:xfrm>
            <a:off x="117868" y="431392"/>
            <a:ext cx="178793" cy="183903"/>
          </a:xfrm>
          <a:prstGeom prst="ellipse">
            <a:avLst/>
          </a:prstGeom>
          <a:solidFill>
            <a:srgbClr val="FFC00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B5C1D92-D5E1-45B4-9F6E-58F3A18FBEDA}"/>
              </a:ext>
            </a:extLst>
          </p:cNvPr>
          <p:cNvSpPr/>
          <p:nvPr/>
        </p:nvSpPr>
        <p:spPr>
          <a:xfrm>
            <a:off x="127109" y="731201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8968619-F24C-4AA8-A6C4-53866CA1692E}"/>
              </a:ext>
            </a:extLst>
          </p:cNvPr>
          <p:cNvSpPr/>
          <p:nvPr/>
        </p:nvSpPr>
        <p:spPr>
          <a:xfrm>
            <a:off x="7836562" y="3161368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BBD42E6-969F-48AA-ADA2-9B4345273F63}"/>
              </a:ext>
            </a:extLst>
          </p:cNvPr>
          <p:cNvSpPr/>
          <p:nvPr/>
        </p:nvSpPr>
        <p:spPr>
          <a:xfrm>
            <a:off x="5280289" y="2924048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1698FE2-414D-4D89-BE62-EC3D99430D75}"/>
              </a:ext>
            </a:extLst>
          </p:cNvPr>
          <p:cNvSpPr/>
          <p:nvPr/>
        </p:nvSpPr>
        <p:spPr>
          <a:xfrm>
            <a:off x="3906039" y="2898979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786151B-C145-4426-A551-DA8D0AEF8B63}"/>
              </a:ext>
            </a:extLst>
          </p:cNvPr>
          <p:cNvSpPr/>
          <p:nvPr/>
        </p:nvSpPr>
        <p:spPr>
          <a:xfrm>
            <a:off x="4357784" y="3476405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E301C39-5BB8-42EB-8101-E5FDF1447C3A}"/>
              </a:ext>
            </a:extLst>
          </p:cNvPr>
          <p:cNvSpPr/>
          <p:nvPr/>
        </p:nvSpPr>
        <p:spPr>
          <a:xfrm>
            <a:off x="4695466" y="3752258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C7F74FC-A4A3-4E40-9773-50A166051A21}"/>
              </a:ext>
            </a:extLst>
          </p:cNvPr>
          <p:cNvSpPr/>
          <p:nvPr/>
        </p:nvSpPr>
        <p:spPr>
          <a:xfrm>
            <a:off x="4122384" y="3026574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0B41C41-9790-46E1-808E-1C1430C50C11}"/>
              </a:ext>
            </a:extLst>
          </p:cNvPr>
          <p:cNvSpPr/>
          <p:nvPr/>
        </p:nvSpPr>
        <p:spPr>
          <a:xfrm>
            <a:off x="4233129" y="2905957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017C93E-E6D6-4E4E-867E-8A2341E1B0A6}"/>
              </a:ext>
            </a:extLst>
          </p:cNvPr>
          <p:cNvSpPr/>
          <p:nvPr/>
        </p:nvSpPr>
        <p:spPr>
          <a:xfrm>
            <a:off x="4349134" y="3076945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6C550A3-2976-44BF-A980-13F1F89A8C56}"/>
              </a:ext>
            </a:extLst>
          </p:cNvPr>
          <p:cNvSpPr/>
          <p:nvPr/>
        </p:nvSpPr>
        <p:spPr>
          <a:xfrm>
            <a:off x="4137607" y="3245608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121C7F2-0759-40AC-9C36-EAD0CCA19AE7}"/>
              </a:ext>
            </a:extLst>
          </p:cNvPr>
          <p:cNvSpPr/>
          <p:nvPr/>
        </p:nvSpPr>
        <p:spPr>
          <a:xfrm>
            <a:off x="3987117" y="3262726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7088AB9-6134-4528-A761-7AAD18712FAC}"/>
              </a:ext>
            </a:extLst>
          </p:cNvPr>
          <p:cNvSpPr/>
          <p:nvPr/>
        </p:nvSpPr>
        <p:spPr>
          <a:xfrm>
            <a:off x="4298833" y="2811107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5993DC4-5448-46DE-8385-753E07AFBFB2}"/>
              </a:ext>
            </a:extLst>
          </p:cNvPr>
          <p:cNvSpPr/>
          <p:nvPr/>
        </p:nvSpPr>
        <p:spPr>
          <a:xfrm>
            <a:off x="4316400" y="2595640"/>
            <a:ext cx="178793" cy="183903"/>
          </a:xfrm>
          <a:prstGeom prst="ellipse">
            <a:avLst/>
          </a:prstGeom>
          <a:solidFill>
            <a:srgbClr val="92D050">
              <a:alpha val="69000"/>
            </a:srgbClr>
          </a:solidFill>
          <a:ln>
            <a:solidFill>
              <a:schemeClr val="accent1">
                <a:shade val="50000"/>
                <a:alpha val="5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49B46E-EF8B-4DC2-8579-B2878B0C2B37}"/>
              </a:ext>
            </a:extLst>
          </p:cNvPr>
          <p:cNvSpPr txBox="1"/>
          <p:nvPr/>
        </p:nvSpPr>
        <p:spPr>
          <a:xfrm>
            <a:off x="4030643" y="264447"/>
            <a:ext cx="38336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/>
              <a:t>Thank</a:t>
            </a:r>
            <a:r>
              <a:rPr lang="fr-FR" sz="6000" dirty="0"/>
              <a:t> </a:t>
            </a:r>
            <a:r>
              <a:rPr lang="fr-FR" sz="6000" dirty="0" err="1"/>
              <a:t>you</a:t>
            </a:r>
            <a:r>
              <a:rPr lang="fr-FR" sz="6000" dirty="0"/>
              <a:t> !</a:t>
            </a:r>
            <a:endParaRPr lang="fr-FR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0CD7894B-92E3-4655-B715-ECB4E58C2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451" y="98591"/>
            <a:ext cx="3219179" cy="42917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5F9B80E-CCCF-4B98-96C6-EE9CC89AE2D5}"/>
              </a:ext>
            </a:extLst>
          </p:cNvPr>
          <p:cNvSpPr txBox="1"/>
          <p:nvPr/>
        </p:nvSpPr>
        <p:spPr>
          <a:xfrm>
            <a:off x="9642389" y="4087204"/>
            <a:ext cx="180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November</a:t>
            </a:r>
            <a:r>
              <a:rPr lang="fr-FR" dirty="0"/>
              <a:t> 2021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AF08C7B0-F952-4082-9226-3241ABA0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0" y="5949609"/>
            <a:ext cx="7421923" cy="86859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A90A55C7-20D7-404A-8EDD-6EC98893A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291" y="5652150"/>
            <a:ext cx="1837630" cy="113211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B0EA911-4540-42F9-8C71-73814C3C0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05" y="6068955"/>
            <a:ext cx="715306" cy="715306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576E7D1A-039A-4256-A604-4ECBF5460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48" y="6085795"/>
            <a:ext cx="732406" cy="73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32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DF4946-C42E-4779-8D96-63C07014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2" y="1548656"/>
            <a:ext cx="6943432" cy="37130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21BD9A2-89A2-4415-8DC6-2AC26EA2FC26}"/>
              </a:ext>
            </a:extLst>
          </p:cNvPr>
          <p:cNvSpPr txBox="1"/>
          <p:nvPr/>
        </p:nvSpPr>
        <p:spPr>
          <a:xfrm>
            <a:off x="418887" y="270745"/>
            <a:ext cx="807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</a:t>
            </a:r>
            <a:r>
              <a:rPr lang="fr-FR" sz="2400" baseline="-25000" dirty="0"/>
              <a:t>2</a:t>
            </a:r>
            <a:r>
              <a:rPr lang="fr-FR" sz="2400" dirty="0"/>
              <a:t> TPD as a </a:t>
            </a:r>
            <a:r>
              <a:rPr lang="fr-FR" sz="2400" dirty="0" err="1"/>
              <a:t>tool</a:t>
            </a:r>
            <a:r>
              <a:rPr lang="fr-FR" sz="2400" dirty="0"/>
              <a:t> to check the </a:t>
            </a:r>
            <a:r>
              <a:rPr lang="fr-FR" sz="2400" dirty="0" err="1"/>
              <a:t>morphology</a:t>
            </a:r>
            <a:r>
              <a:rPr lang="fr-FR" sz="2400" dirty="0"/>
              <a:t> of </a:t>
            </a:r>
            <a:r>
              <a:rPr lang="fr-FR" sz="2400" dirty="0" err="1"/>
              <a:t>Coronene</a:t>
            </a:r>
            <a:r>
              <a:rPr lang="fr-FR" sz="2400" dirty="0"/>
              <a:t> films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1098B3-52F2-4243-9B3F-E2B6DAD54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790"/>
          <a:stretch/>
        </p:blipFill>
        <p:spPr>
          <a:xfrm>
            <a:off x="8040928" y="407388"/>
            <a:ext cx="3672587" cy="291433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F8DC23-BCA9-4891-A605-7FCB6789A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790"/>
          <a:stretch/>
        </p:blipFill>
        <p:spPr>
          <a:xfrm>
            <a:off x="8040928" y="3672920"/>
            <a:ext cx="3672587" cy="291433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E2CCDAE-4EBA-4F09-82C1-4009717943FC}"/>
              </a:ext>
            </a:extLst>
          </p:cNvPr>
          <p:cNvSpPr txBox="1"/>
          <p:nvPr/>
        </p:nvSpPr>
        <p:spPr>
          <a:xfrm>
            <a:off x="10196945" y="1548656"/>
            <a:ext cx="112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O</a:t>
            </a:r>
            <a:r>
              <a:rPr lang="fr-FR" baseline="-250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 </a:t>
            </a:r>
            <a:r>
              <a:rPr lang="fr-F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-HOPG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D867DE-199F-4AC7-9830-C6A5A006D9BB}"/>
              </a:ext>
            </a:extLst>
          </p:cNvPr>
          <p:cNvSpPr/>
          <p:nvPr/>
        </p:nvSpPr>
        <p:spPr>
          <a:xfrm>
            <a:off x="9877221" y="5188060"/>
            <a:ext cx="495513" cy="1069745"/>
          </a:xfrm>
          <a:prstGeom prst="rect">
            <a:avLst/>
          </a:prstGeom>
          <a:solidFill>
            <a:srgbClr val="FFC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887A28-0A06-4FDD-978E-DFEB159FFFC2}"/>
              </a:ext>
            </a:extLst>
          </p:cNvPr>
          <p:cNvSpPr/>
          <p:nvPr/>
        </p:nvSpPr>
        <p:spPr>
          <a:xfrm>
            <a:off x="10487504" y="1986309"/>
            <a:ext cx="571801" cy="1148108"/>
          </a:xfrm>
          <a:prstGeom prst="rect">
            <a:avLst/>
          </a:prstGeom>
          <a:solidFill>
            <a:schemeClr val="bg1">
              <a:lumMod val="85000"/>
              <a:lumOff val="15000"/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6ADAEDF-E480-48B6-92C7-7677F33285B9}"/>
              </a:ext>
            </a:extLst>
          </p:cNvPr>
          <p:cNvSpPr txBox="1"/>
          <p:nvPr/>
        </p:nvSpPr>
        <p:spPr>
          <a:xfrm>
            <a:off x="8878300" y="59227"/>
            <a:ext cx="175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</a:t>
            </a:r>
            <a:r>
              <a:rPr lang="fr-FR" baseline="-25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</a:t>
            </a:r>
            <a:r>
              <a:rPr lang="fr-FR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multilayer</a:t>
            </a:r>
            <a:endParaRPr lang="fr-FR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9EF99B4-0861-463B-A1DB-DA727EBD4FD8}"/>
              </a:ext>
            </a:extLst>
          </p:cNvPr>
          <p:cNvSpPr txBox="1"/>
          <p:nvPr/>
        </p:nvSpPr>
        <p:spPr>
          <a:xfrm>
            <a:off x="9756773" y="4828944"/>
            <a:ext cx="112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O</a:t>
            </a:r>
            <a:r>
              <a:rPr lang="fr-FR" baseline="-25000" dirty="0">
                <a:solidFill>
                  <a:srgbClr val="FFC000"/>
                </a:solidFill>
              </a:rPr>
              <a:t>2 </a:t>
            </a:r>
            <a:r>
              <a:rPr lang="fr-FR" dirty="0">
                <a:solidFill>
                  <a:srgbClr val="FFC000"/>
                </a:solidFill>
              </a:rPr>
              <a:t>-Cor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B7123C8-800E-4FD1-904B-7EE25DDF9551}"/>
              </a:ext>
            </a:extLst>
          </p:cNvPr>
          <p:cNvSpPr txBox="1"/>
          <p:nvPr/>
        </p:nvSpPr>
        <p:spPr>
          <a:xfrm>
            <a:off x="202912" y="5265462"/>
            <a:ext cx="3397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© Ibrahim Mohamed, Morisset et al 22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B001F8-DDA0-4885-B7A9-9FD52A058750}"/>
              </a:ext>
            </a:extLst>
          </p:cNvPr>
          <p:cNvSpPr txBox="1"/>
          <p:nvPr/>
        </p:nvSpPr>
        <p:spPr>
          <a:xfrm>
            <a:off x="2651249" y="6009757"/>
            <a:ext cx="339707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See also quantum </a:t>
            </a:r>
            <a:r>
              <a:rPr lang="fr-FR" dirty="0" err="1"/>
              <a:t>calculations</a:t>
            </a:r>
            <a:r>
              <a:rPr lang="fr-FR" dirty="0"/>
              <a:t> 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B1DE047-64EE-45FF-87E6-C7D043F03DFD}"/>
              </a:ext>
            </a:extLst>
          </p:cNvPr>
          <p:cNvCxnSpPr>
            <a:cxnSpLocks/>
          </p:cNvCxnSpPr>
          <p:nvPr/>
        </p:nvCxnSpPr>
        <p:spPr>
          <a:xfrm>
            <a:off x="6252657" y="4199088"/>
            <a:ext cx="2980119" cy="52616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59F1467-0E47-4C95-A4FD-07DB41B99D86}"/>
              </a:ext>
            </a:extLst>
          </p:cNvPr>
          <p:cNvSpPr/>
          <p:nvPr/>
        </p:nvSpPr>
        <p:spPr>
          <a:xfrm>
            <a:off x="9388641" y="510838"/>
            <a:ext cx="434381" cy="5644759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8E189B5-E8FB-4375-A556-8F1501C43A26}"/>
              </a:ext>
            </a:extLst>
          </p:cNvPr>
          <p:cNvCxnSpPr>
            <a:cxnSpLocks/>
          </p:cNvCxnSpPr>
          <p:nvPr/>
        </p:nvCxnSpPr>
        <p:spPr>
          <a:xfrm flipV="1">
            <a:off x="6252657" y="1733322"/>
            <a:ext cx="3081785" cy="60887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A84A33F2-9339-43A3-9B95-478FF20DA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071" y="1115901"/>
            <a:ext cx="4894273" cy="371304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E36147-D9D7-4124-B752-5A54A343E997}"/>
              </a:ext>
            </a:extLst>
          </p:cNvPr>
          <p:cNvSpPr/>
          <p:nvPr/>
        </p:nvSpPr>
        <p:spPr>
          <a:xfrm>
            <a:off x="3795526" y="2048460"/>
            <a:ext cx="434381" cy="2109975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AEC65C-4026-4CE4-A3F1-0DFF68B3E66E}"/>
              </a:ext>
            </a:extLst>
          </p:cNvPr>
          <p:cNvSpPr/>
          <p:nvPr/>
        </p:nvSpPr>
        <p:spPr>
          <a:xfrm>
            <a:off x="4349785" y="2084219"/>
            <a:ext cx="495513" cy="2074216"/>
          </a:xfrm>
          <a:prstGeom prst="rect">
            <a:avLst/>
          </a:prstGeom>
          <a:solidFill>
            <a:srgbClr val="FFC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06CE4-D847-4017-9F65-6EF9D8628E22}"/>
              </a:ext>
            </a:extLst>
          </p:cNvPr>
          <p:cNvSpPr/>
          <p:nvPr/>
        </p:nvSpPr>
        <p:spPr>
          <a:xfrm>
            <a:off x="4886502" y="2066552"/>
            <a:ext cx="571801" cy="2074216"/>
          </a:xfrm>
          <a:prstGeom prst="rect">
            <a:avLst/>
          </a:prstGeom>
          <a:solidFill>
            <a:schemeClr val="bg1">
              <a:lumMod val="85000"/>
              <a:lumOff val="15000"/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445E1E-33D4-45EF-A49F-11C890276034}"/>
              </a:ext>
            </a:extLst>
          </p:cNvPr>
          <p:cNvSpPr txBox="1"/>
          <p:nvPr/>
        </p:nvSpPr>
        <p:spPr>
          <a:xfrm>
            <a:off x="2651249" y="4643479"/>
            <a:ext cx="4130042" cy="3693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In green </a:t>
            </a:r>
            <a:r>
              <a:rPr lang="fr-FR" dirty="0" err="1"/>
              <a:t>half</a:t>
            </a:r>
            <a:r>
              <a:rPr lang="fr-FR" dirty="0"/>
              <a:t> a </a:t>
            </a:r>
            <a:r>
              <a:rPr lang="fr-FR" dirty="0" err="1"/>
              <a:t>monolayer</a:t>
            </a:r>
            <a:r>
              <a:rPr lang="fr-FR" dirty="0"/>
              <a:t> of </a:t>
            </a:r>
            <a:r>
              <a:rPr lang="fr-FR" dirty="0" err="1"/>
              <a:t>coronene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1615F4-05FD-4359-88DA-DFA9C7DE67EA}"/>
              </a:ext>
            </a:extLst>
          </p:cNvPr>
          <p:cNvSpPr txBox="1"/>
          <p:nvPr/>
        </p:nvSpPr>
        <p:spPr>
          <a:xfrm>
            <a:off x="526092" y="658539"/>
            <a:ext cx="4501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Or have a look on STM images on the posters</a:t>
            </a:r>
          </a:p>
        </p:txBody>
      </p:sp>
    </p:spTree>
    <p:extLst>
      <p:ext uri="{BB962C8B-B14F-4D97-AF65-F5344CB8AC3E}">
        <p14:creationId xmlns:p14="http://schemas.microsoft.com/office/powerpoint/2010/main" val="1270536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/>
      <p:bldP spid="13" grpId="0"/>
      <p:bldP spid="17" grpId="0" animBg="1"/>
      <p:bldP spid="7" grpId="0" animBg="1"/>
      <p:bldP spid="15" grpId="0" animBg="1"/>
      <p:bldP spid="16" grpId="0" animBg="1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7DE346-D4CE-4A8C-B022-C825EA4ECB59}"/>
              </a:ext>
            </a:extLst>
          </p:cNvPr>
          <p:cNvSpPr/>
          <p:nvPr/>
        </p:nvSpPr>
        <p:spPr>
          <a:xfrm>
            <a:off x="777083" y="5277305"/>
            <a:ext cx="3813083" cy="833259"/>
          </a:xfrm>
          <a:prstGeom prst="rect">
            <a:avLst/>
          </a:prstGeom>
          <a:solidFill>
            <a:srgbClr val="7E583C"/>
          </a:solidFill>
          <a:ln>
            <a:solidFill>
              <a:srgbClr val="7E58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0233D0-9C63-49D2-8A62-E88928F3DAC1}"/>
              </a:ext>
            </a:extLst>
          </p:cNvPr>
          <p:cNvSpPr txBox="1"/>
          <p:nvPr/>
        </p:nvSpPr>
        <p:spPr>
          <a:xfrm>
            <a:off x="2144003" y="5517581"/>
            <a:ext cx="144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Cu, </a:t>
            </a:r>
            <a:r>
              <a:rPr lang="fr-FR" dirty="0" err="1"/>
              <a:t>polished</a:t>
            </a:r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94932DB-C9F9-4E40-8F86-A1C04D0974E6}"/>
              </a:ext>
            </a:extLst>
          </p:cNvPr>
          <p:cNvSpPr/>
          <p:nvPr/>
        </p:nvSpPr>
        <p:spPr>
          <a:xfrm rot="2857135">
            <a:off x="1454302" y="4320912"/>
            <a:ext cx="205974" cy="10517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A3A5546-BD19-458C-A533-203049A16CEE}"/>
              </a:ext>
            </a:extLst>
          </p:cNvPr>
          <p:cNvSpPr/>
          <p:nvPr/>
        </p:nvSpPr>
        <p:spPr>
          <a:xfrm rot="2857135">
            <a:off x="1107371" y="4320910"/>
            <a:ext cx="205974" cy="10517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6531ECA-416A-40E0-A965-BE66AE1E72DF}"/>
              </a:ext>
            </a:extLst>
          </p:cNvPr>
          <p:cNvSpPr/>
          <p:nvPr/>
        </p:nvSpPr>
        <p:spPr>
          <a:xfrm rot="7308860">
            <a:off x="1585459" y="3774395"/>
            <a:ext cx="205974" cy="10517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9EDA337-0C5A-4D04-95D0-AE226411A4CC}"/>
              </a:ext>
            </a:extLst>
          </p:cNvPr>
          <p:cNvSpPr/>
          <p:nvPr/>
        </p:nvSpPr>
        <p:spPr>
          <a:xfrm rot="5400000">
            <a:off x="2021200" y="4613865"/>
            <a:ext cx="229362" cy="9353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89D9598-57EC-47AD-8512-7BC60E94740C}"/>
              </a:ext>
            </a:extLst>
          </p:cNvPr>
          <p:cNvSpPr/>
          <p:nvPr/>
        </p:nvSpPr>
        <p:spPr>
          <a:xfrm rot="3522050">
            <a:off x="2844579" y="4499184"/>
            <a:ext cx="229362" cy="9353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DE5C75A-7D5D-42CE-A736-F0C10E318714}"/>
              </a:ext>
            </a:extLst>
          </p:cNvPr>
          <p:cNvSpPr/>
          <p:nvPr/>
        </p:nvSpPr>
        <p:spPr>
          <a:xfrm rot="3522050">
            <a:off x="3332316" y="4538265"/>
            <a:ext cx="229362" cy="9353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F307FBB-EAFE-4ECB-B931-49A01C011325}"/>
              </a:ext>
            </a:extLst>
          </p:cNvPr>
          <p:cNvSpPr/>
          <p:nvPr/>
        </p:nvSpPr>
        <p:spPr>
          <a:xfrm rot="17671553">
            <a:off x="3448504" y="4092575"/>
            <a:ext cx="229362" cy="9353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8914B4-328A-400A-B41F-2E16726D71E8}"/>
              </a:ext>
            </a:extLst>
          </p:cNvPr>
          <p:cNvSpPr/>
          <p:nvPr/>
        </p:nvSpPr>
        <p:spPr>
          <a:xfrm>
            <a:off x="2388478" y="4024341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1E3E5-AD80-486E-90EF-5135EE49970A}"/>
              </a:ext>
            </a:extLst>
          </p:cNvPr>
          <p:cNvSpPr/>
          <p:nvPr/>
        </p:nvSpPr>
        <p:spPr>
          <a:xfrm>
            <a:off x="6490338" y="5226851"/>
            <a:ext cx="3839987" cy="833259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rgbClr val="7E58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48049A-1747-4C3D-9E16-710B3D5662F0}"/>
              </a:ext>
            </a:extLst>
          </p:cNvPr>
          <p:cNvSpPr txBox="1"/>
          <p:nvPr/>
        </p:nvSpPr>
        <p:spPr>
          <a:xfrm>
            <a:off x="7289538" y="5517581"/>
            <a:ext cx="25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Graphite (HOPG)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D78A9E8-0A98-4EEF-A905-8A66501D8E14}"/>
              </a:ext>
            </a:extLst>
          </p:cNvPr>
          <p:cNvSpPr/>
          <p:nvPr/>
        </p:nvSpPr>
        <p:spPr>
          <a:xfrm rot="5400000">
            <a:off x="6896371" y="4652946"/>
            <a:ext cx="229362" cy="9353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D48448C-8D84-4424-8C06-12260DC7EC02}"/>
              </a:ext>
            </a:extLst>
          </p:cNvPr>
          <p:cNvSpPr/>
          <p:nvPr/>
        </p:nvSpPr>
        <p:spPr>
          <a:xfrm rot="5400000">
            <a:off x="7831700" y="4641679"/>
            <a:ext cx="229362" cy="9353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2D5842-43DB-4385-B099-C82C4ACE8256}"/>
              </a:ext>
            </a:extLst>
          </p:cNvPr>
          <p:cNvSpPr/>
          <p:nvPr/>
        </p:nvSpPr>
        <p:spPr>
          <a:xfrm rot="5400000">
            <a:off x="8767029" y="4648726"/>
            <a:ext cx="229362" cy="9353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590C3A7-C610-4119-9D95-762E7340AE01}"/>
              </a:ext>
            </a:extLst>
          </p:cNvPr>
          <p:cNvSpPr/>
          <p:nvPr/>
        </p:nvSpPr>
        <p:spPr>
          <a:xfrm rot="5400000">
            <a:off x="9695044" y="4643920"/>
            <a:ext cx="229362" cy="9353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81A742E-2D9C-4AE5-9A3C-95124A47B037}"/>
              </a:ext>
            </a:extLst>
          </p:cNvPr>
          <p:cNvSpPr/>
          <p:nvPr/>
        </p:nvSpPr>
        <p:spPr>
          <a:xfrm rot="17671553">
            <a:off x="4067452" y="4641678"/>
            <a:ext cx="229362" cy="93532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FA9233D-5815-474E-9010-330D526FE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25" y="362565"/>
            <a:ext cx="4072215" cy="298943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2E047BD-DDF8-4ED6-B283-2632CBB2E7FE}"/>
              </a:ext>
            </a:extLst>
          </p:cNvPr>
          <p:cNvSpPr txBox="1"/>
          <p:nvPr/>
        </p:nvSpPr>
        <p:spPr>
          <a:xfrm>
            <a:off x="220895" y="3480838"/>
            <a:ext cx="558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Broad binding </a:t>
            </a:r>
            <a:r>
              <a:rPr lang="fr-FR" dirty="0" err="1"/>
              <a:t>energy</a:t>
            </a:r>
            <a:r>
              <a:rPr lang="fr-FR" dirty="0"/>
              <a:t> distribution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>
                <a:sym typeface="Wingdings" panose="05000000000000000000" pitchFamily="2" charset="2"/>
              </a:rPr>
              <a:t>disordered</a:t>
            </a:r>
            <a:r>
              <a:rPr lang="fr-FR" dirty="0">
                <a:sym typeface="Wingdings" panose="05000000000000000000" pitchFamily="2" charset="2"/>
              </a:rPr>
              <a:t> surface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5EE3D57-C6FE-445A-B807-40A54D289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790"/>
          <a:stretch/>
        </p:blipFill>
        <p:spPr>
          <a:xfrm>
            <a:off x="6695013" y="443317"/>
            <a:ext cx="3672587" cy="291433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F8E1406-6287-478D-9F40-C2B5F0B2535F}"/>
              </a:ext>
            </a:extLst>
          </p:cNvPr>
          <p:cNvSpPr txBox="1"/>
          <p:nvPr/>
        </p:nvSpPr>
        <p:spPr>
          <a:xfrm>
            <a:off x="6436760" y="3708971"/>
            <a:ext cx="451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Only</a:t>
            </a:r>
            <a:r>
              <a:rPr lang="fr-FR" dirty="0"/>
              <a:t> one binding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>
                <a:sym typeface="Wingdings" panose="05000000000000000000" pitchFamily="2" charset="2"/>
              </a:rPr>
              <a:t>organised</a:t>
            </a:r>
            <a:r>
              <a:rPr lang="fr-FR" dirty="0">
                <a:sym typeface="Wingdings" panose="05000000000000000000" pitchFamily="2" charset="2"/>
              </a:rPr>
              <a:t> layer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1057452-41DC-43DB-9758-526547131FC0}"/>
              </a:ext>
            </a:extLst>
          </p:cNvPr>
          <p:cNvSpPr txBox="1"/>
          <p:nvPr/>
        </p:nvSpPr>
        <p:spPr>
          <a:xfrm>
            <a:off x="6436760" y="6140384"/>
            <a:ext cx="558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Have a look on STM images ! (Poster </a:t>
            </a:r>
            <a:r>
              <a:rPr lang="fr-FR" dirty="0" err="1"/>
              <a:t>Hopkinson</a:t>
            </a:r>
            <a:r>
              <a:rPr lang="fr-FR" dirty="0"/>
              <a:t> et al, </a:t>
            </a:r>
            <a:r>
              <a:rPr lang="fr-FR" dirty="0" err="1"/>
              <a:t>Slumstrup</a:t>
            </a:r>
            <a:r>
              <a:rPr lang="fr-FR" dirty="0"/>
              <a:t> et al)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C772490-8626-4371-9577-4A3E9A62B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4" y="6191018"/>
            <a:ext cx="6140053" cy="5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1F83B5-FB0E-430F-B5BA-6E26605D5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2" b="10296"/>
          <a:stretch/>
        </p:blipFill>
        <p:spPr>
          <a:xfrm>
            <a:off x="1403770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7074C4-9700-4546-9D3E-C24F20DFC26C}"/>
              </a:ext>
            </a:extLst>
          </p:cNvPr>
          <p:cNvSpPr/>
          <p:nvPr/>
        </p:nvSpPr>
        <p:spPr>
          <a:xfrm>
            <a:off x="214036" y="6343995"/>
            <a:ext cx="5037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https://www.eso.org/public/france/news/eso1234/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5A0C52-6154-44B8-992F-621FFFA8CEA5}"/>
              </a:ext>
            </a:extLst>
          </p:cNvPr>
          <p:cNvSpPr/>
          <p:nvPr/>
        </p:nvSpPr>
        <p:spPr>
          <a:xfrm>
            <a:off x="6597392" y="6271669"/>
            <a:ext cx="5594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https://cdn.eso.org/videos/hd_and_apple/eso1234a.m4v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9BB57E-887A-4561-9606-A0AC50C3598C}"/>
              </a:ext>
            </a:extLst>
          </p:cNvPr>
          <p:cNvSpPr/>
          <p:nvPr/>
        </p:nvSpPr>
        <p:spPr>
          <a:xfrm>
            <a:off x="253139" y="507042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Sugar molecules in a gas surrounding a young Sun-like star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56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0E6A00D-A7CF-48B4-8D45-2948B62D0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128" y="2591706"/>
            <a:ext cx="5093383" cy="40177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CABB1A3-ACF2-4AC9-B3EE-93BD0D9BCD7B}"/>
              </a:ext>
            </a:extLst>
          </p:cNvPr>
          <p:cNvSpPr txBox="1"/>
          <p:nvPr/>
        </p:nvSpPr>
        <p:spPr>
          <a:xfrm>
            <a:off x="326299" y="100215"/>
            <a:ext cx="9925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Desorption of (composite) </a:t>
            </a:r>
            <a:r>
              <a:rPr lang="fr-FR" sz="3600" dirty="0" err="1"/>
              <a:t>ice</a:t>
            </a:r>
            <a:endParaRPr lang="fr-FR" sz="3600" dirty="0"/>
          </a:p>
          <a:p>
            <a:r>
              <a:rPr lang="fr-FR" sz="3600" dirty="0"/>
              <a:t>from </a:t>
            </a:r>
            <a:r>
              <a:rPr lang="fr-FR" sz="3600" dirty="0" err="1"/>
              <a:t>amorphous</a:t>
            </a:r>
            <a:r>
              <a:rPr lang="fr-FR" sz="3600" dirty="0"/>
              <a:t> and </a:t>
            </a:r>
            <a:r>
              <a:rPr lang="fr-FR" sz="3600" dirty="0" err="1"/>
              <a:t>porous</a:t>
            </a:r>
            <a:r>
              <a:rPr lang="fr-FR" sz="3600" dirty="0"/>
              <a:t> </a:t>
            </a:r>
            <a:r>
              <a:rPr lang="fr-FR" sz="3600" dirty="0" err="1"/>
              <a:t>substrates</a:t>
            </a:r>
            <a:endParaRPr 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80B8D7-57C6-4AAD-913C-6F9C9B51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59" y="1999539"/>
            <a:ext cx="5093383" cy="29395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F9AC22C-7AD6-473E-B468-7D0A8C378555}"/>
              </a:ext>
            </a:extLst>
          </p:cNvPr>
          <p:cNvSpPr txBox="1"/>
          <p:nvPr/>
        </p:nvSpPr>
        <p:spPr>
          <a:xfrm>
            <a:off x="3367216" y="1483528"/>
            <a:ext cx="1921886" cy="46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Experiments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80819F-DFF6-44D4-926C-ABC2341B6219}"/>
              </a:ext>
            </a:extLst>
          </p:cNvPr>
          <p:cNvSpPr txBox="1"/>
          <p:nvPr/>
        </p:nvSpPr>
        <p:spPr>
          <a:xfrm>
            <a:off x="1136864" y="1483528"/>
            <a:ext cx="1921886" cy="46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Classical</a:t>
            </a:r>
            <a:r>
              <a:rPr lang="fr-FR" sz="2400" dirty="0"/>
              <a:t> TPD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C0A77F-3BA2-4BB5-8795-A90A2643490D}"/>
              </a:ext>
            </a:extLst>
          </p:cNvPr>
          <p:cNvSpPr txBox="1"/>
          <p:nvPr/>
        </p:nvSpPr>
        <p:spPr>
          <a:xfrm>
            <a:off x="321213" y="5429870"/>
            <a:ext cx="6135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2000" dirty="0">
                <a:sym typeface="Wingdings" panose="05000000000000000000" pitchFamily="2" charset="2"/>
              </a:rPr>
              <a:t>Need to </a:t>
            </a:r>
            <a:r>
              <a:rPr lang="fr-FR" sz="2000" dirty="0" err="1">
                <a:sym typeface="Wingdings" panose="05000000000000000000" pitchFamily="2" charset="2"/>
              </a:rPr>
              <a:t>introduce</a:t>
            </a:r>
            <a:r>
              <a:rPr lang="fr-FR" sz="2000" dirty="0">
                <a:sym typeface="Wingdings" panose="05000000000000000000" pitchFamily="2" charset="2"/>
              </a:rPr>
              <a:t> a binding </a:t>
            </a:r>
            <a:r>
              <a:rPr lang="fr-FR" sz="2000" dirty="0" err="1">
                <a:sym typeface="Wingdings" panose="05000000000000000000" pitchFamily="2" charset="2"/>
              </a:rPr>
              <a:t>energy</a:t>
            </a:r>
            <a:r>
              <a:rPr lang="fr-FR" sz="2000" dirty="0">
                <a:sym typeface="Wingdings" panose="05000000000000000000" pitchFamily="2" charset="2"/>
              </a:rPr>
              <a:t> distribution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2000" dirty="0">
                <a:sym typeface="Wingdings" panose="05000000000000000000" pitchFamily="2" charset="2"/>
              </a:rPr>
              <a:t>If composite </a:t>
            </a:r>
            <a:r>
              <a:rPr lang="fr-FR" sz="2000" dirty="0" err="1">
                <a:sym typeface="Wingdings" panose="05000000000000000000" pitchFamily="2" charset="2"/>
              </a:rPr>
              <a:t>ice</a:t>
            </a:r>
            <a:r>
              <a:rPr lang="fr-FR" sz="2000" dirty="0">
                <a:sym typeface="Wingdings" panose="05000000000000000000" pitchFamily="2" charset="2"/>
              </a:rPr>
              <a:t>, </a:t>
            </a:r>
            <a:r>
              <a:rPr lang="fr-FR" sz="2000" dirty="0" err="1">
                <a:sym typeface="Wingdings" panose="05000000000000000000" pitchFamily="2" charset="2"/>
              </a:rPr>
              <a:t>need</a:t>
            </a:r>
            <a:r>
              <a:rPr lang="fr-FR" sz="2000" dirty="0">
                <a:sym typeface="Wingdings" panose="05000000000000000000" pitchFamily="2" charset="2"/>
              </a:rPr>
              <a:t> for a </a:t>
            </a:r>
            <a:r>
              <a:rPr lang="fr-FR" sz="2000" dirty="0" err="1">
                <a:sym typeface="Wingdings" panose="05000000000000000000" pitchFamily="2" charset="2"/>
              </a:rPr>
              <a:t>competion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err="1">
                <a:sym typeface="Wingdings" panose="05000000000000000000" pitchFamily="2" charset="2"/>
              </a:rPr>
              <a:t>mechanism</a:t>
            </a:r>
            <a:r>
              <a:rPr lang="fr-FR" sz="2000" dirty="0">
                <a:sym typeface="Wingdings" panose="05000000000000000000" pitchFamily="2" charset="2"/>
              </a:rPr>
              <a:t> (Fermi-Dirac </a:t>
            </a:r>
            <a:r>
              <a:rPr lang="fr-FR" sz="2000" dirty="0" err="1">
                <a:sym typeface="Wingdings" panose="05000000000000000000" pitchFamily="2" charset="2"/>
              </a:rPr>
              <a:t>statistic</a:t>
            </a:r>
            <a:r>
              <a:rPr lang="fr-FR" sz="2000" dirty="0">
                <a:sym typeface="Wingdings" panose="05000000000000000000" pitchFamily="2" charset="2"/>
              </a:rPr>
              <a:t>)</a:t>
            </a:r>
            <a:endParaRPr lang="fr-FR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B3E48C-E7B2-43FA-81EF-A6A28D05D0F1}"/>
              </a:ext>
            </a:extLst>
          </p:cNvPr>
          <p:cNvSpPr txBox="1"/>
          <p:nvPr/>
        </p:nvSpPr>
        <p:spPr>
          <a:xfrm>
            <a:off x="7120152" y="1003769"/>
            <a:ext cx="4302613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err="1"/>
              <a:t>Succeed</a:t>
            </a:r>
            <a:r>
              <a:rPr lang="fr-FR" b="1" dirty="0"/>
              <a:t> to </a:t>
            </a:r>
            <a:r>
              <a:rPr lang="fr-FR" b="1" dirty="0" err="1"/>
              <a:t>treat</a:t>
            </a:r>
            <a:r>
              <a:rPr lang="fr-FR" b="1" dirty="0"/>
              <a:t> :</a:t>
            </a:r>
          </a:p>
          <a:p>
            <a:r>
              <a:rPr lang="fr-FR" dirty="0" err="1"/>
              <a:t>Isotopic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,</a:t>
            </a:r>
          </a:p>
          <a:p>
            <a:r>
              <a:rPr lang="fr-FR" dirty="0"/>
              <a:t>Mixed </a:t>
            </a:r>
            <a:r>
              <a:rPr lang="fr-FR" dirty="0" err="1"/>
              <a:t>ice</a:t>
            </a:r>
            <a:endParaRPr lang="fr-FR" dirty="0"/>
          </a:p>
          <a:p>
            <a:r>
              <a:rPr lang="fr-FR" dirty="0" err="1"/>
              <a:t>Amorphous</a:t>
            </a:r>
            <a:r>
              <a:rPr lang="fr-FR" dirty="0"/>
              <a:t> and </a:t>
            </a:r>
            <a:r>
              <a:rPr lang="fr-FR" dirty="0" err="1"/>
              <a:t>porous</a:t>
            </a:r>
            <a:r>
              <a:rPr lang="fr-FR" dirty="0"/>
              <a:t> </a:t>
            </a:r>
            <a:r>
              <a:rPr lang="fr-FR" dirty="0" err="1"/>
              <a:t>substrates</a:t>
            </a:r>
            <a:r>
              <a:rPr lang="fr-FR" dirty="0"/>
              <a:t> </a:t>
            </a:r>
          </a:p>
          <a:p>
            <a:r>
              <a:rPr lang="fr-FR" dirty="0"/>
              <a:t>Diffusion, </a:t>
            </a:r>
            <a:r>
              <a:rPr lang="fr-FR" dirty="0" err="1"/>
              <a:t>filling</a:t>
            </a:r>
            <a:r>
              <a:rPr lang="fr-FR" dirty="0"/>
              <a:t>, </a:t>
            </a:r>
            <a:r>
              <a:rPr lang="fr-FR" dirty="0" err="1"/>
              <a:t>wetting</a:t>
            </a:r>
            <a:r>
              <a:rPr lang="fr-FR" dirty="0"/>
              <a:t>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96808D-40D7-4314-91FA-C6A2D08292BA}"/>
              </a:ext>
            </a:extLst>
          </p:cNvPr>
          <p:cNvSpPr txBox="1"/>
          <p:nvPr/>
        </p:nvSpPr>
        <p:spPr>
          <a:xfrm>
            <a:off x="7098931" y="3908706"/>
            <a:ext cx="2074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Various</a:t>
            </a:r>
            <a:r>
              <a:rPr lang="fr-FR" dirty="0">
                <a:solidFill>
                  <a:schemeClr val="accent1"/>
                </a:solidFill>
              </a:rPr>
              <a:t> doses of </a:t>
            </a:r>
            <a:r>
              <a:rPr lang="fr-FR" dirty="0">
                <a:solidFill>
                  <a:srgbClr val="FF0000"/>
                </a:solidFill>
              </a:rPr>
              <a:t>CO</a:t>
            </a:r>
            <a:r>
              <a:rPr lang="fr-FR" dirty="0">
                <a:solidFill>
                  <a:schemeClr val="accent1"/>
                </a:solidFill>
              </a:rPr>
              <a:t> and </a:t>
            </a:r>
            <a:r>
              <a:rPr lang="fr-FR" dirty="0">
                <a:solidFill>
                  <a:srgbClr val="0070C0"/>
                </a:solidFill>
              </a:rPr>
              <a:t>N</a:t>
            </a:r>
            <a:r>
              <a:rPr lang="fr-FR" baseline="-25000" dirty="0">
                <a:solidFill>
                  <a:srgbClr val="0070C0"/>
                </a:solidFill>
              </a:rPr>
              <a:t>2</a:t>
            </a:r>
          </a:p>
          <a:p>
            <a:r>
              <a:rPr lang="fr-FR" baseline="-25000" dirty="0">
                <a:solidFill>
                  <a:srgbClr val="7030A0"/>
                </a:solidFill>
              </a:rPr>
              <a:t>Co-</a:t>
            </a:r>
            <a:r>
              <a:rPr lang="fr-FR" baseline="-25000" dirty="0" err="1">
                <a:solidFill>
                  <a:srgbClr val="7030A0"/>
                </a:solidFill>
              </a:rPr>
              <a:t>desorbing</a:t>
            </a:r>
            <a:r>
              <a:rPr lang="fr-FR" baseline="-25000" dirty="0">
                <a:solidFill>
                  <a:srgbClr val="7030A0"/>
                </a:solidFill>
              </a:rPr>
              <a:t> from</a:t>
            </a:r>
          </a:p>
          <a:p>
            <a:r>
              <a:rPr lang="fr-FR" baseline="-25000" dirty="0" err="1">
                <a:solidFill>
                  <a:srgbClr val="7030A0"/>
                </a:solidFill>
              </a:rPr>
              <a:t>Amorphous</a:t>
            </a:r>
            <a:r>
              <a:rPr lang="fr-FR" baseline="-25000" dirty="0">
                <a:solidFill>
                  <a:srgbClr val="7030A0"/>
                </a:solidFill>
              </a:rPr>
              <a:t> </a:t>
            </a:r>
            <a:r>
              <a:rPr lang="fr-FR" baseline="-25000" dirty="0" err="1">
                <a:solidFill>
                  <a:srgbClr val="7030A0"/>
                </a:solidFill>
              </a:rPr>
              <a:t>ice</a:t>
            </a:r>
            <a:endParaRPr lang="fr-FR" baseline="-25000" dirty="0">
              <a:solidFill>
                <a:srgbClr val="7030A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7FEF00-E39A-4314-9965-C87D8D137EA2}"/>
              </a:ext>
            </a:extLst>
          </p:cNvPr>
          <p:cNvSpPr txBox="1"/>
          <p:nvPr/>
        </p:nvSpPr>
        <p:spPr>
          <a:xfrm>
            <a:off x="796780" y="4939109"/>
            <a:ext cx="3039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© Noble+15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9CF784-E1DA-4416-BCBC-7966070F5C68}"/>
              </a:ext>
            </a:extLst>
          </p:cNvPr>
          <p:cNvSpPr txBox="1"/>
          <p:nvPr/>
        </p:nvSpPr>
        <p:spPr>
          <a:xfrm>
            <a:off x="6780851" y="6560131"/>
            <a:ext cx="3039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© Nguyen+15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80AAD25-0251-4B4A-AC70-4F13F2B784E0}"/>
              </a:ext>
            </a:extLst>
          </p:cNvPr>
          <p:cNvCxnSpPr>
            <a:cxnSpLocks/>
          </p:cNvCxnSpPr>
          <p:nvPr/>
        </p:nvCxnSpPr>
        <p:spPr>
          <a:xfrm>
            <a:off x="117587" y="1252337"/>
            <a:ext cx="517151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00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909E4-BF7F-4F2A-8CDA-D94633046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" y="118321"/>
            <a:ext cx="9347200" cy="565134"/>
          </a:xfrm>
        </p:spPr>
        <p:txBody>
          <a:bodyPr>
            <a:normAutofit fontScale="90000"/>
          </a:bodyPr>
          <a:lstStyle/>
          <a:p>
            <a:r>
              <a:rPr lang="fr-FR" cap="small" dirty="0" err="1"/>
              <a:t>Accretion</a:t>
            </a:r>
            <a:r>
              <a:rPr lang="fr-FR" cap="small" dirty="0"/>
              <a:t>, </a:t>
            </a:r>
            <a:r>
              <a:rPr lang="fr-FR" cap="small" dirty="0" err="1"/>
              <a:t>desorption</a:t>
            </a:r>
            <a:r>
              <a:rPr lang="fr-FR" cap="small" dirty="0"/>
              <a:t> State to State ?</a:t>
            </a:r>
          </a:p>
        </p:txBody>
      </p:sp>
      <p:pic>
        <p:nvPicPr>
          <p:cNvPr id="3" name="Espace réservé pour une image  18" descr="Une image contenant batte&#10;&#10;Description générée avec un niveau de confiance très élevé">
            <a:extLst>
              <a:ext uri="{FF2B5EF4-FFF2-40B4-BE49-F238E27FC236}">
                <a16:creationId xmlns:a16="http://schemas.microsoft.com/office/drawing/2014/main" id="{2AD0BF6B-8D48-48F6-876A-A1A4DEB2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99" b="13699"/>
          <a:stretch>
            <a:fillRect/>
          </a:stretch>
        </p:blipFill>
        <p:spPr>
          <a:xfrm>
            <a:off x="5073398" y="1176187"/>
            <a:ext cx="4694173" cy="2072649"/>
          </a:xfrm>
          <a:prstGeom prst="roundRect">
            <a:avLst>
              <a:gd name="adj" fmla="val 0"/>
            </a:avLst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91B318D-0032-4D70-A883-CCEA87ED99E0}"/>
              </a:ext>
            </a:extLst>
          </p:cNvPr>
          <p:cNvCxnSpPr/>
          <p:nvPr/>
        </p:nvCxnSpPr>
        <p:spPr>
          <a:xfrm>
            <a:off x="754655" y="2677099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A2CC422-1F16-4E7A-BAB9-9718FC53BFA1}"/>
              </a:ext>
            </a:extLst>
          </p:cNvPr>
          <p:cNvCxnSpPr>
            <a:cxnSpLocks/>
          </p:cNvCxnSpPr>
          <p:nvPr/>
        </p:nvCxnSpPr>
        <p:spPr>
          <a:xfrm>
            <a:off x="1971949" y="2713986"/>
            <a:ext cx="978671" cy="67617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64CEF67-C2CD-48EE-8591-3254C90D03E0}"/>
              </a:ext>
            </a:extLst>
          </p:cNvPr>
          <p:cNvCxnSpPr/>
          <p:nvPr/>
        </p:nvCxnSpPr>
        <p:spPr>
          <a:xfrm>
            <a:off x="754655" y="2571463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E8277BA-94DA-46B6-AC87-55F0F16062DF}"/>
              </a:ext>
            </a:extLst>
          </p:cNvPr>
          <p:cNvCxnSpPr/>
          <p:nvPr/>
        </p:nvCxnSpPr>
        <p:spPr>
          <a:xfrm>
            <a:off x="754655" y="2419095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A76B2C3-C6F8-482C-A08E-169DA8E289FA}"/>
              </a:ext>
            </a:extLst>
          </p:cNvPr>
          <p:cNvCxnSpPr/>
          <p:nvPr/>
        </p:nvCxnSpPr>
        <p:spPr>
          <a:xfrm>
            <a:off x="754655" y="2193209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CDE5967-F550-4FCA-A960-3F4530896427}"/>
              </a:ext>
            </a:extLst>
          </p:cNvPr>
          <p:cNvCxnSpPr/>
          <p:nvPr/>
        </p:nvCxnSpPr>
        <p:spPr>
          <a:xfrm>
            <a:off x="754655" y="1947281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D142E56-E826-417A-823F-529CB01F3B79}"/>
              </a:ext>
            </a:extLst>
          </p:cNvPr>
          <p:cNvCxnSpPr/>
          <p:nvPr/>
        </p:nvCxnSpPr>
        <p:spPr>
          <a:xfrm>
            <a:off x="754655" y="1681312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61E3BB8-70AE-4FA5-9889-4BEC7F4A7DB4}"/>
              </a:ext>
            </a:extLst>
          </p:cNvPr>
          <p:cNvCxnSpPr/>
          <p:nvPr/>
        </p:nvCxnSpPr>
        <p:spPr>
          <a:xfrm>
            <a:off x="754655" y="1317639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EA37EC5-484B-4C23-BB68-3D997AEC9515}"/>
              </a:ext>
            </a:extLst>
          </p:cNvPr>
          <p:cNvCxnSpPr/>
          <p:nvPr/>
        </p:nvCxnSpPr>
        <p:spPr>
          <a:xfrm>
            <a:off x="2982935" y="3424735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14E0B4E-9FA8-4FAD-B141-ED1A7979E22E}"/>
              </a:ext>
            </a:extLst>
          </p:cNvPr>
          <p:cNvCxnSpPr/>
          <p:nvPr/>
        </p:nvCxnSpPr>
        <p:spPr>
          <a:xfrm>
            <a:off x="2982935" y="3403185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EB76F47-F812-490B-8777-57F169ACDD4A}"/>
              </a:ext>
            </a:extLst>
          </p:cNvPr>
          <p:cNvCxnSpPr>
            <a:cxnSpLocks/>
          </p:cNvCxnSpPr>
          <p:nvPr/>
        </p:nvCxnSpPr>
        <p:spPr>
          <a:xfrm>
            <a:off x="1971949" y="2588623"/>
            <a:ext cx="978671" cy="8015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866CCEA-DDC0-4866-8F6C-F09319677518}"/>
              </a:ext>
            </a:extLst>
          </p:cNvPr>
          <p:cNvCxnSpPr/>
          <p:nvPr/>
        </p:nvCxnSpPr>
        <p:spPr>
          <a:xfrm>
            <a:off x="2982935" y="3368615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1A13FF0-A649-4223-80CB-4EA881FC4ED6}"/>
              </a:ext>
            </a:extLst>
          </p:cNvPr>
          <p:cNvCxnSpPr>
            <a:cxnSpLocks/>
          </p:cNvCxnSpPr>
          <p:nvPr/>
        </p:nvCxnSpPr>
        <p:spPr>
          <a:xfrm>
            <a:off x="1971948" y="2426278"/>
            <a:ext cx="1010987" cy="9769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9A840E0-5BAB-4EC3-8B50-CF19E289D946}"/>
              </a:ext>
            </a:extLst>
          </p:cNvPr>
          <p:cNvCxnSpPr>
            <a:cxnSpLocks/>
          </p:cNvCxnSpPr>
          <p:nvPr/>
        </p:nvCxnSpPr>
        <p:spPr>
          <a:xfrm>
            <a:off x="1955790" y="2212512"/>
            <a:ext cx="1027145" cy="119067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523EC3FF-DFAB-4CA3-BFCF-4C4E81FED58A}"/>
              </a:ext>
            </a:extLst>
          </p:cNvPr>
          <p:cNvCxnSpPr>
            <a:cxnSpLocks/>
          </p:cNvCxnSpPr>
          <p:nvPr/>
        </p:nvCxnSpPr>
        <p:spPr>
          <a:xfrm>
            <a:off x="1963868" y="1976002"/>
            <a:ext cx="1019067" cy="141416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85994448-88DE-4484-B62E-4F0AC610549E}"/>
              </a:ext>
            </a:extLst>
          </p:cNvPr>
          <p:cNvCxnSpPr>
            <a:cxnSpLocks/>
          </p:cNvCxnSpPr>
          <p:nvPr/>
        </p:nvCxnSpPr>
        <p:spPr>
          <a:xfrm>
            <a:off x="1951750" y="1719195"/>
            <a:ext cx="998870" cy="168399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C8E6C8F-3B65-42A9-98C0-1747BC79BC04}"/>
              </a:ext>
            </a:extLst>
          </p:cNvPr>
          <p:cNvCxnSpPr>
            <a:cxnSpLocks/>
          </p:cNvCxnSpPr>
          <p:nvPr/>
        </p:nvCxnSpPr>
        <p:spPr>
          <a:xfrm>
            <a:off x="1961849" y="1352068"/>
            <a:ext cx="996849" cy="203809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064BBA1B-C08B-4EA2-A119-F0BDE5D419F2}"/>
              </a:ext>
            </a:extLst>
          </p:cNvPr>
          <p:cNvSpPr txBox="1"/>
          <p:nvPr/>
        </p:nvSpPr>
        <p:spPr>
          <a:xfrm>
            <a:off x="864588" y="756094"/>
            <a:ext cx="70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Gaz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2252FC1-68C9-4C7F-9290-FA5371ECD26F}"/>
              </a:ext>
            </a:extLst>
          </p:cNvPr>
          <p:cNvSpPr txBox="1"/>
          <p:nvPr/>
        </p:nvSpPr>
        <p:spPr>
          <a:xfrm>
            <a:off x="747468" y="3996235"/>
            <a:ext cx="175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Desorption</a:t>
            </a:r>
            <a:endParaRPr lang="fr-FR" dirty="0"/>
          </a:p>
        </p:txBody>
      </p:sp>
      <p:sp>
        <p:nvSpPr>
          <p:cNvPr id="41" name="Flèche : double flèche horizontale 40">
            <a:extLst>
              <a:ext uri="{FF2B5EF4-FFF2-40B4-BE49-F238E27FC236}">
                <a16:creationId xmlns:a16="http://schemas.microsoft.com/office/drawing/2014/main" id="{DE19FA43-C627-487F-8B89-F70682F74736}"/>
              </a:ext>
            </a:extLst>
          </p:cNvPr>
          <p:cNvSpPr/>
          <p:nvPr/>
        </p:nvSpPr>
        <p:spPr>
          <a:xfrm>
            <a:off x="1030707" y="3589206"/>
            <a:ext cx="2594892" cy="3622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F49F772-7AE4-421B-B98A-C06F7C2C39AD}"/>
              </a:ext>
            </a:extLst>
          </p:cNvPr>
          <p:cNvSpPr txBox="1"/>
          <p:nvPr/>
        </p:nvSpPr>
        <p:spPr>
          <a:xfrm>
            <a:off x="3215860" y="3130134"/>
            <a:ext cx="11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Surface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4B90110-5FF0-411F-B638-5C0C32DCADAB}"/>
              </a:ext>
            </a:extLst>
          </p:cNvPr>
          <p:cNvSpPr txBox="1"/>
          <p:nvPr/>
        </p:nvSpPr>
        <p:spPr>
          <a:xfrm>
            <a:off x="2580627" y="3996235"/>
            <a:ext cx="175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Adsorption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A6A490E-D57D-4CF2-AD42-1AC5D91D98AD}"/>
              </a:ext>
            </a:extLst>
          </p:cNvPr>
          <p:cNvSpPr txBox="1"/>
          <p:nvPr/>
        </p:nvSpPr>
        <p:spPr>
          <a:xfrm>
            <a:off x="190625" y="6144962"/>
            <a:ext cx="1450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Free rotation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EFF6598-3DB8-48F2-8957-137B301DEF64}"/>
              </a:ext>
            </a:extLst>
          </p:cNvPr>
          <p:cNvSpPr/>
          <p:nvPr/>
        </p:nvSpPr>
        <p:spPr>
          <a:xfrm>
            <a:off x="669969" y="5332651"/>
            <a:ext cx="461246" cy="457687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97000">
                <a:schemeClr val="bg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C6F878D-B1C8-4B51-911D-122AB6D1402D}"/>
              </a:ext>
            </a:extLst>
          </p:cNvPr>
          <p:cNvSpPr/>
          <p:nvPr/>
        </p:nvSpPr>
        <p:spPr>
          <a:xfrm>
            <a:off x="3090095" y="4929015"/>
            <a:ext cx="461246" cy="457687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97000">
                <a:schemeClr val="bg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FFCBC83-BC00-44E5-80DF-E0206EDE9873}"/>
              </a:ext>
            </a:extLst>
          </p:cNvPr>
          <p:cNvSpPr txBox="1"/>
          <p:nvPr/>
        </p:nvSpPr>
        <p:spPr>
          <a:xfrm>
            <a:off x="2495252" y="6218824"/>
            <a:ext cx="1959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Frustrated</a:t>
            </a:r>
            <a:r>
              <a:rPr lang="fr-FR" dirty="0"/>
              <a:t> rotation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AB62C58-D12F-416F-92D1-9CD9818FA189}"/>
              </a:ext>
            </a:extLst>
          </p:cNvPr>
          <p:cNvSpPr/>
          <p:nvPr/>
        </p:nvSpPr>
        <p:spPr>
          <a:xfrm>
            <a:off x="3336206" y="4973005"/>
            <a:ext cx="461246" cy="45768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4000">
                <a:srgbClr val="C00000"/>
              </a:gs>
              <a:gs pos="97000">
                <a:schemeClr val="bg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53181C9-93DF-4B64-B704-CB61F4F3B321}"/>
              </a:ext>
            </a:extLst>
          </p:cNvPr>
          <p:cNvSpPr/>
          <p:nvPr/>
        </p:nvSpPr>
        <p:spPr>
          <a:xfrm>
            <a:off x="916080" y="5227015"/>
            <a:ext cx="461246" cy="45768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4000">
                <a:srgbClr val="C00000"/>
              </a:gs>
              <a:gs pos="97000">
                <a:schemeClr val="bg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981EAA-F821-464D-B209-3BBC3854D249}"/>
              </a:ext>
            </a:extLst>
          </p:cNvPr>
          <p:cNvSpPr/>
          <p:nvPr/>
        </p:nvSpPr>
        <p:spPr>
          <a:xfrm>
            <a:off x="2830947" y="5502807"/>
            <a:ext cx="1131711" cy="4182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courbe vers la gauche 17">
            <a:extLst>
              <a:ext uri="{FF2B5EF4-FFF2-40B4-BE49-F238E27FC236}">
                <a16:creationId xmlns:a16="http://schemas.microsoft.com/office/drawing/2014/main" id="{76DF1A97-78C0-4046-B800-82AA88C2EF6C}"/>
              </a:ext>
            </a:extLst>
          </p:cNvPr>
          <p:cNvSpPr/>
          <p:nvPr/>
        </p:nvSpPr>
        <p:spPr>
          <a:xfrm rot="1268672">
            <a:off x="1479604" y="5423086"/>
            <a:ext cx="291864" cy="590219"/>
          </a:xfrm>
          <a:prstGeom prst="curvedLeftArrow">
            <a:avLst>
              <a:gd name="adj1" fmla="val 25000"/>
              <a:gd name="adj2" fmla="val 69895"/>
              <a:gd name="adj3" fmla="val 25000"/>
            </a:avLst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79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FA29EB-3B36-429D-8EB0-04BBCEC9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0624"/>
            <a:ext cx="6941127" cy="803564"/>
          </a:xfrm>
        </p:spPr>
        <p:txBody>
          <a:bodyPr/>
          <a:lstStyle/>
          <a:p>
            <a:r>
              <a:rPr lang="fr-FR" cap="small" dirty="0"/>
              <a:t>Desorption « 1D » ou TST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1114A7-704F-4590-9C00-AEC3E0E1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12" y="1120747"/>
            <a:ext cx="3958628" cy="34097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AA971EE-582E-427A-BC8E-BB757B0B960B}"/>
              </a:ext>
            </a:extLst>
          </p:cNvPr>
          <p:cNvSpPr txBox="1"/>
          <p:nvPr/>
        </p:nvSpPr>
        <p:spPr>
          <a:xfrm>
            <a:off x="733472" y="4723659"/>
            <a:ext cx="348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Distance à la surface (~3 A°)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A5D3A16-27BD-4880-B647-9B456F87D4AE}"/>
              </a:ext>
            </a:extLst>
          </p:cNvPr>
          <p:cNvSpPr/>
          <p:nvPr/>
        </p:nvSpPr>
        <p:spPr>
          <a:xfrm>
            <a:off x="372234" y="3467437"/>
            <a:ext cx="287267" cy="1521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54388FC-F43C-4554-96AE-991EAE526740}"/>
              </a:ext>
            </a:extLst>
          </p:cNvPr>
          <p:cNvSpPr/>
          <p:nvPr/>
        </p:nvSpPr>
        <p:spPr>
          <a:xfrm>
            <a:off x="1781910" y="3897484"/>
            <a:ext cx="194209" cy="21039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B735FA5-FAD8-4B6C-9E27-059A1CDB9353}"/>
              </a:ext>
            </a:extLst>
          </p:cNvPr>
          <p:cNvCxnSpPr>
            <a:cxnSpLocks/>
          </p:cNvCxnSpPr>
          <p:nvPr/>
        </p:nvCxnSpPr>
        <p:spPr>
          <a:xfrm flipV="1">
            <a:off x="3668818" y="1197621"/>
            <a:ext cx="0" cy="284030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0ED1067-8D45-45BD-8D34-F256050EEADC}"/>
              </a:ext>
            </a:extLst>
          </p:cNvPr>
          <p:cNvSpPr txBox="1"/>
          <p:nvPr/>
        </p:nvSpPr>
        <p:spPr>
          <a:xfrm>
            <a:off x="3560945" y="2456300"/>
            <a:ext cx="691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i="1" dirty="0" err="1">
                <a:solidFill>
                  <a:schemeClr val="accent1"/>
                </a:solidFill>
              </a:rPr>
              <a:t>E</a:t>
            </a:r>
            <a:r>
              <a:rPr lang="fr-FR" i="1" baseline="-25000" dirty="0" err="1">
                <a:solidFill>
                  <a:schemeClr val="accent1"/>
                </a:solidFill>
              </a:rPr>
              <a:t>des</a:t>
            </a:r>
            <a:endParaRPr lang="fr-FR" i="1" baseline="-25000" dirty="0">
              <a:solidFill>
                <a:schemeClr val="accent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F86179D-D2F4-4C96-AF90-B8F513812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15" y="5257431"/>
            <a:ext cx="1892066" cy="1111346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E8CA0EE-4D3B-48AE-8527-F7319938D56C}"/>
              </a:ext>
            </a:extLst>
          </p:cNvPr>
          <p:cNvCxnSpPr>
            <a:cxnSpLocks/>
          </p:cNvCxnSpPr>
          <p:nvPr/>
        </p:nvCxnSpPr>
        <p:spPr>
          <a:xfrm>
            <a:off x="659501" y="4144187"/>
            <a:ext cx="1223827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9EABDBE4-86FB-48CF-BE84-B91CEE68ABBA}"/>
              </a:ext>
            </a:extLst>
          </p:cNvPr>
          <p:cNvSpPr txBox="1"/>
          <p:nvPr/>
        </p:nvSpPr>
        <p:spPr>
          <a:xfrm flipH="1">
            <a:off x="179069" y="6413582"/>
            <a:ext cx="442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Approx. type </a:t>
            </a:r>
            <a:r>
              <a:rPr lang="fr-FR" dirty="0" err="1"/>
              <a:t>Hasegawa&amp;Herbst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0F751D-4208-4960-A5D5-E9DF68C07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485" y="868577"/>
            <a:ext cx="5404922" cy="5120846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445BDC5-C839-4E49-B326-C02522DD6426}"/>
              </a:ext>
            </a:extLst>
          </p:cNvPr>
          <p:cNvCxnSpPr>
            <a:cxnSpLocks/>
          </p:cNvCxnSpPr>
          <p:nvPr/>
        </p:nvCxnSpPr>
        <p:spPr>
          <a:xfrm flipV="1">
            <a:off x="4065807" y="3568700"/>
            <a:ext cx="3992343" cy="293370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268A58D-FEAA-4FBE-BBEB-1236FAE648A1}"/>
              </a:ext>
            </a:extLst>
          </p:cNvPr>
          <p:cNvSpPr/>
          <p:nvPr/>
        </p:nvSpPr>
        <p:spPr>
          <a:xfrm>
            <a:off x="2955753" y="5666443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(~10</a:t>
            </a:r>
            <a:r>
              <a:rPr lang="fr-FR" baseline="30000" dirty="0"/>
              <a:t>12/13</a:t>
            </a:r>
            <a:r>
              <a:rPr lang="fr-FR" dirty="0"/>
              <a:t> s</a:t>
            </a:r>
            <a:r>
              <a:rPr lang="fr-FR" baseline="30000" dirty="0"/>
              <a:t>-1</a:t>
            </a:r>
            <a:r>
              <a:rPr lang="fr-FR" dirty="0"/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0B4B675-0562-436A-9F2F-09794687885D}"/>
              </a:ext>
            </a:extLst>
          </p:cNvPr>
          <p:cNvSpPr txBox="1"/>
          <p:nvPr/>
        </p:nvSpPr>
        <p:spPr>
          <a:xfrm>
            <a:off x="7003283" y="187568"/>
            <a:ext cx="473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Desorption </a:t>
            </a:r>
            <a:r>
              <a:rPr lang="fr-FR" sz="2800" dirty="0">
                <a:latin typeface="Symbol" panose="05050102010706020507" pitchFamily="18" charset="2"/>
                <a:sym typeface="Symbol" panose="05050102010706020507" pitchFamily="18" charset="2"/>
              </a:rPr>
              <a:t></a:t>
            </a:r>
            <a:r>
              <a:rPr lang="fr-FR" sz="2800" dirty="0"/>
              <a:t> </a:t>
            </a:r>
            <a:r>
              <a:rPr lang="fr-FR" sz="3200" i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fr-FR" sz="2800" dirty="0"/>
              <a:t> </a:t>
            </a:r>
            <a:r>
              <a:rPr lang="fr-FR" sz="2800" dirty="0" err="1"/>
              <a:t>exp</a:t>
            </a:r>
            <a:r>
              <a:rPr lang="fr-FR" sz="2800" dirty="0"/>
              <a:t>(-</a:t>
            </a:r>
            <a:r>
              <a:rPr lang="fr-FR" sz="2800" dirty="0" err="1"/>
              <a:t>E</a:t>
            </a:r>
            <a:r>
              <a:rPr lang="fr-FR" sz="2800" baseline="-25000" dirty="0" err="1"/>
              <a:t>des</a:t>
            </a:r>
            <a:r>
              <a:rPr lang="fr-FR" sz="2800" dirty="0"/>
              <a:t>/</a:t>
            </a:r>
            <a:r>
              <a:rPr lang="fr-FR" sz="2800" dirty="0" err="1"/>
              <a:t>kT</a:t>
            </a:r>
            <a:r>
              <a:rPr lang="fr-FR" sz="2800" baseline="-25000" dirty="0" err="1"/>
              <a:t>s</a:t>
            </a:r>
            <a:r>
              <a:rPr lang="fr-FR" sz="2800" dirty="0"/>
              <a:t>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E3370E9-1417-44D5-AA03-600C7878E100}"/>
              </a:ext>
            </a:extLst>
          </p:cNvPr>
          <p:cNvSpPr txBox="1"/>
          <p:nvPr/>
        </p:nvSpPr>
        <p:spPr>
          <a:xfrm>
            <a:off x="5974339" y="6301100"/>
            <a:ext cx="348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Kruczkiewicz+2021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CF528-DC8D-48F0-BFE6-9568FB64F9C8}"/>
              </a:ext>
            </a:extLst>
          </p:cNvPr>
          <p:cNvSpPr/>
          <p:nvPr/>
        </p:nvSpPr>
        <p:spPr>
          <a:xfrm>
            <a:off x="972515" y="5569030"/>
            <a:ext cx="42285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3200" i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fr-FR" sz="32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6EF3645-8CBC-4949-A612-5BDEF6123313}"/>
              </a:ext>
            </a:extLst>
          </p:cNvPr>
          <p:cNvSpPr txBox="1"/>
          <p:nvPr/>
        </p:nvSpPr>
        <p:spPr>
          <a:xfrm>
            <a:off x="7819228" y="6301100"/>
            <a:ext cx="366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(desorption of </a:t>
            </a:r>
            <a:r>
              <a:rPr lang="fr-FR" dirty="0" err="1"/>
              <a:t>amonium</a:t>
            </a:r>
            <a:r>
              <a:rPr lang="fr-FR" dirty="0"/>
              <a:t> </a:t>
            </a:r>
            <a:r>
              <a:rPr lang="fr-FR" dirty="0" err="1"/>
              <a:t>salts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45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FA29EB-3B36-429D-8EB0-04BBCEC9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0624"/>
            <a:ext cx="6941127" cy="803564"/>
          </a:xfrm>
        </p:spPr>
        <p:txBody>
          <a:bodyPr/>
          <a:lstStyle/>
          <a:p>
            <a:r>
              <a:rPr lang="fr-FR" cap="small" dirty="0"/>
              <a:t>Desorption « 1D » ou TST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67677D-3F94-4DCC-9002-14B755FC4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24" y="742940"/>
            <a:ext cx="6232182" cy="49663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62AF7AB-71E8-439E-9B51-8349DAE0689C}"/>
              </a:ext>
            </a:extLst>
          </p:cNvPr>
          <p:cNvSpPr txBox="1"/>
          <p:nvPr/>
        </p:nvSpPr>
        <p:spPr>
          <a:xfrm>
            <a:off x="7528023" y="6229035"/>
            <a:ext cx="506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Minissale</a:t>
            </a:r>
            <a:r>
              <a:rPr lang="fr-FR" dirty="0"/>
              <a:t> et al,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1114A7-704F-4590-9C00-AEC3E0E1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12" y="1120747"/>
            <a:ext cx="3958628" cy="34097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AA971EE-582E-427A-BC8E-BB757B0B960B}"/>
              </a:ext>
            </a:extLst>
          </p:cNvPr>
          <p:cNvSpPr txBox="1"/>
          <p:nvPr/>
        </p:nvSpPr>
        <p:spPr>
          <a:xfrm>
            <a:off x="733472" y="4723659"/>
            <a:ext cx="348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Distance to the surface (~3 A°)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A5D3A16-27BD-4880-B647-9B456F87D4AE}"/>
              </a:ext>
            </a:extLst>
          </p:cNvPr>
          <p:cNvSpPr/>
          <p:nvPr/>
        </p:nvSpPr>
        <p:spPr>
          <a:xfrm>
            <a:off x="372234" y="3467437"/>
            <a:ext cx="287267" cy="1521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54388FC-F43C-4554-96AE-991EAE526740}"/>
              </a:ext>
            </a:extLst>
          </p:cNvPr>
          <p:cNvSpPr/>
          <p:nvPr/>
        </p:nvSpPr>
        <p:spPr>
          <a:xfrm>
            <a:off x="1781910" y="3897484"/>
            <a:ext cx="194209" cy="21039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B735FA5-FAD8-4B6C-9E27-059A1CDB9353}"/>
              </a:ext>
            </a:extLst>
          </p:cNvPr>
          <p:cNvCxnSpPr>
            <a:cxnSpLocks/>
          </p:cNvCxnSpPr>
          <p:nvPr/>
        </p:nvCxnSpPr>
        <p:spPr>
          <a:xfrm flipV="1">
            <a:off x="3668818" y="1197621"/>
            <a:ext cx="0" cy="284030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0ED1067-8D45-45BD-8D34-F256050EEADC}"/>
              </a:ext>
            </a:extLst>
          </p:cNvPr>
          <p:cNvSpPr txBox="1"/>
          <p:nvPr/>
        </p:nvSpPr>
        <p:spPr>
          <a:xfrm>
            <a:off x="3560945" y="2456300"/>
            <a:ext cx="691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i="1" dirty="0">
                <a:solidFill>
                  <a:schemeClr val="accent1"/>
                </a:solidFill>
              </a:rPr>
              <a:t>E</a:t>
            </a:r>
            <a:r>
              <a:rPr lang="fr-FR" i="1" baseline="-25000" dirty="0">
                <a:solidFill>
                  <a:schemeClr val="accent1"/>
                </a:solidFill>
              </a:rPr>
              <a:t>ads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F86179D-D2F4-4C96-AF90-B8F513812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59" y="5227114"/>
            <a:ext cx="1892066" cy="111134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A0931B-7A3C-4F43-A25A-8D850CCE0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224" y="5782787"/>
            <a:ext cx="2049827" cy="892496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E8CA0EE-4D3B-48AE-8527-F7319938D56C}"/>
              </a:ext>
            </a:extLst>
          </p:cNvPr>
          <p:cNvCxnSpPr>
            <a:cxnSpLocks/>
          </p:cNvCxnSpPr>
          <p:nvPr/>
        </p:nvCxnSpPr>
        <p:spPr>
          <a:xfrm>
            <a:off x="659501" y="4144187"/>
            <a:ext cx="1223827" cy="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024997F2-6BE3-43FB-84AF-2F8AC019F7D9}"/>
              </a:ext>
            </a:extLst>
          </p:cNvPr>
          <p:cNvSpPr txBox="1"/>
          <p:nvPr/>
        </p:nvSpPr>
        <p:spPr>
          <a:xfrm>
            <a:off x="9576732" y="6218137"/>
            <a:ext cx="506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(from Tait et al 2005)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6322C6-FEF9-419C-A06D-25B02408C835}"/>
              </a:ext>
            </a:extLst>
          </p:cNvPr>
          <p:cNvSpPr/>
          <p:nvPr/>
        </p:nvSpPr>
        <p:spPr>
          <a:xfrm>
            <a:off x="972515" y="5569030"/>
            <a:ext cx="42285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3200" i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fr-FR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4F71E-E980-42FA-B0BB-35DBAF998145}"/>
              </a:ext>
            </a:extLst>
          </p:cNvPr>
          <p:cNvSpPr/>
          <p:nvPr/>
        </p:nvSpPr>
        <p:spPr>
          <a:xfrm>
            <a:off x="5336162" y="5884387"/>
            <a:ext cx="409882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3200" i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fr-FR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B460B-9CE2-495A-9759-51DEEA4B6BD9}"/>
              </a:ext>
            </a:extLst>
          </p:cNvPr>
          <p:cNvSpPr/>
          <p:nvPr/>
        </p:nvSpPr>
        <p:spPr>
          <a:xfrm>
            <a:off x="5336162" y="5782787"/>
            <a:ext cx="122016" cy="892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AF3CA9-C487-4ADC-89D1-B22E03FCEE47}"/>
              </a:ext>
            </a:extLst>
          </p:cNvPr>
          <p:cNvSpPr txBox="1"/>
          <p:nvPr/>
        </p:nvSpPr>
        <p:spPr>
          <a:xfrm>
            <a:off x="4487333" y="4354327"/>
            <a:ext cx="700435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Other </a:t>
            </a:r>
            <a:r>
              <a:rPr lang="fr-FR" dirty="0" err="1"/>
              <a:t>evidence</a:t>
            </a:r>
            <a:r>
              <a:rPr lang="fr-FR" dirty="0"/>
              <a:t> : better match with </a:t>
            </a:r>
            <a:r>
              <a:rPr lang="fr-FR" dirty="0" err="1"/>
              <a:t>calculated</a:t>
            </a:r>
            <a:r>
              <a:rPr lang="fr-FR" dirty="0"/>
              <a:t> values (</a:t>
            </a:r>
            <a:r>
              <a:rPr lang="fr-FR" dirty="0" err="1"/>
              <a:t>see</a:t>
            </a:r>
            <a:r>
              <a:rPr lang="fr-FR" dirty="0"/>
              <a:t> Ferrero+22)</a:t>
            </a:r>
          </a:p>
        </p:txBody>
      </p:sp>
    </p:spTree>
    <p:extLst>
      <p:ext uri="{BB962C8B-B14F-4D97-AF65-F5344CB8AC3E}">
        <p14:creationId xmlns:p14="http://schemas.microsoft.com/office/powerpoint/2010/main" val="34634170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FA29EB-3B36-429D-8EB0-04BBCEC9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0624"/>
            <a:ext cx="6941127" cy="803564"/>
          </a:xfrm>
        </p:spPr>
        <p:txBody>
          <a:bodyPr/>
          <a:lstStyle/>
          <a:p>
            <a:r>
              <a:rPr lang="fr-FR" cap="small" dirty="0" err="1"/>
              <a:t>Sticking</a:t>
            </a:r>
            <a:r>
              <a:rPr lang="fr-FR" cap="small" dirty="0"/>
              <a:t> of </a:t>
            </a:r>
            <a:r>
              <a:rPr lang="fr-FR" cap="small" dirty="0" err="1"/>
              <a:t>methanol</a:t>
            </a:r>
            <a:r>
              <a:rPr lang="fr-FR" cap="small" dirty="0"/>
              <a:t>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4997F2-6BE3-43FB-84AF-2F8AC019F7D9}"/>
              </a:ext>
            </a:extLst>
          </p:cNvPr>
          <p:cNvSpPr txBox="1"/>
          <p:nvPr/>
        </p:nvSpPr>
        <p:spPr>
          <a:xfrm>
            <a:off x="1622142" y="6370530"/>
            <a:ext cx="506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Gadallah+20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86E5B9A-1E0B-46AA-83B7-72628B71F44D}"/>
              </a:ext>
            </a:extLst>
          </p:cNvPr>
          <p:cNvCxnSpPr/>
          <p:nvPr/>
        </p:nvCxnSpPr>
        <p:spPr>
          <a:xfrm>
            <a:off x="6215655" y="2835849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BEBA8AF-0A11-4938-B322-2D1688453ACD}"/>
              </a:ext>
            </a:extLst>
          </p:cNvPr>
          <p:cNvCxnSpPr>
            <a:cxnSpLocks/>
          </p:cNvCxnSpPr>
          <p:nvPr/>
        </p:nvCxnSpPr>
        <p:spPr>
          <a:xfrm>
            <a:off x="7432949" y="2872736"/>
            <a:ext cx="978671" cy="676179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65067A6-3AEB-40C4-A207-8D149A87215A}"/>
              </a:ext>
            </a:extLst>
          </p:cNvPr>
          <p:cNvCxnSpPr/>
          <p:nvPr/>
        </p:nvCxnSpPr>
        <p:spPr>
          <a:xfrm>
            <a:off x="9714505" y="3747956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0310455-FF61-41E9-AE20-94E94B09B26B}"/>
              </a:ext>
            </a:extLst>
          </p:cNvPr>
          <p:cNvCxnSpPr/>
          <p:nvPr/>
        </p:nvCxnSpPr>
        <p:spPr>
          <a:xfrm>
            <a:off x="6215655" y="2577845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5DB9501-3C61-4EE6-B4A4-63B82B2041E3}"/>
              </a:ext>
            </a:extLst>
          </p:cNvPr>
          <p:cNvCxnSpPr/>
          <p:nvPr/>
        </p:nvCxnSpPr>
        <p:spPr>
          <a:xfrm>
            <a:off x="6215655" y="2351959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D01FACB-40E6-4742-B941-9855348799E0}"/>
              </a:ext>
            </a:extLst>
          </p:cNvPr>
          <p:cNvCxnSpPr/>
          <p:nvPr/>
        </p:nvCxnSpPr>
        <p:spPr>
          <a:xfrm>
            <a:off x="6215655" y="2106031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F59552A-9173-4392-A07A-8E3C573C4CE7}"/>
              </a:ext>
            </a:extLst>
          </p:cNvPr>
          <p:cNvCxnSpPr/>
          <p:nvPr/>
        </p:nvCxnSpPr>
        <p:spPr>
          <a:xfrm>
            <a:off x="6215655" y="1840062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82DA206-A030-4F4F-B176-2E707A295413}"/>
              </a:ext>
            </a:extLst>
          </p:cNvPr>
          <p:cNvCxnSpPr/>
          <p:nvPr/>
        </p:nvCxnSpPr>
        <p:spPr>
          <a:xfrm>
            <a:off x="6215655" y="1476389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AE48F3C-DEDC-4F91-9D2A-3D4E35FEC7DB}"/>
              </a:ext>
            </a:extLst>
          </p:cNvPr>
          <p:cNvCxnSpPr/>
          <p:nvPr/>
        </p:nvCxnSpPr>
        <p:spPr>
          <a:xfrm>
            <a:off x="8443935" y="3583485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3E957CFF-8F7B-4739-ACD2-D5F5D568A26E}"/>
              </a:ext>
            </a:extLst>
          </p:cNvPr>
          <p:cNvCxnSpPr/>
          <p:nvPr/>
        </p:nvCxnSpPr>
        <p:spPr>
          <a:xfrm>
            <a:off x="8443935" y="3561935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B31EDFC-A9E6-48A7-8599-78CA904027B4}"/>
              </a:ext>
            </a:extLst>
          </p:cNvPr>
          <p:cNvCxnSpPr>
            <a:cxnSpLocks/>
          </p:cNvCxnSpPr>
          <p:nvPr/>
        </p:nvCxnSpPr>
        <p:spPr>
          <a:xfrm>
            <a:off x="7432949" y="2747373"/>
            <a:ext cx="978671" cy="8015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834165B-E8E3-4959-8565-7D6DACC85EBC}"/>
              </a:ext>
            </a:extLst>
          </p:cNvPr>
          <p:cNvCxnSpPr/>
          <p:nvPr/>
        </p:nvCxnSpPr>
        <p:spPr>
          <a:xfrm>
            <a:off x="8443935" y="3527365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6265D18-2933-4D92-811E-46F51FA55DCA}"/>
              </a:ext>
            </a:extLst>
          </p:cNvPr>
          <p:cNvCxnSpPr>
            <a:cxnSpLocks/>
          </p:cNvCxnSpPr>
          <p:nvPr/>
        </p:nvCxnSpPr>
        <p:spPr>
          <a:xfrm>
            <a:off x="7432948" y="2585028"/>
            <a:ext cx="1010987" cy="97690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C987415-A0B3-4AD3-B5EB-3E1D43E21A25}"/>
              </a:ext>
            </a:extLst>
          </p:cNvPr>
          <p:cNvCxnSpPr>
            <a:cxnSpLocks/>
          </p:cNvCxnSpPr>
          <p:nvPr/>
        </p:nvCxnSpPr>
        <p:spPr>
          <a:xfrm>
            <a:off x="7416790" y="2371262"/>
            <a:ext cx="1027145" cy="119067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8940F59-A644-433C-A979-BEB9FE8B0907}"/>
              </a:ext>
            </a:extLst>
          </p:cNvPr>
          <p:cNvCxnSpPr>
            <a:cxnSpLocks/>
          </p:cNvCxnSpPr>
          <p:nvPr/>
        </p:nvCxnSpPr>
        <p:spPr>
          <a:xfrm>
            <a:off x="7424868" y="2134752"/>
            <a:ext cx="1019067" cy="141416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F3549D2-789C-4764-B7A9-C90C9AE336FE}"/>
              </a:ext>
            </a:extLst>
          </p:cNvPr>
          <p:cNvCxnSpPr>
            <a:cxnSpLocks/>
          </p:cNvCxnSpPr>
          <p:nvPr/>
        </p:nvCxnSpPr>
        <p:spPr>
          <a:xfrm>
            <a:off x="7412750" y="1877945"/>
            <a:ext cx="998870" cy="168399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4BA82D9-A176-4E66-8760-C9808F385E5F}"/>
              </a:ext>
            </a:extLst>
          </p:cNvPr>
          <p:cNvCxnSpPr>
            <a:cxnSpLocks/>
          </p:cNvCxnSpPr>
          <p:nvPr/>
        </p:nvCxnSpPr>
        <p:spPr>
          <a:xfrm>
            <a:off x="7422849" y="1510818"/>
            <a:ext cx="996849" cy="203809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0C55B8CD-399B-45AE-B3B2-9E5282A3F240}"/>
              </a:ext>
            </a:extLst>
          </p:cNvPr>
          <p:cNvSpPr txBox="1"/>
          <p:nvPr/>
        </p:nvSpPr>
        <p:spPr>
          <a:xfrm>
            <a:off x="6325588" y="914844"/>
            <a:ext cx="70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Gaz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6F036CC-857A-4BFB-934C-D0F813AF78BC}"/>
              </a:ext>
            </a:extLst>
          </p:cNvPr>
          <p:cNvSpPr txBox="1"/>
          <p:nvPr/>
        </p:nvSpPr>
        <p:spPr>
          <a:xfrm>
            <a:off x="6208468" y="4154985"/>
            <a:ext cx="175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Desorption</a:t>
            </a:r>
            <a:endParaRPr lang="fr-FR" dirty="0"/>
          </a:p>
        </p:txBody>
      </p:sp>
      <p:sp>
        <p:nvSpPr>
          <p:cNvPr id="38" name="Flèche : double flèche horizontale 37">
            <a:extLst>
              <a:ext uri="{FF2B5EF4-FFF2-40B4-BE49-F238E27FC236}">
                <a16:creationId xmlns:a16="http://schemas.microsoft.com/office/drawing/2014/main" id="{7C171CAF-6824-4400-8425-EEA232FC612F}"/>
              </a:ext>
            </a:extLst>
          </p:cNvPr>
          <p:cNvSpPr/>
          <p:nvPr/>
        </p:nvSpPr>
        <p:spPr>
          <a:xfrm>
            <a:off x="6491707" y="3747956"/>
            <a:ext cx="2594892" cy="3622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C0A766A-C570-4377-8634-99A980568A22}"/>
              </a:ext>
            </a:extLst>
          </p:cNvPr>
          <p:cNvSpPr txBox="1"/>
          <p:nvPr/>
        </p:nvSpPr>
        <p:spPr>
          <a:xfrm>
            <a:off x="8676860" y="3288884"/>
            <a:ext cx="11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Surface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40369B8-A767-496A-9D0B-18A0BBFA00E6}"/>
              </a:ext>
            </a:extLst>
          </p:cNvPr>
          <p:cNvSpPr txBox="1"/>
          <p:nvPr/>
        </p:nvSpPr>
        <p:spPr>
          <a:xfrm>
            <a:off x="8041627" y="4154985"/>
            <a:ext cx="175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Adsorption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0231CFB8-47D8-4088-85A7-92DBB7D33FCF}"/>
              </a:ext>
            </a:extLst>
          </p:cNvPr>
          <p:cNvCxnSpPr/>
          <p:nvPr/>
        </p:nvCxnSpPr>
        <p:spPr>
          <a:xfrm>
            <a:off x="10971805" y="3913056"/>
            <a:ext cx="11677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lèche : double flèche horizontale 41">
            <a:extLst>
              <a:ext uri="{FF2B5EF4-FFF2-40B4-BE49-F238E27FC236}">
                <a16:creationId xmlns:a16="http://schemas.microsoft.com/office/drawing/2014/main" id="{5084BBE3-FBA8-4500-BF3A-0BB28CF2D020}"/>
              </a:ext>
            </a:extLst>
          </p:cNvPr>
          <p:cNvSpPr/>
          <p:nvPr/>
        </p:nvSpPr>
        <p:spPr>
          <a:xfrm>
            <a:off x="8860257" y="4648379"/>
            <a:ext cx="2594892" cy="3622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AD41FC0-4E54-45CA-8CBC-B413306B5AD1}"/>
              </a:ext>
            </a:extLst>
          </p:cNvPr>
          <p:cNvSpPr txBox="1"/>
          <p:nvPr/>
        </p:nvSpPr>
        <p:spPr>
          <a:xfrm>
            <a:off x="9277946" y="5240072"/>
            <a:ext cx="244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Reorganisation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BF28B9-2AAF-4D92-975D-AC2665A0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9" y="757536"/>
            <a:ext cx="4947236" cy="5539657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D335E235-CF65-4581-858B-2DA642E1D6DD}"/>
              </a:ext>
            </a:extLst>
          </p:cNvPr>
          <p:cNvSpPr txBox="1"/>
          <p:nvPr/>
        </p:nvSpPr>
        <p:spPr>
          <a:xfrm>
            <a:off x="9269997" y="5666666"/>
            <a:ext cx="2056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e.g. cristallisation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41CE20-4092-4CE6-A873-389C08DF2BF4}"/>
              </a:ext>
            </a:extLst>
          </p:cNvPr>
          <p:cNvSpPr txBox="1"/>
          <p:nvPr/>
        </p:nvSpPr>
        <p:spPr>
          <a:xfrm>
            <a:off x="4716182" y="231845"/>
            <a:ext cx="236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vs surface </a:t>
            </a:r>
            <a:r>
              <a:rPr lang="fr-FR" dirty="0" err="1"/>
              <a:t>temperature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737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44F27FE-E2AC-441C-9BC0-3E257B55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4" y="1240870"/>
            <a:ext cx="2188130" cy="218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A5D8A5DE-5A35-483F-9C5C-B6574B30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20" y="1706965"/>
            <a:ext cx="3572456" cy="4019014"/>
          </a:xfrm>
          <a:prstGeom prst="rect">
            <a:avLst/>
          </a:prstGeom>
          <a:noFill/>
          <a:ln w="9525" cap="flat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FFC17D76-3D48-4148-8631-DB5CADB9B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962" y="5933492"/>
            <a:ext cx="1359301" cy="3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1688" b="0"/>
              <a:t>Barre d’Orion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38613C5B-7772-4C6A-906E-0E42A9456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123" y="3432772"/>
            <a:ext cx="772602" cy="3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1688" b="0">
                <a:solidFill>
                  <a:srgbClr val="99195E"/>
                </a:solidFill>
              </a:rPr>
              <a:t>UV flux</a:t>
            </a:r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38A6C1C4-418F-4E45-AB3A-25AA656166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61122" y="3507706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5127" name="Line 7">
            <a:extLst>
              <a:ext uri="{FF2B5EF4-FFF2-40B4-BE49-F238E27FC236}">
                <a16:creationId xmlns:a16="http://schemas.microsoft.com/office/drawing/2014/main" id="{24430ADD-D3C2-4ABF-A79A-CC8EFBE61C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574" y="3864952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5128" name="Line 8">
            <a:extLst>
              <a:ext uri="{FF2B5EF4-FFF2-40B4-BE49-F238E27FC236}">
                <a16:creationId xmlns:a16="http://schemas.microsoft.com/office/drawing/2014/main" id="{8291B8F0-24F9-4234-B0E0-E62DB5C8D0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0886" y="3954263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id="{4FA9B874-2763-4F22-B3C9-E625DD0DF8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70197" y="4043575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F2B9B0A3-B6FE-44F0-9253-FC1C734711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59508" y="4132886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5131" name="Line 11">
            <a:extLst>
              <a:ext uri="{FF2B5EF4-FFF2-40B4-BE49-F238E27FC236}">
                <a16:creationId xmlns:a16="http://schemas.microsoft.com/office/drawing/2014/main" id="{1C2507A6-4872-4541-B72C-01F73C5EB7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8820" y="4222198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5132" name="Line 12">
            <a:extLst>
              <a:ext uri="{FF2B5EF4-FFF2-40B4-BE49-F238E27FC236}">
                <a16:creationId xmlns:a16="http://schemas.microsoft.com/office/drawing/2014/main" id="{48041228-42FB-4BF0-B009-46CAE0CE27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8131" y="4311509"/>
            <a:ext cx="914326" cy="670952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5133" name="Line 13">
            <a:extLst>
              <a:ext uri="{FF2B5EF4-FFF2-40B4-BE49-F238E27FC236}">
                <a16:creationId xmlns:a16="http://schemas.microsoft.com/office/drawing/2014/main" id="{34DA8015-A69B-4BFC-813B-3A9C2339BA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93332" y="3757778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5134" name="Line 14">
            <a:extLst>
              <a:ext uri="{FF2B5EF4-FFF2-40B4-BE49-F238E27FC236}">
                <a16:creationId xmlns:a16="http://schemas.microsoft.com/office/drawing/2014/main" id="{D77CB17D-5645-498D-B7FB-3610144E1B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95089" y="3623811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3658F531-02E0-48DF-A26D-72D0E400B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3067" y="5157225"/>
            <a:ext cx="1527616" cy="59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1688" b="0" dirty="0"/>
              <a:t>Dense medium</a:t>
            </a:r>
          </a:p>
          <a:p>
            <a:pPr>
              <a:buClrTx/>
              <a:buFontTx/>
              <a:buNone/>
            </a:pPr>
            <a:r>
              <a:rPr lang="fr-FR" altLang="fr-FR" sz="1688" b="0" dirty="0"/>
              <a:t>(10</a:t>
            </a:r>
            <a:r>
              <a:rPr lang="fr-FR" altLang="fr-FR" sz="1688" b="0" baseline="32000" dirty="0"/>
              <a:t>-12</a:t>
            </a:r>
            <a:r>
              <a:rPr lang="fr-FR" altLang="fr-FR" sz="1688" b="0" dirty="0"/>
              <a:t> mbar !)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86A1BBB-F5D0-4A5A-91BE-76E27718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745" y="0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gas</a:t>
            </a:r>
            <a:r>
              <a:rPr lang="fr-FR" dirty="0"/>
              <a:t> on </a:t>
            </a:r>
            <a:r>
              <a:rPr lang="fr-FR" dirty="0" err="1"/>
              <a:t>dust</a:t>
            </a:r>
            <a:r>
              <a:rPr lang="fr-FR" dirty="0"/>
              <a:t> :</a:t>
            </a:r>
            <a:br>
              <a:rPr lang="fr-FR" dirty="0"/>
            </a:br>
            <a:r>
              <a:rPr lang="fr-FR" dirty="0"/>
              <a:t>Oxydation of </a:t>
            </a:r>
            <a:r>
              <a:rPr lang="fr-FR" dirty="0" err="1"/>
              <a:t>Coronene</a:t>
            </a:r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0AB82FE-F31D-4A9F-94A9-C1104743CA72}"/>
              </a:ext>
            </a:extLst>
          </p:cNvPr>
          <p:cNvCxnSpPr>
            <a:cxnSpLocks/>
          </p:cNvCxnSpPr>
          <p:nvPr/>
        </p:nvCxnSpPr>
        <p:spPr>
          <a:xfrm>
            <a:off x="6666923" y="1286480"/>
            <a:ext cx="51715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F9D5057B-9A54-4A32-A1A2-D91130E0556A}"/>
              </a:ext>
            </a:extLst>
          </p:cNvPr>
          <p:cNvSpPr txBox="1"/>
          <p:nvPr/>
        </p:nvSpPr>
        <p:spPr>
          <a:xfrm>
            <a:off x="7245081" y="5922599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Orion bar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09E93CD-BEBD-436D-8E75-7322336078BD}"/>
              </a:ext>
            </a:extLst>
          </p:cNvPr>
          <p:cNvSpPr txBox="1"/>
          <p:nvPr/>
        </p:nvSpPr>
        <p:spPr>
          <a:xfrm>
            <a:off x="159707" y="760702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  <a:r>
              <a:rPr lang="fr-FR" baseline="-25000" dirty="0"/>
              <a:t>24</a:t>
            </a:r>
            <a:r>
              <a:rPr lang="fr-FR" dirty="0"/>
              <a:t> H</a:t>
            </a:r>
            <a:r>
              <a:rPr lang="fr-FR" baseline="-25000" dirty="0"/>
              <a:t>12</a:t>
            </a:r>
            <a:r>
              <a:rPr lang="fr-FR" dirty="0"/>
              <a:t> mass 300 </a:t>
            </a:r>
            <a:r>
              <a:rPr lang="fr-FR" dirty="0" err="1"/>
              <a:t>amu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7A8F78-5B8B-4B3B-8F11-B47253D91B84}"/>
              </a:ext>
            </a:extLst>
          </p:cNvPr>
          <p:cNvSpPr txBox="1"/>
          <p:nvPr/>
        </p:nvSpPr>
        <p:spPr>
          <a:xfrm>
            <a:off x="135442" y="6425495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Hydogenation</a:t>
            </a:r>
            <a:r>
              <a:rPr lang="fr-FR" dirty="0"/>
              <a:t> of </a:t>
            </a:r>
            <a:r>
              <a:rPr lang="fr-FR" dirty="0" err="1"/>
              <a:t>PAHs</a:t>
            </a:r>
            <a:r>
              <a:rPr lang="fr-FR" dirty="0"/>
              <a:t>: Pr Liv </a:t>
            </a:r>
            <a:r>
              <a:rPr lang="fr-FR" dirty="0" err="1"/>
              <a:t>Hornekear</a:t>
            </a:r>
            <a:r>
              <a:rPr lang="fr-FR" dirty="0"/>
              <a:t> ‘s group (DK)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C4EFDDDC-A5E0-4D0E-AEC7-C9EF08492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845" y="168067"/>
            <a:ext cx="2308279" cy="59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 algn="l">
              <a:buClrTx/>
              <a:buFontTx/>
              <a:buNone/>
            </a:pPr>
            <a:r>
              <a:rPr lang="fr-FR" altLang="fr-FR" sz="1688" b="0"/>
              <a:t>Coronène </a:t>
            </a:r>
          </a:p>
          <a:p>
            <a:pPr algn="l">
              <a:buClrTx/>
              <a:buFontTx/>
              <a:buNone/>
            </a:pPr>
            <a:r>
              <a:rPr lang="fr-FR" altLang="fr-FR" sz="1688" b="0"/>
              <a:t>C</a:t>
            </a:r>
            <a:r>
              <a:rPr lang="fr-FR" altLang="fr-FR" sz="1688" b="0" baseline="-6000"/>
              <a:t>24</a:t>
            </a:r>
            <a:r>
              <a:rPr lang="fr-FR" altLang="fr-FR" sz="1688" b="0"/>
              <a:t>H</a:t>
            </a:r>
            <a:r>
              <a:rPr lang="fr-FR" altLang="fr-FR" sz="1688" b="0" baseline="-6000"/>
              <a:t>12</a:t>
            </a:r>
            <a:r>
              <a:rPr lang="fr-FR" altLang="fr-FR" sz="1688" b="0"/>
              <a:t> masse 300 amu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E0452FC-4342-4BF4-B2FB-9AAB25987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744" y="75915"/>
            <a:ext cx="2188130" cy="218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6210C99F-199F-4E1B-89ED-CF5AD807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20" y="1706965"/>
            <a:ext cx="3572456" cy="40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4FD95218-36FF-4182-98B0-C95BB040C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98" y="5942423"/>
            <a:ext cx="1359301" cy="3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1688" b="0"/>
              <a:t>Barre d’Orion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F65FAACD-C2C8-44D0-B5D7-9F18410E6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123" y="3432772"/>
            <a:ext cx="772602" cy="3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1688" b="0">
                <a:solidFill>
                  <a:srgbClr val="99195E"/>
                </a:solidFill>
              </a:rPr>
              <a:t>UV flux</a:t>
            </a:r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EBCFDADF-B135-4EBE-9C5C-44FEF81D7C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61122" y="3507706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319F17D4-4A8D-4247-84C6-1B5F6E21EF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574" y="3864952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F6A67E1B-F287-4C6E-8CF5-8385ABC49D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0886" y="3954263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53" name="Line 9">
            <a:extLst>
              <a:ext uri="{FF2B5EF4-FFF2-40B4-BE49-F238E27FC236}">
                <a16:creationId xmlns:a16="http://schemas.microsoft.com/office/drawing/2014/main" id="{3C85F71B-3514-45FB-8F9D-B6E18A4449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70197" y="4043575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54" name="Line 10">
            <a:extLst>
              <a:ext uri="{FF2B5EF4-FFF2-40B4-BE49-F238E27FC236}">
                <a16:creationId xmlns:a16="http://schemas.microsoft.com/office/drawing/2014/main" id="{84EED354-02F0-4614-B64B-9E005AA0D6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59508" y="4132886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55" name="Line 11">
            <a:extLst>
              <a:ext uri="{FF2B5EF4-FFF2-40B4-BE49-F238E27FC236}">
                <a16:creationId xmlns:a16="http://schemas.microsoft.com/office/drawing/2014/main" id="{40D37AFD-EC9C-4BC8-8A35-A9E1F68D4D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8820" y="4222198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56" name="Line 12">
            <a:extLst>
              <a:ext uri="{FF2B5EF4-FFF2-40B4-BE49-F238E27FC236}">
                <a16:creationId xmlns:a16="http://schemas.microsoft.com/office/drawing/2014/main" id="{510C0676-5833-40CA-AE9E-0DA5F818F1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8131" y="4311509"/>
            <a:ext cx="914326" cy="670952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57" name="Line 13">
            <a:extLst>
              <a:ext uri="{FF2B5EF4-FFF2-40B4-BE49-F238E27FC236}">
                <a16:creationId xmlns:a16="http://schemas.microsoft.com/office/drawing/2014/main" id="{186DF441-15CE-40E1-9DA8-FAE1ED4D06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93332" y="3757778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58" name="Line 14">
            <a:extLst>
              <a:ext uri="{FF2B5EF4-FFF2-40B4-BE49-F238E27FC236}">
                <a16:creationId xmlns:a16="http://schemas.microsoft.com/office/drawing/2014/main" id="{94E00B08-05A5-47A1-89A6-46DD032592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95089" y="3623811"/>
            <a:ext cx="914326" cy="672068"/>
          </a:xfrm>
          <a:prstGeom prst="line">
            <a:avLst/>
          </a:prstGeom>
          <a:noFill/>
          <a:ln w="38160" cap="rnd">
            <a:solidFill>
              <a:srgbClr val="99195E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59" name="Text Box 15">
            <a:extLst>
              <a:ext uri="{FF2B5EF4-FFF2-40B4-BE49-F238E27FC236}">
                <a16:creationId xmlns:a16="http://schemas.microsoft.com/office/drawing/2014/main" id="{8C80A0F4-2A74-48EA-BE78-16536A884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3067" y="5157225"/>
            <a:ext cx="1527616" cy="59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1688" b="0" dirty="0"/>
              <a:t>Dense medium</a:t>
            </a:r>
          </a:p>
          <a:p>
            <a:pPr>
              <a:buClrTx/>
              <a:buFontTx/>
              <a:buNone/>
            </a:pPr>
            <a:r>
              <a:rPr lang="fr-FR" altLang="fr-FR" sz="1688" b="0" dirty="0"/>
              <a:t>(10</a:t>
            </a:r>
            <a:r>
              <a:rPr lang="fr-FR" altLang="fr-FR" sz="1688" b="0" baseline="32000" dirty="0"/>
              <a:t>-12</a:t>
            </a:r>
            <a:r>
              <a:rPr lang="fr-FR" altLang="fr-FR" sz="1688" b="0" dirty="0"/>
              <a:t> mbar !)</a:t>
            </a:r>
          </a:p>
        </p:txBody>
      </p:sp>
      <p:pic>
        <p:nvPicPr>
          <p:cNvPr id="6160" name="Picture 16">
            <a:extLst>
              <a:ext uri="{FF2B5EF4-FFF2-40B4-BE49-F238E27FC236}">
                <a16:creationId xmlns:a16="http://schemas.microsoft.com/office/drawing/2014/main" id="{F82499A4-C8AD-4EF4-ADA4-D73FC907D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36" y="1497083"/>
            <a:ext cx="4812769" cy="467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61" name="Text Box 17">
            <a:extLst>
              <a:ext uri="{FF2B5EF4-FFF2-40B4-BE49-F238E27FC236}">
                <a16:creationId xmlns:a16="http://schemas.microsoft.com/office/drawing/2014/main" id="{BAC5BF85-3AA5-459D-BA81-B22C5FB39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47" y="4442448"/>
            <a:ext cx="1689520" cy="39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2110" b="0">
                <a:solidFill>
                  <a:srgbClr val="B51600"/>
                </a:solidFill>
              </a:rPr>
              <a:t>CO (T~100K)</a:t>
            </a:r>
          </a:p>
        </p:txBody>
      </p:sp>
      <p:sp>
        <p:nvSpPr>
          <p:cNvPr id="6162" name="Text Box 18">
            <a:extLst>
              <a:ext uri="{FF2B5EF4-FFF2-40B4-BE49-F238E27FC236}">
                <a16:creationId xmlns:a16="http://schemas.microsoft.com/office/drawing/2014/main" id="{D09F9BC2-CCC4-4C08-B7A1-02ED26A98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743" y="4598974"/>
            <a:ext cx="445589" cy="37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1969" b="0">
                <a:solidFill>
                  <a:srgbClr val="88FA4E"/>
                </a:solidFill>
              </a:rPr>
              <a:t>H</a:t>
            </a:r>
            <a:r>
              <a:rPr lang="fr-FR" altLang="fr-FR" sz="1969" b="0" baseline="-6000">
                <a:solidFill>
                  <a:srgbClr val="88FA4E"/>
                </a:solidFill>
              </a:rPr>
              <a:t>2</a:t>
            </a:r>
            <a:r>
              <a:rPr lang="fr-FR" altLang="fr-FR" sz="1969" b="0">
                <a:solidFill>
                  <a:srgbClr val="88FA4E"/>
                </a:solidFill>
              </a:rPr>
              <a:t>*</a:t>
            </a:r>
          </a:p>
        </p:txBody>
      </p:sp>
      <p:sp>
        <p:nvSpPr>
          <p:cNvPr id="6163" name="Text Box 19">
            <a:extLst>
              <a:ext uri="{FF2B5EF4-FFF2-40B4-BE49-F238E27FC236}">
                <a16:creationId xmlns:a16="http://schemas.microsoft.com/office/drawing/2014/main" id="{8870083E-46C4-4865-8836-8F56A6BFB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28" y="2157025"/>
            <a:ext cx="643784" cy="4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fr-FR" sz="2250" b="0">
                <a:solidFill>
                  <a:srgbClr val="00A2FF"/>
                </a:solidFill>
              </a:rPr>
              <a:t>PAH</a:t>
            </a:r>
          </a:p>
        </p:txBody>
      </p:sp>
      <p:sp>
        <p:nvSpPr>
          <p:cNvPr id="6164" name="Line 20">
            <a:extLst>
              <a:ext uri="{FF2B5EF4-FFF2-40B4-BE49-F238E27FC236}">
                <a16:creationId xmlns:a16="http://schemas.microsoft.com/office/drawing/2014/main" id="{6B593EE1-D613-4590-B833-856261C26D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1427" y="5348638"/>
            <a:ext cx="1948106" cy="797104"/>
          </a:xfrm>
          <a:prstGeom prst="line">
            <a:avLst/>
          </a:prstGeom>
          <a:noFill/>
          <a:ln w="50760" cap="flat">
            <a:solidFill>
              <a:srgbClr val="D6D5D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6165" name="Line 21">
            <a:extLst>
              <a:ext uri="{FF2B5EF4-FFF2-40B4-BE49-F238E27FC236}">
                <a16:creationId xmlns:a16="http://schemas.microsoft.com/office/drawing/2014/main" id="{3B6CE694-7FDB-4B8D-AD81-86A0EE8601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4017" y="1598675"/>
            <a:ext cx="2086537" cy="3022075"/>
          </a:xfrm>
          <a:prstGeom prst="line">
            <a:avLst/>
          </a:prstGeom>
          <a:noFill/>
          <a:ln w="50760" cap="flat">
            <a:solidFill>
              <a:srgbClr val="D6D5D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23" name="Text Box 22">
            <a:extLst>
              <a:ext uri="{FF2B5EF4-FFF2-40B4-BE49-F238E27FC236}">
                <a16:creationId xmlns:a16="http://schemas.microsoft.com/office/drawing/2014/main" id="{AE650046-BDC5-4CA3-B5D3-8AE11ABA8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537" y="5815290"/>
            <a:ext cx="6899279" cy="981184"/>
          </a:xfrm>
          <a:prstGeom prst="rect">
            <a:avLst/>
          </a:prstGeom>
          <a:solidFill>
            <a:srgbClr val="00A2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696" tIns="35696" rIns="35696" bIns="35696" anchor="ctr">
            <a:spAutoFit/>
          </a:bodyPr>
          <a:lstStyle>
            <a:lvl1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r>
              <a:rPr lang="en-US" altLang="fr-FR" sz="1969" dirty="0">
                <a:solidFill>
                  <a:srgbClr val="FFFFFF"/>
                </a:solidFill>
                <a:latin typeface="Helvetica Neue Medium" charset="0"/>
                <a:cs typeface="Helvetica Neue Medium" charset="0"/>
              </a:rPr>
              <a:t>What happens to PAHs in denser environments?</a:t>
            </a:r>
          </a:p>
          <a:p>
            <a:r>
              <a:rPr lang="en-US" altLang="fr-FR" sz="1969" dirty="0">
                <a:solidFill>
                  <a:srgbClr val="FFFFFF"/>
                </a:solidFill>
                <a:latin typeface="Helvetica Neue Medium" charset="0"/>
                <a:cs typeface="Helvetica Neue Medium" charset="0"/>
              </a:rPr>
              <a:t>What is their catalytic role for H</a:t>
            </a:r>
            <a:r>
              <a:rPr lang="en-US" altLang="fr-FR" sz="1969" baseline="-25000" dirty="0">
                <a:solidFill>
                  <a:srgbClr val="FFFFFF"/>
                </a:solidFill>
                <a:latin typeface="Helvetica Neue Medium" charset="0"/>
                <a:cs typeface="Helvetica Neue Medium" charset="0"/>
              </a:rPr>
              <a:t>2</a:t>
            </a:r>
            <a:r>
              <a:rPr lang="en-US" altLang="fr-FR" sz="1969" dirty="0">
                <a:solidFill>
                  <a:srgbClr val="FFFFFF"/>
                </a:solidFill>
                <a:latin typeface="Helvetica Neue Medium" charset="0"/>
                <a:cs typeface="Helvetica Neue Medium" charset="0"/>
              </a:rPr>
              <a:t>?</a:t>
            </a:r>
            <a:r>
              <a:rPr lang="fr-FR" altLang="fr-FR" sz="1969" dirty="0">
                <a:solidFill>
                  <a:srgbClr val="FFFFFF"/>
                </a:solidFill>
                <a:latin typeface="Helvetica Neue Medium" charset="0"/>
                <a:cs typeface="Helvetica Neue Medium" charset="0"/>
              </a:rPr>
              <a:t> </a:t>
            </a:r>
            <a:r>
              <a:rPr lang="fr-FR" altLang="fr-FR" sz="1969" dirty="0">
                <a:solidFill>
                  <a:srgbClr val="C00000"/>
                </a:solidFill>
                <a:latin typeface="Helvetica Neue Medium" charset="0"/>
                <a:cs typeface="Helvetica Neue Medium" charset="0"/>
              </a:rPr>
              <a:t>Do </a:t>
            </a:r>
            <a:r>
              <a:rPr lang="fr-FR" altLang="fr-FR" sz="1969" dirty="0" err="1">
                <a:solidFill>
                  <a:srgbClr val="C00000"/>
                </a:solidFill>
                <a:latin typeface="Helvetica Neue Medium" charset="0"/>
                <a:cs typeface="Helvetica Neue Medium" charset="0"/>
              </a:rPr>
              <a:t>they</a:t>
            </a:r>
            <a:r>
              <a:rPr lang="fr-FR" altLang="fr-FR" sz="1969" dirty="0">
                <a:solidFill>
                  <a:srgbClr val="C00000"/>
                </a:solidFill>
                <a:latin typeface="Helvetica Neue Medium" charset="0"/>
                <a:cs typeface="Helvetica Neue Medium" charset="0"/>
              </a:rPr>
              <a:t> </a:t>
            </a:r>
            <a:r>
              <a:rPr lang="fr-FR" altLang="fr-FR" sz="1969" dirty="0" err="1">
                <a:solidFill>
                  <a:srgbClr val="C00000"/>
                </a:solidFill>
                <a:latin typeface="Helvetica Neue Medium" charset="0"/>
                <a:cs typeface="Helvetica Neue Medium" charset="0"/>
              </a:rPr>
              <a:t>react</a:t>
            </a:r>
            <a:r>
              <a:rPr lang="fr-FR" altLang="fr-FR" sz="1969" dirty="0">
                <a:solidFill>
                  <a:srgbClr val="C00000"/>
                </a:solidFill>
                <a:latin typeface="Helvetica Neue Medium" charset="0"/>
                <a:cs typeface="Helvetica Neue Medium" charset="0"/>
              </a:rPr>
              <a:t> </a:t>
            </a:r>
            <a:r>
              <a:rPr lang="fr-FR" altLang="fr-FR" sz="1969" dirty="0" err="1">
                <a:solidFill>
                  <a:srgbClr val="C00000"/>
                </a:solidFill>
                <a:latin typeface="Helvetica Neue Medium" charset="0"/>
                <a:cs typeface="Helvetica Neue Medium" charset="0"/>
              </a:rPr>
              <a:t>with</a:t>
            </a:r>
            <a:r>
              <a:rPr lang="fr-FR" altLang="fr-FR" sz="1969" dirty="0">
                <a:solidFill>
                  <a:srgbClr val="C00000"/>
                </a:solidFill>
                <a:latin typeface="Helvetica Neue Medium" charset="0"/>
                <a:cs typeface="Helvetica Neue Medium" charset="0"/>
              </a:rPr>
              <a:t> O ?</a:t>
            </a:r>
          </a:p>
          <a:p>
            <a:r>
              <a:rPr lang="en-US" altLang="fr-FR" sz="1969" dirty="0">
                <a:solidFill>
                  <a:srgbClr val="FFFFFF"/>
                </a:solidFill>
                <a:latin typeface="Helvetica Neue Medium" charset="0"/>
                <a:cs typeface="Helvetica Neue Medium" charset="0"/>
              </a:rPr>
              <a:t>[PAH temperature range 10K, gas &lt;300K]</a:t>
            </a:r>
            <a:endParaRPr lang="fr-FR" altLang="fr-FR" sz="1969" dirty="0">
              <a:solidFill>
                <a:srgbClr val="FFFFFF"/>
              </a:solidFill>
              <a:latin typeface="Helvetica Neue Medium" charset="0"/>
              <a:cs typeface="Helvetica Neue Medium" charset="0"/>
            </a:endParaRP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1D180BA4-A48D-462F-B527-4F1596122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6" y="164958"/>
            <a:ext cx="7681509" cy="121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760" tIns="50760" rIns="50760" bIns="50760" anchor="ctr">
            <a:spAutoFit/>
          </a:bodyPr>
          <a:lstStyle>
            <a:lvl1pPr marL="249238" indent="-247650">
              <a:tabLst>
                <a:tab pos="249238" algn="l"/>
                <a:tab pos="831850" algn="l"/>
                <a:tab pos="1416050" algn="l"/>
                <a:tab pos="2000250" algn="l"/>
                <a:tab pos="2584450" algn="l"/>
                <a:tab pos="3168650" algn="l"/>
                <a:tab pos="3752850" algn="l"/>
                <a:tab pos="4337050" algn="l"/>
                <a:tab pos="4921250" algn="l"/>
                <a:tab pos="5507038" algn="l"/>
                <a:tab pos="6089650" algn="l"/>
                <a:tab pos="6673850" algn="l"/>
                <a:tab pos="7258050" algn="l"/>
                <a:tab pos="7842250" algn="l"/>
                <a:tab pos="8426450" algn="l"/>
                <a:tab pos="9010650" algn="l"/>
                <a:tab pos="9594850" algn="l"/>
                <a:tab pos="10179050" algn="l"/>
                <a:tab pos="10764838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1pPr>
            <a:lvl2pPr>
              <a:tabLst>
                <a:tab pos="249238" algn="l"/>
                <a:tab pos="831850" algn="l"/>
                <a:tab pos="1416050" algn="l"/>
                <a:tab pos="2000250" algn="l"/>
                <a:tab pos="2584450" algn="l"/>
                <a:tab pos="3168650" algn="l"/>
                <a:tab pos="3752850" algn="l"/>
                <a:tab pos="4337050" algn="l"/>
                <a:tab pos="4921250" algn="l"/>
                <a:tab pos="5507038" algn="l"/>
                <a:tab pos="6089650" algn="l"/>
                <a:tab pos="6673850" algn="l"/>
                <a:tab pos="7258050" algn="l"/>
                <a:tab pos="7842250" algn="l"/>
                <a:tab pos="8426450" algn="l"/>
                <a:tab pos="9010650" algn="l"/>
                <a:tab pos="9594850" algn="l"/>
                <a:tab pos="10179050" algn="l"/>
                <a:tab pos="10764838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2pPr>
            <a:lvl3pPr>
              <a:tabLst>
                <a:tab pos="249238" algn="l"/>
                <a:tab pos="831850" algn="l"/>
                <a:tab pos="1416050" algn="l"/>
                <a:tab pos="2000250" algn="l"/>
                <a:tab pos="2584450" algn="l"/>
                <a:tab pos="3168650" algn="l"/>
                <a:tab pos="3752850" algn="l"/>
                <a:tab pos="4337050" algn="l"/>
                <a:tab pos="4921250" algn="l"/>
                <a:tab pos="5507038" algn="l"/>
                <a:tab pos="6089650" algn="l"/>
                <a:tab pos="6673850" algn="l"/>
                <a:tab pos="7258050" algn="l"/>
                <a:tab pos="7842250" algn="l"/>
                <a:tab pos="8426450" algn="l"/>
                <a:tab pos="9010650" algn="l"/>
                <a:tab pos="9594850" algn="l"/>
                <a:tab pos="10179050" algn="l"/>
                <a:tab pos="10764838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3pPr>
            <a:lvl4pPr>
              <a:tabLst>
                <a:tab pos="249238" algn="l"/>
                <a:tab pos="831850" algn="l"/>
                <a:tab pos="1416050" algn="l"/>
                <a:tab pos="2000250" algn="l"/>
                <a:tab pos="2584450" algn="l"/>
                <a:tab pos="3168650" algn="l"/>
                <a:tab pos="3752850" algn="l"/>
                <a:tab pos="4337050" algn="l"/>
                <a:tab pos="4921250" algn="l"/>
                <a:tab pos="5507038" algn="l"/>
                <a:tab pos="6089650" algn="l"/>
                <a:tab pos="6673850" algn="l"/>
                <a:tab pos="7258050" algn="l"/>
                <a:tab pos="7842250" algn="l"/>
                <a:tab pos="8426450" algn="l"/>
                <a:tab pos="9010650" algn="l"/>
                <a:tab pos="9594850" algn="l"/>
                <a:tab pos="10179050" algn="l"/>
                <a:tab pos="10764838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4pPr>
            <a:lvl5pPr>
              <a:tabLst>
                <a:tab pos="249238" algn="l"/>
                <a:tab pos="831850" algn="l"/>
                <a:tab pos="1416050" algn="l"/>
                <a:tab pos="2000250" algn="l"/>
                <a:tab pos="2584450" algn="l"/>
                <a:tab pos="3168650" algn="l"/>
                <a:tab pos="3752850" algn="l"/>
                <a:tab pos="4337050" algn="l"/>
                <a:tab pos="4921250" algn="l"/>
                <a:tab pos="5507038" algn="l"/>
                <a:tab pos="6089650" algn="l"/>
                <a:tab pos="6673850" algn="l"/>
                <a:tab pos="7258050" algn="l"/>
                <a:tab pos="7842250" algn="l"/>
                <a:tab pos="8426450" algn="l"/>
                <a:tab pos="9010650" algn="l"/>
                <a:tab pos="9594850" algn="l"/>
                <a:tab pos="10179050" algn="l"/>
                <a:tab pos="10764838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5pPr>
            <a:lvl6pPr marL="25146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9238" algn="l"/>
                <a:tab pos="831850" algn="l"/>
                <a:tab pos="1416050" algn="l"/>
                <a:tab pos="2000250" algn="l"/>
                <a:tab pos="2584450" algn="l"/>
                <a:tab pos="3168650" algn="l"/>
                <a:tab pos="3752850" algn="l"/>
                <a:tab pos="4337050" algn="l"/>
                <a:tab pos="4921250" algn="l"/>
                <a:tab pos="5507038" algn="l"/>
                <a:tab pos="6089650" algn="l"/>
                <a:tab pos="6673850" algn="l"/>
                <a:tab pos="7258050" algn="l"/>
                <a:tab pos="7842250" algn="l"/>
                <a:tab pos="8426450" algn="l"/>
                <a:tab pos="9010650" algn="l"/>
                <a:tab pos="9594850" algn="l"/>
                <a:tab pos="10179050" algn="l"/>
                <a:tab pos="10764838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6pPr>
            <a:lvl7pPr marL="29718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9238" algn="l"/>
                <a:tab pos="831850" algn="l"/>
                <a:tab pos="1416050" algn="l"/>
                <a:tab pos="2000250" algn="l"/>
                <a:tab pos="2584450" algn="l"/>
                <a:tab pos="3168650" algn="l"/>
                <a:tab pos="3752850" algn="l"/>
                <a:tab pos="4337050" algn="l"/>
                <a:tab pos="4921250" algn="l"/>
                <a:tab pos="5507038" algn="l"/>
                <a:tab pos="6089650" algn="l"/>
                <a:tab pos="6673850" algn="l"/>
                <a:tab pos="7258050" algn="l"/>
                <a:tab pos="7842250" algn="l"/>
                <a:tab pos="8426450" algn="l"/>
                <a:tab pos="9010650" algn="l"/>
                <a:tab pos="9594850" algn="l"/>
                <a:tab pos="10179050" algn="l"/>
                <a:tab pos="10764838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7pPr>
            <a:lvl8pPr marL="34290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9238" algn="l"/>
                <a:tab pos="831850" algn="l"/>
                <a:tab pos="1416050" algn="l"/>
                <a:tab pos="2000250" algn="l"/>
                <a:tab pos="2584450" algn="l"/>
                <a:tab pos="3168650" algn="l"/>
                <a:tab pos="3752850" algn="l"/>
                <a:tab pos="4337050" algn="l"/>
                <a:tab pos="4921250" algn="l"/>
                <a:tab pos="5507038" algn="l"/>
                <a:tab pos="6089650" algn="l"/>
                <a:tab pos="6673850" algn="l"/>
                <a:tab pos="7258050" algn="l"/>
                <a:tab pos="7842250" algn="l"/>
                <a:tab pos="8426450" algn="l"/>
                <a:tab pos="9010650" algn="l"/>
                <a:tab pos="9594850" algn="l"/>
                <a:tab pos="10179050" algn="l"/>
                <a:tab pos="10764838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8pPr>
            <a:lvl9pPr marL="3886200" indent="-228600" algn="ctr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49238" algn="l"/>
                <a:tab pos="831850" algn="l"/>
                <a:tab pos="1416050" algn="l"/>
                <a:tab pos="2000250" algn="l"/>
                <a:tab pos="2584450" algn="l"/>
                <a:tab pos="3168650" algn="l"/>
                <a:tab pos="3752850" algn="l"/>
                <a:tab pos="4337050" algn="l"/>
                <a:tab pos="4921250" algn="l"/>
                <a:tab pos="5507038" algn="l"/>
                <a:tab pos="6089650" algn="l"/>
                <a:tab pos="6673850" algn="l"/>
                <a:tab pos="7258050" algn="l"/>
                <a:tab pos="7842250" algn="l"/>
                <a:tab pos="8426450" algn="l"/>
                <a:tab pos="9010650" algn="l"/>
                <a:tab pos="9594850" algn="l"/>
                <a:tab pos="10179050" algn="l"/>
                <a:tab pos="10764838" algn="l"/>
              </a:tabLst>
              <a:defRPr sz="2400" b="1">
                <a:solidFill>
                  <a:srgbClr val="000000"/>
                </a:solidFill>
                <a:latin typeface="Helvetica Neue" charset="0"/>
                <a:cs typeface="Helvetica Neue" charset="0"/>
              </a:defRPr>
            </a:lvl9pPr>
          </a:lstStyle>
          <a:p>
            <a:pPr marL="247650" indent="-246063" algn="l">
              <a:buSzPct val="145000"/>
              <a:buFont typeface="Helvetica Neue" charset="0"/>
              <a:buChar char="-"/>
            </a:pPr>
            <a:r>
              <a:rPr lang="fr-FR" altLang="fr-FR" b="0" dirty="0">
                <a:solidFill>
                  <a:schemeClr val="tx1"/>
                </a:solidFill>
              </a:rPr>
              <a:t>UV photons excite PAH </a:t>
            </a:r>
            <a:r>
              <a:rPr lang="fr-FR" altLang="fr-FR" b="0" dirty="0" err="1">
                <a:solidFill>
                  <a:schemeClr val="tx1"/>
                </a:solidFill>
              </a:rPr>
              <a:t>that</a:t>
            </a:r>
            <a:r>
              <a:rPr lang="fr-FR" altLang="fr-FR" b="0" dirty="0">
                <a:solidFill>
                  <a:schemeClr val="tx1"/>
                </a:solidFill>
              </a:rPr>
              <a:t> relax in IR ( 3.3 µm +)</a:t>
            </a:r>
          </a:p>
          <a:p>
            <a:pPr marL="247650" indent="-246063" algn="l">
              <a:buSzPct val="145000"/>
              <a:buFont typeface="Helvetica Neue" charset="0"/>
              <a:buChar char="-"/>
            </a:pPr>
            <a:r>
              <a:rPr lang="fr-FR" altLang="fr-FR" b="0" dirty="0">
                <a:solidFill>
                  <a:schemeClr val="tx1"/>
                </a:solidFill>
              </a:rPr>
              <a:t>UV excite (&amp; </a:t>
            </a:r>
            <a:r>
              <a:rPr lang="fr-FR" altLang="fr-FR" b="0" dirty="0" err="1">
                <a:solidFill>
                  <a:schemeClr val="tx1"/>
                </a:solidFill>
              </a:rPr>
              <a:t>dissociate</a:t>
            </a:r>
            <a:r>
              <a:rPr lang="fr-FR" altLang="fr-FR" b="0" dirty="0">
                <a:solidFill>
                  <a:schemeClr val="tx1"/>
                </a:solidFill>
              </a:rPr>
              <a:t>) H</a:t>
            </a:r>
            <a:r>
              <a:rPr lang="fr-FR" altLang="fr-FR" b="0" baseline="-6000" dirty="0">
                <a:solidFill>
                  <a:schemeClr val="tx1"/>
                </a:solidFill>
              </a:rPr>
              <a:t>2</a:t>
            </a:r>
            <a:r>
              <a:rPr lang="fr-FR" altLang="fr-FR" b="0" dirty="0">
                <a:solidFill>
                  <a:schemeClr val="tx1"/>
                </a:solidFill>
              </a:rPr>
              <a:t> =&gt; reformation on grains</a:t>
            </a:r>
          </a:p>
          <a:p>
            <a:pPr marL="247650" indent="-246063" algn="l">
              <a:buSzPct val="145000"/>
              <a:buFont typeface="Helvetica Neue" charset="0"/>
              <a:buChar char="-"/>
            </a:pPr>
            <a:r>
              <a:rPr lang="fr-FR" altLang="fr-FR" b="0" u="sng" dirty="0">
                <a:solidFill>
                  <a:schemeClr val="tx1"/>
                </a:solidFill>
              </a:rPr>
              <a:t>CO in ‘</a:t>
            </a:r>
            <a:r>
              <a:rPr lang="fr-FR" altLang="fr-FR" b="0" u="sng" dirty="0" err="1">
                <a:solidFill>
                  <a:schemeClr val="tx1"/>
                </a:solidFill>
              </a:rPr>
              <a:t>shieled</a:t>
            </a:r>
            <a:r>
              <a:rPr lang="fr-FR" altLang="fr-FR" b="0" u="sng" dirty="0">
                <a:solidFill>
                  <a:schemeClr val="tx1"/>
                </a:solidFill>
              </a:rPr>
              <a:t>’ zone</a:t>
            </a:r>
            <a:endParaRPr lang="fr-FR" altLang="fr-FR" b="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550A416-F7DC-4470-A47C-F5108D39BEAD}"/>
              </a:ext>
            </a:extLst>
          </p:cNvPr>
          <p:cNvSpPr txBox="1"/>
          <p:nvPr/>
        </p:nvSpPr>
        <p:spPr>
          <a:xfrm>
            <a:off x="498957" y="6228272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Tielens+93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15E92-65C2-4DCB-8B5A-8AD166BA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5" y="-61913"/>
            <a:ext cx="6270622" cy="804864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Nebulae</a:t>
            </a:r>
            <a:r>
              <a:rPr lang="fr-FR" dirty="0"/>
              <a:t>, </a:t>
            </a:r>
            <a:r>
              <a:rPr lang="fr-FR" dirty="0" err="1"/>
              <a:t>interstellar</a:t>
            </a:r>
            <a:r>
              <a:rPr lang="fr-FR" dirty="0"/>
              <a:t> medium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B7CE0C6-0BA3-44B2-A903-CB6361565195}"/>
              </a:ext>
            </a:extLst>
          </p:cNvPr>
          <p:cNvCxnSpPr>
            <a:cxnSpLocks/>
          </p:cNvCxnSpPr>
          <p:nvPr/>
        </p:nvCxnSpPr>
        <p:spPr>
          <a:xfrm>
            <a:off x="6953250" y="690797"/>
            <a:ext cx="51715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The Pillars of Creation | NASA">
            <a:extLst>
              <a:ext uri="{FF2B5EF4-FFF2-40B4-BE49-F238E27FC236}">
                <a16:creationId xmlns:a16="http://schemas.microsoft.com/office/drawing/2014/main" id="{AF9E0465-37E2-4772-9B40-F12D6B21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87" y="542818"/>
            <a:ext cx="4869440" cy="50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A picture containing outdoor, outdoor object&#10;&#10;Description automatically generated">
            <a:extLst>
              <a:ext uri="{FF2B5EF4-FFF2-40B4-BE49-F238E27FC236}">
                <a16:creationId xmlns:a16="http://schemas.microsoft.com/office/drawing/2014/main" id="{EAAD561A-4749-443C-944F-A848385D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30" y="638644"/>
            <a:ext cx="4619632" cy="5169901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1D26FA9A-68FC-4CED-917D-30B724423019}"/>
              </a:ext>
            </a:extLst>
          </p:cNvPr>
          <p:cNvSpPr txBox="1"/>
          <p:nvPr/>
        </p:nvSpPr>
        <p:spPr>
          <a:xfrm>
            <a:off x="8562519" y="5770726"/>
            <a:ext cx="3051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https://www.nasa.gov/image-feature/the-pillars-of-creation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EB9CA5-09F4-421D-9A89-E042C37434DB}"/>
              </a:ext>
            </a:extLst>
          </p:cNvPr>
          <p:cNvSpPr txBox="1"/>
          <p:nvPr/>
        </p:nvSpPr>
        <p:spPr>
          <a:xfrm>
            <a:off x="838986" y="6122709"/>
            <a:ext cx="449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Toward</a:t>
            </a:r>
            <a:r>
              <a:rPr lang="fr-FR" dirty="0"/>
              <a:t> Infra Red, </a:t>
            </a:r>
            <a:r>
              <a:rPr lang="fr-FR" dirty="0" err="1"/>
              <a:t>dust</a:t>
            </a:r>
            <a:r>
              <a:rPr lang="fr-FR" dirty="0"/>
              <a:t> grains have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opacity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90E108-CB4E-47FE-BC40-9144BBAC24FB}"/>
              </a:ext>
            </a:extLst>
          </p:cNvPr>
          <p:cNvSpPr txBox="1"/>
          <p:nvPr/>
        </p:nvSpPr>
        <p:spPr>
          <a:xfrm>
            <a:off x="6891228" y="6118839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 the visible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68C425-5F44-484B-9E49-F8EC3AC0BC7D}"/>
              </a:ext>
            </a:extLst>
          </p:cNvPr>
          <p:cNvGrpSpPr/>
          <p:nvPr/>
        </p:nvGrpSpPr>
        <p:grpSpPr>
          <a:xfrm>
            <a:off x="4919059" y="4092572"/>
            <a:ext cx="3289925" cy="1794383"/>
            <a:chOff x="4919059" y="4092572"/>
            <a:chExt cx="3289925" cy="179438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C6CAB5F-889F-4AD8-B13C-EB85AA3DD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9059" y="4092572"/>
              <a:ext cx="2759073" cy="179357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1BE0411-4206-4C9E-9B4B-99BE57CC1C94}"/>
                </a:ext>
              </a:extLst>
            </p:cNvPr>
            <p:cNvSpPr txBox="1"/>
            <p:nvPr/>
          </p:nvSpPr>
          <p:spPr>
            <a:xfrm>
              <a:off x="5157681" y="5517623"/>
              <a:ext cx="3051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chemeClr val="accent1">
                      <a:lumMod val="50000"/>
                    </a:schemeClr>
                  </a:solidFill>
                </a:rPr>
                <a:t>Ice</a:t>
              </a: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dirty="0" err="1">
                  <a:solidFill>
                    <a:schemeClr val="accent1">
                      <a:lumMod val="50000"/>
                    </a:schemeClr>
                  </a:solidFill>
                </a:rPr>
                <a:t>particles</a:t>
              </a: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dirty="0" err="1">
                  <a:solidFill>
                    <a:schemeClr val="accent1">
                      <a:lumMod val="50000"/>
                    </a:schemeClr>
                  </a:solidFill>
                </a:rPr>
                <a:t>scatter</a:t>
              </a: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</a:rPr>
                <a:t> light</a:t>
              </a:r>
            </a:p>
          </p:txBody>
        </p:sp>
      </p:grpSp>
      <p:pic>
        <p:nvPicPr>
          <p:cNvPr id="2050" name="Picture 2" descr="https://www.researchgate.net/profile/Scott-Messenger/publication/236137037/figure/fig2/AS:393341771501574@1470791394251/A-CP-interplanetary-dust-particle-The-nanogram-particle-is-a-porous-aggregate-of-large_W640.jpg">
            <a:extLst>
              <a:ext uri="{FF2B5EF4-FFF2-40B4-BE49-F238E27FC236}">
                <a16:creationId xmlns:a16="http://schemas.microsoft.com/office/drawing/2014/main" id="{54A10BF9-7E90-4C13-8506-9AB6C303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80" y="689984"/>
            <a:ext cx="2711777" cy="22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1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15E92-65C2-4DCB-8B5A-8AD166BA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5" y="-61913"/>
            <a:ext cx="6270622" cy="804864"/>
          </a:xfrm>
        </p:spPr>
        <p:txBody>
          <a:bodyPr>
            <a:normAutofit/>
          </a:bodyPr>
          <a:lstStyle/>
          <a:p>
            <a:pPr algn="r"/>
            <a:r>
              <a:rPr lang="fr-FR" dirty="0" err="1"/>
              <a:t>Dark</a:t>
            </a:r>
            <a:r>
              <a:rPr lang="fr-FR" dirty="0"/>
              <a:t> (</a:t>
            </a:r>
            <a:r>
              <a:rPr lang="fr-FR" dirty="0" err="1"/>
              <a:t>molecular</a:t>
            </a:r>
            <a:r>
              <a:rPr lang="fr-FR" dirty="0"/>
              <a:t>) </a:t>
            </a:r>
            <a:r>
              <a:rPr lang="fr-FR" dirty="0" err="1"/>
              <a:t>clouds</a:t>
            </a: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B7CE0C6-0BA3-44B2-A903-CB6361565195}"/>
              </a:ext>
            </a:extLst>
          </p:cNvPr>
          <p:cNvCxnSpPr>
            <a:cxnSpLocks/>
          </p:cNvCxnSpPr>
          <p:nvPr/>
        </p:nvCxnSpPr>
        <p:spPr>
          <a:xfrm>
            <a:off x="6953250" y="690797"/>
            <a:ext cx="51715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94EB9CA5-09F4-421D-9A89-E042C37434DB}"/>
              </a:ext>
            </a:extLst>
          </p:cNvPr>
          <p:cNvSpPr txBox="1"/>
          <p:nvPr/>
        </p:nvSpPr>
        <p:spPr>
          <a:xfrm>
            <a:off x="5655602" y="6245017"/>
            <a:ext cx="449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Toward</a:t>
            </a:r>
            <a:r>
              <a:rPr lang="fr-FR" dirty="0"/>
              <a:t> Infra Red, </a:t>
            </a:r>
            <a:r>
              <a:rPr lang="fr-FR" dirty="0" err="1"/>
              <a:t>dust</a:t>
            </a:r>
            <a:r>
              <a:rPr lang="fr-FR" dirty="0"/>
              <a:t> grains have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opacity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90E108-CB4E-47FE-BC40-9144BBAC24FB}"/>
              </a:ext>
            </a:extLst>
          </p:cNvPr>
          <p:cNvSpPr txBox="1"/>
          <p:nvPr/>
        </p:nvSpPr>
        <p:spPr>
          <a:xfrm>
            <a:off x="6859414" y="5825899"/>
            <a:ext cx="190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From visible to FIR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DBC163-BFB6-4964-B8AA-CF85129DC113}"/>
              </a:ext>
            </a:extLst>
          </p:cNvPr>
          <p:cNvSpPr/>
          <p:nvPr/>
        </p:nvSpPr>
        <p:spPr>
          <a:xfrm rot="5400000">
            <a:off x="8790594" y="3133711"/>
            <a:ext cx="4165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  <a:latin typeface="HelveticaNeue-Light"/>
              </a:rPr>
              <a:t>Source : Spitzer </a:t>
            </a:r>
            <a:r>
              <a:rPr lang="fr-FR" sz="1400" dirty="0" err="1">
                <a:solidFill>
                  <a:srgbClr val="FFFFFF"/>
                </a:solidFill>
                <a:latin typeface="HelveticaNeue-Light"/>
              </a:rPr>
              <a:t>Space</a:t>
            </a:r>
            <a:r>
              <a:rPr lang="fr-FR" sz="1400" dirty="0">
                <a:solidFill>
                  <a:srgbClr val="FFFFFF"/>
                </a:solidFill>
                <a:latin typeface="HelveticaNeue-Light"/>
              </a:rPr>
              <a:t> </a:t>
            </a:r>
            <a:r>
              <a:rPr lang="fr-FR" sz="1400" dirty="0" err="1">
                <a:solidFill>
                  <a:srgbClr val="FFFFFF"/>
                </a:solidFill>
                <a:latin typeface="HelveticaNeue-Light"/>
              </a:rPr>
              <a:t>Telescope</a:t>
            </a:r>
            <a:r>
              <a:rPr lang="fr-FR" sz="1400" dirty="0">
                <a:solidFill>
                  <a:srgbClr val="FFFFFF"/>
                </a:solidFill>
                <a:latin typeface="HelveticaNeue-Light"/>
              </a:rPr>
              <a:t> - NASA Caltech</a:t>
            </a:r>
            <a:endParaRPr lang="fr-FR" sz="1400" dirty="0"/>
          </a:p>
        </p:txBody>
      </p:sp>
      <p:pic>
        <p:nvPicPr>
          <p:cNvPr id="4" name="dark cloud-5960">
            <a:hlinkClick r:id="" action="ppaction://media"/>
            <a:extLst>
              <a:ext uri="{FF2B5EF4-FFF2-40B4-BE49-F238E27FC236}">
                <a16:creationId xmlns:a16="http://schemas.microsoft.com/office/drawing/2014/main" id="{00AA7568-C45B-41B6-A7E7-F17879768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3152" y="1262037"/>
            <a:ext cx="4647696" cy="34678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320479-D663-4B2D-A3FD-407A86E237FE}"/>
              </a:ext>
            </a:extLst>
          </p:cNvPr>
          <p:cNvSpPr/>
          <p:nvPr/>
        </p:nvSpPr>
        <p:spPr>
          <a:xfrm>
            <a:off x="6096000" y="937181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Neue-Light"/>
              </a:rPr>
              <a:t>Zoom </a:t>
            </a:r>
            <a:r>
              <a:rPr lang="en-US" b="1" i="1" dirty="0">
                <a:solidFill>
                  <a:srgbClr val="FFFFFF"/>
                </a:solidFill>
                <a:latin typeface="HelveticaNeue-BoldItalic"/>
              </a:rPr>
              <a:t>and </a:t>
            </a:r>
            <a:r>
              <a:rPr lang="en-US" dirty="0">
                <a:solidFill>
                  <a:srgbClr val="FFFFFF"/>
                </a:solidFill>
                <a:latin typeface="HelveticaNeue-Light"/>
              </a:rPr>
              <a:t>shift in frequency</a:t>
            </a:r>
            <a:endParaRPr lang="fr-FR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01737865-0F0B-4D7E-89CE-8E4B22BD94CE}"/>
              </a:ext>
            </a:extLst>
          </p:cNvPr>
          <p:cNvSpPr/>
          <p:nvPr/>
        </p:nvSpPr>
        <p:spPr>
          <a:xfrm>
            <a:off x="6261018" y="5090742"/>
            <a:ext cx="3675349" cy="919823"/>
          </a:xfrm>
          <a:prstGeom prst="rightArrow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FF0000"/>
              </a:gs>
              <a:gs pos="100000">
                <a:srgbClr val="2E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F37264-4A2B-47BA-BE4A-B0003B8C8A18}"/>
              </a:ext>
            </a:extLst>
          </p:cNvPr>
          <p:cNvSpPr txBox="1"/>
          <p:nvPr/>
        </p:nvSpPr>
        <p:spPr>
          <a:xfrm>
            <a:off x="5896037" y="5797871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Start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72B127-3D1C-4FFE-93E6-6C28E6A1E3F2}"/>
              </a:ext>
            </a:extLst>
          </p:cNvPr>
          <p:cNvSpPr txBox="1"/>
          <p:nvPr/>
        </p:nvSpPr>
        <p:spPr>
          <a:xfrm>
            <a:off x="9267137" y="579787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AA550C1-83C0-430C-9864-8BC9BF5F001E}"/>
              </a:ext>
            </a:extLst>
          </p:cNvPr>
          <p:cNvSpPr txBox="1"/>
          <p:nvPr/>
        </p:nvSpPr>
        <p:spPr>
          <a:xfrm>
            <a:off x="93187" y="1409457"/>
            <a:ext cx="5508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/>
              <a:t>Dust</a:t>
            </a:r>
            <a:r>
              <a:rPr lang="fr-FR" sz="2400" dirty="0"/>
              <a:t> obscures the line of </a:t>
            </a:r>
            <a:r>
              <a:rPr lang="fr-FR" sz="2400" dirty="0" err="1"/>
              <a:t>sight</a:t>
            </a: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Dense (&gt;10</a:t>
            </a:r>
            <a:r>
              <a:rPr lang="fr-FR" sz="2400" baseline="30000" dirty="0"/>
              <a:t>4 </a:t>
            </a:r>
            <a:r>
              <a:rPr lang="fr-FR" sz="2400" dirty="0" err="1"/>
              <a:t>particle</a:t>
            </a:r>
            <a:r>
              <a:rPr lang="fr-FR" sz="2400" dirty="0"/>
              <a:t> / cm</a:t>
            </a:r>
            <a:r>
              <a:rPr lang="fr-FR" sz="2400" baseline="30000" dirty="0"/>
              <a:t>3</a:t>
            </a:r>
            <a:r>
              <a:rPr lang="fr-FR" sz="2400" dirty="0"/>
              <a:t> &gt; 10</a:t>
            </a:r>
            <a:r>
              <a:rPr lang="fr-FR" sz="2400" baseline="30000" dirty="0"/>
              <a:t>-12</a:t>
            </a:r>
            <a:r>
              <a:rPr lang="fr-FR" sz="2400" dirty="0"/>
              <a:t>mbar 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Cold (T ~10 K)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A0A103-C4EB-4810-9870-CB71ABC1F7E7}"/>
              </a:ext>
            </a:extLst>
          </p:cNvPr>
          <p:cNvSpPr txBox="1"/>
          <p:nvPr/>
        </p:nvSpPr>
        <p:spPr>
          <a:xfrm>
            <a:off x="378573" y="4362329"/>
            <a:ext cx="4298263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/>
              <a:t>Important </a:t>
            </a:r>
            <a:r>
              <a:rPr lang="fr-FR" sz="2400" dirty="0" err="1"/>
              <a:t>step</a:t>
            </a:r>
            <a:r>
              <a:rPr lang="fr-FR" sz="2400" dirty="0"/>
              <a:t> of the star formation </a:t>
            </a:r>
            <a:r>
              <a:rPr lang="fr-FR" sz="2400" dirty="0" err="1"/>
              <a:t>where</a:t>
            </a:r>
            <a:endParaRPr lang="fr-FR" sz="2400" dirty="0"/>
          </a:p>
          <a:p>
            <a:r>
              <a:rPr lang="fr-FR" sz="2400" dirty="0" err="1"/>
              <a:t>molecular</a:t>
            </a:r>
            <a:r>
              <a:rPr lang="fr-FR" sz="2400" dirty="0"/>
              <a:t> </a:t>
            </a:r>
            <a:r>
              <a:rPr lang="fr-FR" sz="2400" dirty="0" err="1"/>
              <a:t>complexity</a:t>
            </a:r>
            <a:r>
              <a:rPr lang="fr-FR" sz="2400" dirty="0"/>
              <a:t> </a:t>
            </a:r>
            <a:r>
              <a:rPr lang="fr-FR" sz="2400" dirty="0" err="1"/>
              <a:t>explodes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447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>
            <a:extLst>
              <a:ext uri="{FF2B5EF4-FFF2-40B4-BE49-F238E27FC236}">
                <a16:creationId xmlns:a16="http://schemas.microsoft.com/office/drawing/2014/main" id="{BF616556-226B-49DC-9D6F-825C57254546}"/>
              </a:ext>
            </a:extLst>
          </p:cNvPr>
          <p:cNvSpPr/>
          <p:nvPr/>
        </p:nvSpPr>
        <p:spPr>
          <a:xfrm>
            <a:off x="5572857" y="4022927"/>
            <a:ext cx="2064035" cy="1441439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1000">
                <a:schemeClr val="accent3">
                  <a:lumMod val="20000"/>
                  <a:lumOff val="8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A5B6953-D3E0-4CDC-A0E0-FF7EF38412CB}"/>
              </a:ext>
            </a:extLst>
          </p:cNvPr>
          <p:cNvSpPr/>
          <p:nvPr/>
        </p:nvSpPr>
        <p:spPr>
          <a:xfrm>
            <a:off x="5856427" y="2289772"/>
            <a:ext cx="1595820" cy="1502569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34000">
                <a:schemeClr val="accent3">
                  <a:lumMod val="20000"/>
                  <a:lumOff val="8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4B6D919-7827-4EB6-8CE7-6F39C1CBC787}"/>
              </a:ext>
            </a:extLst>
          </p:cNvPr>
          <p:cNvSpPr/>
          <p:nvPr/>
        </p:nvSpPr>
        <p:spPr>
          <a:xfrm>
            <a:off x="5763448" y="730085"/>
            <a:ext cx="1595820" cy="155164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20000">
                <a:schemeClr val="accent3">
                  <a:lumMod val="20000"/>
                  <a:lumOff val="80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B2DAD5-DB3C-4864-9799-615EFEB4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3260" y="1061084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+mn-lt"/>
              </a:rPr>
              <a:t>CO </a:t>
            </a:r>
            <a:r>
              <a:rPr lang="fr-FR" sz="2800" cap="none" dirty="0" err="1">
                <a:latin typeface="+mn-lt"/>
              </a:rPr>
              <a:t>solid</a:t>
            </a:r>
            <a:r>
              <a:rPr lang="fr-FR" sz="2800" cap="none" dirty="0">
                <a:latin typeface="+mn-lt"/>
              </a:rPr>
              <a:t> (</a:t>
            </a:r>
            <a:r>
              <a:rPr lang="fr-FR" sz="2800" cap="none" dirty="0" err="1">
                <a:latin typeface="+mn-lt"/>
              </a:rPr>
              <a:t>broad</a:t>
            </a:r>
            <a:r>
              <a:rPr lang="fr-FR" sz="2800" cap="none" dirty="0">
                <a:latin typeface="+mn-lt"/>
              </a:rPr>
              <a:t> band) </a:t>
            </a:r>
            <a:br>
              <a:rPr lang="fr-FR" sz="2800" cap="none" dirty="0">
                <a:latin typeface="+mn-lt"/>
              </a:rPr>
            </a:br>
            <a:r>
              <a:rPr lang="fr-FR" sz="2800" cap="none" dirty="0">
                <a:latin typeface="+mn-lt"/>
              </a:rPr>
              <a:t>and CO </a:t>
            </a:r>
            <a:r>
              <a:rPr lang="fr-FR" sz="2800" cap="none" dirty="0" err="1">
                <a:latin typeface="+mn-lt"/>
              </a:rPr>
              <a:t>gas</a:t>
            </a:r>
            <a:r>
              <a:rPr lang="fr-FR" sz="2800" cap="none" dirty="0">
                <a:latin typeface="+mn-lt"/>
              </a:rPr>
              <a:t> </a:t>
            </a:r>
            <a:br>
              <a:rPr lang="fr-FR" sz="2800" cap="none" dirty="0">
                <a:latin typeface="+mn-lt"/>
              </a:rPr>
            </a:br>
            <a:r>
              <a:rPr lang="fr-FR" sz="2800" cap="none" dirty="0">
                <a:latin typeface="+mn-lt"/>
              </a:rPr>
              <a:t>(rotation </a:t>
            </a:r>
            <a:r>
              <a:rPr lang="fr-FR" sz="2800" cap="none" dirty="0">
                <a:latin typeface="+mn-lt"/>
                <a:sym typeface="Wingdings" panose="05000000000000000000" pitchFamily="2" charset="2"/>
              </a:rPr>
              <a:t> </a:t>
            </a:r>
            <a:r>
              <a:rPr lang="fr-FR" sz="2800" cap="none" dirty="0" err="1">
                <a:latin typeface="+mn-lt"/>
                <a:sym typeface="Wingdings" panose="05000000000000000000" pitchFamily="2" charset="2"/>
              </a:rPr>
              <a:t>thin</a:t>
            </a:r>
            <a:r>
              <a:rPr lang="fr-FR" sz="2800" dirty="0">
                <a:latin typeface="+mn-lt"/>
                <a:sym typeface="Wingdings" panose="05000000000000000000" pitchFamily="2" charset="2"/>
              </a:rPr>
              <a:t>, </a:t>
            </a:r>
            <a:r>
              <a:rPr lang="fr-FR" sz="2800" dirty="0" err="1">
                <a:latin typeface="+mn-lt"/>
                <a:sym typeface="Wingdings" panose="05000000000000000000" pitchFamily="2" charset="2"/>
              </a:rPr>
              <a:t>spaced</a:t>
            </a:r>
            <a:r>
              <a:rPr lang="fr-FR" sz="2800" cap="none" dirty="0">
                <a:latin typeface="+mn-lt"/>
              </a:rPr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10EDFE-0CA6-4C37-8813-03B2FECF2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3" y="738132"/>
            <a:ext cx="6544970" cy="54739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1BDB3F0-5E7B-40F8-8A58-BB0ACC946275}"/>
              </a:ext>
            </a:extLst>
          </p:cNvPr>
          <p:cNvSpPr txBox="1"/>
          <p:nvPr/>
        </p:nvSpPr>
        <p:spPr>
          <a:xfrm>
            <a:off x="1818167" y="6488668"/>
            <a:ext cx="309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Boogert+2015</a:t>
            </a:r>
          </a:p>
        </p:txBody>
      </p:sp>
      <p:sp>
        <p:nvSpPr>
          <p:cNvPr id="5" name="Étoile : 5 branches 4">
            <a:extLst>
              <a:ext uri="{FF2B5EF4-FFF2-40B4-BE49-F238E27FC236}">
                <a16:creationId xmlns:a16="http://schemas.microsoft.com/office/drawing/2014/main" id="{7C769DFF-EC34-4D54-8E2A-9BCD1103B81F}"/>
              </a:ext>
            </a:extLst>
          </p:cNvPr>
          <p:cNvSpPr/>
          <p:nvPr/>
        </p:nvSpPr>
        <p:spPr>
          <a:xfrm>
            <a:off x="6341006" y="1236886"/>
            <a:ext cx="467833" cy="44656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toile : 5 branches 6">
            <a:extLst>
              <a:ext uri="{FF2B5EF4-FFF2-40B4-BE49-F238E27FC236}">
                <a16:creationId xmlns:a16="http://schemas.microsoft.com/office/drawing/2014/main" id="{1E92B5DC-63A1-4BCB-9B61-D40EDB70F18F}"/>
              </a:ext>
            </a:extLst>
          </p:cNvPr>
          <p:cNvSpPr/>
          <p:nvPr/>
        </p:nvSpPr>
        <p:spPr>
          <a:xfrm>
            <a:off x="6370959" y="2788527"/>
            <a:ext cx="467833" cy="44656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 : 5 branches 9">
            <a:extLst>
              <a:ext uri="{FF2B5EF4-FFF2-40B4-BE49-F238E27FC236}">
                <a16:creationId xmlns:a16="http://schemas.microsoft.com/office/drawing/2014/main" id="{4530D8DC-2B99-4056-90BD-18D448560B38}"/>
              </a:ext>
            </a:extLst>
          </p:cNvPr>
          <p:cNvSpPr/>
          <p:nvPr/>
        </p:nvSpPr>
        <p:spPr>
          <a:xfrm>
            <a:off x="6327441" y="4530474"/>
            <a:ext cx="467833" cy="44656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5C4E06-4F00-430F-AFCC-02A33483FE62}"/>
              </a:ext>
            </a:extLst>
          </p:cNvPr>
          <p:cNvSpPr txBox="1"/>
          <p:nvPr/>
        </p:nvSpPr>
        <p:spPr>
          <a:xfrm>
            <a:off x="5240201" y="1683453"/>
            <a:ext cx="1151263" cy="3693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T &gt;20 K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53014E-A201-431B-9138-872BEDD921CF}"/>
              </a:ext>
            </a:extLst>
          </p:cNvPr>
          <p:cNvSpPr txBox="1"/>
          <p:nvPr/>
        </p:nvSpPr>
        <p:spPr>
          <a:xfrm>
            <a:off x="5035733" y="4758669"/>
            <a:ext cx="1401875" cy="36933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1000">
                <a:schemeClr val="accent3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8400000" scaled="0"/>
            <a:tileRect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T ~ 20 -90 K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924E1B6-4458-46A0-8D12-499885DB4D3C}"/>
              </a:ext>
            </a:extLst>
          </p:cNvPr>
          <p:cNvCxnSpPr/>
          <p:nvPr/>
        </p:nvCxnSpPr>
        <p:spPr>
          <a:xfrm>
            <a:off x="6795274" y="1521127"/>
            <a:ext cx="110719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EA8B0F0-E228-4B3C-A13E-8463CA15F32F}"/>
              </a:ext>
            </a:extLst>
          </p:cNvPr>
          <p:cNvCxnSpPr/>
          <p:nvPr/>
        </p:nvCxnSpPr>
        <p:spPr>
          <a:xfrm>
            <a:off x="6795273" y="3105453"/>
            <a:ext cx="110719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FCBB93E-9E14-46F4-A939-A46600D09904}"/>
              </a:ext>
            </a:extLst>
          </p:cNvPr>
          <p:cNvCxnSpPr/>
          <p:nvPr/>
        </p:nvCxnSpPr>
        <p:spPr>
          <a:xfrm>
            <a:off x="6749370" y="4794685"/>
            <a:ext cx="110719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A886290-8920-42B6-8863-F29281E37A06}"/>
              </a:ext>
            </a:extLst>
          </p:cNvPr>
          <p:cNvGrpSpPr/>
          <p:nvPr/>
        </p:nvGrpSpPr>
        <p:grpSpPr>
          <a:xfrm>
            <a:off x="7936826" y="1163851"/>
            <a:ext cx="440194" cy="619308"/>
            <a:chOff x="7936826" y="1163851"/>
            <a:chExt cx="440194" cy="619308"/>
          </a:xfrm>
        </p:grpSpPr>
        <p:sp>
          <p:nvSpPr>
            <p:cNvPr id="15" name="Lune 14">
              <a:extLst>
                <a:ext uri="{FF2B5EF4-FFF2-40B4-BE49-F238E27FC236}">
                  <a16:creationId xmlns:a16="http://schemas.microsoft.com/office/drawing/2014/main" id="{E14297E3-9040-4D1E-B61F-2441C32F7EED}"/>
                </a:ext>
              </a:extLst>
            </p:cNvPr>
            <p:cNvSpPr/>
            <p:nvPr/>
          </p:nvSpPr>
          <p:spPr>
            <a:xfrm rot="10800000">
              <a:off x="7936826" y="1318387"/>
              <a:ext cx="231354" cy="405479"/>
            </a:xfrm>
            <a:prstGeom prst="moon">
              <a:avLst>
                <a:gd name="adj" fmla="val 70494"/>
              </a:avLst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08F317B4-FC17-4664-842E-D8D4C6DE8297}"/>
                </a:ext>
              </a:extLst>
            </p:cNvPr>
            <p:cNvGrpSpPr/>
            <p:nvPr/>
          </p:nvGrpSpPr>
          <p:grpSpPr>
            <a:xfrm>
              <a:off x="8069366" y="1163851"/>
              <a:ext cx="307654" cy="619308"/>
              <a:chOff x="8069366" y="1163851"/>
              <a:chExt cx="307654" cy="619308"/>
            </a:xfrm>
          </p:grpSpPr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952EADB1-A129-4E3D-82B9-B640590665AC}"/>
                  </a:ext>
                </a:extLst>
              </p:cNvPr>
              <p:cNvSpPr/>
              <p:nvPr/>
            </p:nvSpPr>
            <p:spPr>
              <a:xfrm>
                <a:off x="8122819" y="1417852"/>
                <a:ext cx="231353" cy="180656"/>
              </a:xfrm>
              <a:prstGeom prst="cub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Parallélogramme 18">
                <a:extLst>
                  <a:ext uri="{FF2B5EF4-FFF2-40B4-BE49-F238E27FC236}">
                    <a16:creationId xmlns:a16="http://schemas.microsoft.com/office/drawing/2014/main" id="{F52D0B48-BE55-4E27-B9E3-314910D5495A}"/>
                  </a:ext>
                </a:extLst>
              </p:cNvPr>
              <p:cNvSpPr/>
              <p:nvPr/>
            </p:nvSpPr>
            <p:spPr>
              <a:xfrm>
                <a:off x="8145666" y="1163851"/>
                <a:ext cx="231354" cy="233680"/>
              </a:xfrm>
              <a:prstGeom prst="parallelogram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Parallélogramme 20">
                <a:extLst>
                  <a:ext uri="{FF2B5EF4-FFF2-40B4-BE49-F238E27FC236}">
                    <a16:creationId xmlns:a16="http://schemas.microsoft.com/office/drawing/2014/main" id="{44A47CE3-E63A-478B-9729-3BAD5684F86C}"/>
                  </a:ext>
                </a:extLst>
              </p:cNvPr>
              <p:cNvSpPr/>
              <p:nvPr/>
            </p:nvSpPr>
            <p:spPr>
              <a:xfrm>
                <a:off x="8069366" y="1549479"/>
                <a:ext cx="231354" cy="233680"/>
              </a:xfrm>
              <a:prstGeom prst="parallelogram">
                <a:avLst/>
              </a:prstGeom>
              <a:solidFill>
                <a:schemeClr val="accent2">
                  <a:lumMod val="50000"/>
                  <a:alpha val="78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127BCE3-583F-4EAF-B0F1-26ACF4595249}"/>
              </a:ext>
            </a:extLst>
          </p:cNvPr>
          <p:cNvGrpSpPr/>
          <p:nvPr/>
        </p:nvGrpSpPr>
        <p:grpSpPr>
          <a:xfrm>
            <a:off x="7936826" y="2788527"/>
            <a:ext cx="440194" cy="619308"/>
            <a:chOff x="7936826" y="1163851"/>
            <a:chExt cx="440194" cy="619308"/>
          </a:xfrm>
        </p:grpSpPr>
        <p:sp>
          <p:nvSpPr>
            <p:cNvPr id="29" name="Lune 28">
              <a:extLst>
                <a:ext uri="{FF2B5EF4-FFF2-40B4-BE49-F238E27FC236}">
                  <a16:creationId xmlns:a16="http://schemas.microsoft.com/office/drawing/2014/main" id="{BF934348-57EE-4368-BE9D-0A36E908C688}"/>
                </a:ext>
              </a:extLst>
            </p:cNvPr>
            <p:cNvSpPr/>
            <p:nvPr/>
          </p:nvSpPr>
          <p:spPr>
            <a:xfrm rot="10800000">
              <a:off x="7936826" y="1318387"/>
              <a:ext cx="231354" cy="405479"/>
            </a:xfrm>
            <a:prstGeom prst="moon">
              <a:avLst>
                <a:gd name="adj" fmla="val 70494"/>
              </a:avLst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8C171E7-0FFC-4513-9512-9409589F0FC4}"/>
                </a:ext>
              </a:extLst>
            </p:cNvPr>
            <p:cNvGrpSpPr/>
            <p:nvPr/>
          </p:nvGrpSpPr>
          <p:grpSpPr>
            <a:xfrm>
              <a:off x="8069366" y="1163851"/>
              <a:ext cx="307654" cy="619308"/>
              <a:chOff x="8069366" y="1163851"/>
              <a:chExt cx="307654" cy="619308"/>
            </a:xfrm>
          </p:grpSpPr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18A0904A-D256-4378-A581-CA283C6998EA}"/>
                  </a:ext>
                </a:extLst>
              </p:cNvPr>
              <p:cNvSpPr/>
              <p:nvPr/>
            </p:nvSpPr>
            <p:spPr>
              <a:xfrm>
                <a:off x="8122819" y="1417852"/>
                <a:ext cx="231353" cy="180656"/>
              </a:xfrm>
              <a:prstGeom prst="cub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Parallélogramme 31">
                <a:extLst>
                  <a:ext uri="{FF2B5EF4-FFF2-40B4-BE49-F238E27FC236}">
                    <a16:creationId xmlns:a16="http://schemas.microsoft.com/office/drawing/2014/main" id="{EF39680B-6244-4654-BD14-444BD3C7C2E8}"/>
                  </a:ext>
                </a:extLst>
              </p:cNvPr>
              <p:cNvSpPr/>
              <p:nvPr/>
            </p:nvSpPr>
            <p:spPr>
              <a:xfrm>
                <a:off x="8145666" y="1163851"/>
                <a:ext cx="231354" cy="233680"/>
              </a:xfrm>
              <a:prstGeom prst="parallelogram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Parallélogramme 32">
                <a:extLst>
                  <a:ext uri="{FF2B5EF4-FFF2-40B4-BE49-F238E27FC236}">
                    <a16:creationId xmlns:a16="http://schemas.microsoft.com/office/drawing/2014/main" id="{BAA270DD-3085-4313-BEF8-0F007B087DE2}"/>
                  </a:ext>
                </a:extLst>
              </p:cNvPr>
              <p:cNvSpPr/>
              <p:nvPr/>
            </p:nvSpPr>
            <p:spPr>
              <a:xfrm>
                <a:off x="8069366" y="1549479"/>
                <a:ext cx="231354" cy="233680"/>
              </a:xfrm>
              <a:prstGeom prst="parallelogram">
                <a:avLst/>
              </a:prstGeom>
              <a:solidFill>
                <a:schemeClr val="accent2">
                  <a:lumMod val="50000"/>
                  <a:alpha val="78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383495C-C231-4E6C-820F-7511671FD154}"/>
              </a:ext>
            </a:extLst>
          </p:cNvPr>
          <p:cNvGrpSpPr/>
          <p:nvPr/>
        </p:nvGrpSpPr>
        <p:grpSpPr>
          <a:xfrm>
            <a:off x="7913978" y="4444103"/>
            <a:ext cx="440194" cy="619308"/>
            <a:chOff x="7936826" y="1163851"/>
            <a:chExt cx="440194" cy="619308"/>
          </a:xfrm>
        </p:grpSpPr>
        <p:sp>
          <p:nvSpPr>
            <p:cNvPr id="35" name="Lune 34">
              <a:extLst>
                <a:ext uri="{FF2B5EF4-FFF2-40B4-BE49-F238E27FC236}">
                  <a16:creationId xmlns:a16="http://schemas.microsoft.com/office/drawing/2014/main" id="{E5261A70-DB72-4CCD-89ED-E2841CEA24F1}"/>
                </a:ext>
              </a:extLst>
            </p:cNvPr>
            <p:cNvSpPr/>
            <p:nvPr/>
          </p:nvSpPr>
          <p:spPr>
            <a:xfrm rot="10800000">
              <a:off x="7936826" y="1318387"/>
              <a:ext cx="231354" cy="405479"/>
            </a:xfrm>
            <a:prstGeom prst="moon">
              <a:avLst>
                <a:gd name="adj" fmla="val 70494"/>
              </a:avLst>
            </a:prstGeom>
            <a:solidFill>
              <a:schemeClr val="tx1">
                <a:lumMod val="85000"/>
              </a:schemeClr>
            </a:solidFill>
            <a:ln>
              <a:solidFill>
                <a:schemeClr val="tx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ABE08F02-8CC8-4CA4-9F5E-60B840468124}"/>
                </a:ext>
              </a:extLst>
            </p:cNvPr>
            <p:cNvGrpSpPr/>
            <p:nvPr/>
          </p:nvGrpSpPr>
          <p:grpSpPr>
            <a:xfrm>
              <a:off x="8069366" y="1163851"/>
              <a:ext cx="307654" cy="619308"/>
              <a:chOff x="8069366" y="1163851"/>
              <a:chExt cx="307654" cy="619308"/>
            </a:xfrm>
          </p:grpSpPr>
          <p:sp>
            <p:nvSpPr>
              <p:cNvPr id="37" name="Cube 36">
                <a:extLst>
                  <a:ext uri="{FF2B5EF4-FFF2-40B4-BE49-F238E27FC236}">
                    <a16:creationId xmlns:a16="http://schemas.microsoft.com/office/drawing/2014/main" id="{E38C7DCA-3952-4B2E-B766-C25AA71E0CF9}"/>
                  </a:ext>
                </a:extLst>
              </p:cNvPr>
              <p:cNvSpPr/>
              <p:nvPr/>
            </p:nvSpPr>
            <p:spPr>
              <a:xfrm>
                <a:off x="8122819" y="1417852"/>
                <a:ext cx="231353" cy="180656"/>
              </a:xfrm>
              <a:prstGeom prst="cub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Parallélogramme 37">
                <a:extLst>
                  <a:ext uri="{FF2B5EF4-FFF2-40B4-BE49-F238E27FC236}">
                    <a16:creationId xmlns:a16="http://schemas.microsoft.com/office/drawing/2014/main" id="{458877A9-ACBB-463E-86BE-8870653FF3AC}"/>
                  </a:ext>
                </a:extLst>
              </p:cNvPr>
              <p:cNvSpPr/>
              <p:nvPr/>
            </p:nvSpPr>
            <p:spPr>
              <a:xfrm>
                <a:off x="8145666" y="1163851"/>
                <a:ext cx="231354" cy="233680"/>
              </a:xfrm>
              <a:prstGeom prst="parallelogram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Parallélogramme 38">
                <a:extLst>
                  <a:ext uri="{FF2B5EF4-FFF2-40B4-BE49-F238E27FC236}">
                    <a16:creationId xmlns:a16="http://schemas.microsoft.com/office/drawing/2014/main" id="{01133FDE-60CA-474E-8173-237C7EE58A71}"/>
                  </a:ext>
                </a:extLst>
              </p:cNvPr>
              <p:cNvSpPr/>
              <p:nvPr/>
            </p:nvSpPr>
            <p:spPr>
              <a:xfrm>
                <a:off x="8069366" y="1549479"/>
                <a:ext cx="231354" cy="233680"/>
              </a:xfrm>
              <a:prstGeom prst="parallelogram">
                <a:avLst/>
              </a:prstGeom>
              <a:solidFill>
                <a:schemeClr val="accent2">
                  <a:lumMod val="50000"/>
                  <a:alpha val="78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0" name="Titre 1">
            <a:extLst>
              <a:ext uri="{FF2B5EF4-FFF2-40B4-BE49-F238E27FC236}">
                <a16:creationId xmlns:a16="http://schemas.microsoft.com/office/drawing/2014/main" id="{C411C569-E427-45FC-894F-EC84C9CF1DA4}"/>
              </a:ext>
            </a:extLst>
          </p:cNvPr>
          <p:cNvSpPr txBox="1">
            <a:spLocks/>
          </p:cNvSpPr>
          <p:nvPr/>
        </p:nvSpPr>
        <p:spPr>
          <a:xfrm>
            <a:off x="5921378" y="-89413"/>
            <a:ext cx="6270622" cy="804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dirty="0" err="1"/>
              <a:t>Embeded</a:t>
            </a:r>
            <a:r>
              <a:rPr lang="fr-FR" dirty="0"/>
              <a:t> proto-stars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92834DA-4D98-47D1-9CE5-F4C8E0A5B705}"/>
              </a:ext>
            </a:extLst>
          </p:cNvPr>
          <p:cNvCxnSpPr>
            <a:cxnSpLocks/>
          </p:cNvCxnSpPr>
          <p:nvPr/>
        </p:nvCxnSpPr>
        <p:spPr>
          <a:xfrm>
            <a:off x="6953250" y="690797"/>
            <a:ext cx="517151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39D7909-97B6-409E-869E-E374C0DB06D9}"/>
              </a:ext>
            </a:extLst>
          </p:cNvPr>
          <p:cNvSpPr txBox="1"/>
          <p:nvPr/>
        </p:nvSpPr>
        <p:spPr>
          <a:xfrm>
            <a:off x="7548168" y="5952336"/>
            <a:ext cx="98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gas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354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0FC8B18-98EF-4C58-92DF-F0F82AF15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9984C5B-3979-412C-9EEC-261E22B77826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374B98A-1FF5-4200-BB87-B64D8D159FA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3332FD-F341-43C2-A600-FA81F724C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73" y="0"/>
            <a:ext cx="910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 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59a108-a268-40c5-8aaf-41fb2b98a291" xsi:nil="true"/>
    <CultureName xmlns="cb525dc9-092a-46d1-897b-0601d43c97e1" xsi:nil="true"/>
    <AppVersion xmlns="cb525dc9-092a-46d1-897b-0601d43c97e1" xsi:nil="true"/>
    <FolderType xmlns="cb525dc9-092a-46d1-897b-0601d43c97e1" xsi:nil="true"/>
    <lcf76f155ced4ddcb4097134ff3c332f xmlns="cb525dc9-092a-46d1-897b-0601d43c97e1">
      <Terms xmlns="http://schemas.microsoft.com/office/infopath/2007/PartnerControls"/>
    </lcf76f155ced4ddcb4097134ff3c332f>
    <TeamsChannelId xmlns="cb525dc9-092a-46d1-897b-0601d43c97e1" xsi:nil="true"/>
    <NotebookType xmlns="cb525dc9-092a-46d1-897b-0601d43c97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0ADA8AA3DC93439635FE3C99EEE430" ma:contentTypeVersion="17" ma:contentTypeDescription="Crée un document." ma:contentTypeScope="" ma:versionID="5c90fbc14228d910df2bd807c246bdde">
  <xsd:schema xmlns:xsd="http://www.w3.org/2001/XMLSchema" xmlns:xs="http://www.w3.org/2001/XMLSchema" xmlns:p="http://schemas.microsoft.com/office/2006/metadata/properties" xmlns:ns2="cb525dc9-092a-46d1-897b-0601d43c97e1" xmlns:ns3="3159a108-a268-40c5-8aaf-41fb2b98a291" targetNamespace="http://schemas.microsoft.com/office/2006/metadata/properties" ma:root="true" ma:fieldsID="4ec6359634282dc9727afbf7078463b9" ns2:_="" ns3:_="">
    <xsd:import namespace="cb525dc9-092a-46d1-897b-0601d43c97e1"/>
    <xsd:import namespace="3159a108-a268-40c5-8aaf-41fb2b98a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25dc9-092a-46d1-897b-0601d43c9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msChannelId" ma:index="15" nillable="true" ma:displayName="Teams Channel Id" ma:internalName="TeamsChannelId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b819c43c-553b-4eee-b3d0-595c921e12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9a108-a268-40c5-8aaf-41fb2b98a29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19b13c4-7250-4920-9c3a-141e1483d467}" ma:internalName="TaxCatchAll" ma:showField="CatchAllData" ma:web="3159a108-a268-40c5-8aaf-41fb2b98a2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B030D2-3E32-4715-B197-FED0AF2837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94D363-4BDF-4D9A-9C00-F8AD1175DCEF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3159a108-a268-40c5-8aaf-41fb2b98a291"/>
    <ds:schemaRef ds:uri="http://purl.org/dc/dcmitype/"/>
    <ds:schemaRef ds:uri="http://purl.org/dc/terms/"/>
    <ds:schemaRef ds:uri="http://schemas.openxmlformats.org/package/2006/metadata/core-properties"/>
    <ds:schemaRef ds:uri="cb525dc9-092a-46d1-897b-0601d43c97e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AFDADE-0080-4A99-93D8-95D699070C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525dc9-092a-46d1-897b-0601d43c97e1"/>
    <ds:schemaRef ds:uri="3159a108-a268-40c5-8aaf-41fb2b98a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2805</TotalTime>
  <Words>3504</Words>
  <Application>Microsoft Office PowerPoint</Application>
  <PresentationFormat>Grand écran</PresentationFormat>
  <Paragraphs>481</Paragraphs>
  <Slides>56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74" baseType="lpstr">
      <vt:lpstr>Arial</vt:lpstr>
      <vt:lpstr>Athelas Regular</vt:lpstr>
      <vt:lpstr>Avenir Book</vt:lpstr>
      <vt:lpstr>Avenir Book Oblique</vt:lpstr>
      <vt:lpstr>Avenir Heavy</vt:lpstr>
      <vt:lpstr>Avenir Light</vt:lpstr>
      <vt:lpstr>Avenir Medium</vt:lpstr>
      <vt:lpstr>Calibri</vt:lpstr>
      <vt:lpstr>Calibri Light</vt:lpstr>
      <vt:lpstr>Helvetica Light</vt:lpstr>
      <vt:lpstr>Helvetica Neue</vt:lpstr>
      <vt:lpstr>Helvetica Neue Light</vt:lpstr>
      <vt:lpstr>Helvetica Neue Medium</vt:lpstr>
      <vt:lpstr>HelveticaNeue-BoldItalic</vt:lpstr>
      <vt:lpstr>HelveticaNeue-Light</vt:lpstr>
      <vt:lpstr>Symbol</vt:lpstr>
      <vt:lpstr>Wingdings</vt:lpstr>
      <vt:lpstr>Office Theme</vt:lpstr>
      <vt:lpstr>Présentation PowerPoint</vt:lpstr>
      <vt:lpstr>Planets, IR and visible</vt:lpstr>
      <vt:lpstr>Présentation PowerPoint</vt:lpstr>
      <vt:lpstr>Présentation PowerPoint</vt:lpstr>
      <vt:lpstr>Présentation PowerPoint</vt:lpstr>
      <vt:lpstr>Nebulae, interstellar medium</vt:lpstr>
      <vt:lpstr>Dark (molecular) clouds</vt:lpstr>
      <vt:lpstr>CO solid (broad band)  and CO gas  (rotation  thin, spaced)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From concept to reality…</vt:lpstr>
      <vt:lpstr>From concept to reality…</vt:lpstr>
      <vt:lpstr>Présentation PowerPoint</vt:lpstr>
      <vt:lpstr>From concept to reality…</vt:lpstr>
      <vt:lpstr>LERMA - Cergy</vt:lpstr>
      <vt:lpstr>Direct measurement of O in the gas phase</vt:lpstr>
      <vt:lpstr>Direct measurement of O in the gas phase during O exposure</vt:lpstr>
      <vt:lpstr>Présentation PowerPoint</vt:lpstr>
      <vt:lpstr>Diffusion dominated by quantum tunneling a low T</vt:lpstr>
      <vt:lpstr>And now mixing 2 atoms …</vt:lpstr>
      <vt:lpstr>The [O+H] system</vt:lpstr>
      <vt:lpstr>The [O+H] system</vt:lpstr>
      <vt:lpstr>The [O+H] system</vt:lpstr>
      <vt:lpstr>The [O+H] system</vt:lpstr>
      <vt:lpstr>The [O3+H] system</vt:lpstr>
      <vt:lpstr>The [O3+H] system</vt:lpstr>
      <vt:lpstr>The [O3+H] system</vt:lpstr>
      <vt:lpstr>The [O3+H] system</vt:lpstr>
      <vt:lpstr>O and H reactivity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Take home messages… </vt:lpstr>
      <vt:lpstr>Présentation PowerPoint</vt:lpstr>
      <vt:lpstr>OUr Lab is here! (50km…)</vt:lpstr>
      <vt:lpstr>Présentation PowerPoint</vt:lpstr>
      <vt:lpstr>Présentation PowerPoint</vt:lpstr>
      <vt:lpstr>Présentation PowerPoint</vt:lpstr>
      <vt:lpstr>Présentation PowerPoint</vt:lpstr>
      <vt:lpstr>Accretion, desorption State to State ?</vt:lpstr>
      <vt:lpstr>Desorption « 1D » ou TST ?</vt:lpstr>
      <vt:lpstr>Desorption « 1D » ou TST ?</vt:lpstr>
      <vt:lpstr>Sticking of methanol </vt:lpstr>
      <vt:lpstr>Effect of gas on dust : Oxydation of Coronene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Dulieu</dc:creator>
  <cp:lastModifiedBy>Francois Dulieu</cp:lastModifiedBy>
  <cp:revision>31</cp:revision>
  <dcterms:created xsi:type="dcterms:W3CDTF">2022-08-25T08:35:00Z</dcterms:created>
  <dcterms:modified xsi:type="dcterms:W3CDTF">2022-09-28T12:12:35Z</dcterms:modified>
</cp:coreProperties>
</file>