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11" r:id="rId2"/>
  </p:sldMasterIdLst>
  <p:notesMasterIdLst>
    <p:notesMasterId r:id="rId18"/>
  </p:notesMasterIdLst>
  <p:handoutMasterIdLst>
    <p:handoutMasterId r:id="rId19"/>
  </p:handoutMasterIdLst>
  <p:sldIdLst>
    <p:sldId id="369" r:id="rId3"/>
    <p:sldId id="368" r:id="rId4"/>
    <p:sldId id="370" r:id="rId5"/>
    <p:sldId id="346" r:id="rId6"/>
    <p:sldId id="347" r:id="rId7"/>
    <p:sldId id="348" r:id="rId8"/>
    <p:sldId id="349" r:id="rId9"/>
    <p:sldId id="350" r:id="rId10"/>
    <p:sldId id="351" r:id="rId11"/>
    <p:sldId id="374" r:id="rId12"/>
    <p:sldId id="373" r:id="rId13"/>
    <p:sldId id="371" r:id="rId14"/>
    <p:sldId id="381" r:id="rId15"/>
    <p:sldId id="375" r:id="rId16"/>
    <p:sldId id="382" r:id="rId17"/>
  </p:sldIdLst>
  <p:sldSz cx="12192000" cy="6858000"/>
  <p:notesSz cx="9926638" cy="6797675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8220" autoAdjust="0"/>
  </p:normalViewPr>
  <p:slideViewPr>
    <p:cSldViewPr snapToGrid="0">
      <p:cViewPr>
        <p:scale>
          <a:sx n="70" d="100"/>
          <a:sy n="70" d="100"/>
        </p:scale>
        <p:origin x="738" y="-96"/>
      </p:cViewPr>
      <p:guideLst>
        <p:guide orient="horz" pos="1003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4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13FEA-C25A-45C8-895F-621EAA68AB2A}" type="datetimeFigureOut">
              <a:rPr lang="de-DE" smtClean="0"/>
              <a:t>27.09.2022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D00FA-E442-4B63-AB63-23C609F9EE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39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27.09.2022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88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10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51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46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83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1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60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399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78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7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12472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="" xmlns:a16="http://schemas.microsoft.com/office/drawing/2014/main" id="{E69B8DE6-021B-7F4B-B1A0-828F13A9B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220778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2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599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912580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67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963803" y="2724146"/>
            <a:ext cx="3288853" cy="2312182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4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2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8664091" y="1366971"/>
            <a:ext cx="3288853" cy="2312182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909124" y="4098028"/>
            <a:ext cx="3288853" cy="2312182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78797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3">
            <a:extLst>
              <a:ext uri="{FF2B5EF4-FFF2-40B4-BE49-F238E27FC236}">
                <a16:creationId xmlns="" xmlns:a16="http://schemas.microsoft.com/office/drawing/2014/main" id="{352817DA-0A74-AE46-BBA5-4ADB5D4F8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62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3">
            <a:extLst>
              <a:ext uri="{FF2B5EF4-FFF2-40B4-BE49-F238E27FC236}">
                <a16:creationId xmlns="" xmlns:a16="http://schemas.microsoft.com/office/drawing/2014/main" id="{E8F0924D-5395-FD43-B8E8-D373CC7CD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68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33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5 Sept 2022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="" xmlns:a16="http://schemas.microsoft.com/office/drawing/2014/main" id="{AD469279-E5C8-404C-94A7-9CE4F8C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2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="" xmlns:a16="http://schemas.microsoft.com/office/drawing/2014/main" id="{34CE5320-35BE-2940-A98A-E8624493D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129015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33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5 Sept 2022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8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599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61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4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2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24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61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4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2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20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3">
            <a:extLst>
              <a:ext uri="{FF2B5EF4-FFF2-40B4-BE49-F238E27FC236}">
                <a16:creationId xmlns="" xmlns:a16="http://schemas.microsoft.com/office/drawing/2014/main" id="{EBDFCD1D-3B9E-AD48-9904-77642DDBE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4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33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5 Sept 2022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2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5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8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25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666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78032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="" xmlns:a16="http://schemas.microsoft.com/office/drawing/2014/main" id="{21E5EB97-EF72-C743-B225-36D9314C2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2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468950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>
            <a:extLst>
              <a:ext uri="{FF2B5EF4-FFF2-40B4-BE49-F238E27FC236}">
                <a16:creationId xmlns="" xmlns:a16="http://schemas.microsoft.com/office/drawing/2014/main" id="{C4C0195D-65D3-B64E-9505-9813519B3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71495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71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599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89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567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24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7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9368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707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="" xmlns:a16="http://schemas.microsoft.com/office/drawing/2014/main" id="{DA42B4DC-7C82-BE42-8B43-98733C90C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5 Sept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2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5 Sept 2022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770924" y="6329811"/>
            <a:ext cx="7730329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Ch. Day and S. Hanke on ET-LF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vacuum simulations and technical solutions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=""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smtClean="0"/>
              <a:t>KIT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13675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43" r:id="rId18"/>
    <p:sldLayoutId id="2147483674" r:id="rId19"/>
    <p:sldLayoutId id="2147483690" r:id="rId20"/>
    <p:sldLayoutId id="2147483675" r:id="rId21"/>
    <p:sldLayoutId id="2147483677" r:id="rId22"/>
    <p:sldLayoutId id="2147483687" r:id="rId23"/>
    <p:sldLayoutId id="2147483678" r:id="rId24"/>
    <p:sldLayoutId id="2147483686" r:id="rId25"/>
    <p:sldLayoutId id="2147483688" r:id="rId26"/>
    <p:sldLayoutId id="2147483691" r:id="rId27"/>
    <p:sldLayoutId id="2147483689" r:id="rId28"/>
    <p:sldLayoutId id="2147483692" r:id="rId29"/>
    <p:sldLayoutId id="2147483679" r:id="rId30"/>
    <p:sldLayoutId id="2147483681" r:id="rId31"/>
    <p:sldLayoutId id="2147483683" r:id="rId32"/>
    <p:sldLayoutId id="2147483733" r:id="rId33"/>
    <p:sldLayoutId id="2147483736" r:id="rId3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37"/>
        </a:buBlip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37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37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37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37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5 Sept 2022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=""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 Institute, KIT Faculty, Service Unit</a:t>
            </a:r>
          </a:p>
        </p:txBody>
      </p:sp>
    </p:spTree>
    <p:extLst>
      <p:ext uri="{BB962C8B-B14F-4D97-AF65-F5344CB8AC3E}">
        <p14:creationId xmlns:p14="http://schemas.microsoft.com/office/powerpoint/2010/main" val="42402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 b="735"/>
          <a:stretch>
            <a:fillRect/>
          </a:stretch>
        </p:blipFill>
        <p:spPr>
          <a:xfrm>
            <a:off x="146506" y="3517838"/>
            <a:ext cx="11900460" cy="264924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27" y="415836"/>
            <a:ext cx="3215008" cy="1038473"/>
          </a:xfrm>
          <a:prstGeom prst="rect">
            <a:avLst/>
          </a:prstGeom>
        </p:spPr>
      </p:pic>
      <p:sp>
        <p:nvSpPr>
          <p:cNvPr id="6" name="Textplatzhalter 2"/>
          <p:cNvSpPr txBox="1">
            <a:spLocks/>
          </p:cNvSpPr>
          <p:nvPr/>
        </p:nvSpPr>
        <p:spPr>
          <a:xfrm>
            <a:off x="220967" y="1814704"/>
            <a:ext cx="11750068" cy="3800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979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6422" indent="0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402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845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346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Technical concepts and potential solutions for the vacuum challenges of the LF tower</a:t>
            </a:r>
            <a:endParaRPr lang="en-US" sz="2800" dirty="0"/>
          </a:p>
        </p:txBody>
      </p:sp>
      <p:sp>
        <p:nvSpPr>
          <p:cNvPr id="9" name="Textplatzhalter 3"/>
          <p:cNvSpPr txBox="1">
            <a:spLocks/>
          </p:cNvSpPr>
          <p:nvPr/>
        </p:nvSpPr>
        <p:spPr>
          <a:xfrm>
            <a:off x="220967" y="2825878"/>
            <a:ext cx="11750068" cy="679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979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6422" indent="0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402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845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93750">
              <a:tabLst>
                <a:tab pos="4572000" algn="l"/>
              </a:tabLst>
            </a:pPr>
            <a:r>
              <a:rPr lang="de-DE" sz="1800" dirty="0" smtClean="0"/>
              <a:t>S. Hanke, K</a:t>
            </a:r>
            <a:r>
              <a:rPr lang="de-DE" sz="1800" dirty="0"/>
              <a:t>. </a:t>
            </a:r>
            <a:r>
              <a:rPr lang="de-DE" sz="1800" dirty="0" err="1"/>
              <a:t>Battes</a:t>
            </a:r>
            <a:r>
              <a:rPr lang="de-DE" sz="1800" dirty="0"/>
              <a:t>, C. Day</a:t>
            </a:r>
            <a:r>
              <a:rPr lang="de-DE" sz="1800" dirty="0" smtClean="0"/>
              <a:t>, X. Luo	</a:t>
            </a:r>
            <a:r>
              <a:rPr lang="en-US" sz="1800" dirty="0" smtClean="0"/>
              <a:t>	</a:t>
            </a:r>
            <a:r>
              <a:rPr lang="de-DE" sz="1800" dirty="0"/>
              <a:t> GWDVac‘22 Workshop Elba</a:t>
            </a:r>
            <a:r>
              <a:rPr lang="en-US" sz="1800" dirty="0"/>
              <a:t>		</a:t>
            </a:r>
            <a:r>
              <a:rPr lang="en-US" sz="1800" dirty="0" smtClean="0"/>
              <a:t>	</a:t>
            </a:r>
            <a:r>
              <a:rPr lang="en-US" sz="1800"/>
              <a:t>	</a:t>
            </a:r>
            <a:r>
              <a:rPr lang="en-US" sz="1800" smtClean="0"/>
              <a:t>30 Sept 2022 </a:t>
            </a:r>
            <a:r>
              <a:rPr lang="de-DE" sz="1800" b="0" i="1" dirty="0" smtClean="0"/>
              <a:t>stefan.hanke@kit.edu</a:t>
            </a:r>
          </a:p>
        </p:txBody>
      </p:sp>
    </p:spTree>
    <p:extLst>
      <p:ext uri="{BB962C8B-B14F-4D97-AF65-F5344CB8AC3E}">
        <p14:creationId xmlns:p14="http://schemas.microsoft.com/office/powerpoint/2010/main" val="25497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005" y="1255117"/>
            <a:ext cx="5646870" cy="4448490"/>
          </a:xfrm>
          <a:prstGeom prst="rect">
            <a:avLst/>
          </a:prstGeom>
        </p:spPr>
      </p:pic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>
          <a:xfrm>
            <a:off x="837936" y="6329811"/>
            <a:ext cx="1369917" cy="528189"/>
          </a:xfrm>
        </p:spPr>
        <p:txBody>
          <a:bodyPr/>
          <a:lstStyle/>
          <a:p>
            <a:r>
              <a:rPr lang="de-DE" smtClean="0"/>
              <a:t>30 Sept 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1435" y="392217"/>
            <a:ext cx="9153254" cy="767511"/>
          </a:xfrm>
        </p:spPr>
        <p:txBody>
          <a:bodyPr>
            <a:normAutofit/>
          </a:bodyPr>
          <a:lstStyle/>
          <a:p>
            <a:r>
              <a:rPr lang="en-US" dirty="0" smtClean="0"/>
              <a:t>Third gas source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2280405" y="4599881"/>
            <a:ext cx="562553" cy="612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2629005" y="2306983"/>
            <a:ext cx="1792393" cy="1008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2608695" y="4894171"/>
            <a:ext cx="2499367" cy="35023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0" y="2944524"/>
            <a:ext cx="3270447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33" err="1"/>
              <a:t>Pumping</a:t>
            </a:r>
            <a:r>
              <a:rPr lang="de-DE" sz="2133"/>
              <a:t> </a:t>
            </a:r>
            <a:r>
              <a:rPr lang="de-DE" sz="2133" smtClean="0"/>
              <a:t>requirements &amp; </a:t>
            </a:r>
          </a:p>
          <a:p>
            <a:r>
              <a:rPr lang="de-DE" sz="2133" smtClean="0"/>
              <a:t>design </a:t>
            </a:r>
            <a:r>
              <a:rPr lang="de-DE" sz="2133"/>
              <a:t>of cryopumps</a:t>
            </a:r>
          </a:p>
          <a:p>
            <a:endParaRPr lang="de-DE" sz="2133" dirty="0"/>
          </a:p>
        </p:txBody>
      </p:sp>
      <p:sp>
        <p:nvSpPr>
          <p:cNvPr id="25" name="Textfeld 24"/>
          <p:cNvSpPr txBox="1"/>
          <p:nvPr/>
        </p:nvSpPr>
        <p:spPr>
          <a:xfrm>
            <a:off x="135978" y="2039294"/>
            <a:ext cx="249459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33" dirty="0"/>
              <a:t>Design </a:t>
            </a:r>
            <a:r>
              <a:rPr lang="de-DE" sz="2133" dirty="0" err="1"/>
              <a:t>of</a:t>
            </a:r>
            <a:r>
              <a:rPr lang="de-DE" sz="2133" dirty="0"/>
              <a:t> </a:t>
            </a:r>
            <a:r>
              <a:rPr lang="de-DE" sz="2133" dirty="0" err="1"/>
              <a:t>shielding</a:t>
            </a:r>
            <a:endParaRPr lang="de-DE" sz="2133" dirty="0"/>
          </a:p>
        </p:txBody>
      </p:sp>
      <p:sp>
        <p:nvSpPr>
          <p:cNvPr id="27" name="Textfeld 26"/>
          <p:cNvSpPr txBox="1"/>
          <p:nvPr/>
        </p:nvSpPr>
        <p:spPr>
          <a:xfrm>
            <a:off x="9027123" y="4655036"/>
            <a:ext cx="2629246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33" dirty="0"/>
              <a:t>Frost </a:t>
            </a:r>
            <a:r>
              <a:rPr lang="de-DE" sz="2133" dirty="0" err="1"/>
              <a:t>formation</a:t>
            </a:r>
            <a:r>
              <a:rPr lang="de-DE" sz="2133" dirty="0"/>
              <a:t> </a:t>
            </a:r>
            <a:r>
              <a:rPr lang="de-DE" sz="2133" dirty="0" err="1"/>
              <a:t>and</a:t>
            </a:r>
            <a:r>
              <a:rPr lang="de-DE" sz="2133" dirty="0"/>
              <a:t> </a:t>
            </a:r>
          </a:p>
          <a:p>
            <a:r>
              <a:rPr lang="de-DE" sz="2133" dirty="0" err="1"/>
              <a:t>recovery</a:t>
            </a:r>
            <a:endParaRPr lang="de-DE" sz="2133" dirty="0"/>
          </a:p>
        </p:txBody>
      </p:sp>
      <p:sp>
        <p:nvSpPr>
          <p:cNvPr id="28" name="Textfeld 27"/>
          <p:cNvSpPr txBox="1"/>
          <p:nvPr/>
        </p:nvSpPr>
        <p:spPr>
          <a:xfrm>
            <a:off x="523726" y="4954812"/>
            <a:ext cx="2037737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33" dirty="0" err="1"/>
              <a:t>Resulting</a:t>
            </a:r>
            <a:r>
              <a:rPr lang="de-DE" sz="2133" dirty="0"/>
              <a:t> </a:t>
            </a:r>
            <a:r>
              <a:rPr lang="de-DE" sz="2133" dirty="0" err="1"/>
              <a:t>local</a:t>
            </a:r>
            <a:r>
              <a:rPr lang="de-DE" sz="2133" dirty="0"/>
              <a:t> </a:t>
            </a:r>
          </a:p>
          <a:p>
            <a:r>
              <a:rPr lang="de-DE" sz="2133" dirty="0" err="1"/>
              <a:t>pressures</a:t>
            </a:r>
            <a:endParaRPr lang="de-DE" sz="2133" dirty="0"/>
          </a:p>
        </p:txBody>
      </p:sp>
      <p:cxnSp>
        <p:nvCxnSpPr>
          <p:cNvPr id="29" name="Gerade Verbindung mit Pfeil 28"/>
          <p:cNvCxnSpPr/>
          <p:nvPr/>
        </p:nvCxnSpPr>
        <p:spPr>
          <a:xfrm flipH="1" flipV="1">
            <a:off x="5859310" y="4550654"/>
            <a:ext cx="2909810" cy="34795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2608695" y="3368759"/>
            <a:ext cx="1010352" cy="7481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4930587" y="1896066"/>
            <a:ext cx="13088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5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30 Sept 2022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Details </a:t>
            </a:r>
            <a:r>
              <a:rPr lang="de-DE" err="1" smtClean="0"/>
              <a:t>of</a:t>
            </a:r>
            <a:r>
              <a:rPr lang="de-DE" smtClean="0"/>
              <a:t> third gas source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28000" y="1543253"/>
            <a:ext cx="11215765" cy="459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2"/>
              </a:buBlip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Source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 smtClean="0"/>
              <a:t>adjacent</a:t>
            </a:r>
            <a:r>
              <a:rPr lang="de-DE" sz="2400" dirty="0" smtClean="0"/>
              <a:t> warm </a:t>
            </a:r>
            <a:r>
              <a:rPr lang="de-DE" sz="2400" dirty="0" err="1"/>
              <a:t>tower</a:t>
            </a:r>
            <a:r>
              <a:rPr lang="de-DE" sz="2400" dirty="0"/>
              <a:t>/</a:t>
            </a:r>
            <a:r>
              <a:rPr lang="de-DE" sz="2400" dirty="0" err="1"/>
              <a:t>optics</a:t>
            </a:r>
            <a:endParaRPr lang="de-DE" sz="2400" dirty="0"/>
          </a:p>
          <a:p>
            <a:r>
              <a:rPr lang="de-DE" sz="2400" dirty="0" err="1" smtClean="0"/>
              <a:t>Separated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50 m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cryogenic</a:t>
            </a:r>
            <a:r>
              <a:rPr lang="de-DE" sz="2400" dirty="0" smtClean="0"/>
              <a:t> </a:t>
            </a:r>
            <a:r>
              <a:rPr lang="de-DE" sz="2400" dirty="0" err="1" smtClean="0"/>
              <a:t>mirror</a:t>
            </a:r>
            <a:endParaRPr lang="de-DE" sz="2400" dirty="0" smtClean="0"/>
          </a:p>
          <a:p>
            <a:r>
              <a:rPr lang="de-DE" sz="2400" dirty="0" err="1" smtClean="0"/>
              <a:t>Releasing</a:t>
            </a:r>
            <a:r>
              <a:rPr lang="de-DE" sz="2400" dirty="0" smtClean="0"/>
              <a:t> high gas </a:t>
            </a:r>
            <a:r>
              <a:rPr lang="de-DE" sz="2400" dirty="0" err="1" smtClean="0"/>
              <a:t>flow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10</a:t>
            </a:r>
            <a:r>
              <a:rPr lang="de-DE" sz="2400" baseline="30000" dirty="0" smtClean="0"/>
              <a:t>-7</a:t>
            </a:r>
            <a:r>
              <a:rPr lang="de-DE" sz="2400" dirty="0" smtClean="0"/>
              <a:t> </a:t>
            </a:r>
            <a:r>
              <a:rPr lang="en-US" sz="2400" dirty="0"/>
              <a:t>Pa 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 for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</a:t>
            </a:r>
            <a:r>
              <a:rPr lang="en-US" sz="2400" dirty="0"/>
              <a:t>Pa 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 for water</a:t>
            </a:r>
          </a:p>
          <a:p>
            <a:r>
              <a:rPr lang="en-US" sz="2400" dirty="0" smtClean="0"/>
              <a:t>Much higher flow as from other two sources </a:t>
            </a:r>
            <a:endParaRPr lang="de-DE" sz="2400" dirty="0" smtClean="0"/>
          </a:p>
          <a:p>
            <a:r>
              <a:rPr lang="de-DE" sz="2400" dirty="0" err="1" smtClean="0"/>
              <a:t>Cryopump</a:t>
            </a:r>
            <a:r>
              <a:rPr lang="de-DE" sz="2400" dirty="0" smtClean="0"/>
              <a:t> </a:t>
            </a:r>
            <a:r>
              <a:rPr lang="de-DE" sz="2400" dirty="0" err="1" smtClean="0"/>
              <a:t>needed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handle H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</a:t>
            </a:r>
            <a:r>
              <a:rPr lang="de-DE" sz="2400" dirty="0" err="1" smtClean="0"/>
              <a:t>flow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Low </a:t>
            </a:r>
            <a:r>
              <a:rPr lang="de-DE" sz="2400" dirty="0" err="1" smtClean="0"/>
              <a:t>temperature</a:t>
            </a:r>
            <a:r>
              <a:rPr lang="de-DE" sz="2400" dirty="0" smtClean="0"/>
              <a:t> </a:t>
            </a:r>
            <a:r>
              <a:rPr lang="de-DE" sz="2400" dirty="0" err="1" smtClean="0"/>
              <a:t>cryopump</a:t>
            </a:r>
            <a:r>
              <a:rPr lang="de-DE" sz="2400" dirty="0" smtClean="0"/>
              <a:t> </a:t>
            </a:r>
            <a:r>
              <a:rPr lang="de-DE" sz="2400" dirty="0" err="1" smtClean="0"/>
              <a:t>seems</a:t>
            </a:r>
            <a:r>
              <a:rPr lang="de-DE" sz="2400" dirty="0" smtClean="0"/>
              <a:t> indispensable (</a:t>
            </a:r>
            <a:r>
              <a:rPr lang="de-DE" sz="2400" dirty="0" smtClean="0"/>
              <a:t>3.7 K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smtClean="0"/>
              <a:t>10 K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sorbent</a:t>
            </a:r>
            <a:r>
              <a:rPr lang="de-DE" sz="2400" dirty="0" smtClean="0"/>
              <a:t>)</a:t>
            </a:r>
          </a:p>
          <a:p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trapping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anyway</a:t>
            </a:r>
            <a:r>
              <a:rPr lang="de-DE" sz="2400" dirty="0" smtClean="0"/>
              <a:t> </a:t>
            </a:r>
            <a:r>
              <a:rPr lang="de-DE" sz="2400" dirty="0" err="1" smtClean="0"/>
              <a:t>guaranteed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9804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0530" y="1392444"/>
            <a:ext cx="4180114" cy="4486472"/>
          </a:xfrm>
        </p:spPr>
        <p:txBody>
          <a:bodyPr/>
          <a:lstStyle/>
          <a:p>
            <a:r>
              <a:rPr lang="de-DE" dirty="0" err="1"/>
              <a:t>T</a:t>
            </a:r>
            <a:r>
              <a:rPr lang="de-DE" dirty="0" err="1" smtClean="0"/>
              <a:t>hree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/>
              <a:t> </a:t>
            </a:r>
            <a:r>
              <a:rPr lang="de-DE" dirty="0" err="1" smtClean="0"/>
              <a:t>implemented</a:t>
            </a:r>
            <a:endParaRPr lang="de-DE" dirty="0" smtClean="0"/>
          </a:p>
          <a:p>
            <a:r>
              <a:rPr lang="de-DE" dirty="0" smtClean="0"/>
              <a:t>First </a:t>
            </a:r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endParaRPr lang="de-DE" dirty="0" smtClean="0"/>
          </a:p>
          <a:p>
            <a:r>
              <a:rPr lang="de-DE" dirty="0" err="1" smtClean="0"/>
              <a:t>With</a:t>
            </a:r>
            <a:r>
              <a:rPr lang="de-DE" dirty="0" smtClean="0"/>
              <a:t> time </a:t>
            </a:r>
            <a:r>
              <a:rPr lang="de-DE" dirty="0" err="1" smtClean="0"/>
              <a:t>evolving</a:t>
            </a:r>
            <a:r>
              <a:rPr lang="de-DE" dirty="0" smtClean="0"/>
              <a:t> </a:t>
            </a:r>
            <a:r>
              <a:rPr lang="de-DE" dirty="0" err="1" smtClean="0"/>
              <a:t>detailness</a:t>
            </a:r>
            <a:r>
              <a:rPr lang="de-DE" dirty="0" smtClean="0"/>
              <a:t> (</a:t>
            </a:r>
            <a:r>
              <a:rPr lang="de-DE" dirty="0" err="1" smtClean="0"/>
              <a:t>cold</a:t>
            </a:r>
            <a:r>
              <a:rPr lang="de-DE" dirty="0" smtClean="0"/>
              <a:t> H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marionette</a:t>
            </a:r>
            <a:r>
              <a:rPr lang="de-DE" dirty="0" smtClean="0"/>
              <a:t>,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shieldings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, </a:t>
            </a:r>
            <a:r>
              <a:rPr lang="de-DE" dirty="0" err="1" smtClean="0"/>
              <a:t>inhom</a:t>
            </a:r>
            <a:r>
              <a:rPr lang="de-DE" dirty="0" smtClean="0"/>
              <a:t>. </a:t>
            </a:r>
            <a:r>
              <a:rPr lang="de-DE" dirty="0" err="1" smtClean="0"/>
              <a:t>distribution</a:t>
            </a:r>
            <a:r>
              <a:rPr lang="de-DE" dirty="0" smtClean="0"/>
              <a:t> on </a:t>
            </a:r>
            <a:r>
              <a:rPr lang="de-DE" dirty="0" err="1" smtClean="0"/>
              <a:t>mirror</a:t>
            </a:r>
            <a:r>
              <a:rPr lang="de-DE" dirty="0" smtClean="0"/>
              <a:t>)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</a:t>
            </a:r>
            <a:r>
              <a:rPr lang="de-DE" noProof="0" smtClean="0"/>
              <a:t> Sept 2022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Complete</a:t>
            </a:r>
            <a:r>
              <a:rPr lang="de-DE" smtClean="0"/>
              <a:t> model established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47" y="2165337"/>
            <a:ext cx="8548896" cy="4071114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1522335" y="5162782"/>
            <a:ext cx="1920112" cy="12240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5107452" y="5191241"/>
            <a:ext cx="562553" cy="61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6972300" y="2590800"/>
            <a:ext cx="725" cy="5110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8579052" y="5203481"/>
            <a:ext cx="552471" cy="61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3400" y="1583512"/>
            <a:ext cx="7245820" cy="4486472"/>
          </a:xfrm>
        </p:spPr>
        <p:txBody>
          <a:bodyPr/>
          <a:lstStyle/>
          <a:p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mirror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all gas </a:t>
            </a:r>
            <a:r>
              <a:rPr lang="de-DE" dirty="0" err="1" smtClean="0"/>
              <a:t>sources</a:t>
            </a:r>
            <a:r>
              <a:rPr lang="de-DE" dirty="0" smtClean="0"/>
              <a:t>, H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(50 m),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trapping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(30 m), </a:t>
            </a:r>
            <a:r>
              <a:rPr lang="de-DE" dirty="0" err="1" smtClean="0"/>
              <a:t>conductance</a:t>
            </a:r>
            <a:r>
              <a:rPr lang="de-DE" dirty="0" smtClean="0"/>
              <a:t> </a:t>
            </a:r>
            <a:r>
              <a:rPr lang="de-DE" dirty="0" err="1" smtClean="0"/>
              <a:t>minimisation</a:t>
            </a:r>
            <a:r>
              <a:rPr lang="de-DE" dirty="0" smtClean="0"/>
              <a:t> </a:t>
            </a:r>
            <a:r>
              <a:rPr lang="de-DE" dirty="0" err="1" smtClean="0"/>
              <a:t>upwards</a:t>
            </a:r>
            <a:r>
              <a:rPr lang="de-DE" dirty="0" smtClean="0"/>
              <a:t>)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 smtClean="0"/>
          </a:p>
          <a:p>
            <a:r>
              <a:rPr lang="de-DE" dirty="0" err="1" smtClean="0"/>
              <a:t>Caused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strong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cryopump</a:t>
            </a:r>
            <a:endParaRPr lang="de-DE" dirty="0" smtClean="0"/>
          </a:p>
          <a:p>
            <a:r>
              <a:rPr lang="de-DE" dirty="0" smtClean="0"/>
              <a:t>Can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in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stepwise</a:t>
            </a:r>
            <a:r>
              <a:rPr lang="de-DE" dirty="0" smtClean="0"/>
              <a:t> (</a:t>
            </a:r>
            <a:r>
              <a:rPr lang="de-DE" dirty="0" err="1" smtClean="0"/>
              <a:t>for</a:t>
            </a:r>
            <a:r>
              <a:rPr lang="de-DE" dirty="0" smtClean="0"/>
              <a:t> H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,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50 m)</a:t>
            </a:r>
            <a:endParaRPr lang="de-DE" dirty="0" smtClean="0"/>
          </a:p>
          <a:p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marionette</a:t>
            </a:r>
            <a:r>
              <a:rPr lang="de-DE" dirty="0" smtClean="0"/>
              <a:t> (2 K) </a:t>
            </a:r>
            <a:r>
              <a:rPr lang="de-DE" dirty="0" err="1" smtClean="0"/>
              <a:t>influences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/ </a:t>
            </a:r>
            <a:r>
              <a:rPr lang="de-DE" dirty="0" err="1" smtClean="0"/>
              <a:t>pumping</a:t>
            </a:r>
            <a:r>
              <a:rPr lang="de-DE" dirty="0" smtClean="0"/>
              <a:t> (</a:t>
            </a:r>
            <a:r>
              <a:rPr lang="de-DE" dirty="0" err="1" smtClean="0"/>
              <a:t>here</a:t>
            </a:r>
            <a:r>
              <a:rPr lang="de-DE" dirty="0" smtClean="0"/>
              <a:t> half p)</a:t>
            </a:r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tower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re-justification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minimisation</a:t>
            </a:r>
            <a:r>
              <a:rPr lang="de-DE" dirty="0" smtClean="0"/>
              <a:t> </a:t>
            </a:r>
            <a:r>
              <a:rPr lang="de-DE" dirty="0" err="1" smtClean="0"/>
              <a:t>effort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</a:t>
            </a:r>
            <a:r>
              <a:rPr lang="de-DE" noProof="0" smtClean="0"/>
              <a:t> Sept 2022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First </a:t>
            </a:r>
            <a:r>
              <a:rPr lang="de-DE" dirty="0" err="1" smtClean="0"/>
              <a:t>results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5598" t="7544" r="13437" b="6176"/>
          <a:stretch/>
        </p:blipFill>
        <p:spPr>
          <a:xfrm>
            <a:off x="7833812" y="1598466"/>
            <a:ext cx="4249003" cy="34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14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Conclusions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36928" y="2006221"/>
            <a:ext cx="12000648" cy="300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/>
              <a:t>Source 1: </a:t>
            </a:r>
            <a:r>
              <a:rPr lang="de-DE" sz="2400" dirty="0" err="1" smtClean="0"/>
              <a:t>cryopump</a:t>
            </a:r>
            <a:r>
              <a:rPr lang="de-DE" sz="2400" dirty="0" smtClean="0"/>
              <a:t> 80 K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trapping</a:t>
            </a:r>
            <a:r>
              <a:rPr lang="de-DE" sz="2400" dirty="0" smtClean="0"/>
              <a:t> </a:t>
            </a:r>
            <a:r>
              <a:rPr lang="de-DE" sz="2400" dirty="0" err="1" smtClean="0"/>
              <a:t>sufficient</a:t>
            </a:r>
            <a:endParaRPr lang="de-DE" sz="2400" dirty="0" smtClean="0"/>
          </a:p>
          <a:p>
            <a:r>
              <a:rPr lang="de-DE" sz="2400" dirty="0" smtClean="0"/>
              <a:t>10km beam </a:t>
            </a:r>
            <a:r>
              <a:rPr lang="de-DE" sz="2400" dirty="0" err="1" smtClean="0"/>
              <a:t>pipe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conditions</a:t>
            </a:r>
            <a:r>
              <a:rPr lang="de-DE" sz="2400" dirty="0" smtClean="0"/>
              <a:t> </a:t>
            </a:r>
            <a:r>
              <a:rPr lang="de-DE" sz="2400" dirty="0" smtClean="0"/>
              <a:t>via </a:t>
            </a:r>
            <a:r>
              <a:rPr lang="de-DE" sz="2400" dirty="0" err="1" smtClean="0"/>
              <a:t>low</a:t>
            </a:r>
            <a:r>
              <a:rPr lang="de-DE" sz="2400" dirty="0" smtClean="0"/>
              <a:t> outgassing </a:t>
            </a:r>
            <a:r>
              <a:rPr lang="de-DE" sz="2400" dirty="0" smtClean="0"/>
              <a:t>(</a:t>
            </a:r>
            <a:r>
              <a:rPr lang="de-DE" sz="2400" dirty="0" err="1" smtClean="0"/>
              <a:t>instead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high </a:t>
            </a:r>
            <a:r>
              <a:rPr lang="de-DE" sz="2400" dirty="0" err="1" smtClean="0"/>
              <a:t>pumping</a:t>
            </a:r>
            <a:r>
              <a:rPr lang="de-DE" sz="2400" dirty="0" smtClean="0"/>
              <a:t> </a:t>
            </a:r>
            <a:r>
              <a:rPr lang="de-DE" sz="2400" dirty="0" err="1" smtClean="0"/>
              <a:t>speed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Source 2: </a:t>
            </a:r>
            <a:r>
              <a:rPr lang="de-DE" sz="2400" dirty="0" err="1" smtClean="0"/>
              <a:t>conductance</a:t>
            </a:r>
            <a:r>
              <a:rPr lang="de-DE" sz="2400" dirty="0" smtClean="0"/>
              <a:t> </a:t>
            </a:r>
            <a:r>
              <a:rPr lang="de-DE" sz="2400" dirty="0" err="1" smtClean="0"/>
              <a:t>minimisation</a:t>
            </a:r>
            <a:r>
              <a:rPr lang="de-DE" sz="2400" dirty="0" smtClean="0"/>
              <a:t> plus </a:t>
            </a:r>
            <a:r>
              <a:rPr lang="de-DE" sz="2400" dirty="0" err="1" smtClean="0"/>
              <a:t>cryopumping</a:t>
            </a:r>
            <a:r>
              <a:rPr lang="de-DE" sz="2400" dirty="0" smtClean="0"/>
              <a:t> in </a:t>
            </a:r>
            <a:r>
              <a:rPr lang="de-DE" sz="2400" dirty="0" err="1" smtClean="0"/>
              <a:t>upper</a:t>
            </a:r>
            <a:r>
              <a:rPr lang="de-DE" sz="2400" dirty="0" smtClean="0"/>
              <a:t> </a:t>
            </a:r>
            <a:r>
              <a:rPr lang="de-DE" sz="2400" dirty="0" err="1" smtClean="0"/>
              <a:t>tower</a:t>
            </a:r>
            <a:r>
              <a:rPr lang="de-DE" sz="2400" dirty="0" smtClean="0"/>
              <a:t> </a:t>
            </a:r>
            <a:r>
              <a:rPr lang="de-DE" sz="2400" dirty="0" err="1" smtClean="0"/>
              <a:t>needed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reduce</a:t>
            </a:r>
            <a:r>
              <a:rPr lang="de-DE" sz="2400" dirty="0" smtClean="0"/>
              <a:t> </a:t>
            </a:r>
            <a:r>
              <a:rPr lang="de-DE" sz="2400" dirty="0" err="1" smtClean="0"/>
              <a:t>flow</a:t>
            </a:r>
            <a:r>
              <a:rPr lang="de-DE" sz="2400" dirty="0" smtClean="0"/>
              <a:t> </a:t>
            </a:r>
            <a:r>
              <a:rPr lang="de-DE" sz="2400" dirty="0" err="1" smtClean="0"/>
              <a:t>according</a:t>
            </a:r>
            <a:r>
              <a:rPr lang="de-DE" sz="2400" dirty="0" smtClean="0"/>
              <a:t> </a:t>
            </a:r>
            <a:r>
              <a:rPr lang="de-DE" sz="2400" dirty="0" err="1" smtClean="0"/>
              <a:t>needs</a:t>
            </a:r>
            <a:endParaRPr lang="de-DE" sz="2400" dirty="0" smtClean="0"/>
          </a:p>
          <a:p>
            <a:r>
              <a:rPr lang="de-DE" sz="2400" dirty="0" smtClean="0"/>
              <a:t>More </a:t>
            </a:r>
            <a:r>
              <a:rPr lang="de-DE" sz="2400" dirty="0" err="1" smtClean="0"/>
              <a:t>precision</a:t>
            </a:r>
            <a:r>
              <a:rPr lang="de-DE" sz="2400" dirty="0" smtClean="0"/>
              <a:t> </a:t>
            </a:r>
            <a:r>
              <a:rPr lang="de-DE" sz="2400" dirty="0" smtClean="0"/>
              <a:t>will </a:t>
            </a:r>
            <a:r>
              <a:rPr lang="de-DE" sz="2400" dirty="0" err="1" smtClean="0"/>
              <a:t>come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model</a:t>
            </a:r>
            <a:r>
              <a:rPr lang="de-DE" sz="2400" dirty="0" smtClean="0"/>
              <a:t> </a:t>
            </a:r>
            <a:r>
              <a:rPr lang="de-DE" sz="2400" dirty="0" smtClean="0"/>
              <a:t>(e.g.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pumping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shields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Source 3: </a:t>
            </a:r>
            <a:r>
              <a:rPr lang="de-DE" sz="2400" dirty="0" err="1" smtClean="0"/>
              <a:t>cryopump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hydrogen </a:t>
            </a:r>
            <a:r>
              <a:rPr lang="de-DE" sz="2400" dirty="0" err="1" smtClean="0"/>
              <a:t>needed</a:t>
            </a:r>
            <a:r>
              <a:rPr lang="de-DE" sz="2400" dirty="0" smtClean="0"/>
              <a:t>,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trapped</a:t>
            </a:r>
            <a:r>
              <a:rPr lang="de-DE" sz="2400" dirty="0" smtClean="0"/>
              <a:t> </a:t>
            </a:r>
            <a:r>
              <a:rPr lang="de-DE" sz="2400" dirty="0" err="1" smtClean="0"/>
              <a:t>anyway</a:t>
            </a:r>
            <a:endParaRPr lang="de-DE" sz="2400" dirty="0" smtClean="0"/>
          </a:p>
          <a:p>
            <a:r>
              <a:rPr lang="de-DE" sz="2400" dirty="0" err="1" smtClean="0"/>
              <a:t>Largest</a:t>
            </a:r>
            <a:r>
              <a:rPr lang="de-DE" sz="2400" dirty="0" smtClean="0"/>
              <a:t> </a:t>
            </a:r>
            <a:r>
              <a:rPr lang="de-DE" sz="2400" dirty="0" err="1" smtClean="0"/>
              <a:t>flow</a:t>
            </a:r>
            <a:r>
              <a:rPr lang="de-DE" sz="2400" dirty="0" smtClean="0"/>
              <a:t> 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err="1" smtClean="0">
                <a:sym typeface="Wingdings" panose="05000000000000000000" pitchFamily="2" charset="2"/>
              </a:rPr>
              <a:t>cryopump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lengths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and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C‘s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to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be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varied</a:t>
            </a:r>
            <a:r>
              <a:rPr lang="de-DE" sz="2400" dirty="0" smtClean="0">
                <a:sym typeface="Wingdings" panose="05000000000000000000" pitchFamily="2" charset="2"/>
              </a:rPr>
              <a:t> (</a:t>
            </a:r>
            <a:r>
              <a:rPr lang="de-DE" sz="2400" dirty="0" err="1" smtClean="0">
                <a:sym typeface="Wingdings" panose="05000000000000000000" pitchFamily="2" charset="2"/>
              </a:rPr>
              <a:t>Cryopump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with</a:t>
            </a:r>
            <a:r>
              <a:rPr lang="de-DE" sz="2400" dirty="0" smtClean="0">
                <a:sym typeface="Wingdings" panose="05000000000000000000" pitchFamily="2" charset="2"/>
              </a:rPr>
              <a:t> 2 </a:t>
            </a:r>
            <a:r>
              <a:rPr lang="de-DE" sz="2400" dirty="0" err="1" smtClean="0">
                <a:sym typeface="Wingdings" panose="05000000000000000000" pitchFamily="2" charset="2"/>
              </a:rPr>
              <a:t>diff.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Temp</a:t>
            </a:r>
            <a:r>
              <a:rPr lang="de-DE" sz="2400" dirty="0" smtClean="0">
                <a:sym typeface="Wingdings" panose="05000000000000000000" pitchFamily="2" charset="2"/>
              </a:rPr>
              <a:t>.?)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Total </a:t>
            </a:r>
            <a:r>
              <a:rPr lang="de-DE" sz="2400" dirty="0" err="1" smtClean="0"/>
              <a:t>pressure</a:t>
            </a:r>
            <a:r>
              <a:rPr lang="de-DE" sz="2400" dirty="0" smtClean="0"/>
              <a:t> </a:t>
            </a:r>
            <a:r>
              <a:rPr lang="de-DE" sz="2400" dirty="0" err="1" smtClean="0"/>
              <a:t>around</a:t>
            </a:r>
            <a:r>
              <a:rPr lang="de-DE" sz="2400" dirty="0" smtClean="0"/>
              <a:t> </a:t>
            </a:r>
            <a:r>
              <a:rPr lang="de-DE" sz="2400" dirty="0" err="1" smtClean="0"/>
              <a:t>mirror</a:t>
            </a:r>
            <a:r>
              <a:rPr lang="de-DE" sz="2400" dirty="0" smtClean="0"/>
              <a:t> </a:t>
            </a:r>
            <a:r>
              <a:rPr lang="de-DE" sz="2400" dirty="0" err="1" smtClean="0"/>
              <a:t>below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requirement</a:t>
            </a:r>
            <a:r>
              <a:rPr lang="de-DE" sz="2400" dirty="0" smtClean="0"/>
              <a:t>,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build-up</a:t>
            </a:r>
            <a:r>
              <a:rPr lang="de-DE" sz="2400" dirty="0" smtClean="0"/>
              <a:t> 700 d </a:t>
            </a:r>
            <a:r>
              <a:rPr lang="de-DE" sz="2400" dirty="0" err="1" smtClean="0"/>
              <a:t>for</a:t>
            </a:r>
            <a:r>
              <a:rPr lang="de-DE" sz="2400" dirty="0" smtClean="0"/>
              <a:t> 1 ML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</a:t>
            </a:r>
            <a:r>
              <a:rPr lang="de-DE" dirty="0" smtClean="0"/>
              <a:t>Sept 2022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452" y="0"/>
            <a:ext cx="3842201" cy="18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15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</a:t>
            </a:r>
            <a:r>
              <a:rPr lang="de-DE" dirty="0" smtClean="0"/>
              <a:t>Sept 2022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243" y="3333622"/>
            <a:ext cx="5137282" cy="24464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032544" y="4695347"/>
            <a:ext cx="3357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 smtClean="0"/>
              <a:t>Warm </a:t>
            </a:r>
            <a:r>
              <a:rPr lang="de-DE" sz="1800" dirty="0" err="1" smtClean="0"/>
              <a:t>pumping</a:t>
            </a:r>
            <a:r>
              <a:rPr lang="de-DE" sz="1800" dirty="0" smtClean="0"/>
              <a:t> </a:t>
            </a:r>
            <a:r>
              <a:rPr lang="de-DE" sz="1800" dirty="0" err="1" smtClean="0"/>
              <a:t>according</a:t>
            </a:r>
            <a:r>
              <a:rPr lang="de-DE" sz="1800" dirty="0" smtClean="0"/>
              <a:t> </a:t>
            </a:r>
            <a:r>
              <a:rPr lang="de-DE" sz="1800" dirty="0" err="1" smtClean="0"/>
              <a:t>low</a:t>
            </a:r>
            <a:r>
              <a:rPr lang="de-DE" sz="1800" dirty="0" smtClean="0"/>
              <a:t> outgassing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 smtClean="0"/>
              <a:t>80 K CP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water</a:t>
            </a:r>
            <a:r>
              <a:rPr lang="de-DE" sz="1800" dirty="0" smtClean="0"/>
              <a:t> </a:t>
            </a:r>
            <a:r>
              <a:rPr lang="de-DE" sz="1800" dirty="0" err="1" smtClean="0"/>
              <a:t>only</a:t>
            </a:r>
            <a:r>
              <a:rPr lang="de-DE" sz="1800" dirty="0" smtClean="0"/>
              <a:t>        &lt; 30 m </a:t>
            </a:r>
            <a:endParaRPr lang="de-DE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4695347"/>
            <a:ext cx="3507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 smtClean="0"/>
              <a:t>Taylormade CP </a:t>
            </a:r>
            <a:r>
              <a:rPr lang="de-DE" sz="1800" dirty="0" err="1" smtClean="0"/>
              <a:t>with</a:t>
            </a:r>
            <a:r>
              <a:rPr lang="de-DE" sz="1800" dirty="0" smtClean="0"/>
              <a:t> 2 </a:t>
            </a:r>
            <a:r>
              <a:rPr lang="de-DE" sz="1800" dirty="0" err="1" smtClean="0"/>
              <a:t>diff.</a:t>
            </a:r>
            <a:r>
              <a:rPr lang="de-DE" sz="1800" dirty="0" smtClean="0"/>
              <a:t> 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 smtClean="0"/>
              <a:t>CP </a:t>
            </a:r>
            <a:r>
              <a:rPr lang="de-DE" sz="1800" dirty="0" err="1" smtClean="0"/>
              <a:t>for</a:t>
            </a:r>
            <a:r>
              <a:rPr lang="de-DE" sz="1800" dirty="0" smtClean="0"/>
              <a:t> H</a:t>
            </a:r>
            <a:r>
              <a:rPr lang="de-DE" sz="1800" baseline="-25000" dirty="0" smtClean="0"/>
              <a:t>2</a:t>
            </a:r>
            <a:r>
              <a:rPr lang="de-DE" sz="1800" dirty="0" smtClean="0"/>
              <a:t> (10 </a:t>
            </a:r>
            <a:r>
              <a:rPr lang="de-DE" sz="1800" dirty="0" err="1" smtClean="0"/>
              <a:t>or</a:t>
            </a:r>
            <a:r>
              <a:rPr lang="de-DE" sz="1800" dirty="0" smtClean="0"/>
              <a:t> 3.7 K – w/o </a:t>
            </a:r>
            <a:r>
              <a:rPr lang="de-DE" sz="1800" dirty="0" err="1" smtClean="0"/>
              <a:t>sorbent</a:t>
            </a:r>
            <a:r>
              <a:rPr lang="de-DE" sz="1800" dirty="0" smtClean="0"/>
              <a:t>), &lt; 50 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 err="1" smtClean="0"/>
              <a:t>Water</a:t>
            </a:r>
            <a:r>
              <a:rPr lang="de-DE" sz="1800" dirty="0" smtClean="0"/>
              <a:t> </a:t>
            </a:r>
            <a:r>
              <a:rPr lang="de-DE" sz="1800" dirty="0" err="1" smtClean="0"/>
              <a:t>trapped</a:t>
            </a:r>
            <a:r>
              <a:rPr lang="de-DE" sz="1800" dirty="0" smtClean="0"/>
              <a:t> </a:t>
            </a:r>
            <a:r>
              <a:rPr lang="de-DE" sz="1800" dirty="0" err="1" smtClean="0"/>
              <a:t>along</a:t>
            </a:r>
            <a:r>
              <a:rPr lang="de-DE" sz="1800" dirty="0" smtClean="0"/>
              <a:t> 50m </a:t>
            </a:r>
            <a:r>
              <a:rPr lang="de-DE" sz="1800" dirty="0" err="1" smtClean="0"/>
              <a:t>with</a:t>
            </a:r>
            <a:r>
              <a:rPr lang="de-DE" sz="1800" dirty="0" smtClean="0"/>
              <a:t> 80 K</a:t>
            </a:r>
            <a:endParaRPr lang="de-DE" sz="1800" dirty="0"/>
          </a:p>
        </p:txBody>
      </p:sp>
      <p:sp>
        <p:nvSpPr>
          <p:cNvPr id="10" name="Textfeld 9"/>
          <p:cNvSpPr txBox="1"/>
          <p:nvPr/>
        </p:nvSpPr>
        <p:spPr>
          <a:xfrm>
            <a:off x="3759957" y="2410292"/>
            <a:ext cx="492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Conductance </a:t>
            </a:r>
            <a:r>
              <a:rPr lang="en-US" sz="1800" dirty="0" err="1"/>
              <a:t>minimisation</a:t>
            </a:r>
            <a:r>
              <a:rPr lang="en-US" sz="1800" dirty="0"/>
              <a:t> plus </a:t>
            </a:r>
            <a:r>
              <a:rPr lang="en-US" sz="1800" dirty="0" err="1"/>
              <a:t>cryopumping</a:t>
            </a:r>
            <a:r>
              <a:rPr lang="en-US" sz="1800" dirty="0"/>
              <a:t> in upper tower </a:t>
            </a:r>
            <a:endParaRPr lang="en-US" sz="1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To which extend still open</a:t>
            </a:r>
            <a:endParaRPr lang="de-DE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8684525" y="1543988"/>
            <a:ext cx="3507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 err="1" smtClean="0"/>
              <a:t>Homogenous</a:t>
            </a:r>
            <a:r>
              <a:rPr lang="de-DE" sz="1800" dirty="0" smtClean="0"/>
              <a:t> </a:t>
            </a:r>
            <a:r>
              <a:rPr lang="de-DE" sz="1800" dirty="0" err="1" smtClean="0"/>
              <a:t>water</a:t>
            </a:r>
            <a:r>
              <a:rPr lang="de-DE" sz="1800" dirty="0" smtClean="0"/>
              <a:t> ML after 700 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 err="1" smtClean="0"/>
              <a:t>Prevention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risky</a:t>
            </a:r>
            <a:r>
              <a:rPr lang="de-DE" sz="1800" dirty="0" smtClean="0"/>
              <a:t> </a:t>
            </a:r>
            <a:r>
              <a:rPr lang="de-DE" sz="1800" dirty="0" err="1" smtClean="0"/>
              <a:t>ice</a:t>
            </a:r>
            <a:r>
              <a:rPr lang="de-DE" sz="1800" dirty="0" smtClean="0"/>
              <a:t> </a:t>
            </a:r>
            <a:r>
              <a:rPr lang="de-DE" sz="1800" dirty="0" err="1" smtClean="0"/>
              <a:t>removal</a:t>
            </a:r>
            <a:r>
              <a:rPr lang="de-DE" sz="1800" dirty="0" smtClean="0"/>
              <a:t> </a:t>
            </a:r>
            <a:r>
              <a:rPr lang="de-DE" sz="1800" dirty="0" err="1" smtClean="0"/>
              <a:t>methods</a:t>
            </a:r>
            <a:r>
              <a:rPr lang="de-DE" sz="1800" dirty="0" smtClean="0"/>
              <a:t>?</a:t>
            </a:r>
            <a:endParaRPr lang="de-DE" sz="18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5786651" y="2620370"/>
            <a:ext cx="3029803" cy="2402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8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r>
              <a:rPr lang="de-DE" dirty="0" smtClean="0"/>
              <a:t>: </a:t>
            </a:r>
            <a:r>
              <a:rPr lang="de-DE" dirty="0" err="1" smtClean="0"/>
              <a:t>consideration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gas </a:t>
            </a:r>
            <a:r>
              <a:rPr lang="de-DE" dirty="0" err="1" smtClean="0"/>
              <a:t>sources</a:t>
            </a:r>
            <a:endParaRPr lang="de-DE" dirty="0" smtClean="0"/>
          </a:p>
          <a:p>
            <a:r>
              <a:rPr lang="de-DE" dirty="0" smtClean="0"/>
              <a:t>Find </a:t>
            </a:r>
            <a:r>
              <a:rPr lang="de-DE" dirty="0" err="1" smtClean="0"/>
              <a:t>influences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sensitivities</a:t>
            </a:r>
            <a:endParaRPr lang="de-DE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Knowledge </a:t>
            </a:r>
            <a:r>
              <a:rPr lang="de-DE" dirty="0" err="1" smtClean="0">
                <a:sym typeface="Wingdings" panose="05000000000000000000" pitchFamily="2" charset="2"/>
              </a:rPr>
              <a:t>where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effort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mostly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needed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First </a:t>
            </a:r>
            <a:r>
              <a:rPr lang="de-DE" dirty="0" err="1" smtClean="0"/>
              <a:t>source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beam </a:t>
            </a:r>
            <a:r>
              <a:rPr lang="de-DE" dirty="0" err="1" smtClean="0"/>
              <a:t>pipe</a:t>
            </a:r>
            <a:endParaRPr lang="de-DE" dirty="0" smtClean="0"/>
          </a:p>
          <a:p>
            <a:r>
              <a:rPr lang="de-DE" dirty="0" smtClean="0"/>
              <a:t>Second </a:t>
            </a:r>
            <a:r>
              <a:rPr lang="de-DE" dirty="0" err="1" smtClean="0"/>
              <a:t>source</a:t>
            </a:r>
            <a:r>
              <a:rPr lang="de-DE" dirty="0" smtClean="0"/>
              <a:t> –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tower</a:t>
            </a:r>
            <a:r>
              <a:rPr lang="de-DE" dirty="0" smtClean="0"/>
              <a:t> </a:t>
            </a:r>
          </a:p>
          <a:p>
            <a:r>
              <a:rPr lang="de-DE" dirty="0" smtClean="0"/>
              <a:t>Third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adjacent</a:t>
            </a:r>
            <a:r>
              <a:rPr lang="de-DE" dirty="0" smtClean="0"/>
              <a:t> </a:t>
            </a:r>
            <a:r>
              <a:rPr lang="de-DE" dirty="0" err="1" smtClean="0"/>
              <a:t>tower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All </a:t>
            </a:r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 err="1" smtClean="0"/>
              <a:t>flows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fulfill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adsorption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</a:t>
            </a:r>
            <a:r>
              <a:rPr lang="de-DE" noProof="0" smtClean="0"/>
              <a:t> Sept 2022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ET-LF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4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266" y="1215081"/>
            <a:ext cx="5646870" cy="4448490"/>
          </a:xfrm>
          <a:prstGeom prst="rect">
            <a:avLst/>
          </a:prstGeom>
        </p:spPr>
      </p:pic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>
          <a:xfrm>
            <a:off x="837936" y="6329811"/>
            <a:ext cx="1369917" cy="528189"/>
          </a:xfrm>
        </p:spPr>
        <p:txBody>
          <a:bodyPr/>
          <a:lstStyle/>
          <a:p>
            <a:r>
              <a:rPr lang="de-DE" smtClean="0"/>
              <a:t>30 Sept 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1435" y="392217"/>
            <a:ext cx="9153254" cy="767511"/>
          </a:xfrm>
        </p:spPr>
        <p:txBody>
          <a:bodyPr>
            <a:normAutofit/>
          </a:bodyPr>
          <a:lstStyle/>
          <a:p>
            <a:r>
              <a:rPr lang="en-US" dirty="0" smtClean="0"/>
              <a:t>Second gas source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2728877" y="4162181"/>
            <a:ext cx="1792393" cy="1008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2608695" y="4894171"/>
            <a:ext cx="2499367" cy="35023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35052" y="2623450"/>
            <a:ext cx="293702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33" dirty="0" err="1"/>
              <a:t>Pumping</a:t>
            </a:r>
            <a:r>
              <a:rPr lang="de-DE" sz="2133" dirty="0"/>
              <a:t> </a:t>
            </a:r>
            <a:r>
              <a:rPr lang="de-DE" sz="2133" dirty="0" err="1"/>
              <a:t>requirements</a:t>
            </a:r>
            <a:endParaRPr lang="de-DE" sz="2133" dirty="0"/>
          </a:p>
        </p:txBody>
      </p:sp>
      <p:sp>
        <p:nvSpPr>
          <p:cNvPr id="25" name="Textfeld 24"/>
          <p:cNvSpPr txBox="1"/>
          <p:nvPr/>
        </p:nvSpPr>
        <p:spPr>
          <a:xfrm>
            <a:off x="235052" y="3931217"/>
            <a:ext cx="249459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33" dirty="0"/>
              <a:t>Design </a:t>
            </a:r>
            <a:r>
              <a:rPr lang="de-DE" sz="2133" dirty="0" err="1"/>
              <a:t>of</a:t>
            </a:r>
            <a:r>
              <a:rPr lang="de-DE" sz="2133" dirty="0"/>
              <a:t> </a:t>
            </a:r>
            <a:r>
              <a:rPr lang="de-DE" sz="2133" dirty="0" err="1"/>
              <a:t>shielding</a:t>
            </a:r>
            <a:endParaRPr lang="de-DE" sz="2133" dirty="0"/>
          </a:p>
        </p:txBody>
      </p:sp>
      <p:sp>
        <p:nvSpPr>
          <p:cNvPr id="26" name="Textfeld 25"/>
          <p:cNvSpPr txBox="1"/>
          <p:nvPr/>
        </p:nvSpPr>
        <p:spPr>
          <a:xfrm>
            <a:off x="8793565" y="1843241"/>
            <a:ext cx="311655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33" dirty="0" err="1"/>
              <a:t>Reduction</a:t>
            </a:r>
            <a:r>
              <a:rPr lang="de-DE" sz="2133" dirty="0"/>
              <a:t> </a:t>
            </a:r>
            <a:r>
              <a:rPr lang="de-DE" sz="2133" err="1"/>
              <a:t>of</a:t>
            </a:r>
            <a:r>
              <a:rPr lang="de-DE" sz="2133"/>
              <a:t> </a:t>
            </a:r>
            <a:r>
              <a:rPr lang="de-DE" sz="2133" smtClean="0"/>
              <a:t>outgassing</a:t>
            </a:r>
            <a:endParaRPr lang="de-DE" sz="2133" dirty="0" smtClean="0"/>
          </a:p>
        </p:txBody>
      </p:sp>
      <p:sp>
        <p:nvSpPr>
          <p:cNvPr id="27" name="Textfeld 26"/>
          <p:cNvSpPr txBox="1"/>
          <p:nvPr/>
        </p:nvSpPr>
        <p:spPr>
          <a:xfrm>
            <a:off x="9027123" y="4655036"/>
            <a:ext cx="2629246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33" dirty="0"/>
              <a:t>Frost </a:t>
            </a:r>
            <a:r>
              <a:rPr lang="de-DE" sz="2133" dirty="0" err="1"/>
              <a:t>formation</a:t>
            </a:r>
            <a:r>
              <a:rPr lang="de-DE" sz="2133" dirty="0"/>
              <a:t> </a:t>
            </a:r>
            <a:r>
              <a:rPr lang="de-DE" sz="2133" dirty="0" err="1"/>
              <a:t>and</a:t>
            </a:r>
            <a:r>
              <a:rPr lang="de-DE" sz="2133" dirty="0"/>
              <a:t> </a:t>
            </a:r>
          </a:p>
          <a:p>
            <a:r>
              <a:rPr lang="de-DE" sz="2133" dirty="0" err="1"/>
              <a:t>recovery</a:t>
            </a:r>
            <a:endParaRPr lang="de-DE" sz="2133" dirty="0"/>
          </a:p>
        </p:txBody>
      </p:sp>
      <p:sp>
        <p:nvSpPr>
          <p:cNvPr id="28" name="Textfeld 27"/>
          <p:cNvSpPr txBox="1"/>
          <p:nvPr/>
        </p:nvSpPr>
        <p:spPr>
          <a:xfrm>
            <a:off x="313583" y="4870123"/>
            <a:ext cx="2037737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33" dirty="0" err="1"/>
              <a:t>Resulting</a:t>
            </a:r>
            <a:r>
              <a:rPr lang="de-DE" sz="2133" dirty="0"/>
              <a:t> </a:t>
            </a:r>
            <a:r>
              <a:rPr lang="de-DE" sz="2133" dirty="0" err="1"/>
              <a:t>local</a:t>
            </a:r>
            <a:r>
              <a:rPr lang="de-DE" sz="2133" dirty="0"/>
              <a:t> </a:t>
            </a:r>
          </a:p>
          <a:p>
            <a:r>
              <a:rPr lang="de-DE" sz="2133" dirty="0" err="1"/>
              <a:t>pressures</a:t>
            </a:r>
            <a:endParaRPr lang="de-DE" sz="2133" dirty="0"/>
          </a:p>
        </p:txBody>
      </p:sp>
      <p:cxnSp>
        <p:nvCxnSpPr>
          <p:cNvPr id="29" name="Gerade Verbindung mit Pfeil 28"/>
          <p:cNvCxnSpPr/>
          <p:nvPr/>
        </p:nvCxnSpPr>
        <p:spPr>
          <a:xfrm flipH="1" flipV="1">
            <a:off x="5979238" y="4527592"/>
            <a:ext cx="2789882" cy="37101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 flipV="1">
            <a:off x="5954383" y="1159728"/>
            <a:ext cx="2814737" cy="73767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endCxn id="6" idx="2"/>
          </p:cNvCxnSpPr>
          <p:nvPr/>
        </p:nvCxnSpPr>
        <p:spPr>
          <a:xfrm flipV="1">
            <a:off x="3017504" y="1159728"/>
            <a:ext cx="2090558" cy="147534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4876799" y="1851242"/>
            <a:ext cx="13088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5544101" y="1766106"/>
            <a:ext cx="0" cy="616486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8769120" y="2839668"/>
            <a:ext cx="2082621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33" dirty="0" err="1" smtClean="0"/>
              <a:t>Minimisation</a:t>
            </a:r>
            <a:r>
              <a:rPr lang="de-DE" sz="2133" dirty="0" smtClean="0"/>
              <a:t> </a:t>
            </a:r>
            <a:r>
              <a:rPr lang="de-DE" sz="2133" dirty="0" err="1" smtClean="0"/>
              <a:t>of</a:t>
            </a:r>
            <a:r>
              <a:rPr lang="de-DE" sz="2133" dirty="0" smtClean="0"/>
              <a:t> </a:t>
            </a:r>
          </a:p>
          <a:p>
            <a:r>
              <a:rPr lang="de-DE" sz="2133" dirty="0" err="1" smtClean="0"/>
              <a:t>conductance</a:t>
            </a:r>
            <a:endParaRPr lang="de-DE" sz="2133" dirty="0"/>
          </a:p>
        </p:txBody>
      </p:sp>
      <p:cxnSp>
        <p:nvCxnSpPr>
          <p:cNvPr id="35" name="Gerade Verbindung mit Pfeil 34"/>
          <p:cNvCxnSpPr>
            <a:stCxn id="34" idx="1"/>
          </p:cNvCxnSpPr>
          <p:nvPr/>
        </p:nvCxnSpPr>
        <p:spPr>
          <a:xfrm flipH="1" flipV="1">
            <a:off x="5598491" y="1806818"/>
            <a:ext cx="3170629" cy="14072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000" y="1594686"/>
            <a:ext cx="4766433" cy="357430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Gas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err="1" smtClean="0"/>
              <a:t>tower</a:t>
            </a:r>
            <a:r>
              <a:rPr lang="de-DE" smtClean="0"/>
              <a:t> towards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cryogenic</a:t>
            </a:r>
            <a:r>
              <a:rPr lang="de-DE" dirty="0" smtClean="0"/>
              <a:t> </a:t>
            </a:r>
            <a:r>
              <a:rPr lang="de-DE" dirty="0" err="1" smtClean="0"/>
              <a:t>mirror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5646198" y="1594686"/>
            <a:ext cx="6072326" cy="459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smtClean="0"/>
              <a:t>Tower pressure 10</a:t>
            </a:r>
            <a:r>
              <a:rPr lang="en-GB" sz="2400" baseline="30000" smtClean="0"/>
              <a:t>-8</a:t>
            </a:r>
            <a:r>
              <a:rPr lang="en-GB" sz="2400" smtClean="0"/>
              <a:t> mbar or higher? (non-bakeable)</a:t>
            </a:r>
            <a:endParaRPr lang="en-GB" sz="2400" dirty="0"/>
          </a:p>
          <a:p>
            <a:r>
              <a:rPr lang="en-GB" sz="2400" smtClean="0">
                <a:sym typeface="Wingdings" panose="05000000000000000000" pitchFamily="2" charset="2"/>
              </a:rPr>
              <a:t>For pressure requirement around mirror minimisation of resulting gas flow through opening</a:t>
            </a:r>
          </a:p>
          <a:p>
            <a:r>
              <a:rPr lang="en-GB" sz="2400" smtClean="0">
                <a:sym typeface="Wingdings" panose="05000000000000000000" pitchFamily="2" charset="2"/>
              </a:rPr>
              <a:t>Two approaches available: </a:t>
            </a:r>
          </a:p>
          <a:p>
            <a:pPr lvl="1"/>
            <a:r>
              <a:rPr lang="en-GB" sz="2133" smtClean="0">
                <a:sym typeface="Wingdings" panose="05000000000000000000" pitchFamily="2" charset="2"/>
              </a:rPr>
              <a:t>drastic conductance reduction </a:t>
            </a:r>
          </a:p>
          <a:p>
            <a:pPr lvl="1"/>
            <a:r>
              <a:rPr lang="en-GB" sz="2133" smtClean="0">
                <a:sym typeface="Wingdings" panose="05000000000000000000" pitchFamily="2" charset="2"/>
              </a:rPr>
              <a:t>tower pumping with cryopumps</a:t>
            </a:r>
            <a:r>
              <a:rPr lang="de-DE" sz="1733" dirty="0" smtClean="0"/>
              <a:t/>
            </a:r>
            <a:br>
              <a:rPr lang="de-DE" sz="1733" dirty="0" smtClean="0"/>
            </a:br>
            <a:endParaRPr lang="de-DE" sz="1733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Sept 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5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>
          <a:xfrm>
            <a:off x="5052291" y="2432785"/>
            <a:ext cx="1754127" cy="1754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05578" y="370870"/>
            <a:ext cx="9158904" cy="767748"/>
          </a:xfrm>
        </p:spPr>
        <p:txBody>
          <a:bodyPr>
            <a:normAutofit/>
          </a:bodyPr>
          <a:lstStyle/>
          <a:p>
            <a:r>
              <a:rPr lang="de-DE" smtClean="0"/>
              <a:t>Conductance minimisation – orifice </a:t>
            </a:r>
            <a:r>
              <a:rPr lang="de-DE" dirty="0" err="1" smtClean="0"/>
              <a:t>solution</a:t>
            </a:r>
            <a:endParaRPr lang="de-DE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7269096" y="1603761"/>
            <a:ext cx="4196763" cy="459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 smtClean="0"/>
              <a:t>Assumptions</a:t>
            </a:r>
            <a:endParaRPr lang="de-DE" sz="2400" dirty="0" smtClean="0"/>
          </a:p>
          <a:p>
            <a:pPr lvl="1"/>
            <a:r>
              <a:rPr lang="de-DE" sz="2000" dirty="0" smtClean="0"/>
              <a:t>Suspension </a:t>
            </a:r>
            <a:r>
              <a:rPr lang="de-DE" sz="2000" dirty="0" err="1" smtClean="0"/>
              <a:t>diameter</a:t>
            </a:r>
            <a:r>
              <a:rPr lang="de-DE" sz="2000" dirty="0" smtClean="0"/>
              <a:t>: 12 mm</a:t>
            </a:r>
          </a:p>
          <a:p>
            <a:pPr lvl="1"/>
            <a:r>
              <a:rPr lang="de-DE" sz="2000" dirty="0" err="1" smtClean="0"/>
              <a:t>Orifice</a:t>
            </a:r>
            <a:r>
              <a:rPr lang="de-DE" sz="2000" dirty="0" smtClean="0"/>
              <a:t> </a:t>
            </a:r>
            <a:r>
              <a:rPr lang="de-DE" sz="2000" dirty="0" err="1" smtClean="0"/>
              <a:t>thickness</a:t>
            </a:r>
            <a:r>
              <a:rPr lang="de-DE" sz="2000" dirty="0" smtClean="0"/>
              <a:t>: 0.5 mm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 err="1" smtClean="0"/>
              <a:t>Clearance</a:t>
            </a:r>
            <a:r>
              <a:rPr lang="de-DE" sz="2000" dirty="0" smtClean="0"/>
              <a:t>: 6 mm</a:t>
            </a:r>
          </a:p>
          <a:p>
            <a:pPr lvl="1"/>
            <a:endParaRPr lang="de-DE" sz="2000" dirty="0" smtClean="0"/>
          </a:p>
          <a:p>
            <a:pPr lvl="1"/>
            <a:endParaRPr lang="de-DE" sz="2000" dirty="0"/>
          </a:p>
          <a:p>
            <a:pPr lvl="1"/>
            <a:r>
              <a:rPr lang="de-DE" sz="2000" dirty="0" err="1" smtClean="0"/>
              <a:t>Clearance</a:t>
            </a:r>
            <a:r>
              <a:rPr lang="de-DE" sz="2000" dirty="0" smtClean="0"/>
              <a:t>: 1 mm </a:t>
            </a:r>
            <a:r>
              <a:rPr lang="de-DE" sz="2000" dirty="0" err="1" smtClean="0"/>
              <a:t>or</a:t>
            </a:r>
            <a:r>
              <a:rPr lang="de-DE" sz="2000" dirty="0" smtClean="0"/>
              <a:t> 0.5 mm</a:t>
            </a:r>
          </a:p>
          <a:p>
            <a:pPr lvl="1"/>
            <a:endParaRPr lang="de-DE" sz="2000" dirty="0"/>
          </a:p>
          <a:p>
            <a:pPr marL="355579" lvl="1" indent="0">
              <a:buNone/>
            </a:pPr>
            <a:endParaRPr lang="de-DE" sz="2000" dirty="0" smtClean="0"/>
          </a:p>
          <a:p>
            <a:pPr marL="0" indent="0" algn="ctr">
              <a:buNone/>
            </a:pP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positioning</a:t>
            </a:r>
            <a:r>
              <a:rPr lang="de-DE" sz="2000" dirty="0" smtClean="0"/>
              <a:t> </a:t>
            </a:r>
            <a:r>
              <a:rPr lang="de-DE" sz="2000" dirty="0" err="1" smtClean="0"/>
              <a:t>apparatus</a:t>
            </a:r>
            <a:r>
              <a:rPr lang="de-DE" sz="2000" dirty="0" smtClean="0"/>
              <a:t> (x/y </a:t>
            </a:r>
            <a:r>
              <a:rPr lang="de-DE" sz="2000" dirty="0" err="1" smtClean="0"/>
              <a:t>table</a:t>
            </a:r>
            <a:r>
              <a:rPr lang="de-DE" sz="2000" dirty="0" smtClean="0"/>
              <a:t>) </a:t>
            </a:r>
            <a:r>
              <a:rPr lang="de-DE" sz="2000" dirty="0" err="1"/>
              <a:t>following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 smtClean="0"/>
              <a:t>actual</a:t>
            </a:r>
            <a:r>
              <a:rPr lang="de-DE" sz="2000" dirty="0" smtClean="0"/>
              <a:t> </a:t>
            </a:r>
            <a:r>
              <a:rPr lang="de-DE" sz="2000" dirty="0" err="1"/>
              <a:t>position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suspension</a:t>
            </a:r>
            <a:r>
              <a:rPr lang="de-DE" sz="2000" dirty="0"/>
              <a:t> </a:t>
            </a:r>
            <a:r>
              <a:rPr lang="de-DE" sz="2000" dirty="0" err="1" smtClean="0"/>
              <a:t>cable</a:t>
            </a:r>
            <a:r>
              <a:rPr lang="de-DE" sz="2000" dirty="0" smtClean="0"/>
              <a:t> in real-time</a:t>
            </a:r>
            <a:r>
              <a:rPr lang="de-DE" sz="2133" dirty="0" smtClean="0"/>
              <a:t/>
            </a:r>
            <a:br>
              <a:rPr lang="de-DE" sz="2133" dirty="0" smtClean="0"/>
            </a:br>
            <a:endParaRPr lang="de-DE" sz="2400" dirty="0" smtClean="0"/>
          </a:p>
        </p:txBody>
      </p:sp>
      <p:cxnSp>
        <p:nvCxnSpPr>
          <p:cNvPr id="4" name="Gerader Verbinder 3"/>
          <p:cNvCxnSpPr/>
          <p:nvPr/>
        </p:nvCxnSpPr>
        <p:spPr>
          <a:xfrm>
            <a:off x="723157" y="3315956"/>
            <a:ext cx="20200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3033786" y="3315956"/>
            <a:ext cx="177129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H="1">
            <a:off x="2873829" y="1855593"/>
            <a:ext cx="10048" cy="2984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3007689" y="2160396"/>
            <a:ext cx="868973" cy="449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1684558" y="3434292"/>
            <a:ext cx="1057292" cy="741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38601" y="4234368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Opening</a:t>
            </a:r>
            <a:r>
              <a:rPr lang="de-DE" sz="1600" dirty="0" smtClean="0"/>
              <a:t>/</a:t>
            </a:r>
            <a:r>
              <a:rPr lang="de-DE" sz="1600" dirty="0" err="1" smtClean="0"/>
              <a:t>clearance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3202652" y="1852619"/>
            <a:ext cx="3353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Suspension (</a:t>
            </a:r>
            <a:r>
              <a:rPr lang="de-DE" sz="1600" dirty="0" err="1" smtClean="0"/>
              <a:t>fibre</a:t>
            </a:r>
            <a:r>
              <a:rPr lang="de-DE" sz="1600" dirty="0" smtClean="0"/>
              <a:t> + </a:t>
            </a:r>
            <a:r>
              <a:rPr lang="de-DE" sz="1600" dirty="0" err="1" smtClean="0"/>
              <a:t>cabling</a:t>
            </a:r>
            <a:r>
              <a:rPr lang="de-DE" sz="1600" dirty="0" smtClean="0"/>
              <a:t> + </a:t>
            </a:r>
            <a:r>
              <a:rPr lang="de-DE" sz="1600" dirty="0" err="1" smtClean="0"/>
              <a:t>glue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Sept 2022</a:t>
            </a:r>
            <a:endParaRPr lang="de-DE"/>
          </a:p>
        </p:txBody>
      </p:sp>
      <p:sp>
        <p:nvSpPr>
          <p:cNvPr id="3" name="Pfeil nach unten 2"/>
          <p:cNvSpPr/>
          <p:nvPr/>
        </p:nvSpPr>
        <p:spPr>
          <a:xfrm rot="10800000">
            <a:off x="9125428" y="4380556"/>
            <a:ext cx="484095" cy="576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3" t="21417" r="4145" b="12943"/>
          <a:stretch/>
        </p:blipFill>
        <p:spPr>
          <a:xfrm>
            <a:off x="4627201" y="4839953"/>
            <a:ext cx="2340000" cy="1432243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2574666" y="3208376"/>
            <a:ext cx="24069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2951197" y="3208376"/>
            <a:ext cx="24069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5445563" y="2826057"/>
            <a:ext cx="967581" cy="9675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590115" y="2961387"/>
            <a:ext cx="385484" cy="3854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2" name="Gruppieren 31"/>
          <p:cNvGrpSpPr/>
          <p:nvPr/>
        </p:nvGrpSpPr>
        <p:grpSpPr>
          <a:xfrm>
            <a:off x="5309355" y="2687459"/>
            <a:ext cx="1707233" cy="937072"/>
            <a:chOff x="5259968" y="2767170"/>
            <a:chExt cx="1707233" cy="937072"/>
          </a:xfrm>
        </p:grpSpPr>
        <p:sp>
          <p:nvSpPr>
            <p:cNvPr id="28" name="Ellipse 27"/>
            <p:cNvSpPr/>
            <p:nvPr/>
          </p:nvSpPr>
          <p:spPr>
            <a:xfrm>
              <a:off x="5259968" y="2767170"/>
              <a:ext cx="937072" cy="937072"/>
            </a:xfrm>
            <a:prstGeom prst="ellipse">
              <a:avLst/>
            </a:prstGeom>
            <a:noFill/>
            <a:ln w="482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" name="Gerader Verbinder 29"/>
            <p:cNvCxnSpPr/>
            <p:nvPr/>
          </p:nvCxnSpPr>
          <p:spPr>
            <a:xfrm>
              <a:off x="6350685" y="3234283"/>
              <a:ext cx="616516" cy="0"/>
            </a:xfrm>
            <a:prstGeom prst="line">
              <a:avLst/>
            </a:prstGeom>
            <a:ln w="2286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Gerade Verbindung mit Pfeil 33"/>
          <p:cNvCxnSpPr/>
          <p:nvPr/>
        </p:nvCxnSpPr>
        <p:spPr>
          <a:xfrm>
            <a:off x="1809112" y="2740087"/>
            <a:ext cx="706737" cy="53552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291233" y="1909044"/>
            <a:ext cx="2481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Issue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flow</a:t>
            </a:r>
            <a:r>
              <a:rPr lang="de-DE" sz="1600" dirty="0" smtClean="0"/>
              <a:t> </a:t>
            </a:r>
            <a:r>
              <a:rPr lang="de-DE" sz="1600" dirty="0" err="1" smtClean="0"/>
              <a:t>through</a:t>
            </a:r>
            <a:r>
              <a:rPr lang="de-DE" sz="1600" dirty="0" smtClean="0"/>
              <a:t> </a:t>
            </a:r>
            <a:r>
              <a:rPr lang="de-DE" sz="1600" dirty="0" err="1" smtClean="0"/>
              <a:t>gap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probably</a:t>
            </a:r>
            <a:r>
              <a:rPr lang="de-DE" sz="1600" dirty="0" smtClean="0"/>
              <a:t> due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friction</a:t>
            </a:r>
            <a:r>
              <a:rPr lang="de-DE" sz="1600" dirty="0" smtClean="0"/>
              <a:t> </a:t>
            </a:r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there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direct</a:t>
            </a:r>
            <a:r>
              <a:rPr lang="de-DE" sz="1600" dirty="0" smtClean="0"/>
              <a:t> </a:t>
            </a:r>
            <a:r>
              <a:rPr lang="de-DE" sz="1600" dirty="0" err="1" smtClean="0"/>
              <a:t>contact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015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</a:t>
            </a:r>
            <a:r>
              <a:rPr lang="de-DE" noProof="0" smtClean="0"/>
              <a:t> Sept 2022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Conductance minimisation – tube </a:t>
            </a:r>
            <a:r>
              <a:rPr lang="de-DE" dirty="0" err="1"/>
              <a:t>solution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04" y="1177482"/>
            <a:ext cx="4457700" cy="4999482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723157" y="3315956"/>
            <a:ext cx="20200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3033786" y="3315956"/>
            <a:ext cx="177129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2963016" y="1656417"/>
            <a:ext cx="777830" cy="31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1684558" y="3434292"/>
            <a:ext cx="1057292" cy="741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38601" y="4234368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Opening</a:t>
            </a:r>
            <a:r>
              <a:rPr lang="de-DE" sz="1600" dirty="0" smtClean="0"/>
              <a:t>/</a:t>
            </a:r>
            <a:r>
              <a:rPr lang="de-DE" sz="1600" dirty="0" err="1" smtClean="0"/>
              <a:t>clearance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3556889" y="1292814"/>
            <a:ext cx="3353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Suspension (</a:t>
            </a:r>
            <a:r>
              <a:rPr lang="de-DE" sz="1600" dirty="0" err="1" smtClean="0"/>
              <a:t>fibre</a:t>
            </a:r>
            <a:r>
              <a:rPr lang="de-DE" sz="1600" dirty="0" smtClean="0"/>
              <a:t> + </a:t>
            </a:r>
            <a:r>
              <a:rPr lang="de-DE" sz="1600" dirty="0" err="1" smtClean="0"/>
              <a:t>cabling</a:t>
            </a:r>
            <a:r>
              <a:rPr lang="de-DE" sz="1600" dirty="0" smtClean="0"/>
              <a:t> + </a:t>
            </a:r>
            <a:r>
              <a:rPr lang="de-DE" sz="1600" dirty="0" err="1" smtClean="0"/>
              <a:t>glue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cxnSp>
        <p:nvCxnSpPr>
          <p:cNvPr id="30" name="Gerader Verbinder 29"/>
          <p:cNvCxnSpPr/>
          <p:nvPr/>
        </p:nvCxnSpPr>
        <p:spPr>
          <a:xfrm>
            <a:off x="3033786" y="2057756"/>
            <a:ext cx="0" cy="12940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2745565" y="2057756"/>
            <a:ext cx="0" cy="12940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2873829" y="1855593"/>
            <a:ext cx="10048" cy="2984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1903474" y="2369184"/>
            <a:ext cx="784592" cy="524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1373351" y="2056918"/>
            <a:ext cx="64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Tube</a:t>
            </a:r>
            <a:endParaRPr lang="de-DE" sz="1600" dirty="0"/>
          </a:p>
        </p:txBody>
      </p:sp>
      <p:sp>
        <p:nvSpPr>
          <p:cNvPr id="43" name="Inhaltsplatzhalter 2"/>
          <p:cNvSpPr txBox="1">
            <a:spLocks/>
          </p:cNvSpPr>
          <p:nvPr/>
        </p:nvSpPr>
        <p:spPr>
          <a:xfrm>
            <a:off x="3430929" y="3669181"/>
            <a:ext cx="4196763" cy="2230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 smtClean="0"/>
              <a:t>Assumptions</a:t>
            </a:r>
            <a:endParaRPr lang="de-DE" sz="2400" dirty="0" smtClean="0"/>
          </a:p>
          <a:p>
            <a:pPr lvl="1"/>
            <a:r>
              <a:rPr lang="de-DE" sz="2000" dirty="0" smtClean="0"/>
              <a:t>Suspension </a:t>
            </a:r>
            <a:r>
              <a:rPr lang="de-DE" sz="2000" dirty="0" err="1" smtClean="0"/>
              <a:t>diameter</a:t>
            </a:r>
            <a:r>
              <a:rPr lang="de-DE" sz="2000" dirty="0" smtClean="0"/>
              <a:t>: 12 mm</a:t>
            </a:r>
          </a:p>
          <a:p>
            <a:pPr lvl="1"/>
            <a:r>
              <a:rPr lang="de-DE" sz="2000" dirty="0" err="1" smtClean="0"/>
              <a:t>Clearance</a:t>
            </a:r>
            <a:r>
              <a:rPr lang="de-DE" sz="2000" dirty="0" smtClean="0"/>
              <a:t>: 6 mm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 smtClean="0"/>
              <a:t>Tube </a:t>
            </a:r>
            <a:r>
              <a:rPr lang="de-DE" sz="2000" dirty="0" err="1" smtClean="0"/>
              <a:t>length</a:t>
            </a:r>
            <a:r>
              <a:rPr lang="de-DE" sz="2000" dirty="0" smtClean="0"/>
              <a:t>: </a:t>
            </a:r>
            <a:br>
              <a:rPr lang="de-DE" sz="2000" dirty="0" smtClean="0"/>
            </a:br>
            <a:r>
              <a:rPr lang="de-DE" sz="2000" dirty="0" smtClean="0"/>
              <a:t>300 mm, 500 mm, 800 mm </a:t>
            </a:r>
            <a:br>
              <a:rPr lang="de-DE" sz="2000" dirty="0" smtClean="0"/>
            </a:br>
            <a:r>
              <a:rPr lang="de-DE" sz="2000" dirty="0" err="1" smtClean="0"/>
              <a:t>or</a:t>
            </a:r>
            <a:r>
              <a:rPr lang="de-DE" sz="2000" dirty="0" smtClean="0"/>
              <a:t> 1000 mm</a:t>
            </a:r>
            <a:endParaRPr lang="de-DE" sz="2000" dirty="0"/>
          </a:p>
        </p:txBody>
      </p:sp>
      <p:sp>
        <p:nvSpPr>
          <p:cNvPr id="18" name="Rechteck 17"/>
          <p:cNvSpPr/>
          <p:nvPr/>
        </p:nvSpPr>
        <p:spPr>
          <a:xfrm>
            <a:off x="8045924" y="6098870"/>
            <a:ext cx="3773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K. </a:t>
            </a:r>
            <a:r>
              <a:rPr lang="de-DE" sz="1400" dirty="0" err="1" smtClean="0"/>
              <a:t>Jousten</a:t>
            </a:r>
            <a:r>
              <a:rPr lang="de-DE" sz="1400" dirty="0" smtClean="0"/>
              <a:t>, Handbuch Vakuumtechnik (2018)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704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zoid 11"/>
          <p:cNvSpPr/>
          <p:nvPr/>
        </p:nvSpPr>
        <p:spPr>
          <a:xfrm>
            <a:off x="1792941" y="1855593"/>
            <a:ext cx="735106" cy="2954731"/>
          </a:xfrm>
          <a:prstGeom prst="trapezoid">
            <a:avLst>
              <a:gd name="adj" fmla="val 32501"/>
            </a:avLst>
          </a:prstGeom>
          <a:solidFill>
            <a:schemeClr val="bg1"/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7" t="9965" r="11193" b="11081"/>
          <a:stretch/>
        </p:blipFill>
        <p:spPr>
          <a:xfrm>
            <a:off x="9152965" y="2756764"/>
            <a:ext cx="2520000" cy="3146531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</a:t>
            </a:r>
            <a:r>
              <a:rPr lang="de-DE" noProof="0" smtClean="0"/>
              <a:t> Sept 2022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Conductance minimisation – cone </a:t>
            </a:r>
            <a:r>
              <a:rPr lang="de-DE" dirty="0" err="1"/>
              <a:t>solution</a:t>
            </a:r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758977" y="1483743"/>
            <a:ext cx="4196763" cy="459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4"/>
              </a:buBlip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 smtClean="0"/>
              <a:t>Assumptions</a:t>
            </a:r>
            <a:endParaRPr lang="de-DE" sz="2400" dirty="0" smtClean="0"/>
          </a:p>
          <a:p>
            <a:pPr lvl="1"/>
            <a:r>
              <a:rPr lang="de-DE" sz="2000" dirty="0" smtClean="0"/>
              <a:t>Suspension </a:t>
            </a:r>
            <a:r>
              <a:rPr lang="de-DE" sz="2000" dirty="0" err="1" smtClean="0"/>
              <a:t>diameter</a:t>
            </a:r>
            <a:r>
              <a:rPr lang="de-DE" sz="2000" dirty="0" smtClean="0"/>
              <a:t>: 12 mm</a:t>
            </a:r>
          </a:p>
          <a:p>
            <a:pPr lvl="1"/>
            <a:r>
              <a:rPr lang="de-DE" sz="2000" dirty="0" err="1" smtClean="0"/>
              <a:t>Clearance</a:t>
            </a:r>
            <a:r>
              <a:rPr lang="de-DE" sz="2000" dirty="0" smtClean="0"/>
              <a:t> at </a:t>
            </a:r>
            <a:r>
              <a:rPr lang="de-DE" sz="2000" dirty="0" err="1" smtClean="0"/>
              <a:t>bottom</a:t>
            </a:r>
            <a:r>
              <a:rPr lang="de-DE" sz="2000" dirty="0" smtClean="0"/>
              <a:t>: 6 mm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 smtClean="0"/>
              <a:t>Tube </a:t>
            </a:r>
            <a:r>
              <a:rPr lang="de-DE" sz="2000" dirty="0" err="1"/>
              <a:t>length</a:t>
            </a:r>
            <a:r>
              <a:rPr lang="de-DE" sz="2000" dirty="0"/>
              <a:t>: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300 mm, 500 mm, 800 mm </a:t>
            </a:r>
            <a:br>
              <a:rPr lang="de-DE" sz="2000" dirty="0" smtClean="0"/>
            </a:br>
            <a:r>
              <a:rPr lang="de-DE" sz="2000" dirty="0" err="1" smtClean="0"/>
              <a:t>or</a:t>
            </a:r>
            <a:r>
              <a:rPr lang="de-DE" sz="2000" dirty="0" smtClean="0"/>
              <a:t> 1000 mm</a:t>
            </a:r>
            <a:endParaRPr lang="de-DE" sz="2000" dirty="0"/>
          </a:p>
          <a:p>
            <a:pPr lvl="1"/>
            <a:r>
              <a:rPr lang="de-DE" sz="2000" dirty="0" err="1" smtClean="0"/>
              <a:t>Clearance</a:t>
            </a:r>
            <a:r>
              <a:rPr lang="de-DE" sz="2000" dirty="0" smtClean="0"/>
              <a:t> at top: </a:t>
            </a:r>
            <a:br>
              <a:rPr lang="de-DE" sz="2000" dirty="0" smtClean="0"/>
            </a:br>
            <a:r>
              <a:rPr lang="de-DE" sz="2000" dirty="0" smtClean="0"/>
              <a:t>1 mm </a:t>
            </a:r>
            <a:r>
              <a:rPr lang="de-DE" sz="2000" dirty="0" err="1" smtClean="0"/>
              <a:t>or</a:t>
            </a:r>
            <a:r>
              <a:rPr lang="de-DE" sz="2000" dirty="0" smtClean="0"/>
              <a:t> 0.5 </a:t>
            </a:r>
            <a:r>
              <a:rPr lang="de-DE" sz="2000" dirty="0"/>
              <a:t>mm</a:t>
            </a:r>
          </a:p>
          <a:p>
            <a:pPr marL="355579" lvl="1" indent="0">
              <a:buNone/>
            </a:pPr>
            <a:endParaRPr lang="de-DE" sz="2000" dirty="0" smtClean="0"/>
          </a:p>
          <a:p>
            <a:pPr marL="355579" lvl="1" indent="0">
              <a:buNone/>
            </a:pPr>
            <a:endParaRPr lang="de-DE" sz="2000" dirty="0" smtClean="0"/>
          </a:p>
          <a:p>
            <a:pPr marL="0" indent="0" algn="ctr">
              <a:buNone/>
            </a:pPr>
            <a:r>
              <a:rPr lang="de-DE" sz="2000" dirty="0" err="1" smtClean="0"/>
              <a:t>with</a:t>
            </a:r>
            <a:r>
              <a:rPr lang="de-DE" sz="2000" dirty="0" smtClean="0"/>
              <a:t> x/y </a:t>
            </a:r>
            <a:r>
              <a:rPr lang="de-DE" sz="2000" dirty="0" err="1" smtClean="0"/>
              <a:t>table</a:t>
            </a:r>
            <a:r>
              <a:rPr lang="de-DE" sz="2000" dirty="0" smtClean="0"/>
              <a:t> </a:t>
            </a:r>
            <a:r>
              <a:rPr lang="de-DE" sz="2000" dirty="0" err="1" smtClean="0"/>
              <a:t>moving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smaller</a:t>
            </a:r>
            <a:r>
              <a:rPr lang="de-DE" sz="2000" dirty="0" smtClean="0"/>
              <a:t> </a:t>
            </a:r>
            <a:r>
              <a:rPr lang="de-DE" sz="2000" dirty="0" err="1" smtClean="0"/>
              <a:t>opening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position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/>
              <a:t>suspension</a:t>
            </a:r>
            <a:r>
              <a:rPr lang="de-DE" sz="2000" dirty="0"/>
              <a:t> </a:t>
            </a:r>
            <a:r>
              <a:rPr lang="de-DE" sz="2000" dirty="0" err="1" smtClean="0"/>
              <a:t>cable</a:t>
            </a:r>
            <a:r>
              <a:rPr lang="de-DE" sz="2133" dirty="0" smtClean="0"/>
              <a:t/>
            </a:r>
            <a:br>
              <a:rPr lang="de-DE" sz="2133" dirty="0" smtClean="0"/>
            </a:br>
            <a:endParaRPr lang="de-DE" sz="2400" dirty="0" smtClean="0"/>
          </a:p>
        </p:txBody>
      </p:sp>
      <p:sp>
        <p:nvSpPr>
          <p:cNvPr id="11" name="Pfeil nach unten 10"/>
          <p:cNvSpPr/>
          <p:nvPr/>
        </p:nvSpPr>
        <p:spPr>
          <a:xfrm rot="10800000">
            <a:off x="6480840" y="4403726"/>
            <a:ext cx="484095" cy="576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9" name="Gerader Verbinder 18"/>
          <p:cNvCxnSpPr/>
          <p:nvPr/>
        </p:nvCxnSpPr>
        <p:spPr>
          <a:xfrm>
            <a:off x="723157" y="4810885"/>
            <a:ext cx="284479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1807230" y="4783896"/>
            <a:ext cx="697847" cy="19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/>
          <p:cNvCxnSpPr/>
          <p:nvPr/>
        </p:nvCxnSpPr>
        <p:spPr>
          <a:xfrm flipH="1">
            <a:off x="2163023" y="1667334"/>
            <a:ext cx="12436" cy="36935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2214585" y="3826703"/>
            <a:ext cx="868973" cy="449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561457" y="3271715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Suspension </a:t>
            </a:r>
            <a:br>
              <a:rPr lang="de-DE" sz="1600" dirty="0" smtClean="0"/>
            </a:br>
            <a:r>
              <a:rPr lang="de-DE" sz="1600" dirty="0" smtClean="0"/>
              <a:t>(</a:t>
            </a:r>
            <a:r>
              <a:rPr lang="de-DE" sz="1600" dirty="0" err="1" smtClean="0"/>
              <a:t>fibre</a:t>
            </a:r>
            <a:r>
              <a:rPr lang="de-DE" sz="1600" dirty="0" smtClean="0"/>
              <a:t> + </a:t>
            </a:r>
            <a:r>
              <a:rPr lang="de-DE" sz="1600" dirty="0" err="1" smtClean="0"/>
              <a:t>cabling</a:t>
            </a:r>
            <a:r>
              <a:rPr lang="de-DE" sz="1600" dirty="0" smtClean="0"/>
              <a:t> + </a:t>
            </a:r>
            <a:r>
              <a:rPr lang="de-DE" sz="1600" dirty="0" err="1" smtClean="0"/>
              <a:t>glue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1032320" y="3445691"/>
            <a:ext cx="784592" cy="524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84267" y="3124460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Conical</a:t>
            </a:r>
            <a:r>
              <a:rPr lang="de-DE" sz="1600" dirty="0" smtClean="0"/>
              <a:t> </a:t>
            </a:r>
            <a:r>
              <a:rPr lang="de-DE" sz="1600" dirty="0" err="1" smtClean="0"/>
              <a:t>tube</a:t>
            </a:r>
            <a:endParaRPr lang="de-DE" sz="1600" dirty="0"/>
          </a:p>
        </p:txBody>
      </p:sp>
      <p:cxnSp>
        <p:nvCxnSpPr>
          <p:cNvPr id="24" name="Gerade Verbindung mit Pfeil 23"/>
          <p:cNvCxnSpPr>
            <a:stCxn id="25" idx="1"/>
          </p:cNvCxnSpPr>
          <p:nvPr/>
        </p:nvCxnSpPr>
        <p:spPr>
          <a:xfrm flipH="1" flipV="1">
            <a:off x="2528047" y="1966526"/>
            <a:ext cx="355958" cy="42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884005" y="1851152"/>
            <a:ext cx="2149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Connected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smtClean="0"/>
              <a:t>x/y table </a:t>
            </a:r>
          </a:p>
          <a:p>
            <a:r>
              <a:rPr lang="de-DE" sz="1600" smtClean="0"/>
              <a:t>at top very small clearance</a:t>
            </a:r>
            <a:endParaRPr lang="de-DE" sz="1600" dirty="0"/>
          </a:p>
        </p:txBody>
      </p:sp>
      <p:cxnSp>
        <p:nvCxnSpPr>
          <p:cNvPr id="29" name="Gerade Verbindung mit Pfeil 28"/>
          <p:cNvCxnSpPr/>
          <p:nvPr/>
        </p:nvCxnSpPr>
        <p:spPr>
          <a:xfrm flipH="1" flipV="1">
            <a:off x="2354428" y="4845915"/>
            <a:ext cx="327790" cy="358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2704251" y="5072298"/>
            <a:ext cx="2329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 smtClean="0"/>
              <a:t>Clearance</a:t>
            </a:r>
            <a:r>
              <a:rPr lang="de-DE" sz="1600" smtClean="0"/>
              <a:t>  </a:t>
            </a:r>
          </a:p>
          <a:p>
            <a:r>
              <a:rPr lang="de-DE" sz="1600" smtClean="0"/>
              <a:t>much larger since not movable</a:t>
            </a:r>
            <a:endParaRPr lang="de-DE" sz="1600" dirty="0"/>
          </a:p>
        </p:txBody>
      </p:sp>
      <p:cxnSp>
        <p:nvCxnSpPr>
          <p:cNvPr id="16" name="Gerader Verbinder 15"/>
          <p:cNvCxnSpPr/>
          <p:nvPr/>
        </p:nvCxnSpPr>
        <p:spPr>
          <a:xfrm>
            <a:off x="1991357" y="1851152"/>
            <a:ext cx="726141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</a:t>
            </a:r>
            <a:r>
              <a:rPr lang="de-DE" noProof="0" smtClean="0"/>
              <a:t> Sept 2022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Calculated</a:t>
            </a:r>
            <a:r>
              <a:rPr lang="de-DE" dirty="0"/>
              <a:t> </a:t>
            </a:r>
            <a:r>
              <a:rPr lang="de-DE" dirty="0" smtClean="0"/>
              <a:t>gas </a:t>
            </a:r>
            <a:r>
              <a:rPr lang="de-DE" dirty="0" err="1" smtClean="0"/>
              <a:t>flows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tower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mirror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6831533"/>
              </p:ext>
            </p:extLst>
          </p:nvPr>
        </p:nvGraphicFramePr>
        <p:xfrm>
          <a:off x="527996" y="1474825"/>
          <a:ext cx="11197838" cy="437201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9133"/>
                <a:gridCol w="1183342"/>
                <a:gridCol w="1032734"/>
                <a:gridCol w="1056042"/>
                <a:gridCol w="1084729"/>
                <a:gridCol w="1151069"/>
                <a:gridCol w="1312433"/>
                <a:gridCol w="1290917"/>
                <a:gridCol w="1226372"/>
                <a:gridCol w="1151067"/>
              </a:tblGrid>
              <a:tr h="576000">
                <a:tc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Radius </a:t>
                      </a:r>
                      <a:r>
                        <a:rPr lang="de-DE" sz="1600" u="none" strike="noStrike" dirty="0" err="1">
                          <a:effectLst/>
                        </a:rPr>
                        <a:t>suspension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Radius </a:t>
                      </a:r>
                      <a:r>
                        <a:rPr lang="de-DE" sz="1600" u="none" strike="noStrike" dirty="0" err="1">
                          <a:effectLst/>
                        </a:rPr>
                        <a:t>opening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Radius </a:t>
                      </a:r>
                      <a:r>
                        <a:rPr lang="de-DE" sz="1600" u="none" strike="noStrike" dirty="0" err="1">
                          <a:effectLst/>
                        </a:rPr>
                        <a:t>opening</a:t>
                      </a:r>
                      <a:r>
                        <a:rPr lang="de-DE" sz="1600" u="none" strike="noStrike" dirty="0">
                          <a:effectLst/>
                        </a:rPr>
                        <a:t> 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effectLst/>
                        </a:rPr>
                        <a:t>Clearance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effectLst/>
                        </a:rPr>
                        <a:t>Orifice</a:t>
                      </a:r>
                      <a:r>
                        <a:rPr lang="de-DE" sz="1600" u="none" strike="noStrike" dirty="0">
                          <a:effectLst/>
                        </a:rPr>
                        <a:t>/</a:t>
                      </a:r>
                      <a:r>
                        <a:rPr lang="de-DE" sz="1600" u="none" strike="noStrike" dirty="0" err="1">
                          <a:effectLst/>
                        </a:rPr>
                        <a:t>tube</a:t>
                      </a:r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length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</a:rPr>
                        <a:t>Transmission </a:t>
                      </a:r>
                      <a:r>
                        <a:rPr lang="de-DE" sz="1600" u="none" strike="noStrike" dirty="0" err="1">
                          <a:effectLst/>
                        </a:rPr>
                        <a:t>surface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</a:rPr>
                        <a:t>Transmission </a:t>
                      </a:r>
                      <a:r>
                        <a:rPr lang="de-DE" sz="1600" u="none" strike="noStrike" dirty="0" err="1">
                          <a:effectLst/>
                        </a:rPr>
                        <a:t>probability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effectLst/>
                        </a:rPr>
                        <a:t>Conductance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Gas </a:t>
                      </a:r>
                      <a:r>
                        <a:rPr lang="de-DE" sz="1600" u="none" strike="noStrike" dirty="0" err="1">
                          <a:effectLst/>
                        </a:rPr>
                        <a:t>flow</a:t>
                      </a:r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to</a:t>
                      </a:r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mirror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err="1" smtClean="0">
                          <a:effectLst/>
                        </a:rPr>
                        <a:t>r</a:t>
                      </a:r>
                      <a:r>
                        <a:rPr lang="de-DE" sz="1600" u="none" strike="noStrike" baseline="-25000" dirty="0" err="1" smtClean="0">
                          <a:effectLst/>
                        </a:rPr>
                        <a:t>i</a:t>
                      </a:r>
                      <a:endParaRPr lang="de-DE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err="1" smtClean="0">
                          <a:effectLst/>
                        </a:rPr>
                        <a:t>r</a:t>
                      </a:r>
                      <a:r>
                        <a:rPr lang="de-DE" sz="1600" u="none" strike="noStrike" baseline="-25000" dirty="0" err="1" smtClean="0">
                          <a:effectLst/>
                        </a:rPr>
                        <a:t>o</a:t>
                      </a:r>
                      <a:endParaRPr lang="de-DE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smtClean="0">
                          <a:effectLst/>
                        </a:rPr>
                        <a:t>r</a:t>
                      </a:r>
                      <a:r>
                        <a:rPr lang="de-DE" sz="1600" u="none" strike="noStrike" baseline="-25000" dirty="0" smtClean="0">
                          <a:effectLst/>
                        </a:rPr>
                        <a:t>o2</a:t>
                      </a:r>
                      <a:endParaRPr lang="de-DE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 err="1">
                          <a:effectLst/>
                        </a:rPr>
                        <a:t>dr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l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A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P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C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Q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(mm)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(m²)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(m³/s)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(</a:t>
                      </a:r>
                      <a:r>
                        <a:rPr lang="de-DE" sz="1600" u="none" strike="noStrike" dirty="0" err="1">
                          <a:effectLst/>
                        </a:rPr>
                        <a:t>Pa</a:t>
                      </a:r>
                      <a:r>
                        <a:rPr lang="de-DE" sz="1600" u="none" strike="noStrike" dirty="0">
                          <a:effectLst/>
                        </a:rPr>
                        <a:t> m³/s)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orifice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12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0.5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3.39E-04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0.95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1.41E-01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1.41E-06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</a:tr>
              <a:tr h="36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1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0.5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4.08E-05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0.80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1.43E-02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1.43E-07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</a:tr>
              <a:tr h="36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6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6.5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0.5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0.5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1.96E-05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0.70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6.03E-03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6.03E-08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/>
                </a:tc>
              </a:tr>
              <a:tr h="36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tube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12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6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300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3.39E-04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8.19E-03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8.19E-08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6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12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500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3.39E-04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5.21E-03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5.21E-08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">
                <a:tc vMerge="1">
                  <a:txBody>
                    <a:bodyPr/>
                    <a:lstStyle/>
                    <a:p>
                      <a:pPr algn="ctr" fontAlgn="b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3.39E-04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3.72E-03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3.72E-08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">
                <a:tc vMerge="1">
                  <a:txBody>
                    <a:bodyPr/>
                    <a:lstStyle/>
                    <a:p>
                      <a:pPr algn="ctr" fontAlgn="b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3.39E-04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2.97E-03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2.97E-08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cone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4.08E-05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1.21E-03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1.21E-08</a:t>
                      </a:r>
                    </a:p>
                  </a:txBody>
                  <a:tcPr marL="3366" marR="3366" marT="3366" marB="0" anchor="ctr"/>
                </a:tc>
              </a:tr>
              <a:tr h="36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1.96E-05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6.01E-04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6.01E-09</a:t>
                      </a:r>
                    </a:p>
                  </a:txBody>
                  <a:tcPr marL="3366" marR="3366" marT="3366" marB="0" anchor="ctr"/>
                </a:tc>
              </a:tr>
              <a:tr h="36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1.96E-05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3.70E-04</a:t>
                      </a:r>
                    </a:p>
                  </a:txBody>
                  <a:tcPr marL="3366" marR="3366" marT="33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3.70E-09</a:t>
                      </a:r>
                    </a:p>
                  </a:txBody>
                  <a:tcPr marL="3366" marR="3366" marT="3366" marB="0" anchor="ctr"/>
                </a:tc>
              </a:tr>
              <a:tr h="36000">
                <a:tc vMerge="1">
                  <a:txBody>
                    <a:bodyPr/>
                    <a:lstStyle/>
                    <a:p>
                      <a:pPr algn="ctr" fontAlgn="ctr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1.96E-05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2.37E-04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2.37E-09</a:t>
                      </a:r>
                    </a:p>
                  </a:txBody>
                  <a:tcPr marL="7620" marR="7620" marT="7620" marB="0" anchor="b"/>
                </a:tc>
              </a:tr>
              <a:tr h="36000">
                <a:tc vMerge="1">
                  <a:txBody>
                    <a:bodyPr/>
                    <a:lstStyle/>
                    <a:p>
                      <a:pPr algn="ctr" fontAlgn="ctr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6" marR="3366" marT="336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1.96E-05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1.91E-04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1.91E-09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0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28000" y="1604735"/>
            <a:ext cx="11215765" cy="4593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Best </a:t>
            </a:r>
            <a:r>
              <a:rPr lang="en-GB" sz="2400" dirty="0" smtClean="0"/>
              <a:t>geometric </a:t>
            </a:r>
            <a:r>
              <a:rPr lang="en-GB" sz="2400" dirty="0"/>
              <a:t>solution of tower </a:t>
            </a:r>
            <a:r>
              <a:rPr lang="en-GB" sz="2400" dirty="0" smtClean="0"/>
              <a:t>isolation: combination </a:t>
            </a:r>
            <a:r>
              <a:rPr lang="en-GB" sz="2400" dirty="0"/>
              <a:t>of long conical tube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(1 m) with actively moving </a:t>
            </a:r>
            <a:r>
              <a:rPr lang="en-GB" sz="2400" dirty="0"/>
              <a:t>orifice of very small </a:t>
            </a:r>
            <a:r>
              <a:rPr lang="en-GB" sz="2400" dirty="0" smtClean="0"/>
              <a:t>clearance (0.5 mm)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  <a:r>
              <a:rPr lang="en-GB" sz="2400" b="1" dirty="0" smtClean="0">
                <a:sym typeface="Wingdings" panose="05000000000000000000" pitchFamily="2" charset="2"/>
              </a:rPr>
              <a:t>Gas flow from tower influence still is </a:t>
            </a:r>
            <a:r>
              <a:rPr lang="en-GB" sz="2400" b="1" dirty="0" smtClean="0"/>
              <a:t>1.9</a:t>
            </a:r>
            <a:r>
              <a:rPr lang="en-GB" sz="2400" b="1" baseline="30000" dirty="0" smtClean="0"/>
              <a:t>.</a:t>
            </a:r>
            <a:r>
              <a:rPr lang="en-GB" sz="2400" b="1" dirty="0" smtClean="0"/>
              <a:t>10</a:t>
            </a:r>
            <a:r>
              <a:rPr lang="en-GB" sz="2400" b="1" baseline="30000" dirty="0" smtClean="0"/>
              <a:t>-9</a:t>
            </a:r>
            <a:r>
              <a:rPr lang="en-GB" sz="2400" b="1" dirty="0" smtClean="0"/>
              <a:t> </a:t>
            </a:r>
            <a:r>
              <a:rPr lang="en-GB" sz="2400" b="1" dirty="0" smtClean="0"/>
              <a:t>Pa</a:t>
            </a:r>
            <a:r>
              <a:rPr lang="en-GB" sz="2400" b="1" baseline="30000" dirty="0" smtClean="0"/>
              <a:t>.</a:t>
            </a:r>
            <a:r>
              <a:rPr lang="en-GB" sz="2400" b="1" dirty="0" smtClean="0"/>
              <a:t>m</a:t>
            </a:r>
            <a:r>
              <a:rPr lang="en-GB" sz="2400" b="1" baseline="30000" dirty="0" smtClean="0"/>
              <a:t>3</a:t>
            </a:r>
            <a:r>
              <a:rPr lang="en-GB" sz="2400" b="1" dirty="0" smtClean="0"/>
              <a:t>/s</a:t>
            </a:r>
            <a:endParaRPr lang="en-GB" sz="2400" dirty="0" smtClean="0"/>
          </a:p>
          <a:p>
            <a:r>
              <a:rPr lang="en-GB" sz="2400" dirty="0" smtClean="0"/>
              <a:t>Extra pressure reduction by factor 10 in tower required </a:t>
            </a:r>
            <a:r>
              <a:rPr lang="de-DE" sz="2400" dirty="0"/>
              <a:t>(</a:t>
            </a:r>
            <a:r>
              <a:rPr lang="de-DE" sz="2400" dirty="0" err="1"/>
              <a:t>by</a:t>
            </a:r>
            <a:r>
              <a:rPr lang="de-DE" sz="2400" dirty="0"/>
              <a:t> additional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 smtClean="0"/>
              <a:t>reduce</a:t>
            </a:r>
            <a:r>
              <a:rPr lang="de-DE" sz="2400" dirty="0"/>
              <a:t> </a:t>
            </a:r>
            <a:r>
              <a:rPr lang="de-DE" sz="2400" dirty="0" smtClean="0"/>
              <a:t>outgassing </a:t>
            </a:r>
            <a:r>
              <a:rPr lang="de-DE" sz="2400" dirty="0" err="1"/>
              <a:t>and</a:t>
            </a:r>
            <a:r>
              <a:rPr lang="de-DE" sz="2400" dirty="0"/>
              <a:t>/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 smtClean="0"/>
              <a:t>increase</a:t>
            </a:r>
            <a:r>
              <a:rPr lang="de-DE" sz="2400" dirty="0" smtClean="0"/>
              <a:t> </a:t>
            </a:r>
            <a:r>
              <a:rPr lang="de-DE" sz="2400" dirty="0" err="1" smtClean="0"/>
              <a:t>pumping</a:t>
            </a:r>
            <a:r>
              <a:rPr lang="de-DE" sz="2400" dirty="0" smtClean="0"/>
              <a:t> </a:t>
            </a:r>
            <a:r>
              <a:rPr lang="de-DE" sz="2400" dirty="0" err="1"/>
              <a:t>speed</a:t>
            </a:r>
            <a:r>
              <a:rPr lang="de-DE" sz="2400" dirty="0"/>
              <a:t>, </a:t>
            </a:r>
            <a:r>
              <a:rPr lang="de-DE" sz="2400" dirty="0" err="1"/>
              <a:t>most</a:t>
            </a:r>
            <a:r>
              <a:rPr lang="de-DE" sz="2400" dirty="0"/>
              <a:t> </a:t>
            </a:r>
            <a:r>
              <a:rPr lang="de-DE" sz="2400" dirty="0" err="1"/>
              <a:t>probably</a:t>
            </a:r>
            <a:r>
              <a:rPr lang="de-DE" sz="2400" dirty="0"/>
              <a:t> </a:t>
            </a:r>
            <a:r>
              <a:rPr lang="de-DE" sz="2400" dirty="0" err="1"/>
              <a:t>cryopumping</a:t>
            </a:r>
            <a:r>
              <a:rPr lang="de-DE" sz="2400" dirty="0" smtClean="0"/>
              <a:t>)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 smtClean="0"/>
              <a:t>Next gas </a:t>
            </a:r>
            <a:r>
              <a:rPr lang="de-DE" sz="2400" dirty="0" err="1" smtClean="0"/>
              <a:t>source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implemented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 </a:t>
            </a:r>
            <a:r>
              <a:rPr lang="de-DE" dirty="0" smtClean="0"/>
              <a:t>Sept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9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881</Words>
  <Application>Microsoft Office PowerPoint</Application>
  <PresentationFormat>Breitbild</PresentationFormat>
  <Paragraphs>287</Paragraphs>
  <Slides>15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Folienmaster_Form</vt:lpstr>
      <vt:lpstr>Folienmaster_Punkte</vt:lpstr>
      <vt:lpstr>PowerPoint-Präsentation</vt:lpstr>
      <vt:lpstr>Gas sources for ET-LF</vt:lpstr>
      <vt:lpstr>Second gas source</vt:lpstr>
      <vt:lpstr>Gas flow from upper tower towards the cryogenic mirror </vt:lpstr>
      <vt:lpstr>Conductance minimisation – orifice solution</vt:lpstr>
      <vt:lpstr>Conductance minimisation – tube solution</vt:lpstr>
      <vt:lpstr>Conductance minimisation – cone solution</vt:lpstr>
      <vt:lpstr>Calculated gas flows from tower to mirror</vt:lpstr>
      <vt:lpstr>Results</vt:lpstr>
      <vt:lpstr>Third gas source</vt:lpstr>
      <vt:lpstr>Details of third gas source</vt:lpstr>
      <vt:lpstr>Complete model established</vt:lpstr>
      <vt:lpstr>First results</vt:lpstr>
      <vt:lpstr>Conclusions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Hanke</cp:lastModifiedBy>
  <cp:revision>565</cp:revision>
  <cp:lastPrinted>2022-03-01T15:10:40Z</cp:lastPrinted>
  <dcterms:created xsi:type="dcterms:W3CDTF">2017-12-07T14:50:50Z</dcterms:created>
  <dcterms:modified xsi:type="dcterms:W3CDTF">2022-09-29T17:40:16Z</dcterms:modified>
</cp:coreProperties>
</file>