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4" r:id="rId2"/>
    <p:sldId id="316" r:id="rId3"/>
    <p:sldId id="258" r:id="rId4"/>
    <p:sldId id="333" r:id="rId5"/>
    <p:sldId id="334" r:id="rId6"/>
    <p:sldId id="325" r:id="rId7"/>
    <p:sldId id="326" r:id="rId8"/>
    <p:sldId id="335" r:id="rId9"/>
    <p:sldId id="299" r:id="rId10"/>
    <p:sldId id="350" r:id="rId11"/>
    <p:sldId id="351" r:id="rId12"/>
    <p:sldId id="352" r:id="rId13"/>
    <p:sldId id="353" r:id="rId14"/>
    <p:sldId id="356" r:id="rId15"/>
    <p:sldId id="357" r:id="rId16"/>
    <p:sldId id="336" r:id="rId17"/>
    <p:sldId id="359" r:id="rId18"/>
    <p:sldId id="358" r:id="rId19"/>
    <p:sldId id="342" r:id="rId20"/>
    <p:sldId id="294" r:id="rId21"/>
    <p:sldId id="295" r:id="rId22"/>
    <p:sldId id="262" r:id="rId23"/>
    <p:sldId id="340" r:id="rId24"/>
    <p:sldId id="360" r:id="rId2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2932491-F677-0549-81EF-6CF73EDC69EE}">
          <p14:sldIdLst>
            <p14:sldId id="314"/>
            <p14:sldId id="316"/>
            <p14:sldId id="258"/>
            <p14:sldId id="333"/>
            <p14:sldId id="334"/>
            <p14:sldId id="325"/>
            <p14:sldId id="326"/>
            <p14:sldId id="335"/>
            <p14:sldId id="299"/>
            <p14:sldId id="350"/>
            <p14:sldId id="351"/>
            <p14:sldId id="352"/>
            <p14:sldId id="353"/>
            <p14:sldId id="356"/>
            <p14:sldId id="357"/>
            <p14:sldId id="336"/>
            <p14:sldId id="359"/>
            <p14:sldId id="358"/>
            <p14:sldId id="342"/>
            <p14:sldId id="294"/>
            <p14:sldId id="295"/>
            <p14:sldId id="262"/>
            <p14:sldId id="340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CE"/>
    <a:srgbClr val="0091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833"/>
    <p:restoredTop sz="88393"/>
  </p:normalViewPr>
  <p:slideViewPr>
    <p:cSldViewPr snapToGrid="0" snapToObjects="1">
      <p:cViewPr>
        <p:scale>
          <a:sx n="79" d="100"/>
          <a:sy n="79" d="100"/>
        </p:scale>
        <p:origin x="2544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1658C-AB03-7A45-AA13-220FE1447FFE}" type="datetime1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C82F-1C4F-2C41-B21D-80BD6455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4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9C7BC-F812-1144-8F40-DC7466CF4D7A}" type="datetime1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C017-25BA-E046-9A39-29A357B14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53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AC017-25BA-E046-9A39-29A357B140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EA27F-7B92-8449-9D99-0F4B298859A3}" type="datetime1">
              <a:rPr lang="it-IT" smtClean="0"/>
              <a:t>28/09/22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8033-A042-E842-B215-1A8E44B68197}" type="datetime1">
              <a:rPr lang="it-IT" smtClean="0"/>
              <a:t>28/09/22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455D-DC90-D34F-8F52-C24D07860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1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8235-2173-B840-A865-B592D04BD588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E4A8-CE1B-1949-9D49-45932CE20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BC506-7A91-AC48-B994-02180465B6ED}" type="datetime1">
              <a:rPr lang="it-IT" smtClean="0"/>
              <a:t>28/09/22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11C9D5-CB09-A648-88ED-AF23446F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7"/>
            <a:ext cx="8229600" cy="58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534D7-84DD-8246-8FB1-D3EFC82E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3350"/>
            <a:ext cx="6096000" cy="405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44BCF-5E15-FE48-9A7B-3C9C745FC029}"/>
              </a:ext>
            </a:extLst>
          </p:cNvPr>
          <p:cNvSpPr txBox="1"/>
          <p:nvPr/>
        </p:nvSpPr>
        <p:spPr>
          <a:xfrm>
            <a:off x="2351314" y="5861957"/>
            <a:ext cx="50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all started with  “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dispari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353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33E9C-9752-D540-A8C9-CF40AF46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4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A4DF0-B808-8E43-A89B-240B03949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8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68953-5378-4C45-B367-5472217B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05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F5368-5B11-8F48-8112-3ED4F744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2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3F161-161E-7244-A33D-0529EC527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89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455D-DC90-D34F-8F52-C24D07860538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Untitled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eCloudGroupPhoto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33504"/>
            <a:ext cx="5638800" cy="2897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163AB9-99EC-F546-AC9E-453CF5D3F39B}"/>
              </a:ext>
            </a:extLst>
          </p:cNvPr>
          <p:cNvSpPr/>
          <p:nvPr/>
        </p:nvSpPr>
        <p:spPr>
          <a:xfrm>
            <a:off x="4572000" y="5261113"/>
            <a:ext cx="1192696" cy="3578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Ecoud22: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127C8DF-633B-9F4E-9073-5731BFC406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736FA-A01E-5547-A1F3-BD5E2F541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8" t="20170" r="7889" b="20148"/>
          <a:stretch/>
        </p:blipFill>
        <p:spPr>
          <a:xfrm>
            <a:off x="3505201" y="2233504"/>
            <a:ext cx="5638800" cy="28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6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Red T shirt more blue ones!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78021-9EDE-1044-97F2-14FC6761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760"/>
            <a:ext cx="6096000" cy="384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6DFB6-FE3B-6844-8E75-2054384F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187" y="3001876"/>
            <a:ext cx="5208814" cy="389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6600F-9EC7-C24F-9503-DC352FF6FBFB}"/>
              </a:ext>
            </a:extLst>
          </p:cNvPr>
          <p:cNvSpPr txBox="1"/>
          <p:nvPr/>
        </p:nvSpPr>
        <p:spPr>
          <a:xfrm>
            <a:off x="832757" y="5355771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Fake pictures</a:t>
            </a:r>
          </a:p>
        </p:txBody>
      </p:sp>
    </p:spTree>
    <p:extLst>
      <p:ext uri="{BB962C8B-B14F-4D97-AF65-F5344CB8AC3E}">
        <p14:creationId xmlns:p14="http://schemas.microsoft.com/office/powerpoint/2010/main" val="2583966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Red T shirts more blue ones!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69D69-2DEC-4542-BE16-4046CB0F5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2" t="6853" r="1104" b="-2233"/>
          <a:stretch/>
        </p:blipFill>
        <p:spPr>
          <a:xfrm>
            <a:off x="71242" y="2092689"/>
            <a:ext cx="9001516" cy="39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42" y="30860"/>
            <a:ext cx="848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Comic Sans MS"/>
              </a:rPr>
              <a:t>Special thanks to: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B1798-7878-2846-B7BD-EBD86DB29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86" y="1413461"/>
            <a:ext cx="1629458" cy="82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40018A-3D73-384D-8091-F117A3BCDA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674" y="1337714"/>
            <a:ext cx="1197259" cy="94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5B6715-E648-3B47-85FD-662F294EE520}"/>
              </a:ext>
            </a:extLst>
          </p:cNvPr>
          <p:cNvSpPr txBox="1"/>
          <p:nvPr/>
        </p:nvSpPr>
        <p:spPr>
          <a:xfrm>
            <a:off x="4296449" y="847969"/>
            <a:ext cx="345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/>
              <a:t>Laboratori</a:t>
            </a:r>
            <a:r>
              <a:rPr lang="en-GB" sz="2000" b="1" dirty="0"/>
              <a:t> </a:t>
            </a:r>
            <a:r>
              <a:rPr lang="en-GB" sz="2000" b="1" dirty="0" err="1"/>
              <a:t>Nazionali</a:t>
            </a:r>
            <a:r>
              <a:rPr lang="en-GB" sz="2000" b="1" dirty="0"/>
              <a:t> di Frascati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1E1D69-B0C0-2549-A193-16169D1BC115}"/>
              </a:ext>
            </a:extLst>
          </p:cNvPr>
          <p:cNvSpPr txBox="1"/>
          <p:nvPr/>
        </p:nvSpPr>
        <p:spPr>
          <a:xfrm>
            <a:off x="1608736" y="834080"/>
            <a:ext cx="2407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INFN- </a:t>
            </a:r>
            <a:r>
              <a:rPr lang="en-GB" sz="2000" b="1" dirty="0" err="1"/>
              <a:t>Sezione</a:t>
            </a:r>
            <a:r>
              <a:rPr lang="en-GB" sz="2000" b="1" dirty="0"/>
              <a:t> di Pisa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3058AB-2A47-3348-914E-5DFA92BF1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3059355"/>
            <a:ext cx="8877300" cy="3835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298AC9-2449-D643-9D78-A840AA8CF761}"/>
              </a:ext>
            </a:extLst>
          </p:cNvPr>
          <p:cNvSpPr txBox="1"/>
          <p:nvPr/>
        </p:nvSpPr>
        <p:spPr>
          <a:xfrm>
            <a:off x="382640" y="2738106"/>
            <a:ext cx="2265684" cy="10387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mic Sans MS"/>
              </a:rPr>
              <a:t>And: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GB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C527E3-B787-ED44-B0E6-E00169E6E490}"/>
              </a:ext>
            </a:extLst>
          </p:cNvPr>
          <p:cNvCxnSpPr>
            <a:cxnSpLocks/>
          </p:cNvCxnSpPr>
          <p:nvPr/>
        </p:nvCxnSpPr>
        <p:spPr>
          <a:xfrm flipV="1">
            <a:off x="3260035" y="2198535"/>
            <a:ext cx="1036414" cy="12470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72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AA878-0123-3743-853C-2F383830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123909"/>
            <a:ext cx="6252210" cy="1143000"/>
          </a:xfrm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Conclusions</a:t>
            </a:r>
            <a:r>
              <a:rPr lang="it-IT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4EDBA-39C0-3143-BF74-7AA9CBD8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3956825"/>
            <a:ext cx="3339454" cy="235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A5958-DA13-9549-855E-D4024FE2BFFC}"/>
              </a:ext>
            </a:extLst>
          </p:cNvPr>
          <p:cNvSpPr txBox="1"/>
          <p:nvPr/>
        </p:nvSpPr>
        <p:spPr>
          <a:xfrm>
            <a:off x="3620776" y="2118241"/>
            <a:ext cx="550736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Times New Roman"/>
              </a:rPr>
              <a:t> General consideration</a:t>
            </a:r>
            <a:br>
              <a:rPr lang="en-US" sz="3600" b="1" dirty="0">
                <a:latin typeface="Times New Roman"/>
                <a:cs typeface="Times New Roman"/>
              </a:rPr>
            </a:br>
            <a:endParaRPr lang="en-US" sz="3600" b="1" dirty="0"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Times New Roman"/>
              </a:rPr>
              <a:t>The “football match” </a:t>
            </a:r>
            <a:br>
              <a:rPr lang="en-US" sz="3600" b="1" dirty="0"/>
            </a:br>
            <a:endParaRPr lang="en-US" sz="3600" b="1" dirty="0"/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Times New Roman"/>
                <a:cs typeface="Times New Roman"/>
              </a:rPr>
              <a:t>Special thanks</a:t>
            </a:r>
          </a:p>
          <a:p>
            <a:endParaRPr lang="en-US" sz="1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i="1" dirty="0">
              <a:latin typeface="Eurostile" charset="0"/>
              <a:ea typeface="Eurostile" charset="0"/>
              <a:cs typeface="Eurost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5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1384" y="1144619"/>
            <a:ext cx="50526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With me: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Local Organizing Committee</a:t>
            </a:r>
          </a:p>
          <a:p>
            <a:pPr algn="l"/>
            <a:r>
              <a:rPr lang="en-US" sz="2800" b="0" i="0" dirty="0">
                <a:effectLst/>
                <a:latin typeface="Liberation Serif"/>
              </a:rPr>
              <a:t>Marco </a:t>
            </a:r>
            <a:r>
              <a:rPr lang="en-US" sz="2800" b="0" i="0" dirty="0" err="1">
                <a:effectLst/>
                <a:latin typeface="Liberation Serif"/>
              </a:rPr>
              <a:t>Angelucci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effectLst/>
                <a:latin typeface="Liberation Serif"/>
              </a:rPr>
              <a:t>Andrea </a:t>
            </a:r>
            <a:r>
              <a:rPr lang="en-US" sz="2800" b="0" i="0" dirty="0" err="1">
                <a:effectLst/>
                <a:latin typeface="Liberation Serif"/>
              </a:rPr>
              <a:t>Liedl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Liberation Serif"/>
              </a:rPr>
              <a:t>Laura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Liberation Serif"/>
              </a:rPr>
              <a:t>Natoli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effectLst/>
                <a:latin typeface="Liberation Serif"/>
              </a:rPr>
              <a:t>Luisa </a:t>
            </a:r>
            <a:r>
              <a:rPr lang="en-US" sz="2800" b="0" i="0" dirty="0" err="1">
                <a:effectLst/>
                <a:latin typeface="Liberation Serif"/>
              </a:rPr>
              <a:t>Spallino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 dirty="0">
                <a:effectLst/>
                <a:latin typeface="Liberation Serif"/>
              </a:rPr>
              <a:t>Vinicio </a:t>
            </a:r>
            <a:r>
              <a:rPr lang="en-US" sz="2800" b="0" i="0" dirty="0" err="1">
                <a:effectLst/>
                <a:latin typeface="Liberation Serif"/>
              </a:rPr>
              <a:t>Tullio</a:t>
            </a:r>
            <a:r>
              <a:rPr lang="en-US" sz="2800" b="0" i="0" dirty="0">
                <a:effectLst/>
                <a:latin typeface="Liberation Serif"/>
              </a:rPr>
              <a:t> (INFN - LNF)</a:t>
            </a:r>
            <a:endParaRPr lang="en-US" sz="2800" b="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9144000" cy="83099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Preparatory part: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F1128-7460-DF4A-B802-ADCF175CB767}"/>
              </a:ext>
            </a:extLst>
          </p:cNvPr>
          <p:cNvSpPr txBox="1"/>
          <p:nvPr/>
        </p:nvSpPr>
        <p:spPr>
          <a:xfrm>
            <a:off x="4197306" y="4491591"/>
            <a:ext cx="42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PS: I just checked: 1993 mails in our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EcloudGWDvac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mailbox.....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F843-53E4-5642-B080-22C65933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4344293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9144000" cy="83099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Times New Roman"/>
              </a:rPr>
              <a:t>Preparatory part: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C9CAE93-4A02-4842-B6E2-837C2198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07" y="17035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A4043-A2C7-5F40-A2C8-64B3C4A7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234" y="830999"/>
            <a:ext cx="4763859" cy="5877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ED654-C6A8-E34C-A7D8-315746922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4344293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1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99E0A-1657-1B45-9D8A-A7CF359E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94193" y="4910549"/>
            <a:ext cx="6196365" cy="173818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Tanks to </a:t>
            </a:r>
            <a:b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“the team”:</a:t>
            </a:r>
          </a:p>
        </p:txBody>
      </p:sp>
      <p:sp>
        <p:nvSpPr>
          <p:cNvPr id="4" name="AutoShape 6" descr="staff.jpg">
            <a:extLst>
              <a:ext uri="{FF2B5EF4-FFF2-40B4-BE49-F238E27FC236}">
                <a16:creationId xmlns:a16="http://schemas.microsoft.com/office/drawing/2014/main" id="{FEF01460-A497-324A-8951-31B82DAFF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E8BA4AB-B8F5-5243-A971-8467B271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26" y="2598821"/>
            <a:ext cx="156527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B9CA5B-2EF0-F743-9A1D-78C9F82D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76" y="209262"/>
            <a:ext cx="15827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6215C-15BC-BE48-BA5C-324840B9E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0"/>
            <a:ext cx="4176089" cy="25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15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A good workshop is only partially due to the location and organization (it certainly help) but on the participants, their scientific level, their willing to discuss and collaborate , their football and dancing ability...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B9B37A-743F-5E42-8F2D-F5E147998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7175" y="3988517"/>
            <a:ext cx="4716582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Thanks for coming!!!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BC039-9D65-0645-A15C-3FC440C4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300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B9B37A-743F-5E42-8F2D-F5E147998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7175" y="3988517"/>
            <a:ext cx="4716582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Thanks for coming!!!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1BAFA-68B6-2143-BFA6-3896F3153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831"/>
            <a:ext cx="9144000" cy="6102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BC039-9D65-0645-A15C-3FC440C4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300"/>
            <a:ext cx="3339454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423679"/>
            <a:ext cx="9429245" cy="1489916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About 50 participants.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489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423679"/>
            <a:ext cx="9429245" cy="1489916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About 50 participants.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2B879-9007-EE47-BD6F-8150698A3D8D}"/>
              </a:ext>
            </a:extLst>
          </p:cNvPr>
          <p:cNvSpPr txBox="1"/>
          <p:nvPr/>
        </p:nvSpPr>
        <p:spPr>
          <a:xfrm>
            <a:off x="145774" y="1569660"/>
            <a:ext cx="89982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(Most of them in the audience 	all the time, a clear  “cloud” effect!)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66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423679"/>
            <a:ext cx="9429245" cy="1489916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About 50 participants.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2B879-9007-EE47-BD6F-8150698A3D8D}"/>
              </a:ext>
            </a:extLst>
          </p:cNvPr>
          <p:cNvSpPr txBox="1"/>
          <p:nvPr/>
        </p:nvSpPr>
        <p:spPr>
          <a:xfrm>
            <a:off x="145774" y="1569660"/>
            <a:ext cx="89982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(Most of them in the audience 	all the time, a clear  “cloud” effect!)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D2268-30D6-1445-BF6E-2FDABF8A7B19}"/>
              </a:ext>
            </a:extLst>
          </p:cNvPr>
          <p:cNvSpPr txBox="1"/>
          <p:nvPr/>
        </p:nvSpPr>
        <p:spPr>
          <a:xfrm>
            <a:off x="72887" y="2741883"/>
            <a:ext cx="89982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Interesting discussion in the 				</a:t>
            </a: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audience and outside!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E-cloud seems to be again an hot topic (thanks to the great results from LHC and the number of new projects pushing the limit)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200" b="1" dirty="0">
                <a:solidFill>
                  <a:prstClr val="white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Lot of space for future collaborations!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296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4EDBA-39C0-3143-BF74-7AA9CBD8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9" y="1680978"/>
            <a:ext cx="3339454" cy="23567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E3CD30A-D85D-8247-B06F-5789176B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 our web page: https://</a:t>
            </a:r>
            <a:r>
              <a:rPr lang="en-GB" dirty="0" err="1"/>
              <a:t>agenda.infn.it</a:t>
            </a:r>
            <a:r>
              <a:rPr lang="en-GB" dirty="0"/>
              <a:t>/event/28336/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09ACE-D3EA-F64C-8BB0-9EF16C62B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01"/>
          <a:stretch/>
        </p:blipFill>
        <p:spPr>
          <a:xfrm>
            <a:off x="3902765" y="1491995"/>
            <a:ext cx="3465444" cy="5091367"/>
          </a:xfrm>
          <a:prstGeom prst="rect">
            <a:avLst/>
          </a:prstGeo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B7EB1A68-99E6-E74F-8085-EAE8EA15F6A2}"/>
              </a:ext>
            </a:extLst>
          </p:cNvPr>
          <p:cNvSpPr/>
          <p:nvPr/>
        </p:nvSpPr>
        <p:spPr>
          <a:xfrm>
            <a:off x="3233530" y="5168348"/>
            <a:ext cx="3339455" cy="1020417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633C619-2AA2-F94E-BB8C-62717D67F389}"/>
              </a:ext>
            </a:extLst>
          </p:cNvPr>
          <p:cNvSpPr/>
          <p:nvPr/>
        </p:nvSpPr>
        <p:spPr>
          <a:xfrm rot="20057473">
            <a:off x="5322410" y="4788500"/>
            <a:ext cx="2501150" cy="75969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49BA8-2E52-A94B-81F8-FA2BCE94BB18}"/>
              </a:ext>
            </a:extLst>
          </p:cNvPr>
          <p:cNvSpPr txBox="1"/>
          <p:nvPr/>
        </p:nvSpPr>
        <p:spPr>
          <a:xfrm>
            <a:off x="4903257" y="3563155"/>
            <a:ext cx="404546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See conference photos</a:t>
            </a:r>
          </a:p>
        </p:txBody>
      </p:sp>
    </p:spTree>
    <p:extLst>
      <p:ext uri="{BB962C8B-B14F-4D97-AF65-F5344CB8AC3E}">
        <p14:creationId xmlns:p14="http://schemas.microsoft.com/office/powerpoint/2010/main" val="242885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F1A4E0-E83F-B84E-AD52-07A5A1A89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4344293"/>
            <a:ext cx="3339454" cy="2356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4A6C22-AC33-874D-996A-EB6F534C6A32}"/>
              </a:ext>
            </a:extLst>
          </p:cNvPr>
          <p:cNvSpPr txBox="1">
            <a:spLocks/>
          </p:cNvSpPr>
          <p:nvPr/>
        </p:nvSpPr>
        <p:spPr>
          <a:xfrm>
            <a:off x="0" y="28905"/>
            <a:ext cx="9144000" cy="8092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final consideration on Ecloud’22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15F43-CB11-294B-85DB-00FAE25B1E0C}"/>
              </a:ext>
            </a:extLst>
          </p:cNvPr>
          <p:cNvSpPr txBox="1"/>
          <p:nvPr/>
        </p:nvSpPr>
        <p:spPr>
          <a:xfrm>
            <a:off x="194310" y="1245704"/>
            <a:ext cx="8841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The </a:t>
            </a: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quality and the improvements in all fields  </a:t>
            </a:r>
            <a:r>
              <a:rPr lang="en-US" sz="2400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 discussed in this </a:t>
            </a: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Ecloud22 edition </a:t>
            </a:r>
            <a:r>
              <a:rPr lang="en-US" sz="2400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in respect to </a:t>
            </a: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Ecloud18</a:t>
            </a:r>
            <a:r>
              <a:rPr lang="en-US" sz="2400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 workshop is indeed enormous!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1" dirty="0">
              <a:latin typeface="Times New Roman" panose="02020603050405020304" pitchFamily="18" charset="0"/>
              <a:ea typeface="Eurostile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Maybe too much time passed between the two events.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i="1" dirty="0">
              <a:latin typeface="Times New Roman" panose="02020603050405020304" pitchFamily="18" charset="0"/>
              <a:ea typeface="Eurostile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What, where and when next e-cloud meeting?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5D917-38EF-6D47-A875-C4982E1AB336}"/>
              </a:ext>
            </a:extLst>
          </p:cNvPr>
          <p:cNvSpPr txBox="1"/>
          <p:nvPr/>
        </p:nvSpPr>
        <p:spPr>
          <a:xfrm>
            <a:off x="4082143" y="3942286"/>
            <a:ext cx="4780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Eurostile" charset="0"/>
              <a:cs typeface="Times New Roman" panose="02020603050405020304" pitchFamily="18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Will we have CERN YELLOW BOOK? It will be an effort for everybody but worth doing it... We should decide it soon  and decide it together.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Eurostile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86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F1A4E0-E83F-B84E-AD52-07A5A1A89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4344293"/>
            <a:ext cx="3339454" cy="2356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4A6C22-AC33-874D-996A-EB6F534C6A32}"/>
              </a:ext>
            </a:extLst>
          </p:cNvPr>
          <p:cNvSpPr txBox="1">
            <a:spLocks/>
          </p:cNvSpPr>
          <p:nvPr/>
        </p:nvSpPr>
        <p:spPr>
          <a:xfrm>
            <a:off x="0" y="28905"/>
            <a:ext cx="9144000" cy="8092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final consideration on Ecloud’22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D8FF-1357-F44D-9EB4-59E58F0E724C}"/>
              </a:ext>
            </a:extLst>
          </p:cNvPr>
          <p:cNvSpPr txBox="1"/>
          <p:nvPr/>
        </p:nvSpPr>
        <p:spPr>
          <a:xfrm>
            <a:off x="108444" y="838200"/>
            <a:ext cx="8841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If I have to extract a word summarizing this workshop is: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 Synergy!</a:t>
            </a:r>
            <a:endParaRPr lang="en-US" sz="2400" i="1" dirty="0">
              <a:latin typeface="Times New Roman" panose="02020603050405020304" pitchFamily="18" charset="0"/>
              <a:ea typeface="Eurostile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Synergy not only among different Labs and accelerators, but among very different research fields! (Space, GWD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Synergy also in research: e-cloud mitigation tools has to be compliant with Impedance budget, Vacuum stability and compatibility,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“ Synergy” with test machines  to validate codes and Laboratory results.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i="1" dirty="0">
              <a:latin typeface="Times New Roman" panose="02020603050405020304" pitchFamily="18" charset="0"/>
              <a:ea typeface="Eurostile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58EEE-15AA-9843-A18D-C31948014683}"/>
              </a:ext>
            </a:extLst>
          </p:cNvPr>
          <p:cNvSpPr txBox="1"/>
          <p:nvPr/>
        </p:nvSpPr>
        <p:spPr>
          <a:xfrm>
            <a:off x="4055953" y="4355125"/>
            <a:ext cx="4721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Eurostile" charset="0"/>
                <a:cs typeface="Times New Roman" panose="02020603050405020304" pitchFamily="18" charset="0"/>
              </a:rPr>
              <a:t>A lot of collaborative work ahead of us!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26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455D-DC90-D34F-8F52-C24D07860538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CAC9D1-486F-DB48-BAD1-5934DF8CCE0C}"/>
              </a:ext>
            </a:extLst>
          </p:cNvPr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1A67FF9-EB43-D345-BACB-800AC8E85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44436"/>
              </p:ext>
            </p:extLst>
          </p:nvPr>
        </p:nvGraphicFramePr>
        <p:xfrm>
          <a:off x="296906" y="1334476"/>
          <a:ext cx="8615667" cy="456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7345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Exp.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86">
                <a:tc>
                  <a:txBody>
                    <a:bodyPr/>
                    <a:lstStyle/>
                    <a:p>
                      <a:r>
                        <a:rPr lang="en-US" sz="3600" dirty="0"/>
                        <a:t>(Heavily) injured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</a:t>
                      </a:r>
                      <a:r>
                        <a:rPr lang="en-US" sz="3600" baseline="0" dirty="0"/>
                        <a:t> +/- 2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0</a:t>
                      </a:r>
                      <a:r>
                        <a:rPr lang="en-US" sz="3600" baseline="0" dirty="0"/>
                        <a:t> +/- 1</a:t>
                      </a:r>
                      <a:endParaRPr lang="en-US" sz="3600" dirty="0"/>
                    </a:p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242">
                <a:tc>
                  <a:txBody>
                    <a:bodyPr/>
                    <a:lstStyle/>
                    <a:p>
                      <a:r>
                        <a:rPr lang="en-US" sz="3600" dirty="0"/>
                        <a:t>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 Many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86">
                <a:tc>
                  <a:txBody>
                    <a:bodyPr/>
                    <a:lstStyle/>
                    <a:p>
                      <a:r>
                        <a:rPr lang="en-US" sz="2800" dirty="0"/>
                        <a:t>Final result: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783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22334</TotalTime>
  <Words>551</Words>
  <Application>Microsoft Macintosh PowerPoint</Application>
  <PresentationFormat>On-screen Show (4:3)</PresentationFormat>
  <Paragraphs>88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Eurostile</vt:lpstr>
      <vt:lpstr>Liberation Serif</vt:lpstr>
      <vt:lpstr>Roboto</vt:lpstr>
      <vt:lpstr>Roboto Light</vt:lpstr>
      <vt:lpstr>Times New Roman</vt:lpstr>
      <vt:lpstr>Wingdings</vt:lpstr>
      <vt:lpstr>Office Theme</vt:lpstr>
      <vt:lpstr>PowerPoint Presentation</vt:lpstr>
      <vt:lpstr>Conclusions:</vt:lpstr>
      <vt:lpstr>About 50 participants.</vt:lpstr>
      <vt:lpstr>About 50 participants.</vt:lpstr>
      <vt:lpstr>About 50 participants.</vt:lpstr>
      <vt:lpstr>On our web page: https://agenda.infn.it/event/28336/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Tanks to  “the team”:</vt:lpstr>
      <vt:lpstr>Thanks for coming!!!</vt:lpstr>
      <vt:lpstr>Thanks for coming!!!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Biodola (Elba Island) May 22 – 28, 2011</dc:title>
  <dc:creator>Lucia Lilli</dc:creator>
  <cp:lastModifiedBy>Roberto Cimino</cp:lastModifiedBy>
  <cp:revision>222</cp:revision>
  <cp:lastPrinted>2018-06-03T07:12:07Z</cp:lastPrinted>
  <dcterms:created xsi:type="dcterms:W3CDTF">2011-05-22T08:48:55Z</dcterms:created>
  <dcterms:modified xsi:type="dcterms:W3CDTF">2022-09-29T08:55:37Z</dcterms:modified>
</cp:coreProperties>
</file>