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314" r:id="rId4"/>
    <p:sldId id="256" r:id="rId5"/>
    <p:sldId id="2647" r:id="rId6"/>
    <p:sldId id="2420" r:id="rId7"/>
    <p:sldId id="2421" r:id="rId8"/>
    <p:sldId id="2640" r:id="rId9"/>
    <p:sldId id="2648" r:id="rId10"/>
    <p:sldId id="2649" r:id="rId11"/>
    <p:sldId id="2422" r:id="rId12"/>
    <p:sldId id="2634" r:id="rId13"/>
    <p:sldId id="2638" r:id="rId14"/>
    <p:sldId id="1108" r:id="rId15"/>
    <p:sldId id="2645" r:id="rId16"/>
    <p:sldId id="2639" r:id="rId17"/>
    <p:sldId id="2643" r:id="rId18"/>
    <p:sldId id="2646" r:id="rId19"/>
    <p:sldId id="2635" r:id="rId20"/>
    <p:sldId id="2642" r:id="rId21"/>
    <p:sldId id="2641" r:id="rId22"/>
    <p:sldId id="2637" r:id="rId23"/>
    <p:sldId id="2644" r:id="rId24"/>
    <p:sldId id="274" r:id="rId25"/>
    <p:sldId id="269" r:id="rId26"/>
    <p:sldId id="275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336699"/>
    <a:srgbClr val="0033CC"/>
    <a:srgbClr val="030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9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A37E5-60CA-449A-A039-2D6CCE58E037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E91F-7AC9-47D9-BB6F-5D149575D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01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B670-7B7A-4F8B-92BD-BD37DD5B023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45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9394-F047-6D92-533B-2BE3D5FB7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0549B-822A-4CE5-86AF-51041FEC4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A8A23-B197-E4C9-1D6F-2E821F31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EEBD2-318A-76F8-E5A4-549FC23B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7DDF5-8115-8F36-6D54-885FCD4A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47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B4E6-4366-138A-50B2-AAB960A7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EEA48-2D11-DF79-BF0F-97207F899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9D79-6D05-2CB9-4B85-FBC993FA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8207E-71E6-33CC-2338-7B5F1376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F8365-DD6F-03BF-2C25-D3533E2A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9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11AC8-AF64-533B-A77D-5CFA78180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E7907-BCE8-1F7A-8075-646F2AB26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B1AA-3972-E252-1003-4F2F3BA2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2AE8-2687-F948-CC98-9D745C72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1BD76-9F76-E37D-3F87-D08A5210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541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FAA0-6EF0-B849-91C0-5A2EC81B4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F0E76-2A9D-BE40-8C52-710F712F8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68941-8352-9945-B8AA-F4916BDF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1B5C-1FE6-D74E-A995-FC271C10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13853-59CA-C749-BFEF-067807F09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E4958-96FF-7F43-A85A-E30DEED16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1256" y="92961"/>
            <a:ext cx="1272837" cy="895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B226D-CC72-5646-91B3-7EF74541A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907" y="92961"/>
            <a:ext cx="750293" cy="7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9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E9FA-6819-FE4A-B019-43F6CA4C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>
            <a:lvl1pPr>
              <a:defRPr sz="3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E190-7762-A347-A82A-3AEE4C109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14"/>
            <a:ext cx="10515600" cy="46638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A97AB-C38E-9247-AB69-415CB9EC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276D8-10F0-624C-A5B6-5B12E36C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00E51-37D0-DC4D-B59B-4E83448E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AFD11D-8174-614E-B25A-E204303D5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1256" y="92961"/>
            <a:ext cx="1272837" cy="895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C14A45-6389-A543-B10B-89ED68D2B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907" y="92961"/>
            <a:ext cx="750293" cy="7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8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FF00-4D05-124F-83B4-879C6B66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5676D-490C-0C49-8F54-1655EE099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42644-BD2A-584A-8453-A232FEB0C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BC436-5954-424B-BDEA-DBBD2DAF9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53F3-EB3C-5644-844A-DC4B9677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00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782D-EE3A-E842-9ED4-0CFD5864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98CBF-7823-AD4D-9E8B-D72577459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59F8D-386A-4045-8B90-9795C8DA4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0DBDB-7B2C-FE47-ADE8-6615C166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97CA8-A8D4-344C-8200-BECAEBE0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3CA3B-7243-A54F-99DA-E319BF6B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1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ED9D-DD26-E140-8644-1E390894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F76AB-5E92-9547-9373-2FE69E8A0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4C486-B7F0-2748-AF6A-FA7FA552F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914ACE-6154-5141-B347-C6EA932DF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927E8-CE65-CB4C-9374-67AD1BE11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D2A23-6FA2-9843-8A48-9BC49D76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86E28-EB8A-534F-9BB6-BA742162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9FA84-52CC-884D-9E5D-73F663B2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7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4DAF-8BFC-6D4D-B4E2-D89E2986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3AEAB-564A-834B-BAF1-6237DB25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3945DE-17B7-E143-A0F8-547CB7A4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DB98B-DFCB-8C4C-AE40-392CECE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77B73-FC5A-E643-9AD5-897CF851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341FB-E163-B64E-9B0A-D1D7FC96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008CF-3595-9B43-86FA-1DA4E3CF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83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B851-3001-5441-A71D-8BFAEFA9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4256-E3FA-7842-9D09-2F283023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9AF03-67ED-E74E-880D-567670025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4ADE5-43F9-314F-AA19-70A67F51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FFB25-A190-4F49-B3D4-C9BC569C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2FACC-2EBE-9D4E-AE6D-366671E9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0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962A-7FAD-E7B0-AC9C-CB4AFBAE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FD8A-1D14-4A3D-CFAF-DD10A6CE2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1ECC4-7321-F521-7910-FDB6B497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1D3CD-2102-0034-0B58-E369B8E3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FCC22-FCA6-82E6-3E0A-674734E3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128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548A-CC9A-DA47-B432-2E0F6A29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AAC886-D098-5F4F-96C5-F214BC99C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A3DBD-9FCA-4A48-B4E2-0E4877EF6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97D20-AFF6-394F-8834-2ABF8599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993FD-2F95-8947-80F6-1ADC7D0C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DB394-CD20-7A4A-9E59-76ABA05E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E8FF-3B47-F54F-B14D-07CAB4F4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A4ADB-D499-8844-9668-C42A9AFFF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F61D0-319D-DB47-BD5A-E74888E2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93D5-F7B1-834B-B0E1-CFE27AC9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386E-5020-5E4A-A5AF-1DE75243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6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680CF3-AB11-3746-898C-135D50D1D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C6D89-FB27-D546-803F-BB738C7E5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5D9A4-ED99-664E-94ED-DFAB65F1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49F32-7FF7-BF42-934C-FE84C0F7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37926-143C-3140-BD47-05A29C98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8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76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91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921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32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194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99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1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2B34-90F8-0511-A8F4-11122284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1E522-29B3-D02E-A6D1-2C95738E6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FFFA6-B69C-11F4-F9F1-18A0CA9D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2350-DD8E-3219-4185-B764EF1B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E9F42-8D06-387A-F774-CC82FF4C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97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496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347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92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27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2193727" y="312539"/>
            <a:ext cx="7804547" cy="151804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7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26063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2B913-67FC-E36B-169C-CFF6A75A0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F6882-2FFF-732D-9126-B01C0A0F7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27213-90FD-9388-0EF0-6A3F4BEC1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3ED92-1224-4852-BC00-5DA559B43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2B9BE-3D92-322B-1902-53F6AA8BD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DFF7C-5948-4220-F5AB-02A8D638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23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6D76-60E6-9911-B1D1-64CAD0DA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6BE70-946B-8220-86B7-C288405E6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99BF9-0573-4C57-5476-16F4C10AB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DC163-A3DD-BA79-6DE9-FD486D78A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AD20D-2470-7234-1BC4-8223D5364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2EEA2A-0D67-A2C5-339C-AA3EBB80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0D954A-829E-4A15-B772-822F710D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B9CC47-6CB4-7F10-65A1-973ABBBD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85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9E31-43AD-E9C8-9670-0032913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0E614E-5233-F342-08B9-D5DED0E1F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491D0-AF10-1405-18EE-9D82ACF4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F7009-8270-FEC2-4732-9DE92939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30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0E019-E1CA-542F-E64D-001CA264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3925E-6D09-E97A-6DF2-857D1A39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1F28A-BC6B-3EA7-2F54-926F69A1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7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FAE5-721F-1C44-B68B-F56FFF11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60340-FFC9-7434-CA19-B3B79147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92551-0624-3464-B8C1-C0AD5BFF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B697A-A4AA-FDC9-C849-41603C93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537A6-7894-B125-6805-C793899F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AC3B-3C2A-E958-1A00-6C29E5EE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46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9194-6D2B-67B9-A409-0FD2ED00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37D95F-22EB-AF0F-F9EA-270B897EB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851DD-A0AE-8D14-5B20-571D3CD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2397E-1F5F-1823-8AF5-0E9548A2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51DC3-1B64-9464-752E-10EBC481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0602A-46B7-B34D-F8B7-CC954E17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B1573-6947-B198-0F6E-9197B19E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24B3C-00FA-0B62-F0B0-27DCA5E3F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4EA88-9DCF-3844-0758-F7FD57531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27B9-D01C-4D6F-8EA3-F4BC9A552FC3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3FBB-E9EC-2930-B721-5C7B54096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957C6-EC16-A687-EAC4-2F3CD665F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78CD3-337D-486E-AC03-8DC390DF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9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531C0-7E7F-4142-9DC3-E856906F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53DED-1CC0-2D4F-A25A-41FBFC4C3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6830D-ED56-4C4C-9484-9C9FEC9F9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27.10.21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47CF4-59F6-5D4F-8780-5577397B8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G. Rumolo, ECLOUD22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70412-B648-434F-8F8E-4A3B7A65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F83E8-ABC0-E64E-832A-EEAEB9D1F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22E68-9DB0-43F7-A796-A6090C581EA5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81AA-AFE0-4447-B7A5-68399E1FD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6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11C9D5-CB09-A648-88ED-AF23446F1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134" y="0"/>
            <a:ext cx="9683827" cy="6834016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860CF-127A-FDC2-BBC9-B1F85D6DC9B0}"/>
              </a:ext>
            </a:extLst>
          </p:cNvPr>
          <p:cNvSpPr txBox="1"/>
          <p:nvPr/>
        </p:nvSpPr>
        <p:spPr>
          <a:xfrm>
            <a:off x="3969712" y="23984"/>
            <a:ext cx="4696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>
                <a:solidFill>
                  <a:schemeClr val="bg1"/>
                </a:solidFill>
              </a:rPr>
              <a:t>“conclusions”</a:t>
            </a:r>
            <a:endParaRPr lang="en-GB" sz="6000" b="1" u="sng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E314E-9AB5-689E-A3C5-B58A50737351}"/>
              </a:ext>
            </a:extLst>
          </p:cNvPr>
          <p:cNvSpPr txBox="1"/>
          <p:nvPr/>
        </p:nvSpPr>
        <p:spPr>
          <a:xfrm>
            <a:off x="2181339" y="4968607"/>
            <a:ext cx="6481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“there were so many talks !” </a:t>
            </a:r>
            <a:r>
              <a:rPr lang="en-US" sz="2800" dirty="0">
                <a:solidFill>
                  <a:schemeClr val="bg1"/>
                </a:solidFill>
              </a:rPr>
              <a:t>Vincent Baglin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1F5CC-DF60-A705-8B12-A5809B61F2BF}"/>
              </a:ext>
            </a:extLst>
          </p:cNvPr>
          <p:cNvSpPr txBox="1"/>
          <p:nvPr/>
        </p:nvSpPr>
        <p:spPr>
          <a:xfrm>
            <a:off x="9680133" y="6464684"/>
            <a:ext cx="207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Frank Zimmermann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1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04858" y="6717739"/>
            <a:ext cx="575641" cy="406400"/>
          </a:xfrm>
          <a:prstGeom prst="rect">
            <a:avLst/>
          </a:prstGeom>
        </p:spPr>
        <p:txBody>
          <a:bodyPr/>
          <a:lstStyle/>
          <a:p>
            <a:fld id="{6B378E9E-C3FC-4A91-BD78-FC7484719359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781394" y="208675"/>
            <a:ext cx="11101652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2800" b="1" dirty="0">
                <a:solidFill>
                  <a:srgbClr val="3366FF"/>
                </a:solidFill>
              </a:rPr>
              <a:t>“Thin“ a-C coating performance at cryogenic temp</a:t>
            </a:r>
            <a:endParaRPr lang="fr-FR" sz="2800" b="1" dirty="0"/>
          </a:p>
        </p:txBody>
      </p:sp>
      <p:sp>
        <p:nvSpPr>
          <p:cNvPr id="65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944036" y="6682156"/>
            <a:ext cx="4776369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Amorphous carbon coating qualifications for the HL-LHC vacuum system, V. Baglin,  Ecloud 2022, Isola d'Elba   25 September  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2709" y="1291550"/>
            <a:ext cx="61327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4x72 bunches at 1.3 10</a:t>
            </a:r>
            <a:r>
              <a:rPr lang="en-GB" baseline="30000" dirty="0">
                <a:latin typeface="+mj-lt"/>
              </a:rPr>
              <a:t>11</a:t>
            </a:r>
            <a:r>
              <a:rPr lang="en-GB" dirty="0">
                <a:latin typeface="+mj-lt"/>
              </a:rPr>
              <a:t> ppb, 25 ns bunch spacing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b="1" dirty="0">
                <a:latin typeface="+mj-lt"/>
              </a:rPr>
              <a:t>With BS at 10 K, CB at 3 K</a:t>
            </a:r>
            <a:r>
              <a:rPr lang="en-GB" dirty="0">
                <a:latin typeface="+mj-lt"/>
              </a:rPr>
              <a:t>, a slight </a:t>
            </a:r>
            <a:r>
              <a:rPr lang="en-GB" b="1" dirty="0">
                <a:solidFill>
                  <a:srgbClr val="FF3399"/>
                </a:solidFill>
                <a:latin typeface="+mj-lt"/>
              </a:rPr>
              <a:t>temperature increase </a:t>
            </a:r>
            <a:r>
              <a:rPr lang="en-GB" dirty="0">
                <a:latin typeface="+mj-lt"/>
              </a:rPr>
              <a:t>(corresponding to ~ </a:t>
            </a:r>
            <a:r>
              <a:rPr lang="en-GB" b="1" dirty="0">
                <a:solidFill>
                  <a:srgbClr val="FF3399"/>
                </a:solidFill>
                <a:latin typeface="+mj-lt"/>
              </a:rPr>
              <a:t>50-100 mW/m</a:t>
            </a:r>
            <a:r>
              <a:rPr lang="en-GB" dirty="0">
                <a:latin typeface="+mj-lt"/>
              </a:rPr>
              <a:t>) together with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pressure increase </a:t>
            </a:r>
            <a:r>
              <a:rPr lang="en-GB" dirty="0">
                <a:latin typeface="+mj-lt"/>
              </a:rPr>
              <a:t>is observed on the BS at 10 K, but 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ΔP &lt; 10</a:t>
            </a:r>
            <a:r>
              <a:rPr lang="en-GB" baseline="30000" dirty="0">
                <a:solidFill>
                  <a:srgbClr val="FF3399"/>
                </a:solidFill>
                <a:latin typeface="+mj-lt"/>
              </a:rPr>
              <a:t>-10</a:t>
            </a:r>
            <a:r>
              <a:rPr lang="en-GB" dirty="0">
                <a:solidFill>
                  <a:srgbClr val="FF3399"/>
                </a:solidFill>
                <a:latin typeface="+mj-lt"/>
              </a:rPr>
              <a:t> mbar </a:t>
            </a:r>
            <a:r>
              <a:rPr lang="en-GB" dirty="0">
                <a:latin typeface="+mj-lt"/>
              </a:rPr>
              <a:t>(H</a:t>
            </a:r>
            <a:r>
              <a:rPr lang="en-GB" baseline="-25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, CO)</a:t>
            </a:r>
          </a:p>
          <a:p>
            <a:pPr lvl="1">
              <a:buClr>
                <a:srgbClr val="00CC99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 </a:t>
            </a:r>
            <a:r>
              <a:rPr lang="en-US" dirty="0">
                <a:sym typeface="Wingdings" panose="05000000000000000000" pitchFamily="2" charset="2"/>
              </a:rPr>
              <a:t>t</a:t>
            </a:r>
            <a:r>
              <a:rPr lang="en-US" dirty="0"/>
              <a:t>his would correspond to SEY</a:t>
            </a:r>
            <a:r>
              <a:rPr lang="en-US" baseline="-25000" dirty="0"/>
              <a:t>max</a:t>
            </a:r>
            <a:r>
              <a:rPr lang="en-US" dirty="0"/>
              <a:t> ~ 1.3</a:t>
            </a:r>
          </a:p>
          <a:p>
            <a:pPr>
              <a:buClr>
                <a:srgbClr val="00CC99"/>
              </a:buClr>
            </a:pPr>
            <a:endParaRPr lang="en-GB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b="1" dirty="0">
                <a:latin typeface="+mj-lt"/>
              </a:rPr>
              <a:t>Room temperature </a:t>
            </a:r>
            <a:r>
              <a:rPr lang="en-GB" dirty="0">
                <a:latin typeface="+mj-lt"/>
              </a:rPr>
              <a:t>calorimeter: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GB" b="1" dirty="0">
                <a:latin typeface="+mj-lt"/>
              </a:rPr>
              <a:t>609 mW/m measured on aC coating</a:t>
            </a:r>
          </a:p>
          <a:p>
            <a:pPr marL="742950" lvl="1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RT and cryogenic have different heat load</a:t>
            </a:r>
          </a:p>
          <a:p>
            <a:pPr>
              <a:buClr>
                <a:srgbClr val="00CC99"/>
              </a:buClr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But possible impact of impedance and different RRR !</a:t>
            </a:r>
            <a:endParaRPr lang="en-GB" dirty="0">
              <a:latin typeface="+mj-lt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84343B04-2B21-4064-B424-5AD96AA8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394" y="6136433"/>
            <a:ext cx="1873781" cy="27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7" rIns="91435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en-US" sz="1200" dirty="0">
                <a:latin typeface="+mn-lt"/>
                <a:cs typeface="Times New Roman" charset="0"/>
              </a:rPr>
              <a:t>V. Baglin, B. Jenninger</a:t>
            </a:r>
            <a:endParaRPr lang="en-US" alt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35" y="1234550"/>
            <a:ext cx="4143939" cy="4820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5260" y="802498"/>
            <a:ext cx="250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</a:rPr>
              <a:t>Preliminary results !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B389A-E1D8-1C53-047B-82834ED931DB}"/>
              </a:ext>
            </a:extLst>
          </p:cNvPr>
          <p:cNvSpPr txBox="1"/>
          <p:nvPr/>
        </p:nvSpPr>
        <p:spPr>
          <a:xfrm>
            <a:off x="2337443" y="5988688"/>
            <a:ext cx="301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sym typeface="Wingdings" panose="05000000000000000000" pitchFamily="2" charset="2"/>
              </a:rPr>
              <a:t> More studies needed</a:t>
            </a:r>
            <a:endParaRPr lang="en-GB" dirty="0">
              <a:solidFill>
                <a:srgbClr val="FF33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F9589-05E7-83A1-B2AA-CA3AAB9A9376}"/>
              </a:ext>
            </a:extLst>
          </p:cNvPr>
          <p:cNvSpPr txBox="1"/>
          <p:nvPr/>
        </p:nvSpPr>
        <p:spPr>
          <a:xfrm rot="20877792">
            <a:off x="488513" y="5505475"/>
            <a:ext cx="1822230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V. Baglin</a:t>
            </a:r>
            <a:endParaRPr lang="en-GB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BB547-2FE8-C432-46E9-30FAC6FD1FD6}"/>
              </a:ext>
            </a:extLst>
          </p:cNvPr>
          <p:cNvSpPr txBox="1"/>
          <p:nvPr/>
        </p:nvSpPr>
        <p:spPr>
          <a:xfrm>
            <a:off x="234384" y="96307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HL-LHC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09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4C558-247D-46B2-662B-E683D01E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90" y="957735"/>
            <a:ext cx="11123460" cy="5551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46AF1-5B00-DB85-6CE5-D494A8A5B28B}"/>
              </a:ext>
            </a:extLst>
          </p:cNvPr>
          <p:cNvSpPr txBox="1"/>
          <p:nvPr/>
        </p:nvSpPr>
        <p:spPr>
          <a:xfrm>
            <a:off x="234383" y="96307"/>
            <a:ext cx="10371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surface layers for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HL-LHC and others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35F6B-3331-F974-9401-C904E27BD3E8}"/>
              </a:ext>
            </a:extLst>
          </p:cNvPr>
          <p:cNvSpPr txBox="1"/>
          <p:nvPr/>
        </p:nvSpPr>
        <p:spPr>
          <a:xfrm rot="20877792">
            <a:off x="780152" y="1099875"/>
            <a:ext cx="2642005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G. Sattonnay</a:t>
            </a:r>
            <a:endParaRPr lang="en-GB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28610C-CB1F-3291-E11A-8314E0451AF7}"/>
                  </a:ext>
                </a:extLst>
              </p:cNvPr>
              <p:cNvSpPr txBox="1"/>
              <p:nvPr/>
            </p:nvSpPr>
            <p:spPr>
              <a:xfrm>
                <a:off x="8731495" y="357744"/>
                <a:ext cx="2491451" cy="9848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ESS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LASE</m:t>
                      </m:r>
                    </m:oMath>
                  </m:oMathPara>
                </a14:m>
                <a:endParaRPr lang="en-US" sz="32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CuO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CuO</m:t>
                      </m:r>
                    </m:oMath>
                  </m:oMathPara>
                </a14:m>
                <a:endParaRPr lang="en-GB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28610C-CB1F-3291-E11A-8314E0451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1495" y="357744"/>
                <a:ext cx="2491451" cy="984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760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B275354-266B-0CF9-5237-BCCD00AD2645}"/>
              </a:ext>
            </a:extLst>
          </p:cNvPr>
          <p:cNvSpPr txBox="1"/>
          <p:nvPr/>
        </p:nvSpPr>
        <p:spPr>
          <a:xfrm>
            <a:off x="4376885" y="10085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in the EIC</a:t>
            </a:r>
            <a:endParaRPr lang="en-GB" sz="3600" b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4583EC8-FAA5-356A-F8ED-01BE097B7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415744"/>
              </p:ext>
            </p:extLst>
          </p:nvPr>
        </p:nvGraphicFramePr>
        <p:xfrm>
          <a:off x="133539" y="673854"/>
          <a:ext cx="6186791" cy="1310640"/>
        </p:xfrm>
        <a:graphic>
          <a:graphicData uri="http://schemas.openxmlformats.org/drawingml/2006/table">
            <a:tbl>
              <a:tblPr firstRow="1" bandRow="1"/>
              <a:tblGrid>
                <a:gridCol w="2129813">
                  <a:extLst>
                    <a:ext uri="{9D8B030D-6E8A-4147-A177-3AD203B41FA5}">
                      <a16:colId xmlns:a16="http://schemas.microsoft.com/office/drawing/2014/main" val="2946693526"/>
                    </a:ext>
                  </a:extLst>
                </a:gridCol>
                <a:gridCol w="1390737">
                  <a:extLst>
                    <a:ext uri="{9D8B030D-6E8A-4147-A177-3AD203B41FA5}">
                      <a16:colId xmlns:a16="http://schemas.microsoft.com/office/drawing/2014/main" val="3002887154"/>
                    </a:ext>
                  </a:extLst>
                </a:gridCol>
                <a:gridCol w="1390737">
                  <a:extLst>
                    <a:ext uri="{9D8B030D-6E8A-4147-A177-3AD203B41FA5}">
                      <a16:colId xmlns:a16="http://schemas.microsoft.com/office/drawing/2014/main" val="2929399542"/>
                    </a:ext>
                  </a:extLst>
                </a:gridCol>
                <a:gridCol w="1275504">
                  <a:extLst>
                    <a:ext uri="{9D8B030D-6E8A-4147-A177-3AD203B41FA5}">
                      <a16:colId xmlns:a16="http://schemas.microsoft.com/office/drawing/2014/main" val="2482424145"/>
                    </a:ext>
                  </a:extLst>
                </a:gridCol>
              </a:tblGrid>
              <a:tr h="246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RHIC</a:t>
                      </a: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LHC</a:t>
                      </a: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HSR</a:t>
                      </a:r>
                    </a:p>
                  </a:txBody>
                  <a:tcPr anchor="b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74365"/>
                  </a:ext>
                </a:extLst>
              </a:tr>
              <a:tr h="246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spacing (ns)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50* -- 25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10.15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827225"/>
                  </a:ext>
                </a:extLst>
              </a:tr>
              <a:tr h="246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(x10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ppb)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102870"/>
                  </a:ext>
                </a:extLst>
              </a:tr>
            </a:tbl>
          </a:graphicData>
        </a:graphic>
      </p:graphicFrame>
      <p:pic>
        <p:nvPicPr>
          <p:cNvPr id="13" name="Picture 10">
            <a:extLst>
              <a:ext uri="{FF2B5EF4-FFF2-40B4-BE49-F238E27FC236}">
                <a16:creationId xmlns:a16="http://schemas.microsoft.com/office/drawing/2014/main" id="{563657A7-51E5-FF21-43F6-8E950338B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/>
          <a:stretch/>
        </p:blipFill>
        <p:spPr bwMode="auto">
          <a:xfrm>
            <a:off x="7015716" y="287084"/>
            <a:ext cx="4997160" cy="39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38AF1-3AA2-D414-818A-20D9B00DADB7}"/>
              </a:ext>
            </a:extLst>
          </p:cNvPr>
          <p:cNvSpPr txBox="1"/>
          <p:nvPr/>
        </p:nvSpPr>
        <p:spPr>
          <a:xfrm>
            <a:off x="746802" y="2234163"/>
            <a:ext cx="4117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&amp; </a:t>
            </a:r>
            <a:r>
              <a:rPr lang="en-US" sz="2400" b="1" dirty="0"/>
              <a:t>6 cm bunch length</a:t>
            </a:r>
          </a:p>
          <a:p>
            <a:r>
              <a:rPr lang="en-US" sz="2400" dirty="0"/>
              <a:t>lowest for all hadron machines!</a:t>
            </a:r>
          </a:p>
          <a:p>
            <a:endParaRPr lang="en-US" sz="2400" dirty="0"/>
          </a:p>
          <a:p>
            <a:r>
              <a:rPr lang="en-US" sz="2400" b="1" dirty="0"/>
              <a:t>+ changing horizontal offset</a:t>
            </a:r>
            <a:endParaRPr lang="en-GB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B75FF7-F95D-9019-129A-3C72365E997C}"/>
              </a:ext>
            </a:extLst>
          </p:cNvPr>
          <p:cNvSpPr txBox="1"/>
          <p:nvPr/>
        </p:nvSpPr>
        <p:spPr>
          <a:xfrm>
            <a:off x="10003811" y="287084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SEY&lt;1.02 needed</a:t>
            </a:r>
            <a:endParaRPr lang="en-GB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C7AAF5-080F-D1AA-911F-85F4F4E12387}"/>
              </a:ext>
            </a:extLst>
          </p:cNvPr>
          <p:cNvGrpSpPr/>
          <p:nvPr/>
        </p:nvGrpSpPr>
        <p:grpSpPr>
          <a:xfrm>
            <a:off x="2961174" y="4156796"/>
            <a:ext cx="9203420" cy="2701204"/>
            <a:chOff x="1" y="1439538"/>
            <a:chExt cx="9203420" cy="270120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AFEEB9-29B5-F81F-90AF-1395C0AC219F}"/>
                </a:ext>
              </a:extLst>
            </p:cNvPr>
            <p:cNvGrpSpPr/>
            <p:nvPr/>
          </p:nvGrpSpPr>
          <p:grpSpPr>
            <a:xfrm>
              <a:off x="1" y="1439538"/>
              <a:ext cx="8604844" cy="2701204"/>
              <a:chOff x="1" y="958128"/>
              <a:chExt cx="8604844" cy="2701204"/>
            </a:xfrm>
          </p:grpSpPr>
          <p:pic>
            <p:nvPicPr>
              <p:cNvPr id="20" name="Picture 19" descr="Chart&#10;&#10;Description automatically generated">
                <a:extLst>
                  <a:ext uri="{FF2B5EF4-FFF2-40B4-BE49-F238E27FC236}">
                    <a16:creationId xmlns:a16="http://schemas.microsoft.com/office/drawing/2014/main" id="{551445D2-EF6C-8537-45CF-DCC03C968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984935"/>
                <a:ext cx="3539216" cy="2674397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8839495-41A8-B7D0-4274-121FFD0D2047}"/>
                  </a:ext>
                </a:extLst>
              </p:cNvPr>
              <p:cNvSpPr/>
              <p:nvPr/>
            </p:nvSpPr>
            <p:spPr>
              <a:xfrm>
                <a:off x="2819400" y="1143000"/>
                <a:ext cx="381000" cy="1524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AB9EC9D-C11E-E2F4-58E2-859EAD4A1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81"/>
              <a:stretch/>
            </p:blipFill>
            <p:spPr>
              <a:xfrm>
                <a:off x="2971800" y="958128"/>
                <a:ext cx="3342202" cy="268166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B73753F-6272-9FCB-BF1D-66E02A710110}"/>
                  </a:ext>
                </a:extLst>
              </p:cNvPr>
              <p:cNvSpPr/>
              <p:nvPr/>
            </p:nvSpPr>
            <p:spPr>
              <a:xfrm>
                <a:off x="5604785" y="1143000"/>
                <a:ext cx="381000" cy="1524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8678282C-3226-FAA9-71FC-BED555E8E4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11" r="15203"/>
              <a:stretch/>
            </p:blipFill>
            <p:spPr>
              <a:xfrm>
                <a:off x="5736232" y="977935"/>
                <a:ext cx="2868613" cy="2659862"/>
              </a:xfrm>
              <a:prstGeom prst="rect">
                <a:avLst/>
              </a:prstGeom>
            </p:spPr>
          </p:pic>
        </p:grpSp>
        <p:pic>
          <p:nvPicPr>
            <p:cNvPr id="19" name="Picture 1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F99EE00-0E54-4403-0343-11C5332B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8721" y="1611710"/>
              <a:ext cx="774700" cy="1536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D62AD54-B53D-8E0A-623C-D77A47EEFF44}"/>
              </a:ext>
            </a:extLst>
          </p:cNvPr>
          <p:cNvSpPr txBox="1"/>
          <p:nvPr/>
        </p:nvSpPr>
        <p:spPr>
          <a:xfrm rot="20877792">
            <a:off x="722206" y="4386306"/>
            <a:ext cx="3259995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S. Verdu-Andres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60336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7F4B9-EEEF-D454-4875-38F349D12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3" y="1191574"/>
            <a:ext cx="10687214" cy="4474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8BB58-693A-92AD-E40F-C0382CBFE652}"/>
              </a:ext>
            </a:extLst>
          </p:cNvPr>
          <p:cNvSpPr txBox="1"/>
          <p:nvPr/>
        </p:nvSpPr>
        <p:spPr>
          <a:xfrm>
            <a:off x="4376885" y="10085"/>
            <a:ext cx="481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in the EIC cont’d</a:t>
            </a:r>
            <a:endParaRPr lang="en-GB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8CE0-2544-4FF6-4795-F5ACAC81A2B3}"/>
              </a:ext>
            </a:extLst>
          </p:cNvPr>
          <p:cNvSpPr txBox="1"/>
          <p:nvPr/>
        </p:nvSpPr>
        <p:spPr>
          <a:xfrm rot="20877792">
            <a:off x="10042612" y="666065"/>
            <a:ext cx="1210588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X. Gu</a:t>
            </a:r>
            <a:endParaRPr lang="en-GB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C0F20-C676-A89D-B419-D9E91655B9A7}"/>
              </a:ext>
            </a:extLst>
          </p:cNvPr>
          <p:cNvSpPr txBox="1"/>
          <p:nvPr/>
        </p:nvSpPr>
        <p:spPr>
          <a:xfrm>
            <a:off x="1951821" y="5515115"/>
            <a:ext cx="8607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For a good copper surface, we expect 0.37W/m from wall resistance, then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0.13W/m cooling available for e-cloud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957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32E1D4-829D-FAD0-C109-8EF73831FB6A}"/>
              </a:ext>
            </a:extLst>
          </p:cNvPr>
          <p:cNvSpPr txBox="1"/>
          <p:nvPr/>
        </p:nvSpPr>
        <p:spPr>
          <a:xfrm>
            <a:off x="168442" y="33308"/>
            <a:ext cx="604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-cloud mitigations for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55570-1E6B-5042-3E7E-B07C3FE6B701}"/>
              </a:ext>
            </a:extLst>
          </p:cNvPr>
          <p:cNvSpPr txBox="1"/>
          <p:nvPr/>
        </p:nvSpPr>
        <p:spPr>
          <a:xfrm rot="20877792">
            <a:off x="9360212" y="435996"/>
            <a:ext cx="1929567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L. Sabato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549849-0C33-E162-DC91-966CBC0E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05" y="674035"/>
            <a:ext cx="9344381" cy="3352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120F5C-46AC-1086-B751-0EA0A1D8C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6" y="4111013"/>
            <a:ext cx="5843069" cy="31822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C24680-66F3-9ABC-AE8C-D1F96271283D}"/>
              </a:ext>
            </a:extLst>
          </p:cNvPr>
          <p:cNvSpPr txBox="1"/>
          <p:nvPr/>
        </p:nvSpPr>
        <p:spPr>
          <a:xfrm rot="20877792">
            <a:off x="8710553" y="4463710"/>
            <a:ext cx="2510431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R.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Valizadeh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01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792CA-DCCE-A9C9-A603-0F3D251F882B}"/>
              </a:ext>
            </a:extLst>
          </p:cNvPr>
          <p:cNvSpPr txBox="1">
            <a:spLocks/>
          </p:cNvSpPr>
          <p:nvPr/>
        </p:nvSpPr>
        <p:spPr>
          <a:xfrm>
            <a:off x="979715" y="12904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/>
              <a:t>Morphology effects on thermal desorption</a:t>
            </a:r>
            <a:endParaRPr lang="en-GB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B97FC-B6B0-4534-5D58-ABB046A68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9704680" y="1292181"/>
            <a:ext cx="2180605" cy="155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4">
            <a:extLst>
              <a:ext uri="{FF2B5EF4-FFF2-40B4-BE49-F238E27FC236}">
                <a16:creationId xmlns:a16="http://schemas.microsoft.com/office/drawing/2014/main" id="{AA1C77C1-C295-4FEE-AE20-9366FE46C74D}"/>
              </a:ext>
            </a:extLst>
          </p:cNvPr>
          <p:cNvSpPr txBox="1"/>
          <p:nvPr/>
        </p:nvSpPr>
        <p:spPr>
          <a:xfrm>
            <a:off x="10863476" y="1117771"/>
            <a:ext cx="9544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LASE-Cu</a:t>
            </a:r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80E3FCA3-029C-6CF2-2C27-1CF48E151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336709" y="3277600"/>
            <a:ext cx="2503246" cy="271243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DE9E1EBD-88DF-B65D-4055-0B1281C50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22"/>
          <a:stretch/>
        </p:blipFill>
        <p:spPr>
          <a:xfrm>
            <a:off x="3365210" y="3280507"/>
            <a:ext cx="2452370" cy="2581717"/>
          </a:xfrm>
          <a:prstGeom prst="rect">
            <a:avLst/>
          </a:prstGeom>
        </p:spPr>
      </p:pic>
      <p:sp>
        <p:nvSpPr>
          <p:cNvPr id="7" name="Rettangolo 8">
            <a:extLst>
              <a:ext uri="{FF2B5EF4-FFF2-40B4-BE49-F238E27FC236}">
                <a16:creationId xmlns:a16="http://schemas.microsoft.com/office/drawing/2014/main" id="{D44F37B4-FCDA-1174-A943-1414EA2822F3}"/>
              </a:ext>
            </a:extLst>
          </p:cNvPr>
          <p:cNvSpPr/>
          <p:nvPr/>
        </p:nvSpPr>
        <p:spPr>
          <a:xfrm>
            <a:off x="240045" y="2441369"/>
            <a:ext cx="6111328" cy="359267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26">
            <a:extLst>
              <a:ext uri="{FF2B5EF4-FFF2-40B4-BE49-F238E27FC236}">
                <a16:creationId xmlns:a16="http://schemas.microsoft.com/office/drawing/2014/main" id="{2A417909-0974-C2EB-234A-AD2864B10DF0}"/>
              </a:ext>
            </a:extLst>
          </p:cNvPr>
          <p:cNvSpPr txBox="1"/>
          <p:nvPr/>
        </p:nvSpPr>
        <p:spPr>
          <a:xfrm>
            <a:off x="307263" y="2505430"/>
            <a:ext cx="5976892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from LASE-Cu for temperature induced vacuum transient study</a:t>
            </a:r>
          </a:p>
        </p:txBody>
      </p:sp>
      <p:grpSp>
        <p:nvGrpSpPr>
          <p:cNvPr id="9" name="Gruppo 32">
            <a:extLst>
              <a:ext uri="{FF2B5EF4-FFF2-40B4-BE49-F238E27FC236}">
                <a16:creationId xmlns:a16="http://schemas.microsoft.com/office/drawing/2014/main" id="{6C24EC6C-0EA3-01F2-8756-2DB4DF6138D0}"/>
              </a:ext>
            </a:extLst>
          </p:cNvPr>
          <p:cNvGrpSpPr/>
          <p:nvPr/>
        </p:nvGrpSpPr>
        <p:grpSpPr>
          <a:xfrm>
            <a:off x="6872131" y="2881637"/>
            <a:ext cx="5218449" cy="3620916"/>
            <a:chOff x="6384706" y="301676"/>
            <a:chExt cx="5218449" cy="3620916"/>
          </a:xfrm>
        </p:grpSpPr>
        <p:sp>
          <p:nvSpPr>
            <p:cNvPr id="10" name="CasellaDiTesto 33">
              <a:extLst>
                <a:ext uri="{FF2B5EF4-FFF2-40B4-BE49-F238E27FC236}">
                  <a16:creationId xmlns:a16="http://schemas.microsoft.com/office/drawing/2014/main" id="{8217A703-D404-DFF6-1C40-ED7127179578}"/>
                </a:ext>
              </a:extLst>
            </p:cNvPr>
            <p:cNvSpPr txBox="1"/>
            <p:nvPr/>
          </p:nvSpPr>
          <p:spPr>
            <a:xfrm>
              <a:off x="6785297" y="301676"/>
              <a:ext cx="4577875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Impact on the working </a:t>
              </a:r>
              <a:r>
                <a:rPr lang="it-IT" sz="2000" b="1" dirty="0" err="1">
                  <a:solidFill>
                    <a:schemeClr val="bg1"/>
                  </a:solidFill>
                </a:rPr>
                <a:t>conditions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87C508C-946C-7194-FCCE-B2C87C8DC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268"/>
            <a:stretch>
              <a:fillRect/>
            </a:stretch>
          </p:blipFill>
          <p:spPr bwMode="auto">
            <a:xfrm>
              <a:off x="6384706" y="765972"/>
              <a:ext cx="5218449" cy="3156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Connettore 1 35">
              <a:extLst>
                <a:ext uri="{FF2B5EF4-FFF2-40B4-BE49-F238E27FC236}">
                  <a16:creationId xmlns:a16="http://schemas.microsoft.com/office/drawing/2014/main" id="{EAFCF4B4-224F-F5BA-AFB4-7AAB6EE17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8741" y="3028355"/>
              <a:ext cx="4322700" cy="39969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glow rad="101600">
                <a:schemeClr val="bg1">
                  <a:lumMod val="75000"/>
                  <a:alpha val="2774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" name="CasellaDiTesto 36">
              <a:extLst>
                <a:ext uri="{FF2B5EF4-FFF2-40B4-BE49-F238E27FC236}">
                  <a16:creationId xmlns:a16="http://schemas.microsoft.com/office/drawing/2014/main" id="{5C02A158-5877-9F73-3BD0-15F027746A58}"/>
                </a:ext>
              </a:extLst>
            </p:cNvPr>
            <p:cNvSpPr txBox="1"/>
            <p:nvPr/>
          </p:nvSpPr>
          <p:spPr>
            <a:xfrm>
              <a:off x="10419593" y="2230230"/>
              <a:ext cx="117659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~500 h beam lifetime</a:t>
              </a:r>
            </a:p>
          </p:txBody>
        </p:sp>
        <p:sp>
          <p:nvSpPr>
            <p:cNvPr id="14" name="Rettangolo 37">
              <a:extLst>
                <a:ext uri="{FF2B5EF4-FFF2-40B4-BE49-F238E27FC236}">
                  <a16:creationId xmlns:a16="http://schemas.microsoft.com/office/drawing/2014/main" id="{9903B9E7-BDA2-C442-1A83-461C87A949FB}"/>
                </a:ext>
              </a:extLst>
            </p:cNvPr>
            <p:cNvSpPr/>
            <p:nvPr/>
          </p:nvSpPr>
          <p:spPr>
            <a:xfrm>
              <a:off x="8632844" y="1278076"/>
              <a:ext cx="1574262" cy="215466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asellaDiTesto 38">
              <a:extLst>
                <a:ext uri="{FF2B5EF4-FFF2-40B4-BE49-F238E27FC236}">
                  <a16:creationId xmlns:a16="http://schemas.microsoft.com/office/drawing/2014/main" id="{AFFCB0DE-C744-59DC-5496-5A5CAEFC2FEE}"/>
                </a:ext>
              </a:extLst>
            </p:cNvPr>
            <p:cNvSpPr txBox="1"/>
            <p:nvPr/>
          </p:nvSpPr>
          <p:spPr>
            <a:xfrm>
              <a:off x="8154841" y="1405779"/>
              <a:ext cx="2431653" cy="523220"/>
            </a:xfrm>
            <a:prstGeom prst="rect">
              <a:avLst/>
            </a:prstGeom>
            <a:solidFill>
              <a:schemeClr val="bg1">
                <a:alpha val="6488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Working temperature range foreseen for FCC-</a:t>
              </a:r>
              <a:r>
                <a:rPr lang="en-GB" sz="1400" dirty="0" err="1"/>
                <a:t>hh</a:t>
              </a:r>
              <a:endParaRPr lang="en-GB" sz="1400" dirty="0"/>
            </a:p>
          </p:txBody>
        </p:sp>
      </p:grpSp>
      <p:sp>
        <p:nvSpPr>
          <p:cNvPr id="16" name="Rettangolo 11">
            <a:extLst>
              <a:ext uri="{FF2B5EF4-FFF2-40B4-BE49-F238E27FC236}">
                <a16:creationId xmlns:a16="http://schemas.microsoft.com/office/drawing/2014/main" id="{8EBB183D-BD21-4762-F64D-9B8188C072D0}"/>
              </a:ext>
            </a:extLst>
          </p:cNvPr>
          <p:cNvSpPr/>
          <p:nvPr/>
        </p:nvSpPr>
        <p:spPr>
          <a:xfrm>
            <a:off x="141515" y="6203142"/>
            <a:ext cx="9080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</a:t>
            </a:r>
            <a:r>
              <a:rPr lang="fr-FR" sz="1200" dirty="0" err="1"/>
              <a:t>Spallino</a:t>
            </a:r>
            <a:r>
              <a:rPr lang="fr-FR" sz="1200" dirty="0"/>
              <a:t> et al. </a:t>
            </a:r>
            <a:r>
              <a:rPr lang="fr-FR" sz="1200" dirty="0" err="1"/>
              <a:t>Appl</a:t>
            </a:r>
            <a:r>
              <a:rPr lang="fr-FR" sz="1200" dirty="0"/>
              <a:t>. Phys. </a:t>
            </a:r>
            <a:r>
              <a:rPr lang="fr-FR" sz="1200" dirty="0" err="1"/>
              <a:t>Lett</a:t>
            </a:r>
            <a:r>
              <a:rPr lang="fr-FR" sz="1200" dirty="0"/>
              <a:t>. (2019); L. </a:t>
            </a:r>
            <a:r>
              <a:rPr lang="fr-FR" sz="1200" dirty="0" err="1"/>
              <a:t>Spallino</a:t>
            </a:r>
            <a:r>
              <a:rPr lang="fr-FR" sz="1200" dirty="0"/>
              <a:t>, </a:t>
            </a:r>
            <a:r>
              <a:rPr lang="it-IT" sz="1200" dirty="0" err="1"/>
              <a:t>J</a:t>
            </a:r>
            <a:r>
              <a:rPr lang="it-IT" sz="1200" dirty="0"/>
              <a:t>. </a:t>
            </a:r>
            <a:r>
              <a:rPr lang="it-IT" sz="1200" dirty="0" err="1"/>
              <a:t>Vac</a:t>
            </a:r>
            <a:r>
              <a:rPr lang="it-IT" sz="1200" dirty="0"/>
              <a:t>. Sci. </a:t>
            </a:r>
            <a:r>
              <a:rPr lang="it-IT" sz="1200" dirty="0" err="1"/>
              <a:t>Technol</a:t>
            </a:r>
            <a:r>
              <a:rPr lang="it-IT" sz="1200" dirty="0"/>
              <a:t>. B </a:t>
            </a:r>
            <a:r>
              <a:rPr lang="fr-FR" sz="1200" dirty="0"/>
              <a:t>(2020); L. </a:t>
            </a:r>
            <a:r>
              <a:rPr lang="fr-FR" sz="1200" dirty="0" err="1"/>
              <a:t>Spallino</a:t>
            </a:r>
            <a:r>
              <a:rPr lang="fr-FR" sz="1200" dirty="0"/>
              <a:t> et al.,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Accel</a:t>
            </a:r>
            <a:r>
              <a:rPr lang="fr-FR" sz="1200" dirty="0"/>
              <a:t>. </a:t>
            </a:r>
            <a:r>
              <a:rPr lang="fr-FR" sz="1200" dirty="0" err="1"/>
              <a:t>Beams</a:t>
            </a:r>
            <a:r>
              <a:rPr lang="fr-FR" sz="1200" dirty="0"/>
              <a:t> (2020)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260A5-7001-25D1-0E1A-9CE846D76568}"/>
              </a:ext>
            </a:extLst>
          </p:cNvPr>
          <p:cNvSpPr txBox="1"/>
          <p:nvPr/>
        </p:nvSpPr>
        <p:spPr>
          <a:xfrm>
            <a:off x="168442" y="33308"/>
            <a:ext cx="1175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LESS for FCC-</a:t>
            </a:r>
            <a:r>
              <a:rPr lang="en-US" sz="3600" b="1" dirty="0" err="1"/>
              <a:t>hh</a:t>
            </a:r>
            <a:r>
              <a:rPr lang="en-US" sz="3600" b="1" dirty="0"/>
              <a:t> (?) – pressure transients? resistivity ? dust ?</a:t>
            </a:r>
            <a:endParaRPr lang="en-GB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E6D84-1253-6010-625A-1CD00AB85E64}"/>
              </a:ext>
            </a:extLst>
          </p:cNvPr>
          <p:cNvSpPr txBox="1"/>
          <p:nvPr/>
        </p:nvSpPr>
        <p:spPr>
          <a:xfrm rot="20877792">
            <a:off x="8514599" y="5878855"/>
            <a:ext cx="2140330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L. </a:t>
            </a:r>
            <a:r>
              <a:rPr lang="en-US" sz="3600" b="1" dirty="0" err="1"/>
              <a:t>Spallino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5857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5C5E6-1418-E9A6-5F78-E9EEDF67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714" y="107156"/>
            <a:ext cx="6216268" cy="341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A22B4-D308-DAF5-DC17-A543EB2E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6632"/>
            <a:ext cx="6246563" cy="3417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35BCE-E514-05B7-9A51-78947F8E3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524450"/>
            <a:ext cx="5927469" cy="3074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69E56E-9EA2-E84F-1262-63FD180AB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834" y="183844"/>
            <a:ext cx="3381375" cy="308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DE9D74-5795-D45D-01FB-17C70727C1DF}"/>
              </a:ext>
            </a:extLst>
          </p:cNvPr>
          <p:cNvSpPr txBox="1"/>
          <p:nvPr/>
        </p:nvSpPr>
        <p:spPr>
          <a:xfrm rot="20198169">
            <a:off x="218548" y="866181"/>
            <a:ext cx="3038011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M. </a:t>
            </a:r>
            <a:r>
              <a:rPr lang="en-US" sz="3600" b="1" dirty="0" err="1"/>
              <a:t>Himmerlich</a:t>
            </a:r>
            <a:endParaRPr lang="en-GB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EDD584-0B84-BEEC-2236-F992762A8FF3}"/>
              </a:ext>
            </a:extLst>
          </p:cNvPr>
          <p:cNvSpPr txBox="1"/>
          <p:nvPr/>
        </p:nvSpPr>
        <p:spPr>
          <a:xfrm rot="20198169">
            <a:off x="8831206" y="4554810"/>
            <a:ext cx="2488566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A. Passarelli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66950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B7177FA6-2392-FE9E-613C-6DA9B1B9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55" r="45355"/>
          <a:stretch/>
        </p:blipFill>
        <p:spPr>
          <a:xfrm>
            <a:off x="1999623" y="110400"/>
            <a:ext cx="5753957" cy="6868786"/>
          </a:xfrm>
          <a:prstGeom prst="rect">
            <a:avLst/>
          </a:prstGeom>
        </p:spPr>
      </p:pic>
      <p:pic>
        <p:nvPicPr>
          <p:cNvPr id="3" name="Immagine 7">
            <a:extLst>
              <a:ext uri="{FF2B5EF4-FFF2-40B4-BE49-F238E27FC236}">
                <a16:creationId xmlns:a16="http://schemas.microsoft.com/office/drawing/2014/main" id="{E44DBE20-FC41-0DBD-CD7E-E61554D15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3" y="755951"/>
            <a:ext cx="4245348" cy="5175485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4282A7DC-C657-1AF3-F4D1-E6CFC46A6130}"/>
              </a:ext>
            </a:extLst>
          </p:cNvPr>
          <p:cNvSpPr txBox="1"/>
          <p:nvPr/>
        </p:nvSpPr>
        <p:spPr>
          <a:xfrm>
            <a:off x="8395352" y="170521"/>
            <a:ext cx="3141209" cy="369332"/>
          </a:xfrm>
          <a:prstGeom prst="rect">
            <a:avLst/>
          </a:prstGeom>
          <a:noFill/>
          <a:ln w="63500">
            <a:solidFill>
              <a:srgbClr val="F8B32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Carbon-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Coated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 Copper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2E1D4-829D-FAD0-C109-8EF73831FB6A}"/>
              </a:ext>
            </a:extLst>
          </p:cNvPr>
          <p:cNvSpPr txBox="1"/>
          <p:nvPr/>
        </p:nvSpPr>
        <p:spPr>
          <a:xfrm>
            <a:off x="168442" y="33308"/>
            <a:ext cx="4730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alternative mitigations </a:t>
            </a:r>
          </a:p>
          <a:p>
            <a:r>
              <a:rPr lang="en-US" sz="3600" b="1" dirty="0"/>
              <a:t>for FCC-</a:t>
            </a:r>
            <a:r>
              <a:rPr lang="en-US" sz="3600" b="1" dirty="0" err="1"/>
              <a:t>hh</a:t>
            </a:r>
            <a:endParaRPr lang="en-GB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55570-1E6B-5042-3E7E-B07C3FE6B701}"/>
              </a:ext>
            </a:extLst>
          </p:cNvPr>
          <p:cNvSpPr txBox="1"/>
          <p:nvPr/>
        </p:nvSpPr>
        <p:spPr>
          <a:xfrm rot="20877792">
            <a:off x="8784607" y="5878855"/>
            <a:ext cx="1600310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A. </a:t>
            </a:r>
            <a:r>
              <a:rPr lang="en-US" sz="3600" b="1" dirty="0" err="1"/>
              <a:t>Liedl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96774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E37E1A-BF54-6F8C-E985-9496727BD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63" y="1197624"/>
            <a:ext cx="11461473" cy="5529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C0E0E9-332E-BC31-13B9-ABAC78A3191D}"/>
              </a:ext>
            </a:extLst>
          </p:cNvPr>
          <p:cNvSpPr txBox="1"/>
          <p:nvPr/>
        </p:nvSpPr>
        <p:spPr>
          <a:xfrm>
            <a:off x="1202160" y="252009"/>
            <a:ext cx="9787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ion induced pressure - another concern for FCC-</a:t>
            </a:r>
            <a:r>
              <a:rPr lang="en-US" sz="3600" b="1" dirty="0" err="1"/>
              <a:t>hh</a:t>
            </a:r>
            <a:endParaRPr lang="en-GB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113F0B-42B9-B639-6EEE-380B933E4881}"/>
              </a:ext>
            </a:extLst>
          </p:cNvPr>
          <p:cNvSpPr txBox="1"/>
          <p:nvPr/>
        </p:nvSpPr>
        <p:spPr>
          <a:xfrm rot="20877792">
            <a:off x="9067069" y="5699874"/>
            <a:ext cx="2559611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O. Malyshev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02928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F3E6C-FA3B-DED3-5DE0-0289AC57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97" y="633950"/>
            <a:ext cx="9512679" cy="5886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6E870-40DF-9DBC-00F6-534BEEC9D2CE}"/>
              </a:ext>
            </a:extLst>
          </p:cNvPr>
          <p:cNvSpPr txBox="1"/>
          <p:nvPr/>
        </p:nvSpPr>
        <p:spPr>
          <a:xfrm>
            <a:off x="3172899" y="144814"/>
            <a:ext cx="461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at former KEKB</a:t>
            </a:r>
            <a:endParaRPr lang="en-GB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72D4E-0452-EEE7-3528-F4C90FCB918B}"/>
              </a:ext>
            </a:extLst>
          </p:cNvPr>
          <p:cNvSpPr txBox="1"/>
          <p:nvPr/>
        </p:nvSpPr>
        <p:spPr>
          <a:xfrm rot="20877792">
            <a:off x="10251106" y="316588"/>
            <a:ext cx="1715534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K. Ohmi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29272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49F6F2-7281-C10F-C032-668CF224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0"/>
          <a:stretch/>
        </p:blipFill>
        <p:spPr>
          <a:xfrm>
            <a:off x="0" y="0"/>
            <a:ext cx="570673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7DCDF-996C-DE5B-FE19-CF7A4D992B2B}"/>
              </a:ext>
            </a:extLst>
          </p:cNvPr>
          <p:cNvSpPr txBox="1"/>
          <p:nvPr/>
        </p:nvSpPr>
        <p:spPr>
          <a:xfrm>
            <a:off x="5706737" y="94687"/>
            <a:ext cx="6485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20 years since 1st ECLOUD Workshop ever …</a:t>
            </a:r>
          </a:p>
          <a:p>
            <a:r>
              <a:rPr lang="en-GB" sz="2400" dirty="0"/>
              <a:t>10 years since 1st ECLOUD Workshop in La </a:t>
            </a:r>
            <a:r>
              <a:rPr lang="en-GB" sz="2400" dirty="0" err="1"/>
              <a:t>Biodola</a:t>
            </a:r>
            <a:r>
              <a:rPr lang="en-GB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FD61B-E0C4-E4A3-4A9C-85A3DCB5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772" y="981746"/>
            <a:ext cx="3661017" cy="450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D5439A-D01E-6705-0934-5D83035455CF}"/>
              </a:ext>
            </a:extLst>
          </p:cNvPr>
          <p:cNvGrpSpPr/>
          <p:nvPr/>
        </p:nvGrpSpPr>
        <p:grpSpPr>
          <a:xfrm>
            <a:off x="2753424" y="2099463"/>
            <a:ext cx="9545988" cy="4663850"/>
            <a:chOff x="2401368" y="1513114"/>
            <a:chExt cx="9545988" cy="4663850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D2A4BA50-1F65-A60D-3017-43B338DA7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7044" y="1513114"/>
              <a:ext cx="3930312" cy="4663850"/>
            </a:xfrm>
            <a:prstGeom prst="rect">
              <a:avLst/>
            </a:prstGeom>
          </p:spPr>
        </p:pic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FA0C1DA-EB2F-4C05-57E0-E5F4B372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1368" y="2778527"/>
              <a:ext cx="2867116" cy="849895"/>
            </a:xfrm>
            <a:prstGeom prst="rect">
              <a:avLst/>
            </a:prstGeom>
          </p:spPr>
        </p:pic>
        <p:pic>
          <p:nvPicPr>
            <p:cNvPr id="12" name="Picture 11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8D89EB25-BD13-BA75-12B6-68BD23F9A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6155" y="3744497"/>
              <a:ext cx="6410708" cy="241107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A3EF893-8B48-341D-B8CC-76D1739F018E}"/>
              </a:ext>
            </a:extLst>
          </p:cNvPr>
          <p:cNvSpPr txBox="1"/>
          <p:nvPr/>
        </p:nvSpPr>
        <p:spPr>
          <a:xfrm rot="20877792">
            <a:off x="637845" y="494797"/>
            <a:ext cx="2017540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R. Cimino</a:t>
            </a:r>
            <a:endParaRPr lang="en-GB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9766AC-2650-53DA-25B8-5C00322FBA9F}"/>
              </a:ext>
            </a:extLst>
          </p:cNvPr>
          <p:cNvSpPr txBox="1"/>
          <p:nvPr/>
        </p:nvSpPr>
        <p:spPr>
          <a:xfrm rot="20877792">
            <a:off x="9720232" y="1241963"/>
            <a:ext cx="2201244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G. Rumolo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1593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202F-890D-6837-C835-D5AD6F09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2" y="997973"/>
            <a:ext cx="10783388" cy="5217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696A3-A77B-847A-7687-96771822EDB1}"/>
              </a:ext>
            </a:extLst>
          </p:cNvPr>
          <p:cNvSpPr txBox="1"/>
          <p:nvPr/>
        </p:nvSpPr>
        <p:spPr>
          <a:xfrm>
            <a:off x="3172899" y="144814"/>
            <a:ext cx="4303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at </a:t>
            </a:r>
            <a:r>
              <a:rPr lang="en-US" sz="3600" b="1" dirty="0" err="1"/>
              <a:t>SuperKEKB</a:t>
            </a:r>
            <a:endParaRPr lang="en-GB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61-C161-F083-3A8A-43C91CAB8D91}"/>
              </a:ext>
            </a:extLst>
          </p:cNvPr>
          <p:cNvSpPr txBox="1"/>
          <p:nvPr/>
        </p:nvSpPr>
        <p:spPr>
          <a:xfrm rot="20877792">
            <a:off x="10251106" y="316588"/>
            <a:ext cx="1715534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K. Ohmi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812434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97778-8F31-40E4-0471-6009F280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167" y="4683819"/>
            <a:ext cx="5980694" cy="1975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6F2B08-8D91-0C50-99DB-BB180C3C4B70}"/>
              </a:ext>
            </a:extLst>
          </p:cNvPr>
          <p:cNvSpPr txBox="1"/>
          <p:nvPr/>
        </p:nvSpPr>
        <p:spPr>
          <a:xfrm>
            <a:off x="4212771" y="4180114"/>
            <a:ext cx="191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LHC e-cloud effect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2E00F-CD48-8275-1273-DEC000541B46}"/>
              </a:ext>
            </a:extLst>
          </p:cNvPr>
          <p:cNvSpPr txBox="1"/>
          <p:nvPr/>
        </p:nvSpPr>
        <p:spPr>
          <a:xfrm rot="20877792">
            <a:off x="9509024" y="4148358"/>
            <a:ext cx="2045816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L. Mether</a:t>
            </a:r>
            <a:endParaRPr lang="en-GB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781A5-B3F0-95B4-D481-AEC772C8EFB0}"/>
              </a:ext>
            </a:extLst>
          </p:cNvPr>
          <p:cNvSpPr txBox="1"/>
          <p:nvPr/>
        </p:nvSpPr>
        <p:spPr>
          <a:xfrm>
            <a:off x="3172899" y="144814"/>
            <a:ext cx="631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sudden beam loss at </a:t>
            </a:r>
            <a:r>
              <a:rPr lang="en-US" sz="3600" b="1" dirty="0" err="1"/>
              <a:t>SuperKEKB</a:t>
            </a:r>
            <a:endParaRPr lang="en-GB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C8DC5-4D72-2802-8E31-C53CDB87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85" y="829949"/>
            <a:ext cx="6651172" cy="3182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C9806F-EBF8-CF22-DF84-3F0B59BD5623}"/>
              </a:ext>
            </a:extLst>
          </p:cNvPr>
          <p:cNvSpPr txBox="1"/>
          <p:nvPr/>
        </p:nvSpPr>
        <p:spPr>
          <a:xfrm rot="20877792">
            <a:off x="8395644" y="1154411"/>
            <a:ext cx="2175019" cy="120032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Y. Ohnishi </a:t>
            </a:r>
          </a:p>
          <a:p>
            <a:r>
              <a:rPr lang="en-US" sz="3600" b="1" dirty="0"/>
              <a:t>eeFACT’22</a:t>
            </a:r>
            <a:endParaRPr lang="en-GB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DA48B-2DED-13DA-12F1-B35FD1AECFBC}"/>
              </a:ext>
            </a:extLst>
          </p:cNvPr>
          <p:cNvSpPr txBox="1"/>
          <p:nvPr/>
        </p:nvSpPr>
        <p:spPr>
          <a:xfrm>
            <a:off x="7734201" y="2963015"/>
            <a:ext cx="1706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local e-cloud ?</a:t>
            </a:r>
          </a:p>
          <a:p>
            <a:r>
              <a:rPr lang="en-US" sz="2000" b="1" dirty="0"/>
              <a:t>dust ?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86429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873" y="1645920"/>
            <a:ext cx="888743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ECLOUD workshop?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ECLOUD’24, ECLOUD’25, ECLOUD’26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 candidate sites proposed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99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58156"/>
            <a:ext cx="10048131" cy="6290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456" y="0"/>
            <a:ext cx="506516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Candidate 1: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Biodola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20820769">
            <a:off x="1183979" y="3265662"/>
            <a:ext cx="9827242" cy="21236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Cimino theorem: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Biodola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the best place for ECLOUD’XX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(where XX is any pair of integers)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8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77" y="0"/>
            <a:ext cx="8912229" cy="6684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456" y="0"/>
            <a:ext cx="454707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Candidate 2: Yucatan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67897" y="173828"/>
            <a:ext cx="294587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Gerardo Guillermo (CSNS)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Humberto Maury (UGTO),</a:t>
            </a:r>
          </a:p>
          <a:p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K</a:t>
            </a:r>
            <a:r>
              <a:rPr lang="en-GB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arla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Cantún</a:t>
            </a:r>
            <a:r>
              <a:rPr lang="en-GB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(UADY)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6256C0-C5F0-5921-1870-D9EF30D000A0}"/>
              </a:ext>
            </a:extLst>
          </p:cNvPr>
          <p:cNvCxnSpPr/>
          <p:nvPr/>
        </p:nvCxnSpPr>
        <p:spPr>
          <a:xfrm flipV="1">
            <a:off x="7108371" y="2307771"/>
            <a:ext cx="816429" cy="29391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6C3FC4-6333-37B5-97FB-BE5486CF1431}"/>
              </a:ext>
            </a:extLst>
          </p:cNvPr>
          <p:cNvSpPr txBox="1"/>
          <p:nvPr/>
        </p:nvSpPr>
        <p:spPr>
          <a:xfrm>
            <a:off x="8087345" y="222389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2024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3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" y="265880"/>
            <a:ext cx="4608576" cy="345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81" y="136635"/>
            <a:ext cx="4580909" cy="3435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18470" r="39782" b="21034"/>
          <a:stretch/>
        </p:blipFill>
        <p:spPr>
          <a:xfrm>
            <a:off x="9663292" y="4733779"/>
            <a:ext cx="2771335" cy="2124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2" b="16406"/>
          <a:stretch/>
        </p:blipFill>
        <p:spPr>
          <a:xfrm>
            <a:off x="169282" y="3370590"/>
            <a:ext cx="2742730" cy="3487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7" t="-6920" r="54986" b="15294"/>
          <a:stretch/>
        </p:blipFill>
        <p:spPr>
          <a:xfrm>
            <a:off x="2830210" y="3056205"/>
            <a:ext cx="2608593" cy="3801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80" b="14489"/>
          <a:stretch/>
        </p:blipFill>
        <p:spPr>
          <a:xfrm>
            <a:off x="5497700" y="3370590"/>
            <a:ext cx="2169192" cy="3520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89" y="126259"/>
            <a:ext cx="4608576" cy="3456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49" b="16931"/>
          <a:stretch/>
        </p:blipFill>
        <p:spPr>
          <a:xfrm>
            <a:off x="7833593" y="3370589"/>
            <a:ext cx="2228089" cy="33569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3647"/>
          <a:stretch/>
        </p:blipFill>
        <p:spPr>
          <a:xfrm>
            <a:off x="6595965" y="420713"/>
            <a:ext cx="2475255" cy="15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3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F57F5-50E9-E9C9-CAEB-62E80B12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27.10.21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21DB-C6F5-E3D1-3647-6FE192F2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Rumolo, ECLOUD22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92E0E-C92C-B4CF-18F7-D46663D5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83E8-ABC0-E64E-832A-EEAEB9D1F06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E20B1-3F28-A8D6-609A-FBF273AB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1" y="0"/>
            <a:ext cx="105256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94EB4-2BAA-7696-83FC-5EC6C846C048}"/>
              </a:ext>
            </a:extLst>
          </p:cNvPr>
          <p:cNvSpPr txBox="1"/>
          <p:nvPr/>
        </p:nvSpPr>
        <p:spPr>
          <a:xfrm>
            <a:off x="3260994" y="374574"/>
            <a:ext cx="3497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ECLOUD’02 at CERN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87244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C7F73-F5E6-3572-6B14-A21ECB68C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365"/>
            <a:ext cx="6005884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8F9E4-A104-2DAD-DB94-0EB12B2E4D64}"/>
              </a:ext>
            </a:extLst>
          </p:cNvPr>
          <p:cNvSpPr txBox="1"/>
          <p:nvPr/>
        </p:nvSpPr>
        <p:spPr>
          <a:xfrm rot="20877792">
            <a:off x="5181406" y="184304"/>
            <a:ext cx="2201244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G. Rumolo</a:t>
            </a:r>
            <a:endParaRPr lang="en-GB" sz="36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E5C2347-2AB0-8EF3-6D38-1CAF0B050489}"/>
              </a:ext>
            </a:extLst>
          </p:cNvPr>
          <p:cNvSpPr txBox="1">
            <a:spLocks/>
          </p:cNvSpPr>
          <p:nvPr/>
        </p:nvSpPr>
        <p:spPr>
          <a:xfrm>
            <a:off x="2765606" y="2984107"/>
            <a:ext cx="10515600" cy="46638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F91050-E180-6772-F07B-C9BFF7CBE9D6}"/>
              </a:ext>
            </a:extLst>
          </p:cNvPr>
          <p:cNvSpPr txBox="1"/>
          <p:nvPr/>
        </p:nvSpPr>
        <p:spPr>
          <a:xfrm>
            <a:off x="6997098" y="-74365"/>
            <a:ext cx="53366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</a:t>
            </a:r>
            <a:r>
              <a:rPr lang="en-US" sz="2000" dirty="0"/>
              <a:t>.: </a:t>
            </a:r>
            <a:r>
              <a:rPr lang="de-DE" sz="2400" kern="0" dirty="0">
                <a:latin typeface="Capitals" pitchFamily="-106" charset="0"/>
                <a:ea typeface="ＭＳ Ｐゴシック" pitchFamily="-106" charset="-128"/>
              </a:rPr>
              <a:t>PyECLOUD-PyHEADTAIL</a:t>
            </a:r>
          </a:p>
          <a:p>
            <a:pPr lvl="1"/>
            <a:r>
              <a:rPr lang="de-DE" kern="0" dirty="0">
                <a:ea typeface="ＭＳ Ｐゴシック" pitchFamily="-106" charset="-128"/>
              </a:rPr>
              <a:t>Coupled-bunch instability from e-cloud in LHC dipole on CERN HPC cluster (2019-20)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2AB10-5590-D56D-6243-2B159498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02" y="3611234"/>
            <a:ext cx="5957455" cy="1565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3E3023-6CF2-3BD1-EF0B-67D33319B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80" y="5207316"/>
            <a:ext cx="3663052" cy="1527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3AC1A4-52B6-F5A2-C75B-85CFC0126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310" y="811167"/>
            <a:ext cx="5724640" cy="28653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DEA69-DEEB-9579-1511-5CF37D31DA91}"/>
              </a:ext>
            </a:extLst>
          </p:cNvPr>
          <p:cNvSpPr txBox="1"/>
          <p:nvPr/>
        </p:nvSpPr>
        <p:spPr>
          <a:xfrm rot="20877792">
            <a:off x="6556123" y="3639549"/>
            <a:ext cx="3102131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S. </a:t>
            </a:r>
            <a:r>
              <a:rPr lang="en-US" sz="3600" b="1" dirty="0" err="1"/>
              <a:t>Johannesson</a:t>
            </a:r>
            <a:endParaRPr lang="en-GB" sz="36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C459FB-A6BE-B9EE-2B08-F78690548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8" y="4371681"/>
            <a:ext cx="5869366" cy="2342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FFB2B2-D25F-592E-B009-79F0855AA522}"/>
              </a:ext>
            </a:extLst>
          </p:cNvPr>
          <p:cNvSpPr txBox="1"/>
          <p:nvPr/>
        </p:nvSpPr>
        <p:spPr>
          <a:xfrm rot="20877792">
            <a:off x="442694" y="3674102"/>
            <a:ext cx="1705595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J.-L. </a:t>
            </a:r>
            <a:r>
              <a:rPr lang="en-US" sz="3600" b="1" dirty="0" err="1"/>
              <a:t>Vay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60656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7012A-D206-4F19-958C-0A776E02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09" y="490720"/>
            <a:ext cx="4208541" cy="3069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D2261-BA13-89DB-CF36-F0CD5EF5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42" y="487693"/>
            <a:ext cx="5991681" cy="3588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949D2-4408-C541-7B5F-5CFDA5F22E91}"/>
              </a:ext>
            </a:extLst>
          </p:cNvPr>
          <p:cNvSpPr txBox="1"/>
          <p:nvPr/>
        </p:nvSpPr>
        <p:spPr>
          <a:xfrm>
            <a:off x="4376885" y="10085"/>
            <a:ext cx="3658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in the LHC</a:t>
            </a:r>
            <a:endParaRPr lang="en-GB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515A1-3C80-9388-E753-276BCEE19162}"/>
              </a:ext>
            </a:extLst>
          </p:cNvPr>
          <p:cNvSpPr txBox="1"/>
          <p:nvPr/>
        </p:nvSpPr>
        <p:spPr>
          <a:xfrm rot="20877792">
            <a:off x="2024173" y="394930"/>
            <a:ext cx="2045816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L. Mether</a:t>
            </a:r>
            <a:endParaRPr lang="en-GB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69892-E1B2-8175-BA0C-58626981AB94}"/>
              </a:ext>
            </a:extLst>
          </p:cNvPr>
          <p:cNvSpPr txBox="1"/>
          <p:nvPr/>
        </p:nvSpPr>
        <p:spPr>
          <a:xfrm rot="20877792">
            <a:off x="10034128" y="539462"/>
            <a:ext cx="2045816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L. Mether</a:t>
            </a:r>
            <a:endParaRPr lang="en-GB" sz="36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4B87A-3175-F69F-4391-D84554A51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5"/>
          <a:stretch/>
        </p:blipFill>
        <p:spPr>
          <a:xfrm>
            <a:off x="980529" y="3862185"/>
            <a:ext cx="7833853" cy="30192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F67E39-DF37-BC72-11DB-B962BF350746}"/>
              </a:ext>
            </a:extLst>
          </p:cNvPr>
          <p:cNvSpPr txBox="1"/>
          <p:nvPr/>
        </p:nvSpPr>
        <p:spPr>
          <a:xfrm rot="20877792">
            <a:off x="8976401" y="4436699"/>
            <a:ext cx="1811586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S. Bilgen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509867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F8BAA8-C69D-31FF-F450-791A95819B7E}"/>
              </a:ext>
            </a:extLst>
          </p:cNvPr>
          <p:cNvSpPr txBox="1"/>
          <p:nvPr/>
        </p:nvSpPr>
        <p:spPr>
          <a:xfrm>
            <a:off x="3701970" y="129828"/>
            <a:ext cx="4956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in the LHC cont’d</a:t>
            </a:r>
            <a:endParaRPr lang="en-GB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85CC7-7527-03D0-B094-78331ECFC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1" y="659206"/>
            <a:ext cx="9093262" cy="2955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C63EBF-0F5F-412D-C5E0-944BBB40DD6B}"/>
              </a:ext>
            </a:extLst>
          </p:cNvPr>
          <p:cNvSpPr txBox="1"/>
          <p:nvPr/>
        </p:nvSpPr>
        <p:spPr>
          <a:xfrm rot="20877792">
            <a:off x="9475906" y="336040"/>
            <a:ext cx="2045816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L. Mether</a:t>
            </a:r>
            <a:endParaRPr lang="en-GB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8750C-9F9F-D2B5-9EAE-621F4236EC1A}"/>
                  </a:ext>
                </a:extLst>
              </p:cNvPr>
              <p:cNvSpPr txBox="1"/>
              <p:nvPr/>
            </p:nvSpPr>
            <p:spPr>
              <a:xfrm>
                <a:off x="8793366" y="2665930"/>
                <a:ext cx="27732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→35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800" dirty="0"/>
                  <a:t> ?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8750C-9F9F-D2B5-9EAE-621F4236E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366" y="2665930"/>
                <a:ext cx="2773260" cy="430887"/>
              </a:xfrm>
              <a:prstGeom prst="rect">
                <a:avLst/>
              </a:prstGeom>
              <a:blipFill>
                <a:blip r:embed="rId3"/>
                <a:stretch>
                  <a:fillRect t="-23944" r="-6813" b="-507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93EF2E2-3D2E-36B0-C854-7E517016F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87" y="4020198"/>
            <a:ext cx="10418967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A15C2-E4F2-4D6C-7AFD-6372C125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258" y="1012371"/>
            <a:ext cx="7108742" cy="5508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0FF52-E0EB-42E6-61C8-33A95232B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40"/>
          <a:stretch/>
        </p:blipFill>
        <p:spPr>
          <a:xfrm>
            <a:off x="131310" y="876299"/>
            <a:ext cx="5115604" cy="5802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7894E-D5EE-FBE9-9437-CA1B372BD0BD}"/>
              </a:ext>
            </a:extLst>
          </p:cNvPr>
          <p:cNvSpPr txBox="1"/>
          <p:nvPr/>
        </p:nvSpPr>
        <p:spPr>
          <a:xfrm>
            <a:off x="935910" y="72126"/>
            <a:ext cx="10738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incoherent effects – observations &amp; simulations</a:t>
            </a:r>
            <a:endParaRPr lang="en-GB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6ADC7-614D-5EBA-3CEB-2403DAEEA16D}"/>
              </a:ext>
            </a:extLst>
          </p:cNvPr>
          <p:cNvSpPr txBox="1"/>
          <p:nvPr/>
        </p:nvSpPr>
        <p:spPr>
          <a:xfrm rot="20877792">
            <a:off x="8676065" y="5606657"/>
            <a:ext cx="2634119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K. </a:t>
            </a:r>
            <a:r>
              <a:rPr lang="en-US" sz="3600" b="1" dirty="0" err="1"/>
              <a:t>Paraschou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62837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412E3-15B0-DAE1-FC52-70309B15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89" y="3681691"/>
            <a:ext cx="4112130" cy="3010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FDB99-C214-5081-5671-29EC736986EA}"/>
              </a:ext>
            </a:extLst>
          </p:cNvPr>
          <p:cNvSpPr txBox="1"/>
          <p:nvPr/>
        </p:nvSpPr>
        <p:spPr>
          <a:xfrm>
            <a:off x="1718109" y="-2967"/>
            <a:ext cx="836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 dipolar or paramagnetic flakes in the LHC?</a:t>
            </a:r>
            <a:endParaRPr lang="en-GB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64CD6-BFC3-0A30-2A1F-E1487C34A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339" y="2142653"/>
            <a:ext cx="6441974" cy="4549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2A368-3B9F-9251-52FA-3FE3B5B90BA9}"/>
              </a:ext>
            </a:extLst>
          </p:cNvPr>
          <p:cNvSpPr txBox="1"/>
          <p:nvPr/>
        </p:nvSpPr>
        <p:spPr>
          <a:xfrm rot="20877792">
            <a:off x="8668598" y="5606657"/>
            <a:ext cx="2649059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G. Franchetti</a:t>
            </a:r>
            <a:endParaRPr lang="en-GB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5BECD6-DCB1-CC45-6DB2-2F1D3D59D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37" y="643364"/>
            <a:ext cx="4356242" cy="25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13527-A2BF-4155-DE65-7CDA7C9B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689"/>
            <a:ext cx="6631077" cy="284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D4A59-A086-8022-4676-6FED5F01DCFA}"/>
              </a:ext>
            </a:extLst>
          </p:cNvPr>
          <p:cNvSpPr txBox="1"/>
          <p:nvPr/>
        </p:nvSpPr>
        <p:spPr>
          <a:xfrm>
            <a:off x="236242" y="114217"/>
            <a:ext cx="4475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e-cloud for the HL-LHC</a:t>
            </a:r>
            <a:endParaRPr lang="en-GB" sz="36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D37223-161B-541F-3648-63A6BF8B4CC6}"/>
              </a:ext>
            </a:extLst>
          </p:cNvPr>
          <p:cNvGrpSpPr>
            <a:grpSpLocks noChangeAspect="1"/>
          </p:cNvGrpSpPr>
          <p:nvPr/>
        </p:nvGrpSpPr>
        <p:grpSpPr>
          <a:xfrm>
            <a:off x="-125141" y="3673442"/>
            <a:ext cx="5868142" cy="3535495"/>
            <a:chOff x="2900387" y="3506646"/>
            <a:chExt cx="5248487" cy="31621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47701-EB3B-40F2-B89B-E340603F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0387" y="3506646"/>
              <a:ext cx="3850490" cy="3162159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2AD688D-838A-5602-1C34-8133282E5917}"/>
                </a:ext>
              </a:extLst>
            </p:cNvPr>
            <p:cNvCxnSpPr>
              <a:cxnSpLocks/>
            </p:cNvCxnSpPr>
            <p:nvPr/>
          </p:nvCxnSpPr>
          <p:spPr>
            <a:xfrm>
              <a:off x="3548929" y="4650710"/>
              <a:ext cx="3019084" cy="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dash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061FFE-6CF3-31FD-E80D-11157E9DF111}"/>
                </a:ext>
              </a:extLst>
            </p:cNvPr>
            <p:cNvSpPr txBox="1"/>
            <p:nvPr/>
          </p:nvSpPr>
          <p:spPr>
            <a:xfrm>
              <a:off x="3519015" y="4387328"/>
              <a:ext cx="1959507" cy="229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Optimized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cryo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configuration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134D1B-F914-D612-ADDA-E140386E3173}"/>
                </a:ext>
              </a:extLst>
            </p:cNvPr>
            <p:cNvSpPr txBox="1"/>
            <p:nvPr/>
          </p:nvSpPr>
          <p:spPr>
            <a:xfrm>
              <a:off x="7039079" y="4043401"/>
              <a:ext cx="1109795" cy="209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e-cloud in </a:t>
              </a: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quadrup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0976FF-CBA9-0F9F-199D-71603A7DC90E}"/>
                </a:ext>
              </a:extLst>
            </p:cNvPr>
            <p:cNvSpPr/>
            <p:nvPr/>
          </p:nvSpPr>
          <p:spPr>
            <a:xfrm>
              <a:off x="6728481" y="4130037"/>
              <a:ext cx="297688" cy="108708"/>
            </a:xfrm>
            <a:prstGeom prst="rect">
              <a:avLst/>
            </a:prstGeom>
            <a:solidFill>
              <a:srgbClr val="B2B2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D9023-AFBE-F190-5EEB-4100A1C084EA}"/>
                </a:ext>
              </a:extLst>
            </p:cNvPr>
            <p:cNvSpPr txBox="1"/>
            <p:nvPr/>
          </p:nvSpPr>
          <p:spPr>
            <a:xfrm>
              <a:off x="7039079" y="3870169"/>
              <a:ext cx="1023631" cy="209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e-cloud in dipoles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085BBD-72E1-189D-4278-E5EE2E92BC07}"/>
                </a:ext>
              </a:extLst>
            </p:cNvPr>
            <p:cNvSpPr/>
            <p:nvPr/>
          </p:nvSpPr>
          <p:spPr>
            <a:xfrm>
              <a:off x="6728481" y="3956805"/>
              <a:ext cx="297688" cy="108708"/>
            </a:xfrm>
            <a:prstGeom prst="rect">
              <a:avLst/>
            </a:prstGeom>
            <a:solidFill>
              <a:srgbClr val="FFE3B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32AF5F-F11E-E56E-9CBA-4E4942DB2368}"/>
                </a:ext>
              </a:extLst>
            </p:cNvPr>
            <p:cNvSpPr txBox="1"/>
            <p:nvPr/>
          </p:nvSpPr>
          <p:spPr>
            <a:xfrm>
              <a:off x="7039080" y="4216632"/>
              <a:ext cx="909629" cy="209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e-cloud in drifts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3F0DF3-9D9A-5080-C5BE-0084ECC9691F}"/>
                </a:ext>
              </a:extLst>
            </p:cNvPr>
            <p:cNvSpPr/>
            <p:nvPr/>
          </p:nvSpPr>
          <p:spPr>
            <a:xfrm>
              <a:off x="6728481" y="4303268"/>
              <a:ext cx="297688" cy="108708"/>
            </a:xfrm>
            <a:prstGeom prst="rect">
              <a:avLst/>
            </a:prstGeom>
            <a:solidFill>
              <a:srgbClr val="FFB2B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DE4B93-8812-169B-50D6-0E481889EE80}"/>
                </a:ext>
              </a:extLst>
            </p:cNvPr>
            <p:cNvSpPr txBox="1"/>
            <p:nvPr/>
          </p:nvSpPr>
          <p:spPr>
            <a:xfrm>
              <a:off x="7031797" y="4390410"/>
              <a:ext cx="705487" cy="209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Impedance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16ABED-4897-E3C2-CA75-E32D17733363}"/>
                </a:ext>
              </a:extLst>
            </p:cNvPr>
            <p:cNvSpPr/>
            <p:nvPr/>
          </p:nvSpPr>
          <p:spPr>
            <a:xfrm>
              <a:off x="6728481" y="4477046"/>
              <a:ext cx="297688" cy="108708"/>
            </a:xfrm>
            <a:prstGeom prst="rect">
              <a:avLst/>
            </a:prstGeom>
            <a:solidFill>
              <a:srgbClr val="D2D2D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5251CB-C900-6101-8460-225A15C7A5C6}"/>
                </a:ext>
              </a:extLst>
            </p:cNvPr>
            <p:cNvSpPr txBox="1"/>
            <p:nvPr/>
          </p:nvSpPr>
          <p:spPr>
            <a:xfrm>
              <a:off x="7031797" y="4577928"/>
              <a:ext cx="716092" cy="209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Synch. rad.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844B1B-6B75-C1C3-2011-04DD8BE50951}"/>
                </a:ext>
              </a:extLst>
            </p:cNvPr>
            <p:cNvSpPr/>
            <p:nvPr/>
          </p:nvSpPr>
          <p:spPr>
            <a:xfrm>
              <a:off x="6728481" y="4651165"/>
              <a:ext cx="297688" cy="108708"/>
            </a:xfrm>
            <a:prstGeom prst="rect">
              <a:avLst/>
            </a:prstGeom>
            <a:solidFill>
              <a:srgbClr val="8080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C423CD-915B-B21D-BDFE-701F16C89940}"/>
                </a:ext>
              </a:extLst>
            </p:cNvPr>
            <p:cNvSpPr txBox="1"/>
            <p:nvPr/>
          </p:nvSpPr>
          <p:spPr>
            <a:xfrm>
              <a:off x="3521144" y="4636059"/>
              <a:ext cx="1633409" cy="229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 kW/arc (~200 W/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hcell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9525A-60AE-96D7-10A5-5971E5128E54}"/>
                </a:ext>
              </a:extLst>
            </p:cNvPr>
            <p:cNvSpPr txBox="1"/>
            <p:nvPr/>
          </p:nvSpPr>
          <p:spPr>
            <a:xfrm>
              <a:off x="3674597" y="3599845"/>
              <a:ext cx="2709747" cy="25451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Forecast for scrubbed machine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6C4F63-2FD4-556E-808E-11C089C5AD9F}"/>
                </a:ext>
              </a:extLst>
            </p:cNvPr>
            <p:cNvSpPr txBox="1"/>
            <p:nvPr/>
          </p:nvSpPr>
          <p:spPr>
            <a:xfrm>
              <a:off x="5443347" y="5953425"/>
              <a:ext cx="954700" cy="216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TeV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5 x 48 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62208A-3EED-56C5-71A0-17935627776B}"/>
              </a:ext>
            </a:extLst>
          </p:cNvPr>
          <p:cNvGrpSpPr>
            <a:grpSpLocks noChangeAspect="1"/>
          </p:cNvGrpSpPr>
          <p:nvPr/>
        </p:nvGrpSpPr>
        <p:grpSpPr>
          <a:xfrm>
            <a:off x="7139022" y="3732930"/>
            <a:ext cx="4668771" cy="2511312"/>
            <a:chOff x="467544" y="693500"/>
            <a:chExt cx="5334238" cy="30235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46EEF2-8CE5-BBA8-4CF0-5F33B231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693500"/>
              <a:ext cx="5334238" cy="302353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A76955-3B25-92B1-6F2A-847675DBC3FA}"/>
                </a:ext>
              </a:extLst>
            </p:cNvPr>
            <p:cNvSpPr/>
            <p:nvPr/>
          </p:nvSpPr>
          <p:spPr>
            <a:xfrm>
              <a:off x="3777397" y="2175617"/>
              <a:ext cx="5693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8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CO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A6670B-E359-7BBB-E29B-1DD774222345}"/>
                </a:ext>
              </a:extLst>
            </p:cNvPr>
            <p:cNvSpPr/>
            <p:nvPr/>
          </p:nvSpPr>
          <p:spPr>
            <a:xfrm>
              <a:off x="1518568" y="1529207"/>
              <a:ext cx="4651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8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GB" sz="2000" b="1" i="0" u="none" strike="noStrike" kern="800" cap="none" spc="0" normalizeH="0" baseline="-2500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71F6CC-97F7-2CCD-562A-C9C6D6C2803A}"/>
                </a:ext>
              </a:extLst>
            </p:cNvPr>
            <p:cNvSpPr/>
            <p:nvPr/>
          </p:nvSpPr>
          <p:spPr>
            <a:xfrm>
              <a:off x="3965172" y="916616"/>
              <a:ext cx="465191" cy="4401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8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GB" sz="2000" b="1" i="0" u="none" strike="noStrike" kern="800" cap="none" spc="0" normalizeH="0" baseline="-2500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62BA36-E05E-5829-C35C-A7AD13420B92}"/>
              </a:ext>
            </a:extLst>
          </p:cNvPr>
          <p:cNvSpPr txBox="1"/>
          <p:nvPr/>
        </p:nvSpPr>
        <p:spPr>
          <a:xfrm>
            <a:off x="7023143" y="6137907"/>
            <a:ext cx="5493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The HL-LHC beam screen operating temperature must be optimised 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C3A874-FB5C-B30F-9479-A288C84BCEE0}"/>
              </a:ext>
            </a:extLst>
          </p:cNvPr>
          <p:cNvSpPr txBox="1"/>
          <p:nvPr/>
        </p:nvSpPr>
        <p:spPr>
          <a:xfrm>
            <a:off x="7244799" y="357811"/>
            <a:ext cx="4562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100-200 nm thick a-C coated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onto 80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copper co-laminated beam screen of Inner Triplet</a:t>
            </a:r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979120-6022-9D43-E650-FA4782C7A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409" y="1014727"/>
            <a:ext cx="3321969" cy="2765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26229D-1247-700C-29DA-FDE160B1EE88}"/>
              </a:ext>
            </a:extLst>
          </p:cNvPr>
          <p:cNvSpPr txBox="1"/>
          <p:nvPr/>
        </p:nvSpPr>
        <p:spPr>
          <a:xfrm rot="20877792">
            <a:off x="4222257" y="5464359"/>
            <a:ext cx="2282163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G. Iadarola</a:t>
            </a:r>
            <a:endParaRPr lang="en-GB" sz="3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5BBFB1-5216-10D5-35B3-7364A0875CA9}"/>
              </a:ext>
            </a:extLst>
          </p:cNvPr>
          <p:cNvSpPr txBox="1"/>
          <p:nvPr/>
        </p:nvSpPr>
        <p:spPr>
          <a:xfrm rot="20877792">
            <a:off x="9926413" y="2278680"/>
            <a:ext cx="1822230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V. Baglin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8143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666</Words>
  <Application>Microsoft Office PowerPoint</Application>
  <PresentationFormat>Widescreen</PresentationFormat>
  <Paragraphs>135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Capitals</vt:lpstr>
      <vt:lpstr>Courier New</vt:lpstr>
      <vt:lpstr>Gill Sans MT</vt:lpstr>
      <vt:lpstr>Tahoma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18</cp:revision>
  <dcterms:created xsi:type="dcterms:W3CDTF">2022-09-28T06:41:13Z</dcterms:created>
  <dcterms:modified xsi:type="dcterms:W3CDTF">2022-09-28T18:17:59Z</dcterms:modified>
</cp:coreProperties>
</file>