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1" r:id="rId1"/>
  </p:sldMasterIdLst>
  <p:notesMasterIdLst>
    <p:notesMasterId r:id="rId45"/>
  </p:notesMasterIdLst>
  <p:handoutMasterIdLst>
    <p:handoutMasterId r:id="rId46"/>
  </p:handoutMasterIdLst>
  <p:sldIdLst>
    <p:sldId id="260" r:id="rId2"/>
    <p:sldId id="264" r:id="rId3"/>
    <p:sldId id="285" r:id="rId4"/>
    <p:sldId id="313" r:id="rId5"/>
    <p:sldId id="317" r:id="rId6"/>
    <p:sldId id="314" r:id="rId7"/>
    <p:sldId id="315" r:id="rId8"/>
    <p:sldId id="318" r:id="rId9"/>
    <p:sldId id="319" r:id="rId10"/>
    <p:sldId id="320" r:id="rId11"/>
    <p:sldId id="323" r:id="rId12"/>
    <p:sldId id="325" r:id="rId13"/>
    <p:sldId id="326" r:id="rId14"/>
    <p:sldId id="327" r:id="rId15"/>
    <p:sldId id="329" r:id="rId16"/>
    <p:sldId id="330" r:id="rId17"/>
    <p:sldId id="619" r:id="rId18"/>
    <p:sldId id="328" r:id="rId19"/>
    <p:sldId id="273" r:id="rId20"/>
    <p:sldId id="284" r:id="rId21"/>
    <p:sldId id="287" r:id="rId22"/>
    <p:sldId id="623" r:id="rId23"/>
    <p:sldId id="624" r:id="rId24"/>
    <p:sldId id="291" r:id="rId25"/>
    <p:sldId id="625" r:id="rId26"/>
    <p:sldId id="626" r:id="rId27"/>
    <p:sldId id="627" r:id="rId28"/>
    <p:sldId id="629" r:id="rId29"/>
    <p:sldId id="274" r:id="rId30"/>
    <p:sldId id="270" r:id="rId31"/>
    <p:sldId id="272" r:id="rId32"/>
    <p:sldId id="275" r:id="rId33"/>
    <p:sldId id="278" r:id="rId34"/>
    <p:sldId id="279" r:id="rId35"/>
    <p:sldId id="312" r:id="rId36"/>
    <p:sldId id="622" r:id="rId37"/>
    <p:sldId id="632" r:id="rId38"/>
    <p:sldId id="631" r:id="rId39"/>
    <p:sldId id="316" r:id="rId40"/>
    <p:sldId id="322" r:id="rId41"/>
    <p:sldId id="321" r:id="rId42"/>
    <p:sldId id="618" r:id="rId43"/>
    <p:sldId id="324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55A0"/>
    <a:srgbClr val="66B1BD"/>
    <a:srgbClr val="43830D"/>
    <a:srgbClr val="D9D9D9"/>
    <a:srgbClr val="C13228"/>
    <a:srgbClr val="244AFC"/>
    <a:srgbClr val="C00000"/>
    <a:srgbClr val="F08A3B"/>
    <a:srgbClr val="0E55A0"/>
    <a:srgbClr val="4297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871"/>
    <p:restoredTop sz="86398"/>
  </p:normalViewPr>
  <p:slideViewPr>
    <p:cSldViewPr snapToGrid="0" snapToObjects="1" showGuides="1">
      <p:cViewPr varScale="1">
        <p:scale>
          <a:sx n="119" d="100"/>
          <a:sy n="119" d="100"/>
        </p:scale>
        <p:origin x="488" y="192"/>
      </p:cViewPr>
      <p:guideLst>
        <p:guide orient="horz" pos="2160"/>
        <p:guide pos="386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37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D943ACA-CCE2-4347-B753-F733C72879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3F38FC-170E-D647-A194-1BE122AF6D9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D64DC5-60FA-584B-B512-F9504370A090}" type="datetimeFigureOut">
              <a:rPr lang="it-IT" smtClean="0"/>
              <a:t>28/09/22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E8EEE3-1D3D-FE44-90CF-E2AE8BF525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BBC9AC-FBA8-A244-BEFA-6A223146400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EBB35D-DAA1-3A46-ACFD-3D941FBF805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84746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ECF073-1860-0C46-8856-88328EF4FFD3}" type="datetimeFigureOut">
              <a:rPr lang="it-IT" smtClean="0"/>
              <a:t>28/09/22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56031E-9B50-7943-99E6-F5C2F105CC5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6290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PERTIN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C925861-376C-6146-B10D-7FF8D3B9A5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2221374"/>
            <a:ext cx="7527294" cy="2629509"/>
          </a:xfrm>
        </p:spPr>
        <p:txBody>
          <a:bodyPr/>
          <a:lstStyle/>
          <a:p>
            <a:r>
              <a:rPr lang="it-IT" dirty="0"/>
              <a:t>Fare clic sull'icona per inserire un'immagine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7EA1C37-6459-B049-9FC3-CBFB1DF31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31380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EACC6D7-2098-C04C-863E-1C489AFAB9F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438400" y="5005519"/>
            <a:ext cx="7315200" cy="73017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200" cap="none" spc="0" baseline="0">
                <a:solidFill>
                  <a:srgbClr val="28365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Istituto Nazionale di Fisica Nucleare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9443648-EC3D-BE43-A087-162E85B7B2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25" y="1402481"/>
            <a:ext cx="2965450" cy="590932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pPr lvl="0"/>
            <a:r>
              <a:rPr lang="it-IT" dirty="0"/>
              <a:t>Inserire data</a:t>
            </a:r>
          </a:p>
        </p:txBody>
      </p:sp>
      <p:sp>
        <p:nvSpPr>
          <p:cNvPr id="10" name="Segnaposto testo 3">
            <a:extLst>
              <a:ext uri="{FF2B5EF4-FFF2-40B4-BE49-F238E27FC236}">
                <a16:creationId xmlns:a16="http://schemas.microsoft.com/office/drawing/2014/main" id="{42120736-D7DC-D54A-BC28-5263CCB271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47123" y="5808660"/>
            <a:ext cx="4729453" cy="590932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pPr lvl="0"/>
            <a:r>
              <a:rPr lang="it-IT" dirty="0"/>
              <a:t>Inserire relatore</a:t>
            </a:r>
          </a:p>
        </p:txBody>
      </p:sp>
      <p:sp>
        <p:nvSpPr>
          <p:cNvPr id="8" name="Parallelogramma 7">
            <a:extLst>
              <a:ext uri="{FF2B5EF4-FFF2-40B4-BE49-F238E27FC236}">
                <a16:creationId xmlns:a16="http://schemas.microsoft.com/office/drawing/2014/main" id="{AFB68A2C-12C1-F44A-9745-8DEE5DEAEC8E}"/>
              </a:ext>
            </a:extLst>
          </p:cNvPr>
          <p:cNvSpPr/>
          <p:nvPr userDrawn="1"/>
        </p:nvSpPr>
        <p:spPr>
          <a:xfrm flipV="1">
            <a:off x="6001554" y="2219324"/>
            <a:ext cx="8124753" cy="2631559"/>
          </a:xfrm>
          <a:prstGeom prst="parallelogram">
            <a:avLst>
              <a:gd name="adj" fmla="val 4740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1" name="Immagine 10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2659881-7594-E14E-8132-EFA8CF997A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445" y="2219325"/>
            <a:ext cx="3939909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323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NDO FOTO CHIA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44EFA5F-72C9-8D4A-A0C8-421511FAFC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4" y="6356350"/>
            <a:ext cx="715263" cy="360000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39B0B72A-A6C1-1249-88B9-6D9907833940}"/>
              </a:ext>
            </a:extLst>
          </p:cNvPr>
          <p:cNvSpPr/>
          <p:nvPr userDrawn="1"/>
        </p:nvSpPr>
        <p:spPr>
          <a:xfrm>
            <a:off x="8159505" y="758952"/>
            <a:ext cx="3443590" cy="5330952"/>
          </a:xfrm>
          <a:prstGeom prst="rect">
            <a:avLst/>
          </a:prstGeom>
          <a:solidFill>
            <a:schemeClr val="bg1">
              <a:lumMod val="8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4699C15A-FD59-674C-B5BB-AD3BA9887745}"/>
              </a:ext>
            </a:extLst>
          </p:cNvPr>
          <p:cNvSpPr txBox="1">
            <a:spLocks/>
          </p:cNvSpPr>
          <p:nvPr userDrawn="1"/>
        </p:nvSpPr>
        <p:spPr>
          <a:xfrm>
            <a:off x="8412423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142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ENERIC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5666" y="2339471"/>
            <a:ext cx="6096001" cy="1089529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4" y="6356350"/>
            <a:ext cx="715263" cy="360000"/>
          </a:xfrm>
          <a:prstGeom prst="rect">
            <a:avLst/>
          </a:prstGeom>
        </p:spPr>
      </p:pic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55A3EF7-880F-5B4D-A6F4-242C1C67F6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2465" y="136525"/>
            <a:ext cx="4953002" cy="6128808"/>
          </a:xfrm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6BB11BE-9127-D841-A036-D1F80B8F55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5666" y="3605785"/>
            <a:ext cx="5122333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038842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2070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3989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14554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07958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54505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  <a:endParaRPr lang="it-IT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61934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6786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PERTIN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  <p:sp>
        <p:nvSpPr>
          <p:cNvPr id="9" name="Segnaposto testo 3">
            <a:extLst>
              <a:ext uri="{FF2B5EF4-FFF2-40B4-BE49-F238E27FC236}">
                <a16:creationId xmlns:a16="http://schemas.microsoft.com/office/drawing/2014/main" id="{0B738FA7-77CE-5442-A946-89B02CF385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4005" y="6212534"/>
            <a:ext cx="2965450" cy="590932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pPr lvl="0"/>
            <a:r>
              <a:rPr lang="it-IT" dirty="0"/>
              <a:t>Inserire data</a:t>
            </a:r>
          </a:p>
        </p:txBody>
      </p:sp>
      <p:pic>
        <p:nvPicPr>
          <p:cNvPr id="11" name="Immagine 10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87281E72-E017-C946-BD0B-FC962B4D36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641" y="538226"/>
            <a:ext cx="2686255" cy="1649528"/>
          </a:xfrm>
          <a:prstGeom prst="rect">
            <a:avLst/>
          </a:prstGeom>
        </p:spPr>
      </p:pic>
      <p:sp>
        <p:nvSpPr>
          <p:cNvPr id="13" name="Segnaposto immagine 12">
            <a:extLst>
              <a:ext uri="{FF2B5EF4-FFF2-40B4-BE49-F238E27FC236}">
                <a16:creationId xmlns:a16="http://schemas.microsoft.com/office/drawing/2014/main" id="{6E9FE7C0-73C1-4141-AA4B-2FC6FD3F94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71000" y="762000"/>
            <a:ext cx="2921000" cy="5334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2743587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EPRTI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01/04/2021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5" y="5649360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10" name="Immagine 1">
            <a:extLst>
              <a:ext uri="{FF2B5EF4-FFF2-40B4-BE49-F238E27FC236}">
                <a16:creationId xmlns:a16="http://schemas.microsoft.com/office/drawing/2014/main" id="{B6E48B5A-B08E-CF46-ACD2-0C550C4B1B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12" y="-1632674"/>
            <a:ext cx="11309350" cy="716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3" descr="Immagine che contiene clipart&#10;&#10;Descrizione generata automaticamente">
            <a:extLst>
              <a:ext uri="{FF2B5EF4-FFF2-40B4-BE49-F238E27FC236}">
                <a16:creationId xmlns:a16="http://schemas.microsoft.com/office/drawing/2014/main" id="{1EC46982-8F86-1646-85E2-CC96D5687EA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040" y="3429000"/>
            <a:ext cx="2549139" cy="1600200"/>
          </a:xfrm>
          <a:prstGeom prst="rect">
            <a:avLst/>
          </a:prstGeom>
          <a:noFill/>
          <a:ln>
            <a:noFill/>
          </a:ln>
          <a:effectLst>
            <a:reflection blurRad="76200" stA="51000" endPos="36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1421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UOTA NER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03E513-6E3B-FD40-83E7-4A25CC1D0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4E36ABE-CF9E-A24F-BF3A-1DB7650D98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7215" y="6361475"/>
            <a:ext cx="65232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886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NDO FOTO SCUR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immagine 3">
            <a:extLst>
              <a:ext uri="{FF2B5EF4-FFF2-40B4-BE49-F238E27FC236}">
                <a16:creationId xmlns:a16="http://schemas.microsoft.com/office/drawing/2014/main" id="{9138E99E-1F07-D041-8818-1CE2AD2CF6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03E513-6E3B-FD40-83E7-4A25CC1D0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4E36ABE-CF9E-A24F-BF3A-1DB7650D98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43698" y="6361475"/>
            <a:ext cx="65232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641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NDO FOTO SCURA_box tes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immagine 3">
            <a:extLst>
              <a:ext uri="{FF2B5EF4-FFF2-40B4-BE49-F238E27FC236}">
                <a16:creationId xmlns:a16="http://schemas.microsoft.com/office/drawing/2014/main" id="{9138E99E-1F07-D041-8818-1CE2AD2CF6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6858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03E513-6E3B-FD40-83E7-4A25CC1D0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9E1088F-5AD7-6F4C-A34D-16EA33B5D842}"/>
              </a:ext>
            </a:extLst>
          </p:cNvPr>
          <p:cNvSpPr/>
          <p:nvPr userDrawn="1"/>
        </p:nvSpPr>
        <p:spPr>
          <a:xfrm>
            <a:off x="8159505" y="758952"/>
            <a:ext cx="3443590" cy="5330952"/>
          </a:xfrm>
          <a:prstGeom prst="rect">
            <a:avLst/>
          </a:prstGeom>
          <a:solidFill>
            <a:schemeClr val="bg1">
              <a:lumMod val="95000"/>
              <a:lumOff val="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0299FF3-353A-9C41-A2AB-F30B56B6767F}"/>
              </a:ext>
            </a:extLst>
          </p:cNvPr>
          <p:cNvSpPr txBox="1">
            <a:spLocks/>
          </p:cNvSpPr>
          <p:nvPr userDrawn="1"/>
        </p:nvSpPr>
        <p:spPr>
          <a:xfrm>
            <a:off x="8412423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4E36ABE-CF9E-A24F-BF3A-1DB7650D98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37578" y="6361475"/>
            <a:ext cx="65232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7645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UOTA BI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4" y="6356350"/>
            <a:ext cx="71526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947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UOTA BI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4" y="251990"/>
            <a:ext cx="71526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485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NDO FOTO CHIA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44EFA5F-72C9-8D4A-A0C8-421511FAFC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4" y="6356350"/>
            <a:ext cx="71526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999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1320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it-IT"/>
              <a:t>01/04/2021</a:t>
            </a:r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it-IT"/>
              <a:t>Andrea Passarelli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5091" y="127381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A6D6D798-1883-974D-96D0-4E82B243DEDE}" type="slidenum">
              <a:rPr lang="it-IT" smtClean="0"/>
              <a:t>‹#›</a:t>
            </a:fld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F2BF5E6-30D1-3E49-BCD8-2D81D3171FD8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1380755" y="6356350"/>
            <a:ext cx="71526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801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2" r:id="rId2"/>
    <p:sldLayoutId id="2147483728" r:id="rId3"/>
    <p:sldLayoutId id="2147483723" r:id="rId4"/>
    <p:sldLayoutId id="2147483725" r:id="rId5"/>
    <p:sldLayoutId id="2147483729" r:id="rId6"/>
    <p:sldLayoutId id="2147483724" r:id="rId7"/>
    <p:sldLayoutId id="2147483731" r:id="rId8"/>
    <p:sldLayoutId id="2147483727" r:id="rId9"/>
    <p:sldLayoutId id="2147483730" r:id="rId10"/>
    <p:sldLayoutId id="2147483726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9" r:id="rId17"/>
    <p:sldLayoutId id="2147483720" r:id="rId1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APSUSC.2017.03.158" TargetMode="External"/><Relationship Id="rId7" Type="http://schemas.openxmlformats.org/officeDocument/2006/relationships/image" Target="../media/image25.png"/><Relationship Id="rId2" Type="http://schemas.openxmlformats.org/officeDocument/2006/relationships/hyperlink" Target="https://doi.org/10.1007/s00339-018-1621-6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hyperlink" Target="https://doi.org/10.1364/OL.42.002710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0.png"/><Relationship Id="rId4" Type="http://schemas.openxmlformats.org/officeDocument/2006/relationships/image" Target="../media/image3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7" Type="http://schemas.openxmlformats.org/officeDocument/2006/relationships/image" Target="../media/image48.tif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tiff"/><Relationship Id="rId5" Type="http://schemas.openxmlformats.org/officeDocument/2006/relationships/image" Target="../media/image46.tiff"/><Relationship Id="rId4" Type="http://schemas.openxmlformats.org/officeDocument/2006/relationships/image" Target="../media/image45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0.png"/><Relationship Id="rId3" Type="http://schemas.openxmlformats.org/officeDocument/2006/relationships/image" Target="../media/image50.png"/><Relationship Id="rId7" Type="http://schemas.openxmlformats.org/officeDocument/2006/relationships/image" Target="../media/image470.png"/><Relationship Id="rId12" Type="http://schemas.openxmlformats.org/officeDocument/2006/relationships/image" Target="../media/image52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0.png"/><Relationship Id="rId11" Type="http://schemas.openxmlformats.org/officeDocument/2006/relationships/image" Target="../media/image53.png"/><Relationship Id="rId5" Type="http://schemas.openxmlformats.org/officeDocument/2006/relationships/image" Target="../media/image450.png"/><Relationship Id="rId10" Type="http://schemas.openxmlformats.org/officeDocument/2006/relationships/image" Target="../media/image52.png"/><Relationship Id="rId4" Type="http://schemas.openxmlformats.org/officeDocument/2006/relationships/image" Target="../media/image440.png"/><Relationship Id="rId9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jpeg"/><Relationship Id="rId7" Type="http://schemas.openxmlformats.org/officeDocument/2006/relationships/image" Target="../media/image58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6.jpeg"/><Relationship Id="rId9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4.png"/><Relationship Id="rId5" Type="http://schemas.openxmlformats.org/officeDocument/2006/relationships/image" Target="../media/image620.png"/><Relationship Id="rId4" Type="http://schemas.openxmlformats.org/officeDocument/2006/relationships/image" Target="../media/image6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51.png"/><Relationship Id="rId5" Type="http://schemas.openxmlformats.org/officeDocument/2006/relationships/image" Target="../media/image741.png"/><Relationship Id="rId4" Type="http://schemas.openxmlformats.org/officeDocument/2006/relationships/image" Target="../media/image6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4.png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12.png"/><Relationship Id="rId7" Type="http://schemas.openxmlformats.org/officeDocument/2006/relationships/image" Target="../media/image74.png"/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0.png"/><Relationship Id="rId5" Type="http://schemas.openxmlformats.org/officeDocument/2006/relationships/image" Target="../media/image73.png"/><Relationship Id="rId4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4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6.png"/><Relationship Id="rId4" Type="http://schemas.openxmlformats.org/officeDocument/2006/relationships/image" Target="../media/image280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91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0.emf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tiff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5.jpg"/><Relationship Id="rId4" Type="http://schemas.openxmlformats.org/officeDocument/2006/relationships/image" Target="../media/image94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tif"/><Relationship Id="rId2" Type="http://schemas.openxmlformats.org/officeDocument/2006/relationships/image" Target="../media/image99.t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3.emf"/><Relationship Id="rId5" Type="http://schemas.openxmlformats.org/officeDocument/2006/relationships/image" Target="../media/image102.png"/><Relationship Id="rId4" Type="http://schemas.openxmlformats.org/officeDocument/2006/relationships/image" Target="../media/image101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6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13" Type="http://schemas.openxmlformats.org/officeDocument/2006/relationships/image" Target="../media/image63.jpeg"/><Relationship Id="rId3" Type="http://schemas.openxmlformats.org/officeDocument/2006/relationships/image" Target="../media/image61.png"/><Relationship Id="rId7" Type="http://schemas.openxmlformats.org/officeDocument/2006/relationships/image" Target="../media/image400.png"/><Relationship Id="rId12" Type="http://schemas.openxmlformats.org/officeDocument/2006/relationships/image" Target="../media/image46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1.emf"/><Relationship Id="rId11" Type="http://schemas.openxmlformats.org/officeDocument/2006/relationships/image" Target="../media/image45.png"/><Relationship Id="rId5" Type="http://schemas.openxmlformats.org/officeDocument/2006/relationships/image" Target="../media/image110.emf"/><Relationship Id="rId10" Type="http://schemas.openxmlformats.org/officeDocument/2006/relationships/image" Target="../media/image44.png"/><Relationship Id="rId4" Type="http://schemas.openxmlformats.org/officeDocument/2006/relationships/image" Target="../media/image380.png"/><Relationship Id="rId9" Type="http://schemas.openxmlformats.org/officeDocument/2006/relationships/image" Target="../media/image43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immagine 7" descr="Immagine che contiene testo, giallo, blu, colorato&#10;&#10;Descrizione generata automaticamente">
            <a:extLst>
              <a:ext uri="{FF2B5EF4-FFF2-40B4-BE49-F238E27FC236}">
                <a16:creationId xmlns:a16="http://schemas.microsoft.com/office/drawing/2014/main" id="{D9BEF8F9-1375-EE42-AF3C-CD059636E9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104" b="23104"/>
          <a:stretch>
            <a:fillRect/>
          </a:stretch>
        </p:blipFill>
        <p:spPr>
          <a:xfrm>
            <a:off x="-1" y="2221374"/>
            <a:ext cx="7394576" cy="2629509"/>
          </a:xfr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83228786-D527-6842-82EB-C336E659E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82081"/>
            <a:ext cx="12192000" cy="1089529"/>
          </a:xfrm>
        </p:spPr>
        <p:txBody>
          <a:bodyPr/>
          <a:lstStyle/>
          <a:p>
            <a:pPr algn="ctr"/>
            <a:r>
              <a:rPr lang="en-GB" dirty="0"/>
              <a:t>Impedance characterization of laser structured </a:t>
            </a:r>
            <a:br>
              <a:rPr lang="en-GB" dirty="0"/>
            </a:br>
            <a:r>
              <a:rPr lang="en-GB" dirty="0"/>
              <a:t>and coated surfaces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642D4B1-6088-514E-8BEE-99B2B5896F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it-IT" dirty="0"/>
              <a:t>Istituto Nazionale di Fisica Nucleare</a:t>
            </a:r>
          </a:p>
          <a:p>
            <a:pPr algn="ctr"/>
            <a:r>
              <a:rPr lang="en-US" dirty="0">
                <a:solidFill>
                  <a:srgbClr val="4297B7"/>
                </a:solidFill>
              </a:rPr>
              <a:t>The Italian National Institute for Nuclear Physics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1D30094-D376-5648-A564-D9AB238650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9125" y="1563847"/>
            <a:ext cx="2965450" cy="590932"/>
          </a:xfrm>
        </p:spPr>
        <p:txBody>
          <a:bodyPr>
            <a:normAutofit/>
          </a:bodyPr>
          <a:lstStyle/>
          <a:p>
            <a:pPr algn="ctr"/>
            <a:r>
              <a:rPr lang="it-IT" dirty="0"/>
              <a:t>28/09/2022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A19CACCF-7464-DC43-8743-5B436E14E3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t-IT" dirty="0"/>
              <a:t>Andrea Passarelli</a:t>
            </a:r>
          </a:p>
        </p:txBody>
      </p:sp>
    </p:spTree>
    <p:extLst>
      <p:ext uri="{BB962C8B-B14F-4D97-AF65-F5344CB8AC3E}">
        <p14:creationId xmlns:p14="http://schemas.microsoft.com/office/powerpoint/2010/main" val="3610348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7B5DDA-6E59-6994-AA24-BA7D8651C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F76C43-8749-475E-64F5-A8798BE92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10</a:t>
            </a:fld>
            <a:endParaRPr lang="it-IT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3637644-3F2C-33E3-71C8-518DC5A28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/>
          <a:lstStyle/>
          <a:p>
            <a:r>
              <a:rPr lang="en-GB" dirty="0"/>
              <a:t>SECOND  SET: Morphological characterization</a:t>
            </a:r>
            <a:endParaRPr lang="en-IT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07F36B55-0144-3A82-3272-12E6DC0825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49" y="3673933"/>
            <a:ext cx="6021263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="1" dirty="0">
                <a:solidFill>
                  <a:schemeClr val="accent1"/>
                </a:solidFill>
              </a:rPr>
              <a:t>SEM</a:t>
            </a:r>
            <a:r>
              <a:rPr lang="en-GB" sz="2000" dirty="0">
                <a:solidFill>
                  <a:srgbClr val="000000"/>
                </a:solidFill>
              </a:rPr>
              <a:t> images:</a:t>
            </a:r>
            <a:r>
              <a:rPr kumimoji="0" lang="en-GB" altLang="en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kumimoji="0" lang="it-IT" altLang="en-IT" sz="2000" b="1" i="0" u="none" strike="noStrike" cap="none" normalizeH="0" baseline="0" dirty="0" err="1">
                <a:ln>
                  <a:noFill/>
                </a:ln>
                <a:solidFill>
                  <a:srgbClr val="43830D"/>
                </a:solidFill>
                <a:effectLst/>
                <a:ea typeface="Times New Roman" panose="02020603050405020304" pitchFamily="18" charset="0"/>
              </a:rPr>
              <a:t>λ</a:t>
            </a:r>
            <a:r>
              <a:rPr kumimoji="0" lang="en-GB" altLang="en-IT" sz="2000" b="1" i="0" u="none" strike="noStrike" cap="none" normalizeH="0" baseline="0" dirty="0">
                <a:ln>
                  <a:noFill/>
                </a:ln>
                <a:solidFill>
                  <a:srgbClr val="43830D"/>
                </a:solidFill>
                <a:effectLst/>
                <a:ea typeface="Times New Roman" panose="02020603050405020304" pitchFamily="18" charset="0"/>
              </a:rPr>
              <a:t>≈515 nm</a:t>
            </a:r>
            <a:r>
              <a:rPr kumimoji="0" lang="en-GB" altLang="en-IT" sz="2000" b="0" i="0" u="none" strike="noStrike" cap="none" normalizeH="0" baseline="0" dirty="0">
                <a:ln>
                  <a:noFill/>
                </a:ln>
                <a:effectLst/>
                <a:ea typeface="Times New Roman" panose="02020603050405020304" pitchFamily="18" charset="0"/>
              </a:rPr>
              <a:t>,</a:t>
            </a:r>
            <a:r>
              <a:rPr kumimoji="0" lang="en-GB" altLang="en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rougher surface for </a:t>
            </a:r>
            <a:r>
              <a:rPr kumimoji="0" lang="en-GB" altLang="en-IT" sz="2000" b="1" i="0" u="none" strike="noStrike" cap="none" normalizeH="0" baseline="0" dirty="0">
                <a:ln>
                  <a:noFill/>
                </a:ln>
                <a:solidFill>
                  <a:srgbClr val="43830D"/>
                </a:solidFill>
                <a:effectLst/>
                <a:ea typeface="Times New Roman" panose="02020603050405020304" pitchFamily="18" charset="0"/>
              </a:rPr>
              <a:t>air</a:t>
            </a:r>
            <a:r>
              <a:rPr kumimoji="0" lang="en-GB" altLang="en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, maybe due to </a:t>
            </a:r>
            <a:r>
              <a:rPr kumimoji="0" lang="en-GB" altLang="en-IT" sz="2000" b="1" i="0" u="none" strike="noStrike" cap="none" normalizeH="0" baseline="0" dirty="0">
                <a:ln>
                  <a:noFill/>
                </a:ln>
                <a:solidFill>
                  <a:srgbClr val="43830D"/>
                </a:solidFill>
                <a:effectLst/>
                <a:ea typeface="Times New Roman" panose="02020603050405020304" pitchFamily="18" charset="0"/>
              </a:rPr>
              <a:t>nanoparticles redeposition.</a:t>
            </a:r>
            <a:r>
              <a:rPr kumimoji="0" lang="en-GB" altLang="en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GB" altLang="en-IT" sz="2000" dirty="0">
                <a:ea typeface="Times New Roman" panose="02020603050405020304" pitchFamily="18" charset="0"/>
              </a:rPr>
              <a:t>In vacuum and nitrogen, </a:t>
            </a:r>
            <a:r>
              <a:rPr kumimoji="0" lang="en-GB" altLang="en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rippled surface looks cleaner from nanoparticles redeposition, but ripples very shallow. </a:t>
            </a: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en-IT" sz="2000" b="1" dirty="0">
                <a:solidFill>
                  <a:srgbClr val="C00000"/>
                </a:solidFill>
              </a:rPr>
              <a:t>λ≈1030 </a:t>
            </a:r>
            <a:r>
              <a:rPr lang="en-GB" altLang="en-IT" sz="2000" b="1" dirty="0">
                <a:solidFill>
                  <a:srgbClr val="C00000"/>
                </a:solidFill>
              </a:rPr>
              <a:t>nm</a:t>
            </a:r>
            <a:r>
              <a:rPr lang="en-GB" altLang="en-IT" sz="2000" dirty="0"/>
              <a:t>, all three cases, rather </a:t>
            </a:r>
            <a:r>
              <a:rPr lang="en-GB" altLang="en-IT" sz="2000" b="1" dirty="0">
                <a:solidFill>
                  <a:srgbClr val="C00000"/>
                </a:solidFill>
              </a:rPr>
              <a:t>free from nanoparticulate debris</a:t>
            </a:r>
            <a:r>
              <a:rPr lang="en-GB" altLang="en-IT" sz="2000" dirty="0"/>
              <a:t>.</a:t>
            </a:r>
            <a:endParaRPr kumimoji="0" lang="en-GB" altLang="en-IT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63FF9E-B8FF-E543-B523-0B7247436CA3}"/>
              </a:ext>
            </a:extLst>
          </p:cNvPr>
          <p:cNvSpPr/>
          <p:nvPr/>
        </p:nvSpPr>
        <p:spPr>
          <a:xfrm>
            <a:off x="6301485" y="5228591"/>
            <a:ext cx="56562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srgbClr val="C00000"/>
                </a:solidFill>
              </a:rPr>
              <a:t>AFM</a:t>
            </a:r>
            <a:r>
              <a:rPr lang="en-GB" dirty="0">
                <a:solidFill>
                  <a:srgbClr val="000000"/>
                </a:solidFill>
              </a:rPr>
              <a:t> images:</a:t>
            </a:r>
            <a:r>
              <a:rPr lang="en-GB" altLang="en-IT" dirty="0">
                <a:ea typeface="Times New Roman" panose="02020603050405020304" pitchFamily="18" charset="0"/>
              </a:rPr>
              <a:t> </a:t>
            </a:r>
            <a:r>
              <a:rPr lang="en-GB" altLang="en-IT" b="1" dirty="0">
                <a:solidFill>
                  <a:schemeClr val="accent1"/>
                </a:solidFill>
                <a:ea typeface="Times New Roman" panose="02020603050405020304" pitchFamily="18" charset="0"/>
              </a:rPr>
              <a:t>ripples</a:t>
            </a:r>
            <a:r>
              <a:rPr lang="en-GB" altLang="en-IT" dirty="0">
                <a:ea typeface="Times New Roman" panose="02020603050405020304" pitchFamily="18" charset="0"/>
              </a:rPr>
              <a:t> have </a:t>
            </a:r>
            <a:r>
              <a:rPr lang="en-GB" altLang="en-IT" b="1" dirty="0">
                <a:solidFill>
                  <a:schemeClr val="accent1"/>
                </a:solidFill>
                <a:ea typeface="Times New Roman" panose="02020603050405020304" pitchFamily="18" charset="0"/>
              </a:rPr>
              <a:t>no trend</a:t>
            </a:r>
            <a:r>
              <a:rPr lang="en-GB" altLang="en-IT" dirty="0">
                <a:ea typeface="Times New Roman" panose="02020603050405020304" pitchFamily="18" charset="0"/>
              </a:rPr>
              <a:t> with respect to scanning speed. The depth of large  scale </a:t>
            </a:r>
            <a:r>
              <a:rPr lang="en-GB" altLang="en-IT" b="1" dirty="0">
                <a:solidFill>
                  <a:schemeClr val="accent1"/>
                </a:solidFill>
                <a:ea typeface="Times New Roman" panose="02020603050405020304" pitchFamily="18" charset="0"/>
              </a:rPr>
              <a:t>channels</a:t>
            </a:r>
            <a:r>
              <a:rPr lang="en-GB" altLang="en-IT" dirty="0">
                <a:solidFill>
                  <a:schemeClr val="accent1"/>
                </a:solidFill>
                <a:ea typeface="Times New Roman" panose="02020603050405020304" pitchFamily="18" charset="0"/>
              </a:rPr>
              <a:t> </a:t>
            </a:r>
            <a:r>
              <a:rPr lang="en-GB" altLang="en-IT" b="1" dirty="0">
                <a:solidFill>
                  <a:schemeClr val="accent1"/>
                </a:solidFill>
                <a:ea typeface="Times New Roman" panose="02020603050405020304" pitchFamily="18" charset="0"/>
              </a:rPr>
              <a:t>increases</a:t>
            </a:r>
            <a:r>
              <a:rPr lang="en-GB" altLang="en-IT" dirty="0">
                <a:solidFill>
                  <a:schemeClr val="accent1"/>
                </a:solidFill>
                <a:ea typeface="Times New Roman" panose="02020603050405020304" pitchFamily="18" charset="0"/>
              </a:rPr>
              <a:t> </a:t>
            </a:r>
            <a:r>
              <a:rPr lang="en-GB" altLang="en-IT" b="1" dirty="0">
                <a:solidFill>
                  <a:schemeClr val="accent1"/>
                </a:solidFill>
                <a:ea typeface="Times New Roman" panose="02020603050405020304" pitchFamily="18" charset="0"/>
              </a:rPr>
              <a:t>reducing beam scanning velocity </a:t>
            </a:r>
            <a:r>
              <a:rPr lang="en-GB" altLang="en-IT" dirty="0">
                <a:ea typeface="Times New Roman" panose="02020603050405020304" pitchFamily="18" charset="0"/>
              </a:rPr>
              <a:t>(j). Channels very shallow for irradiation in vacuum and nitrogen(</a:t>
            </a:r>
            <a:r>
              <a:rPr lang="en-GB" altLang="en-IT" dirty="0" err="1">
                <a:ea typeface="Times New Roman" panose="02020603050405020304" pitchFamily="18" charset="0"/>
              </a:rPr>
              <a:t>i</a:t>
            </a:r>
            <a:r>
              <a:rPr lang="en-GB" altLang="en-IT" dirty="0">
                <a:ea typeface="Times New Roman" panose="02020603050405020304" pitchFamily="18" charset="0"/>
              </a:rPr>
              <a:t>).</a:t>
            </a:r>
            <a:endParaRPr lang="en-GB" altLang="en-IT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0C533D-77A5-07E3-08E2-D15FCFD56D20}"/>
              </a:ext>
            </a:extLst>
          </p:cNvPr>
          <p:cNvSpPr/>
          <p:nvPr/>
        </p:nvSpPr>
        <p:spPr>
          <a:xfrm>
            <a:off x="154555" y="5971340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400" dirty="0">
                <a:solidFill>
                  <a:srgbClr val="000000"/>
                </a:solidFill>
                <a:latin typeface="Helvetica" pitchFamily="2" charset="0"/>
                <a:hlinkClick r:id="rId2"/>
              </a:rPr>
              <a:t>J. JJ </a:t>
            </a:r>
            <a:r>
              <a:rPr lang="en-GB" sz="1400" dirty="0" err="1">
                <a:solidFill>
                  <a:srgbClr val="000000"/>
                </a:solidFill>
                <a:latin typeface="Helvetica" pitchFamily="2" charset="0"/>
                <a:hlinkClick r:id="rId2"/>
              </a:rPr>
              <a:t>Nivas</a:t>
            </a:r>
            <a:r>
              <a:rPr lang="en-GB" sz="1400" dirty="0">
                <a:solidFill>
                  <a:srgbClr val="000000"/>
                </a:solidFill>
                <a:latin typeface="Helvetica" pitchFamily="2" charset="0"/>
                <a:hlinkClick r:id="rId2"/>
              </a:rPr>
              <a:t>, et al. Appl. Phys. A Mater. Sci. Process. 124 (2018) 198</a:t>
            </a:r>
            <a:r>
              <a:rPr lang="en-GB" sz="1400" dirty="0">
                <a:solidFill>
                  <a:srgbClr val="000000"/>
                </a:solidFill>
                <a:latin typeface="Helvetica" pitchFamily="2" charset="0"/>
              </a:rPr>
              <a:t> </a:t>
            </a:r>
          </a:p>
          <a:p>
            <a:r>
              <a:rPr lang="en-GB" sz="1400" dirty="0">
                <a:solidFill>
                  <a:srgbClr val="000000"/>
                </a:solidFill>
                <a:latin typeface="Helvetica" pitchFamily="2" charset="0"/>
                <a:hlinkClick r:id="rId3"/>
              </a:rPr>
              <a:t>J. JJ </a:t>
            </a:r>
            <a:r>
              <a:rPr lang="en-GB" sz="1400" dirty="0" err="1">
                <a:solidFill>
                  <a:srgbClr val="000000"/>
                </a:solidFill>
                <a:latin typeface="Helvetica" pitchFamily="2" charset="0"/>
                <a:hlinkClick r:id="rId3"/>
              </a:rPr>
              <a:t>Nivas</a:t>
            </a:r>
            <a:r>
              <a:rPr lang="en-GB" sz="1400" dirty="0">
                <a:solidFill>
                  <a:srgbClr val="000000"/>
                </a:solidFill>
                <a:latin typeface="Helvetica" pitchFamily="2" charset="0"/>
                <a:hlinkClick r:id="rId3"/>
              </a:rPr>
              <a:t>, et al., Appl. Surf. Sci. 417 (2017) 149–154</a:t>
            </a:r>
            <a:br>
              <a:rPr lang="en-GB" sz="1400" dirty="0"/>
            </a:br>
            <a:r>
              <a:rPr lang="en-GB" sz="1400" dirty="0">
                <a:solidFill>
                  <a:srgbClr val="000000"/>
                </a:solidFill>
                <a:latin typeface="Helvetica" pitchFamily="2" charset="0"/>
                <a:hlinkClick r:id="rId4"/>
              </a:rPr>
              <a:t>JJ </a:t>
            </a:r>
            <a:r>
              <a:rPr lang="en-GB" sz="1400" dirty="0" err="1">
                <a:solidFill>
                  <a:srgbClr val="000000"/>
                </a:solidFill>
                <a:latin typeface="Helvetica" pitchFamily="2" charset="0"/>
                <a:hlinkClick r:id="rId4"/>
              </a:rPr>
              <a:t>Nivas</a:t>
            </a:r>
            <a:r>
              <a:rPr lang="en-GB" sz="1400" dirty="0">
                <a:solidFill>
                  <a:srgbClr val="000000"/>
                </a:solidFill>
                <a:latin typeface="Helvetica" pitchFamily="2" charset="0"/>
                <a:hlinkClick r:id="rId4"/>
              </a:rPr>
              <a:t>, et al. Opt. Lett. 42 (2017) 2710</a:t>
            </a:r>
            <a:endParaRPr lang="en-GB" sz="1400" dirty="0">
              <a:solidFill>
                <a:srgbClr val="000000"/>
              </a:solidFill>
              <a:latin typeface="Helvetica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0962BA-10EE-7260-2B2C-EA003D6B98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49" y="529589"/>
            <a:ext cx="5943515" cy="3169921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264288-4F61-B60B-F9B6-2A1555A41D0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24" b="26891"/>
          <a:stretch/>
        </p:blipFill>
        <p:spPr bwMode="auto">
          <a:xfrm>
            <a:off x="6168528" y="736599"/>
            <a:ext cx="5971032" cy="24474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17596E-EEFB-2C99-9A39-48CF37D977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2" t="1" r="32235" b="38563"/>
          <a:stretch/>
        </p:blipFill>
        <p:spPr bwMode="auto">
          <a:xfrm>
            <a:off x="6183441" y="2989943"/>
            <a:ext cx="5903899" cy="21723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73256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E2D09E-64EC-D505-ED4E-6D905A282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D932E9-C12F-A960-73F6-D6928EAC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11</a:t>
            </a:fld>
            <a:endParaRPr lang="it-IT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E510A63-1E05-C9BF-5286-C8A8E601F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08826"/>
            <a:ext cx="12192000" cy="646331"/>
          </a:xfrm>
        </p:spPr>
        <p:txBody>
          <a:bodyPr/>
          <a:lstStyle/>
          <a:p>
            <a:r>
              <a:rPr lang="en-GB" sz="4000" dirty="0"/>
              <a:t>SECOND SET: SEY measurements</a:t>
            </a:r>
            <a:endParaRPr lang="en-IT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16AF6C-3410-CE6B-D74F-82D1EFC32AED}"/>
              </a:ext>
            </a:extLst>
          </p:cNvPr>
          <p:cNvSpPr/>
          <p:nvPr/>
        </p:nvSpPr>
        <p:spPr>
          <a:xfrm>
            <a:off x="186466" y="4934093"/>
            <a:ext cx="58214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/>
              <a:t>SEY</a:t>
            </a:r>
            <a:r>
              <a:rPr lang="en-GB" sz="2000" dirty="0"/>
              <a:t> measurements: </a:t>
            </a:r>
            <a:r>
              <a:rPr lang="en-US" sz="2000" dirty="0"/>
              <a:t>laser processing in </a:t>
            </a:r>
            <a:r>
              <a:rPr lang="en-US" sz="2000" b="1" dirty="0">
                <a:solidFill>
                  <a:srgbClr val="43830D"/>
                </a:solidFill>
              </a:rPr>
              <a:t>air</a:t>
            </a:r>
            <a:r>
              <a:rPr lang="en-US" sz="2000" dirty="0"/>
              <a:t> is most efficient to form LIPSS lower scanning velocity (high aspect ratio)</a:t>
            </a:r>
            <a:endParaRPr lang="en-GB" sz="2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32E0B1-F8DB-D23C-0202-7D834E8B1C36}"/>
              </a:ext>
            </a:extLst>
          </p:cNvPr>
          <p:cNvSpPr/>
          <p:nvPr/>
        </p:nvSpPr>
        <p:spPr>
          <a:xfrm>
            <a:off x="6098440" y="4602075"/>
            <a:ext cx="599757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Conditioning</a:t>
            </a:r>
            <a:r>
              <a:rPr lang="en-US" sz="2000" dirty="0"/>
              <a:t> with a beam of 250 eV electrons.</a:t>
            </a:r>
          </a:p>
          <a:p>
            <a:pPr algn="ctr"/>
            <a:r>
              <a:rPr lang="en-US" sz="2000" b="1" dirty="0">
                <a:solidFill>
                  <a:srgbClr val="43830D"/>
                </a:solidFill>
              </a:rPr>
              <a:t>Air</a:t>
            </a:r>
            <a:r>
              <a:rPr lang="en-US" sz="2000" dirty="0"/>
              <a:t>: </a:t>
            </a:r>
            <a:r>
              <a:rPr lang="el-GR" sz="2000" dirty="0"/>
              <a:t>δ</a:t>
            </a:r>
            <a:r>
              <a:rPr lang="en-US" sz="2000" dirty="0"/>
              <a:t>max tends to decrease &lt; 1.0 with an electron dose of ~1 × 10</a:t>
            </a:r>
            <a:r>
              <a:rPr lang="en-US" sz="2000" baseline="30000" dirty="0"/>
              <a:t>-2 </a:t>
            </a:r>
            <a:r>
              <a:rPr lang="en-US" sz="2000" dirty="0"/>
              <a:t>C/mm</a:t>
            </a:r>
            <a:r>
              <a:rPr lang="en-US" sz="2000" baseline="30000" dirty="0"/>
              <a:t>2</a:t>
            </a:r>
            <a:endParaRPr lang="en-US" sz="2000" dirty="0"/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Nitrogen</a:t>
            </a:r>
            <a:r>
              <a:rPr lang="en-US" sz="2000" dirty="0"/>
              <a:t>: (initial </a:t>
            </a:r>
            <a:r>
              <a:rPr lang="el-GR" sz="2000" dirty="0"/>
              <a:t>δ</a:t>
            </a:r>
            <a:r>
              <a:rPr lang="en-US" sz="2000" dirty="0"/>
              <a:t>max &gt; 2), the SEY stabilized at 1.04 at a dose &gt; 2×10</a:t>
            </a:r>
            <a:r>
              <a:rPr lang="en-US" sz="2000" baseline="30000" dirty="0"/>
              <a:t>-2</a:t>
            </a:r>
            <a:r>
              <a:rPr lang="en-US" sz="2000" dirty="0"/>
              <a:t> C /mm</a:t>
            </a:r>
            <a:r>
              <a:rPr lang="en-US" sz="2000" baseline="30000" dirty="0"/>
              <a:t>2</a:t>
            </a:r>
            <a:endParaRPr lang="en-US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28DCF5-5BED-6CE6-EC09-4D309FF6A9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 t="9573" r="10309" b="2501"/>
          <a:stretch/>
        </p:blipFill>
        <p:spPr bwMode="auto">
          <a:xfrm>
            <a:off x="0" y="807093"/>
            <a:ext cx="4139091" cy="33883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5AA5C0-FCDF-AE45-558B-39D2604F90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8985" r="9839" b="1747"/>
          <a:stretch/>
        </p:blipFill>
        <p:spPr bwMode="auto">
          <a:xfrm>
            <a:off x="3982268" y="818391"/>
            <a:ext cx="4227464" cy="34895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71D6CB-9ADA-D023-73D4-19DE066233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1" t="9423" r="12008" b="5044"/>
          <a:stretch/>
        </p:blipFill>
        <p:spPr bwMode="auto">
          <a:xfrm>
            <a:off x="8052911" y="899100"/>
            <a:ext cx="4142585" cy="33883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00830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E2D09E-64EC-D505-ED4E-6D905A282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D932E9-C12F-A960-73F6-D6928EAC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12</a:t>
            </a:fld>
            <a:endParaRPr lang="it-IT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E510A63-1E05-C9BF-5286-C8A8E601F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08826"/>
            <a:ext cx="12192000" cy="646331"/>
          </a:xfrm>
        </p:spPr>
        <p:txBody>
          <a:bodyPr/>
          <a:lstStyle/>
          <a:p>
            <a:r>
              <a:rPr lang="en-GB" sz="4000" dirty="0"/>
              <a:t>SECOND  SET: Conclusion</a:t>
            </a:r>
            <a:endParaRPr lang="en-IT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5C7BA2-6C72-BCDE-85DD-9A29610F8ADB}"/>
              </a:ext>
            </a:extLst>
          </p:cNvPr>
          <p:cNvSpPr/>
          <p:nvPr/>
        </p:nvSpPr>
        <p:spPr>
          <a:xfrm>
            <a:off x="785308" y="1028343"/>
            <a:ext cx="104779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C00000"/>
                </a:solidFill>
              </a:rPr>
              <a:t>Better work in air ambient. </a:t>
            </a:r>
            <a:r>
              <a:rPr lang="en-GB" dirty="0"/>
              <a:t>In vacuum and nitrogen ambient, roughness parameter does not show any significant pattern and the same is reflected in the aspect ratio. </a:t>
            </a:r>
            <a:endParaRPr lang="en-GB" b="1" dirty="0">
              <a:solidFill>
                <a:srgbClr val="C0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/>
              <a:t>For decreasing the </a:t>
            </a:r>
            <a:r>
              <a:rPr lang="el-GR" dirty="0"/>
              <a:t>δ</a:t>
            </a:r>
            <a:r>
              <a:rPr lang="en-GB" dirty="0"/>
              <a:t>max we have to </a:t>
            </a:r>
            <a:r>
              <a:rPr lang="en-GB" b="1" dirty="0">
                <a:solidFill>
                  <a:srgbClr val="C00000"/>
                </a:solidFill>
              </a:rPr>
              <a:t>lower the scan velocity</a:t>
            </a:r>
            <a:r>
              <a:rPr lang="en-GB" dirty="0"/>
              <a:t> (increasing in the aspect ratio both of channels and ripples) as a greater number of pulses interact with the surface.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C00000"/>
                </a:solidFill>
              </a:rPr>
              <a:t>Best result</a:t>
            </a:r>
            <a:r>
              <a:rPr lang="en-GB" dirty="0"/>
              <a:t>: air, at </a:t>
            </a:r>
            <a:r>
              <a:rPr lang="en-GB" dirty="0">
                <a:solidFill>
                  <a:srgbClr val="43830D"/>
                </a:solidFill>
              </a:rPr>
              <a:t>515</a:t>
            </a:r>
            <a:r>
              <a:rPr lang="en-GB" dirty="0"/>
              <a:t>nm, v=1mm/s, these working conditions are feasible to be implemented in long vacuum chamber. Simpler with respect into vacuum or nitrogen ambient.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/>
              <a:t>Electromagnetic characterization: See next slides</a:t>
            </a:r>
          </a:p>
        </p:txBody>
      </p:sp>
      <p:sp>
        <p:nvSpPr>
          <p:cNvPr id="6" name="CasellaDiTesto 6">
            <a:extLst>
              <a:ext uri="{FF2B5EF4-FFF2-40B4-BE49-F238E27FC236}">
                <a16:creationId xmlns:a16="http://schemas.microsoft.com/office/drawing/2014/main" id="{70627330-2F6E-7CDA-8A2D-C3187E31CDB6}"/>
              </a:ext>
            </a:extLst>
          </p:cNvPr>
          <p:cNvSpPr txBox="1"/>
          <p:nvPr/>
        </p:nvSpPr>
        <p:spPr>
          <a:xfrm>
            <a:off x="3101831" y="4661842"/>
            <a:ext cx="6061364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FUTURE : understand the influence of ripples and channels</a:t>
            </a:r>
          </a:p>
        </p:txBody>
      </p:sp>
    </p:spTree>
    <p:extLst>
      <p:ext uri="{BB962C8B-B14F-4D97-AF65-F5344CB8AC3E}">
        <p14:creationId xmlns:p14="http://schemas.microsoft.com/office/powerpoint/2010/main" val="2299235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96BC7-5EA9-CD39-5DBE-ACFDD1DD3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90F2B7-F7B0-59A7-8A3E-6CC2696B2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13</a:t>
            </a:fld>
            <a:endParaRPr lang="it-IT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30843CE-2CA4-8E7B-5B8C-8F35C1050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THIRD SET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8C707A02-92DB-9C3E-965D-9DC6A7E75530}"/>
              </a:ext>
            </a:extLst>
          </p:cNvPr>
          <p:cNvSpPr txBox="1">
            <a:spLocks/>
          </p:cNvSpPr>
          <p:nvPr/>
        </p:nvSpPr>
        <p:spPr>
          <a:xfrm>
            <a:off x="629265" y="858182"/>
            <a:ext cx="10223601" cy="19772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200" dirty="0">
                <a:solidFill>
                  <a:sysClr val="windowText" lastClr="000000"/>
                </a:solidFill>
                <a:latin typeface="Calibri Light" panose="020F0302020204030204"/>
              </a:rPr>
              <a:t>P</a:t>
            </a:r>
            <a:r>
              <a:rPr kumimoji="0" lang="it-IT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rocessing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in air with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different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lenses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and scanning steps </a:t>
            </a:r>
            <a:r>
              <a:rPr kumimoji="0" lang="it-IT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at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it-IT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different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it-IT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wavelenght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and </a:t>
            </a:r>
            <a:r>
              <a:rPr kumimoji="0" lang="it-IT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repetition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rate and scanning steps in order </a:t>
            </a:r>
            <a:r>
              <a:rPr kumimoji="0" lang="it-IT" sz="3200" b="0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to </a:t>
            </a:r>
            <a:r>
              <a:rPr kumimoji="0" lang="it-IT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understand</a:t>
            </a:r>
            <a:r>
              <a:rPr kumimoji="0" lang="it-IT" sz="3200" b="0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the </a:t>
            </a:r>
            <a:r>
              <a:rPr kumimoji="0" lang="it-IT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role</a:t>
            </a:r>
            <a:r>
              <a:rPr kumimoji="0" lang="it-IT" sz="3200" b="0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of </a:t>
            </a:r>
            <a:r>
              <a:rPr kumimoji="0" lang="it-IT" sz="3200" b="0" i="1" u="sng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surface</a:t>
            </a:r>
            <a:r>
              <a:rPr kumimoji="0" lang="it-IT" sz="3200" b="0" i="1" u="sng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it-IT" sz="3200" b="0" i="1" u="sng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waviness</a:t>
            </a:r>
            <a:r>
              <a:rPr kumimoji="0" lang="it-IT" sz="3200" b="0" i="1" u="sng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(</a:t>
            </a:r>
            <a:r>
              <a:rPr kumimoji="0" lang="it-IT" sz="3200" b="0" i="1" u="sng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channels</a:t>
            </a:r>
            <a:r>
              <a:rPr kumimoji="0" lang="it-IT" sz="3200" b="0" i="1" u="sng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) </a:t>
            </a:r>
            <a:r>
              <a:rPr kumimoji="0" lang="it-IT" sz="3200" b="0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and </a:t>
            </a:r>
            <a:r>
              <a:rPr kumimoji="0" lang="it-IT" sz="3200" b="0" i="1" u="sng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ripples</a:t>
            </a:r>
            <a:r>
              <a:rPr kumimoji="0" lang="it-IT" sz="3200" b="0" i="1" u="sng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(LIPSS)</a:t>
            </a:r>
            <a:endParaRPr kumimoji="0" lang="it-IT" sz="4400" b="0" i="1" u="sng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cxnSp>
        <p:nvCxnSpPr>
          <p:cNvPr id="12" name="Connettore 2 6">
            <a:extLst>
              <a:ext uri="{FF2B5EF4-FFF2-40B4-BE49-F238E27FC236}">
                <a16:creationId xmlns:a16="http://schemas.microsoft.com/office/drawing/2014/main" id="{B5D51078-AB90-5FB8-17AA-CC65B9513D98}"/>
              </a:ext>
            </a:extLst>
          </p:cNvPr>
          <p:cNvCxnSpPr>
            <a:cxnSpLocks/>
          </p:cNvCxnSpPr>
          <p:nvPr/>
        </p:nvCxnSpPr>
        <p:spPr>
          <a:xfrm>
            <a:off x="1778466" y="2718033"/>
            <a:ext cx="2755287" cy="1778466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847B3C34-3DB7-2072-A845-5DE49CF787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091"/>
          <a:stretch/>
        </p:blipFill>
        <p:spPr>
          <a:xfrm>
            <a:off x="4533753" y="2944536"/>
            <a:ext cx="4257909" cy="3825176"/>
          </a:xfrm>
          <a:prstGeom prst="rect">
            <a:avLst/>
          </a:prstGeom>
        </p:spPr>
      </p:pic>
      <p:cxnSp>
        <p:nvCxnSpPr>
          <p:cNvPr id="14" name="Connettore 2 4">
            <a:extLst>
              <a:ext uri="{FF2B5EF4-FFF2-40B4-BE49-F238E27FC236}">
                <a16:creationId xmlns:a16="http://schemas.microsoft.com/office/drawing/2014/main" id="{7A024424-8D9A-A58C-7927-48A6CE777F7C}"/>
              </a:ext>
            </a:extLst>
          </p:cNvPr>
          <p:cNvCxnSpPr>
            <a:cxnSpLocks/>
          </p:cNvCxnSpPr>
          <p:nvPr/>
        </p:nvCxnSpPr>
        <p:spPr>
          <a:xfrm flipH="1">
            <a:off x="6182686" y="2281806"/>
            <a:ext cx="654342" cy="2512875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EFD4B3E8-0742-7E19-6658-F8269418FC4F}"/>
              </a:ext>
            </a:extLst>
          </p:cNvPr>
          <p:cNvSpPr/>
          <p:nvPr/>
        </p:nvSpPr>
        <p:spPr>
          <a:xfrm>
            <a:off x="327171" y="858183"/>
            <a:ext cx="11467750" cy="59117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001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E4D606-E327-DE13-0FA7-E586848ED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1080C4-3DB1-C111-E944-F44D257D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14</a:t>
            </a:fld>
            <a:endParaRPr lang="it-IT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574B4CC-ECD8-9C62-1454-191EB1A3B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THIRD SET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A130BD47-4506-89AB-B238-9C2D6D9A71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286"/>
          <a:stretch/>
        </p:blipFill>
        <p:spPr>
          <a:xfrm>
            <a:off x="452581" y="1118793"/>
            <a:ext cx="11406906" cy="49625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36A9B77-ACBC-68AF-AFB0-E22F5DCC658F}"/>
              </a:ext>
            </a:extLst>
          </p:cNvPr>
          <p:cNvSpPr/>
          <p:nvPr/>
        </p:nvSpPr>
        <p:spPr>
          <a:xfrm>
            <a:off x="480290" y="3471461"/>
            <a:ext cx="2216728" cy="1016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B3A9F0-7A84-D51F-AB2D-3922E6913304}"/>
              </a:ext>
            </a:extLst>
          </p:cNvPr>
          <p:cNvSpPr/>
          <p:nvPr/>
        </p:nvSpPr>
        <p:spPr>
          <a:xfrm>
            <a:off x="9569950" y="3472791"/>
            <a:ext cx="2216728" cy="1016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6756CA-1D76-D982-63E0-7F82E5F1E417}"/>
              </a:ext>
            </a:extLst>
          </p:cNvPr>
          <p:cNvSpPr/>
          <p:nvPr/>
        </p:nvSpPr>
        <p:spPr>
          <a:xfrm>
            <a:off x="10187492" y="1108038"/>
            <a:ext cx="1524218" cy="3980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1B5B8C-434D-7E10-56E0-1D46AAA8627F}"/>
              </a:ext>
            </a:extLst>
          </p:cNvPr>
          <p:cNvSpPr txBox="1"/>
          <p:nvPr/>
        </p:nvSpPr>
        <p:spPr>
          <a:xfrm>
            <a:off x="669128" y="2217067"/>
            <a:ext cx="828000" cy="169277"/>
          </a:xfrm>
          <a:prstGeom prst="rect">
            <a:avLst/>
          </a:prstGeom>
          <a:solidFill>
            <a:srgbClr val="D9D9D9"/>
          </a:solidFill>
        </p:spPr>
        <p:txBody>
          <a:bodyPr wrap="square" tIns="0" rIns="0" bIns="0" rtlCol="0">
            <a:spAutoFit/>
          </a:bodyPr>
          <a:lstStyle/>
          <a:p>
            <a:r>
              <a:rPr lang="en-IT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Spherical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2FA9B7-E5FC-52CB-BB3E-0F457E8D8269}"/>
              </a:ext>
            </a:extLst>
          </p:cNvPr>
          <p:cNvSpPr txBox="1"/>
          <p:nvPr/>
        </p:nvSpPr>
        <p:spPr>
          <a:xfrm>
            <a:off x="9543253" y="2224882"/>
            <a:ext cx="828000" cy="169277"/>
          </a:xfrm>
          <a:prstGeom prst="rect">
            <a:avLst/>
          </a:prstGeom>
          <a:solidFill>
            <a:srgbClr val="D9D9D9"/>
          </a:solidFill>
        </p:spPr>
        <p:txBody>
          <a:bodyPr wrap="square" tIns="0" rIns="0" bIns="0" rtlCol="0">
            <a:spAutoFit/>
          </a:bodyPr>
          <a:lstStyle/>
          <a:p>
            <a:r>
              <a:rPr lang="en-IT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Spherical</a:t>
            </a:r>
          </a:p>
        </p:txBody>
      </p:sp>
    </p:spTree>
    <p:extLst>
      <p:ext uri="{BB962C8B-B14F-4D97-AF65-F5344CB8AC3E}">
        <p14:creationId xmlns:p14="http://schemas.microsoft.com/office/powerpoint/2010/main" val="21852280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5">
            <a:extLst>
              <a:ext uri="{FF2B5EF4-FFF2-40B4-BE49-F238E27FC236}">
                <a16:creationId xmlns:a16="http://schemas.microsoft.com/office/drawing/2014/main" id="{12084AEF-3D14-D362-590D-2170E25E8A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268" y="3697059"/>
            <a:ext cx="4014743" cy="2789802"/>
          </a:xfrm>
          <a:prstGeom prst="rect">
            <a:avLst/>
          </a:prstGeom>
          <a:noFill/>
        </p:spPr>
      </p:pic>
      <p:pic>
        <p:nvPicPr>
          <p:cNvPr id="12" name="Immagine 2">
            <a:extLst>
              <a:ext uri="{FF2B5EF4-FFF2-40B4-BE49-F238E27FC236}">
                <a16:creationId xmlns:a16="http://schemas.microsoft.com/office/drawing/2014/main" id="{36CD63BE-7D7F-A526-4319-D24FE85EE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793" y="407454"/>
            <a:ext cx="3820225" cy="2494033"/>
          </a:xfrm>
          <a:prstGeom prst="rect">
            <a:avLst/>
          </a:prstGeom>
        </p:spPr>
      </p:pic>
      <p:pic>
        <p:nvPicPr>
          <p:cNvPr id="9" name="Picture 47">
            <a:extLst>
              <a:ext uri="{FF2B5EF4-FFF2-40B4-BE49-F238E27FC236}">
                <a16:creationId xmlns:a16="http://schemas.microsoft.com/office/drawing/2014/main" id="{E6892B2B-C14F-E76F-AD71-201EFF0F68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56" y="3607187"/>
            <a:ext cx="4335509" cy="2879674"/>
          </a:xfrm>
          <a:prstGeom prst="rect">
            <a:avLst/>
          </a:prstGeom>
          <a:noFill/>
        </p:spPr>
      </p:pic>
      <p:pic>
        <p:nvPicPr>
          <p:cNvPr id="6" name="Picture 15">
            <a:extLst>
              <a:ext uri="{FF2B5EF4-FFF2-40B4-BE49-F238E27FC236}">
                <a16:creationId xmlns:a16="http://schemas.microsoft.com/office/drawing/2014/main" id="{CC76806E-DAE8-EBBF-6466-BE1B850C82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79" y="465344"/>
            <a:ext cx="4142072" cy="2751192"/>
          </a:xfrm>
          <a:prstGeom prst="rect">
            <a:avLst/>
          </a:prstGeom>
          <a:noFill/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91AB42-7864-B10B-A5F1-CD838FE01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F4FEA0-5824-F004-5638-05EA4BF0B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15</a:t>
            </a:fld>
            <a:endParaRPr lang="it-IT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823D6E1-1CEE-938D-9725-4F631F69D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THIRD SET: </a:t>
            </a:r>
            <a:r>
              <a:rPr lang="en-GB" dirty="0"/>
              <a:t>spherical lens</a:t>
            </a:r>
            <a:endParaRPr lang="en-IT" dirty="0"/>
          </a:p>
        </p:txBody>
      </p:sp>
      <p:pic>
        <p:nvPicPr>
          <p:cNvPr id="7" name="Picture 22">
            <a:extLst>
              <a:ext uri="{FF2B5EF4-FFF2-40B4-BE49-F238E27FC236}">
                <a16:creationId xmlns:a16="http://schemas.microsoft.com/office/drawing/2014/main" id="{BCA54034-A832-A2F4-E461-0B1660DE39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859" y="653396"/>
            <a:ext cx="3630552" cy="2522831"/>
          </a:xfrm>
          <a:prstGeom prst="rect">
            <a:avLst/>
          </a:prstGeom>
          <a:noFill/>
        </p:spPr>
      </p:pic>
      <p:sp>
        <p:nvSpPr>
          <p:cNvPr id="8" name="Rettangolo 5">
            <a:extLst>
              <a:ext uri="{FF2B5EF4-FFF2-40B4-BE49-F238E27FC236}">
                <a16:creationId xmlns:a16="http://schemas.microsoft.com/office/drawing/2014/main" id="{63BC8306-59C8-DC6E-F6DD-37D90890D6A2}"/>
              </a:ext>
            </a:extLst>
          </p:cNvPr>
          <p:cNvSpPr/>
          <p:nvPr/>
        </p:nvSpPr>
        <p:spPr>
          <a:xfrm>
            <a:off x="157418" y="3282495"/>
            <a:ext cx="8803701" cy="33855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SEY curves and correlation of </a:t>
            </a:r>
            <a:r>
              <a:rPr lang="en-US" sz="1600" dirty="0" err="1">
                <a:latin typeface="Symbol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1600" baseline="-25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max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with the repetition rate for samples 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Cu2 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1030 nm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and 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Cu9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6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515 nm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ttangolo 8">
            <a:extLst>
              <a:ext uri="{FF2B5EF4-FFF2-40B4-BE49-F238E27FC236}">
                <a16:creationId xmlns:a16="http://schemas.microsoft.com/office/drawing/2014/main" id="{68D7A5CD-CD3A-337A-E1FE-DFD0438DAE46}"/>
              </a:ext>
            </a:extLst>
          </p:cNvPr>
          <p:cNvSpPr/>
          <p:nvPr/>
        </p:nvSpPr>
        <p:spPr>
          <a:xfrm>
            <a:off x="9014285" y="2967446"/>
            <a:ext cx="3020298" cy="341632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both wavelength</a:t>
            </a:r>
          </a:p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Repetition Rate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can be increased up to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15kHz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after which the SEY and </a:t>
            </a:r>
            <a:r>
              <a:rPr lang="en-US" dirty="0" err="1">
                <a:latin typeface="Symbol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baseline="-25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max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starts to rise again.</a:t>
            </a:r>
          </a:p>
          <a:p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May be seen as a </a:t>
            </a:r>
            <a:r>
              <a:rPr lang="en-US" b="1" dirty="0">
                <a:latin typeface="Calibri" panose="020F0502020204030204" pitchFamily="34" charset="0"/>
                <a:cs typeface="Times New Roman" panose="02020603050405020304" pitchFamily="18" charset="0"/>
              </a:rPr>
              <a:t>shielding effect</a:t>
            </a: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 due to the </a:t>
            </a:r>
            <a:r>
              <a:rPr lang="en-US" b="1" dirty="0">
                <a:latin typeface="Calibri" panose="020F0502020204030204" pitchFamily="34" charset="0"/>
                <a:cs typeface="Times New Roman" panose="02020603050405020304" pitchFamily="18" charset="0"/>
              </a:rPr>
              <a:t>plasma formation</a:t>
            </a: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 over the surface during the laser processing.</a:t>
            </a:r>
          </a:p>
          <a:p>
            <a:pPr algn="just"/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Effect evident at </a:t>
            </a:r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1030 nm</a:t>
            </a: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b="1" dirty="0"/>
              <a:t>Conditioning:</a:t>
            </a:r>
            <a:r>
              <a:rPr lang="en-US" dirty="0"/>
              <a:t> </a:t>
            </a:r>
            <a:r>
              <a:rPr lang="en-US" dirty="0" err="1">
                <a:latin typeface="Symbol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baseline="-25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max</a:t>
            </a:r>
            <a:r>
              <a:rPr lang="en-US" dirty="0"/>
              <a:t> &lt; 1.0 with dose of ~5 × 10</a:t>
            </a:r>
            <a:r>
              <a:rPr lang="en-US" baseline="30000" dirty="0"/>
              <a:t>-4 </a:t>
            </a:r>
            <a:r>
              <a:rPr lang="en-US" dirty="0"/>
              <a:t>C/mm</a:t>
            </a:r>
            <a:r>
              <a:rPr lang="en-US" baseline="30000" dirty="0"/>
              <a:t>2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16078CB-339E-6C4A-9F61-7A3CB91DDA7C}"/>
              </a:ext>
            </a:extLst>
          </p:cNvPr>
          <p:cNvCxnSpPr/>
          <p:nvPr/>
        </p:nvCxnSpPr>
        <p:spPr>
          <a:xfrm>
            <a:off x="8750595" y="1977656"/>
            <a:ext cx="3157870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4678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A93235-FC08-9356-4588-E0D4C7E86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5CFC57-77C8-474C-CADA-36F565A94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16</a:t>
            </a:fld>
            <a:endParaRPr lang="it-IT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2CD6343-C7BE-D4AA-D486-949E8EF58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THIRD SET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DA6AF7-CDA7-FC6F-5858-28BDA42BC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764687"/>
            <a:ext cx="10820400" cy="4876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71680C8-593C-20C8-8153-980538547EF2}"/>
              </a:ext>
            </a:extLst>
          </p:cNvPr>
          <p:cNvSpPr txBox="1"/>
          <p:nvPr/>
        </p:nvSpPr>
        <p:spPr>
          <a:xfrm>
            <a:off x="860513" y="1980804"/>
            <a:ext cx="828000" cy="169277"/>
          </a:xfrm>
          <a:prstGeom prst="rect">
            <a:avLst/>
          </a:prstGeom>
          <a:solidFill>
            <a:srgbClr val="D9D9D9"/>
          </a:solidFill>
        </p:spPr>
        <p:txBody>
          <a:bodyPr wrap="square" tIns="0" rIns="0" bIns="0" rtlCol="0">
            <a:spAutoFit/>
          </a:bodyPr>
          <a:lstStyle/>
          <a:p>
            <a:r>
              <a:rPr lang="en-IT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Spherical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04A6BA-0096-FA5B-85BD-E00501582EC0}"/>
              </a:ext>
            </a:extLst>
          </p:cNvPr>
          <p:cNvSpPr txBox="1"/>
          <p:nvPr/>
        </p:nvSpPr>
        <p:spPr>
          <a:xfrm>
            <a:off x="9266806" y="1980804"/>
            <a:ext cx="828000" cy="169277"/>
          </a:xfrm>
          <a:prstGeom prst="rect">
            <a:avLst/>
          </a:prstGeom>
          <a:solidFill>
            <a:srgbClr val="D9D9D9"/>
          </a:solidFill>
        </p:spPr>
        <p:txBody>
          <a:bodyPr wrap="square" tIns="0" rIns="0" bIns="0" rtlCol="0">
            <a:spAutoFit/>
          </a:bodyPr>
          <a:lstStyle/>
          <a:p>
            <a:r>
              <a:rPr lang="en-IT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Spherical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F04C00-DF98-B7F8-805E-121336DA9737}"/>
              </a:ext>
            </a:extLst>
          </p:cNvPr>
          <p:cNvSpPr/>
          <p:nvPr/>
        </p:nvSpPr>
        <p:spPr>
          <a:xfrm>
            <a:off x="3274828" y="3203087"/>
            <a:ext cx="2466753" cy="66453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FBCBBC6-591A-58C4-58F8-50191FAA86E6}"/>
              </a:ext>
            </a:extLst>
          </p:cNvPr>
          <p:cNvSpPr/>
          <p:nvPr/>
        </p:nvSpPr>
        <p:spPr>
          <a:xfrm>
            <a:off x="6305106" y="3203086"/>
            <a:ext cx="786809" cy="225941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E4A2A6-FDAE-3FC0-70F7-044B6AFB1BDA}"/>
              </a:ext>
            </a:extLst>
          </p:cNvPr>
          <p:cNvSpPr txBox="1"/>
          <p:nvPr/>
        </p:nvSpPr>
        <p:spPr>
          <a:xfrm>
            <a:off x="3085410" y="5768086"/>
            <a:ext cx="60942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Only ripples, no channels</a:t>
            </a:r>
            <a:endParaRPr lang="en-IT" sz="2800" dirty="0"/>
          </a:p>
        </p:txBody>
      </p:sp>
    </p:spTree>
    <p:extLst>
      <p:ext uri="{BB962C8B-B14F-4D97-AF65-F5344CB8AC3E}">
        <p14:creationId xmlns:p14="http://schemas.microsoft.com/office/powerpoint/2010/main" val="2580837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91AB42-7864-B10B-A5F1-CD838FE01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F4FEA0-5824-F004-5638-05EA4BF0B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17</a:t>
            </a:fld>
            <a:endParaRPr lang="it-IT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823D6E1-1CEE-938D-9725-4F631F69D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THIRD SET:</a:t>
            </a:r>
            <a:r>
              <a:rPr lang="en-US" dirty="0"/>
              <a:t> cylindrical </a:t>
            </a:r>
            <a:r>
              <a:rPr lang="en-GB" dirty="0"/>
              <a:t>lens</a:t>
            </a:r>
            <a:endParaRPr lang="en-IT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283BA4-5809-924B-9F04-8FB16D57C730}"/>
              </a:ext>
            </a:extLst>
          </p:cNvPr>
          <p:cNvSpPr/>
          <p:nvPr/>
        </p:nvSpPr>
        <p:spPr>
          <a:xfrm>
            <a:off x="787099" y="518540"/>
            <a:ext cx="22461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i="1" dirty="0">
                <a:latin typeface="Symbol" pitchFamily="2" charset="2"/>
                <a:ea typeface="Times New Roman" panose="02020603050405020304" pitchFamily="18" charset="0"/>
                <a:cs typeface="Times New Roman" panose="02020603050405020304" pitchFamily="18" charset="0"/>
              </a:rPr>
              <a:t></a:t>
            </a:r>
            <a:r>
              <a:rPr lang="en-GB" sz="3200" i="1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max</a:t>
            </a:r>
            <a:r>
              <a:rPr lang="en-GB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on </a:t>
            </a:r>
            <a:r>
              <a:rPr lang="en-GB" sz="3200" dirty="0">
                <a:solidFill>
                  <a:srgbClr val="66B1B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Cu4 </a:t>
            </a:r>
            <a:endParaRPr lang="en-IT" sz="3200" dirty="0">
              <a:solidFill>
                <a:srgbClr val="66B1BD"/>
              </a:solidFill>
            </a:endParaRPr>
          </a:p>
        </p:txBody>
      </p:sp>
      <p:sp>
        <p:nvSpPr>
          <p:cNvPr id="16" name="文本框 8">
            <a:extLst>
              <a:ext uri="{FF2B5EF4-FFF2-40B4-BE49-F238E27FC236}">
                <a16:creationId xmlns:a16="http://schemas.microsoft.com/office/drawing/2014/main" id="{4A41FE59-DD3E-61E0-A5F1-A719AA0B213F}"/>
              </a:ext>
            </a:extLst>
          </p:cNvPr>
          <p:cNvSpPr txBox="1"/>
          <p:nvPr/>
        </p:nvSpPr>
        <p:spPr>
          <a:xfrm>
            <a:off x="7646242" y="2372710"/>
            <a:ext cx="817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Bright</a:t>
            </a:r>
          </a:p>
        </p:txBody>
      </p:sp>
      <p:sp>
        <p:nvSpPr>
          <p:cNvPr id="17" name="文本框 9">
            <a:extLst>
              <a:ext uri="{FF2B5EF4-FFF2-40B4-BE49-F238E27FC236}">
                <a16:creationId xmlns:a16="http://schemas.microsoft.com/office/drawing/2014/main" id="{25516563-BFDE-FED7-250D-1BEA032A1FDB}"/>
              </a:ext>
            </a:extLst>
          </p:cNvPr>
          <p:cNvSpPr txBox="1"/>
          <p:nvPr/>
        </p:nvSpPr>
        <p:spPr>
          <a:xfrm>
            <a:off x="10726627" y="2373980"/>
            <a:ext cx="690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Dark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12855F7-4D69-6765-900D-4BA2506595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4"/>
          <a:stretch/>
        </p:blipFill>
        <p:spPr bwMode="auto">
          <a:xfrm>
            <a:off x="-81439" y="1204014"/>
            <a:ext cx="3894082" cy="2243046"/>
          </a:xfrm>
          <a:prstGeom prst="rect">
            <a:avLst/>
          </a:prstGeom>
          <a:noFill/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24CF2AB-A7B7-D8B6-E79F-8BE154BA9AEA}"/>
              </a:ext>
            </a:extLst>
          </p:cNvPr>
          <p:cNvSpPr/>
          <p:nvPr/>
        </p:nvSpPr>
        <p:spPr>
          <a:xfrm>
            <a:off x="432391" y="4744818"/>
            <a:ext cx="47775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/>
              <a:t>SEY</a:t>
            </a:r>
            <a:r>
              <a:rPr lang="en-GB" sz="2000" dirty="0"/>
              <a:t> measurements: </a:t>
            </a:r>
            <a:r>
              <a:rPr lang="en-US" sz="2000" b="1" dirty="0"/>
              <a:t>dark region</a:t>
            </a:r>
            <a:r>
              <a:rPr lang="en-US" sz="2000" dirty="0"/>
              <a:t> (ripples + redeposited particles) with </a:t>
            </a:r>
            <a:r>
              <a:rPr lang="it-IT" sz="2000" b="1" i="1" dirty="0">
                <a:latin typeface="Symbol" pitchFamily="2" charset="2"/>
                <a:ea typeface="Times New Roman" panose="02020603050405020304" pitchFamily="18" charset="0"/>
                <a:cs typeface="Times New Roman" panose="02020603050405020304" pitchFamily="18" charset="0"/>
              </a:rPr>
              <a:t></a:t>
            </a:r>
            <a:r>
              <a:rPr lang="en-GB" sz="2000" b="1" i="1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max</a:t>
            </a:r>
            <a:r>
              <a:rPr lang="en-US" sz="2000" b="1" dirty="0"/>
              <a:t> lower </a:t>
            </a:r>
            <a:r>
              <a:rPr lang="en-US" sz="2000" dirty="0"/>
              <a:t>than bright region (only ripples)</a:t>
            </a:r>
            <a:endParaRPr lang="en-GB" sz="2000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283BAFE-DBBF-C8A5-9C5C-690AB10FF1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22"/>
          <a:stretch/>
        </p:blipFill>
        <p:spPr>
          <a:xfrm>
            <a:off x="3403615" y="2741010"/>
            <a:ext cx="2711462" cy="1723346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E29DD499-0E86-63E9-0EF4-2EE4819DBD5C}"/>
              </a:ext>
            </a:extLst>
          </p:cNvPr>
          <p:cNvSpPr/>
          <p:nvPr/>
        </p:nvSpPr>
        <p:spPr>
          <a:xfrm>
            <a:off x="3758236" y="2146489"/>
            <a:ext cx="22461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i="1" dirty="0">
                <a:latin typeface="Symbol" pitchFamily="2" charset="2"/>
                <a:ea typeface="Times New Roman" panose="02020603050405020304" pitchFamily="18" charset="0"/>
                <a:cs typeface="Times New Roman" panose="02020603050405020304" pitchFamily="18" charset="0"/>
              </a:rPr>
              <a:t></a:t>
            </a:r>
            <a:r>
              <a:rPr lang="en-GB" sz="3200" i="1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max</a:t>
            </a:r>
            <a:r>
              <a:rPr lang="en-GB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on </a:t>
            </a:r>
            <a:r>
              <a:rPr lang="en-GB" sz="3200" dirty="0">
                <a:solidFill>
                  <a:srgbClr val="66B1B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Cu7 </a:t>
            </a:r>
            <a:endParaRPr lang="en-IT" sz="3200" dirty="0">
              <a:solidFill>
                <a:srgbClr val="66B1BD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C43EC1-59E0-18FE-C28E-0C5AB66E0E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569"/>
          <a:stretch/>
        </p:blipFill>
        <p:spPr>
          <a:xfrm>
            <a:off x="6642672" y="1288467"/>
            <a:ext cx="5197846" cy="26244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C249EE-BF27-4CA4-C111-7AC9B5432B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5026" y="3872814"/>
            <a:ext cx="4284921" cy="284866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8E3D17E-502A-2664-A8C4-D653BBEF71F2}"/>
              </a:ext>
            </a:extLst>
          </p:cNvPr>
          <p:cNvSpPr/>
          <p:nvPr/>
        </p:nvSpPr>
        <p:spPr>
          <a:xfrm>
            <a:off x="6004364" y="557683"/>
            <a:ext cx="62454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Multiple pass for having more homogeneous structured region.</a:t>
            </a:r>
          </a:p>
          <a:p>
            <a:pPr algn="ctr"/>
            <a:r>
              <a:rPr lang="en-GB" b="1" dirty="0"/>
              <a:t>SEY</a:t>
            </a:r>
            <a:r>
              <a:rPr lang="en-GB" dirty="0"/>
              <a:t> measurements:</a:t>
            </a:r>
            <a:r>
              <a:rPr lang="en-IT" dirty="0"/>
              <a:t> not able to lower </a:t>
            </a:r>
            <a:r>
              <a:rPr lang="it-IT" b="1" i="1" dirty="0">
                <a:latin typeface="Symbol" pitchFamily="2" charset="2"/>
                <a:ea typeface="Times New Roman" panose="02020603050405020304" pitchFamily="18" charset="0"/>
                <a:cs typeface="Times New Roman" panose="02020603050405020304" pitchFamily="18" charset="0"/>
              </a:rPr>
              <a:t></a:t>
            </a:r>
            <a:r>
              <a:rPr lang="en-GB" b="1" i="1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max</a:t>
            </a:r>
            <a:r>
              <a:rPr lang="en-IT" dirty="0"/>
              <a:t> 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FDA995-35C1-85D6-7CE3-EB6028D81792}"/>
              </a:ext>
            </a:extLst>
          </p:cNvPr>
          <p:cNvSpPr/>
          <p:nvPr/>
        </p:nvSpPr>
        <p:spPr>
          <a:xfrm>
            <a:off x="10880340" y="1330652"/>
            <a:ext cx="10743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solidFill>
                  <a:srgbClr val="66B1B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Cu14</a:t>
            </a:r>
            <a:endParaRPr lang="en-IT" sz="3200" dirty="0"/>
          </a:p>
        </p:txBody>
      </p:sp>
    </p:spTree>
    <p:extLst>
      <p:ext uri="{BB962C8B-B14F-4D97-AF65-F5344CB8AC3E}">
        <p14:creationId xmlns:p14="http://schemas.microsoft.com/office/powerpoint/2010/main" val="12430328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AE0FFD-A935-A3AF-3DD6-46A477B07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369DFA-E814-C98D-ED21-8E9E8527F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18</a:t>
            </a:fld>
            <a:endParaRPr lang="it-IT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A085C21-1F0D-4421-2A00-D6FC8E359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FOURTH SET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1580BF9A-4B2E-B70F-12FB-9A66EA366E2C}"/>
              </a:ext>
            </a:extLst>
          </p:cNvPr>
          <p:cNvSpPr txBox="1">
            <a:spLocks/>
          </p:cNvSpPr>
          <p:nvPr/>
        </p:nvSpPr>
        <p:spPr>
          <a:xfrm>
            <a:off x="323036" y="848783"/>
            <a:ext cx="7583834" cy="167966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wrap="square" lIns="91440" tIns="45720" rIns="91440" bIns="45720" rtlCol="0" anchor="ctr" anchorCtr="1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New big samples </a:t>
            </a:r>
            <a:br>
              <a:rPr lang="en-US" sz="2800" dirty="0"/>
            </a:br>
            <a:r>
              <a:rPr lang="en-US" sz="2800" dirty="0">
                <a:solidFill>
                  <a:srgbClr val="FF0000"/>
                </a:solidFill>
              </a:rPr>
              <a:t>40 mm x 40 mm pieces </a:t>
            </a:r>
            <a:r>
              <a:rPr lang="en-US" sz="2800" dirty="0"/>
              <a:t>of </a:t>
            </a:r>
            <a:r>
              <a:rPr lang="en-US" sz="2800" dirty="0" err="1"/>
              <a:t>CuOFE</a:t>
            </a:r>
            <a:r>
              <a:rPr lang="en-US" sz="2800" dirty="0"/>
              <a:t> with hole pattern</a:t>
            </a:r>
            <a:r>
              <a:rPr lang="en-US" sz="2800" i="1" dirty="0"/>
              <a:t>: large scale scanning and if holes induce problems</a:t>
            </a:r>
            <a:endParaRPr lang="en-US" sz="2800" dirty="0"/>
          </a:p>
        </p:txBody>
      </p:sp>
      <p:sp>
        <p:nvSpPr>
          <p:cNvPr id="7" name="Rettangolo 2">
            <a:extLst>
              <a:ext uri="{FF2B5EF4-FFF2-40B4-BE49-F238E27FC236}">
                <a16:creationId xmlns:a16="http://schemas.microsoft.com/office/drawing/2014/main" id="{20CEC741-1E3C-C1E3-C5AD-9E9B68E03D20}"/>
              </a:ext>
            </a:extLst>
          </p:cNvPr>
          <p:cNvSpPr/>
          <p:nvPr/>
        </p:nvSpPr>
        <p:spPr>
          <a:xfrm>
            <a:off x="4200901" y="3709855"/>
            <a:ext cx="6104925" cy="1200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3600" dirty="0"/>
              <a:t>Foreseen a test with the beam at SPS with a bigger piece</a:t>
            </a:r>
          </a:p>
        </p:txBody>
      </p:sp>
      <p:pic>
        <p:nvPicPr>
          <p:cNvPr id="2" name="图片 2">
            <a:extLst>
              <a:ext uri="{FF2B5EF4-FFF2-40B4-BE49-F238E27FC236}">
                <a16:creationId xmlns:a16="http://schemas.microsoft.com/office/drawing/2014/main" id="{9D532FB0-3207-B47F-27CD-69474BEFE4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19473" r="1058" b="36973"/>
          <a:stretch/>
        </p:blipFill>
        <p:spPr>
          <a:xfrm rot="18992386">
            <a:off x="7881499" y="270006"/>
            <a:ext cx="3058386" cy="3045314"/>
          </a:xfrm>
          <a:prstGeom prst="diamond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D1A344-63B3-6302-0297-B05E888C0CB5}"/>
              </a:ext>
            </a:extLst>
          </p:cNvPr>
          <p:cNvSpPr txBox="1"/>
          <p:nvPr/>
        </p:nvSpPr>
        <p:spPr>
          <a:xfrm>
            <a:off x="764356" y="2669849"/>
            <a:ext cx="71425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Upgrade the experimental set-up with the new stage</a:t>
            </a:r>
            <a:endParaRPr lang="en-IT" sz="2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56EBB1C-0ABF-7887-E7A6-2945A205B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69" y="3136394"/>
            <a:ext cx="2688811" cy="358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915282B-D6A2-0068-BE37-12C438637294}"/>
              </a:ext>
            </a:extLst>
          </p:cNvPr>
          <p:cNvSpPr txBox="1"/>
          <p:nvPr/>
        </p:nvSpPr>
        <p:spPr>
          <a:xfrm>
            <a:off x="10663102" y="1409775"/>
            <a:ext cx="133490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6 hours</a:t>
            </a:r>
            <a:endParaRPr lang="en-IT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FC900B-A195-910E-440C-E66A1FD8F67B}"/>
              </a:ext>
            </a:extLst>
          </p:cNvPr>
          <p:cNvSpPr txBox="1"/>
          <p:nvPr/>
        </p:nvSpPr>
        <p:spPr>
          <a:xfrm>
            <a:off x="6044473" y="5053056"/>
            <a:ext cx="241778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50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cm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x 14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cm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12103934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42A520-80DE-CB49-8A41-A8CAAA309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FE5DAA-1760-5746-8F21-8643517E8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19</a:t>
            </a:fld>
            <a:endParaRPr lang="it-IT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28CE46F-DBC9-B14D-A820-4D9E9C98B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/>
          <a:lstStyle/>
          <a:p>
            <a:r>
              <a:rPr lang="en-US" dirty="0"/>
              <a:t>Electromagnetic characterization: Two different methods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F90D07-32B6-FD46-A2A0-2EC914754136}"/>
              </a:ext>
            </a:extLst>
          </p:cNvPr>
          <p:cNvSpPr/>
          <p:nvPr/>
        </p:nvSpPr>
        <p:spPr>
          <a:xfrm>
            <a:off x="1199802" y="800876"/>
            <a:ext cx="305885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00B150"/>
                </a:solidFill>
                <a:latin typeface="Helvetica" pitchFamily="2" charset="0"/>
              </a:rPr>
              <a:t>Dielectric resonator</a:t>
            </a:r>
            <a:endParaRPr lang="en-US" sz="2600" dirty="0">
              <a:solidFill>
                <a:srgbClr val="00B150"/>
              </a:solidFill>
              <a:effectLst/>
              <a:latin typeface="Helvetica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ABE3B6-BA1A-584A-9CAD-54B9843633FF}"/>
              </a:ext>
            </a:extLst>
          </p:cNvPr>
          <p:cNvSpPr/>
          <p:nvPr/>
        </p:nvSpPr>
        <p:spPr>
          <a:xfrm>
            <a:off x="1199802" y="1207035"/>
            <a:ext cx="18293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150"/>
                </a:solidFill>
                <a:latin typeface="Helvetica" pitchFamily="2" charset="0"/>
              </a:rPr>
              <a:t>• high sensitivity</a:t>
            </a:r>
            <a:endParaRPr lang="en-US" dirty="0">
              <a:solidFill>
                <a:srgbClr val="00B150"/>
              </a:solidFill>
              <a:effectLst/>
              <a:latin typeface="Helvetica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714850-9558-CA44-A46F-6D6471153BB8}"/>
              </a:ext>
            </a:extLst>
          </p:cNvPr>
          <p:cNvSpPr/>
          <p:nvPr/>
        </p:nvSpPr>
        <p:spPr>
          <a:xfrm>
            <a:off x="6890701" y="800875"/>
            <a:ext cx="319029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Helvetica" pitchFamily="2" charset="0"/>
              </a:rPr>
              <a:t>Sub-THz waveguide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5CC0B8-E979-1B40-8F38-9BC2B47F074A}"/>
              </a:ext>
            </a:extLst>
          </p:cNvPr>
          <p:cNvSpPr/>
          <p:nvPr/>
        </p:nvSpPr>
        <p:spPr>
          <a:xfrm>
            <a:off x="6890701" y="1211960"/>
            <a:ext cx="1996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Helvetica" pitchFamily="2" charset="0"/>
              </a:rPr>
              <a:t>• small skin-depth</a:t>
            </a:r>
            <a:endParaRPr lang="en-US" dirty="0">
              <a:solidFill>
                <a:srgbClr val="FF0000"/>
              </a:solidFill>
              <a:effectLst/>
              <a:latin typeface="Helvetica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9BFF794-1184-4341-B2E2-05E9AB8B94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04" t="24609" r="14319" b="17208"/>
          <a:stretch/>
        </p:blipFill>
        <p:spPr>
          <a:xfrm>
            <a:off x="6662080" y="1567644"/>
            <a:ext cx="4029196" cy="20611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8509595-262C-D748-A48E-1EDBA0875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555" y="1535585"/>
            <a:ext cx="1797222" cy="23234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07CBF59-EABD-8B49-9921-5E8D48464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5926" y="4961293"/>
            <a:ext cx="1617098" cy="17214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FF90B7D-E742-4643-A259-A2CF599D1F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3330" y="4900163"/>
            <a:ext cx="4028242" cy="10630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65AF066-B1D1-1646-9D2F-F0F499F527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2675" y="4783984"/>
            <a:ext cx="3089626" cy="12953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4BBCAF6-2272-8D40-B5D3-7288979CC1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9616" y="1875936"/>
            <a:ext cx="3351112" cy="121417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F9DA3CD-5CED-7246-A7A4-610580D5037D}"/>
              </a:ext>
            </a:extLst>
          </p:cNvPr>
          <p:cNvSpPr/>
          <p:nvPr/>
        </p:nvSpPr>
        <p:spPr>
          <a:xfrm>
            <a:off x="165474" y="3973484"/>
            <a:ext cx="497924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00B150"/>
                </a:solidFill>
                <a:latin typeface="Helvetica" pitchFamily="2" charset="0"/>
              </a:rPr>
              <a:t>LESS </a:t>
            </a:r>
            <a:r>
              <a:rPr lang="en-US" dirty="0">
                <a:solidFill>
                  <a:srgbClr val="00B150"/>
                </a:solidFill>
                <a:latin typeface="Helvetica" pitchFamily="2" charset="0"/>
              </a:rPr>
              <a:t>(Laser engineered surface structures)</a:t>
            </a:r>
            <a:endParaRPr lang="en-US" dirty="0">
              <a:solidFill>
                <a:srgbClr val="00B150"/>
              </a:solidFill>
              <a:effectLst/>
              <a:latin typeface="Helvetica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6CD582-2E09-7544-9D0D-8142C5F02FF1}"/>
              </a:ext>
            </a:extLst>
          </p:cNvPr>
          <p:cNvSpPr/>
          <p:nvPr/>
        </p:nvSpPr>
        <p:spPr>
          <a:xfrm>
            <a:off x="165474" y="4348892"/>
            <a:ext cx="3838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150"/>
                </a:solidFill>
                <a:latin typeface="Helvetica" pitchFamily="2" charset="0"/>
              </a:rPr>
              <a:t>• conductivity compared with copper</a:t>
            </a:r>
          </a:p>
          <a:p>
            <a:r>
              <a:rPr lang="en-US" dirty="0">
                <a:solidFill>
                  <a:srgbClr val="00B150"/>
                </a:solidFill>
                <a:latin typeface="Helvetica" pitchFamily="2" charset="0"/>
              </a:rPr>
              <a:t>• small samples</a:t>
            </a:r>
            <a:endParaRPr lang="en-US" dirty="0">
              <a:solidFill>
                <a:srgbClr val="00B150"/>
              </a:solidFill>
              <a:effectLst/>
              <a:latin typeface="Helvetica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6DAA066-8A54-1F48-8DA0-B93AF22703F9}"/>
              </a:ext>
            </a:extLst>
          </p:cNvPr>
          <p:cNvSpPr/>
          <p:nvPr/>
        </p:nvSpPr>
        <p:spPr>
          <a:xfrm>
            <a:off x="5142923" y="3979559"/>
            <a:ext cx="352692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Helvetica" pitchFamily="2" charset="0"/>
              </a:rPr>
              <a:t>NEG </a:t>
            </a:r>
            <a:r>
              <a:rPr lang="en-US" dirty="0">
                <a:solidFill>
                  <a:srgbClr val="FF0000"/>
                </a:solidFill>
                <a:latin typeface="Helvetica" pitchFamily="2" charset="0"/>
              </a:rPr>
              <a:t>(Non-Evaporable Getter)</a:t>
            </a:r>
            <a:endParaRPr lang="en-US" dirty="0">
              <a:solidFill>
                <a:srgbClr val="FF0000"/>
              </a:solidFill>
              <a:effectLst/>
              <a:latin typeface="Helvetica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4112871-F086-7F46-A779-864CEC23769C}"/>
              </a:ext>
            </a:extLst>
          </p:cNvPr>
          <p:cNvSpPr/>
          <p:nvPr/>
        </p:nvSpPr>
        <p:spPr>
          <a:xfrm>
            <a:off x="5142923" y="4348892"/>
            <a:ext cx="2598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Helvetica" pitchFamily="2" charset="0"/>
              </a:rPr>
              <a:t>• homogeneous coating</a:t>
            </a:r>
            <a:endParaRPr lang="en-US" dirty="0">
              <a:solidFill>
                <a:srgbClr val="FF0000"/>
              </a:solidFill>
              <a:effectLst/>
              <a:latin typeface="Helvetica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F053A10-54AE-FA4D-B82B-B111B2823BEC}"/>
              </a:ext>
            </a:extLst>
          </p:cNvPr>
          <p:cNvSpPr/>
          <p:nvPr/>
        </p:nvSpPr>
        <p:spPr>
          <a:xfrm>
            <a:off x="8676678" y="3978561"/>
            <a:ext cx="288893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Helvetica" pitchFamily="2" charset="0"/>
              </a:rPr>
              <a:t>a-C</a:t>
            </a:r>
            <a:r>
              <a:rPr lang="en-US" dirty="0">
                <a:solidFill>
                  <a:srgbClr val="FF0000"/>
                </a:solidFill>
                <a:latin typeface="Helvetica" pitchFamily="2" charset="0"/>
              </a:rPr>
              <a:t> (Amorphous carbon)</a:t>
            </a:r>
            <a:endParaRPr lang="en-US" dirty="0">
              <a:solidFill>
                <a:srgbClr val="FF0000"/>
              </a:solidFill>
              <a:effectLst/>
              <a:latin typeface="Helvetica" pitchFamily="2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87DD989-1252-784E-BCBA-4648950A4E3C}"/>
              </a:ext>
            </a:extLst>
          </p:cNvPr>
          <p:cNvSpPr/>
          <p:nvPr/>
        </p:nvSpPr>
        <p:spPr>
          <a:xfrm>
            <a:off x="8676678" y="4348892"/>
            <a:ext cx="2816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Helvetica" pitchFamily="2" charset="0"/>
              </a:rPr>
              <a:t>• coating thickness issues</a:t>
            </a:r>
            <a:endParaRPr lang="en-US" dirty="0">
              <a:solidFill>
                <a:srgbClr val="FF0000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913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>
            <a:extLst>
              <a:ext uri="{FF2B5EF4-FFF2-40B4-BE49-F238E27FC236}">
                <a16:creationId xmlns:a16="http://schemas.microsoft.com/office/drawing/2014/main" id="{2C66A1D5-5253-EE40-91D6-8B601E1B2ACD}"/>
              </a:ext>
            </a:extLst>
          </p:cNvPr>
          <p:cNvSpPr txBox="1">
            <a:spLocks/>
          </p:cNvSpPr>
          <p:nvPr/>
        </p:nvSpPr>
        <p:spPr>
          <a:xfrm>
            <a:off x="0" y="192912"/>
            <a:ext cx="12192001" cy="590931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Laser structured and coated surfaces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D9CA13-6DA1-C24F-88B1-9B6CEB06A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Andrea Passarelli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8DBD87-82F0-B543-8D14-C447E0601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2</a:t>
            </a:fld>
            <a:endParaRPr lang="it-IT" dirty="0"/>
          </a:p>
        </p:txBody>
      </p:sp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963F28E8-0EE2-1240-8736-D98DEE66A1BB}"/>
              </a:ext>
            </a:extLst>
          </p:cNvPr>
          <p:cNvSpPr txBox="1">
            <a:spLocks/>
          </p:cNvSpPr>
          <p:nvPr/>
        </p:nvSpPr>
        <p:spPr>
          <a:xfrm>
            <a:off x="66166" y="3100940"/>
            <a:ext cx="8341526" cy="3223137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vert="horz"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 algn="ctr" defTabSz="914400">
              <a:buClr>
                <a:srgbClr val="0055A0"/>
              </a:buClr>
              <a:buNone/>
            </a:pPr>
            <a:r>
              <a:rPr lang="en-US" sz="2200" dirty="0">
                <a:solidFill>
                  <a:srgbClr val="C00000"/>
                </a:solidFill>
                <a:latin typeface="Arial"/>
              </a:rPr>
              <a:t>Sample characterization</a:t>
            </a:r>
            <a:endParaRPr lang="en-US" sz="3200" dirty="0">
              <a:solidFill>
                <a:srgbClr val="0055A0"/>
              </a:solidFill>
              <a:latin typeface="Arial"/>
            </a:endParaRPr>
          </a:p>
        </p:txBody>
      </p:sp>
      <p:sp>
        <p:nvSpPr>
          <p:cNvPr id="15" name="Rettangolo 11">
            <a:extLst>
              <a:ext uri="{FF2B5EF4-FFF2-40B4-BE49-F238E27FC236}">
                <a16:creationId xmlns:a16="http://schemas.microsoft.com/office/drawing/2014/main" id="{2E6EFD79-2A1D-F349-AF2C-C728A8B1B58B}"/>
              </a:ext>
            </a:extLst>
          </p:cNvPr>
          <p:cNvSpPr/>
          <p:nvPr/>
        </p:nvSpPr>
        <p:spPr>
          <a:xfrm>
            <a:off x="353101" y="747925"/>
            <a:ext cx="11161785" cy="167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>
              <a:spcAft>
                <a:spcPts val="600"/>
              </a:spcAft>
            </a:pPr>
            <a:r>
              <a:rPr lang="en-US" sz="2200" dirty="0">
                <a:solidFill>
                  <a:srgbClr val="0E55A0"/>
                </a:solidFill>
                <a:latin typeface="Arial"/>
              </a:rPr>
              <a:t>To </a:t>
            </a:r>
            <a:r>
              <a:rPr lang="en-US" sz="2200" dirty="0">
                <a:solidFill>
                  <a:srgbClr val="C00000"/>
                </a:solidFill>
                <a:latin typeface="Arial"/>
              </a:rPr>
              <a:t>avoid undesirable effects on the beam </a:t>
            </a:r>
            <a:r>
              <a:rPr lang="en-US" sz="2200" dirty="0">
                <a:solidFill>
                  <a:srgbClr val="0E55A0"/>
                </a:solidFill>
                <a:latin typeface="Arial"/>
              </a:rPr>
              <a:t>and </a:t>
            </a:r>
            <a:r>
              <a:rPr lang="en-US" sz="2200" dirty="0">
                <a:solidFill>
                  <a:srgbClr val="C00000"/>
                </a:solidFill>
                <a:latin typeface="Arial"/>
              </a:rPr>
              <a:t>maximize machine performance</a:t>
            </a:r>
            <a:endParaRPr lang="en-US" sz="2200" b="1" dirty="0">
              <a:solidFill>
                <a:srgbClr val="C00000"/>
              </a:solidFill>
              <a:latin typeface="Arial"/>
            </a:endParaRPr>
          </a:p>
          <a:p>
            <a:pPr indent="-342900" algn="just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55A0"/>
                </a:solidFill>
                <a:latin typeface="Arial"/>
              </a:rPr>
              <a:t>L</a:t>
            </a:r>
            <a:r>
              <a:rPr lang="en-US" sz="2200" dirty="0">
                <a:solidFill>
                  <a:srgbClr val="0055A0"/>
                </a:solidFill>
                <a:latin typeface="Arial"/>
              </a:rPr>
              <a:t>aser </a:t>
            </a:r>
            <a:r>
              <a:rPr lang="en-US" sz="2200" b="1" dirty="0">
                <a:solidFill>
                  <a:srgbClr val="0055A0"/>
                </a:solidFill>
                <a:latin typeface="Arial"/>
              </a:rPr>
              <a:t>I</a:t>
            </a:r>
            <a:r>
              <a:rPr lang="en-US" sz="2200" dirty="0">
                <a:solidFill>
                  <a:srgbClr val="0055A0"/>
                </a:solidFill>
                <a:latin typeface="Arial"/>
              </a:rPr>
              <a:t>nduced </a:t>
            </a:r>
            <a:r>
              <a:rPr lang="en-US" sz="2200" b="1" dirty="0">
                <a:solidFill>
                  <a:srgbClr val="0055A0"/>
                </a:solidFill>
                <a:latin typeface="Arial"/>
              </a:rPr>
              <a:t>P</a:t>
            </a:r>
            <a:r>
              <a:rPr lang="en-US" sz="2200" dirty="0">
                <a:solidFill>
                  <a:srgbClr val="0055A0"/>
                </a:solidFill>
                <a:latin typeface="Arial"/>
              </a:rPr>
              <a:t>eriodic </a:t>
            </a:r>
            <a:r>
              <a:rPr lang="en-US" sz="2200" b="1" dirty="0">
                <a:solidFill>
                  <a:srgbClr val="0055A0"/>
                </a:solidFill>
                <a:latin typeface="Arial"/>
              </a:rPr>
              <a:t>S</a:t>
            </a:r>
            <a:r>
              <a:rPr lang="en-US" sz="2200" dirty="0">
                <a:solidFill>
                  <a:srgbClr val="0055A0"/>
                </a:solidFill>
                <a:latin typeface="Arial"/>
              </a:rPr>
              <a:t>urface </a:t>
            </a:r>
            <a:r>
              <a:rPr lang="en-US" sz="2200" b="1" dirty="0">
                <a:solidFill>
                  <a:srgbClr val="0055A0"/>
                </a:solidFill>
                <a:latin typeface="Arial"/>
              </a:rPr>
              <a:t>S</a:t>
            </a:r>
            <a:r>
              <a:rPr lang="en-US" sz="2200" dirty="0">
                <a:solidFill>
                  <a:srgbClr val="0055A0"/>
                </a:solidFill>
                <a:latin typeface="Arial"/>
              </a:rPr>
              <a:t>tructures (LIPSS): e-cloud</a:t>
            </a:r>
          </a:p>
          <a:p>
            <a:pPr indent="-342900" algn="just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55A0"/>
                </a:solidFill>
                <a:latin typeface="Arial"/>
              </a:rPr>
              <a:t>N</a:t>
            </a:r>
            <a:r>
              <a:rPr lang="en-US" sz="2200" dirty="0">
                <a:solidFill>
                  <a:srgbClr val="0055A0"/>
                </a:solidFill>
                <a:latin typeface="Arial"/>
              </a:rPr>
              <a:t>on-</a:t>
            </a:r>
            <a:r>
              <a:rPr lang="en-US" sz="2200" b="1" dirty="0">
                <a:solidFill>
                  <a:srgbClr val="0055A0"/>
                </a:solidFill>
                <a:latin typeface="Arial"/>
              </a:rPr>
              <a:t>E</a:t>
            </a:r>
            <a:r>
              <a:rPr lang="en-US" sz="2200" dirty="0">
                <a:solidFill>
                  <a:srgbClr val="0055A0"/>
                </a:solidFill>
                <a:latin typeface="Arial"/>
              </a:rPr>
              <a:t>vaporable </a:t>
            </a:r>
            <a:r>
              <a:rPr lang="en-US" sz="2200" b="1" dirty="0">
                <a:solidFill>
                  <a:srgbClr val="0055A0"/>
                </a:solidFill>
                <a:latin typeface="Arial"/>
              </a:rPr>
              <a:t>G</a:t>
            </a:r>
            <a:r>
              <a:rPr lang="en-US" sz="2200" dirty="0">
                <a:solidFill>
                  <a:srgbClr val="0055A0"/>
                </a:solidFill>
                <a:latin typeface="Arial"/>
              </a:rPr>
              <a:t>etter (NEG): ultrahigh vacuum and e-cloud</a:t>
            </a:r>
          </a:p>
          <a:p>
            <a:pPr indent="-342900" algn="just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55A0"/>
                </a:solidFill>
                <a:latin typeface="Arial"/>
              </a:rPr>
              <a:t>Amorphous Carbon (a‐C): e-cloud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7E133B-3D26-56BC-F917-8AB7F296E1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14"/>
          <a:stretch/>
        </p:blipFill>
        <p:spPr>
          <a:xfrm>
            <a:off x="96978" y="4429928"/>
            <a:ext cx="1823490" cy="17903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2F2DB1A-209C-4AD2-2DF6-4970B87172DE}"/>
              </a:ext>
            </a:extLst>
          </p:cNvPr>
          <p:cNvSpPr/>
          <p:nvPr/>
        </p:nvSpPr>
        <p:spPr>
          <a:xfrm>
            <a:off x="638269" y="3947925"/>
            <a:ext cx="7409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latin typeface="Helvetica" pitchFamily="2" charset="0"/>
              </a:rPr>
              <a:t>SEM</a:t>
            </a:r>
            <a:endParaRPr lang="en-GB" sz="2000" dirty="0">
              <a:effectLst/>
              <a:latin typeface="Helvetica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185F4B-2947-D6B7-05DE-22F35BA36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757" y="4457979"/>
            <a:ext cx="1751750" cy="176227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DC564A9-18CB-8693-7850-61768CC2D21C}"/>
              </a:ext>
            </a:extLst>
          </p:cNvPr>
          <p:cNvSpPr/>
          <p:nvPr/>
        </p:nvSpPr>
        <p:spPr>
          <a:xfrm>
            <a:off x="2422331" y="3945948"/>
            <a:ext cx="7264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latin typeface="Helvetica" pitchFamily="2" charset="0"/>
              </a:rPr>
              <a:t>AFM</a:t>
            </a:r>
            <a:endParaRPr lang="en-GB" sz="2000" dirty="0">
              <a:effectLst/>
              <a:latin typeface="Helvetica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52A421-E765-B461-664F-071CED9457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9746" y="4485687"/>
            <a:ext cx="2076031" cy="170531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62C8576-60E4-6768-35B9-1C90E285611E}"/>
              </a:ext>
            </a:extLst>
          </p:cNvPr>
          <p:cNvSpPr/>
          <p:nvPr/>
        </p:nvSpPr>
        <p:spPr>
          <a:xfrm>
            <a:off x="4233531" y="3973656"/>
            <a:ext cx="10118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latin typeface="Helvetica" pitchFamily="2" charset="0"/>
              </a:rPr>
              <a:t>Raman</a:t>
            </a:r>
            <a:endParaRPr lang="en-GB" sz="2000" dirty="0">
              <a:effectLst/>
              <a:latin typeface="Helvetica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042E24-8959-CED3-110E-02F380011D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5777" y="4369884"/>
            <a:ext cx="2671915" cy="195419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12C14DB-EB05-C957-08D3-E8A1DE20AD56}"/>
              </a:ext>
            </a:extLst>
          </p:cNvPr>
          <p:cNvSpPr/>
          <p:nvPr/>
        </p:nvSpPr>
        <p:spPr>
          <a:xfrm>
            <a:off x="6722119" y="3984917"/>
            <a:ext cx="6992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latin typeface="Helvetica" pitchFamily="2" charset="0"/>
              </a:rPr>
              <a:t>XPS</a:t>
            </a:r>
            <a:endParaRPr lang="en-GB" sz="2000" dirty="0">
              <a:effectLst/>
              <a:latin typeface="Helvetica" pitchFamily="2" charset="0"/>
            </a:endParaRPr>
          </a:p>
        </p:txBody>
      </p:sp>
      <p:sp>
        <p:nvSpPr>
          <p:cNvPr id="21" name="Segnaposto contenuto 2">
            <a:extLst>
              <a:ext uri="{FF2B5EF4-FFF2-40B4-BE49-F238E27FC236}">
                <a16:creationId xmlns:a16="http://schemas.microsoft.com/office/drawing/2014/main" id="{5A7FD0AA-D4A8-EE5D-64F4-713B53788B8E}"/>
              </a:ext>
            </a:extLst>
          </p:cNvPr>
          <p:cNvSpPr txBox="1">
            <a:spLocks/>
          </p:cNvSpPr>
          <p:nvPr/>
        </p:nvSpPr>
        <p:spPr>
          <a:xfrm>
            <a:off x="8464709" y="1152215"/>
            <a:ext cx="3660161" cy="2759202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vert="horz"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 algn="ctr" defTabSz="914400">
              <a:buClr>
                <a:srgbClr val="0055A0"/>
              </a:buClr>
              <a:buNone/>
            </a:pPr>
            <a:r>
              <a:rPr lang="en-US" sz="2200" dirty="0">
                <a:solidFill>
                  <a:srgbClr val="C00000"/>
                </a:solidFill>
                <a:latin typeface="Arial"/>
              </a:rPr>
              <a:t>Functional characterization</a:t>
            </a:r>
            <a:endParaRPr lang="en-US" sz="3200" dirty="0">
              <a:solidFill>
                <a:srgbClr val="0055A0"/>
              </a:solidFill>
              <a:latin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79A2FBE-D9CF-8404-E840-46B65C77CF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3251" y="1554950"/>
            <a:ext cx="2816106" cy="2356466"/>
          </a:xfrm>
          <a:prstGeom prst="rect">
            <a:avLst/>
          </a:prstGeom>
        </p:spPr>
      </p:pic>
      <p:sp>
        <p:nvSpPr>
          <p:cNvPr id="22" name="Segnaposto contenuto 2">
            <a:extLst>
              <a:ext uri="{FF2B5EF4-FFF2-40B4-BE49-F238E27FC236}">
                <a16:creationId xmlns:a16="http://schemas.microsoft.com/office/drawing/2014/main" id="{6AF15344-A3DD-367B-6091-8534A82874B7}"/>
              </a:ext>
            </a:extLst>
          </p:cNvPr>
          <p:cNvSpPr txBox="1">
            <a:spLocks/>
          </p:cNvSpPr>
          <p:nvPr/>
        </p:nvSpPr>
        <p:spPr>
          <a:xfrm>
            <a:off x="66166" y="3546347"/>
            <a:ext cx="3576623" cy="2777730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vert="horz"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 algn="ctr" defTabSz="914400">
              <a:buClr>
                <a:srgbClr val="0055A0"/>
              </a:buClr>
              <a:buNone/>
            </a:pPr>
            <a:r>
              <a:rPr lang="en-US" sz="2200" dirty="0">
                <a:solidFill>
                  <a:srgbClr val="0E55A0"/>
                </a:solidFill>
                <a:latin typeface="Arial"/>
              </a:rPr>
              <a:t>Morphological</a:t>
            </a:r>
          </a:p>
        </p:txBody>
      </p:sp>
      <p:sp>
        <p:nvSpPr>
          <p:cNvPr id="23" name="Segnaposto contenuto 2">
            <a:extLst>
              <a:ext uri="{FF2B5EF4-FFF2-40B4-BE49-F238E27FC236}">
                <a16:creationId xmlns:a16="http://schemas.microsoft.com/office/drawing/2014/main" id="{ED8D356D-CE53-673B-6068-CA769B460B15}"/>
              </a:ext>
            </a:extLst>
          </p:cNvPr>
          <p:cNvSpPr txBox="1">
            <a:spLocks/>
          </p:cNvSpPr>
          <p:nvPr/>
        </p:nvSpPr>
        <p:spPr>
          <a:xfrm>
            <a:off x="3642789" y="3546347"/>
            <a:ext cx="4764903" cy="2777730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vert="horz"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 algn="ctr" defTabSz="914400">
              <a:buClr>
                <a:srgbClr val="0055A0"/>
              </a:buClr>
              <a:buNone/>
            </a:pPr>
            <a:r>
              <a:rPr lang="en-US" sz="2200" dirty="0">
                <a:solidFill>
                  <a:srgbClr val="0E55A0"/>
                </a:solidFill>
                <a:latin typeface="Arial"/>
              </a:rPr>
              <a:t>Chemical</a:t>
            </a:r>
          </a:p>
        </p:txBody>
      </p:sp>
      <p:sp>
        <p:nvSpPr>
          <p:cNvPr id="26" name="Segnaposto contenuto 2">
            <a:extLst>
              <a:ext uri="{FF2B5EF4-FFF2-40B4-BE49-F238E27FC236}">
                <a16:creationId xmlns:a16="http://schemas.microsoft.com/office/drawing/2014/main" id="{5DC1C855-3DAC-5FF9-189F-F75C36890DF7}"/>
              </a:ext>
            </a:extLst>
          </p:cNvPr>
          <p:cNvSpPr txBox="1">
            <a:spLocks/>
          </p:cNvSpPr>
          <p:nvPr/>
        </p:nvSpPr>
        <p:spPr>
          <a:xfrm>
            <a:off x="8464709" y="1554950"/>
            <a:ext cx="3659621" cy="4769127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vert="horz"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 algn="ctr" defTabSz="914400">
              <a:buClr>
                <a:srgbClr val="0055A0"/>
              </a:buClr>
              <a:buNone/>
            </a:pPr>
            <a:endParaRPr lang="en-US" sz="2200" baseline="-25000" dirty="0">
              <a:solidFill>
                <a:srgbClr val="0E55A0"/>
              </a:solidFill>
              <a:latin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8090437-609D-F769-EF3B-42C06A504DBE}"/>
              </a:ext>
            </a:extLst>
          </p:cNvPr>
          <p:cNvSpPr/>
          <p:nvPr/>
        </p:nvSpPr>
        <p:spPr>
          <a:xfrm rot="16200000">
            <a:off x="7612776" y="4940366"/>
            <a:ext cx="224644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576" indent="0" algn="ctr" defTabSz="914400">
              <a:buClr>
                <a:srgbClr val="0055A0"/>
              </a:buClr>
              <a:buNone/>
            </a:pPr>
            <a:r>
              <a:rPr lang="en-US" sz="2200" dirty="0">
                <a:solidFill>
                  <a:srgbClr val="0E55A0"/>
                </a:solidFill>
                <a:latin typeface="Arial"/>
              </a:rPr>
              <a:t>Electromagnetic</a:t>
            </a:r>
            <a:endParaRPr lang="en-US" sz="2200" baseline="-25000" dirty="0">
              <a:solidFill>
                <a:srgbClr val="0E55A0"/>
              </a:solidFill>
              <a:latin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F08E3E7-7CDB-1EA0-DF0C-753A40477678}"/>
              </a:ext>
            </a:extLst>
          </p:cNvPr>
          <p:cNvSpPr/>
          <p:nvPr/>
        </p:nvSpPr>
        <p:spPr>
          <a:xfrm rot="16200000">
            <a:off x="7877834" y="2479203"/>
            <a:ext cx="174445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576" indent="0" algn="ctr" defTabSz="914400">
              <a:buClr>
                <a:srgbClr val="0055A0"/>
              </a:buClr>
              <a:buNone/>
            </a:pPr>
            <a:r>
              <a:rPr lang="en-US" sz="2200" dirty="0">
                <a:solidFill>
                  <a:srgbClr val="0E55A0"/>
                </a:solidFill>
                <a:latin typeface="Arial"/>
              </a:rPr>
              <a:t>SEY = </a:t>
            </a:r>
            <a:r>
              <a:rPr lang="en-US" sz="2200" dirty="0" err="1">
                <a:solidFill>
                  <a:srgbClr val="0E55A0"/>
                </a:solidFill>
                <a:latin typeface="Arial"/>
              </a:rPr>
              <a:t>I</a:t>
            </a:r>
            <a:r>
              <a:rPr lang="en-US" sz="2200" baseline="-25000" dirty="0" err="1">
                <a:solidFill>
                  <a:srgbClr val="0E55A0"/>
                </a:solidFill>
                <a:latin typeface="Arial"/>
              </a:rPr>
              <a:t>out</a:t>
            </a:r>
            <a:r>
              <a:rPr lang="en-US" sz="2200" dirty="0">
                <a:solidFill>
                  <a:srgbClr val="0E55A0"/>
                </a:solidFill>
                <a:latin typeface="Arial"/>
              </a:rPr>
              <a:t>/</a:t>
            </a:r>
            <a:r>
              <a:rPr lang="en-US" sz="2200" dirty="0" err="1">
                <a:solidFill>
                  <a:srgbClr val="0E55A0"/>
                </a:solidFill>
                <a:latin typeface="Arial"/>
              </a:rPr>
              <a:t>I</a:t>
            </a:r>
            <a:r>
              <a:rPr lang="en-US" sz="2200" baseline="-25000" dirty="0" err="1">
                <a:solidFill>
                  <a:srgbClr val="0E55A0"/>
                </a:solidFill>
                <a:latin typeface="Arial"/>
              </a:rPr>
              <a:t>in</a:t>
            </a:r>
            <a:endParaRPr lang="en-US" sz="2200" baseline="-25000" dirty="0">
              <a:solidFill>
                <a:srgbClr val="0E55A0"/>
              </a:solidFill>
              <a:latin typeface="Arial"/>
            </a:endParaRPr>
          </a:p>
        </p:txBody>
      </p:sp>
      <p:pic>
        <p:nvPicPr>
          <p:cNvPr id="28" name="Immagine 9">
            <a:extLst>
              <a:ext uri="{FF2B5EF4-FFF2-40B4-BE49-F238E27FC236}">
                <a16:creationId xmlns:a16="http://schemas.microsoft.com/office/drawing/2014/main" id="{C741620F-DA67-3950-C7BE-F7B55FF11E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746" y="4001064"/>
            <a:ext cx="3086983" cy="2250076"/>
          </a:xfrm>
          <a:prstGeom prst="rect">
            <a:avLst/>
          </a:prstGeom>
        </p:spPr>
      </p:pic>
      <p:sp>
        <p:nvSpPr>
          <p:cNvPr id="2" name="Left Brace 1">
            <a:extLst>
              <a:ext uri="{FF2B5EF4-FFF2-40B4-BE49-F238E27FC236}">
                <a16:creationId xmlns:a16="http://schemas.microsoft.com/office/drawing/2014/main" id="{3AD5D7A6-4091-6262-A1E7-4F831810D5C6}"/>
              </a:ext>
            </a:extLst>
          </p:cNvPr>
          <p:cNvSpPr/>
          <p:nvPr/>
        </p:nvSpPr>
        <p:spPr>
          <a:xfrm>
            <a:off x="210517" y="1661621"/>
            <a:ext cx="285168" cy="665019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80AB8BB-39E4-B5EF-2E2C-81191AD74E1D}"/>
              </a:ext>
            </a:extLst>
          </p:cNvPr>
          <p:cNvCxnSpPr>
            <a:cxnSpLocks/>
          </p:cNvCxnSpPr>
          <p:nvPr/>
        </p:nvCxnSpPr>
        <p:spPr>
          <a:xfrm>
            <a:off x="210517" y="2694646"/>
            <a:ext cx="648465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2B476703-798B-1827-65C2-0E4F2F73AECA}"/>
              </a:ext>
            </a:extLst>
          </p:cNvPr>
          <p:cNvSpPr/>
          <p:nvPr/>
        </p:nvSpPr>
        <p:spPr>
          <a:xfrm>
            <a:off x="868602" y="2508905"/>
            <a:ext cx="54168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5A0"/>
                </a:solidFill>
                <a:latin typeface="Arial"/>
              </a:rPr>
              <a:t>Electromagnetic characterization in sub-THz region</a:t>
            </a:r>
            <a:endParaRPr lang="en-IT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4C07064-FD72-1F2B-4212-D15DF1ECB350}"/>
              </a:ext>
            </a:extLst>
          </p:cNvPr>
          <p:cNvCxnSpPr/>
          <p:nvPr/>
        </p:nvCxnSpPr>
        <p:spPr>
          <a:xfrm>
            <a:off x="210517" y="1994130"/>
            <a:ext cx="0" cy="69944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26375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4F4130-195C-9049-AA98-CE7F2F7C3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7054DF-39D7-4040-B75E-AA0AF009F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20</a:t>
            </a:fld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C66405-DB87-BF44-BEC6-6CDE93E518CF}"/>
              </a:ext>
            </a:extLst>
          </p:cNvPr>
          <p:cNvSpPr/>
          <p:nvPr/>
        </p:nvSpPr>
        <p:spPr>
          <a:xfrm>
            <a:off x="2027802" y="2921168"/>
            <a:ext cx="873829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dirty="0">
                <a:solidFill>
                  <a:srgbClr val="00B050"/>
                </a:solidFill>
                <a:latin typeface="Helvetica" pitchFamily="2" charset="0"/>
              </a:rPr>
              <a:t>Dielectric resonant cavity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87B6F26-1DDC-6820-61C3-05574CE21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/>
          <a:lstStyle/>
          <a:p>
            <a:r>
              <a:rPr lang="en-US" dirty="0"/>
              <a:t>First method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F89D928-D4F0-995D-D967-B57EA1EBDFEC}"/>
              </a:ext>
            </a:extLst>
          </p:cNvPr>
          <p:cNvCxnSpPr/>
          <p:nvPr/>
        </p:nvCxnSpPr>
        <p:spPr>
          <a:xfrm>
            <a:off x="4527910" y="5156654"/>
            <a:ext cx="1152000" cy="0"/>
          </a:xfrm>
          <a:prstGeom prst="line">
            <a:avLst/>
          </a:prstGeom>
          <a:noFill/>
          <a:ln w="38100" cap="flat" cmpd="sng" algn="ctr">
            <a:solidFill>
              <a:srgbClr val="4D4D4D"/>
            </a:solidFill>
            <a:prstDash val="solid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2C00A80-2DB1-0CEE-9AE0-C99D31AEC737}"/>
              </a:ext>
            </a:extLst>
          </p:cNvPr>
          <p:cNvSpPr txBox="1"/>
          <p:nvPr/>
        </p:nvSpPr>
        <p:spPr>
          <a:xfrm>
            <a:off x="3658357" y="4971988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it-IT" i="1" dirty="0" err="1">
                <a:solidFill>
                  <a:srgbClr val="0055A0"/>
                </a:solidFill>
                <a:latin typeface="Arial"/>
              </a:rPr>
              <a:t>f</a:t>
            </a:r>
            <a:r>
              <a:rPr lang="it-IT" i="1" dirty="0">
                <a:solidFill>
                  <a:srgbClr val="0055A0"/>
                </a:solidFill>
                <a:latin typeface="Arial"/>
              </a:rPr>
              <a:t> </a:t>
            </a:r>
            <a:r>
              <a:rPr lang="it-IT" dirty="0">
                <a:solidFill>
                  <a:srgbClr val="0055A0"/>
                </a:solidFill>
                <a:latin typeface="Arial"/>
              </a:rPr>
              <a:t>[GHz]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0D21BF-1624-80A0-5F95-7815B2EB3C99}"/>
              </a:ext>
            </a:extLst>
          </p:cNvPr>
          <p:cNvSpPr txBox="1"/>
          <p:nvPr/>
        </p:nvSpPr>
        <p:spPr>
          <a:xfrm>
            <a:off x="3657885" y="5258195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it-IT" i="1" dirty="0">
                <a:solidFill>
                  <a:srgbClr val="0055A0"/>
                </a:solidFill>
                <a:latin typeface="Arial"/>
              </a:rPr>
              <a:t>𝝀 </a:t>
            </a:r>
            <a:r>
              <a:rPr lang="it-IT" dirty="0">
                <a:solidFill>
                  <a:srgbClr val="0055A0"/>
                </a:solidFill>
                <a:latin typeface="Arial"/>
              </a:rPr>
              <a:t>[mm]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B031475-1B9C-049D-52D5-56109B004E5A}"/>
              </a:ext>
            </a:extLst>
          </p:cNvPr>
          <p:cNvCxnSpPr/>
          <p:nvPr/>
        </p:nvCxnSpPr>
        <p:spPr>
          <a:xfrm>
            <a:off x="6568488" y="5154675"/>
            <a:ext cx="1152000" cy="0"/>
          </a:xfrm>
          <a:prstGeom prst="line">
            <a:avLst/>
          </a:prstGeom>
          <a:noFill/>
          <a:ln w="38100" cap="flat" cmpd="sng" algn="ctr">
            <a:solidFill>
              <a:srgbClr val="4D4D4D"/>
            </a:solidFill>
            <a:prstDash val="solid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A380F7B-689C-6BF8-85B8-EAF5A602362C}"/>
              </a:ext>
            </a:extLst>
          </p:cNvPr>
          <p:cNvCxnSpPr/>
          <p:nvPr/>
        </p:nvCxnSpPr>
        <p:spPr>
          <a:xfrm>
            <a:off x="5701588" y="5154677"/>
            <a:ext cx="864000" cy="0"/>
          </a:xfrm>
          <a:prstGeom prst="line">
            <a:avLst/>
          </a:prstGeom>
          <a:noFill/>
          <a:ln w="38100" cap="flat" cmpd="sng" algn="ctr">
            <a:solidFill>
              <a:srgbClr val="4D4D4D"/>
            </a:solidFill>
            <a:prstDash val="sysDot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8A74805-0A5F-AA7E-45CD-B32852C33672}"/>
              </a:ext>
            </a:extLst>
          </p:cNvPr>
          <p:cNvCxnSpPr/>
          <p:nvPr/>
        </p:nvCxnSpPr>
        <p:spPr>
          <a:xfrm>
            <a:off x="4537807" y="5451560"/>
            <a:ext cx="1152000" cy="0"/>
          </a:xfrm>
          <a:prstGeom prst="line">
            <a:avLst/>
          </a:prstGeom>
          <a:noFill/>
          <a:ln w="38100" cap="flat" cmpd="sng" algn="ctr">
            <a:solidFill>
              <a:srgbClr val="4D4D4D"/>
            </a:solidFill>
            <a:prstDash val="soli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275FE66-2B84-D0C8-7715-D3A810CA0FBF}"/>
              </a:ext>
            </a:extLst>
          </p:cNvPr>
          <p:cNvCxnSpPr/>
          <p:nvPr/>
        </p:nvCxnSpPr>
        <p:spPr>
          <a:xfrm>
            <a:off x="6578385" y="5449581"/>
            <a:ext cx="1152000" cy="0"/>
          </a:xfrm>
          <a:prstGeom prst="line">
            <a:avLst/>
          </a:prstGeom>
          <a:noFill/>
          <a:ln w="38100" cap="flat" cmpd="sng" algn="ctr">
            <a:solidFill>
              <a:srgbClr val="4D4D4D"/>
            </a:solidFill>
            <a:prstDash val="soli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6D9A933-C909-ADCE-6560-367AF0790EB7}"/>
              </a:ext>
            </a:extLst>
          </p:cNvPr>
          <p:cNvCxnSpPr/>
          <p:nvPr/>
        </p:nvCxnSpPr>
        <p:spPr>
          <a:xfrm>
            <a:off x="5711485" y="5449583"/>
            <a:ext cx="864000" cy="0"/>
          </a:xfrm>
          <a:prstGeom prst="line">
            <a:avLst/>
          </a:prstGeom>
          <a:noFill/>
          <a:ln w="38100" cap="flat" cmpd="sng" algn="ctr">
            <a:solidFill>
              <a:srgbClr val="4D4D4D"/>
            </a:solidFill>
            <a:prstDash val="sysDot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2D36705-2938-4D57-400E-3B971B13A81A}"/>
              </a:ext>
            </a:extLst>
          </p:cNvPr>
          <p:cNvSpPr txBox="1"/>
          <p:nvPr/>
        </p:nvSpPr>
        <p:spPr>
          <a:xfrm>
            <a:off x="4404715" y="475602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it-IT" i="1" dirty="0">
                <a:solidFill>
                  <a:srgbClr val="0055A0"/>
                </a:solidFill>
                <a:latin typeface="Arial"/>
              </a:rPr>
              <a:t>5</a:t>
            </a:r>
            <a:endParaRPr lang="it-IT" dirty="0">
              <a:solidFill>
                <a:srgbClr val="0055A0"/>
              </a:solidFill>
              <a:latin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C8CE14-77F3-BE58-654E-CB20C7FB48FD}"/>
              </a:ext>
            </a:extLst>
          </p:cNvPr>
          <p:cNvSpPr txBox="1"/>
          <p:nvPr/>
        </p:nvSpPr>
        <p:spPr>
          <a:xfrm>
            <a:off x="5523457" y="475285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it-IT" i="1" dirty="0">
                <a:solidFill>
                  <a:srgbClr val="0055A0"/>
                </a:solidFill>
                <a:latin typeface="Arial"/>
              </a:rPr>
              <a:t>20</a:t>
            </a:r>
            <a:endParaRPr lang="it-IT" dirty="0">
              <a:solidFill>
                <a:srgbClr val="0055A0"/>
              </a:solidFill>
              <a:latin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CEAC47-EC4E-EAE0-C2A6-782779B35298}"/>
              </a:ext>
            </a:extLst>
          </p:cNvPr>
          <p:cNvSpPr txBox="1"/>
          <p:nvPr/>
        </p:nvSpPr>
        <p:spPr>
          <a:xfrm>
            <a:off x="6350212" y="4752852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it-IT" i="1" dirty="0">
                <a:solidFill>
                  <a:srgbClr val="0055A0"/>
                </a:solidFill>
                <a:latin typeface="Arial"/>
              </a:rPr>
              <a:t>100</a:t>
            </a:r>
            <a:endParaRPr lang="it-IT" dirty="0">
              <a:solidFill>
                <a:srgbClr val="0055A0"/>
              </a:solidFill>
              <a:latin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B5F859-E2E1-A98D-6F28-291DBC51202E}"/>
              </a:ext>
            </a:extLst>
          </p:cNvPr>
          <p:cNvSpPr txBox="1"/>
          <p:nvPr/>
        </p:nvSpPr>
        <p:spPr>
          <a:xfrm>
            <a:off x="7384000" y="4756599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it-IT" i="1" dirty="0">
                <a:solidFill>
                  <a:srgbClr val="0055A0"/>
                </a:solidFill>
                <a:latin typeface="Arial"/>
              </a:rPr>
              <a:t>300</a:t>
            </a:r>
            <a:endParaRPr lang="it-IT" dirty="0">
              <a:solidFill>
                <a:srgbClr val="0055A0"/>
              </a:solidFill>
              <a:latin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25C66A-0475-2C7D-215B-7ECC11EFB0EC}"/>
              </a:ext>
            </a:extLst>
          </p:cNvPr>
          <p:cNvSpPr txBox="1"/>
          <p:nvPr/>
        </p:nvSpPr>
        <p:spPr>
          <a:xfrm>
            <a:off x="7506822" y="549088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it-IT" i="1" dirty="0">
                <a:solidFill>
                  <a:srgbClr val="0055A0"/>
                </a:solidFill>
                <a:latin typeface="Arial"/>
              </a:rPr>
              <a:t>1</a:t>
            </a:r>
            <a:endParaRPr lang="it-IT" dirty="0">
              <a:solidFill>
                <a:srgbClr val="0055A0"/>
              </a:solidFill>
              <a:latin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7032FB-9499-BDD1-0F40-E3D0896527F9}"/>
              </a:ext>
            </a:extLst>
          </p:cNvPr>
          <p:cNvSpPr txBox="1"/>
          <p:nvPr/>
        </p:nvSpPr>
        <p:spPr>
          <a:xfrm>
            <a:off x="6423013" y="548905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it-IT" i="1" dirty="0">
                <a:solidFill>
                  <a:srgbClr val="0055A0"/>
                </a:solidFill>
                <a:latin typeface="Arial"/>
              </a:rPr>
              <a:t>3</a:t>
            </a:r>
            <a:endParaRPr lang="it-IT" dirty="0">
              <a:solidFill>
                <a:srgbClr val="0055A0"/>
              </a:solidFill>
              <a:latin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857BBF-A943-0853-C2D7-961D6DD68756}"/>
              </a:ext>
            </a:extLst>
          </p:cNvPr>
          <p:cNvSpPr txBox="1"/>
          <p:nvPr/>
        </p:nvSpPr>
        <p:spPr>
          <a:xfrm>
            <a:off x="5527824" y="5503045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it-IT" i="1" dirty="0">
                <a:solidFill>
                  <a:srgbClr val="0055A0"/>
                </a:solidFill>
                <a:latin typeface="Arial"/>
              </a:rPr>
              <a:t>15</a:t>
            </a:r>
            <a:endParaRPr lang="it-IT" dirty="0">
              <a:solidFill>
                <a:srgbClr val="0055A0"/>
              </a:solidFill>
              <a:latin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E07D3C-35BF-FA68-5A1D-564468B1195A}"/>
              </a:ext>
            </a:extLst>
          </p:cNvPr>
          <p:cNvSpPr txBox="1"/>
          <p:nvPr/>
        </p:nvSpPr>
        <p:spPr>
          <a:xfrm>
            <a:off x="4347518" y="549910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it-IT" i="1" dirty="0">
                <a:solidFill>
                  <a:srgbClr val="0055A0"/>
                </a:solidFill>
                <a:latin typeface="Arial"/>
              </a:rPr>
              <a:t>60</a:t>
            </a:r>
            <a:endParaRPr lang="it-IT" dirty="0">
              <a:solidFill>
                <a:srgbClr val="0055A0"/>
              </a:solidFill>
              <a:latin typeface="Arial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6D6B118-0B21-26A6-12E4-CFCA767D907B}"/>
              </a:ext>
            </a:extLst>
          </p:cNvPr>
          <p:cNvSpPr/>
          <p:nvPr/>
        </p:nvSpPr>
        <p:spPr>
          <a:xfrm>
            <a:off x="4109781" y="4693853"/>
            <a:ext cx="2180330" cy="1204165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7705659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6BB5CC-DBF1-B5AD-BEBD-97D07A985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AEA585-1D7D-3B27-4191-0DA63DA3A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21</a:t>
            </a:fld>
            <a:endParaRPr lang="it-IT"/>
          </a:p>
        </p:txBody>
      </p:sp>
      <p:pic>
        <p:nvPicPr>
          <p:cNvPr id="6" name="Immagine 7">
            <a:extLst>
              <a:ext uri="{FF2B5EF4-FFF2-40B4-BE49-F238E27FC236}">
                <a16:creationId xmlns:a16="http://schemas.microsoft.com/office/drawing/2014/main" id="{C2144A32-E22F-8992-861C-9B0CD97F83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6" b="25673"/>
          <a:stretch/>
        </p:blipFill>
        <p:spPr>
          <a:xfrm>
            <a:off x="10813163" y="5368410"/>
            <a:ext cx="1332431" cy="976901"/>
          </a:xfrm>
          <a:prstGeom prst="rect">
            <a:avLst/>
          </a:prstGeom>
        </p:spPr>
      </p:pic>
      <p:pic>
        <p:nvPicPr>
          <p:cNvPr id="7" name="Immagine 5">
            <a:extLst>
              <a:ext uri="{FF2B5EF4-FFF2-40B4-BE49-F238E27FC236}">
                <a16:creationId xmlns:a16="http://schemas.microsoft.com/office/drawing/2014/main" id="{7787CBDD-4715-0993-1AE2-F1CD51C757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091" y="426027"/>
            <a:ext cx="3267035" cy="29114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1">
                <a:extLst>
                  <a:ext uri="{FF2B5EF4-FFF2-40B4-BE49-F238E27FC236}">
                    <a16:creationId xmlns:a16="http://schemas.microsoft.com/office/drawing/2014/main" id="{3BF7D77B-7199-6B1A-F5B9-C309671DE9A4}"/>
                  </a:ext>
                </a:extLst>
              </p:cNvPr>
              <p:cNvSpPr txBox="1"/>
              <p:nvPr/>
            </p:nvSpPr>
            <p:spPr>
              <a:xfrm>
                <a:off x="488857" y="1329173"/>
                <a:ext cx="3925242" cy="9093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sSub>
                            <m:sSubPr>
                              <m:ctrlPr>
                                <a:rPr lang="it-IT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𝑇𝐸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𝑚𝑛𝑝</m:t>
                              </m:r>
                            </m:sub>
                          </m:sSub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ad>
                            <m:radPr>
                              <m:degHide m:val="on"/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𝜇𝜀</m:t>
                              </m:r>
                            </m:e>
                          </m:rad>
                        </m:den>
                      </m:f>
                      <m:rad>
                        <m:radPr>
                          <m:degHide m:val="on"/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Sup>
                                        <m:sSubSupPr>
                                          <m:ctrlPr>
                                            <a:rPr lang="it-IT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it-IT" sz="20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it-IT" sz="2000" i="1">
                                              <a:latin typeface="Cambria Math" panose="02040503050406030204" pitchFamily="18" charset="0"/>
                                            </a:rPr>
                                            <m:t>𝑚𝑛</m:t>
                                          </m:r>
                                        </m:sub>
                                        <m:sup>
                                          <m:r>
                                            <a:rPr lang="it-IT" sz="2000" i="1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bSup>
                                    </m:num>
                                    <m:den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l-GR" sz="2000" b="0" i="1" smtClean="0">
                                          <a:latin typeface="Cambria Math" panose="02040503050406030204" pitchFamily="18" charset="0"/>
                                        </a:rPr>
                                        <m:t>π</m:t>
                                      </m:r>
                                    </m:num>
                                    <m:den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it-IT" sz="2000" dirty="0">
                  <a:latin typeface="Avenir Next LT Pro" panose="020B0504020202020204" pitchFamily="34" charset="0"/>
                </a:endParaRPr>
              </a:p>
            </p:txBody>
          </p:sp>
        </mc:Choice>
        <mc:Fallback xmlns="">
          <p:sp>
            <p:nvSpPr>
              <p:cNvPr id="8" name="CasellaDiTesto 1">
                <a:extLst>
                  <a:ext uri="{FF2B5EF4-FFF2-40B4-BE49-F238E27FC236}">
                    <a16:creationId xmlns:a16="http://schemas.microsoft.com/office/drawing/2014/main" id="{3BF7D77B-7199-6B1A-F5B9-C309671DE9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857" y="1329173"/>
                <a:ext cx="3925242" cy="909352"/>
              </a:xfrm>
              <a:prstGeom prst="rect">
                <a:avLst/>
              </a:prstGeom>
              <a:blipFill>
                <a:blip r:embed="rId4"/>
                <a:stretch>
                  <a:fillRect l="-161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3">
                <a:extLst>
                  <a:ext uri="{FF2B5EF4-FFF2-40B4-BE49-F238E27FC236}">
                    <a16:creationId xmlns:a16="http://schemas.microsoft.com/office/drawing/2014/main" id="{D67CD75E-21A8-759C-C78B-D469BFBBFFB1}"/>
                  </a:ext>
                </a:extLst>
              </p:cNvPr>
              <p:cNvSpPr txBox="1"/>
              <p:nvPr/>
            </p:nvSpPr>
            <p:spPr>
              <a:xfrm>
                <a:off x="195194" y="772739"/>
                <a:ext cx="5398782" cy="5564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2800" spc="-120" dirty="0">
                    <a:solidFill>
                      <a:srgbClr val="0E55A0"/>
                    </a:solidFill>
                    <a:latin typeface="Avenir Next LT Pro" panose="020B0504020202020204" pitchFamily="34" charset="0"/>
                    <a:ea typeface="+mj-ea"/>
                    <a:cs typeface="+mj-cs"/>
                  </a:rPr>
                  <a:t>Modes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800" i="1" spc="-120" smtClean="0">
                            <a:solidFill>
                              <a:srgbClr val="0E55A0"/>
                            </a:solidFill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sSubPr>
                      <m:e>
                        <m:r>
                          <a:rPr lang="it-IT" sz="2800" b="0" i="1" spc="-120" smtClean="0">
                            <a:solidFill>
                              <a:srgbClr val="0E55A0"/>
                            </a:solidFill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𝑇𝐸</m:t>
                        </m:r>
                      </m:e>
                      <m:sub>
                        <m:r>
                          <a:rPr lang="it-IT" sz="2800" b="0" i="1" spc="-120" smtClean="0">
                            <a:solidFill>
                              <a:srgbClr val="0E55A0"/>
                            </a:solidFill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𝑚𝑛𝑝</m:t>
                        </m:r>
                      </m:sub>
                    </m:sSub>
                    <m:r>
                      <a:rPr lang="it-IT" sz="2800" b="0" i="1" spc="-120" smtClean="0">
                        <a:solidFill>
                          <a:srgbClr val="0E55A0"/>
                        </a:solidFill>
                        <a:latin typeface="Cambria Math" panose="02040503050406030204" pitchFamily="18" charset="0"/>
                        <a:ea typeface="+mj-ea"/>
                        <a:cs typeface="+mj-cs"/>
                      </a:rPr>
                      <m:t>  </m:t>
                    </m:r>
                  </m:oMath>
                </a14:m>
                <a:r>
                  <a:rPr lang="it-IT" sz="2800" spc="-120" dirty="0">
                    <a:solidFill>
                      <a:srgbClr val="0E55A0"/>
                    </a:solidFill>
                    <a:latin typeface="Avenir Next LT Pro" panose="020B0504020202020204" pitchFamily="34" charset="0"/>
                    <a:ea typeface="+mj-ea"/>
                    <a:cs typeface="+mj-cs"/>
                  </a:rPr>
                  <a:t>(</a:t>
                </a:r>
                <a:r>
                  <a:rPr lang="it-IT" sz="2800" spc="-120" dirty="0" err="1">
                    <a:solidFill>
                      <a:srgbClr val="0E55A0"/>
                    </a:solidFill>
                    <a:latin typeface="Avenir Next LT Pro" panose="020B0504020202020204" pitchFamily="34" charset="0"/>
                    <a:ea typeface="+mj-ea"/>
                    <a:cs typeface="+mj-cs"/>
                  </a:rPr>
                  <a:t>electric</a:t>
                </a:r>
                <a:r>
                  <a:rPr lang="it-IT" sz="2800" spc="-120" dirty="0">
                    <a:solidFill>
                      <a:srgbClr val="0E55A0"/>
                    </a:solidFill>
                    <a:latin typeface="Avenir Next LT Pro" panose="020B0504020202020204" pitchFamily="34" charset="0"/>
                    <a:ea typeface="+mj-ea"/>
                    <a:cs typeface="+mj-cs"/>
                  </a:rPr>
                  <a:t> </a:t>
                </a:r>
                <a:r>
                  <a:rPr lang="it-IT" sz="2800" spc="-120" dirty="0" err="1">
                    <a:solidFill>
                      <a:srgbClr val="0E55A0"/>
                    </a:solidFill>
                    <a:latin typeface="Avenir Next LT Pro" panose="020B0504020202020204" pitchFamily="34" charset="0"/>
                    <a:ea typeface="+mj-ea"/>
                    <a:cs typeface="+mj-cs"/>
                  </a:rPr>
                  <a:t>transverse</a:t>
                </a:r>
                <a:r>
                  <a:rPr lang="it-IT" sz="2800" spc="-120" dirty="0">
                    <a:solidFill>
                      <a:srgbClr val="0E55A0"/>
                    </a:solidFill>
                    <a:latin typeface="Avenir Next LT Pro" panose="020B0504020202020204" pitchFamily="34" charset="0"/>
                    <a:ea typeface="+mj-ea"/>
                    <a:cs typeface="+mj-cs"/>
                  </a:rPr>
                  <a:t>)</a:t>
                </a:r>
              </a:p>
            </p:txBody>
          </p:sp>
        </mc:Choice>
        <mc:Fallback xmlns="">
          <p:sp>
            <p:nvSpPr>
              <p:cNvPr id="9" name="CasellaDiTesto 3">
                <a:extLst>
                  <a:ext uri="{FF2B5EF4-FFF2-40B4-BE49-F238E27FC236}">
                    <a16:creationId xmlns:a16="http://schemas.microsoft.com/office/drawing/2014/main" id="{D67CD75E-21A8-759C-C78B-D469BFBBFF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194" y="772739"/>
                <a:ext cx="5398782" cy="556434"/>
              </a:xfrm>
              <a:prstGeom prst="rect">
                <a:avLst/>
              </a:prstGeom>
              <a:blipFill>
                <a:blip r:embed="rId5"/>
                <a:stretch>
                  <a:fillRect l="-2347" t="-11111" b="-24444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12">
                <a:extLst>
                  <a:ext uri="{FF2B5EF4-FFF2-40B4-BE49-F238E27FC236}">
                    <a16:creationId xmlns:a16="http://schemas.microsoft.com/office/drawing/2014/main" id="{79D0514D-709A-2FD1-58E2-4DD8A0BAC2C9}"/>
                  </a:ext>
                </a:extLst>
              </p:cNvPr>
              <p:cNvSpPr txBox="1"/>
              <p:nvPr/>
            </p:nvSpPr>
            <p:spPr>
              <a:xfrm>
                <a:off x="195194" y="2691115"/>
                <a:ext cx="5687603" cy="5564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2800" spc="-120" dirty="0">
                    <a:solidFill>
                      <a:srgbClr val="0E55A0"/>
                    </a:solidFill>
                    <a:latin typeface="Avenir Next LT Pro" panose="020B0504020202020204" pitchFamily="34" charset="0"/>
                    <a:ea typeface="+mj-ea"/>
                    <a:cs typeface="+mj-cs"/>
                  </a:rPr>
                  <a:t>Modes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800" i="1" spc="-120" smtClean="0">
                            <a:solidFill>
                              <a:srgbClr val="0E55A0"/>
                            </a:solidFill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sSubPr>
                      <m:e>
                        <m:r>
                          <a:rPr lang="it-IT" sz="2800" b="0" i="1" spc="-120" smtClean="0">
                            <a:solidFill>
                              <a:srgbClr val="0E55A0"/>
                            </a:solidFill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𝑇𝑀</m:t>
                        </m:r>
                      </m:e>
                      <m:sub>
                        <m:r>
                          <a:rPr lang="it-IT" sz="2800" b="0" i="1" spc="-120" smtClean="0">
                            <a:solidFill>
                              <a:srgbClr val="0E55A0"/>
                            </a:solidFill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𝑚𝑛𝑝</m:t>
                        </m:r>
                      </m:sub>
                    </m:sSub>
                    <m:r>
                      <a:rPr lang="it-IT" sz="2800" b="0" i="1" spc="-120" smtClean="0">
                        <a:solidFill>
                          <a:srgbClr val="0E55A0"/>
                        </a:solidFill>
                        <a:latin typeface="Cambria Math" panose="02040503050406030204" pitchFamily="18" charset="0"/>
                        <a:ea typeface="+mj-ea"/>
                        <a:cs typeface="+mj-cs"/>
                      </a:rPr>
                      <m:t>  </m:t>
                    </m:r>
                  </m:oMath>
                </a14:m>
                <a:r>
                  <a:rPr lang="it-IT" sz="2800" spc="-120" dirty="0">
                    <a:solidFill>
                      <a:srgbClr val="0E55A0"/>
                    </a:solidFill>
                    <a:latin typeface="Avenir Next LT Pro" panose="020B0504020202020204" pitchFamily="34" charset="0"/>
                    <a:ea typeface="+mj-ea"/>
                    <a:cs typeface="+mj-cs"/>
                  </a:rPr>
                  <a:t>(</a:t>
                </a:r>
                <a:r>
                  <a:rPr lang="it-IT" sz="2800" spc="-120" dirty="0" err="1">
                    <a:solidFill>
                      <a:srgbClr val="0E55A0"/>
                    </a:solidFill>
                    <a:latin typeface="Avenir Next LT Pro" panose="020B0504020202020204" pitchFamily="34" charset="0"/>
                    <a:ea typeface="+mj-ea"/>
                    <a:cs typeface="+mj-cs"/>
                  </a:rPr>
                  <a:t>magnetic</a:t>
                </a:r>
                <a:r>
                  <a:rPr lang="it-IT" sz="2800" spc="-120" dirty="0">
                    <a:solidFill>
                      <a:srgbClr val="0E55A0"/>
                    </a:solidFill>
                    <a:latin typeface="Avenir Next LT Pro" panose="020B0504020202020204" pitchFamily="34" charset="0"/>
                    <a:ea typeface="+mj-ea"/>
                    <a:cs typeface="+mj-cs"/>
                  </a:rPr>
                  <a:t> </a:t>
                </a:r>
                <a:r>
                  <a:rPr lang="it-IT" sz="2800" spc="-120" dirty="0" err="1">
                    <a:solidFill>
                      <a:srgbClr val="0E55A0"/>
                    </a:solidFill>
                    <a:latin typeface="Avenir Next LT Pro" panose="020B0504020202020204" pitchFamily="34" charset="0"/>
                    <a:ea typeface="+mj-ea"/>
                    <a:cs typeface="+mj-cs"/>
                  </a:rPr>
                  <a:t>transverse</a:t>
                </a:r>
                <a:r>
                  <a:rPr lang="it-IT" sz="2800" spc="-120" dirty="0">
                    <a:solidFill>
                      <a:srgbClr val="0E55A0"/>
                    </a:solidFill>
                    <a:latin typeface="Avenir Next LT Pro" panose="020B0504020202020204" pitchFamily="34" charset="0"/>
                    <a:ea typeface="+mj-ea"/>
                    <a:cs typeface="+mj-cs"/>
                  </a:rPr>
                  <a:t>)</a:t>
                </a:r>
              </a:p>
            </p:txBody>
          </p:sp>
        </mc:Choice>
        <mc:Fallback xmlns="">
          <p:sp>
            <p:nvSpPr>
              <p:cNvPr id="10" name="CasellaDiTesto 12">
                <a:extLst>
                  <a:ext uri="{FF2B5EF4-FFF2-40B4-BE49-F238E27FC236}">
                    <a16:creationId xmlns:a16="http://schemas.microsoft.com/office/drawing/2014/main" id="{79D0514D-709A-2FD1-58E2-4DD8A0BAC2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194" y="2691115"/>
                <a:ext cx="5687603" cy="556434"/>
              </a:xfrm>
              <a:prstGeom prst="rect">
                <a:avLst/>
              </a:prstGeom>
              <a:blipFill>
                <a:blip r:embed="rId6"/>
                <a:stretch>
                  <a:fillRect l="-2227" t="-11111" r="-668" b="-24444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3">
                <a:extLst>
                  <a:ext uri="{FF2B5EF4-FFF2-40B4-BE49-F238E27FC236}">
                    <a16:creationId xmlns:a16="http://schemas.microsoft.com/office/drawing/2014/main" id="{54249BC0-D2A7-8B26-2531-ED5414D63D57}"/>
                  </a:ext>
                </a:extLst>
              </p:cNvPr>
              <p:cNvSpPr txBox="1"/>
              <p:nvPr/>
            </p:nvSpPr>
            <p:spPr>
              <a:xfrm>
                <a:off x="484754" y="3425719"/>
                <a:ext cx="3929345" cy="9093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sSub>
                            <m:sSubPr>
                              <m:ctrlPr>
                                <a:rPr lang="it-IT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𝑇𝑀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𝑚𝑛𝑝</m:t>
                              </m:r>
                            </m:sub>
                          </m:sSub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ad>
                            <m:radPr>
                              <m:degHide m:val="on"/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𝜇𝜀</m:t>
                              </m:r>
                            </m:e>
                          </m:rad>
                        </m:den>
                      </m:f>
                      <m:rad>
                        <m:radPr>
                          <m:degHide m:val="on"/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it-IT" sz="20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it-IT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𝑚𝑛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l-GR" sz="2000" b="0" i="1" smtClean="0">
                                          <a:latin typeface="Cambria Math" panose="02040503050406030204" pitchFamily="18" charset="0"/>
                                        </a:rPr>
                                        <m:t>π</m:t>
                                      </m:r>
                                    </m:num>
                                    <m:den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it-IT" sz="2000" dirty="0">
                  <a:latin typeface="Avenir Next LT Pro" panose="020B0504020202020204" pitchFamily="34" charset="0"/>
                </a:endParaRPr>
              </a:p>
            </p:txBody>
          </p:sp>
        </mc:Choice>
        <mc:Fallback xmlns="">
          <p:sp>
            <p:nvSpPr>
              <p:cNvPr id="11" name="CasellaDiTesto 13">
                <a:extLst>
                  <a:ext uri="{FF2B5EF4-FFF2-40B4-BE49-F238E27FC236}">
                    <a16:creationId xmlns:a16="http://schemas.microsoft.com/office/drawing/2014/main" id="{54249BC0-D2A7-8B26-2531-ED5414D63D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754" y="3425719"/>
                <a:ext cx="3929345" cy="909352"/>
              </a:xfrm>
              <a:prstGeom prst="rect">
                <a:avLst/>
              </a:prstGeom>
              <a:blipFill>
                <a:blip r:embed="rId7"/>
                <a:stretch>
                  <a:fillRect l="-1935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2">
                <a:extLst>
                  <a:ext uri="{FF2B5EF4-FFF2-40B4-BE49-F238E27FC236}">
                    <a16:creationId xmlns:a16="http://schemas.microsoft.com/office/drawing/2014/main" id="{87973CEC-2C54-9B9C-DF6C-D06E50B7B87D}"/>
                  </a:ext>
                </a:extLst>
              </p:cNvPr>
              <p:cNvSpPr txBox="1"/>
              <p:nvPr/>
            </p:nvSpPr>
            <p:spPr>
              <a:xfrm>
                <a:off x="594214" y="5371629"/>
                <a:ext cx="3819885" cy="6362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b="0" i="1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𝑆𝑡𝑜𝑟𝑒𝑑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𝑒𝑛𝑒𝑟𝑔𝑦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𝐷𝑖𝑠𝑠𝑖𝑝𝑎𝑡𝑒𝑑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𝑝𝑜𝑤𝑒𝑟</m:t>
                          </m:r>
                        </m:den>
                      </m:f>
                    </m:oMath>
                  </m:oMathPara>
                </a14:m>
                <a:endParaRPr lang="it-IT" sz="2000" dirty="0">
                  <a:latin typeface="Avenir Next LT Pro" panose="020B0504020202020204" pitchFamily="34" charset="0"/>
                </a:endParaRPr>
              </a:p>
            </p:txBody>
          </p:sp>
        </mc:Choice>
        <mc:Fallback xmlns="">
          <p:sp>
            <p:nvSpPr>
              <p:cNvPr id="12" name="CasellaDiTesto 2">
                <a:extLst>
                  <a:ext uri="{FF2B5EF4-FFF2-40B4-BE49-F238E27FC236}">
                    <a16:creationId xmlns:a16="http://schemas.microsoft.com/office/drawing/2014/main" id="{87973CEC-2C54-9B9C-DF6C-D06E50B7B8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214" y="5371629"/>
                <a:ext cx="3819885" cy="636200"/>
              </a:xfrm>
              <a:prstGeom prst="rect">
                <a:avLst/>
              </a:prstGeom>
              <a:blipFill>
                <a:blip r:embed="rId8"/>
                <a:stretch>
                  <a:fillRect t="-5769" b="-17308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uppo 4">
            <a:extLst>
              <a:ext uri="{FF2B5EF4-FFF2-40B4-BE49-F238E27FC236}">
                <a16:creationId xmlns:a16="http://schemas.microsoft.com/office/drawing/2014/main" id="{9F8B5DAC-C506-C2EF-A080-6C8874D6A06F}"/>
              </a:ext>
            </a:extLst>
          </p:cNvPr>
          <p:cNvGrpSpPr/>
          <p:nvPr/>
        </p:nvGrpSpPr>
        <p:grpSpPr>
          <a:xfrm>
            <a:off x="8608126" y="865037"/>
            <a:ext cx="3207732" cy="2911475"/>
            <a:chOff x="8608126" y="511074"/>
            <a:chExt cx="3207732" cy="2911475"/>
          </a:xfrm>
        </p:grpSpPr>
        <p:pic>
          <p:nvPicPr>
            <p:cNvPr id="14" name="Immagine 9">
              <a:extLst>
                <a:ext uri="{FF2B5EF4-FFF2-40B4-BE49-F238E27FC236}">
                  <a16:creationId xmlns:a16="http://schemas.microsoft.com/office/drawing/2014/main" id="{E8F25245-8091-1811-181F-6FA11A28E5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52" t="6510" r="23345" b="3284"/>
            <a:stretch/>
          </p:blipFill>
          <p:spPr>
            <a:xfrm>
              <a:off x="8608126" y="511074"/>
              <a:ext cx="3207732" cy="2911475"/>
            </a:xfrm>
            <a:prstGeom prst="rect">
              <a:avLst/>
            </a:prstGeom>
          </p:spPr>
        </p:pic>
        <p:sp>
          <p:nvSpPr>
            <p:cNvPr id="15" name="Rettangolo 6">
              <a:extLst>
                <a:ext uri="{FF2B5EF4-FFF2-40B4-BE49-F238E27FC236}">
                  <a16:creationId xmlns:a16="http://schemas.microsoft.com/office/drawing/2014/main" id="{C22D507C-070C-D6A7-FA49-67227938AEE0}"/>
                </a:ext>
              </a:extLst>
            </p:cNvPr>
            <p:cNvSpPr/>
            <p:nvPr/>
          </p:nvSpPr>
          <p:spPr>
            <a:xfrm>
              <a:off x="10309932" y="2100889"/>
              <a:ext cx="1393211" cy="118045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6" name="Immagine 15">
            <a:extLst>
              <a:ext uri="{FF2B5EF4-FFF2-40B4-BE49-F238E27FC236}">
                <a16:creationId xmlns:a16="http://schemas.microsoft.com/office/drawing/2014/main" id="{ED62588E-5880-AE87-6BE6-655CE2588F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099" y="3858281"/>
            <a:ext cx="3668128" cy="2535875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7FAD159A-7B4D-1A98-8A1E-EB2DF02FA5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983" y="3970887"/>
            <a:ext cx="2635907" cy="237442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8" name="CasellaDiTesto 10">
            <a:extLst>
              <a:ext uri="{FF2B5EF4-FFF2-40B4-BE49-F238E27FC236}">
                <a16:creationId xmlns:a16="http://schemas.microsoft.com/office/drawing/2014/main" id="{3B7901C7-FCED-5BAB-C74C-59C5CC75556B}"/>
              </a:ext>
            </a:extLst>
          </p:cNvPr>
          <p:cNvSpPr txBox="1"/>
          <p:nvPr/>
        </p:nvSpPr>
        <p:spPr>
          <a:xfrm>
            <a:off x="9059540" y="577418"/>
            <a:ext cx="2304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latin typeface="Avenir Next LT Pro" panose="020B0504020202020204" pitchFamily="34" charset="0"/>
              </a:rPr>
              <a:t>Cut</a:t>
            </a:r>
            <a:r>
              <a:rPr lang="it-IT" dirty="0">
                <a:latin typeface="Avenir Next LT Pro" panose="020B0504020202020204" pitchFamily="34" charset="0"/>
              </a:rPr>
              <a:t> </a:t>
            </a:r>
            <a:r>
              <a:rPr lang="it-IT" dirty="0" err="1">
                <a:latin typeface="Avenir Next LT Pro" panose="020B0504020202020204" pitchFamily="34" charset="0"/>
              </a:rPr>
              <a:t>along</a:t>
            </a:r>
            <a:r>
              <a:rPr lang="it-IT" dirty="0">
                <a:latin typeface="Avenir Next LT Pro" panose="020B0504020202020204" pitchFamily="34" charset="0"/>
              </a:rPr>
              <a:t> </a:t>
            </a:r>
            <a:r>
              <a:rPr lang="it-IT" dirty="0" err="1">
                <a:latin typeface="Avenir Next LT Pro" panose="020B0504020202020204" pitchFamily="34" charset="0"/>
              </a:rPr>
              <a:t>z</a:t>
            </a:r>
            <a:endParaRPr lang="it-IT" dirty="0">
              <a:latin typeface="Avenir Next LT Pro" panose="020B0504020202020204" pitchFamily="34" charset="0"/>
            </a:endParaRPr>
          </a:p>
        </p:txBody>
      </p:sp>
      <p:sp>
        <p:nvSpPr>
          <p:cNvPr id="19" name="CasellaDiTesto 17">
            <a:extLst>
              <a:ext uri="{FF2B5EF4-FFF2-40B4-BE49-F238E27FC236}">
                <a16:creationId xmlns:a16="http://schemas.microsoft.com/office/drawing/2014/main" id="{1591673E-65D3-4086-9D34-73AC22C45720}"/>
              </a:ext>
            </a:extLst>
          </p:cNvPr>
          <p:cNvSpPr txBox="1"/>
          <p:nvPr/>
        </p:nvSpPr>
        <p:spPr>
          <a:xfrm>
            <a:off x="8138229" y="92149"/>
            <a:ext cx="41475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spc="-120" dirty="0">
                <a:solidFill>
                  <a:schemeClr val="tx1"/>
                </a:solidFill>
                <a:latin typeface="Avenir Next LT Pro" panose="020B0504020202020204" pitchFamily="34" charset="0"/>
                <a:ea typeface="+mj-ea"/>
                <a:cs typeface="+mj-cs"/>
              </a:rPr>
              <a:t>Electric field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21">
                <a:extLst>
                  <a:ext uri="{FF2B5EF4-FFF2-40B4-BE49-F238E27FC236}">
                    <a16:creationId xmlns:a16="http://schemas.microsoft.com/office/drawing/2014/main" id="{B92C3485-D6DF-5875-5E21-33669F7756F3}"/>
                  </a:ext>
                </a:extLst>
              </p:cNvPr>
              <p:cNvSpPr txBox="1"/>
              <p:nvPr/>
            </p:nvSpPr>
            <p:spPr>
              <a:xfrm>
                <a:off x="11173500" y="3994797"/>
                <a:ext cx="90948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it-IT" sz="2400" b="1" i="1" u="none" strike="noStrike" kern="1200" cap="none" spc="-12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it-IT" sz="2400" b="1" i="1" u="none" strike="noStrike" kern="1200" cap="none" spc="-12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𝑻𝑬</m:t>
                          </m:r>
                        </m:e>
                        <m:sub>
                          <m:r>
                            <a:rPr kumimoji="0" lang="it-IT" sz="2400" b="1" i="1" u="none" strike="noStrike" kern="1200" cap="none" spc="-12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𝟎𝟏𝟏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0" name="CasellaDiTesto 21">
                <a:extLst>
                  <a:ext uri="{FF2B5EF4-FFF2-40B4-BE49-F238E27FC236}">
                    <a16:creationId xmlns:a16="http://schemas.microsoft.com/office/drawing/2014/main" id="{B92C3485-D6DF-5875-5E21-33669F7756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3500" y="3994797"/>
                <a:ext cx="909483" cy="461665"/>
              </a:xfrm>
              <a:prstGeom prst="rect">
                <a:avLst/>
              </a:prstGeom>
              <a:blipFill>
                <a:blip r:embed="rId12"/>
                <a:stretch>
                  <a:fillRect l="-1370" b="-5405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CasellaDiTesto 22">
            <a:extLst>
              <a:ext uri="{FF2B5EF4-FFF2-40B4-BE49-F238E27FC236}">
                <a16:creationId xmlns:a16="http://schemas.microsoft.com/office/drawing/2014/main" id="{2C904E05-1F7B-2956-4D46-53B6F33450BC}"/>
              </a:ext>
            </a:extLst>
          </p:cNvPr>
          <p:cNvSpPr txBox="1"/>
          <p:nvPr/>
        </p:nvSpPr>
        <p:spPr>
          <a:xfrm>
            <a:off x="8514366" y="6380410"/>
            <a:ext cx="2304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latin typeface="Avenir Next LT Pro" panose="020B0504020202020204" pitchFamily="34" charset="0"/>
              </a:rPr>
              <a:t>Cut</a:t>
            </a:r>
            <a:r>
              <a:rPr lang="it-IT" dirty="0">
                <a:latin typeface="Avenir Next LT Pro" panose="020B0504020202020204" pitchFamily="34" charset="0"/>
              </a:rPr>
              <a:t> </a:t>
            </a:r>
            <a:r>
              <a:rPr lang="it-IT" dirty="0" err="1">
                <a:latin typeface="Avenir Next LT Pro" panose="020B0504020202020204" pitchFamily="34" charset="0"/>
              </a:rPr>
              <a:t>along</a:t>
            </a:r>
            <a:r>
              <a:rPr lang="it-IT" dirty="0">
                <a:latin typeface="Avenir Next LT Pro" panose="020B0504020202020204" pitchFamily="34" charset="0"/>
              </a:rPr>
              <a:t> y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5D19713-2C00-E840-633C-2E01D1080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/>
          <a:lstStyle/>
          <a:p>
            <a:r>
              <a:rPr lang="en-GB" dirty="0"/>
              <a:t>Resonant cavity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1475374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8D497-A087-F1C8-9E8F-62395717B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A5772C-2186-CB5A-1899-116E9AC17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22</a:t>
            </a:fld>
            <a:endParaRPr lang="it-IT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22C52AB-F6D0-5349-92C5-C04379ECB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/>
          <a:lstStyle/>
          <a:p>
            <a:r>
              <a:rPr lang="en-GB" dirty="0"/>
              <a:t>Dielectric resonator cavity</a:t>
            </a:r>
            <a:endParaRPr lang="en-IT" dirty="0"/>
          </a:p>
        </p:txBody>
      </p:sp>
      <p:pic>
        <p:nvPicPr>
          <p:cNvPr id="6" name="Immagine 41" descr="Immagine che contiene ingranaggio&#10;&#10;Descrizione generata automaticamente">
            <a:extLst>
              <a:ext uri="{FF2B5EF4-FFF2-40B4-BE49-F238E27FC236}">
                <a16:creationId xmlns:a16="http://schemas.microsoft.com/office/drawing/2014/main" id="{D9D1F8EE-622B-267B-39CA-C806E9D9C6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" r="48907" b="7917"/>
          <a:stretch/>
        </p:blipFill>
        <p:spPr>
          <a:xfrm>
            <a:off x="7333856" y="4510016"/>
            <a:ext cx="1359479" cy="1378800"/>
          </a:xfrm>
          <a:prstGeom prst="rect">
            <a:avLst/>
          </a:prstGeom>
        </p:spPr>
      </p:pic>
      <p:pic>
        <p:nvPicPr>
          <p:cNvPr id="7" name="Immagine 29">
            <a:extLst>
              <a:ext uri="{FF2B5EF4-FFF2-40B4-BE49-F238E27FC236}">
                <a16:creationId xmlns:a16="http://schemas.microsoft.com/office/drawing/2014/main" id="{49B422BB-C61C-AA71-4106-07FCBDCD3C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5" t="36299" r="56088" b="28688"/>
          <a:stretch/>
        </p:blipFill>
        <p:spPr>
          <a:xfrm>
            <a:off x="10411727" y="4495064"/>
            <a:ext cx="1605475" cy="1378800"/>
          </a:xfrm>
          <a:prstGeom prst="rect">
            <a:avLst/>
          </a:prstGeom>
        </p:spPr>
      </p:pic>
      <p:pic>
        <p:nvPicPr>
          <p:cNvPr id="8" name="Immagine 24">
            <a:extLst>
              <a:ext uri="{FF2B5EF4-FFF2-40B4-BE49-F238E27FC236}">
                <a16:creationId xmlns:a16="http://schemas.microsoft.com/office/drawing/2014/main" id="{EDD24FA2-A2DD-C858-9302-15725E887F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0" t="11867" r="30436" b="49632"/>
          <a:stretch/>
        </p:blipFill>
        <p:spPr>
          <a:xfrm>
            <a:off x="8815842" y="4495064"/>
            <a:ext cx="1425675" cy="13784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3">
                <a:extLst>
                  <a:ext uri="{FF2B5EF4-FFF2-40B4-BE49-F238E27FC236}">
                    <a16:creationId xmlns:a16="http://schemas.microsoft.com/office/drawing/2014/main" id="{463B1252-E02C-1423-F4FE-D80B8BA41FDD}"/>
                  </a:ext>
                </a:extLst>
              </p:cNvPr>
              <p:cNvSpPr txBox="1"/>
              <p:nvPr/>
            </p:nvSpPr>
            <p:spPr>
              <a:xfrm>
                <a:off x="1031485" y="526917"/>
                <a:ext cx="414752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2400" b="1" spc="-120" dirty="0">
                    <a:solidFill>
                      <a:schemeClr val="tx1"/>
                    </a:solidFill>
                    <a:latin typeface="Avenir Next LT Pro" panose="020B0504020202020204" pitchFamily="34" charset="0"/>
                    <a:ea typeface="+mj-ea"/>
                    <a:cs typeface="+mj-cs"/>
                  </a:rPr>
                  <a:t>Electric field mode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1" i="1" spc="-12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sSubPr>
                      <m:e>
                        <m:r>
                          <a:rPr lang="it-IT" sz="2400" b="1" i="1" spc="-12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𝑻𝑬</m:t>
                        </m:r>
                      </m:e>
                      <m:sub>
                        <m:r>
                          <a:rPr lang="it-IT" sz="2400" b="1" i="1" spc="-12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𝟎𝟏𝟏</m:t>
                        </m:r>
                      </m:sub>
                    </m:sSub>
                    <m:r>
                      <a:rPr lang="it-IT" sz="2400" b="1" i="1" spc="-12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j-ea"/>
                        <a:cs typeface="+mj-cs"/>
                      </a:rPr>
                      <m:t>  </m:t>
                    </m:r>
                  </m:oMath>
                </a14:m>
                <a:endParaRPr lang="it-IT" sz="2400" b="1" spc="-120" dirty="0">
                  <a:solidFill>
                    <a:schemeClr val="tx1"/>
                  </a:solidFill>
                  <a:latin typeface="Avenir Next LT Pro" panose="020B0504020202020204" pitchFamily="34" charset="0"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9" name="CasellaDiTesto 3">
                <a:extLst>
                  <a:ext uri="{FF2B5EF4-FFF2-40B4-BE49-F238E27FC236}">
                    <a16:creationId xmlns:a16="http://schemas.microsoft.com/office/drawing/2014/main" id="{463B1252-E02C-1423-F4FE-D80B8BA41F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485" y="526917"/>
                <a:ext cx="4147525" cy="461665"/>
              </a:xfrm>
              <a:prstGeom prst="rect">
                <a:avLst/>
              </a:prstGeom>
              <a:blipFill>
                <a:blip r:embed="rId5"/>
                <a:stretch>
                  <a:fillRect t="-10811" b="-2973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magine 10">
            <a:extLst>
              <a:ext uri="{FF2B5EF4-FFF2-40B4-BE49-F238E27FC236}">
                <a16:creationId xmlns:a16="http://schemas.microsoft.com/office/drawing/2014/main" id="{FC0E6A39-21FB-B1BA-E45D-6D612B177B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501" y="1016045"/>
            <a:ext cx="3466438" cy="26338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6">
                <a:extLst>
                  <a:ext uri="{FF2B5EF4-FFF2-40B4-BE49-F238E27FC236}">
                    <a16:creationId xmlns:a16="http://schemas.microsoft.com/office/drawing/2014/main" id="{092AF9B1-8C67-BC3C-C66E-29AA0A5E8D1D}"/>
                  </a:ext>
                </a:extLst>
              </p:cNvPr>
              <p:cNvSpPr txBox="1"/>
              <p:nvPr/>
            </p:nvSpPr>
            <p:spPr>
              <a:xfrm>
                <a:off x="6770922" y="829494"/>
                <a:ext cx="5855934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FF0000"/>
                    </a:solidFill>
                    <a:latin typeface="Avenir Next LT Pro" panose="020B0504020202020204" pitchFamily="34" charset="0"/>
                  </a:rPr>
                  <a:t>Inserting the dielectric:</a:t>
                </a:r>
                <a:endParaRPr lang="en-US" sz="1400" dirty="0">
                  <a:solidFill>
                    <a:srgbClr val="FF0000"/>
                  </a:solidFill>
                  <a:latin typeface="Avenir Next LT Pro" panose="020B0504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b="1" dirty="0">
                    <a:latin typeface="Avenir Next LT Pro" panose="020B0504020202020204" pitchFamily="34" charset="0"/>
                  </a:rPr>
                  <a:t>EM field confinement </a:t>
                </a:r>
                <a:r>
                  <a:rPr lang="en-US" sz="2200" dirty="0">
                    <a:latin typeface="Avenir Next LT Pro" panose="020B0504020202020204" pitchFamily="34" charset="0"/>
                  </a:rPr>
                  <a:t>in a specific region of the cavity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b="1" dirty="0">
                    <a:latin typeface="Avenir Next LT Pro" panose="020B0504020202020204" pitchFamily="34" charset="0"/>
                  </a:rPr>
                  <a:t>Resonant frequency change </a:t>
                </a:r>
                <a:r>
                  <a:rPr lang="en-US" sz="2200" dirty="0">
                    <a:latin typeface="Avenir Next LT Pro" panose="020B0504020202020204" pitchFamily="34" charset="0"/>
                  </a:rPr>
                  <a:t>as the properties of the dielectric change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>
                    <a:latin typeface="Avenir Next LT Pro" panose="020B0504020202020204" pitchFamily="34" charset="0"/>
                  </a:rPr>
                  <a:t>Preference to use </a:t>
                </a:r>
                <a:r>
                  <a:rPr lang="en-US" sz="2200" b="1" dirty="0">
                    <a:latin typeface="Avenir Next LT Pro" panose="020B0504020202020204" pitchFamily="34" charset="0"/>
                  </a:rPr>
                  <a:t>low loss materials </a:t>
                </a:r>
                <a:r>
                  <a:rPr lang="en-US" sz="2200" dirty="0">
                    <a:latin typeface="Avenir Next LT Pro" panose="020B0504020202020204" pitchFamily="34" charset="0"/>
                  </a:rPr>
                  <a:t>(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 i="0" smtClean="0"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US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e>
                    </m:func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≪1</m:t>
                    </m:r>
                  </m:oMath>
                </a14:m>
                <a:r>
                  <a:rPr lang="en-US" sz="2200" dirty="0">
                    <a:latin typeface="Avenir Next LT Pro" panose="020B05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1" name="CasellaDiTesto 6">
                <a:extLst>
                  <a:ext uri="{FF2B5EF4-FFF2-40B4-BE49-F238E27FC236}">
                    <a16:creationId xmlns:a16="http://schemas.microsoft.com/office/drawing/2014/main" id="{092AF9B1-8C67-BC3C-C66E-29AA0A5E8D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0922" y="829494"/>
                <a:ext cx="5855934" cy="2554545"/>
              </a:xfrm>
              <a:prstGeom prst="rect">
                <a:avLst/>
              </a:prstGeom>
              <a:blipFill>
                <a:blip r:embed="rId7"/>
                <a:stretch>
                  <a:fillRect l="-1299" t="-2475" b="-396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asellaDiTesto 2">
            <a:extLst>
              <a:ext uri="{FF2B5EF4-FFF2-40B4-BE49-F238E27FC236}">
                <a16:creationId xmlns:a16="http://schemas.microsoft.com/office/drawing/2014/main" id="{42004403-8AFC-7F47-04E4-923657BE2CA6}"/>
              </a:ext>
            </a:extLst>
          </p:cNvPr>
          <p:cNvSpPr txBox="1"/>
          <p:nvPr/>
        </p:nvSpPr>
        <p:spPr>
          <a:xfrm>
            <a:off x="45690" y="1817209"/>
            <a:ext cx="19561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venir Next LT Pro" panose="020B0504020202020204" pitchFamily="34" charset="0"/>
              </a:rPr>
              <a:t>Without dielectric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0180F90-3489-0D80-95D8-CF8AE3C53AEB}"/>
              </a:ext>
            </a:extLst>
          </p:cNvPr>
          <p:cNvSpPr txBox="1"/>
          <p:nvPr/>
        </p:nvSpPr>
        <p:spPr>
          <a:xfrm>
            <a:off x="45248" y="4922439"/>
            <a:ext cx="15633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venir Next LT Pro" panose="020B0504020202020204" pitchFamily="34" charset="0"/>
              </a:rPr>
              <a:t>With dielectric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EE30EF18-0389-48B2-21BF-9847D4A9CE09}"/>
                  </a:ext>
                </a:extLst>
              </p:cNvPr>
              <p:cNvSpPr txBox="1"/>
              <p:nvPr/>
            </p:nvSpPr>
            <p:spPr>
              <a:xfrm>
                <a:off x="7411097" y="3450712"/>
                <a:ext cx="4575584" cy="1339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den>
                      </m:f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𝑚𝑒𝑡</m:t>
                              </m:r>
                            </m:sub>
                          </m:sSub>
                        </m:den>
                      </m:f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it-IT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2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den>
                      </m:f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it-IT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2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den>
                      </m:f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it-IT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2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𝑟𝑎𝑑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sz="2200" dirty="0"/>
              </a:p>
              <a:p>
                <a:endParaRPr lang="it-IT" dirty="0"/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EE30EF18-0389-48B2-21BF-9847D4A9CE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1097" y="3450712"/>
                <a:ext cx="4575584" cy="133991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uppo 26">
            <a:extLst>
              <a:ext uri="{FF2B5EF4-FFF2-40B4-BE49-F238E27FC236}">
                <a16:creationId xmlns:a16="http://schemas.microsoft.com/office/drawing/2014/main" id="{4DE19901-5100-673D-AAA0-3DC9ECA2F11E}"/>
              </a:ext>
            </a:extLst>
          </p:cNvPr>
          <p:cNvGrpSpPr/>
          <p:nvPr/>
        </p:nvGrpSpPr>
        <p:grpSpPr>
          <a:xfrm>
            <a:off x="1364501" y="4017323"/>
            <a:ext cx="3466438" cy="2633815"/>
            <a:chOff x="1956178" y="3931261"/>
            <a:chExt cx="3466438" cy="2633815"/>
          </a:xfrm>
        </p:grpSpPr>
        <p:pic>
          <p:nvPicPr>
            <p:cNvPr id="16" name="Immagine 8">
              <a:extLst>
                <a:ext uri="{FF2B5EF4-FFF2-40B4-BE49-F238E27FC236}">
                  <a16:creationId xmlns:a16="http://schemas.microsoft.com/office/drawing/2014/main" id="{069A058B-4001-229B-2968-A2553506A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6178" y="3931261"/>
              <a:ext cx="3466438" cy="2633815"/>
            </a:xfrm>
            <a:prstGeom prst="rect">
              <a:avLst/>
            </a:prstGeom>
          </p:spPr>
        </p:pic>
        <p:cxnSp>
          <p:nvCxnSpPr>
            <p:cNvPr id="17" name="Connettore diritto 5">
              <a:extLst>
                <a:ext uri="{FF2B5EF4-FFF2-40B4-BE49-F238E27FC236}">
                  <a16:creationId xmlns:a16="http://schemas.microsoft.com/office/drawing/2014/main" id="{71CFD376-8F03-B157-3EA8-4BBD54562904}"/>
                </a:ext>
              </a:extLst>
            </p:cNvPr>
            <p:cNvCxnSpPr>
              <a:cxnSpLocks/>
            </p:cNvCxnSpPr>
            <p:nvPr/>
          </p:nvCxnSpPr>
          <p:spPr>
            <a:xfrm>
              <a:off x="3264310" y="5909187"/>
              <a:ext cx="0" cy="44245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Connettore diritto 17">
              <a:extLst>
                <a:ext uri="{FF2B5EF4-FFF2-40B4-BE49-F238E27FC236}">
                  <a16:creationId xmlns:a16="http://schemas.microsoft.com/office/drawing/2014/main" id="{8FA4730F-810E-403B-DA61-00C185FD851A}"/>
                </a:ext>
              </a:extLst>
            </p:cNvPr>
            <p:cNvCxnSpPr>
              <a:cxnSpLocks/>
            </p:cNvCxnSpPr>
            <p:nvPr/>
          </p:nvCxnSpPr>
          <p:spPr>
            <a:xfrm>
              <a:off x="3274142" y="5909187"/>
              <a:ext cx="84557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Connettore diritto 20">
              <a:extLst>
                <a:ext uri="{FF2B5EF4-FFF2-40B4-BE49-F238E27FC236}">
                  <a16:creationId xmlns:a16="http://schemas.microsoft.com/office/drawing/2014/main" id="{D5DC8B7E-B68B-83A6-6144-F37666CFA174}"/>
                </a:ext>
              </a:extLst>
            </p:cNvPr>
            <p:cNvCxnSpPr>
              <a:cxnSpLocks/>
            </p:cNvCxnSpPr>
            <p:nvPr/>
          </p:nvCxnSpPr>
          <p:spPr>
            <a:xfrm>
              <a:off x="4119716" y="5909187"/>
              <a:ext cx="0" cy="44245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CasellaDiTesto 27">
            <a:extLst>
              <a:ext uri="{FF2B5EF4-FFF2-40B4-BE49-F238E27FC236}">
                <a16:creationId xmlns:a16="http://schemas.microsoft.com/office/drawing/2014/main" id="{485DD729-759D-0CDE-91AA-E1084A48D39A}"/>
              </a:ext>
            </a:extLst>
          </p:cNvPr>
          <p:cNvSpPr txBox="1"/>
          <p:nvPr/>
        </p:nvSpPr>
        <p:spPr>
          <a:xfrm>
            <a:off x="1893268" y="3485851"/>
            <a:ext cx="2408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latin typeface="Avenir Next LT Pro" panose="020B0504020202020204" pitchFamily="34" charset="0"/>
              </a:rPr>
              <a:t>Cut</a:t>
            </a:r>
            <a:r>
              <a:rPr lang="it-IT" dirty="0">
                <a:latin typeface="Avenir Next LT Pro" panose="020B0504020202020204" pitchFamily="34" charset="0"/>
              </a:rPr>
              <a:t> </a:t>
            </a:r>
            <a:r>
              <a:rPr lang="it-IT" dirty="0" err="1">
                <a:latin typeface="Avenir Next LT Pro" panose="020B0504020202020204" pitchFamily="34" charset="0"/>
              </a:rPr>
              <a:t>along</a:t>
            </a:r>
            <a:r>
              <a:rPr lang="it-IT" dirty="0">
                <a:latin typeface="Avenir Next LT Pro" panose="020B0504020202020204" pitchFamily="34" charset="0"/>
              </a:rPr>
              <a:t> y </a:t>
            </a:r>
            <a:r>
              <a:rPr lang="it-IT" dirty="0" err="1">
                <a:latin typeface="Avenir Next LT Pro" panose="020B0504020202020204" pitchFamily="34" charset="0"/>
              </a:rPr>
              <a:t>axis</a:t>
            </a:r>
            <a:endParaRPr lang="it-IT" dirty="0">
              <a:latin typeface="Avenir Next LT Pro" panose="020B0504020202020204" pitchFamily="34" charset="0"/>
            </a:endParaRPr>
          </a:p>
        </p:txBody>
      </p:sp>
      <p:cxnSp>
        <p:nvCxnSpPr>
          <p:cNvPr id="21" name="Connettore 2 7">
            <a:extLst>
              <a:ext uri="{FF2B5EF4-FFF2-40B4-BE49-F238E27FC236}">
                <a16:creationId xmlns:a16="http://schemas.microsoft.com/office/drawing/2014/main" id="{0277074A-422B-C76F-90CA-4C0039366312}"/>
              </a:ext>
            </a:extLst>
          </p:cNvPr>
          <p:cNvCxnSpPr/>
          <p:nvPr/>
        </p:nvCxnSpPr>
        <p:spPr>
          <a:xfrm flipH="1">
            <a:off x="8048925" y="4301207"/>
            <a:ext cx="619433" cy="4894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tangolo 9">
            <a:extLst>
              <a:ext uri="{FF2B5EF4-FFF2-40B4-BE49-F238E27FC236}">
                <a16:creationId xmlns:a16="http://schemas.microsoft.com/office/drawing/2014/main" id="{B4AAA1E8-F7B9-F62F-93DB-587036E88B8F}"/>
              </a:ext>
            </a:extLst>
          </p:cNvPr>
          <p:cNvSpPr/>
          <p:nvPr/>
        </p:nvSpPr>
        <p:spPr>
          <a:xfrm>
            <a:off x="2525149" y="6437701"/>
            <a:ext cx="1160199" cy="1290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21">
            <a:extLst>
              <a:ext uri="{FF2B5EF4-FFF2-40B4-BE49-F238E27FC236}">
                <a16:creationId xmlns:a16="http://schemas.microsoft.com/office/drawing/2014/main" id="{10CC6356-A44E-7155-3783-3A06689C5CAE}"/>
              </a:ext>
            </a:extLst>
          </p:cNvPr>
          <p:cNvSpPr/>
          <p:nvPr/>
        </p:nvSpPr>
        <p:spPr>
          <a:xfrm>
            <a:off x="2517619" y="3363877"/>
            <a:ext cx="1160199" cy="1290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4" name="Connettore 2 22">
            <a:extLst>
              <a:ext uri="{FF2B5EF4-FFF2-40B4-BE49-F238E27FC236}">
                <a16:creationId xmlns:a16="http://schemas.microsoft.com/office/drawing/2014/main" id="{A3F80865-67F0-FBB5-03C1-D28DE2638F91}"/>
              </a:ext>
            </a:extLst>
          </p:cNvPr>
          <p:cNvCxnSpPr>
            <a:cxnSpLocks/>
          </p:cNvCxnSpPr>
          <p:nvPr/>
        </p:nvCxnSpPr>
        <p:spPr>
          <a:xfrm flipH="1">
            <a:off x="9528679" y="4297716"/>
            <a:ext cx="170211" cy="7878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8">
            <a:extLst>
              <a:ext uri="{FF2B5EF4-FFF2-40B4-BE49-F238E27FC236}">
                <a16:creationId xmlns:a16="http://schemas.microsoft.com/office/drawing/2014/main" id="{A27143F2-D1E9-1E08-EBD0-67798E3A79DC}"/>
              </a:ext>
            </a:extLst>
          </p:cNvPr>
          <p:cNvSpPr txBox="1"/>
          <p:nvPr/>
        </p:nvSpPr>
        <p:spPr>
          <a:xfrm>
            <a:off x="10411726" y="5834983"/>
            <a:ext cx="16054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latin typeface="Avenir Next LT Pro" panose="020B0504020202020204" pitchFamily="34" charset="0"/>
              </a:rPr>
              <a:t>   On sample</a:t>
            </a:r>
            <a:endParaRPr lang="it-IT" dirty="0"/>
          </a:p>
        </p:txBody>
      </p:sp>
      <p:sp>
        <p:nvSpPr>
          <p:cNvPr id="26" name="CasellaDiTesto 36">
            <a:extLst>
              <a:ext uri="{FF2B5EF4-FFF2-40B4-BE49-F238E27FC236}">
                <a16:creationId xmlns:a16="http://schemas.microsoft.com/office/drawing/2014/main" id="{CBF13C53-3B2D-002F-DB86-A6D86AFB43A6}"/>
              </a:ext>
            </a:extLst>
          </p:cNvPr>
          <p:cNvSpPr txBox="1"/>
          <p:nvPr/>
        </p:nvSpPr>
        <p:spPr>
          <a:xfrm>
            <a:off x="8668358" y="5832348"/>
            <a:ext cx="18653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latin typeface="Avenir Next LT Pro" panose="020B0504020202020204" pitchFamily="34" charset="0"/>
              </a:rPr>
              <a:t>Inside </a:t>
            </a:r>
            <a:r>
              <a:rPr lang="it-IT" sz="1800" dirty="0" err="1">
                <a:latin typeface="Avenir Next LT Pro" panose="020B0504020202020204" pitchFamily="34" charset="0"/>
              </a:rPr>
              <a:t>dielectric</a:t>
            </a:r>
            <a:endParaRPr lang="it-IT" dirty="0"/>
          </a:p>
        </p:txBody>
      </p:sp>
      <p:cxnSp>
        <p:nvCxnSpPr>
          <p:cNvPr id="27" name="Connettore 2 37">
            <a:extLst>
              <a:ext uri="{FF2B5EF4-FFF2-40B4-BE49-F238E27FC236}">
                <a16:creationId xmlns:a16="http://schemas.microsoft.com/office/drawing/2014/main" id="{B356AFC7-6CF7-16BF-1091-07D6E8197B14}"/>
              </a:ext>
            </a:extLst>
          </p:cNvPr>
          <p:cNvCxnSpPr>
            <a:cxnSpLocks/>
          </p:cNvCxnSpPr>
          <p:nvPr/>
        </p:nvCxnSpPr>
        <p:spPr>
          <a:xfrm>
            <a:off x="10382820" y="4301207"/>
            <a:ext cx="571534" cy="65650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42">
            <a:extLst>
              <a:ext uri="{FF2B5EF4-FFF2-40B4-BE49-F238E27FC236}">
                <a16:creationId xmlns:a16="http://schemas.microsoft.com/office/drawing/2014/main" id="{95E19DD7-723C-AAD1-A825-BD31C7BAFA54}"/>
              </a:ext>
            </a:extLst>
          </p:cNvPr>
          <p:cNvSpPr txBox="1"/>
          <p:nvPr/>
        </p:nvSpPr>
        <p:spPr>
          <a:xfrm>
            <a:off x="7135563" y="5867070"/>
            <a:ext cx="17452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 err="1">
                <a:latin typeface="Avenir Next LT Pro" panose="020B0504020202020204" pitchFamily="34" charset="0"/>
              </a:rPr>
              <a:t>Internal</a:t>
            </a:r>
            <a:r>
              <a:rPr lang="it-IT" sz="1800" dirty="0">
                <a:latin typeface="Avenir Next LT Pro" panose="020B0504020202020204" pitchFamily="34" charset="0"/>
              </a:rPr>
              <a:t> </a:t>
            </a:r>
            <a:r>
              <a:rPr lang="it-IT" sz="1800" dirty="0" err="1">
                <a:latin typeface="Avenir Next LT Pro" panose="020B0504020202020204" pitchFamily="34" charset="0"/>
              </a:rPr>
              <a:t>walls</a:t>
            </a:r>
            <a:endParaRPr lang="it-IT" dirty="0"/>
          </a:p>
        </p:txBody>
      </p:sp>
      <p:cxnSp>
        <p:nvCxnSpPr>
          <p:cNvPr id="29" name="Connettore diritto 44">
            <a:extLst>
              <a:ext uri="{FF2B5EF4-FFF2-40B4-BE49-F238E27FC236}">
                <a16:creationId xmlns:a16="http://schemas.microsoft.com/office/drawing/2014/main" id="{26EA8E34-461D-EED0-B5AE-10975FF651A0}"/>
              </a:ext>
            </a:extLst>
          </p:cNvPr>
          <p:cNvCxnSpPr/>
          <p:nvPr/>
        </p:nvCxnSpPr>
        <p:spPr>
          <a:xfrm flipH="1">
            <a:off x="10831454" y="3450712"/>
            <a:ext cx="481781" cy="7423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diritto 45">
            <a:extLst>
              <a:ext uri="{FF2B5EF4-FFF2-40B4-BE49-F238E27FC236}">
                <a16:creationId xmlns:a16="http://schemas.microsoft.com/office/drawing/2014/main" id="{091915BF-9673-21D0-6626-83690F11BF39}"/>
              </a:ext>
            </a:extLst>
          </p:cNvPr>
          <p:cNvCxnSpPr>
            <a:cxnSpLocks/>
          </p:cNvCxnSpPr>
          <p:nvPr/>
        </p:nvCxnSpPr>
        <p:spPr>
          <a:xfrm>
            <a:off x="10785940" y="3464791"/>
            <a:ext cx="600880" cy="72826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B8A5CCC4-2149-17B6-35D1-7923C19C577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0792" t="19095" r="31526" b="25066"/>
          <a:stretch/>
        </p:blipFill>
        <p:spPr>
          <a:xfrm>
            <a:off x="4543920" y="3679885"/>
            <a:ext cx="2525212" cy="219256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2FF1950-4378-EB65-89F6-00BD7ECC65BA}"/>
              </a:ext>
            </a:extLst>
          </p:cNvPr>
          <p:cNvSpPr txBox="1"/>
          <p:nvPr/>
        </p:nvSpPr>
        <p:spPr>
          <a:xfrm>
            <a:off x="4723443" y="3308761"/>
            <a:ext cx="21661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Avenir Next LT Pro" panose="020B0504020202020204" pitchFamily="34" charset="77"/>
              </a:rPr>
              <a:t>current on sample</a:t>
            </a:r>
            <a:endParaRPr lang="en-IT" dirty="0">
              <a:latin typeface="Avenir Next LT Pro" panose="020B0504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055727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203D67-5481-F65C-95BC-CADDF9FDB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A2462E-954E-DEDE-7710-4851B2F84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23</a:t>
            </a:fld>
            <a:endParaRPr lang="it-IT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D3E04CC-0CEB-0293-2DE0-BD2CBCEDF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/>
          <a:lstStyle/>
          <a:p>
            <a:r>
              <a:rPr lang="en-GB" dirty="0"/>
              <a:t>Our methodology and characterized material</a:t>
            </a:r>
            <a:endParaRPr lang="en-IT" dirty="0"/>
          </a:p>
        </p:txBody>
      </p:sp>
      <p:pic>
        <p:nvPicPr>
          <p:cNvPr id="6" name="Immagine 2">
            <a:extLst>
              <a:ext uri="{FF2B5EF4-FFF2-40B4-BE49-F238E27FC236}">
                <a16:creationId xmlns:a16="http://schemas.microsoft.com/office/drawing/2014/main" id="{078A0543-BC7E-F319-A6FA-6380B2B929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5" r="60208" b="9106"/>
          <a:stretch/>
        </p:blipFill>
        <p:spPr>
          <a:xfrm rot="5400000">
            <a:off x="2706321" y="2687601"/>
            <a:ext cx="3242462" cy="4095037"/>
          </a:xfrm>
          <a:prstGeom prst="rect">
            <a:avLst/>
          </a:prstGeom>
        </p:spPr>
      </p:pic>
      <p:pic>
        <p:nvPicPr>
          <p:cNvPr id="8" name="Immagine 7" descr="Immagine che contiene ingranaggio&#10;&#10;Descrizione generata automaticamente">
            <a:extLst>
              <a:ext uri="{FF2B5EF4-FFF2-40B4-BE49-F238E27FC236}">
                <a16:creationId xmlns:a16="http://schemas.microsoft.com/office/drawing/2014/main" id="{4F5050D1-428C-569D-8185-D4CB9DD5F0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46"/>
          <a:stretch/>
        </p:blipFill>
        <p:spPr>
          <a:xfrm>
            <a:off x="281001" y="1859029"/>
            <a:ext cx="3042916" cy="1820497"/>
          </a:xfrm>
          <a:prstGeom prst="rect">
            <a:avLst/>
          </a:prstGeom>
        </p:spPr>
      </p:pic>
      <p:sp>
        <p:nvSpPr>
          <p:cNvPr id="9" name="CasellaDiTesto 12">
            <a:extLst>
              <a:ext uri="{FF2B5EF4-FFF2-40B4-BE49-F238E27FC236}">
                <a16:creationId xmlns:a16="http://schemas.microsoft.com/office/drawing/2014/main" id="{1FCDC7F2-00AE-41B5-ADE7-02D21FE1A986}"/>
              </a:ext>
            </a:extLst>
          </p:cNvPr>
          <p:cNvSpPr txBox="1"/>
          <p:nvPr/>
        </p:nvSpPr>
        <p:spPr>
          <a:xfrm>
            <a:off x="281001" y="667552"/>
            <a:ext cx="60940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 err="1">
                <a:latin typeface="Avenir Next LT Pro" panose="020B0504020202020204" pitchFamily="34" charset="0"/>
              </a:rPr>
              <a:t>Cylindrical</a:t>
            </a:r>
            <a:r>
              <a:rPr lang="it-IT" sz="2200" dirty="0">
                <a:latin typeface="Avenir Next LT Pro" panose="020B0504020202020204" pitchFamily="34" charset="0"/>
              </a:rPr>
              <a:t> </a:t>
            </a:r>
            <a:r>
              <a:rPr lang="it-IT" sz="2200" dirty="0" err="1">
                <a:latin typeface="Avenir Next LT Pro" panose="020B0504020202020204" pitchFamily="34" charset="0"/>
              </a:rPr>
              <a:t>copper</a:t>
            </a:r>
            <a:r>
              <a:rPr lang="it-IT" sz="2200" dirty="0">
                <a:latin typeface="Avenir Next LT Pro" panose="020B0504020202020204" pitchFamily="34" charset="0"/>
              </a:rPr>
              <a:t> </a:t>
            </a:r>
            <a:r>
              <a:rPr lang="it-IT" sz="2200" dirty="0" err="1">
                <a:latin typeface="Avenir Next LT Pro" panose="020B0504020202020204" pitchFamily="34" charset="0"/>
              </a:rPr>
              <a:t>cavity</a:t>
            </a:r>
            <a:endParaRPr lang="it-IT" sz="2200" dirty="0">
              <a:latin typeface="Avenir Next LT Pro" panose="020B05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 err="1">
                <a:latin typeface="Avenir Next LT Pro" panose="020B0504020202020204" pitchFamily="34" charset="0"/>
              </a:rPr>
              <a:t>Magnetically</a:t>
            </a:r>
            <a:r>
              <a:rPr lang="it-IT" sz="2200" dirty="0">
                <a:latin typeface="Avenir Next LT Pro" panose="020B0504020202020204" pitchFamily="34" charset="0"/>
              </a:rPr>
              <a:t> </a:t>
            </a:r>
            <a:r>
              <a:rPr lang="it-IT" sz="2200" dirty="0" err="1">
                <a:latin typeface="Avenir Next LT Pro" panose="020B0504020202020204" pitchFamily="34" charset="0"/>
              </a:rPr>
              <a:t>coupled</a:t>
            </a:r>
            <a:r>
              <a:rPr lang="it-IT" sz="2200" dirty="0">
                <a:latin typeface="Avenir Next LT Pro" panose="020B0504020202020204" pitchFamily="34" charset="0"/>
              </a:rPr>
              <a:t> </a:t>
            </a:r>
            <a:r>
              <a:rPr lang="it-IT" sz="2200" dirty="0" err="1">
                <a:latin typeface="Avenir Next LT Pro" panose="020B0504020202020204" pitchFamily="34" charset="0"/>
              </a:rPr>
              <a:t>antennas</a:t>
            </a:r>
            <a:endParaRPr lang="it-IT" sz="2200" dirty="0">
              <a:latin typeface="Avenir Next LT Pro" panose="020B05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15">
                <a:extLst>
                  <a:ext uri="{FF2B5EF4-FFF2-40B4-BE49-F238E27FC236}">
                    <a16:creationId xmlns:a16="http://schemas.microsoft.com/office/drawing/2014/main" id="{233BEB3E-277D-F008-2BF5-DEC432CA02EC}"/>
                  </a:ext>
                </a:extLst>
              </p:cNvPr>
              <p:cNvSpPr txBox="1"/>
              <p:nvPr/>
            </p:nvSpPr>
            <p:spPr>
              <a:xfrm>
                <a:off x="281001" y="1350716"/>
                <a:ext cx="7070800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sz="2200" dirty="0">
                    <a:latin typeface="Avenir Next LT Pro" panose="020B0504020202020204" pitchFamily="34" charset="0"/>
                  </a:rPr>
                  <a:t>Sapphire </a:t>
                </a:r>
                <a:r>
                  <a:rPr lang="it-IT" sz="2200" dirty="0" err="1">
                    <a:latin typeface="Avenir Next LT Pro" panose="020B0504020202020204" pitchFamily="34" charset="0"/>
                  </a:rPr>
                  <a:t>as</a:t>
                </a:r>
                <a:r>
                  <a:rPr lang="it-IT" sz="2200" dirty="0">
                    <a:latin typeface="Avenir Next LT Pro" panose="020B0504020202020204" pitchFamily="34" charset="0"/>
                  </a:rPr>
                  <a:t> </a:t>
                </a:r>
                <a:r>
                  <a:rPr lang="it-IT" sz="2200" dirty="0" err="1">
                    <a:latin typeface="Avenir Next LT Pro" panose="020B0504020202020204" pitchFamily="34" charset="0"/>
                  </a:rPr>
                  <a:t>dielectric</a:t>
                </a:r>
                <a:r>
                  <a:rPr lang="it-IT" sz="2200" dirty="0">
                    <a:latin typeface="Avenir Next LT Pro" panose="020B05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it-IT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it-IT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=9.9 </m:t>
                    </m:r>
                  </m:oMath>
                </a14:m>
                <a:r>
                  <a:rPr lang="it-IT" sz="2200" dirty="0">
                    <a:latin typeface="Avenir Next LT Pro" panose="020B0504020202020204" pitchFamily="34" charset="0"/>
                  </a:rPr>
                  <a:t> 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it-IT" sz="2200"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it-IT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lang="it-IT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e>
                    </m:func>
                    <m:r>
                      <a:rPr lang="it-IT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it-IT" sz="2200" dirty="0">
                    <a:latin typeface="Avenir Next LT Pro" panose="020B05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2200" b="0" i="1" dirty="0" smtClean="0"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endParaRPr lang="it-IT" sz="2200" dirty="0">
                  <a:latin typeface="Avenir Next LT Pro" panose="020B0504020202020204" pitchFamily="34" charset="0"/>
                </a:endParaRPr>
              </a:p>
            </p:txBody>
          </p:sp>
        </mc:Choice>
        <mc:Fallback xmlns="">
          <p:sp>
            <p:nvSpPr>
              <p:cNvPr id="10" name="CasellaDiTesto 15">
                <a:extLst>
                  <a:ext uri="{FF2B5EF4-FFF2-40B4-BE49-F238E27FC236}">
                    <a16:creationId xmlns:a16="http://schemas.microsoft.com/office/drawing/2014/main" id="{233BEB3E-277D-F008-2BF5-DEC432CA02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001" y="1350716"/>
                <a:ext cx="7070800" cy="430887"/>
              </a:xfrm>
              <a:prstGeom prst="rect">
                <a:avLst/>
              </a:prstGeom>
              <a:blipFill>
                <a:blip r:embed="rId4"/>
                <a:stretch>
                  <a:fillRect l="-1077" t="-8571" b="-25714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5">
                <a:extLst>
                  <a:ext uri="{FF2B5EF4-FFF2-40B4-BE49-F238E27FC236}">
                    <a16:creationId xmlns:a16="http://schemas.microsoft.com/office/drawing/2014/main" id="{84BEC083-7941-A61A-EBF5-B8B69969983A}"/>
                  </a:ext>
                </a:extLst>
              </p:cNvPr>
              <p:cNvSpPr txBox="1"/>
              <p:nvPr/>
            </p:nvSpPr>
            <p:spPr>
              <a:xfrm>
                <a:off x="6571005" y="736600"/>
                <a:ext cx="5387721" cy="378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800" dirty="0">
                    <a:solidFill>
                      <a:srgbClr val="FF0000"/>
                    </a:solidFill>
                    <a:latin typeface="Avenir Next LT Pro" panose="020B0504020202020204" pitchFamily="34" charset="0"/>
                  </a:rPr>
                  <a:t>LIPSS:</a:t>
                </a:r>
              </a:p>
              <a:p>
                <a:pPr algn="ctr"/>
                <a:endParaRPr lang="it-IT" sz="1400" dirty="0">
                  <a:solidFill>
                    <a:srgbClr val="FF0000"/>
                  </a:solidFill>
                  <a:latin typeface="Avenir Next LT Pro" panose="020B0504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sz="2200" b="1" dirty="0">
                    <a:latin typeface="Avenir Next LT Pro" panose="020B0504020202020204" pitchFamily="34" charset="0"/>
                  </a:rPr>
                  <a:t>Laser </a:t>
                </a:r>
                <a:r>
                  <a:rPr lang="it-IT" sz="2200" b="1" dirty="0" err="1">
                    <a:latin typeface="Avenir Next LT Pro" panose="020B0504020202020204" pitchFamily="34" charset="0"/>
                  </a:rPr>
                  <a:t>Induced</a:t>
                </a:r>
                <a:r>
                  <a:rPr lang="it-IT" sz="2200" b="1" dirty="0">
                    <a:latin typeface="Avenir Next LT Pro" panose="020B0504020202020204" pitchFamily="34" charset="0"/>
                  </a:rPr>
                  <a:t> </a:t>
                </a:r>
                <a:r>
                  <a:rPr lang="it-IT" sz="2200" b="1" dirty="0" err="1">
                    <a:latin typeface="Avenir Next LT Pro" panose="020B0504020202020204" pitchFamily="34" charset="0"/>
                  </a:rPr>
                  <a:t>Periodic</a:t>
                </a:r>
                <a:r>
                  <a:rPr lang="it-IT" sz="2200" b="1" dirty="0">
                    <a:latin typeface="Avenir Next LT Pro" panose="020B0504020202020204" pitchFamily="34" charset="0"/>
                  </a:rPr>
                  <a:t> Surface </a:t>
                </a:r>
                <a:r>
                  <a:rPr lang="it-IT" sz="2200" b="1" dirty="0" err="1">
                    <a:latin typeface="Avenir Next LT Pro" panose="020B0504020202020204" pitchFamily="34" charset="0"/>
                  </a:rPr>
                  <a:t>Structure</a:t>
                </a:r>
                <a:endParaRPr lang="it-IT" sz="2200" dirty="0">
                  <a:latin typeface="Avenir Next LT Pro" panose="020B0504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sz="2200" dirty="0">
                    <a:latin typeface="Avenir Next LT Pro" panose="020B0504020202020204" pitchFamily="34" charset="0"/>
                  </a:rPr>
                  <a:t>Copper sample </a:t>
                </a:r>
                <a14:m>
                  <m:oMath xmlns:m="http://schemas.openxmlformats.org/officeDocument/2006/math">
                    <m:r>
                      <a:rPr lang="it-IT" sz="220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0×10 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it-IT" sz="2200" dirty="0">
                    <a:latin typeface="Avenir Next LT Pro" panose="020B0504020202020204" pitchFamily="34" charset="0"/>
                  </a:rPr>
                  <a:t>, with </a:t>
                </a:r>
                <a:r>
                  <a:rPr lang="it-IT" sz="2200" dirty="0" err="1">
                    <a:latin typeface="Avenir Next LT Pro" panose="020B0504020202020204" pitchFamily="34" charset="0"/>
                  </a:rPr>
                  <a:t>thickness</a:t>
                </a:r>
                <a:r>
                  <a:rPr lang="it-IT" sz="2200" dirty="0">
                    <a:latin typeface="Avenir Next LT Pro" panose="020B05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2200" i="1">
                        <a:latin typeface="Cambria Math" panose="02040503050406030204" pitchFamily="18" charset="0"/>
                      </a:rPr>
                      <m:t>1 </m:t>
                    </m:r>
                    <m:r>
                      <a:rPr lang="it-IT" sz="2200" i="1"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endParaRPr lang="it-IT" sz="2200" dirty="0">
                  <a:latin typeface="Avenir Next LT Pro" panose="020B0504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sz="2200" dirty="0">
                    <a:latin typeface="Avenir Next LT Pro" panose="020B0504020202020204" pitchFamily="34" charset="0"/>
                  </a:rPr>
                  <a:t>Laser </a:t>
                </a:r>
                <a:r>
                  <a:rPr lang="it-IT" sz="2200" dirty="0" err="1">
                    <a:latin typeface="Avenir Next LT Pro" panose="020B0504020202020204" pitchFamily="34" charset="0"/>
                  </a:rPr>
                  <a:t>structuring</a:t>
                </a:r>
                <a:r>
                  <a:rPr lang="it-IT" sz="2200" dirty="0">
                    <a:latin typeface="Avenir Next LT Pro" panose="020B0504020202020204" pitchFamily="34" charset="0"/>
                  </a:rPr>
                  <a:t> with </a:t>
                </a:r>
                <a:r>
                  <a:rPr lang="it-IT" sz="2200" dirty="0" err="1">
                    <a:latin typeface="Avenir Next LT Pro" panose="020B0504020202020204" pitchFamily="34" charset="0"/>
                  </a:rPr>
                  <a:t>parallel</a:t>
                </a:r>
                <a:r>
                  <a:rPr lang="it-IT" sz="2200" dirty="0">
                    <a:latin typeface="Avenir Next LT Pro" panose="020B0504020202020204" pitchFamily="34" charset="0"/>
                  </a:rPr>
                  <a:t> lines over an area of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8×8 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sz="2200" baseline="30000" dirty="0">
                  <a:latin typeface="Avenir Next LT Pro" panose="020B0504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sz="2200" dirty="0">
                    <a:latin typeface="Avenir Next LT Pro" panose="020B0504020202020204" pitchFamily="34" charset="0"/>
                  </a:rPr>
                  <a:t>Average processing depth of the order of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2 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it-IT" sz="2200" dirty="0">
                  <a:latin typeface="Avenir Next LT Pro" panose="020B0504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it-IT" sz="2200" dirty="0">
                  <a:latin typeface="Avenir Next LT Pro" panose="020B0504020202020204" pitchFamily="34" charset="0"/>
                </a:endParaRPr>
              </a:p>
            </p:txBody>
          </p:sp>
        </mc:Choice>
        <mc:Fallback xmlns="">
          <p:sp>
            <p:nvSpPr>
              <p:cNvPr id="16" name="CasellaDiTesto 5">
                <a:extLst>
                  <a:ext uri="{FF2B5EF4-FFF2-40B4-BE49-F238E27FC236}">
                    <a16:creationId xmlns:a16="http://schemas.microsoft.com/office/drawing/2014/main" id="{84BEC083-7941-A61A-EBF5-B8B6996998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1005" y="736600"/>
                <a:ext cx="5387721" cy="3785652"/>
              </a:xfrm>
              <a:prstGeom prst="rect">
                <a:avLst/>
              </a:prstGeom>
              <a:blipFill>
                <a:blip r:embed="rId5"/>
                <a:stretch>
                  <a:fillRect l="-1412" t="-200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Immagine 13" descr="Immagine che contiene pavimento&#10;&#10;Descrizione generata automaticamente">
            <a:extLst>
              <a:ext uri="{FF2B5EF4-FFF2-40B4-BE49-F238E27FC236}">
                <a16:creationId xmlns:a16="http://schemas.microsoft.com/office/drawing/2014/main" id="{BBFED73C-79C8-EF32-172D-BCF784322FF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2" t="26819" r="40260" b="5951"/>
          <a:stretch/>
        </p:blipFill>
        <p:spPr>
          <a:xfrm>
            <a:off x="8069250" y="4152453"/>
            <a:ext cx="2468424" cy="259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5740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CEE79C-75C9-37CC-B669-6808B90E3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96BBC0-6A7E-06BC-E184-B6E312118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24</a:t>
            </a:fld>
            <a:endParaRPr lang="it-IT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124A5AC-6EF5-F44F-61AE-ADB7BE816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/>
          <a:lstStyle/>
          <a:p>
            <a:r>
              <a:rPr lang="en-GB" dirty="0"/>
              <a:t>Simulations: optimization of the cavity structure</a:t>
            </a:r>
            <a:endParaRPr lang="en-IT" dirty="0"/>
          </a:p>
        </p:txBody>
      </p:sp>
      <p:pic>
        <p:nvPicPr>
          <p:cNvPr id="6" name="Immagine 6">
            <a:extLst>
              <a:ext uri="{FF2B5EF4-FFF2-40B4-BE49-F238E27FC236}">
                <a16:creationId xmlns:a16="http://schemas.microsoft.com/office/drawing/2014/main" id="{3464176F-5962-A092-828C-D7C67EB7C6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78"/>
          <a:stretch/>
        </p:blipFill>
        <p:spPr>
          <a:xfrm>
            <a:off x="1908861" y="596444"/>
            <a:ext cx="8340955" cy="5399127"/>
          </a:xfrm>
          <a:prstGeom prst="rect">
            <a:avLst/>
          </a:prstGeom>
        </p:spPr>
      </p:pic>
      <p:sp>
        <p:nvSpPr>
          <p:cNvPr id="7" name="CasellaDiTesto 5">
            <a:extLst>
              <a:ext uri="{FF2B5EF4-FFF2-40B4-BE49-F238E27FC236}">
                <a16:creationId xmlns:a16="http://schemas.microsoft.com/office/drawing/2014/main" id="{E29E8D04-F7BA-2D26-1F84-EC87AE2AF17C}"/>
              </a:ext>
            </a:extLst>
          </p:cNvPr>
          <p:cNvSpPr txBox="1"/>
          <p:nvPr/>
        </p:nvSpPr>
        <p:spPr>
          <a:xfrm>
            <a:off x="0" y="933581"/>
            <a:ext cx="2826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venir Next LT Pro" panose="020B0504020202020204" pitchFamily="34" charset="0"/>
              </a:rPr>
              <a:t>Comparison</a:t>
            </a:r>
          </a:p>
          <a:p>
            <a:r>
              <a:rPr lang="en-US" sz="2000" dirty="0">
                <a:solidFill>
                  <a:srgbClr val="FF0000"/>
                </a:solidFill>
                <a:latin typeface="Avenir Next LT Pro" panose="020B0504020202020204" pitchFamily="34" charset="0"/>
              </a:rPr>
              <a:t>copper / molybdenum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8DE20FA-87D1-C087-B0F8-C4AB1EB0B8DE}"/>
              </a:ext>
            </a:extLst>
          </p:cNvPr>
          <p:cNvSpPr txBox="1"/>
          <p:nvPr/>
        </p:nvSpPr>
        <p:spPr>
          <a:xfrm>
            <a:off x="9811365" y="834382"/>
            <a:ext cx="2380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Next LT Pro" panose="020B0504020202020204" pitchFamily="34" charset="0"/>
              </a:rPr>
              <a:t>Dielectric radius</a:t>
            </a:r>
          </a:p>
        </p:txBody>
      </p:sp>
      <p:pic>
        <p:nvPicPr>
          <p:cNvPr id="9" name="Immagine 11">
            <a:extLst>
              <a:ext uri="{FF2B5EF4-FFF2-40B4-BE49-F238E27FC236}">
                <a16:creationId xmlns:a16="http://schemas.microsoft.com/office/drawing/2014/main" id="{98C97179-1D25-6631-616B-EDF5121E41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5" t="91229" r="47826" b="2811"/>
          <a:stretch/>
        </p:blipFill>
        <p:spPr>
          <a:xfrm>
            <a:off x="9997318" y="1641467"/>
            <a:ext cx="1701480" cy="369332"/>
          </a:xfrm>
          <a:prstGeom prst="rect">
            <a:avLst/>
          </a:prstGeom>
        </p:spPr>
      </p:pic>
      <p:pic>
        <p:nvPicPr>
          <p:cNvPr id="10" name="Immagine 12">
            <a:extLst>
              <a:ext uri="{FF2B5EF4-FFF2-40B4-BE49-F238E27FC236}">
                <a16:creationId xmlns:a16="http://schemas.microsoft.com/office/drawing/2014/main" id="{F9566911-1B4A-0FF0-5B6F-F096ADB11A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6" t="91229" r="28005" b="1563"/>
          <a:stretch/>
        </p:blipFill>
        <p:spPr>
          <a:xfrm>
            <a:off x="10032044" y="1279291"/>
            <a:ext cx="1701479" cy="446681"/>
          </a:xfrm>
          <a:prstGeom prst="rect">
            <a:avLst/>
          </a:prstGeom>
        </p:spPr>
      </p:pic>
      <p:pic>
        <p:nvPicPr>
          <p:cNvPr id="11" name="Immagine 13">
            <a:extLst>
              <a:ext uri="{FF2B5EF4-FFF2-40B4-BE49-F238E27FC236}">
                <a16:creationId xmlns:a16="http://schemas.microsoft.com/office/drawing/2014/main" id="{86E1BBC2-54D0-293D-863D-48F02CCC52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457" y="877280"/>
            <a:ext cx="3893183" cy="30261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">
                <a:extLst>
                  <a:ext uri="{FF2B5EF4-FFF2-40B4-BE49-F238E27FC236}">
                    <a16:creationId xmlns:a16="http://schemas.microsoft.com/office/drawing/2014/main" id="{E8D6AA98-F075-CE99-B4B3-80CBA64133C3}"/>
                  </a:ext>
                </a:extLst>
              </p:cNvPr>
              <p:cNvSpPr txBox="1"/>
              <p:nvPr/>
            </p:nvSpPr>
            <p:spPr>
              <a:xfrm>
                <a:off x="228600" y="1725972"/>
                <a:ext cx="198365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𝐶𝑢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=5,80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it-IT" dirty="0"/>
              </a:p>
              <a:p>
                <a:endParaRPr lang="it-IT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𝑀𝑜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=1,82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it-IT" dirty="0"/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12" name="CasellaDiTesto 1">
                <a:extLst>
                  <a:ext uri="{FF2B5EF4-FFF2-40B4-BE49-F238E27FC236}">
                    <a16:creationId xmlns:a16="http://schemas.microsoft.com/office/drawing/2014/main" id="{E8D6AA98-F075-CE99-B4B3-80CBA64133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725972"/>
                <a:ext cx="1983658" cy="12003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53605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3">
            <a:extLst>
              <a:ext uri="{FF2B5EF4-FFF2-40B4-BE49-F238E27FC236}">
                <a16:creationId xmlns:a16="http://schemas.microsoft.com/office/drawing/2014/main" id="{6E048B7D-EAD2-7E2C-A040-0C0D2F7218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91"/>
          <a:stretch/>
        </p:blipFill>
        <p:spPr>
          <a:xfrm>
            <a:off x="4611329" y="392311"/>
            <a:ext cx="7579429" cy="605328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CEE79C-75C9-37CC-B669-6808B90E3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96BBC0-6A7E-06BC-E184-B6E312118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25</a:t>
            </a:fld>
            <a:endParaRPr lang="it-IT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124A5AC-6EF5-F44F-61AE-ADB7BE816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/>
          <a:lstStyle/>
          <a:p>
            <a:r>
              <a:rPr lang="en-GB" dirty="0"/>
              <a:t>Simulation results using a calibration curve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7">
                <a:extLst>
                  <a:ext uri="{FF2B5EF4-FFF2-40B4-BE49-F238E27FC236}">
                    <a16:creationId xmlns:a16="http://schemas.microsoft.com/office/drawing/2014/main" id="{9D3D31AF-C153-E425-A594-BDCBB84A814D}"/>
                  </a:ext>
                </a:extLst>
              </p:cNvPr>
              <p:cNvSpPr txBox="1"/>
              <p:nvPr/>
            </p:nvSpPr>
            <p:spPr>
              <a:xfrm>
                <a:off x="5990953" y="4220065"/>
                <a:ext cx="2977471" cy="125290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num>
                        <m:den>
                          <m:sSub>
                            <m:sSubPr>
                              <m:ctrlPr>
                                <a:rPr lang="it-IT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𝑟𝑒𝑓</m:t>
                              </m:r>
                            </m:sub>
                          </m:sSub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2400" b="0" i="1" smtClean="0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it-IT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ad>
                            <m:radPr>
                              <m:degHide m:val="on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it-IT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it-IT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𝑟𝑒𝑓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rad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2400" b="0" i="1" smtClean="0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</m:oMath>
                  </m:oMathPara>
                </a14:m>
                <a:endParaRPr lang="it-IT" sz="2400" dirty="0">
                  <a:latin typeface="Avenir Next LT Pro" panose="020B0504020202020204" pitchFamily="34" charset="0"/>
                </a:endParaRPr>
              </a:p>
            </p:txBody>
          </p:sp>
        </mc:Choice>
        <mc:Fallback xmlns="">
          <p:sp>
            <p:nvSpPr>
              <p:cNvPr id="7" name="CasellaDiTesto 7">
                <a:extLst>
                  <a:ext uri="{FF2B5EF4-FFF2-40B4-BE49-F238E27FC236}">
                    <a16:creationId xmlns:a16="http://schemas.microsoft.com/office/drawing/2014/main" id="{9D3D31AF-C153-E425-A594-BDCBB84A81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0953" y="4220065"/>
                <a:ext cx="2977471" cy="125290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14">
                <a:extLst>
                  <a:ext uri="{FF2B5EF4-FFF2-40B4-BE49-F238E27FC236}">
                    <a16:creationId xmlns:a16="http://schemas.microsoft.com/office/drawing/2014/main" id="{B9EFFA83-22F6-3E1A-EF83-696FD079C907}"/>
                  </a:ext>
                </a:extLst>
              </p:cNvPr>
              <p:cNvSpPr txBox="1"/>
              <p:nvPr/>
            </p:nvSpPr>
            <p:spPr>
              <a:xfrm>
                <a:off x="453826" y="3862074"/>
                <a:ext cx="4509655" cy="1107996"/>
              </a:xfrm>
              <a:prstGeom prst="rect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200" dirty="0">
                    <a:latin typeface="Avenir Next LT Pro" panose="020B0504020202020204" pitchFamily="34" charset="0"/>
                  </a:rPr>
                  <a:t>Sensitivity in the variation of the quality factor Q is greater for the dielectric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=3,5 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endParaRPr lang="it-IT" sz="2200" dirty="0">
                  <a:latin typeface="Avenir Next LT Pro" panose="020B0504020202020204" pitchFamily="34" charset="0"/>
                </a:endParaRPr>
              </a:p>
            </p:txBody>
          </p:sp>
        </mc:Choice>
        <mc:Fallback xmlns="">
          <p:sp>
            <p:nvSpPr>
              <p:cNvPr id="8" name="CasellaDiTesto 14">
                <a:extLst>
                  <a:ext uri="{FF2B5EF4-FFF2-40B4-BE49-F238E27FC236}">
                    <a16:creationId xmlns:a16="http://schemas.microsoft.com/office/drawing/2014/main" id="{B9EFFA83-22F6-3E1A-EF83-696FD079C9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826" y="3862074"/>
                <a:ext cx="4509655" cy="1107996"/>
              </a:xfrm>
              <a:prstGeom prst="rect">
                <a:avLst/>
              </a:prstGeom>
              <a:blipFill>
                <a:blip r:embed="rId4"/>
                <a:stretch>
                  <a:fillRect t="-2198" r="-557" b="-7692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4">
                <a:extLst>
                  <a:ext uri="{FF2B5EF4-FFF2-40B4-BE49-F238E27FC236}">
                    <a16:creationId xmlns:a16="http://schemas.microsoft.com/office/drawing/2014/main" id="{99A84327-BA21-A34F-A052-AA95C8AF10AD}"/>
                  </a:ext>
                </a:extLst>
              </p:cNvPr>
              <p:cNvSpPr txBox="1"/>
              <p:nvPr/>
            </p:nvSpPr>
            <p:spPr>
              <a:xfrm>
                <a:off x="325693" y="1179728"/>
                <a:ext cx="3028336" cy="849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sz="2400" dirty="0"/>
                        <m:t>∝</m:t>
                      </m:r>
                      <m:r>
                        <a:rPr lang="it-IT" sz="2400" b="0" i="0" dirty="0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it-IT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9" name="CasellaDiTesto 4">
                <a:extLst>
                  <a:ext uri="{FF2B5EF4-FFF2-40B4-BE49-F238E27FC236}">
                    <a16:creationId xmlns:a16="http://schemas.microsoft.com/office/drawing/2014/main" id="{99A84327-BA21-A34F-A052-AA95C8AF10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693" y="1179728"/>
                <a:ext cx="3028336" cy="849015"/>
              </a:xfrm>
              <a:prstGeom prst="rect">
                <a:avLst/>
              </a:prstGeom>
              <a:blipFill>
                <a:blip r:embed="rId5"/>
                <a:stretch>
                  <a:fillRect b="-746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sellaDiTesto 13">
            <a:extLst>
              <a:ext uri="{FF2B5EF4-FFF2-40B4-BE49-F238E27FC236}">
                <a16:creationId xmlns:a16="http://schemas.microsoft.com/office/drawing/2014/main" id="{0A9D3005-E7F7-06B9-D0E9-E70DC880D69C}"/>
              </a:ext>
            </a:extLst>
          </p:cNvPr>
          <p:cNvSpPr txBox="1"/>
          <p:nvPr/>
        </p:nvSpPr>
        <p:spPr>
          <a:xfrm>
            <a:off x="1670591" y="1462592"/>
            <a:ext cx="31963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latin typeface="Avenir Next LT Pro" panose="020B0504020202020204" pitchFamily="34" charset="0"/>
              </a:rPr>
              <a:t>Losses</a:t>
            </a:r>
            <a:r>
              <a:rPr lang="it-IT" dirty="0">
                <a:latin typeface="Avenir Next LT Pro" panose="020B0504020202020204" pitchFamily="34" charset="0"/>
              </a:rPr>
              <a:t> on the sample</a:t>
            </a:r>
            <a:endParaRPr lang="it-IT" dirty="0"/>
          </a:p>
        </p:txBody>
      </p:sp>
      <p:sp>
        <p:nvSpPr>
          <p:cNvPr id="11" name="CasellaDiTesto 15">
            <a:extLst>
              <a:ext uri="{FF2B5EF4-FFF2-40B4-BE49-F238E27FC236}">
                <a16:creationId xmlns:a16="http://schemas.microsoft.com/office/drawing/2014/main" id="{8647C5A6-E3DC-6D18-9DC8-267745882904}"/>
              </a:ext>
            </a:extLst>
          </p:cNvPr>
          <p:cNvSpPr txBox="1"/>
          <p:nvPr/>
        </p:nvSpPr>
        <p:spPr>
          <a:xfrm>
            <a:off x="2483428" y="2258374"/>
            <a:ext cx="19804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latin typeface="Avenir Next LT Pro" panose="020B0504020202020204" pitchFamily="34" charset="0"/>
              </a:rPr>
              <a:t>Losses</a:t>
            </a:r>
            <a:r>
              <a:rPr lang="it-IT" dirty="0">
                <a:latin typeface="Avenir Next LT Pro" panose="020B0504020202020204" pitchFamily="34" charset="0"/>
              </a:rPr>
              <a:t> in the </a:t>
            </a:r>
            <a:r>
              <a:rPr lang="it-IT" dirty="0" err="1">
                <a:latin typeface="Avenir Next LT Pro" panose="020B0504020202020204" pitchFamily="34" charset="0"/>
              </a:rPr>
              <a:t>rest</a:t>
            </a:r>
            <a:endParaRPr lang="it-IT" dirty="0">
              <a:latin typeface="Avenir Next LT Pro" panose="020B0504020202020204" pitchFamily="34" charset="0"/>
            </a:endParaRPr>
          </a:p>
          <a:p>
            <a:r>
              <a:rPr lang="it-IT" dirty="0">
                <a:latin typeface="Avenir Next LT Pro" panose="020B0504020202020204" pitchFamily="34" charset="0"/>
              </a:rPr>
              <a:t>of the </a:t>
            </a:r>
            <a:r>
              <a:rPr lang="it-IT" dirty="0" err="1">
                <a:latin typeface="Avenir Next LT Pro" panose="020B0504020202020204" pitchFamily="34" charset="0"/>
              </a:rPr>
              <a:t>cavity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7">
                <a:extLst>
                  <a:ext uri="{FF2B5EF4-FFF2-40B4-BE49-F238E27FC236}">
                    <a16:creationId xmlns:a16="http://schemas.microsoft.com/office/drawing/2014/main" id="{E769FE81-677F-31E4-CF55-8F09604B19BF}"/>
                  </a:ext>
                </a:extLst>
              </p:cNvPr>
              <p:cNvSpPr txBox="1"/>
              <p:nvPr/>
            </p:nvSpPr>
            <p:spPr>
              <a:xfrm>
                <a:off x="325693" y="2130066"/>
                <a:ext cx="2230694" cy="8486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it-IT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62F33">
                              <a:lumMod val="50000"/>
                              <a:lumOff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  <m:r>
                        <a:rPr kumimoji="0" lang="it-IT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it-IT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+mn-ea"/>
                          <a:cs typeface="+mn-cs"/>
                        </a:rPr>
                        <m:t>∝</m:t>
                      </m:r>
                      <m:f>
                        <m:fPr>
                          <m:ctrlPr>
                            <a:rPr kumimoji="0" lang="it-IT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it-IT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kumimoji="0" lang="it-IT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it-IT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𝑄</m:t>
                              </m:r>
                            </m:e>
                            <m:sub>
                              <m:r>
                                <a:rPr kumimoji="0" lang="it-IT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𝑚𝑒𝑡</m:t>
                              </m:r>
                            </m:sub>
                          </m:sSub>
                        </m:den>
                      </m:f>
                      <m:r>
                        <a:rPr kumimoji="0" lang="it-IT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it-IT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it-IT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kumimoji="0" lang="it-IT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it-IT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𝑄</m:t>
                              </m:r>
                            </m:e>
                            <m:sub>
                              <m:r>
                                <a:rPr kumimoji="0" lang="it-IT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it-IT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CasellaDiTesto 17">
                <a:extLst>
                  <a:ext uri="{FF2B5EF4-FFF2-40B4-BE49-F238E27FC236}">
                    <a16:creationId xmlns:a16="http://schemas.microsoft.com/office/drawing/2014/main" id="{E769FE81-677F-31E4-CF55-8F09604B19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693" y="2130066"/>
                <a:ext cx="2230694" cy="848630"/>
              </a:xfrm>
              <a:prstGeom prst="rect">
                <a:avLst/>
              </a:prstGeom>
              <a:blipFill>
                <a:blip r:embed="rId6"/>
                <a:stretch>
                  <a:fillRect l="-565" b="-735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sellaDiTesto 14">
            <a:extLst>
              <a:ext uri="{FF2B5EF4-FFF2-40B4-BE49-F238E27FC236}">
                <a16:creationId xmlns:a16="http://schemas.microsoft.com/office/drawing/2014/main" id="{AD677FF8-B52F-184B-8FB5-28DA307D2D84}"/>
              </a:ext>
            </a:extLst>
          </p:cNvPr>
          <p:cNvSpPr txBox="1"/>
          <p:nvPr/>
        </p:nvSpPr>
        <p:spPr>
          <a:xfrm>
            <a:off x="453825" y="5163361"/>
            <a:ext cx="4509655" cy="430887"/>
          </a:xfrm>
          <a:prstGeom prst="rect">
            <a:avLst/>
          </a:prstGeom>
          <a:solidFill>
            <a:schemeClr val="accent2"/>
          </a:solidFill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Avenir Next LT Pro" panose="020B0504020202020204" pitchFamily="34" charset="0"/>
              </a:rPr>
              <a:t>Pure copper as reference material</a:t>
            </a:r>
          </a:p>
        </p:txBody>
      </p:sp>
    </p:spTree>
    <p:extLst>
      <p:ext uri="{BB962C8B-B14F-4D97-AF65-F5344CB8AC3E}">
        <p14:creationId xmlns:p14="http://schemas.microsoft.com/office/powerpoint/2010/main" val="29727147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CEE79C-75C9-37CC-B669-6808B90E3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96BBC0-6A7E-06BC-E184-B6E312118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26</a:t>
            </a:fld>
            <a:endParaRPr lang="it-IT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124A5AC-6EF5-F44F-61AE-ADB7BE816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/>
          <a:lstStyle/>
          <a:p>
            <a:r>
              <a:rPr lang="en-GB" dirty="0"/>
              <a:t>Measurements</a:t>
            </a:r>
          </a:p>
        </p:txBody>
      </p:sp>
      <p:pic>
        <p:nvPicPr>
          <p:cNvPr id="6" name="Immagine 4" descr="Immagine che contiene testo, elettronico, schermo, computer&#10;&#10;Descrizione generata automaticamente">
            <a:extLst>
              <a:ext uri="{FF2B5EF4-FFF2-40B4-BE49-F238E27FC236}">
                <a16:creationId xmlns:a16="http://schemas.microsoft.com/office/drawing/2014/main" id="{446E4ADA-D2AE-0613-70DB-A998192C0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" r="3737"/>
          <a:stretch/>
        </p:blipFill>
        <p:spPr>
          <a:xfrm>
            <a:off x="5257800" y="721471"/>
            <a:ext cx="6435956" cy="3120557"/>
          </a:xfrm>
          <a:prstGeom prst="rect">
            <a:avLst/>
          </a:prstGeom>
        </p:spPr>
      </p:pic>
      <p:sp>
        <p:nvSpPr>
          <p:cNvPr id="7" name="CasellaDiTesto 5">
            <a:extLst>
              <a:ext uri="{FF2B5EF4-FFF2-40B4-BE49-F238E27FC236}">
                <a16:creationId xmlns:a16="http://schemas.microsoft.com/office/drawing/2014/main" id="{E36A1308-2DB9-231C-706B-ADC36FD3C259}"/>
              </a:ext>
            </a:extLst>
          </p:cNvPr>
          <p:cNvSpPr txBox="1"/>
          <p:nvPr/>
        </p:nvSpPr>
        <p:spPr>
          <a:xfrm>
            <a:off x="5165723" y="3878576"/>
            <a:ext cx="6797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800" b="0" i="0" u="none" strike="noStrike" baseline="0" dirty="0">
                <a:latin typeface="Avenir Next LT Pro" panose="020B0504020202020204" pitchFamily="34" charset="0"/>
              </a:rPr>
              <a:t>ROHDE&amp; SCHWARZ ZNB 20 - Vector Analyzer 100 </a:t>
            </a:r>
            <a:r>
              <a:rPr lang="it-IT" sz="1800" b="0" i="0" u="none" strike="noStrike" baseline="0" dirty="0">
                <a:latin typeface="Avenir Next LT Pro" panose="020B0504020202020204" pitchFamily="34" charset="0"/>
              </a:rPr>
              <a:t>kHz-20 GHz</a:t>
            </a:r>
            <a:endParaRPr lang="it-IT" dirty="0">
              <a:latin typeface="Avenir Next LT Pro" panose="020B0504020202020204" pitchFamily="34" charset="0"/>
            </a:endParaRPr>
          </a:p>
        </p:txBody>
      </p:sp>
      <p:pic>
        <p:nvPicPr>
          <p:cNvPr id="8" name="Immagine 7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247FEB11-D888-EDFA-06F2-6D0D83A966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94" y="4402507"/>
            <a:ext cx="4506333" cy="2007969"/>
          </a:xfrm>
          <a:prstGeom prst="rect">
            <a:avLst/>
          </a:prstGeom>
        </p:spPr>
      </p:pic>
      <p:pic>
        <p:nvPicPr>
          <p:cNvPr id="9" name="Immagine 9">
            <a:extLst>
              <a:ext uri="{FF2B5EF4-FFF2-40B4-BE49-F238E27FC236}">
                <a16:creationId xmlns:a16="http://schemas.microsoft.com/office/drawing/2014/main" id="{896D6FD2-4D3E-A043-E0A3-595979413D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76" y="930171"/>
            <a:ext cx="4807947" cy="2703155"/>
          </a:xfrm>
          <a:prstGeom prst="rect">
            <a:avLst/>
          </a:prstGeom>
        </p:spPr>
      </p:pic>
      <p:pic>
        <p:nvPicPr>
          <p:cNvPr id="10" name="Immagine 10" descr="Immagine che contiene pavimento&#10;&#10;Descrizione generata automaticamente">
            <a:extLst>
              <a:ext uri="{FF2B5EF4-FFF2-40B4-BE49-F238E27FC236}">
                <a16:creationId xmlns:a16="http://schemas.microsoft.com/office/drawing/2014/main" id="{D62F922C-48AF-8240-A50C-36DED60D28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0" t="36386" r="41685" b="13009"/>
          <a:stretch/>
        </p:blipFill>
        <p:spPr>
          <a:xfrm>
            <a:off x="1575382" y="4247908"/>
            <a:ext cx="2372733" cy="195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59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E5A60-BD2C-8BC9-D462-E2D064285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7FE289-5319-31C6-2FDF-57D9B0693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27</a:t>
            </a:fld>
            <a:endParaRPr lang="it-IT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3FF92FB-1117-1C60-F039-61E981B3A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/>
          <a:lstStyle/>
          <a:p>
            <a:r>
              <a:rPr lang="en-GB" dirty="0"/>
              <a:t>Measurement results</a:t>
            </a:r>
            <a:endParaRPr lang="en-IT" dirty="0"/>
          </a:p>
        </p:txBody>
      </p:sp>
      <p:pic>
        <p:nvPicPr>
          <p:cNvPr id="6" name="Immagine 6">
            <a:extLst>
              <a:ext uri="{FF2B5EF4-FFF2-40B4-BE49-F238E27FC236}">
                <a16:creationId xmlns:a16="http://schemas.microsoft.com/office/drawing/2014/main" id="{2B15EF27-2A1E-895F-F943-DDA3C457B0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73603"/>
            <a:ext cx="5960150" cy="4470114"/>
          </a:xfrm>
          <a:prstGeom prst="rect">
            <a:avLst/>
          </a:prstGeom>
        </p:spPr>
      </p:pic>
      <p:pic>
        <p:nvPicPr>
          <p:cNvPr id="8" name="Immagine 14">
            <a:extLst>
              <a:ext uri="{FF2B5EF4-FFF2-40B4-BE49-F238E27FC236}">
                <a16:creationId xmlns:a16="http://schemas.microsoft.com/office/drawing/2014/main" id="{C16234FE-8BC5-D2B8-1FFF-672F87911F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t="969"/>
          <a:stretch/>
        </p:blipFill>
        <p:spPr>
          <a:xfrm>
            <a:off x="5739462" y="1117387"/>
            <a:ext cx="6356556" cy="484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3545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E5A60-BD2C-8BC9-D462-E2D064285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7FE289-5319-31C6-2FDF-57D9B0693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28</a:t>
            </a:fld>
            <a:endParaRPr lang="it-IT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3FF92FB-1117-1C60-F039-61E981B3A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/>
          <a:lstStyle/>
          <a:p>
            <a:r>
              <a:rPr lang="en-GB" dirty="0"/>
              <a:t>Measurement results</a:t>
            </a:r>
            <a:endParaRPr lang="en-IT" dirty="0"/>
          </a:p>
        </p:txBody>
      </p:sp>
      <p:sp>
        <p:nvSpPr>
          <p:cNvPr id="28" name="CasellaDiTesto 9">
            <a:extLst>
              <a:ext uri="{FF2B5EF4-FFF2-40B4-BE49-F238E27FC236}">
                <a16:creationId xmlns:a16="http://schemas.microsoft.com/office/drawing/2014/main" id="{C7E5A4C4-1A91-C9AE-DDD0-A44A182BC445}"/>
              </a:ext>
            </a:extLst>
          </p:cNvPr>
          <p:cNvSpPr txBox="1"/>
          <p:nvPr/>
        </p:nvSpPr>
        <p:spPr>
          <a:xfrm>
            <a:off x="7620590" y="783721"/>
            <a:ext cx="4112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venir Next LT Pro" panose="020B0504020202020204" pitchFamily="34" charset="0"/>
              </a:rPr>
              <a:t>LIPSS conductivity value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sellaDiTesto 30">
                <a:extLst>
                  <a:ext uri="{FF2B5EF4-FFF2-40B4-BE49-F238E27FC236}">
                    <a16:creationId xmlns:a16="http://schemas.microsoft.com/office/drawing/2014/main" id="{925DA8FE-99BE-FA26-E1A4-39BF33945AE4}"/>
                  </a:ext>
                </a:extLst>
              </p:cNvPr>
              <p:cNvSpPr txBox="1"/>
              <p:nvPr/>
            </p:nvSpPr>
            <p:spPr>
              <a:xfrm>
                <a:off x="10366839" y="2336073"/>
                <a:ext cx="1170038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2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it-IT" sz="20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≈2</m:t>
                      </m:r>
                      <m:r>
                        <a:rPr lang="it-IT" sz="20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it-IT" sz="20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it-IT" dirty="0">
                  <a:solidFill>
                    <a:srgbClr val="0000FF"/>
                  </a:solidFill>
                  <a:latin typeface="Calibri Light" panose="020F0302020204030204"/>
                </a:endParaRPr>
              </a:p>
            </p:txBody>
          </p:sp>
        </mc:Choice>
        <mc:Fallback xmlns="">
          <p:sp>
            <p:nvSpPr>
              <p:cNvPr id="33" name="CasellaDiTesto 30">
                <a:extLst>
                  <a:ext uri="{FF2B5EF4-FFF2-40B4-BE49-F238E27FC236}">
                    <a16:creationId xmlns:a16="http://schemas.microsoft.com/office/drawing/2014/main" id="{925DA8FE-99BE-FA26-E1A4-39BF33945A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6839" y="2336073"/>
                <a:ext cx="1170038" cy="400110"/>
              </a:xfrm>
              <a:prstGeom prst="rect">
                <a:avLst/>
              </a:prstGeom>
              <a:blipFill>
                <a:blip r:embed="rId2"/>
                <a:stretch>
                  <a:fillRect r="-1075" b="-12121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CasellaDiTesto 31">
            <a:extLst>
              <a:ext uri="{FF2B5EF4-FFF2-40B4-BE49-F238E27FC236}">
                <a16:creationId xmlns:a16="http://schemas.microsoft.com/office/drawing/2014/main" id="{1AA60FF8-5CF1-7A0E-AA21-773B972667B8}"/>
              </a:ext>
            </a:extLst>
          </p:cNvPr>
          <p:cNvSpPr txBox="1"/>
          <p:nvPr/>
        </p:nvSpPr>
        <p:spPr>
          <a:xfrm>
            <a:off x="7189144" y="2356176"/>
            <a:ext cx="33759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venir Next LT Pro" panose="020B0504020202020204" pitchFamily="34" charset="0"/>
              </a:rPr>
              <a:t>Estimated average roughness</a:t>
            </a:r>
            <a:endParaRPr lang="en-US" dirty="0">
              <a:solidFill>
                <a:srgbClr val="0000FF"/>
              </a:solidFill>
              <a:latin typeface="Calibri Light" panose="020F0302020204030204"/>
            </a:endParaRPr>
          </a:p>
        </p:txBody>
      </p:sp>
      <p:pic>
        <p:nvPicPr>
          <p:cNvPr id="20" name="Immagine 9">
            <a:extLst>
              <a:ext uri="{FF2B5EF4-FFF2-40B4-BE49-F238E27FC236}">
                <a16:creationId xmlns:a16="http://schemas.microsoft.com/office/drawing/2014/main" id="{17E96630-F121-5F27-AFF1-407CDC7F4F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27" y="654531"/>
            <a:ext cx="7177284" cy="52314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FDA38D8-94F3-EBA9-3D71-C9D110C4B44A}"/>
                  </a:ext>
                </a:extLst>
              </p:cNvPr>
              <p:cNvSpPr txBox="1"/>
              <p:nvPr/>
            </p:nvSpPr>
            <p:spPr>
              <a:xfrm>
                <a:off x="96370" y="5956240"/>
                <a:ext cx="6761547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2000" dirty="0">
                    <a:latin typeface="Avenir Next LT Pro" panose="020B0504020202020204" pitchFamily="34" charset="0"/>
                  </a:rPr>
                  <a:t>LIPSS: Linear polarization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≈1030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𝑛𝑚</m:t>
                    </m:r>
                  </m:oMath>
                </a14:m>
                <a:r>
                  <a:rPr lang="it-IT" sz="2000" dirty="0">
                    <a:latin typeface="Avenir Next LT Pro" panose="020B05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𝑚𝑚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it-IT" sz="2000" dirty="0">
                    <a:latin typeface="Avenir Next LT Pro" panose="020B0504020202020204" pitchFamily="34" charset="0"/>
                  </a:rPr>
                  <a:t> in air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FDA38D8-94F3-EBA9-3D71-C9D110C4B4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70" y="5956240"/>
                <a:ext cx="6761547" cy="400110"/>
              </a:xfrm>
              <a:prstGeom prst="rect">
                <a:avLst/>
              </a:prstGeom>
              <a:blipFill>
                <a:blip r:embed="rId4"/>
                <a:stretch>
                  <a:fillRect l="-938" t="-6061" r="-563" b="-24242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ella 4">
                <a:extLst>
                  <a:ext uri="{FF2B5EF4-FFF2-40B4-BE49-F238E27FC236}">
                    <a16:creationId xmlns:a16="http://schemas.microsoft.com/office/drawing/2014/main" id="{28CB4B4C-BEE4-CE0E-743B-D211902F3FE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2090526"/>
                  </p:ext>
                </p:extLst>
              </p:nvPr>
            </p:nvGraphicFramePr>
            <p:xfrm>
              <a:off x="7133357" y="1367067"/>
              <a:ext cx="4454014" cy="885127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227007">
                      <a:extLst>
                        <a:ext uri="{9D8B030D-6E8A-4147-A177-3AD203B41FA5}">
                          <a16:colId xmlns:a16="http://schemas.microsoft.com/office/drawing/2014/main" val="2455050926"/>
                        </a:ext>
                      </a:extLst>
                    </a:gridCol>
                    <a:gridCol w="2227007">
                      <a:extLst>
                        <a:ext uri="{9D8B030D-6E8A-4147-A177-3AD203B41FA5}">
                          <a16:colId xmlns:a16="http://schemas.microsoft.com/office/drawing/2014/main" val="121047395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Calibri Light" panose="020F03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Calibri Light" panose="020F03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Calibri Light" panose="020F03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Calibri Light" panose="020F03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Calibri Light" panose="020F03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Calibri Light" panose="020F03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Calibri Light" panose="020F03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Calibri Light" panose="020F03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Calibri Light" panose="020F0302020204030204"/>
                            </a:defRPr>
                          </a:lvl9pPr>
                        </a:lstStyle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2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22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𝝈</m:t>
                                    </m:r>
                                  </m:e>
                                  <m:sub>
                                    <m:r>
                                      <a:rPr lang="it-IT" sz="2200" b="1" i="1" smtClean="0">
                                        <a:latin typeface="Cambria Math" panose="02040503050406030204" pitchFamily="18" charset="0"/>
                                      </a:rPr>
                                      <m:t>𝒆𝒙𝒑</m:t>
                                    </m:r>
                                  </m:sub>
                                </m:sSub>
                                <m:r>
                                  <a:rPr lang="it-IT" sz="2200" b="1" i="0" smtClean="0">
                                    <a:latin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it-IT" sz="2200" b="1" i="0" smtClean="0">
                                    <a:latin typeface="Cambria Math" panose="02040503050406030204" pitchFamily="18" charset="0"/>
                                  </a:rPr>
                                  <m:t>𝐒</m:t>
                                </m:r>
                                <m:r>
                                  <a:rPr lang="it-IT" sz="2200" b="1" i="0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it-IT" sz="2200" b="1" i="0" smtClean="0">
                                    <a:latin typeface="Cambria Math" panose="02040503050406030204" pitchFamily="18" charset="0"/>
                                  </a:rPr>
                                  <m:t>𝐦</m:t>
                                </m:r>
                                <m:r>
                                  <a:rPr lang="it-IT" sz="2200" b="1" i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it-IT" sz="2200" dirty="0"/>
                        </a:p>
                      </a:txBody>
                      <a:tcPr>
                        <a:lnL w="12700" cmpd="sng">
                          <a:solidFill>
                            <a:srgbClr val="50B4C8"/>
                          </a:solidFill>
                        </a:lnL>
                        <a:lnR w="12700" cmpd="sng">
                          <a:solidFill>
                            <a:srgbClr val="50B4C8"/>
                          </a:solidFill>
                        </a:lnR>
                        <a:lnT w="12700" cmpd="sng">
                          <a:solidFill>
                            <a:srgbClr val="50B4C8"/>
                          </a:solidFill>
                        </a:lnT>
                        <a:lnB w="25400" cmpd="sng">
                          <a:solidFill>
                            <a:srgbClr val="50B4C8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Calibri Light" panose="020F03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Calibri Light" panose="020F03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Calibri Light" panose="020F03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Calibri Light" panose="020F03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Calibri Light" panose="020F03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Calibri Light" panose="020F03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Calibri Light" panose="020F03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Calibri Light" panose="020F03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Calibri Light" panose="020F0302020204030204"/>
                            </a:defRPr>
                          </a:lvl9pPr>
                        </a:lstStyle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2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22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𝝈</m:t>
                                    </m:r>
                                  </m:e>
                                  <m:sub>
                                    <m:r>
                                      <a:rPr lang="it-IT" sz="22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𝒓𝒐𝒖𝒈𝒉</m:t>
                                    </m:r>
                                  </m:sub>
                                </m:sSub>
                                <m:r>
                                  <a:rPr lang="it-IT" sz="2200" b="1" i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it-IT" sz="2200" b="1" i="0" smtClean="0">
                                    <a:latin typeface="Cambria Math" panose="02040503050406030204" pitchFamily="18" charset="0"/>
                                  </a:rPr>
                                  <m:t>𝐒</m:t>
                                </m:r>
                                <m:r>
                                  <a:rPr lang="it-IT" sz="2200" b="1" i="0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it-IT" sz="2200" b="1" i="0" smtClean="0">
                                    <a:latin typeface="Cambria Math" panose="02040503050406030204" pitchFamily="18" charset="0"/>
                                  </a:rPr>
                                  <m:t>𝐦</m:t>
                                </m:r>
                                <m:r>
                                  <a:rPr lang="it-IT" sz="2200" b="1" i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it-IT" sz="2200" dirty="0"/>
                        </a:p>
                      </a:txBody>
                      <a:tcPr>
                        <a:lnL w="12700" cmpd="sng">
                          <a:solidFill>
                            <a:srgbClr val="50B4C8"/>
                          </a:solidFill>
                        </a:lnL>
                        <a:lnR w="12700" cmpd="sng">
                          <a:solidFill>
                            <a:srgbClr val="50B4C8"/>
                          </a:solidFill>
                        </a:lnR>
                        <a:lnT w="12700" cmpd="sng">
                          <a:solidFill>
                            <a:srgbClr val="50B4C8"/>
                          </a:solidFill>
                        </a:lnT>
                        <a:lnB w="25400" cmpd="sng">
                          <a:solidFill>
                            <a:srgbClr val="50B4C8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27123423"/>
                      </a:ext>
                    </a:extLst>
                  </a:tr>
                  <a:tr h="37084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 Light" panose="020F03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 Light" panose="020F03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 Light" panose="020F03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 Light" panose="020F03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 Light" panose="020F03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 Light" panose="020F03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 Light" panose="020F03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 Light" panose="020F03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 Light" panose="020F0302020204030204"/>
                            </a:defRPr>
                          </a:lvl9pPr>
                        </a:lstStyle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it-IT" sz="220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2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2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.05</m:t>
                                    </m:r>
                                    <m:r>
                                      <a:rPr lang="it-IT" sz="2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±0</m:t>
                                    </m:r>
                                    <m:r>
                                      <a:rPr lang="en-US" sz="2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.30</m:t>
                                    </m:r>
                                    <m:r>
                                      <a:rPr lang="it-IT" sz="2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∙</m:t>
                                    </m:r>
                                    <m:r>
                                      <a:rPr lang="it-IT" sz="2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it-IT" sz="2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it-IT" sz="22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mpd="sng">
                          <a:solidFill>
                            <a:srgbClr val="50B4C8"/>
                          </a:solidFill>
                        </a:lnL>
                        <a:lnR w="12700" cmpd="sng">
                          <a:solidFill>
                            <a:srgbClr val="50B4C8"/>
                          </a:solidFill>
                        </a:lnR>
                        <a:lnT w="25400" cmpd="sng">
                          <a:solidFill>
                            <a:srgbClr val="50B4C8"/>
                          </a:solidFill>
                        </a:lnT>
                        <a:lnB w="12700" cmpd="sng">
                          <a:solidFill>
                            <a:srgbClr val="50B4C8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50B4C8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 Light" panose="020F03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 Light" panose="020F03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 Light" panose="020F03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 Light" panose="020F03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 Light" panose="020F03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 Light" panose="020F03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 Light" panose="020F03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 Light" panose="020F03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 Light" panose="020F0302020204030204"/>
                            </a:defRPr>
                          </a:lvl9pPr>
                        </a:lstStyle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it-IT" sz="2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22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it-IT" sz="2200" b="0" i="1" smtClean="0">
                                        <a:latin typeface="Cambria Math" panose="02040503050406030204" pitchFamily="18" charset="0"/>
                                      </a:rPr>
                                      <m:t>40</m:t>
                                    </m:r>
                                    <m:r>
                                      <a:rPr lang="it-IT" sz="2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∙</m:t>
                                    </m:r>
                                    <m:r>
                                      <a:rPr lang="it-IT" sz="22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it-IT" sz="2200" b="0" i="1" smtClean="0"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it-IT" sz="2200" dirty="0"/>
                        </a:p>
                      </a:txBody>
                      <a:tcPr>
                        <a:lnL w="12700" cmpd="sng">
                          <a:solidFill>
                            <a:srgbClr val="50B4C8"/>
                          </a:solidFill>
                        </a:lnL>
                        <a:lnR w="12700" cmpd="sng">
                          <a:solidFill>
                            <a:srgbClr val="50B4C8"/>
                          </a:solidFill>
                        </a:lnR>
                        <a:lnT w="25400" cmpd="sng">
                          <a:solidFill>
                            <a:srgbClr val="50B4C8"/>
                          </a:solidFill>
                        </a:lnT>
                        <a:lnB w="12700" cmpd="sng">
                          <a:solidFill>
                            <a:srgbClr val="50B4C8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50B4C8">
                            <a:alpha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5076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ella 4">
                <a:extLst>
                  <a:ext uri="{FF2B5EF4-FFF2-40B4-BE49-F238E27FC236}">
                    <a16:creationId xmlns:a16="http://schemas.microsoft.com/office/drawing/2014/main" id="{28CB4B4C-BEE4-CE0E-743B-D211902F3FE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2090526"/>
                  </p:ext>
                </p:extLst>
              </p:nvPr>
            </p:nvGraphicFramePr>
            <p:xfrm>
              <a:off x="7133357" y="1367067"/>
              <a:ext cx="4454014" cy="885127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227007">
                      <a:extLst>
                        <a:ext uri="{9D8B030D-6E8A-4147-A177-3AD203B41FA5}">
                          <a16:colId xmlns:a16="http://schemas.microsoft.com/office/drawing/2014/main" val="2455050926"/>
                        </a:ext>
                      </a:extLst>
                    </a:gridCol>
                    <a:gridCol w="2227007">
                      <a:extLst>
                        <a:ext uri="{9D8B030D-6E8A-4147-A177-3AD203B41FA5}">
                          <a16:colId xmlns:a16="http://schemas.microsoft.com/office/drawing/2014/main" val="1210473959"/>
                        </a:ext>
                      </a:extLst>
                    </a:gridCol>
                  </a:tblGrid>
                  <a:tr h="458407">
                    <a:tc>
                      <a:txBody>
                        <a:bodyPr/>
                        <a:lstStyle/>
                        <a:p>
                          <a:endParaRPr lang="en-IT"/>
                        </a:p>
                      </a:txBody>
                      <a:tcPr>
                        <a:lnL w="12700" cmpd="sng">
                          <a:solidFill>
                            <a:srgbClr val="50B4C8"/>
                          </a:solidFill>
                        </a:lnL>
                        <a:lnR w="12700" cmpd="sng">
                          <a:solidFill>
                            <a:srgbClr val="50B4C8"/>
                          </a:solidFill>
                        </a:lnR>
                        <a:lnT w="12700" cmpd="sng">
                          <a:solidFill>
                            <a:srgbClr val="50B4C8"/>
                          </a:solidFill>
                        </a:lnT>
                        <a:lnB w="25400" cmpd="sng">
                          <a:solidFill>
                            <a:srgbClr val="50B4C8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r="-100568" b="-945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IT"/>
                        </a:p>
                      </a:txBody>
                      <a:tcPr>
                        <a:lnL w="12700" cmpd="sng">
                          <a:solidFill>
                            <a:srgbClr val="50B4C8"/>
                          </a:solidFill>
                        </a:lnL>
                        <a:lnR w="12700" cmpd="sng">
                          <a:solidFill>
                            <a:srgbClr val="50B4C8"/>
                          </a:solidFill>
                        </a:lnR>
                        <a:lnT w="12700" cmpd="sng">
                          <a:solidFill>
                            <a:srgbClr val="50B4C8"/>
                          </a:solidFill>
                        </a:lnT>
                        <a:lnB w="25400" cmpd="sng">
                          <a:solidFill>
                            <a:srgbClr val="50B4C8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00000" r="-568" b="-9459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27123423"/>
                      </a:ext>
                    </a:extLst>
                  </a:tr>
                  <a:tr h="426720">
                    <a:tc>
                      <a:txBody>
                        <a:bodyPr/>
                        <a:lstStyle/>
                        <a:p>
                          <a:endParaRPr lang="en-IT"/>
                        </a:p>
                      </a:txBody>
                      <a:tcPr>
                        <a:lnL w="12700" cmpd="sng">
                          <a:solidFill>
                            <a:srgbClr val="50B4C8"/>
                          </a:solidFill>
                        </a:lnL>
                        <a:lnR w="12700" cmpd="sng">
                          <a:solidFill>
                            <a:srgbClr val="50B4C8"/>
                          </a:solidFill>
                        </a:lnR>
                        <a:lnT w="25400" cmpd="sng">
                          <a:solidFill>
                            <a:srgbClr val="50B4C8"/>
                          </a:solidFill>
                        </a:lnT>
                        <a:lnB w="12700" cmpd="sng">
                          <a:solidFill>
                            <a:srgbClr val="50B4C8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t="-108824" r="-100568" b="-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IT"/>
                        </a:p>
                      </a:txBody>
                      <a:tcPr>
                        <a:lnL w="12700" cmpd="sng">
                          <a:solidFill>
                            <a:srgbClr val="50B4C8"/>
                          </a:solidFill>
                        </a:lnL>
                        <a:lnR w="12700" cmpd="sng">
                          <a:solidFill>
                            <a:srgbClr val="50B4C8"/>
                          </a:solidFill>
                        </a:lnR>
                        <a:lnT w="25400" cmpd="sng">
                          <a:solidFill>
                            <a:srgbClr val="50B4C8"/>
                          </a:solidFill>
                        </a:lnT>
                        <a:lnB w="12700" cmpd="sng">
                          <a:solidFill>
                            <a:srgbClr val="50B4C8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00000" t="-108824" r="-568" b="-29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5076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D6179F45-88DF-6DA4-9509-D3D060E46EB4}"/>
              </a:ext>
            </a:extLst>
          </p:cNvPr>
          <p:cNvSpPr/>
          <p:nvPr/>
        </p:nvSpPr>
        <p:spPr>
          <a:xfrm>
            <a:off x="7248050" y="2745899"/>
            <a:ext cx="42246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/>
              <a:t>LIPSS surface resistance R</a:t>
            </a:r>
            <a:r>
              <a:rPr lang="en-GB" sz="2000" baseline="-25000" dirty="0"/>
              <a:t>s</a:t>
            </a:r>
            <a:r>
              <a:rPr lang="en-GB" sz="2000" dirty="0"/>
              <a:t> = </a:t>
            </a:r>
            <a:r>
              <a:rPr lang="en-US" sz="2000" dirty="0"/>
              <a:t>76 </a:t>
            </a:r>
            <a:r>
              <a:rPr lang="en-US" sz="2000" dirty="0" err="1"/>
              <a:t>mΩ</a:t>
            </a:r>
            <a:endParaRPr lang="en-US" sz="2000" dirty="0"/>
          </a:p>
          <a:p>
            <a:pPr algn="ctr"/>
            <a:r>
              <a:rPr lang="en-US" sz="2000" dirty="0"/>
              <a:t>Skin depth = 1.25 </a:t>
            </a:r>
            <a:r>
              <a:rPr lang="en-US" sz="2000" dirty="0" err="1"/>
              <a:t>μm</a:t>
            </a:r>
            <a:r>
              <a:rPr lang="en-US" sz="2000" dirty="0"/>
              <a:t> at 15GHz</a:t>
            </a:r>
            <a:endParaRPr lang="en-IT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7">
                <a:extLst>
                  <a:ext uri="{FF2B5EF4-FFF2-40B4-BE49-F238E27FC236}">
                    <a16:creationId xmlns:a16="http://schemas.microsoft.com/office/drawing/2014/main" id="{5B6BEEE4-0C08-5C99-9C9A-0ACE14F17D03}"/>
                  </a:ext>
                </a:extLst>
              </p:cNvPr>
              <p:cNvSpPr txBox="1"/>
              <p:nvPr/>
            </p:nvSpPr>
            <p:spPr>
              <a:xfrm>
                <a:off x="976257" y="3699685"/>
                <a:ext cx="2977471" cy="125290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num>
                        <m:den>
                          <m:sSub>
                            <m:sSubPr>
                              <m:ctrlPr>
                                <a:rPr lang="it-IT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𝑟𝑒𝑓</m:t>
                              </m:r>
                            </m:sub>
                          </m:sSub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2400" b="0" i="1" smtClean="0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it-IT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ad>
                            <m:radPr>
                              <m:degHide m:val="on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it-IT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it-IT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𝑟𝑒𝑓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rad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2400" b="0" i="1" smtClean="0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</m:oMath>
                  </m:oMathPara>
                </a14:m>
                <a:endParaRPr lang="it-IT" sz="2400" dirty="0">
                  <a:latin typeface="Avenir Next LT Pro" panose="020B0504020202020204" pitchFamily="34" charset="0"/>
                </a:endParaRPr>
              </a:p>
            </p:txBody>
          </p:sp>
        </mc:Choice>
        <mc:Fallback xmlns="">
          <p:sp>
            <p:nvSpPr>
              <p:cNvPr id="2" name="CasellaDiTesto 7">
                <a:extLst>
                  <a:ext uri="{FF2B5EF4-FFF2-40B4-BE49-F238E27FC236}">
                    <a16:creationId xmlns:a16="http://schemas.microsoft.com/office/drawing/2014/main" id="{5B6BEEE4-0C08-5C99-9C9A-0ACE14F17D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257" y="3699685"/>
                <a:ext cx="2977471" cy="1252907"/>
              </a:xfrm>
              <a:prstGeom prst="rect">
                <a:avLst/>
              </a:prstGeom>
              <a:blipFill>
                <a:blip r:embed="rId6"/>
                <a:stretch>
                  <a:fillRect b="-101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Chart, histogram&#10;&#10;Description automatically generated">
            <a:extLst>
              <a:ext uri="{FF2B5EF4-FFF2-40B4-BE49-F238E27FC236}">
                <a16:creationId xmlns:a16="http://schemas.microsoft.com/office/drawing/2014/main" id="{8408EACE-EAEB-B716-511C-B9ED3F120D0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937" r="4928"/>
          <a:stretch/>
        </p:blipFill>
        <p:spPr>
          <a:xfrm>
            <a:off x="7405396" y="3565785"/>
            <a:ext cx="3952588" cy="29953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4">
                <a:extLst>
                  <a:ext uri="{FF2B5EF4-FFF2-40B4-BE49-F238E27FC236}">
                    <a16:creationId xmlns:a16="http://schemas.microsoft.com/office/drawing/2014/main" id="{6B04E632-5B8B-B2C4-C9F4-980B8E750CB3}"/>
                  </a:ext>
                </a:extLst>
              </p:cNvPr>
              <p:cNvSpPr txBox="1"/>
              <p:nvPr/>
            </p:nvSpPr>
            <p:spPr>
              <a:xfrm>
                <a:off x="9677056" y="4894192"/>
                <a:ext cx="1480792" cy="9106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it-IT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it-IT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it-IT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it-IT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  <m:r>
                                <a:rPr lang="it-IT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𝜇𝜔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it-IT" dirty="0">
                  <a:solidFill>
                    <a:prstClr val="black"/>
                  </a:solidFill>
                  <a:latin typeface="Calibri Light" panose="020F0302020204030204"/>
                </a:endParaRPr>
              </a:p>
            </p:txBody>
          </p:sp>
        </mc:Choice>
        <mc:Fallback xmlns="">
          <p:sp>
            <p:nvSpPr>
              <p:cNvPr id="9" name="CasellaDiTesto 4">
                <a:extLst>
                  <a:ext uri="{FF2B5EF4-FFF2-40B4-BE49-F238E27FC236}">
                    <a16:creationId xmlns:a16="http://schemas.microsoft.com/office/drawing/2014/main" id="{6B04E632-5B8B-B2C4-C9F4-980B8E750C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7056" y="4894192"/>
                <a:ext cx="1480792" cy="9106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01258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4F4130-195C-9049-AA98-CE7F2F7C3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7054DF-39D7-4040-B75E-AA0AF009F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29</a:t>
            </a:fld>
            <a:endParaRPr lang="it-IT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1904DD0-F270-294C-96F2-D227495A0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/>
          <a:lstStyle/>
          <a:p>
            <a:r>
              <a:rPr lang="en-US" dirty="0"/>
              <a:t>Second method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C66405-DB87-BF44-BEC6-6CDE93E518CF}"/>
              </a:ext>
            </a:extLst>
          </p:cNvPr>
          <p:cNvSpPr/>
          <p:nvPr/>
        </p:nvSpPr>
        <p:spPr>
          <a:xfrm>
            <a:off x="528611" y="2799121"/>
            <a:ext cx="1113477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Helvetica" pitchFamily="2" charset="0"/>
              </a:rPr>
              <a:t>Sub-THz waveguide attenuation</a:t>
            </a:r>
            <a:endParaRPr lang="en-US" sz="6000" dirty="0">
              <a:solidFill>
                <a:srgbClr val="FF0000"/>
              </a:solidFill>
              <a:effectLst/>
              <a:latin typeface="Helvetica" pitchFamily="2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CF6ECE3-DCA6-7766-99C8-55A3ECDDC13C}"/>
              </a:ext>
            </a:extLst>
          </p:cNvPr>
          <p:cNvCxnSpPr/>
          <p:nvPr/>
        </p:nvCxnSpPr>
        <p:spPr>
          <a:xfrm>
            <a:off x="4527910" y="5156654"/>
            <a:ext cx="1152000" cy="0"/>
          </a:xfrm>
          <a:prstGeom prst="line">
            <a:avLst/>
          </a:prstGeom>
          <a:noFill/>
          <a:ln w="38100" cap="flat" cmpd="sng" algn="ctr">
            <a:solidFill>
              <a:srgbClr val="4D4D4D"/>
            </a:solidFill>
            <a:prstDash val="solid"/>
          </a:ln>
          <a:effectLst/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EBDA818-7F2F-5E6B-31DC-CAF4FB63306F}"/>
              </a:ext>
            </a:extLst>
          </p:cNvPr>
          <p:cNvSpPr txBox="1"/>
          <p:nvPr/>
        </p:nvSpPr>
        <p:spPr>
          <a:xfrm>
            <a:off x="3658357" y="4971988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it-IT" i="1" dirty="0" err="1">
                <a:solidFill>
                  <a:srgbClr val="0055A0"/>
                </a:solidFill>
                <a:latin typeface="Arial"/>
              </a:rPr>
              <a:t>f</a:t>
            </a:r>
            <a:r>
              <a:rPr lang="it-IT" i="1" dirty="0">
                <a:solidFill>
                  <a:srgbClr val="0055A0"/>
                </a:solidFill>
                <a:latin typeface="Arial"/>
              </a:rPr>
              <a:t> </a:t>
            </a:r>
            <a:r>
              <a:rPr lang="it-IT" dirty="0">
                <a:solidFill>
                  <a:srgbClr val="0055A0"/>
                </a:solidFill>
                <a:latin typeface="Arial"/>
              </a:rPr>
              <a:t>[GHz]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2C0FF0-20BA-5E45-A5AE-45BF8B30BDB8}"/>
              </a:ext>
            </a:extLst>
          </p:cNvPr>
          <p:cNvSpPr txBox="1"/>
          <p:nvPr/>
        </p:nvSpPr>
        <p:spPr>
          <a:xfrm>
            <a:off x="3657885" y="5258195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it-IT" i="1" dirty="0">
                <a:solidFill>
                  <a:srgbClr val="0055A0"/>
                </a:solidFill>
                <a:latin typeface="Arial"/>
              </a:rPr>
              <a:t>𝝀 </a:t>
            </a:r>
            <a:r>
              <a:rPr lang="it-IT" dirty="0">
                <a:solidFill>
                  <a:srgbClr val="0055A0"/>
                </a:solidFill>
                <a:latin typeface="Arial"/>
              </a:rPr>
              <a:t>[mm]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765415D-0B26-8C1C-EC83-6ED6960A7DAB}"/>
              </a:ext>
            </a:extLst>
          </p:cNvPr>
          <p:cNvCxnSpPr/>
          <p:nvPr/>
        </p:nvCxnSpPr>
        <p:spPr>
          <a:xfrm>
            <a:off x="6568488" y="5154675"/>
            <a:ext cx="1152000" cy="0"/>
          </a:xfrm>
          <a:prstGeom prst="line">
            <a:avLst/>
          </a:prstGeom>
          <a:noFill/>
          <a:ln w="38100" cap="flat" cmpd="sng" algn="ctr">
            <a:solidFill>
              <a:srgbClr val="4D4D4D"/>
            </a:solidFill>
            <a:prstDash val="solid"/>
          </a:ln>
          <a:effectLst/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778AB0F-282A-0276-CFDD-BEBBEBD8A67F}"/>
              </a:ext>
            </a:extLst>
          </p:cNvPr>
          <p:cNvCxnSpPr/>
          <p:nvPr/>
        </p:nvCxnSpPr>
        <p:spPr>
          <a:xfrm>
            <a:off x="5701588" y="5154677"/>
            <a:ext cx="864000" cy="0"/>
          </a:xfrm>
          <a:prstGeom prst="line">
            <a:avLst/>
          </a:prstGeom>
          <a:noFill/>
          <a:ln w="38100" cap="flat" cmpd="sng" algn="ctr">
            <a:solidFill>
              <a:srgbClr val="4D4D4D"/>
            </a:solidFill>
            <a:prstDash val="sysDot"/>
          </a:ln>
          <a:effectLst/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EF016C4-ADFC-386B-06EC-49BDE6862506}"/>
              </a:ext>
            </a:extLst>
          </p:cNvPr>
          <p:cNvCxnSpPr/>
          <p:nvPr/>
        </p:nvCxnSpPr>
        <p:spPr>
          <a:xfrm>
            <a:off x="4537807" y="5451560"/>
            <a:ext cx="1152000" cy="0"/>
          </a:xfrm>
          <a:prstGeom prst="line">
            <a:avLst/>
          </a:prstGeom>
          <a:noFill/>
          <a:ln w="38100" cap="flat" cmpd="sng" algn="ctr">
            <a:solidFill>
              <a:srgbClr val="4D4D4D"/>
            </a:solidFill>
            <a:prstDash val="solid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DE1FEA6-0C50-B88D-DC1E-03609643B8AD}"/>
              </a:ext>
            </a:extLst>
          </p:cNvPr>
          <p:cNvCxnSpPr/>
          <p:nvPr/>
        </p:nvCxnSpPr>
        <p:spPr>
          <a:xfrm>
            <a:off x="6578385" y="5449581"/>
            <a:ext cx="1152000" cy="0"/>
          </a:xfrm>
          <a:prstGeom prst="line">
            <a:avLst/>
          </a:prstGeom>
          <a:noFill/>
          <a:ln w="38100" cap="flat" cmpd="sng" algn="ctr">
            <a:solidFill>
              <a:srgbClr val="4D4D4D"/>
            </a:solidFill>
            <a:prstDash val="solid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C66CC4D-79B0-7975-AF41-7E0407151D69}"/>
              </a:ext>
            </a:extLst>
          </p:cNvPr>
          <p:cNvCxnSpPr/>
          <p:nvPr/>
        </p:nvCxnSpPr>
        <p:spPr>
          <a:xfrm>
            <a:off x="5711485" y="5449583"/>
            <a:ext cx="864000" cy="0"/>
          </a:xfrm>
          <a:prstGeom prst="line">
            <a:avLst/>
          </a:prstGeom>
          <a:noFill/>
          <a:ln w="38100" cap="flat" cmpd="sng" algn="ctr">
            <a:solidFill>
              <a:srgbClr val="4D4D4D"/>
            </a:solidFill>
            <a:prstDash val="sysDot"/>
          </a:ln>
          <a:effectLst/>
        </p:spPr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43A45B5-4587-99C4-CDF2-E9AEC3E55841}"/>
              </a:ext>
            </a:extLst>
          </p:cNvPr>
          <p:cNvSpPr txBox="1"/>
          <p:nvPr/>
        </p:nvSpPr>
        <p:spPr>
          <a:xfrm>
            <a:off x="4404715" y="475602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it-IT" i="1" dirty="0">
                <a:solidFill>
                  <a:srgbClr val="0055A0"/>
                </a:solidFill>
                <a:latin typeface="Arial"/>
              </a:rPr>
              <a:t>5</a:t>
            </a:r>
            <a:endParaRPr lang="it-IT" dirty="0">
              <a:solidFill>
                <a:srgbClr val="0055A0"/>
              </a:solidFill>
              <a:latin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E41197B-0D4F-EB8A-0C45-94293B0974DD}"/>
              </a:ext>
            </a:extLst>
          </p:cNvPr>
          <p:cNvSpPr txBox="1"/>
          <p:nvPr/>
        </p:nvSpPr>
        <p:spPr>
          <a:xfrm>
            <a:off x="5523457" y="475285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it-IT" i="1" dirty="0">
                <a:solidFill>
                  <a:srgbClr val="0055A0"/>
                </a:solidFill>
                <a:latin typeface="Arial"/>
              </a:rPr>
              <a:t>20</a:t>
            </a:r>
            <a:endParaRPr lang="it-IT" dirty="0">
              <a:solidFill>
                <a:srgbClr val="0055A0"/>
              </a:solidFill>
              <a:latin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D5DFC6F-7D3D-D0ED-51E6-7031EE20663C}"/>
              </a:ext>
            </a:extLst>
          </p:cNvPr>
          <p:cNvSpPr txBox="1"/>
          <p:nvPr/>
        </p:nvSpPr>
        <p:spPr>
          <a:xfrm>
            <a:off x="6350212" y="4752852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it-IT" i="1" dirty="0">
                <a:solidFill>
                  <a:srgbClr val="0055A0"/>
                </a:solidFill>
                <a:latin typeface="Arial"/>
              </a:rPr>
              <a:t>100</a:t>
            </a:r>
            <a:endParaRPr lang="it-IT" dirty="0">
              <a:solidFill>
                <a:srgbClr val="0055A0"/>
              </a:solidFill>
              <a:latin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38B0353-E0FD-D884-6DAC-F4C65B6F31EF}"/>
              </a:ext>
            </a:extLst>
          </p:cNvPr>
          <p:cNvSpPr txBox="1"/>
          <p:nvPr/>
        </p:nvSpPr>
        <p:spPr>
          <a:xfrm>
            <a:off x="7384000" y="4756599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it-IT" i="1" dirty="0">
                <a:solidFill>
                  <a:srgbClr val="0055A0"/>
                </a:solidFill>
                <a:latin typeface="Arial"/>
              </a:rPr>
              <a:t>300</a:t>
            </a:r>
            <a:endParaRPr lang="it-IT" dirty="0">
              <a:solidFill>
                <a:srgbClr val="0055A0"/>
              </a:solidFill>
              <a:latin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0E525EE-3FEF-8F15-061B-98D2E5E19C89}"/>
              </a:ext>
            </a:extLst>
          </p:cNvPr>
          <p:cNvSpPr txBox="1"/>
          <p:nvPr/>
        </p:nvSpPr>
        <p:spPr>
          <a:xfrm>
            <a:off x="7506822" y="549088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it-IT" i="1" dirty="0">
                <a:solidFill>
                  <a:srgbClr val="0055A0"/>
                </a:solidFill>
                <a:latin typeface="Arial"/>
              </a:rPr>
              <a:t>1</a:t>
            </a:r>
            <a:endParaRPr lang="it-IT" dirty="0">
              <a:solidFill>
                <a:srgbClr val="0055A0"/>
              </a:solidFill>
              <a:latin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C1B6D65-645F-736B-3A6B-5B4765592872}"/>
              </a:ext>
            </a:extLst>
          </p:cNvPr>
          <p:cNvSpPr txBox="1"/>
          <p:nvPr/>
        </p:nvSpPr>
        <p:spPr>
          <a:xfrm>
            <a:off x="6423013" y="548905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it-IT" i="1" dirty="0">
                <a:solidFill>
                  <a:srgbClr val="0055A0"/>
                </a:solidFill>
                <a:latin typeface="Arial"/>
              </a:rPr>
              <a:t>3</a:t>
            </a:r>
            <a:endParaRPr lang="it-IT" dirty="0">
              <a:solidFill>
                <a:srgbClr val="0055A0"/>
              </a:solidFill>
              <a:latin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3643D08-A280-0AAF-C06B-77DAEED02524}"/>
              </a:ext>
            </a:extLst>
          </p:cNvPr>
          <p:cNvSpPr txBox="1"/>
          <p:nvPr/>
        </p:nvSpPr>
        <p:spPr>
          <a:xfrm>
            <a:off x="5527824" y="5503045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it-IT" i="1" dirty="0">
                <a:solidFill>
                  <a:srgbClr val="0055A0"/>
                </a:solidFill>
                <a:latin typeface="Arial"/>
              </a:rPr>
              <a:t>15</a:t>
            </a:r>
            <a:endParaRPr lang="it-IT" dirty="0">
              <a:solidFill>
                <a:srgbClr val="0055A0"/>
              </a:solidFill>
              <a:latin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766EC18-44CC-B884-A1AE-FAF1872BAE71}"/>
              </a:ext>
            </a:extLst>
          </p:cNvPr>
          <p:cNvSpPr txBox="1"/>
          <p:nvPr/>
        </p:nvSpPr>
        <p:spPr>
          <a:xfrm>
            <a:off x="4347518" y="549910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it-IT" i="1" dirty="0">
                <a:solidFill>
                  <a:srgbClr val="0055A0"/>
                </a:solidFill>
                <a:latin typeface="Arial"/>
              </a:rPr>
              <a:t>60</a:t>
            </a:r>
            <a:endParaRPr lang="it-IT" dirty="0">
              <a:solidFill>
                <a:srgbClr val="0055A0"/>
              </a:solidFill>
              <a:latin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2FD09CF-9D5C-69FF-F0B4-C0961B919A8A}"/>
              </a:ext>
            </a:extLst>
          </p:cNvPr>
          <p:cNvSpPr/>
          <p:nvPr/>
        </p:nvSpPr>
        <p:spPr>
          <a:xfrm>
            <a:off x="6054323" y="4670703"/>
            <a:ext cx="2180330" cy="12041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493441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E2D09E-64EC-D505-ED4E-6D905A282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D932E9-C12F-A960-73F6-D6928EAC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3</a:t>
            </a:fld>
            <a:endParaRPr lang="it-IT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E510A63-1E05-C9BF-5286-C8A8E601F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CERN and Naples collaboration</a:t>
            </a:r>
            <a:endParaRPr lang="en-IT" dirty="0"/>
          </a:p>
        </p:txBody>
      </p:sp>
      <p:sp>
        <p:nvSpPr>
          <p:cNvPr id="6" name="Rettangolo 11">
            <a:extLst>
              <a:ext uri="{FF2B5EF4-FFF2-40B4-BE49-F238E27FC236}">
                <a16:creationId xmlns:a16="http://schemas.microsoft.com/office/drawing/2014/main" id="{CA10A032-361D-B45C-3642-D64B2DA5F60A}"/>
              </a:ext>
            </a:extLst>
          </p:cNvPr>
          <p:cNvSpPr/>
          <p:nvPr/>
        </p:nvSpPr>
        <p:spPr>
          <a:xfrm>
            <a:off x="353101" y="747925"/>
            <a:ext cx="1116178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>
              <a:spcAft>
                <a:spcPts val="600"/>
              </a:spcAft>
            </a:pPr>
            <a:r>
              <a:rPr lang="en-US" sz="2200" dirty="0">
                <a:solidFill>
                  <a:srgbClr val="0F55A0"/>
                </a:solidFill>
                <a:latin typeface="Arial"/>
              </a:rPr>
              <a:t>Ongoing collaboration among </a:t>
            </a:r>
            <a:r>
              <a:rPr lang="en-US" sz="2200" dirty="0">
                <a:solidFill>
                  <a:srgbClr val="C00000"/>
                </a:solidFill>
                <a:latin typeface="Arial"/>
              </a:rPr>
              <a:t>CERN TE-VSC </a:t>
            </a:r>
            <a:r>
              <a:rPr lang="en-US" sz="2200" dirty="0">
                <a:solidFill>
                  <a:srgbClr val="0F55A0"/>
                </a:solidFill>
                <a:latin typeface="Arial"/>
              </a:rPr>
              <a:t>and</a:t>
            </a:r>
            <a:r>
              <a:rPr lang="en-US" sz="2200" dirty="0">
                <a:solidFill>
                  <a:srgbClr val="C00000"/>
                </a:solidFill>
                <a:latin typeface="Arial"/>
              </a:rPr>
              <a:t> INFN-Napoli, Napoli University, CNR-SPIN Salerno</a:t>
            </a:r>
            <a:r>
              <a:rPr lang="en-US" sz="2200" dirty="0">
                <a:solidFill>
                  <a:srgbClr val="0F55A0"/>
                </a:solidFill>
                <a:latin typeface="Arial"/>
              </a:rPr>
              <a:t> – Reduction of SEY through </a:t>
            </a:r>
            <a:r>
              <a:rPr lang="en-US" sz="2200" b="1" dirty="0">
                <a:solidFill>
                  <a:srgbClr val="0F55A0"/>
                </a:solidFill>
                <a:latin typeface="Arial"/>
              </a:rPr>
              <a:t>L</a:t>
            </a:r>
            <a:r>
              <a:rPr lang="en-US" sz="2200" dirty="0">
                <a:solidFill>
                  <a:srgbClr val="0F55A0"/>
                </a:solidFill>
                <a:latin typeface="Arial"/>
              </a:rPr>
              <a:t>aser </a:t>
            </a:r>
            <a:r>
              <a:rPr lang="en-US" sz="2200" b="1" dirty="0">
                <a:solidFill>
                  <a:srgbClr val="0F55A0"/>
                </a:solidFill>
                <a:latin typeface="Arial"/>
              </a:rPr>
              <a:t>I</a:t>
            </a:r>
            <a:r>
              <a:rPr lang="en-US" sz="2200" dirty="0">
                <a:solidFill>
                  <a:srgbClr val="0F55A0"/>
                </a:solidFill>
                <a:latin typeface="Arial"/>
              </a:rPr>
              <a:t>nduced </a:t>
            </a:r>
            <a:r>
              <a:rPr lang="en-US" sz="2200" b="1" dirty="0">
                <a:solidFill>
                  <a:srgbClr val="0F55A0"/>
                </a:solidFill>
                <a:latin typeface="Arial"/>
              </a:rPr>
              <a:t>P</a:t>
            </a:r>
            <a:r>
              <a:rPr lang="en-US" sz="2200" dirty="0">
                <a:solidFill>
                  <a:srgbClr val="0F55A0"/>
                </a:solidFill>
                <a:latin typeface="Arial"/>
              </a:rPr>
              <a:t>eriodic </a:t>
            </a:r>
            <a:r>
              <a:rPr lang="en-US" sz="2200" b="1" dirty="0">
                <a:solidFill>
                  <a:srgbClr val="0F55A0"/>
                </a:solidFill>
                <a:latin typeface="Arial"/>
              </a:rPr>
              <a:t>S</a:t>
            </a:r>
            <a:r>
              <a:rPr lang="en-US" sz="2200" dirty="0">
                <a:solidFill>
                  <a:srgbClr val="0F55A0"/>
                </a:solidFill>
                <a:latin typeface="Arial"/>
              </a:rPr>
              <a:t>urface </a:t>
            </a:r>
            <a:r>
              <a:rPr lang="en-US" sz="2200" b="1" dirty="0">
                <a:solidFill>
                  <a:srgbClr val="0F55A0"/>
                </a:solidFill>
                <a:latin typeface="Arial"/>
              </a:rPr>
              <a:t>S</a:t>
            </a:r>
            <a:r>
              <a:rPr lang="en-US" sz="2200" dirty="0">
                <a:solidFill>
                  <a:srgbClr val="0F55A0"/>
                </a:solidFill>
                <a:latin typeface="Arial"/>
              </a:rPr>
              <a:t>tructures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B88E51-DFD5-D84F-BEA2-BA3B3E45E4D6}"/>
              </a:ext>
            </a:extLst>
          </p:cNvPr>
          <p:cNvSpPr/>
          <p:nvPr/>
        </p:nvSpPr>
        <p:spPr>
          <a:xfrm>
            <a:off x="6633240" y="4931321"/>
            <a:ext cx="52001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  <a:latin typeface="Helvetica" pitchFamily="2" charset="0"/>
              </a:rPr>
              <a:t>Electromagnetic</a:t>
            </a:r>
            <a:r>
              <a:rPr lang="en-GB" dirty="0">
                <a:latin typeface="Helvetica" pitchFamily="2" charset="0"/>
              </a:rPr>
              <a:t> characterization (INFN-Napoli):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F55A0"/>
                </a:solidFill>
                <a:latin typeface="Helvetica" pitchFamily="2" charset="0"/>
              </a:rPr>
              <a:t>Andrea </a:t>
            </a:r>
            <a:r>
              <a:rPr lang="en-GB" dirty="0" err="1">
                <a:solidFill>
                  <a:srgbClr val="0F55A0"/>
                </a:solidFill>
                <a:latin typeface="Helvetica" pitchFamily="2" charset="0"/>
              </a:rPr>
              <a:t>Passarelli</a:t>
            </a:r>
            <a:r>
              <a:rPr lang="en-GB" dirty="0">
                <a:solidFill>
                  <a:srgbClr val="0F55A0"/>
                </a:solidFill>
                <a:latin typeface="Helvetica" pitchFamily="2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F55A0"/>
                </a:solidFill>
                <a:latin typeface="Helvetica" pitchFamily="2" charset="0"/>
              </a:rPr>
              <a:t>Maria Rosaria </a:t>
            </a:r>
            <a:r>
              <a:rPr lang="en-GB" dirty="0" err="1">
                <a:solidFill>
                  <a:srgbClr val="0F55A0"/>
                </a:solidFill>
                <a:latin typeface="Helvetica" pitchFamily="2" charset="0"/>
              </a:rPr>
              <a:t>Masullo</a:t>
            </a:r>
            <a:endParaRPr lang="en-GB" dirty="0">
              <a:solidFill>
                <a:srgbClr val="0F55A0"/>
              </a:solidFill>
              <a:effectLst/>
              <a:latin typeface="Helvetica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CAA9E06-9686-A716-81E9-778F57A13AD7}"/>
              </a:ext>
            </a:extLst>
          </p:cNvPr>
          <p:cNvSpPr/>
          <p:nvPr/>
        </p:nvSpPr>
        <p:spPr>
          <a:xfrm>
            <a:off x="353101" y="1695385"/>
            <a:ext cx="113297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latin typeface="Helvetica" pitchFamily="2" charset="0"/>
              </a:rPr>
              <a:t>TEAM COORDINATORS</a:t>
            </a:r>
          </a:p>
          <a:p>
            <a:r>
              <a:rPr lang="en-GB" dirty="0">
                <a:solidFill>
                  <a:srgbClr val="0F55A0"/>
                </a:solidFill>
                <a:latin typeface="Helvetica" pitchFamily="2" charset="0"/>
              </a:rPr>
              <a:t>Sergio </a:t>
            </a:r>
            <a:r>
              <a:rPr lang="en-GB" dirty="0" err="1">
                <a:solidFill>
                  <a:srgbClr val="0F55A0"/>
                </a:solidFill>
                <a:latin typeface="Helvetica" pitchFamily="2" charset="0"/>
              </a:rPr>
              <a:t>Calatroni</a:t>
            </a:r>
            <a:r>
              <a:rPr lang="en-GB" dirty="0">
                <a:solidFill>
                  <a:srgbClr val="0F55A0"/>
                </a:solidFill>
                <a:latin typeface="Helvetica" pitchFamily="2" charset="0"/>
              </a:rPr>
              <a:t>, Marcel </a:t>
            </a:r>
            <a:r>
              <a:rPr lang="en-GB" dirty="0" err="1">
                <a:solidFill>
                  <a:srgbClr val="0F55A0"/>
                </a:solidFill>
                <a:latin typeface="Helvetica" pitchFamily="2" charset="0"/>
              </a:rPr>
              <a:t>Himmerlich</a:t>
            </a:r>
            <a:r>
              <a:rPr lang="en-GB" dirty="0">
                <a:solidFill>
                  <a:srgbClr val="0F55A0"/>
                </a:solidFill>
                <a:latin typeface="Helvetica" pitchFamily="2" charset="0"/>
              </a:rPr>
              <a:t> </a:t>
            </a:r>
            <a:r>
              <a:rPr lang="en-GB" dirty="0">
                <a:latin typeface="Helvetica" pitchFamily="2" charset="0"/>
              </a:rPr>
              <a:t>(CERN), </a:t>
            </a:r>
            <a:r>
              <a:rPr lang="en-GB" dirty="0">
                <a:solidFill>
                  <a:srgbClr val="0F55A0"/>
                </a:solidFill>
                <a:latin typeface="Helvetica" pitchFamily="2" charset="0"/>
              </a:rPr>
              <a:t>Carlo </a:t>
            </a:r>
            <a:r>
              <a:rPr lang="en-GB" dirty="0" err="1">
                <a:solidFill>
                  <a:srgbClr val="0F55A0"/>
                </a:solidFill>
                <a:latin typeface="Helvetica" pitchFamily="2" charset="0"/>
              </a:rPr>
              <a:t>Altucci</a:t>
            </a:r>
            <a:r>
              <a:rPr lang="en-GB" dirty="0">
                <a:solidFill>
                  <a:srgbClr val="0F55A0"/>
                </a:solidFill>
                <a:latin typeface="Helvetica" pitchFamily="2" charset="0"/>
              </a:rPr>
              <a:t>, Salvatore </a:t>
            </a:r>
            <a:r>
              <a:rPr lang="en-GB" dirty="0" err="1">
                <a:solidFill>
                  <a:srgbClr val="0F55A0"/>
                </a:solidFill>
                <a:latin typeface="Helvetica" pitchFamily="2" charset="0"/>
              </a:rPr>
              <a:t>Amoruso</a:t>
            </a:r>
            <a:r>
              <a:rPr lang="en-GB" dirty="0">
                <a:solidFill>
                  <a:srgbClr val="0F55A0"/>
                </a:solidFill>
                <a:latin typeface="Helvetica" pitchFamily="2" charset="0"/>
              </a:rPr>
              <a:t>, Antonello </a:t>
            </a:r>
            <a:r>
              <a:rPr lang="en-GB" dirty="0" err="1">
                <a:solidFill>
                  <a:srgbClr val="0F55A0"/>
                </a:solidFill>
                <a:latin typeface="Helvetica" pitchFamily="2" charset="0"/>
              </a:rPr>
              <a:t>Andreone</a:t>
            </a:r>
            <a:r>
              <a:rPr lang="en-GB" dirty="0">
                <a:solidFill>
                  <a:srgbClr val="0F55A0"/>
                </a:solidFill>
                <a:latin typeface="Helvetica" pitchFamily="2" charset="0"/>
              </a:rPr>
              <a:t> </a:t>
            </a:r>
            <a:r>
              <a:rPr lang="en-GB" dirty="0">
                <a:latin typeface="Helvetica" pitchFamily="2" charset="0"/>
              </a:rPr>
              <a:t>(Napoli University) and </a:t>
            </a:r>
            <a:r>
              <a:rPr lang="en-GB" dirty="0">
                <a:solidFill>
                  <a:srgbClr val="0F55A0"/>
                </a:solidFill>
                <a:latin typeface="Helvetica" pitchFamily="2" charset="0"/>
              </a:rPr>
              <a:t>Maria Rosaria </a:t>
            </a:r>
            <a:r>
              <a:rPr lang="en-GB" dirty="0" err="1">
                <a:solidFill>
                  <a:srgbClr val="0F55A0"/>
                </a:solidFill>
                <a:latin typeface="Helvetica" pitchFamily="2" charset="0"/>
              </a:rPr>
              <a:t>Masullo</a:t>
            </a:r>
            <a:r>
              <a:rPr lang="en-GB" dirty="0">
                <a:solidFill>
                  <a:srgbClr val="0F55A0"/>
                </a:solidFill>
                <a:latin typeface="Helvetica" pitchFamily="2" charset="0"/>
              </a:rPr>
              <a:t> </a:t>
            </a:r>
            <a:r>
              <a:rPr lang="en-GB" dirty="0">
                <a:latin typeface="Helvetica" pitchFamily="2" charset="0"/>
              </a:rPr>
              <a:t>(INFN-Napoli)</a:t>
            </a:r>
            <a:endParaRPr lang="en-IT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BD7806-8522-44A2-A6FC-9F1D528375FF}"/>
              </a:ext>
            </a:extLst>
          </p:cNvPr>
          <p:cNvSpPr/>
          <p:nvPr/>
        </p:nvSpPr>
        <p:spPr>
          <a:xfrm>
            <a:off x="587042" y="2946624"/>
            <a:ext cx="55089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Helvetica" pitchFamily="2" charset="0"/>
              </a:rPr>
              <a:t>Laser Surface </a:t>
            </a:r>
            <a:r>
              <a:rPr lang="en-GB" b="1" dirty="0">
                <a:solidFill>
                  <a:srgbClr val="C00000"/>
                </a:solidFill>
                <a:latin typeface="Helvetica" pitchFamily="2" charset="0"/>
              </a:rPr>
              <a:t>Structuring</a:t>
            </a:r>
            <a:r>
              <a:rPr lang="en-GB" dirty="0">
                <a:latin typeface="Helvetica" pitchFamily="2" charset="0"/>
              </a:rPr>
              <a:t> (Napoli University):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F55A0"/>
                </a:solidFill>
                <a:latin typeface="Helvetica" pitchFamily="2" charset="0"/>
              </a:rPr>
              <a:t>Jijil</a:t>
            </a:r>
            <a:r>
              <a:rPr lang="en-GB" dirty="0">
                <a:solidFill>
                  <a:srgbClr val="0F55A0"/>
                </a:solidFill>
                <a:latin typeface="Helvetica" pitchFamily="2" charset="0"/>
              </a:rPr>
              <a:t> JJ </a:t>
            </a:r>
            <a:r>
              <a:rPr lang="en-GB" dirty="0" err="1">
                <a:solidFill>
                  <a:srgbClr val="0F55A0"/>
                </a:solidFill>
                <a:latin typeface="Helvetica" pitchFamily="2" charset="0"/>
              </a:rPr>
              <a:t>Nivas</a:t>
            </a:r>
            <a:r>
              <a:rPr lang="en-GB" dirty="0">
                <a:solidFill>
                  <a:srgbClr val="0F55A0"/>
                </a:solidFill>
                <a:latin typeface="Helvetica" pitchFamily="2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F55A0"/>
                </a:solidFill>
                <a:latin typeface="Helvetica" pitchFamily="2" charset="0"/>
              </a:rPr>
              <a:t>Mohammadhassan</a:t>
            </a:r>
            <a:r>
              <a:rPr lang="en-GB" dirty="0">
                <a:solidFill>
                  <a:srgbClr val="0F55A0"/>
                </a:solidFill>
                <a:latin typeface="Helvetica" pitchFamily="2" charset="0"/>
              </a:rPr>
              <a:t> </a:t>
            </a:r>
            <a:r>
              <a:rPr lang="en-GB" dirty="0" err="1">
                <a:solidFill>
                  <a:srgbClr val="0F55A0"/>
                </a:solidFill>
                <a:latin typeface="Helvetica" pitchFamily="2" charset="0"/>
              </a:rPr>
              <a:t>Valadan</a:t>
            </a:r>
            <a:r>
              <a:rPr lang="en-GB" dirty="0">
                <a:solidFill>
                  <a:srgbClr val="0F55A0"/>
                </a:solidFill>
                <a:latin typeface="Helvetica" pitchFamily="2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F55A0"/>
                </a:solidFill>
                <a:latin typeface="Helvetica" pitchFamily="2" charset="0"/>
              </a:rPr>
              <a:t>Meilin</a:t>
            </a:r>
            <a:r>
              <a:rPr lang="en-GB" dirty="0">
                <a:solidFill>
                  <a:srgbClr val="0F55A0"/>
                </a:solidFill>
                <a:latin typeface="Helvetica" pitchFamily="2" charset="0"/>
              </a:rPr>
              <a:t> Hu</a:t>
            </a:r>
            <a:endParaRPr lang="en-IT" dirty="0">
              <a:solidFill>
                <a:srgbClr val="0F55A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642CA0-E012-923E-4898-66D0BFD34EA4}"/>
              </a:ext>
            </a:extLst>
          </p:cNvPr>
          <p:cNvSpPr/>
          <p:nvPr/>
        </p:nvSpPr>
        <p:spPr>
          <a:xfrm>
            <a:off x="587042" y="4200118"/>
            <a:ext cx="55089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  <a:latin typeface="Helvetica" pitchFamily="2" charset="0"/>
              </a:rPr>
              <a:t>SEM</a:t>
            </a:r>
            <a:r>
              <a:rPr lang="en-GB" dirty="0">
                <a:latin typeface="Helvetica" pitchFamily="2" charset="0"/>
              </a:rPr>
              <a:t> measurements (CNR-SPIN Salerno)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F55A0"/>
                </a:solidFill>
                <a:latin typeface="Helvetica" pitchFamily="2" charset="0"/>
              </a:rPr>
              <a:t>Rosalba </a:t>
            </a:r>
            <a:r>
              <a:rPr lang="en-GB" dirty="0" err="1">
                <a:solidFill>
                  <a:srgbClr val="0F55A0"/>
                </a:solidFill>
                <a:latin typeface="Helvetica" pitchFamily="2" charset="0"/>
              </a:rPr>
              <a:t>Fittipaldi</a:t>
            </a:r>
            <a:r>
              <a:rPr lang="en-GB" dirty="0">
                <a:solidFill>
                  <a:srgbClr val="0F55A0"/>
                </a:solidFill>
                <a:latin typeface="Helvetica" pitchFamily="2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F55A0"/>
                </a:solidFill>
                <a:latin typeface="Helvetica" pitchFamily="2" charset="0"/>
              </a:rPr>
              <a:t>Antonio </a:t>
            </a:r>
            <a:r>
              <a:rPr lang="en-GB" dirty="0" err="1">
                <a:solidFill>
                  <a:srgbClr val="0F55A0"/>
                </a:solidFill>
                <a:latin typeface="Helvetica" pitchFamily="2" charset="0"/>
              </a:rPr>
              <a:t>Vecchione</a:t>
            </a:r>
            <a:endParaRPr lang="en-IT" dirty="0">
              <a:solidFill>
                <a:srgbClr val="0F55A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399532-43D7-E267-CFD8-4C5E7653FBE1}"/>
              </a:ext>
            </a:extLst>
          </p:cNvPr>
          <p:cNvSpPr/>
          <p:nvPr/>
        </p:nvSpPr>
        <p:spPr>
          <a:xfrm>
            <a:off x="587041" y="5259690"/>
            <a:ext cx="55454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  <a:latin typeface="Helvetica" pitchFamily="2" charset="0"/>
              </a:rPr>
              <a:t>AFM</a:t>
            </a:r>
            <a:r>
              <a:rPr lang="en-GB" dirty="0">
                <a:latin typeface="Helvetica" pitchFamily="2" charset="0"/>
              </a:rPr>
              <a:t> and </a:t>
            </a:r>
            <a:r>
              <a:rPr lang="en-GB" b="1" dirty="0">
                <a:solidFill>
                  <a:srgbClr val="C00000"/>
                </a:solidFill>
                <a:latin typeface="Helvetica" pitchFamily="2" charset="0"/>
              </a:rPr>
              <a:t>Raman</a:t>
            </a:r>
            <a:r>
              <a:rPr lang="en-GB" dirty="0">
                <a:latin typeface="Helvetica" pitchFamily="2" charset="0"/>
              </a:rPr>
              <a:t> measurements (Napoli University):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F55A0"/>
                </a:solidFill>
                <a:latin typeface="Helvetica" pitchFamily="2" charset="0"/>
              </a:rPr>
              <a:t>Marcella Salvatore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F55A0"/>
                </a:solidFill>
                <a:latin typeface="Helvetica" pitchFamily="2" charset="0"/>
              </a:rPr>
              <a:t>Stefano Luigi </a:t>
            </a:r>
            <a:r>
              <a:rPr lang="en-GB" dirty="0" err="1">
                <a:solidFill>
                  <a:srgbClr val="0F55A0"/>
                </a:solidFill>
                <a:latin typeface="Helvetica" pitchFamily="2" charset="0"/>
              </a:rPr>
              <a:t>Oscurato</a:t>
            </a:r>
            <a:endParaRPr lang="en-GB" dirty="0">
              <a:solidFill>
                <a:srgbClr val="0F55A0"/>
              </a:solidFill>
              <a:latin typeface="Helvetica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1779FC-F24C-A7F3-6205-0E2E34BA165F}"/>
              </a:ext>
            </a:extLst>
          </p:cNvPr>
          <p:cNvSpPr/>
          <p:nvPr/>
        </p:nvSpPr>
        <p:spPr>
          <a:xfrm>
            <a:off x="6633240" y="2952294"/>
            <a:ext cx="504956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  <a:latin typeface="Helvetica" pitchFamily="2" charset="0"/>
              </a:rPr>
              <a:t>XPS</a:t>
            </a:r>
            <a:r>
              <a:rPr lang="en-GB" dirty="0">
                <a:latin typeface="Helvetica" pitchFamily="2" charset="0"/>
              </a:rPr>
              <a:t> analysis, </a:t>
            </a:r>
            <a:r>
              <a:rPr lang="en-GB" b="1" dirty="0">
                <a:solidFill>
                  <a:srgbClr val="C00000"/>
                </a:solidFill>
                <a:latin typeface="Helvetica" pitchFamily="2" charset="0"/>
              </a:rPr>
              <a:t>SEY</a:t>
            </a:r>
            <a:r>
              <a:rPr lang="en-GB" dirty="0">
                <a:latin typeface="Helvetica" pitchFamily="2" charset="0"/>
              </a:rPr>
              <a:t> measurements and sample </a:t>
            </a:r>
            <a:r>
              <a:rPr lang="en-GB" b="1" dirty="0">
                <a:solidFill>
                  <a:srgbClr val="C00000"/>
                </a:solidFill>
                <a:latin typeface="Helvetica" pitchFamily="2" charset="0"/>
              </a:rPr>
              <a:t>conditioning</a:t>
            </a:r>
            <a:r>
              <a:rPr lang="en-GB" dirty="0">
                <a:latin typeface="Helvetica" pitchFamily="2" charset="0"/>
              </a:rPr>
              <a:t> (CERN):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F55A0"/>
                </a:solidFill>
                <a:latin typeface="Helvetica" pitchFamily="2" charset="0"/>
              </a:rPr>
              <a:t>Sergio </a:t>
            </a:r>
            <a:r>
              <a:rPr lang="en-GB" dirty="0" err="1">
                <a:solidFill>
                  <a:srgbClr val="0F55A0"/>
                </a:solidFill>
                <a:latin typeface="Helvetica" pitchFamily="2" charset="0"/>
              </a:rPr>
              <a:t>Calatroni</a:t>
            </a:r>
            <a:endParaRPr lang="en-GB" dirty="0">
              <a:solidFill>
                <a:srgbClr val="0F55A0"/>
              </a:solidFill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F55A0"/>
                </a:solidFill>
                <a:latin typeface="Helvetica" pitchFamily="2" charset="0"/>
              </a:rPr>
              <a:t>Marcel </a:t>
            </a:r>
            <a:r>
              <a:rPr lang="en-GB" dirty="0" err="1">
                <a:solidFill>
                  <a:srgbClr val="0F55A0"/>
                </a:solidFill>
                <a:latin typeface="Helvetica" pitchFamily="2" charset="0"/>
              </a:rPr>
              <a:t>Himmerlich</a:t>
            </a:r>
            <a:r>
              <a:rPr lang="en-GB" dirty="0">
                <a:solidFill>
                  <a:srgbClr val="0F55A0"/>
                </a:solidFill>
                <a:latin typeface="Helvetica" pitchFamily="2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F55A0"/>
                </a:solidFill>
                <a:latin typeface="Helvetica" pitchFamily="2" charset="0"/>
              </a:rPr>
              <a:t>Martino </a:t>
            </a:r>
            <a:r>
              <a:rPr lang="en-GB" dirty="0" err="1">
                <a:solidFill>
                  <a:srgbClr val="0F55A0"/>
                </a:solidFill>
                <a:latin typeface="Helvetica" pitchFamily="2" charset="0"/>
              </a:rPr>
              <a:t>Rimoldi</a:t>
            </a:r>
            <a:endParaRPr lang="en-GB" dirty="0">
              <a:solidFill>
                <a:srgbClr val="0F55A0"/>
              </a:solidFill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F55A0"/>
                </a:solidFill>
                <a:latin typeface="Helvetica" pitchFamily="2" charset="0"/>
              </a:rPr>
              <a:t>Elena </a:t>
            </a:r>
            <a:r>
              <a:rPr lang="en-GB" dirty="0" err="1">
                <a:solidFill>
                  <a:srgbClr val="0F55A0"/>
                </a:solidFill>
                <a:latin typeface="Helvetica" pitchFamily="2" charset="0"/>
              </a:rPr>
              <a:t>Annelie</a:t>
            </a:r>
            <a:r>
              <a:rPr lang="en-GB" dirty="0">
                <a:solidFill>
                  <a:srgbClr val="0F55A0"/>
                </a:solidFill>
                <a:latin typeface="Helvetica" pitchFamily="2" charset="0"/>
              </a:rPr>
              <a:t> Bez</a:t>
            </a:r>
          </a:p>
        </p:txBody>
      </p:sp>
    </p:spTree>
    <p:extLst>
      <p:ext uri="{BB962C8B-B14F-4D97-AF65-F5344CB8AC3E}">
        <p14:creationId xmlns:p14="http://schemas.microsoft.com/office/powerpoint/2010/main" val="12684601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B7D719-0698-2C4F-A64B-61C67B0E0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F38E79-9B4A-B747-B5D1-07C4031C0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30</a:t>
            </a:fld>
            <a:endParaRPr lang="it-IT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F41A22A-862B-294C-86A6-0B64BD76D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/>
          <a:lstStyle/>
          <a:p>
            <a:r>
              <a:rPr lang="en-US"/>
              <a:t>The proposed method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43C427-AC26-0344-B3E5-18EAF0C92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273" y="2470823"/>
            <a:ext cx="6006059" cy="37637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EE0CC7-24B7-6A49-B3CC-EACA28A4B24C}"/>
              </a:ext>
            </a:extLst>
          </p:cNvPr>
          <p:cNvSpPr txBox="1"/>
          <p:nvPr/>
        </p:nvSpPr>
        <p:spPr>
          <a:xfrm>
            <a:off x="720377" y="998462"/>
            <a:ext cx="4293757" cy="1384995"/>
          </a:xfrm>
          <a:prstGeom prst="rect">
            <a:avLst/>
          </a:prstGeom>
          <a:noFill/>
          <a:ln>
            <a:solidFill>
              <a:srgbClr val="0055A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</a:rPr>
              <a:t>Evaluation of the </a:t>
            </a:r>
            <a:r>
              <a:rPr kumimoji="0" lang="en-US" sz="2800" b="1" i="0" u="none" strike="noStrike" kern="0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signal attenuation</a:t>
            </a:r>
            <a:r>
              <a:rPr kumimoji="0" lang="en-US" sz="2800" b="0" i="0" u="none" strike="noStrike" kern="0" cap="none" spc="0" normalizeH="0" baseline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</a:rPr>
              <a:t> inside a DUT with coating deposited.</a:t>
            </a:r>
            <a:endParaRPr kumimoji="0" lang="en-US" sz="2800" b="1" i="0" u="none" strike="noStrike" kern="0" cap="none" spc="0" normalizeH="0" baseline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0E5623-CF05-B340-BBA0-0F22CDF3F28D}"/>
              </a:ext>
            </a:extLst>
          </p:cNvPr>
          <p:cNvSpPr txBox="1"/>
          <p:nvPr/>
        </p:nvSpPr>
        <p:spPr>
          <a:xfrm>
            <a:off x="7523104" y="998462"/>
            <a:ext cx="3245738" cy="1384995"/>
          </a:xfrm>
          <a:prstGeom prst="rect">
            <a:avLst/>
          </a:prstGeom>
          <a:noFill/>
          <a:ln>
            <a:solidFill>
              <a:srgbClr val="0055A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Electromagnetic characterization</a:t>
            </a:r>
            <a:r>
              <a:rPr kumimoji="0" lang="en-US" sz="2800" b="0" i="0" u="none" strike="noStrike" kern="0" cap="none" spc="0" normalizeH="0" baseline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</a:rPr>
              <a:t>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</a:rPr>
              <a:t>of coating material.</a:t>
            </a:r>
            <a:endParaRPr kumimoji="0" lang="en-US" sz="2800" b="1" i="0" u="none" strike="noStrike" kern="0" cap="none" spc="0" normalizeH="0" baseline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57B52436-6445-BF43-BC99-FF20A2CD2C5A}"/>
              </a:ext>
            </a:extLst>
          </p:cNvPr>
          <p:cNvSpPr/>
          <p:nvPr/>
        </p:nvSpPr>
        <p:spPr>
          <a:xfrm>
            <a:off x="5860472" y="1220503"/>
            <a:ext cx="670047" cy="931802"/>
          </a:xfrm>
          <a:prstGeom prst="rightArrow">
            <a:avLst/>
          </a:prstGeom>
          <a:gradFill flip="none" rotWithShape="1">
            <a:gsLst>
              <a:gs pos="0">
                <a:srgbClr val="0055A0">
                  <a:lumMod val="67000"/>
                </a:srgbClr>
              </a:gs>
              <a:gs pos="48000">
                <a:srgbClr val="0055A0">
                  <a:lumMod val="97000"/>
                  <a:lumOff val="3000"/>
                </a:srgbClr>
              </a:gs>
              <a:gs pos="100000">
                <a:srgbClr val="0055A0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4812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FADC51-B301-0E44-A8D4-3EB40F4E6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F7C9A3-26B8-794B-B857-97A89C1E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31</a:t>
            </a:fld>
            <a:endParaRPr lang="it-IT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C7B2F6D-738D-9049-9C31-2D7FD80E4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/>
          <a:lstStyle/>
          <a:p>
            <a:r>
              <a:rPr lang="it-IT" dirty="0"/>
              <a:t>The Device Under Test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7E39E7-53D8-394E-A40A-4A4085048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06" y="849746"/>
            <a:ext cx="3289693" cy="216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1F408B-6F70-4B43-A5A2-2B7A27A5FC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621" y="849746"/>
            <a:ext cx="3289693" cy="216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05694B-6A19-0148-B426-37746874F5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436" y="844705"/>
            <a:ext cx="3289693" cy="216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43D428-31BA-3D41-9468-8A297E0B97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06" y="3268681"/>
            <a:ext cx="3289693" cy="216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599BE7-CC13-7143-A6C7-BDDFE5AE06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621" y="3268681"/>
            <a:ext cx="3289693" cy="216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B48576-A7E5-7646-99B5-37069C1BE1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435" y="3268681"/>
            <a:ext cx="3289693" cy="2160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1154716-3A17-E544-916F-316B87681D2D}"/>
              </a:ext>
            </a:extLst>
          </p:cNvPr>
          <p:cNvSpPr/>
          <p:nvPr/>
        </p:nvSpPr>
        <p:spPr>
          <a:xfrm>
            <a:off x="335322" y="5929813"/>
            <a:ext cx="99514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Helvetica" pitchFamily="2" charset="0"/>
              </a:rPr>
              <a:t>Methodology advantages: </a:t>
            </a:r>
            <a:r>
              <a:rPr lang="en-US">
                <a:solidFill>
                  <a:srgbClr val="FF0000"/>
                </a:solidFill>
                <a:latin typeface="Helvetica" pitchFamily="2" charset="0"/>
              </a:rPr>
              <a:t>1)Homogeneous deposition 2)System reusability 3)Large area coating</a:t>
            </a:r>
            <a:endParaRPr lang="en-US">
              <a:solidFill>
                <a:srgbClr val="FF0000"/>
              </a:solidFill>
              <a:effectLst/>
              <a:latin typeface="Helvetica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3B58B2-5C6C-0444-B9C9-D5369131FFBC}"/>
              </a:ext>
            </a:extLst>
          </p:cNvPr>
          <p:cNvSpPr/>
          <p:nvPr/>
        </p:nvSpPr>
        <p:spPr>
          <a:xfrm>
            <a:off x="10654874" y="1463040"/>
            <a:ext cx="13513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6C796"/>
                </a:solidFill>
                <a:latin typeface="Helvetica" pitchFamily="2" charset="0"/>
              </a:rPr>
              <a:t>Copper foil</a:t>
            </a:r>
          </a:p>
          <a:p>
            <a:pPr algn="ctr"/>
            <a:r>
              <a:rPr lang="en-US" dirty="0">
                <a:solidFill>
                  <a:srgbClr val="36C796"/>
                </a:solidFill>
                <a:latin typeface="Helvetica" pitchFamily="2" charset="0"/>
              </a:rPr>
              <a:t>as</a:t>
            </a:r>
          </a:p>
          <a:p>
            <a:pPr algn="ctr"/>
            <a:r>
              <a:rPr lang="en-US" dirty="0">
                <a:solidFill>
                  <a:srgbClr val="36C796"/>
                </a:solidFill>
                <a:latin typeface="Helvetica" pitchFamily="2" charset="0"/>
              </a:rPr>
              <a:t>reference</a:t>
            </a:r>
            <a:endParaRPr lang="en-US" dirty="0">
              <a:solidFill>
                <a:srgbClr val="36C796"/>
              </a:solidFill>
              <a:effectLst/>
              <a:latin typeface="Helvetica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9A70343-6427-1844-8708-61BCC5EB166B}"/>
              </a:ext>
            </a:extLst>
          </p:cNvPr>
          <p:cNvSpPr/>
          <p:nvPr/>
        </p:nvSpPr>
        <p:spPr>
          <a:xfrm>
            <a:off x="10654874" y="4025515"/>
            <a:ext cx="14547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F56100"/>
                </a:solidFill>
                <a:latin typeface="Helvetica" pitchFamily="2" charset="0"/>
              </a:rPr>
              <a:t>Coated foil</a:t>
            </a:r>
          </a:p>
          <a:p>
            <a:r>
              <a:rPr lang="en-US">
                <a:solidFill>
                  <a:srgbClr val="F56100"/>
                </a:solidFill>
                <a:latin typeface="Helvetica" pitchFamily="2" charset="0"/>
              </a:rPr>
              <a:t>to measure</a:t>
            </a:r>
            <a:endParaRPr lang="en-US">
              <a:solidFill>
                <a:srgbClr val="F56100"/>
              </a:solidFill>
              <a:effectLst/>
              <a:latin typeface="Helvetica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FC359B7-537B-D242-9BA0-958057BF67F9}"/>
              </a:ext>
            </a:extLst>
          </p:cNvPr>
          <p:cNvSpPr/>
          <p:nvPr/>
        </p:nvSpPr>
        <p:spPr>
          <a:xfrm>
            <a:off x="70531" y="782876"/>
            <a:ext cx="10264958" cy="2431380"/>
          </a:xfrm>
          <a:prstGeom prst="rect">
            <a:avLst/>
          </a:prstGeom>
          <a:noFill/>
          <a:ln w="38100">
            <a:solidFill>
              <a:srgbClr val="42C7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F317B86-6259-2D4A-A9F7-DDB8909D5163}"/>
              </a:ext>
            </a:extLst>
          </p:cNvPr>
          <p:cNvSpPr/>
          <p:nvPr/>
        </p:nvSpPr>
        <p:spPr>
          <a:xfrm>
            <a:off x="70531" y="3240971"/>
            <a:ext cx="10264958" cy="2431380"/>
          </a:xfrm>
          <a:prstGeom prst="rect">
            <a:avLst/>
          </a:prstGeom>
          <a:noFill/>
          <a:ln w="38100">
            <a:solidFill>
              <a:srgbClr val="F56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6A33BA0-EF53-6D41-8FA5-3C5C28A7680E}"/>
              </a:ext>
            </a:extLst>
          </p:cNvPr>
          <p:cNvSpPr/>
          <p:nvPr/>
        </p:nvSpPr>
        <p:spPr>
          <a:xfrm>
            <a:off x="3671250" y="928505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latin typeface="Helvetica" pitchFamily="2" charset="0"/>
              </a:rPr>
              <a:t>2</a:t>
            </a:r>
            <a:endParaRPr lang="it-IT" dirty="0">
              <a:effectLst/>
              <a:latin typeface="Helvetica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58FDCAB-D022-6444-A4DE-31A7ACE99D2A}"/>
              </a:ext>
            </a:extLst>
          </p:cNvPr>
          <p:cNvSpPr/>
          <p:nvPr/>
        </p:nvSpPr>
        <p:spPr>
          <a:xfrm>
            <a:off x="178869" y="934473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latin typeface="Helvetica" pitchFamily="2" charset="0"/>
              </a:rPr>
              <a:t>1</a:t>
            </a:r>
            <a:endParaRPr lang="it-IT" dirty="0">
              <a:effectLst/>
              <a:latin typeface="Helvetica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7FFE17F-A085-574D-B5CB-CE5EABF75A4B}"/>
              </a:ext>
            </a:extLst>
          </p:cNvPr>
          <p:cNvSpPr/>
          <p:nvPr/>
        </p:nvSpPr>
        <p:spPr>
          <a:xfrm>
            <a:off x="7118096" y="928505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effectLst/>
                <a:latin typeface="Helvetica" pitchFamily="2" charset="0"/>
              </a:rPr>
              <a:t>3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B902564-F38D-0543-ABE6-3843DEBC993F}"/>
              </a:ext>
            </a:extLst>
          </p:cNvPr>
          <p:cNvSpPr/>
          <p:nvPr/>
        </p:nvSpPr>
        <p:spPr>
          <a:xfrm>
            <a:off x="3666762" y="3352628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effectLst/>
                <a:latin typeface="Helvetica" pitchFamily="2" charset="0"/>
              </a:rPr>
              <a:t>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785F9A0-4BC8-BE4F-86AC-2AACD38C9948}"/>
              </a:ext>
            </a:extLst>
          </p:cNvPr>
          <p:cNvSpPr/>
          <p:nvPr/>
        </p:nvSpPr>
        <p:spPr>
          <a:xfrm>
            <a:off x="174381" y="3358596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latin typeface="Helvetica" pitchFamily="2" charset="0"/>
              </a:rPr>
              <a:t>4</a:t>
            </a:r>
            <a:endParaRPr lang="it-IT" dirty="0">
              <a:effectLst/>
              <a:latin typeface="Helvetica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9E97F02-C0E2-8C43-81E3-03706E4ADF76}"/>
              </a:ext>
            </a:extLst>
          </p:cNvPr>
          <p:cNvSpPr/>
          <p:nvPr/>
        </p:nvSpPr>
        <p:spPr>
          <a:xfrm>
            <a:off x="7113608" y="3352628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latin typeface="Helvetica" pitchFamily="2" charset="0"/>
              </a:rPr>
              <a:t>6</a:t>
            </a:r>
            <a:endParaRPr lang="it-IT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6705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753B88-EA07-2D4B-87B6-F88171383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5A4635-A28B-7F4E-AD48-D3BAD9EDB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32</a:t>
            </a:fld>
            <a:endParaRPr lang="it-IT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E93E164-D163-3643-A6DE-6045E89DA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/>
          <a:lstStyle/>
          <a:p>
            <a:r>
              <a:rPr lang="en-US"/>
              <a:t>Analytical evaluations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16D370-1A04-134C-B79C-0269FF301AD7}"/>
              </a:ext>
            </a:extLst>
          </p:cNvPr>
          <p:cNvSpPr/>
          <p:nvPr/>
        </p:nvSpPr>
        <p:spPr>
          <a:xfrm>
            <a:off x="4414917" y="816720"/>
            <a:ext cx="338906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rgbClr val="0055A1"/>
                </a:solidFill>
                <a:latin typeface="Helvetica" pitchFamily="2" charset="0"/>
              </a:rPr>
              <a:t>In-house retrieval method</a:t>
            </a:r>
            <a:endParaRPr lang="en-US" sz="2200" dirty="0">
              <a:solidFill>
                <a:srgbClr val="0055A1"/>
              </a:solidFill>
              <a:effectLst/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CD50A8-9FBD-3846-82A4-3D613E164CE6}"/>
              </a:ext>
            </a:extLst>
          </p:cNvPr>
          <p:cNvSpPr/>
          <p:nvPr/>
        </p:nvSpPr>
        <p:spPr>
          <a:xfrm>
            <a:off x="304799" y="1336872"/>
            <a:ext cx="1151312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>
                <a:solidFill>
                  <a:srgbClr val="F56100"/>
                </a:solidFill>
                <a:latin typeface="Helvetica" pitchFamily="2" charset="0"/>
              </a:rPr>
              <a:t>Waveguide of length l</a:t>
            </a:r>
            <a:r>
              <a:rPr lang="en-US" sz="2200" baseline="-25000">
                <a:solidFill>
                  <a:srgbClr val="F56100"/>
                </a:solidFill>
                <a:latin typeface="Helvetica" pitchFamily="2" charset="0"/>
              </a:rPr>
              <a:t>g</a:t>
            </a:r>
            <a:r>
              <a:rPr lang="en-US" sz="2200">
                <a:solidFill>
                  <a:srgbClr val="F56100"/>
                </a:solidFill>
                <a:latin typeface="Helvetica" pitchFamily="2" charset="0"/>
              </a:rPr>
              <a:t> (TE</a:t>
            </a:r>
            <a:r>
              <a:rPr lang="en-US" sz="2200" baseline="-25000">
                <a:solidFill>
                  <a:srgbClr val="F56100"/>
                </a:solidFill>
                <a:latin typeface="Helvetica" pitchFamily="2" charset="0"/>
              </a:rPr>
              <a:t>1,1</a:t>
            </a:r>
            <a:r>
              <a:rPr lang="en-US" sz="2200">
                <a:solidFill>
                  <a:srgbClr val="F56100"/>
                </a:solidFill>
                <a:latin typeface="Helvetica" pitchFamily="2" charset="0"/>
              </a:rPr>
              <a:t> mode) </a:t>
            </a:r>
            <a:r>
              <a:rPr lang="en-US" sz="2200">
                <a:solidFill>
                  <a:srgbClr val="0055A1"/>
                </a:solidFill>
                <a:latin typeface="Helvetica" pitchFamily="2" charset="0"/>
              </a:rPr>
              <a:t>+ </a:t>
            </a:r>
            <a:r>
              <a:rPr lang="en-US" sz="2200">
                <a:solidFill>
                  <a:srgbClr val="36C796"/>
                </a:solidFill>
                <a:latin typeface="Helvetica" pitchFamily="2" charset="0"/>
              </a:rPr>
              <a:t>pyramidal transitions of length l</a:t>
            </a:r>
            <a:r>
              <a:rPr lang="en-US" sz="2200" baseline="-25000">
                <a:solidFill>
                  <a:srgbClr val="36C796"/>
                </a:solidFill>
                <a:latin typeface="Helvetica" pitchFamily="2" charset="0"/>
              </a:rPr>
              <a:t>t</a:t>
            </a:r>
            <a:r>
              <a:rPr lang="en-US" sz="2200">
                <a:solidFill>
                  <a:srgbClr val="36C796"/>
                </a:solidFill>
                <a:latin typeface="Helvetica" pitchFamily="2" charset="0"/>
              </a:rPr>
              <a:t> (TE</a:t>
            </a:r>
            <a:r>
              <a:rPr lang="en-US" sz="2200" baseline="-25000">
                <a:solidFill>
                  <a:srgbClr val="36C796"/>
                </a:solidFill>
                <a:latin typeface="Helvetica" pitchFamily="2" charset="0"/>
              </a:rPr>
              <a:t>1,0</a:t>
            </a:r>
            <a:r>
              <a:rPr lang="en-US" sz="2200">
                <a:solidFill>
                  <a:srgbClr val="36C796"/>
                </a:solidFill>
                <a:latin typeface="Helvetica" pitchFamily="2" charset="0"/>
              </a:rPr>
              <a:t> TE</a:t>
            </a:r>
            <a:r>
              <a:rPr lang="en-US" sz="2200" baseline="-25000">
                <a:solidFill>
                  <a:srgbClr val="36C796"/>
                </a:solidFill>
                <a:latin typeface="Helvetica" pitchFamily="2" charset="0"/>
              </a:rPr>
              <a:t>0,1</a:t>
            </a:r>
            <a:r>
              <a:rPr lang="en-US" sz="2200">
                <a:solidFill>
                  <a:srgbClr val="36C796"/>
                </a:solidFill>
                <a:latin typeface="Helvetica" pitchFamily="2" charset="0"/>
              </a:rPr>
              <a:t> modes)</a:t>
            </a:r>
            <a:endParaRPr lang="en-US" sz="2200">
              <a:solidFill>
                <a:srgbClr val="36C796"/>
              </a:solidFill>
              <a:effectLst/>
              <a:latin typeface="Helvetica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86FD865-E04C-BA47-9850-DCFDDC966727}"/>
                  </a:ext>
                </a:extLst>
              </p:cNvPr>
              <p:cNvSpPr/>
              <p:nvPr/>
            </p:nvSpPr>
            <p:spPr>
              <a:xfrm>
                <a:off x="143194" y="1838139"/>
                <a:ext cx="11952824" cy="10795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200" i="1" smtClean="0">
                              <a:solidFill>
                                <a:srgbClr val="0055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200" i="1">
                              <a:solidFill>
                                <a:srgbClr val="0055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0055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𝐷𝑈𝑇</m:t>
                          </m:r>
                        </m:sub>
                      </m:sSub>
                      <m:r>
                        <a:rPr lang="en-GB" sz="2200" i="1">
                          <a:solidFill>
                            <a:srgbClr val="0055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200" i="1" smtClean="0">
                          <a:solidFill>
                            <a:srgbClr val="F561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GB" sz="2200" i="1">
                              <a:solidFill>
                                <a:srgbClr val="F561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200" i="1">
                              <a:solidFill>
                                <a:srgbClr val="F561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GB" sz="2200" i="1">
                              <a:solidFill>
                                <a:srgbClr val="F561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sz="2200" b="0" i="1" smtClean="0">
                          <a:solidFill>
                            <a:srgbClr val="0055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GB" sz="2200" i="1" smtClean="0">
                          <a:solidFill>
                            <a:srgbClr val="42C79B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nary>
                        <m:naryPr>
                          <m:limLoc m:val="subSup"/>
                          <m:ctrlPr>
                            <a:rPr lang="en-GB" sz="2200" i="1">
                              <a:solidFill>
                                <a:srgbClr val="42C79B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2200" i="1">
                              <a:solidFill>
                                <a:srgbClr val="42C79B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sSub>
                            <m:sSubPr>
                              <m:ctrlPr>
                                <a:rPr lang="en-GB" sz="2200" i="1">
                                  <a:solidFill>
                                    <a:srgbClr val="42C79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200" i="1">
                                  <a:solidFill>
                                    <a:srgbClr val="42C79B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GB" sz="2200" i="1">
                                  <a:solidFill>
                                    <a:srgbClr val="42C79B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sup>
                        <m:e>
                          <m:r>
                            <a:rPr lang="en-GB" sz="2200" i="1">
                              <a:solidFill>
                                <a:srgbClr val="42C79B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GB" sz="2200" i="1">
                              <a:solidFill>
                                <a:srgbClr val="42C79B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200" i="1">
                              <a:solidFill>
                                <a:srgbClr val="42C79B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GB" sz="2200" i="1">
                              <a:solidFill>
                                <a:srgbClr val="42C79B"/>
                              </a:solidFill>
                              <a:latin typeface="Cambria Math" panose="02040503050406030204" pitchFamily="18" charset="0"/>
                            </a:rPr>
                            <m:t>) </m:t>
                          </m:r>
                          <m:r>
                            <a:rPr lang="en-US" sz="2200" i="1">
                              <a:solidFill>
                                <a:srgbClr val="42C79B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sz="2200" i="1">
                              <a:solidFill>
                                <a:srgbClr val="42C79B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nary>
                      <m:r>
                        <a:rPr lang="it-IT" sz="2200" i="1" smtClean="0">
                          <a:solidFill>
                            <a:srgbClr val="0055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200" i="1" smtClean="0">
                              <a:solidFill>
                                <a:srgbClr val="F561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200" i="1">
                              <a:solidFill>
                                <a:srgbClr val="F561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200" i="1">
                              <a:solidFill>
                                <a:srgbClr val="F561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200" i="1">
                          <a:solidFill>
                            <a:srgbClr val="F56100"/>
                          </a:solidFill>
                          <a:latin typeface="Cambria Math" panose="02040503050406030204" pitchFamily="18" charset="0"/>
                        </a:rPr>
                        <m:t>𝑅𝑒</m:t>
                      </m:r>
                      <m:d>
                        <m:dPr>
                          <m:ctrlPr>
                            <a:rPr lang="en-GB" sz="2200" i="1">
                              <a:solidFill>
                                <a:srgbClr val="F561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2200" i="1">
                                  <a:solidFill>
                                    <a:srgbClr val="F561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solidFill>
                                    <a:srgbClr val="F56100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rgbClr val="F561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  <m:f>
                        <m:fPr>
                          <m:ctrlPr>
                            <a:rPr lang="en-GB" sz="2200" i="1">
                              <a:solidFill>
                                <a:srgbClr val="F561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limLoc m:val="subSup"/>
                              <m:ctrlPr>
                                <a:rPr lang="en-GB" sz="2200" i="1">
                                  <a:solidFill>
                                    <a:srgbClr val="F561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it-IT" sz="2200" i="1">
                                  <a:solidFill>
                                    <a:srgbClr val="F56100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GB" sz="2200" i="1">
                                      <a:solidFill>
                                        <a:srgbClr val="F561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GB" sz="2200" i="1">
                                          <a:solidFill>
                                            <a:srgbClr val="F561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1" i="1">
                                          <a:solidFill>
                                            <a:srgbClr val="F561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𝒏</m:t>
                                      </m:r>
                                      <m:r>
                                        <a:rPr lang="it-IT" sz="2200" i="1">
                                          <a:solidFill>
                                            <a:srgbClr val="F561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×</m:t>
                                      </m:r>
                                      <m:sSub>
                                        <m:sSubPr>
                                          <m:ctrlPr>
                                            <a:rPr lang="en-GB" sz="2200" b="1" i="1">
                                              <a:solidFill>
                                                <a:srgbClr val="F561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200" b="1" i="1">
                                              <a:solidFill>
                                                <a:srgbClr val="F561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𝑯</m:t>
                                          </m:r>
                                        </m:e>
                                        <m:sub>
                                          <m:r>
                                            <a:rPr lang="en-US" sz="2200" i="1">
                                              <a:solidFill>
                                                <a:srgbClr val="F561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it-IT" sz="2200" i="1">
                                              <a:solidFill>
                                                <a:srgbClr val="F561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GB" sz="2200" i="1">
                                              <a:solidFill>
                                                <a:srgbClr val="F561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it-IT" sz="2200" i="1">
                                      <a:solidFill>
                                        <a:srgbClr val="F561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200" i="1">
                                  <a:solidFill>
                                    <a:srgbClr val="F56100"/>
                                  </a:solidFill>
                                  <a:latin typeface="Cambria Math" panose="02040503050406030204" pitchFamily="18" charset="0"/>
                                </a:rPr>
                                <m:t>𝑑𝑙</m:t>
                              </m:r>
                            </m:e>
                          </m:nary>
                        </m:num>
                        <m:den>
                          <m:sSub>
                            <m:sSubPr>
                              <m:ctrlPr>
                                <a:rPr lang="en-GB" sz="2200" i="1">
                                  <a:solidFill>
                                    <a:srgbClr val="F561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solidFill>
                                    <a:srgbClr val="F56100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rgbClr val="F561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it-IT" sz="2200" i="1">
                                  <a:solidFill>
                                    <a:srgbClr val="F561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2200" i="1">
                                  <a:solidFill>
                                    <a:srgbClr val="F561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GB" sz="2200" i="1">
                                  <a:solidFill>
                                    <a:srgbClr val="F561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GB" sz="2200" i="1">
                                      <a:solidFill>
                                        <a:srgbClr val="F561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sz="2200" i="1">
                                          <a:solidFill>
                                            <a:srgbClr val="F561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i="1">
                                          <a:solidFill>
                                            <a:srgbClr val="F561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2200" i="1">
                                          <a:solidFill>
                                            <a:srgbClr val="F561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it-IT" sz="2200" i="1">
                                          <a:solidFill>
                                            <a:srgbClr val="F561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GB" sz="2200" i="1">
                                          <a:solidFill>
                                            <a:srgbClr val="F561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it-IT" sz="2200" i="1">
                                  <a:solidFill>
                                    <a:srgbClr val="F561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GB" sz="2200" i="1">
                              <a:solidFill>
                                <a:srgbClr val="F561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200" i="1">
                              <a:solidFill>
                                <a:srgbClr val="F561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GB" sz="2200" i="1">
                              <a:solidFill>
                                <a:srgbClr val="F561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sz="2200" b="0" i="1" smtClean="0">
                          <a:solidFill>
                            <a:srgbClr val="0055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trlPr>
                            <a:rPr lang="it-IT" sz="2200" i="1" smtClean="0">
                              <a:solidFill>
                                <a:srgbClr val="42C79B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sz="2200" i="1">
                              <a:solidFill>
                                <a:srgbClr val="42C79B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sSub>
                            <m:sSubPr>
                              <m:ctrlPr>
                                <a:rPr lang="en-GB" sz="2200" i="1">
                                  <a:solidFill>
                                    <a:srgbClr val="42C79B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200" i="1">
                                  <a:solidFill>
                                    <a:srgbClr val="42C79B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GB" sz="2200" i="1">
                                  <a:solidFill>
                                    <a:srgbClr val="42C79B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sup>
                        <m:e>
                          <m:r>
                            <a:rPr lang="en-US" sz="2200" i="1">
                              <a:solidFill>
                                <a:srgbClr val="42C79B"/>
                              </a:solidFill>
                              <a:latin typeface="Cambria Math" panose="02040503050406030204" pitchFamily="18" charset="0"/>
                            </a:rPr>
                            <m:t>𝑅𝑒</m:t>
                          </m:r>
                          <m:d>
                            <m:dPr>
                              <m:ctrlPr>
                                <a:rPr lang="en-GB" sz="2200" i="1">
                                  <a:solidFill>
                                    <a:srgbClr val="42C79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200" i="1">
                                      <a:solidFill>
                                        <a:srgbClr val="42C79B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solidFill>
                                        <a:srgbClr val="42C79B"/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solidFill>
                                        <a:srgbClr val="42C79B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d>
                          <m:f>
                            <m:fPr>
                              <m:ctrlPr>
                                <a:rPr lang="en-GB" sz="2200" i="1">
                                  <a:solidFill>
                                    <a:srgbClr val="42C79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nary>
                                <m:naryPr>
                                  <m:limLoc m:val="subSup"/>
                                  <m:ctrlPr>
                                    <a:rPr lang="en-GB" sz="2200" i="1">
                                      <a:solidFill>
                                        <a:srgbClr val="42C79B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it-IT" sz="2200" i="1">
                                      <a:solidFill>
                                        <a:srgbClr val="42C79B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GB" sz="2200" i="1">
                                          <a:solidFill>
                                            <a:srgbClr val="42C79B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GB" sz="2200" i="1">
                                              <a:solidFill>
                                                <a:srgbClr val="42C79B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200" b="1" i="1">
                                              <a:solidFill>
                                                <a:srgbClr val="42C79B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𝒏</m:t>
                                          </m:r>
                                          <m:r>
                                            <a:rPr lang="it-IT" sz="2200" i="1">
                                              <a:solidFill>
                                                <a:srgbClr val="42C79B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×</m:t>
                                          </m:r>
                                          <m:d>
                                            <m:dPr>
                                              <m:ctrlPr>
                                                <a:rPr lang="en-GB" sz="2200" b="1" i="1">
                                                  <a:solidFill>
                                                    <a:srgbClr val="42C79B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GB" sz="2200" b="1" i="1">
                                                      <a:solidFill>
                                                        <a:srgbClr val="42C79B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200" b="1" i="1">
                                                      <a:solidFill>
                                                        <a:srgbClr val="42C79B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𝑯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200" i="1">
                                                      <a:solidFill>
                                                        <a:srgbClr val="42C79B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  <m:r>
                                                    <a:rPr lang="it-IT" sz="2200" i="1">
                                                      <a:solidFill>
                                                        <a:srgbClr val="42C79B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,</m:t>
                                                  </m:r>
                                                  <m:r>
                                                    <a:rPr lang="en-US" sz="2200" i="1">
                                                      <a:solidFill>
                                                        <a:srgbClr val="42C79B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sz="2200" b="1" i="1">
                                                  <a:solidFill>
                                                    <a:srgbClr val="42C79B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GB" sz="2200" b="1" i="1">
                                                      <a:solidFill>
                                                        <a:srgbClr val="42C79B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200" b="1" i="1">
                                                      <a:solidFill>
                                                        <a:srgbClr val="42C79B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𝑯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200" i="1">
                                                      <a:solidFill>
                                                        <a:srgbClr val="42C79B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  <m:r>
                                                    <a:rPr lang="it-IT" sz="2200" i="1">
                                                      <a:solidFill>
                                                        <a:srgbClr val="42C79B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,</m:t>
                                                  </m:r>
                                                  <m:r>
                                                    <a:rPr lang="en-US" sz="2200" i="1">
                                                      <a:solidFill>
                                                        <a:srgbClr val="42C79B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d>
                                    </m:e>
                                    <m:sup>
                                      <m:r>
                                        <a:rPr lang="it-IT" sz="2200" i="1">
                                          <a:solidFill>
                                            <a:srgbClr val="42C79B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2200" i="1">
                                      <a:solidFill>
                                        <a:srgbClr val="42C79B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𝑑𝑙</m:t>
                                  </m:r>
                                </m:e>
                              </m:nary>
                            </m:num>
                            <m:den>
                              <m:sSub>
                                <m:sSubPr>
                                  <m:ctrlPr>
                                    <a:rPr lang="en-GB" sz="2200" i="1">
                                      <a:solidFill>
                                        <a:srgbClr val="42C79B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solidFill>
                                        <a:srgbClr val="42C79B"/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solidFill>
                                        <a:srgbClr val="42C79B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it-IT" sz="2200" i="1">
                                      <a:solidFill>
                                        <a:srgbClr val="42C79B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200" i="1">
                                      <a:solidFill>
                                        <a:srgbClr val="42C79B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GB" sz="2200" i="1">
                                      <a:solidFill>
                                        <a:srgbClr val="42C79B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GB" sz="2200" i="1">
                                          <a:solidFill>
                                            <a:srgbClr val="42C79B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GB" sz="2200" i="1">
                                              <a:solidFill>
                                                <a:srgbClr val="42C79B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200" i="1">
                                              <a:solidFill>
                                                <a:srgbClr val="42C79B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lang="en-US" sz="2200" i="1">
                                              <a:solidFill>
                                                <a:srgbClr val="42C79B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it-IT" sz="2200" i="1">
                                              <a:solidFill>
                                                <a:srgbClr val="42C79B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2200" i="1">
                                              <a:solidFill>
                                                <a:srgbClr val="42C79B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it-IT" sz="2200" i="1">
                                      <a:solidFill>
                                        <a:srgbClr val="42C79B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200" i="1">
                                  <a:solidFill>
                                    <a:srgbClr val="42C79B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GB" sz="2200" i="1">
                                      <a:solidFill>
                                        <a:srgbClr val="42C79B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solidFill>
                                        <a:srgbClr val="42C79B"/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solidFill>
                                        <a:srgbClr val="42C79B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it-IT" sz="2200" i="1">
                                      <a:solidFill>
                                        <a:srgbClr val="42C79B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200" i="1">
                                      <a:solidFill>
                                        <a:srgbClr val="42C79B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GB" sz="2200" i="1">
                                      <a:solidFill>
                                        <a:srgbClr val="42C79B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GB" sz="2200" i="1">
                                          <a:solidFill>
                                            <a:srgbClr val="42C79B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GB" sz="2200" i="1">
                                              <a:solidFill>
                                                <a:srgbClr val="42C79B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200" i="1">
                                              <a:solidFill>
                                                <a:srgbClr val="42C79B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lang="en-US" sz="2200" i="1">
                                              <a:solidFill>
                                                <a:srgbClr val="42C79B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  <m:r>
                                            <a:rPr lang="it-IT" sz="2200" i="1">
                                              <a:solidFill>
                                                <a:srgbClr val="42C79B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2200" i="1">
                                              <a:solidFill>
                                                <a:srgbClr val="42C79B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it-IT" sz="2200" i="1">
                                      <a:solidFill>
                                        <a:srgbClr val="42C79B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  <m:r>
                        <a:rPr lang="en-GB" sz="2200" i="1">
                          <a:solidFill>
                            <a:srgbClr val="42C79B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𝑑𝑧</m:t>
                      </m:r>
                    </m:oMath>
                  </m:oMathPara>
                </a14:m>
                <a:endParaRPr lang="en-GB" sz="2200" dirty="0">
                  <a:solidFill>
                    <a:srgbClr val="0055A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86FD865-E04C-BA47-9850-DCFDDC9667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194" y="1838139"/>
                <a:ext cx="11952824" cy="1079526"/>
              </a:xfrm>
              <a:prstGeom prst="rect">
                <a:avLst/>
              </a:prstGeom>
              <a:blipFill>
                <a:blip r:embed="rId2"/>
                <a:stretch>
                  <a:fillRect t="-111628" b="-17325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Picture 36">
            <a:extLst>
              <a:ext uri="{FF2B5EF4-FFF2-40B4-BE49-F238E27FC236}">
                <a16:creationId xmlns:a16="http://schemas.microsoft.com/office/drawing/2014/main" id="{4F6CDF95-DA1A-2543-8372-8E5D59CB1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465" y="2939219"/>
            <a:ext cx="2636372" cy="27547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46F4157F-C263-BB40-959C-BF19065F1255}"/>
                  </a:ext>
                </a:extLst>
              </p:cNvPr>
              <p:cNvSpPr/>
              <p:nvPr/>
            </p:nvSpPr>
            <p:spPr>
              <a:xfrm>
                <a:off x="3166925" y="4686292"/>
                <a:ext cx="4086364" cy="7436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 smtClean="0">
                              <a:solidFill>
                                <a:srgbClr val="0055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 smtClean="0">
                              <a:solidFill>
                                <a:srgbClr val="0055A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2000" i="1" smtClean="0">
                              <a:solidFill>
                                <a:srgbClr val="0055A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2000" i="1">
                          <a:solidFill>
                            <a:srgbClr val="0055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000" i="1">
                              <a:solidFill>
                                <a:srgbClr val="0055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0055A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55A0"/>
                              </a:solidFill>
                              <a:latin typeface="Cambria Math" panose="02040503050406030204" pitchFamily="18" charset="0"/>
                            </a:rPr>
                            <m:t>𝑐𝑜𝑎𝑡</m:t>
                          </m:r>
                        </m:sub>
                      </m:sSub>
                      <m:f>
                        <m:fPr>
                          <m:ctrlPr>
                            <a:rPr lang="en-GB" sz="2000" i="1">
                              <a:solidFill>
                                <a:srgbClr val="0055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000" i="1">
                                  <a:solidFill>
                                    <a:srgbClr val="0055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55A0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GB" sz="2000" i="1">
                                  <a:solidFill>
                                    <a:srgbClr val="0055A0"/>
                                  </a:solidFill>
                                  <a:latin typeface="Cambria Math" panose="02040503050406030204" pitchFamily="18" charset="0"/>
                                </a:rPr>
                                <m:t>𝐶𝑢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0055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i="1">
                              <a:solidFill>
                                <a:srgbClr val="0055A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GB" sz="2000" i="1">
                                  <a:solidFill>
                                    <a:srgbClr val="0055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55A0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055A0"/>
                                  </a:solidFill>
                                  <a:latin typeface="Cambria Math" panose="02040503050406030204" pitchFamily="18" charset="0"/>
                                </a:rPr>
                                <m:t>𝑐𝑜𝑎𝑡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0055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b="0" i="1" smtClean="0">
                              <a:solidFill>
                                <a:srgbClr val="0055A0"/>
                              </a:solidFill>
                              <a:latin typeface="Cambria Math" panose="02040503050406030204" pitchFamily="18" charset="0"/>
                            </a:rPr>
                            <m:t>𝑎𝑛</m:t>
                          </m:r>
                          <m:d>
                            <m:dPr>
                              <m:ctrlPr>
                                <a:rPr lang="en-GB" sz="2000" i="1">
                                  <a:solidFill>
                                    <a:srgbClr val="0055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000" i="1">
                                      <a:solidFill>
                                        <a:srgbClr val="0055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0055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0055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𝑐𝑜𝑎𝑡</m:t>
                                  </m:r>
                                </m:sub>
                              </m:sSub>
                              <m:r>
                                <a:rPr lang="en-US" sz="2000" i="1">
                                  <a:solidFill>
                                    <a:srgbClr val="0055A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GB" sz="2000" i="1">
                                  <a:solidFill>
                                    <a:srgbClr val="0055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55A0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055A0"/>
                                  </a:solidFill>
                                  <a:latin typeface="Cambria Math" panose="02040503050406030204" pitchFamily="18" charset="0"/>
                                </a:rPr>
                                <m:t>𝑐𝑜𝑎𝑡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0055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i="1">
                              <a:solidFill>
                                <a:srgbClr val="0055A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GB" sz="2000" i="1">
                                  <a:solidFill>
                                    <a:srgbClr val="0055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55A0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GB" sz="2000" i="1">
                                  <a:solidFill>
                                    <a:srgbClr val="0055A0"/>
                                  </a:solidFill>
                                  <a:latin typeface="Cambria Math" panose="02040503050406030204" pitchFamily="18" charset="0"/>
                                </a:rPr>
                                <m:t>𝐶𝑢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0055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b="0" i="1" smtClean="0">
                              <a:solidFill>
                                <a:srgbClr val="0055A0"/>
                              </a:solidFill>
                              <a:latin typeface="Cambria Math" panose="02040503050406030204" pitchFamily="18" charset="0"/>
                            </a:rPr>
                            <m:t>𝑎𝑛</m:t>
                          </m:r>
                          <m:d>
                            <m:dPr>
                              <m:ctrlPr>
                                <a:rPr lang="en-GB" sz="2000" i="1">
                                  <a:solidFill>
                                    <a:srgbClr val="0055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000" i="1">
                                      <a:solidFill>
                                        <a:srgbClr val="0055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0055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0055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𝑐𝑜𝑎𝑡</m:t>
                                  </m:r>
                                </m:sub>
                              </m:sSub>
                              <m:r>
                                <a:rPr lang="en-US" sz="2000" i="1">
                                  <a:solidFill>
                                    <a:srgbClr val="0055A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GB" sz="2000" dirty="0">
                  <a:solidFill>
                    <a:srgbClr val="0055A0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46F4157F-C263-BB40-959C-BF19065F12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6925" y="4686292"/>
                <a:ext cx="4086364" cy="743602"/>
              </a:xfrm>
              <a:prstGeom prst="rect">
                <a:avLst/>
              </a:prstGeom>
              <a:blipFill>
                <a:blip r:embed="rId4"/>
                <a:stretch>
                  <a:fillRect b="-8475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15D839BE-9FAB-9E49-BB05-D2460F1B730C}"/>
              </a:ext>
            </a:extLst>
          </p:cNvPr>
          <p:cNvSpPr/>
          <p:nvPr/>
        </p:nvSpPr>
        <p:spPr>
          <a:xfrm>
            <a:off x="3497627" y="3502581"/>
            <a:ext cx="34834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2400" b="1" dirty="0">
                <a:solidFill>
                  <a:srgbClr val="00B050"/>
                </a:solidFill>
                <a:latin typeface="Arial"/>
                <a:ea typeface="Andale Sans UI"/>
                <a:cs typeface="Times New Roman" panose="02020603050405020304" pitchFamily="18" charset="0"/>
              </a:rPr>
              <a:t>Reliable analytical tool</a:t>
            </a:r>
            <a:endParaRPr lang="en-US" sz="2400" dirty="0">
              <a:solidFill>
                <a:srgbClr val="0055A0"/>
              </a:solidFill>
              <a:latin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75534F-4D38-B245-97D0-DEC72DDE41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079" y="2966394"/>
            <a:ext cx="4467296" cy="338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194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43E469-F274-2348-B5A0-1651C04E4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581230-4130-B848-99C1-7F0CA6DCB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33</a:t>
            </a:fld>
            <a:endParaRPr lang="it-IT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1E608F8-1D75-6148-87DE-B93C66A8B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/>
          <a:lstStyle/>
          <a:p>
            <a:r>
              <a:rPr lang="en-US"/>
              <a:t>Measurement system upgrade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FF76AF-39D4-8F42-8D65-9E5F7529C899}"/>
              </a:ext>
            </a:extLst>
          </p:cNvPr>
          <p:cNvSpPr/>
          <p:nvPr/>
        </p:nvSpPr>
        <p:spPr>
          <a:xfrm>
            <a:off x="301961" y="818921"/>
            <a:ext cx="431005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2000" b="1">
                <a:solidFill>
                  <a:srgbClr val="0055A0"/>
                </a:solidFill>
                <a:latin typeface="Arial"/>
              </a:rPr>
              <a:t>System specifications: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55A0"/>
                </a:solidFill>
                <a:latin typeface="Arial"/>
              </a:rPr>
              <a:t>Spectral Range: &gt; 3 THz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55A0"/>
                </a:solidFill>
                <a:latin typeface="Arial"/>
              </a:rPr>
              <a:t>Dynamic Range &gt; 70 dB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55A0"/>
                </a:solidFill>
                <a:latin typeface="Arial"/>
              </a:rPr>
              <a:t>Scanning Range ~ 300 ps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55A0"/>
                </a:solidFill>
                <a:latin typeface="Arial"/>
              </a:rPr>
              <a:t>Spectral Resolution &lt; 3.5 GHz</a:t>
            </a:r>
            <a:endParaRPr lang="en-US" sz="2000">
              <a:solidFill>
                <a:srgbClr val="0055A0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B4E81E9-668B-684F-8ED9-C482A5C0F47B}"/>
              </a:ext>
            </a:extLst>
          </p:cNvPr>
          <p:cNvSpPr/>
          <p:nvPr/>
        </p:nvSpPr>
        <p:spPr>
          <a:xfrm>
            <a:off x="4543491" y="860820"/>
            <a:ext cx="161967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2000" b="1">
                <a:solidFill>
                  <a:srgbClr val="0055A0"/>
                </a:solidFill>
                <a:latin typeface="Arial"/>
              </a:rPr>
              <a:t>Upgrade: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55A0"/>
                </a:solidFill>
                <a:latin typeface="Arial"/>
              </a:rPr>
              <a:t>&gt; 5 THz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55A0"/>
                </a:solidFill>
                <a:latin typeface="Arial"/>
              </a:rPr>
              <a:t>&gt; 90 dB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55A0"/>
                </a:solidFill>
                <a:latin typeface="Arial"/>
              </a:rPr>
              <a:t>~ 850 ps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55A0"/>
                </a:solidFill>
                <a:latin typeface="Arial"/>
              </a:rPr>
              <a:t>&lt; 1.5 GHz</a:t>
            </a:r>
            <a:endParaRPr lang="en-US" sz="2000">
              <a:solidFill>
                <a:srgbClr val="0055A0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D23FF805-3704-1B42-B5C6-1563FBAC1D04}"/>
              </a:ext>
            </a:extLst>
          </p:cNvPr>
          <p:cNvSpPr/>
          <p:nvPr/>
        </p:nvSpPr>
        <p:spPr>
          <a:xfrm>
            <a:off x="3901896" y="1379074"/>
            <a:ext cx="523436" cy="504056"/>
          </a:xfrm>
          <a:prstGeom prst="rightArrow">
            <a:avLst/>
          </a:prstGeom>
          <a:noFill/>
          <a:ln w="1905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63DAB01-81A1-8147-BBF7-1EF2D36D45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63" b="98276" l="1545" r="100000">
                        <a14:foregroundMark x1="43539" y1="72660" x2="66713" y2="645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0" t="3449" b="1587"/>
          <a:stretch/>
        </p:blipFill>
        <p:spPr>
          <a:xfrm>
            <a:off x="6855312" y="1165210"/>
            <a:ext cx="4575689" cy="2534028"/>
          </a:xfrm>
          <a:prstGeom prst="rect">
            <a:avLst/>
          </a:prstGeom>
        </p:spPr>
      </p:pic>
      <p:pic>
        <p:nvPicPr>
          <p:cNvPr id="19" name="Picture 2" descr="Terahertz">
            <a:extLst>
              <a:ext uri="{FF2B5EF4-FFF2-40B4-BE49-F238E27FC236}">
                <a16:creationId xmlns:a16="http://schemas.microsoft.com/office/drawing/2014/main" id="{4ED81B50-7CFA-3740-B315-FA7CB025A7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" t="9332" r="5915" b="6685"/>
          <a:stretch/>
        </p:blipFill>
        <p:spPr bwMode="auto">
          <a:xfrm>
            <a:off x="10191829" y="3038804"/>
            <a:ext cx="72008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tki logo 200">
            <a:extLst>
              <a:ext uri="{FF2B5EF4-FFF2-40B4-BE49-F238E27FC236}">
                <a16:creationId xmlns:a16="http://schemas.microsoft.com/office/drawing/2014/main" id="{031CE7B4-ADEC-8A46-8114-888DF19B5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627" y="3038804"/>
            <a:ext cx="695944" cy="62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60637A7-0BF9-584C-899B-5711115BABE5}"/>
              </a:ext>
            </a:extLst>
          </p:cNvPr>
          <p:cNvSpPr/>
          <p:nvPr/>
        </p:nvSpPr>
        <p:spPr>
          <a:xfrm>
            <a:off x="6548508" y="818815"/>
            <a:ext cx="33268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2200" dirty="0">
                <a:solidFill>
                  <a:srgbClr val="0055A0"/>
                </a:solidFill>
                <a:latin typeface="Arial"/>
              </a:rPr>
              <a:t>More accurate </a:t>
            </a:r>
            <a:r>
              <a:rPr lang="en-US" sz="2200" b="1" dirty="0">
                <a:solidFill>
                  <a:srgbClr val="C00000"/>
                </a:solidFill>
                <a:latin typeface="Arial"/>
              </a:rPr>
              <a:t>guiding system</a:t>
            </a:r>
            <a:r>
              <a:rPr lang="en-US" sz="2200" dirty="0">
                <a:solidFill>
                  <a:srgbClr val="0055A0"/>
                </a:solidFill>
                <a:latin typeface="Arial"/>
              </a:rPr>
              <a:t> manufacturing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D5771A0-7FDC-EC43-8730-4060ACCD88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429" y="2492036"/>
            <a:ext cx="5208198" cy="399545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6A97FDD-1808-D344-AD78-2A7677E0AA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9197" y="3986299"/>
            <a:ext cx="5509378" cy="217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2550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D175BC-9B88-9049-B456-F1A9B880C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00BE03-19E8-D847-A018-CED0CA8AC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34</a:t>
            </a:fld>
            <a:endParaRPr lang="it-IT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B5B5C43-90B2-7146-A377-EA5E5520C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/>
          <a:lstStyle/>
          <a:p>
            <a:r>
              <a:rPr lang="en-US"/>
              <a:t>Measurement results on a-C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6EC0C5-F124-6D4F-8E0E-91F64072B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6488" y="3255327"/>
            <a:ext cx="4424970" cy="181156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025BD62-7851-EE42-AF85-8A0AD58E06FA}"/>
              </a:ext>
            </a:extLst>
          </p:cNvPr>
          <p:cNvSpPr/>
          <p:nvPr/>
        </p:nvSpPr>
        <p:spPr>
          <a:xfrm>
            <a:off x="1518860" y="1071472"/>
            <a:ext cx="312707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2200">
                <a:solidFill>
                  <a:srgbClr val="0055A0"/>
                </a:solidFill>
                <a:latin typeface="Arial"/>
              </a:rPr>
              <a:t>Two samples with 3 μm of </a:t>
            </a:r>
            <a:r>
              <a:rPr lang="en-US" sz="2200" b="1">
                <a:solidFill>
                  <a:srgbClr val="C00000"/>
                </a:solidFill>
                <a:latin typeface="Arial"/>
              </a:rPr>
              <a:t>Amorphous carbon </a:t>
            </a:r>
            <a:r>
              <a:rPr lang="en-US" sz="2200">
                <a:solidFill>
                  <a:srgbClr val="0055A0"/>
                </a:solidFill>
                <a:latin typeface="Arial"/>
              </a:rPr>
              <a:t>on copper bulk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043F659-450B-3E4D-9AC9-E0690E4A78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74" t="11941" r="23104" b="13870"/>
          <a:stretch/>
        </p:blipFill>
        <p:spPr>
          <a:xfrm>
            <a:off x="8897653" y="4721988"/>
            <a:ext cx="1518668" cy="155268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9F1ACF-7B14-9448-A758-124BBD46C258}"/>
              </a:ext>
            </a:extLst>
          </p:cNvPr>
          <p:cNvSpPr/>
          <p:nvPr/>
        </p:nvSpPr>
        <p:spPr>
          <a:xfrm>
            <a:off x="7562948" y="5186225"/>
            <a:ext cx="13873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>
                <a:solidFill>
                  <a:srgbClr val="0055A0"/>
                </a:solidFill>
                <a:latin typeface="Helvetica" pitchFamily="2" charset="0"/>
              </a:rPr>
              <a:t>Mechanical stress a-C coating on Cu slab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44CFAE5-6436-1044-BA3B-E16B481855FD}"/>
              </a:ext>
            </a:extLst>
          </p:cNvPr>
          <p:cNvSpPr/>
          <p:nvPr/>
        </p:nvSpPr>
        <p:spPr>
          <a:xfrm>
            <a:off x="2275678" y="2311945"/>
            <a:ext cx="2105891" cy="412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64F0257-EA7B-3C4A-BD8D-A4742626F93C}"/>
              </a:ext>
            </a:extLst>
          </p:cNvPr>
          <p:cNvSpPr/>
          <p:nvPr/>
        </p:nvSpPr>
        <p:spPr>
          <a:xfrm>
            <a:off x="5808588" y="2257537"/>
            <a:ext cx="269424" cy="868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A17C46-EEBB-D18A-1818-F6C4D8A494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158" y="2155513"/>
            <a:ext cx="5777493" cy="42247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34E23D-6C13-D540-87D4-313DFD1C11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608" r="15028"/>
          <a:stretch/>
        </p:blipFill>
        <p:spPr>
          <a:xfrm>
            <a:off x="6049284" y="759509"/>
            <a:ext cx="5242173" cy="296327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268732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983264-C932-68E6-D9E1-10239A5B3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C191D8-300D-4E02-3006-5FCB4F760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35</a:t>
            </a:fld>
            <a:endParaRPr lang="it-IT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3D008B8-B573-B4EB-B0C5-44631600C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85647"/>
            <a:ext cx="12192000" cy="923330"/>
          </a:xfrm>
        </p:spPr>
        <p:txBody>
          <a:bodyPr/>
          <a:lstStyle/>
          <a:p>
            <a:r>
              <a:rPr lang="en-IT" sz="60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0508426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9289D4-058F-5BFE-128C-3D9FA2318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Andrea Passarelli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A82E3D-6C80-91B6-1835-EE224FC9B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36</a:t>
            </a:fld>
            <a:endParaRPr lang="it-IT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60297C-2FC0-C75A-135D-AF2B3825D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Skin depth</a:t>
            </a:r>
            <a:endParaRPr lang="en-IT" dirty="0"/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2FDE37BD-7E68-E32A-A101-8437324410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71" r="6840"/>
          <a:stretch/>
        </p:blipFill>
        <p:spPr>
          <a:xfrm>
            <a:off x="6318327" y="1267394"/>
            <a:ext cx="5777691" cy="44434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4">
                <a:extLst>
                  <a:ext uri="{FF2B5EF4-FFF2-40B4-BE49-F238E27FC236}">
                    <a16:creationId xmlns:a16="http://schemas.microsoft.com/office/drawing/2014/main" id="{925DE7C8-BF59-7924-F7D8-A76A2FDAED13}"/>
                  </a:ext>
                </a:extLst>
              </p:cNvPr>
              <p:cNvSpPr txBox="1"/>
              <p:nvPr/>
            </p:nvSpPr>
            <p:spPr>
              <a:xfrm>
                <a:off x="10419333" y="3882972"/>
                <a:ext cx="1480792" cy="9106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it-IT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it-IT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it-IT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it-IT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  <m:r>
                                <a:rPr lang="it-IT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𝜇𝜔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it-IT" dirty="0">
                  <a:solidFill>
                    <a:prstClr val="black"/>
                  </a:solidFill>
                  <a:latin typeface="Calibri Light" panose="020F0302020204030204"/>
                </a:endParaRPr>
              </a:p>
            </p:txBody>
          </p:sp>
        </mc:Choice>
        <mc:Fallback xmlns="">
          <p:sp>
            <p:nvSpPr>
              <p:cNvPr id="8" name="CasellaDiTesto 4">
                <a:extLst>
                  <a:ext uri="{FF2B5EF4-FFF2-40B4-BE49-F238E27FC236}">
                    <a16:creationId xmlns:a16="http://schemas.microsoft.com/office/drawing/2014/main" id="{925DE7C8-BF59-7924-F7D8-A76A2FDAED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9333" y="3882972"/>
                <a:ext cx="1480792" cy="9106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D0AC646F-BCE4-69F6-170A-7DCB6AED13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71" r="7294"/>
          <a:stretch/>
        </p:blipFill>
        <p:spPr>
          <a:xfrm>
            <a:off x="194833" y="1225219"/>
            <a:ext cx="5678842" cy="438885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FC2F610-4BDB-B8AC-9EB3-DF8E361AD32C}"/>
              </a:ext>
            </a:extLst>
          </p:cNvPr>
          <p:cNvSpPr txBox="1"/>
          <p:nvPr/>
        </p:nvSpPr>
        <p:spPr>
          <a:xfrm>
            <a:off x="3582747" y="1843150"/>
            <a:ext cx="16755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F55A0"/>
                </a:solidFill>
              </a:rPr>
              <a:t>NEG 8e</a:t>
            </a:r>
            <a:r>
              <a:rPr lang="en-US" baseline="30000" dirty="0">
                <a:solidFill>
                  <a:srgbClr val="0F55A0"/>
                </a:solidFill>
              </a:rPr>
              <a:t>5</a:t>
            </a:r>
            <a:r>
              <a:rPr lang="en-US" dirty="0">
                <a:solidFill>
                  <a:srgbClr val="0F55A0"/>
                </a:solidFill>
              </a:rPr>
              <a:t> S/m</a:t>
            </a:r>
            <a:endParaRPr lang="en-IT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FB707C2-EC0E-62AE-7ECD-9E33FA50B6BA}"/>
              </a:ext>
            </a:extLst>
          </p:cNvPr>
          <p:cNvSpPr txBox="1"/>
          <p:nvPr/>
        </p:nvSpPr>
        <p:spPr>
          <a:xfrm>
            <a:off x="10103674" y="1843150"/>
            <a:ext cx="16755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F55A0"/>
                </a:solidFill>
              </a:rPr>
              <a:t>a-C 2.2e</a:t>
            </a:r>
            <a:r>
              <a:rPr lang="en-US" baseline="30000" dirty="0">
                <a:solidFill>
                  <a:srgbClr val="0F55A0"/>
                </a:solidFill>
              </a:rPr>
              <a:t>3</a:t>
            </a:r>
            <a:r>
              <a:rPr lang="en-US" dirty="0">
                <a:solidFill>
                  <a:srgbClr val="0F55A0"/>
                </a:solidFill>
              </a:rPr>
              <a:t> S/m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5073994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43E469-F274-2348-B5A0-1651C04E4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581230-4130-B848-99C1-7F0CA6DCB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37</a:t>
            </a:fld>
            <a:endParaRPr lang="it-IT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1E608F8-1D75-6148-87DE-B93C66A8B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/>
          <a:lstStyle/>
          <a:p>
            <a:r>
              <a:rPr lang="en-US"/>
              <a:t>Measurement system upgrade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D5771A0-7FDC-EC43-8730-4060ACCD8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31" y="1527586"/>
            <a:ext cx="5750219" cy="44112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2CED66-04F7-8F2E-5BCD-DFF155A34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364" y="1571002"/>
            <a:ext cx="6032503" cy="44112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7DAC2B-1765-EC83-9E19-89DBAD887A98}"/>
              </a:ext>
            </a:extLst>
          </p:cNvPr>
          <p:cNvSpPr txBox="1"/>
          <p:nvPr/>
        </p:nvSpPr>
        <p:spPr>
          <a:xfrm>
            <a:off x="6640146" y="5138071"/>
            <a:ext cx="30021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b="0" i="0" dirty="0">
                <a:effectLst/>
                <a:latin typeface="Arial" panose="020B0604020202020204" pitchFamily="34" charset="0"/>
              </a:rPr>
              <a:t>σ</a:t>
            </a:r>
            <a:r>
              <a:rPr lang="en-GB" b="0" i="0" baseline="-25000" dirty="0">
                <a:effectLst/>
                <a:latin typeface="Arial" panose="020B0604020202020204" pitchFamily="34" charset="0"/>
              </a:rPr>
              <a:t>a-C</a:t>
            </a:r>
            <a:r>
              <a:rPr lang="en-GB" b="0" i="0" dirty="0">
                <a:effectLst/>
                <a:latin typeface="Arial" panose="020B0604020202020204" pitchFamily="34" charset="0"/>
              </a:rPr>
              <a:t> = (2.2 ± 0.7) × 10</a:t>
            </a:r>
            <a:r>
              <a:rPr lang="en-GB" b="0" i="0" baseline="30000" dirty="0">
                <a:effectLst/>
                <a:latin typeface="Arial" panose="020B0604020202020204" pitchFamily="34" charset="0"/>
              </a:rPr>
              <a:t>3</a:t>
            </a:r>
            <a:r>
              <a:rPr lang="en-GB" b="0" i="0" dirty="0">
                <a:effectLst/>
                <a:latin typeface="Arial" panose="020B0604020202020204" pitchFamily="34" charset="0"/>
              </a:rPr>
              <a:t> S/m</a:t>
            </a:r>
            <a:endParaRPr lang="en-IT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B9F0AB-1736-84E8-7537-C25285868687}"/>
              </a:ext>
            </a:extLst>
          </p:cNvPr>
          <p:cNvSpPr txBox="1"/>
          <p:nvPr/>
        </p:nvSpPr>
        <p:spPr>
          <a:xfrm>
            <a:off x="755725" y="4814905"/>
            <a:ext cx="32791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b="0" i="0" dirty="0">
                <a:effectLst/>
                <a:latin typeface="Arial" panose="020B0604020202020204" pitchFamily="34" charset="0"/>
              </a:rPr>
              <a:t>σ</a:t>
            </a:r>
            <a:r>
              <a:rPr lang="en-GB" b="0" i="0" baseline="-25000" dirty="0">
                <a:effectLst/>
                <a:latin typeface="Arial" panose="020B0604020202020204" pitchFamily="34" charset="0"/>
              </a:rPr>
              <a:t>NEG1</a:t>
            </a:r>
            <a:r>
              <a:rPr lang="en-GB" b="0" i="0" dirty="0">
                <a:effectLst/>
                <a:latin typeface="Arial" panose="020B0604020202020204" pitchFamily="34" charset="0"/>
              </a:rPr>
              <a:t> = (7.7 ± 1.1) × 10</a:t>
            </a:r>
            <a:r>
              <a:rPr lang="en-GB" baseline="30000" dirty="0">
                <a:latin typeface="Arial" panose="020B0604020202020204" pitchFamily="34" charset="0"/>
              </a:rPr>
              <a:t>5</a:t>
            </a:r>
            <a:r>
              <a:rPr lang="en-GB" b="0" i="0" dirty="0">
                <a:effectLst/>
                <a:latin typeface="Arial" panose="020B0604020202020204" pitchFamily="34" charset="0"/>
              </a:rPr>
              <a:t> S/m</a:t>
            </a:r>
            <a:endParaRPr lang="en-IT" dirty="0"/>
          </a:p>
          <a:p>
            <a:r>
              <a:rPr lang="el-GR" b="0" i="0" dirty="0">
                <a:effectLst/>
                <a:latin typeface="Arial" panose="020B0604020202020204" pitchFamily="34" charset="0"/>
              </a:rPr>
              <a:t>σ</a:t>
            </a:r>
            <a:r>
              <a:rPr lang="en-GB" b="0" i="0" baseline="-25000" dirty="0">
                <a:effectLst/>
                <a:latin typeface="Arial" panose="020B0604020202020204" pitchFamily="34" charset="0"/>
              </a:rPr>
              <a:t>NEG2</a:t>
            </a:r>
            <a:r>
              <a:rPr lang="en-GB" b="0" i="0" dirty="0">
                <a:effectLst/>
                <a:latin typeface="Arial" panose="020B0604020202020204" pitchFamily="34" charset="0"/>
              </a:rPr>
              <a:t> = (4.2 ± 0.5) × 10</a:t>
            </a:r>
            <a:r>
              <a:rPr lang="en-GB" baseline="30000" dirty="0">
                <a:latin typeface="Arial" panose="020B0604020202020204" pitchFamily="34" charset="0"/>
              </a:rPr>
              <a:t>5</a:t>
            </a:r>
            <a:r>
              <a:rPr lang="en-GB" b="0" i="0" dirty="0">
                <a:effectLst/>
                <a:latin typeface="Arial" panose="020B0604020202020204" pitchFamily="34" charset="0"/>
              </a:rPr>
              <a:t> S/m</a:t>
            </a:r>
            <a:endParaRPr lang="en-GB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6865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9289D4-058F-5BFE-128C-3D9FA2318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Andrea Passarelli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A82E3D-6C80-91B6-1835-EE224FC9B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38</a:t>
            </a:fld>
            <a:endParaRPr lang="it-IT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60297C-2FC0-C75A-135D-AF2B3825D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Before LIPSS - History of LESS</a:t>
            </a:r>
            <a:endParaRPr lang="en-IT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4F9129-53DC-ED83-517A-EE7FDE530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199" y="3911054"/>
            <a:ext cx="3236074" cy="2427056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09FEF0D-26F7-E9F2-FCD8-A09DA902378B}"/>
              </a:ext>
            </a:extLst>
          </p:cNvPr>
          <p:cNvCxnSpPr/>
          <p:nvPr/>
        </p:nvCxnSpPr>
        <p:spPr>
          <a:xfrm flipV="1">
            <a:off x="1864604" y="4274305"/>
            <a:ext cx="905979" cy="464232"/>
          </a:xfrm>
          <a:prstGeom prst="straightConnector1">
            <a:avLst/>
          </a:prstGeom>
          <a:noFill/>
          <a:ln w="28575" cap="flat" cmpd="sng" algn="ctr">
            <a:solidFill>
              <a:srgbClr val="0055A0">
                <a:lumMod val="60000"/>
                <a:lumOff val="40000"/>
              </a:srgbClr>
            </a:solidFill>
            <a:prstDash val="solid"/>
            <a:tailEnd type="triangle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E86D3EA-7D66-5E18-63B0-4F4E59FEA99F}"/>
              </a:ext>
            </a:extLst>
          </p:cNvPr>
          <p:cNvSpPr txBox="1"/>
          <p:nvPr/>
        </p:nvSpPr>
        <p:spPr>
          <a:xfrm>
            <a:off x="365285" y="4715540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dirty="0">
                <a:solidFill>
                  <a:srgbClr val="0055A0">
                    <a:lumMod val="60000"/>
                    <a:lumOff val="40000"/>
                  </a:srgbClr>
                </a:solidFill>
                <a:latin typeface="Arial"/>
              </a:rPr>
              <a:t>ablated region</a:t>
            </a:r>
            <a:endParaRPr lang="en-GB" dirty="0">
              <a:solidFill>
                <a:srgbClr val="0055A0">
                  <a:lumMod val="60000"/>
                  <a:lumOff val="40000"/>
                </a:srgbClr>
              </a:solidFill>
              <a:latin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73D32B-6A5D-9ECB-1FA2-237EF767E9EA}"/>
              </a:ext>
            </a:extLst>
          </p:cNvPr>
          <p:cNvSpPr txBox="1"/>
          <p:nvPr/>
        </p:nvSpPr>
        <p:spPr>
          <a:xfrm>
            <a:off x="189255" y="5771166"/>
            <a:ext cx="2326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dirty="0">
                <a:solidFill>
                  <a:srgbClr val="FF0000"/>
                </a:solidFill>
                <a:latin typeface="Arial"/>
              </a:rPr>
              <a:t>redeposited dendritic</a:t>
            </a:r>
          </a:p>
          <a:p>
            <a:pPr defTabSz="1219170"/>
            <a:r>
              <a:rPr lang="en-US" dirty="0">
                <a:solidFill>
                  <a:srgbClr val="FF0000"/>
                </a:solidFill>
                <a:latin typeface="Arial"/>
              </a:rPr>
              <a:t>surface layer</a:t>
            </a:r>
            <a:endParaRPr lang="en-GB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CD0AA5E-020A-D2C2-340C-A71CB6D792BA}"/>
              </a:ext>
            </a:extLst>
          </p:cNvPr>
          <p:cNvCxnSpPr>
            <a:stCxn id="14" idx="0"/>
          </p:cNvCxnSpPr>
          <p:nvPr/>
        </p:nvCxnSpPr>
        <p:spPr>
          <a:xfrm flipV="1">
            <a:off x="1352394" y="4819372"/>
            <a:ext cx="1203698" cy="95179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C0F70AB5-81DD-8FC5-014B-08EF37C6CC05}"/>
              </a:ext>
            </a:extLst>
          </p:cNvPr>
          <p:cNvSpPr/>
          <p:nvPr/>
        </p:nvSpPr>
        <p:spPr>
          <a:xfrm>
            <a:off x="6132513" y="4139118"/>
            <a:ext cx="596350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F55A0"/>
                </a:solidFill>
              </a:rPr>
              <a:t>Ablation depth in the order of ~25 </a:t>
            </a:r>
            <a:r>
              <a:rPr lang="en-US" dirty="0" err="1">
                <a:solidFill>
                  <a:srgbClr val="0F55A0"/>
                </a:solidFill>
              </a:rPr>
              <a:t>μm</a:t>
            </a:r>
            <a:r>
              <a:rPr lang="en-US" dirty="0">
                <a:solidFill>
                  <a:srgbClr val="0F55A0"/>
                </a:solidFill>
              </a:rPr>
              <a:t> may be too high, its reduction could be beneficial for surface Impedance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F55A0"/>
                </a:solidFill>
              </a:rPr>
              <a:t>Beam screen SEY higher compared to LESS flat samples, conditioning to SEY&lt;1 for electron doses &lt;10</a:t>
            </a:r>
            <a:r>
              <a:rPr lang="en-US" baseline="30000" dirty="0">
                <a:solidFill>
                  <a:srgbClr val="0F55A0"/>
                </a:solidFill>
              </a:rPr>
              <a:t>-4</a:t>
            </a:r>
            <a:r>
              <a:rPr lang="en-US" dirty="0">
                <a:solidFill>
                  <a:srgbClr val="0F55A0"/>
                </a:solidFill>
              </a:rPr>
              <a:t> C/mm</a:t>
            </a:r>
            <a:r>
              <a:rPr lang="en-US" baseline="30000" dirty="0">
                <a:solidFill>
                  <a:srgbClr val="0F55A0"/>
                </a:solidFill>
              </a:rPr>
              <a:t>2</a:t>
            </a:r>
            <a:endParaRPr lang="en-US" dirty="0">
              <a:solidFill>
                <a:srgbClr val="0F55A0"/>
              </a:solidFill>
            </a:endParaRPr>
          </a:p>
          <a:p>
            <a:pPr marL="285750" lvl="0" indent="-285750" defTabSz="1219170"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0F55A0"/>
                </a:solidFill>
                <a:latin typeface="Arial"/>
              </a:rPr>
              <a:t>Risk of particle release, that may be source of UFOs in the LHC giving origin to quenches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73BC587-DA79-4DB2-706A-311D0C22DFE6}"/>
              </a:ext>
            </a:extLst>
          </p:cNvPr>
          <p:cNvSpPr/>
          <p:nvPr/>
        </p:nvSpPr>
        <p:spPr>
          <a:xfrm>
            <a:off x="1010081" y="538533"/>
            <a:ext cx="44935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55A0"/>
                </a:solidFill>
                <a:latin typeface="Arial"/>
              </a:rPr>
              <a:t>L</a:t>
            </a:r>
            <a:r>
              <a:rPr lang="en-US" dirty="0">
                <a:solidFill>
                  <a:srgbClr val="0055A0"/>
                </a:solidFill>
                <a:latin typeface="Arial"/>
              </a:rPr>
              <a:t>aser </a:t>
            </a:r>
            <a:r>
              <a:rPr lang="en-US" b="1" dirty="0">
                <a:solidFill>
                  <a:srgbClr val="0055A0"/>
                </a:solidFill>
                <a:latin typeface="Arial"/>
              </a:rPr>
              <a:t>E</a:t>
            </a:r>
            <a:r>
              <a:rPr lang="en-US" dirty="0">
                <a:solidFill>
                  <a:srgbClr val="0055A0"/>
                </a:solidFill>
                <a:latin typeface="Arial"/>
              </a:rPr>
              <a:t>ngineered </a:t>
            </a:r>
            <a:r>
              <a:rPr lang="en-US" b="1" dirty="0">
                <a:solidFill>
                  <a:srgbClr val="0055A0"/>
                </a:solidFill>
                <a:latin typeface="Arial"/>
              </a:rPr>
              <a:t>S</a:t>
            </a:r>
            <a:r>
              <a:rPr lang="en-US" dirty="0">
                <a:solidFill>
                  <a:srgbClr val="0055A0"/>
                </a:solidFill>
                <a:latin typeface="Arial"/>
              </a:rPr>
              <a:t>urface </a:t>
            </a:r>
            <a:r>
              <a:rPr lang="en-US" b="1" dirty="0">
                <a:solidFill>
                  <a:srgbClr val="0055A0"/>
                </a:solidFill>
                <a:latin typeface="Arial"/>
              </a:rPr>
              <a:t>S</a:t>
            </a:r>
            <a:r>
              <a:rPr lang="en-US" dirty="0">
                <a:solidFill>
                  <a:srgbClr val="0055A0"/>
                </a:solidFill>
                <a:latin typeface="Arial"/>
              </a:rPr>
              <a:t>tructures</a:t>
            </a:r>
          </a:p>
          <a:p>
            <a:pPr algn="ctr"/>
            <a:r>
              <a:rPr lang="en-US" dirty="0">
                <a:solidFill>
                  <a:srgbClr val="0055A0"/>
                </a:solidFill>
                <a:latin typeface="Arial"/>
              </a:rPr>
              <a:t>Nanosecond or picosecond pulse duration</a:t>
            </a:r>
            <a:endParaRPr lang="en-IT" dirty="0"/>
          </a:p>
        </p:txBody>
      </p:sp>
      <p:grpSp>
        <p:nvGrpSpPr>
          <p:cNvPr id="19" name="Gruppieren 12">
            <a:extLst>
              <a:ext uri="{FF2B5EF4-FFF2-40B4-BE49-F238E27FC236}">
                <a16:creationId xmlns:a16="http://schemas.microsoft.com/office/drawing/2014/main" id="{273D89FC-DF0B-86C8-63CC-7153C8D03308}"/>
              </a:ext>
            </a:extLst>
          </p:cNvPr>
          <p:cNvGrpSpPr/>
          <p:nvPr/>
        </p:nvGrpSpPr>
        <p:grpSpPr>
          <a:xfrm>
            <a:off x="2118912" y="1179876"/>
            <a:ext cx="3288061" cy="2561076"/>
            <a:chOff x="7646358" y="2551296"/>
            <a:chExt cx="3288061" cy="2561076"/>
          </a:xfrm>
        </p:grpSpPr>
        <p:grpSp>
          <p:nvGrpSpPr>
            <p:cNvPr id="20" name="Group 7">
              <a:extLst>
                <a:ext uri="{FF2B5EF4-FFF2-40B4-BE49-F238E27FC236}">
                  <a16:creationId xmlns:a16="http://schemas.microsoft.com/office/drawing/2014/main" id="{6C03FB59-68EC-FE40-C008-A3A332EBAD3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646358" y="2623479"/>
              <a:ext cx="3288061" cy="2488893"/>
              <a:chOff x="1413861" y="2497310"/>
              <a:chExt cx="2870349" cy="2172706"/>
            </a:xfrm>
          </p:grpSpPr>
          <p:pic>
            <p:nvPicPr>
              <p:cNvPr id="22" name="Picture 8">
                <a:extLst>
                  <a:ext uri="{FF2B5EF4-FFF2-40B4-BE49-F238E27FC236}">
                    <a16:creationId xmlns:a16="http://schemas.microsoft.com/office/drawing/2014/main" id="{BB01461B-453C-2AB5-7687-F911E9066C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023" b="11138"/>
              <a:stretch/>
            </p:blipFill>
            <p:spPr>
              <a:xfrm>
                <a:off x="1413861" y="2512824"/>
                <a:ext cx="2111705" cy="1928547"/>
              </a:xfrm>
              <a:prstGeom prst="rect">
                <a:avLst/>
              </a:prstGeom>
            </p:spPr>
          </p:pic>
          <p:pic>
            <p:nvPicPr>
              <p:cNvPr id="23" name="Picture 9">
                <a:extLst>
                  <a:ext uri="{FF2B5EF4-FFF2-40B4-BE49-F238E27FC236}">
                    <a16:creationId xmlns:a16="http://schemas.microsoft.com/office/drawing/2014/main" id="{2BB1199B-D071-5D67-3AA6-5F1F8934DF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74" r="36287" b="61954"/>
              <a:stretch/>
            </p:blipFill>
            <p:spPr>
              <a:xfrm rot="16200000">
                <a:off x="2974935" y="3109042"/>
                <a:ext cx="1921008" cy="697543"/>
              </a:xfrm>
              <a:prstGeom prst="rect">
                <a:avLst/>
              </a:prstGeom>
            </p:spPr>
          </p:pic>
          <p:cxnSp>
            <p:nvCxnSpPr>
              <p:cNvPr id="24" name="Straight Connector 10">
                <a:extLst>
                  <a:ext uri="{FF2B5EF4-FFF2-40B4-BE49-F238E27FC236}">
                    <a16:creationId xmlns:a16="http://schemas.microsoft.com/office/drawing/2014/main" id="{2E41C6FA-07C3-D823-5AC5-1A18C88D6C91}"/>
                  </a:ext>
                </a:extLst>
              </p:cNvPr>
              <p:cNvCxnSpPr/>
              <p:nvPr/>
            </p:nvCxnSpPr>
            <p:spPr>
              <a:xfrm rot="16200000">
                <a:off x="3948068" y="2840790"/>
                <a:ext cx="514253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11">
                <a:extLst>
                  <a:ext uri="{FF2B5EF4-FFF2-40B4-BE49-F238E27FC236}">
                    <a16:creationId xmlns:a16="http://schemas.microsoft.com/office/drawing/2014/main" id="{33CA9215-C279-9FFF-4919-80293143B67F}"/>
                  </a:ext>
                </a:extLst>
              </p:cNvPr>
              <p:cNvCxnSpPr/>
              <p:nvPr/>
            </p:nvCxnSpPr>
            <p:spPr>
              <a:xfrm>
                <a:off x="2998844" y="4550504"/>
                <a:ext cx="514253" cy="0"/>
              </a:xfrm>
              <a:prstGeom prst="line">
                <a:avLst/>
              </a:prstGeom>
              <a:ln w="28575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12">
                <a:extLst>
                  <a:ext uri="{FF2B5EF4-FFF2-40B4-BE49-F238E27FC236}">
                    <a16:creationId xmlns:a16="http://schemas.microsoft.com/office/drawing/2014/main" id="{B7C97241-912F-CACE-7636-A6A45403A809}"/>
                  </a:ext>
                </a:extLst>
              </p:cNvPr>
              <p:cNvSpPr txBox="1"/>
              <p:nvPr/>
            </p:nvSpPr>
            <p:spPr>
              <a:xfrm>
                <a:off x="2363786" y="4401339"/>
                <a:ext cx="695761" cy="2686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sz="1400" b="1" dirty="0">
                    <a:solidFill>
                      <a:schemeClr val="accent6">
                        <a:lumMod val="50000"/>
                      </a:schemeClr>
                    </a:solidFill>
                  </a:rPr>
                  <a:t>100 µm</a:t>
                </a:r>
                <a:endParaRPr lang="en-GB" sz="1400" b="1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p:grpSp>
        <p:cxnSp>
          <p:nvCxnSpPr>
            <p:cNvPr id="21" name="Gerade Verbindung mit Pfeil 7">
              <a:extLst>
                <a:ext uri="{FF2B5EF4-FFF2-40B4-BE49-F238E27FC236}">
                  <a16:creationId xmlns:a16="http://schemas.microsoft.com/office/drawing/2014/main" id="{AD8AD775-EFCC-0783-2DFF-431B808FDF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17932" y="2551296"/>
              <a:ext cx="226442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4D440D74-0472-5CB2-E20E-99F545A04D76}"/>
              </a:ext>
            </a:extLst>
          </p:cNvPr>
          <p:cNvSpPr/>
          <p:nvPr/>
        </p:nvSpPr>
        <p:spPr>
          <a:xfrm>
            <a:off x="8120564" y="736600"/>
            <a:ext cx="21804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/>
              <a:t>Beam screen</a:t>
            </a:r>
            <a:endParaRPr lang="en-IT" sz="2800" dirty="0"/>
          </a:p>
        </p:txBody>
      </p:sp>
      <p:pic>
        <p:nvPicPr>
          <p:cNvPr id="29" name="Picture 28" descr="A picture containing indoor&#10;&#10;Description automatically generated">
            <a:extLst>
              <a:ext uri="{FF2B5EF4-FFF2-40B4-BE49-F238E27FC236}">
                <a16:creationId xmlns:a16="http://schemas.microsoft.com/office/drawing/2014/main" id="{03F17CDD-B450-ABCC-C89A-F3FFE3F0E1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008" r="13268" b="18658"/>
          <a:stretch/>
        </p:blipFill>
        <p:spPr>
          <a:xfrm>
            <a:off x="6054243" y="1318387"/>
            <a:ext cx="2803139" cy="2209202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81D4EB7B-F9ED-EAAA-4B7C-514FE778E22B}"/>
              </a:ext>
            </a:extLst>
          </p:cNvPr>
          <p:cNvGrpSpPr>
            <a:grpSpLocks noChangeAspect="1"/>
          </p:cNvGrpSpPr>
          <p:nvPr/>
        </p:nvGrpSpPr>
        <p:grpSpPr>
          <a:xfrm>
            <a:off x="8995482" y="1176811"/>
            <a:ext cx="3161280" cy="2727358"/>
            <a:chOff x="4591226" y="1018419"/>
            <a:chExt cx="3841526" cy="3314233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B883082-6901-D59B-487F-984B535EA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865" t="6343" r="11068" b="1228"/>
            <a:stretch/>
          </p:blipFill>
          <p:spPr>
            <a:xfrm>
              <a:off x="4591226" y="1018419"/>
              <a:ext cx="3841526" cy="3314233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94D4EC0-A350-919F-7737-C1AF3ABA4213}"/>
                </a:ext>
              </a:extLst>
            </p:cNvPr>
            <p:cNvSpPr txBox="1"/>
            <p:nvPr/>
          </p:nvSpPr>
          <p:spPr>
            <a:xfrm rot="16200000">
              <a:off x="4477413" y="1369577"/>
              <a:ext cx="4892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1100" dirty="0">
                  <a:solidFill>
                    <a:schemeClr val="accent6">
                      <a:lumMod val="50000"/>
                    </a:schemeClr>
                  </a:solidFill>
                </a:rPr>
                <a:t>max.</a:t>
              </a:r>
              <a:endParaRPr lang="en-GB" sz="11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577E653-2BCC-96C4-8ACD-B9868344553A}"/>
              </a:ext>
            </a:extLst>
          </p:cNvPr>
          <p:cNvSpPr/>
          <p:nvPr/>
        </p:nvSpPr>
        <p:spPr>
          <a:xfrm>
            <a:off x="8995482" y="6317988"/>
            <a:ext cx="2310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F55A0"/>
                </a:solidFill>
              </a:rPr>
              <a:t>Thanks to S. </a:t>
            </a:r>
            <a:r>
              <a:rPr lang="en-US" dirty="0" err="1">
                <a:solidFill>
                  <a:srgbClr val="0F55A0"/>
                </a:solidFill>
              </a:rPr>
              <a:t>Calatroni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5565853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E2D09E-64EC-D505-ED4E-6D905A282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D932E9-C12F-A960-73F6-D6928EAC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39</a:t>
            </a:fld>
            <a:endParaRPr lang="it-IT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E510A63-1E05-C9BF-5286-C8A8E601F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08826"/>
            <a:ext cx="12192000" cy="646331"/>
          </a:xfrm>
        </p:spPr>
        <p:txBody>
          <a:bodyPr/>
          <a:lstStyle/>
          <a:p>
            <a:r>
              <a:rPr lang="en-GB" sz="4000" dirty="0"/>
              <a:t>FIRST  SET: Chemical characterization</a:t>
            </a:r>
            <a:endParaRPr lang="en-IT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16AF6C-3410-CE6B-D74F-82D1EFC32AED}"/>
              </a:ext>
            </a:extLst>
          </p:cNvPr>
          <p:cNvSpPr/>
          <p:nvPr/>
        </p:nvSpPr>
        <p:spPr>
          <a:xfrm>
            <a:off x="451820" y="4858753"/>
            <a:ext cx="521745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C00000"/>
                </a:solidFill>
              </a:rPr>
              <a:t>Raman</a:t>
            </a:r>
            <a:r>
              <a:rPr lang="en-GB" sz="2000" dirty="0"/>
              <a:t> spectra, </a:t>
            </a:r>
            <a:r>
              <a:rPr lang="en-GB" sz="2000" dirty="0">
                <a:solidFill>
                  <a:srgbClr val="0F55A0"/>
                </a:solidFill>
              </a:rPr>
              <a:t>minimal change</a:t>
            </a:r>
            <a:r>
              <a:rPr lang="en-GB" sz="2000" dirty="0"/>
              <a:t> to the surface composition induced on the laser irradiated area with respect to the untreated one.</a:t>
            </a:r>
            <a:endParaRPr lang="en-IT" sz="2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32E0B1-F8DB-D23C-0202-7D834E8B1C36}"/>
              </a:ext>
            </a:extLst>
          </p:cNvPr>
          <p:cNvSpPr/>
          <p:nvPr/>
        </p:nvSpPr>
        <p:spPr>
          <a:xfrm>
            <a:off x="6007956" y="4583285"/>
            <a:ext cx="599757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XPS</a:t>
            </a:r>
            <a:r>
              <a:rPr lang="en-US" sz="2000" dirty="0"/>
              <a:t> spectra of the Cu 2p, Cu LMM and O 1s emission.</a:t>
            </a:r>
          </a:p>
          <a:p>
            <a:pPr algn="ctr"/>
            <a:r>
              <a:rPr lang="en-US" sz="2000" dirty="0"/>
              <a:t>No Cr signal: laser structuring also </a:t>
            </a:r>
            <a:r>
              <a:rPr lang="en-US" sz="2000" dirty="0">
                <a:solidFill>
                  <a:srgbClr val="0F55A0"/>
                </a:solidFill>
              </a:rPr>
              <a:t>removes the surface passivation</a:t>
            </a:r>
            <a:r>
              <a:rPr lang="en-US" sz="2000" dirty="0"/>
              <a:t> from POFC samples.</a:t>
            </a:r>
          </a:p>
          <a:p>
            <a:pPr algn="ctr"/>
            <a:r>
              <a:rPr lang="en-US" sz="2000" dirty="0"/>
              <a:t>After 9 months: increase of the hydroxide content and a further uptake of hydrocarbon </a:t>
            </a:r>
            <a:r>
              <a:rPr lang="en-US" sz="2000" dirty="0">
                <a:solidFill>
                  <a:srgbClr val="0F55A0"/>
                </a:solidFill>
              </a:rPr>
              <a:t>surface impurities</a:t>
            </a:r>
            <a:r>
              <a:rPr lang="en-US" sz="2000" dirty="0"/>
              <a:t>.</a:t>
            </a:r>
          </a:p>
        </p:txBody>
      </p:sp>
      <p:pic>
        <p:nvPicPr>
          <p:cNvPr id="15" name="Immagine 10">
            <a:extLst>
              <a:ext uri="{FF2B5EF4-FFF2-40B4-BE49-F238E27FC236}">
                <a16:creationId xmlns:a16="http://schemas.microsoft.com/office/drawing/2014/main" id="{6BFAB3E9-D7E3-B37C-C135-CA8BCBE75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74" y="755157"/>
            <a:ext cx="4955080" cy="410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098AF200-843F-A293-9AAD-5C1FAA747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5" r="5353" b="2496"/>
          <a:stretch>
            <a:fillRect/>
          </a:stretch>
        </p:blipFill>
        <p:spPr bwMode="auto">
          <a:xfrm>
            <a:off x="6432371" y="700376"/>
            <a:ext cx="5192355" cy="382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184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E2D09E-64EC-D505-ED4E-6D905A282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23805" y="6302560"/>
            <a:ext cx="5911517" cy="365125"/>
          </a:xfrm>
        </p:spPr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D932E9-C12F-A960-73F6-D6928EAC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4</a:t>
            </a:fld>
            <a:endParaRPr lang="it-IT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E510A63-1E05-C9BF-5286-C8A8E601F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08826"/>
            <a:ext cx="12192000" cy="646331"/>
          </a:xfrm>
        </p:spPr>
        <p:txBody>
          <a:bodyPr/>
          <a:lstStyle/>
          <a:p>
            <a:r>
              <a:rPr lang="en-GB" sz="4000" dirty="0"/>
              <a:t>Naples laser setup</a:t>
            </a:r>
            <a:endParaRPr lang="en-IT" dirty="0"/>
          </a:p>
        </p:txBody>
      </p:sp>
      <p:pic>
        <p:nvPicPr>
          <p:cNvPr id="8" name="Picture 7" descr="A picture containing device, microscope&#10;&#10;Description automatically generated">
            <a:extLst>
              <a:ext uri="{FF2B5EF4-FFF2-40B4-BE49-F238E27FC236}">
                <a16:creationId xmlns:a16="http://schemas.microsoft.com/office/drawing/2014/main" id="{B6176957-AE18-1231-2938-830A06B4E5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20" y="652520"/>
            <a:ext cx="6103825" cy="2520000"/>
          </a:xfrm>
          <a:prstGeom prst="rect">
            <a:avLst/>
          </a:prstGeom>
        </p:spPr>
      </p:pic>
      <p:pic>
        <p:nvPicPr>
          <p:cNvPr id="9" name="Picture 8" descr="A picture containing projector&#10;&#10;Description automatically generated">
            <a:extLst>
              <a:ext uri="{FF2B5EF4-FFF2-40B4-BE49-F238E27FC236}">
                <a16:creationId xmlns:a16="http://schemas.microsoft.com/office/drawing/2014/main" id="{E4274F85-D796-90C5-F73E-190E0FE122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59" y="3631691"/>
            <a:ext cx="6383788" cy="3096000"/>
          </a:xfrm>
          <a:prstGeom prst="rect">
            <a:avLst/>
          </a:prstGeom>
        </p:spPr>
      </p:pic>
      <p:pic>
        <p:nvPicPr>
          <p:cNvPr id="10" name="Cu processing">
            <a:hlinkClick r:id="" action="ppaction://media"/>
            <a:extLst>
              <a:ext uri="{FF2B5EF4-FFF2-40B4-BE49-F238E27FC236}">
                <a16:creationId xmlns:a16="http://schemas.microsoft.com/office/drawing/2014/main" id="{46D169C7-89F0-AE74-0C93-D2757D5248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17439"/>
          <a:stretch/>
        </p:blipFill>
        <p:spPr>
          <a:xfrm>
            <a:off x="9190633" y="224739"/>
            <a:ext cx="1977739" cy="296879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77D8CA-00B2-E686-4D63-1673C888E3E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99" t="11537" r="16643" b="31186"/>
          <a:stretch/>
        </p:blipFill>
        <p:spPr>
          <a:xfrm>
            <a:off x="6479684" y="1536893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2" name="Picture 11" descr="A picture containing indoor, desk, equipment, cluttered&#10;&#10;Description automatically generated">
            <a:extLst>
              <a:ext uri="{FF2B5EF4-FFF2-40B4-BE49-F238E27FC236}">
                <a16:creationId xmlns:a16="http://schemas.microsoft.com/office/drawing/2014/main" id="{93896C1B-CC81-3A81-CC77-CF964497143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3" r="11524"/>
          <a:stretch/>
        </p:blipFill>
        <p:spPr>
          <a:xfrm>
            <a:off x="6083816" y="4519289"/>
            <a:ext cx="2371696" cy="21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73A5DD2-0F75-F649-E709-2B06EEA7E3C3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5767284" y="5179691"/>
            <a:ext cx="316532" cy="41959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B903473-D392-B5DE-AE3F-68DDACE7EAD8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5054885" y="1386545"/>
            <a:ext cx="1424799" cy="105034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1B2F201-509E-8CFF-2CBB-6C88DB9E79DC}"/>
              </a:ext>
            </a:extLst>
          </p:cNvPr>
          <p:cNvSpPr txBox="1"/>
          <p:nvPr/>
        </p:nvSpPr>
        <p:spPr>
          <a:xfrm>
            <a:off x="8261" y="3746684"/>
            <a:ext cx="553998" cy="305752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GB" sz="2400" dirty="0"/>
              <a:t>Processing in vacuum</a:t>
            </a:r>
            <a:endParaRPr lang="it-IT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C7D93B-F8C9-B414-F07F-84CB7C140953}"/>
              </a:ext>
            </a:extLst>
          </p:cNvPr>
          <p:cNvSpPr/>
          <p:nvPr/>
        </p:nvSpPr>
        <p:spPr>
          <a:xfrm>
            <a:off x="8584459" y="3488722"/>
            <a:ext cx="364050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kern="0" dirty="0">
                <a:solidFill>
                  <a:srgbClr val="2F5496"/>
                </a:solidFill>
                <a:ea typeface="DengXian Light" panose="02010600030101010101" pitchFamily="2" charset="-122"/>
                <a:cs typeface="Times New Roman" panose="02020603050405020304" pitchFamily="18" charset="0"/>
              </a:rPr>
              <a:t>Chirped pulse amplification </a:t>
            </a:r>
            <a:r>
              <a:rPr lang="en-US" kern="0" dirty="0" err="1">
                <a:solidFill>
                  <a:srgbClr val="2F5496"/>
                </a:solidFill>
                <a:ea typeface="DengXian Light" panose="02010600030101010101" pitchFamily="2" charset="-122"/>
                <a:cs typeface="Times New Roman" panose="02020603050405020304" pitchFamily="18" charset="0"/>
              </a:rPr>
              <a:t>Yb:KGW</a:t>
            </a:r>
            <a:r>
              <a:rPr lang="en-US" kern="0" dirty="0">
                <a:solidFill>
                  <a:srgbClr val="2F5496"/>
                </a:solidFill>
                <a:ea typeface="DengXian Light" panose="02010600030101010101" pitchFamily="2" charset="-122"/>
                <a:cs typeface="Times New Roman" panose="02020603050405020304" pitchFamily="18" charset="0"/>
              </a:rPr>
              <a:t> laser source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2F5496"/>
                </a:solidFill>
                <a:ea typeface="DengXian Light" panose="02010600030101010101" pitchFamily="2" charset="-122"/>
                <a:cs typeface="Times New Roman" panose="02020603050405020304" pitchFamily="18" charset="0"/>
              </a:rPr>
              <a:t>central wavelength 1030 nm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2F5496"/>
                </a:solidFill>
                <a:ea typeface="DengXian Light" panose="02010600030101010101" pitchFamily="2" charset="-122"/>
                <a:cs typeface="Times New Roman" panose="02020603050405020304" pitchFamily="18" charset="0"/>
              </a:rPr>
              <a:t>pulse duration ≈180 fs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2F5496"/>
                </a:solidFill>
                <a:ea typeface="DengXian Light" panose="02010600030101010101" pitchFamily="2" charset="-122"/>
                <a:cs typeface="Times New Roman" panose="02020603050405020304" pitchFamily="18" charset="0"/>
              </a:rPr>
              <a:t>maximum rep. rate 200 kHz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5F219CA-4254-A58A-8CA8-8083B158CE92}"/>
              </a:ext>
            </a:extLst>
          </p:cNvPr>
          <p:cNvSpPr/>
          <p:nvPr/>
        </p:nvSpPr>
        <p:spPr>
          <a:xfrm>
            <a:off x="8545992" y="5042225"/>
            <a:ext cx="36050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Helvetica" pitchFamily="2" charset="0"/>
              </a:rPr>
              <a:t>Target is mounted on a computer controlled XY-translation stage (PP- 20, </a:t>
            </a:r>
            <a:r>
              <a:rPr lang="en-US" i="1" dirty="0" err="1">
                <a:latin typeface="Helvetica" pitchFamily="2" charset="0"/>
              </a:rPr>
              <a:t>Micronix</a:t>
            </a:r>
            <a:r>
              <a:rPr lang="en-US" i="1" dirty="0">
                <a:latin typeface="Helvetica" pitchFamily="2" charset="0"/>
              </a:rPr>
              <a:t> USA</a:t>
            </a:r>
            <a:r>
              <a:rPr lang="en-US" dirty="0">
                <a:latin typeface="Helvetica" pitchFamily="2" charset="0"/>
              </a:rPr>
              <a:t>) working synchronously with the laser. </a:t>
            </a:r>
            <a:endParaRPr lang="en-US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40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7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42857" mute="1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7B5DDA-6E59-6994-AA24-BA7D8651C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F76C43-8749-475E-64F5-A8798BE92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40</a:t>
            </a:fld>
            <a:endParaRPr lang="it-IT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3637644-3F2C-33E3-71C8-518DC5A28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/>
          <a:lstStyle/>
          <a:p>
            <a:r>
              <a:rPr lang="en-GB" dirty="0"/>
              <a:t>SECOND  SET: Morphological characterization</a:t>
            </a:r>
            <a:endParaRPr lang="en-IT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F0D52D-D345-A2D6-E2AE-7F165C4CD9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843" y="758118"/>
            <a:ext cx="5649243" cy="4016826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D33A3C2-08F2-EA5D-6555-D6A1D1163F34}"/>
                  </a:ext>
                </a:extLst>
              </p:cNvPr>
              <p:cNvSpPr txBox="1"/>
              <p:nvPr/>
            </p:nvSpPr>
            <p:spPr>
              <a:xfrm>
                <a:off x="302829" y="2603357"/>
                <a:ext cx="3206006" cy="5730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GB" i="1" dirty="0"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m:t>channel</m:t>
                          </m:r>
                          <m:r>
                            <m:rPr>
                              <m:nor/>
                            </m:rPr>
                            <a:rPr lang="en-GB" i="1" dirty="0"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GB" i="1" dirty="0"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m:t>depth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GB" i="1" dirty="0"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m:t>hatch</m:t>
                          </m:r>
                          <m:r>
                            <m:rPr>
                              <m:nor/>
                            </m:rPr>
                            <a:rPr lang="en-GB" i="1" dirty="0"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GB" i="1" dirty="0"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m:t>distance</m:t>
                          </m:r>
                          <m:r>
                            <m:rPr>
                              <m:nor/>
                            </m:rPr>
                            <a:rPr lang="en-GB" i="1" dirty="0"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GB" i="1" dirty="0"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m:t>of</m:t>
                          </m:r>
                          <m:r>
                            <m:rPr>
                              <m:nor/>
                            </m:rPr>
                            <a:rPr lang="en-GB" i="1" dirty="0"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GB" i="1" dirty="0"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m:t>the</m:t>
                          </m:r>
                          <m:r>
                            <m:rPr>
                              <m:nor/>
                            </m:rPr>
                            <a:rPr lang="en-GB" i="1" dirty="0"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GB" i="1" dirty="0"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m:t>channels</m:t>
                          </m:r>
                          <m:r>
                            <m:rPr>
                              <m:nor/>
                            </m:rPr>
                            <a:rPr lang="en-US" b="0" i="1" dirty="0" smtClean="0"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m:t> (</m:t>
                          </m:r>
                          <m:r>
                            <m:rPr>
                              <m:nor/>
                            </m:rPr>
                            <a:rPr lang="it-IT" i="1" dirty="0"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  <a:sym typeface="Symbol" pitchFamily="2" charset="2"/>
                            </a:rPr>
                            <m:t></m:t>
                          </m:r>
                          <m:r>
                            <m:rPr>
                              <m:nor/>
                            </m:rPr>
                            <a:rPr lang="en-US" b="0" i="1" dirty="0" smtClean="0"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  <a:sym typeface="Symbol" pitchFamily="2" charset="2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IT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D33A3C2-08F2-EA5D-6555-D6A1D1163F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829" y="2603357"/>
                <a:ext cx="3206006" cy="573042"/>
              </a:xfrm>
              <a:prstGeom prst="rect">
                <a:avLst/>
              </a:prstGeom>
              <a:blipFill>
                <a:blip r:embed="rId3"/>
                <a:stretch>
                  <a:fillRect l="-1581" t="-10638" r="-1976" b="-19149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A5DEF35-112B-4037-2D04-88738307C90C}"/>
                  </a:ext>
                </a:extLst>
              </p:cNvPr>
              <p:cNvSpPr txBox="1"/>
              <p:nvPr/>
            </p:nvSpPr>
            <p:spPr>
              <a:xfrm>
                <a:off x="8683167" y="2603806"/>
                <a:ext cx="1947648" cy="5725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GB" i="1" dirty="0"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m:t>RMS</m:t>
                          </m:r>
                          <m:r>
                            <m:rPr>
                              <m:nor/>
                            </m:rPr>
                            <a:rPr lang="en-GB" i="1" dirty="0"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GB" i="1" dirty="0"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m:t>roughness</m:t>
                          </m:r>
                          <m:r>
                            <m:rPr>
                              <m:nor/>
                            </m:rPr>
                            <a:rPr lang="en-GB" i="1" dirty="0"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m:t> (</m:t>
                          </m:r>
                          <m:r>
                            <m:rPr>
                              <m:nor/>
                            </m:rPr>
                            <a:rPr lang="en-GB" i="1" dirty="0"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m:t>Sq</m:t>
                          </m:r>
                          <m:r>
                            <m:rPr>
                              <m:nor/>
                            </m:rPr>
                            <a:rPr lang="en-GB" i="1" dirty="0"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m:t>)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GB" i="1" dirty="0"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m:t>spatial</m:t>
                          </m:r>
                          <m:r>
                            <m:rPr>
                              <m:nor/>
                            </m:rPr>
                            <a:rPr lang="en-GB" i="1" dirty="0"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GB" i="1" dirty="0"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m:t>period</m:t>
                          </m:r>
                          <m:r>
                            <m:rPr>
                              <m:nor/>
                            </m:rPr>
                            <a:rPr lang="en-US" b="0" i="1" dirty="0" smtClean="0"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m:t> (</m:t>
                          </m:r>
                          <m:r>
                            <m:rPr>
                              <m:nor/>
                            </m:rPr>
                            <a:rPr lang="it-IT" i="1"/>
                            <m:t>Λ</m:t>
                          </m:r>
                          <m:r>
                            <m:rPr>
                              <m:nor/>
                            </m:rPr>
                            <a:rPr lang="en-US" b="0" i="1" smtClean="0"/>
                            <m:t>)</m:t>
                          </m:r>
                        </m:den>
                      </m:f>
                    </m:oMath>
                  </m:oMathPara>
                </a14:m>
                <a:endParaRPr lang="en-IT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A5DEF35-112B-4037-2D04-88738307C9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3167" y="2603806"/>
                <a:ext cx="1947648" cy="572593"/>
              </a:xfrm>
              <a:prstGeom prst="rect">
                <a:avLst/>
              </a:prstGeom>
              <a:blipFill>
                <a:blip r:embed="rId4"/>
                <a:stretch>
                  <a:fillRect l="-2581" t="-10638" r="-3226" b="-19149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04DB2094-8F04-271E-613A-43611DE06802}"/>
              </a:ext>
            </a:extLst>
          </p:cNvPr>
          <p:cNvSpPr/>
          <p:nvPr/>
        </p:nvSpPr>
        <p:spPr>
          <a:xfrm>
            <a:off x="398033" y="4919315"/>
            <a:ext cx="111341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Aspect ratio</a:t>
            </a:r>
            <a:r>
              <a:rPr lang="en-GB" dirty="0"/>
              <a:t> reported only for air, since the channels are </a:t>
            </a:r>
            <a:r>
              <a:rPr lang="en-GB" b="1" dirty="0">
                <a:solidFill>
                  <a:schemeClr val="accent1"/>
                </a:solidFill>
              </a:rPr>
              <a:t>shallow for vacuum and nitrogen</a:t>
            </a:r>
            <a:r>
              <a:rPr lang="en-GB" dirty="0"/>
              <a:t>. </a:t>
            </a:r>
          </a:p>
          <a:p>
            <a:r>
              <a:rPr lang="en-GB" dirty="0"/>
              <a:t>For channels (a) shows a clear </a:t>
            </a:r>
            <a:r>
              <a:rPr lang="en-GB" b="1" dirty="0">
                <a:solidFill>
                  <a:schemeClr val="accent1"/>
                </a:solidFill>
              </a:rPr>
              <a:t>drop as the scanning velocity increases</a:t>
            </a:r>
            <a:r>
              <a:rPr lang="en-GB" dirty="0"/>
              <a:t>, evident in the case of </a:t>
            </a:r>
            <a:r>
              <a:rPr lang="el-GR" dirty="0"/>
              <a:t>λ≈</a:t>
            </a:r>
            <a:r>
              <a:rPr lang="el-GR" b="1" dirty="0">
                <a:solidFill>
                  <a:srgbClr val="43830D"/>
                </a:solidFill>
              </a:rPr>
              <a:t>515</a:t>
            </a:r>
            <a:r>
              <a:rPr lang="el-GR" dirty="0"/>
              <a:t> </a:t>
            </a:r>
            <a:r>
              <a:rPr lang="en-GB" dirty="0"/>
              <a:t>nm. </a:t>
            </a:r>
          </a:p>
          <a:p>
            <a:r>
              <a:rPr lang="en-GB" dirty="0"/>
              <a:t>For ripples (b), shows a clear </a:t>
            </a:r>
            <a:r>
              <a:rPr lang="en-GB" b="1" dirty="0">
                <a:solidFill>
                  <a:schemeClr val="accent1"/>
                </a:solidFill>
              </a:rPr>
              <a:t>drop as the scanning velocity increases</a:t>
            </a:r>
            <a:r>
              <a:rPr lang="en-GB" dirty="0"/>
              <a:t>, evident in the case of </a:t>
            </a:r>
            <a:r>
              <a:rPr lang="el-GR" dirty="0"/>
              <a:t>λ≈</a:t>
            </a:r>
            <a:r>
              <a:rPr lang="en-US" b="1" dirty="0">
                <a:solidFill>
                  <a:srgbClr val="C00000"/>
                </a:solidFill>
              </a:rPr>
              <a:t>1030</a:t>
            </a:r>
            <a:r>
              <a:rPr lang="el-GR" dirty="0"/>
              <a:t> </a:t>
            </a:r>
            <a:r>
              <a:rPr lang="en-GB" dirty="0"/>
              <a:t>nm.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41360828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7B5DDA-6E59-6994-AA24-BA7D8651C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F76C43-8749-475E-64F5-A8798BE92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41</a:t>
            </a:fld>
            <a:endParaRPr lang="it-IT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3637644-3F2C-33E3-71C8-518DC5A28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/>
          <a:lstStyle/>
          <a:p>
            <a:r>
              <a:rPr lang="en-GB" dirty="0"/>
              <a:t>SECOND  SET: Chemical characterization</a:t>
            </a:r>
            <a:endParaRPr lang="en-IT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21956E-9731-9030-E9C7-4E11636B44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96" t="9232" r="2860"/>
          <a:stretch/>
        </p:blipFill>
        <p:spPr bwMode="auto">
          <a:xfrm>
            <a:off x="-118338" y="987944"/>
            <a:ext cx="3162747" cy="48821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D94C1B0-13FE-0CDF-F71C-44194D77BC0A}"/>
              </a:ext>
            </a:extLst>
          </p:cNvPr>
          <p:cNvGrpSpPr/>
          <p:nvPr/>
        </p:nvGrpSpPr>
        <p:grpSpPr>
          <a:xfrm>
            <a:off x="6049120" y="630637"/>
            <a:ext cx="3429606" cy="4199546"/>
            <a:chOff x="6757886" y="1269402"/>
            <a:chExt cx="3022899" cy="388434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C9494CD-2831-5B01-0A97-B48A18EA61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3" t="986" r="44131"/>
            <a:stretch/>
          </p:blipFill>
          <p:spPr bwMode="auto">
            <a:xfrm>
              <a:off x="6757886" y="1269402"/>
              <a:ext cx="3022899" cy="388434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FDE13E0-1CBE-C87B-AE0F-EE646062A592}"/>
                </a:ext>
              </a:extLst>
            </p:cNvPr>
            <p:cNvSpPr/>
            <p:nvPr/>
          </p:nvSpPr>
          <p:spPr>
            <a:xfrm>
              <a:off x="6825026" y="1355464"/>
              <a:ext cx="253506" cy="2442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1D8923FB-E112-6880-BAB8-A053D8B60C54}"/>
              </a:ext>
            </a:extLst>
          </p:cNvPr>
          <p:cNvSpPr/>
          <p:nvPr/>
        </p:nvSpPr>
        <p:spPr>
          <a:xfrm>
            <a:off x="2886373" y="1020816"/>
            <a:ext cx="342960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Raman</a:t>
            </a:r>
            <a:r>
              <a:rPr lang="en-GB" dirty="0"/>
              <a:t> spectra, for v</a:t>
            </a:r>
            <a:r>
              <a:rPr lang="en-GB" baseline="-25000" dirty="0"/>
              <a:t>s</a:t>
            </a:r>
            <a:r>
              <a:rPr lang="en-GB" dirty="0"/>
              <a:t>=1.5 mm/s. </a:t>
            </a:r>
          </a:p>
          <a:p>
            <a:r>
              <a:rPr lang="en-GB" b="1" dirty="0">
                <a:solidFill>
                  <a:srgbClr val="43830D"/>
                </a:solidFill>
              </a:rPr>
              <a:t>Air</a:t>
            </a:r>
            <a:r>
              <a:rPr lang="en-GB" dirty="0"/>
              <a:t>: peaks closely allied the reported peaks of </a:t>
            </a:r>
            <a:r>
              <a:rPr lang="en-GB" b="1" dirty="0"/>
              <a:t>Cu</a:t>
            </a:r>
            <a:r>
              <a:rPr lang="en-GB" b="1" baseline="-25000" dirty="0"/>
              <a:t>2</a:t>
            </a:r>
            <a:r>
              <a:rPr lang="en-GB" b="1" dirty="0"/>
              <a:t>O</a:t>
            </a:r>
            <a:r>
              <a:rPr lang="en-GB" dirty="0"/>
              <a:t> are identified. Broad band within 400–600 cm</a:t>
            </a:r>
            <a:r>
              <a:rPr lang="en-GB" baseline="30000" dirty="0"/>
              <a:t>-1</a:t>
            </a:r>
            <a:r>
              <a:rPr lang="en-GB" dirty="0"/>
              <a:t> may indicates an amorphous phase or structural defects. </a:t>
            </a:r>
          </a:p>
          <a:p>
            <a:r>
              <a:rPr lang="en-GB" b="1" dirty="0">
                <a:solidFill>
                  <a:srgbClr val="C00000"/>
                </a:solidFill>
              </a:rPr>
              <a:t>Nitrogen</a:t>
            </a:r>
            <a:r>
              <a:rPr lang="en-GB" dirty="0"/>
              <a:t>: no considerable oxidation. Peak at 282 cm</a:t>
            </a:r>
            <a:r>
              <a:rPr lang="en-GB" baseline="30000" dirty="0"/>
              <a:t>-1</a:t>
            </a:r>
            <a:r>
              <a:rPr lang="en-GB" dirty="0"/>
              <a:t> could indicates </a:t>
            </a:r>
            <a:r>
              <a:rPr lang="en-GB" b="1" dirty="0" err="1"/>
              <a:t>CuO</a:t>
            </a:r>
            <a:r>
              <a:rPr lang="en-GB" dirty="0"/>
              <a:t> nanocrystals formed after the agglomeration of nanoparticles. </a:t>
            </a:r>
          </a:p>
          <a:p>
            <a:r>
              <a:rPr lang="en-GB" b="1" dirty="0">
                <a:solidFill>
                  <a:srgbClr val="244AFC"/>
                </a:solidFill>
              </a:rPr>
              <a:t>Vacuum</a:t>
            </a:r>
            <a:r>
              <a:rPr lang="en-GB" dirty="0"/>
              <a:t>: induced only a nominal change to surface composition on the laser irradiated area. </a:t>
            </a:r>
          </a:p>
          <a:p>
            <a:r>
              <a:rPr lang="en-GB" b="1" dirty="0"/>
              <a:t>The spectra confirm the XPS data: oxide content is maximum when treatment is done in air. </a:t>
            </a:r>
            <a:endParaRPr lang="en-IT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FC1DBE-18CF-D9F1-D1F5-865CCBFB0803}"/>
              </a:ext>
            </a:extLst>
          </p:cNvPr>
          <p:cNvSpPr/>
          <p:nvPr/>
        </p:nvSpPr>
        <p:spPr>
          <a:xfrm>
            <a:off x="9296833" y="949213"/>
            <a:ext cx="289516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XPS</a:t>
            </a:r>
            <a:r>
              <a:rPr lang="en-GB" dirty="0"/>
              <a:t> spectra for v</a:t>
            </a:r>
            <a:r>
              <a:rPr lang="en-GB" baseline="-25000" dirty="0"/>
              <a:t>s</a:t>
            </a:r>
            <a:r>
              <a:rPr lang="en-GB" dirty="0"/>
              <a:t>=1.5 mm/s  </a:t>
            </a:r>
            <a:r>
              <a:rPr lang="el-GR" dirty="0"/>
              <a:t>λ = 515 </a:t>
            </a:r>
            <a:r>
              <a:rPr lang="en-GB" dirty="0"/>
              <a:t>nm. With 1030 nm same trends. </a:t>
            </a:r>
            <a:r>
              <a:rPr lang="en-GB" b="1" dirty="0">
                <a:solidFill>
                  <a:srgbClr val="43830D"/>
                </a:solidFill>
              </a:rPr>
              <a:t>Air</a:t>
            </a:r>
            <a:r>
              <a:rPr lang="en-GB" dirty="0"/>
              <a:t>: higher </a:t>
            </a:r>
            <a:r>
              <a:rPr lang="en-GB" b="1" dirty="0"/>
              <a:t>oxygen</a:t>
            </a:r>
            <a:r>
              <a:rPr lang="en-GB" dirty="0"/>
              <a:t> content at the surface, either for oxidation during laser processing or oxidization of nanoparticles back-deposited onto surface. The surface mainly composed of </a:t>
            </a:r>
            <a:r>
              <a:rPr lang="en-GB" b="1" dirty="0"/>
              <a:t>Cu</a:t>
            </a:r>
            <a:r>
              <a:rPr lang="en-GB" b="1" baseline="-25000" dirty="0"/>
              <a:t>2</a:t>
            </a:r>
            <a:r>
              <a:rPr lang="en-GB" b="1" dirty="0"/>
              <a:t>O</a:t>
            </a:r>
            <a:r>
              <a:rPr lang="en-GB" dirty="0"/>
              <a:t> and slight amount of copper hydroxides.</a:t>
            </a:r>
          </a:p>
          <a:p>
            <a:r>
              <a:rPr lang="en-GB" b="1" dirty="0">
                <a:solidFill>
                  <a:srgbClr val="244AFC"/>
                </a:solidFill>
              </a:rPr>
              <a:t>Vacuum</a:t>
            </a:r>
            <a:r>
              <a:rPr lang="en-GB" dirty="0"/>
              <a:t>: a partially metallic surface remained.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7B5F263-B520-4B30-0EC8-5ED15BA933CA}"/>
              </a:ext>
            </a:extLst>
          </p:cNvPr>
          <p:cNvSpPr/>
          <p:nvPr/>
        </p:nvSpPr>
        <p:spPr>
          <a:xfrm>
            <a:off x="6205801" y="4777628"/>
            <a:ext cx="589021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Nitrogen</a:t>
            </a:r>
            <a:r>
              <a:rPr lang="en-GB" dirty="0"/>
              <a:t>: </a:t>
            </a:r>
            <a:r>
              <a:rPr lang="en-GB" b="1" dirty="0"/>
              <a:t>reduced surface oxidation</a:t>
            </a:r>
            <a:r>
              <a:rPr lang="en-GB" dirty="0"/>
              <a:t>, surface hydroxyls is lower and exhibits a proportion of </a:t>
            </a:r>
            <a:r>
              <a:rPr lang="en-GB" b="1" dirty="0"/>
              <a:t>Cu</a:t>
            </a:r>
            <a:r>
              <a:rPr lang="en-GB" dirty="0"/>
              <a:t> atoms in metallic state. Incorporation of </a:t>
            </a:r>
            <a:r>
              <a:rPr lang="en-GB" b="1" dirty="0"/>
              <a:t>nitrogen</a:t>
            </a:r>
            <a:r>
              <a:rPr lang="en-GB" dirty="0"/>
              <a:t> at a level of 2-3 at.%. </a:t>
            </a:r>
          </a:p>
          <a:p>
            <a:r>
              <a:rPr lang="en-GB" dirty="0"/>
              <a:t>Similar </a:t>
            </a:r>
            <a:r>
              <a:rPr lang="en-GB" b="1" dirty="0"/>
              <a:t>oxygen</a:t>
            </a:r>
            <a:r>
              <a:rPr lang="en-GB" dirty="0"/>
              <a:t> content as vacuum case, maybe due to oxidation upon air exposure after the laser treatment, a fraction of the surface atoms remains in metallic state.</a:t>
            </a:r>
          </a:p>
        </p:txBody>
      </p:sp>
    </p:spTree>
    <p:extLst>
      <p:ext uri="{BB962C8B-B14F-4D97-AF65-F5344CB8AC3E}">
        <p14:creationId xmlns:p14="http://schemas.microsoft.com/office/powerpoint/2010/main" val="39207948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70982B-82AD-7A79-E53D-131413FDA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5F3755-1110-DA72-D5CC-26B6316D7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42</a:t>
            </a:fld>
            <a:endParaRPr lang="it-IT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C33F13D-CDD8-6480-92E3-FC41634A3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/>
          <a:lstStyle/>
          <a:p>
            <a:r>
              <a:rPr lang="en-IT" dirty="0"/>
              <a:t>THIRD SET</a:t>
            </a:r>
            <a:r>
              <a:rPr lang="en-GB" dirty="0"/>
              <a:t>: Conclusion</a:t>
            </a:r>
            <a:endParaRPr lang="en-IT" dirty="0"/>
          </a:p>
        </p:txBody>
      </p:sp>
      <p:pic>
        <p:nvPicPr>
          <p:cNvPr id="1026" name="Picture 2" descr="linea-ondulata Disegni Da Colorare">
            <a:extLst>
              <a:ext uri="{FF2B5EF4-FFF2-40B4-BE49-F238E27FC236}">
                <a16:creationId xmlns:a16="http://schemas.microsoft.com/office/drawing/2014/main" id="{8F3784CF-37A7-064C-186F-B8D5281B36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47" b="43731"/>
          <a:stretch/>
        </p:blipFill>
        <p:spPr bwMode="auto">
          <a:xfrm>
            <a:off x="-13447" y="1911108"/>
            <a:ext cx="6858000" cy="94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57808FB-6522-20DD-4A77-7EA8C104588F}"/>
              </a:ext>
            </a:extLst>
          </p:cNvPr>
          <p:cNvGrpSpPr/>
          <p:nvPr/>
        </p:nvGrpSpPr>
        <p:grpSpPr>
          <a:xfrm>
            <a:off x="-46421" y="3303847"/>
            <a:ext cx="6858000" cy="947957"/>
            <a:chOff x="0" y="2884558"/>
            <a:chExt cx="6858000" cy="947957"/>
          </a:xfrm>
        </p:grpSpPr>
        <p:pic>
          <p:nvPicPr>
            <p:cNvPr id="10" name="Picture 2" descr="linea-ondulata Disegni Da Colorare">
              <a:extLst>
                <a:ext uri="{FF2B5EF4-FFF2-40B4-BE49-F238E27FC236}">
                  <a16:creationId xmlns:a16="http://schemas.microsoft.com/office/drawing/2014/main" id="{D35146C1-35D1-5F5D-02C9-F5E28E10C2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447" b="43731"/>
            <a:stretch/>
          </p:blipFill>
          <p:spPr bwMode="auto">
            <a:xfrm>
              <a:off x="0" y="2884558"/>
              <a:ext cx="6858000" cy="947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FCEAE54-7868-4FC1-D8DD-A05F6EFAF1FA}"/>
                </a:ext>
              </a:extLst>
            </p:cNvPr>
            <p:cNvSpPr/>
            <p:nvPr/>
          </p:nvSpPr>
          <p:spPr>
            <a:xfrm>
              <a:off x="1204091" y="3242938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CE11003-6A8F-4DCB-A6FD-36360812589B}"/>
                </a:ext>
              </a:extLst>
            </p:cNvPr>
            <p:cNvSpPr/>
            <p:nvPr/>
          </p:nvSpPr>
          <p:spPr>
            <a:xfrm>
              <a:off x="1320279" y="3259539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9DB85EA-0779-6093-A958-0386A7311250}"/>
                </a:ext>
              </a:extLst>
            </p:cNvPr>
            <p:cNvSpPr/>
            <p:nvPr/>
          </p:nvSpPr>
          <p:spPr>
            <a:xfrm>
              <a:off x="1465132" y="3341018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655F461-C3F8-50E4-44FF-3C4A91B0A47F}"/>
                </a:ext>
              </a:extLst>
            </p:cNvPr>
            <p:cNvSpPr/>
            <p:nvPr/>
          </p:nvSpPr>
          <p:spPr>
            <a:xfrm>
              <a:off x="1617532" y="3439099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1F74822-64B5-4B8E-5CCD-F7335ED2130D}"/>
                </a:ext>
              </a:extLst>
            </p:cNvPr>
            <p:cNvSpPr/>
            <p:nvPr/>
          </p:nvSpPr>
          <p:spPr>
            <a:xfrm>
              <a:off x="2062659" y="3250482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424948B-E43E-5111-26E5-9621BC27F1C4}"/>
                </a:ext>
              </a:extLst>
            </p:cNvPr>
            <p:cNvSpPr/>
            <p:nvPr/>
          </p:nvSpPr>
          <p:spPr>
            <a:xfrm>
              <a:off x="2215059" y="3348563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CE571F2-6BA3-D2EF-CE8D-7AC12FA5D85C}"/>
                </a:ext>
              </a:extLst>
            </p:cNvPr>
            <p:cNvSpPr/>
            <p:nvPr/>
          </p:nvSpPr>
          <p:spPr>
            <a:xfrm>
              <a:off x="2359912" y="3312350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0ABE09C-9D3A-272F-728F-0934BA065BAB}"/>
                </a:ext>
              </a:extLst>
            </p:cNvPr>
            <p:cNvSpPr/>
            <p:nvPr/>
          </p:nvSpPr>
          <p:spPr>
            <a:xfrm>
              <a:off x="2512312" y="3410431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20A4FE4-074C-9051-AA2E-2A00CF579A03}"/>
                </a:ext>
              </a:extLst>
            </p:cNvPr>
            <p:cNvSpPr/>
            <p:nvPr/>
          </p:nvSpPr>
          <p:spPr>
            <a:xfrm>
              <a:off x="1778985" y="3347058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A6215D5-D876-9CAB-BB57-4CA754FB88BD}"/>
                </a:ext>
              </a:extLst>
            </p:cNvPr>
            <p:cNvSpPr/>
            <p:nvPr/>
          </p:nvSpPr>
          <p:spPr>
            <a:xfrm>
              <a:off x="1940438" y="3273127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CFB252A-3438-D096-CA19-35F0E78A0FA0}"/>
                </a:ext>
              </a:extLst>
            </p:cNvPr>
            <p:cNvSpPr/>
            <p:nvPr/>
          </p:nvSpPr>
          <p:spPr>
            <a:xfrm>
              <a:off x="2895578" y="3268591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61465A4-781F-F9AF-0828-9B5675253627}"/>
                </a:ext>
              </a:extLst>
            </p:cNvPr>
            <p:cNvSpPr/>
            <p:nvPr/>
          </p:nvSpPr>
          <p:spPr>
            <a:xfrm>
              <a:off x="3047978" y="3366672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788E8B2-8412-691A-805D-0B4BF06AAD40}"/>
                </a:ext>
              </a:extLst>
            </p:cNvPr>
            <p:cNvSpPr/>
            <p:nvPr/>
          </p:nvSpPr>
          <p:spPr>
            <a:xfrm>
              <a:off x="3209609" y="3372404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96C996E-A613-E763-9096-587528F837C1}"/>
                </a:ext>
              </a:extLst>
            </p:cNvPr>
            <p:cNvSpPr/>
            <p:nvPr/>
          </p:nvSpPr>
          <p:spPr>
            <a:xfrm>
              <a:off x="3345231" y="3428540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CE7344E-5662-E5AC-05FD-D4147CA9AFC1}"/>
                </a:ext>
              </a:extLst>
            </p:cNvPr>
            <p:cNvSpPr/>
            <p:nvPr/>
          </p:nvSpPr>
          <p:spPr>
            <a:xfrm>
              <a:off x="3790358" y="3239923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EA40450-7D1E-9F6E-AC2D-A0668AF086FF}"/>
                </a:ext>
              </a:extLst>
            </p:cNvPr>
            <p:cNvSpPr/>
            <p:nvPr/>
          </p:nvSpPr>
          <p:spPr>
            <a:xfrm>
              <a:off x="3942758" y="3338004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A3686B20-52DE-6816-9F11-6505AE650726}"/>
                </a:ext>
              </a:extLst>
            </p:cNvPr>
            <p:cNvSpPr/>
            <p:nvPr/>
          </p:nvSpPr>
          <p:spPr>
            <a:xfrm>
              <a:off x="4069509" y="3382847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305F4B5-8A29-C426-E0F2-DA4324CCCEA6}"/>
                </a:ext>
              </a:extLst>
            </p:cNvPr>
            <p:cNvSpPr/>
            <p:nvPr/>
          </p:nvSpPr>
          <p:spPr>
            <a:xfrm>
              <a:off x="4240011" y="3399872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9D3B411-DC02-C211-3C52-483F9D6BEDAB}"/>
                </a:ext>
              </a:extLst>
            </p:cNvPr>
            <p:cNvSpPr/>
            <p:nvPr/>
          </p:nvSpPr>
          <p:spPr>
            <a:xfrm>
              <a:off x="3506684" y="3336499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504ACAD-12FB-5D36-28A7-A466C544CDDD}"/>
                </a:ext>
              </a:extLst>
            </p:cNvPr>
            <p:cNvSpPr/>
            <p:nvPr/>
          </p:nvSpPr>
          <p:spPr>
            <a:xfrm>
              <a:off x="3668137" y="3262568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55EA6AF-FCF3-08E9-EE6B-C8835B9E44B6}"/>
                </a:ext>
              </a:extLst>
            </p:cNvPr>
            <p:cNvSpPr/>
            <p:nvPr/>
          </p:nvSpPr>
          <p:spPr>
            <a:xfrm>
              <a:off x="4514636" y="3248979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8298ED1-D37C-020F-1501-ADD75937B836}"/>
                </a:ext>
              </a:extLst>
            </p:cNvPr>
            <p:cNvSpPr/>
            <p:nvPr/>
          </p:nvSpPr>
          <p:spPr>
            <a:xfrm>
              <a:off x="4667036" y="3347060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6165517-C4E0-3E8F-693D-912A4AEC7F49}"/>
                </a:ext>
              </a:extLst>
            </p:cNvPr>
            <p:cNvSpPr/>
            <p:nvPr/>
          </p:nvSpPr>
          <p:spPr>
            <a:xfrm>
              <a:off x="4829995" y="3365165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CDD8C8A-FF33-0B78-B8B8-C140E2C80D44}"/>
                </a:ext>
              </a:extLst>
            </p:cNvPr>
            <p:cNvSpPr/>
            <p:nvPr/>
          </p:nvSpPr>
          <p:spPr>
            <a:xfrm>
              <a:off x="4964289" y="3408928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422C5962-E354-0E4C-60B1-ACCA502DE3B8}"/>
                </a:ext>
              </a:extLst>
            </p:cNvPr>
            <p:cNvSpPr/>
            <p:nvPr/>
          </p:nvSpPr>
          <p:spPr>
            <a:xfrm>
              <a:off x="5409416" y="3220311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5702033-E71E-55C8-F68F-0C584462D9AF}"/>
                </a:ext>
              </a:extLst>
            </p:cNvPr>
            <p:cNvSpPr/>
            <p:nvPr/>
          </p:nvSpPr>
          <p:spPr>
            <a:xfrm>
              <a:off x="5561816" y="3318392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D9840916-AABE-BE8A-600D-301F45E46323}"/>
                </a:ext>
              </a:extLst>
            </p:cNvPr>
            <p:cNvSpPr/>
            <p:nvPr/>
          </p:nvSpPr>
          <p:spPr>
            <a:xfrm>
              <a:off x="5688567" y="3408928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38273DA-A423-0AAF-E298-B8C0C38ACD3B}"/>
                </a:ext>
              </a:extLst>
            </p:cNvPr>
            <p:cNvSpPr/>
            <p:nvPr/>
          </p:nvSpPr>
          <p:spPr>
            <a:xfrm>
              <a:off x="5859069" y="3380260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9893075D-B5A3-0BF2-056E-56419A5BF9EC}"/>
                </a:ext>
              </a:extLst>
            </p:cNvPr>
            <p:cNvSpPr/>
            <p:nvPr/>
          </p:nvSpPr>
          <p:spPr>
            <a:xfrm>
              <a:off x="5125742" y="3316887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E5ED92ED-6CE2-C8C7-4826-8C953D396049}"/>
                </a:ext>
              </a:extLst>
            </p:cNvPr>
            <p:cNvSpPr/>
            <p:nvPr/>
          </p:nvSpPr>
          <p:spPr>
            <a:xfrm>
              <a:off x="5287195" y="3242956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44195FF-487B-A1DA-932C-E4F721044EF7}"/>
                </a:ext>
              </a:extLst>
            </p:cNvPr>
            <p:cNvSpPr/>
            <p:nvPr/>
          </p:nvSpPr>
          <p:spPr>
            <a:xfrm>
              <a:off x="2640577" y="3348566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7B2698D7-AAF5-C156-079A-1180C4A484B1}"/>
                </a:ext>
              </a:extLst>
            </p:cNvPr>
            <p:cNvSpPr/>
            <p:nvPr/>
          </p:nvSpPr>
          <p:spPr>
            <a:xfrm>
              <a:off x="2765818" y="3247475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1D149E3-2DFC-BF92-0234-117BDDC01E26}"/>
                </a:ext>
              </a:extLst>
            </p:cNvPr>
            <p:cNvSpPr/>
            <p:nvPr/>
          </p:nvSpPr>
          <p:spPr>
            <a:xfrm>
              <a:off x="5967713" y="3289726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77E69F2-4151-B638-2FCF-4E0C634FD060}"/>
                </a:ext>
              </a:extLst>
            </p:cNvPr>
            <p:cNvSpPr/>
            <p:nvPr/>
          </p:nvSpPr>
          <p:spPr>
            <a:xfrm>
              <a:off x="6138215" y="3261058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B740E6DF-D13B-7031-7257-3981324036AC}"/>
                </a:ext>
              </a:extLst>
            </p:cNvPr>
            <p:cNvSpPr/>
            <p:nvPr/>
          </p:nvSpPr>
          <p:spPr>
            <a:xfrm>
              <a:off x="4309418" y="3297272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729ADEC-8132-CC63-0119-336735CD7BCF}"/>
                </a:ext>
              </a:extLst>
            </p:cNvPr>
            <p:cNvSpPr/>
            <p:nvPr/>
          </p:nvSpPr>
          <p:spPr>
            <a:xfrm>
              <a:off x="4425602" y="3241445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0572F750-394D-0849-BB70-2259DBD41BD8}"/>
                </a:ext>
              </a:extLst>
            </p:cNvPr>
            <p:cNvSpPr/>
            <p:nvPr/>
          </p:nvSpPr>
          <p:spPr>
            <a:xfrm>
              <a:off x="342511" y="3259538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5F011426-7F47-B95D-4B0A-A23F3A7A5B5F}"/>
                </a:ext>
              </a:extLst>
            </p:cNvPr>
            <p:cNvSpPr/>
            <p:nvPr/>
          </p:nvSpPr>
          <p:spPr>
            <a:xfrm>
              <a:off x="494911" y="3239927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65E21294-6FFA-C2DF-736C-0668193B863C}"/>
                </a:ext>
              </a:extLst>
            </p:cNvPr>
            <p:cNvSpPr/>
            <p:nvPr/>
          </p:nvSpPr>
          <p:spPr>
            <a:xfrm>
              <a:off x="639764" y="3321406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23776F05-E5DE-04B6-811E-E6C1BC84C9BD}"/>
                </a:ext>
              </a:extLst>
            </p:cNvPr>
            <p:cNvSpPr/>
            <p:nvPr/>
          </p:nvSpPr>
          <p:spPr>
            <a:xfrm>
              <a:off x="792164" y="3419487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0DFC2495-F443-6662-DAFB-25AAEDA0F69C}"/>
                </a:ext>
              </a:extLst>
            </p:cNvPr>
            <p:cNvSpPr/>
            <p:nvPr/>
          </p:nvSpPr>
          <p:spPr>
            <a:xfrm>
              <a:off x="953617" y="3327446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E9A89CCE-A221-95F8-2EE2-091831CD1D5B}"/>
                </a:ext>
              </a:extLst>
            </p:cNvPr>
            <p:cNvSpPr/>
            <p:nvPr/>
          </p:nvSpPr>
          <p:spPr>
            <a:xfrm>
              <a:off x="1115070" y="3253515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542FA78-D709-3FBE-F0B8-7AF1D347B075}"/>
              </a:ext>
            </a:extLst>
          </p:cNvPr>
          <p:cNvGrpSpPr/>
          <p:nvPr/>
        </p:nvGrpSpPr>
        <p:grpSpPr>
          <a:xfrm>
            <a:off x="73010" y="4254123"/>
            <a:ext cx="6146800" cy="2044700"/>
            <a:chOff x="170758" y="4311650"/>
            <a:chExt cx="6146800" cy="2044700"/>
          </a:xfrm>
        </p:grpSpPr>
        <p:pic>
          <p:nvPicPr>
            <p:cNvPr id="8" name="Picture 7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90E5F7B3-FFE7-E429-5834-B9B530D16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0758" y="4311650"/>
              <a:ext cx="6146800" cy="2044700"/>
            </a:xfrm>
            <a:prstGeom prst="rect">
              <a:avLst/>
            </a:prstGeom>
          </p:spPr>
        </p:pic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686D2995-171B-46CE-BDA1-BF86E9939437}"/>
                </a:ext>
              </a:extLst>
            </p:cNvPr>
            <p:cNvSpPr/>
            <p:nvPr/>
          </p:nvSpPr>
          <p:spPr>
            <a:xfrm>
              <a:off x="1431992" y="5308030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DA5C21F-9861-7EF9-EF3A-AFDB4F9984F9}"/>
                </a:ext>
              </a:extLst>
            </p:cNvPr>
            <p:cNvSpPr/>
            <p:nvPr/>
          </p:nvSpPr>
          <p:spPr>
            <a:xfrm>
              <a:off x="1548180" y="5458855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EDF096E4-652B-19BF-1AB2-4FED72DCF390}"/>
                </a:ext>
              </a:extLst>
            </p:cNvPr>
            <p:cNvSpPr/>
            <p:nvPr/>
          </p:nvSpPr>
          <p:spPr>
            <a:xfrm>
              <a:off x="1693033" y="5540334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65F3B600-4996-7AC7-7075-D141F93FBDD2}"/>
                </a:ext>
              </a:extLst>
            </p:cNvPr>
            <p:cNvSpPr/>
            <p:nvPr/>
          </p:nvSpPr>
          <p:spPr>
            <a:xfrm>
              <a:off x="1845433" y="5546136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0143C27-B42F-FC81-3A5A-6A85E2CDEA76}"/>
                </a:ext>
              </a:extLst>
            </p:cNvPr>
            <p:cNvSpPr/>
            <p:nvPr/>
          </p:nvSpPr>
          <p:spPr>
            <a:xfrm>
              <a:off x="2006886" y="5521207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A0D8504B-0DFA-C0A4-5DD8-F961E618E276}"/>
                </a:ext>
              </a:extLst>
            </p:cNvPr>
            <p:cNvSpPr/>
            <p:nvPr/>
          </p:nvSpPr>
          <p:spPr>
            <a:xfrm>
              <a:off x="2168339" y="5589889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BC4E1729-6C69-C771-DB29-DBB10BFFF704}"/>
                </a:ext>
              </a:extLst>
            </p:cNvPr>
            <p:cNvSpPr/>
            <p:nvPr/>
          </p:nvSpPr>
          <p:spPr>
            <a:xfrm>
              <a:off x="704636" y="4695455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E3041DC1-A39A-5C70-997A-C57BCD0B96D7}"/>
                </a:ext>
              </a:extLst>
            </p:cNvPr>
            <p:cNvSpPr/>
            <p:nvPr/>
          </p:nvSpPr>
          <p:spPr>
            <a:xfrm>
              <a:off x="806702" y="4835235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F4DC4DFE-D73B-CB27-1A69-E2B03A49C1CE}"/>
                </a:ext>
              </a:extLst>
            </p:cNvPr>
            <p:cNvSpPr/>
            <p:nvPr/>
          </p:nvSpPr>
          <p:spPr>
            <a:xfrm>
              <a:off x="859276" y="4992215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68A92B38-94FE-1FDB-34A8-CE51679230D1}"/>
                </a:ext>
              </a:extLst>
            </p:cNvPr>
            <p:cNvSpPr/>
            <p:nvPr/>
          </p:nvSpPr>
          <p:spPr>
            <a:xfrm>
              <a:off x="1020065" y="5140630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2C512851-EDEC-5C7F-4B2E-CC22C47F1ACA}"/>
                </a:ext>
              </a:extLst>
            </p:cNvPr>
            <p:cNvSpPr/>
            <p:nvPr/>
          </p:nvSpPr>
          <p:spPr>
            <a:xfrm>
              <a:off x="1181518" y="5132479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5D28777A-BA71-A727-BD44-656BBC7EC25A}"/>
                </a:ext>
              </a:extLst>
            </p:cNvPr>
            <p:cNvSpPr/>
            <p:nvPr/>
          </p:nvSpPr>
          <p:spPr>
            <a:xfrm>
              <a:off x="1342971" y="5175994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E2EF826E-06DA-F45E-2091-525CE80BB913}"/>
                </a:ext>
              </a:extLst>
            </p:cNvPr>
            <p:cNvSpPr/>
            <p:nvPr/>
          </p:nvSpPr>
          <p:spPr>
            <a:xfrm>
              <a:off x="2429820" y="5844639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7392232F-7BB9-05C4-E3F0-AD7DEECE6A78}"/>
                </a:ext>
              </a:extLst>
            </p:cNvPr>
            <p:cNvSpPr/>
            <p:nvPr/>
          </p:nvSpPr>
          <p:spPr>
            <a:xfrm>
              <a:off x="2787919" y="5711188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5E675D77-E087-7779-B1D3-F16919C8CF0C}"/>
                </a:ext>
              </a:extLst>
            </p:cNvPr>
            <p:cNvSpPr/>
            <p:nvPr/>
          </p:nvSpPr>
          <p:spPr>
            <a:xfrm>
              <a:off x="2940319" y="5809269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847FC179-CC99-E74B-1C16-813979510151}"/>
                </a:ext>
              </a:extLst>
            </p:cNvPr>
            <p:cNvSpPr/>
            <p:nvPr/>
          </p:nvSpPr>
          <p:spPr>
            <a:xfrm>
              <a:off x="3085172" y="5836854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024FD5FF-72B1-D0D7-BBE7-DC61D36204FA}"/>
                </a:ext>
              </a:extLst>
            </p:cNvPr>
            <p:cNvSpPr/>
            <p:nvPr/>
          </p:nvSpPr>
          <p:spPr>
            <a:xfrm>
              <a:off x="3237572" y="5871137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B144508D-1F32-12B4-8FA8-8920A89B21B9}"/>
                </a:ext>
              </a:extLst>
            </p:cNvPr>
            <p:cNvSpPr/>
            <p:nvPr/>
          </p:nvSpPr>
          <p:spPr>
            <a:xfrm>
              <a:off x="3682699" y="5682520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01A19C40-1712-9887-ED4B-6644D9E4F936}"/>
                </a:ext>
              </a:extLst>
            </p:cNvPr>
            <p:cNvSpPr/>
            <p:nvPr/>
          </p:nvSpPr>
          <p:spPr>
            <a:xfrm>
              <a:off x="3835099" y="5780601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40937DD5-43FF-EB9F-8ED5-01CE6239CA32}"/>
                </a:ext>
              </a:extLst>
            </p:cNvPr>
            <p:cNvSpPr/>
            <p:nvPr/>
          </p:nvSpPr>
          <p:spPr>
            <a:xfrm>
              <a:off x="3961850" y="5825444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B3AEE95E-0756-A95D-BBEF-07DC2E9FE3D9}"/>
                </a:ext>
              </a:extLst>
            </p:cNvPr>
            <p:cNvSpPr/>
            <p:nvPr/>
          </p:nvSpPr>
          <p:spPr>
            <a:xfrm>
              <a:off x="4132352" y="5725023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1734ED4D-DF89-2A94-907C-820EE73B64F3}"/>
                </a:ext>
              </a:extLst>
            </p:cNvPr>
            <p:cNvSpPr/>
            <p:nvPr/>
          </p:nvSpPr>
          <p:spPr>
            <a:xfrm>
              <a:off x="3399025" y="5779096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9DAAEBDB-0DE4-7F82-E3AB-CAE8E3CED370}"/>
                </a:ext>
              </a:extLst>
            </p:cNvPr>
            <p:cNvSpPr/>
            <p:nvPr/>
          </p:nvSpPr>
          <p:spPr>
            <a:xfrm>
              <a:off x="3560478" y="5705165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12B9A25D-2BD8-4071-0E6D-3C7FE955C33E}"/>
                </a:ext>
              </a:extLst>
            </p:cNvPr>
            <p:cNvSpPr/>
            <p:nvPr/>
          </p:nvSpPr>
          <p:spPr>
            <a:xfrm>
              <a:off x="4457311" y="5507018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27F467DD-65EA-3E3B-3923-B47C7296FEBB}"/>
                </a:ext>
              </a:extLst>
            </p:cNvPr>
            <p:cNvSpPr/>
            <p:nvPr/>
          </p:nvSpPr>
          <p:spPr>
            <a:xfrm>
              <a:off x="4609711" y="5537987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0E482D62-C93B-24C9-2278-42F61E37ABC3}"/>
                </a:ext>
              </a:extLst>
            </p:cNvPr>
            <p:cNvSpPr/>
            <p:nvPr/>
          </p:nvSpPr>
          <p:spPr>
            <a:xfrm>
              <a:off x="4754564" y="5501774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1421A481-111F-25E5-6229-6C1CA664FFC1}"/>
                </a:ext>
              </a:extLst>
            </p:cNvPr>
            <p:cNvSpPr/>
            <p:nvPr/>
          </p:nvSpPr>
          <p:spPr>
            <a:xfrm>
              <a:off x="4906964" y="5423686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7AA6E89A-4985-DBB7-756F-44B7A01CE05F}"/>
                </a:ext>
              </a:extLst>
            </p:cNvPr>
            <p:cNvSpPr/>
            <p:nvPr/>
          </p:nvSpPr>
          <p:spPr>
            <a:xfrm>
              <a:off x="5310146" y="5117623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EB28C2EE-ABF5-C2D2-B9EA-B20F5E05DAF8}"/>
                </a:ext>
              </a:extLst>
            </p:cNvPr>
            <p:cNvSpPr/>
            <p:nvPr/>
          </p:nvSpPr>
          <p:spPr>
            <a:xfrm>
              <a:off x="5462546" y="5073091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EA7BA023-D2DA-8A8C-BC19-2721DEEF07C7}"/>
                </a:ext>
              </a:extLst>
            </p:cNvPr>
            <p:cNvSpPr/>
            <p:nvPr/>
          </p:nvSpPr>
          <p:spPr>
            <a:xfrm>
              <a:off x="5589297" y="4979069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626B37F6-22D8-233D-E632-708DB4E7528D}"/>
                </a:ext>
              </a:extLst>
            </p:cNvPr>
            <p:cNvSpPr/>
            <p:nvPr/>
          </p:nvSpPr>
          <p:spPr>
            <a:xfrm>
              <a:off x="5633964" y="4791010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09A6C294-E633-4F3A-0353-7D61694C8B29}"/>
                </a:ext>
              </a:extLst>
            </p:cNvPr>
            <p:cNvSpPr/>
            <p:nvPr/>
          </p:nvSpPr>
          <p:spPr>
            <a:xfrm>
              <a:off x="5026472" y="5214199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ACD0142B-CFC5-8BE4-8DB8-2CBB666C089E}"/>
                </a:ext>
              </a:extLst>
            </p:cNvPr>
            <p:cNvSpPr/>
            <p:nvPr/>
          </p:nvSpPr>
          <p:spPr>
            <a:xfrm>
              <a:off x="5187925" y="5140268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6932676D-F213-555B-0244-9D7A4ECAE11A}"/>
                </a:ext>
              </a:extLst>
            </p:cNvPr>
            <p:cNvSpPr/>
            <p:nvPr/>
          </p:nvSpPr>
          <p:spPr>
            <a:xfrm>
              <a:off x="2532918" y="5791163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450DF996-4439-2CBF-6F09-6355EE05B6C4}"/>
                </a:ext>
              </a:extLst>
            </p:cNvPr>
            <p:cNvSpPr/>
            <p:nvPr/>
          </p:nvSpPr>
          <p:spPr>
            <a:xfrm>
              <a:off x="2658159" y="5690072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392BDA01-5287-D2D9-7F67-C8010984F463}"/>
                </a:ext>
              </a:extLst>
            </p:cNvPr>
            <p:cNvSpPr/>
            <p:nvPr/>
          </p:nvSpPr>
          <p:spPr>
            <a:xfrm>
              <a:off x="5742608" y="4700476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90DFFFE4-2520-1A07-0002-C69AA8ABF961}"/>
                </a:ext>
              </a:extLst>
            </p:cNvPr>
            <p:cNvSpPr/>
            <p:nvPr/>
          </p:nvSpPr>
          <p:spPr>
            <a:xfrm>
              <a:off x="4201759" y="5622423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EEC69D8B-D089-A6E4-F32F-5BABF5F74D45}"/>
                </a:ext>
              </a:extLst>
            </p:cNvPr>
            <p:cNvSpPr/>
            <p:nvPr/>
          </p:nvSpPr>
          <p:spPr>
            <a:xfrm>
              <a:off x="4317943" y="5566596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A83FD183-41C7-FE96-F734-EFC87FA932FD}"/>
                </a:ext>
              </a:extLst>
            </p:cNvPr>
            <p:cNvSpPr/>
            <p:nvPr/>
          </p:nvSpPr>
          <p:spPr>
            <a:xfrm>
              <a:off x="2246660" y="5703424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2F20A4DF-2494-B1F8-56C6-873064414CBA}"/>
                </a:ext>
              </a:extLst>
            </p:cNvPr>
            <p:cNvSpPr/>
            <p:nvPr/>
          </p:nvSpPr>
          <p:spPr>
            <a:xfrm>
              <a:off x="2341369" y="5792561"/>
              <a:ext cx="72000" cy="7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sp>
        <p:nvSpPr>
          <p:cNvPr id="100" name="Rectangle 99">
            <a:extLst>
              <a:ext uri="{FF2B5EF4-FFF2-40B4-BE49-F238E27FC236}">
                <a16:creationId xmlns:a16="http://schemas.microsoft.com/office/drawing/2014/main" id="{ADA29CB2-1C0E-8CA5-ACD9-62E4BF19AC49}"/>
              </a:ext>
            </a:extLst>
          </p:cNvPr>
          <p:cNvSpPr/>
          <p:nvPr/>
        </p:nvSpPr>
        <p:spPr>
          <a:xfrm>
            <a:off x="6739633" y="1934489"/>
            <a:ext cx="477756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ONLY RIPPLES</a:t>
            </a:r>
          </a:p>
          <a:p>
            <a:pPr algn="ctr"/>
            <a:r>
              <a:rPr lang="en-US" sz="2200" dirty="0">
                <a:solidFill>
                  <a:srgbClr val="C00000"/>
                </a:solidFill>
              </a:rPr>
              <a:t>bright region with cylindrical lens</a:t>
            </a:r>
          </a:p>
          <a:p>
            <a:pPr algn="ctr"/>
            <a:r>
              <a:rPr lang="it-IT" sz="2200" b="1" i="1" dirty="0">
                <a:solidFill>
                  <a:srgbClr val="C00000"/>
                </a:solidFill>
                <a:latin typeface="Symbol" pitchFamily="2" charset="2"/>
                <a:ea typeface="Times New Roman" panose="02020603050405020304" pitchFamily="18" charset="0"/>
                <a:cs typeface="Times New Roman" panose="02020603050405020304" pitchFamily="18" charset="0"/>
              </a:rPr>
              <a:t></a:t>
            </a:r>
            <a:r>
              <a:rPr lang="en-GB" sz="2200" b="1" i="1" baseline="-25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max</a:t>
            </a:r>
            <a:r>
              <a:rPr lang="en-GB" sz="22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≈ 1.9</a:t>
            </a:r>
            <a:endParaRPr lang="en-GB" sz="2200" dirty="0">
              <a:solidFill>
                <a:srgbClr val="C00000"/>
              </a:solidFill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145FAB69-169B-36C9-7CE1-7BB4BE8FA015}"/>
              </a:ext>
            </a:extLst>
          </p:cNvPr>
          <p:cNvSpPr/>
          <p:nvPr/>
        </p:nvSpPr>
        <p:spPr>
          <a:xfrm>
            <a:off x="6594898" y="3379091"/>
            <a:ext cx="507195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</a:rPr>
              <a:t>RIPPLES + NANOPARTICLES</a:t>
            </a:r>
          </a:p>
          <a:p>
            <a:pPr algn="ctr"/>
            <a:r>
              <a:rPr lang="en-US" sz="2200" dirty="0">
                <a:solidFill>
                  <a:srgbClr val="FFC000"/>
                </a:solidFill>
              </a:rPr>
              <a:t>dark region with cylindrical lens</a:t>
            </a:r>
          </a:p>
          <a:p>
            <a:pPr algn="ctr"/>
            <a:r>
              <a:rPr lang="it-IT" sz="2200" b="1" i="1" dirty="0">
                <a:solidFill>
                  <a:srgbClr val="FFC000"/>
                </a:solidFill>
                <a:latin typeface="Symbol" pitchFamily="2" charset="2"/>
                <a:ea typeface="Times New Roman" panose="02020603050405020304" pitchFamily="18" charset="0"/>
                <a:cs typeface="Times New Roman" panose="02020603050405020304" pitchFamily="18" charset="0"/>
              </a:rPr>
              <a:t></a:t>
            </a:r>
            <a:r>
              <a:rPr lang="en-GB" sz="2200" b="1" i="1" baseline="-250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max</a:t>
            </a:r>
            <a:r>
              <a:rPr lang="en-GB" sz="22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≈ 1.6</a:t>
            </a:r>
            <a:endParaRPr lang="en-GB" sz="2200" dirty="0">
              <a:solidFill>
                <a:srgbClr val="FFC000"/>
              </a:solidFill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93D4E78A-A817-D3A7-2ADB-0C7B37811EB3}"/>
              </a:ext>
            </a:extLst>
          </p:cNvPr>
          <p:cNvSpPr/>
          <p:nvPr/>
        </p:nvSpPr>
        <p:spPr>
          <a:xfrm>
            <a:off x="6594898" y="4685536"/>
            <a:ext cx="507195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43830D"/>
                </a:solidFill>
              </a:rPr>
              <a:t>RIPPLES + NANOPARTICLES + CHANNELS</a:t>
            </a:r>
          </a:p>
          <a:p>
            <a:pPr algn="ctr"/>
            <a:r>
              <a:rPr lang="en-US" sz="2200" dirty="0">
                <a:solidFill>
                  <a:srgbClr val="43830D"/>
                </a:solidFill>
              </a:rPr>
              <a:t>spherical lens</a:t>
            </a:r>
          </a:p>
          <a:p>
            <a:pPr algn="ctr"/>
            <a:r>
              <a:rPr lang="it-IT" sz="2200" b="1" i="1" dirty="0">
                <a:solidFill>
                  <a:srgbClr val="43830D"/>
                </a:solidFill>
                <a:latin typeface="Symbol" pitchFamily="2" charset="2"/>
                <a:ea typeface="Times New Roman" panose="02020603050405020304" pitchFamily="18" charset="0"/>
                <a:cs typeface="Times New Roman" panose="02020603050405020304" pitchFamily="18" charset="0"/>
              </a:rPr>
              <a:t></a:t>
            </a:r>
            <a:r>
              <a:rPr lang="en-GB" sz="2200" b="1" i="1" baseline="-25000" dirty="0">
                <a:solidFill>
                  <a:srgbClr val="4383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max</a:t>
            </a:r>
            <a:r>
              <a:rPr lang="en-GB" sz="2200" b="1" i="1" dirty="0">
                <a:solidFill>
                  <a:srgbClr val="4383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≈ 1.2</a:t>
            </a:r>
            <a:endParaRPr lang="en-GB" sz="2200" dirty="0">
              <a:solidFill>
                <a:srgbClr val="43830D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275518-4CFE-FFEF-0050-AFFA5EE4AEEC}"/>
              </a:ext>
            </a:extLst>
          </p:cNvPr>
          <p:cNvSpPr/>
          <p:nvPr/>
        </p:nvSpPr>
        <p:spPr>
          <a:xfrm>
            <a:off x="5914078" y="6403335"/>
            <a:ext cx="54174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Conditioning:</a:t>
            </a:r>
            <a:r>
              <a:rPr lang="en-US" dirty="0"/>
              <a:t> </a:t>
            </a:r>
            <a:r>
              <a:rPr lang="en-US" dirty="0" err="1">
                <a:latin typeface="Symbol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baseline="-25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max</a:t>
            </a:r>
            <a:r>
              <a:rPr lang="en-US" dirty="0"/>
              <a:t> &lt; 1.0 with dose of ~5 × 10</a:t>
            </a:r>
            <a:r>
              <a:rPr lang="en-US" baseline="30000" dirty="0"/>
              <a:t>-4 </a:t>
            </a:r>
            <a:r>
              <a:rPr lang="en-US" dirty="0"/>
              <a:t>C/mm</a:t>
            </a:r>
            <a:r>
              <a:rPr lang="en-US" baseline="30000" dirty="0"/>
              <a:t>2</a:t>
            </a:r>
            <a:endParaRPr lang="en-US" dirty="0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D747DA01-B363-27FB-36C7-FDE1EEF679F1}"/>
              </a:ext>
            </a:extLst>
          </p:cNvPr>
          <p:cNvSpPr/>
          <p:nvPr/>
        </p:nvSpPr>
        <p:spPr>
          <a:xfrm>
            <a:off x="6739633" y="817749"/>
            <a:ext cx="47775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FLAT SURFACE</a:t>
            </a:r>
          </a:p>
          <a:p>
            <a:pPr algn="ctr"/>
            <a:r>
              <a:rPr lang="it-IT" sz="2200" b="1" i="1" dirty="0">
                <a:latin typeface="Symbol" pitchFamily="2" charset="2"/>
                <a:ea typeface="Times New Roman" panose="02020603050405020304" pitchFamily="18" charset="0"/>
                <a:cs typeface="Times New Roman" panose="02020603050405020304" pitchFamily="18" charset="0"/>
              </a:rPr>
              <a:t></a:t>
            </a:r>
            <a:r>
              <a:rPr lang="en-GB" sz="2200" b="1" i="1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max</a:t>
            </a:r>
            <a:r>
              <a:rPr lang="en-GB" sz="2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≈ 2.2</a:t>
            </a:r>
            <a:endParaRPr lang="en-GB" sz="22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1010499-888B-7FE3-5668-B32D083718BD}"/>
              </a:ext>
            </a:extLst>
          </p:cNvPr>
          <p:cNvCxnSpPr>
            <a:cxnSpLocks/>
          </p:cNvCxnSpPr>
          <p:nvPr/>
        </p:nvCxnSpPr>
        <p:spPr>
          <a:xfrm>
            <a:off x="320040" y="1266291"/>
            <a:ext cx="5868000" cy="0"/>
          </a:xfrm>
          <a:prstGeom prst="line">
            <a:avLst/>
          </a:prstGeom>
          <a:ln w="1301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91240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magine 9">
            <a:extLst>
              <a:ext uri="{FF2B5EF4-FFF2-40B4-BE49-F238E27FC236}">
                <a16:creationId xmlns:a16="http://schemas.microsoft.com/office/drawing/2014/main" id="{E82EB7B7-8FEF-AB9C-A388-F1DCAF098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570" y="585968"/>
            <a:ext cx="5911517" cy="4308854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822E73BF-D8A3-B7F6-1D13-2E0601ACDD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792" t="19095" r="31526" b="25066"/>
          <a:stretch/>
        </p:blipFill>
        <p:spPr>
          <a:xfrm>
            <a:off x="4108924" y="889416"/>
            <a:ext cx="1997167" cy="173408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F426EA-ACAF-ABD0-458A-A8B17EFEF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Andrea Passarelli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40201D-D7FF-F438-98FB-E0998300B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43</a:t>
            </a:fld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3">
                <a:extLst>
                  <a:ext uri="{FF2B5EF4-FFF2-40B4-BE49-F238E27FC236}">
                    <a16:creationId xmlns:a16="http://schemas.microsoft.com/office/drawing/2014/main" id="{145A9877-35BF-DDD9-B630-6F8EB9D8E967}"/>
                  </a:ext>
                </a:extLst>
              </p:cNvPr>
              <p:cNvSpPr txBox="1"/>
              <p:nvPr/>
            </p:nvSpPr>
            <p:spPr>
              <a:xfrm>
                <a:off x="480419" y="689926"/>
                <a:ext cx="4147525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2000" spc="-120" dirty="0">
                    <a:solidFill>
                      <a:schemeClr val="tx1"/>
                    </a:solidFill>
                    <a:latin typeface="Avenir Next LT Pro" panose="020B0504020202020204" pitchFamily="34" charset="0"/>
                    <a:ea typeface="+mj-ea"/>
                    <a:cs typeface="+mj-cs"/>
                  </a:rPr>
                  <a:t>Electric field</a:t>
                </a:r>
                <a:endParaRPr lang="it-IT" sz="2000" spc="-120" dirty="0">
                  <a:latin typeface="Avenir Next LT Pro" panose="020B0504020202020204" pitchFamily="34" charset="0"/>
                  <a:ea typeface="+mj-ea"/>
                  <a:cs typeface="+mj-cs"/>
                </a:endParaRPr>
              </a:p>
              <a:p>
                <a:pPr algn="ctr"/>
                <a:r>
                  <a:rPr lang="it-IT" sz="2000" spc="-120" dirty="0">
                    <a:solidFill>
                      <a:schemeClr val="tx1"/>
                    </a:solidFill>
                    <a:latin typeface="Avenir Next LT Pro" panose="020B0504020202020204" pitchFamily="34" charset="0"/>
                    <a:ea typeface="+mj-ea"/>
                    <a:cs typeface="+mj-cs"/>
                  </a:rPr>
                  <a:t>mode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 spc="-12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sSubPr>
                      <m:e>
                        <m:r>
                          <a:rPr lang="it-IT" sz="2000" b="0" i="1" spc="-12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𝑇𝐸</m:t>
                        </m:r>
                      </m:e>
                      <m:sub>
                        <m:r>
                          <a:rPr lang="it-IT" sz="2000" b="0" i="1" spc="-12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011</m:t>
                        </m:r>
                      </m:sub>
                    </m:sSub>
                    <m:r>
                      <a:rPr lang="it-IT" sz="2000" b="0" i="1" spc="-12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j-ea"/>
                        <a:cs typeface="+mj-cs"/>
                      </a:rPr>
                      <m:t> </m:t>
                    </m:r>
                  </m:oMath>
                </a14:m>
                <a:endParaRPr lang="it-IT" sz="2000" spc="-120" dirty="0">
                  <a:solidFill>
                    <a:schemeClr val="tx1"/>
                  </a:solidFill>
                  <a:latin typeface="Avenir Next LT Pro" panose="020B0504020202020204" pitchFamily="34" charset="0"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7" name="CasellaDiTesto 3">
                <a:extLst>
                  <a:ext uri="{FF2B5EF4-FFF2-40B4-BE49-F238E27FC236}">
                    <a16:creationId xmlns:a16="http://schemas.microsoft.com/office/drawing/2014/main" id="{145A9877-35BF-DDD9-B630-6F8EB9D8E9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419" y="689926"/>
                <a:ext cx="4147525" cy="707886"/>
              </a:xfrm>
              <a:prstGeom prst="rect">
                <a:avLst/>
              </a:prstGeom>
              <a:blipFill>
                <a:blip r:embed="rId4"/>
                <a:stretch>
                  <a:fillRect t="-5357" b="-16071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asellaDiTesto 2">
            <a:extLst>
              <a:ext uri="{FF2B5EF4-FFF2-40B4-BE49-F238E27FC236}">
                <a16:creationId xmlns:a16="http://schemas.microsoft.com/office/drawing/2014/main" id="{ACC20D45-888D-CD1F-5CDC-F1C7E9B6CD1F}"/>
              </a:ext>
            </a:extLst>
          </p:cNvPr>
          <p:cNvSpPr txBox="1"/>
          <p:nvPr/>
        </p:nvSpPr>
        <p:spPr>
          <a:xfrm>
            <a:off x="34490" y="1821015"/>
            <a:ext cx="19561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Next LT Pro" panose="020B0504020202020204" pitchFamily="34" charset="0"/>
              </a:rPr>
              <a:t>Without dielectric</a:t>
            </a:r>
          </a:p>
        </p:txBody>
      </p:sp>
      <p:sp>
        <p:nvSpPr>
          <p:cNvPr id="10" name="CasellaDiTesto 12">
            <a:extLst>
              <a:ext uri="{FF2B5EF4-FFF2-40B4-BE49-F238E27FC236}">
                <a16:creationId xmlns:a16="http://schemas.microsoft.com/office/drawing/2014/main" id="{B317EA6E-FDB5-8231-C556-C0B6DAA78795}"/>
              </a:ext>
            </a:extLst>
          </p:cNvPr>
          <p:cNvSpPr txBox="1"/>
          <p:nvPr/>
        </p:nvSpPr>
        <p:spPr>
          <a:xfrm>
            <a:off x="34490" y="3472033"/>
            <a:ext cx="1563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Next LT Pro" panose="020B0504020202020204" pitchFamily="34" charset="0"/>
              </a:rPr>
              <a:t>With dielectric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555DB82-EA28-76AA-C21B-104DA071ED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4994" y="1456376"/>
            <a:ext cx="2158376" cy="163657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C4746A0-8541-FB64-043D-43BBD10E2A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4994" y="3150823"/>
            <a:ext cx="2158376" cy="1644477"/>
          </a:xfrm>
          <a:prstGeom prst="rect">
            <a:avLst/>
          </a:prstGeom>
        </p:spPr>
      </p:pic>
      <p:sp>
        <p:nvSpPr>
          <p:cNvPr id="29" name="CasellaDiTesto 12">
            <a:extLst>
              <a:ext uri="{FF2B5EF4-FFF2-40B4-BE49-F238E27FC236}">
                <a16:creationId xmlns:a16="http://schemas.microsoft.com/office/drawing/2014/main" id="{C4883537-5B78-112C-0902-6464A530D0FC}"/>
              </a:ext>
            </a:extLst>
          </p:cNvPr>
          <p:cNvSpPr txBox="1"/>
          <p:nvPr/>
        </p:nvSpPr>
        <p:spPr>
          <a:xfrm>
            <a:off x="184182" y="5057283"/>
            <a:ext cx="60940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Cylindrical copper cavity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Magnetically coupled antennas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asellaDiTesto 15">
                <a:extLst>
                  <a:ext uri="{FF2B5EF4-FFF2-40B4-BE49-F238E27FC236}">
                    <a16:creationId xmlns:a16="http://schemas.microsoft.com/office/drawing/2014/main" id="{F51E0495-7206-FAD5-3D2B-5CAD79639AA3}"/>
                  </a:ext>
                </a:extLst>
              </p:cNvPr>
              <p:cNvSpPr txBox="1"/>
              <p:nvPr/>
            </p:nvSpPr>
            <p:spPr>
              <a:xfrm>
                <a:off x="184182" y="5697415"/>
                <a:ext cx="707080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venir Next LT Pro" panose="020B0504020202020204" pitchFamily="34" charset="0"/>
                  </a:rPr>
                  <a:t>Sapphire as dielectric: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=9.9 </m:t>
                    </m:r>
                  </m:oMath>
                </a14:m>
                <a:r>
                  <a:rPr lang="en-US" sz="2000" dirty="0">
                    <a:latin typeface="Avenir Next LT Pro" panose="020B0504020202020204" pitchFamily="34" charset="0"/>
                  </a:rPr>
                  <a:t> 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e>
                    </m:func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000" dirty="0">
                    <a:latin typeface="Avenir Next LT Pro" panose="020B05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endParaRPr lang="en-US" sz="2000" dirty="0">
                  <a:latin typeface="Avenir Next LT Pro" panose="020B0504020202020204" pitchFamily="34" charset="0"/>
                </a:endParaRPr>
              </a:p>
            </p:txBody>
          </p:sp>
        </mc:Choice>
        <mc:Fallback xmlns="">
          <p:sp>
            <p:nvSpPr>
              <p:cNvPr id="30" name="CasellaDiTesto 15">
                <a:extLst>
                  <a:ext uri="{FF2B5EF4-FFF2-40B4-BE49-F238E27FC236}">
                    <a16:creationId xmlns:a16="http://schemas.microsoft.com/office/drawing/2014/main" id="{F51E0495-7206-FAD5-3D2B-5CAD79639A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182" y="5697415"/>
                <a:ext cx="7070800" cy="400110"/>
              </a:xfrm>
              <a:prstGeom prst="rect">
                <a:avLst/>
              </a:prstGeom>
              <a:blipFill>
                <a:blip r:embed="rId7"/>
                <a:stretch>
                  <a:fillRect l="-717" t="-9091" b="-24242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sellaDiTesto 7">
                <a:extLst>
                  <a:ext uri="{FF2B5EF4-FFF2-40B4-BE49-F238E27FC236}">
                    <a16:creationId xmlns:a16="http://schemas.microsoft.com/office/drawing/2014/main" id="{2CEF294D-134B-097D-1837-5F205BEBB2B3}"/>
                  </a:ext>
                </a:extLst>
              </p:cNvPr>
              <p:cNvSpPr txBox="1"/>
              <p:nvPr/>
            </p:nvSpPr>
            <p:spPr>
              <a:xfrm>
                <a:off x="7025168" y="2896028"/>
                <a:ext cx="2977471" cy="125290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num>
                        <m:den>
                          <m:sSub>
                            <m:sSubPr>
                              <m:ctrlPr>
                                <a:rPr lang="it-IT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𝑟𝑒𝑓</m:t>
                              </m:r>
                            </m:sub>
                          </m:sSub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2400" b="0" i="1" smtClean="0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it-IT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ad>
                            <m:radPr>
                              <m:degHide m:val="on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it-IT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it-IT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𝑟𝑒𝑓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rad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2400" b="0" i="1" smtClean="0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</m:oMath>
                  </m:oMathPara>
                </a14:m>
                <a:endParaRPr lang="it-IT" sz="2400" dirty="0">
                  <a:latin typeface="Avenir Next LT Pro" panose="020B0504020202020204" pitchFamily="34" charset="0"/>
                </a:endParaRPr>
              </a:p>
            </p:txBody>
          </p:sp>
        </mc:Choice>
        <mc:Fallback xmlns="">
          <p:sp>
            <p:nvSpPr>
              <p:cNvPr id="32" name="CasellaDiTesto 7">
                <a:extLst>
                  <a:ext uri="{FF2B5EF4-FFF2-40B4-BE49-F238E27FC236}">
                    <a16:creationId xmlns:a16="http://schemas.microsoft.com/office/drawing/2014/main" id="{2CEF294D-134B-097D-1837-5F205BEBB2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5168" y="2896028"/>
                <a:ext cx="2977471" cy="125290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sellaDiTesto 4">
                <a:extLst>
                  <a:ext uri="{FF2B5EF4-FFF2-40B4-BE49-F238E27FC236}">
                    <a16:creationId xmlns:a16="http://schemas.microsoft.com/office/drawing/2014/main" id="{7328A861-B676-99C4-52B2-D9A835C7EC06}"/>
                  </a:ext>
                </a:extLst>
              </p:cNvPr>
              <p:cNvSpPr txBox="1"/>
              <p:nvPr/>
            </p:nvSpPr>
            <p:spPr>
              <a:xfrm>
                <a:off x="4042034" y="2873884"/>
                <a:ext cx="3028336" cy="849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sz="2400" dirty="0"/>
                        <m:t>∝</m:t>
                      </m:r>
                      <m:r>
                        <a:rPr lang="it-IT" sz="2400" b="0" i="0" dirty="0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it-IT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33" name="CasellaDiTesto 4">
                <a:extLst>
                  <a:ext uri="{FF2B5EF4-FFF2-40B4-BE49-F238E27FC236}">
                    <a16:creationId xmlns:a16="http://schemas.microsoft.com/office/drawing/2014/main" id="{7328A861-B676-99C4-52B2-D9A835C7EC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2034" y="2873884"/>
                <a:ext cx="3028336" cy="849015"/>
              </a:xfrm>
              <a:prstGeom prst="rect">
                <a:avLst/>
              </a:prstGeom>
              <a:blipFill>
                <a:blip r:embed="rId9"/>
                <a:stretch>
                  <a:fillRect b="-735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CasellaDiTesto 13">
            <a:extLst>
              <a:ext uri="{FF2B5EF4-FFF2-40B4-BE49-F238E27FC236}">
                <a16:creationId xmlns:a16="http://schemas.microsoft.com/office/drawing/2014/main" id="{67436AE8-78CE-AEA0-5157-7965FB997CD3}"/>
              </a:ext>
            </a:extLst>
          </p:cNvPr>
          <p:cNvSpPr txBox="1"/>
          <p:nvPr/>
        </p:nvSpPr>
        <p:spPr>
          <a:xfrm>
            <a:off x="3990195" y="2646243"/>
            <a:ext cx="31963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13228"/>
                </a:solidFill>
                <a:latin typeface="Avenir Next LT Pro" panose="020B0504020202020204" pitchFamily="34" charset="0"/>
              </a:rPr>
              <a:t>Losses on the sample</a:t>
            </a:r>
            <a:endParaRPr lang="en-US" dirty="0">
              <a:solidFill>
                <a:srgbClr val="C13228"/>
              </a:solidFill>
            </a:endParaRPr>
          </a:p>
        </p:txBody>
      </p:sp>
      <p:sp>
        <p:nvSpPr>
          <p:cNvPr id="35" name="CasellaDiTesto 15">
            <a:extLst>
              <a:ext uri="{FF2B5EF4-FFF2-40B4-BE49-F238E27FC236}">
                <a16:creationId xmlns:a16="http://schemas.microsoft.com/office/drawing/2014/main" id="{D1013D8E-EC81-CA16-77AE-CE420521DB0A}"/>
              </a:ext>
            </a:extLst>
          </p:cNvPr>
          <p:cNvSpPr txBox="1"/>
          <p:nvPr/>
        </p:nvSpPr>
        <p:spPr>
          <a:xfrm>
            <a:off x="3990195" y="3700680"/>
            <a:ext cx="19804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66B1BD"/>
                </a:solidFill>
                <a:latin typeface="Avenir Next LT Pro" panose="020B0504020202020204" pitchFamily="34" charset="0"/>
              </a:rPr>
              <a:t>Losses in the rest</a:t>
            </a:r>
          </a:p>
          <a:p>
            <a:r>
              <a:rPr lang="en-US" dirty="0">
                <a:solidFill>
                  <a:srgbClr val="66B1BD"/>
                </a:solidFill>
                <a:latin typeface="Avenir Next LT Pro" panose="020B0504020202020204" pitchFamily="34" charset="0"/>
              </a:rPr>
              <a:t>of the cavity</a:t>
            </a:r>
            <a:endParaRPr lang="en-US" dirty="0">
              <a:solidFill>
                <a:srgbClr val="66B1BD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asellaDiTesto 17">
                <a:extLst>
                  <a:ext uri="{FF2B5EF4-FFF2-40B4-BE49-F238E27FC236}">
                    <a16:creationId xmlns:a16="http://schemas.microsoft.com/office/drawing/2014/main" id="{CAEE33DB-85A0-C0F6-4C0F-5756FD94ACB7}"/>
                  </a:ext>
                </a:extLst>
              </p:cNvPr>
              <p:cNvSpPr txBox="1"/>
              <p:nvPr/>
            </p:nvSpPr>
            <p:spPr>
              <a:xfrm>
                <a:off x="3958527" y="4241260"/>
                <a:ext cx="2230694" cy="8486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it-IT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62F33">
                              <a:lumMod val="50000"/>
                              <a:lumOff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  <m:r>
                        <a:rPr kumimoji="0" lang="it-IT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it-IT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+mn-ea"/>
                          <a:cs typeface="+mn-cs"/>
                        </a:rPr>
                        <m:t>∝</m:t>
                      </m:r>
                      <m:f>
                        <m:fPr>
                          <m:ctrlPr>
                            <a:rPr kumimoji="0" lang="it-IT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it-IT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kumimoji="0" lang="it-IT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it-IT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𝑄</m:t>
                              </m:r>
                            </m:e>
                            <m:sub>
                              <m:r>
                                <a:rPr kumimoji="0" lang="it-IT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𝑚𝑒𝑡</m:t>
                              </m:r>
                            </m:sub>
                          </m:sSub>
                        </m:den>
                      </m:f>
                      <m:r>
                        <a:rPr kumimoji="0" lang="it-IT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it-IT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it-IT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kumimoji="0" lang="it-IT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it-IT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𝑄</m:t>
                              </m:r>
                            </m:e>
                            <m:sub>
                              <m:r>
                                <a:rPr kumimoji="0" lang="it-IT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it-IT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6" name="CasellaDiTesto 17">
                <a:extLst>
                  <a:ext uri="{FF2B5EF4-FFF2-40B4-BE49-F238E27FC236}">
                    <a16:creationId xmlns:a16="http://schemas.microsoft.com/office/drawing/2014/main" id="{CAEE33DB-85A0-C0F6-4C0F-5756FD94AC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8527" y="4241260"/>
                <a:ext cx="2230694" cy="848630"/>
              </a:xfrm>
              <a:prstGeom prst="rect">
                <a:avLst/>
              </a:prstGeom>
              <a:blipFill>
                <a:blip r:embed="rId10"/>
                <a:stretch>
                  <a:fillRect l="-565" b="-8955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7" name="Tabella 4">
                <a:extLst>
                  <a:ext uri="{FF2B5EF4-FFF2-40B4-BE49-F238E27FC236}">
                    <a16:creationId xmlns:a16="http://schemas.microsoft.com/office/drawing/2014/main" id="{449741A5-08CB-F925-005D-0E1BFEB71A9B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133357" y="4884829"/>
              <a:ext cx="4454014" cy="885127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227007">
                      <a:extLst>
                        <a:ext uri="{9D8B030D-6E8A-4147-A177-3AD203B41FA5}">
                          <a16:colId xmlns:a16="http://schemas.microsoft.com/office/drawing/2014/main" val="2455050926"/>
                        </a:ext>
                      </a:extLst>
                    </a:gridCol>
                    <a:gridCol w="2227007">
                      <a:extLst>
                        <a:ext uri="{9D8B030D-6E8A-4147-A177-3AD203B41FA5}">
                          <a16:colId xmlns:a16="http://schemas.microsoft.com/office/drawing/2014/main" val="121047395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Calibri Light" panose="020F03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Calibri Light" panose="020F03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Calibri Light" panose="020F03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Calibri Light" panose="020F03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Calibri Light" panose="020F03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Calibri Light" panose="020F03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Calibri Light" panose="020F03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Calibri Light" panose="020F03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Calibri Light" panose="020F0302020204030204"/>
                            </a:defRPr>
                          </a:lvl9pPr>
                        </a:lstStyle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2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22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𝝈</m:t>
                                    </m:r>
                                  </m:e>
                                  <m:sub>
                                    <m:r>
                                      <a:rPr lang="it-IT" sz="2200" b="1" i="1" smtClean="0">
                                        <a:latin typeface="Cambria Math" panose="02040503050406030204" pitchFamily="18" charset="0"/>
                                      </a:rPr>
                                      <m:t>𝒆𝒙𝒑</m:t>
                                    </m:r>
                                  </m:sub>
                                </m:sSub>
                                <m:r>
                                  <a:rPr lang="it-IT" sz="2200" b="1" i="0" smtClean="0">
                                    <a:latin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it-IT" sz="2200" b="1" i="0" smtClean="0">
                                    <a:latin typeface="Cambria Math" panose="02040503050406030204" pitchFamily="18" charset="0"/>
                                  </a:rPr>
                                  <m:t>𝐒</m:t>
                                </m:r>
                                <m:r>
                                  <a:rPr lang="it-IT" sz="2200" b="1" i="0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it-IT" sz="2200" b="1" i="0" smtClean="0">
                                    <a:latin typeface="Cambria Math" panose="02040503050406030204" pitchFamily="18" charset="0"/>
                                  </a:rPr>
                                  <m:t>𝐦</m:t>
                                </m:r>
                                <m:r>
                                  <a:rPr lang="it-IT" sz="2200" b="1" i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it-IT" sz="2200" dirty="0"/>
                        </a:p>
                      </a:txBody>
                      <a:tcPr>
                        <a:lnL w="12700" cmpd="sng">
                          <a:solidFill>
                            <a:srgbClr val="50B4C8"/>
                          </a:solidFill>
                        </a:lnL>
                        <a:lnR w="12700" cmpd="sng">
                          <a:solidFill>
                            <a:srgbClr val="50B4C8"/>
                          </a:solidFill>
                        </a:lnR>
                        <a:lnT w="12700" cmpd="sng">
                          <a:solidFill>
                            <a:srgbClr val="50B4C8"/>
                          </a:solidFill>
                        </a:lnT>
                        <a:lnB w="25400" cmpd="sng">
                          <a:solidFill>
                            <a:srgbClr val="50B4C8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Calibri Light" panose="020F03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Calibri Light" panose="020F03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Calibri Light" panose="020F03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Calibri Light" panose="020F03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Calibri Light" panose="020F03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Calibri Light" panose="020F03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Calibri Light" panose="020F03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Calibri Light" panose="020F03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Calibri Light" panose="020F0302020204030204"/>
                            </a:defRPr>
                          </a:lvl9pPr>
                        </a:lstStyle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2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22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𝝈</m:t>
                                    </m:r>
                                  </m:e>
                                  <m:sub>
                                    <m:r>
                                      <a:rPr lang="it-IT" sz="22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𝒓𝒐𝒖𝒈𝒉</m:t>
                                    </m:r>
                                  </m:sub>
                                </m:sSub>
                                <m:r>
                                  <a:rPr lang="it-IT" sz="2200" b="1" i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it-IT" sz="2200" b="1" i="0" smtClean="0">
                                    <a:latin typeface="Cambria Math" panose="02040503050406030204" pitchFamily="18" charset="0"/>
                                  </a:rPr>
                                  <m:t>𝐒</m:t>
                                </m:r>
                                <m:r>
                                  <a:rPr lang="it-IT" sz="2200" b="1" i="0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it-IT" sz="2200" b="1" i="0" smtClean="0">
                                    <a:latin typeface="Cambria Math" panose="02040503050406030204" pitchFamily="18" charset="0"/>
                                  </a:rPr>
                                  <m:t>𝐦</m:t>
                                </m:r>
                                <m:r>
                                  <a:rPr lang="it-IT" sz="2200" b="1" i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it-IT" sz="2200" dirty="0"/>
                        </a:p>
                      </a:txBody>
                      <a:tcPr>
                        <a:lnL w="12700" cmpd="sng">
                          <a:solidFill>
                            <a:srgbClr val="50B4C8"/>
                          </a:solidFill>
                        </a:lnL>
                        <a:lnR w="12700" cmpd="sng">
                          <a:solidFill>
                            <a:srgbClr val="50B4C8"/>
                          </a:solidFill>
                        </a:lnR>
                        <a:lnT w="12700" cmpd="sng">
                          <a:solidFill>
                            <a:srgbClr val="50B4C8"/>
                          </a:solidFill>
                        </a:lnT>
                        <a:lnB w="25400" cmpd="sng">
                          <a:solidFill>
                            <a:srgbClr val="50B4C8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27123423"/>
                      </a:ext>
                    </a:extLst>
                  </a:tr>
                  <a:tr h="37084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 Light" panose="020F03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 Light" panose="020F03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 Light" panose="020F03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 Light" panose="020F03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 Light" panose="020F03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 Light" panose="020F03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 Light" panose="020F03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 Light" panose="020F03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 Light" panose="020F0302020204030204"/>
                            </a:defRPr>
                          </a:lvl9pPr>
                        </a:lstStyle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it-IT" sz="220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2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2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.05</m:t>
                                    </m:r>
                                    <m:r>
                                      <a:rPr lang="it-IT" sz="2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±0</m:t>
                                    </m:r>
                                    <m:r>
                                      <a:rPr lang="en-US" sz="2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.30</m:t>
                                    </m:r>
                                    <m:r>
                                      <a:rPr lang="it-IT" sz="2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∙</m:t>
                                    </m:r>
                                    <m:r>
                                      <a:rPr lang="it-IT" sz="2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it-IT" sz="2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it-IT" sz="22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mpd="sng">
                          <a:solidFill>
                            <a:srgbClr val="50B4C8"/>
                          </a:solidFill>
                        </a:lnL>
                        <a:lnR w="12700" cmpd="sng">
                          <a:solidFill>
                            <a:srgbClr val="50B4C8"/>
                          </a:solidFill>
                        </a:lnR>
                        <a:lnT w="25400" cmpd="sng">
                          <a:solidFill>
                            <a:srgbClr val="50B4C8"/>
                          </a:solidFill>
                        </a:lnT>
                        <a:lnB w="12700" cmpd="sng">
                          <a:solidFill>
                            <a:srgbClr val="50B4C8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50B4C8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 Light" panose="020F03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 Light" panose="020F03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 Light" panose="020F03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 Light" panose="020F03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 Light" panose="020F03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 Light" panose="020F03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 Light" panose="020F03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 Light" panose="020F03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 Light" panose="020F0302020204030204"/>
                            </a:defRPr>
                          </a:lvl9pPr>
                        </a:lstStyle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it-IT" sz="2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22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it-IT" sz="2200" b="0" i="1" smtClean="0">
                                        <a:latin typeface="Cambria Math" panose="02040503050406030204" pitchFamily="18" charset="0"/>
                                      </a:rPr>
                                      <m:t>40</m:t>
                                    </m:r>
                                    <m:r>
                                      <a:rPr lang="it-IT" sz="2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∙</m:t>
                                    </m:r>
                                    <m:r>
                                      <a:rPr lang="it-IT" sz="22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it-IT" sz="2200" b="0" i="1" smtClean="0"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it-IT" sz="2200" dirty="0"/>
                        </a:p>
                      </a:txBody>
                      <a:tcPr>
                        <a:lnL w="12700" cmpd="sng">
                          <a:solidFill>
                            <a:srgbClr val="50B4C8"/>
                          </a:solidFill>
                        </a:lnL>
                        <a:lnR w="12700" cmpd="sng">
                          <a:solidFill>
                            <a:srgbClr val="50B4C8"/>
                          </a:solidFill>
                        </a:lnR>
                        <a:lnT w="25400" cmpd="sng">
                          <a:solidFill>
                            <a:srgbClr val="50B4C8"/>
                          </a:solidFill>
                        </a:lnT>
                        <a:lnB w="12700" cmpd="sng">
                          <a:solidFill>
                            <a:srgbClr val="50B4C8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50B4C8">
                            <a:alpha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5076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7" name="Tabella 4">
                <a:extLst>
                  <a:ext uri="{FF2B5EF4-FFF2-40B4-BE49-F238E27FC236}">
                    <a16:creationId xmlns:a16="http://schemas.microsoft.com/office/drawing/2014/main" id="{449741A5-08CB-F925-005D-0E1BFEB71A9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14632802"/>
                  </p:ext>
                </p:extLst>
              </p:nvPr>
            </p:nvGraphicFramePr>
            <p:xfrm>
              <a:off x="7133357" y="4884829"/>
              <a:ext cx="4454014" cy="885127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227007">
                      <a:extLst>
                        <a:ext uri="{9D8B030D-6E8A-4147-A177-3AD203B41FA5}">
                          <a16:colId xmlns:a16="http://schemas.microsoft.com/office/drawing/2014/main" val="2455050926"/>
                        </a:ext>
                      </a:extLst>
                    </a:gridCol>
                    <a:gridCol w="2227007">
                      <a:extLst>
                        <a:ext uri="{9D8B030D-6E8A-4147-A177-3AD203B41FA5}">
                          <a16:colId xmlns:a16="http://schemas.microsoft.com/office/drawing/2014/main" val="1210473959"/>
                        </a:ext>
                      </a:extLst>
                    </a:gridCol>
                  </a:tblGrid>
                  <a:tr h="458407">
                    <a:tc>
                      <a:txBody>
                        <a:bodyPr/>
                        <a:lstStyle/>
                        <a:p>
                          <a:endParaRPr lang="en-IT"/>
                        </a:p>
                      </a:txBody>
                      <a:tcPr>
                        <a:lnL w="12700" cmpd="sng">
                          <a:solidFill>
                            <a:srgbClr val="50B4C8"/>
                          </a:solidFill>
                        </a:lnL>
                        <a:lnR w="12700" cmpd="sng">
                          <a:solidFill>
                            <a:srgbClr val="50B4C8"/>
                          </a:solidFill>
                        </a:lnR>
                        <a:lnT w="12700" cmpd="sng">
                          <a:solidFill>
                            <a:srgbClr val="50B4C8"/>
                          </a:solidFill>
                        </a:lnT>
                        <a:lnB w="25400" cmpd="sng">
                          <a:solidFill>
                            <a:srgbClr val="50B4C8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1"/>
                          <a:stretch>
                            <a:fillRect r="-100568" b="-945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IT"/>
                        </a:p>
                      </a:txBody>
                      <a:tcPr>
                        <a:lnL w="12700" cmpd="sng">
                          <a:solidFill>
                            <a:srgbClr val="50B4C8"/>
                          </a:solidFill>
                        </a:lnL>
                        <a:lnR w="12700" cmpd="sng">
                          <a:solidFill>
                            <a:srgbClr val="50B4C8"/>
                          </a:solidFill>
                        </a:lnR>
                        <a:lnT w="12700" cmpd="sng">
                          <a:solidFill>
                            <a:srgbClr val="50B4C8"/>
                          </a:solidFill>
                        </a:lnT>
                        <a:lnB w="25400" cmpd="sng">
                          <a:solidFill>
                            <a:srgbClr val="50B4C8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1"/>
                          <a:stretch>
                            <a:fillRect l="-100000" r="-568" b="-9459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27123423"/>
                      </a:ext>
                    </a:extLst>
                  </a:tr>
                  <a:tr h="426720">
                    <a:tc>
                      <a:txBody>
                        <a:bodyPr/>
                        <a:lstStyle/>
                        <a:p>
                          <a:endParaRPr lang="en-IT"/>
                        </a:p>
                      </a:txBody>
                      <a:tcPr>
                        <a:lnL w="12700" cmpd="sng">
                          <a:solidFill>
                            <a:srgbClr val="50B4C8"/>
                          </a:solidFill>
                        </a:lnL>
                        <a:lnR w="12700" cmpd="sng">
                          <a:solidFill>
                            <a:srgbClr val="50B4C8"/>
                          </a:solidFill>
                        </a:lnR>
                        <a:lnT w="25400" cmpd="sng">
                          <a:solidFill>
                            <a:srgbClr val="50B4C8"/>
                          </a:solidFill>
                        </a:lnT>
                        <a:lnB w="12700" cmpd="sng">
                          <a:solidFill>
                            <a:srgbClr val="50B4C8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1"/>
                          <a:stretch>
                            <a:fillRect t="-108824" r="-100568" b="-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IT"/>
                        </a:p>
                      </a:txBody>
                      <a:tcPr>
                        <a:lnL w="12700" cmpd="sng">
                          <a:solidFill>
                            <a:srgbClr val="50B4C8"/>
                          </a:solidFill>
                        </a:lnL>
                        <a:lnR w="12700" cmpd="sng">
                          <a:solidFill>
                            <a:srgbClr val="50B4C8"/>
                          </a:solidFill>
                        </a:lnR>
                        <a:lnT w="25400" cmpd="sng">
                          <a:solidFill>
                            <a:srgbClr val="50B4C8"/>
                          </a:solidFill>
                        </a:lnT>
                        <a:lnB w="12700" cmpd="sng">
                          <a:solidFill>
                            <a:srgbClr val="50B4C8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1"/>
                          <a:stretch>
                            <a:fillRect l="-100000" t="-108824" r="-568" b="-29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5076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asellaDiTesto 15">
                <a:extLst>
                  <a:ext uri="{FF2B5EF4-FFF2-40B4-BE49-F238E27FC236}">
                    <a16:creationId xmlns:a16="http://schemas.microsoft.com/office/drawing/2014/main" id="{976CE1ED-7254-9748-2422-AE8C8E8097AB}"/>
                  </a:ext>
                </a:extLst>
              </p:cNvPr>
              <p:cNvSpPr txBox="1"/>
              <p:nvPr/>
            </p:nvSpPr>
            <p:spPr>
              <a:xfrm>
                <a:off x="184182" y="6026413"/>
                <a:ext cx="707080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sz="2000" dirty="0">
                    <a:latin typeface="Avenir Next LT Pro" panose="020B0504020202020204" pitchFamily="34" charset="0"/>
                  </a:rPr>
                  <a:t>LIPSS: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≈1030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𝑛𝑚</m:t>
                    </m:r>
                  </m:oMath>
                </a14:m>
                <a:r>
                  <a:rPr lang="it-IT" sz="2000" dirty="0">
                    <a:latin typeface="Avenir Next LT Pro" panose="020B05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𝑚𝑚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it-IT" sz="2000" dirty="0">
                    <a:latin typeface="Avenir Next LT Pro" panose="020B0504020202020204" pitchFamily="34" charset="0"/>
                  </a:rPr>
                  <a:t> in air</a:t>
                </a:r>
              </a:p>
            </p:txBody>
          </p:sp>
        </mc:Choice>
        <mc:Fallback xmlns="">
          <p:sp>
            <p:nvSpPr>
              <p:cNvPr id="40" name="CasellaDiTesto 15">
                <a:extLst>
                  <a:ext uri="{FF2B5EF4-FFF2-40B4-BE49-F238E27FC236}">
                    <a16:creationId xmlns:a16="http://schemas.microsoft.com/office/drawing/2014/main" id="{976CE1ED-7254-9748-2422-AE8C8E8097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182" y="6026413"/>
                <a:ext cx="7070800" cy="400110"/>
              </a:xfrm>
              <a:prstGeom prst="rect">
                <a:avLst/>
              </a:prstGeom>
              <a:blipFill>
                <a:blip r:embed="rId12"/>
                <a:stretch>
                  <a:fillRect l="-717" t="-9375" b="-28125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angle 40">
            <a:extLst>
              <a:ext uri="{FF2B5EF4-FFF2-40B4-BE49-F238E27FC236}">
                <a16:creationId xmlns:a16="http://schemas.microsoft.com/office/drawing/2014/main" id="{AB2FBE32-6561-D81A-AFFD-BC60BFB60AB5}"/>
              </a:ext>
            </a:extLst>
          </p:cNvPr>
          <p:cNvSpPr/>
          <p:nvPr/>
        </p:nvSpPr>
        <p:spPr>
          <a:xfrm>
            <a:off x="7584289" y="5900578"/>
            <a:ext cx="35521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LIPSS surface resistance R</a:t>
            </a:r>
            <a:r>
              <a:rPr lang="en-GB" baseline="-25000" dirty="0"/>
              <a:t>s</a:t>
            </a:r>
            <a:r>
              <a:rPr lang="en-GB" dirty="0"/>
              <a:t> </a:t>
            </a:r>
            <a:r>
              <a:rPr lang="en-US" dirty="0"/>
              <a:t>76 </a:t>
            </a:r>
            <a:r>
              <a:rPr lang="en-US" dirty="0" err="1"/>
              <a:t>mΩ</a:t>
            </a:r>
            <a:endParaRPr lang="en-US" dirty="0"/>
          </a:p>
          <a:p>
            <a:pPr algn="ctr"/>
            <a:r>
              <a:rPr lang="en-US" dirty="0"/>
              <a:t>Skin depth=1.25 </a:t>
            </a:r>
            <a:r>
              <a:rPr lang="en-US" dirty="0" err="1"/>
              <a:t>μm</a:t>
            </a:r>
            <a:r>
              <a:rPr lang="en-US" dirty="0"/>
              <a:t> at 15GHz</a:t>
            </a:r>
            <a:endParaRPr lang="en-IT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B316636-A481-2CD0-0FA8-51ACE2AD0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77802"/>
            <a:ext cx="12192000" cy="590931"/>
          </a:xfrm>
        </p:spPr>
        <p:txBody>
          <a:bodyPr/>
          <a:lstStyle/>
          <a:p>
            <a:r>
              <a:rPr lang="en-GB"/>
              <a:t>SECOND SET: Electromagnetic characterization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088C05-22F9-54A6-4205-2827E5F38B28}"/>
              </a:ext>
            </a:extLst>
          </p:cNvPr>
          <p:cNvSpPr/>
          <p:nvPr/>
        </p:nvSpPr>
        <p:spPr>
          <a:xfrm>
            <a:off x="3934637" y="560796"/>
            <a:ext cx="23457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-120" dirty="0">
                <a:latin typeface="Avenir Next LT Pro" panose="020B0504020202020204" pitchFamily="34" charset="0"/>
              </a:rPr>
              <a:t>Current on sample</a:t>
            </a:r>
            <a:endParaRPr lang="en-US" dirty="0"/>
          </a:p>
        </p:txBody>
      </p:sp>
      <p:pic>
        <p:nvPicPr>
          <p:cNvPr id="23" name="Immagine 7" descr="Immagine che contiene ingranaggio&#10;&#10;Descrizione generata automaticamente">
            <a:extLst>
              <a:ext uri="{FF2B5EF4-FFF2-40B4-BE49-F238E27FC236}">
                <a16:creationId xmlns:a16="http://schemas.microsoft.com/office/drawing/2014/main" id="{E02E4B77-9DBF-B303-9F28-F1133FD8A54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36" r="15546"/>
          <a:stretch/>
        </p:blipFill>
        <p:spPr>
          <a:xfrm>
            <a:off x="-220681" y="338317"/>
            <a:ext cx="2153225" cy="11737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77556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E2D09E-64EC-D505-ED4E-6D905A282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D932E9-C12F-A960-73F6-D6928EAC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5</a:t>
            </a:fld>
            <a:endParaRPr lang="it-IT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E510A63-1E05-C9BF-5286-C8A8E601F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08826"/>
            <a:ext cx="12192000" cy="646331"/>
          </a:xfrm>
        </p:spPr>
        <p:txBody>
          <a:bodyPr/>
          <a:lstStyle/>
          <a:p>
            <a:r>
              <a:rPr lang="en-GB" sz="4000" dirty="0"/>
              <a:t>FIRST  SET</a:t>
            </a:r>
            <a:endParaRPr lang="en-I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59DA3E-9B29-9F95-B959-E8042ED9F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3245" y="84705"/>
            <a:ext cx="4275622" cy="2178030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74A67BAC-3E9E-895A-1D26-8CBA36E2E965}"/>
              </a:ext>
            </a:extLst>
          </p:cNvPr>
          <p:cNvSpPr txBox="1">
            <a:spLocks/>
          </p:cNvSpPr>
          <p:nvPr/>
        </p:nvSpPr>
        <p:spPr>
          <a:xfrm>
            <a:off x="1072243" y="2178031"/>
            <a:ext cx="10047514" cy="1437182"/>
          </a:xfrm>
          <a:prstGeom prst="rect">
            <a:avLst/>
          </a:prstGeom>
          <a:ln>
            <a:solidFill>
              <a:srgbClr val="4472C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laser process for different light polarizations and sample conditions (passivation)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7C606929-0638-D9B6-B060-1E5A597EAB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3670534"/>
              </p:ext>
            </p:extLst>
          </p:nvPr>
        </p:nvGraphicFramePr>
        <p:xfrm>
          <a:off x="172554" y="3684968"/>
          <a:ext cx="8605686" cy="276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0637">
                  <a:extLst>
                    <a:ext uri="{9D8B030D-6E8A-4147-A177-3AD203B41FA5}">
                      <a16:colId xmlns:a16="http://schemas.microsoft.com/office/drawing/2014/main" val="3104769876"/>
                    </a:ext>
                  </a:extLst>
                </a:gridCol>
                <a:gridCol w="1409251">
                  <a:extLst>
                    <a:ext uri="{9D8B030D-6E8A-4147-A177-3AD203B41FA5}">
                      <a16:colId xmlns:a16="http://schemas.microsoft.com/office/drawing/2014/main" val="2444571828"/>
                    </a:ext>
                  </a:extLst>
                </a:gridCol>
                <a:gridCol w="1538344">
                  <a:extLst>
                    <a:ext uri="{9D8B030D-6E8A-4147-A177-3AD203B41FA5}">
                      <a16:colId xmlns:a16="http://schemas.microsoft.com/office/drawing/2014/main" val="458018666"/>
                    </a:ext>
                  </a:extLst>
                </a:gridCol>
                <a:gridCol w="1312433">
                  <a:extLst>
                    <a:ext uri="{9D8B030D-6E8A-4147-A177-3AD203B41FA5}">
                      <a16:colId xmlns:a16="http://schemas.microsoft.com/office/drawing/2014/main" val="2582948764"/>
                    </a:ext>
                  </a:extLst>
                </a:gridCol>
                <a:gridCol w="1527586">
                  <a:extLst>
                    <a:ext uri="{9D8B030D-6E8A-4147-A177-3AD203B41FA5}">
                      <a16:colId xmlns:a16="http://schemas.microsoft.com/office/drawing/2014/main" val="1982260774"/>
                    </a:ext>
                  </a:extLst>
                </a:gridCol>
                <a:gridCol w="1667435">
                  <a:extLst>
                    <a:ext uri="{9D8B030D-6E8A-4147-A177-3AD203B41FA5}">
                      <a16:colId xmlns:a16="http://schemas.microsoft.com/office/drawing/2014/main" val="1169667348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n-GB" b="0" i="1" dirty="0">
                          <a:effectLst/>
                          <a:latin typeface="Calibri" panose="020F0502020204030204" pitchFamily="34" charset="0"/>
                        </a:rPr>
                        <a:t>Sample Code</a:t>
                      </a:r>
                      <a:endParaRPr lang="en-GB" b="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25" marR="47625" marT="0" marB="0" anchor="ctr"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GB" b="0" i="1" dirty="0">
                          <a:effectLst/>
                          <a:latin typeface="Calibri" panose="020F0502020204030204" pitchFamily="34" charset="0"/>
                        </a:rPr>
                        <a:t>Processing conditions (large area raster scanning in ambient air)</a:t>
                      </a:r>
                      <a:endParaRPr lang="en-GB" b="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25" marR="47625" marT="0" marB="0" anchor="ctr"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9938553"/>
                  </a:ext>
                </a:extLst>
              </a:tr>
              <a:tr h="134848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n-GB" b="1" i="1" dirty="0">
                          <a:effectLst/>
                          <a:latin typeface="Calibri" panose="020F0502020204030204" pitchFamily="34" charset="0"/>
                        </a:rPr>
                        <a:t>Sample Code</a:t>
                      </a:r>
                      <a:endParaRPr lang="en-GB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i="1" dirty="0">
                          <a:effectLst/>
                          <a:latin typeface="Calibri" panose="020F0502020204030204" pitchFamily="34" charset="0"/>
                        </a:rPr>
                        <a:t>Laser Polarization</a:t>
                      </a:r>
                      <a:endParaRPr lang="en-GB" b="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i="1" dirty="0">
                          <a:effectLst/>
                          <a:latin typeface="Calibri" panose="020F0502020204030204" pitchFamily="34" charset="0"/>
                        </a:rPr>
                        <a:t>Power [</a:t>
                      </a:r>
                      <a:r>
                        <a:rPr lang="en-GB" b="0" i="1" dirty="0" err="1">
                          <a:effectLst/>
                          <a:latin typeface="Calibri" panose="020F0502020204030204" pitchFamily="34" charset="0"/>
                        </a:rPr>
                        <a:t>mW</a:t>
                      </a:r>
                      <a:r>
                        <a:rPr lang="en-GB" b="0" i="1" dirty="0">
                          <a:effectLst/>
                          <a:latin typeface="Calibri" panose="020F0502020204030204" pitchFamily="34" charset="0"/>
                        </a:rPr>
                        <a:t>]</a:t>
                      </a:r>
                      <a:endParaRPr lang="en-GB" b="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i="1" dirty="0">
                          <a:effectLst/>
                          <a:latin typeface="Calibri" panose="020F0502020204030204" pitchFamily="34" charset="0"/>
                        </a:rPr>
                        <a:t>Energy/pulse [</a:t>
                      </a:r>
                      <a:r>
                        <a:rPr lang="en-GB" b="0" dirty="0">
                          <a:effectLst/>
                          <a:latin typeface="Calibri" panose="020F0502020204030204" pitchFamily="34" charset="0"/>
                        </a:rPr>
                        <a:t>µJ</a:t>
                      </a:r>
                      <a:r>
                        <a:rPr lang="en-GB" b="0" i="1" dirty="0">
                          <a:effectLst/>
                          <a:latin typeface="Calibri" panose="020F0502020204030204" pitchFamily="34" charset="0"/>
                        </a:rPr>
                        <a:t>]</a:t>
                      </a:r>
                      <a:endParaRPr lang="en-GB" b="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i="1" dirty="0">
                          <a:effectLst/>
                          <a:latin typeface="Calibri" panose="020F0502020204030204" pitchFamily="34" charset="0"/>
                        </a:rPr>
                        <a:t>Scan velocity [</a:t>
                      </a:r>
                      <a:r>
                        <a:rPr lang="en-GB" dirty="0">
                          <a:effectLst/>
                          <a:latin typeface="Calibri" panose="020F0502020204030204" pitchFamily="34" charset="0"/>
                        </a:rPr>
                        <a:t>mm/s</a:t>
                      </a:r>
                      <a:r>
                        <a:rPr lang="en-GB" b="0" i="1" dirty="0">
                          <a:effectLst/>
                          <a:latin typeface="Calibri" panose="020F0502020204030204" pitchFamily="34" charset="0"/>
                        </a:rPr>
                        <a:t>]</a:t>
                      </a:r>
                      <a:endParaRPr lang="en-GB" b="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i="1" dirty="0">
                          <a:effectLst/>
                          <a:latin typeface="Calibri" panose="020F0502020204030204" pitchFamily="34" charset="0"/>
                        </a:rPr>
                        <a:t>Steps between adjacent lines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i="1" dirty="0">
                          <a:effectLst/>
                          <a:latin typeface="Calibri" panose="020F0502020204030204" pitchFamily="34" charset="0"/>
                        </a:rPr>
                        <a:t>[</a:t>
                      </a:r>
                      <a:r>
                        <a:rPr lang="en-GB" dirty="0">
                          <a:effectLst/>
                          <a:latin typeface="Calibri" panose="020F0502020204030204" pitchFamily="34" charset="0"/>
                        </a:rPr>
                        <a:t>µm</a:t>
                      </a:r>
                      <a:r>
                        <a:rPr lang="en-GB" b="0" i="1" dirty="0">
                          <a:effectLst/>
                          <a:latin typeface="Calibri" panose="020F0502020204030204" pitchFamily="34" charset="0"/>
                        </a:rPr>
                        <a:t>]</a:t>
                      </a:r>
                      <a:endParaRPr lang="en-GB" b="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935568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effectLst/>
                          <a:latin typeface="Calibri" panose="020F0502020204030204" pitchFamily="34" charset="0"/>
                        </a:rPr>
                        <a:t>OFC-</a:t>
                      </a:r>
                      <a:r>
                        <a:rPr lang="en-GB" dirty="0" err="1">
                          <a:effectLst/>
                          <a:latin typeface="Calibri" panose="020F0502020204030204" pitchFamily="34" charset="0"/>
                        </a:rPr>
                        <a:t>circ</a:t>
                      </a:r>
                      <a:endParaRPr lang="en-GB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effectLst/>
                          <a:latin typeface="Calibri" panose="020F0502020204030204" pitchFamily="34" charset="0"/>
                        </a:rPr>
                        <a:t>Circular</a:t>
                      </a: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effectLst/>
                          <a:latin typeface="Calibri" panose="020F0502020204030204" pitchFamily="34" charset="0"/>
                        </a:rPr>
                        <a:t>150</a:t>
                      </a: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47625" marR="47625" marT="0" marB="0" anchor="ctr"/>
                </a:tc>
                <a:extLst>
                  <a:ext uri="{0D108BD9-81ED-4DB2-BD59-A6C34878D82A}">
                    <a16:rowId xmlns:a16="http://schemas.microsoft.com/office/drawing/2014/main" val="9669325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effectLst/>
                          <a:latin typeface="Calibri" panose="020F0502020204030204" pitchFamily="34" charset="0"/>
                        </a:rPr>
                        <a:t>OFC-</a:t>
                      </a:r>
                      <a:r>
                        <a:rPr lang="en-GB" dirty="0" err="1">
                          <a:effectLst/>
                          <a:latin typeface="Calibri" panose="020F0502020204030204" pitchFamily="34" charset="0"/>
                        </a:rPr>
                        <a:t>lin</a:t>
                      </a:r>
                      <a:endParaRPr lang="en-GB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effectLst/>
                          <a:latin typeface="Calibri" panose="020F0502020204030204" pitchFamily="34" charset="0"/>
                        </a:rPr>
                        <a:t>Linear</a:t>
                      </a: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effectLst/>
                          <a:latin typeface="Calibri" panose="020F0502020204030204" pitchFamily="34" charset="0"/>
                        </a:rPr>
                        <a:t>40 </a:t>
                      </a: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47625" marR="47625" marT="0" marB="0" anchor="ctr"/>
                </a:tc>
                <a:extLst>
                  <a:ext uri="{0D108BD9-81ED-4DB2-BD59-A6C34878D82A}">
                    <a16:rowId xmlns:a16="http://schemas.microsoft.com/office/drawing/2014/main" val="424487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effectLst/>
                          <a:latin typeface="Calibri" panose="020F0502020204030204" pitchFamily="34" charset="0"/>
                        </a:rPr>
                        <a:t>POFC-</a:t>
                      </a:r>
                      <a:r>
                        <a:rPr lang="en-GB" dirty="0" err="1">
                          <a:effectLst/>
                          <a:latin typeface="Calibri" panose="020F0502020204030204" pitchFamily="34" charset="0"/>
                        </a:rPr>
                        <a:t>circ</a:t>
                      </a:r>
                      <a:endParaRPr lang="en-GB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effectLst/>
                          <a:latin typeface="Calibri" panose="020F0502020204030204" pitchFamily="34" charset="0"/>
                        </a:rPr>
                        <a:t>Circular</a:t>
                      </a: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effectLst/>
                          <a:latin typeface="Calibri" panose="020F0502020204030204" pitchFamily="34" charset="0"/>
                        </a:rPr>
                        <a:t>150</a:t>
                      </a: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effectLst/>
                          <a:latin typeface="Calibri" panose="020F0502020204030204" pitchFamily="34" charset="0"/>
                        </a:rPr>
                        <a:t>30 </a:t>
                      </a: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47625" marR="47625" marT="0" marB="0" anchor="ctr"/>
                </a:tc>
                <a:extLst>
                  <a:ext uri="{0D108BD9-81ED-4DB2-BD59-A6C34878D82A}">
                    <a16:rowId xmlns:a16="http://schemas.microsoft.com/office/drawing/2014/main" val="18072342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effectLst/>
                          <a:latin typeface="Calibri" panose="020F0502020204030204" pitchFamily="34" charset="0"/>
                        </a:rPr>
                        <a:t>POFC-</a:t>
                      </a:r>
                      <a:r>
                        <a:rPr lang="en-GB" dirty="0" err="1">
                          <a:effectLst/>
                          <a:latin typeface="Calibri" panose="020F0502020204030204" pitchFamily="34" charset="0"/>
                        </a:rPr>
                        <a:t>lin</a:t>
                      </a:r>
                      <a:endParaRPr lang="en-GB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effectLst/>
                          <a:latin typeface="Calibri" panose="020F0502020204030204" pitchFamily="34" charset="0"/>
                        </a:rPr>
                        <a:t>Linear</a:t>
                      </a: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7625" marR="4762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47625" marR="47625" marT="0" marB="0" anchor="ctr"/>
                </a:tc>
                <a:extLst>
                  <a:ext uri="{0D108BD9-81ED-4DB2-BD59-A6C34878D82A}">
                    <a16:rowId xmlns:a16="http://schemas.microsoft.com/office/drawing/2014/main" val="646079254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7BED7324-7B22-D8C2-C4C6-35584A4AD699}"/>
              </a:ext>
            </a:extLst>
          </p:cNvPr>
          <p:cNvSpPr/>
          <p:nvPr/>
        </p:nvSpPr>
        <p:spPr>
          <a:xfrm>
            <a:off x="8874222" y="4879022"/>
            <a:ext cx="331777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Times New Roman" panose="02020603050405020304" pitchFamily="18" charset="0"/>
              </a:rPr>
              <a:t>Laser</a:t>
            </a:r>
            <a:r>
              <a:rPr lang="en-GB" dirty="0">
                <a:latin typeface="Times New Roman" panose="02020603050405020304" pitchFamily="18" charset="0"/>
              </a:rPr>
              <a:t>: </a:t>
            </a:r>
            <a:r>
              <a:rPr lang="en-GB" i="1" dirty="0" err="1">
                <a:latin typeface="Times New Roman" panose="02020603050405020304" pitchFamily="18" charset="0"/>
              </a:rPr>
              <a:t>Yb:KGWsystem</a:t>
            </a:r>
            <a:r>
              <a:rPr lang="en-GB" i="1" dirty="0">
                <a:latin typeface="Times New Roman" panose="02020603050405020304" pitchFamily="18" charset="0"/>
              </a:rPr>
              <a:t> </a:t>
            </a:r>
          </a:p>
          <a:p>
            <a:r>
              <a:rPr lang="el-GR" dirty="0">
                <a:latin typeface="Times New Roman" panose="02020603050405020304" pitchFamily="18" charset="0"/>
              </a:rPr>
              <a:t>λ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l-GR" dirty="0">
                <a:latin typeface="Times New Roman" panose="02020603050405020304" pitchFamily="18" charset="0"/>
              </a:rPr>
              <a:t>=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l-GR" dirty="0">
                <a:solidFill>
                  <a:srgbClr val="C00000"/>
                </a:solidFill>
                <a:latin typeface="Times New Roman" panose="02020603050405020304" pitchFamily="18" charset="0"/>
              </a:rPr>
              <a:t>1030</a:t>
            </a:r>
            <a:r>
              <a:rPr lang="el-GR" dirty="0">
                <a:latin typeface="Times New Roman" panose="02020603050405020304" pitchFamily="18" charset="0"/>
              </a:rPr>
              <a:t> </a:t>
            </a:r>
            <a:r>
              <a:rPr lang="en-GB" dirty="0">
                <a:latin typeface="Times New Roman" panose="02020603050405020304" pitchFamily="18" charset="0"/>
              </a:rPr>
              <a:t>nm</a:t>
            </a:r>
          </a:p>
          <a:p>
            <a:r>
              <a:rPr lang="en-GB" dirty="0">
                <a:latin typeface="Times New Roman" panose="02020603050405020304" pitchFamily="18" charset="0"/>
              </a:rPr>
              <a:t>Pulse duration :180 fs</a:t>
            </a:r>
          </a:p>
          <a:p>
            <a:r>
              <a:rPr lang="en-GB" dirty="0">
                <a:latin typeface="Times New Roman" panose="02020603050405020304" pitchFamily="18" charset="0"/>
              </a:rPr>
              <a:t>Repetition rate : 5 kHz</a:t>
            </a:r>
          </a:p>
          <a:p>
            <a:r>
              <a:rPr lang="en-GB" dirty="0">
                <a:latin typeface="Times New Roman" panose="02020603050405020304" pitchFamily="18" charset="0"/>
              </a:rPr>
              <a:t>Beam radius on target </a:t>
            </a:r>
            <a:r>
              <a:rPr lang="el-GR" i="1" dirty="0">
                <a:latin typeface="Times New Roman" panose="02020603050405020304" pitchFamily="18" charset="0"/>
              </a:rPr>
              <a:t>ω</a:t>
            </a:r>
            <a:r>
              <a:rPr lang="el-GR" i="1" baseline="-25000" dirty="0">
                <a:latin typeface="Times New Roman" panose="02020603050405020304" pitchFamily="18" charset="0"/>
              </a:rPr>
              <a:t>0</a:t>
            </a:r>
            <a:r>
              <a:rPr lang="en-US" i="1" baseline="-25000" dirty="0">
                <a:latin typeface="Times New Roman" panose="02020603050405020304" pitchFamily="18" charset="0"/>
              </a:rPr>
              <a:t> </a:t>
            </a:r>
            <a:r>
              <a:rPr lang="el-GR" dirty="0">
                <a:latin typeface="Times New Roman" panose="02020603050405020304" pitchFamily="18" charset="0"/>
              </a:rPr>
              <a:t>≈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l-GR" dirty="0">
                <a:latin typeface="Times New Roman" panose="02020603050405020304" pitchFamily="18" charset="0"/>
              </a:rPr>
              <a:t>40 µ</a:t>
            </a:r>
            <a:r>
              <a:rPr lang="en-GB" dirty="0">
                <a:latin typeface="Times New Roman" panose="02020603050405020304" pitchFamily="18" charset="0"/>
              </a:rPr>
              <a:t>m</a:t>
            </a:r>
            <a:endParaRPr lang="en-GB" dirty="0"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448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E2D09E-64EC-D505-ED4E-6D905A282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D932E9-C12F-A960-73F6-D6928EAC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6</a:t>
            </a:fld>
            <a:endParaRPr lang="it-IT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E510A63-1E05-C9BF-5286-C8A8E601F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08826"/>
            <a:ext cx="12192000" cy="646331"/>
          </a:xfrm>
        </p:spPr>
        <p:txBody>
          <a:bodyPr/>
          <a:lstStyle/>
          <a:p>
            <a:r>
              <a:rPr lang="en-GB" sz="4000" dirty="0"/>
              <a:t>FIRST  SET: Morphological &amp; chemical characterization</a:t>
            </a:r>
            <a:endParaRPr lang="en-IT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F03BA5-69F9-8680-DDB4-E4ABA5CC1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22" y="2433010"/>
            <a:ext cx="5202630" cy="297572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E16AF6C-3410-CE6B-D74F-82D1EFC32AED}"/>
              </a:ext>
            </a:extLst>
          </p:cNvPr>
          <p:cNvSpPr/>
          <p:nvPr/>
        </p:nvSpPr>
        <p:spPr>
          <a:xfrm>
            <a:off x="122406" y="5415644"/>
            <a:ext cx="53209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C00000"/>
                </a:solidFill>
              </a:rPr>
              <a:t>SEM</a:t>
            </a:r>
            <a:r>
              <a:rPr lang="en-GB" sz="2000" dirty="0"/>
              <a:t> images: </a:t>
            </a:r>
            <a:r>
              <a:rPr lang="en-GB" sz="2000" dirty="0">
                <a:solidFill>
                  <a:srgbClr val="0F55A0"/>
                </a:solidFill>
              </a:rPr>
              <a:t>ripple periods</a:t>
            </a:r>
            <a:r>
              <a:rPr lang="en-GB" sz="2000" dirty="0"/>
              <a:t>  from OFC-</a:t>
            </a:r>
            <a:r>
              <a:rPr lang="en-GB" sz="2000" dirty="0" err="1"/>
              <a:t>lin</a:t>
            </a:r>
            <a:r>
              <a:rPr lang="en-GB" sz="2000" dirty="0"/>
              <a:t>(a) and POFC-</a:t>
            </a:r>
            <a:r>
              <a:rPr lang="en-GB" sz="2000" dirty="0" err="1"/>
              <a:t>lin</a:t>
            </a:r>
            <a:r>
              <a:rPr lang="en-GB" sz="2000" dirty="0"/>
              <a:t>(c) are of the same order (</a:t>
            </a:r>
            <a:r>
              <a:rPr lang="en-GB" sz="2000" dirty="0">
                <a:solidFill>
                  <a:srgbClr val="0F55A0"/>
                </a:solidFill>
              </a:rPr>
              <a:t>~800 nm</a:t>
            </a:r>
            <a:r>
              <a:rPr lang="en-GB" sz="2000" dirty="0"/>
              <a:t>)</a:t>
            </a:r>
            <a:endParaRPr lang="en-IT" sz="2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017FCF-4B7C-F87B-2B3C-31124C1E4A1E}"/>
              </a:ext>
            </a:extLst>
          </p:cNvPr>
          <p:cNvSpPr/>
          <p:nvPr/>
        </p:nvSpPr>
        <p:spPr>
          <a:xfrm>
            <a:off x="0" y="627914"/>
            <a:ext cx="60846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F55A0"/>
                </a:solidFill>
              </a:rPr>
              <a:t>OFC</a:t>
            </a:r>
            <a:r>
              <a:rPr lang="en-GB" dirty="0"/>
              <a:t> and </a:t>
            </a:r>
            <a:r>
              <a:rPr lang="en-GB" b="1" dirty="0">
                <a:solidFill>
                  <a:srgbClr val="0F55A0"/>
                </a:solidFill>
              </a:rPr>
              <a:t>P</a:t>
            </a:r>
            <a:r>
              <a:rPr lang="en-GB" dirty="0"/>
              <a:t>(</a:t>
            </a:r>
            <a:r>
              <a:rPr lang="en-GB" dirty="0" err="1"/>
              <a:t>assivated</a:t>
            </a:r>
            <a:r>
              <a:rPr lang="en-GB" dirty="0"/>
              <a:t>)</a:t>
            </a:r>
            <a:r>
              <a:rPr lang="en-GB" b="1" dirty="0">
                <a:solidFill>
                  <a:srgbClr val="0F55A0"/>
                </a:solidFill>
              </a:rPr>
              <a:t>OFC</a:t>
            </a:r>
            <a:r>
              <a:rPr lang="en-GB" dirty="0"/>
              <a:t> copper samples structured with </a:t>
            </a:r>
            <a:r>
              <a:rPr lang="en-GB" b="1" dirty="0">
                <a:solidFill>
                  <a:srgbClr val="0F55A0"/>
                </a:solidFill>
              </a:rPr>
              <a:t>linearly</a:t>
            </a:r>
            <a:r>
              <a:rPr lang="en-GB" dirty="0"/>
              <a:t> (a, c) and </a:t>
            </a:r>
            <a:r>
              <a:rPr lang="en-GB" b="1" dirty="0">
                <a:solidFill>
                  <a:srgbClr val="0F55A0"/>
                </a:solidFill>
              </a:rPr>
              <a:t>circularly</a:t>
            </a:r>
            <a:r>
              <a:rPr lang="en-GB" dirty="0"/>
              <a:t> (b, d) polarized fs laser pulses. </a:t>
            </a:r>
          </a:p>
          <a:p>
            <a:r>
              <a:rPr lang="en-GB" dirty="0"/>
              <a:t>Direction of linear polarization is red/white arrow. </a:t>
            </a:r>
          </a:p>
          <a:p>
            <a:r>
              <a:rPr lang="en-GB" dirty="0"/>
              <a:t>Pulse energy: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Linear E = 40 </a:t>
            </a:r>
            <a:r>
              <a:rPr lang="el-GR" dirty="0"/>
              <a:t>μ</a:t>
            </a:r>
            <a:r>
              <a:rPr lang="en-GB" dirty="0"/>
              <a:t>J (</a:t>
            </a:r>
            <a:r>
              <a:rPr lang="en-GB" dirty="0" err="1"/>
              <a:t>Fp</a:t>
            </a:r>
            <a:r>
              <a:rPr lang="en-GB" dirty="0"/>
              <a:t>=1.6 J/cm</a:t>
            </a:r>
            <a:r>
              <a:rPr lang="en-GB" baseline="30000" dirty="0"/>
              <a:t>2</a:t>
            </a:r>
            <a:r>
              <a:rPr lang="en-GB" dirty="0"/>
              <a:t>), v</a:t>
            </a:r>
            <a:r>
              <a:rPr lang="en-GB" baseline="-25000" dirty="0"/>
              <a:t>s</a:t>
            </a:r>
            <a:r>
              <a:rPr lang="en-GB" dirty="0"/>
              <a:t>= 2 mm/s, N</a:t>
            </a:r>
            <a:r>
              <a:rPr lang="en-GB" baseline="-25000" dirty="0"/>
              <a:t>0</a:t>
            </a:r>
            <a:r>
              <a:rPr lang="en-GB" dirty="0"/>
              <a:t>=200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Circular E = 30 </a:t>
            </a:r>
            <a:r>
              <a:rPr lang="el-GR" dirty="0"/>
              <a:t>μ</a:t>
            </a:r>
            <a:r>
              <a:rPr lang="en-GB" dirty="0"/>
              <a:t>J (</a:t>
            </a:r>
            <a:r>
              <a:rPr lang="en-GB" dirty="0" err="1"/>
              <a:t>Fp</a:t>
            </a:r>
            <a:r>
              <a:rPr lang="en-GB" dirty="0"/>
              <a:t>=1.2 J/cm</a:t>
            </a:r>
            <a:r>
              <a:rPr lang="en-GB" baseline="30000" dirty="0"/>
              <a:t>2</a:t>
            </a:r>
            <a:r>
              <a:rPr lang="en-GB" dirty="0"/>
              <a:t>),v</a:t>
            </a:r>
            <a:r>
              <a:rPr lang="en-GB" baseline="-25000" dirty="0"/>
              <a:t>s</a:t>
            </a:r>
            <a:r>
              <a:rPr lang="en-GB" dirty="0"/>
              <a:t>= 1 mm/s , N</a:t>
            </a:r>
            <a:r>
              <a:rPr lang="en-GB" baseline="-25000" dirty="0"/>
              <a:t>0</a:t>
            </a:r>
            <a:r>
              <a:rPr lang="en-GB" dirty="0"/>
              <a:t>=400</a:t>
            </a:r>
            <a:endParaRPr lang="en-IT" dirty="0"/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3E0C2A2F-FE64-B4F4-E908-5B30C36BE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054" y="627915"/>
            <a:ext cx="5859054" cy="258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A32E0B1-F8DB-D23C-0202-7D834E8B1C36}"/>
              </a:ext>
            </a:extLst>
          </p:cNvPr>
          <p:cNvSpPr/>
          <p:nvPr/>
        </p:nvSpPr>
        <p:spPr>
          <a:xfrm>
            <a:off x="6286054" y="3154900"/>
            <a:ext cx="563341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AFM</a:t>
            </a:r>
            <a:r>
              <a:rPr lang="en-US" sz="2000" dirty="0"/>
              <a:t> images: </a:t>
            </a:r>
            <a:r>
              <a:rPr lang="en-US" sz="2000" dirty="0">
                <a:solidFill>
                  <a:srgbClr val="0F55A0"/>
                </a:solidFill>
              </a:rPr>
              <a:t>larger scale surface modulation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0F55A0"/>
                </a:solidFill>
              </a:rPr>
              <a:t>(channels)</a:t>
            </a:r>
            <a:r>
              <a:rPr lang="en-US" sz="2000" dirty="0"/>
              <a:t> induced by the scanning procedure. </a:t>
            </a:r>
          </a:p>
          <a:p>
            <a:pPr algn="ctr"/>
            <a:r>
              <a:rPr lang="en-US" sz="2000" dirty="0"/>
              <a:t>Periodicity matches line separation in scanning process (</a:t>
            </a:r>
            <a:r>
              <a:rPr lang="en-US" sz="2000" dirty="0">
                <a:solidFill>
                  <a:srgbClr val="0F55A0"/>
                </a:solidFill>
              </a:rPr>
              <a:t>110 µm</a:t>
            </a:r>
            <a:r>
              <a:rPr lang="en-US" sz="2000" dirty="0"/>
              <a:t> for linear and </a:t>
            </a:r>
            <a:r>
              <a:rPr lang="en-US" sz="2000" dirty="0">
                <a:solidFill>
                  <a:srgbClr val="0F55A0"/>
                </a:solidFill>
              </a:rPr>
              <a:t>75 µm</a:t>
            </a:r>
            <a:r>
              <a:rPr lang="en-US" sz="2000" dirty="0"/>
              <a:t> for circular).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04811B8-8D16-55C6-3E33-72589E05980C}"/>
              </a:ext>
            </a:extLst>
          </p:cNvPr>
          <p:cNvSpPr/>
          <p:nvPr/>
        </p:nvSpPr>
        <p:spPr>
          <a:xfrm>
            <a:off x="6382872" y="4593048"/>
            <a:ext cx="55366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C00000"/>
                </a:solidFill>
              </a:rPr>
              <a:t>Raman</a:t>
            </a:r>
            <a:r>
              <a:rPr lang="en-GB" sz="2000" dirty="0"/>
              <a:t>: </a:t>
            </a:r>
            <a:r>
              <a:rPr lang="en-GB" sz="2000" dirty="0">
                <a:solidFill>
                  <a:srgbClr val="0F55A0"/>
                </a:solidFill>
              </a:rPr>
              <a:t>minimal change</a:t>
            </a:r>
            <a:r>
              <a:rPr lang="en-GB" sz="2000" dirty="0"/>
              <a:t> to surface composition.</a:t>
            </a:r>
            <a:endParaRPr lang="en-IT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A6F2C2-8935-4BC4-6A3F-1DC069F25A24}"/>
              </a:ext>
            </a:extLst>
          </p:cNvPr>
          <p:cNvSpPr/>
          <p:nvPr/>
        </p:nvSpPr>
        <p:spPr>
          <a:xfrm>
            <a:off x="6060416" y="5107867"/>
            <a:ext cx="60846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XPS</a:t>
            </a:r>
            <a:r>
              <a:rPr lang="en-US" sz="2000" dirty="0"/>
              <a:t>: laser structuring </a:t>
            </a:r>
            <a:r>
              <a:rPr lang="en-US" sz="2000" dirty="0">
                <a:solidFill>
                  <a:srgbClr val="0F55A0"/>
                </a:solidFill>
              </a:rPr>
              <a:t>removes the surface passivation</a:t>
            </a:r>
            <a:r>
              <a:rPr lang="en-US" sz="2000" dirty="0"/>
              <a:t>.</a:t>
            </a:r>
          </a:p>
          <a:p>
            <a:pPr algn="ctr"/>
            <a:r>
              <a:rPr lang="en-US" sz="2000" dirty="0"/>
              <a:t>After 9 months: increase of the hydroxide content and a further uptake of hydrocarbon </a:t>
            </a:r>
            <a:r>
              <a:rPr lang="en-US" sz="2000" dirty="0">
                <a:solidFill>
                  <a:srgbClr val="0F55A0"/>
                </a:solidFill>
              </a:rPr>
              <a:t>surface impurities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01773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E2D09E-64EC-D505-ED4E-6D905A282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D932E9-C12F-A960-73F6-D6928EAC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7</a:t>
            </a:fld>
            <a:endParaRPr lang="it-IT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E510A63-1E05-C9BF-5286-C8A8E601F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08826"/>
            <a:ext cx="12192000" cy="646331"/>
          </a:xfrm>
        </p:spPr>
        <p:txBody>
          <a:bodyPr/>
          <a:lstStyle/>
          <a:p>
            <a:r>
              <a:rPr lang="en-GB" sz="4000" dirty="0"/>
              <a:t>FIRST  SET: SEY measurements</a:t>
            </a:r>
            <a:endParaRPr lang="en-IT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16AF6C-3410-CE6B-D74F-82D1EFC32AED}"/>
              </a:ext>
            </a:extLst>
          </p:cNvPr>
          <p:cNvSpPr/>
          <p:nvPr/>
        </p:nvSpPr>
        <p:spPr>
          <a:xfrm>
            <a:off x="186466" y="4934093"/>
            <a:ext cx="58214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C00000"/>
                </a:solidFill>
              </a:rPr>
              <a:t>SEY</a:t>
            </a:r>
            <a:r>
              <a:rPr lang="en-GB" sz="2000" dirty="0"/>
              <a:t> measurements: </a:t>
            </a:r>
            <a:r>
              <a:rPr lang="en-GB" sz="2000" dirty="0">
                <a:solidFill>
                  <a:srgbClr val="F08A3B"/>
                </a:solidFill>
              </a:rPr>
              <a:t>OFC-</a:t>
            </a:r>
            <a:r>
              <a:rPr lang="en-GB" sz="2000" dirty="0" err="1">
                <a:solidFill>
                  <a:srgbClr val="F08A3B"/>
                </a:solidFill>
              </a:rPr>
              <a:t>lin</a:t>
            </a:r>
            <a:r>
              <a:rPr lang="en-GB" sz="2000" dirty="0"/>
              <a:t> and </a:t>
            </a:r>
            <a:r>
              <a:rPr lang="en-GB" sz="2000" dirty="0">
                <a:solidFill>
                  <a:srgbClr val="43830D"/>
                </a:solidFill>
              </a:rPr>
              <a:t>POFC-</a:t>
            </a:r>
            <a:r>
              <a:rPr lang="en-GB" sz="2000" dirty="0" err="1">
                <a:solidFill>
                  <a:srgbClr val="43830D"/>
                </a:solidFill>
              </a:rPr>
              <a:t>lin</a:t>
            </a:r>
            <a:r>
              <a:rPr lang="en-GB" sz="2000" dirty="0"/>
              <a:t> reduced SEY for primary electron energies &lt;~1000 eV.</a:t>
            </a:r>
          </a:p>
          <a:p>
            <a:pPr algn="ctr"/>
            <a:r>
              <a:rPr lang="en-US" sz="2000" dirty="0"/>
              <a:t>After 9 months: SEY increased (&gt;50 and &lt;1000 eV)</a:t>
            </a:r>
            <a:endParaRPr lang="en-GB" sz="2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32E0B1-F8DB-D23C-0202-7D834E8B1C36}"/>
              </a:ext>
            </a:extLst>
          </p:cNvPr>
          <p:cNvSpPr/>
          <p:nvPr/>
        </p:nvSpPr>
        <p:spPr>
          <a:xfrm>
            <a:off x="6007956" y="4583285"/>
            <a:ext cx="599757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Conditioning</a:t>
            </a:r>
            <a:r>
              <a:rPr lang="en-US" sz="2000" dirty="0"/>
              <a:t> with a beam of 250 eV electrons.</a:t>
            </a:r>
          </a:p>
          <a:p>
            <a:pPr algn="ctr"/>
            <a:r>
              <a:rPr lang="el-GR" sz="2000" dirty="0"/>
              <a:t>δ</a:t>
            </a:r>
            <a:r>
              <a:rPr lang="en-US" sz="2000" dirty="0"/>
              <a:t>max tends to decrease &lt; 1.0 with an electron dose of ~1 × 10</a:t>
            </a:r>
            <a:r>
              <a:rPr lang="en-US" sz="2000" baseline="30000" dirty="0"/>
              <a:t>-3 </a:t>
            </a:r>
            <a:r>
              <a:rPr lang="en-US" sz="2000" dirty="0"/>
              <a:t>C/mm</a:t>
            </a:r>
            <a:r>
              <a:rPr lang="en-US" sz="2000" baseline="30000" dirty="0"/>
              <a:t>2</a:t>
            </a:r>
            <a:r>
              <a:rPr lang="en-US" sz="2000" dirty="0"/>
              <a:t>, compared with the maximum surface dose of ~5 × 10</a:t>
            </a:r>
            <a:r>
              <a:rPr lang="en-US" sz="2000" baseline="30000" dirty="0"/>
              <a:t>-3</a:t>
            </a:r>
            <a:r>
              <a:rPr lang="en-US" sz="2000" dirty="0"/>
              <a:t> C/mm</a:t>
            </a:r>
            <a:r>
              <a:rPr lang="en-US" sz="2000" baseline="30000" dirty="0"/>
              <a:t>2</a:t>
            </a:r>
            <a:r>
              <a:rPr lang="en-US" sz="2000" dirty="0"/>
              <a:t> during 10 days scrubbing procedure at the beginning of LHC Run 2</a:t>
            </a: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280D72CB-6D52-21D2-1E19-40853C4B7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" t="9163" r="16125" b="4576"/>
          <a:stretch>
            <a:fillRect/>
          </a:stretch>
        </p:blipFill>
        <p:spPr bwMode="auto">
          <a:xfrm>
            <a:off x="481212" y="739954"/>
            <a:ext cx="5184815" cy="4143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5654C86E-F990-9FC0-A466-4FA595F8F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0" t="8965" r="12923" b="4741"/>
          <a:stretch>
            <a:fillRect/>
          </a:stretch>
        </p:blipFill>
        <p:spPr bwMode="auto">
          <a:xfrm>
            <a:off x="6300396" y="644581"/>
            <a:ext cx="5561561" cy="393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119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E2D09E-64EC-D505-ED4E-6D905A282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D932E9-C12F-A960-73F6-D6928EAC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8</a:t>
            </a:fld>
            <a:endParaRPr lang="it-IT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E510A63-1E05-C9BF-5286-C8A8E601F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08826"/>
            <a:ext cx="12192000" cy="646331"/>
          </a:xfrm>
        </p:spPr>
        <p:txBody>
          <a:bodyPr/>
          <a:lstStyle/>
          <a:p>
            <a:r>
              <a:rPr lang="en-GB" sz="4000" dirty="0"/>
              <a:t>FIRST  SET: Conclusion</a:t>
            </a:r>
            <a:endParaRPr lang="en-IT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5C7BA2-6C72-BCDE-85DD-9A29610F8ADB}"/>
              </a:ext>
            </a:extLst>
          </p:cNvPr>
          <p:cNvSpPr/>
          <p:nvPr/>
        </p:nvSpPr>
        <p:spPr>
          <a:xfrm>
            <a:off x="785308" y="1028343"/>
            <a:ext cx="104779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/>
              <a:t>Parallel oriented grating structure (</a:t>
            </a:r>
            <a:r>
              <a:rPr lang="en-GB" b="1" dirty="0">
                <a:solidFill>
                  <a:srgbClr val="C00000"/>
                </a:solidFill>
              </a:rPr>
              <a:t>linear polarization</a:t>
            </a:r>
            <a:r>
              <a:rPr lang="en-GB" dirty="0"/>
              <a:t>) </a:t>
            </a:r>
            <a:r>
              <a:rPr lang="en-GB" b="1" dirty="0">
                <a:solidFill>
                  <a:srgbClr val="C00000"/>
                </a:solidFill>
              </a:rPr>
              <a:t>better supress</a:t>
            </a:r>
            <a:r>
              <a:rPr lang="en-GB" dirty="0"/>
              <a:t> the secondary electron emission with respect to randomly oriented arrangements (circular polarization);</a:t>
            </a:r>
          </a:p>
          <a:p>
            <a:pPr algn="just"/>
            <a:endParaRPr lang="en-GB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C00000"/>
                </a:solidFill>
              </a:rPr>
              <a:t>ripples</a:t>
            </a:r>
            <a:r>
              <a:rPr lang="en-GB" dirty="0"/>
              <a:t> with height of ~200/300 nm and periods of ~800 nm </a:t>
            </a:r>
            <a:r>
              <a:rPr lang="en-GB" b="1" dirty="0">
                <a:solidFill>
                  <a:srgbClr val="C00000"/>
                </a:solidFill>
              </a:rPr>
              <a:t>+ channels </a:t>
            </a:r>
            <a:r>
              <a:rPr lang="en-GB" dirty="0"/>
              <a:t>with 2µm height and 110 µm periodicity, generates a surface with higher SEY values compared to laser processing at higher pulse energy (classical LESS process);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/>
              <a:t>the </a:t>
            </a:r>
            <a:r>
              <a:rPr lang="en-GB" b="1" dirty="0">
                <a:solidFill>
                  <a:srgbClr val="C00000"/>
                </a:solidFill>
              </a:rPr>
              <a:t>ripples</a:t>
            </a:r>
            <a:r>
              <a:rPr lang="en-GB" dirty="0"/>
              <a:t> are comparatively </a:t>
            </a:r>
            <a:r>
              <a:rPr lang="en-GB" b="1" dirty="0">
                <a:solidFill>
                  <a:srgbClr val="C00000"/>
                </a:solidFill>
              </a:rPr>
              <a:t>cleaner</a:t>
            </a:r>
            <a:r>
              <a:rPr lang="en-GB" dirty="0"/>
              <a:t>, with less abundance of nanoparticles compared to LESS;</a:t>
            </a:r>
          </a:p>
          <a:p>
            <a:pPr algn="just"/>
            <a:endParaRPr lang="en-GB" b="1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C00000"/>
                </a:solidFill>
                <a:ea typeface="Times New Roman" panose="02020603050405020304" pitchFamily="18" charset="0"/>
              </a:rPr>
              <a:t>conditioning</a:t>
            </a:r>
            <a:r>
              <a:rPr lang="en-GB" dirty="0">
                <a:solidFill>
                  <a:srgbClr val="000000"/>
                </a:solidFill>
                <a:ea typeface="Times New Roman" panose="02020603050405020304" pitchFamily="18" charset="0"/>
              </a:rPr>
              <a:t> tests demonstrated that the </a:t>
            </a:r>
            <a:r>
              <a:rPr lang="en-GB" b="1" dirty="0">
                <a:solidFill>
                  <a:srgbClr val="C00000"/>
                </a:solidFill>
                <a:ea typeface="Times New Roman" panose="02020603050405020304" pitchFamily="18" charset="0"/>
              </a:rPr>
              <a:t>SEY&lt;1</a:t>
            </a:r>
            <a:r>
              <a:rPr lang="en-GB" dirty="0">
                <a:solidFill>
                  <a:srgbClr val="000000"/>
                </a:solidFill>
                <a:ea typeface="Times New Roman" panose="02020603050405020304" pitchFamily="18" charset="0"/>
              </a:rPr>
              <a:t> for an electron dose of ~1×10</a:t>
            </a:r>
            <a:r>
              <a:rPr lang="en-GB" baseline="30000" dirty="0">
                <a:solidFill>
                  <a:srgbClr val="000000"/>
                </a:solidFill>
                <a:ea typeface="Times New Roman" panose="02020603050405020304" pitchFamily="18" charset="0"/>
              </a:rPr>
              <a:t>-3</a:t>
            </a:r>
            <a:r>
              <a:rPr lang="en-GB" dirty="0">
                <a:solidFill>
                  <a:srgbClr val="000000"/>
                </a:solidFill>
                <a:ea typeface="Times New Roman" panose="02020603050405020304" pitchFamily="18" charset="0"/>
              </a:rPr>
              <a:t> C/</a:t>
            </a:r>
            <a:r>
              <a:rPr lang="en-GB" dirty="0">
                <a:ea typeface="Times New Roman" panose="02020603050405020304" pitchFamily="18" charset="0"/>
              </a:rPr>
              <a:t>mm</a:t>
            </a:r>
            <a:r>
              <a:rPr lang="en-GB" baseline="30000" dirty="0">
                <a:ea typeface="Times New Roman" panose="02020603050405020304" pitchFamily="18" charset="0"/>
              </a:rPr>
              <a:t>2</a:t>
            </a:r>
            <a:r>
              <a:rPr lang="en-GB" b="1" dirty="0">
                <a:ea typeface="Times New Roman" panose="02020603050405020304" pitchFamily="18" charset="0"/>
              </a:rPr>
              <a:t>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/>
              <a:t>surface </a:t>
            </a:r>
            <a:r>
              <a:rPr lang="en-GB" b="1" dirty="0">
                <a:solidFill>
                  <a:srgbClr val="C00000"/>
                </a:solidFill>
              </a:rPr>
              <a:t>passivation</a:t>
            </a:r>
            <a:r>
              <a:rPr lang="en-GB" dirty="0"/>
              <a:t> is </a:t>
            </a:r>
            <a:r>
              <a:rPr lang="en-GB" b="1" dirty="0">
                <a:solidFill>
                  <a:srgbClr val="C00000"/>
                </a:solidFill>
              </a:rPr>
              <a:t>not mandatory</a:t>
            </a:r>
            <a:r>
              <a:rPr lang="en-GB" dirty="0"/>
              <a:t>.</a:t>
            </a:r>
            <a:endParaRPr lang="it-IT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100DAF-B696-8F7A-B84C-F13F8B2E4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4178463"/>
            <a:ext cx="4797910" cy="244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47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E2D09E-64EC-D505-ED4E-6D905A282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D932E9-C12F-A960-73F6-D6928EAC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9</a:t>
            </a:fld>
            <a:endParaRPr lang="it-IT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E510A63-1E05-C9BF-5286-C8A8E601F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08826"/>
            <a:ext cx="12192000" cy="646331"/>
          </a:xfrm>
        </p:spPr>
        <p:txBody>
          <a:bodyPr/>
          <a:lstStyle/>
          <a:p>
            <a:r>
              <a:rPr lang="en-GB" sz="4000" dirty="0"/>
              <a:t>SECOND  SET</a:t>
            </a:r>
            <a:endParaRPr lang="en-IT" dirty="0"/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49FC6FC7-4DF7-17E8-B2D4-03C7A767548E}"/>
              </a:ext>
            </a:extLst>
          </p:cNvPr>
          <p:cNvSpPr txBox="1">
            <a:spLocks/>
          </p:cNvSpPr>
          <p:nvPr/>
        </p:nvSpPr>
        <p:spPr>
          <a:xfrm>
            <a:off x="1108756" y="1194598"/>
            <a:ext cx="10047514" cy="1663093"/>
          </a:xfrm>
          <a:prstGeom prst="rect">
            <a:avLst/>
          </a:prstGeom>
          <a:ln>
            <a:solidFill>
              <a:srgbClr val="4472C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laser process in different ambient, wavelength and scanning velocity (</a:t>
            </a:r>
            <a:r>
              <a:rPr kumimoji="0" lang="en-GB" sz="40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article in progress 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)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graphicFrame>
        <p:nvGraphicFramePr>
          <p:cNvPr id="11" name="Segnaposto contenuto 3">
            <a:extLst>
              <a:ext uri="{FF2B5EF4-FFF2-40B4-BE49-F238E27FC236}">
                <a16:creationId xmlns:a16="http://schemas.microsoft.com/office/drawing/2014/main" id="{92C8C413-909D-ABA3-D762-483FC6CB9D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2803070"/>
              </p:ext>
            </p:extLst>
          </p:nvPr>
        </p:nvGraphicFramePr>
        <p:xfrm>
          <a:off x="1049884" y="3141234"/>
          <a:ext cx="10165258" cy="3108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8985">
                  <a:extLst>
                    <a:ext uri="{9D8B030D-6E8A-4147-A177-3AD203B41FA5}">
                      <a16:colId xmlns:a16="http://schemas.microsoft.com/office/drawing/2014/main" val="325026081"/>
                    </a:ext>
                  </a:extLst>
                </a:gridCol>
                <a:gridCol w="753035">
                  <a:extLst>
                    <a:ext uri="{9D8B030D-6E8A-4147-A177-3AD203B41FA5}">
                      <a16:colId xmlns:a16="http://schemas.microsoft.com/office/drawing/2014/main" val="4218173862"/>
                    </a:ext>
                  </a:extLst>
                </a:gridCol>
                <a:gridCol w="871370">
                  <a:extLst>
                    <a:ext uri="{9D8B030D-6E8A-4147-A177-3AD203B41FA5}">
                      <a16:colId xmlns:a16="http://schemas.microsoft.com/office/drawing/2014/main" val="334550572"/>
                    </a:ext>
                  </a:extLst>
                </a:gridCol>
                <a:gridCol w="1032734">
                  <a:extLst>
                    <a:ext uri="{9D8B030D-6E8A-4147-A177-3AD203B41FA5}">
                      <a16:colId xmlns:a16="http://schemas.microsoft.com/office/drawing/2014/main" val="1010170577"/>
                    </a:ext>
                  </a:extLst>
                </a:gridCol>
                <a:gridCol w="1420009">
                  <a:extLst>
                    <a:ext uri="{9D8B030D-6E8A-4147-A177-3AD203B41FA5}">
                      <a16:colId xmlns:a16="http://schemas.microsoft.com/office/drawing/2014/main" val="2554665134"/>
                    </a:ext>
                  </a:extLst>
                </a:gridCol>
                <a:gridCol w="978946">
                  <a:extLst>
                    <a:ext uri="{9D8B030D-6E8A-4147-A177-3AD203B41FA5}">
                      <a16:colId xmlns:a16="http://schemas.microsoft.com/office/drawing/2014/main" val="2713889477"/>
                    </a:ext>
                  </a:extLst>
                </a:gridCol>
                <a:gridCol w="1129553">
                  <a:extLst>
                    <a:ext uri="{9D8B030D-6E8A-4147-A177-3AD203B41FA5}">
                      <a16:colId xmlns:a16="http://schemas.microsoft.com/office/drawing/2014/main" val="4247025030"/>
                    </a:ext>
                  </a:extLst>
                </a:gridCol>
                <a:gridCol w="2990626">
                  <a:extLst>
                    <a:ext uri="{9D8B030D-6E8A-4147-A177-3AD203B41FA5}">
                      <a16:colId xmlns:a16="http://schemas.microsoft.com/office/drawing/2014/main" val="128202198"/>
                    </a:ext>
                  </a:extLst>
                </a:gridCol>
              </a:tblGrid>
              <a:tr h="4484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λ</a:t>
                      </a:r>
                      <a:r>
                        <a:rPr lang="en-GB" sz="2000" dirty="0">
                          <a:effectLst/>
                        </a:rPr>
                        <a:t> [nm]</a:t>
                      </a:r>
                      <a:endParaRPr lang="it-IT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E [µJ]</a:t>
                      </a:r>
                      <a:endParaRPr lang="it-IT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sym typeface="Symbol" pitchFamily="2" charset="2"/>
                        </a:rPr>
                        <a:t> [</a:t>
                      </a:r>
                      <a:r>
                        <a:rPr lang="en-GB" sz="2000" dirty="0">
                          <a:effectLst/>
                        </a:rPr>
                        <a:t>µm</a:t>
                      </a:r>
                      <a:r>
                        <a:rPr lang="en-GB" sz="2000" dirty="0">
                          <a:effectLst/>
                          <a:sym typeface="Symbol" pitchFamily="2" charset="2"/>
                        </a:rPr>
                        <a:t>]</a:t>
                      </a:r>
                      <a:endParaRPr lang="it-IT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w</a:t>
                      </a:r>
                      <a:r>
                        <a:rPr lang="en-GB" sz="2000" baseline="-25000" dirty="0">
                          <a:effectLst/>
                        </a:rPr>
                        <a:t>0 </a:t>
                      </a:r>
                      <a:r>
                        <a:rPr lang="en-GB" sz="2000" baseline="0" dirty="0">
                          <a:effectLst/>
                        </a:rPr>
                        <a:t>[</a:t>
                      </a:r>
                      <a:r>
                        <a:rPr lang="en-GB" sz="2000" dirty="0">
                          <a:effectLst/>
                        </a:rPr>
                        <a:t>µm</a:t>
                      </a:r>
                      <a:r>
                        <a:rPr lang="en-GB" sz="2000" baseline="0" dirty="0">
                          <a:effectLst/>
                        </a:rPr>
                        <a:t>]</a:t>
                      </a:r>
                      <a:endParaRPr lang="it-IT" sz="2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F</a:t>
                      </a:r>
                      <a:r>
                        <a:rPr lang="en-GB" sz="2000" baseline="-25000" dirty="0" err="1">
                          <a:effectLst/>
                        </a:rPr>
                        <a:t>th</a:t>
                      </a:r>
                      <a:r>
                        <a:rPr lang="en-GB" sz="2000" baseline="-25000" dirty="0">
                          <a:effectLst/>
                        </a:rPr>
                        <a:t> </a:t>
                      </a:r>
                      <a:r>
                        <a:rPr lang="en-GB" sz="2000" baseline="0" dirty="0">
                          <a:effectLst/>
                        </a:rPr>
                        <a:t>[</a:t>
                      </a:r>
                      <a:r>
                        <a:rPr lang="en-GB" sz="2000" dirty="0">
                          <a:effectLst/>
                        </a:rPr>
                        <a:t>J/cm</a:t>
                      </a:r>
                      <a:r>
                        <a:rPr lang="en-GB" sz="2000" baseline="30000" dirty="0">
                          <a:effectLst/>
                        </a:rPr>
                        <a:t>2</a:t>
                      </a:r>
                      <a:r>
                        <a:rPr lang="en-GB" sz="2000" baseline="0" dirty="0">
                          <a:effectLst/>
                        </a:rPr>
                        <a:t>]</a:t>
                      </a:r>
                      <a:endParaRPr lang="it-IT" sz="2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f</a:t>
                      </a:r>
                      <a:r>
                        <a:rPr lang="en-GB" sz="2000" baseline="-25000" dirty="0" err="1">
                          <a:effectLst/>
                        </a:rPr>
                        <a:t>p</a:t>
                      </a:r>
                      <a:r>
                        <a:rPr lang="en-GB" sz="2000" baseline="-25000" dirty="0">
                          <a:effectLst/>
                        </a:rPr>
                        <a:t> </a:t>
                      </a:r>
                      <a:r>
                        <a:rPr lang="en-GB" sz="2000" baseline="0" dirty="0">
                          <a:effectLst/>
                        </a:rPr>
                        <a:t>[</a:t>
                      </a:r>
                      <a:r>
                        <a:rPr lang="en-GB" sz="2000" dirty="0">
                          <a:effectLst/>
                        </a:rPr>
                        <a:t>kHz</a:t>
                      </a:r>
                      <a:r>
                        <a:rPr lang="en-GB" sz="2000" baseline="0" dirty="0">
                          <a:effectLst/>
                        </a:rPr>
                        <a:t>]</a:t>
                      </a:r>
                      <a:endParaRPr lang="it-IT" sz="2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v [mm/s]</a:t>
                      </a:r>
                      <a:endParaRPr lang="it-IT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Ambient</a:t>
                      </a:r>
                      <a:endParaRPr lang="it-IT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99062593"/>
                  </a:ext>
                </a:extLst>
              </a:tr>
              <a:tr h="12968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515</a:t>
                      </a:r>
                      <a:endParaRPr lang="it-IT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3830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16</a:t>
                      </a:r>
                      <a:endParaRPr lang="it-IT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3830D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30</a:t>
                      </a:r>
                      <a:endParaRPr lang="it-IT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3830D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35</a:t>
                      </a:r>
                      <a:endParaRPr lang="it-IT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3830D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0.14±0.04</a:t>
                      </a:r>
                      <a:endParaRPr lang="it-IT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3830D">
                        <a:alpha val="50196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5</a:t>
                      </a:r>
                      <a:endParaRPr lang="it-IT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342900" lvl="0" indent="-342900" algn="l">
                        <a:lnSpc>
                          <a:spcPct val="250000"/>
                        </a:lnSpc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n-GB" sz="2000" dirty="0">
                          <a:effectLst/>
                        </a:rPr>
                        <a:t>1</a:t>
                      </a:r>
                      <a:endParaRPr lang="it-IT" sz="20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250000"/>
                        </a:lnSpc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n-GB" sz="2000" dirty="0">
                          <a:effectLst/>
                        </a:rPr>
                        <a:t>1.5 </a:t>
                      </a:r>
                    </a:p>
                    <a:p>
                      <a:pPr marL="342900" lvl="0" indent="-342900" algn="l">
                        <a:lnSpc>
                          <a:spcPct val="250000"/>
                        </a:lnSpc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n-GB" sz="2000" dirty="0">
                          <a:effectLst/>
                        </a:rPr>
                        <a:t>2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342900" lvl="0" indent="-342900" algn="l">
                        <a:lnSpc>
                          <a:spcPct val="250000"/>
                        </a:lnSpc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n-GB" sz="2000" dirty="0">
                          <a:effectLst/>
                        </a:rPr>
                        <a:t>Ambient air</a:t>
                      </a:r>
                      <a:endParaRPr lang="it-IT" sz="20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250000"/>
                        </a:lnSpc>
                        <a:spcAft>
                          <a:spcPts val="0"/>
                        </a:spcAft>
                        <a:buFont typeface="Symbol" pitchFamily="2" charset="2"/>
                        <a:buChar char=""/>
                      </a:pPr>
                      <a:r>
                        <a:rPr lang="en-GB" sz="2000" dirty="0">
                          <a:effectLst/>
                        </a:rPr>
                        <a:t>Vacuum (4</a:t>
                      </a:r>
                      <a:r>
                        <a:rPr lang="en-GB" sz="2000" dirty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</a:rPr>
                        <a:t>×10</a:t>
                      </a:r>
                      <a:r>
                        <a:rPr lang="en-GB" sz="2000" baseline="30000" dirty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</a:rPr>
                        <a:t>-3</a:t>
                      </a:r>
                      <a:r>
                        <a:rPr lang="en-GB" sz="2000" dirty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</a:rPr>
                        <a:t> mbar</a:t>
                      </a:r>
                      <a:r>
                        <a:rPr lang="en-GB" sz="2000" dirty="0">
                          <a:effectLst/>
                        </a:rPr>
                        <a:t>)</a:t>
                      </a:r>
                      <a:endParaRPr lang="it-IT" sz="20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250000"/>
                        </a:lnSpc>
                        <a:spcAft>
                          <a:spcPts val="800"/>
                        </a:spcAft>
                        <a:buFont typeface="Symbol" pitchFamily="2" charset="2"/>
                        <a:buChar char=""/>
                      </a:pPr>
                      <a:r>
                        <a:rPr lang="en-GB" sz="2000" dirty="0">
                          <a:effectLst/>
                        </a:rPr>
                        <a:t>Nitrogen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34659541"/>
                  </a:ext>
                </a:extLst>
              </a:tr>
              <a:tr h="13637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1030</a:t>
                      </a:r>
                      <a:endParaRPr lang="it-IT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84</a:t>
                      </a:r>
                      <a:endParaRPr lang="it-IT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0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40</a:t>
                      </a:r>
                      <a:endParaRPr lang="it-IT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0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91</a:t>
                      </a:r>
                      <a:endParaRPr lang="it-IT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0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0.24±0.03</a:t>
                      </a:r>
                      <a:endParaRPr lang="it-IT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00000">
                        <a:alpha val="50196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40991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7473420"/>
      </p:ext>
    </p:extLst>
  </p:cSld>
  <p:clrMapOvr>
    <a:masterClrMapping/>
  </p:clrMapOvr>
</p:sld>
</file>

<file path=ppt/theme/theme1.xml><?xml version="1.0" encoding="utf-8"?>
<a:theme xmlns:a="http://schemas.openxmlformats.org/drawingml/2006/main" name="Cornice">
  <a:themeElements>
    <a:clrScheme name="COLORI INFN 1">
      <a:dk1>
        <a:srgbClr val="000000"/>
      </a:dk1>
      <a:lt1>
        <a:srgbClr val="FFFFFF"/>
      </a:lt1>
      <a:dk2>
        <a:srgbClr val="273551"/>
      </a:dk2>
      <a:lt2>
        <a:srgbClr val="E9E9E9"/>
      </a:lt2>
      <a:accent1>
        <a:srgbClr val="3284A4"/>
      </a:accent1>
      <a:accent2>
        <a:srgbClr val="F46100"/>
      </a:accent2>
      <a:accent3>
        <a:srgbClr val="82ACC6"/>
      </a:accent3>
      <a:accent4>
        <a:srgbClr val="FF2600"/>
      </a:accent4>
      <a:accent5>
        <a:srgbClr val="36C695"/>
      </a:accent5>
      <a:accent6>
        <a:srgbClr val="D5393D"/>
      </a:accent6>
      <a:hlink>
        <a:srgbClr val="B5B581"/>
      </a:hlink>
      <a:folHlink>
        <a:srgbClr val="7C7B58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ornic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 standard23" id="{E42BDCAE-85FE-704E-AE37-D2DDF47C09FC}" vid="{0E677682-999B-404C-9EFE-01FC36AE42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Cornice</Template>
  <TotalTime>5207</TotalTime>
  <Words>2818</Words>
  <Application>Microsoft Macintosh PowerPoint</Application>
  <PresentationFormat>Widescreen</PresentationFormat>
  <Paragraphs>496</Paragraphs>
  <Slides>43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6" baseType="lpstr">
      <vt:lpstr>Arial</vt:lpstr>
      <vt:lpstr>Avenir Next LT Pro</vt:lpstr>
      <vt:lpstr>Calibri</vt:lpstr>
      <vt:lpstr>Calibri Light</vt:lpstr>
      <vt:lpstr>Cambria Math</vt:lpstr>
      <vt:lpstr>Franklin Gothic Book</vt:lpstr>
      <vt:lpstr>Franklin Gothic Medium</vt:lpstr>
      <vt:lpstr>Helvetica</vt:lpstr>
      <vt:lpstr>Symbol</vt:lpstr>
      <vt:lpstr>Times New Roman</vt:lpstr>
      <vt:lpstr>Wingdings</vt:lpstr>
      <vt:lpstr>Wingdings 2</vt:lpstr>
      <vt:lpstr>Cornice</vt:lpstr>
      <vt:lpstr>Impedance characterization of laser structured  and coated surfaces</vt:lpstr>
      <vt:lpstr>PowerPoint Presentation</vt:lpstr>
      <vt:lpstr>CERN and Naples collaboration</vt:lpstr>
      <vt:lpstr>Naples laser setup</vt:lpstr>
      <vt:lpstr>FIRST  SET</vt:lpstr>
      <vt:lpstr>FIRST  SET: Morphological &amp; chemical characterization</vt:lpstr>
      <vt:lpstr>FIRST  SET: SEY measurements</vt:lpstr>
      <vt:lpstr>FIRST  SET: Conclusion</vt:lpstr>
      <vt:lpstr>SECOND  SET</vt:lpstr>
      <vt:lpstr>SECOND  SET: Morphological characterization</vt:lpstr>
      <vt:lpstr>SECOND SET: SEY measurements</vt:lpstr>
      <vt:lpstr>SECOND  SET: Conclusion</vt:lpstr>
      <vt:lpstr>THIRD SET</vt:lpstr>
      <vt:lpstr>THIRD SET</vt:lpstr>
      <vt:lpstr>THIRD SET: spherical lens</vt:lpstr>
      <vt:lpstr>THIRD SET</vt:lpstr>
      <vt:lpstr>THIRD SET: cylindrical lens</vt:lpstr>
      <vt:lpstr>FOURTH SET</vt:lpstr>
      <vt:lpstr>Electromagnetic characterization: Two different methods</vt:lpstr>
      <vt:lpstr>First method</vt:lpstr>
      <vt:lpstr>Resonant cavity</vt:lpstr>
      <vt:lpstr>Dielectric resonator cavity</vt:lpstr>
      <vt:lpstr>Our methodology and characterized material</vt:lpstr>
      <vt:lpstr>Simulations: optimization of the cavity structure</vt:lpstr>
      <vt:lpstr>Simulation results using a calibration curve</vt:lpstr>
      <vt:lpstr>Measurements</vt:lpstr>
      <vt:lpstr>Measurement results</vt:lpstr>
      <vt:lpstr>Measurement results</vt:lpstr>
      <vt:lpstr>Second method</vt:lpstr>
      <vt:lpstr>The proposed method</vt:lpstr>
      <vt:lpstr>The Device Under Test</vt:lpstr>
      <vt:lpstr>Analytical evaluations</vt:lpstr>
      <vt:lpstr>Measurement system upgrade</vt:lpstr>
      <vt:lpstr>Measurement results on a-C</vt:lpstr>
      <vt:lpstr>Thank you</vt:lpstr>
      <vt:lpstr>Skin depth</vt:lpstr>
      <vt:lpstr>Measurement system upgrade</vt:lpstr>
      <vt:lpstr>Before LIPSS - History of LESS</vt:lpstr>
      <vt:lpstr>FIRST  SET: Chemical characterization</vt:lpstr>
      <vt:lpstr>SECOND  SET: Morphological characterization</vt:lpstr>
      <vt:lpstr>SECOND  SET: Chemical characterization</vt:lpstr>
      <vt:lpstr>THIRD SET: Conclusion</vt:lpstr>
      <vt:lpstr>SECOND SET: Electromagnetic characterization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Francesca Cuicchio</dc:creator>
  <cp:lastModifiedBy>Andrea Passarelli</cp:lastModifiedBy>
  <cp:revision>350</cp:revision>
  <dcterms:created xsi:type="dcterms:W3CDTF">2021-01-25T12:14:57Z</dcterms:created>
  <dcterms:modified xsi:type="dcterms:W3CDTF">2022-09-28T07:16:54Z</dcterms:modified>
</cp:coreProperties>
</file>