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00" r:id="rId2"/>
    <p:sldMasterId id="2147483715" r:id="rId3"/>
  </p:sldMasterIdLst>
  <p:notesMasterIdLst>
    <p:notesMasterId r:id="rId38"/>
  </p:notesMasterIdLst>
  <p:sldIdLst>
    <p:sldId id="257" r:id="rId4"/>
    <p:sldId id="297" r:id="rId5"/>
    <p:sldId id="259" r:id="rId6"/>
    <p:sldId id="260" r:id="rId7"/>
    <p:sldId id="285" r:id="rId8"/>
    <p:sldId id="261" r:id="rId9"/>
    <p:sldId id="300" r:id="rId10"/>
    <p:sldId id="263" r:id="rId11"/>
    <p:sldId id="264" r:id="rId12"/>
    <p:sldId id="265" r:id="rId13"/>
    <p:sldId id="266" r:id="rId14"/>
    <p:sldId id="284" r:id="rId15"/>
    <p:sldId id="299" r:id="rId16"/>
    <p:sldId id="287" r:id="rId17"/>
    <p:sldId id="279" r:id="rId18"/>
    <p:sldId id="278" r:id="rId19"/>
    <p:sldId id="288" r:id="rId20"/>
    <p:sldId id="298" r:id="rId21"/>
    <p:sldId id="289" r:id="rId22"/>
    <p:sldId id="290" r:id="rId23"/>
    <p:sldId id="291" r:id="rId24"/>
    <p:sldId id="293" r:id="rId25"/>
    <p:sldId id="294" r:id="rId26"/>
    <p:sldId id="295" r:id="rId27"/>
    <p:sldId id="281" r:id="rId28"/>
    <p:sldId id="269" r:id="rId29"/>
    <p:sldId id="270" r:id="rId30"/>
    <p:sldId id="296" r:id="rId31"/>
    <p:sldId id="301" r:id="rId32"/>
    <p:sldId id="272" r:id="rId33"/>
    <p:sldId id="271" r:id="rId34"/>
    <p:sldId id="273" r:id="rId35"/>
    <p:sldId id="274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900"/>
    <a:srgbClr val="1E5DF8"/>
    <a:srgbClr val="FF6900"/>
    <a:srgbClr val="00BED5"/>
    <a:srgbClr val="003088"/>
    <a:srgbClr val="626262"/>
    <a:srgbClr val="FFFFFF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87907" autoAdjust="0"/>
  </p:normalViewPr>
  <p:slideViewPr>
    <p:cSldViewPr snapToGrid="0" snapToObjects="1">
      <p:cViewPr varScale="1">
        <p:scale>
          <a:sx n="65" d="100"/>
          <a:sy n="65" d="100"/>
        </p:scale>
        <p:origin x="68" y="13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cuser\Downloads\Comparison%20Zr%20vs%20Cu%20corrected%20obm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cuser\Downloads\Comparison%20Zr%20vs%20Cu%20corrected%20obm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cuser\Downloads\Cy160118CuZrTiV%20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cuser\Downloads\14202018CuTiZrVHf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74130686501471"/>
          <c:y val="0.11819872576309279"/>
          <c:w val="0.81755761387384318"/>
          <c:h val="0.72441822488355567"/>
        </c:manualLayout>
      </c:layout>
      <c:scatterChart>
        <c:scatterStyle val="lineMarker"/>
        <c:varyColors val="0"/>
        <c:ser>
          <c:idx val="5"/>
          <c:order val="0"/>
          <c:tx>
            <c:v>NEG col H2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'[Comparison Zr vs Cu corrected obm (1).xlsx]Sheet1'!$A$22:$A$29</c:f>
              <c:numCache>
                <c:formatCode>General</c:formatCode>
                <c:ptCount val="8"/>
                <c:pt idx="0">
                  <c:v>140</c:v>
                </c:pt>
                <c:pt idx="1">
                  <c:v>150</c:v>
                </c:pt>
                <c:pt idx="2">
                  <c:v>160</c:v>
                </c:pt>
                <c:pt idx="3">
                  <c:v>180</c:v>
                </c:pt>
                <c:pt idx="4">
                  <c:v>200</c:v>
                </c:pt>
                <c:pt idx="5">
                  <c:v>220</c:v>
                </c:pt>
                <c:pt idx="6">
                  <c:v>250</c:v>
                </c:pt>
                <c:pt idx="7">
                  <c:v>300</c:v>
                </c:pt>
              </c:numCache>
            </c:numRef>
          </c:xVal>
          <c:yVal>
            <c:numRef>
              <c:f>'[Comparison Zr vs Cu corrected obm (1).xlsx]Sheet1'!$C$22:$C$29</c:f>
              <c:numCache>
                <c:formatCode>General</c:formatCode>
                <c:ptCount val="8"/>
                <c:pt idx="0">
                  <c:v>1.0999999999999999E-2</c:v>
                </c:pt>
                <c:pt idx="1">
                  <c:v>1.4999999999999999E-2</c:v>
                </c:pt>
                <c:pt idx="2">
                  <c:v>1.7000000000000001E-2</c:v>
                </c:pt>
                <c:pt idx="3">
                  <c:v>1.9E-2</c:v>
                </c:pt>
                <c:pt idx="4">
                  <c:v>2.5000000000000001E-2</c:v>
                </c:pt>
                <c:pt idx="5">
                  <c:v>2.5100000000000001E-2</c:v>
                </c:pt>
                <c:pt idx="6">
                  <c:v>2.8000000000000001E-2</c:v>
                </c:pt>
                <c:pt idx="7">
                  <c:v>0.04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49-4E91-B662-33EFD817F0E6}"/>
            </c:ext>
          </c:extLst>
        </c:ser>
        <c:ser>
          <c:idx val="6"/>
          <c:order val="1"/>
          <c:tx>
            <c:v>NEG col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'[Comparison Zr vs Cu corrected obm (1).xlsx]Sheet1'!$A$22:$A$29</c:f>
              <c:numCache>
                <c:formatCode>General</c:formatCode>
                <c:ptCount val="8"/>
                <c:pt idx="0">
                  <c:v>140</c:v>
                </c:pt>
                <c:pt idx="1">
                  <c:v>150</c:v>
                </c:pt>
                <c:pt idx="2">
                  <c:v>160</c:v>
                </c:pt>
                <c:pt idx="3">
                  <c:v>180</c:v>
                </c:pt>
                <c:pt idx="4">
                  <c:v>200</c:v>
                </c:pt>
                <c:pt idx="5">
                  <c:v>220</c:v>
                </c:pt>
                <c:pt idx="6">
                  <c:v>250</c:v>
                </c:pt>
                <c:pt idx="7">
                  <c:v>300</c:v>
                </c:pt>
              </c:numCache>
            </c:numRef>
          </c:xVal>
          <c:yVal>
            <c:numRef>
              <c:f>'[Comparison Zr vs Cu corrected obm (1).xlsx]Sheet1'!$E$22:$E$29</c:f>
              <c:numCache>
                <c:formatCode>General</c:formatCode>
                <c:ptCount val="8"/>
                <c:pt idx="0">
                  <c:v>5.7000000000000002E-3</c:v>
                </c:pt>
                <c:pt idx="1">
                  <c:v>5.7000000000000002E-2</c:v>
                </c:pt>
                <c:pt idx="2">
                  <c:v>8.5000000000000006E-2</c:v>
                </c:pt>
                <c:pt idx="3">
                  <c:v>0.15</c:v>
                </c:pt>
                <c:pt idx="4">
                  <c:v>0.153</c:v>
                </c:pt>
                <c:pt idx="5">
                  <c:v>0.155</c:v>
                </c:pt>
                <c:pt idx="6">
                  <c:v>0.17299999999999999</c:v>
                </c:pt>
                <c:pt idx="7">
                  <c:v>0.17499999999999999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49-4E91-B662-33EFD817F0E6}"/>
            </c:ext>
          </c:extLst>
        </c:ser>
        <c:ser>
          <c:idx val="7"/>
          <c:order val="2"/>
          <c:tx>
            <c:v>NEG col CO2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'[Comparison Zr vs Cu corrected obm (1).xlsx]Sheet1'!$A$23:$A$29</c:f>
              <c:numCache>
                <c:formatCode>General</c:formatCode>
                <c:ptCount val="7"/>
                <c:pt idx="0">
                  <c:v>150</c:v>
                </c:pt>
                <c:pt idx="1">
                  <c:v>160</c:v>
                </c:pt>
                <c:pt idx="2">
                  <c:v>180</c:v>
                </c:pt>
                <c:pt idx="3">
                  <c:v>200</c:v>
                </c:pt>
                <c:pt idx="4">
                  <c:v>220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'[Comparison Zr vs Cu corrected obm (1).xlsx]Sheet1'!$G$23:$G$29</c:f>
              <c:numCache>
                <c:formatCode>General</c:formatCode>
                <c:ptCount val="7"/>
                <c:pt idx="0">
                  <c:v>7.5999999999999998E-2</c:v>
                </c:pt>
                <c:pt idx="1">
                  <c:v>0.19500000000000001</c:v>
                </c:pt>
                <c:pt idx="2">
                  <c:v>0.22</c:v>
                </c:pt>
                <c:pt idx="3">
                  <c:v>0.19</c:v>
                </c:pt>
                <c:pt idx="4">
                  <c:v>0.2</c:v>
                </c:pt>
                <c:pt idx="5">
                  <c:v>0.23</c:v>
                </c:pt>
                <c:pt idx="6">
                  <c:v>0.24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49-4E91-B662-33EFD817F0E6}"/>
            </c:ext>
          </c:extLst>
        </c:ser>
        <c:ser>
          <c:idx val="2"/>
          <c:order val="3"/>
          <c:tx>
            <c:v>NEG den H2</c:v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'[Comparison Zr vs Cu corrected obm (1).xlsx]Sheet1'!$A$14:$A$18</c:f>
              <c:numCache>
                <c:formatCode>General</c:formatCode>
                <c:ptCount val="5"/>
                <c:pt idx="0">
                  <c:v>160</c:v>
                </c:pt>
                <c:pt idx="1">
                  <c:v>180</c:v>
                </c:pt>
                <c:pt idx="2">
                  <c:v>200</c:v>
                </c:pt>
                <c:pt idx="3">
                  <c:v>220</c:v>
                </c:pt>
                <c:pt idx="4">
                  <c:v>250</c:v>
                </c:pt>
              </c:numCache>
            </c:numRef>
          </c:xVal>
          <c:yVal>
            <c:numRef>
              <c:f>'[Comparison Zr vs Cu corrected obm (1).xlsx]Sheet1'!$C$14:$C$18</c:f>
              <c:numCache>
                <c:formatCode>General</c:formatCode>
                <c:ptCount val="5"/>
                <c:pt idx="0">
                  <c:v>6.9999999999999999E-4</c:v>
                </c:pt>
                <c:pt idx="1">
                  <c:v>5.9999999999999995E-4</c:v>
                </c:pt>
                <c:pt idx="2">
                  <c:v>4.4999999999999999E-4</c:v>
                </c:pt>
                <c:pt idx="3">
                  <c:v>5.7499999999999999E-4</c:v>
                </c:pt>
                <c:pt idx="4">
                  <c:v>1.1999999999999999E-3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49-4E91-B662-33EFD817F0E6}"/>
            </c:ext>
          </c:extLst>
        </c:ser>
        <c:ser>
          <c:idx val="3"/>
          <c:order val="4"/>
          <c:tx>
            <c:v>NEG den CO</c:v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'[Comparison Zr vs Cu corrected obm (1).xlsx]Sheet1'!$A$14:$A$18</c:f>
              <c:numCache>
                <c:formatCode>General</c:formatCode>
                <c:ptCount val="5"/>
                <c:pt idx="0">
                  <c:v>160</c:v>
                </c:pt>
                <c:pt idx="1">
                  <c:v>180</c:v>
                </c:pt>
                <c:pt idx="2">
                  <c:v>200</c:v>
                </c:pt>
                <c:pt idx="3">
                  <c:v>220</c:v>
                </c:pt>
                <c:pt idx="4">
                  <c:v>250</c:v>
                </c:pt>
              </c:numCache>
            </c:numRef>
          </c:xVal>
          <c:yVal>
            <c:numRef>
              <c:f>'[Comparison Zr vs Cu corrected obm (1).xlsx]Sheet1'!$E$14:$E$18</c:f>
              <c:numCache>
                <c:formatCode>General</c:formatCode>
                <c:ptCount val="5"/>
                <c:pt idx="0">
                  <c:v>5.8E-4</c:v>
                </c:pt>
                <c:pt idx="1">
                  <c:v>8.9999999999999998E-4</c:v>
                </c:pt>
                <c:pt idx="2">
                  <c:v>1.2E-2</c:v>
                </c:pt>
                <c:pt idx="3">
                  <c:v>2.4E-2</c:v>
                </c:pt>
                <c:pt idx="4">
                  <c:v>0.05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49-4E91-B662-33EFD817F0E6}"/>
            </c:ext>
          </c:extLst>
        </c:ser>
        <c:ser>
          <c:idx val="4"/>
          <c:order val="5"/>
          <c:tx>
            <c:v>NEG den CO2</c:v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rgbClr val="00B050"/>
                </a:solidFill>
              </a:ln>
              <a:effectLst/>
            </c:spPr>
          </c:marker>
          <c:xVal>
            <c:numRef>
              <c:f>'[Comparison Zr vs Cu corrected obm (1).xlsx]Sheet1'!$A$14:$A$18</c:f>
              <c:numCache>
                <c:formatCode>General</c:formatCode>
                <c:ptCount val="5"/>
                <c:pt idx="0">
                  <c:v>160</c:v>
                </c:pt>
                <c:pt idx="1">
                  <c:v>180</c:v>
                </c:pt>
                <c:pt idx="2">
                  <c:v>200</c:v>
                </c:pt>
                <c:pt idx="3">
                  <c:v>220</c:v>
                </c:pt>
                <c:pt idx="4">
                  <c:v>250</c:v>
                </c:pt>
              </c:numCache>
            </c:numRef>
          </c:xVal>
          <c:yVal>
            <c:numRef>
              <c:f>'[Comparison Zr vs Cu corrected obm (1).xlsx]Sheet1'!$G$14:$G$18</c:f>
              <c:numCache>
                <c:formatCode>General</c:formatCode>
                <c:ptCount val="5"/>
                <c:pt idx="0">
                  <c:v>3.3E-3</c:v>
                </c:pt>
                <c:pt idx="1">
                  <c:v>5.0000000000000001E-3</c:v>
                </c:pt>
                <c:pt idx="2">
                  <c:v>1.7000000000000001E-2</c:v>
                </c:pt>
                <c:pt idx="3">
                  <c:v>0.04</c:v>
                </c:pt>
                <c:pt idx="4">
                  <c:v>8.6999999999999994E-2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249-4E91-B662-33EFD817F0E6}"/>
            </c:ext>
          </c:extLst>
        </c:ser>
        <c:ser>
          <c:idx val="8"/>
          <c:order val="6"/>
          <c:tx>
            <c:v>Cu-NEG H2</c:v>
          </c:tx>
          <c:spPr>
            <a:ln w="19050" cap="rnd">
              <a:solidFill>
                <a:schemeClr val="accent4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'[Comparison Zr vs Cu corrected obm (1).xlsx]Sheet1'!$A$33:$A$39</c:f>
              <c:numCache>
                <c:formatCode>General</c:formatCode>
                <c:ptCount val="7"/>
                <c:pt idx="0">
                  <c:v>150</c:v>
                </c:pt>
                <c:pt idx="1">
                  <c:v>160</c:v>
                </c:pt>
                <c:pt idx="2">
                  <c:v>180</c:v>
                </c:pt>
                <c:pt idx="3">
                  <c:v>200</c:v>
                </c:pt>
                <c:pt idx="4">
                  <c:v>220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'[Comparison Zr vs Cu corrected obm (1).xlsx]Sheet1'!$C$33:$C$39</c:f>
              <c:numCache>
                <c:formatCode>General</c:formatCode>
                <c:ptCount val="7"/>
                <c:pt idx="3" formatCode="0.00E+00">
                  <c:v>2E-3</c:v>
                </c:pt>
                <c:pt idx="4" formatCode="0.00E+00">
                  <c:v>1.2999999999999999E-3</c:v>
                </c:pt>
                <c:pt idx="5" formatCode="0.00E+00">
                  <c:v>1.5499999999999999E-3</c:v>
                </c:pt>
                <c:pt idx="6" formatCode="0.00E+00">
                  <c:v>1.65E-3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249-4E91-B662-33EFD817F0E6}"/>
            </c:ext>
          </c:extLst>
        </c:ser>
        <c:ser>
          <c:idx val="9"/>
          <c:order val="7"/>
          <c:tx>
            <c:v>Cu-NEG CO</c:v>
          </c:tx>
          <c:spPr>
            <a:ln w="19050" cap="rnd">
              <a:solidFill>
                <a:schemeClr val="accent4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x"/>
            <c:size val="7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'[Comparison Zr vs Cu corrected obm (1).xlsx]Sheet1'!$A$33:$A$39</c:f>
              <c:numCache>
                <c:formatCode>General</c:formatCode>
                <c:ptCount val="7"/>
                <c:pt idx="0">
                  <c:v>150</c:v>
                </c:pt>
                <c:pt idx="1">
                  <c:v>160</c:v>
                </c:pt>
                <c:pt idx="2">
                  <c:v>180</c:v>
                </c:pt>
                <c:pt idx="3">
                  <c:v>200</c:v>
                </c:pt>
                <c:pt idx="4">
                  <c:v>220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'[Comparison Zr vs Cu corrected obm (1).xlsx]Sheet1'!$E$33:$E$39</c:f>
              <c:numCache>
                <c:formatCode>0.00E+00</c:formatCode>
                <c:ptCount val="7"/>
                <c:pt idx="0" formatCode="General">
                  <c:v>2.9999999999999997E-4</c:v>
                </c:pt>
                <c:pt idx="1">
                  <c:v>5.0000000000000001E-4</c:v>
                </c:pt>
                <c:pt idx="2">
                  <c:v>7.4999999999999997E-3</c:v>
                </c:pt>
                <c:pt idx="3">
                  <c:v>1.4999999999999999E-2</c:v>
                </c:pt>
                <c:pt idx="4">
                  <c:v>0.05</c:v>
                </c:pt>
                <c:pt idx="5">
                  <c:v>0.08</c:v>
                </c:pt>
                <c:pt idx="6">
                  <c:v>8.5000000000000006E-2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249-4E91-B662-33EFD817F0E6}"/>
            </c:ext>
          </c:extLst>
        </c:ser>
        <c:ser>
          <c:idx val="10"/>
          <c:order val="8"/>
          <c:tx>
            <c:v>Cu-NEG CO2</c:v>
          </c:tx>
          <c:spPr>
            <a:ln w="19050" cap="rnd">
              <a:solidFill>
                <a:schemeClr val="accent4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'[Comparison Zr vs Cu corrected obm (1).xlsx]Sheet1'!$A$33:$A$39</c:f>
              <c:numCache>
                <c:formatCode>General</c:formatCode>
                <c:ptCount val="7"/>
                <c:pt idx="0">
                  <c:v>150</c:v>
                </c:pt>
                <c:pt idx="1">
                  <c:v>160</c:v>
                </c:pt>
                <c:pt idx="2">
                  <c:v>180</c:v>
                </c:pt>
                <c:pt idx="3">
                  <c:v>200</c:v>
                </c:pt>
                <c:pt idx="4">
                  <c:v>220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'[Comparison Zr vs Cu corrected obm (1).xlsx]Sheet1'!$G$33:$G$39</c:f>
              <c:numCache>
                <c:formatCode>General</c:formatCode>
                <c:ptCount val="7"/>
                <c:pt idx="3" formatCode="0.00E+00">
                  <c:v>0.15</c:v>
                </c:pt>
                <c:pt idx="4" formatCode="0.00E+00">
                  <c:v>0.2</c:v>
                </c:pt>
                <c:pt idx="5" formatCode="0.00E+00">
                  <c:v>0.3</c:v>
                </c:pt>
                <c:pt idx="6" formatCode="0.00E+00">
                  <c:v>0.33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249-4E91-B662-33EFD817F0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35200"/>
        <c:axId val="83650048"/>
      </c:scatterChart>
      <c:valAx>
        <c:axId val="83635200"/>
        <c:scaling>
          <c:orientation val="minMax"/>
          <c:max val="300"/>
          <c:min val="1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i="1" dirty="0" smtClean="0"/>
                  <a:t>T</a:t>
                </a:r>
                <a:r>
                  <a:rPr lang="en-GB" sz="1800" i="1" baseline="-25000" dirty="0" smtClean="0"/>
                  <a:t>a</a:t>
                </a:r>
                <a:r>
                  <a:rPr lang="en-GB" sz="1800" baseline="0" dirty="0" smtClean="0"/>
                  <a:t> (</a:t>
                </a:r>
                <a:r>
                  <a:rPr lang="en-GB" sz="1800" baseline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°C)</a:t>
                </a:r>
                <a:endParaRPr lang="en-GB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50048"/>
        <c:crossesAt val="1.0000000000000004E-5"/>
        <c:crossBetween val="midCat"/>
      </c:valAx>
      <c:valAx>
        <c:axId val="83650048"/>
        <c:scaling>
          <c:logBase val="10"/>
          <c:orientation val="minMax"/>
          <c:min val="1.0000000000000002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i="1" dirty="0" smtClean="0">
                    <a:sym typeface="Symbol" panose="05050102010706020507" pitchFamily="18" charset="2"/>
                  </a:rPr>
                  <a:t></a:t>
                </a:r>
                <a:endParaRPr lang="en-GB" sz="2000" i="1" dirty="0"/>
              </a:p>
            </c:rich>
          </c:tx>
          <c:layout>
            <c:manualLayout>
              <c:xMode val="edge"/>
              <c:yMode val="edge"/>
              <c:x val="4.1747099685992776E-3"/>
              <c:y val="0.427433220694337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35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793092169871249"/>
          <c:y val="6.4123818183984098E-3"/>
          <c:w val="0.62181466753119319"/>
          <c:h val="0.18522324435953222"/>
        </c:manualLayout>
      </c:layout>
      <c:overlay val="0"/>
      <c:spPr>
        <a:solidFill>
          <a:schemeClr val="bg1"/>
        </a:solidFill>
        <a:ln w="12700"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5077094672406"/>
          <c:y val="0.14698267751175845"/>
          <c:w val="0.79723863351300717"/>
          <c:h val="0.73345652091484448"/>
        </c:manualLayout>
      </c:layout>
      <c:scatterChart>
        <c:scatterStyle val="lineMarker"/>
        <c:varyColors val="0"/>
        <c:ser>
          <c:idx val="6"/>
          <c:order val="0"/>
          <c:tx>
            <c:v>NEG col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'[Comparison Zr vs Cu corrected obm (2).xlsx]Sheet1'!$A$22:$A$29</c:f>
              <c:numCache>
                <c:formatCode>General</c:formatCode>
                <c:ptCount val="8"/>
                <c:pt idx="0">
                  <c:v>140</c:v>
                </c:pt>
                <c:pt idx="1">
                  <c:v>150</c:v>
                </c:pt>
                <c:pt idx="2">
                  <c:v>160</c:v>
                </c:pt>
                <c:pt idx="3">
                  <c:v>180</c:v>
                </c:pt>
                <c:pt idx="4">
                  <c:v>200</c:v>
                </c:pt>
                <c:pt idx="5">
                  <c:v>220</c:v>
                </c:pt>
                <c:pt idx="6">
                  <c:v>250</c:v>
                </c:pt>
                <c:pt idx="7">
                  <c:v>300</c:v>
                </c:pt>
              </c:numCache>
            </c:numRef>
          </c:xVal>
          <c:yVal>
            <c:numRef>
              <c:f>'[Comparison Zr vs Cu corrected obm (2).xlsx]Sheet1'!$J$22:$J$29</c:f>
              <c:numCache>
                <c:formatCode>0.00E+00</c:formatCode>
                <c:ptCount val="8"/>
                <c:pt idx="0">
                  <c:v>27261653908339.578</c:v>
                </c:pt>
                <c:pt idx="1">
                  <c:v>76850359682262.906</c:v>
                </c:pt>
                <c:pt idx="2">
                  <c:v>2426853463650407.5</c:v>
                </c:pt>
                <c:pt idx="3">
                  <c:v>2345958348195393.5</c:v>
                </c:pt>
                <c:pt idx="4">
                  <c:v>2087093978739350.5</c:v>
                </c:pt>
                <c:pt idx="5">
                  <c:v>2932447935244242</c:v>
                </c:pt>
                <c:pt idx="6">
                  <c:v>4287441119115719.5</c:v>
                </c:pt>
                <c:pt idx="7" formatCode="General">
                  <c:v>4449231350025747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49-4672-A8FD-0515949CBA24}"/>
            </c:ext>
          </c:extLst>
        </c:ser>
        <c:ser>
          <c:idx val="7"/>
          <c:order val="1"/>
          <c:tx>
            <c:v>NEG col CO2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'[Comparison Zr vs Cu corrected obm (2).xlsx]Sheet1'!$A$23:$A$27</c:f>
              <c:numCache>
                <c:formatCode>General</c:formatCode>
                <c:ptCount val="5"/>
                <c:pt idx="0">
                  <c:v>150</c:v>
                </c:pt>
                <c:pt idx="1">
                  <c:v>160</c:v>
                </c:pt>
                <c:pt idx="2">
                  <c:v>180</c:v>
                </c:pt>
                <c:pt idx="3">
                  <c:v>200</c:v>
                </c:pt>
                <c:pt idx="4">
                  <c:v>220</c:v>
                </c:pt>
              </c:numCache>
            </c:numRef>
          </c:xVal>
          <c:yVal>
            <c:numRef>
              <c:f>'[Comparison Zr vs Cu corrected obm (2).xlsx]Sheet1'!$L$23:$L$27</c:f>
              <c:numCache>
                <c:formatCode>0.00E+00</c:formatCode>
                <c:ptCount val="5"/>
                <c:pt idx="0">
                  <c:v>647160923640108.63</c:v>
                </c:pt>
                <c:pt idx="1">
                  <c:v>4691916696390787</c:v>
                </c:pt>
                <c:pt idx="2">
                  <c:v>4449231350025747</c:v>
                </c:pt>
                <c:pt idx="3">
                  <c:v>4408783792298240</c:v>
                </c:pt>
                <c:pt idx="4">
                  <c:v>4570574023208268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49-4672-A8FD-0515949CBA24}"/>
            </c:ext>
          </c:extLst>
        </c:ser>
        <c:ser>
          <c:idx val="3"/>
          <c:order val="2"/>
          <c:tx>
            <c:v>NEG den CO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'[Comparison Zr vs Cu corrected obm (2).xlsx]Sheet1'!$A$17:$A$18</c:f>
              <c:numCache>
                <c:formatCode>General</c:formatCode>
                <c:ptCount val="2"/>
                <c:pt idx="0">
                  <c:v>220</c:v>
                </c:pt>
                <c:pt idx="1">
                  <c:v>250</c:v>
                </c:pt>
              </c:numCache>
            </c:numRef>
          </c:xVal>
          <c:yVal>
            <c:numRef>
              <c:f>'[Comparison Zr vs Cu corrected obm (2).xlsx]Sheet1'!$J$17:$J$18</c:f>
              <c:numCache>
                <c:formatCode>0.00E+00</c:formatCode>
                <c:ptCount val="2"/>
                <c:pt idx="0">
                  <c:v>34380424068380.773</c:v>
                </c:pt>
                <c:pt idx="1">
                  <c:v>87771200268689.734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049-4672-A8FD-0515949CBA24}"/>
            </c:ext>
          </c:extLst>
        </c:ser>
        <c:ser>
          <c:idx val="4"/>
          <c:order val="3"/>
          <c:tx>
            <c:v>NEG den CO2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rgbClr val="00B050"/>
                </a:solidFill>
              </a:ln>
              <a:effectLst/>
            </c:spPr>
          </c:marker>
          <c:xVal>
            <c:numRef>
              <c:f>'[Comparison Zr vs Cu corrected obm (2).xlsx]Sheet1'!$A$16:$A$18</c:f>
              <c:numCache>
                <c:formatCode>General</c:formatCode>
                <c:ptCount val="3"/>
                <c:pt idx="0">
                  <c:v>200</c:v>
                </c:pt>
                <c:pt idx="1">
                  <c:v>220</c:v>
                </c:pt>
                <c:pt idx="2">
                  <c:v>250</c:v>
                </c:pt>
              </c:numCache>
            </c:numRef>
          </c:xVal>
          <c:yVal>
            <c:numRef>
              <c:f>'[Comparison Zr vs Cu corrected obm (2).xlsx]Sheet1'!$L$16:$L$18</c:f>
              <c:numCache>
                <c:formatCode>0.00E+00</c:formatCode>
                <c:ptCount val="3"/>
                <c:pt idx="0">
                  <c:v>7240112833223.7129</c:v>
                </c:pt>
                <c:pt idx="1">
                  <c:v>44492313500257.477</c:v>
                </c:pt>
                <c:pt idx="2">
                  <c:v>113657637214294.06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049-4672-A8FD-0515949CBA24}"/>
            </c:ext>
          </c:extLst>
        </c:ser>
        <c:ser>
          <c:idx val="0"/>
          <c:order val="4"/>
          <c:tx>
            <c:v>Cu-NEG CO</c:v>
          </c:tx>
          <c:spPr>
            <a:ln w="19050" cap="rnd">
              <a:solidFill>
                <a:schemeClr val="accent4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x"/>
            <c:size val="7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'[Comparison Zr vs Cu corrected obm (2).xlsx]Sheet1'!$A$36:$A$39</c:f>
              <c:numCache>
                <c:formatCode>General</c:formatCode>
                <c:ptCount val="4"/>
                <c:pt idx="0">
                  <c:v>200</c:v>
                </c:pt>
                <c:pt idx="1">
                  <c:v>220</c:v>
                </c:pt>
                <c:pt idx="2">
                  <c:v>250</c:v>
                </c:pt>
                <c:pt idx="3">
                  <c:v>300</c:v>
                </c:pt>
              </c:numCache>
            </c:numRef>
          </c:xVal>
          <c:yVal>
            <c:numRef>
              <c:f>'[Comparison Zr vs Cu corrected obm (2).xlsx]Sheet1'!$J$36:$J$39</c:f>
              <c:numCache>
                <c:formatCode>0.00E+00</c:formatCode>
                <c:ptCount val="4"/>
                <c:pt idx="0">
                  <c:v>1207162627017.6516</c:v>
                </c:pt>
                <c:pt idx="1">
                  <c:v>18035009647643.715</c:v>
                </c:pt>
                <c:pt idx="2">
                  <c:v>42250691945617.813</c:v>
                </c:pt>
                <c:pt idx="3">
                  <c:v>120716262701765.2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049-4672-A8FD-0515949CBA24}"/>
            </c:ext>
          </c:extLst>
        </c:ser>
        <c:ser>
          <c:idx val="1"/>
          <c:order val="5"/>
          <c:tx>
            <c:v>Cu-NEG CO2</c:v>
          </c:tx>
          <c:spPr>
            <a:ln w="19050" cap="rnd">
              <a:solidFill>
                <a:schemeClr val="accent4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triangle"/>
            <c:size val="8"/>
            <c:spPr>
              <a:noFill/>
              <a:ln w="1905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'[Comparison Zr vs Cu corrected obm (2).xlsx]Sheet1'!$A$36:$A$39</c:f>
              <c:numCache>
                <c:formatCode>General</c:formatCode>
                <c:ptCount val="4"/>
                <c:pt idx="0">
                  <c:v>200</c:v>
                </c:pt>
                <c:pt idx="1">
                  <c:v>220</c:v>
                </c:pt>
                <c:pt idx="2">
                  <c:v>250</c:v>
                </c:pt>
                <c:pt idx="3">
                  <c:v>300</c:v>
                </c:pt>
              </c:numCache>
            </c:numRef>
          </c:xVal>
          <c:yVal>
            <c:numRef>
              <c:f>'[Comparison Zr vs Cu corrected obm (2).xlsx]Sheet1'!$L$36:$L$39</c:f>
              <c:numCache>
                <c:formatCode>0.00E+00</c:formatCode>
                <c:ptCount val="4"/>
                <c:pt idx="0">
                  <c:v>109851799058606.31</c:v>
                </c:pt>
                <c:pt idx="1">
                  <c:v>110334664109413.38</c:v>
                </c:pt>
                <c:pt idx="2">
                  <c:v>125544913209835.78</c:v>
                </c:pt>
                <c:pt idx="3">
                  <c:v>204734781542193.75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049-4672-A8FD-0515949CB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488512"/>
        <c:axId val="99490432"/>
      </c:scatterChart>
      <c:valAx>
        <c:axId val="99488512"/>
        <c:scaling>
          <c:orientation val="minMax"/>
          <c:max val="300"/>
          <c:min val="1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 i="1" baseline="0" dirty="0" smtClean="0">
                    <a:effectLst/>
                  </a:rPr>
                  <a:t>T</a:t>
                </a:r>
                <a:r>
                  <a:rPr lang="en-GB" sz="1800" b="0" i="1" baseline="-25000" dirty="0" smtClean="0">
                    <a:effectLst/>
                  </a:rPr>
                  <a:t>a</a:t>
                </a:r>
                <a:r>
                  <a:rPr lang="en-GB" sz="1800" b="0" i="0" baseline="0" dirty="0" smtClean="0">
                    <a:effectLst/>
                  </a:rPr>
                  <a:t> (°C)</a:t>
                </a:r>
                <a:endParaRPr lang="en-GB" sz="20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490432"/>
        <c:crossesAt val="1.0000000000000004E-5"/>
        <c:crossBetween val="midCat"/>
      </c:valAx>
      <c:valAx>
        <c:axId val="99490432"/>
        <c:scaling>
          <c:logBase val="10"/>
          <c:orientation val="minMax"/>
          <c:min val="1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Capacity</a:t>
                </a:r>
                <a:r>
                  <a:rPr lang="en-GB" sz="1800" baseline="0" dirty="0"/>
                  <a:t> </a:t>
                </a:r>
                <a:r>
                  <a:rPr lang="en-GB" sz="1800" baseline="0" dirty="0" smtClean="0"/>
                  <a:t>(molecules/cm</a:t>
                </a:r>
                <a:r>
                  <a:rPr lang="en-GB" sz="1800" baseline="30000" dirty="0" smtClean="0"/>
                  <a:t>2</a:t>
                </a:r>
                <a:r>
                  <a:rPr lang="en-GB" sz="1800" baseline="0" dirty="0"/>
                  <a:t>)</a:t>
                </a:r>
                <a:endParaRPr lang="en-GB" sz="1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488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546483363103449"/>
          <c:y val="1.2625706560303941E-2"/>
          <c:w val="0.7502442019528256"/>
          <c:h val="0.15894858120242206"/>
        </c:manualLayout>
      </c:layout>
      <c:overlay val="0"/>
      <c:spPr>
        <a:solidFill>
          <a:schemeClr val="bg1"/>
        </a:solidFill>
        <a:ln w="12700"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SEY of 1mm Cu + NEG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As received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'[Cy160118CuZrTiV Summary.xlsx]Sheet1'!$A$3:$A$29</c:f>
              <c:numCache>
                <c:formatCode>General</c:formatCode>
                <c:ptCount val="27"/>
                <c:pt idx="0">
                  <c:v>982</c:v>
                </c:pt>
                <c:pt idx="1">
                  <c:v>982</c:v>
                </c:pt>
                <c:pt idx="2">
                  <c:v>932</c:v>
                </c:pt>
                <c:pt idx="3">
                  <c:v>882</c:v>
                </c:pt>
                <c:pt idx="4">
                  <c:v>832</c:v>
                </c:pt>
                <c:pt idx="5">
                  <c:v>782</c:v>
                </c:pt>
                <c:pt idx="6">
                  <c:v>732</c:v>
                </c:pt>
                <c:pt idx="7">
                  <c:v>682</c:v>
                </c:pt>
                <c:pt idx="8">
                  <c:v>632</c:v>
                </c:pt>
                <c:pt idx="9">
                  <c:v>582</c:v>
                </c:pt>
                <c:pt idx="10">
                  <c:v>532</c:v>
                </c:pt>
                <c:pt idx="11">
                  <c:v>482</c:v>
                </c:pt>
                <c:pt idx="12">
                  <c:v>432</c:v>
                </c:pt>
                <c:pt idx="13">
                  <c:v>382</c:v>
                </c:pt>
                <c:pt idx="14">
                  <c:v>357</c:v>
                </c:pt>
                <c:pt idx="15">
                  <c:v>332</c:v>
                </c:pt>
                <c:pt idx="16">
                  <c:v>307</c:v>
                </c:pt>
                <c:pt idx="17">
                  <c:v>282</c:v>
                </c:pt>
                <c:pt idx="18">
                  <c:v>257</c:v>
                </c:pt>
                <c:pt idx="19">
                  <c:v>232</c:v>
                </c:pt>
                <c:pt idx="20">
                  <c:v>207</c:v>
                </c:pt>
                <c:pt idx="21">
                  <c:v>182</c:v>
                </c:pt>
                <c:pt idx="22">
                  <c:v>157</c:v>
                </c:pt>
                <c:pt idx="23">
                  <c:v>132</c:v>
                </c:pt>
                <c:pt idx="24">
                  <c:v>107</c:v>
                </c:pt>
                <c:pt idx="25">
                  <c:v>82</c:v>
                </c:pt>
                <c:pt idx="26">
                  <c:v>62</c:v>
                </c:pt>
              </c:numCache>
            </c:numRef>
          </c:xVal>
          <c:yVal>
            <c:numRef>
              <c:f>'[Cy160118CuZrTiV Summary.xlsx]Sheet1'!$D$3:$D$29</c:f>
              <c:numCache>
                <c:formatCode>General</c:formatCode>
                <c:ptCount val="27"/>
                <c:pt idx="0">
                  <c:v>1.4139029999999999</c:v>
                </c:pt>
                <c:pt idx="1">
                  <c:v>1.4084140000000001</c:v>
                </c:pt>
                <c:pt idx="2">
                  <c:v>1.414374</c:v>
                </c:pt>
                <c:pt idx="3">
                  <c:v>1.4274480000000001</c:v>
                </c:pt>
                <c:pt idx="4">
                  <c:v>1.4408179999999999</c:v>
                </c:pt>
                <c:pt idx="5">
                  <c:v>1.4574400000000001</c:v>
                </c:pt>
                <c:pt idx="6">
                  <c:v>1.4776020000000001</c:v>
                </c:pt>
                <c:pt idx="7">
                  <c:v>1.5004090000000001</c:v>
                </c:pt>
                <c:pt idx="8">
                  <c:v>1.523358</c:v>
                </c:pt>
                <c:pt idx="9">
                  <c:v>1.5508139999999999</c:v>
                </c:pt>
                <c:pt idx="10">
                  <c:v>1.5762370000000001</c:v>
                </c:pt>
                <c:pt idx="11">
                  <c:v>1.6067260000000001</c:v>
                </c:pt>
                <c:pt idx="12">
                  <c:v>1.6365620000000001</c:v>
                </c:pt>
                <c:pt idx="13">
                  <c:v>1.6684589999999999</c:v>
                </c:pt>
                <c:pt idx="14">
                  <c:v>1.6823170000000001</c:v>
                </c:pt>
                <c:pt idx="15">
                  <c:v>1.696067</c:v>
                </c:pt>
                <c:pt idx="16">
                  <c:v>1.7030920000000001</c:v>
                </c:pt>
                <c:pt idx="17">
                  <c:v>1.7141409999999999</c:v>
                </c:pt>
                <c:pt idx="18">
                  <c:v>1.7157249999999999</c:v>
                </c:pt>
                <c:pt idx="19">
                  <c:v>1.7093469999999999</c:v>
                </c:pt>
                <c:pt idx="20">
                  <c:v>1.7366619999999999</c:v>
                </c:pt>
                <c:pt idx="21">
                  <c:v>1.7113940000000001</c:v>
                </c:pt>
                <c:pt idx="22">
                  <c:v>1.711722</c:v>
                </c:pt>
                <c:pt idx="23">
                  <c:v>1.6398299999999999</c:v>
                </c:pt>
                <c:pt idx="24">
                  <c:v>1.553458</c:v>
                </c:pt>
                <c:pt idx="25">
                  <c:v>1.4200250000000001</c:v>
                </c:pt>
                <c:pt idx="26">
                  <c:v>1.3000370000000001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7F-462B-97C6-62A3A1701B60}"/>
            </c:ext>
          </c:extLst>
        </c:ser>
        <c:ser>
          <c:idx val="1"/>
          <c:order val="1"/>
          <c:tx>
            <c:v>After heating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'[Cy160118CuZrTiV Summary.xlsx]Sheet1'!$G$3:$G$28</c:f>
              <c:numCache>
                <c:formatCode>General</c:formatCode>
                <c:ptCount val="26"/>
                <c:pt idx="0">
                  <c:v>982</c:v>
                </c:pt>
                <c:pt idx="1">
                  <c:v>932</c:v>
                </c:pt>
                <c:pt idx="2">
                  <c:v>882</c:v>
                </c:pt>
                <c:pt idx="3">
                  <c:v>832</c:v>
                </c:pt>
                <c:pt idx="4">
                  <c:v>782</c:v>
                </c:pt>
                <c:pt idx="5">
                  <c:v>732</c:v>
                </c:pt>
                <c:pt idx="6">
                  <c:v>682</c:v>
                </c:pt>
                <c:pt idx="7">
                  <c:v>632</c:v>
                </c:pt>
                <c:pt idx="8">
                  <c:v>582</c:v>
                </c:pt>
                <c:pt idx="9">
                  <c:v>532</c:v>
                </c:pt>
                <c:pt idx="10">
                  <c:v>482</c:v>
                </c:pt>
                <c:pt idx="11">
                  <c:v>432</c:v>
                </c:pt>
                <c:pt idx="12">
                  <c:v>382</c:v>
                </c:pt>
                <c:pt idx="13">
                  <c:v>357</c:v>
                </c:pt>
                <c:pt idx="14">
                  <c:v>332</c:v>
                </c:pt>
                <c:pt idx="15">
                  <c:v>307</c:v>
                </c:pt>
                <c:pt idx="16">
                  <c:v>282</c:v>
                </c:pt>
                <c:pt idx="17">
                  <c:v>257</c:v>
                </c:pt>
                <c:pt idx="18">
                  <c:v>232</c:v>
                </c:pt>
                <c:pt idx="19">
                  <c:v>207</c:v>
                </c:pt>
                <c:pt idx="20">
                  <c:v>182</c:v>
                </c:pt>
                <c:pt idx="21">
                  <c:v>157</c:v>
                </c:pt>
                <c:pt idx="22">
                  <c:v>132</c:v>
                </c:pt>
                <c:pt idx="23">
                  <c:v>107</c:v>
                </c:pt>
                <c:pt idx="24">
                  <c:v>82</c:v>
                </c:pt>
                <c:pt idx="25">
                  <c:v>62</c:v>
                </c:pt>
              </c:numCache>
            </c:numRef>
          </c:xVal>
          <c:yVal>
            <c:numRef>
              <c:f>'[Cy160118CuZrTiV Summary.xlsx]Sheet1'!$J$3:$J$28</c:f>
              <c:numCache>
                <c:formatCode>General</c:formatCode>
                <c:ptCount val="26"/>
                <c:pt idx="0">
                  <c:v>0.99746100000000004</c:v>
                </c:pt>
                <c:pt idx="1">
                  <c:v>1.005768</c:v>
                </c:pt>
                <c:pt idx="2">
                  <c:v>1.0142819999999999</c:v>
                </c:pt>
                <c:pt idx="3">
                  <c:v>1.0228429999999999</c:v>
                </c:pt>
                <c:pt idx="4">
                  <c:v>1.0315449999999999</c:v>
                </c:pt>
                <c:pt idx="5">
                  <c:v>1.0404119999999999</c:v>
                </c:pt>
                <c:pt idx="6">
                  <c:v>1.0494220000000001</c:v>
                </c:pt>
                <c:pt idx="7">
                  <c:v>1.058235</c:v>
                </c:pt>
                <c:pt idx="8">
                  <c:v>1.067347</c:v>
                </c:pt>
                <c:pt idx="9">
                  <c:v>1.0758760000000001</c:v>
                </c:pt>
                <c:pt idx="10">
                  <c:v>1.0842959999999999</c:v>
                </c:pt>
                <c:pt idx="11">
                  <c:v>1.0914459999999999</c:v>
                </c:pt>
                <c:pt idx="12">
                  <c:v>1.0971900000000001</c:v>
                </c:pt>
                <c:pt idx="13">
                  <c:v>1.0991029999999999</c:v>
                </c:pt>
                <c:pt idx="14">
                  <c:v>1.100182</c:v>
                </c:pt>
                <c:pt idx="15">
                  <c:v>1.09989</c:v>
                </c:pt>
                <c:pt idx="16">
                  <c:v>1.0978859999999999</c:v>
                </c:pt>
                <c:pt idx="17">
                  <c:v>1.0928789999999999</c:v>
                </c:pt>
                <c:pt idx="18">
                  <c:v>1.0839589999999999</c:v>
                </c:pt>
                <c:pt idx="19">
                  <c:v>1.07219</c:v>
                </c:pt>
                <c:pt idx="20">
                  <c:v>1.052451</c:v>
                </c:pt>
                <c:pt idx="21">
                  <c:v>1.034891</c:v>
                </c:pt>
                <c:pt idx="22">
                  <c:v>0.99314899999999995</c:v>
                </c:pt>
                <c:pt idx="23">
                  <c:v>0.93510499999999996</c:v>
                </c:pt>
                <c:pt idx="24">
                  <c:v>0.86571600000000004</c:v>
                </c:pt>
                <c:pt idx="25">
                  <c:v>0.78831700000000005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7F-462B-97C6-62A3A1701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014544"/>
        <c:axId val="334016504"/>
      </c:scatterChart>
      <c:valAx>
        <c:axId val="334014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Energy (eV)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16504"/>
        <c:crosses val="autoZero"/>
        <c:crossBetween val="midCat"/>
      </c:valAx>
      <c:valAx>
        <c:axId val="33401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014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SEY of 2mm Cu + NEG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As reveived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'[14202018CuTiZrVHf Summary.xlsx]Sheet1'!$A$3:$A$28</c:f>
              <c:numCache>
                <c:formatCode>General</c:formatCode>
                <c:ptCount val="26"/>
                <c:pt idx="0">
                  <c:v>982</c:v>
                </c:pt>
                <c:pt idx="1">
                  <c:v>932</c:v>
                </c:pt>
                <c:pt idx="2">
                  <c:v>882</c:v>
                </c:pt>
                <c:pt idx="3">
                  <c:v>832</c:v>
                </c:pt>
                <c:pt idx="4">
                  <c:v>782</c:v>
                </c:pt>
                <c:pt idx="5">
                  <c:v>732</c:v>
                </c:pt>
                <c:pt idx="6">
                  <c:v>682</c:v>
                </c:pt>
                <c:pt idx="7">
                  <c:v>632</c:v>
                </c:pt>
                <c:pt idx="8">
                  <c:v>582</c:v>
                </c:pt>
                <c:pt idx="9">
                  <c:v>532</c:v>
                </c:pt>
                <c:pt idx="10">
                  <c:v>482</c:v>
                </c:pt>
                <c:pt idx="11">
                  <c:v>432</c:v>
                </c:pt>
                <c:pt idx="12">
                  <c:v>382</c:v>
                </c:pt>
                <c:pt idx="13">
                  <c:v>332</c:v>
                </c:pt>
                <c:pt idx="14">
                  <c:v>307</c:v>
                </c:pt>
                <c:pt idx="15">
                  <c:v>357</c:v>
                </c:pt>
                <c:pt idx="16">
                  <c:v>282</c:v>
                </c:pt>
                <c:pt idx="17">
                  <c:v>257</c:v>
                </c:pt>
                <c:pt idx="18">
                  <c:v>232</c:v>
                </c:pt>
                <c:pt idx="19">
                  <c:v>207</c:v>
                </c:pt>
                <c:pt idx="20">
                  <c:v>182</c:v>
                </c:pt>
                <c:pt idx="21">
                  <c:v>157</c:v>
                </c:pt>
                <c:pt idx="22">
                  <c:v>132</c:v>
                </c:pt>
                <c:pt idx="23">
                  <c:v>107</c:v>
                </c:pt>
                <c:pt idx="24">
                  <c:v>82</c:v>
                </c:pt>
                <c:pt idx="25">
                  <c:v>62</c:v>
                </c:pt>
              </c:numCache>
            </c:numRef>
          </c:xVal>
          <c:yVal>
            <c:numRef>
              <c:f>'[14202018CuTiZrVHf Summary.xlsx]Sheet1'!$D$3:$D$28</c:f>
              <c:numCache>
                <c:formatCode>General</c:formatCode>
                <c:ptCount val="26"/>
                <c:pt idx="0">
                  <c:v>1.1449590000000001</c:v>
                </c:pt>
                <c:pt idx="1">
                  <c:v>1.153867</c:v>
                </c:pt>
                <c:pt idx="2">
                  <c:v>1.1652670000000001</c:v>
                </c:pt>
                <c:pt idx="3">
                  <c:v>1.177395</c:v>
                </c:pt>
                <c:pt idx="4">
                  <c:v>1.1918010000000001</c:v>
                </c:pt>
                <c:pt idx="5">
                  <c:v>1.2073560000000001</c:v>
                </c:pt>
                <c:pt idx="6">
                  <c:v>1.224272</c:v>
                </c:pt>
                <c:pt idx="7">
                  <c:v>1.2441040000000001</c:v>
                </c:pt>
                <c:pt idx="8">
                  <c:v>1.265182</c:v>
                </c:pt>
                <c:pt idx="9">
                  <c:v>1.285148</c:v>
                </c:pt>
                <c:pt idx="10">
                  <c:v>1.3104039999999999</c:v>
                </c:pt>
                <c:pt idx="11">
                  <c:v>1.3369150000000001</c:v>
                </c:pt>
                <c:pt idx="12">
                  <c:v>1.3630930000000001</c:v>
                </c:pt>
                <c:pt idx="13">
                  <c:v>1.387535</c:v>
                </c:pt>
                <c:pt idx="14">
                  <c:v>1.3976459999999999</c:v>
                </c:pt>
                <c:pt idx="15">
                  <c:v>1.3755120000000001</c:v>
                </c:pt>
                <c:pt idx="16">
                  <c:v>1.4047130000000001</c:v>
                </c:pt>
                <c:pt idx="17">
                  <c:v>1.4091359999999999</c:v>
                </c:pt>
                <c:pt idx="18">
                  <c:v>1.4078280000000001</c:v>
                </c:pt>
                <c:pt idx="19">
                  <c:v>1.4020630000000001</c:v>
                </c:pt>
                <c:pt idx="20">
                  <c:v>1.3818010000000001</c:v>
                </c:pt>
                <c:pt idx="21">
                  <c:v>1.374976</c:v>
                </c:pt>
                <c:pt idx="22">
                  <c:v>1.3220719999999999</c:v>
                </c:pt>
                <c:pt idx="23">
                  <c:v>1.2512449999999999</c:v>
                </c:pt>
                <c:pt idx="24">
                  <c:v>1.149394</c:v>
                </c:pt>
                <c:pt idx="25">
                  <c:v>1.050268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19-4DCC-BD6D-5DC527653D6B}"/>
            </c:ext>
          </c:extLst>
        </c:ser>
        <c:ser>
          <c:idx val="1"/>
          <c:order val="1"/>
          <c:tx>
            <c:v>After heating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'[14202018CuTiZrVHf Summary.xlsx]Sheet1'!$F$3:$F$28</c:f>
              <c:numCache>
                <c:formatCode>General</c:formatCode>
                <c:ptCount val="26"/>
                <c:pt idx="0">
                  <c:v>982</c:v>
                </c:pt>
                <c:pt idx="1">
                  <c:v>932</c:v>
                </c:pt>
                <c:pt idx="2">
                  <c:v>882</c:v>
                </c:pt>
                <c:pt idx="3">
                  <c:v>832</c:v>
                </c:pt>
                <c:pt idx="4">
                  <c:v>782</c:v>
                </c:pt>
                <c:pt idx="5">
                  <c:v>732</c:v>
                </c:pt>
                <c:pt idx="6">
                  <c:v>682</c:v>
                </c:pt>
                <c:pt idx="7">
                  <c:v>632</c:v>
                </c:pt>
                <c:pt idx="8">
                  <c:v>582</c:v>
                </c:pt>
                <c:pt idx="9">
                  <c:v>532</c:v>
                </c:pt>
                <c:pt idx="10">
                  <c:v>482</c:v>
                </c:pt>
                <c:pt idx="11">
                  <c:v>432</c:v>
                </c:pt>
                <c:pt idx="12">
                  <c:v>382</c:v>
                </c:pt>
                <c:pt idx="13">
                  <c:v>357</c:v>
                </c:pt>
                <c:pt idx="14">
                  <c:v>332</c:v>
                </c:pt>
                <c:pt idx="15">
                  <c:v>307</c:v>
                </c:pt>
                <c:pt idx="16">
                  <c:v>282</c:v>
                </c:pt>
                <c:pt idx="17">
                  <c:v>257</c:v>
                </c:pt>
                <c:pt idx="18">
                  <c:v>232</c:v>
                </c:pt>
                <c:pt idx="19">
                  <c:v>207</c:v>
                </c:pt>
                <c:pt idx="20">
                  <c:v>182</c:v>
                </c:pt>
                <c:pt idx="21">
                  <c:v>157</c:v>
                </c:pt>
                <c:pt idx="22">
                  <c:v>132</c:v>
                </c:pt>
                <c:pt idx="23">
                  <c:v>107</c:v>
                </c:pt>
                <c:pt idx="24">
                  <c:v>82</c:v>
                </c:pt>
                <c:pt idx="25">
                  <c:v>62</c:v>
                </c:pt>
              </c:numCache>
            </c:numRef>
          </c:xVal>
          <c:yVal>
            <c:numRef>
              <c:f>'[14202018CuTiZrVHf Summary.xlsx]Sheet1'!$I$3:$I$28</c:f>
              <c:numCache>
                <c:formatCode>General</c:formatCode>
                <c:ptCount val="26"/>
                <c:pt idx="0">
                  <c:v>0.91515000000000002</c:v>
                </c:pt>
                <c:pt idx="1">
                  <c:v>0.925369</c:v>
                </c:pt>
                <c:pt idx="2">
                  <c:v>0.93515400000000004</c:v>
                </c:pt>
                <c:pt idx="3">
                  <c:v>0.94513599999999998</c:v>
                </c:pt>
                <c:pt idx="4">
                  <c:v>0.95508000000000004</c:v>
                </c:pt>
                <c:pt idx="5">
                  <c:v>0.96533000000000002</c:v>
                </c:pt>
                <c:pt idx="6">
                  <c:v>0.97598300000000004</c:v>
                </c:pt>
                <c:pt idx="7">
                  <c:v>0.98736900000000005</c:v>
                </c:pt>
                <c:pt idx="8">
                  <c:v>0.998834</c:v>
                </c:pt>
                <c:pt idx="9">
                  <c:v>1.011036</c:v>
                </c:pt>
                <c:pt idx="10">
                  <c:v>1.0233049999999999</c:v>
                </c:pt>
                <c:pt idx="11">
                  <c:v>1.0350459999999999</c:v>
                </c:pt>
                <c:pt idx="12">
                  <c:v>1.0453220000000001</c:v>
                </c:pt>
                <c:pt idx="13">
                  <c:v>1.049482</c:v>
                </c:pt>
                <c:pt idx="14">
                  <c:v>1.0527629999999999</c:v>
                </c:pt>
                <c:pt idx="15">
                  <c:v>1.0546990000000001</c:v>
                </c:pt>
                <c:pt idx="16">
                  <c:v>1.0546690000000001</c:v>
                </c:pt>
                <c:pt idx="17">
                  <c:v>1.0506139999999999</c:v>
                </c:pt>
                <c:pt idx="18">
                  <c:v>1.0423340000000001</c:v>
                </c:pt>
                <c:pt idx="19">
                  <c:v>1.0311889999999999</c:v>
                </c:pt>
                <c:pt idx="20">
                  <c:v>1.011312</c:v>
                </c:pt>
                <c:pt idx="21">
                  <c:v>0.991927</c:v>
                </c:pt>
                <c:pt idx="22">
                  <c:v>0.94920400000000005</c:v>
                </c:pt>
                <c:pt idx="23">
                  <c:v>0.89152900000000002</c:v>
                </c:pt>
                <c:pt idx="24">
                  <c:v>0.82078099999999998</c:v>
                </c:pt>
                <c:pt idx="25">
                  <c:v>0.74377400000000005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19-4DCC-BD6D-5DC527653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888232"/>
        <c:axId val="387885096"/>
      </c:scatterChart>
      <c:valAx>
        <c:axId val="387888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Energy</a:t>
                </a:r>
                <a:r>
                  <a:rPr lang="en-GB" baseline="0"/>
                  <a:t> (eV)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885096"/>
        <c:crosses val="autoZero"/>
        <c:crossBetween val="midCat"/>
      </c:valAx>
      <c:valAx>
        <c:axId val="387885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888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Как я говорил вначале, мв развиваем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Новые технологии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. Например, мы занимаемся Оптимизацией неиспаряемых сорбирующих плёнок для вакуумных камер ускорителей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5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b="0" i="0" kern="1200" dirty="0" smtClean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90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0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0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Как я говорил вначале, мв развиваем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Новые технологии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. Например, мы занимаемся Оптимизацией неиспаряемых сорбирующих плёнок для вакуумных камер ускорителей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12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Как я говорил вначале, мв развиваем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Новые технологии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. Например, мы занимаемся Оптимизацией неиспаряемых сорбирующих плёнок для вакуумных камер ускорителей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3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D686-71E5-4F44-A57D-0BAFDCC81061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05C1-BC7B-4E8F-B3EB-9C4A771F3041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90DEF-AE01-49F0-ADA3-CAAEFE282DC4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36101-73CD-4657-829C-A1D399455EC0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DFBA-EF4C-4145-BF76-3253DC4DEC1E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43CD5-2B00-41BF-8BCC-03E1A63FE3BA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C8BC-CAD6-4E54-96E4-6A8B029C4EFA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80CB-07A4-4CC1-8D7B-FDD5A6A5743F}" type="datetime1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5324-1501-44D6-8362-ABAA270641AA}" type="datetime1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5D9B-D694-4203-8412-A2B230EE7069}" type="datetime1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3FEB-13A7-45DD-903D-3890ECF28D04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D754-F55F-43C3-A87F-93A2AFEA7E4E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BE17-F2B8-492D-B1F7-3CB35FEA4CD0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9D8C-645C-4766-916F-3A7FA515B0EB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09675-CFDA-4CF3-B2BB-FFDB6F913917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1"/>
            <a:ext cx="12192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96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8"/>
            <a:ext cx="103632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1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786048"/>
            <a:ext cx="10465163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1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72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5406-AC6B-4433-9C95-8610A937053D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08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7078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4"/>
            <a:ext cx="5386917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7885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30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2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77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12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5A493-CC07-40A6-9FE5-E63F58AEFF7E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861D-F039-4B22-9FE9-96B2D5CC72A7}" type="datetime1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B8AE-8ACF-401F-BFF0-F9FA19209580}" type="datetime1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830ED-730A-470A-B95C-81FE562732A8}" type="datetime1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A8C7-3AF7-4897-875B-3E825C826A3F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3631E-DB9B-414E-91BA-CBE53B45EBCA}" type="datetime1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9E23-7C65-4D13-8FBB-F687BF146217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5930A-F326-4916-A2B8-6449B3D80E53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4189"/>
          <a:stretch>
            <a:fillRect/>
          </a:stretch>
        </p:blipFill>
        <p:spPr bwMode="auto">
          <a:xfrm>
            <a:off x="1634067" y="5570538"/>
            <a:ext cx="10674351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1D2E4538-B193-494C-B233-0CA04D27E691}" type="datetime1">
              <a:rPr lang="en-US" smtClean="0"/>
              <a:t>9/27/2022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774DD436-2200-4654-B063-EF19C0935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12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emf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9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983" y="1988488"/>
            <a:ext cx="5544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NEG </a:t>
            </a:r>
            <a:r>
              <a:rPr lang="en-US" sz="2800" b="1" dirty="0" smtClean="0"/>
              <a:t>As </a:t>
            </a:r>
            <a:r>
              <a:rPr lang="en-US" sz="2800" b="1" dirty="0"/>
              <a:t>A</a:t>
            </a:r>
            <a:r>
              <a:rPr lang="en-US" sz="2800" b="1" dirty="0" smtClean="0"/>
              <a:t>n </a:t>
            </a:r>
            <a:r>
              <a:rPr lang="en-US" sz="2800" b="1" dirty="0" smtClean="0"/>
              <a:t>A</a:t>
            </a:r>
            <a:r>
              <a:rPr lang="en-US" sz="2800" b="1" dirty="0" smtClean="0"/>
              <a:t>nti-</a:t>
            </a:r>
            <a:r>
              <a:rPr lang="en-US" sz="2800" b="1" dirty="0" err="1"/>
              <a:t>M</a:t>
            </a:r>
            <a:r>
              <a:rPr lang="en-US" sz="2800" b="1" dirty="0" err="1" smtClean="0"/>
              <a:t>ultipactoring</a:t>
            </a:r>
            <a:r>
              <a:rPr lang="en-US" sz="2800" b="1" dirty="0" smtClean="0"/>
              <a:t> </a:t>
            </a:r>
            <a:r>
              <a:rPr lang="en-US" sz="2800" b="1" dirty="0"/>
              <a:t>C</a:t>
            </a:r>
            <a:r>
              <a:rPr lang="en-US" sz="2800" b="1" dirty="0" smtClean="0"/>
              <a:t>oating</a:t>
            </a:r>
            <a:r>
              <a:rPr lang="en-US" sz="2800" b="1" dirty="0"/>
              <a:t>: </a:t>
            </a:r>
            <a:r>
              <a:rPr lang="en-US" sz="2800" b="1" dirty="0"/>
              <a:t>P</a:t>
            </a:r>
            <a:r>
              <a:rPr lang="en-US" sz="2800" b="1" dirty="0" smtClean="0"/>
              <a:t>ro </a:t>
            </a:r>
            <a:r>
              <a:rPr lang="en-US" sz="2800" b="1" dirty="0" smtClean="0"/>
              <a:t>&amp; </a:t>
            </a:r>
            <a:r>
              <a:rPr lang="en-US" sz="2800" b="1" dirty="0" smtClean="0"/>
              <a:t>Cons</a:t>
            </a:r>
            <a:r>
              <a:rPr lang="en-US" sz="2800" b="1" dirty="0"/>
              <a:t>, </a:t>
            </a:r>
            <a:r>
              <a:rPr lang="en-US" sz="2800" b="1" dirty="0" smtClean="0"/>
              <a:t>Present </a:t>
            </a:r>
            <a:r>
              <a:rPr lang="en-US" sz="2800" b="1" dirty="0"/>
              <a:t>L</a:t>
            </a:r>
            <a:r>
              <a:rPr lang="en-US" sz="2800" b="1" dirty="0" smtClean="0"/>
              <a:t>imitations </a:t>
            </a:r>
            <a:r>
              <a:rPr lang="en-US" sz="2800" b="1" dirty="0"/>
              <a:t>&amp; </a:t>
            </a:r>
            <a:r>
              <a:rPr lang="en-US" sz="2800" b="1" dirty="0" smtClean="0"/>
              <a:t>Possible </a:t>
            </a:r>
            <a:r>
              <a:rPr lang="en-US" sz="2800" b="1" dirty="0" smtClean="0"/>
              <a:t>D</a:t>
            </a:r>
            <a:r>
              <a:rPr lang="en-US" sz="2800" b="1" dirty="0" smtClean="0"/>
              <a:t>evelopments/Applications </a:t>
            </a:r>
            <a:r>
              <a:rPr lang="en-US" sz="2800" b="1" dirty="0"/>
              <a:t>F</a:t>
            </a:r>
            <a:r>
              <a:rPr lang="en-US" sz="2800" b="1" dirty="0" smtClean="0"/>
              <a:t>or Future </a:t>
            </a:r>
            <a:r>
              <a:rPr lang="en-US" sz="2800" b="1" dirty="0"/>
              <a:t>M</a:t>
            </a:r>
            <a:r>
              <a:rPr lang="en-US" sz="2800" b="1" dirty="0" smtClean="0"/>
              <a:t>achines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8876" y="4383473"/>
            <a:ext cx="8010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Reza Valizadeh, Oleg Malyshev, Adrian Hannah, </a:t>
            </a:r>
            <a:r>
              <a:rPr lang="en-GB" sz="2000" b="1" dirty="0" err="1" smtClean="0"/>
              <a:t>Sihui</a:t>
            </a:r>
            <a:r>
              <a:rPr lang="en-GB" sz="2000" b="1" dirty="0" smtClean="0"/>
              <a:t> </a:t>
            </a:r>
            <a:r>
              <a:rPr lang="en-GB" sz="2000" b="1" dirty="0"/>
              <a:t>W</a:t>
            </a:r>
            <a:r>
              <a:rPr lang="en-GB" sz="2000" b="1" dirty="0" smtClean="0"/>
              <a:t>ang, </a:t>
            </a:r>
          </a:p>
          <a:p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1E5DF8"/>
                </a:solidFill>
              </a:rPr>
              <a:t>ASTeC Daresbury  Laboratory</a:t>
            </a:r>
          </a:p>
          <a:p>
            <a:r>
              <a:rPr lang="en-GB" sz="2000" b="1" dirty="0" smtClean="0"/>
              <a:t>Patrick Krkotic, Montse Pont, J.M O’Callaghan</a:t>
            </a:r>
          </a:p>
          <a:p>
            <a:r>
              <a:rPr lang="en-GB" sz="2000" b="1" dirty="0" smtClean="0">
                <a:solidFill>
                  <a:srgbClr val="1E5DF8"/>
                </a:solidFill>
              </a:rPr>
              <a:t>ALBA </a:t>
            </a:r>
            <a:r>
              <a:rPr lang="en-GB" sz="2000" b="1" dirty="0" smtClean="0">
                <a:solidFill>
                  <a:srgbClr val="1E5DF8"/>
                </a:solidFill>
              </a:rPr>
              <a:t>S</a:t>
            </a:r>
            <a:r>
              <a:rPr lang="en-GB" sz="2000" b="1" dirty="0" smtClean="0">
                <a:solidFill>
                  <a:srgbClr val="1E5DF8"/>
                </a:solidFill>
              </a:rPr>
              <a:t>ynchrotron</a:t>
            </a:r>
          </a:p>
          <a:p>
            <a:r>
              <a:rPr lang="en-GB" sz="2000" b="1" dirty="0" smtClean="0"/>
              <a:t>Gao-Yu Hsiung</a:t>
            </a:r>
          </a:p>
          <a:p>
            <a:r>
              <a:rPr lang="en-GB" sz="2000" b="1" dirty="0" smtClean="0">
                <a:solidFill>
                  <a:srgbClr val="1E5DF8"/>
                </a:solidFill>
              </a:rPr>
              <a:t>Taiwan Light source</a:t>
            </a:r>
          </a:p>
          <a:p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020" y="164571"/>
            <a:ext cx="3277440" cy="12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6508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 Binary and Ternary Alloy NEG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5755-4674-4949-A1C8-C74065B6BFA9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TiV-a-1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99" y="1042904"/>
            <a:ext cx="3200401" cy="2400301"/>
          </a:xfrm>
          <a:prstGeom prst="rect">
            <a:avLst/>
          </a:prstGeom>
        </p:spPr>
      </p:pic>
      <p:pic>
        <p:nvPicPr>
          <p:cNvPr id="8" name="Content Placeholder 3" descr="TiZr  100k sp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8904" y="863600"/>
            <a:ext cx="2990470" cy="2493305"/>
          </a:xfrm>
          <a:prstGeom prst="rect">
            <a:avLst/>
          </a:prstGeom>
        </p:spPr>
      </p:pic>
      <p:pic>
        <p:nvPicPr>
          <p:cNvPr id="9" name="Content Placeholder 3" descr="100k cx sp01 ZrV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369679" y="1042905"/>
            <a:ext cx="3245147" cy="2433861"/>
          </a:xfrm>
        </p:spPr>
      </p:pic>
      <p:pic>
        <p:nvPicPr>
          <p:cNvPr id="10" name="Picture 9" descr="PVD 14 08 08 SS CX SE2 TiZrV alloy latge coi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199" y="3683739"/>
            <a:ext cx="3263503" cy="1947556"/>
          </a:xfrm>
          <a:prstGeom prst="rect">
            <a:avLst/>
          </a:prstGeom>
        </p:spPr>
      </p:pic>
      <p:pic>
        <p:nvPicPr>
          <p:cNvPr id="11" name="Picture 10" descr="TiVZr 12-03-07-04 twisted wire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1937" y="3683739"/>
            <a:ext cx="3120630" cy="20256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9800" y="4892964"/>
            <a:ext cx="17255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Ti-</a:t>
            </a:r>
            <a:r>
              <a:rPr lang="en-GB" sz="1600" dirty="0" err="1" smtClean="0"/>
              <a:t>Zr</a:t>
            </a:r>
            <a:r>
              <a:rPr lang="en-GB" sz="1600" dirty="0" smtClean="0"/>
              <a:t>-V alloy wire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610600" y="3799657"/>
            <a:ext cx="19435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Ti</a:t>
            </a:r>
            <a:r>
              <a:rPr lang="en-GB" sz="1600" dirty="0" smtClean="0"/>
              <a:t>-</a:t>
            </a:r>
            <a:r>
              <a:rPr lang="en-GB" sz="1600" dirty="0" err="1" smtClean="0"/>
              <a:t>Zr</a:t>
            </a:r>
            <a:r>
              <a:rPr lang="en-GB" sz="1600" dirty="0" smtClean="0"/>
              <a:t>-V twisted wire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3258170" y="2679017"/>
            <a:ext cx="64645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 err="1" smtClean="0"/>
              <a:t>Ti</a:t>
            </a:r>
            <a:r>
              <a:rPr lang="en-GB" sz="2000" dirty="0" smtClean="0"/>
              <a:t>-V</a:t>
            </a:r>
            <a:endParaRPr lang="en-GB" sz="2000" dirty="0"/>
          </a:p>
        </p:txBody>
      </p:sp>
      <p:sp>
        <p:nvSpPr>
          <p:cNvPr id="16" name="Rectangle 15"/>
          <p:cNvSpPr/>
          <p:nvPr/>
        </p:nvSpPr>
        <p:spPr>
          <a:xfrm>
            <a:off x="6730695" y="2589187"/>
            <a:ext cx="71699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000" dirty="0" err="1" smtClean="0"/>
              <a:t>Ti-Zr</a:t>
            </a:r>
            <a:endParaRPr lang="en-GB" sz="2000" dirty="0"/>
          </a:p>
        </p:txBody>
      </p:sp>
      <p:sp>
        <p:nvSpPr>
          <p:cNvPr id="18" name="Rectangle 17"/>
          <p:cNvSpPr/>
          <p:nvPr/>
        </p:nvSpPr>
        <p:spPr>
          <a:xfrm>
            <a:off x="10630345" y="2672851"/>
            <a:ext cx="6832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000" dirty="0" err="1" smtClean="0"/>
              <a:t>Zr</a:t>
            </a:r>
            <a:r>
              <a:rPr lang="en-GB" sz="2000" dirty="0" smtClean="0"/>
              <a:t>-V</a:t>
            </a:r>
            <a:endParaRPr lang="en-GB" sz="2000" dirty="0"/>
          </a:p>
        </p:txBody>
      </p:sp>
      <p:pic>
        <p:nvPicPr>
          <p:cNvPr id="19" name="Picture 18" descr="F:\Second paper\graphs in second paper\TiZrV on the SS.ti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r="2578" b="2896"/>
          <a:stretch/>
        </p:blipFill>
        <p:spPr bwMode="auto">
          <a:xfrm>
            <a:off x="4217263" y="3356905"/>
            <a:ext cx="4072743" cy="2999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99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6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Quaternary </a:t>
            </a:r>
            <a:r>
              <a:rPr lang="en-GB" dirty="0" err="1" smtClean="0"/>
              <a:t>TiZrVHf</a:t>
            </a:r>
            <a:r>
              <a:rPr lang="en-GB" dirty="0" smtClean="0"/>
              <a:t> from Alloy rod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FEA7-5939-4DA3-9D15-C566279666F0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D:\Edwards\Reza\Edwards NEG TUBE\NEG tube 1_009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2700"/>
            <a:ext cx="2984499" cy="311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1282700"/>
            <a:ext cx="3086100" cy="337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47" y="1437216"/>
            <a:ext cx="4513385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515937" y="2575955"/>
            <a:ext cx="1063235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4400" b="1" dirty="0" smtClean="0">
                <a:solidFill>
                  <a:srgbClr val="996600"/>
                </a:solidFill>
              </a:rPr>
              <a:t>NEG Thin Film  Pumping Performance</a:t>
            </a:r>
            <a:endParaRPr lang="en-US" sz="4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6"/>
            <a:ext cx="10515600" cy="817096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Pumping properties measurement method</a:t>
            </a:r>
            <a:endParaRPr lang="en-GB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5938" y="820272"/>
            <a:ext cx="5114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Pumping properties of NEG coating measured: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E5DF8"/>
                </a:solidFill>
              </a:rPr>
              <a:t>a  pressure ratio P</a:t>
            </a:r>
            <a:r>
              <a:rPr lang="en-GB" baseline="-25000" dirty="0">
                <a:solidFill>
                  <a:srgbClr val="1E5DF8"/>
                </a:solidFill>
              </a:rPr>
              <a:t>2</a:t>
            </a:r>
            <a:r>
              <a:rPr lang="en-GB" dirty="0">
                <a:solidFill>
                  <a:srgbClr val="1E5DF8"/>
                </a:solidFill>
              </a:rPr>
              <a:t>/P</a:t>
            </a:r>
            <a:r>
              <a:rPr lang="en-GB" baseline="-25000" dirty="0">
                <a:solidFill>
                  <a:srgbClr val="1E5DF8"/>
                </a:solidFill>
              </a:rPr>
              <a:t>1</a:t>
            </a:r>
            <a:r>
              <a:rPr lang="en-GB" dirty="0">
                <a:solidFill>
                  <a:srgbClr val="1E5DF8"/>
                </a:solidFill>
              </a:rPr>
              <a:t> during </a:t>
            </a:r>
            <a:r>
              <a:rPr lang="en-GB" dirty="0" smtClean="0">
                <a:solidFill>
                  <a:srgbClr val="1E5DF8"/>
                </a:solidFill>
              </a:rPr>
              <a:t>H</a:t>
            </a:r>
            <a:r>
              <a:rPr lang="en-GB" baseline="-25000" dirty="0" smtClean="0">
                <a:solidFill>
                  <a:srgbClr val="1E5DF8"/>
                </a:solidFill>
              </a:rPr>
              <a:t>2</a:t>
            </a:r>
            <a:r>
              <a:rPr lang="en-GB" dirty="0" smtClean="0">
                <a:solidFill>
                  <a:srgbClr val="1E5DF8"/>
                </a:solidFill>
              </a:rPr>
              <a:t> and CO </a:t>
            </a:r>
            <a:r>
              <a:rPr lang="en-GB" dirty="0">
                <a:solidFill>
                  <a:srgbClr val="1E5DF8"/>
                </a:solidFill>
              </a:rPr>
              <a:t>injection </a:t>
            </a:r>
            <a:endParaRPr lang="en-GB" dirty="0" smtClean="0">
              <a:solidFill>
                <a:srgbClr val="1E5DF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obtain sticking probability </a:t>
            </a:r>
            <a:r>
              <a:rPr lang="en-GB" i="1" dirty="0" smtClean="0">
                <a:solidFill>
                  <a:srgbClr val="00B050"/>
                </a:solidFill>
                <a:sym typeface="Symbol" panose="05050102010706020507" pitchFamily="18" charset="2"/>
              </a:rPr>
              <a:t></a:t>
            </a:r>
            <a:r>
              <a:rPr lang="en-GB" dirty="0" smtClean="0">
                <a:solidFill>
                  <a:srgbClr val="00B050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amount of injected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obtain sorption capacity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918513" y="1485898"/>
            <a:ext cx="4515148" cy="838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The TPMC results for a pressure ratio P</a:t>
            </a:r>
            <a:r>
              <a:rPr lang="en-GB" sz="1600" baseline="-25000" dirty="0"/>
              <a:t>2</a:t>
            </a:r>
            <a:r>
              <a:rPr lang="en-GB" sz="1600" dirty="0"/>
              <a:t>/P</a:t>
            </a:r>
            <a:r>
              <a:rPr lang="en-GB" sz="1600" baseline="-25000" dirty="0"/>
              <a:t>1</a:t>
            </a:r>
            <a:r>
              <a:rPr lang="en-GB" sz="1600" dirty="0"/>
              <a:t> as a function of sticking probability </a:t>
            </a:r>
            <a:r>
              <a:rPr lang="en-GB" sz="1600" i="1" dirty="0" smtClean="0"/>
              <a:t>α</a:t>
            </a:r>
            <a:r>
              <a:rPr lang="en-GB" sz="1600" dirty="0" smtClean="0"/>
              <a:t> for a tube with d = 38 mm and L = 0.5 m</a:t>
            </a:r>
            <a:endParaRPr lang="en-GB" sz="1600" i="1" dirty="0"/>
          </a:p>
        </p:txBody>
      </p:sp>
      <p:pic>
        <p:nvPicPr>
          <p:cNvPr id="2050" name="Picture 2" descr="Fig 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2553186"/>
            <a:ext cx="5834865" cy="338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g 5-12 TPMC for NEG 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57" y="2439636"/>
            <a:ext cx="5055103" cy="36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0995-B850-433A-B591-BA9EA0983339}" type="datetime1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6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8925"/>
            <a:ext cx="10818091" cy="63240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Pumping performance of Various Studied NEG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3D8D-E012-49F2-BA80-646101947F99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914" y="713228"/>
            <a:ext cx="7956376" cy="513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836454" y="3654390"/>
            <a:ext cx="58198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FF0000"/>
                </a:solidFill>
              </a:rPr>
              <a:t>Ti</a:t>
            </a:r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n-GB" sz="2000" b="1" dirty="0" err="1" smtClean="0">
                <a:solidFill>
                  <a:srgbClr val="FF0000"/>
                </a:solidFill>
              </a:rPr>
              <a:t>Zr</a:t>
            </a:r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n-GB" sz="2000" b="1" dirty="0" err="1" smtClean="0">
                <a:solidFill>
                  <a:srgbClr val="FF0000"/>
                </a:solidFill>
              </a:rPr>
              <a:t>Hf</a:t>
            </a:r>
            <a:r>
              <a:rPr lang="en-GB" sz="2000" b="1" dirty="0" smtClean="0">
                <a:solidFill>
                  <a:srgbClr val="FF0000"/>
                </a:solidFill>
              </a:rPr>
              <a:t>-V </a:t>
            </a:r>
            <a:r>
              <a:rPr lang="en-GB" sz="2000" dirty="0" smtClean="0"/>
              <a:t>performed  the best </a:t>
            </a:r>
          </a:p>
          <a:p>
            <a:pPr marL="534988" indent="-358775"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  <a:sym typeface="Symbol" pitchFamily="18" charset="2"/>
              </a:rPr>
              <a:t>Activated at</a:t>
            </a:r>
            <a:r>
              <a:rPr lang="en-GB" dirty="0" smtClean="0">
                <a:solidFill>
                  <a:srgbClr val="00B050"/>
                </a:solidFill>
              </a:rPr>
              <a:t> 150-160 °C for a columnar film</a:t>
            </a:r>
          </a:p>
          <a:p>
            <a:pPr marL="534988" indent="-358775">
              <a:buFont typeface="Wingdings" panose="05000000000000000000" pitchFamily="2" charset="2"/>
              <a:buChar char="ü"/>
            </a:pP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</a:t>
            </a:r>
            <a:r>
              <a:rPr lang="en-GB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CO</a:t>
            </a: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  0.4, </a:t>
            </a:r>
            <a:r>
              <a:rPr lang="en-GB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CO2</a:t>
            </a: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  0.6, </a:t>
            </a:r>
            <a:r>
              <a:rPr lang="en-GB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H2</a:t>
            </a: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  0.03</a:t>
            </a:r>
          </a:p>
          <a:p>
            <a:pPr marL="176213"/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3333FF"/>
                </a:solidFill>
              </a:rPr>
              <a:t>Hf</a:t>
            </a:r>
            <a:r>
              <a:rPr lang="en-GB" sz="2000" b="1" dirty="0" smtClean="0">
                <a:solidFill>
                  <a:srgbClr val="3333FF"/>
                </a:solidFill>
              </a:rPr>
              <a:t>-</a:t>
            </a:r>
            <a:r>
              <a:rPr lang="en-GB" sz="2000" b="1" dirty="0" err="1" smtClean="0">
                <a:solidFill>
                  <a:srgbClr val="3333FF"/>
                </a:solidFill>
              </a:rPr>
              <a:t>Zr</a:t>
            </a:r>
            <a:r>
              <a:rPr lang="en-GB" sz="2000" b="1" dirty="0" smtClean="0">
                <a:solidFill>
                  <a:srgbClr val="3333FF"/>
                </a:solidFill>
              </a:rPr>
              <a:t>-V, </a:t>
            </a:r>
            <a:r>
              <a:rPr lang="en-GB" sz="2000" b="1" dirty="0" err="1" smtClean="0">
                <a:solidFill>
                  <a:srgbClr val="00B050"/>
                </a:solidFill>
              </a:rPr>
              <a:t>Ti-Zr-Hf</a:t>
            </a:r>
            <a:r>
              <a:rPr lang="en-GB" sz="2000" b="1" dirty="0" smtClean="0">
                <a:solidFill>
                  <a:srgbClr val="FF0000"/>
                </a:solidFill>
              </a:rPr>
              <a:t>, </a:t>
            </a:r>
            <a:r>
              <a:rPr lang="en-GB" sz="2000" b="1" dirty="0" err="1" smtClean="0">
                <a:solidFill>
                  <a:srgbClr val="7030A0"/>
                </a:solidFill>
              </a:rPr>
              <a:t>Ti</a:t>
            </a:r>
            <a:r>
              <a:rPr lang="en-GB" sz="2000" b="1" dirty="0" smtClean="0">
                <a:solidFill>
                  <a:srgbClr val="7030A0"/>
                </a:solidFill>
              </a:rPr>
              <a:t>-</a:t>
            </a:r>
            <a:r>
              <a:rPr lang="en-GB" sz="2000" b="1" dirty="0" err="1" smtClean="0">
                <a:solidFill>
                  <a:srgbClr val="7030A0"/>
                </a:solidFill>
              </a:rPr>
              <a:t>Hf</a:t>
            </a:r>
            <a:r>
              <a:rPr lang="en-GB" sz="2000" b="1" dirty="0" smtClean="0">
                <a:solidFill>
                  <a:srgbClr val="7030A0"/>
                </a:solidFill>
              </a:rPr>
              <a:t>-V</a:t>
            </a:r>
            <a:r>
              <a:rPr lang="en-GB" sz="2000" b="1" dirty="0" smtClean="0">
                <a:solidFill>
                  <a:srgbClr val="C00000"/>
                </a:solidFill>
              </a:rPr>
              <a:t> </a:t>
            </a:r>
            <a:r>
              <a:rPr lang="en-GB" sz="2000" dirty="0" smtClean="0"/>
              <a:t> and </a:t>
            </a:r>
            <a:r>
              <a:rPr lang="en-GB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</a:t>
            </a:r>
            <a:r>
              <a:rPr lang="en-GB" sz="2000" dirty="0" smtClean="0">
                <a:solidFill>
                  <a:srgbClr val="FF9900"/>
                </a:solidFill>
              </a:rPr>
              <a:t> </a:t>
            </a:r>
            <a:r>
              <a:rPr lang="en-GB" sz="2000" dirty="0" smtClean="0"/>
              <a:t>are comparable </a:t>
            </a:r>
            <a:r>
              <a:rPr lang="en-GB" sz="2000" dirty="0" smtClean="0">
                <a:solidFill>
                  <a:srgbClr val="E94D36"/>
                </a:solidFill>
              </a:rPr>
              <a:t>while </a:t>
            </a:r>
            <a:r>
              <a:rPr lang="en-GB" sz="2000" b="1" i="1" dirty="0" err="1" smtClean="0">
                <a:solidFill>
                  <a:srgbClr val="E94D36"/>
                </a:solidFill>
              </a:rPr>
              <a:t>Ti</a:t>
            </a:r>
            <a:r>
              <a:rPr lang="en-GB" sz="2000" b="1" i="1" dirty="0" smtClean="0">
                <a:solidFill>
                  <a:srgbClr val="E94D36"/>
                </a:solidFill>
              </a:rPr>
              <a:t>-</a:t>
            </a:r>
            <a:r>
              <a:rPr lang="en-GB" sz="2000" b="1" i="1" dirty="0" err="1" smtClean="0">
                <a:solidFill>
                  <a:srgbClr val="E94D36"/>
                </a:solidFill>
              </a:rPr>
              <a:t>Zr</a:t>
            </a:r>
            <a:r>
              <a:rPr lang="en-GB" sz="2000" b="1" i="1" dirty="0" smtClean="0">
                <a:solidFill>
                  <a:srgbClr val="E94D36"/>
                </a:solidFill>
              </a:rPr>
              <a:t>-V</a:t>
            </a:r>
            <a:r>
              <a:rPr lang="en-GB" sz="2000" i="1" dirty="0" smtClean="0">
                <a:solidFill>
                  <a:srgbClr val="E94D36"/>
                </a:solidFill>
              </a:rPr>
              <a:t> is lower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AC9554"/>
                </a:solidFill>
              </a:rPr>
              <a:t>Zr</a:t>
            </a:r>
            <a:r>
              <a:rPr lang="en-GB" sz="2000" b="1" dirty="0" smtClean="0">
                <a:solidFill>
                  <a:srgbClr val="AC9554"/>
                </a:solidFill>
              </a:rPr>
              <a:t>-V</a:t>
            </a:r>
            <a:r>
              <a:rPr lang="en-GB" sz="2000" dirty="0" smtClean="0"/>
              <a:t> is the best binary alloy (has the lowest activation temperature)</a:t>
            </a:r>
            <a:endParaRPr lang="en-GB" sz="2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1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2226"/>
            <a:ext cx="11170920" cy="64610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Pumping performance of Columnar vs Dense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4" y="995680"/>
            <a:ext cx="4633264" cy="351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73" y="989263"/>
            <a:ext cx="4842470" cy="351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3464" y="4784834"/>
            <a:ext cx="770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358775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B050"/>
                </a:solidFill>
                <a:sym typeface="Symbol" pitchFamily="18" charset="2"/>
              </a:rPr>
              <a:t>Columnar </a:t>
            </a:r>
            <a:r>
              <a:rPr lang="en-GB" dirty="0" err="1" smtClean="0">
                <a:solidFill>
                  <a:srgbClr val="00B050"/>
                </a:solidFill>
                <a:sym typeface="Symbol" pitchFamily="18" charset="2"/>
              </a:rPr>
              <a:t>Zr</a:t>
            </a:r>
            <a:r>
              <a:rPr lang="en-GB" dirty="0" smtClean="0">
                <a:solidFill>
                  <a:srgbClr val="00B050"/>
                </a:solidFill>
                <a:sym typeface="Symbol" pitchFamily="18" charset="2"/>
              </a:rPr>
              <a:t> is activated </a:t>
            </a:r>
            <a:r>
              <a:rPr lang="en-GB" dirty="0">
                <a:solidFill>
                  <a:srgbClr val="00B050"/>
                </a:solidFill>
                <a:sym typeface="Symbol" pitchFamily="18" charset="2"/>
              </a:rPr>
              <a:t>at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smtClean="0">
                <a:solidFill>
                  <a:srgbClr val="00B050"/>
                </a:solidFill>
              </a:rPr>
              <a:t>160 </a:t>
            </a:r>
            <a:r>
              <a:rPr lang="en-GB" dirty="0">
                <a:solidFill>
                  <a:srgbClr val="00B050"/>
                </a:solidFill>
              </a:rPr>
              <a:t>°</a:t>
            </a:r>
            <a:r>
              <a:rPr lang="en-GB" dirty="0" smtClean="0">
                <a:solidFill>
                  <a:srgbClr val="00B050"/>
                </a:solidFill>
              </a:rPr>
              <a:t>C, partial activation at 140 </a:t>
            </a:r>
            <a:r>
              <a:rPr lang="en-GB" dirty="0">
                <a:solidFill>
                  <a:srgbClr val="00B050"/>
                </a:solidFill>
              </a:rPr>
              <a:t>°</a:t>
            </a:r>
            <a:r>
              <a:rPr lang="en-GB" dirty="0" smtClean="0">
                <a:solidFill>
                  <a:srgbClr val="00B050"/>
                </a:solidFill>
              </a:rPr>
              <a:t>C activated for 20 hours 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0034" y="6003152"/>
            <a:ext cx="3260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i="1" dirty="0">
                <a:sym typeface="Symbol" pitchFamily="18" charset="2"/>
              </a:rPr>
              <a:t>R. Sirvinskaite et al. Vacuum </a:t>
            </a:r>
            <a:r>
              <a:rPr lang="da-DK" sz="1200" i="1" dirty="0" smtClean="0">
                <a:sym typeface="Symbol" pitchFamily="18" charset="2"/>
              </a:rPr>
              <a:t>179, 109510 </a:t>
            </a:r>
            <a:r>
              <a:rPr lang="da-DK" sz="1200" i="1" dirty="0">
                <a:sym typeface="Symbol" pitchFamily="18" charset="2"/>
              </a:rPr>
              <a:t>(2020) </a:t>
            </a:r>
            <a:r>
              <a:rPr lang="da-DK" sz="1200" i="1" dirty="0" smtClean="0">
                <a:sym typeface="Symbol" pitchFamily="18" charset="2"/>
              </a:rPr>
              <a:t>.</a:t>
            </a:r>
            <a:endParaRPr lang="en-GB" sz="1200" i="1" dirty="0">
              <a:sym typeface="Symbol" pitchFamily="18" charset="2"/>
            </a:endParaRPr>
          </a:p>
        </p:txBody>
      </p:sp>
      <p:sp>
        <p:nvSpPr>
          <p:cNvPr id="12" name="object 15"/>
          <p:cNvSpPr/>
          <p:nvPr/>
        </p:nvSpPr>
        <p:spPr>
          <a:xfrm>
            <a:off x="9464040" y="588625"/>
            <a:ext cx="2588399" cy="21561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9531374" y="4102971"/>
            <a:ext cx="2660626" cy="2425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4"/>
          <p:cNvSpPr/>
          <p:nvPr/>
        </p:nvSpPr>
        <p:spPr>
          <a:xfrm>
            <a:off x="7703127" y="4596183"/>
            <a:ext cx="1735270" cy="1439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/>
          <p:cNvSpPr/>
          <p:nvPr/>
        </p:nvSpPr>
        <p:spPr>
          <a:xfrm>
            <a:off x="10300467" y="2854693"/>
            <a:ext cx="1332808" cy="11383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1AEF-CDDD-4C43-8142-D2631E68E97E}" type="datetime1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6"/>
            <a:ext cx="10515600" cy="58572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/>
              <a:t>Effect of </a:t>
            </a:r>
            <a:r>
              <a:rPr lang="en-GB" sz="3600" dirty="0" smtClean="0"/>
              <a:t>activation</a:t>
            </a:r>
            <a:r>
              <a:rPr lang="en-GB" sz="4000" dirty="0" smtClean="0"/>
              <a:t> duration  and substrate</a:t>
            </a:r>
            <a:endParaRPr lang="en-GB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7156" y="588900"/>
            <a:ext cx="1159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The </a:t>
            </a:r>
            <a:r>
              <a:rPr lang="en-GB" b="1" dirty="0">
                <a:solidFill>
                  <a:srgbClr val="1E5DF8"/>
                </a:solidFill>
              </a:rPr>
              <a:t>NEG coating </a:t>
            </a:r>
            <a:r>
              <a:rPr lang="en-GB" dirty="0">
                <a:solidFill>
                  <a:srgbClr val="1E5DF8"/>
                </a:solidFill>
              </a:rPr>
              <a:t>activation </a:t>
            </a:r>
            <a:r>
              <a:rPr lang="en-GB" dirty="0" smtClean="0">
                <a:solidFill>
                  <a:srgbClr val="1E5DF8"/>
                </a:solidFill>
              </a:rPr>
              <a:t>is usually performed at chosen temperature for </a:t>
            </a:r>
            <a:r>
              <a:rPr lang="en-GB" dirty="0">
                <a:solidFill>
                  <a:srgbClr val="1E5DF8"/>
                </a:solidFill>
              </a:rPr>
              <a:t>24 hrs. </a:t>
            </a:r>
            <a:endParaRPr lang="en-GB" dirty="0" smtClean="0">
              <a:solidFill>
                <a:srgbClr val="1E5D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The activation </a:t>
            </a:r>
            <a:r>
              <a:rPr lang="en-GB" dirty="0">
                <a:solidFill>
                  <a:srgbClr val="1E5DF8"/>
                </a:solidFill>
              </a:rPr>
              <a:t>temperature can be reduced (</a:t>
            </a:r>
            <a:r>
              <a:rPr lang="en-GB" dirty="0" smtClean="0">
                <a:solidFill>
                  <a:srgbClr val="1E5DF8"/>
                </a:solidFill>
              </a:rPr>
              <a:t>within some </a:t>
            </a:r>
            <a:r>
              <a:rPr lang="en-GB" dirty="0">
                <a:solidFill>
                  <a:srgbClr val="1E5DF8"/>
                </a:solidFill>
              </a:rPr>
              <a:t>limits) by increasing </a:t>
            </a:r>
            <a:r>
              <a:rPr lang="en-GB" dirty="0" smtClean="0">
                <a:solidFill>
                  <a:srgbClr val="1E5DF8"/>
                </a:solidFill>
              </a:rPr>
              <a:t>the duration </a:t>
            </a:r>
            <a:r>
              <a:rPr lang="en-GB" dirty="0">
                <a:solidFill>
                  <a:srgbClr val="1E5DF8"/>
                </a:solidFill>
              </a:rPr>
              <a:t>of heating</a:t>
            </a:r>
            <a:r>
              <a:rPr lang="en-GB" dirty="0" smtClean="0">
                <a:solidFill>
                  <a:srgbClr val="1E5DF8"/>
                </a:solidFill>
              </a:rPr>
              <a:t>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960659" y="3629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075613" y="36230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7687" y="2423713"/>
            <a:ext cx="4219122" cy="34736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471" y="2538738"/>
            <a:ext cx="3899324" cy="33966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1772" y="2085159"/>
            <a:ext cx="391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Copper tube with dual dense/columnar NEG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5875" y="2114428"/>
            <a:ext cx="2896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Aluminium tube with dense NEG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1772" y="1382341"/>
            <a:ext cx="527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</a:t>
            </a:r>
            <a:r>
              <a:rPr lang="en-GB" dirty="0" smtClean="0"/>
              <a:t>samples </a:t>
            </a:r>
            <a:r>
              <a:rPr lang="en-GB" dirty="0"/>
              <a:t>(tubes with d= 36-38 mm, L = 0.5-m)</a:t>
            </a:r>
          </a:p>
          <a:p>
            <a:r>
              <a:rPr lang="en-GB" dirty="0" smtClean="0"/>
              <a:t>coated </a:t>
            </a:r>
            <a:r>
              <a:rPr lang="en-GB" dirty="0"/>
              <a:t>with </a:t>
            </a:r>
            <a:r>
              <a:rPr lang="en-GB" dirty="0" err="1"/>
              <a:t>TiZrV</a:t>
            </a:r>
            <a:r>
              <a:rPr lang="en-GB" dirty="0"/>
              <a:t> from an alloy </a:t>
            </a:r>
            <a:r>
              <a:rPr lang="en-GB" dirty="0" smtClean="0"/>
              <a:t>target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6349314" y="1332131"/>
            <a:ext cx="5004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NEG activations: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To 140, 160 and 180 </a:t>
            </a:r>
            <a:r>
              <a:rPr lang="en-GB" dirty="0" smtClean="0">
                <a:sym typeface="Symbol" panose="05050102010706020507" pitchFamily="18" charset="2"/>
              </a:rPr>
              <a:t>C for 24 h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To 140, 160 and 180 </a:t>
            </a:r>
            <a:r>
              <a:rPr lang="en-GB" dirty="0">
                <a:sym typeface="Symbol" panose="05050102010706020507" pitchFamily="18" charset="2"/>
              </a:rPr>
              <a:t>C for </a:t>
            </a:r>
            <a:r>
              <a:rPr lang="en-GB" dirty="0" smtClean="0">
                <a:sym typeface="Symbol" panose="05050102010706020507" pitchFamily="18" charset="2"/>
              </a:rPr>
              <a:t>168 </a:t>
            </a:r>
            <a:r>
              <a:rPr lang="en-GB" dirty="0">
                <a:sym typeface="Symbol" panose="05050102010706020507" pitchFamily="18" charset="2"/>
              </a:rPr>
              <a:t>h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8577795" y="2423713"/>
            <a:ext cx="354844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B050"/>
                </a:solidFill>
              </a:rPr>
              <a:t>Increasing </a:t>
            </a:r>
            <a:r>
              <a:rPr lang="en-GB" dirty="0">
                <a:solidFill>
                  <a:srgbClr val="00B050"/>
                </a:solidFill>
              </a:rPr>
              <a:t>the duration </a:t>
            </a:r>
            <a:r>
              <a:rPr lang="en-GB" dirty="0" smtClean="0">
                <a:solidFill>
                  <a:srgbClr val="00B050"/>
                </a:solidFill>
              </a:rPr>
              <a:t>of NEG </a:t>
            </a:r>
            <a:r>
              <a:rPr lang="en-GB" dirty="0">
                <a:solidFill>
                  <a:srgbClr val="00B050"/>
                </a:solidFill>
              </a:rPr>
              <a:t>activation at 160 °C can increase both sticking </a:t>
            </a:r>
            <a:r>
              <a:rPr lang="en-GB" dirty="0" smtClean="0">
                <a:solidFill>
                  <a:srgbClr val="00B050"/>
                </a:solidFill>
              </a:rPr>
              <a:t>probability and </a:t>
            </a:r>
            <a:r>
              <a:rPr lang="en-GB" dirty="0">
                <a:solidFill>
                  <a:srgbClr val="00B050"/>
                </a:solidFill>
              </a:rPr>
              <a:t>sorption capacity, and can potentially reach </a:t>
            </a:r>
            <a:r>
              <a:rPr lang="en-GB" dirty="0" smtClean="0">
                <a:solidFill>
                  <a:srgbClr val="00B050"/>
                </a:solidFill>
              </a:rPr>
              <a:t>the same pumping </a:t>
            </a:r>
            <a:r>
              <a:rPr lang="en-GB" dirty="0">
                <a:solidFill>
                  <a:srgbClr val="00B050"/>
                </a:solidFill>
              </a:rPr>
              <a:t>efficiency as a NEG coating activated </a:t>
            </a:r>
            <a:r>
              <a:rPr lang="en-GB" dirty="0" smtClean="0">
                <a:solidFill>
                  <a:srgbClr val="00B050"/>
                </a:solidFill>
              </a:rPr>
              <a:t>to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 smtClean="0">
                <a:solidFill>
                  <a:srgbClr val="00B050"/>
                </a:solidFill>
              </a:rPr>
              <a:t>180 </a:t>
            </a:r>
            <a:r>
              <a:rPr lang="en-GB" dirty="0">
                <a:solidFill>
                  <a:srgbClr val="00B050"/>
                </a:solidFill>
              </a:rPr>
              <a:t>°C for 24 </a:t>
            </a:r>
            <a:r>
              <a:rPr lang="en-GB" dirty="0" smtClean="0">
                <a:solidFill>
                  <a:srgbClr val="00B050"/>
                </a:solidFill>
              </a:rPr>
              <a:t>hrs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sz="1600" i="1" dirty="0" smtClean="0">
                <a:sym typeface="Symbol" pitchFamily="18" charset="2"/>
              </a:rPr>
              <a:t>E.A</a:t>
            </a:r>
            <a:r>
              <a:rPr lang="en-GB" sz="1600" i="1" dirty="0">
                <a:sym typeface="Symbol" pitchFamily="18" charset="2"/>
              </a:rPr>
              <a:t>. Marshall, </a:t>
            </a:r>
            <a:r>
              <a:rPr lang="en-GB" sz="1600" i="1" dirty="0" smtClean="0">
                <a:sym typeface="Symbol" pitchFamily="18" charset="2"/>
              </a:rPr>
              <a:t>et al. </a:t>
            </a:r>
            <a:r>
              <a:rPr lang="en-GB" sz="1600" i="1" dirty="0">
                <a:sym typeface="Symbol" pitchFamily="18" charset="2"/>
              </a:rPr>
              <a:t>In Proc. </a:t>
            </a:r>
            <a:r>
              <a:rPr lang="en-GB" sz="1600" i="1" dirty="0" smtClean="0">
                <a:sym typeface="Symbol" pitchFamily="18" charset="2"/>
              </a:rPr>
              <a:t>of IPAC'22</a:t>
            </a:r>
            <a:r>
              <a:rPr lang="en-GB" sz="1600" i="1" dirty="0">
                <a:sym typeface="Symbol" pitchFamily="18" charset="2"/>
              </a:rPr>
              <a:t>, </a:t>
            </a:r>
            <a:r>
              <a:rPr lang="en-GB" sz="1600" i="1" dirty="0" smtClean="0">
                <a:sym typeface="Symbol" pitchFamily="18" charset="2"/>
              </a:rPr>
              <a:t> </a:t>
            </a:r>
            <a:r>
              <a:rPr lang="en-GB" sz="1600" i="1" dirty="0">
                <a:sym typeface="Symbol" pitchFamily="18" charset="2"/>
              </a:rPr>
              <a:t>p. 1854.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710BF-711D-4B45-8BF9-075AF6CF79E8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515937" y="2575955"/>
            <a:ext cx="106692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dirty="0" smtClean="0">
                <a:solidFill>
                  <a:srgbClr val="996600"/>
                </a:solidFill>
              </a:rPr>
              <a:t>NEG ESD Measurement</a:t>
            </a:r>
            <a:endParaRPr lang="en-US" sz="4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76"/>
            <a:ext cx="10515600" cy="817096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ESD measurement method</a:t>
            </a:r>
            <a:endParaRPr lang="en-GB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6469" y="1241894"/>
            <a:ext cx="5656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E5DF8"/>
                </a:solidFill>
              </a:rPr>
              <a:t>A layout for ESD </a:t>
            </a:r>
            <a:r>
              <a:rPr lang="en-GB" dirty="0" smtClean="0">
                <a:solidFill>
                  <a:srgbClr val="1E5DF8"/>
                </a:solidFill>
              </a:rPr>
              <a:t>measurements: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</a:t>
            </a:r>
            <a:r>
              <a:rPr lang="en-GB" dirty="0"/>
              <a:t>tubular sample with vacuum conductance U</a:t>
            </a:r>
            <a:r>
              <a:rPr lang="en-GB" baseline="-25000" dirty="0"/>
              <a:t>s</a:t>
            </a:r>
            <a:r>
              <a:rPr lang="en-GB" dirty="0"/>
              <a:t>,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Partial pressure measurements: </a:t>
            </a:r>
            <a:r>
              <a:rPr lang="en-GB" dirty="0"/>
              <a:t>P</a:t>
            </a:r>
            <a:r>
              <a:rPr lang="en-GB" baseline="-25000" dirty="0"/>
              <a:t>1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/>
              <a:t>pressure </a:t>
            </a:r>
            <a:r>
              <a:rPr lang="en-GB" dirty="0" smtClean="0"/>
              <a:t>P</a:t>
            </a:r>
            <a:r>
              <a:rPr lang="en-GB" baseline="-25000" dirty="0" smtClean="0"/>
              <a:t>2</a:t>
            </a:r>
            <a:r>
              <a:rPr lang="en-GB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known  </a:t>
            </a:r>
            <a:r>
              <a:rPr lang="en-GB" dirty="0"/>
              <a:t>vacuum conductance U</a:t>
            </a:r>
            <a:r>
              <a:rPr lang="en-GB" baseline="-25000" dirty="0"/>
              <a:t>2</a:t>
            </a:r>
            <a:r>
              <a:rPr lang="en-GB" dirty="0"/>
              <a:t> and pumping speed S (or effective pumping speed </a:t>
            </a:r>
            <a:r>
              <a:rPr lang="en-GB" dirty="0" err="1"/>
              <a:t>S</a:t>
            </a:r>
            <a:r>
              <a:rPr lang="en-GB" baseline="-25000" dirty="0" err="1"/>
              <a:t>eff</a:t>
            </a:r>
            <a:r>
              <a:rPr lang="en-GB" dirty="0"/>
              <a:t>).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7261413" y="964823"/>
            <a:ext cx="4515148" cy="535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/>
              <a:t>The ESD yield, </a:t>
            </a:r>
            <a:r>
              <a:rPr lang="en-GB" sz="1600" i="1" dirty="0">
                <a:sym typeface="Symbol" panose="05050102010706020507" pitchFamily="18" charset="2"/>
              </a:rPr>
              <a:t></a:t>
            </a:r>
            <a:r>
              <a:rPr lang="en-GB" sz="1600" baseline="-25000" dirty="0"/>
              <a:t>M</a:t>
            </a:r>
            <a:r>
              <a:rPr lang="en-GB" sz="1600" dirty="0"/>
              <a:t>, is defined as a number of desorbed gas molecules per incident electron:</a:t>
            </a:r>
          </a:p>
        </p:txBody>
      </p:sp>
      <p:pic>
        <p:nvPicPr>
          <p:cNvPr id="3075" name="Picture 3" descr="Fig 4-16 ESD tube ri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9" y="2916051"/>
            <a:ext cx="6712762" cy="28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8157366" y="1690050"/>
          <a:ext cx="2723242" cy="794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523880" imgH="444240" progId="Equation.DSMT4">
                  <p:embed/>
                </p:oleObj>
              </mc:Choice>
              <mc:Fallback>
                <p:oleObj name="Equation" r:id="rId4" imgW="15238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57366" y="1690050"/>
                        <a:ext cx="2723242" cy="794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960659" y="3629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848600" y="4910138"/>
          <a:ext cx="3927475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3568680" imgH="977760" progId="Equation.DSMT4">
                  <p:embed/>
                </p:oleObj>
              </mc:Choice>
              <mc:Fallback>
                <p:oleObj name="Equation" r:id="rId6" imgW="3568680" imgH="97776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910138"/>
                        <a:ext cx="3927475" cy="1071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075613" y="36230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8058150" y="3468688"/>
          <a:ext cx="31734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8" imgW="2628720" imgH="469800" progId="Equation.DSMT4">
                  <p:embed/>
                </p:oleObj>
              </mc:Choice>
              <mc:Fallback>
                <p:oleObj name="Equation" r:id="rId8" imgW="2628720" imgH="469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150" y="3468688"/>
                        <a:ext cx="3173413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1"/>
          <p:cNvSpPr>
            <a:spLocks noGrp="1"/>
          </p:cNvSpPr>
          <p:nvPr>
            <p:ph sz="half" idx="2"/>
          </p:nvPr>
        </p:nvSpPr>
        <p:spPr>
          <a:xfrm>
            <a:off x="7652030" y="2916051"/>
            <a:ext cx="3834014" cy="412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For non-pumping sample (</a:t>
            </a:r>
            <a:r>
              <a:rPr lang="en-GB" sz="1600" i="1" dirty="0" smtClean="0">
                <a:sym typeface="Symbol" panose="05050102010706020507" pitchFamily="18" charset="2"/>
              </a:rPr>
              <a:t></a:t>
            </a:r>
            <a:r>
              <a:rPr lang="en-GB" sz="1600" dirty="0" smtClean="0">
                <a:sym typeface="Symbol" panose="05050102010706020507" pitchFamily="18" charset="2"/>
              </a:rPr>
              <a:t> = 0</a:t>
            </a:r>
            <a:r>
              <a:rPr lang="en-GB" sz="1600" dirty="0" smtClean="0"/>
              <a:t>):</a:t>
            </a:r>
            <a:endParaRPr lang="en-GB" sz="1600" dirty="0"/>
          </a:p>
        </p:txBody>
      </p:sp>
      <p:sp>
        <p:nvSpPr>
          <p:cNvPr id="20" name="Content Placeholder 11"/>
          <p:cNvSpPr>
            <a:spLocks noGrp="1"/>
          </p:cNvSpPr>
          <p:nvPr>
            <p:ph sz="half" idx="2"/>
          </p:nvPr>
        </p:nvSpPr>
        <p:spPr>
          <a:xfrm>
            <a:off x="7652030" y="4408494"/>
            <a:ext cx="3834014" cy="412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For pumping sample (</a:t>
            </a:r>
            <a:r>
              <a:rPr lang="en-GB" sz="1600" i="1" dirty="0" smtClean="0">
                <a:sym typeface="Symbol" panose="05050102010706020507" pitchFamily="18" charset="2"/>
              </a:rPr>
              <a:t></a:t>
            </a:r>
            <a:r>
              <a:rPr lang="en-GB" sz="1600" dirty="0" smtClean="0">
                <a:sym typeface="Symbol" panose="05050102010706020507" pitchFamily="18" charset="2"/>
              </a:rPr>
              <a:t> &gt; 0</a:t>
            </a:r>
            <a:r>
              <a:rPr lang="en-GB" sz="1600" dirty="0" smtClean="0"/>
              <a:t>):</a:t>
            </a:r>
            <a:endParaRPr lang="en-GB" sz="16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6C6B2-BDA2-4864-967A-2E42F71478E4}" type="datetime1">
              <a:rPr lang="en-US" smtClean="0"/>
              <a:t>9/27/2022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51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ESD Measurement of </a:t>
            </a:r>
            <a:r>
              <a:rPr lang="en-GB" dirty="0" err="1" smtClean="0"/>
              <a:t>TiZrVHf</a:t>
            </a:r>
            <a:r>
              <a:rPr lang="en-GB" dirty="0" smtClean="0"/>
              <a:t> on SS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6AE7-0E5F-4D3E-9087-F24A06A6588E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Fig 5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5" y="923636"/>
            <a:ext cx="7678475" cy="477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153400" y="1711532"/>
            <a:ext cx="3826274" cy="24136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1E5DF8"/>
                </a:solidFill>
              </a:rPr>
              <a:t>Electron stimulated desorption (ESD) measurements are quite simple and lower cost than on SR beamline  </a:t>
            </a:r>
            <a:endParaRPr lang="ru-RU" sz="1800" dirty="0" smtClean="0">
              <a:solidFill>
                <a:srgbClr val="1E5DF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1E5DF8"/>
                </a:solidFill>
              </a:rPr>
              <a:t>ESD results allows to compare behaviour of various NEG films at the conditions similar to particle accelerators</a:t>
            </a:r>
            <a:endParaRPr lang="ru-RU" sz="1800" dirty="0" smtClean="0">
              <a:solidFill>
                <a:srgbClr val="1E5DF8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8031566" y="4137460"/>
            <a:ext cx="3497288" cy="11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57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6633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152650" indent="-2714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1800" kern="0" dirty="0"/>
              <a:t>H</a:t>
            </a:r>
            <a:r>
              <a:rPr lang="en-GB" sz="1800" kern="0" baseline="-25000" dirty="0"/>
              <a:t>2</a:t>
            </a:r>
            <a:r>
              <a:rPr lang="en-GB" sz="1800" kern="0" dirty="0"/>
              <a:t> ESD is much lower than for 316 LN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kern="0" dirty="0"/>
              <a:t>Distributed pumping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kern="0" dirty="0"/>
              <a:t>=&gt; low pressure</a:t>
            </a:r>
          </a:p>
        </p:txBody>
      </p:sp>
    </p:spTree>
    <p:extLst>
      <p:ext uri="{BB962C8B-B14F-4D97-AF65-F5344CB8AC3E}">
        <p14:creationId xmlns:p14="http://schemas.microsoft.com/office/powerpoint/2010/main" val="324031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10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3BDA-5EA1-4E70-805B-8E7E10B744AC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50374" y="1750142"/>
            <a:ext cx="888031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Introduction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Non Evaporable Getter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s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ow SEY Thin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ilm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NEG Thin Film Pumping Performance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altLang="en-US" sz="2800" b="1" dirty="0">
                <a:solidFill>
                  <a:schemeClr val="accent3">
                    <a:lumMod val="75000"/>
                  </a:schemeClr>
                </a:solidFill>
              </a:rPr>
              <a:t>NEG ESD </a:t>
            </a:r>
            <a:r>
              <a:rPr lang="en-GB" altLang="en-US" sz="2800" b="1" dirty="0" smtClean="0">
                <a:solidFill>
                  <a:schemeClr val="accent3">
                    <a:lumMod val="75000"/>
                  </a:schemeClr>
                </a:solidFill>
              </a:rPr>
              <a:t>Measurement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Conducting NEG 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Coating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PSD 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Measurement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of Various NEG 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Combination</a:t>
            </a:r>
            <a:endParaRPr lang="en-US" sz="28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altLang="en-US" sz="2800" b="1" dirty="0">
              <a:solidFill>
                <a:srgbClr val="9966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16473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09" y="198872"/>
            <a:ext cx="10515600" cy="466148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>ESD from </a:t>
            </a:r>
            <a:r>
              <a:rPr lang="en-GB" sz="3600" dirty="0" err="1" smtClean="0"/>
              <a:t>Zr</a:t>
            </a:r>
            <a:r>
              <a:rPr lang="en-GB" sz="3600" dirty="0" smtClean="0"/>
              <a:t> Coating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B582-3DCC-45D8-8EDE-B688C38D60DA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b="49307"/>
          <a:stretch/>
        </p:blipFill>
        <p:spPr>
          <a:xfrm>
            <a:off x="618837" y="836229"/>
            <a:ext cx="7146636" cy="4986775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8153400" y="1811493"/>
            <a:ext cx="3459543" cy="30362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B050"/>
                </a:solidFill>
                <a:sym typeface="Symbol" pitchFamily="18" charset="2"/>
              </a:rPr>
              <a:t>ESD results </a:t>
            </a:r>
            <a:r>
              <a:rPr lang="en-GB" sz="2000" dirty="0">
                <a:solidFill>
                  <a:srgbClr val="00B050"/>
                </a:solidFill>
                <a:sym typeface="Symbol" pitchFamily="18" charset="2"/>
              </a:rPr>
              <a:t>for </a:t>
            </a:r>
            <a:r>
              <a:rPr lang="en-GB" sz="2000" dirty="0" err="1">
                <a:solidFill>
                  <a:srgbClr val="00B050"/>
                </a:solidFill>
                <a:sym typeface="Symbol" pitchFamily="18" charset="2"/>
              </a:rPr>
              <a:t>Zr</a:t>
            </a:r>
            <a:r>
              <a:rPr lang="en-GB" sz="2000" dirty="0">
                <a:solidFill>
                  <a:srgbClr val="00B050"/>
                </a:solidFill>
                <a:sym typeface="Symbol" pitchFamily="18" charset="2"/>
              </a:rPr>
              <a:t> are comparable with </a:t>
            </a:r>
            <a:r>
              <a:rPr lang="en-GB" sz="2000" dirty="0" err="1">
                <a:solidFill>
                  <a:srgbClr val="00B050"/>
                </a:solidFill>
                <a:sym typeface="Symbol" pitchFamily="18" charset="2"/>
              </a:rPr>
              <a:t>Ti</a:t>
            </a:r>
            <a:r>
              <a:rPr lang="en-GB" sz="2000" dirty="0">
                <a:solidFill>
                  <a:srgbClr val="00B050"/>
                </a:solidFill>
                <a:sym typeface="Symbol" pitchFamily="18" charset="2"/>
              </a:rPr>
              <a:t>-</a:t>
            </a:r>
            <a:r>
              <a:rPr lang="en-GB" sz="2000" dirty="0" err="1">
                <a:solidFill>
                  <a:srgbClr val="00B050"/>
                </a:solidFill>
                <a:sym typeface="Symbol" pitchFamily="18" charset="2"/>
              </a:rPr>
              <a:t>Zr</a:t>
            </a:r>
            <a:r>
              <a:rPr lang="en-GB" sz="2000" dirty="0">
                <a:solidFill>
                  <a:srgbClr val="00B050"/>
                </a:solidFill>
                <a:sym typeface="Symbol" pitchFamily="18" charset="2"/>
              </a:rPr>
              <a:t>-V NEG </a:t>
            </a:r>
            <a:r>
              <a:rPr lang="en-GB" sz="2000" dirty="0" smtClean="0">
                <a:solidFill>
                  <a:srgbClr val="00B050"/>
                </a:solidFill>
                <a:sym typeface="Symbol" pitchFamily="18" charset="2"/>
              </a:rPr>
              <a:t>coating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E94D36"/>
                </a:solidFill>
                <a:sym typeface="Symbol" pitchFamily="18" charset="2"/>
              </a:rPr>
              <a:t>Increasing activation temperature may result in higher ESD!</a:t>
            </a:r>
            <a:endParaRPr lang="en-GB" sz="2000" dirty="0">
              <a:solidFill>
                <a:srgbClr val="E94D36"/>
              </a:solidFill>
              <a:sym typeface="Symbol" pitchFamily="18" charset="2"/>
            </a:endParaRPr>
          </a:p>
          <a:p>
            <a:endParaRPr lang="en-GB" sz="2000" dirty="0">
              <a:sym typeface="Symbol" pitchFamily="18" charset="2"/>
            </a:endParaRPr>
          </a:p>
          <a:p>
            <a:r>
              <a:rPr lang="da-DK" sz="1200" i="1" dirty="0">
                <a:sym typeface="Symbol" pitchFamily="18" charset="2"/>
              </a:rPr>
              <a:t>R. Sirvinskaite et al. Vacuum </a:t>
            </a:r>
            <a:r>
              <a:rPr lang="da-DK" sz="1200" i="1" dirty="0" smtClean="0">
                <a:sym typeface="Symbol" pitchFamily="18" charset="2"/>
              </a:rPr>
              <a:t>179, 109510 </a:t>
            </a:r>
            <a:r>
              <a:rPr lang="da-DK" sz="1200" i="1" dirty="0">
                <a:sym typeface="Symbol" pitchFamily="18" charset="2"/>
              </a:rPr>
              <a:t>(2020) </a:t>
            </a:r>
            <a:endParaRPr lang="en-GB" sz="1200" i="1" dirty="0">
              <a:sym typeface="Symbol" pitchFamily="18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63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795485" y="2290862"/>
            <a:ext cx="1015884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NEG </a:t>
            </a:r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</a:rPr>
              <a:t>coating RF </a:t>
            </a:r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</a:rPr>
              <a:t>urface </a:t>
            </a:r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R</a:t>
            </a:r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</a:rPr>
              <a:t>esistance</a:t>
            </a:r>
            <a:endParaRPr lang="en-US" sz="44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653"/>
            <a:ext cx="10515600" cy="466147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>RF Surface Resistance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F5E9-218E-46E0-894E-D1454F289388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7145" y="1090325"/>
            <a:ext cx="5992907" cy="43548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chemeClr val="accent1"/>
                </a:solidFill>
              </a:rPr>
              <a:t>Beam </a:t>
            </a:r>
            <a:r>
              <a:rPr lang="en-GB" sz="2000" dirty="0">
                <a:solidFill>
                  <a:schemeClr val="accent1"/>
                </a:solidFill>
              </a:rPr>
              <a:t>image current on the beam chamber </a:t>
            </a:r>
            <a:r>
              <a:rPr lang="en-GB" sz="2000" dirty="0" smtClean="0">
                <a:solidFill>
                  <a:schemeClr val="accent1"/>
                </a:solidFill>
              </a:rPr>
              <a:t>surface has an RF </a:t>
            </a:r>
            <a:r>
              <a:rPr lang="en-GB" sz="2000" dirty="0">
                <a:solidFill>
                  <a:schemeClr val="accent1"/>
                </a:solidFill>
              </a:rPr>
              <a:t>surface </a:t>
            </a:r>
            <a:r>
              <a:rPr lang="en-GB" sz="2000" dirty="0" smtClean="0">
                <a:solidFill>
                  <a:schemeClr val="accent1"/>
                </a:solidFill>
              </a:rPr>
              <a:t>resistance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chemeClr val="accent1"/>
                </a:solidFill>
              </a:rPr>
              <a:t>NEG coating can significantly contribute to the RF </a:t>
            </a:r>
            <a:r>
              <a:rPr lang="en-GB" sz="2000" dirty="0">
                <a:solidFill>
                  <a:schemeClr val="accent1"/>
                </a:solidFill>
              </a:rPr>
              <a:t>surface resistance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FF0000"/>
                </a:solidFill>
              </a:rPr>
              <a:t>This could one of the main limitation for future machines with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0000"/>
                </a:solidFill>
              </a:rPr>
              <a:t>a small aperture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 smtClean="0">
                <a:solidFill>
                  <a:srgbClr val="FF0000"/>
                </a:solidFill>
              </a:rPr>
              <a:t> short bunch length </a:t>
            </a:r>
            <a:endParaRPr lang="ru-RU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NEG coating is </a:t>
            </a:r>
            <a:r>
              <a:rPr lang="en-GB" sz="2000" u="sng" dirty="0" smtClean="0">
                <a:solidFill>
                  <a:schemeClr val="accent1">
                    <a:lumMod val="75000"/>
                  </a:schemeClr>
                </a:solidFill>
              </a:rPr>
              <a:t>the only solution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for meeting vacuum specification in the narrow beam vacuum chamber with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i="1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d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 25 мм</a:t>
            </a: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08900"/>
                </a:solidFill>
                <a:sym typeface="Symbol" panose="05050102010706020507" pitchFamily="18" charset="2"/>
              </a:rPr>
              <a:t>Developing of NEG coating with a lower </a:t>
            </a:r>
            <a:r>
              <a:rPr lang="en-GB" dirty="0">
                <a:solidFill>
                  <a:srgbClr val="F08900"/>
                </a:solidFill>
              </a:rPr>
              <a:t>RF surface </a:t>
            </a:r>
            <a:r>
              <a:rPr lang="en-GB" dirty="0" smtClean="0">
                <a:solidFill>
                  <a:srgbClr val="F08900"/>
                </a:solidFill>
              </a:rPr>
              <a:t>resistance is required</a:t>
            </a:r>
            <a:endParaRPr lang="ru-RU" dirty="0">
              <a:solidFill>
                <a:srgbClr val="F089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78" y="927059"/>
            <a:ext cx="4666708" cy="386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7967" y="4861555"/>
            <a:ext cx="4224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RF surface </a:t>
            </a:r>
            <a:r>
              <a:rPr lang="en-GB" sz="1600" dirty="0" smtClean="0"/>
              <a:t>resistance (</a:t>
            </a:r>
            <a:r>
              <a:rPr lang="en-GB" sz="1600" i="1" dirty="0" err="1" smtClean="0"/>
              <a:t>R</a:t>
            </a:r>
            <a:r>
              <a:rPr lang="en-GB" sz="1600" i="1" baseline="-25000" dirty="0" err="1" smtClean="0"/>
              <a:t>s</a:t>
            </a:r>
            <a:r>
              <a:rPr lang="en-GB" sz="1600" dirty="0" smtClean="0"/>
              <a:t>) of NEG film as a function of RF </a:t>
            </a:r>
            <a:r>
              <a:rPr lang="en-GB" sz="1600" dirty="0" err="1" smtClean="0"/>
              <a:t>frquency</a:t>
            </a:r>
            <a:r>
              <a:rPr lang="ru-RU" sz="1600" dirty="0" smtClean="0"/>
              <a:t> </a:t>
            </a:r>
            <a:r>
              <a:rPr lang="en-GB" sz="1600" dirty="0" smtClean="0"/>
              <a:t>(</a:t>
            </a:r>
            <a:r>
              <a:rPr lang="en-GB" sz="1600" i="1" dirty="0" smtClean="0"/>
              <a:t>f</a:t>
            </a:r>
            <a:r>
              <a:rPr lang="en-GB" sz="1600" dirty="0" smtClean="0"/>
              <a:t>)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O.B. Malyshev, Proc. ECLOUD’18, p. 217 (2018).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O.B. Malyshev, </a:t>
            </a: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GB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Methods Phys. Res., A 844,  99-107 (2017</a:t>
            </a: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37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09" y="178338"/>
            <a:ext cx="11693236" cy="47386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RF Surface Resistance Measurement at 9 GHz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4DB35-BD26-4D15-8023-67713152D010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7148555"/>
                  </p:ext>
                </p:extLst>
              </p:nvPr>
            </p:nvGraphicFramePr>
            <p:xfrm>
              <a:off x="789709" y="989353"/>
              <a:ext cx="6467765" cy="323344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91569">
                      <a:extLst>
                        <a:ext uri="{9D8B030D-6E8A-4147-A177-3AD203B41FA5}">
                          <a16:colId xmlns:a16="http://schemas.microsoft.com/office/drawing/2014/main" val="2272453781"/>
                        </a:ext>
                      </a:extLst>
                    </a:gridCol>
                    <a:gridCol w="1298722">
                      <a:extLst>
                        <a:ext uri="{9D8B030D-6E8A-4147-A177-3AD203B41FA5}">
                          <a16:colId xmlns:a16="http://schemas.microsoft.com/office/drawing/2014/main" val="854363341"/>
                        </a:ext>
                      </a:extLst>
                    </a:gridCol>
                    <a:gridCol w="1041382">
                      <a:extLst>
                        <a:ext uri="{9D8B030D-6E8A-4147-A177-3AD203B41FA5}">
                          <a16:colId xmlns:a16="http://schemas.microsoft.com/office/drawing/2014/main" val="1460469500"/>
                        </a:ext>
                      </a:extLst>
                    </a:gridCol>
                    <a:gridCol w="1204374">
                      <a:extLst>
                        <a:ext uri="{9D8B030D-6E8A-4147-A177-3AD203B41FA5}">
                          <a16:colId xmlns:a16="http://schemas.microsoft.com/office/drawing/2014/main" val="2128260504"/>
                        </a:ext>
                      </a:extLst>
                    </a:gridCol>
                    <a:gridCol w="1231718">
                      <a:extLst>
                        <a:ext uri="{9D8B030D-6E8A-4147-A177-3AD203B41FA5}">
                          <a16:colId xmlns:a16="http://schemas.microsoft.com/office/drawing/2014/main" val="342017976"/>
                        </a:ext>
                      </a:extLst>
                    </a:gridCol>
                  </a:tblGrid>
                  <a:tr h="115977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Bottom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Top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Resonance [GHz]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Unloaded Q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Surface Resistance Top Plate [m</a:t>
                          </a:r>
                          <a14:m>
                            <m:oMath xmlns:m="http://schemas.openxmlformats.org/officeDocument/2006/math">
                              <m:r>
                                <a:rPr lang="en-US" sz="1100">
                                  <a:effectLst/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  <m:r>
                                <a:rPr lang="en-US" sz="11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100">
                              <a:effectLst/>
                            </a:rPr>
                            <a:t> 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59263761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Copper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Copper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2994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26.25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2560763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1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 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9.06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2851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30.43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7040260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6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1295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135.80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6959126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18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9.02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853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235.83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10804020"/>
                      </a:ext>
                    </a:extLst>
                  </a:tr>
                  <a:tr h="5247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Columnar NEG 18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GB" sz="1100" dirty="0" smtClean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672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314.77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735285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57148555"/>
                  </p:ext>
                </p:extLst>
              </p:nvPr>
            </p:nvGraphicFramePr>
            <p:xfrm>
              <a:off x="789709" y="989353"/>
              <a:ext cx="6467765" cy="323344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91569">
                      <a:extLst>
                        <a:ext uri="{9D8B030D-6E8A-4147-A177-3AD203B41FA5}">
                          <a16:colId xmlns:a16="http://schemas.microsoft.com/office/drawing/2014/main" val="2272453781"/>
                        </a:ext>
                      </a:extLst>
                    </a:gridCol>
                    <a:gridCol w="1298722">
                      <a:extLst>
                        <a:ext uri="{9D8B030D-6E8A-4147-A177-3AD203B41FA5}">
                          <a16:colId xmlns:a16="http://schemas.microsoft.com/office/drawing/2014/main" val="854363341"/>
                        </a:ext>
                      </a:extLst>
                    </a:gridCol>
                    <a:gridCol w="1041382">
                      <a:extLst>
                        <a:ext uri="{9D8B030D-6E8A-4147-A177-3AD203B41FA5}">
                          <a16:colId xmlns:a16="http://schemas.microsoft.com/office/drawing/2014/main" val="1460469500"/>
                        </a:ext>
                      </a:extLst>
                    </a:gridCol>
                    <a:gridCol w="1204374">
                      <a:extLst>
                        <a:ext uri="{9D8B030D-6E8A-4147-A177-3AD203B41FA5}">
                          <a16:colId xmlns:a16="http://schemas.microsoft.com/office/drawing/2014/main" val="2128260504"/>
                        </a:ext>
                      </a:extLst>
                    </a:gridCol>
                    <a:gridCol w="1231718">
                      <a:extLst>
                        <a:ext uri="{9D8B030D-6E8A-4147-A177-3AD203B41FA5}">
                          <a16:colId xmlns:a16="http://schemas.microsoft.com/office/drawing/2014/main" val="342017976"/>
                        </a:ext>
                      </a:extLst>
                    </a:gridCol>
                  </a:tblGrid>
                  <a:tr h="115977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Bottom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Top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Resonance [GHz]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Unloaded Q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426238" t="-4211" r="-1980" b="-18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9263761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Copper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Copper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2994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26.25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2560763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1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 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9.06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2851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30.43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7040260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6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1295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135.80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96959126"/>
                      </a:ext>
                    </a:extLst>
                  </a:tr>
                  <a:tr h="3872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Dense NEG 18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US" sz="1100" dirty="0" smtClean="0">
                              <a:effectLst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9.02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853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235.83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10804020"/>
                      </a:ext>
                    </a:extLst>
                  </a:tr>
                  <a:tr h="5247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Columnar NEG 18 µm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 err="1" smtClean="0">
                              <a:effectLst/>
                            </a:rPr>
                            <a:t>TiZrV</a:t>
                          </a:r>
                          <a:r>
                            <a:rPr lang="en-GB" sz="1100" dirty="0" smtClean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/Cu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9.05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672</a:t>
                          </a:r>
                          <a:endParaRPr lang="en-GB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6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314.77</a:t>
                          </a:r>
                          <a:endParaRPr lang="en-GB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7352854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974" y="1085396"/>
            <a:ext cx="3670880" cy="2431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975" y="3867400"/>
            <a:ext cx="3694136" cy="233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383" y="35340677"/>
            <a:ext cx="1003826" cy="826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091" y="4373165"/>
            <a:ext cx="2440058" cy="2011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599" y="4275134"/>
            <a:ext cx="2583776" cy="21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8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795486" y="2290862"/>
            <a:ext cx="83165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</a:rPr>
              <a:t>Conducting NEG Coating</a:t>
            </a:r>
            <a:endParaRPr lang="en-US" sz="44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42" y="22225"/>
            <a:ext cx="12305414" cy="693975"/>
          </a:xfrm>
        </p:spPr>
        <p:txBody>
          <a:bodyPr>
            <a:normAutofit/>
          </a:bodyPr>
          <a:lstStyle/>
          <a:p>
            <a:r>
              <a:rPr lang="en-GB" sz="3600" dirty="0"/>
              <a:t>Pumping properties of </a:t>
            </a:r>
            <a:r>
              <a:rPr lang="en-GB" sz="3600" dirty="0" smtClean="0"/>
              <a:t>conductive </a:t>
            </a:r>
            <a:r>
              <a:rPr lang="en-GB" sz="3600" dirty="0"/>
              <a:t>NEG coating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70276" y="6447975"/>
            <a:ext cx="5314950" cy="365125"/>
          </a:xfrm>
        </p:spPr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3550" y="6437299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662026" y="6451785"/>
            <a:ext cx="1417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1FED9-5B5D-4BC3-8B37-80CE102486CA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286003" y="716201"/>
            <a:ext cx="11473606" cy="8465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200" dirty="0" smtClean="0">
                <a:solidFill>
                  <a:srgbClr val="BE2BBB"/>
                </a:solidFill>
              </a:rPr>
              <a:t>NEG films were deposited from a </a:t>
            </a:r>
            <a:r>
              <a:rPr lang="en-GB" sz="2200" dirty="0">
                <a:solidFill>
                  <a:srgbClr val="BE2BBB"/>
                </a:solidFill>
              </a:rPr>
              <a:t>twisted </a:t>
            </a:r>
            <a:r>
              <a:rPr lang="en-GB" sz="2200" dirty="0" err="1">
                <a:solidFill>
                  <a:srgbClr val="BE2BBB"/>
                </a:solidFill>
              </a:rPr>
              <a:t>Ti</a:t>
            </a:r>
            <a:r>
              <a:rPr lang="en-GB" sz="2200" dirty="0">
                <a:solidFill>
                  <a:srgbClr val="BE2BBB"/>
                </a:solidFill>
              </a:rPr>
              <a:t>-</a:t>
            </a:r>
            <a:r>
              <a:rPr lang="en-GB" sz="2200" dirty="0" err="1">
                <a:solidFill>
                  <a:srgbClr val="BE2BBB"/>
                </a:solidFill>
              </a:rPr>
              <a:t>Zr</a:t>
            </a:r>
            <a:r>
              <a:rPr lang="en-GB" sz="2200" dirty="0">
                <a:solidFill>
                  <a:srgbClr val="BE2BBB"/>
                </a:solidFill>
              </a:rPr>
              <a:t>-</a:t>
            </a:r>
            <a:r>
              <a:rPr lang="en-GB" sz="2200" dirty="0" err="1">
                <a:solidFill>
                  <a:srgbClr val="BE2BBB"/>
                </a:solidFill>
              </a:rPr>
              <a:t>Hf</a:t>
            </a:r>
            <a:r>
              <a:rPr lang="en-GB" sz="2200" dirty="0">
                <a:solidFill>
                  <a:srgbClr val="BE2BBB"/>
                </a:solidFill>
              </a:rPr>
              <a:t>-V wire </a:t>
            </a:r>
            <a:r>
              <a:rPr lang="en-GB" sz="2200" dirty="0" smtClean="0">
                <a:solidFill>
                  <a:srgbClr val="BE2BBB"/>
                </a:solidFill>
              </a:rPr>
              <a:t>target with </a:t>
            </a:r>
            <a:r>
              <a:rPr lang="en-GB" sz="2200" dirty="0">
                <a:solidFill>
                  <a:srgbClr val="BE2BBB"/>
                </a:solidFill>
              </a:rPr>
              <a:t>and without </a:t>
            </a:r>
            <a:r>
              <a:rPr lang="en-GB" sz="2200" dirty="0" smtClean="0">
                <a:solidFill>
                  <a:srgbClr val="BE2BBB"/>
                </a:solidFill>
              </a:rPr>
              <a:t>copper </a:t>
            </a:r>
            <a:r>
              <a:rPr lang="en-GB" sz="2200" dirty="0">
                <a:solidFill>
                  <a:srgbClr val="BE2BBB"/>
                </a:solidFill>
              </a:rPr>
              <a:t>wire: </a:t>
            </a:r>
            <a:endParaRPr lang="en-GB" sz="2200" dirty="0" smtClean="0">
              <a:solidFill>
                <a:srgbClr val="BE2BBB"/>
              </a:solidFill>
            </a:endParaRPr>
          </a:p>
          <a:p>
            <a:pPr marL="395288" indent="0">
              <a:buNone/>
            </a:pPr>
            <a:r>
              <a:rPr lang="en-GB" sz="1900" dirty="0" smtClean="0">
                <a:solidFill>
                  <a:srgbClr val="FF0000"/>
                </a:solidFill>
              </a:rPr>
              <a:t>Sample 1 – no Cu, columnar, </a:t>
            </a:r>
            <a:r>
              <a:rPr lang="en-GB" sz="1900" dirty="0" smtClean="0">
                <a:solidFill>
                  <a:srgbClr val="00B050"/>
                </a:solidFill>
              </a:rPr>
              <a:t>Sample 2 – no Cu, dense</a:t>
            </a:r>
            <a:r>
              <a:rPr lang="en-GB" sz="1900" dirty="0" smtClean="0">
                <a:solidFill>
                  <a:srgbClr val="1E5DF8"/>
                </a:solidFill>
              </a:rPr>
              <a:t>, </a:t>
            </a:r>
            <a:r>
              <a:rPr lang="en-GB" sz="1900" dirty="0" smtClean="0">
                <a:solidFill>
                  <a:schemeClr val="tx1"/>
                </a:solidFill>
              </a:rPr>
              <a:t>Sample 3 – 2 mm Cu wire</a:t>
            </a:r>
          </a:p>
          <a:p>
            <a:pPr lvl="1"/>
            <a:endParaRPr lang="en-GB" dirty="0" smtClean="0"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692485" y="5537343"/>
            <a:ext cx="8909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B050"/>
                </a:solidFill>
              </a:rPr>
              <a:t>RF surface resistance of NEG coating </a:t>
            </a:r>
            <a:r>
              <a:rPr lang="en-GB" dirty="0" smtClean="0">
                <a:solidFill>
                  <a:srgbClr val="00B050"/>
                </a:solidFill>
              </a:rPr>
              <a:t>can be </a:t>
            </a:r>
            <a:r>
              <a:rPr lang="en-GB" dirty="0">
                <a:solidFill>
                  <a:srgbClr val="00B050"/>
                </a:solidFill>
              </a:rPr>
              <a:t>reduced by </a:t>
            </a:r>
            <a:r>
              <a:rPr lang="en-GB" dirty="0" smtClean="0">
                <a:solidFill>
                  <a:srgbClr val="00B050"/>
                </a:solidFill>
              </a:rPr>
              <a:t>adding conductive metal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0000"/>
                </a:solidFill>
              </a:rPr>
              <a:t>but </a:t>
            </a:r>
            <a:r>
              <a:rPr lang="en-GB" dirty="0">
                <a:solidFill>
                  <a:srgbClr val="FF0000"/>
                </a:solidFill>
              </a:rPr>
              <a:t>at the cost of reduced pumping </a:t>
            </a:r>
            <a:r>
              <a:rPr lang="en-GB" dirty="0" smtClean="0">
                <a:solidFill>
                  <a:srgbClr val="FF0000"/>
                </a:solidFill>
              </a:rPr>
              <a:t>properties and higher activation </a:t>
            </a:r>
            <a:r>
              <a:rPr lang="en-GB" dirty="0" smtClean="0">
                <a:solidFill>
                  <a:srgbClr val="FF0000"/>
                </a:solidFill>
              </a:rPr>
              <a:t>temperature</a:t>
            </a:r>
            <a:endParaRPr lang="en-GB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7B1686F-B246-49E4-8919-3F902B1839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43" y="1549721"/>
          <a:ext cx="6084255" cy="4029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6697B3C-638C-49DD-A9A7-88F6056F39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67927" y="1441368"/>
          <a:ext cx="5824073" cy="4246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59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2309" cy="75247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SEY and Sheet Resistance of </a:t>
            </a:r>
            <a:r>
              <a:rPr lang="en-GB" sz="3600" dirty="0" err="1" smtClean="0"/>
              <a:t>TiZrVHfCu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7558-678B-43A2-BAD1-1E3BBAE5B006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2" y="1361651"/>
            <a:ext cx="4076700" cy="328612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350629"/>
              </p:ext>
            </p:extLst>
          </p:nvPr>
        </p:nvGraphicFramePr>
        <p:xfrm>
          <a:off x="4488872" y="1430712"/>
          <a:ext cx="708437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197">
                  <a:extLst>
                    <a:ext uri="{9D8B030D-6E8A-4147-A177-3AD203B41FA5}">
                      <a16:colId xmlns:a16="http://schemas.microsoft.com/office/drawing/2014/main" val="4257862045"/>
                    </a:ext>
                  </a:extLst>
                </a:gridCol>
                <a:gridCol w="1877197">
                  <a:extLst>
                    <a:ext uri="{9D8B030D-6E8A-4147-A177-3AD203B41FA5}">
                      <a16:colId xmlns:a16="http://schemas.microsoft.com/office/drawing/2014/main" val="2264233766"/>
                    </a:ext>
                  </a:extLst>
                </a:gridCol>
                <a:gridCol w="1618471">
                  <a:extLst>
                    <a:ext uri="{9D8B030D-6E8A-4147-A177-3AD203B41FA5}">
                      <a16:colId xmlns:a16="http://schemas.microsoft.com/office/drawing/2014/main" val="3212556013"/>
                    </a:ext>
                  </a:extLst>
                </a:gridCol>
                <a:gridCol w="1711513">
                  <a:extLst>
                    <a:ext uri="{9D8B030D-6E8A-4147-A177-3AD203B41FA5}">
                      <a16:colId xmlns:a16="http://schemas.microsoft.com/office/drawing/2014/main" val="818290155"/>
                    </a:ext>
                  </a:extLst>
                </a:gridCol>
              </a:tblGrid>
              <a:tr h="74350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l-G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/□)  for </a:t>
                      </a:r>
                      <a:r>
                        <a:rPr lang="en-GB" dirty="0" smtClean="0"/>
                        <a:t>NEG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l-G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/□) for </a:t>
                      </a:r>
                      <a:r>
                        <a:rPr lang="en-GB" dirty="0" smtClean="0"/>
                        <a:t>NEG +1 mm 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l-G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/□)  for </a:t>
                      </a:r>
                      <a:r>
                        <a:rPr lang="en-GB" dirty="0" smtClean="0"/>
                        <a:t>NEG</a:t>
                      </a:r>
                      <a:r>
                        <a:rPr lang="en-GB" baseline="0" dirty="0" smtClean="0"/>
                        <a:t> +2mm Cu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931329"/>
                  </a:ext>
                </a:extLst>
              </a:tr>
              <a:tr h="301533">
                <a:tc>
                  <a:txBody>
                    <a:bodyPr/>
                    <a:lstStyle/>
                    <a:p>
                      <a:r>
                        <a:rPr lang="en-GB" dirty="0" smtClean="0"/>
                        <a:t>Si/NEG</a:t>
                      </a:r>
                      <a:r>
                        <a:rPr lang="en-GB" baseline="0" dirty="0" smtClean="0"/>
                        <a:t> film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165997"/>
                  </a:ext>
                </a:extLst>
              </a:tr>
              <a:tr h="301533">
                <a:tc>
                  <a:txBody>
                    <a:bodyPr/>
                    <a:lstStyle/>
                    <a:p>
                      <a:r>
                        <a:rPr lang="en-GB" dirty="0" smtClean="0"/>
                        <a:t>Glass/NEG</a:t>
                      </a:r>
                      <a:r>
                        <a:rPr lang="en-GB" baseline="0" dirty="0" smtClean="0"/>
                        <a:t> film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15.27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2.41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98843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71369"/>
              </p:ext>
            </p:extLst>
          </p:nvPr>
        </p:nvGraphicFramePr>
        <p:xfrm>
          <a:off x="3932369" y="3546350"/>
          <a:ext cx="3853886" cy="2690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46892"/>
              </p:ext>
            </p:extLst>
          </p:nvPr>
        </p:nvGraphicFramePr>
        <p:xfrm>
          <a:off x="7602461" y="3578938"/>
          <a:ext cx="4054763" cy="300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98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61" y="54604"/>
            <a:ext cx="11553665" cy="616383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 Activation of </a:t>
            </a:r>
            <a:r>
              <a:rPr lang="en-GB" sz="3600" dirty="0" err="1" smtClean="0"/>
              <a:t>TiZrVAg</a:t>
            </a:r>
            <a:r>
              <a:rPr lang="en-GB" sz="3600" dirty="0" smtClean="0"/>
              <a:t> and RF Surface Resistance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EEA9-B1CB-4F0B-A386-C0C0D397FE0F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972806"/>
            <a:ext cx="3374010" cy="2720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55" y="930491"/>
            <a:ext cx="3711307" cy="2993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41" y="1031592"/>
            <a:ext cx="3294245" cy="2661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2" y="3995128"/>
            <a:ext cx="4061317" cy="1820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579" y="3766414"/>
            <a:ext cx="3190262" cy="2581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896" y="3995128"/>
            <a:ext cx="2118483" cy="25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515938" y="2290862"/>
            <a:ext cx="1149133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</a:rPr>
              <a:t>PSD measurement of Various NEG combination</a:t>
            </a:r>
            <a:endParaRPr lang="en-US" sz="4400" b="1" spc="-1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362" y="79376"/>
            <a:ext cx="6932141" cy="577850"/>
          </a:xfrm>
        </p:spPr>
        <p:txBody>
          <a:bodyPr>
            <a:noAutofit/>
          </a:bodyPr>
          <a:lstStyle/>
          <a:p>
            <a:r>
              <a:rPr lang="en-GB" altLang="en-US" sz="3600" kern="0" dirty="0" smtClean="0"/>
              <a:t>Old PSD data</a:t>
            </a:r>
            <a:endParaRPr lang="ru-RU" altLang="en-US" sz="3600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9939" y="4841253"/>
            <a:ext cx="3441796" cy="36867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V.V</a:t>
            </a:r>
            <a:r>
              <a:rPr lang="en-GB" altLang="en-US" sz="14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GB" altLang="en-US" sz="1400" dirty="0" err="1">
                <a:solidFill>
                  <a:srgbClr val="000000"/>
                </a:solidFill>
                <a:latin typeface="Times New Roman" pitchFamily="18" charset="0"/>
              </a:rPr>
              <a:t>Anashin</a:t>
            </a:r>
            <a:r>
              <a:rPr lang="en-GB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ru-RU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et al. </a:t>
            </a:r>
            <a:r>
              <a:rPr lang="en-GB" altLang="en-US" sz="1400" dirty="0">
                <a:solidFill>
                  <a:srgbClr val="000000"/>
                </a:solidFill>
                <a:latin typeface="Times New Roman" pitchFamily="18" charset="0"/>
              </a:rPr>
              <a:t>Vacuum </a:t>
            </a:r>
            <a:r>
              <a:rPr lang="en-GB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75, 155 </a:t>
            </a:r>
            <a:r>
              <a:rPr lang="en-GB" altLang="en-US" sz="1400" dirty="0">
                <a:solidFill>
                  <a:srgbClr val="000000"/>
                </a:solidFill>
                <a:latin typeface="Times New Roman" pitchFamily="18" charset="0"/>
              </a:rPr>
              <a:t>(2004</a:t>
            </a:r>
            <a:r>
              <a:rPr lang="en-GB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).</a:t>
            </a:r>
            <a:endParaRPr lang="ru-RU" altLang="en-US" sz="1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 algn="r">
              <a:buNone/>
            </a:pPr>
            <a:endParaRPr lang="en-GB" alt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3" descr="Figur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35" y="759344"/>
            <a:ext cx="6500037" cy="402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0471936" y="4804925"/>
            <a:ext cx="609600" cy="38986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http://ars.els-cdn.com/content/image/1-s2.0-S0042207X00002475-gr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952155"/>
            <a:ext cx="4595519" cy="34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5938" y="4596031"/>
            <a:ext cx="485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 </a:t>
            </a:r>
            <a:r>
              <a:rPr lang="en-GB" sz="1400" dirty="0"/>
              <a:t>P. Chiggiato, R. Kersevan, Vacuum </a:t>
            </a:r>
            <a:r>
              <a:rPr lang="en-GB" sz="1400" dirty="0" smtClean="0"/>
              <a:t>60,</a:t>
            </a:r>
            <a:r>
              <a:rPr lang="en-GB" sz="1400" dirty="0"/>
              <a:t>  67 (2001</a:t>
            </a:r>
            <a:r>
              <a:rPr lang="en-GB" sz="1400" dirty="0" smtClean="0"/>
              <a:t>).</a:t>
            </a:r>
            <a:endParaRPr lang="en-GB" sz="1400" dirty="0"/>
          </a:p>
        </p:txBody>
      </p:sp>
      <p:sp>
        <p:nvSpPr>
          <p:cNvPr id="13" name="Oval 12"/>
          <p:cNvSpPr/>
          <p:nvPr/>
        </p:nvSpPr>
        <p:spPr>
          <a:xfrm>
            <a:off x="3595537" y="4601544"/>
            <a:ext cx="609600" cy="38986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31860" y="5085819"/>
            <a:ext cx="12085674" cy="1477328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</a:t>
            </a:r>
            <a:r>
              <a:rPr lang="en-GB" dirty="0">
                <a:solidFill>
                  <a:srgbClr val="FF0000"/>
                </a:solidFill>
              </a:rPr>
              <a:t>PSD data </a:t>
            </a:r>
            <a:r>
              <a:rPr lang="en-GB" dirty="0" smtClean="0">
                <a:solidFill>
                  <a:srgbClr val="FF0000"/>
                </a:solidFill>
              </a:rPr>
              <a:t>needed for each type of NEG coating: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For various film compositions: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 </a:t>
            </a:r>
            <a:r>
              <a:rPr lang="en-GB" sz="1600" dirty="0" err="1" smtClean="0">
                <a:solidFill>
                  <a:srgbClr val="1E5DF8"/>
                </a:solidFill>
              </a:rPr>
              <a:t>Ti</a:t>
            </a:r>
            <a:r>
              <a:rPr lang="en-GB" sz="1600" dirty="0" smtClean="0">
                <a:solidFill>
                  <a:srgbClr val="1E5DF8"/>
                </a:solidFill>
              </a:rPr>
              <a:t>-</a:t>
            </a:r>
            <a:r>
              <a:rPr lang="en-GB" sz="1600" dirty="0" err="1" smtClean="0">
                <a:solidFill>
                  <a:srgbClr val="1E5DF8"/>
                </a:solidFill>
              </a:rPr>
              <a:t>Zr</a:t>
            </a:r>
            <a:r>
              <a:rPr lang="en-GB" sz="1600" dirty="0" smtClean="0">
                <a:solidFill>
                  <a:srgbClr val="1E5DF8"/>
                </a:solidFill>
              </a:rPr>
              <a:t>-</a:t>
            </a:r>
            <a:r>
              <a:rPr lang="en-GB" sz="1600" dirty="0" err="1" smtClean="0">
                <a:solidFill>
                  <a:srgbClr val="1E5DF8"/>
                </a:solidFill>
              </a:rPr>
              <a:t>Hf</a:t>
            </a:r>
            <a:r>
              <a:rPr lang="en-GB" sz="1600" dirty="0" smtClean="0">
                <a:solidFill>
                  <a:srgbClr val="1E5DF8"/>
                </a:solidFill>
              </a:rPr>
              <a:t>-V, </a:t>
            </a:r>
            <a:r>
              <a:rPr lang="en-GB" sz="1600" dirty="0" err="1" smtClean="0">
                <a:solidFill>
                  <a:srgbClr val="1E5DF8"/>
                </a:solidFill>
              </a:rPr>
              <a:t>Zr</a:t>
            </a:r>
            <a:endParaRPr lang="en-GB" sz="1600" dirty="0" smtClean="0">
              <a:solidFill>
                <a:srgbClr val="1E5DF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1E5DF8"/>
                </a:solidFill>
              </a:rPr>
              <a:t>NEG + conductive metals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For </a:t>
            </a:r>
            <a:r>
              <a:rPr lang="en-GB" dirty="0">
                <a:solidFill>
                  <a:srgbClr val="1E5DF8"/>
                </a:solidFill>
              </a:rPr>
              <a:t>dense vs columnar NEG </a:t>
            </a:r>
            <a:r>
              <a:rPr lang="en-GB" dirty="0" smtClean="0">
                <a:solidFill>
                  <a:srgbClr val="1E5DF8"/>
                </a:solidFill>
              </a:rPr>
              <a:t>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For different activation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For different film thicknesses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E5DF8"/>
                </a:solidFill>
              </a:rPr>
              <a:t>For NEG films on vacuum fired vacuum chambers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For </a:t>
            </a:r>
            <a:r>
              <a:rPr lang="en-GB" dirty="0">
                <a:solidFill>
                  <a:srgbClr val="1E5DF8"/>
                </a:solidFill>
              </a:rPr>
              <a:t>a</a:t>
            </a:r>
            <a:r>
              <a:rPr lang="en-GB" dirty="0" smtClean="0">
                <a:solidFill>
                  <a:srgbClr val="1E5DF8"/>
                </a:solidFill>
              </a:rPr>
              <a:t>ctivation by 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E5DF8"/>
                </a:solidFill>
              </a:rPr>
              <a:t>Etc.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31D7-66FE-4AD8-B181-5663CC6A8E51}" type="datetime1">
              <a:rPr lang="en-US" smtClean="0"/>
              <a:t>9/27/2022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53" y="324527"/>
            <a:ext cx="10515600" cy="66771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What is </a:t>
            </a:r>
            <a:r>
              <a:rPr lang="en-GB" dirty="0" err="1" smtClean="0"/>
              <a:t>Multipactor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1C34-310B-4FA0-B3C3-0E590D21363A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3434"/>
            <a:ext cx="10495553" cy="305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4670" y="4138108"/>
            <a:ext cx="11671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 smtClean="0"/>
              <a:t>Multipactor</a:t>
            </a:r>
            <a:r>
              <a:rPr lang="en-GB" sz="2400" dirty="0" smtClean="0"/>
              <a:t> is a phenomenon where </a:t>
            </a:r>
            <a:r>
              <a:rPr lang="en-GB" sz="2400" dirty="0" smtClean="0">
                <a:solidFill>
                  <a:srgbClr val="1E5DF8"/>
                </a:solidFill>
              </a:rPr>
              <a:t>electron population grows exponentially</a:t>
            </a:r>
            <a:r>
              <a:rPr lang="en-GB" sz="2400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I</a:t>
            </a:r>
            <a:r>
              <a:rPr lang="en-GB" sz="2400" dirty="0" smtClean="0"/>
              <a:t>n a positive charge particle accelerator this induces electron cloud.</a:t>
            </a: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 smtClean="0"/>
              <a:t>Ecloud</a:t>
            </a:r>
            <a:r>
              <a:rPr lang="en-GB" sz="2400" dirty="0" smtClean="0"/>
              <a:t> causes </a:t>
            </a:r>
            <a:r>
              <a:rPr lang="en-GB" sz="2400" dirty="0"/>
              <a:t>beam instability, beam losses, emittance growth, reduction in beam life time, or heat loads on cryogenic vacuum </a:t>
            </a:r>
            <a:r>
              <a:rPr lang="en-GB" sz="2400" dirty="0" smtClean="0"/>
              <a:t>chamber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816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0596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TLS BL19B Beamline</a:t>
            </a:r>
            <a:r>
              <a:rPr lang="en-GB" sz="3600" spc="-20" dirty="0"/>
              <a:t> </a:t>
            </a:r>
            <a:r>
              <a:rPr lang="en-GB" sz="3600" spc="-10" dirty="0"/>
              <a:t>Parameters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C969-740A-4065-A07F-A5612C31147C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30</a:t>
            </a:fld>
            <a:endParaRPr lang="en-US"/>
          </a:p>
        </p:txBody>
      </p:sp>
      <p:grpSp>
        <p:nvGrpSpPr>
          <p:cNvPr id="7" name="object 4"/>
          <p:cNvGrpSpPr/>
          <p:nvPr/>
        </p:nvGrpSpPr>
        <p:grpSpPr>
          <a:xfrm>
            <a:off x="1828397" y="1189467"/>
            <a:ext cx="7406640" cy="3058795"/>
            <a:chOff x="483797" y="1549747"/>
            <a:chExt cx="7406640" cy="3058795"/>
          </a:xfrm>
        </p:grpSpPr>
        <p:pic>
          <p:nvPicPr>
            <p:cNvPr id="8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97" y="1549747"/>
              <a:ext cx="3925561" cy="3058422"/>
            </a:xfrm>
            <a:prstGeom prst="rect">
              <a:avLst/>
            </a:prstGeom>
          </p:spPr>
        </p:pic>
        <p:pic>
          <p:nvPicPr>
            <p:cNvPr id="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1968" y="1954180"/>
              <a:ext cx="2717453" cy="1099820"/>
            </a:xfrm>
            <a:prstGeom prst="rect">
              <a:avLst/>
            </a:prstGeom>
          </p:spPr>
        </p:pic>
        <p:sp>
          <p:nvSpPr>
            <p:cNvPr id="10" name="object 7"/>
            <p:cNvSpPr/>
            <p:nvPr/>
          </p:nvSpPr>
          <p:spPr>
            <a:xfrm>
              <a:off x="5047488" y="1758696"/>
              <a:ext cx="2837815" cy="1329055"/>
            </a:xfrm>
            <a:custGeom>
              <a:avLst/>
              <a:gdLst/>
              <a:ahLst/>
              <a:cxnLst/>
              <a:rect l="l" t="t" r="r" b="b"/>
              <a:pathLst>
                <a:path w="2837815" h="1329055">
                  <a:moveTo>
                    <a:pt x="0" y="1328927"/>
                  </a:moveTo>
                  <a:lnTo>
                    <a:pt x="2837688" y="1328927"/>
                  </a:lnTo>
                  <a:lnTo>
                    <a:pt x="2837688" y="0"/>
                  </a:lnTo>
                  <a:lnTo>
                    <a:pt x="0" y="0"/>
                  </a:lnTo>
                  <a:lnTo>
                    <a:pt x="0" y="1328927"/>
                  </a:lnTo>
                  <a:close/>
                </a:path>
              </a:pathLst>
            </a:custGeom>
            <a:ln w="9144">
              <a:solidFill>
                <a:srgbClr val="EDEB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1020" y="2990088"/>
              <a:ext cx="811542" cy="733806"/>
            </a:xfrm>
            <a:prstGeom prst="rect">
              <a:avLst/>
            </a:prstGeom>
          </p:spPr>
        </p:pic>
      </p:grpSp>
      <p:grpSp>
        <p:nvGrpSpPr>
          <p:cNvPr id="12" name="object 16"/>
          <p:cNvGrpSpPr/>
          <p:nvPr/>
        </p:nvGrpSpPr>
        <p:grpSpPr>
          <a:xfrm>
            <a:off x="1761172" y="1152003"/>
            <a:ext cx="8669655" cy="4838065"/>
            <a:chOff x="194500" y="1509649"/>
            <a:chExt cx="8669655" cy="4838065"/>
          </a:xfrm>
        </p:grpSpPr>
        <p:sp>
          <p:nvSpPr>
            <p:cNvPr id="13" name="object 17"/>
            <p:cNvSpPr/>
            <p:nvPr/>
          </p:nvSpPr>
          <p:spPr>
            <a:xfrm>
              <a:off x="194500" y="1509649"/>
              <a:ext cx="324485" cy="227965"/>
            </a:xfrm>
            <a:custGeom>
              <a:avLst/>
              <a:gdLst/>
              <a:ahLst/>
              <a:cxnLst/>
              <a:rect l="l" t="t" r="r" b="b"/>
              <a:pathLst>
                <a:path w="324484" h="227964">
                  <a:moveTo>
                    <a:pt x="7239" y="0"/>
                  </a:moveTo>
                  <a:lnTo>
                    <a:pt x="0" y="10413"/>
                  </a:lnTo>
                  <a:lnTo>
                    <a:pt x="31292" y="32130"/>
                  </a:lnTo>
                  <a:lnTo>
                    <a:pt x="38531" y="21716"/>
                  </a:lnTo>
                  <a:lnTo>
                    <a:pt x="7239" y="0"/>
                  </a:lnTo>
                  <a:close/>
                </a:path>
                <a:path w="324484" h="227964">
                  <a:moveTo>
                    <a:pt x="48971" y="28955"/>
                  </a:moveTo>
                  <a:lnTo>
                    <a:pt x="41719" y="39370"/>
                  </a:lnTo>
                  <a:lnTo>
                    <a:pt x="73012" y="61087"/>
                  </a:lnTo>
                  <a:lnTo>
                    <a:pt x="80264" y="50673"/>
                  </a:lnTo>
                  <a:lnTo>
                    <a:pt x="48971" y="28955"/>
                  </a:lnTo>
                  <a:close/>
                </a:path>
                <a:path w="324484" h="227964">
                  <a:moveTo>
                    <a:pt x="90690" y="57912"/>
                  </a:moveTo>
                  <a:lnTo>
                    <a:pt x="83451" y="68325"/>
                  </a:lnTo>
                  <a:lnTo>
                    <a:pt x="114744" y="90170"/>
                  </a:lnTo>
                  <a:lnTo>
                    <a:pt x="121983" y="79628"/>
                  </a:lnTo>
                  <a:lnTo>
                    <a:pt x="90690" y="57912"/>
                  </a:lnTo>
                  <a:close/>
                </a:path>
                <a:path w="324484" h="227964">
                  <a:moveTo>
                    <a:pt x="132410" y="86867"/>
                  </a:moveTo>
                  <a:lnTo>
                    <a:pt x="125171" y="97409"/>
                  </a:lnTo>
                  <a:lnTo>
                    <a:pt x="156464" y="119125"/>
                  </a:lnTo>
                  <a:lnTo>
                    <a:pt x="163702" y="108712"/>
                  </a:lnTo>
                  <a:lnTo>
                    <a:pt x="132410" y="86867"/>
                  </a:lnTo>
                  <a:close/>
                </a:path>
                <a:path w="324484" h="227964">
                  <a:moveTo>
                    <a:pt x="174142" y="115950"/>
                  </a:moveTo>
                  <a:lnTo>
                    <a:pt x="166890" y="126364"/>
                  </a:lnTo>
                  <a:lnTo>
                    <a:pt x="198183" y="148081"/>
                  </a:lnTo>
                  <a:lnTo>
                    <a:pt x="205435" y="137667"/>
                  </a:lnTo>
                  <a:lnTo>
                    <a:pt x="174142" y="115950"/>
                  </a:lnTo>
                  <a:close/>
                </a:path>
                <a:path w="324484" h="227964">
                  <a:moveTo>
                    <a:pt x="257764" y="189446"/>
                  </a:moveTo>
                  <a:lnTo>
                    <a:pt x="239661" y="215518"/>
                  </a:lnTo>
                  <a:lnTo>
                    <a:pt x="323989" y="227711"/>
                  </a:lnTo>
                  <a:lnTo>
                    <a:pt x="307064" y="196723"/>
                  </a:lnTo>
                  <a:lnTo>
                    <a:pt x="268211" y="196723"/>
                  </a:lnTo>
                  <a:lnTo>
                    <a:pt x="257764" y="189446"/>
                  </a:lnTo>
                  <a:close/>
                </a:path>
                <a:path w="324484" h="227964">
                  <a:moveTo>
                    <a:pt x="265000" y="179025"/>
                  </a:moveTo>
                  <a:lnTo>
                    <a:pt x="257764" y="189446"/>
                  </a:lnTo>
                  <a:lnTo>
                    <a:pt x="268211" y="196723"/>
                  </a:lnTo>
                  <a:lnTo>
                    <a:pt x="275450" y="186309"/>
                  </a:lnTo>
                  <a:lnTo>
                    <a:pt x="265000" y="179025"/>
                  </a:lnTo>
                  <a:close/>
                </a:path>
                <a:path w="324484" h="227964">
                  <a:moveTo>
                    <a:pt x="283133" y="152908"/>
                  </a:moveTo>
                  <a:lnTo>
                    <a:pt x="265000" y="179025"/>
                  </a:lnTo>
                  <a:lnTo>
                    <a:pt x="275450" y="186309"/>
                  </a:lnTo>
                  <a:lnTo>
                    <a:pt x="268211" y="196723"/>
                  </a:lnTo>
                  <a:lnTo>
                    <a:pt x="307064" y="196723"/>
                  </a:lnTo>
                  <a:lnTo>
                    <a:pt x="283133" y="152908"/>
                  </a:lnTo>
                  <a:close/>
                </a:path>
                <a:path w="324484" h="227964">
                  <a:moveTo>
                    <a:pt x="257594" y="173862"/>
                  </a:moveTo>
                  <a:lnTo>
                    <a:pt x="250342" y="184276"/>
                  </a:lnTo>
                  <a:lnTo>
                    <a:pt x="257764" y="189446"/>
                  </a:lnTo>
                  <a:lnTo>
                    <a:pt x="265000" y="179025"/>
                  </a:lnTo>
                  <a:lnTo>
                    <a:pt x="257594" y="173862"/>
                  </a:lnTo>
                  <a:close/>
                </a:path>
                <a:path w="324484" h="227964">
                  <a:moveTo>
                    <a:pt x="215861" y="144906"/>
                  </a:moveTo>
                  <a:lnTo>
                    <a:pt x="208622" y="155321"/>
                  </a:lnTo>
                  <a:lnTo>
                    <a:pt x="239915" y="177037"/>
                  </a:lnTo>
                  <a:lnTo>
                    <a:pt x="247154" y="166624"/>
                  </a:lnTo>
                  <a:lnTo>
                    <a:pt x="215861" y="14490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7108" y="2775204"/>
              <a:ext cx="1688591" cy="1083564"/>
            </a:xfrm>
            <a:prstGeom prst="rect">
              <a:avLst/>
            </a:prstGeom>
          </p:spPr>
        </p:pic>
        <p:pic>
          <p:nvPicPr>
            <p:cNvPr id="15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2264" y="2880360"/>
              <a:ext cx="1482852" cy="877824"/>
            </a:xfrm>
            <a:prstGeom prst="rect">
              <a:avLst/>
            </a:prstGeom>
          </p:spPr>
        </p:pic>
        <p:pic>
          <p:nvPicPr>
            <p:cNvPr id="16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9276" y="4474463"/>
              <a:ext cx="2363724" cy="1772412"/>
            </a:xfrm>
            <a:prstGeom prst="rect">
              <a:avLst/>
            </a:prstGeom>
          </p:spPr>
        </p:pic>
        <p:pic>
          <p:nvPicPr>
            <p:cNvPr id="17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6283" y="2833116"/>
              <a:ext cx="1257300" cy="1606296"/>
            </a:xfrm>
            <a:prstGeom prst="rect">
              <a:avLst/>
            </a:prstGeom>
          </p:spPr>
        </p:pic>
        <p:pic>
          <p:nvPicPr>
            <p:cNvPr id="18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11440" y="2938272"/>
              <a:ext cx="1051559" cy="1400555"/>
            </a:xfrm>
            <a:prstGeom prst="rect">
              <a:avLst/>
            </a:prstGeom>
          </p:spPr>
        </p:pic>
        <p:sp>
          <p:nvSpPr>
            <p:cNvPr id="19" name="object 23"/>
            <p:cNvSpPr/>
            <p:nvPr/>
          </p:nvSpPr>
          <p:spPr>
            <a:xfrm>
              <a:off x="7623047" y="1614424"/>
              <a:ext cx="482600" cy="566420"/>
            </a:xfrm>
            <a:custGeom>
              <a:avLst/>
              <a:gdLst/>
              <a:ahLst/>
              <a:cxnLst/>
              <a:rect l="l" t="t" r="r" b="b"/>
              <a:pathLst>
                <a:path w="482600" h="566419">
                  <a:moveTo>
                    <a:pt x="20320" y="483488"/>
                  </a:moveTo>
                  <a:lnTo>
                    <a:pt x="0" y="566165"/>
                  </a:lnTo>
                  <a:lnTo>
                    <a:pt x="78358" y="532764"/>
                  </a:lnTo>
                  <a:lnTo>
                    <a:pt x="65494" y="521842"/>
                  </a:lnTo>
                  <a:lnTo>
                    <a:pt x="45974" y="521842"/>
                  </a:lnTo>
                  <a:lnTo>
                    <a:pt x="36322" y="513714"/>
                  </a:lnTo>
                  <a:lnTo>
                    <a:pt x="44535" y="504048"/>
                  </a:lnTo>
                  <a:lnTo>
                    <a:pt x="20320" y="483488"/>
                  </a:lnTo>
                  <a:close/>
                </a:path>
                <a:path w="482600" h="566419">
                  <a:moveTo>
                    <a:pt x="44535" y="504048"/>
                  </a:moveTo>
                  <a:lnTo>
                    <a:pt x="36322" y="513714"/>
                  </a:lnTo>
                  <a:lnTo>
                    <a:pt x="45974" y="521842"/>
                  </a:lnTo>
                  <a:lnTo>
                    <a:pt x="54154" y="512215"/>
                  </a:lnTo>
                  <a:lnTo>
                    <a:pt x="44535" y="504048"/>
                  </a:lnTo>
                  <a:close/>
                </a:path>
                <a:path w="482600" h="566419">
                  <a:moveTo>
                    <a:pt x="54154" y="512215"/>
                  </a:moveTo>
                  <a:lnTo>
                    <a:pt x="45974" y="521842"/>
                  </a:lnTo>
                  <a:lnTo>
                    <a:pt x="65494" y="521842"/>
                  </a:lnTo>
                  <a:lnTo>
                    <a:pt x="54154" y="512215"/>
                  </a:lnTo>
                  <a:close/>
                </a:path>
                <a:path w="482600" h="566419">
                  <a:moveTo>
                    <a:pt x="472821" y="0"/>
                  </a:moveTo>
                  <a:lnTo>
                    <a:pt x="44535" y="504048"/>
                  </a:lnTo>
                  <a:lnTo>
                    <a:pt x="54154" y="512215"/>
                  </a:lnTo>
                  <a:lnTo>
                    <a:pt x="482473" y="8127"/>
                  </a:lnTo>
                  <a:lnTo>
                    <a:pt x="472821" y="0"/>
                  </a:lnTo>
                  <a:close/>
                </a:path>
              </a:pathLst>
            </a:custGeom>
            <a:solidFill>
              <a:srgbClr val="7C5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7044" y="4742596"/>
              <a:ext cx="5659758" cy="1604863"/>
            </a:xfrm>
            <a:prstGeom prst="rect">
              <a:avLst/>
            </a:prstGeom>
          </p:spPr>
        </p:pic>
        <p:sp>
          <p:nvSpPr>
            <p:cNvPr id="21" name="object 25"/>
            <p:cNvSpPr/>
            <p:nvPr/>
          </p:nvSpPr>
          <p:spPr>
            <a:xfrm>
              <a:off x="2885693" y="5147309"/>
              <a:ext cx="3383279" cy="288290"/>
            </a:xfrm>
            <a:custGeom>
              <a:avLst/>
              <a:gdLst/>
              <a:ahLst/>
              <a:cxnLst/>
              <a:rect l="l" t="t" r="r" b="b"/>
              <a:pathLst>
                <a:path w="3383279" h="288289">
                  <a:moveTo>
                    <a:pt x="0" y="48006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6" y="0"/>
                  </a:lnTo>
                  <a:lnTo>
                    <a:pt x="3335274" y="0"/>
                  </a:lnTo>
                  <a:lnTo>
                    <a:pt x="3353972" y="3768"/>
                  </a:lnTo>
                  <a:lnTo>
                    <a:pt x="3369230" y="14049"/>
                  </a:lnTo>
                  <a:lnTo>
                    <a:pt x="3379511" y="29307"/>
                  </a:lnTo>
                  <a:lnTo>
                    <a:pt x="3383279" y="48006"/>
                  </a:lnTo>
                  <a:lnTo>
                    <a:pt x="3383279" y="240029"/>
                  </a:lnTo>
                  <a:lnTo>
                    <a:pt x="3379511" y="258728"/>
                  </a:lnTo>
                  <a:lnTo>
                    <a:pt x="3369230" y="273986"/>
                  </a:lnTo>
                  <a:lnTo>
                    <a:pt x="3353972" y="284267"/>
                  </a:lnTo>
                  <a:lnTo>
                    <a:pt x="3335274" y="288035"/>
                  </a:lnTo>
                  <a:lnTo>
                    <a:pt x="48006" y="288035"/>
                  </a:lnTo>
                  <a:lnTo>
                    <a:pt x="29307" y="284267"/>
                  </a:lnTo>
                  <a:lnTo>
                    <a:pt x="14049" y="273986"/>
                  </a:lnTo>
                  <a:lnTo>
                    <a:pt x="3768" y="258728"/>
                  </a:lnTo>
                  <a:lnTo>
                    <a:pt x="0" y="240029"/>
                  </a:lnTo>
                  <a:lnTo>
                    <a:pt x="0" y="48006"/>
                  </a:lnTo>
                  <a:close/>
                </a:path>
              </a:pathLst>
            </a:custGeom>
            <a:ln w="28955">
              <a:solidFill>
                <a:srgbClr val="FF33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9"/>
          <p:cNvGrpSpPr/>
          <p:nvPr/>
        </p:nvGrpSpPr>
        <p:grpSpPr>
          <a:xfrm>
            <a:off x="7326331" y="1858249"/>
            <a:ext cx="2698750" cy="2908935"/>
            <a:chOff x="5856478" y="2284476"/>
            <a:chExt cx="2698750" cy="2908935"/>
          </a:xfrm>
        </p:grpSpPr>
        <p:pic>
          <p:nvPicPr>
            <p:cNvPr id="24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55864" y="4155948"/>
              <a:ext cx="499122" cy="1037082"/>
            </a:xfrm>
            <a:prstGeom prst="rect">
              <a:avLst/>
            </a:prstGeom>
          </p:spPr>
        </p:pic>
        <p:sp>
          <p:nvSpPr>
            <p:cNvPr id="25" name="object 31"/>
            <p:cNvSpPr/>
            <p:nvPr/>
          </p:nvSpPr>
          <p:spPr>
            <a:xfrm>
              <a:off x="5856478" y="2284476"/>
              <a:ext cx="126364" cy="315595"/>
            </a:xfrm>
            <a:custGeom>
              <a:avLst/>
              <a:gdLst/>
              <a:ahLst/>
              <a:cxnLst/>
              <a:rect l="l" t="t" r="r" b="b"/>
              <a:pathLst>
                <a:path w="126364" h="315594">
                  <a:moveTo>
                    <a:pt x="41881" y="69877"/>
                  </a:moveTo>
                  <a:lnTo>
                    <a:pt x="29932" y="74036"/>
                  </a:lnTo>
                  <a:lnTo>
                    <a:pt x="113919" y="315468"/>
                  </a:lnTo>
                  <a:lnTo>
                    <a:pt x="125857" y="311276"/>
                  </a:lnTo>
                  <a:lnTo>
                    <a:pt x="41881" y="69877"/>
                  </a:lnTo>
                  <a:close/>
                </a:path>
                <a:path w="126364" h="315594">
                  <a:moveTo>
                    <a:pt x="10922" y="0"/>
                  </a:moveTo>
                  <a:lnTo>
                    <a:pt x="0" y="84454"/>
                  </a:lnTo>
                  <a:lnTo>
                    <a:pt x="29932" y="74036"/>
                  </a:lnTo>
                  <a:lnTo>
                    <a:pt x="25781" y="62102"/>
                  </a:lnTo>
                  <a:lnTo>
                    <a:pt x="37719" y="57912"/>
                  </a:lnTo>
                  <a:lnTo>
                    <a:pt x="70318" y="57912"/>
                  </a:lnTo>
                  <a:lnTo>
                    <a:pt x="10922" y="0"/>
                  </a:lnTo>
                  <a:close/>
                </a:path>
                <a:path w="126364" h="315594">
                  <a:moveTo>
                    <a:pt x="37719" y="57912"/>
                  </a:moveTo>
                  <a:lnTo>
                    <a:pt x="25781" y="62102"/>
                  </a:lnTo>
                  <a:lnTo>
                    <a:pt x="29932" y="74036"/>
                  </a:lnTo>
                  <a:lnTo>
                    <a:pt x="41881" y="69877"/>
                  </a:lnTo>
                  <a:lnTo>
                    <a:pt x="37719" y="57912"/>
                  </a:lnTo>
                  <a:close/>
                </a:path>
                <a:path w="126364" h="315594">
                  <a:moveTo>
                    <a:pt x="70318" y="57912"/>
                  </a:moveTo>
                  <a:lnTo>
                    <a:pt x="37719" y="57912"/>
                  </a:lnTo>
                  <a:lnTo>
                    <a:pt x="41881" y="69877"/>
                  </a:lnTo>
                  <a:lnTo>
                    <a:pt x="71882" y="59436"/>
                  </a:lnTo>
                  <a:lnTo>
                    <a:pt x="70318" y="579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52032" y="3866349"/>
              <a:ext cx="1313688" cy="612686"/>
            </a:xfrm>
            <a:prstGeom prst="rect">
              <a:avLst/>
            </a:prstGeom>
          </p:spPr>
        </p:pic>
        <p:pic>
          <p:nvPicPr>
            <p:cNvPr id="27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1364" y="3863314"/>
              <a:ext cx="1275588" cy="667537"/>
            </a:xfrm>
            <a:prstGeom prst="rect">
              <a:avLst/>
            </a:prstGeom>
          </p:spPr>
        </p:pic>
        <p:pic>
          <p:nvPicPr>
            <p:cNvPr id="28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99276" y="3893820"/>
              <a:ext cx="1223772" cy="522731"/>
            </a:xfrm>
            <a:prstGeom prst="rect">
              <a:avLst/>
            </a:prstGeom>
          </p:spPr>
        </p:pic>
      </p:grpSp>
      <p:sp>
        <p:nvSpPr>
          <p:cNvPr id="29" name="object 35"/>
          <p:cNvSpPr txBox="1"/>
          <p:nvPr/>
        </p:nvSpPr>
        <p:spPr>
          <a:xfrm>
            <a:off x="7835644" y="3483216"/>
            <a:ext cx="1224280" cy="523240"/>
          </a:xfrm>
          <a:prstGeom prst="rect">
            <a:avLst/>
          </a:prstGeom>
          <a:ln w="9144">
            <a:solidFill>
              <a:srgbClr val="46AAC5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 marR="143510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1F487C"/>
                </a:solidFill>
                <a:latin typeface="Times New Roman"/>
                <a:cs typeface="Times New Roman"/>
              </a:rPr>
              <a:t>SR-</a:t>
            </a:r>
            <a:r>
              <a:rPr sz="1400" dirty="0">
                <a:solidFill>
                  <a:srgbClr val="1F487C"/>
                </a:solidFill>
                <a:latin typeface="Times New Roman"/>
                <a:cs typeface="Times New Roman"/>
              </a:rPr>
              <a:t>Light</a:t>
            </a:r>
            <a:r>
              <a:rPr sz="1400" spc="-35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1F487C"/>
                </a:solidFill>
                <a:latin typeface="Times New Roman"/>
                <a:cs typeface="Times New Roman"/>
              </a:rPr>
              <a:t>in </a:t>
            </a:r>
            <a:r>
              <a:rPr sz="1400" dirty="0">
                <a:solidFill>
                  <a:srgbClr val="1F487C"/>
                </a:solidFill>
                <a:latin typeface="Times New Roman"/>
                <a:cs typeface="Times New Roman"/>
              </a:rPr>
              <a:t>the</a:t>
            </a:r>
            <a:r>
              <a:rPr sz="1400" spc="-25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1F487C"/>
                </a:solidFill>
                <a:latin typeface="Times New Roman"/>
                <a:cs typeface="Times New Roman"/>
              </a:rPr>
              <a:t>NEG</a:t>
            </a:r>
            <a:r>
              <a:rPr sz="1400" spc="-10" dirty="0">
                <a:solidFill>
                  <a:srgbClr val="1F487C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1F487C"/>
                </a:solidFill>
                <a:latin typeface="Times New Roman"/>
                <a:cs typeface="Times New Roman"/>
              </a:rPr>
              <a:t>tube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0" name="object 36"/>
          <p:cNvSpPr txBox="1"/>
          <p:nvPr/>
        </p:nvSpPr>
        <p:spPr>
          <a:xfrm>
            <a:off x="4792723" y="1070504"/>
            <a:ext cx="4868545" cy="444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3557270" algn="l"/>
              </a:tabLst>
            </a:pP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Reducer</a:t>
            </a:r>
            <a:r>
              <a:rPr sz="2025" spc="-104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Tube</a:t>
            </a:r>
            <a:r>
              <a:rPr sz="2025" spc="-7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:</a:t>
            </a:r>
            <a:r>
              <a:rPr sz="2025" spc="-30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Offset</a:t>
            </a:r>
            <a:r>
              <a:rPr sz="2025" spc="-44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3.5</a:t>
            </a:r>
            <a:r>
              <a:rPr sz="2025" spc="-44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25" spc="-37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mm</a:t>
            </a:r>
            <a:r>
              <a:rPr sz="2025" baseline="2057" dirty="0">
                <a:solidFill>
                  <a:srgbClr val="00AFEF"/>
                </a:solidFill>
                <a:latin typeface="Times New Roman"/>
                <a:cs typeface="Times New Roman"/>
              </a:rPr>
              <a:t>	</a:t>
            </a:r>
            <a:r>
              <a:rPr sz="1350" dirty="0">
                <a:solidFill>
                  <a:srgbClr val="6F2F9F"/>
                </a:solidFill>
                <a:latin typeface="Times New Roman"/>
                <a:cs typeface="Times New Roman"/>
              </a:rPr>
              <a:t>NEG</a:t>
            </a:r>
            <a:r>
              <a:rPr sz="1350" spc="-6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6F2F9F"/>
                </a:solidFill>
                <a:latin typeface="Times New Roman"/>
                <a:cs typeface="Times New Roman"/>
              </a:rPr>
              <a:t>Tube</a:t>
            </a:r>
            <a:r>
              <a:rPr sz="1350" spc="-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6F2F9F"/>
                </a:solidFill>
                <a:latin typeface="Times New Roman"/>
                <a:cs typeface="Times New Roman"/>
              </a:rPr>
              <a:t>(0.5</a:t>
            </a:r>
            <a:r>
              <a:rPr sz="1350" spc="-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350" spc="-25" dirty="0">
                <a:solidFill>
                  <a:srgbClr val="6F2F9F"/>
                </a:solidFill>
                <a:latin typeface="Times New Roman"/>
                <a:cs typeface="Times New Roman"/>
              </a:rPr>
              <a:t>m)</a:t>
            </a:r>
            <a:endParaRPr sz="1350" dirty="0">
              <a:latin typeface="Times New Roman"/>
              <a:cs typeface="Times New Roman"/>
            </a:endParaRPr>
          </a:p>
          <a:p>
            <a:pPr marL="274955" algn="ctr">
              <a:lnSpc>
                <a:spcPct val="100000"/>
              </a:lnSpc>
              <a:spcBef>
                <a:spcPts val="50"/>
              </a:spcBef>
            </a:pPr>
            <a:r>
              <a:rPr sz="1350" dirty="0">
                <a:solidFill>
                  <a:srgbClr val="FF3399"/>
                </a:solidFill>
                <a:latin typeface="Times New Roman"/>
                <a:cs typeface="Times New Roman"/>
              </a:rPr>
              <a:t>Reducer</a:t>
            </a:r>
            <a:r>
              <a:rPr sz="1350" spc="-50" dirty="0">
                <a:solidFill>
                  <a:srgbClr val="FF339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FF3399"/>
                </a:solidFill>
                <a:latin typeface="Times New Roman"/>
                <a:cs typeface="Times New Roman"/>
              </a:rPr>
              <a:t>Flange</a:t>
            </a:r>
            <a:r>
              <a:rPr sz="1350" spc="-40" dirty="0">
                <a:solidFill>
                  <a:srgbClr val="FF339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FF3399"/>
                </a:solidFill>
                <a:latin typeface="Times New Roman"/>
                <a:cs typeface="Times New Roman"/>
              </a:rPr>
              <a:t>:</a:t>
            </a:r>
            <a:r>
              <a:rPr sz="1350" spc="-40" dirty="0">
                <a:solidFill>
                  <a:srgbClr val="FF339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FF3399"/>
                </a:solidFill>
                <a:latin typeface="Times New Roman"/>
                <a:cs typeface="Times New Roman"/>
              </a:rPr>
              <a:t>Tilt</a:t>
            </a:r>
            <a:r>
              <a:rPr sz="1350" spc="-20" dirty="0">
                <a:solidFill>
                  <a:srgbClr val="FF3399"/>
                </a:solidFill>
                <a:latin typeface="Times New Roman"/>
                <a:cs typeface="Times New Roman"/>
              </a:rPr>
              <a:t> </a:t>
            </a:r>
            <a:r>
              <a:rPr sz="1350" spc="-25" dirty="0">
                <a:solidFill>
                  <a:srgbClr val="FF3399"/>
                </a:solidFill>
                <a:latin typeface="Times New Roman"/>
                <a:cs typeface="Times New Roman"/>
              </a:rPr>
              <a:t>3º</a:t>
            </a:r>
            <a:endParaRPr sz="1350" dirty="0">
              <a:latin typeface="Times New Roman"/>
              <a:cs typeface="Times New Roman"/>
            </a:endParaRPr>
          </a:p>
        </p:txBody>
      </p:sp>
      <p:pic>
        <p:nvPicPr>
          <p:cNvPr id="31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17507" y="1503099"/>
            <a:ext cx="125475" cy="242950"/>
          </a:xfrm>
          <a:prstGeom prst="rect">
            <a:avLst/>
          </a:prstGeom>
        </p:spPr>
      </p:pic>
      <p:sp>
        <p:nvSpPr>
          <p:cNvPr id="33" name="object 11"/>
          <p:cNvSpPr txBox="1"/>
          <p:nvPr/>
        </p:nvSpPr>
        <p:spPr>
          <a:xfrm>
            <a:off x="7638115" y="1546035"/>
            <a:ext cx="130365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-10" dirty="0">
                <a:solidFill>
                  <a:srgbClr val="006FC0"/>
                </a:solidFill>
                <a:latin typeface="Times New Roman"/>
                <a:cs typeface="Times New Roman"/>
              </a:rPr>
              <a:t>Incident</a:t>
            </a:r>
            <a:r>
              <a:rPr sz="1350" spc="-7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06FC0"/>
                </a:solidFill>
                <a:latin typeface="Times New Roman"/>
                <a:cs typeface="Times New Roman"/>
              </a:rPr>
              <a:t>Angle:</a:t>
            </a:r>
            <a:r>
              <a:rPr sz="1350" spc="1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1350" spc="-360" dirty="0">
                <a:solidFill>
                  <a:srgbClr val="006FC0"/>
                </a:solidFill>
                <a:latin typeface="Times New Roman"/>
                <a:cs typeface="Times New Roman"/>
              </a:rPr>
              <a:t>3</a:t>
            </a:r>
            <a:r>
              <a:rPr sz="1350" spc="-360" dirty="0">
                <a:solidFill>
                  <a:srgbClr val="006FC0"/>
                </a:solidFill>
                <a:latin typeface="SimSun"/>
                <a:cs typeface="SimSun"/>
              </a:rPr>
              <a:t>°</a:t>
            </a:r>
            <a:endParaRPr sz="1350" dirty="0">
              <a:latin typeface="SimSun"/>
              <a:cs typeface="SimSun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6089966" y="1232169"/>
            <a:ext cx="290904" cy="515620"/>
          </a:xfrm>
          <a:custGeom>
            <a:avLst/>
            <a:gdLst/>
            <a:ahLst/>
            <a:cxnLst/>
            <a:rect l="l" t="t" r="r" b="b"/>
            <a:pathLst>
              <a:path w="316229" h="515619">
                <a:moveTo>
                  <a:pt x="271021" y="453802"/>
                </a:moveTo>
                <a:lnTo>
                  <a:pt x="243840" y="470281"/>
                </a:lnTo>
                <a:lnTo>
                  <a:pt x="315975" y="515620"/>
                </a:lnTo>
                <a:lnTo>
                  <a:pt x="311782" y="464693"/>
                </a:lnTo>
                <a:lnTo>
                  <a:pt x="277622" y="464693"/>
                </a:lnTo>
                <a:lnTo>
                  <a:pt x="271021" y="453802"/>
                </a:lnTo>
                <a:close/>
              </a:path>
              <a:path w="316229" h="515619">
                <a:moveTo>
                  <a:pt x="281845" y="447240"/>
                </a:moveTo>
                <a:lnTo>
                  <a:pt x="271021" y="453802"/>
                </a:lnTo>
                <a:lnTo>
                  <a:pt x="277622" y="464693"/>
                </a:lnTo>
                <a:lnTo>
                  <a:pt x="288417" y="458088"/>
                </a:lnTo>
                <a:lnTo>
                  <a:pt x="281845" y="447240"/>
                </a:lnTo>
                <a:close/>
              </a:path>
              <a:path w="316229" h="515619">
                <a:moveTo>
                  <a:pt x="308991" y="430784"/>
                </a:moveTo>
                <a:lnTo>
                  <a:pt x="281845" y="447240"/>
                </a:lnTo>
                <a:lnTo>
                  <a:pt x="288417" y="458088"/>
                </a:lnTo>
                <a:lnTo>
                  <a:pt x="277622" y="464693"/>
                </a:lnTo>
                <a:lnTo>
                  <a:pt x="311782" y="464693"/>
                </a:lnTo>
                <a:lnTo>
                  <a:pt x="308991" y="430784"/>
                </a:lnTo>
                <a:close/>
              </a:path>
              <a:path w="316229" h="515619">
                <a:moveTo>
                  <a:pt x="10922" y="0"/>
                </a:moveTo>
                <a:lnTo>
                  <a:pt x="0" y="6604"/>
                </a:lnTo>
                <a:lnTo>
                  <a:pt x="271021" y="453802"/>
                </a:lnTo>
                <a:lnTo>
                  <a:pt x="281845" y="447240"/>
                </a:lnTo>
                <a:lnTo>
                  <a:pt x="1092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/>
          <p:cNvSpPr txBox="1"/>
          <p:nvPr/>
        </p:nvSpPr>
        <p:spPr>
          <a:xfrm>
            <a:off x="7012306" y="2213136"/>
            <a:ext cx="265493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solidFill>
                  <a:srgbClr val="00AF50"/>
                </a:solidFill>
                <a:latin typeface="Times New Roman"/>
                <a:cs typeface="Times New Roman"/>
              </a:rPr>
              <a:t>Photon</a:t>
            </a:r>
            <a:r>
              <a:rPr sz="1350" spc="-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0AF50"/>
                </a:solidFill>
                <a:latin typeface="Times New Roman"/>
                <a:cs typeface="Times New Roman"/>
              </a:rPr>
              <a:t>Beam</a:t>
            </a:r>
            <a:r>
              <a:rPr sz="1350" spc="-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0AF50"/>
                </a:solidFill>
                <a:latin typeface="Times New Roman"/>
                <a:cs typeface="Times New Roman"/>
              </a:rPr>
              <a:t>Size</a:t>
            </a:r>
            <a:r>
              <a:rPr sz="1350" spc="-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350" spc="-140" dirty="0">
                <a:solidFill>
                  <a:srgbClr val="00AF50"/>
                </a:solidFill>
                <a:latin typeface="Times New Roman"/>
                <a:cs typeface="Times New Roman"/>
              </a:rPr>
              <a:t>(W</a:t>
            </a:r>
            <a:r>
              <a:rPr sz="1350" spc="-140" dirty="0">
                <a:solidFill>
                  <a:srgbClr val="00AF50"/>
                </a:solidFill>
                <a:latin typeface="SimSun"/>
                <a:cs typeface="SimSun"/>
              </a:rPr>
              <a:t>×</a:t>
            </a:r>
            <a:r>
              <a:rPr sz="1350" spc="-140" dirty="0">
                <a:solidFill>
                  <a:srgbClr val="00AF50"/>
                </a:solidFill>
                <a:latin typeface="Times New Roman"/>
                <a:cs typeface="Times New Roman"/>
              </a:rPr>
              <a:t>H)</a:t>
            </a:r>
            <a:r>
              <a:rPr sz="1350" spc="-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0AF50"/>
                </a:solidFill>
                <a:latin typeface="Times New Roman"/>
                <a:cs typeface="Times New Roman"/>
              </a:rPr>
              <a:t>= </a:t>
            </a:r>
            <a:r>
              <a:rPr sz="1350" spc="-165" dirty="0">
                <a:solidFill>
                  <a:srgbClr val="00AF50"/>
                </a:solidFill>
                <a:latin typeface="Times New Roman"/>
                <a:cs typeface="Times New Roman"/>
              </a:rPr>
              <a:t>23</a:t>
            </a:r>
            <a:r>
              <a:rPr sz="1350" spc="-165" dirty="0">
                <a:solidFill>
                  <a:srgbClr val="00AF50"/>
                </a:solidFill>
                <a:latin typeface="SimSun"/>
                <a:cs typeface="SimSun"/>
              </a:rPr>
              <a:t>×</a:t>
            </a:r>
            <a:r>
              <a:rPr sz="1350" spc="-165" dirty="0">
                <a:solidFill>
                  <a:srgbClr val="00AF50"/>
                </a:solidFill>
                <a:latin typeface="Times New Roman"/>
                <a:cs typeface="Times New Roman"/>
              </a:rPr>
              <a:t>5</a:t>
            </a:r>
            <a:r>
              <a:rPr sz="1350" spc="-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350" spc="-25" dirty="0">
                <a:solidFill>
                  <a:srgbClr val="00AF50"/>
                </a:solidFill>
                <a:latin typeface="Times New Roman"/>
                <a:cs typeface="Times New Roman"/>
              </a:rPr>
              <a:t>mm</a:t>
            </a:r>
            <a:endParaRPr sz="13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55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830" y="42605"/>
            <a:ext cx="10515600" cy="416387"/>
          </a:xfrm>
        </p:spPr>
        <p:txBody>
          <a:bodyPr>
            <a:noAutofit/>
          </a:bodyPr>
          <a:lstStyle/>
          <a:p>
            <a:pPr algn="ctr"/>
            <a:r>
              <a:rPr lang="en-GB" sz="3600" spc="-10" dirty="0"/>
              <a:t>PSD-</a:t>
            </a:r>
            <a:r>
              <a:rPr lang="en-GB" sz="3600" dirty="0"/>
              <a:t>Yield</a:t>
            </a:r>
            <a:r>
              <a:rPr lang="en-GB" sz="3600" spc="-80" dirty="0"/>
              <a:t> </a:t>
            </a:r>
            <a:r>
              <a:rPr lang="en-GB" sz="3600" dirty="0"/>
              <a:t>vs</a:t>
            </a:r>
            <a:r>
              <a:rPr lang="en-GB" sz="3600" spc="-65" dirty="0"/>
              <a:t> </a:t>
            </a:r>
            <a:r>
              <a:rPr lang="en-GB" sz="3600" dirty="0"/>
              <a:t>Photon</a:t>
            </a:r>
            <a:r>
              <a:rPr lang="en-GB" sz="3600" spc="-85" dirty="0"/>
              <a:t> </a:t>
            </a:r>
            <a:r>
              <a:rPr lang="en-GB" sz="3600" spc="-20" dirty="0"/>
              <a:t>Dose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3581-685C-459F-AFA0-53F85A07FB3E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31</a:t>
            </a:fld>
            <a:endParaRPr lang="en-US"/>
          </a:p>
        </p:txBody>
      </p:sp>
      <p:grpSp>
        <p:nvGrpSpPr>
          <p:cNvPr id="8" name="object 3"/>
          <p:cNvGrpSpPr/>
          <p:nvPr/>
        </p:nvGrpSpPr>
        <p:grpSpPr>
          <a:xfrm>
            <a:off x="4660011" y="1236687"/>
            <a:ext cx="6986778" cy="4922417"/>
            <a:chOff x="2124219" y="1548613"/>
            <a:chExt cx="6300470" cy="4858385"/>
          </a:xfrm>
        </p:grpSpPr>
        <p:pic>
          <p:nvPicPr>
            <p:cNvPr id="9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4219" y="1548613"/>
              <a:ext cx="5997151" cy="4857846"/>
            </a:xfrm>
            <a:prstGeom prst="rect">
              <a:avLst/>
            </a:prstGeom>
          </p:spPr>
        </p:pic>
        <p:pic>
          <p:nvPicPr>
            <p:cNvPr id="10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9692" y="1889721"/>
              <a:ext cx="1744979" cy="612686"/>
            </a:xfrm>
            <a:prstGeom prst="rect">
              <a:avLst/>
            </a:prstGeom>
          </p:spPr>
        </p:pic>
        <p:pic>
          <p:nvPicPr>
            <p:cNvPr id="11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1048" y="1987308"/>
              <a:ext cx="1354836" cy="573011"/>
            </a:xfrm>
            <a:prstGeom prst="rect">
              <a:avLst/>
            </a:prstGeom>
          </p:spPr>
        </p:pic>
        <p:pic>
          <p:nvPicPr>
            <p:cNvPr id="12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6936" y="1917191"/>
              <a:ext cx="1655064" cy="52273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0001913" y="1672821"/>
            <a:ext cx="1202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9720">
              <a:lnSpc>
                <a:spcPct val="100000"/>
              </a:lnSpc>
              <a:spcBef>
                <a:spcPts val="260"/>
              </a:spcBef>
            </a:pPr>
            <a:r>
              <a:rPr lang="el-GR" dirty="0">
                <a:latin typeface="Cambria Math"/>
                <a:cs typeface="Cambria Math"/>
              </a:rPr>
              <a:t>η</a:t>
            </a:r>
            <a:r>
              <a:rPr lang="el-GR" spc="150" dirty="0">
                <a:latin typeface="Cambria Math"/>
                <a:cs typeface="Cambria Math"/>
              </a:rPr>
              <a:t> </a:t>
            </a:r>
            <a:r>
              <a:rPr lang="el-GR" dirty="0">
                <a:latin typeface="Cambria Math"/>
                <a:cs typeface="Cambria Math"/>
              </a:rPr>
              <a:t>=</a:t>
            </a:r>
            <a:r>
              <a:rPr lang="el-GR" spc="140" dirty="0">
                <a:latin typeface="Cambria Math"/>
                <a:cs typeface="Cambria Math"/>
              </a:rPr>
              <a:t> </a:t>
            </a:r>
            <a:r>
              <a:rPr lang="el-GR" spc="55" dirty="0">
                <a:latin typeface="Cambria Math"/>
                <a:cs typeface="Cambria Math"/>
              </a:rPr>
              <a:t>𝐷</a:t>
            </a:r>
            <a:r>
              <a:rPr lang="el-GR" sz="2000" spc="82" baseline="27100" dirty="0">
                <a:latin typeface="Cambria Math"/>
                <a:cs typeface="Cambria Math"/>
              </a:rPr>
              <a:t>𝛼</a:t>
            </a:r>
            <a:endParaRPr lang="el-GR" sz="2000" baseline="27100" dirty="0">
              <a:latin typeface="Cambria Math"/>
              <a:cs typeface="Cambria Math"/>
            </a:endParaRPr>
          </a:p>
        </p:txBody>
      </p:sp>
      <p:graphicFrame>
        <p:nvGraphicFramePr>
          <p:cNvPr id="15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94958"/>
              </p:ext>
            </p:extLst>
          </p:nvPr>
        </p:nvGraphicFramePr>
        <p:xfrm>
          <a:off x="147843" y="501753"/>
          <a:ext cx="4175829" cy="5314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76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Label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Types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NEG-coating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Remarks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95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SS-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(NEG)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Conductive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(TiZrVAg)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Columnar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Activation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(&gt;180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℃,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decreasing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surface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resistance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4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SS-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(NEG)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Triple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(TiZrVN)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Columnar/Dense/Nitride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02590" indent="-311150">
                        <a:lnSpc>
                          <a:spcPct val="100000"/>
                        </a:lnSpc>
                        <a:spcBef>
                          <a:spcPts val="305"/>
                        </a:spcBef>
                        <a:buAutoNum type="alphaLcParenBoth"/>
                        <a:tabLst>
                          <a:tab pos="40322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Baking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(&lt;150</a:t>
                      </a:r>
                      <a:r>
                        <a:rPr sz="1400" spc="-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h)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short-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dose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(&lt;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Ah)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exposure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 marR="365760">
                        <a:lnSpc>
                          <a:spcPct val="100000"/>
                        </a:lnSpc>
                        <a:buAutoNum type="alphaLcParenBoth" startAt="2"/>
                        <a:tabLst>
                          <a:tab pos="416559" algn="l"/>
                        </a:tabLst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Activation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(&gt;180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℃,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h)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continuously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long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exposure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4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SS-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(NEG)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Dual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(TiZrV)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Columnar/Dense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02590" indent="-311150">
                        <a:lnSpc>
                          <a:spcPct val="100000"/>
                        </a:lnSpc>
                        <a:spcBef>
                          <a:spcPts val="305"/>
                        </a:spcBef>
                        <a:buAutoNum type="alphaLcParenBoth"/>
                        <a:tabLst>
                          <a:tab pos="40322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Baking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h)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short-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dose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(&lt;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Ah)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exposure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 marR="365760">
                        <a:lnSpc>
                          <a:spcPct val="100000"/>
                        </a:lnSpc>
                        <a:spcBef>
                          <a:spcPts val="5"/>
                        </a:spcBef>
                        <a:buAutoNum type="alphaLcParenBoth" startAt="2"/>
                        <a:tabLst>
                          <a:tab pos="416559" algn="l"/>
                        </a:tabLst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Activation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(&gt;180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℃,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h)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continuously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long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exposure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4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AL-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(NEG)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Dual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(TiZrV)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Columnar/Dense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Activation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&lt;180</a:t>
                      </a:r>
                      <a:r>
                        <a:rPr sz="1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℃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NEG</a:t>
                      </a:r>
                      <a:r>
                        <a:rPr sz="14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Activation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(2) (&gt;180 ℃,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h)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607705"/>
          </a:xfrm>
        </p:spPr>
        <p:txBody>
          <a:bodyPr>
            <a:normAutofit/>
          </a:bodyPr>
          <a:lstStyle/>
          <a:p>
            <a:pPr algn="ctr"/>
            <a:r>
              <a:rPr lang="en-GB" sz="3600" spc="-35" dirty="0"/>
              <a:t>PSD-</a:t>
            </a:r>
            <a:r>
              <a:rPr lang="en-GB" sz="3600" spc="-10" dirty="0"/>
              <a:t>Yield</a:t>
            </a:r>
            <a:r>
              <a:rPr lang="en-GB" sz="3600" spc="-125" dirty="0"/>
              <a:t> </a:t>
            </a:r>
            <a:r>
              <a:rPr lang="en-GB" sz="3600" spc="-35" dirty="0">
                <a:solidFill>
                  <a:srgbClr val="FF0000"/>
                </a:solidFill>
              </a:rPr>
              <a:t>RGA</a:t>
            </a:r>
            <a:r>
              <a:rPr lang="en-GB" sz="3600" spc="-220" dirty="0">
                <a:solidFill>
                  <a:srgbClr val="FF0000"/>
                </a:solidFill>
              </a:rPr>
              <a:t> </a:t>
            </a:r>
            <a:r>
              <a:rPr lang="en-GB" sz="3600" dirty="0"/>
              <a:t>vs.</a:t>
            </a:r>
            <a:r>
              <a:rPr lang="en-GB" sz="3600" spc="-90" dirty="0"/>
              <a:t> </a:t>
            </a:r>
            <a:r>
              <a:rPr lang="en-GB" sz="3600" dirty="0"/>
              <a:t>Beam</a:t>
            </a:r>
            <a:r>
              <a:rPr lang="en-GB" sz="3600" spc="-80" dirty="0"/>
              <a:t> </a:t>
            </a:r>
            <a:r>
              <a:rPr lang="en-GB" sz="3600" spc="-10" dirty="0"/>
              <a:t>Dose(Ah)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5D96D-9309-4012-AE12-7D42C68FFC82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32</a:t>
            </a:fld>
            <a:endParaRPr lang="en-US"/>
          </a:p>
        </p:txBody>
      </p:sp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4946" y="1039483"/>
            <a:ext cx="5707565" cy="5335340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4197718" y="2260807"/>
            <a:ext cx="914400" cy="1717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sz="1100" spc="-25" dirty="0">
                <a:solidFill>
                  <a:srgbClr val="4F81BC"/>
                </a:solidFill>
                <a:latin typeface="Times New Roman"/>
                <a:cs typeface="Times New Roman"/>
              </a:rPr>
              <a:t>H</a:t>
            </a:r>
            <a:r>
              <a:rPr sz="1050" spc="-37" baseline="-19841" dirty="0">
                <a:solidFill>
                  <a:srgbClr val="4F81BC"/>
                </a:solidFill>
                <a:latin typeface="Times New Roman"/>
                <a:cs typeface="Times New Roman"/>
              </a:rPr>
              <a:t>2</a:t>
            </a:r>
            <a:endParaRPr sz="1050" baseline="-19841" dirty="0">
              <a:latin typeface="Times New Roman"/>
              <a:cs typeface="Times New Roman"/>
            </a:endParaRPr>
          </a:p>
          <a:p>
            <a:pPr marL="494665">
              <a:lnSpc>
                <a:spcPts val="1175"/>
              </a:lnSpc>
              <a:spcBef>
                <a:spcPts val="800"/>
              </a:spcBef>
            </a:pPr>
            <a:r>
              <a:rPr sz="1100" spc="-20" dirty="0">
                <a:solidFill>
                  <a:srgbClr val="E36C09"/>
                </a:solidFill>
                <a:latin typeface="Times New Roman"/>
                <a:cs typeface="Times New Roman"/>
              </a:rPr>
              <a:t>CH</a:t>
            </a:r>
            <a:r>
              <a:rPr sz="1050" spc="-30" baseline="-19841" dirty="0">
                <a:solidFill>
                  <a:srgbClr val="E36C09"/>
                </a:solidFill>
                <a:latin typeface="Times New Roman"/>
                <a:cs typeface="Times New Roman"/>
              </a:rPr>
              <a:t>3</a:t>
            </a:r>
            <a:r>
              <a:rPr sz="1050" spc="-30" baseline="27777" dirty="0">
                <a:solidFill>
                  <a:srgbClr val="E36C09"/>
                </a:solidFill>
                <a:latin typeface="Times New Roman"/>
                <a:cs typeface="Times New Roman"/>
              </a:rPr>
              <a:t>+</a:t>
            </a:r>
            <a:endParaRPr sz="1050" baseline="27777" dirty="0">
              <a:latin typeface="Times New Roman"/>
              <a:cs typeface="Times New Roman"/>
            </a:endParaRPr>
          </a:p>
          <a:p>
            <a:pPr marL="104139">
              <a:lnSpc>
                <a:spcPts val="1175"/>
              </a:lnSpc>
            </a:pPr>
            <a:r>
              <a:rPr sz="1100" spc="-25" dirty="0">
                <a:solidFill>
                  <a:srgbClr val="FFC000"/>
                </a:solidFill>
                <a:latin typeface="Times New Roman"/>
                <a:cs typeface="Times New Roman"/>
              </a:rPr>
              <a:t>CO</a:t>
            </a:r>
            <a:endParaRPr sz="1100" dirty="0">
              <a:latin typeface="Times New Roman"/>
              <a:cs typeface="Times New Roman"/>
            </a:endParaRPr>
          </a:p>
          <a:p>
            <a:pPr marL="484505">
              <a:lnSpc>
                <a:spcPts val="1140"/>
              </a:lnSpc>
              <a:spcBef>
                <a:spcPts val="655"/>
              </a:spcBef>
            </a:pPr>
            <a:r>
              <a:rPr sz="1100" spc="-10" dirty="0">
                <a:solidFill>
                  <a:srgbClr val="00AF50"/>
                </a:solidFill>
                <a:latin typeface="Times New Roman"/>
                <a:cs typeface="Times New Roman"/>
              </a:rPr>
              <a:t>C</a:t>
            </a:r>
            <a:r>
              <a:rPr sz="1050" spc="-15" baseline="-19841" dirty="0">
                <a:solidFill>
                  <a:srgbClr val="00AF50"/>
                </a:solidFill>
                <a:latin typeface="Times New Roman"/>
                <a:cs typeface="Times New Roman"/>
              </a:rPr>
              <a:t>2</a:t>
            </a:r>
            <a:r>
              <a:rPr sz="1100" spc="-10" dirty="0">
                <a:solidFill>
                  <a:srgbClr val="00AF50"/>
                </a:solidFill>
                <a:latin typeface="Times New Roman"/>
                <a:cs typeface="Times New Roman"/>
              </a:rPr>
              <a:t>H</a:t>
            </a:r>
            <a:r>
              <a:rPr sz="1050" spc="-15" baseline="-19841" dirty="0">
                <a:solidFill>
                  <a:srgbClr val="00AF50"/>
                </a:solidFill>
                <a:latin typeface="Times New Roman"/>
                <a:cs typeface="Times New Roman"/>
              </a:rPr>
              <a:t>2</a:t>
            </a:r>
            <a:r>
              <a:rPr sz="1050" spc="-15" baseline="27777" dirty="0">
                <a:solidFill>
                  <a:srgbClr val="00AF50"/>
                </a:solidFill>
                <a:latin typeface="Times New Roman"/>
                <a:cs typeface="Times New Roman"/>
              </a:rPr>
              <a:t>+</a:t>
            </a:r>
            <a:endParaRPr sz="1050" baseline="27777" dirty="0">
              <a:latin typeface="Times New Roman"/>
              <a:cs typeface="Times New Roman"/>
            </a:endParaRPr>
          </a:p>
          <a:p>
            <a:pPr marL="76200">
              <a:lnSpc>
                <a:spcPts val="1140"/>
              </a:lnSpc>
            </a:pPr>
            <a:r>
              <a:rPr sz="1100" spc="-25" dirty="0">
                <a:solidFill>
                  <a:srgbClr val="1F487C"/>
                </a:solidFill>
                <a:latin typeface="Times New Roman"/>
                <a:cs typeface="Times New Roman"/>
              </a:rPr>
              <a:t>CO</a:t>
            </a:r>
            <a:r>
              <a:rPr sz="1050" spc="-37" baseline="-19841" dirty="0">
                <a:solidFill>
                  <a:srgbClr val="1F487C"/>
                </a:solidFill>
                <a:latin typeface="Times New Roman"/>
                <a:cs typeface="Times New Roman"/>
              </a:rPr>
              <a:t>2</a:t>
            </a:r>
            <a:endParaRPr sz="1050" baseline="-1984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410845">
              <a:lnSpc>
                <a:spcPct val="100000"/>
              </a:lnSpc>
            </a:pPr>
            <a:r>
              <a:rPr sz="1100" spc="-25" dirty="0">
                <a:solidFill>
                  <a:srgbClr val="7E7E7E"/>
                </a:solidFill>
                <a:latin typeface="Times New Roman"/>
                <a:cs typeface="Times New Roman"/>
              </a:rPr>
              <a:t>H</a:t>
            </a:r>
            <a:r>
              <a:rPr sz="1050" spc="-37" baseline="-19841" dirty="0">
                <a:solidFill>
                  <a:srgbClr val="7E7E7E"/>
                </a:solidFill>
                <a:latin typeface="Times New Roman"/>
                <a:cs typeface="Times New Roman"/>
              </a:rPr>
              <a:t>2</a:t>
            </a:r>
            <a:r>
              <a:rPr sz="1100" spc="-25" dirty="0">
                <a:solidFill>
                  <a:srgbClr val="7E7E7E"/>
                </a:solidFill>
                <a:latin typeface="Times New Roman"/>
                <a:cs typeface="Times New Roman"/>
              </a:rPr>
              <a:t>O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87630">
              <a:lnSpc>
                <a:spcPct val="100000"/>
              </a:lnSpc>
              <a:spcBef>
                <a:spcPts val="5"/>
              </a:spcBef>
            </a:pPr>
            <a:r>
              <a:rPr sz="700" spc="-20" dirty="0">
                <a:solidFill>
                  <a:srgbClr val="006FC0"/>
                </a:solidFill>
                <a:latin typeface="Times New Roman"/>
                <a:cs typeface="Times New Roman"/>
              </a:rPr>
              <a:t>84</a:t>
            </a:r>
            <a:r>
              <a:rPr sz="1650" spc="-30" baseline="-17676" dirty="0">
                <a:solidFill>
                  <a:srgbClr val="006FC0"/>
                </a:solidFill>
                <a:latin typeface="Times New Roman"/>
                <a:cs typeface="Times New Roman"/>
              </a:rPr>
              <a:t>Kr</a:t>
            </a:r>
            <a:endParaRPr sz="1650" baseline="-17676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39645" y="1198569"/>
            <a:ext cx="1896110" cy="370840"/>
          </a:xfrm>
          <a:prstGeom prst="rect">
            <a:avLst/>
          </a:prstGeom>
          <a:solidFill>
            <a:schemeClr val="accent3"/>
          </a:solidFill>
          <a:ln w="9144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5"/>
              </a:spcBef>
            </a:pPr>
            <a:r>
              <a:rPr sz="1800" spc="-20" dirty="0">
                <a:latin typeface="Times New Roman"/>
                <a:cs typeface="Times New Roman"/>
              </a:rPr>
              <a:t>SS-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(Cond-</a:t>
            </a:r>
            <a:r>
              <a:rPr sz="1800" spc="-20" dirty="0">
                <a:latin typeface="Times New Roman"/>
                <a:cs typeface="Times New Roman"/>
              </a:rPr>
              <a:t>NEG)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85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869"/>
            <a:ext cx="10515600" cy="558511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/>
              <a:t>Summary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016D9-CABD-407E-8F5C-CD288432545C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3115" y="651308"/>
            <a:ext cx="11147898" cy="517351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E5DF8"/>
                </a:solidFill>
              </a:rPr>
              <a:t>Non-evaporable getter coatings is not a single solution, it is a family of coating with different </a:t>
            </a:r>
          </a:p>
          <a:p>
            <a:pPr lvl="1"/>
            <a:r>
              <a:rPr lang="en-GB" dirty="0" smtClean="0">
                <a:solidFill>
                  <a:srgbClr val="E94D36"/>
                </a:solidFill>
              </a:rPr>
              <a:t>composition, structure and morphology</a:t>
            </a:r>
            <a:r>
              <a:rPr lang="ru-RU" dirty="0" smtClean="0">
                <a:solidFill>
                  <a:srgbClr val="E94D36"/>
                </a:solidFill>
              </a:rPr>
              <a:t>.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NEG coating could be optimised to application in balance between:</a:t>
            </a:r>
          </a:p>
          <a:p>
            <a:pPr lvl="1"/>
            <a:r>
              <a:rPr lang="en-GB" dirty="0" smtClean="0">
                <a:solidFill>
                  <a:srgbClr val="00B050"/>
                </a:solidFill>
              </a:rPr>
              <a:t>Desorption (PSD, ESD, ISD) </a:t>
            </a:r>
          </a:p>
          <a:p>
            <a:pPr lvl="1"/>
            <a:r>
              <a:rPr lang="en-GB" dirty="0" smtClean="0">
                <a:solidFill>
                  <a:srgbClr val="00B050"/>
                </a:solidFill>
              </a:rPr>
              <a:t>Pumping properties (</a:t>
            </a:r>
            <a:r>
              <a:rPr lang="en-GB" i="1" dirty="0" smtClean="0">
                <a:solidFill>
                  <a:srgbClr val="00B050"/>
                </a:solidFill>
                <a:sym typeface="Symbol" panose="05050102010706020507" pitchFamily="18" charset="2"/>
              </a:rPr>
              <a:t></a:t>
            </a:r>
            <a:r>
              <a:rPr lang="en-GB" dirty="0" smtClean="0">
                <a:solidFill>
                  <a:srgbClr val="00B050"/>
                </a:solidFill>
                <a:sym typeface="Symbol" panose="05050102010706020507" pitchFamily="18" charset="2"/>
              </a:rPr>
              <a:t>, sorption capacity)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GB" dirty="0" smtClean="0">
                <a:solidFill>
                  <a:srgbClr val="00B050"/>
                </a:solidFill>
              </a:rPr>
              <a:t>Activation temperature and its duration</a:t>
            </a:r>
          </a:p>
          <a:p>
            <a:pPr lvl="1"/>
            <a:r>
              <a:rPr lang="en-GB" dirty="0" smtClean="0">
                <a:solidFill>
                  <a:srgbClr val="00B050"/>
                </a:solidFill>
              </a:rPr>
              <a:t>E-cloud mitigation (PEY and SEY)</a:t>
            </a:r>
          </a:p>
          <a:p>
            <a:pPr lvl="1"/>
            <a:r>
              <a:rPr lang="en-GB" dirty="0" smtClean="0">
                <a:solidFill>
                  <a:srgbClr val="00B050"/>
                </a:solidFill>
              </a:rPr>
              <a:t>Beam impedance (RF surface resistance </a:t>
            </a:r>
            <a:r>
              <a:rPr lang="en-GB" i="1" dirty="0" err="1" smtClean="0">
                <a:solidFill>
                  <a:srgbClr val="00B050"/>
                </a:solidFill>
              </a:rPr>
              <a:t>R</a:t>
            </a:r>
            <a:r>
              <a:rPr lang="en-GB" i="1" baseline="-25000" dirty="0" err="1" smtClean="0">
                <a:solidFill>
                  <a:srgbClr val="00B050"/>
                </a:solidFill>
              </a:rPr>
              <a:t>s</a:t>
            </a:r>
            <a:r>
              <a:rPr lang="en-GB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GB" dirty="0" smtClean="0">
                <a:solidFill>
                  <a:schemeClr val="accent1"/>
                </a:solidFill>
              </a:rPr>
              <a:t> The new PSD  </a:t>
            </a:r>
            <a:r>
              <a:rPr lang="en-GB" dirty="0" smtClean="0">
                <a:solidFill>
                  <a:schemeClr val="accent1"/>
                </a:solidFill>
              </a:rPr>
              <a:t>and ESD </a:t>
            </a:r>
            <a:r>
              <a:rPr lang="en-GB" dirty="0" smtClean="0">
                <a:solidFill>
                  <a:schemeClr val="accent1"/>
                </a:solidFill>
              </a:rPr>
              <a:t>results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of various NEG </a:t>
            </a:r>
            <a:r>
              <a:rPr lang="en-GB" dirty="0" smtClean="0">
                <a:solidFill>
                  <a:schemeClr val="accent1"/>
                </a:solidFill>
              </a:rPr>
              <a:t>coatings provide </a:t>
            </a:r>
            <a:r>
              <a:rPr lang="en-GB" dirty="0" smtClean="0">
                <a:solidFill>
                  <a:schemeClr val="accent1"/>
                </a:solidFill>
              </a:rPr>
              <a:t>new data and more confidence in designing vacuum systems for future particle accelerator</a:t>
            </a:r>
            <a:endParaRPr lang="ru-RU" dirty="0" smtClean="0">
              <a:solidFill>
                <a:schemeClr val="accent1"/>
              </a:solidFill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0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4526" y="3296538"/>
            <a:ext cx="63612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solidFill>
                  <a:srgbClr val="F08900"/>
                </a:solidFill>
              </a:rPr>
              <a:t>Thank You</a:t>
            </a:r>
            <a:endParaRPr lang="en-GB" sz="9600" b="1" dirty="0">
              <a:solidFill>
                <a:srgbClr val="F0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6215"/>
            <a:ext cx="10515600" cy="719396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 </a:t>
            </a:r>
            <a:r>
              <a:rPr lang="en-GB" sz="3600" dirty="0"/>
              <a:t>Mitigation method</a:t>
            </a:r>
            <a:r>
              <a:rPr lang="en-GB" sz="3600" dirty="0" smtClean="0"/>
              <a:t>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323"/>
            <a:ext cx="10515600" cy="43513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sym typeface="Symbol" pitchFamily="18" charset="2"/>
              </a:rPr>
              <a:t>Low SEY Material (Cladding)</a:t>
            </a:r>
          </a:p>
          <a:p>
            <a:pPr>
              <a:buFont typeface="Arial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sym typeface="Symbol" pitchFamily="18" charset="2"/>
              </a:rPr>
              <a:t>Low SEY coating(single/multiple step)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sym typeface="Symbol" pitchFamily="18" charset="2"/>
              </a:rPr>
              <a:t>Grooved Surfaces (coated /uncoated)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sym typeface="Symbol" pitchFamily="18" charset="2"/>
              </a:rPr>
              <a:t>Special shape of vacuum Chamber</a:t>
            </a:r>
          </a:p>
          <a:p>
            <a:r>
              <a:rPr lang="en-GB" dirty="0">
                <a:solidFill>
                  <a:schemeClr val="tx1"/>
                </a:solidFill>
                <a:sym typeface="Symbol" pitchFamily="18" charset="2"/>
              </a:rPr>
              <a:t>      An </a:t>
            </a:r>
            <a:r>
              <a:rPr lang="en-GB" dirty="0" err="1">
                <a:solidFill>
                  <a:schemeClr val="tx1"/>
                </a:solidFill>
                <a:sym typeface="Symbol" pitchFamily="18" charset="2"/>
              </a:rPr>
              <a:t>antichamber</a:t>
            </a:r>
            <a:r>
              <a:rPr lang="en-GB" dirty="0">
                <a:solidFill>
                  <a:schemeClr val="tx1"/>
                </a:solidFill>
                <a:sym typeface="Symbol" pitchFamily="18" charset="2"/>
              </a:rPr>
              <a:t> allows reducing PEY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11CC-745F-47F9-938D-FEA5EB30550C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43" y="1148550"/>
            <a:ext cx="2340385" cy="17552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45825" y="3030385"/>
            <a:ext cx="2656959" cy="1648502"/>
            <a:chOff x="3323858" y="4911978"/>
            <a:chExt cx="2291511" cy="1948787"/>
          </a:xfrm>
        </p:grpSpPr>
        <p:grpSp>
          <p:nvGrpSpPr>
            <p:cNvPr id="9" name="Group 8"/>
            <p:cNvGrpSpPr/>
            <p:nvPr/>
          </p:nvGrpSpPr>
          <p:grpSpPr>
            <a:xfrm>
              <a:off x="3519860" y="4911978"/>
              <a:ext cx="2095509" cy="1948787"/>
              <a:chOff x="2418768" y="2175674"/>
              <a:chExt cx="2095509" cy="1948787"/>
            </a:xfrm>
          </p:grpSpPr>
          <p:pic>
            <p:nvPicPr>
              <p:cNvPr id="11" name="Picture 10" descr="MBA_SC#1_B_5kx.tif"/>
              <p:cNvPicPr>
                <a:picLocks noChangeAspect="1"/>
              </p:cNvPicPr>
              <p:nvPr/>
            </p:nvPicPr>
            <p:blipFill>
              <a:blip r:embed="rId3" cstate="print"/>
              <a:srcRect l="54545" t="21818" b="21818"/>
              <a:stretch>
                <a:fillRect/>
              </a:stretch>
            </p:blipFill>
            <p:spPr bwMode="auto">
              <a:xfrm>
                <a:off x="2418768" y="2175674"/>
                <a:ext cx="2095509" cy="194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MBA_SC#1_B_5kx.tif"/>
              <p:cNvPicPr>
                <a:picLocks noChangeAspect="1"/>
              </p:cNvPicPr>
              <p:nvPr/>
            </p:nvPicPr>
            <p:blipFill>
              <a:blip r:embed="rId3" cstate="print"/>
              <a:srcRect l="764" t="90182" r="88364" b="1455"/>
              <a:stretch>
                <a:fillRect/>
              </a:stretch>
            </p:blipFill>
            <p:spPr bwMode="auto">
              <a:xfrm>
                <a:off x="3772867" y="3723901"/>
                <a:ext cx="501241" cy="28913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10" name="TextBox 124"/>
            <p:cNvSpPr txBox="1"/>
            <p:nvPr/>
          </p:nvSpPr>
          <p:spPr>
            <a:xfrm>
              <a:off x="3323858" y="4964764"/>
              <a:ext cx="1152128" cy="664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Normal</a:t>
              </a:r>
            </a:p>
            <a:p>
              <a:pPr algn="ctr"/>
              <a:r>
                <a:rPr lang="en-US" sz="1200" b="1" i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coating</a:t>
              </a:r>
              <a:endPara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4" t="10193" r="41013" b="58849"/>
          <a:stretch>
            <a:fillRect/>
          </a:stretch>
        </p:blipFill>
        <p:spPr bwMode="auto">
          <a:xfrm>
            <a:off x="3003588" y="4049178"/>
            <a:ext cx="2070024" cy="22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\\Engserve\projects\226 ILC Damping Rings\ILC Damping Rings Work Package (WP)\MENG - Mechanical Engineering\Presentations (prs)\Wiggler IPAC images\226-10833_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583" y="4069945"/>
            <a:ext cx="2616734" cy="157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52" y="4776477"/>
            <a:ext cx="2301432" cy="18411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68" y="4049178"/>
            <a:ext cx="2715601" cy="20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515938" y="2575955"/>
            <a:ext cx="914949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400" b="1" dirty="0" smtClean="0">
                <a:solidFill>
                  <a:srgbClr val="996600"/>
                </a:solidFill>
              </a:rPr>
              <a:t>Non Evaporable Getter </a:t>
            </a:r>
            <a:r>
              <a:rPr lang="en-GB" sz="4400" b="1" dirty="0">
                <a:solidFill>
                  <a:srgbClr val="996600"/>
                </a:solidFill>
              </a:rPr>
              <a:t>As Low SEY Thin Film</a:t>
            </a:r>
            <a:endParaRPr lang="en-US" sz="44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60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What is NEG?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77039"/>
            <a:ext cx="11059633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 NEG coating is thin film of one or several </a:t>
            </a:r>
            <a:r>
              <a:rPr lang="en-GB" dirty="0"/>
              <a:t>reactive metals or </a:t>
            </a:r>
            <a:r>
              <a:rPr lang="en-GB" dirty="0" smtClean="0"/>
              <a:t>alloy which </a:t>
            </a:r>
            <a:r>
              <a:rPr lang="en-GB" dirty="0" smtClean="0">
                <a:solidFill>
                  <a:srgbClr val="1E5DF8"/>
                </a:solidFill>
              </a:rPr>
              <a:t>capture</a:t>
            </a:r>
            <a:r>
              <a:rPr lang="en-GB" dirty="0" smtClean="0"/>
              <a:t> gases, such as </a:t>
            </a:r>
            <a:r>
              <a:rPr lang="en-GB" dirty="0">
                <a:solidFill>
                  <a:srgbClr val="1E5DF8"/>
                </a:solidFill>
              </a:rPr>
              <a:t>H2O, CO, CO2, O2 and N2</a:t>
            </a:r>
            <a:r>
              <a:rPr lang="en-GB" dirty="0"/>
              <a:t>. by a </a:t>
            </a:r>
            <a:r>
              <a:rPr lang="en-GB" b="1" dirty="0">
                <a:solidFill>
                  <a:srgbClr val="1E5DF8"/>
                </a:solidFill>
              </a:rPr>
              <a:t>chemical </a:t>
            </a:r>
            <a:r>
              <a:rPr lang="en-GB" b="1" dirty="0" smtClean="0">
                <a:solidFill>
                  <a:srgbClr val="1E5DF8"/>
                </a:solidFill>
              </a:rPr>
              <a:t> reaction </a:t>
            </a:r>
            <a:r>
              <a:rPr lang="en-GB" dirty="0"/>
              <a:t>on </a:t>
            </a:r>
            <a:r>
              <a:rPr lang="en-GB" dirty="0" smtClean="0"/>
              <a:t>their active </a:t>
            </a:r>
            <a:r>
              <a:rPr lang="en-GB" dirty="0"/>
              <a:t>surface.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The reaction generates </a:t>
            </a:r>
            <a:r>
              <a:rPr lang="en-GB" dirty="0">
                <a:solidFill>
                  <a:srgbClr val="1E5DF8"/>
                </a:solidFill>
              </a:rPr>
              <a:t>carbides/oxides/nitrides</a:t>
            </a:r>
            <a:r>
              <a:rPr lang="en-GB" dirty="0"/>
              <a:t> on the </a:t>
            </a:r>
            <a:r>
              <a:rPr lang="en-GB" dirty="0" smtClean="0"/>
              <a:t>film getter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    surface</a:t>
            </a:r>
            <a:r>
              <a:rPr lang="en-GB" dirty="0"/>
              <a:t>: Gases are </a:t>
            </a:r>
            <a:r>
              <a:rPr lang="en-GB" b="1" dirty="0">
                <a:solidFill>
                  <a:srgbClr val="1E5DF8"/>
                </a:solidFill>
              </a:rPr>
              <a:t>permanently removed </a:t>
            </a:r>
            <a:r>
              <a:rPr lang="en-GB" dirty="0"/>
              <a:t>from the vacuum</a:t>
            </a:r>
          </a:p>
          <a:p>
            <a:pPr marL="0" indent="0">
              <a:buNone/>
            </a:pPr>
            <a:r>
              <a:rPr lang="en-GB" dirty="0" smtClean="0"/>
              <a:t>     system</a:t>
            </a:r>
            <a:r>
              <a:rPr lang="en-GB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1E5DF8"/>
                </a:solidFill>
              </a:rPr>
              <a:t>Hydrogen</a:t>
            </a:r>
            <a:r>
              <a:rPr lang="en-GB" b="1" dirty="0" smtClean="0"/>
              <a:t> </a:t>
            </a:r>
            <a:r>
              <a:rPr lang="en-GB" dirty="0"/>
              <a:t>does not react to form a chemical compound but</a:t>
            </a:r>
          </a:p>
          <a:p>
            <a:pPr marL="0" indent="0">
              <a:buNone/>
            </a:pPr>
            <a:r>
              <a:rPr lang="en-GB" dirty="0" smtClean="0"/>
              <a:t>     dissolves </a:t>
            </a:r>
            <a:r>
              <a:rPr lang="en-GB" dirty="0"/>
              <a:t>in the bulk of the getter </a:t>
            </a:r>
            <a:r>
              <a:rPr lang="en-GB" dirty="0">
                <a:solidFill>
                  <a:srgbClr val="1E5DF8"/>
                </a:solidFill>
              </a:rPr>
              <a:t>forming a </a:t>
            </a:r>
            <a:r>
              <a:rPr lang="en-GB" b="1" dirty="0">
                <a:solidFill>
                  <a:srgbClr val="1E5DF8"/>
                </a:solidFill>
              </a:rPr>
              <a:t>solid solution</a:t>
            </a:r>
            <a:r>
              <a:rPr lang="en-GB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 smtClean="0"/>
              <a:t> A </a:t>
            </a:r>
            <a:r>
              <a:rPr lang="en-GB" dirty="0"/>
              <a:t>getter does not pump noble gases as they do not chemically</a:t>
            </a:r>
          </a:p>
          <a:p>
            <a:pPr marL="0" indent="0">
              <a:buNone/>
            </a:pPr>
            <a:r>
              <a:rPr lang="en-GB" dirty="0" smtClean="0"/>
              <a:t>     react</a:t>
            </a:r>
            <a:r>
              <a:rPr lang="en-GB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ADCB-7FC5-497D-8E69-E62C66EF3661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264" y="22225"/>
            <a:ext cx="7274535" cy="777875"/>
          </a:xfrm>
        </p:spPr>
        <p:txBody>
          <a:bodyPr>
            <a:normAutofit/>
          </a:bodyPr>
          <a:lstStyle/>
          <a:p>
            <a:r>
              <a:rPr lang="en-GB" sz="3600" dirty="0"/>
              <a:t>Deposition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04783" y="6436658"/>
            <a:ext cx="2114550" cy="365125"/>
          </a:xfrm>
        </p:spPr>
        <p:txBody>
          <a:bodyPr/>
          <a:lstStyle/>
          <a:p>
            <a:fld id="{797F283D-367A-46BF-B885-C6CA8E184344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29" y="1075068"/>
            <a:ext cx="4142825" cy="5328132"/>
          </a:xfrm>
          <a:prstGeom prst="rect">
            <a:avLst/>
          </a:prstGeom>
        </p:spPr>
      </p:pic>
      <p:pic>
        <p:nvPicPr>
          <p:cNvPr id="14" name="Picture 6" descr="magnetron sputte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099" y="1497136"/>
            <a:ext cx="481171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54064" y="1126103"/>
            <a:ext cx="5021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3333FF"/>
                </a:solidFill>
                <a:latin typeface="Calibri" pitchFamily="34" charset="0"/>
              </a:rPr>
              <a:t>Commonly used planar </a:t>
            </a:r>
            <a:r>
              <a:rPr lang="en-GB" sz="2000" b="1" dirty="0">
                <a:solidFill>
                  <a:srgbClr val="3333FF"/>
                </a:solidFill>
                <a:latin typeface="Calibri" pitchFamily="34" charset="0"/>
              </a:rPr>
              <a:t>magnetron deposition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031506" y="749467"/>
            <a:ext cx="6026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  <a:latin typeface="Calibri" pitchFamily="34" charset="0"/>
              </a:rPr>
              <a:t>Cylindrical magnetron </a:t>
            </a:r>
            <a:r>
              <a:rPr lang="en-GB" sz="2000" b="1" dirty="0" smtClean="0">
                <a:solidFill>
                  <a:srgbClr val="00B050"/>
                </a:solidFill>
                <a:latin typeface="Calibri" pitchFamily="34" charset="0"/>
              </a:rPr>
              <a:t>deposition for vacuum chambers</a:t>
            </a:r>
            <a:endParaRPr lang="en-GB" sz="2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22720" y="5352684"/>
            <a:ext cx="52531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</a:rPr>
              <a:t>Not suitable for coating inside accelerator’s vacuum chambers </a:t>
            </a:r>
            <a:endParaRPr lang="en-GB" sz="2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998"/>
            <a:ext cx="11112500" cy="65087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NEG in different structure and layered structure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BAFC-01B1-498F-AE63-19447FACB600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3888" y="1449734"/>
            <a:ext cx="7780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As  Nitride  layer it act as a true hydrogen barrier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In </a:t>
            </a:r>
            <a:r>
              <a:rPr lang="en-GB" dirty="0"/>
              <a:t>a dense structure, it acts as </a:t>
            </a:r>
            <a:r>
              <a:rPr lang="en-GB" dirty="0" smtClean="0"/>
              <a:t>barrier (reservoir) </a:t>
            </a:r>
            <a:r>
              <a:rPr lang="en-GB" dirty="0"/>
              <a:t>between a vacuum chamber material and an inner vacuum hence even in non-activated state it provides lower residual gas pressure. </a:t>
            </a:r>
            <a:endParaRPr lang="en-GB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In a columnar structure, it has a large surface area, hence, a fully coated vacuum chamber has large distributed pumping speed, the benefit of this is essential for the narrow vessels with a limited vacuum conductance</a:t>
            </a:r>
            <a:r>
              <a:rPr lang="en-GB" dirty="0" smtClean="0"/>
              <a:t>.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In activated state, the NEG coating has low secondary electron (SEY) yield that helps to supress electron </a:t>
            </a:r>
            <a:r>
              <a:rPr lang="en-GB" dirty="0" err="1"/>
              <a:t>multipacting</a:t>
            </a:r>
            <a:r>
              <a:rPr lang="en-GB" dirty="0"/>
              <a:t> and electron cloud in high intensity accelerators.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168" y="1016000"/>
            <a:ext cx="2649764" cy="198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168" y="4908560"/>
            <a:ext cx="2719942" cy="1720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168" y="3046643"/>
            <a:ext cx="2696685" cy="17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383"/>
            <a:ext cx="10515600" cy="6889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Si</a:t>
            </a:r>
            <a:r>
              <a:rPr lang="en-GB" sz="4000" dirty="0" smtClean="0"/>
              <a:t>ngle Element NEG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2BF60-1484-4E69-B660-7AA3DA45AFBC}" type="datetime1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ECLOUD WORKSHOP 2022, ELBA, ITALY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3" descr="Ti 100k Ti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84734" y="1064613"/>
            <a:ext cx="2296108" cy="2188478"/>
          </a:xfrm>
        </p:spPr>
      </p:pic>
      <p:pic>
        <p:nvPicPr>
          <p:cNvPr id="8" name="Picture 7" descr="Si 100k  Z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5782" y="1042386"/>
            <a:ext cx="2336800" cy="2146044"/>
          </a:xfrm>
          <a:prstGeom prst="rect">
            <a:avLst/>
          </a:prstGeom>
        </p:spPr>
      </p:pic>
      <p:pic>
        <p:nvPicPr>
          <p:cNvPr id="9" name="Picture 8" descr="100k comb sp01 Vanadium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00" y="1019270"/>
            <a:ext cx="2324100" cy="2169160"/>
          </a:xfrm>
          <a:prstGeom prst="rect">
            <a:avLst/>
          </a:prstGeom>
        </p:spPr>
      </p:pic>
      <p:pic>
        <p:nvPicPr>
          <p:cNvPr id="10" name="Picture 9" descr="Si 100k  Hf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2720" y="1009977"/>
            <a:ext cx="2398959" cy="2230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9400" y="2755900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2"/>
                </a:solidFill>
              </a:rPr>
              <a:t>Ti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2781300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2"/>
                </a:solidFill>
              </a:rPr>
              <a:t>Zr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768600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2600" y="27813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Hf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/>
          <a:stretch/>
        </p:blipFill>
        <p:spPr bwMode="auto">
          <a:xfrm>
            <a:off x="6597191" y="3253091"/>
            <a:ext cx="5276850" cy="312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61" y="3151640"/>
            <a:ext cx="527431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15879</TotalTime>
  <Words>2005</Words>
  <Application>Microsoft Office PowerPoint</Application>
  <PresentationFormat>Widescreen</PresentationFormat>
  <Paragraphs>358</Paragraphs>
  <Slides>34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SimSun</vt:lpstr>
      <vt:lpstr>Arial</vt:lpstr>
      <vt:lpstr>Arial Regular</vt:lpstr>
      <vt:lpstr>Calibri</vt:lpstr>
      <vt:lpstr>Cambria Math</vt:lpstr>
      <vt:lpstr>Lucida Grande</vt:lpstr>
      <vt:lpstr>Symbol</vt:lpstr>
      <vt:lpstr>Times New Roman</vt:lpstr>
      <vt:lpstr>Wingdings</vt:lpstr>
      <vt:lpstr>ヒラギノ角ゴ Pro W3</vt:lpstr>
      <vt:lpstr>Font and logo master</vt:lpstr>
      <vt:lpstr>Font WITHOUT logo master</vt:lpstr>
      <vt:lpstr>1_Blank Presentation</vt:lpstr>
      <vt:lpstr>Equation</vt:lpstr>
      <vt:lpstr>PowerPoint Presentation</vt:lpstr>
      <vt:lpstr>Outline</vt:lpstr>
      <vt:lpstr>What is Multipactor</vt:lpstr>
      <vt:lpstr> Mitigation method </vt:lpstr>
      <vt:lpstr>PowerPoint Presentation</vt:lpstr>
      <vt:lpstr>What is NEG? </vt:lpstr>
      <vt:lpstr>Deposition methods</vt:lpstr>
      <vt:lpstr>NEG in different structure and layered structure</vt:lpstr>
      <vt:lpstr>Single Element NEG</vt:lpstr>
      <vt:lpstr> Binary and Ternary Alloy NEG</vt:lpstr>
      <vt:lpstr>Quaternary TiZrVHf from Alloy rod</vt:lpstr>
      <vt:lpstr>PowerPoint Presentation</vt:lpstr>
      <vt:lpstr>Pumping properties measurement method</vt:lpstr>
      <vt:lpstr>Pumping performance of Various Studied NEG</vt:lpstr>
      <vt:lpstr>Pumping performance of Columnar vs Dense</vt:lpstr>
      <vt:lpstr>Effect of activation duration  and substrate</vt:lpstr>
      <vt:lpstr>PowerPoint Presentation</vt:lpstr>
      <vt:lpstr>ESD measurement method</vt:lpstr>
      <vt:lpstr>ESD Measurement of TiZrVHf on SS</vt:lpstr>
      <vt:lpstr>ESD from Zr Coating</vt:lpstr>
      <vt:lpstr>PowerPoint Presentation</vt:lpstr>
      <vt:lpstr>RF Surface Resistance</vt:lpstr>
      <vt:lpstr>RF Surface Resistance Measurement at 9 GHz </vt:lpstr>
      <vt:lpstr>PowerPoint Presentation</vt:lpstr>
      <vt:lpstr>Pumping properties of conductive NEG coating</vt:lpstr>
      <vt:lpstr>SEY and Sheet Resistance of TiZrVHfCu</vt:lpstr>
      <vt:lpstr> Activation of TiZrVAg and RF Surface Resistance</vt:lpstr>
      <vt:lpstr>PowerPoint Presentation</vt:lpstr>
      <vt:lpstr>Old PSD data</vt:lpstr>
      <vt:lpstr>TLS BL19B Beamline Parameters</vt:lpstr>
      <vt:lpstr>PSD-Yield vs Photon Dose</vt:lpstr>
      <vt:lpstr>PSD-Yield RGA vs. Beam Dose(Ah)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Valizadeh, Reza (STFC,DL,AST)</cp:lastModifiedBy>
  <cp:revision>503</cp:revision>
  <cp:lastPrinted>2019-10-02T08:27:37Z</cp:lastPrinted>
  <dcterms:created xsi:type="dcterms:W3CDTF">2019-09-17T08:04:08Z</dcterms:created>
  <dcterms:modified xsi:type="dcterms:W3CDTF">2022-09-27T22:09:54Z</dcterms:modified>
</cp:coreProperties>
</file>