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306" r:id="rId3"/>
    <p:sldId id="307" r:id="rId4"/>
    <p:sldId id="285" r:id="rId5"/>
    <p:sldId id="286" r:id="rId6"/>
    <p:sldId id="308" r:id="rId7"/>
    <p:sldId id="291" r:id="rId8"/>
    <p:sldId id="292" r:id="rId9"/>
    <p:sldId id="293" r:id="rId10"/>
    <p:sldId id="294" r:id="rId11"/>
    <p:sldId id="296" r:id="rId12"/>
    <p:sldId id="295" r:id="rId13"/>
    <p:sldId id="297" r:id="rId14"/>
    <p:sldId id="298" r:id="rId15"/>
    <p:sldId id="299" r:id="rId16"/>
    <p:sldId id="300" r:id="rId17"/>
    <p:sldId id="309" r:id="rId18"/>
    <p:sldId id="301" r:id="rId19"/>
    <p:sldId id="279" r:id="rId20"/>
    <p:sldId id="282" r:id="rId21"/>
    <p:sldId id="287" r:id="rId22"/>
    <p:sldId id="283" r:id="rId23"/>
    <p:sldId id="284" r:id="rId24"/>
    <p:sldId id="258" r:id="rId25"/>
    <p:sldId id="290" r:id="rId26"/>
    <p:sldId id="260" r:id="rId27"/>
    <p:sldId id="261" r:id="rId28"/>
    <p:sldId id="275" r:id="rId29"/>
    <p:sldId id="262" r:id="rId30"/>
    <p:sldId id="263" r:id="rId31"/>
    <p:sldId id="265" r:id="rId32"/>
    <p:sldId id="268" r:id="rId33"/>
    <p:sldId id="274" r:id="rId34"/>
    <p:sldId id="269" r:id="rId35"/>
    <p:sldId id="277" r:id="rId36"/>
    <p:sldId id="276" r:id="rId37"/>
    <p:sldId id="264" r:id="rId38"/>
    <p:sldId id="267" r:id="rId39"/>
    <p:sldId id="272" r:id="rId40"/>
    <p:sldId id="266" r:id="rId41"/>
    <p:sldId id="302" r:id="rId42"/>
    <p:sldId id="270" r:id="rId43"/>
    <p:sldId id="303" r:id="rId44"/>
    <p:sldId id="31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436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pos="431" userDrawn="1">
          <p15:clr>
            <a:srgbClr val="A4A3A4"/>
          </p15:clr>
        </p15:guide>
        <p15:guide id="5" pos="5307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0000"/>
    <a:srgbClr val="CD5C5C"/>
    <a:srgbClr val="008001"/>
    <a:srgbClr val="3BB471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7"/>
    <p:restoredTop sz="96245"/>
  </p:normalViewPr>
  <p:slideViewPr>
    <p:cSldViewPr snapToGrid="0" snapToObjects="1">
      <p:cViewPr>
        <p:scale>
          <a:sx n="108" d="100"/>
          <a:sy n="108" d="100"/>
        </p:scale>
        <p:origin x="648" y="472"/>
      </p:cViewPr>
      <p:guideLst>
        <p:guide pos="2880"/>
        <p:guide orient="horz" pos="436"/>
        <p:guide orient="horz" pos="3884"/>
        <p:guide pos="431"/>
        <p:guide pos="530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7576F-BC8A-B049-A5CA-7FDE38B1A2AF}" type="datetimeFigureOut">
              <a:rPr lang="en-CH" smtClean="0"/>
              <a:t>22.09.22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2D977-1E29-DE43-B8EC-3583E5EC1A4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5403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956AE-89F5-3A44-BEAC-C67E1B05A0A3}" type="datetime1">
              <a:rPr lang="de-CH" smtClean="0"/>
              <a:t>22.09.22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91236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72A5-9615-0748-92BE-190A40C1D0FB}" type="datetime1">
              <a:rPr lang="de-CH" smtClean="0"/>
              <a:t>22.09.22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252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8CB0-5AD8-4943-B0AE-3411C463AF3F}" type="datetime1">
              <a:rPr lang="de-CH" smtClean="0"/>
              <a:t>22.09.22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2015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FA33C-681F-B84A-A7F8-4C7B7CE15EB7}" type="datetime1">
              <a:rPr lang="de-CH" smtClean="0"/>
              <a:t>22.09.22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781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060B-CC83-DA47-AEA6-042275226181}" type="datetime1">
              <a:rPr lang="de-CH" smtClean="0"/>
              <a:t>22.09.22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19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7F19-16C7-8942-B961-8121F3B86ED5}" type="datetime1">
              <a:rPr lang="de-CH" smtClean="0"/>
              <a:t>22.09.22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2123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F015A-6E71-0B46-8D39-E3F35453E209}" type="datetime1">
              <a:rPr lang="de-CH" smtClean="0"/>
              <a:t>22.09.22</a:t>
            </a:fld>
            <a:endParaRPr lang="en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4098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0D19-BC38-2F49-B75D-0422C6FE8052}" type="datetime1">
              <a:rPr lang="de-CH" smtClean="0"/>
              <a:t>22.09.22</a:t>
            </a:fld>
            <a:endParaRPr lang="en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955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3C65-A5E0-654D-9532-5CD77A14C106}" type="datetime1">
              <a:rPr lang="de-CH" smtClean="0"/>
              <a:t>22.09.22</a:t>
            </a:fld>
            <a:endParaRPr lang="en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6980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1F0B-44CF-584E-95EB-A0CBC5E4FBB7}" type="datetime1">
              <a:rPr lang="de-CH" smtClean="0"/>
              <a:t>22.09.22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4653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48AD-D8C6-C745-97BE-157EBDB0B19E}" type="datetime1">
              <a:rPr lang="de-CH" smtClean="0"/>
              <a:t>22.09.22</a:t>
            </a:fld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6867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2322-7808-7047-9345-EEB8C0D103CE}" type="datetime1">
              <a:rPr lang="de-CH" smtClean="0"/>
              <a:t>22.09.22</a:t>
            </a:fld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CE285-4FAF-DE42-9FEC-6713B574A5E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4994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cern.ch/event/772189/contributions/3209049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ds.cern.ch/record/2684858/" TargetMode="Externa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mp4"/><Relationship Id="rId13" Type="http://schemas.openxmlformats.org/officeDocument/2006/relationships/image" Target="../media/image51.png"/><Relationship Id="rId3" Type="http://schemas.microsoft.com/office/2007/relationships/media" Target="../media/media4.mp4"/><Relationship Id="rId7" Type="http://schemas.microsoft.com/office/2007/relationships/media" Target="../media/media2.mp4"/><Relationship Id="rId12" Type="http://schemas.openxmlformats.org/officeDocument/2006/relationships/image" Target="../media/image50.png"/><Relationship Id="rId17" Type="http://schemas.openxmlformats.org/officeDocument/2006/relationships/image" Target="../media/image2.png"/><Relationship Id="rId2" Type="http://schemas.openxmlformats.org/officeDocument/2006/relationships/video" Target="../media/media3.mp4"/><Relationship Id="rId16" Type="http://schemas.openxmlformats.org/officeDocument/2006/relationships/image" Target="../media/image54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25.png"/><Relationship Id="rId5" Type="http://schemas.microsoft.com/office/2007/relationships/media" Target="../media/media5.mp4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A004E3-E78D-6402-F25D-5083D127F198}"/>
              </a:ext>
            </a:extLst>
          </p:cNvPr>
          <p:cNvSpPr txBox="1"/>
          <p:nvPr/>
        </p:nvSpPr>
        <p:spPr>
          <a:xfrm>
            <a:off x="0" y="15011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cloud incoherent effects</a:t>
            </a:r>
            <a:endParaRPr lang="en-CH" sz="28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81749-D361-07CB-F258-69E0FA65539A}"/>
              </a:ext>
            </a:extLst>
          </p:cNvPr>
          <p:cNvSpPr txBox="1"/>
          <p:nvPr/>
        </p:nvSpPr>
        <p:spPr>
          <a:xfrm>
            <a:off x="0" y="23715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Konstantinos Paraschou, Giovanni Iadarola</a:t>
            </a:r>
          </a:p>
          <a:p>
            <a:pPr algn="ctr"/>
            <a:r>
              <a:rPr lang="en-CH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and Beam Physics group, CERN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5450B-71A4-09C8-FD58-8DA506C4B738}"/>
              </a:ext>
            </a:extLst>
          </p:cNvPr>
          <p:cNvSpPr txBox="1"/>
          <p:nvPr/>
        </p:nvSpPr>
        <p:spPr>
          <a:xfrm>
            <a:off x="684212" y="3848847"/>
            <a:ext cx="7740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G. Arduini, H. Bartosik, R. De Maria, S. Fartoukh, L.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Giacomel, S. Kostoglou, L. Mether, E. M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tral, Y. Papaphilippou,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Rumolo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Sabato, M.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Schwinzerl, G. Skripka, F. Van der Veken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F630C6-538C-35FE-4EBD-73FD2052EE75}"/>
              </a:ext>
            </a:extLst>
          </p:cNvPr>
          <p:cNvSpPr txBox="1"/>
          <p:nvPr/>
        </p:nvSpPr>
        <p:spPr>
          <a:xfrm>
            <a:off x="0" y="530685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ECLOUD’22 Workshop</a:t>
            </a:r>
          </a:p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Italy, La Biodola Bay, Isola d’Elba</a:t>
            </a:r>
          </a:p>
          <a:p>
            <a:pPr algn="ctr"/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September 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D5A46-2096-EF54-E764-73578C6D2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9795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BEF3C9-5EF7-8C05-F5C0-03C2BC53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10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07AC4-6E06-429C-D009-D186A430558A}"/>
              </a:ext>
            </a:extLst>
          </p:cNvPr>
          <p:cNvSpPr txBox="1"/>
          <p:nvPr/>
        </p:nvSpPr>
        <p:spPr>
          <a:xfrm>
            <a:off x="719139" y="1166648"/>
            <a:ext cx="770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Beam-Beam Long-Range interactions changes for each bunch in the filling scheme.</a:t>
            </a:r>
          </a:p>
        </p:txBody>
      </p:sp>
      <p:pic>
        <p:nvPicPr>
          <p:cNvPr id="8193" name="Picture 1" descr="page7image1559355712">
            <a:extLst>
              <a:ext uri="{FF2B5EF4-FFF2-40B4-BE49-F238E27FC236}">
                <a16:creationId xmlns:a16="http://schemas.microsoft.com/office/drawing/2014/main" id="{97546F70-39DF-BE4D-DD55-BCADA12CD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23" y="1996566"/>
            <a:ext cx="4729655" cy="263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090D7-C889-FE7C-B09E-0CAADE3E6EFD}"/>
              </a:ext>
            </a:extLst>
          </p:cNvPr>
          <p:cNvSpPr txBox="1"/>
          <p:nvPr/>
        </p:nvSpPr>
        <p:spPr>
          <a:xfrm>
            <a:off x="809626" y="4822070"/>
            <a:ext cx="7705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rgbClr val="3BB4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1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BBLR,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e-cloud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rgbClr val="008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2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BBLR,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e-cloud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rgbClr val="CD5C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3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BBLR,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e-cloud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rgbClr val="8B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4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BBLR,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stronger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e-cloud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DDFC8F-8415-A65F-EC10-895AB35DEB64}"/>
              </a:ext>
            </a:extLst>
          </p:cNvPr>
          <p:cNvSpPr txBox="1"/>
          <p:nvPr/>
        </p:nvSpPr>
        <p:spPr>
          <a:xfrm>
            <a:off x="719138" y="271203"/>
            <a:ext cx="433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BBLR interactions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page5image923334352">
            <a:extLst>
              <a:ext uri="{FF2B5EF4-FFF2-40B4-BE49-F238E27FC236}">
                <a16:creationId xmlns:a16="http://schemas.microsoft.com/office/drawing/2014/main" id="{0B116535-C6BF-FF30-2281-9494AC8E7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47" y="2294586"/>
            <a:ext cx="2861953" cy="16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49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692740-A3F0-84A1-AC11-23305A96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11</a:t>
            </a:fld>
            <a:endParaRPr lang="en-CH"/>
          </a:p>
        </p:txBody>
      </p:sp>
      <p:pic>
        <p:nvPicPr>
          <p:cNvPr id="9225" name="Picture 9" descr="page8image31594384">
            <a:extLst>
              <a:ext uri="{FF2B5EF4-FFF2-40B4-BE49-F238E27FC236}">
                <a16:creationId xmlns:a16="http://schemas.microsoft.com/office/drawing/2014/main" id="{D8DA3650-4550-8B3A-B9FC-59D0CD09B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9" y="1478276"/>
            <a:ext cx="4149808" cy="23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age8image31593136">
            <a:extLst>
              <a:ext uri="{FF2B5EF4-FFF2-40B4-BE49-F238E27FC236}">
                <a16:creationId xmlns:a16="http://schemas.microsoft.com/office/drawing/2014/main" id="{22071E04-56C2-CE27-DFC0-61C9D4E7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5" y="4034485"/>
            <a:ext cx="3854291" cy="21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page8image31592096">
            <a:extLst>
              <a:ext uri="{FF2B5EF4-FFF2-40B4-BE49-F238E27FC236}">
                <a16:creationId xmlns:a16="http://schemas.microsoft.com/office/drawing/2014/main" id="{785C96A1-EDDC-B766-4434-4320EBF88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42" y="1447932"/>
            <a:ext cx="3995503" cy="221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A04390-29E7-D54C-DD85-B26E9E047122}"/>
              </a:ext>
            </a:extLst>
          </p:cNvPr>
          <p:cNvSpPr txBox="1"/>
          <p:nvPr/>
        </p:nvSpPr>
        <p:spPr>
          <a:xfrm>
            <a:off x="719138" y="271203"/>
            <a:ext cx="433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#1: Physics fills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B86E2-4F05-7891-BC58-ECA10E5227A1}"/>
              </a:ext>
            </a:extLst>
          </p:cNvPr>
          <p:cNvSpPr txBox="1"/>
          <p:nvPr/>
        </p:nvSpPr>
        <p:spPr>
          <a:xfrm>
            <a:off x="4488808" y="4430504"/>
            <a:ext cx="414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Bunch-by-bunch pattern emerges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Reminds of e-cloud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buildup behaviour.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Beam-beam effects alone cannot explain behaviour</a:t>
            </a:r>
          </a:p>
        </p:txBody>
      </p:sp>
      <p:pic>
        <p:nvPicPr>
          <p:cNvPr id="10241" name="Picture 1" descr="page8image31591056">
            <a:extLst>
              <a:ext uri="{FF2B5EF4-FFF2-40B4-BE49-F238E27FC236}">
                <a16:creationId xmlns:a16="http://schemas.microsoft.com/office/drawing/2014/main" id="{0C44A933-6B7E-693D-95C3-633A11AC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25" y="46151"/>
            <a:ext cx="2716273" cy="151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293B70-1955-BDF1-6D34-4A6DB06951B2}"/>
              </a:ext>
            </a:extLst>
          </p:cNvPr>
          <p:cNvCxnSpPr/>
          <p:nvPr/>
        </p:nvCxnSpPr>
        <p:spPr>
          <a:xfrm>
            <a:off x="1054846" y="3005959"/>
            <a:ext cx="3993931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8BE316-273D-7481-78A4-97F739D9D486}"/>
              </a:ext>
            </a:extLst>
          </p:cNvPr>
          <p:cNvCxnSpPr>
            <a:cxnSpLocks/>
          </p:cNvCxnSpPr>
          <p:nvPr/>
        </p:nvCxnSpPr>
        <p:spPr>
          <a:xfrm>
            <a:off x="2602593" y="1499296"/>
            <a:ext cx="0" cy="339773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24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692740-A3F0-84A1-AC11-23305A96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12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04390-29E7-D54C-DD85-B26E9E047122}"/>
              </a:ext>
            </a:extLst>
          </p:cNvPr>
          <p:cNvSpPr txBox="1"/>
          <p:nvPr/>
        </p:nvSpPr>
        <p:spPr>
          <a:xfrm>
            <a:off x="719138" y="271203"/>
            <a:ext cx="433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#2: Crossing angle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B86E2-4F05-7891-BC58-ECA10E5227A1}"/>
              </a:ext>
            </a:extLst>
          </p:cNvPr>
          <p:cNvSpPr txBox="1"/>
          <p:nvPr/>
        </p:nvSpPr>
        <p:spPr>
          <a:xfrm>
            <a:off x="971550" y="5698670"/>
            <a:ext cx="6642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reduced crossing angle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typically enhances BBLR interactions.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case, it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enhances the e-cloud pattern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losses.</a:t>
            </a:r>
          </a:p>
        </p:txBody>
      </p:sp>
      <p:pic>
        <p:nvPicPr>
          <p:cNvPr id="5" name="Picture 1" descr="page8image31591056">
            <a:extLst>
              <a:ext uri="{FF2B5EF4-FFF2-40B4-BE49-F238E27FC236}">
                <a16:creationId xmlns:a16="http://schemas.microsoft.com/office/drawing/2014/main" id="{462CE3FE-D11F-F3C1-FBBB-3ED658D2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25" y="46151"/>
            <a:ext cx="2716273" cy="151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age9image31700176">
            <a:extLst>
              <a:ext uri="{FF2B5EF4-FFF2-40B4-BE49-F238E27FC236}">
                <a16:creationId xmlns:a16="http://schemas.microsoft.com/office/drawing/2014/main" id="{A6C6E798-5976-4F33-8F47-800D79FA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49" y="1492974"/>
            <a:ext cx="3468414" cy="211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page9image31693728">
            <a:extLst>
              <a:ext uri="{FF2B5EF4-FFF2-40B4-BE49-F238E27FC236}">
                <a16:creationId xmlns:a16="http://schemas.microsoft.com/office/drawing/2014/main" id="{9F3D8C81-3B60-2F2E-5088-78D139F8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90" y="1492974"/>
            <a:ext cx="3468414" cy="211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age9image31702048">
            <a:extLst>
              <a:ext uri="{FF2B5EF4-FFF2-40B4-BE49-F238E27FC236}">
                <a16:creationId xmlns:a16="http://schemas.microsoft.com/office/drawing/2014/main" id="{D73C7FE7-1A53-54A1-320E-201AFB594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20" y="3604182"/>
            <a:ext cx="3618201" cy="201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 descr="page9image31693520">
            <a:extLst>
              <a:ext uri="{FF2B5EF4-FFF2-40B4-BE49-F238E27FC236}">
                <a16:creationId xmlns:a16="http://schemas.microsoft.com/office/drawing/2014/main" id="{E2FDE174-5167-26EF-83E7-26CB8C2E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49" y="3604183"/>
            <a:ext cx="3468414" cy="1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052945-F5B4-BD99-B6E6-FE78E83668D8}"/>
              </a:ext>
            </a:extLst>
          </p:cNvPr>
          <p:cNvSpPr txBox="1"/>
          <p:nvPr/>
        </p:nvSpPr>
        <p:spPr>
          <a:xfrm>
            <a:off x="701329" y="1090221"/>
            <a:ext cx="189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Typical physics fill: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E2F83-63E3-3DF6-8DD3-9C0495665478}"/>
              </a:ext>
            </a:extLst>
          </p:cNvPr>
          <p:cNvSpPr txBox="1"/>
          <p:nvPr/>
        </p:nvSpPr>
        <p:spPr>
          <a:xfrm>
            <a:off x="4463232" y="1179457"/>
            <a:ext cx="131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Special test:</a:t>
            </a:r>
          </a:p>
        </p:txBody>
      </p:sp>
    </p:spTree>
    <p:extLst>
      <p:ext uri="{BB962C8B-B14F-4D97-AF65-F5344CB8AC3E}">
        <p14:creationId xmlns:p14="http://schemas.microsoft.com/office/powerpoint/2010/main" val="2177432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692740-A3F0-84A1-AC11-23305A96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13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04390-29E7-D54C-DD85-B26E9E047122}"/>
              </a:ext>
            </a:extLst>
          </p:cNvPr>
          <p:cNvSpPr txBox="1"/>
          <p:nvPr/>
        </p:nvSpPr>
        <p:spPr>
          <a:xfrm>
            <a:off x="719137" y="271203"/>
            <a:ext cx="456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#3: Buildup simulations in Inner Triplet quadrupoles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B86E2-4F05-7891-BC58-ECA10E5227A1}"/>
              </a:ext>
            </a:extLst>
          </p:cNvPr>
          <p:cNvSpPr txBox="1"/>
          <p:nvPr/>
        </p:nvSpPr>
        <p:spPr>
          <a:xfrm>
            <a:off x="865348" y="4916400"/>
            <a:ext cx="6642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beam: In the small 200 ns between batches, the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cloud decays significantly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beams: Beams are not synchronized and the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does not decay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265" name="Picture 1" descr="page10image32219888">
            <a:extLst>
              <a:ext uri="{FF2B5EF4-FFF2-40B4-BE49-F238E27FC236}">
                <a16:creationId xmlns:a16="http://schemas.microsoft.com/office/drawing/2014/main" id="{82D0413E-A959-02C2-D3F7-70B05D1E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3" y="2024128"/>
            <a:ext cx="3853337" cy="256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age10image32218432">
            <a:extLst>
              <a:ext uri="{FF2B5EF4-FFF2-40B4-BE49-F238E27FC236}">
                <a16:creationId xmlns:a16="http://schemas.microsoft.com/office/drawing/2014/main" id="{21850D85-BB73-7179-C065-B0936A890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043365"/>
            <a:ext cx="3852863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8AB13-445C-6384-4E64-AF02875A261D}"/>
              </a:ext>
            </a:extLst>
          </p:cNvPr>
          <p:cNvSpPr txBox="1"/>
          <p:nvPr/>
        </p:nvSpPr>
        <p:spPr>
          <a:xfrm>
            <a:off x="719138" y="1533558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beam: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A18B0-02CD-76BD-AF16-D487FA40B866}"/>
              </a:ext>
            </a:extLst>
          </p:cNvPr>
          <p:cNvSpPr txBox="1"/>
          <p:nvPr/>
        </p:nvSpPr>
        <p:spPr>
          <a:xfrm>
            <a:off x="4755931" y="1533558"/>
            <a:ext cx="130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beams:</a:t>
            </a:r>
          </a:p>
        </p:txBody>
      </p:sp>
    </p:spTree>
    <p:extLst>
      <p:ext uri="{BB962C8B-B14F-4D97-AF65-F5344CB8AC3E}">
        <p14:creationId xmlns:p14="http://schemas.microsoft.com/office/powerpoint/2010/main" val="2172433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6A79A0-67FA-4976-B1F2-A01C80C1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14</a:t>
            </a:fld>
            <a:endParaRPr lang="en-CH"/>
          </a:p>
        </p:txBody>
      </p:sp>
      <p:pic>
        <p:nvPicPr>
          <p:cNvPr id="12289" name="Picture 1" descr="page11image32097920">
            <a:extLst>
              <a:ext uri="{FF2B5EF4-FFF2-40B4-BE49-F238E27FC236}">
                <a16:creationId xmlns:a16="http://schemas.microsoft.com/office/drawing/2014/main" id="{9CA02ACA-AB5F-3AB7-F03E-5AA13A01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132082"/>
            <a:ext cx="3745886" cy="20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page11image32111648">
            <a:extLst>
              <a:ext uri="{FF2B5EF4-FFF2-40B4-BE49-F238E27FC236}">
                <a16:creationId xmlns:a16="http://schemas.microsoft.com/office/drawing/2014/main" id="{40B6C3C6-257C-2591-2047-139CE4FF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76" y="3132082"/>
            <a:ext cx="3745886" cy="20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page10image32219888">
            <a:extLst>
              <a:ext uri="{FF2B5EF4-FFF2-40B4-BE49-F238E27FC236}">
                <a16:creationId xmlns:a16="http://schemas.microsoft.com/office/drawing/2014/main" id="{F7E72D3F-FC7C-7E0D-6A81-275CB8177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1"/>
          <a:stretch/>
        </p:blipFill>
        <p:spPr bwMode="auto">
          <a:xfrm>
            <a:off x="718663" y="1615867"/>
            <a:ext cx="3853337" cy="14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ge10image32218432">
            <a:extLst>
              <a:ext uri="{FF2B5EF4-FFF2-40B4-BE49-F238E27FC236}">
                <a16:creationId xmlns:a16="http://schemas.microsoft.com/office/drawing/2014/main" id="{F168DF13-5DBF-A1C0-4BAE-30FA63D7B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3"/>
          <a:stretch/>
        </p:blipFill>
        <p:spPr bwMode="auto">
          <a:xfrm>
            <a:off x="4568509" y="1618594"/>
            <a:ext cx="3852863" cy="15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D73D0F-BB5C-7FFC-A2BD-44579626E7D5}"/>
              </a:ext>
            </a:extLst>
          </p:cNvPr>
          <p:cNvSpPr txBox="1"/>
          <p:nvPr/>
        </p:nvSpPr>
        <p:spPr>
          <a:xfrm>
            <a:off x="715648" y="1186089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beam: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36B532-E414-CA4D-9ABC-83787DAC7CF9}"/>
              </a:ext>
            </a:extLst>
          </p:cNvPr>
          <p:cNvSpPr txBox="1"/>
          <p:nvPr/>
        </p:nvSpPr>
        <p:spPr>
          <a:xfrm>
            <a:off x="4678976" y="1186089"/>
            <a:ext cx="130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beams: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576FD-1866-2AE1-9912-547B0E82E3B1}"/>
              </a:ext>
            </a:extLst>
          </p:cNvPr>
          <p:cNvSpPr txBox="1"/>
          <p:nvPr/>
        </p:nvSpPr>
        <p:spPr>
          <a:xfrm>
            <a:off x="719138" y="5402316"/>
            <a:ext cx="770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bunch-by-bunch pattern of the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losses resembles the e-cloud buildup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of the Inner Triplet quadrupoles.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7E49C-7AA4-6106-8D64-B04EC06C85E8}"/>
              </a:ext>
            </a:extLst>
          </p:cNvPr>
          <p:cNvSpPr txBox="1"/>
          <p:nvPr/>
        </p:nvSpPr>
        <p:spPr>
          <a:xfrm>
            <a:off x="719137" y="271203"/>
            <a:ext cx="456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#3: Buildup simulations in Inner Triplet quadrupoles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95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6A79A0-67FA-4976-B1F2-A01C80C1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15</a:t>
            </a:fld>
            <a:endParaRPr lang="en-CH"/>
          </a:p>
        </p:txBody>
      </p:sp>
      <p:pic>
        <p:nvPicPr>
          <p:cNvPr id="12290" name="Picture 2" descr="page11image32111648">
            <a:extLst>
              <a:ext uri="{FF2B5EF4-FFF2-40B4-BE49-F238E27FC236}">
                <a16:creationId xmlns:a16="http://schemas.microsoft.com/office/drawing/2014/main" id="{40B6C3C6-257C-2591-2047-139CE4FF9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86" y="2300549"/>
            <a:ext cx="3745886" cy="20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0576FD-1866-2AE1-9912-547B0E82E3B1}"/>
              </a:ext>
            </a:extLst>
          </p:cNvPr>
          <p:cNvSpPr txBox="1"/>
          <p:nvPr/>
        </p:nvSpPr>
        <p:spPr>
          <a:xfrm>
            <a:off x="722629" y="4708633"/>
            <a:ext cx="6485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Decreasing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inner triplet quadrupoles should reduce effect of the e-cloud in the inner triplet.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arcs should enhances e-cloud effect: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losses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7E49C-7AA4-6106-8D64-B04EC06C85E8}"/>
              </a:ext>
            </a:extLst>
          </p:cNvPr>
          <p:cNvSpPr txBox="1"/>
          <p:nvPr/>
        </p:nvSpPr>
        <p:spPr>
          <a:xfrm>
            <a:off x="719137" y="271203"/>
            <a:ext cx="4567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#4: Measurements with different betatron functions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Picture 1" descr="page12image32108736">
            <a:extLst>
              <a:ext uri="{FF2B5EF4-FFF2-40B4-BE49-F238E27FC236}">
                <a16:creationId xmlns:a16="http://schemas.microsoft.com/office/drawing/2014/main" id="{808B21F7-CEE0-2303-FDBB-A45709EB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90" y="2293843"/>
            <a:ext cx="3745886" cy="20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0B68A-8C29-0CA3-169E-8F969A475E88}"/>
              </a:ext>
            </a:extLst>
          </p:cNvPr>
          <p:cNvSpPr txBox="1"/>
          <p:nvPr/>
        </p:nvSpPr>
        <p:spPr>
          <a:xfrm>
            <a:off x="719138" y="1399078"/>
            <a:ext cx="3852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65 cm,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= 120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ATS telescope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→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enhancement of arc beta 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63D34-4592-EDF5-BA97-825A59781878}"/>
              </a:ext>
            </a:extLst>
          </p:cNvPr>
          <p:cNvSpPr txBox="1"/>
          <p:nvPr/>
        </p:nvSpPr>
        <p:spPr>
          <a:xfrm>
            <a:off x="4568510" y="1399077"/>
            <a:ext cx="385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 cm,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=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Moderate ATS telescope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83919-09AE-6BE7-79B9-EF1CC8C3B036}"/>
              </a:ext>
            </a:extLst>
          </p:cNvPr>
          <p:cNvSpPr txBox="1"/>
          <p:nvPr/>
        </p:nvSpPr>
        <p:spPr>
          <a:xfrm>
            <a:off x="443061" y="6249971"/>
            <a:ext cx="787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 details, see S. Fartoukh: </a:t>
            </a:r>
            <a:r>
              <a:rPr lang="en-GB" sz="1400" dirty="0">
                <a:hlinkClick r:id="rId4"/>
              </a:rPr>
              <a:t>https://</a:t>
            </a:r>
            <a:r>
              <a:rPr lang="en-GB" sz="1400" dirty="0" err="1">
                <a:hlinkClick r:id="rId4"/>
              </a:rPr>
              <a:t>indico.cern.ch</a:t>
            </a:r>
            <a:r>
              <a:rPr lang="en-GB" sz="1400" dirty="0">
                <a:hlinkClick r:id="rId4"/>
              </a:rPr>
              <a:t>/event/772189/contributions/3209049/</a:t>
            </a:r>
            <a:endParaRPr lang="en-GB" sz="140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4647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6A79A0-67FA-4976-B1F2-A01C80C1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16</a:t>
            </a:fld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67E49C-7AA4-6106-8D64-B04EC06C85E8}"/>
              </a:ext>
            </a:extLst>
          </p:cNvPr>
          <p:cNvSpPr txBox="1"/>
          <p:nvPr/>
        </p:nvSpPr>
        <p:spPr>
          <a:xfrm>
            <a:off x="719137" y="271203"/>
            <a:ext cx="4567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- Observations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0B68A-8C29-0CA3-169E-8F969A475E88}"/>
              </a:ext>
            </a:extLst>
          </p:cNvPr>
          <p:cNvSpPr txBox="1"/>
          <p:nvPr/>
        </p:nvSpPr>
        <p:spPr>
          <a:xfrm>
            <a:off x="719138" y="1102200"/>
            <a:ext cx="55660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cloud related losses are enhanced when: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(increasing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IT)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reducing crossing angle (changes closed orbit in IT)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beams are present (enhanced buildup in IT)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not when: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arcs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4"/>
            </a:pPr>
            <a:endParaRPr lang="en-US" dirty="0"/>
          </a:p>
        </p:txBody>
      </p:sp>
      <p:pic>
        <p:nvPicPr>
          <p:cNvPr id="14337" name="Picture 1" descr="page13image32228160">
            <a:extLst>
              <a:ext uri="{FF2B5EF4-FFF2-40B4-BE49-F238E27FC236}">
                <a16:creationId xmlns:a16="http://schemas.microsoft.com/office/drawing/2014/main" id="{3AA1774F-411E-73D4-92B0-5602DA83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14" y="2841995"/>
            <a:ext cx="3731172" cy="246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4D9E9-E3D6-83C0-BFCB-D72F59299FEA}"/>
              </a:ext>
            </a:extLst>
          </p:cNvPr>
          <p:cNvSpPr txBox="1"/>
          <p:nvPr/>
        </p:nvSpPr>
        <p:spPr>
          <a:xfrm>
            <a:off x="719138" y="5549462"/>
            <a:ext cx="770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observations point to the Inner Triplet Quadrupoles.</a:t>
            </a:r>
          </a:p>
        </p:txBody>
      </p:sp>
    </p:spTree>
    <p:extLst>
      <p:ext uri="{BB962C8B-B14F-4D97-AF65-F5344CB8AC3E}">
        <p14:creationId xmlns:p14="http://schemas.microsoft.com/office/powerpoint/2010/main" val="78171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A4F70-98C0-6530-8977-D5DA0244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17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D60C6-407A-0B94-E67E-3EF66E79DDD2}"/>
              </a:ext>
            </a:extLst>
          </p:cNvPr>
          <p:cNvSpPr txBox="1"/>
          <p:nvPr/>
        </p:nvSpPr>
        <p:spPr>
          <a:xfrm>
            <a:off x="719138" y="2178545"/>
            <a:ext cx="4149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in LHC during Run 2</a:t>
            </a:r>
          </a:p>
          <a:p>
            <a:pPr lvl="1"/>
            <a:endParaRPr lang="en-CH" dirty="0">
              <a:solidFill>
                <a:schemeClr val="tx1">
                  <a:alpha val="39764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H" dirty="0">
              <a:solidFill>
                <a:schemeClr val="tx1">
                  <a:alpha val="39764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 in simulations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e-cloud interaction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</a:t>
            </a:r>
          </a:p>
          <a:p>
            <a:pPr marL="800100" lvl="1" indent="-342900">
              <a:buFont typeface="+mj-lt"/>
              <a:buAutoNum type="alphaLcParenR"/>
            </a:pP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B49EA-9988-A288-DCC6-991D09206A68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60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1AA855-7659-00CA-C1E9-90BF3010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18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EA93B9-BB6F-1863-0080-B90D401FA1AD}"/>
              </a:ext>
            </a:extLst>
          </p:cNvPr>
          <p:cNvSpPr txBox="1"/>
          <p:nvPr/>
        </p:nvSpPr>
        <p:spPr>
          <a:xfrm>
            <a:off x="719137" y="4828761"/>
            <a:ext cx="7705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time-dependent e-cloud density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→ complex time-dependent forces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 incoherent effects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→ e-cloud can be re-used =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weak-strong approximaton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(no self-consistency)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But: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potential (PIC) is defined on a 3D grid.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Needs to be interpolated.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E8613-BEF0-63AA-4FD8-9A63A10A2A53}"/>
              </a:ext>
            </a:extLst>
          </p:cNvPr>
          <p:cNvSpPr txBox="1"/>
          <p:nvPr/>
        </p:nvSpPr>
        <p:spPr>
          <a:xfrm>
            <a:off x="719138" y="271203"/>
            <a:ext cx="40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simulations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76860C-B468-7D45-4037-FEA98AD5F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1067974"/>
            <a:ext cx="4031538" cy="2550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E77235-AA46-7CE9-E04F-3C257F1AE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39" y="1041838"/>
            <a:ext cx="3588823" cy="2572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C8B3BD-0786-6DF4-DD2C-A44EEB070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472" y="3722570"/>
            <a:ext cx="2250305" cy="8410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6EB156D-3EC7-5EA3-20F3-01BDC205331E}"/>
              </a:ext>
            </a:extLst>
          </p:cNvPr>
          <p:cNvSpPr txBox="1"/>
          <p:nvPr/>
        </p:nvSpPr>
        <p:spPr>
          <a:xfrm>
            <a:off x="4607625" y="682039"/>
            <a:ext cx="4031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[G. Iadarola, CERN-ACC-NOTE-2019-0033]</a:t>
            </a:r>
            <a:endParaRPr lang="en-CH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823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CAC93-0B23-A31C-8AEB-E81F8B6A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19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C0F77-85F2-9014-6474-BAE0B26732B9}"/>
              </a:ext>
            </a:extLst>
          </p:cNvPr>
          <p:cNvSpPr txBox="1"/>
          <p:nvPr/>
        </p:nvSpPr>
        <p:spPr>
          <a:xfrm>
            <a:off x="719138" y="271203"/>
            <a:ext cx="405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Symplecticity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1" name="Picture 1" descr="page33image1423244160">
            <a:extLst>
              <a:ext uri="{FF2B5EF4-FFF2-40B4-BE49-F238E27FC236}">
                <a16:creationId xmlns:a16="http://schemas.microsoft.com/office/drawing/2014/main" id="{ED3B26F6-03E2-66CC-29DB-BDF5D71E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27" y="597882"/>
            <a:ext cx="3090042" cy="30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F9C9B-13A1-B750-C07A-B79893A57F10}"/>
              </a:ext>
            </a:extLst>
          </p:cNvPr>
          <p:cNvSpPr txBox="1"/>
          <p:nvPr/>
        </p:nvSpPr>
        <p:spPr>
          <a:xfrm>
            <a:off x="811031" y="1185096"/>
            <a:ext cx="3751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Numerical methods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solving Hamiltonian systems can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 the symplectic condition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making them less accurate at long timescales. (Millions of turns)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to preserve symplecticity, even at the expense of accuracy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B3278-BCFD-0DE5-E318-110CA15C4EE6}"/>
              </a:ext>
            </a:extLst>
          </p:cNvPr>
          <p:cNvSpPr txBox="1"/>
          <p:nvPr/>
        </p:nvSpPr>
        <p:spPr>
          <a:xfrm>
            <a:off x="954609" y="3874320"/>
            <a:ext cx="5712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Interpolation scheme should guarantee symplecticity.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 interpolation is not symplectic.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2FA37-40BD-E9BF-EBE9-3DDC956E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127" y="4761062"/>
            <a:ext cx="1867157" cy="754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B5F5E0-055D-D7E4-F596-717FBF8896C5}"/>
              </a:ext>
            </a:extLst>
          </p:cNvPr>
          <p:cNvSpPr txBox="1"/>
          <p:nvPr/>
        </p:nvSpPr>
        <p:spPr>
          <a:xfrm>
            <a:off x="1486617" y="4761062"/>
            <a:ext cx="1989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our case, symplecticity: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3B30E1-8787-6B1D-7DFF-543820030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026" y="4245495"/>
            <a:ext cx="2810943" cy="201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7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A4F70-98C0-6530-8977-D5DA0244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D60C6-407A-0B94-E67E-3EF66E79DDD2}"/>
              </a:ext>
            </a:extLst>
          </p:cNvPr>
          <p:cNvSpPr txBox="1"/>
          <p:nvPr/>
        </p:nvSpPr>
        <p:spPr>
          <a:xfrm>
            <a:off x="719138" y="2178545"/>
            <a:ext cx="4149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in LHC during Run 2</a:t>
            </a:r>
          </a:p>
          <a:p>
            <a:pPr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 in simulations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e-cloud interaction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</a:t>
            </a:r>
          </a:p>
          <a:p>
            <a:pPr marL="800100" lvl="1" indent="-342900">
              <a:buFont typeface="+mj-lt"/>
              <a:buAutoNum type="alphaLcParenR"/>
            </a:pP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B49EA-9988-A288-DCC6-991D09206A68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B33BD-0765-14AB-E4ED-AA945BD2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20</a:t>
            </a:fld>
            <a:endParaRPr lang="en-CH"/>
          </a:p>
        </p:txBody>
      </p:sp>
      <p:pic>
        <p:nvPicPr>
          <p:cNvPr id="1025" name="Picture 1" descr="page5image1216144896">
            <a:extLst>
              <a:ext uri="{FF2B5EF4-FFF2-40B4-BE49-F238E27FC236}">
                <a16:creationId xmlns:a16="http://schemas.microsoft.com/office/drawing/2014/main" id="{E4ED876E-6F4F-9575-462A-9C2AF903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3108484"/>
            <a:ext cx="2675703" cy="274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29A4F-D525-C6F6-04C6-FD4FCA02CCF7}"/>
              </a:ext>
            </a:extLst>
          </p:cNvPr>
          <p:cNvSpPr txBox="1"/>
          <p:nvPr/>
        </p:nvSpPr>
        <p:spPr>
          <a:xfrm>
            <a:off x="719138" y="271203"/>
            <a:ext cx="405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Tricubic interpolation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272DA1-C330-6F90-F3FF-B51E5F69E6FD}"/>
              </a:ext>
            </a:extLst>
          </p:cNvPr>
          <p:cNvGrpSpPr/>
          <p:nvPr/>
        </p:nvGrpSpPr>
        <p:grpSpPr>
          <a:xfrm>
            <a:off x="4185504" y="3952982"/>
            <a:ext cx="3947947" cy="900824"/>
            <a:chOff x="1460088" y="2722617"/>
            <a:chExt cx="6198012" cy="14048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24BF70-7554-217B-1475-E557D73DA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5900" y="2730500"/>
              <a:ext cx="6172200" cy="1397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A81F03-310D-23E7-EB73-EBBDFEEA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0088" y="2722617"/>
              <a:ext cx="1346174" cy="2794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3DBB71C-8A38-436B-FA0B-168ADF1508A7}"/>
              </a:ext>
            </a:extLst>
          </p:cNvPr>
          <p:cNvSpPr txBox="1"/>
          <p:nvPr/>
        </p:nvSpPr>
        <p:spPr>
          <a:xfrm>
            <a:off x="4201945" y="2971389"/>
            <a:ext cx="3836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Lekien and Marsden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proved that it is possible to meet this condition by using a tricubic interpolation scheme.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B449D-7F20-6975-D22A-82B02095770D}"/>
              </a:ext>
            </a:extLst>
          </p:cNvPr>
          <p:cNvSpPr txBox="1"/>
          <p:nvPr/>
        </p:nvSpPr>
        <p:spPr>
          <a:xfrm>
            <a:off x="4201945" y="4957673"/>
            <a:ext cx="4112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coefficients a</a:t>
            </a:r>
            <a:r>
              <a:rPr lang="en-CH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ijk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change from cell to cell but required quantities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continuous across the cells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 derivatives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interaction.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4718BD-FB98-E626-9CBF-4A69B2140822}"/>
              </a:ext>
            </a:extLst>
          </p:cNvPr>
          <p:cNvSpPr txBox="1"/>
          <p:nvPr/>
        </p:nvSpPr>
        <p:spPr>
          <a:xfrm>
            <a:off x="1403130" y="1022078"/>
            <a:ext cx="633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a regular 3D grid of any function	 f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ijk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 interpolate locally in a way that the following quantities are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 globally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63C170-7668-8FB3-4369-7DE0608C9CF5}"/>
              </a:ext>
            </a:extLst>
          </p:cNvPr>
          <p:cNvSpPr txBox="1"/>
          <p:nvPr/>
        </p:nvSpPr>
        <p:spPr>
          <a:xfrm>
            <a:off x="443061" y="6249971"/>
            <a:ext cx="787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Lekien and J. Marsden, “Tricubic interpolation in three dimensions”. https://doi.org/10.1002/nm2.1296</a:t>
            </a:r>
            <a:r>
              <a:rPr lang="en-GB" sz="1400" b="0" i="0" u="none" strike="noStrike" dirty="0">
                <a:solidFill>
                  <a:srgbClr val="76767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400" i="0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CF691C-3943-950A-F99F-F676B9F70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9983" y="1796653"/>
            <a:ext cx="4084031" cy="8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78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D620AE-3035-FFCA-16C7-13F8CADA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21</a:t>
            </a:fld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D02305-0829-B477-9560-3DB9AC2DF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9" y="1673257"/>
            <a:ext cx="3713436" cy="205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A64377-4369-F1A7-FDFA-6B0CCFC40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427" y="1621987"/>
            <a:ext cx="3735409" cy="21094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4E404-33DD-749C-2120-EF896A169904}"/>
              </a:ext>
            </a:extLst>
          </p:cNvPr>
          <p:cNvSpPr txBox="1"/>
          <p:nvPr/>
        </p:nvSpPr>
        <p:spPr>
          <a:xfrm>
            <a:off x="719138" y="271203"/>
            <a:ext cx="402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 with PIC potential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24AED-B5D6-DB32-88EA-D50AB038E434}"/>
              </a:ext>
            </a:extLst>
          </p:cNvPr>
          <p:cNvSpPr txBox="1"/>
          <p:nvPr/>
        </p:nvSpPr>
        <p:spPr>
          <a:xfrm>
            <a:off x="719138" y="4298214"/>
            <a:ext cx="6722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 simulation suffers from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macroparticle noise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by averaging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simulations.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Averaging 4000 reveals the physical structures in the induced forces.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0DB38-A83B-ADE4-67DD-E1FCDC128946}"/>
              </a:ext>
            </a:extLst>
          </p:cNvPr>
          <p:cNvSpPr txBox="1"/>
          <p:nvPr/>
        </p:nvSpPr>
        <p:spPr>
          <a:xfrm>
            <a:off x="719138" y="1303925"/>
            <a:ext cx="181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simulation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D981B-9994-39BF-F46F-92AD0B143353}"/>
              </a:ext>
            </a:extLst>
          </p:cNvPr>
          <p:cNvSpPr txBox="1"/>
          <p:nvPr/>
        </p:nvSpPr>
        <p:spPr>
          <a:xfrm>
            <a:off x="4711427" y="1303925"/>
            <a:ext cx="181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4000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simulation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89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52CC33-60BE-202E-6157-723D57A7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22</a:t>
            </a:fld>
            <a:endParaRPr lang="en-CH"/>
          </a:p>
        </p:txBody>
      </p:sp>
      <p:pic>
        <p:nvPicPr>
          <p:cNvPr id="2049" name="Picture 1" descr="page7image1632693792">
            <a:extLst>
              <a:ext uri="{FF2B5EF4-FFF2-40B4-BE49-F238E27FC236}">
                <a16:creationId xmlns:a16="http://schemas.microsoft.com/office/drawing/2014/main" id="{32B5AD05-37AD-67E5-07EA-1E6E9D0A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165771"/>
            <a:ext cx="3678621" cy="205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7image1632694160">
            <a:extLst>
              <a:ext uri="{FF2B5EF4-FFF2-40B4-BE49-F238E27FC236}">
                <a16:creationId xmlns:a16="http://schemas.microsoft.com/office/drawing/2014/main" id="{4089E5AB-DE31-2841-4169-73777D24C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43" y="1165771"/>
            <a:ext cx="3678621" cy="205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455004-5208-7018-6ECD-3A9DAB0A82E1}"/>
              </a:ext>
            </a:extLst>
          </p:cNvPr>
          <p:cNvSpPr txBox="1"/>
          <p:nvPr/>
        </p:nvSpPr>
        <p:spPr>
          <a:xfrm>
            <a:off x="6840428" y="313371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[zoom of left figure]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C8C02-1CFB-9C48-5569-F3CCD3E29DAB}"/>
              </a:ext>
            </a:extLst>
          </p:cNvPr>
          <p:cNvSpPr txBox="1"/>
          <p:nvPr/>
        </p:nvSpPr>
        <p:spPr>
          <a:xfrm>
            <a:off x="719138" y="271203"/>
            <a:ext cx="402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 with cubic interpolator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F2BD3-E053-EEC0-37BC-B1BF11BDAC9C}"/>
              </a:ext>
            </a:extLst>
          </p:cNvPr>
          <p:cNvSpPr txBox="1"/>
          <p:nvPr/>
        </p:nvSpPr>
        <p:spPr>
          <a:xfrm>
            <a:off x="719137" y="3531476"/>
            <a:ext cx="7705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look reveals irregularities from Tricubic interpolation.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Inaccuracies are correlated with </a:t>
            </a:r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discontinuity of second derivative accross cells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526D3A-3802-8C89-8D0E-793F9CD2988F}"/>
              </a:ext>
            </a:extLst>
          </p:cNvPr>
          <p:cNvGrpSpPr/>
          <p:nvPr/>
        </p:nvGrpSpPr>
        <p:grpSpPr>
          <a:xfrm>
            <a:off x="1142330" y="4785968"/>
            <a:ext cx="6726798" cy="799523"/>
            <a:chOff x="914218" y="5466463"/>
            <a:chExt cx="6726798" cy="79952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ECDA57-C14A-55A3-61F9-60479EDFE160}"/>
                </a:ext>
              </a:extLst>
            </p:cNvPr>
            <p:cNvGrpSpPr/>
            <p:nvPr/>
          </p:nvGrpSpPr>
          <p:grpSpPr>
            <a:xfrm>
              <a:off x="1822076" y="5466463"/>
              <a:ext cx="5818940" cy="799523"/>
              <a:chOff x="2431674" y="5487480"/>
              <a:chExt cx="5818940" cy="7995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677891F-935C-57AD-3191-E1BCB4A3A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0054"/>
              <a:stretch/>
            </p:blipFill>
            <p:spPr>
              <a:xfrm>
                <a:off x="4918841" y="5567432"/>
                <a:ext cx="3331773" cy="719571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77B3EFE-ED54-98D3-2888-8D6100C9B5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13"/>
              <a:stretch/>
            </p:blipFill>
            <p:spPr>
              <a:xfrm>
                <a:off x="2431674" y="5487480"/>
                <a:ext cx="2487167" cy="799523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4A9F61-7E3D-3BB8-5244-FA58A8F7B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218" y="5616308"/>
              <a:ext cx="907858" cy="499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299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DF8C0D-2E2B-E33C-6FBE-42EEFC8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23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4EC05-A613-F736-62BC-D26193E9FBE1}"/>
              </a:ext>
            </a:extLst>
          </p:cNvPr>
          <p:cNvSpPr txBox="1"/>
          <p:nvPr/>
        </p:nvSpPr>
        <p:spPr>
          <a:xfrm>
            <a:off x="719138" y="271203"/>
            <a:ext cx="402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Refinement of potential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BBBAA-3EC0-FB73-2194-0F0554F1F6CD}"/>
              </a:ext>
            </a:extLst>
          </p:cNvPr>
          <p:cNvSpPr txBox="1"/>
          <p:nvPr/>
        </p:nvSpPr>
        <p:spPr>
          <a:xfrm>
            <a:off x="882869" y="903890"/>
            <a:ext cx="72941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found that we can treat our potential by: 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Interpolate charge density on an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auxilliary finer grid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(by factor h). 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Recalculate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derivatives in 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finer grid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Store recalculated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derivatives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original grid.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 expense on memory and speed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(performed during pre-processing) 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Proved analytically that error becomes: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764A78-B558-8CE8-4B0A-00C3CAE05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41" y="3119646"/>
            <a:ext cx="5867400" cy="85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3458A-2C43-70EC-E834-A9ACF7E67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31" y="1544902"/>
            <a:ext cx="1790700" cy="74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BC31-8846-8461-D8B9-94E8F94E0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69" y="4005871"/>
            <a:ext cx="4064055" cy="23504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3DF5E3C-6AF8-84CF-47CB-376E046F1BEB}"/>
              </a:ext>
            </a:extLst>
          </p:cNvPr>
          <p:cNvSpPr/>
          <p:nvPr/>
        </p:nvSpPr>
        <p:spPr>
          <a:xfrm>
            <a:off x="5391807" y="3564353"/>
            <a:ext cx="504496" cy="418389"/>
          </a:xfrm>
          <a:prstGeom prst="ellipse">
            <a:avLst/>
          </a:prstGeom>
          <a:noFill/>
          <a:ln w="63500">
            <a:solidFill>
              <a:srgbClr val="0432FF">
                <a:alpha val="6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9AB85F-D35C-3355-F14E-13ACD864026E}"/>
              </a:ext>
            </a:extLst>
          </p:cNvPr>
          <p:cNvSpPr txBox="1"/>
          <p:nvPr/>
        </p:nvSpPr>
        <p:spPr>
          <a:xfrm>
            <a:off x="5792845" y="4997854"/>
            <a:ext cx="263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 mitigation of the irregularities.</a:t>
            </a:r>
          </a:p>
        </p:txBody>
      </p:sp>
    </p:spTree>
    <p:extLst>
      <p:ext uri="{BB962C8B-B14F-4D97-AF65-F5344CB8AC3E}">
        <p14:creationId xmlns:p14="http://schemas.microsoft.com/office/powerpoint/2010/main" val="1784454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 recap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1925C1-8F3D-80F0-F14D-25C9B6EC2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055" y="1000594"/>
            <a:ext cx="2572034" cy="18435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671638" y="1000594"/>
            <a:ext cx="50859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form of e-cloud kick.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a high-order interpolation scheme (tri-cubic) to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preserve symplecticity everywhere in phase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Averaged multiple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Particle-In-Cell e-cloud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reduce macroparticle noise in the interpolated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Solved Poisson’s equation in a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finer auxiliary grid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 only once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 improve performance of the interpolation scheme.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B43C4-795A-1EA2-B9F5-5A2920E5CF4C}"/>
              </a:ext>
            </a:extLst>
          </p:cNvPr>
          <p:cNvSpPr txBox="1"/>
          <p:nvPr/>
        </p:nvSpPr>
        <p:spPr>
          <a:xfrm>
            <a:off x="671638" y="4134525"/>
            <a:ext cx="7890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tracking simulation results of the 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incoherent effect of electron clouds in the main dipole and quadrupole magnets of the LHC at injection energy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were performed with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SixTrackLib (predecessor to X</a:t>
            </a:r>
            <a:r>
              <a:rPr lang="en-GB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uite)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using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GPUs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including the </a:t>
            </a:r>
            <a:r>
              <a:rPr lang="en-CH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thin lattice model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LHC.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SixTrackLib/X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uite, protons are tracked through each element of the lattice using symplectic maps.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0BA0E-177C-05F1-3423-92507270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37263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7E391-E2A5-CD3C-1018-274558E1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25</a:t>
            </a:fld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29F96-AEBD-C700-0142-B247FDC94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65118"/>
            <a:ext cx="7772400" cy="3527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3852B5-AB9D-89B3-1332-3F119D18F02A}"/>
              </a:ext>
            </a:extLst>
          </p:cNvPr>
          <p:cNvSpPr txBox="1"/>
          <p:nvPr/>
        </p:nvSpPr>
        <p:spPr>
          <a:xfrm>
            <a:off x="719138" y="271203"/>
            <a:ext cx="522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procedure for the simulation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FB615-0D68-19A1-A78F-BA439C989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772" y="1843913"/>
            <a:ext cx="827898" cy="474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4A26D-0B75-A357-559D-CA55CAE8D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683" y="2869324"/>
            <a:ext cx="1426987" cy="381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B2527-FC71-7D2F-CA28-61F3A6D4C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772" y="3122667"/>
            <a:ext cx="877168" cy="44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A2BA5-687A-B5FA-3207-A80B56A33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952" y="4010282"/>
            <a:ext cx="1202988" cy="44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50EFE4-0B8B-D657-8D38-1BF5267DEF1F}"/>
              </a:ext>
            </a:extLst>
          </p:cNvPr>
          <p:cNvSpPr txBox="1"/>
          <p:nvPr/>
        </p:nvSpPr>
        <p:spPr>
          <a:xfrm>
            <a:off x="5738649" y="1821085"/>
            <a:ext cx="237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Optics code (MAD-X)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B844A-C479-9F75-6394-0E523DADC164}"/>
              </a:ext>
            </a:extLst>
          </p:cNvPr>
          <p:cNvSpPr txBox="1"/>
          <p:nvPr/>
        </p:nvSpPr>
        <p:spPr>
          <a:xfrm>
            <a:off x="4768656" y="2845253"/>
            <a:ext cx="410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cloud code (PyECLOUD)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65197-C4CF-8F88-8C93-F45460596E72}"/>
              </a:ext>
            </a:extLst>
          </p:cNvPr>
          <p:cNvSpPr txBox="1"/>
          <p:nvPr/>
        </p:nvSpPr>
        <p:spPr>
          <a:xfrm>
            <a:off x="4545108" y="3956992"/>
            <a:ext cx="410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CH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article tracking code (SixTrackLib)</a:t>
            </a:r>
          </a:p>
        </p:txBody>
      </p:sp>
    </p:spTree>
    <p:extLst>
      <p:ext uri="{BB962C8B-B14F-4D97-AF65-F5344CB8AC3E}">
        <p14:creationId xmlns:p14="http://schemas.microsoft.com/office/powerpoint/2010/main" val="1059802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E09C75-B83A-0A33-0D33-F3D24A36926F}"/>
              </a:ext>
            </a:extLst>
          </p:cNvPr>
          <p:cNvSpPr txBox="1"/>
          <p:nvPr/>
        </p:nvSpPr>
        <p:spPr>
          <a:xfrm>
            <a:off x="697291" y="1033776"/>
            <a:ext cx="772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setup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719138" y="1013390"/>
            <a:ext cx="77057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exists across the full length of the LHC beam pipe.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magnetic fields lead to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completely different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significant contributors: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in arc dipoles (MB) (66%)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in arc quadrupoles (MQ) (7%)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place one interaction for each three dipoles and each quadrupole.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5E441-4136-1831-BFBB-21C3CDA3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3391102"/>
            <a:ext cx="4808826" cy="27747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C557B78-6D0F-58EA-7438-E0CD6FCFE23B}"/>
              </a:ext>
            </a:extLst>
          </p:cNvPr>
          <p:cNvSpPr/>
          <p:nvPr/>
        </p:nvSpPr>
        <p:spPr>
          <a:xfrm>
            <a:off x="5605972" y="3813286"/>
            <a:ext cx="3000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Betatron and dispersion functions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stay the same between each cell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Approximate SEY as uniform everywhere.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fluctuations in reality.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from saturated        e–cloud.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EABAE3-B10E-65DD-2589-8284E670997F}"/>
              </a:ext>
            </a:extLst>
          </p:cNvPr>
          <p:cNvSpPr txBox="1"/>
          <p:nvPr/>
        </p:nvSpPr>
        <p:spPr>
          <a:xfrm>
            <a:off x="641130" y="5950451"/>
            <a:ext cx="1769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 FODO Cell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5B50-37AD-0C8C-1368-7F8C3011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45501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E09C75-B83A-0A33-0D33-F3D24A36926F}"/>
              </a:ext>
            </a:extLst>
          </p:cNvPr>
          <p:cNvSpPr txBox="1"/>
          <p:nvPr/>
        </p:nvSpPr>
        <p:spPr>
          <a:xfrm>
            <a:off x="697291" y="1033776"/>
            <a:ext cx="772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setup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4921852" y="1601969"/>
            <a:ext cx="34925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e-cloud per half-cell</a:t>
            </a:r>
          </a:p>
          <a:p>
            <a:r>
              <a:rPr lang="en-CH" dirty="0"/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46 interactions per arc</a:t>
            </a:r>
          </a:p>
          <a:p>
            <a:r>
              <a:rPr lang="en-CH" dirty="0"/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368 interactions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e-cloud per half-cell</a:t>
            </a:r>
          </a:p>
          <a:p>
            <a:r>
              <a:rPr lang="en-CH" dirty="0"/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interactions per arc</a:t>
            </a:r>
          </a:p>
          <a:p>
            <a:r>
              <a:rPr lang="en-CH" dirty="0"/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interactions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time per e-cloud type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(~360 interactions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about as much as rest of the lattice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11k tracking elements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9AB590-C67E-A3A1-D22D-36B6C555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9" y="1720850"/>
            <a:ext cx="3492500" cy="34163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F81A2-1E25-9C1C-FD19-23748634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0572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E09C75-B83A-0A33-0D33-F3D24A36926F}"/>
              </a:ext>
            </a:extLst>
          </p:cNvPr>
          <p:cNvSpPr txBox="1"/>
          <p:nvPr/>
        </p:nvSpPr>
        <p:spPr>
          <a:xfrm>
            <a:off x="697291" y="1033776"/>
            <a:ext cx="772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setup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BEB34-2F5B-F333-277C-06597624E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214" y="1183480"/>
            <a:ext cx="3874710" cy="247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F2479-7EE8-95E3-6CA9-8734C32C32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5145" y="1224404"/>
            <a:ext cx="3848794" cy="2434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65E45-B3C7-663F-709A-32788E91B7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138" y="3954278"/>
            <a:ext cx="3792380" cy="1385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06E66-CB8E-6927-1B89-A4CE67EC85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82924" y="3927464"/>
            <a:ext cx="3877642" cy="14122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5312AD-1014-9429-3C70-B4D1E21FDFDF}"/>
              </a:ext>
            </a:extLst>
          </p:cNvPr>
          <p:cNvSpPr/>
          <p:nvPr/>
        </p:nvSpPr>
        <p:spPr>
          <a:xfrm>
            <a:off x="811055" y="785463"/>
            <a:ext cx="3608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Nominal intensity (1.2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p/bunch)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FE3070-F072-393E-3E49-64C9F467FF35}"/>
              </a:ext>
            </a:extLst>
          </p:cNvPr>
          <p:cNvSpPr/>
          <p:nvPr/>
        </p:nvSpPr>
        <p:spPr>
          <a:xfrm>
            <a:off x="4617959" y="785463"/>
            <a:ext cx="3608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intensity (0.6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p/bunch)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ovie_LHC_MQF_450GeV_sey1.30_1.20e11ppb_rho_beam" descr="movie_LHC_MQF_450GeV_sey1.30_1.20e11ppb_rho_beam">
            <a:hlinkClick r:id="" action="ppaction://media"/>
            <a:extLst>
              <a:ext uri="{FF2B5EF4-FFF2-40B4-BE49-F238E27FC236}">
                <a16:creationId xmlns:a16="http://schemas.microsoft.com/office/drawing/2014/main" id="{BFA48D07-189A-F14D-5D3D-FAC17DD68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77" y="3386198"/>
            <a:ext cx="4139803" cy="2299890"/>
          </a:xfrm>
          <a:prstGeom prst="rect">
            <a:avLst/>
          </a:prstGeom>
        </p:spPr>
      </p:pic>
      <p:pic>
        <p:nvPicPr>
          <p:cNvPr id="14" name="movie_LHC_MQF_450GeV_sey1.30_0.60e11ppb_rho_beam" descr="movie_LHC_MQF_450GeV_sey1.30_0.60e11ppb_rho_beam">
            <a:hlinkClick r:id="" action="ppaction://media"/>
            <a:extLst>
              <a:ext uri="{FF2B5EF4-FFF2-40B4-BE49-F238E27FC236}">
                <a16:creationId xmlns:a16="http://schemas.microsoft.com/office/drawing/2014/main" id="{BB610ADA-EFD1-73EB-B65A-0355770A3C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82924" y="3386198"/>
            <a:ext cx="4139802" cy="2299890"/>
          </a:xfrm>
          <a:prstGeom prst="rect">
            <a:avLst/>
          </a:prstGeom>
        </p:spPr>
      </p:pic>
      <p:pic>
        <p:nvPicPr>
          <p:cNvPr id="16" name="movie_LHC_MB_450GeV_sey1.30_1.20e11ppb_rho_beam" descr="movie_LHC_MB_450GeV_sey1.30_1.20e11ppb_rho_beam">
            <a:hlinkClick r:id="" action="ppaction://media"/>
            <a:extLst>
              <a:ext uri="{FF2B5EF4-FFF2-40B4-BE49-F238E27FC236}">
                <a16:creationId xmlns:a16="http://schemas.microsoft.com/office/drawing/2014/main" id="{238D77B8-28B0-F765-8368-4631AC1D6AE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10992"/>
          <a:stretch/>
        </p:blipFill>
        <p:spPr>
          <a:xfrm>
            <a:off x="537210" y="1108628"/>
            <a:ext cx="4139803" cy="25839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C72D1C-58B8-0692-252E-56F425698ECC}"/>
              </a:ext>
            </a:extLst>
          </p:cNvPr>
          <p:cNvSpPr/>
          <p:nvPr/>
        </p:nvSpPr>
        <p:spPr>
          <a:xfrm rot="19467682">
            <a:off x="-20123" y="3698688"/>
            <a:ext cx="1517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D60327-1144-6188-7316-9F8A423058AE}"/>
              </a:ext>
            </a:extLst>
          </p:cNvPr>
          <p:cNvSpPr/>
          <p:nvPr/>
        </p:nvSpPr>
        <p:spPr>
          <a:xfrm rot="19467682">
            <a:off x="-22235" y="1810815"/>
            <a:ext cx="923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Dipoles</a:t>
            </a:r>
          </a:p>
        </p:txBody>
      </p:sp>
      <p:pic>
        <p:nvPicPr>
          <p:cNvPr id="15" name="movie_LHC_MB_450GeV_sey1.30_0.60e11ppb_rho_beam" descr="movie_LHC_MB_450GeV_sey1.30_0.60e11ppb_rho_beam">
            <a:hlinkClick r:id="" action="ppaction://media"/>
            <a:extLst>
              <a:ext uri="{FF2B5EF4-FFF2-40B4-BE49-F238E27FC236}">
                <a16:creationId xmlns:a16="http://schemas.microsoft.com/office/drawing/2014/main" id="{6B07F9F2-45E0-D1D0-CA55-C958F68B06B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11525"/>
          <a:stretch/>
        </p:blipFill>
        <p:spPr>
          <a:xfrm>
            <a:off x="4624136" y="1131384"/>
            <a:ext cx="4115023" cy="25839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574734" y="5601468"/>
            <a:ext cx="8204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Reduced bunch intensity leads to larger 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density close to the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Small dependence on bunch intensity, large 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densities close to beam.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1140AB8-7F98-C899-58FF-D36CDDF4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4670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7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7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7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E09C75-B83A-0A33-0D33-F3D24A36926F}"/>
              </a:ext>
            </a:extLst>
          </p:cNvPr>
          <p:cNvSpPr txBox="1"/>
          <p:nvPr/>
        </p:nvSpPr>
        <p:spPr>
          <a:xfrm>
            <a:off x="697291" y="1033776"/>
            <a:ext cx="772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 setup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BEB34-2F5B-F333-277C-06597624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14" y="1183480"/>
            <a:ext cx="3874710" cy="247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F2479-7EE8-95E3-6CA9-8734C32C3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145" y="1224404"/>
            <a:ext cx="3848794" cy="2434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65E45-B3C7-663F-709A-32788E91B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8" y="3954278"/>
            <a:ext cx="3792380" cy="1385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06E66-CB8E-6927-1B89-A4CE67EC8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924" y="3927464"/>
            <a:ext cx="3877642" cy="14122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5312AD-1014-9429-3C70-B4D1E21FDFDF}"/>
              </a:ext>
            </a:extLst>
          </p:cNvPr>
          <p:cNvSpPr/>
          <p:nvPr/>
        </p:nvSpPr>
        <p:spPr>
          <a:xfrm>
            <a:off x="811055" y="785463"/>
            <a:ext cx="3608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Nominal intensity (1.2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p/bunch)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FE3070-F072-393E-3E49-64C9F467FF35}"/>
              </a:ext>
            </a:extLst>
          </p:cNvPr>
          <p:cNvSpPr/>
          <p:nvPr/>
        </p:nvSpPr>
        <p:spPr>
          <a:xfrm>
            <a:off x="4617959" y="785463"/>
            <a:ext cx="3608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intensity (0.6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p/bunch)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D60327-1144-6188-7316-9F8A423058AE}"/>
              </a:ext>
            </a:extLst>
          </p:cNvPr>
          <p:cNvSpPr/>
          <p:nvPr/>
        </p:nvSpPr>
        <p:spPr>
          <a:xfrm rot="19467682">
            <a:off x="21307" y="2028525"/>
            <a:ext cx="923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C72D1C-58B8-0692-252E-56F425698ECC}"/>
              </a:ext>
            </a:extLst>
          </p:cNvPr>
          <p:cNvSpPr/>
          <p:nvPr/>
        </p:nvSpPr>
        <p:spPr>
          <a:xfrm rot="19467682">
            <a:off x="-20123" y="3851085"/>
            <a:ext cx="1517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A5964A-E6B5-04E1-41C7-4899420B8115}"/>
              </a:ext>
            </a:extLst>
          </p:cNvPr>
          <p:cNvSpPr/>
          <p:nvPr/>
        </p:nvSpPr>
        <p:spPr>
          <a:xfrm>
            <a:off x="574734" y="5601468"/>
            <a:ext cx="8204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Reduced bunch intensity leads to larger 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density close to the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Small dependence on bunch intensity, large 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densities close to beam.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47230F1-E673-BD56-AD6F-F7D7D539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29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9572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A4F70-98C0-6530-8977-D5DA0244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D60C6-407A-0B94-E67E-3EF66E79DDD2}"/>
              </a:ext>
            </a:extLst>
          </p:cNvPr>
          <p:cNvSpPr txBox="1"/>
          <p:nvPr/>
        </p:nvSpPr>
        <p:spPr>
          <a:xfrm>
            <a:off x="719138" y="2178545"/>
            <a:ext cx="4149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39764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in LHC during Run 2</a:t>
            </a:r>
          </a:p>
          <a:p>
            <a:pPr lvl="1"/>
            <a:endParaRPr lang="en-CH" dirty="0">
              <a:solidFill>
                <a:schemeClr val="tx1">
                  <a:alpha val="39764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H" dirty="0">
              <a:solidFill>
                <a:schemeClr val="tx1">
                  <a:alpha val="39764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39764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in simulations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39764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e-cloud interaction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39764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</a:t>
            </a:r>
          </a:p>
          <a:p>
            <a:pPr marL="800100" lvl="1" indent="-342900">
              <a:buFont typeface="+mj-lt"/>
              <a:buAutoNum type="alphaLcParenR"/>
            </a:pP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B49EA-9988-A288-DCC6-991D09206A68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73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7695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Parameters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719138" y="948690"/>
            <a:ext cx="77057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LHC at injection, 2018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Bunch intensity : 1.20 10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protons</a:t>
            </a:r>
          </a:p>
          <a:p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              Energy : 450 GeV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Chromaticity : 15/15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Octupole magnet’s current : 40 A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Bunch spacing : 25 ns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Transverse norm emittances : 2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m/ 2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R.M.S. bunch length : 0.09 m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Betatron tunes : 62.270/60.295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RF voltage : 6 MV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three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collimators (TCP) in IR7 (as black absorbers)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included in the lattice at their typical configuration (5.7 “collimation”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7.5 beam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uncorrected linear coupling, magnet field imperfections, magnet misalignments or beam-beam interactions in the lattice.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002D-A1DA-8E29-113B-99FED64E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9638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770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Emission Yield (SEY) - Intensity scan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719138" y="3873265"/>
            <a:ext cx="3852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 Secondary electron Emission Yield (of beam pipe)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→ stronger e-cloud → less DA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Dipoles (MB)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strong dependence with bunch intensity, correlated to 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density close to the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Quadrupoles (MQ)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weak dependence with bunch intensity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1A01F-44FB-7E38-2265-E486FB72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37" y="902641"/>
            <a:ext cx="4194934" cy="2618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A75D86-E2AF-864A-4E59-C79372346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825" y="3635129"/>
            <a:ext cx="4282531" cy="2598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56B6C-4396-767C-7F60-F86C27FF1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100" y="912826"/>
            <a:ext cx="4204667" cy="255978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2CB3C42-EAFC-512C-67C0-88CADDC0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719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770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simulations (10M turns → 15min beam time)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4572000" y="1086962"/>
            <a:ext cx="40050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Incoherent effects in the LHC are typically very slow processes. Need to simulate long timescales.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advances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SixTrackLib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XSuite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the direct simulation of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distributions with GPUs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such times.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using a V100 GPU took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week / 20 000 particles / 10 M turns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study used 6 GPUs at the same time to simulated more particles.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long term simulations we observe: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increase of losses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emittance growth,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emittance growth,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e-clouds are included.</a:t>
            </a: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51A9F-90AC-51FF-7CA1-5519A0F8B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1060151"/>
            <a:ext cx="3690154" cy="4335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2CB123-7EE7-4E83-7284-EF1FCD9A9FE6}"/>
              </a:ext>
            </a:extLst>
          </p:cNvPr>
          <p:cNvSpPr txBox="1"/>
          <p:nvPr/>
        </p:nvSpPr>
        <p:spPr>
          <a:xfrm>
            <a:off x="708628" y="5813936"/>
            <a:ext cx="786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observations show emittance growth in the same order of magnitude.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quantitative comparisons we have planned dedicated MDs in Run 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0CB32-ACDF-9755-536E-8BD061C6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1292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770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simulations (10M turns → 15min beam time)</a:t>
            </a:r>
            <a:endParaRPr lang="en-CH" sz="24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4572000" y="929307"/>
            <a:ext cx="41563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 (Dipoles)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14288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Losses stronger at reduced intensity.</a:t>
            </a:r>
          </a:p>
          <a:p>
            <a:pPr marL="285750" indent="-14288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Emittance growth only at reduced intensity.</a:t>
            </a:r>
          </a:p>
          <a:p>
            <a:pPr marL="285750" indent="-14288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Vertical growth larger than horizontal.</a:t>
            </a:r>
          </a:p>
          <a:p>
            <a:pPr marL="27146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 (Quadrupoles)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14288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Losses across all intensities.</a:t>
            </a:r>
          </a:p>
          <a:p>
            <a:pPr marL="285750" indent="-14288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Emittance growth at all intensities.</a:t>
            </a:r>
          </a:p>
          <a:p>
            <a:pPr marL="285750" indent="-14288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Similar growths in both horizontal and vertical.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E2FFD-415D-9AB2-ADD8-1C30B4F7B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2746008"/>
            <a:ext cx="3436706" cy="2051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637B03-B946-7B9D-080A-554BBE17B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92" y="4759147"/>
            <a:ext cx="3468491" cy="2051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F42518-92D9-4834-6A27-BB8C33C4E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421" y="805837"/>
            <a:ext cx="3202364" cy="19733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94695-3755-5C9B-6E87-46620CAF767D}"/>
              </a:ext>
            </a:extLst>
          </p:cNvPr>
          <p:cNvSpPr txBox="1"/>
          <p:nvPr/>
        </p:nvSpPr>
        <p:spPr>
          <a:xfrm>
            <a:off x="4572000" y="4319752"/>
            <a:ext cx="38528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Effects strongly correlated with the e</a:t>
            </a:r>
            <a:r>
              <a:rPr lang="en-CH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density close to the beam.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Reminder: </a:t>
            </a:r>
          </a:p>
          <a:p>
            <a:pPr marL="271463">
              <a:buFont typeface="Arial" panose="020B0604020202020204" pitchFamily="34" charset="0"/>
              <a:buChar char="•"/>
            </a:pPr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 show large densities around the beam for reduced intensities, </a:t>
            </a:r>
          </a:p>
          <a:p>
            <a:pPr marL="271463">
              <a:buFont typeface="Arial" panose="020B0604020202020204" pitchFamily="34" charset="0"/>
              <a:buChar char="•"/>
            </a:pPr>
            <a:r>
              <a:rPr lang="en-CH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MQ for all intensities.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64D9BCD-301B-CE9B-E812-43C3BCE4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3470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435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Remarks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680134" y="842073"/>
            <a:ext cx="77837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cloud in the insertion region quadrupoles is significant.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Reduces integrated luminosity.</a:t>
            </a:r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can do particle tracking simulations with</a:t>
            </a:r>
            <a:r>
              <a:rPr 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arbitrarily complex e-clouds in arbitrarily complex lattices for millions of turns.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simplified scenario at injection energy.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Interplay with non-linear magnetic imperfections expected.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have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reproduced the expected qualitative behavior.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long simulation timescales (several minutes) are in reach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(Using GPUs)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Outlook for the future: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experimental measurements needs specialized tests.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CH" dirty="0"/>
              <a:t> → 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Soon to be carried out in the LHC.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 scenario during collisions: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electron clouds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Insertion Region quadrupoles +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beam-beam effects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3C86A-02BA-16EB-7E02-58F61EA4068B}"/>
              </a:ext>
            </a:extLst>
          </p:cNvPr>
          <p:cNvSpPr txBox="1"/>
          <p:nvPr/>
        </p:nvSpPr>
        <p:spPr>
          <a:xfrm>
            <a:off x="719138" y="611702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>
                <a:solidFill>
                  <a:srgbClr val="0432FF"/>
                </a:solidFill>
              </a:rPr>
              <a:t>Thank you for your attention!</a:t>
            </a:r>
          </a:p>
          <a:p>
            <a:pPr algn="ctr"/>
            <a:r>
              <a:rPr lang="en-CH" dirty="0"/>
              <a:t>Konstantinos Paraschou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F2945C-B572-6013-E288-4517B8F4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8032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91BDB8-F95A-55B6-4C51-7216F6A7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35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48BB9-2467-654D-A649-891270437E02}"/>
              </a:ext>
            </a:extLst>
          </p:cNvPr>
          <p:cNvSpPr txBox="1"/>
          <p:nvPr/>
        </p:nvSpPr>
        <p:spPr>
          <a:xfrm>
            <a:off x="719137" y="2967335"/>
            <a:ext cx="7705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 slides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72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435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Spare slide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9F2945C-B572-6013-E288-4517B8F4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36</a:t>
            </a:fld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2BBF3B-6FF6-139C-CD7A-07A7E3C48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64" y="1586743"/>
            <a:ext cx="7725899" cy="30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7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E09C75-B83A-0A33-0D33-F3D24A36926F}"/>
              </a:ext>
            </a:extLst>
          </p:cNvPr>
          <p:cNvSpPr txBox="1"/>
          <p:nvPr/>
        </p:nvSpPr>
        <p:spPr>
          <a:xfrm>
            <a:off x="697291" y="1033776"/>
            <a:ext cx="772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RF bucket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729949" y="5032112"/>
            <a:ext cx="76952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simulations done for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off-momentum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particles (p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5.5 10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FMA simulations done for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on-momentum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particles (p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0)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tracking simulations with particles across the full bucket.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FMA with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off-momentum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particles.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FDAEC-DA48-1C8B-7099-8CED23AF9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95" y="1001274"/>
            <a:ext cx="6184900" cy="36195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A4B2F-B274-01CD-7350-4F4106E0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568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78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 Analysis – Nominal intensity (0.6 10</a:t>
            </a:r>
            <a:r>
              <a:rPr lang="en-CH" sz="2400" b="1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p/b)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5486399" y="1608749"/>
            <a:ext cx="29384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intensity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Dipoles (MB):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tiny tune-shift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negligible effect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Quadrupoles (MQ):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 tune-shift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resonances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36808-48F0-AFC2-BC74-336262DF3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20" y="828135"/>
            <a:ext cx="4582923" cy="2046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A3F645-9E8C-30A4-97A1-F2ED2D11BCCA}"/>
              </a:ext>
            </a:extLst>
          </p:cNvPr>
          <p:cNvSpPr txBox="1"/>
          <p:nvPr/>
        </p:nvSpPr>
        <p:spPr>
          <a:xfrm rot="17748392">
            <a:off x="-397086" y="3315026"/>
            <a:ext cx="192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in </a:t>
            </a:r>
            <a:r>
              <a:rPr lang="en-CH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92D1A-4663-11AA-F599-C17E0E2288FE}"/>
              </a:ext>
            </a:extLst>
          </p:cNvPr>
          <p:cNvSpPr txBox="1"/>
          <p:nvPr/>
        </p:nvSpPr>
        <p:spPr>
          <a:xfrm rot="17748392">
            <a:off x="-397085" y="1252221"/>
            <a:ext cx="192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e-cloud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1A2F2E-896C-DF15-3C83-AF1A09873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68" y="2814891"/>
            <a:ext cx="4592774" cy="19698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82C886-B74A-C912-EC5A-7FD686AED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7" y="4760717"/>
            <a:ext cx="4592774" cy="1989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B654BA-414D-2A66-93C7-DA4D7DCB9AFF}"/>
              </a:ext>
            </a:extLst>
          </p:cNvPr>
          <p:cNvSpPr txBox="1"/>
          <p:nvPr/>
        </p:nvSpPr>
        <p:spPr>
          <a:xfrm rot="17748392">
            <a:off x="-418105" y="5349260"/>
            <a:ext cx="192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in </a:t>
            </a:r>
            <a:r>
              <a:rPr lang="en-CH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H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6DAE06C-8277-8A60-BA42-30445501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376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78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Map Analysis – </a:t>
            </a:r>
            <a:r>
              <a:rPr lang="en-CH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intensity (0.6 10</a:t>
            </a:r>
            <a:r>
              <a:rPr lang="en-CH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CH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p/b)</a:t>
            </a:r>
            <a:endParaRPr lang="en-CH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5486399" y="1608749"/>
            <a:ext cx="29384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Dipoles (MB):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larger tune-shift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resonances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Quadrupoles (MQ):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 tune-shift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resonances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36808-48F0-AFC2-BC74-336262DF3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20" y="828135"/>
            <a:ext cx="4582923" cy="2046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0ACBD-F943-E629-111A-B46FFBC1C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43" y="2829231"/>
            <a:ext cx="4582923" cy="1975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B866EA-24DF-37B3-D281-DB8F3A4A0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66" y="4771980"/>
            <a:ext cx="4582923" cy="19760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B654BA-414D-2A66-93C7-DA4D7DCB9AFF}"/>
              </a:ext>
            </a:extLst>
          </p:cNvPr>
          <p:cNvSpPr txBox="1"/>
          <p:nvPr/>
        </p:nvSpPr>
        <p:spPr>
          <a:xfrm rot="17748392">
            <a:off x="-418105" y="5349260"/>
            <a:ext cx="192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in </a:t>
            </a:r>
            <a:r>
              <a:rPr lang="en-CH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CH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3F645-9E8C-30A4-97A1-F2ED2D11BCCA}"/>
              </a:ext>
            </a:extLst>
          </p:cNvPr>
          <p:cNvSpPr txBox="1"/>
          <p:nvPr/>
        </p:nvSpPr>
        <p:spPr>
          <a:xfrm rot="17748392">
            <a:off x="-397086" y="3315026"/>
            <a:ext cx="192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in </a:t>
            </a:r>
            <a:r>
              <a:rPr lang="en-CH" sz="1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92D1A-4663-11AA-F599-C17E0E2288FE}"/>
              </a:ext>
            </a:extLst>
          </p:cNvPr>
          <p:cNvSpPr txBox="1"/>
          <p:nvPr/>
        </p:nvSpPr>
        <p:spPr>
          <a:xfrm rot="17748392">
            <a:off x="-397085" y="1252221"/>
            <a:ext cx="1929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e-cloud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D989B-512D-0371-78FC-26AD43E7B278}"/>
              </a:ext>
            </a:extLst>
          </p:cNvPr>
          <p:cNvSpPr txBox="1"/>
          <p:nvPr/>
        </p:nvSpPr>
        <p:spPr>
          <a:xfrm>
            <a:off x="5812220" y="5082900"/>
            <a:ext cx="27852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are on-momentum,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is not yet complete.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progress to try identify synchro-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betatron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resonances.</a:t>
            </a:r>
          </a:p>
          <a:p>
            <a:endParaRPr lang="en-C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860504-16C9-DEBB-768D-B802B3B9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39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8533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86D9D5-D292-58A1-B204-9FC826B4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4</a:t>
            </a:fld>
            <a:endParaRPr lang="en-CH"/>
          </a:p>
        </p:txBody>
      </p:sp>
      <p:pic>
        <p:nvPicPr>
          <p:cNvPr id="3" name="movie_0.6e11ppb" descr="movie_0.6e11ppb">
            <a:hlinkClick r:id="" action="ppaction://media"/>
            <a:extLst>
              <a:ext uri="{FF2B5EF4-FFF2-40B4-BE49-F238E27FC236}">
                <a16:creationId xmlns:a16="http://schemas.microsoft.com/office/drawing/2014/main" id="{3C0DB46C-A3FA-BBCD-F1BB-C9A6FC6761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644" y="136524"/>
            <a:ext cx="6374159" cy="4780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BDF19-AACF-D538-E424-A52CF1A46344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Buildup example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B1016-BABE-EE92-9F9D-0B703668F801}"/>
              </a:ext>
            </a:extLst>
          </p:cNvPr>
          <p:cNvSpPr txBox="1"/>
          <p:nvPr/>
        </p:nvSpPr>
        <p:spPr>
          <a:xfrm>
            <a:off x="924910" y="4813738"/>
            <a:ext cx="6653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E-cloud buildup is a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multi-bunch effect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Incoherent e-cloud effect concerns the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 of single beam particles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they encounter these electrons.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particles stay inside the same bunch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BF6A5E-1962-E6B4-5F1E-C31A7B0379EF}"/>
              </a:ext>
            </a:extLst>
          </p:cNvPr>
          <p:cNvSpPr txBox="1"/>
          <p:nvPr/>
        </p:nvSpPr>
        <p:spPr>
          <a:xfrm>
            <a:off x="225631" y="-21613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07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317AB4C-A4C8-D5CA-2198-0206E272363B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 scan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CDA386-1C37-48AD-ABD2-71E7F86A7F18}"/>
              </a:ext>
            </a:extLst>
          </p:cNvPr>
          <p:cNvSpPr/>
          <p:nvPr/>
        </p:nvSpPr>
        <p:spPr>
          <a:xfrm>
            <a:off x="6800530" y="1243578"/>
            <a:ext cx="19756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H" dirty="0"/>
              <a:t>E-cloud </a:t>
            </a:r>
            <a:r>
              <a:rPr lang="en-CH" dirty="0">
                <a:solidFill>
                  <a:srgbClr val="FF0000"/>
                </a:solidFill>
              </a:rPr>
              <a:t>reduces available tune space</a:t>
            </a:r>
            <a:r>
              <a:rPr lang="en-CH" dirty="0"/>
              <a:t>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dominated by </a:t>
            </a:r>
            <a:r>
              <a:rPr lang="en-GB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octupoles </a:t>
            </a:r>
            <a:r>
              <a:rPr lang="en-GB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chromaticity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better working point without approaching diagonal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50859-E793-C815-A5EF-22A3050AD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24" y="987011"/>
            <a:ext cx="3359892" cy="2401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C4428-2D74-DB5D-D9D3-72A1B2FC3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330" y="1005878"/>
            <a:ext cx="3359892" cy="2370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165A4-319B-20E3-1469-BA1EBF13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53" y="3628873"/>
            <a:ext cx="3359892" cy="239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0DB93C-C2E6-BC2D-0846-3A359D5C7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102" y="3614440"/>
            <a:ext cx="3359892" cy="2404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D24D4-1C37-3571-C562-6B5ACDFE9009}"/>
              </a:ext>
            </a:extLst>
          </p:cNvPr>
          <p:cNvSpPr txBox="1"/>
          <p:nvPr/>
        </p:nvSpPr>
        <p:spPr>
          <a:xfrm>
            <a:off x="1303281" y="785418"/>
            <a:ext cx="1765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e-cloud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5A567D-EA40-EA76-8A62-84AC163D9149}"/>
              </a:ext>
            </a:extLst>
          </p:cNvPr>
          <p:cNvSpPr txBox="1"/>
          <p:nvPr/>
        </p:nvSpPr>
        <p:spPr>
          <a:xfrm>
            <a:off x="3972910" y="785418"/>
            <a:ext cx="22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BE3152-0BE2-DF9C-3000-563FB735DE06}"/>
              </a:ext>
            </a:extLst>
          </p:cNvPr>
          <p:cNvSpPr txBox="1"/>
          <p:nvPr/>
        </p:nvSpPr>
        <p:spPr>
          <a:xfrm>
            <a:off x="635875" y="3410549"/>
            <a:ext cx="22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B444A-38F4-9165-5AE0-A4CAE4D5234B}"/>
              </a:ext>
            </a:extLst>
          </p:cNvPr>
          <p:cNvSpPr txBox="1"/>
          <p:nvPr/>
        </p:nvSpPr>
        <p:spPr>
          <a:xfrm>
            <a:off x="3983411" y="3415809"/>
            <a:ext cx="22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MB, MQ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A76B1-ED5C-8DB7-96D9-739956F05E9A}"/>
              </a:ext>
            </a:extLst>
          </p:cNvPr>
          <p:cNvSpPr txBox="1"/>
          <p:nvPr/>
        </p:nvSpPr>
        <p:spPr>
          <a:xfrm>
            <a:off x="719138" y="6165850"/>
            <a:ext cx="226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(SEY</a:t>
            </a:r>
            <a:r>
              <a:rPr lang="en-CH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 </a:t>
            </a:r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1.3,  SEY</a:t>
            </a:r>
            <a:r>
              <a:rPr lang="en-CH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MQ </a:t>
            </a:r>
            <a:r>
              <a:rPr lang="en-CH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1.3)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67CD5F6-D860-7D90-E304-1E7DAD4C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40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7268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B9265B-C751-576F-A56F-C135D62A350A}"/>
              </a:ext>
            </a:extLst>
          </p:cNvPr>
          <p:cNvSpPr txBox="1"/>
          <p:nvPr/>
        </p:nvSpPr>
        <p:spPr>
          <a:xfrm>
            <a:off x="719138" y="209116"/>
            <a:ext cx="842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GB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symplectic</a:t>
            </a:r>
            <a:r>
              <a:rPr lang="en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H" sz="2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B3417-1C0E-6F8A-A668-73F48CFC9DA9}"/>
              </a:ext>
            </a:extLst>
          </p:cNvPr>
          <p:cNvSpPr txBox="1"/>
          <p:nvPr/>
        </p:nvSpPr>
        <p:spPr>
          <a:xfrm>
            <a:off x="719138" y="886488"/>
            <a:ext cx="7705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Symplecticity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property closely related to Hamiltonian mechanics and the 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associated integrals of motion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numerical method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solving Hamilton’s differential equations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not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symplectic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e.g. 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Runge-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Kutta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method,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quantities which would otherwise stay constant will grow in time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2A5E9-22C1-22EC-0AAD-80E4CDF1C4E1}"/>
              </a:ext>
            </a:extLst>
          </p:cNvPr>
          <p:cNvSpPr txBox="1"/>
          <p:nvPr/>
        </p:nvSpPr>
        <p:spPr>
          <a:xfrm>
            <a:off x="719138" y="2375338"/>
            <a:ext cx="7705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the Hamiltonian:                                                with </a:t>
            </a:r>
          </a:p>
          <a:p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quantities are conserved:</a:t>
            </a:r>
          </a:p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(along with the Hamiltonian)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21FB0-5538-3159-13B8-4AB904AC6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692" y="2394684"/>
            <a:ext cx="1879600" cy="39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700750-7F5A-94E5-875F-B481C0618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585" y="2219950"/>
            <a:ext cx="2561677" cy="631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DA5ABC-757D-D7AC-05A2-ACF6DAF95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212" y="2901347"/>
            <a:ext cx="4102100" cy="1104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92B882-F2F3-8F3A-3073-DA434657735E}"/>
              </a:ext>
            </a:extLst>
          </p:cNvPr>
          <p:cNvSpPr txBox="1"/>
          <p:nvPr/>
        </p:nvSpPr>
        <p:spPr>
          <a:xfrm>
            <a:off x="719138" y="4247066"/>
            <a:ext cx="542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We can numerically solve the equations of motion with the method: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1C87B-72E7-5C27-8FAC-6129A661D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614" y="4563786"/>
            <a:ext cx="2405856" cy="17126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10F3C0-5221-5345-6F8E-C7E3F934CF22}"/>
              </a:ext>
            </a:extLst>
          </p:cNvPr>
          <p:cNvSpPr txBox="1"/>
          <p:nvPr/>
        </p:nvSpPr>
        <p:spPr>
          <a:xfrm>
            <a:off x="4861856" y="5269627"/>
            <a:ext cx="3563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is discretized on a grid and the two interpolation methods are used.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F38143-CE90-FD8C-C297-CF88C3D95E12}"/>
              </a:ext>
            </a:extLst>
          </p:cNvPr>
          <p:cNvSpPr/>
          <p:nvPr/>
        </p:nvSpPr>
        <p:spPr>
          <a:xfrm>
            <a:off x="3292585" y="2219950"/>
            <a:ext cx="5058707" cy="631804"/>
          </a:xfrm>
          <a:prstGeom prst="rect">
            <a:avLst/>
          </a:prstGeom>
          <a:noFill/>
          <a:ln w="349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84962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F6B3417-1C0E-6F8A-A668-73F48CFC9DA9}"/>
              </a:ext>
            </a:extLst>
          </p:cNvPr>
          <p:cNvSpPr txBox="1"/>
          <p:nvPr/>
        </p:nvSpPr>
        <p:spPr>
          <a:xfrm>
            <a:off x="719138" y="886488"/>
            <a:ext cx="7705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symplectic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Use (bi)linear interpolation on the derivatives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of                                   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Symplectic</a:t>
            </a:r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Use (bi)cubic interpolation on                                   . </a:t>
            </a: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DF4284-CE81-176C-8CEB-0A8DCD20D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807" y="1181155"/>
            <a:ext cx="18796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40816F-8590-7740-2567-8B696E682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382" y="1703939"/>
            <a:ext cx="1879600" cy="39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3985C7-6A77-6085-014D-ECEDF1F82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652" y="2227337"/>
            <a:ext cx="3499955" cy="2052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F1FC8D-22B2-7855-57FE-7FE4897F2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758" y="2254107"/>
            <a:ext cx="3558848" cy="2027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4E5A66-6F35-DF40-0930-3CE675F9E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52" y="4420715"/>
            <a:ext cx="3491542" cy="2019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E6BB89-46E0-71C0-950D-01A820F6E23E}"/>
              </a:ext>
            </a:extLst>
          </p:cNvPr>
          <p:cNvSpPr txBox="1"/>
          <p:nvPr/>
        </p:nvSpPr>
        <p:spPr>
          <a:xfrm>
            <a:off x="4681758" y="4420715"/>
            <a:ext cx="37431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relative error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integrals of motion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not grow with a symplectic method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hile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grows for non-symplectic methods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03103-F6E6-30A3-0C29-B366DB0B43E2}"/>
              </a:ext>
            </a:extLst>
          </p:cNvPr>
          <p:cNvSpPr txBox="1"/>
          <p:nvPr/>
        </p:nvSpPr>
        <p:spPr>
          <a:xfrm>
            <a:off x="719138" y="209116"/>
            <a:ext cx="842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</a:t>
            </a:r>
            <a:r>
              <a:rPr lang="en-GB" sz="240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symplectic</a:t>
            </a:r>
            <a:r>
              <a:rPr lang="en-GB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CH" sz="24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89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C20F74-44B1-CD9B-3B97-258E9018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43</a:t>
            </a:fld>
            <a:endParaRPr lang="en-CH"/>
          </a:p>
        </p:txBody>
      </p:sp>
      <p:pic>
        <p:nvPicPr>
          <p:cNvPr id="16385" name="Picture 1" descr="page23image1486748576">
            <a:extLst>
              <a:ext uri="{FF2B5EF4-FFF2-40B4-BE49-F238E27FC236}">
                <a16:creationId xmlns:a16="http://schemas.microsoft.com/office/drawing/2014/main" id="{209C5134-11A7-EDAB-8C59-67EFBD83B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97" y="692148"/>
            <a:ext cx="3297866" cy="18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page23image1486786288">
            <a:extLst>
              <a:ext uri="{FF2B5EF4-FFF2-40B4-BE49-F238E27FC236}">
                <a16:creationId xmlns:a16="http://schemas.microsoft.com/office/drawing/2014/main" id="{CA352838-0417-D277-74E6-34E64732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97" y="2501556"/>
            <a:ext cx="3297866" cy="18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page23image1486786656">
            <a:extLst>
              <a:ext uri="{FF2B5EF4-FFF2-40B4-BE49-F238E27FC236}">
                <a16:creationId xmlns:a16="http://schemas.microsoft.com/office/drawing/2014/main" id="{9C1C1431-A969-26EE-86B6-C4D79098A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97" y="4333704"/>
            <a:ext cx="3297866" cy="18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A723A-5CDF-A190-7817-A2E22A098231}"/>
              </a:ext>
            </a:extLst>
          </p:cNvPr>
          <p:cNvSpPr txBox="1"/>
          <p:nvPr/>
        </p:nvSpPr>
        <p:spPr>
          <a:xfrm>
            <a:off x="719138" y="209116"/>
            <a:ext cx="842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tricubic interpolation irregularities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F235E-5F5D-6905-B4CA-4C198A98C104}"/>
              </a:ext>
            </a:extLst>
          </p:cNvPr>
          <p:cNvSpPr txBox="1"/>
          <p:nvPr/>
        </p:nvSpPr>
        <p:spPr>
          <a:xfrm>
            <a:off x="878774" y="2359404"/>
            <a:ext cx="3693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tracking of linear 2D phase space rotation and an e-cloud symplectic kick.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important to minimize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irregularities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reducing them, there is 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impact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particle motion</a:t>
            </a:r>
            <a:r>
              <a:rPr lang="en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028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DDD4F-F564-483B-64BA-F850B34F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44</a:t>
            </a:fld>
            <a:endParaRPr lang="en-C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87983-8ECE-5B07-270C-69FC0E707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522" y="3745428"/>
            <a:ext cx="4305300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4AD51-A928-C053-48CE-73223CA31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671" y="1096405"/>
            <a:ext cx="4064000" cy="2247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98FC6-0A64-418E-22C1-532F0CA0EBA6}"/>
              </a:ext>
            </a:extLst>
          </p:cNvPr>
          <p:cNvSpPr txBox="1"/>
          <p:nvPr/>
        </p:nvSpPr>
        <p:spPr>
          <a:xfrm>
            <a:off x="3847605" y="799027"/>
            <a:ext cx="211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 magnet: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51313-6B66-0FD6-2D68-568ADC493EFE}"/>
              </a:ext>
            </a:extLst>
          </p:cNvPr>
          <p:cNvSpPr txBox="1"/>
          <p:nvPr/>
        </p:nvSpPr>
        <p:spPr>
          <a:xfrm>
            <a:off x="3862037" y="3457017"/>
            <a:ext cx="211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magnet: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69F20-6AA3-FAFA-7946-DC2EFAAFE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80" y="1168359"/>
            <a:ext cx="3285342" cy="207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6D317-DF21-FC20-D9BF-D765983AF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03" y="4139707"/>
            <a:ext cx="3402119" cy="1281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8EB3E1-A1AA-EB37-A38E-95C743E041D6}"/>
              </a:ext>
            </a:extLst>
          </p:cNvPr>
          <p:cNvSpPr txBox="1"/>
          <p:nvPr/>
        </p:nvSpPr>
        <p:spPr>
          <a:xfrm>
            <a:off x="719138" y="209116"/>
            <a:ext cx="8424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 forces</a:t>
            </a:r>
          </a:p>
        </p:txBody>
      </p:sp>
    </p:spTree>
    <p:extLst>
      <p:ext uri="{BB962C8B-B14F-4D97-AF65-F5344CB8AC3E}">
        <p14:creationId xmlns:p14="http://schemas.microsoft.com/office/powerpoint/2010/main" val="263143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1AA855-7659-00CA-C1E9-90BF3010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5</a:t>
            </a:fld>
            <a:endParaRPr lang="en-CH"/>
          </a:p>
        </p:txBody>
      </p:sp>
      <p:pic>
        <p:nvPicPr>
          <p:cNvPr id="3" name="movie_LHC_MB_450GeV_sey1.30_0.60e11ppb_rho_beam">
            <a:hlinkClick r:id="" action="ppaction://media"/>
            <a:extLst>
              <a:ext uri="{FF2B5EF4-FFF2-40B4-BE49-F238E27FC236}">
                <a16:creationId xmlns:a16="http://schemas.microsoft.com/office/drawing/2014/main" id="{CFDEEF5C-DF15-8205-7B96-2BEE5AAAB0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25"/>
          <a:stretch/>
        </p:blipFill>
        <p:spPr>
          <a:xfrm>
            <a:off x="1985054" y="795053"/>
            <a:ext cx="5948045" cy="3734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A93B9-BB6F-1863-0080-B90D401FA1AD}"/>
              </a:ext>
            </a:extLst>
          </p:cNvPr>
          <p:cNvSpPr txBox="1"/>
          <p:nvPr/>
        </p:nvSpPr>
        <p:spPr>
          <a:xfrm>
            <a:off x="719138" y="4529958"/>
            <a:ext cx="7705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 of electrons is very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electron densities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→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induced forces.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Betatron oscillations: up-down, left-right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 oscillations: back-forth in “time”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Non-linear forces + betatron/synchrotron oscillations can lead to oscillation amplitude increase 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→ losses + emittance growth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E8613-BEF0-63AA-4FD8-9A63A10A2A53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Pinch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7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FA4F70-98C0-6530-8977-D5DA0244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6</a:t>
            </a:fld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D60C6-407A-0B94-E67E-3EF66E79DDD2}"/>
              </a:ext>
            </a:extLst>
          </p:cNvPr>
          <p:cNvSpPr txBox="1"/>
          <p:nvPr/>
        </p:nvSpPr>
        <p:spPr>
          <a:xfrm>
            <a:off x="719138" y="2178545"/>
            <a:ext cx="4149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in LHC during Run 2</a:t>
            </a:r>
          </a:p>
          <a:p>
            <a:pPr lvl="1"/>
            <a:endParaRPr lang="en-CH" dirty="0">
              <a:solidFill>
                <a:schemeClr val="tx1">
                  <a:alpha val="39764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CH" dirty="0">
              <a:solidFill>
                <a:schemeClr val="tx1">
                  <a:alpha val="39764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CH" dirty="0">
                <a:solidFill>
                  <a:schemeClr val="tx1">
                    <a:alpha val="39764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in simulations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39764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e-cloud interaction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CH" dirty="0">
                <a:solidFill>
                  <a:schemeClr val="tx1">
                    <a:alpha val="39764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</a:t>
            </a:r>
          </a:p>
          <a:p>
            <a:pPr marL="800100" lvl="1" indent="-342900">
              <a:buFont typeface="+mj-lt"/>
              <a:buAutoNum type="alphaLcParenR"/>
            </a:pPr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B49EA-9988-A288-DCC6-991D09206A68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23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FBBB3F-8330-113A-4B29-9D5E312E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7</a:t>
            </a:fld>
            <a:endParaRPr lang="en-CH"/>
          </a:p>
        </p:txBody>
      </p:sp>
      <p:pic>
        <p:nvPicPr>
          <p:cNvPr id="5121" name="Picture 1" descr="page4image1486194880">
            <a:extLst>
              <a:ext uri="{FF2B5EF4-FFF2-40B4-BE49-F238E27FC236}">
                <a16:creationId xmlns:a16="http://schemas.microsoft.com/office/drawing/2014/main" id="{750295B3-A270-B945-BB59-3E81F7D7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49" y="1433267"/>
            <a:ext cx="5086102" cy="282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C09163-8E75-F6C8-303E-CF3A45C06BA4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28D67-5C44-BAC7-3188-AFBBEFA1A894}"/>
              </a:ext>
            </a:extLst>
          </p:cNvPr>
          <p:cNvSpPr txBox="1"/>
          <p:nvPr/>
        </p:nvSpPr>
        <p:spPr>
          <a:xfrm>
            <a:off x="1192924" y="4501403"/>
            <a:ext cx="675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Losses come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Luminosity burn-off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decreases gradually.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rate of </a:t>
            </a: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losses.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366856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73DC0F-61DC-036D-31EF-43BCA76D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8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7C76D-65B6-A581-9643-94BC430E689C}"/>
              </a:ext>
            </a:extLst>
          </p:cNvPr>
          <p:cNvSpPr txBox="1"/>
          <p:nvPr/>
        </p:nvSpPr>
        <p:spPr>
          <a:xfrm>
            <a:off x="719138" y="271203"/>
            <a:ext cx="250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Filling scheme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5" name="Picture 1" descr="page5image923324176">
            <a:extLst>
              <a:ext uri="{FF2B5EF4-FFF2-40B4-BE49-F238E27FC236}">
                <a16:creationId xmlns:a16="http://schemas.microsoft.com/office/drawing/2014/main" id="{E0F41EAA-8E15-89C3-9F02-AA9C2A938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177156"/>
            <a:ext cx="7701867" cy="9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A89187-CA5E-C666-282C-8222B567A877}"/>
              </a:ext>
            </a:extLst>
          </p:cNvPr>
          <p:cNvSpPr txBox="1"/>
          <p:nvPr/>
        </p:nvSpPr>
        <p:spPr>
          <a:xfrm>
            <a:off x="998483" y="2280743"/>
            <a:ext cx="681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2018 Physics filling scheme (2556 bunches) [lpc.web.cern.ch]</a:t>
            </a:r>
          </a:p>
        </p:txBody>
      </p:sp>
      <p:pic>
        <p:nvPicPr>
          <p:cNvPr id="6146" name="Picture 2" descr="page5image923334352">
            <a:extLst>
              <a:ext uri="{FF2B5EF4-FFF2-40B4-BE49-F238E27FC236}">
                <a16:creationId xmlns:a16="http://schemas.microsoft.com/office/drawing/2014/main" id="{59C29DEC-537D-DC9F-562B-FC78B843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22" y="3429000"/>
            <a:ext cx="3439149" cy="19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A89C99-26E0-5027-3477-9DFEBA2CA7B4}"/>
              </a:ext>
            </a:extLst>
          </p:cNvPr>
          <p:cNvSpPr txBox="1"/>
          <p:nvPr/>
        </p:nvSpPr>
        <p:spPr>
          <a:xfrm>
            <a:off x="4603522" y="2997762"/>
            <a:ext cx="312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Magnification: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C585C-0897-B216-D973-25A16A4B72D6}"/>
              </a:ext>
            </a:extLst>
          </p:cNvPr>
          <p:cNvSpPr txBox="1"/>
          <p:nvPr/>
        </p:nvSpPr>
        <p:spPr>
          <a:xfrm>
            <a:off x="719137" y="3607761"/>
            <a:ext cx="3821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is composed of repeating patterns (trains):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2x48 bunches,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3x48 bunches.</a:t>
            </a:r>
          </a:p>
        </p:txBody>
      </p:sp>
    </p:spTree>
    <p:extLst>
      <p:ext uri="{BB962C8B-B14F-4D97-AF65-F5344CB8AC3E}">
        <p14:creationId xmlns:p14="http://schemas.microsoft.com/office/powerpoint/2010/main" val="1703222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B989ED-80D8-C839-24A3-433C5151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E285-4FAF-DE42-9FEC-6713B574A5E6}" type="slidenum">
              <a:rPr lang="en-CH" smtClean="0"/>
              <a:t>9</a:t>
            </a:fld>
            <a:endParaRPr lang="en-CH"/>
          </a:p>
        </p:txBody>
      </p:sp>
      <p:pic>
        <p:nvPicPr>
          <p:cNvPr id="7169" name="Picture 1" descr="page6image1486307824">
            <a:extLst>
              <a:ext uri="{FF2B5EF4-FFF2-40B4-BE49-F238E27FC236}">
                <a16:creationId xmlns:a16="http://schemas.microsoft.com/office/drawing/2014/main" id="{34B938B1-B104-134B-CB81-FB3180C6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71" y="1211317"/>
            <a:ext cx="6356657" cy="35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4D2937-5469-982D-0F62-47110A6B4A96}"/>
              </a:ext>
            </a:extLst>
          </p:cNvPr>
          <p:cNvSpPr txBox="1"/>
          <p:nvPr/>
        </p:nvSpPr>
        <p:spPr>
          <a:xfrm>
            <a:off x="945931" y="5238624"/>
            <a:ext cx="725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picture: Fairly constant loss rate (</a:t>
            </a:r>
            <a:r>
              <a:rPr lang="en-CH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Corrected for burn-off</a:t>
            </a:r>
            <a:r>
              <a:rPr lang="en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Grows from head to tail of each train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DF0FC-A7E1-05A9-30E3-1CEBC1DE046C}"/>
              </a:ext>
            </a:extLst>
          </p:cNvPr>
          <p:cNvSpPr txBox="1"/>
          <p:nvPr/>
        </p:nvSpPr>
        <p:spPr>
          <a:xfrm>
            <a:off x="719138" y="271203"/>
            <a:ext cx="433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bunch-by-bunch losses</a:t>
            </a:r>
            <a:endParaRPr lang="en-CH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11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0512_ABP_incoherent" id="{EB525DE2-466A-5848-BC5B-56A164E517B6}" vid="{8A59E2EE-5420-8746-8156-E97117DA14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8287</TotalTime>
  <Words>2377</Words>
  <Application>Microsoft Macintosh PowerPoint</Application>
  <PresentationFormat>On-screen Show (4:3)</PresentationFormat>
  <Paragraphs>390</Paragraphs>
  <Slides>44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Konstantinos Paraschou</dc:creator>
  <cp:lastModifiedBy>Konstantinos Paraschou</cp:lastModifiedBy>
  <cp:revision>54</cp:revision>
  <dcterms:created xsi:type="dcterms:W3CDTF">2022-05-10T08:53:10Z</dcterms:created>
  <dcterms:modified xsi:type="dcterms:W3CDTF">2022-09-26T15:09:29Z</dcterms:modified>
</cp:coreProperties>
</file>