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9"/>
  </p:notesMasterIdLst>
  <p:handoutMasterIdLst>
    <p:handoutMasterId r:id="rId70"/>
  </p:handoutMasterIdLst>
  <p:sldIdLst>
    <p:sldId id="256" r:id="rId2"/>
    <p:sldId id="258" r:id="rId3"/>
    <p:sldId id="2603" r:id="rId4"/>
    <p:sldId id="2588" r:id="rId5"/>
    <p:sldId id="2571" r:id="rId6"/>
    <p:sldId id="2546" r:id="rId7"/>
    <p:sldId id="2636" r:id="rId8"/>
    <p:sldId id="2570" r:id="rId9"/>
    <p:sldId id="953" r:id="rId10"/>
    <p:sldId id="2635" r:id="rId11"/>
    <p:sldId id="465" r:id="rId12"/>
    <p:sldId id="2633" r:id="rId13"/>
    <p:sldId id="2565" r:id="rId14"/>
    <p:sldId id="2470" r:id="rId15"/>
    <p:sldId id="2626" r:id="rId16"/>
    <p:sldId id="555" r:id="rId17"/>
    <p:sldId id="668" r:id="rId18"/>
    <p:sldId id="2548" r:id="rId19"/>
    <p:sldId id="2613" r:id="rId20"/>
    <p:sldId id="2589" r:id="rId21"/>
    <p:sldId id="2611" r:id="rId22"/>
    <p:sldId id="2585" r:id="rId23"/>
    <p:sldId id="2586" r:id="rId24"/>
    <p:sldId id="2587" r:id="rId25"/>
    <p:sldId id="2551" r:id="rId26"/>
    <p:sldId id="690" r:id="rId27"/>
    <p:sldId id="460" r:id="rId28"/>
    <p:sldId id="2584" r:id="rId29"/>
    <p:sldId id="2360" r:id="rId30"/>
    <p:sldId id="2582" r:id="rId31"/>
    <p:sldId id="2552" r:id="rId32"/>
    <p:sldId id="2577" r:id="rId33"/>
    <p:sldId id="2629" r:id="rId34"/>
    <p:sldId id="2594" r:id="rId35"/>
    <p:sldId id="2631" r:id="rId36"/>
    <p:sldId id="2364" r:id="rId37"/>
    <p:sldId id="2553" r:id="rId38"/>
    <p:sldId id="2597" r:id="rId39"/>
    <p:sldId id="2601" r:id="rId40"/>
    <p:sldId id="2590" r:id="rId41"/>
    <p:sldId id="2554" r:id="rId42"/>
    <p:sldId id="2567" r:id="rId43"/>
    <p:sldId id="2375" r:id="rId44"/>
    <p:sldId id="2376" r:id="rId45"/>
    <p:sldId id="2366" r:id="rId46"/>
    <p:sldId id="2377" r:id="rId47"/>
    <p:sldId id="2555" r:id="rId48"/>
    <p:sldId id="910" r:id="rId49"/>
    <p:sldId id="2568" r:id="rId50"/>
    <p:sldId id="915" r:id="rId51"/>
    <p:sldId id="455" r:id="rId52"/>
    <p:sldId id="2557" r:id="rId53"/>
    <p:sldId id="2558" r:id="rId54"/>
    <p:sldId id="2634" r:id="rId55"/>
    <p:sldId id="2609" r:id="rId56"/>
    <p:sldId id="2608" r:id="rId57"/>
    <p:sldId id="2628" r:id="rId58"/>
    <p:sldId id="2606" r:id="rId59"/>
    <p:sldId id="2627" r:id="rId60"/>
    <p:sldId id="2607" r:id="rId61"/>
    <p:sldId id="574" r:id="rId62"/>
    <p:sldId id="1033" r:id="rId63"/>
    <p:sldId id="577" r:id="rId64"/>
    <p:sldId id="578" r:id="rId65"/>
    <p:sldId id="2350" r:id="rId66"/>
    <p:sldId id="769" r:id="rId67"/>
    <p:sldId id="2343" r:id="rId68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33CC"/>
    <a:srgbClr val="FF0066"/>
    <a:srgbClr val="00CC99"/>
    <a:srgbClr val="DEB212"/>
    <a:srgbClr val="3366FF"/>
    <a:srgbClr val="0055A0"/>
    <a:srgbClr val="3D0C94"/>
    <a:srgbClr val="DEB683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63" autoAdjust="0"/>
    <p:restoredTop sz="94639" autoAdjust="0"/>
  </p:normalViewPr>
  <p:slideViewPr>
    <p:cSldViewPr snapToGrid="0" snapToObjects="1">
      <p:cViewPr varScale="1">
        <p:scale>
          <a:sx n="84" d="100"/>
          <a:sy n="84" d="100"/>
        </p:scale>
        <p:origin x="14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570"/>
    </p:cViewPr>
  </p:sorterViewPr>
  <p:notesViewPr>
    <p:cSldViewPr snapToGrid="0" snapToObjects="1">
      <p:cViewPr varScale="1">
        <p:scale>
          <a:sx n="90" d="100"/>
          <a:sy n="90" d="100"/>
        </p:scale>
        <p:origin x="-3546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87.wmf"/><Relationship Id="rId1" Type="http://schemas.openxmlformats.org/officeDocument/2006/relationships/image" Target="../media/image1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A796D7F2-88DC-4A50-B66E-E611B952E417}" type="datetimeFigureOut">
              <a:rPr lang="fr-CH" smtClean="0"/>
              <a:t>26.09.2022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0284DB7B-B258-4F38-AC7F-494BA55C656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6486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087DC90D-32FD-420A-B91D-0B18B92AADE6}" type="datetimeFigureOut">
              <a:rPr lang="fr-CH" smtClean="0"/>
              <a:t>26.09.2022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4F910EFC-3EE3-4663-9DF9-12732E88D65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8862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26649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528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7CBF2-8CD7-4DDE-9215-9F2251DF10D7}" type="slidenum">
              <a:rPr lang="en-US"/>
              <a:pPr/>
              <a:t>26</a:t>
            </a:fld>
            <a:endParaRPr lang="en-US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704850"/>
            <a:ext cx="4711700" cy="3535363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682" y="4474787"/>
            <a:ext cx="5621453" cy="4244066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009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1E0A15-BE9C-4D06-B121-6D0E1D8BADC2}" type="slidenum">
              <a:rPr lang="en-US" smtClean="0">
                <a:latin typeface="Times New Roman" pitchFamily="18" charset="0"/>
              </a:rPr>
              <a:pPr/>
              <a:t>29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906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1E0A15-BE9C-4D06-B121-6D0E1D8BADC2}" type="slidenum">
              <a:rPr lang="en-US" smtClean="0">
                <a:latin typeface="Times New Roman" pitchFamily="18" charset="0"/>
              </a:rPr>
              <a:pPr/>
              <a:t>30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686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003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418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198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253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7CBF2-8CD7-4DDE-9215-9F2251DF10D7}" type="slidenum">
              <a:rPr lang="en-US"/>
              <a:pPr/>
              <a:t>51</a:t>
            </a:fld>
            <a:endParaRPr lang="en-US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2950"/>
            <a:ext cx="4960937" cy="3722688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909" y="4713115"/>
            <a:ext cx="5335270" cy="447010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264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408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88F7A-4AC6-46D0-8634-6C646856D16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255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214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451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8808A7-3F48-4352-B18D-CC9B1056C423}" type="slidenum">
              <a:rPr lang="en-US" smtClean="0">
                <a:latin typeface="Times New Roman" pitchFamily="18" charset="0"/>
              </a:rPr>
              <a:pPr/>
              <a:t>61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7CBF2-8CD7-4DDE-9215-9F2251DF10D7}" type="slidenum">
              <a:rPr lang="en-US"/>
              <a:pPr/>
              <a:t>6</a:t>
            </a:fld>
            <a:endParaRPr lang="en-US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0" y="684213"/>
            <a:ext cx="4572000" cy="3429000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827" y="4340828"/>
            <a:ext cx="5382617" cy="411701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255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7CBF2-8CD7-4DDE-9215-9F2251DF10D7}" type="slidenum">
              <a:rPr lang="en-US"/>
              <a:pPr/>
              <a:t>10</a:t>
            </a:fld>
            <a:endParaRPr lang="en-US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0" y="684213"/>
            <a:ext cx="4572000" cy="3429000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827" y="4340828"/>
            <a:ext cx="5382617" cy="411701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480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7CBF2-8CD7-4DDE-9215-9F2251DF10D7}" type="slidenum">
              <a:rPr lang="en-US"/>
              <a:pPr/>
              <a:t>12</a:t>
            </a:fld>
            <a:endParaRPr lang="en-US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0" y="684213"/>
            <a:ext cx="4572000" cy="3429000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827" y="4340828"/>
            <a:ext cx="5382617" cy="411701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62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1E0A15-BE9C-4D06-B121-6D0E1D8BADC2}" type="slidenum">
              <a:rPr lang="en-US" smtClean="0">
                <a:latin typeface="Times New Roman" pitchFamily="18" charset="0"/>
              </a:rPr>
              <a:pPr/>
              <a:t>18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996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1E0A15-BE9C-4D06-B121-6D0E1D8BADC2}" type="slidenum">
              <a:rPr lang="en-US" smtClean="0">
                <a:latin typeface="Times New Roman" pitchFamily="18" charset="0"/>
              </a:rPr>
              <a:pPr/>
              <a:t>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2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946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68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19270DB0-0BC3-4B5C-8FF4-CFA6D9E39A84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8431" y="6526097"/>
            <a:ext cx="1711703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FF9B8141-A343-414F-9778-6B5C646C6B99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0480" y="6526096"/>
            <a:ext cx="1719655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C3984A33-4575-439D-A8DA-C3A8615CD38F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69"/>
            <a:ext cx="2895600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69"/>
            <a:ext cx="501424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34048"/>
            <a:ext cx="1711704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87CDCE41-7C50-48EE-8737-3934F3C0B079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8021"/>
            <a:ext cx="2895600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8021"/>
            <a:ext cx="501424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04396003-5BDF-4897-84AC-6008AB79AFD2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18890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02EFCAF7-9FF0-490F-90AD-DAE810D40EFC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730594" y="6520070"/>
            <a:ext cx="3804962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7200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rgbClr val="3366FF"/>
                </a:solidFill>
                <a:latin typeface="+mn-lt"/>
              </a:defRPr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41592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18890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20DB7296-154F-4900-A0D8-25AF3809BF2A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730594" y="6520070"/>
            <a:ext cx="3804962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7200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rgbClr val="3366FF"/>
                </a:solidFill>
                <a:latin typeface="+mn-lt"/>
              </a:defRPr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1540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18890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397B5150-162F-41FE-8724-F3AE9D368F86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730594" y="6520070"/>
            <a:ext cx="3804962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7200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rgbClr val="3366FF"/>
                </a:solidFill>
                <a:latin typeface="+mn-lt"/>
              </a:defRPr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19042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18890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6166025F-BB61-4F89-87F1-00ED31E5950C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730594" y="6520070"/>
            <a:ext cx="3804962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7200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rgbClr val="3366FF"/>
                </a:solidFill>
                <a:latin typeface="+mn-lt"/>
              </a:defRPr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389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80C8-5F56-4317-844C-F79C55652F7E}" type="datetime3">
              <a:rPr lang="en-US" smtClean="0"/>
              <a:t>26 September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CD8A-0A5B-4AE2-89AE-374FC8E42C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06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lIns="81711" tIns="40855" rIns="81711" bIns="408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605589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fld id="{00934413-238D-4830-BF22-2A0BDA7A4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31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18890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8991304B-D47C-4BFB-AB8F-EB5380C4EAD3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730594" y="6520070"/>
            <a:ext cx="3804962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7200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rgbClr val="3366FF"/>
                </a:solidFill>
                <a:latin typeface="+mn-lt"/>
              </a:defRPr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91725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8413"/>
            <a:ext cx="8532018" cy="46085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6589-CA9F-4E5E-A0A0-41142641F751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07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268472D6-A6E7-4BA6-969F-B154A9DC80B0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E0A38A00-FBCF-4D65-87A7-D5B57AD3D5C8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8431" y="6526098"/>
            <a:ext cx="1711703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71CA38DE-FCD0-4B43-8FB1-A936FC58497E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1"/>
            <a:ext cx="2895600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1"/>
            <a:ext cx="501424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3840480" y="6526097"/>
            <a:ext cx="1719655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994FC024-D520-404B-BD6B-3E1843FFBC27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3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D2165DB1-736E-4930-956F-654E07D0129B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0" y="6519740"/>
            <a:ext cx="1677725" cy="338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6EE85624-CC05-4D85-AAB4-63F93A8ECD64}" type="datetime3">
              <a:rPr lang="en-US" smtClean="0"/>
              <a:t>26 September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61329" y="6519740"/>
            <a:ext cx="2854518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19740"/>
            <a:ext cx="501424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43180" y="6438102"/>
            <a:ext cx="25494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i="1" baseline="0" dirty="0">
                <a:solidFill>
                  <a:schemeClr val="bg1"/>
                </a:solidFill>
              </a:rPr>
              <a:t>Vacuum, Surfaces &amp; </a:t>
            </a:r>
            <a:r>
              <a:rPr lang="fr-CH" sz="900" i="1" baseline="0" dirty="0" err="1">
                <a:solidFill>
                  <a:schemeClr val="bg1"/>
                </a:solidFill>
              </a:rPr>
              <a:t>Coatings</a:t>
            </a:r>
            <a:r>
              <a:rPr lang="fr-CH" sz="900" i="1" baseline="0" dirty="0">
                <a:solidFill>
                  <a:schemeClr val="bg1"/>
                </a:solidFill>
              </a:rPr>
              <a:t> Group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000" baseline="0" dirty="0" err="1">
                <a:solidFill>
                  <a:schemeClr val="bg1"/>
                </a:solidFill>
              </a:rPr>
              <a:t>Technology</a:t>
            </a:r>
            <a:r>
              <a:rPr lang="fr-CH" sz="1000" baseline="0" dirty="0">
                <a:solidFill>
                  <a:schemeClr val="bg1"/>
                </a:solidFill>
              </a:rPr>
              <a:t> </a:t>
            </a:r>
            <a:r>
              <a:rPr lang="fr-CH" sz="1000" baseline="0" dirty="0" err="1">
                <a:solidFill>
                  <a:schemeClr val="bg1"/>
                </a:solidFill>
              </a:rPr>
              <a:t>Department</a:t>
            </a:r>
            <a:endParaRPr lang="fr-CH" sz="1000" baseline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4" r:id="rId15"/>
    <p:sldLayoutId id="2147483680" r:id="rId16"/>
    <p:sldLayoutId id="2147483686" r:id="rId17"/>
    <p:sldLayoutId id="2147483710" r:id="rId18"/>
    <p:sldLayoutId id="2147483712" r:id="rId19"/>
    <p:sldLayoutId id="2147483722" r:id="rId20"/>
    <p:sldLayoutId id="2147483723" r:id="rId21"/>
    <p:sldLayoutId id="2147483726" r:id="rId22"/>
    <p:sldLayoutId id="2147483728" r:id="rId23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692753/files/CERN-ACC-2019-0041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14.png"/><Relationship Id="rId4" Type="http://schemas.openxmlformats.org/officeDocument/2006/relationships/image" Target="../media/image110.wmf"/><Relationship Id="rId9" Type="http://schemas.openxmlformats.org/officeDocument/2006/relationships/image" Target="../media/image1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0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0.png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10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21.wmf"/><Relationship Id="rId9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18668" b="11275"/>
          <a:stretch/>
        </p:blipFill>
        <p:spPr>
          <a:xfrm>
            <a:off x="-12481" y="1112036"/>
            <a:ext cx="9156481" cy="3157006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BAA08-3DAF-42F1-9568-AF47D726ABCF}" type="slidenum">
              <a:rPr lang="en-US"/>
              <a:pPr/>
              <a:t>10</a:t>
            </a:fld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361" y="0"/>
            <a:ext cx="9143999" cy="513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2800" b="1" dirty="0">
                <a:solidFill>
                  <a:srgbClr val="3366FF"/>
                </a:solidFill>
              </a:rPr>
              <a:t>HL-LHC Project Roadmap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0" y="164788"/>
            <a:ext cx="1309650" cy="40452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D6B9C8-0912-4DCE-9528-8BF58307E6C6}"/>
              </a:ext>
            </a:extLst>
          </p:cNvPr>
          <p:cNvCxnSpPr>
            <a:cxnSpLocks/>
          </p:cNvCxnSpPr>
          <p:nvPr/>
        </p:nvCxnSpPr>
        <p:spPr>
          <a:xfrm>
            <a:off x="4939690" y="2711491"/>
            <a:ext cx="0" cy="1843731"/>
          </a:xfrm>
          <a:prstGeom prst="straightConnector1">
            <a:avLst/>
          </a:prstGeom>
          <a:ln w="19050">
            <a:solidFill>
              <a:srgbClr val="FF339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265C599-EA11-4801-8F02-5BDFD18E0008}"/>
              </a:ext>
            </a:extLst>
          </p:cNvPr>
          <p:cNvSpPr txBox="1"/>
          <p:nvPr/>
        </p:nvSpPr>
        <p:spPr>
          <a:xfrm>
            <a:off x="4384113" y="4542284"/>
            <a:ext cx="8002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99"/>
                </a:solidFill>
              </a:rPr>
              <a:t>Today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A74126-9944-4B4A-994D-4E9155546D32}"/>
              </a:ext>
            </a:extLst>
          </p:cNvPr>
          <p:cNvSpPr/>
          <p:nvPr/>
        </p:nvSpPr>
        <p:spPr>
          <a:xfrm>
            <a:off x="5658962" y="2055303"/>
            <a:ext cx="729840" cy="45300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911274-53EB-4BED-B696-55F5DA5BE985}"/>
              </a:ext>
            </a:extLst>
          </p:cNvPr>
          <p:cNvSpPr txBox="1"/>
          <p:nvPr/>
        </p:nvSpPr>
        <p:spPr>
          <a:xfrm>
            <a:off x="6008019" y="5273318"/>
            <a:ext cx="322396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3399"/>
                </a:solidFill>
              </a:rPr>
              <a:t>2024-25: radiation limit of the </a:t>
            </a:r>
          </a:p>
          <a:p>
            <a:pPr algn="ctr"/>
            <a:r>
              <a:rPr lang="en-US" dirty="0">
                <a:solidFill>
                  <a:srgbClr val="FF3399"/>
                </a:solidFill>
              </a:rPr>
              <a:t>final focusing system </a:t>
            </a:r>
            <a:endParaRPr lang="en-GB" dirty="0">
              <a:solidFill>
                <a:srgbClr val="FF3399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F483F8-592E-44D8-8998-40A478DCEC07}"/>
              </a:ext>
            </a:extLst>
          </p:cNvPr>
          <p:cNvCxnSpPr>
            <a:cxnSpLocks/>
          </p:cNvCxnSpPr>
          <p:nvPr/>
        </p:nvCxnSpPr>
        <p:spPr>
          <a:xfrm>
            <a:off x="6208776" y="2508308"/>
            <a:ext cx="1232259" cy="2765010"/>
          </a:xfrm>
          <a:prstGeom prst="straightConnector1">
            <a:avLst/>
          </a:prstGeom>
          <a:ln w="19050">
            <a:solidFill>
              <a:srgbClr val="FF339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DB9D3A6E-157C-43FA-97CC-7F651B03E9E0}"/>
              </a:ext>
            </a:extLst>
          </p:cNvPr>
          <p:cNvSpPr txBox="1">
            <a:spLocks/>
          </p:cNvSpPr>
          <p:nvPr/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Qualifications for the HL-LHC Vacuum System, V. Baglin,  ISSS9, Japan (online)   29 November 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95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01229"/>
          </a:xfrm>
        </p:spPr>
        <p:txBody>
          <a:bodyPr>
            <a:normAutofit fontScale="90000"/>
          </a:bodyPr>
          <a:lstStyle/>
          <a:p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technical trigger of the upgrade: </a:t>
            </a:r>
            <a:br>
              <a:rPr lang="en-US" dirty="0"/>
            </a:br>
            <a:r>
              <a:rPr lang="en-US" dirty="0"/>
              <a:t>Radiation damage in low-beta triplet region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10803"/>
            <a:ext cx="5804143" cy="3758357"/>
          </a:xfrm>
          <a:prstGeom prst="rect">
            <a:avLst/>
          </a:prstGeom>
        </p:spPr>
      </p:pic>
      <p:sp>
        <p:nvSpPr>
          <p:cNvPr id="13" name="Footer Placeholder 8"/>
          <p:cNvSpPr txBox="1">
            <a:spLocks/>
          </p:cNvSpPr>
          <p:nvPr/>
        </p:nvSpPr>
        <p:spPr>
          <a:xfrm>
            <a:off x="7308304" y="4515714"/>
            <a:ext cx="1048816" cy="37215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rgbClr val="FFFF00"/>
                </a:solidFill>
                <a:latin typeface="Calibri" panose="020F0502020204030204" pitchFamily="34" charset="0"/>
              </a:rPr>
              <a:t>L. Rossi</a:t>
            </a:r>
            <a:endParaRPr lang="it-IT" sz="1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520" y="5278734"/>
            <a:ext cx="7961584" cy="369332"/>
          </a:xfrm>
          <a:prstGeom prst="rect">
            <a:avLst/>
          </a:prstGeom>
          <a:ln>
            <a:solidFill>
              <a:srgbClr val="FF33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FF3399"/>
                </a:solidFill>
              </a:rPr>
              <a:t>The Shielded Beam Screens (BS) are key devices of the HL-LHC project</a:t>
            </a:r>
            <a:endParaRPr lang="en-GB" b="1" dirty="0">
              <a:solidFill>
                <a:srgbClr val="FF3399"/>
              </a:solidFill>
            </a:endParaRPr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E942C864-C63F-4AE4-BBEB-DDAACDF0310E}"/>
              </a:ext>
            </a:extLst>
          </p:cNvPr>
          <p:cNvSpPr txBox="1">
            <a:spLocks/>
          </p:cNvSpPr>
          <p:nvPr/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Qualifications for the HL-LHC Vacuum System, V. Baglin,  ISSS9, Japan (online)   29 November  2021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5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BAA08-3DAF-42F1-9568-AF47D726ABCF}" type="slidenum">
              <a:rPr lang="en-US"/>
              <a:pPr/>
              <a:t>12</a:t>
            </a:fld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361" y="0"/>
            <a:ext cx="9143999" cy="513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2800" b="1" dirty="0">
                <a:solidFill>
                  <a:srgbClr val="3366FF"/>
                </a:solidFill>
              </a:rPr>
              <a:t>New Inner Triplet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7704BF-A800-454B-B260-A93101AC8721}"/>
              </a:ext>
            </a:extLst>
          </p:cNvPr>
          <p:cNvSpPr/>
          <p:nvPr/>
        </p:nvSpPr>
        <p:spPr>
          <a:xfrm>
            <a:off x="94506" y="452608"/>
            <a:ext cx="8254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Decrease beta (</a:t>
            </a:r>
            <a:r>
              <a:rPr lang="en-GB" i="1" dirty="0" err="1"/>
              <a:t>i.e</a:t>
            </a:r>
            <a:r>
              <a:rPr lang="en-GB" dirty="0"/>
              <a:t> beam size) at collision point (beta*) from 55 cm to 15 cm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6530F4-CB30-4CFA-9427-306B9BFC50CF}"/>
              </a:ext>
            </a:extLst>
          </p:cNvPr>
          <p:cNvSpPr/>
          <p:nvPr/>
        </p:nvSpPr>
        <p:spPr>
          <a:xfrm>
            <a:off x="94506" y="3235661"/>
            <a:ext cx="886909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/>
              <a:t>All superconducting magnets at </a:t>
            </a:r>
            <a:r>
              <a:rPr lang="en-GB" dirty="0">
                <a:solidFill>
                  <a:srgbClr val="FF3399"/>
                </a:solidFill>
              </a:rPr>
              <a:t>1.9 K </a:t>
            </a:r>
            <a:r>
              <a:rPr lang="en-GB" dirty="0"/>
              <a:t>with a beam screen at </a:t>
            </a:r>
            <a:r>
              <a:rPr lang="en-GB" dirty="0">
                <a:solidFill>
                  <a:srgbClr val="FF3399"/>
                </a:solidFill>
              </a:rPr>
              <a:t>60-80K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Q1, Q2, Q3, CP (corrector package)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dirty="0"/>
              <a:t> Nb</a:t>
            </a:r>
            <a:r>
              <a:rPr lang="en-GB" baseline="-25000" dirty="0"/>
              <a:t>3</a:t>
            </a:r>
            <a:r>
              <a:rPr lang="en-GB" dirty="0"/>
              <a:t>Sn (new technology)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dirty="0"/>
              <a:t> 150 mm ID, gradient = 132.6 T/m, peak field 11.4 T</a:t>
            </a:r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D1 </a:t>
            </a:r>
            <a:r>
              <a:rPr lang="en-GB" dirty="0" err="1"/>
              <a:t>NbTi</a:t>
            </a:r>
            <a:r>
              <a:rPr lang="en-GB" dirty="0"/>
              <a:t> (classical technology)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dirty="0"/>
              <a:t> 150 mm, 5.6 T</a:t>
            </a:r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Length ~60 m</a:t>
            </a:r>
          </a:p>
          <a:p>
            <a:pPr lvl="1">
              <a:buClr>
                <a:srgbClr val="00CC99"/>
              </a:buClr>
              <a:buFontTx/>
              <a:buChar char="•"/>
            </a:pPr>
            <a:endParaRPr lang="en-GB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B9269E-25AF-40D3-9D6E-254659EEC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86" y="3801375"/>
            <a:ext cx="2490214" cy="2016224"/>
          </a:xfrm>
          <a:prstGeom prst="rect">
            <a:avLst/>
          </a:prstGeom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333E6F5C-8BBC-442A-89F4-82F95D48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6081" y="5884564"/>
            <a:ext cx="2787521" cy="22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06" tIns="40853" rIns="81706" bIns="40853">
            <a:spAutoFit/>
          </a:bodyPr>
          <a:lstStyle/>
          <a:p>
            <a:r>
              <a:rPr lang="en-GB" sz="900" dirty="0">
                <a:cs typeface="Times New Roman" pitchFamily="18" charset="0"/>
              </a:rPr>
              <a:t>HL-LHC Technical Design Report, CERN 2020-10.</a:t>
            </a:r>
            <a:r>
              <a:rPr lang="en-GB" sz="900" dirty="0"/>
              <a:t> </a:t>
            </a:r>
            <a:endParaRPr lang="en-US" sz="900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6C03C519-160F-4E06-A9B3-9E0BBBE3098D}"/>
              </a:ext>
            </a:extLst>
          </p:cNvPr>
          <p:cNvSpPr txBox="1">
            <a:spLocks/>
          </p:cNvSpPr>
          <p:nvPr/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Qualifications for the HL-LHC Vacuum System, V. Baglin,  ISSS9, Japan (online)   29 November  2021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26717" b="15071"/>
          <a:stretch/>
        </p:blipFill>
        <p:spPr>
          <a:xfrm>
            <a:off x="512610" y="821940"/>
            <a:ext cx="8347926" cy="242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23528" y="520634"/>
            <a:ext cx="879798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After LS2, </a:t>
            </a:r>
            <a:r>
              <a:rPr lang="en-GB" dirty="0">
                <a:solidFill>
                  <a:srgbClr val="FF0066"/>
                </a:solidFill>
              </a:rPr>
              <a:t>LIU</a:t>
            </a:r>
            <a:r>
              <a:rPr lang="en-GB" dirty="0"/>
              <a:t> provide from the SPS to the LHC new bunch intensities and smaller emittance: 2.3 10</a:t>
            </a:r>
            <a:r>
              <a:rPr lang="en-GB" baseline="30000" dirty="0"/>
              <a:t>11</a:t>
            </a:r>
            <a:r>
              <a:rPr lang="en-GB" dirty="0"/>
              <a:t> p/bunch and 2.1 µm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sz="10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Using the </a:t>
            </a:r>
            <a:r>
              <a:rPr lang="en-GB" dirty="0">
                <a:solidFill>
                  <a:srgbClr val="FF0066"/>
                </a:solidFill>
              </a:rPr>
              <a:t>larger IT aperture</a:t>
            </a:r>
            <a:r>
              <a:rPr lang="en-GB" dirty="0"/>
              <a:t>, the </a:t>
            </a:r>
            <a:r>
              <a:rPr lang="en-GB" dirty="0">
                <a:solidFill>
                  <a:srgbClr val="FF0066"/>
                </a:solidFill>
              </a:rPr>
              <a:t>Achromatic Telescopic Squeezing </a:t>
            </a:r>
            <a:r>
              <a:rPr lang="en-GB" dirty="0"/>
              <a:t>optics gives smaller beam size at the collision point: ~ 6 µm vs 14 µm today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sz="10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Doing so, the number of collision at the interaction point, increase to about 400 events/crossing. That may hamper the operation of the detector (pile-up)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sz="1000" dirty="0"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>
                <a:sym typeface="Mathematica1"/>
              </a:rPr>
              <a:t> Using bunch crabbing, </a:t>
            </a:r>
            <a:r>
              <a:rPr lang="en-GB" dirty="0">
                <a:solidFill>
                  <a:srgbClr val="FF0066"/>
                </a:solidFill>
                <a:sym typeface="Mathematica1"/>
              </a:rPr>
              <a:t>crab cavities </a:t>
            </a:r>
            <a:r>
              <a:rPr lang="en-GB" dirty="0">
                <a:sym typeface="Mathematica1"/>
              </a:rPr>
              <a:t>are used to reduce the number of events/crossing to an acceptable value for the experiments (~120 events/crossing)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>
                <a:sym typeface="Mathematica1"/>
              </a:rPr>
              <a:t> Good </a:t>
            </a:r>
            <a:r>
              <a:rPr lang="en-GB" dirty="0">
                <a:solidFill>
                  <a:srgbClr val="FF0066"/>
                </a:solidFill>
                <a:sym typeface="Mathematica1"/>
              </a:rPr>
              <a:t>AVAILABILITY</a:t>
            </a:r>
            <a:r>
              <a:rPr lang="en-GB" dirty="0">
                <a:sym typeface="Mathematica1"/>
              </a:rPr>
              <a:t> of the machine will give </a:t>
            </a:r>
            <a:r>
              <a:rPr lang="en-GB" dirty="0">
                <a:solidFill>
                  <a:srgbClr val="FF0066"/>
                </a:solidFill>
                <a:sym typeface="Mathematica1"/>
              </a:rPr>
              <a:t>INTEGRATED luminosity</a:t>
            </a:r>
          </a:p>
          <a:p>
            <a:pPr>
              <a:buClr>
                <a:srgbClr val="00CC99"/>
              </a:buCl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13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ingredients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986037-280D-4406-B6FC-5119BF326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41" y="4077072"/>
            <a:ext cx="6144717" cy="20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4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73" y="2170412"/>
            <a:ext cx="3588239" cy="253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Achromatic Telescopic Squeezing (ATS)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3528" y="520634"/>
            <a:ext cx="879798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</a:t>
            </a:r>
            <a:r>
              <a:rPr lang="en-GB" dirty="0">
                <a:solidFill>
                  <a:srgbClr val="FF3399"/>
                </a:solidFill>
              </a:rPr>
              <a:t>New optic scheme </a:t>
            </a:r>
            <a:r>
              <a:rPr lang="en-GB" dirty="0"/>
              <a:t>deployed in LHC since Sep 2017 with low telescopic index (2.2) due to limited IT aperture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Use of the available aperture to blow-up the </a:t>
            </a:r>
            <a:r>
              <a:rPr lang="el-GR" dirty="0">
                <a:latin typeface="Mathcad UniMath"/>
                <a:sym typeface="Mathematica1"/>
              </a:rPr>
              <a:t>β</a:t>
            </a:r>
            <a:r>
              <a:rPr lang="en-GB" dirty="0">
                <a:sym typeface="Mathematica1"/>
              </a:rPr>
              <a:t> function in the arcs in order to reduce further </a:t>
            </a:r>
            <a:r>
              <a:rPr lang="el-GR" dirty="0">
                <a:latin typeface="Mathcad UniMath"/>
                <a:sym typeface="Mathematica1"/>
              </a:rPr>
              <a:t>β</a:t>
            </a:r>
            <a:r>
              <a:rPr lang="en-GB" dirty="0">
                <a:latin typeface="Mathcad UniMath"/>
                <a:sym typeface="Mathematica1"/>
              </a:rPr>
              <a:t>* </a:t>
            </a:r>
            <a:r>
              <a:rPr lang="en-GB" dirty="0">
                <a:sym typeface="Mathematica1"/>
              </a:rPr>
              <a:t>at the collision point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>
                <a:sym typeface="Mathematica1"/>
              </a:rPr>
              <a:t> MD studies have shown that </a:t>
            </a:r>
            <a:r>
              <a:rPr lang="el-GR" dirty="0">
                <a:latin typeface="Mathcad UniMath"/>
                <a:sym typeface="Mathematica1"/>
              </a:rPr>
              <a:t>β</a:t>
            </a:r>
            <a:r>
              <a:rPr lang="en-GB" dirty="0">
                <a:latin typeface="Mathcad UniMath"/>
                <a:sym typeface="Mathematica1"/>
              </a:rPr>
              <a:t>* </a:t>
            </a:r>
            <a:r>
              <a:rPr lang="en-GB" dirty="0">
                <a:sym typeface="Mathematica1"/>
              </a:rPr>
              <a:t>=12 cm could be reached with probe beams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sym typeface="Mathematica1"/>
            </a:endParaRP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sym typeface="Mathematica1"/>
              </a:rPr>
              <a:t> </a:t>
            </a:r>
            <a:r>
              <a:rPr lang="en-GB" dirty="0">
                <a:sym typeface="Mathematica1"/>
              </a:rPr>
              <a:t>MD studies are ongoing to </a:t>
            </a:r>
            <a:r>
              <a:rPr lang="en-GB" dirty="0">
                <a:solidFill>
                  <a:srgbClr val="FF3399"/>
                </a:solidFill>
                <a:sym typeface="Mathematica1"/>
              </a:rPr>
              <a:t>further increase the luminosity with flat beams</a:t>
            </a:r>
            <a:r>
              <a:rPr lang="en-GB" dirty="0">
                <a:sym typeface="Mathematica1"/>
              </a:rPr>
              <a:t>: </a:t>
            </a:r>
          </a:p>
          <a:p>
            <a:pPr lvl="1">
              <a:buClr>
                <a:srgbClr val="00CC99"/>
              </a:buClr>
            </a:pPr>
            <a:r>
              <a:rPr lang="en-GB" dirty="0">
                <a:sym typeface="Wingdings" panose="05000000000000000000" pitchFamily="2" charset="2"/>
              </a:rPr>
              <a:t> </a:t>
            </a:r>
            <a:r>
              <a:rPr lang="en-GB" dirty="0">
                <a:sym typeface="Mathematica1"/>
              </a:rPr>
              <a:t>2.5 10</a:t>
            </a:r>
            <a:r>
              <a:rPr lang="en-GB" baseline="30000" dirty="0">
                <a:sym typeface="Mathematica1"/>
              </a:rPr>
              <a:t>34</a:t>
            </a:r>
            <a:r>
              <a:rPr lang="en-GB" dirty="0">
                <a:sym typeface="Mathematica1"/>
              </a:rPr>
              <a:t> Hz/cm</a:t>
            </a:r>
            <a:r>
              <a:rPr lang="en-GB" baseline="30000" dirty="0">
                <a:sym typeface="Mathematica1"/>
              </a:rPr>
              <a:t>2</a:t>
            </a:r>
            <a:r>
              <a:rPr lang="en-GB" dirty="0">
                <a:sym typeface="Mathematica1"/>
              </a:rPr>
              <a:t> could be reached during RUN3</a:t>
            </a:r>
            <a:endParaRPr lang="en-GB" dirty="0"/>
          </a:p>
        </p:txBody>
      </p:sp>
      <p:sp>
        <p:nvSpPr>
          <p:cNvPr id="11" name="Footer Placeholder 8"/>
          <p:cNvSpPr txBox="1">
            <a:spLocks/>
          </p:cNvSpPr>
          <p:nvPr/>
        </p:nvSpPr>
        <p:spPr>
          <a:xfrm>
            <a:off x="6683398" y="5874732"/>
            <a:ext cx="1263336" cy="33911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rgbClr val="FFFF00"/>
                </a:solidFill>
                <a:latin typeface="Calibri" panose="020F0502020204030204" pitchFamily="34" charset="0"/>
              </a:rPr>
              <a:t>S. </a:t>
            </a:r>
            <a:r>
              <a:rPr lang="en-GB" sz="16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Fartoukh</a:t>
            </a:r>
            <a:endParaRPr lang="it-IT" sz="1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64" y="2170836"/>
            <a:ext cx="3587639" cy="253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55" y="5903161"/>
            <a:ext cx="1479880" cy="466313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4" name="TextBox 13"/>
          <p:cNvSpPr txBox="1"/>
          <p:nvPr/>
        </p:nvSpPr>
        <p:spPr>
          <a:xfrm>
            <a:off x="1920199" y="4480417"/>
            <a:ext cx="217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LHC: 40 cm</a:t>
            </a:r>
          </a:p>
          <a:p>
            <a:pPr algn="ctr"/>
            <a:r>
              <a:rPr lang="en-GB" dirty="0"/>
              <a:t>Beam size ~14 µm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95831" y="4486721"/>
            <a:ext cx="2042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HL-LHC: 10 cm</a:t>
            </a:r>
          </a:p>
          <a:p>
            <a:pPr algn="ctr"/>
            <a:r>
              <a:rPr lang="en-GB" dirty="0"/>
              <a:t>Beam size ~ 6 µm</a:t>
            </a:r>
          </a:p>
        </p:txBody>
      </p:sp>
    </p:spTree>
    <p:extLst>
      <p:ext uri="{BB962C8B-B14F-4D97-AF65-F5344CB8AC3E}">
        <p14:creationId xmlns:p14="http://schemas.microsoft.com/office/powerpoint/2010/main" val="192579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A004B2-1541-5046-B6F2-22AF5658571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of collision debris onto IT+D1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8050" y="724954"/>
            <a:ext cx="9477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/>
              <a:t>700 MJ per beam (7 TeV, 2.2 10</a:t>
            </a:r>
            <a:r>
              <a:rPr lang="en-GB" baseline="30000" dirty="0"/>
              <a:t>11</a:t>
            </a:r>
            <a:r>
              <a:rPr lang="en-GB" dirty="0"/>
              <a:t> ppb, ~ 2800 b)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14 kW delivered in collisions, on each side: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dirty="0"/>
              <a:t> TAXS absorber with aperture, 60 mm, takes 750 W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dirty="0"/>
              <a:t> 3.8 kW impact the machine </a:t>
            </a:r>
            <a:r>
              <a:rPr lang="en-GB" dirty="0">
                <a:sym typeface="Wingdings" panose="05000000000000000000" pitchFamily="2" charset="2"/>
              </a:rPr>
              <a:t> </a:t>
            </a:r>
            <a:r>
              <a:rPr lang="en-GB" dirty="0">
                <a:solidFill>
                  <a:srgbClr val="FF3399"/>
                </a:solidFill>
                <a:sym typeface="Wingdings" panose="05000000000000000000" pitchFamily="2" charset="2"/>
              </a:rPr>
              <a:t>shielding is needed to protect the magnet cold mass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693" y="2803869"/>
            <a:ext cx="34768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Target :</a:t>
            </a:r>
          </a:p>
          <a:p>
            <a:pPr lvl="1">
              <a:buClr>
                <a:srgbClr val="00CC99"/>
              </a:buClr>
            </a:pPr>
            <a:r>
              <a:rPr lang="en-GB" dirty="0"/>
              <a:t>&lt; 3 mW/cm</a:t>
            </a:r>
            <a:r>
              <a:rPr lang="en-GB" baseline="30000" dirty="0"/>
              <a:t>3</a:t>
            </a:r>
          </a:p>
          <a:p>
            <a:pPr lvl="1">
              <a:buClr>
                <a:srgbClr val="00CC99"/>
              </a:buClr>
            </a:pPr>
            <a:r>
              <a:rPr lang="en-GB" dirty="0"/>
              <a:t>&lt; 30 </a:t>
            </a:r>
            <a:r>
              <a:rPr lang="en-GB" dirty="0" err="1"/>
              <a:t>MGy</a:t>
            </a: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Mainly Q3 affected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1 kW in the cold mass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800 W in the beam screen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255D63-1EEE-40F0-83D8-717409935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054" y="2222025"/>
            <a:ext cx="5682234" cy="3690419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749B696E-1310-48EC-B9CB-1068292CC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036" y="5884564"/>
            <a:ext cx="2787521" cy="22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06" tIns="40853" rIns="81706" bIns="40853">
            <a:spAutoFit/>
          </a:bodyPr>
          <a:lstStyle/>
          <a:p>
            <a:r>
              <a:rPr lang="en-GB" sz="900" dirty="0">
                <a:cs typeface="Times New Roman" pitchFamily="18" charset="0"/>
              </a:rPr>
              <a:t>HL-LHC Technical Design Report, CERN 2020-10.</a:t>
            </a:r>
            <a:r>
              <a:rPr lang="en-GB" sz="900" dirty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743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A004B2-1541-5046-B6F2-22AF5658571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load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523" y="637274"/>
            <a:ext cx="8254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Heat load working group to be </a:t>
            </a:r>
            <a:r>
              <a:rPr lang="en-GB" dirty="0">
                <a:solidFill>
                  <a:srgbClr val="FF3399"/>
                </a:solidFill>
              </a:rPr>
              <a:t>resumed in 2015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(WP9)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defines necessity on a-C coating with WP2 and WP12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020994" y="1431376"/>
            <a:ext cx="50459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en-US" sz="1600" b="1" dirty="0">
                <a:solidFill>
                  <a:srgbClr val="00CC99"/>
                </a:solidFill>
                <a:latin typeface="Calibri" pitchFamily="34" charset="0"/>
              </a:rPr>
              <a:t>Total heat load on the beam screen cooling circuit IT+D1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70" y="1852882"/>
            <a:ext cx="3579614" cy="297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8"/>
          <p:cNvSpPr txBox="1">
            <a:spLocks/>
          </p:cNvSpPr>
          <p:nvPr/>
        </p:nvSpPr>
        <p:spPr>
          <a:xfrm>
            <a:off x="7898876" y="3686432"/>
            <a:ext cx="1181820" cy="37215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rgbClr val="FFFF00"/>
                </a:solidFill>
                <a:latin typeface="Calibri" panose="020F0502020204030204" pitchFamily="34" charset="0"/>
              </a:rPr>
              <a:t>G. Iadarola</a:t>
            </a:r>
            <a:endParaRPr lang="it-IT" sz="1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8674" y="4896207"/>
            <a:ext cx="7052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 for heat load reduction for the triplets &amp; D1 of IR1/ </a:t>
            </a:r>
            <a:r>
              <a:rPr lang="en-GB" dirty="0">
                <a:solidFill>
                  <a:srgbClr val="FF3399"/>
                </a:solidFill>
              </a:rPr>
              <a:t>and IR2/8</a:t>
            </a:r>
          </a:p>
          <a:p>
            <a:pPr lvl="1">
              <a:buClr>
                <a:srgbClr val="00CC99"/>
              </a:buClr>
            </a:pP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84046" y="5236351"/>
            <a:ext cx="6649368" cy="92333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3399"/>
                </a:solidFill>
              </a:rPr>
              <a:t>Study </a:t>
            </a:r>
            <a:r>
              <a:rPr lang="en-GB" b="1" i="1" dirty="0">
                <a:solidFill>
                  <a:srgbClr val="FF3399"/>
                </a:solidFill>
              </a:rPr>
              <a:t>in-situ</a:t>
            </a:r>
            <a:r>
              <a:rPr lang="en-GB" b="1" dirty="0">
                <a:solidFill>
                  <a:srgbClr val="FF3399"/>
                </a:solidFill>
              </a:rPr>
              <a:t> coating </a:t>
            </a:r>
            <a:r>
              <a:rPr lang="en-GB" dirty="0">
                <a:solidFill>
                  <a:srgbClr val="FF3399"/>
                </a:solidFill>
              </a:rPr>
              <a:t>and</a:t>
            </a:r>
            <a:r>
              <a:rPr lang="en-GB" b="1" dirty="0">
                <a:solidFill>
                  <a:srgbClr val="FF3399"/>
                </a:solidFill>
              </a:rPr>
              <a:t> clearing electrodes</a:t>
            </a:r>
          </a:p>
          <a:p>
            <a:pPr algn="ctr"/>
            <a:r>
              <a:rPr lang="en-GB" b="1" dirty="0">
                <a:solidFill>
                  <a:srgbClr val="FF3399"/>
                </a:solidFill>
              </a:rPr>
              <a:t>Optimise </a:t>
            </a:r>
            <a:r>
              <a:rPr lang="en-GB" dirty="0">
                <a:solidFill>
                  <a:srgbClr val="FF3399"/>
                </a:solidFill>
              </a:rPr>
              <a:t>cooling efficiency</a:t>
            </a:r>
          </a:p>
          <a:p>
            <a:pPr algn="ctr"/>
            <a:r>
              <a:rPr lang="en-GB" b="1" dirty="0">
                <a:solidFill>
                  <a:srgbClr val="FF3399"/>
                </a:solidFill>
              </a:rPr>
              <a:t>Identify </a:t>
            </a:r>
            <a:r>
              <a:rPr lang="en-GB" dirty="0">
                <a:solidFill>
                  <a:srgbClr val="FF3399"/>
                </a:solidFill>
              </a:rPr>
              <a:t>beam screens to be treated for electron cloud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02" y="2346250"/>
            <a:ext cx="2953256" cy="243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98966" y="2148621"/>
            <a:ext cx="1731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en-US" sz="1600" b="1" dirty="0">
                <a:solidFill>
                  <a:srgbClr val="00CC99"/>
                </a:solidFill>
                <a:latin typeface="Calibri" pitchFamily="34" charset="0"/>
              </a:rPr>
              <a:t>HL-LHC:  IR1 and 5</a:t>
            </a:r>
          </a:p>
        </p:txBody>
      </p:sp>
      <p:sp>
        <p:nvSpPr>
          <p:cNvPr id="4" name="Rectangle 3"/>
          <p:cNvSpPr/>
          <p:nvPr/>
        </p:nvSpPr>
        <p:spPr>
          <a:xfrm>
            <a:off x="5424293" y="1687585"/>
            <a:ext cx="1452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en-US" sz="1600" b="1" dirty="0">
                <a:solidFill>
                  <a:srgbClr val="00CC99"/>
                </a:solidFill>
                <a:latin typeface="Calibri" pitchFamily="34" charset="0"/>
              </a:rPr>
              <a:t>LHC:  IR2 and 8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47346" y="4320844"/>
            <a:ext cx="7460433" cy="14176"/>
          </a:xfrm>
          <a:prstGeom prst="line">
            <a:avLst/>
          </a:prstGeom>
          <a:ln>
            <a:solidFill>
              <a:srgbClr val="FF3399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>
            <a:off x="538786" y="4072763"/>
            <a:ext cx="170121" cy="1913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21"/>
          <p:cNvSpPr txBox="1"/>
          <p:nvPr/>
        </p:nvSpPr>
        <p:spPr>
          <a:xfrm>
            <a:off x="60319" y="3509878"/>
            <a:ext cx="129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3399"/>
                </a:solidFill>
              </a:rPr>
              <a:t>Acceptable </a:t>
            </a:r>
          </a:p>
          <a:p>
            <a:pPr algn="ctr"/>
            <a:r>
              <a:rPr lang="en-GB" sz="1400" dirty="0">
                <a:solidFill>
                  <a:srgbClr val="FF3399"/>
                </a:solidFill>
              </a:rPr>
              <a:t>Limit = 100W ?</a:t>
            </a:r>
          </a:p>
        </p:txBody>
      </p:sp>
    </p:spTree>
    <p:extLst>
      <p:ext uri="{BB962C8B-B14F-4D97-AF65-F5344CB8AC3E}">
        <p14:creationId xmlns:p14="http://schemas.microsoft.com/office/powerpoint/2010/main" val="255724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1AB89-571D-4E0F-8807-91D0077E8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B6E16-1955-48A8-8200-7E7F374CE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C33CB-2461-4E5F-8478-FFC75020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load versus SEY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41B970-1B20-4905-BD5B-0762819B5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67" y="962007"/>
            <a:ext cx="5534065" cy="4933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1C5177-A4C1-49EE-AC03-1C94BB77E6A3}"/>
              </a:ext>
            </a:extLst>
          </p:cNvPr>
          <p:cNvSpPr txBox="1"/>
          <p:nvPr/>
        </p:nvSpPr>
        <p:spPr>
          <a:xfrm>
            <a:off x="117988" y="5834677"/>
            <a:ext cx="25883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hlinkClick r:id="rId3"/>
              </a:rPr>
              <a:t>CERN-ACC-2019-0041</a:t>
            </a:r>
            <a:r>
              <a:rPr lang="en-US" sz="1200" i="1" dirty="0">
                <a:solidFill>
                  <a:srgbClr val="000000"/>
                </a:solidFill>
              </a:rPr>
              <a:t>, G. </a:t>
            </a:r>
            <a:r>
              <a:rPr lang="en-US" sz="1200" i="1" dirty="0" err="1">
                <a:solidFill>
                  <a:srgbClr val="000000"/>
                </a:solidFill>
              </a:rPr>
              <a:t>Skripka</a:t>
            </a:r>
            <a:r>
              <a:rPr lang="en-US" sz="1200" i="1" dirty="0">
                <a:solidFill>
                  <a:srgbClr val="000000"/>
                </a:solidFill>
              </a:rPr>
              <a:t> et al. </a:t>
            </a:r>
            <a:endParaRPr lang="en-GB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6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ChangeArrowheads="1"/>
          </p:cNvSpPr>
          <p:nvPr/>
        </p:nvSpPr>
        <p:spPr bwMode="auto">
          <a:xfrm>
            <a:off x="203200" y="0"/>
            <a:ext cx="8940800" cy="51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706" tIns="40853" rIns="81706" bIns="40853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en-US" sz="2800" b="1" dirty="0">
                <a:solidFill>
                  <a:srgbClr val="3366FF"/>
                </a:solidFill>
              </a:rPr>
              <a:t>Triplet beam screens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165429" y="6373683"/>
            <a:ext cx="5026386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9578" y="463075"/>
            <a:ext cx="84969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/>
              <a:t>Triplets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rgbClr val="FF3399"/>
                </a:solidFill>
              </a:rPr>
              <a:t>beam screens are shielded with tungsten </a:t>
            </a:r>
            <a:r>
              <a:rPr lang="en-US" sz="1600" dirty="0"/>
              <a:t>to intercept the debris produced at the interaction point, protecting thus the magnet cold mass</a:t>
            </a:r>
          </a:p>
          <a:p>
            <a:pPr algn="just">
              <a:buClr>
                <a:srgbClr val="00CC99"/>
              </a:buClr>
              <a:buFontTx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/>
              <a:t>Nominal heat load on the beam screen = 15 W/m in Q2-Q3, 25 W/m in Q1.</a:t>
            </a:r>
          </a:p>
          <a:p>
            <a:pPr algn="just">
              <a:buClr>
                <a:srgbClr val="00CC99"/>
              </a:buClr>
              <a:buFontTx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/>
              <a:t>Four cooling tubes extract the beam induced heating and maintain the beam screen temperature along the Triplet string in the </a:t>
            </a:r>
            <a:r>
              <a:rPr lang="en-US" sz="1600" dirty="0">
                <a:solidFill>
                  <a:srgbClr val="FF3399"/>
                </a:solidFill>
              </a:rPr>
              <a:t>60-80 K temperature range</a:t>
            </a:r>
          </a:p>
          <a:p>
            <a:pPr algn="just">
              <a:buClr>
                <a:srgbClr val="00CC99"/>
              </a:buClr>
              <a:buFontTx/>
              <a:buChar char="•"/>
            </a:pPr>
            <a:endParaRPr lang="en-US" sz="1600" dirty="0">
              <a:solidFill>
                <a:srgbClr val="FF3399"/>
              </a:solidFill>
            </a:endParaRPr>
          </a:p>
          <a:p>
            <a:pPr algn="just"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FF3399"/>
                </a:solidFill>
              </a:rPr>
              <a:t> 100-200 nm thick a-C coated </a:t>
            </a:r>
            <a:r>
              <a:rPr lang="en-US" sz="1600" dirty="0"/>
              <a:t>onto 80 </a:t>
            </a:r>
            <a:r>
              <a:rPr lang="el-GR" sz="1600" dirty="0"/>
              <a:t>μ</a:t>
            </a:r>
            <a:r>
              <a:rPr lang="en-US" sz="1600" dirty="0"/>
              <a:t>m copper co-laminated beam screen</a:t>
            </a:r>
          </a:p>
          <a:p>
            <a:pPr algn="just"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FF3399"/>
                </a:solidFill>
              </a:rPr>
              <a:t> </a:t>
            </a:r>
            <a:r>
              <a:rPr lang="en-US" sz="1600" dirty="0"/>
              <a:t>Length ~ 10 m, weight ~ 500 kg , </a:t>
            </a:r>
            <a:r>
              <a:rPr lang="en-US" sz="1600" dirty="0">
                <a:solidFill>
                  <a:srgbClr val="FF3399"/>
                </a:solidFill>
              </a:rPr>
              <a:t>transparency for pumping ~ 2 %</a:t>
            </a:r>
          </a:p>
          <a:p>
            <a:pPr algn="just">
              <a:buClr>
                <a:srgbClr val="00CC99"/>
              </a:buClr>
              <a:buFontTx/>
              <a:buChar char="•"/>
            </a:pPr>
            <a:endParaRPr lang="en-US" sz="1600" dirty="0">
              <a:solidFill>
                <a:srgbClr val="FF33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B7EEC4-9762-483C-9145-31B33E8D6D3F}"/>
              </a:ext>
            </a:extLst>
          </p:cNvPr>
          <p:cNvSpPr txBox="1"/>
          <p:nvPr/>
        </p:nvSpPr>
        <p:spPr>
          <a:xfrm>
            <a:off x="5835330" y="5769486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</a:t>
            </a:r>
            <a:r>
              <a:rPr lang="en-GB" sz="1200" dirty="0" err="1"/>
              <a:t>ourtesy</a:t>
            </a:r>
            <a:r>
              <a:rPr lang="en-GB" sz="1200" dirty="0"/>
              <a:t> C. Garion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9D5E6B31-B4A2-4849-9778-708661659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66" y="5779315"/>
            <a:ext cx="3631726" cy="26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06" tIns="40853" rIns="81706" bIns="40853">
            <a:spAutoFit/>
          </a:bodyPr>
          <a:lstStyle/>
          <a:p>
            <a:r>
              <a:rPr lang="en-GB" sz="1200" dirty="0">
                <a:cs typeface="Times New Roman" pitchFamily="18" charset="0"/>
              </a:rPr>
              <a:t>HL-LHC Technical Design Report, CERN 2020-10.</a:t>
            </a:r>
            <a:r>
              <a:rPr lang="en-GB" sz="1200" dirty="0"/>
              <a:t> </a:t>
            </a:r>
            <a:endParaRPr lang="en-US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1DF47D-D8BD-49FF-989E-C47358C13E9B}"/>
              </a:ext>
            </a:extLst>
          </p:cNvPr>
          <p:cNvGrpSpPr>
            <a:grpSpLocks noChangeAspect="1"/>
          </p:cNvGrpSpPr>
          <p:nvPr/>
        </p:nvGrpSpPr>
        <p:grpSpPr>
          <a:xfrm>
            <a:off x="807573" y="3097454"/>
            <a:ext cx="3318311" cy="2620915"/>
            <a:chOff x="639445" y="1671845"/>
            <a:chExt cx="4060388" cy="31665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0E1327-64AF-47AE-B477-50DDF450F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45" y="1671845"/>
              <a:ext cx="3932555" cy="3145790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99852F-1EAB-4F14-A19F-F3A675939C23}"/>
                </a:ext>
              </a:extLst>
            </p:cNvPr>
            <p:cNvSpPr txBox="1"/>
            <p:nvPr/>
          </p:nvSpPr>
          <p:spPr>
            <a:xfrm>
              <a:off x="3661816" y="1856516"/>
              <a:ext cx="1038017" cy="334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Cold bore</a:t>
              </a:r>
              <a:endParaRPr lang="en-GB" sz="1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C10325-CAB2-4FD4-AE7B-ACA7907460BC}"/>
                </a:ext>
              </a:extLst>
            </p:cNvPr>
            <p:cNvSpPr txBox="1"/>
            <p:nvPr/>
          </p:nvSpPr>
          <p:spPr>
            <a:xfrm>
              <a:off x="3413804" y="4040991"/>
              <a:ext cx="1054573" cy="557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Tungsten 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shielding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3B615EC-47C9-4401-A17D-17B594C3A9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3317" y="3548543"/>
              <a:ext cx="444102" cy="52011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9DE5E2-3712-4940-9AE4-A6FB4F6FBE58}"/>
                </a:ext>
              </a:extLst>
            </p:cNvPr>
            <p:cNvSpPr txBox="1"/>
            <p:nvPr/>
          </p:nvSpPr>
          <p:spPr>
            <a:xfrm>
              <a:off x="2478622" y="4280580"/>
              <a:ext cx="859522" cy="557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Cooling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tube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A600857-C0FA-4B2A-94ED-7CD4EDA4CC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0923" y="3642220"/>
              <a:ext cx="543888" cy="6383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E6B0672-AB5A-4022-9883-842F8DC78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2" t="29616" r="10104" b="1394"/>
          <a:stretch/>
        </p:blipFill>
        <p:spPr>
          <a:xfrm>
            <a:off x="4977974" y="3110711"/>
            <a:ext cx="3213841" cy="26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1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878CB6-CE1E-4DD5-B16A-79444E38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a-C coating on HL-LHC beam screen Cu surface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338" y="525563"/>
            <a:ext cx="9044662" cy="3319586"/>
          </a:xfrm>
          <a:prstGeom prst="rect">
            <a:avLst/>
          </a:prstGeom>
          <a:noFill/>
        </p:spPr>
        <p:txBody>
          <a:bodyPr wrap="square" lIns="102321" tIns="51161" rIns="102321" bIns="51161" rtlCol="0">
            <a:spAutoFit/>
          </a:bodyPr>
          <a:lstStyle/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Too large </a:t>
            </a:r>
            <a:r>
              <a:rPr lang="en-GB" sz="1600" dirty="0">
                <a:solidFill>
                  <a:srgbClr val="FF3399"/>
                </a:solidFill>
              </a:rPr>
              <a:t>heat load </a:t>
            </a:r>
            <a:r>
              <a:rPr lang="en-GB" sz="1600" dirty="0"/>
              <a:t>(&gt;600 W) originating from </a:t>
            </a:r>
            <a:r>
              <a:rPr lang="en-GB" sz="1600" dirty="0">
                <a:solidFill>
                  <a:srgbClr val="FF3399"/>
                </a:solidFill>
              </a:rPr>
              <a:t>electron cloud </a:t>
            </a:r>
            <a:r>
              <a:rPr lang="en-GB" sz="1600" dirty="0"/>
              <a:t>are predicted for the HL-LHC IT beam screens. It will be associated with much larger than LHC </a:t>
            </a:r>
            <a:r>
              <a:rPr lang="en-GB" sz="1600" dirty="0">
                <a:solidFill>
                  <a:srgbClr val="FF3399"/>
                </a:solidFill>
              </a:rPr>
              <a:t>background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/>
              <a:t>to the experiments.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a-C coating is proposed to </a:t>
            </a:r>
            <a:r>
              <a:rPr lang="en-GB" sz="1600" dirty="0">
                <a:solidFill>
                  <a:srgbClr val="FF3399"/>
                </a:solidFill>
              </a:rPr>
              <a:t>mitigate electron multipacting </a:t>
            </a:r>
            <a:r>
              <a:rPr lang="en-GB" sz="1600" dirty="0"/>
              <a:t>reducing electron cloud to acceptable values </a:t>
            </a:r>
            <a:r>
              <a:rPr lang="en-GB" sz="1200" dirty="0"/>
              <a:t>(P. Costa Pinto et al. Vacuum 98 (2013) 29-36).</a:t>
            </a:r>
            <a:endParaRPr lang="en-GB" sz="1600" dirty="0"/>
          </a:p>
          <a:p>
            <a:pPr marL="457200" lvl="2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It has a maximum SEY of 1 +/- 0.1  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r>
              <a:rPr lang="en-GB" sz="1600" dirty="0"/>
              <a:t> no or little multipacting is expected</a:t>
            </a:r>
          </a:p>
          <a:p>
            <a:pPr marL="457200" lvl="2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Two types of coating</a:t>
            </a:r>
          </a:p>
          <a:p>
            <a:pPr marL="914400" lvl="3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“Thick” a-C coating of ~ 500 nm</a:t>
            </a:r>
          </a:p>
          <a:p>
            <a:pPr marL="914400" lvl="3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“Thin” a-C coating of ~ 50 nm with 150 nm </a:t>
            </a:r>
            <a:r>
              <a:rPr lang="en-GB" sz="1600" dirty="0" err="1"/>
              <a:t>Ti</a:t>
            </a:r>
            <a:r>
              <a:rPr lang="en-GB" sz="1600" dirty="0"/>
              <a:t> underlayer to improve adherence</a:t>
            </a:r>
          </a:p>
          <a:p>
            <a:pPr marL="0" lvl="1" algn="just">
              <a:buClr>
                <a:srgbClr val="00CC99"/>
              </a:buClr>
            </a:pP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In this talk, the coating is </a:t>
            </a:r>
            <a:r>
              <a:rPr lang="en-GB" sz="1600" dirty="0">
                <a:solidFill>
                  <a:srgbClr val="FF3399"/>
                </a:solidFill>
              </a:rPr>
              <a:t>evaluated at cryogenic temperature </a:t>
            </a:r>
            <a:r>
              <a:rPr lang="en-GB" sz="1600" dirty="0"/>
              <a:t>in the laboratory and with LHC type proton beams.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/>
              <a:t>Performance at </a:t>
            </a:r>
            <a:r>
              <a:rPr lang="en-GB" sz="1600" dirty="0">
                <a:solidFill>
                  <a:srgbClr val="FF3399"/>
                </a:solidFill>
              </a:rPr>
              <a:t>cryogenic temperature </a:t>
            </a:r>
            <a:r>
              <a:rPr lang="en-GB" sz="1600" dirty="0"/>
              <a:t>of a-C shall be compatible with HL-LHC parameters.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037B2-1834-4BED-B17A-5A3DD0E6F2DA}"/>
              </a:ext>
            </a:extLst>
          </p:cNvPr>
          <p:cNvSpPr txBox="1"/>
          <p:nvPr/>
        </p:nvSpPr>
        <p:spPr>
          <a:xfrm>
            <a:off x="3580060" y="5863348"/>
            <a:ext cx="2073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Courtesy P. Costa Pinto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0" r="16646"/>
          <a:stretch/>
        </p:blipFill>
        <p:spPr>
          <a:xfrm>
            <a:off x="3758616" y="3797355"/>
            <a:ext cx="2006600" cy="2027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220E78-007C-1342-BFB2-D78A31FA7B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3" t="8147" r="2500" b="14445"/>
          <a:stretch/>
        </p:blipFill>
        <p:spPr>
          <a:xfrm>
            <a:off x="494937" y="3797355"/>
            <a:ext cx="2910175" cy="19927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6C98D0-47F2-2449-AF39-4C899E775C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746"/>
          <a:stretch/>
        </p:blipFill>
        <p:spPr>
          <a:xfrm>
            <a:off x="6182728" y="3797355"/>
            <a:ext cx="2119861" cy="2049463"/>
          </a:xfrm>
          <a:prstGeom prst="rect">
            <a:avLst/>
          </a:prstGeom>
        </p:spPr>
      </p:pic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9467CE0B-132B-4294-A7A6-85AC22C9B99D}"/>
              </a:ext>
            </a:extLst>
          </p:cNvPr>
          <p:cNvSpPr txBox="1">
            <a:spLocks/>
          </p:cNvSpPr>
          <p:nvPr/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Qualifications for the HL-LHC Vacuum System, V. Baglin,  ISSS9, Japan (online)   29 November  2021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55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1" y="192883"/>
            <a:ext cx="9144000" cy="156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03" tIns="46811" rIns="92203" bIns="46811" anchor="ctr"/>
          <a:lstStyle/>
          <a:p>
            <a:pPr algn="ctr" defTabSz="975990"/>
            <a:r>
              <a:rPr lang="en-GB" sz="3700" dirty="0">
                <a:solidFill>
                  <a:srgbClr val="FF0066"/>
                </a:solidFill>
                <a:latin typeface="+mj-lt"/>
              </a:rPr>
              <a:t>Amorphous carbon coating qualifications for the HL-LHC vacuum system </a:t>
            </a:r>
            <a:endParaRPr lang="fr-FR" sz="3900" dirty="0">
              <a:solidFill>
                <a:srgbClr val="FF0066"/>
              </a:solidFill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1830224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03" tIns="46811" rIns="92203" bIns="46811"/>
          <a:lstStyle/>
          <a:p>
            <a:pPr marL="334787" indent="-334787" algn="ctr" defTabSz="975990">
              <a:spcBef>
                <a:spcPct val="20000"/>
              </a:spcBef>
            </a:pPr>
            <a:r>
              <a:rPr lang="en-US" sz="2900" dirty="0">
                <a:solidFill>
                  <a:schemeClr val="accent2"/>
                </a:solidFill>
              </a:rPr>
              <a:t> </a:t>
            </a:r>
            <a:r>
              <a:rPr lang="en-US" sz="2900" dirty="0">
                <a:solidFill>
                  <a:srgbClr val="3366FF"/>
                </a:solidFill>
              </a:rPr>
              <a:t>V. Baglin</a:t>
            </a:r>
            <a:endParaRPr lang="en-US" sz="3100" dirty="0">
              <a:solidFill>
                <a:srgbClr val="3366FF"/>
              </a:solidFill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2494761"/>
            <a:ext cx="9144000" cy="36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365" tIns="45392" rIns="89365" bIns="45392">
            <a:spAutoFit/>
          </a:bodyPr>
          <a:lstStyle/>
          <a:p>
            <a:pPr algn="ctr" defTabSz="975990"/>
            <a:r>
              <a:rPr lang="en-US" dirty="0">
                <a:solidFill>
                  <a:srgbClr val="00CC99"/>
                </a:solidFill>
              </a:rPr>
              <a:t>CERN TE-VSC, Geneva</a:t>
            </a: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>
            <a:off x="0" y="3737320"/>
            <a:ext cx="9144000" cy="0"/>
          </a:xfrm>
          <a:prstGeom prst="line">
            <a:avLst/>
          </a:prstGeom>
          <a:noFill/>
          <a:ln w="34925">
            <a:solidFill>
              <a:srgbClr val="FF0066"/>
            </a:solidFill>
            <a:round/>
            <a:headEnd/>
            <a:tailEnd/>
          </a:ln>
          <a:effectLst/>
        </p:spPr>
        <p:txBody>
          <a:bodyPr lIns="81711" tIns="40855" rIns="81711" bIns="40855"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84" y="4041813"/>
            <a:ext cx="7277100" cy="1504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1468" y="5666589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https://agenda.infn.it/event/28336/</a:t>
            </a:r>
          </a:p>
        </p:txBody>
      </p:sp>
    </p:spTree>
    <p:extLst>
      <p:ext uri="{BB962C8B-B14F-4D97-AF65-F5344CB8AC3E}">
        <p14:creationId xmlns:p14="http://schemas.microsoft.com/office/powerpoint/2010/main" val="3748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2. </a:t>
            </a:r>
            <a:r>
              <a:rPr lang="en-GB" sz="4000" dirty="0">
                <a:solidFill>
                  <a:srgbClr val="FF0066"/>
                </a:solidFill>
              </a:rPr>
              <a:t>a-C properties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5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00CC99"/>
                </a:solidFill>
              </a:rPr>
              <a:t>A. Basic properties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907768" y="2012851"/>
            <a:ext cx="5694502" cy="3608228"/>
            <a:chOff x="1883165" y="2190651"/>
            <a:chExt cx="6343650" cy="40195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49C36A-4E04-4A3C-B4B7-2EF34E407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3165" y="2190651"/>
              <a:ext cx="6343650" cy="401955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>
              <a:cxnSpLocks/>
            </p:cNvCxnSpPr>
            <p:nvPr/>
          </p:nvCxnSpPr>
          <p:spPr>
            <a:xfrm flipV="1">
              <a:off x="5874030" y="4387672"/>
              <a:ext cx="0" cy="551587"/>
            </a:xfrm>
            <a:prstGeom prst="straightConnector1">
              <a:avLst/>
            </a:prstGeom>
            <a:ln w="38100">
              <a:solidFill>
                <a:srgbClr val="FF3399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988560" y="465473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3399"/>
                  </a:solidFill>
                </a:rPr>
                <a:t>x 10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79512" y="528658"/>
            <a:ext cx="8463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Unbaked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2.2 m long a-C coated Cu tube, 50 nm a-C with 130 nm </a:t>
            </a:r>
            <a:r>
              <a:rPr lang="en-GB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underlayer: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Mass spectrum is water dominated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 10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unbaked stainless steel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After 10h pumping: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Stainless steel = 3 10</a:t>
            </a:r>
            <a:r>
              <a:rPr lang="en-GB" sz="16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mbar.l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/s/cm</a:t>
            </a:r>
            <a:r>
              <a:rPr lang="en-GB" sz="16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a-C coating = 3 10</a:t>
            </a:r>
            <a:r>
              <a:rPr lang="en-GB" sz="16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mbar.l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/s/cm</a:t>
            </a:r>
            <a:r>
              <a:rPr lang="en-GB" sz="16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CEE2AD3-31AA-4E40-99ED-8B22D67A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“Thin” a-C coating thermal outgassing</a:t>
            </a:r>
            <a:endParaRPr lang="en-GB" dirty="0"/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9D5E6B31-B4A2-4849-9778-708661659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4" y="5621079"/>
            <a:ext cx="1728256" cy="26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06" tIns="40853" rIns="81706" bIns="40853">
            <a:spAutoFit/>
          </a:bodyPr>
          <a:lstStyle/>
          <a:p>
            <a:r>
              <a:rPr lang="en-GB" sz="1200" dirty="0">
                <a:cs typeface="Times New Roman" pitchFamily="18" charset="0"/>
              </a:rPr>
              <a:t>V. Badin, unpublished.</a:t>
            </a:r>
            <a:r>
              <a:rPr lang="en-GB" sz="1200" dirty="0"/>
              <a:t> 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A46A24-E7F9-41B2-9DA0-BA7C6560714F}"/>
              </a:ext>
            </a:extLst>
          </p:cNvPr>
          <p:cNvSpPr txBox="1"/>
          <p:nvPr/>
        </p:nvSpPr>
        <p:spPr>
          <a:xfrm>
            <a:off x="778522" y="5780201"/>
            <a:ext cx="672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3399"/>
                </a:solidFill>
                <a:sym typeface="Wingdings" panose="05000000000000000000" pitchFamily="2" charset="2"/>
              </a:rPr>
              <a:t> The coating is porous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4FBE2-6F2C-4196-9797-5BB19533BCD7}"/>
              </a:ext>
            </a:extLst>
          </p:cNvPr>
          <p:cNvSpPr txBox="1"/>
          <p:nvPr/>
        </p:nvSpPr>
        <p:spPr>
          <a:xfrm>
            <a:off x="6961798" y="261274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EEB647-A041-4823-A70A-6B67D586F3EE}"/>
              </a:ext>
            </a:extLst>
          </p:cNvPr>
          <p:cNvSpPr txBox="1"/>
          <p:nvPr/>
        </p:nvSpPr>
        <p:spPr>
          <a:xfrm>
            <a:off x="6191734" y="5377413"/>
            <a:ext cx="12731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*COLDEX beam screen</a:t>
            </a:r>
            <a:endParaRPr lang="en-GB" sz="800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1FC1A40B-7206-4F9F-BA55-A0A0952B3465}"/>
              </a:ext>
            </a:extLst>
          </p:cNvPr>
          <p:cNvSpPr txBox="1">
            <a:spLocks/>
          </p:cNvSpPr>
          <p:nvPr/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Qualifications for the HL-LHC Vacuum System, V. Baglin,  ISSS9, Japan (online)   29 November 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317886"/>
            <a:ext cx="6549155" cy="4311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528658"/>
            <a:ext cx="720403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Unbaked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a-C coated stainless steel tube, 450-500 nm thick: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Mass spectrum is water dominated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 30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unbaked stainless steel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7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pump down very similar to 1</a:t>
            </a:r>
            <a:r>
              <a:rPr lang="en-GB" sz="17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one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After 10h pumping: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Stainless steel = 2 10</a:t>
            </a:r>
            <a:r>
              <a:rPr lang="en-GB" sz="17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mbar.l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/s/cm</a:t>
            </a:r>
            <a:r>
              <a:rPr lang="en-GB" sz="17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a-C coating = 6 10</a:t>
            </a:r>
            <a:r>
              <a:rPr lang="en-GB" sz="17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mbar.l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/s/cm</a:t>
            </a:r>
            <a:r>
              <a:rPr lang="en-GB" sz="17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effectLst/>
              </a:rPr>
              <a:t>“Thick” a-C Coating and Thermal Outgassing</a:t>
            </a:r>
          </a:p>
        </p:txBody>
      </p:sp>
      <p:sp>
        <p:nvSpPr>
          <p:cNvPr id="20" name="Footer Placeholder 8"/>
          <p:cNvSpPr txBox="1">
            <a:spLocks/>
          </p:cNvSpPr>
          <p:nvPr/>
        </p:nvSpPr>
        <p:spPr>
          <a:xfrm>
            <a:off x="277734" y="5517232"/>
            <a:ext cx="1180561" cy="37215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>
                <a:solidFill>
                  <a:srgbClr val="FFFF00"/>
                </a:solidFill>
                <a:latin typeface="Calibri" panose="020F0502020204030204" pitchFamily="34" charset="0"/>
              </a:rPr>
              <a:t>I. Wevers</a:t>
            </a:r>
            <a:endParaRPr lang="it-IT" sz="1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724128" y="4365104"/>
            <a:ext cx="0" cy="936104"/>
          </a:xfrm>
          <a:prstGeom prst="straightConnector1">
            <a:avLst/>
          </a:prstGeom>
          <a:ln w="57150">
            <a:solidFill>
              <a:srgbClr val="FF3399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54990" y="448639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3399"/>
                </a:solidFill>
              </a:rPr>
              <a:t>x 30</a:t>
            </a:r>
          </a:p>
        </p:txBody>
      </p:sp>
    </p:spTree>
    <p:extLst>
      <p:ext uri="{BB962C8B-B14F-4D97-AF65-F5344CB8AC3E}">
        <p14:creationId xmlns:p14="http://schemas.microsoft.com/office/powerpoint/2010/main" val="399011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0"/>
          <a:stretch/>
        </p:blipFill>
        <p:spPr>
          <a:xfrm rot="19807310">
            <a:off x="2169332" y="303755"/>
            <a:ext cx="4485868" cy="26843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492" y="667546"/>
            <a:ext cx="84630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sticking probability was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measured by gas transmission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along a 2.2 m long  for “thin” a-C coated Cu tube* (50 nm a-C with 130 nm </a:t>
            </a:r>
            <a:r>
              <a:rPr lang="en-GB" sz="17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underlayer).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Using monte </a:t>
            </a:r>
            <a:r>
              <a:rPr lang="en-GB" sz="17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carlo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computation the following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sticking probabilities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are obtained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730594" y="6528616"/>
            <a:ext cx="3804962" cy="337929"/>
          </a:xfrm>
          <a:prstGeom prst="rect">
            <a:avLst/>
          </a:prstGeom>
        </p:spPr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CEE2AD3-31AA-4E40-99ED-8B22D67A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“Thin” a-C coating sticking probability</a:t>
            </a:r>
            <a:endParaRPr lang="en-GB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43B3772-9B61-4D5F-952A-87B81212D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812680"/>
              </p:ext>
            </p:extLst>
          </p:nvPr>
        </p:nvGraphicFramePr>
        <p:xfrm>
          <a:off x="3069075" y="5007579"/>
          <a:ext cx="3564000" cy="1005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4000">
                  <a:extLst>
                    <a:ext uri="{9D8B030D-6E8A-4147-A177-3AD203B41FA5}">
                      <a16:colId xmlns:a16="http://schemas.microsoft.com/office/drawing/2014/main" val="1236584560"/>
                    </a:ext>
                  </a:extLst>
                </a:gridCol>
                <a:gridCol w="594000">
                  <a:extLst>
                    <a:ext uri="{9D8B030D-6E8A-4147-A177-3AD203B41FA5}">
                      <a16:colId xmlns:a16="http://schemas.microsoft.com/office/drawing/2014/main" val="1661986834"/>
                    </a:ext>
                  </a:extLst>
                </a:gridCol>
                <a:gridCol w="594000">
                  <a:extLst>
                    <a:ext uri="{9D8B030D-6E8A-4147-A177-3AD203B41FA5}">
                      <a16:colId xmlns:a16="http://schemas.microsoft.com/office/drawing/2014/main" val="138930657"/>
                    </a:ext>
                  </a:extLst>
                </a:gridCol>
                <a:gridCol w="594000">
                  <a:extLst>
                    <a:ext uri="{9D8B030D-6E8A-4147-A177-3AD203B41FA5}">
                      <a16:colId xmlns:a16="http://schemas.microsoft.com/office/drawing/2014/main" val="3427587839"/>
                    </a:ext>
                  </a:extLst>
                </a:gridCol>
                <a:gridCol w="594000">
                  <a:extLst>
                    <a:ext uri="{9D8B030D-6E8A-4147-A177-3AD203B41FA5}">
                      <a16:colId xmlns:a16="http://schemas.microsoft.com/office/drawing/2014/main" val="2379180749"/>
                    </a:ext>
                  </a:extLst>
                </a:gridCol>
                <a:gridCol w="594000">
                  <a:extLst>
                    <a:ext uri="{9D8B030D-6E8A-4147-A177-3AD203B41FA5}">
                      <a16:colId xmlns:a16="http://schemas.microsoft.com/office/drawing/2014/main" val="2710355737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T(K)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0531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2</a:t>
                      </a:r>
                      <a:endParaRPr lang="en-GB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6299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84802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C2A29D0-FE94-4B7C-8C98-220D16940E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" t="7471" r="7296" b="4541"/>
          <a:stretch/>
        </p:blipFill>
        <p:spPr>
          <a:xfrm>
            <a:off x="1798821" y="1837125"/>
            <a:ext cx="5546357" cy="25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9190" y="3729912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Upstream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684608" y="2102855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Downstream</a:t>
            </a:r>
            <a:endParaRPr lang="en-GB" sz="1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93148" y="1645954"/>
            <a:ext cx="3520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54561" y="1219147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Upstream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590570" y="1199368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Downstream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135719" y="1219147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401151" y="2917283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388014" y="1492065"/>
            <a:ext cx="1502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RT Gas injection</a:t>
            </a:r>
            <a:endParaRPr lang="en-GB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A7AD7-C732-4021-A27E-2E590085D7A5}"/>
              </a:ext>
            </a:extLst>
          </p:cNvPr>
          <p:cNvSpPr txBox="1"/>
          <p:nvPr/>
        </p:nvSpPr>
        <p:spPr>
          <a:xfrm>
            <a:off x="7639963" y="5797975"/>
            <a:ext cx="12731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*COLDEX beam screen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50229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00CC99"/>
                </a:solidFill>
              </a:rPr>
              <a:t>B. Defining the operating temperature: Isotherms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BAA08-3DAF-42F1-9568-AF47D726ABCF}" type="slidenum">
              <a:rPr lang="en-US"/>
              <a:pPr/>
              <a:t>26</a:t>
            </a:fld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60360" cy="513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2800" b="1" dirty="0">
                <a:solidFill>
                  <a:srgbClr val="3366FF"/>
                </a:solidFill>
              </a:rPr>
              <a:t>Impact of porosity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301493" y="1047958"/>
            <a:ext cx="4668771" cy="2511312"/>
            <a:chOff x="467544" y="693500"/>
            <a:chExt cx="5334238" cy="30235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693500"/>
              <a:ext cx="5334238" cy="302353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777397" y="2175617"/>
              <a:ext cx="5693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kern="800" dirty="0">
                  <a:cs typeface="Times New Roman" panose="02020603050405020304" pitchFamily="18" charset="0"/>
                </a:rPr>
                <a:t>CO</a:t>
              </a:r>
              <a:endParaRPr lang="en-GB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18568" y="1529207"/>
              <a:ext cx="4651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kern="800" dirty="0">
                  <a:cs typeface="Times New Roman" panose="02020603050405020304" pitchFamily="18" charset="0"/>
                </a:rPr>
                <a:t>H</a:t>
              </a:r>
              <a:r>
                <a:rPr lang="en-GB" sz="2000" b="1" kern="800" baseline="-25000" dirty="0">
                  <a:cs typeface="Times New Roman" panose="02020603050405020304" pitchFamily="18" charset="0"/>
                </a:rPr>
                <a:t>2</a:t>
              </a:r>
              <a:endParaRPr lang="en-GB" b="1" baseline="-250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65172" y="916616"/>
              <a:ext cx="465191" cy="4401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kern="800" dirty="0">
                  <a:cs typeface="Times New Roman" panose="02020603050405020304" pitchFamily="18" charset="0"/>
                </a:rPr>
                <a:t>N</a:t>
              </a:r>
              <a:r>
                <a:rPr lang="en-GB" sz="2000" b="1" kern="800" baseline="-25000" dirty="0">
                  <a:cs typeface="Times New Roman" panose="02020603050405020304" pitchFamily="18" charset="0"/>
                </a:rPr>
                <a:t>2</a:t>
              </a:r>
              <a:endParaRPr lang="en-GB" b="1" baseline="-25000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" y="1047958"/>
            <a:ext cx="4253619" cy="252295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16738" y="4051761"/>
            <a:ext cx="4335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cryosorption capacity for H</a:t>
            </a:r>
            <a:r>
              <a:rPr lang="en-GB" sz="1600" kern="8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is</a:t>
            </a:r>
          </a:p>
          <a:p>
            <a:pPr lvl="2">
              <a:buClr>
                <a:srgbClr val="00CC99"/>
              </a:buClr>
            </a:pPr>
            <a:r>
              <a:rPr lang="en-GB" sz="1600" kern="8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n-GB" sz="16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2∙10</a:t>
            </a:r>
            <a:r>
              <a:rPr lang="en-GB" sz="1600" baseline="300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GB" sz="16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GB" sz="1600" baseline="-250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GB" sz="1600" baseline="300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kern="8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below 10 K</a:t>
            </a:r>
          </a:p>
          <a:p>
            <a:pPr>
              <a:buClr>
                <a:srgbClr val="00CC99"/>
              </a:buClr>
            </a:pPr>
            <a:r>
              <a:rPr lang="en-GB" sz="1600" kern="8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It is intermediate between metallic surfaces and common cryosorbers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3FDC1DD8-28BF-4D35-884B-CDC99A934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702" y="3568947"/>
            <a:ext cx="4755074" cy="46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200" dirty="0">
                <a:latin typeface="+mn-lt"/>
                <a:cs typeface="Times New Roman" charset="0"/>
              </a:rPr>
              <a:t>R. Salemme et al. Proc. of IPAC2016, Busan, Korea.</a:t>
            </a:r>
          </a:p>
          <a:p>
            <a:pPr algn="ctr"/>
            <a:r>
              <a:rPr lang="en-GB" altLang="en-US" sz="1200" dirty="0">
                <a:latin typeface="+mn-lt"/>
                <a:cs typeface="Times New Roman" charset="0"/>
              </a:rPr>
              <a:t>R. Salemme. PhD Thesis La Sapienza University, Roma, Oct 2016.</a:t>
            </a:r>
            <a:endParaRPr lang="en-US" altLang="en-US" sz="1200" dirty="0"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B79CC2-66CF-4FCD-999C-3A8084B0F8C8}"/>
              </a:ext>
            </a:extLst>
          </p:cNvPr>
          <p:cNvSpPr/>
          <p:nvPr/>
        </p:nvSpPr>
        <p:spPr>
          <a:xfrm>
            <a:off x="309133" y="477227"/>
            <a:ext cx="8758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/>
              <a:t> Adsorption isotherm and thermal desorption spectroscopy of  a 2.2 m long “Thick” a-C coating beam pipe (COLDEX beam screen)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80180" y="4030054"/>
            <a:ext cx="4487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H</a:t>
            </a:r>
            <a:r>
              <a:rPr lang="en-GB" sz="1600" baseline="-25000" dirty="0"/>
              <a:t>2</a:t>
            </a:r>
            <a:r>
              <a:rPr lang="en-GB" sz="1600" dirty="0"/>
              <a:t> is physisorbed </a:t>
            </a:r>
            <a:r>
              <a:rPr lang="en-GB" sz="1600" dirty="0">
                <a:solidFill>
                  <a:srgbClr val="FF3399"/>
                </a:solidFill>
              </a:rPr>
              <a:t>below 35 K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N</a:t>
            </a:r>
            <a:r>
              <a:rPr lang="en-GB" sz="1600" baseline="-25000" dirty="0"/>
              <a:t>2</a:t>
            </a:r>
            <a:r>
              <a:rPr lang="en-GB" sz="1600" dirty="0"/>
              <a:t> and CO are adsorbed </a:t>
            </a:r>
            <a:r>
              <a:rPr lang="en-GB" sz="1600" dirty="0">
                <a:solidFill>
                  <a:srgbClr val="FF3399"/>
                </a:solidFill>
              </a:rPr>
              <a:t>below 80 K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The activation energy for desorption is </a:t>
            </a:r>
            <a:r>
              <a:rPr lang="en-GB" sz="1600" dirty="0">
                <a:solidFill>
                  <a:srgbClr val="FF3399"/>
                </a:solidFill>
              </a:rPr>
              <a:t>dependent on the surface coverage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A46A24-E7F9-41B2-9DA0-BA7C6560714F}"/>
              </a:ext>
            </a:extLst>
          </p:cNvPr>
          <p:cNvSpPr txBox="1"/>
          <p:nvPr/>
        </p:nvSpPr>
        <p:spPr>
          <a:xfrm>
            <a:off x="778521" y="5671385"/>
            <a:ext cx="7586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3399"/>
                </a:solidFill>
                <a:sym typeface="Wingdings" panose="05000000000000000000" pitchFamily="2" charset="2"/>
              </a:rPr>
              <a:t> The HL-LHC beam screen operating temperature must be optimised 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22" name="Footer Placeholder 9">
            <a:extLst>
              <a:ext uri="{FF2B5EF4-FFF2-40B4-BE49-F238E27FC236}">
                <a16:creationId xmlns:a16="http://schemas.microsoft.com/office/drawing/2014/main" id="{177482C3-4013-4460-A840-388D835ABE42}"/>
              </a:ext>
            </a:extLst>
          </p:cNvPr>
          <p:cNvSpPr txBox="1">
            <a:spLocks/>
          </p:cNvSpPr>
          <p:nvPr/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Qualifications for the HL-LHC Vacuum System, V. Baglin,  ISSS9, Japan (online)   29 November 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22867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ADsorption</a:t>
            </a:r>
            <a:r>
              <a:rPr lang="en-GB" dirty="0"/>
              <a:t> Isotherm &amp; thermal desorption Spectroscopy:</a:t>
            </a:r>
            <a:br>
              <a:rPr lang="en-GB" dirty="0"/>
            </a:br>
            <a:r>
              <a:rPr lang="en-GB" dirty="0"/>
              <a:t>ADIS</a:t>
            </a:r>
          </a:p>
        </p:txBody>
      </p:sp>
      <p:pic>
        <p:nvPicPr>
          <p:cNvPr id="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70" y="1054441"/>
            <a:ext cx="2897024" cy="203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AC1959-9512-41A2-AB98-D9FE2B725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2" y="830971"/>
            <a:ext cx="3505630" cy="26292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359832-9435-41FA-9D13-F27665F072D2}"/>
              </a:ext>
            </a:extLst>
          </p:cNvPr>
          <p:cNvSpPr txBox="1"/>
          <p:nvPr/>
        </p:nvSpPr>
        <p:spPr>
          <a:xfrm>
            <a:off x="44072" y="3517861"/>
            <a:ext cx="7023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A 67 cm long bottle-like a-C coated Cu sample is </a:t>
            </a:r>
            <a:r>
              <a:rPr lang="en-GB" sz="1600" dirty="0">
                <a:solidFill>
                  <a:srgbClr val="FF3399"/>
                </a:solidFill>
              </a:rPr>
              <a:t>immersed in a cryogen 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66"/>
                </a:solidFill>
              </a:rPr>
              <a:t>Adsorption isotherms </a:t>
            </a:r>
            <a:r>
              <a:rPr lang="en-GB" sz="1600" dirty="0"/>
              <a:t>are obtained at 4,2 or 77 K by measure of the equilibrium pressure as a function of the admitted quantity of gas via a tube</a:t>
            </a:r>
          </a:p>
          <a:p>
            <a:pPr>
              <a:buClr>
                <a:srgbClr val="00CC99"/>
              </a:buClr>
            </a:pPr>
            <a:endParaRPr lang="en-GB" sz="1600" dirty="0">
              <a:solidFill>
                <a:srgbClr val="FF3399"/>
              </a:solidFill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A </a:t>
            </a:r>
            <a:r>
              <a:rPr lang="en-GB" sz="1600" dirty="0">
                <a:solidFill>
                  <a:srgbClr val="FF0066"/>
                </a:solidFill>
              </a:rPr>
              <a:t>thermal desorption spectrum </a:t>
            </a:r>
            <a:r>
              <a:rPr lang="en-GB" sz="1600" dirty="0"/>
              <a:t>is obtained by  letting the system warming up while under external pumping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“thick” a-C coating of 500 nm were qualified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AF6C980-7E21-4B55-9516-ACF58CBC9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76" y="3885755"/>
            <a:ext cx="362196" cy="173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63E2AC1E-C299-4689-B5FD-55449916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385" y="3885755"/>
            <a:ext cx="786342" cy="178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6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144646" y="-30910"/>
            <a:ext cx="9426011" cy="948267"/>
          </a:xfrm>
        </p:spPr>
        <p:txBody>
          <a:bodyPr>
            <a:normAutofit/>
          </a:bodyPr>
          <a:lstStyle/>
          <a:p>
            <a:r>
              <a:rPr lang="en-GB" sz="2450" dirty="0"/>
              <a:t>Cryogenic Isotherms and Thermal desorption Measurements:</a:t>
            </a:r>
            <a:br>
              <a:rPr lang="en-GB" sz="2450" dirty="0"/>
            </a:br>
            <a:r>
              <a:rPr lang="en-GB" sz="2450" dirty="0"/>
              <a:t>CISTM</a:t>
            </a:r>
          </a:p>
        </p:txBody>
      </p:sp>
      <p:pic>
        <p:nvPicPr>
          <p:cNvPr id="8" name="Imagen 1100">
            <a:extLst>
              <a:ext uri="{FF2B5EF4-FFF2-40B4-BE49-F238E27FC236}">
                <a16:creationId xmlns:a16="http://schemas.microsoft.com/office/drawing/2014/main" id="{0A7875B0-88DE-4836-9F3C-CBF02B4FC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258" y="777770"/>
            <a:ext cx="2905569" cy="3176783"/>
          </a:xfrm>
          <a:prstGeom prst="rect">
            <a:avLst/>
          </a:prstGeom>
          <a:noFill/>
        </p:spPr>
      </p:pic>
      <p:pic>
        <p:nvPicPr>
          <p:cNvPr id="9" name="Picture 2" descr="C:\Users\rcabezas\Desktop\CISTM Rafa\CISTM Experiment\IMG_5363.JPG">
            <a:extLst>
              <a:ext uri="{FF2B5EF4-FFF2-40B4-BE49-F238E27FC236}">
                <a16:creationId xmlns:a16="http://schemas.microsoft.com/office/drawing/2014/main" id="{F7B73597-1A3E-41EA-BB79-5EDDFA39E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5" y="828269"/>
            <a:ext cx="2466189" cy="328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FFFC91-035B-437E-99D7-24F2A4DFB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306" y="1027551"/>
            <a:ext cx="2905570" cy="2677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878D66-92C8-454E-8B65-4D6A734A9B18}"/>
              </a:ext>
            </a:extLst>
          </p:cNvPr>
          <p:cNvSpPr txBox="1"/>
          <p:nvPr/>
        </p:nvSpPr>
        <p:spPr>
          <a:xfrm>
            <a:off x="0" y="4319143"/>
            <a:ext cx="8476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The sample is inserted in a secondary vacuum vessel, thus screened from the cryogen. By acting on the secondary vacuum level and a heater, the sample temperature can be controlled in the </a:t>
            </a:r>
            <a:r>
              <a:rPr lang="en-GB" sz="1600" dirty="0">
                <a:solidFill>
                  <a:srgbClr val="FF3399"/>
                </a:solidFill>
              </a:rPr>
              <a:t>4 to 100 K range 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66"/>
                </a:solidFill>
              </a:rPr>
              <a:t>Adsorption isotherms </a:t>
            </a:r>
            <a:r>
              <a:rPr lang="en-GB" sz="1600" dirty="0"/>
              <a:t>for “thick” and “thin” a-C coating (resp. 100, 500 nm) were obtained for H</a:t>
            </a:r>
            <a:r>
              <a:rPr lang="en-GB" sz="1600" baseline="-25000" dirty="0"/>
              <a:t>2</a:t>
            </a:r>
            <a:r>
              <a:rPr lang="en-GB" sz="1600" dirty="0"/>
              <a:t> and CO.</a:t>
            </a:r>
          </a:p>
          <a:p>
            <a:pPr>
              <a:buClr>
                <a:srgbClr val="00CC99"/>
              </a:buClr>
            </a:pPr>
            <a:endParaRPr lang="en-GB" sz="16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8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ChangeArrowheads="1"/>
          </p:cNvSpPr>
          <p:nvPr/>
        </p:nvSpPr>
        <p:spPr bwMode="auto">
          <a:xfrm>
            <a:off x="203200" y="0"/>
            <a:ext cx="8940800" cy="51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706" tIns="40853" rIns="81706" bIns="40853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en-US" sz="2800" b="1" dirty="0">
                <a:solidFill>
                  <a:srgbClr val="3366FF"/>
                </a:solidFill>
              </a:rPr>
              <a:t>“Thick” a-C coating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165429" y="6373683"/>
            <a:ext cx="5026386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064" y="529191"/>
            <a:ext cx="8584005" cy="2565534"/>
          </a:xfrm>
          <a:prstGeom prst="rect">
            <a:avLst/>
          </a:prstGeom>
          <a:noFill/>
        </p:spPr>
        <p:txBody>
          <a:bodyPr wrap="square" lIns="102321" tIns="51161" rIns="102321" bIns="51161" rtlCol="0">
            <a:spAutoFit/>
          </a:bodyPr>
          <a:lstStyle/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The H</a:t>
            </a:r>
            <a:r>
              <a:rPr lang="en-GB" sz="1600" baseline="-25000" dirty="0"/>
              <a:t>2</a:t>
            </a:r>
            <a:r>
              <a:rPr lang="en-GB" sz="1600" dirty="0"/>
              <a:t> saturated vapour pressure is reached when more than one monolayer of gas is physisorbed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sz="1600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 At 4.2 K, the </a:t>
            </a:r>
            <a:r>
              <a:rPr lang="en-GB" sz="1600" dirty="0">
                <a:solidFill>
                  <a:srgbClr val="FF3399"/>
                </a:solidFill>
              </a:rPr>
              <a:t>monolayer capacity </a:t>
            </a:r>
            <a:r>
              <a:rPr lang="en-GB" sz="1600" dirty="0"/>
              <a:t>of a-C is 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much more than the one of Cu (3×10</a:t>
            </a:r>
            <a:r>
              <a:rPr lang="en-GB" sz="1600" baseline="30000" dirty="0"/>
              <a:t>15</a:t>
            </a:r>
            <a:r>
              <a:rPr lang="en-GB" sz="1600" dirty="0"/>
              <a:t> H</a:t>
            </a:r>
            <a:r>
              <a:rPr lang="en-GB" sz="1600" baseline="-25000" dirty="0"/>
              <a:t>2</a:t>
            </a:r>
            <a:r>
              <a:rPr lang="en-GB" sz="1600" dirty="0"/>
              <a:t>/cm</a:t>
            </a:r>
            <a:r>
              <a:rPr lang="en-GB" sz="1600" baseline="30000" dirty="0"/>
              <a:t>2</a:t>
            </a:r>
            <a:r>
              <a:rPr lang="en-GB" sz="1600" dirty="0"/>
              <a:t>)</a:t>
            </a:r>
          </a:p>
          <a:p>
            <a:pPr marL="0" lvl="1" algn="just">
              <a:buClr>
                <a:srgbClr val="00CC99"/>
              </a:buClr>
            </a:pPr>
            <a:endParaRPr lang="en-US" sz="1600" dirty="0"/>
          </a:p>
          <a:p>
            <a:pPr marL="0" lvl="1" algn="just">
              <a:buClr>
                <a:srgbClr val="00CC99"/>
              </a:buClr>
            </a:pPr>
            <a:endParaRPr lang="en-US" sz="1600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Thermal desorption spectra for different surface coverages of thick aC coating </a:t>
            </a:r>
            <a:r>
              <a:rPr lang="en-GB" sz="1600" dirty="0">
                <a:solidFill>
                  <a:srgbClr val="FF3399"/>
                </a:solidFill>
              </a:rPr>
              <a:t>suggest an operating temperature above 60 K</a:t>
            </a:r>
          </a:p>
          <a:p>
            <a:pPr marL="0" lvl="1" algn="just">
              <a:buClr>
                <a:srgbClr val="00CC99"/>
              </a:buClr>
            </a:pPr>
            <a:endParaRPr lang="en-GB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014815"/>
              </p:ext>
            </p:extLst>
          </p:nvPr>
        </p:nvGraphicFramePr>
        <p:xfrm>
          <a:off x="4870801" y="1235748"/>
          <a:ext cx="3815999" cy="609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9684">
                  <a:extLst>
                    <a:ext uri="{9D8B030D-6E8A-4147-A177-3AD203B41FA5}">
                      <a16:colId xmlns:a16="http://schemas.microsoft.com/office/drawing/2014/main" val="78819019"/>
                    </a:ext>
                  </a:extLst>
                </a:gridCol>
                <a:gridCol w="452205">
                  <a:extLst>
                    <a:ext uri="{9D8B030D-6E8A-4147-A177-3AD203B41FA5}">
                      <a16:colId xmlns:a16="http://schemas.microsoft.com/office/drawing/2014/main" val="2094458953"/>
                    </a:ext>
                  </a:extLst>
                </a:gridCol>
                <a:gridCol w="1096321">
                  <a:extLst>
                    <a:ext uri="{9D8B030D-6E8A-4147-A177-3AD203B41FA5}">
                      <a16:colId xmlns:a16="http://schemas.microsoft.com/office/drawing/2014/main" val="788244886"/>
                    </a:ext>
                  </a:extLst>
                </a:gridCol>
                <a:gridCol w="1097789">
                  <a:extLst>
                    <a:ext uri="{9D8B030D-6E8A-4147-A177-3AD203B41FA5}">
                      <a16:colId xmlns:a16="http://schemas.microsoft.com/office/drawing/2014/main" val="4074322256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“Thin” a-C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“Thick</a:t>
                      </a:r>
                      <a:r>
                        <a:rPr lang="en-GB" sz="1400" baseline="0" dirty="0"/>
                        <a:t> </a:t>
                      </a:r>
                      <a:r>
                        <a:rPr lang="en-GB" sz="1400" dirty="0"/>
                        <a:t>a-C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99154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× 3 10</a:t>
                      </a:r>
                      <a:r>
                        <a:rPr lang="en-GB" sz="1100" baseline="30000" dirty="0"/>
                        <a:t>15</a:t>
                      </a:r>
                      <a:r>
                        <a:rPr lang="en-GB" sz="1100" dirty="0"/>
                        <a:t> H</a:t>
                      </a:r>
                      <a:r>
                        <a:rPr lang="en-GB" sz="1100" baseline="-25000" dirty="0"/>
                        <a:t>2</a:t>
                      </a:r>
                      <a:r>
                        <a:rPr lang="en-GB" sz="1100" dirty="0"/>
                        <a:t>/cm</a:t>
                      </a:r>
                      <a:r>
                        <a:rPr lang="en-GB" sz="1100" baseline="30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3073607"/>
                  </a:ext>
                </a:extLst>
              </a:tr>
            </a:tbl>
          </a:graphicData>
        </a:graphic>
      </p:graphicFrame>
      <p:sp>
        <p:nvSpPr>
          <p:cNvPr id="11" name="Text Box 5">
            <a:extLst>
              <a:ext uri="{FF2B5EF4-FFF2-40B4-BE49-F238E27FC236}">
                <a16:creationId xmlns:a16="http://schemas.microsoft.com/office/drawing/2014/main" id="{93842061-0AAC-4596-B11F-79F1E6711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676" y="5525145"/>
            <a:ext cx="3454780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A-L. Lamure et al., 64</a:t>
            </a:r>
            <a:r>
              <a:rPr lang="en-GB" sz="1100" baseline="30000" dirty="0"/>
              <a:t>th</a:t>
            </a:r>
            <a:r>
              <a:rPr lang="en-GB" sz="1100" dirty="0"/>
              <a:t> AVS, Tampa, FL, USA,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2678057"/>
            <a:ext cx="4113012" cy="2904692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605302"/>
              </p:ext>
            </p:extLst>
          </p:nvPr>
        </p:nvGraphicFramePr>
        <p:xfrm>
          <a:off x="524933" y="3094725"/>
          <a:ext cx="3708000" cy="177028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46194">
                  <a:extLst>
                    <a:ext uri="{9D8B030D-6E8A-4147-A177-3AD203B41FA5}">
                      <a16:colId xmlns:a16="http://schemas.microsoft.com/office/drawing/2014/main" val="2478727289"/>
                    </a:ext>
                  </a:extLst>
                </a:gridCol>
                <a:gridCol w="1490437">
                  <a:extLst>
                    <a:ext uri="{9D8B030D-6E8A-4147-A177-3AD203B41FA5}">
                      <a16:colId xmlns:a16="http://schemas.microsoft.com/office/drawing/2014/main" val="345534807"/>
                    </a:ext>
                  </a:extLst>
                </a:gridCol>
                <a:gridCol w="1571369">
                  <a:extLst>
                    <a:ext uri="{9D8B030D-6E8A-4147-A177-3AD203B41FA5}">
                      <a16:colId xmlns:a16="http://schemas.microsoft.com/office/drawing/2014/main" val="2354539508"/>
                    </a:ext>
                  </a:extLst>
                </a:gridCol>
              </a:tblGrid>
              <a:tr h="5152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Peak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40-60 K</a:t>
                      </a:r>
                    </a:p>
                    <a:p>
                      <a:pPr algn="ctr"/>
                      <a:r>
                        <a:rPr lang="en-US" sz="1400" dirty="0"/>
                        <a:t>(molecule/cm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dirty="0"/>
                        <a:t>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60-80 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(molecule/cm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dirty="0"/>
                        <a:t>)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207477"/>
                  </a:ext>
                </a:extLst>
              </a:tr>
              <a:tr h="3031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</a:t>
                      </a:r>
                      <a:r>
                        <a:rPr lang="en-US" sz="1400" baseline="-25000" dirty="0"/>
                        <a:t>2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3399"/>
                          </a:solidFill>
                        </a:rPr>
                        <a:t>Any</a:t>
                      </a:r>
                      <a:r>
                        <a:rPr lang="en-GB" sz="1400" dirty="0"/>
                        <a:t>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00CC99"/>
                          </a:solidFill>
                        </a:rPr>
                        <a:t>No</a:t>
                      </a:r>
                      <a:r>
                        <a:rPr lang="en-GB" sz="1400" dirty="0"/>
                        <a:t> 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86241"/>
                  </a:ext>
                </a:extLst>
              </a:tr>
              <a:tr h="3031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</a:t>
                      </a:r>
                      <a:r>
                        <a:rPr lang="en-US" sz="1400" baseline="-25000" dirty="0"/>
                        <a:t>4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/>
                        <a:t>&gt; 10</a:t>
                      </a:r>
                      <a:r>
                        <a:rPr lang="en-GB" sz="1400" baseline="30000" dirty="0"/>
                        <a:t>17</a:t>
                      </a:r>
                      <a:r>
                        <a:rPr lang="en-GB" sz="1400" baseline="0" dirty="0"/>
                        <a:t> CH</a:t>
                      </a:r>
                      <a:r>
                        <a:rPr lang="en-GB" sz="1400" baseline="-25000" dirty="0"/>
                        <a:t>4</a:t>
                      </a:r>
                      <a:r>
                        <a:rPr lang="en-GB" sz="1400" baseline="0" dirty="0"/>
                        <a:t>/cm</a:t>
                      </a:r>
                      <a:r>
                        <a:rPr lang="en-GB" sz="1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/>
                        <a:t>&gt; 5 10</a:t>
                      </a:r>
                      <a:r>
                        <a:rPr lang="en-GB" sz="1400" baseline="30000" dirty="0"/>
                        <a:t>16</a:t>
                      </a:r>
                      <a:r>
                        <a:rPr lang="en-GB" sz="1400" baseline="0" dirty="0"/>
                        <a:t> CH</a:t>
                      </a:r>
                      <a:r>
                        <a:rPr lang="en-GB" sz="1400" baseline="-25000" dirty="0"/>
                        <a:t>4</a:t>
                      </a:r>
                      <a:r>
                        <a:rPr lang="en-GB" sz="1400" baseline="0" dirty="0"/>
                        <a:t>/cm</a:t>
                      </a:r>
                      <a:r>
                        <a:rPr lang="en-GB" sz="14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557527"/>
                  </a:ext>
                </a:extLst>
              </a:tr>
              <a:tr h="3212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/>
                        <a:t>&gt; 2 10</a:t>
                      </a:r>
                      <a:r>
                        <a:rPr lang="en-GB" sz="1400" baseline="30000" dirty="0"/>
                        <a:t>16</a:t>
                      </a:r>
                      <a:r>
                        <a:rPr lang="en-GB" sz="1400" baseline="0" dirty="0"/>
                        <a:t> CO/cm</a:t>
                      </a:r>
                      <a:r>
                        <a:rPr lang="en-GB" sz="1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&gt; 5 10</a:t>
                      </a:r>
                      <a:r>
                        <a:rPr lang="en-GB" sz="1400" b="1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15</a:t>
                      </a:r>
                      <a:r>
                        <a:rPr lang="en-GB" sz="1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CO/cm</a:t>
                      </a:r>
                      <a:r>
                        <a:rPr lang="en-GB" sz="1400" b="1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090638"/>
                  </a:ext>
                </a:extLst>
              </a:tr>
              <a:tr h="3212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</a:t>
                      </a:r>
                      <a:r>
                        <a:rPr lang="en-US" sz="1400" baseline="-25000" dirty="0"/>
                        <a:t>2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/>
                        <a:t>&gt; 10</a:t>
                      </a:r>
                      <a:r>
                        <a:rPr lang="en-GB" sz="1400" baseline="30000" dirty="0"/>
                        <a:t>18</a:t>
                      </a:r>
                      <a:r>
                        <a:rPr lang="en-GB" sz="1400" baseline="0" dirty="0"/>
                        <a:t> CO</a:t>
                      </a:r>
                      <a:r>
                        <a:rPr lang="en-GB" sz="1400" baseline="-25000" dirty="0"/>
                        <a:t>2</a:t>
                      </a:r>
                      <a:r>
                        <a:rPr lang="en-GB" sz="1400" baseline="0" dirty="0"/>
                        <a:t>/cm</a:t>
                      </a:r>
                      <a:r>
                        <a:rPr lang="en-GB" sz="1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/>
                        <a:t>&gt; 10</a:t>
                      </a:r>
                      <a:r>
                        <a:rPr lang="en-GB" sz="1400" baseline="30000" dirty="0"/>
                        <a:t>17</a:t>
                      </a:r>
                      <a:r>
                        <a:rPr lang="en-GB" sz="1400" baseline="0" dirty="0"/>
                        <a:t> CO</a:t>
                      </a:r>
                      <a:r>
                        <a:rPr lang="en-GB" sz="1400" baseline="-25000" dirty="0"/>
                        <a:t>2</a:t>
                      </a:r>
                      <a:r>
                        <a:rPr lang="en-GB" sz="1400" baseline="0" dirty="0"/>
                        <a:t>/cm</a:t>
                      </a:r>
                      <a:r>
                        <a:rPr lang="en-GB" sz="14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035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98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0482" y="712195"/>
            <a:ext cx="8415366" cy="4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600" dirty="0">
                <a:solidFill>
                  <a:srgbClr val="3366FF"/>
                </a:solidFill>
              </a:rPr>
              <a:t>Outline</a:t>
            </a:r>
            <a:endParaRPr lang="en-US" sz="2600" dirty="0"/>
          </a:p>
          <a:p>
            <a:pPr algn="ctr">
              <a:buClr>
                <a:schemeClr val="accent1"/>
              </a:buClr>
            </a:pPr>
            <a:endParaRPr lang="en-US" dirty="0"/>
          </a:p>
          <a:p>
            <a:pPr>
              <a:buClr>
                <a:srgbClr val="00CC99"/>
              </a:buClr>
            </a:pPr>
            <a:endParaRPr lang="en-US" sz="2000" dirty="0"/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n-US" sz="2400" dirty="0">
                <a:solidFill>
                  <a:srgbClr val="FF0066"/>
                </a:solidFill>
              </a:rPr>
              <a:t>HL-LHC vacuum system</a:t>
            </a: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endParaRPr lang="en-US" sz="2400" dirty="0">
              <a:solidFill>
                <a:srgbClr val="FF0066"/>
              </a:solidFill>
            </a:endParaRP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n-US" sz="2400" dirty="0">
                <a:solidFill>
                  <a:srgbClr val="FF0066"/>
                </a:solidFill>
              </a:rPr>
              <a:t>a-C coating laboratory properties</a:t>
            </a: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endParaRPr lang="en-US" sz="2400" dirty="0">
              <a:solidFill>
                <a:srgbClr val="FF0066"/>
              </a:solidFill>
            </a:endParaRP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n-US" sz="2400" dirty="0">
                <a:solidFill>
                  <a:srgbClr val="FF0066"/>
                </a:solidFill>
              </a:rPr>
              <a:t>a-C coating characterisation with proton beams</a:t>
            </a: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endParaRPr lang="en-US" sz="2400" dirty="0">
              <a:solidFill>
                <a:srgbClr val="FF0066"/>
              </a:solidFill>
            </a:endParaRP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n-US" sz="2400" dirty="0">
                <a:solidFill>
                  <a:srgbClr val="FF0066"/>
                </a:solidFill>
              </a:rPr>
              <a:t>Summary</a:t>
            </a:r>
          </a:p>
          <a:p>
            <a:pPr algn="ctr">
              <a:buClr>
                <a:schemeClr val="accent6">
                  <a:lumMod val="50000"/>
                </a:schemeClr>
              </a:buClr>
            </a:pPr>
            <a:endParaRPr lang="en-US" sz="2400" dirty="0">
              <a:solidFill>
                <a:srgbClr val="FF0066"/>
              </a:solidFill>
            </a:endParaRPr>
          </a:p>
          <a:p>
            <a:pPr marL="457200" indent="-457200" algn="ctr">
              <a:buClr>
                <a:srgbClr val="00CC99"/>
              </a:buClr>
              <a:buAutoNum type="arabicPeriod"/>
            </a:pPr>
            <a:endParaRPr lang="en-US" sz="2000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ChangeArrowheads="1"/>
          </p:cNvSpPr>
          <p:nvPr/>
        </p:nvSpPr>
        <p:spPr bwMode="auto">
          <a:xfrm>
            <a:off x="203200" y="0"/>
            <a:ext cx="8940800" cy="51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706" tIns="40853" rIns="81706" bIns="40853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altLang="en-US" sz="2800" b="1" dirty="0">
                <a:solidFill>
                  <a:srgbClr val="3366FF"/>
                </a:solidFill>
              </a:rPr>
              <a:t>“Thin” a-C coating</a:t>
            </a:r>
            <a:endParaRPr lang="en-US" altLang="en-US" sz="2800" b="1" dirty="0">
              <a:solidFill>
                <a:srgbClr val="3366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200" y="543857"/>
            <a:ext cx="8185791" cy="2596311"/>
          </a:xfrm>
          <a:prstGeom prst="rect">
            <a:avLst/>
          </a:prstGeom>
          <a:noFill/>
        </p:spPr>
        <p:txBody>
          <a:bodyPr wrap="square" lIns="102321" tIns="51161" rIns="102321" bIns="51161" rtlCol="0">
            <a:spAutoFit/>
          </a:bodyPr>
          <a:lstStyle/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/>
              <a:t> Adsorption isotherms of “thin” </a:t>
            </a:r>
            <a:r>
              <a:rPr lang="en-GB" dirty="0" smtClean="0"/>
              <a:t>aC </a:t>
            </a:r>
            <a:r>
              <a:rPr lang="en-GB" dirty="0"/>
              <a:t>coating in the 60-80 K range confirms that, </a:t>
            </a:r>
            <a:r>
              <a:rPr lang="en-GB" dirty="0">
                <a:solidFill>
                  <a:srgbClr val="FF33CC"/>
                </a:solidFill>
              </a:rPr>
              <a:t>under UHV conditions</a:t>
            </a:r>
            <a:r>
              <a:rPr lang="en-GB" dirty="0"/>
              <a:t>,  the surface coverage remains &lt; 10</a:t>
            </a:r>
            <a:r>
              <a:rPr lang="en-GB" baseline="30000" dirty="0"/>
              <a:t>13</a:t>
            </a:r>
            <a:r>
              <a:rPr lang="en-GB" dirty="0"/>
              <a:t> molecules/cm</a:t>
            </a:r>
            <a:r>
              <a:rPr lang="en-GB" baseline="30000" dirty="0"/>
              <a:t>2</a:t>
            </a:r>
          </a:p>
          <a:p>
            <a:pPr marL="0" lvl="1" algn="just">
              <a:buClr>
                <a:srgbClr val="00CC99"/>
              </a:buClr>
            </a:pPr>
            <a:endParaRPr lang="en-GB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  <a:p>
            <a:pPr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  <a:p>
            <a:pPr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  <a:p>
            <a:pPr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  <a:p>
            <a:pPr algn="just">
              <a:buClr>
                <a:srgbClr val="00CC99"/>
              </a:buClr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8FE301-11A5-4CC6-BCDC-679215622267}"/>
              </a:ext>
            </a:extLst>
          </p:cNvPr>
          <p:cNvSpPr txBox="1"/>
          <p:nvPr/>
        </p:nvSpPr>
        <p:spPr>
          <a:xfrm>
            <a:off x="758508" y="5591639"/>
            <a:ext cx="7830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CC99"/>
              </a:buClr>
            </a:pPr>
            <a:r>
              <a:rPr lang="en-GB" sz="1800" dirty="0">
                <a:solidFill>
                  <a:srgbClr val="FF3399"/>
                </a:solidFill>
                <a:sym typeface="Wingdings" panose="05000000000000000000" pitchFamily="2" charset="2"/>
              </a:rPr>
              <a:t> The HL-LHC beam screen will operate in the 60-80 K range</a:t>
            </a:r>
            <a:endParaRPr lang="en-GB" sz="1800" dirty="0">
              <a:solidFill>
                <a:srgbClr val="FF3399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7A041DC5-309E-49A4-A7BC-040459B4D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6067" y="5215239"/>
            <a:ext cx="2986255" cy="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R. Cabezas, V. Baglin, unpublished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CAE7FA-14FB-44E5-8BD0-207830921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048" y="1225863"/>
            <a:ext cx="5255104" cy="39311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3BC8C3-0792-4A89-9671-6CC2BB7D56AF}"/>
              </a:ext>
            </a:extLst>
          </p:cNvPr>
          <p:cNvSpPr txBox="1"/>
          <p:nvPr/>
        </p:nvSpPr>
        <p:spPr>
          <a:xfrm>
            <a:off x="203200" y="3198362"/>
            <a:ext cx="3965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endParaRPr lang="en-GB" baseline="30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9B2D2D-6671-425D-840D-7A02DE345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016" y="2356418"/>
            <a:ext cx="8055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00CC99"/>
                </a:solidFill>
              </a:rPr>
              <a:t>C. Electron-surface interaction at cryogenic temperature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050" y="1542624"/>
            <a:ext cx="4354074" cy="434981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D19D-DADE-4C11-AB56-EAD613600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2A17D-4C00-4AD9-920E-6CB07EF6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25FAF2-01F2-41E4-B27A-EF0798798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Multisystem description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50045" y="1265983"/>
            <a:ext cx="4541995" cy="4535304"/>
          </a:xfrm>
          <a:prstGeom prst="rect">
            <a:avLst/>
          </a:prstGeom>
          <a:noFill/>
        </p:spPr>
        <p:txBody>
          <a:bodyPr wrap="square" lIns="102321" tIns="51161" rIns="102321" bIns="51161" rtlCol="0">
            <a:spAutoFit/>
          </a:bodyPr>
          <a:lstStyle/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/>
              <a:t> Load lock: unbaked samples!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US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US" dirty="0"/>
              <a:t> P = 10</a:t>
            </a:r>
            <a:r>
              <a:rPr lang="en-US" baseline="30000" dirty="0"/>
              <a:t>-11</a:t>
            </a:r>
            <a:r>
              <a:rPr lang="en-US" dirty="0"/>
              <a:t> mbar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US" dirty="0">
              <a:solidFill>
                <a:srgbClr val="FF3399"/>
              </a:solidFill>
            </a:endParaRP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US" dirty="0"/>
              <a:t> mu-metal chamber</a:t>
            </a:r>
          </a:p>
          <a:p>
            <a:pPr marL="0" lvl="1" algn="just">
              <a:buClr>
                <a:srgbClr val="00CC99"/>
              </a:buClr>
            </a:pPr>
            <a:endParaRPr lang="en-GB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/>
              <a:t> Sample at 10-300 K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US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US" dirty="0"/>
              <a:t> Two Faraday cups</a:t>
            </a:r>
            <a:endParaRPr lang="en-GB" dirty="0"/>
          </a:p>
          <a:p>
            <a:pPr marL="0" lvl="1" algn="just">
              <a:buClr>
                <a:srgbClr val="00CC99"/>
              </a:buClr>
            </a:pPr>
            <a:r>
              <a:rPr lang="en-US" dirty="0">
                <a:solidFill>
                  <a:srgbClr val="FF3399"/>
                </a:solidFill>
              </a:rPr>
              <a:t> 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3399"/>
                </a:solidFill>
              </a:rPr>
              <a:t> Electron gun: </a:t>
            </a:r>
          </a:p>
          <a:p>
            <a:pPr marL="742950" lvl="2" indent="-285750" algn="just">
              <a:buClr>
                <a:srgbClr val="00CC99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3399"/>
                </a:solidFill>
              </a:rPr>
              <a:t> 0-1.5 keV</a:t>
            </a:r>
          </a:p>
          <a:p>
            <a:pPr marL="742950" lvl="2" indent="-285750" algn="just">
              <a:buClr>
                <a:srgbClr val="00CC99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3399"/>
                </a:solidFill>
              </a:rPr>
              <a:t> 1 mm</a:t>
            </a:r>
            <a:r>
              <a:rPr lang="en-US" baseline="30000" dirty="0">
                <a:solidFill>
                  <a:srgbClr val="FF3399"/>
                </a:solidFill>
              </a:rPr>
              <a:t>2</a:t>
            </a:r>
          </a:p>
          <a:p>
            <a:pPr marL="0" lvl="1" algn="just">
              <a:buClr>
                <a:srgbClr val="00CC99"/>
              </a:buClr>
            </a:pPr>
            <a:endParaRPr lang="en-US" dirty="0">
              <a:solidFill>
                <a:srgbClr val="FF3399"/>
              </a:solidFill>
            </a:endParaRP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3399"/>
                </a:solidFill>
              </a:rPr>
              <a:t> ESD, SEY measurement</a:t>
            </a:r>
            <a:endParaRPr lang="en-GB" dirty="0">
              <a:solidFill>
                <a:srgbClr val="FF3399"/>
              </a:solidFill>
            </a:endParaRPr>
          </a:p>
          <a:p>
            <a:pPr marL="914400" lvl="3" algn="just">
              <a:buClr>
                <a:srgbClr val="00CC99"/>
              </a:buCl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GB" dirty="0">
              <a:solidFill>
                <a:srgbClr val="FF3399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0E92AD4-F576-4DF2-8D41-CCF4544C89B8}"/>
              </a:ext>
            </a:extLst>
          </p:cNvPr>
          <p:cNvGrpSpPr/>
          <p:nvPr/>
        </p:nvGrpSpPr>
        <p:grpSpPr>
          <a:xfrm>
            <a:off x="4790987" y="580235"/>
            <a:ext cx="3026889" cy="880383"/>
            <a:chOff x="7389420" y="0"/>
            <a:chExt cx="4035852" cy="1173844"/>
          </a:xfrm>
        </p:grpSpPr>
        <p:pic>
          <p:nvPicPr>
            <p:cNvPr id="44" name="Picture 43" descr="A picture containing accessory&#10;&#10;Description automatically generated">
              <a:extLst>
                <a:ext uri="{FF2B5EF4-FFF2-40B4-BE49-F238E27FC236}">
                  <a16:creationId xmlns:a16="http://schemas.microsoft.com/office/drawing/2014/main" id="{95E0E186-5B4A-41A4-AF6A-62D679984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1250" t="38667" r="11999" b="30777"/>
            <a:stretch/>
          </p:blipFill>
          <p:spPr>
            <a:xfrm>
              <a:off x="7389420" y="0"/>
              <a:ext cx="3931304" cy="117384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8A16C42-EA18-418B-A7C8-318815984E4D}"/>
                </a:ext>
              </a:extLst>
            </p:cNvPr>
            <p:cNvSpPr txBox="1"/>
            <p:nvPr/>
          </p:nvSpPr>
          <p:spPr>
            <a:xfrm>
              <a:off x="8282943" y="175023"/>
              <a:ext cx="4620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</a:t>
              </a:r>
              <a:endParaRPr lang="en-GB" sz="1200" i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8B5D2D7-43AE-40E9-B9BF-301EC3C0A323}"/>
                </a:ext>
              </a:extLst>
            </p:cNvPr>
            <p:cNvSpPr txBox="1"/>
            <p:nvPr/>
          </p:nvSpPr>
          <p:spPr>
            <a:xfrm>
              <a:off x="10909747" y="175023"/>
              <a:ext cx="51552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a-C</a:t>
              </a:r>
              <a:endParaRPr lang="en-GB" sz="1200" i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E0162C-B7F4-4CA4-BC2B-0595BDEFB95B}"/>
                </a:ext>
              </a:extLst>
            </p:cNvPr>
            <p:cNvSpPr txBox="1"/>
            <p:nvPr/>
          </p:nvSpPr>
          <p:spPr>
            <a:xfrm>
              <a:off x="9622420" y="175023"/>
              <a:ext cx="4343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SS</a:t>
              </a:r>
              <a:endParaRPr lang="en-GB" sz="1200" i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A8850A4-1487-4549-B0F9-8F6F6D277109}"/>
              </a:ext>
            </a:extLst>
          </p:cNvPr>
          <p:cNvCxnSpPr/>
          <p:nvPr/>
        </p:nvCxnSpPr>
        <p:spPr>
          <a:xfrm>
            <a:off x="6213347" y="1442330"/>
            <a:ext cx="0" cy="4413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2434938" y="5910214"/>
            <a:ext cx="4591311" cy="24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000" dirty="0">
                <a:latin typeface="+mn-lt"/>
                <a:cs typeface="Times New Roman" charset="0"/>
              </a:rPr>
              <a:t>B. Henrist et al. CERN-2020-007, Proc. Of Ecloud’18, Isola </a:t>
            </a:r>
            <a:r>
              <a:rPr lang="en-GB" altLang="en-US" sz="1000" dirty="0" err="1">
                <a:latin typeface="+mn-lt"/>
                <a:cs typeface="Times New Roman" charset="0"/>
              </a:rPr>
              <a:t>d’Elba</a:t>
            </a:r>
            <a:r>
              <a:rPr lang="en-GB" altLang="en-US" sz="1000" dirty="0">
                <a:latin typeface="+mn-lt"/>
                <a:cs typeface="Times New Roman" charset="0"/>
              </a:rPr>
              <a:t>, Italy, 2018.</a:t>
            </a:r>
            <a:endParaRPr lang="en-US" altLang="en-U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451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3562E46-C80D-40C2-9C77-2BB691379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0" y="2263304"/>
            <a:ext cx="3124508" cy="2603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Electron Yield at 15 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B79CC2-66CF-4FCD-999C-3A8084B0F8C8}"/>
              </a:ext>
            </a:extLst>
          </p:cNvPr>
          <p:cNvSpPr/>
          <p:nvPr/>
        </p:nvSpPr>
        <p:spPr>
          <a:xfrm>
            <a:off x="269459" y="682995"/>
            <a:ext cx="6745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/>
              <a:t> Cu is conditioned under electron bombardment: graphitisation process 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/>
              <a:t> “Thin” a-C coated </a:t>
            </a:r>
            <a:r>
              <a:rPr lang="el-GR" sz="1600" dirty="0"/>
              <a:t>δ</a:t>
            </a:r>
            <a:r>
              <a:rPr lang="en-US" sz="1600" baseline="-25000" dirty="0"/>
              <a:t>max </a:t>
            </a:r>
            <a:r>
              <a:rPr lang="en-US" sz="1600" dirty="0"/>
              <a:t>= 1.15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/>
              <a:t> No structure at low energy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4E447-6085-44F2-B2EF-659A96DAE987}"/>
              </a:ext>
            </a:extLst>
          </p:cNvPr>
          <p:cNvSpPr txBox="1"/>
          <p:nvPr/>
        </p:nvSpPr>
        <p:spPr>
          <a:xfrm>
            <a:off x="6926388" y="5152078"/>
            <a:ext cx="1938528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dirty="0">
                <a:solidFill>
                  <a:srgbClr val="000000"/>
                </a:solidFill>
              </a:rPr>
              <a:t>*a-C/Cu = COLDEX-witness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121" y="5437156"/>
            <a:ext cx="8730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buClr>
                <a:srgbClr val="00CC99"/>
              </a:buClr>
            </a:pPr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rgbClr val="FF3399"/>
                </a:solidFill>
              </a:rPr>
              <a:t>“Thin” a-C coating can be used as an anti-</a:t>
            </a:r>
            <a:r>
              <a:rPr lang="en-US" dirty="0" err="1">
                <a:solidFill>
                  <a:srgbClr val="FF3399"/>
                </a:solidFill>
              </a:rPr>
              <a:t>multipactor</a:t>
            </a:r>
            <a:r>
              <a:rPr lang="en-US" dirty="0">
                <a:solidFill>
                  <a:srgbClr val="FF3399"/>
                </a:solidFill>
              </a:rPr>
              <a:t> treatment for accelerator operation at cryogenic temperature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9D5E6B31-B4A2-4849-9778-708661659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025" y="5156992"/>
            <a:ext cx="3439750" cy="26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06" tIns="40853" rIns="81706" bIns="40853">
            <a:spAutoFit/>
          </a:bodyPr>
          <a:lstStyle/>
          <a:p>
            <a:r>
              <a:rPr lang="en-GB" sz="1200" dirty="0">
                <a:cs typeface="Times New Roman" pitchFamily="18" charset="0"/>
              </a:rPr>
              <a:t>M. Haubner et al. EVC-16, Marseille, Nov. 2021</a:t>
            </a:r>
            <a:r>
              <a:rPr lang="en-GB" sz="1200" dirty="0"/>
              <a:t> </a:t>
            </a:r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58726-7A07-4474-9810-22D7869A0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EA24E-E241-4C44-A05E-FC5D5BFDE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AECD00-3C15-456B-A8F6-28D2C7A8B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7561" y="1259767"/>
            <a:ext cx="4582826" cy="38190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0" y="3038473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δ</a:t>
            </a:r>
            <a:r>
              <a:rPr lang="en-US" sz="1200" baseline="-25000" dirty="0"/>
              <a:t>max</a:t>
            </a:r>
            <a:r>
              <a:rPr lang="en-US" sz="1200" dirty="0"/>
              <a:t>=1.15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8899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Stimulated Desorption yield at 15 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B79CC2-66CF-4FCD-999C-3A8084B0F8C8}"/>
              </a:ext>
            </a:extLst>
          </p:cNvPr>
          <p:cNvSpPr/>
          <p:nvPr/>
        </p:nvSpPr>
        <p:spPr>
          <a:xfrm>
            <a:off x="309133" y="682995"/>
            <a:ext cx="79111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/>
              <a:t> H</a:t>
            </a:r>
            <a:r>
              <a:rPr lang="en-GB" sz="1600" baseline="-25000" dirty="0"/>
              <a:t>2</a:t>
            </a:r>
            <a:r>
              <a:rPr lang="en-GB" sz="1600" dirty="0"/>
              <a:t>, CH</a:t>
            </a:r>
            <a:r>
              <a:rPr lang="en-GB" sz="1600" baseline="-25000" dirty="0"/>
              <a:t>4</a:t>
            </a:r>
            <a:r>
              <a:rPr lang="en-GB" sz="1600" dirty="0"/>
              <a:t>, CO, CO</a:t>
            </a:r>
            <a:r>
              <a:rPr lang="en-GB" sz="1600" baseline="-25000" dirty="0"/>
              <a:t>2</a:t>
            </a:r>
            <a:r>
              <a:rPr lang="en-GB" sz="1600" dirty="0"/>
              <a:t> desorbs under 300 eV electron bombardment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/>
              <a:t> “Thin” a-C has smaller yields than Cu that also reduce under electron bombardment</a:t>
            </a:r>
            <a:endParaRPr lang="en-GB" sz="1600" dirty="0"/>
          </a:p>
        </p:txBody>
      </p:sp>
      <p:sp>
        <p:nvSpPr>
          <p:cNvPr id="3" name="Rectangle 2"/>
          <p:cNvSpPr/>
          <p:nvPr/>
        </p:nvSpPr>
        <p:spPr>
          <a:xfrm>
            <a:off x="112119" y="5420074"/>
            <a:ext cx="8730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buClr>
                <a:srgbClr val="00CC99"/>
              </a:buClr>
            </a:pPr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At cryogenic temperature, gas loads for Cu and “Thin” a-C coating are similar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9D5E6B31-B4A2-4849-9778-708661659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199" y="5098830"/>
            <a:ext cx="3439750" cy="26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06" tIns="40853" rIns="81706" bIns="40853">
            <a:spAutoFit/>
          </a:bodyPr>
          <a:lstStyle/>
          <a:p>
            <a:r>
              <a:rPr lang="en-GB" sz="1200" dirty="0">
                <a:cs typeface="Times New Roman" pitchFamily="18" charset="0"/>
              </a:rPr>
              <a:t>M. Haubner et al. EVC-16, Marseille, Nov. 2021</a:t>
            </a:r>
            <a:r>
              <a:rPr lang="en-GB" sz="1200" dirty="0"/>
              <a:t> </a:t>
            </a:r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EA333-CAA5-4BF9-BE48-CE1E6498E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354B7-143E-426D-B720-7C787A3E4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C124D3-2C7B-47A4-80EE-944C899B1E1B}"/>
              </a:ext>
            </a:extLst>
          </p:cNvPr>
          <p:cNvGrpSpPr/>
          <p:nvPr/>
        </p:nvGrpSpPr>
        <p:grpSpPr>
          <a:xfrm>
            <a:off x="483447" y="1636025"/>
            <a:ext cx="8518450" cy="3542460"/>
            <a:chOff x="483447" y="1501115"/>
            <a:chExt cx="8518450" cy="35424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FEBEA9-D6A1-42D2-B5AB-9D028EF69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" b="185"/>
            <a:stretch/>
          </p:blipFill>
          <p:spPr>
            <a:xfrm>
              <a:off x="4593352" y="1501115"/>
              <a:ext cx="4169672" cy="3461871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54E447-6085-44F2-B2EF-659A96DAE987}"/>
                </a:ext>
              </a:extLst>
            </p:cNvPr>
            <p:cNvSpPr txBox="1"/>
            <p:nvPr/>
          </p:nvSpPr>
          <p:spPr>
            <a:xfrm>
              <a:off x="7063369" y="4905076"/>
              <a:ext cx="1938528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000000"/>
                  </a:solidFill>
                </a:rPr>
                <a:t>*a-C/Cu = COLDEX-witness</a:t>
              </a:r>
              <a:endParaRPr lang="en-GB" sz="900" dirty="0">
                <a:solidFill>
                  <a:srgbClr val="000000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96ECAF-AF72-4B50-96E5-1971570AE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" b="157"/>
            <a:stretch/>
          </p:blipFill>
          <p:spPr>
            <a:xfrm>
              <a:off x="483447" y="1521849"/>
              <a:ext cx="4169672" cy="3463816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4F0FEC-A7B6-41C3-B7AE-F916D1891BC2}"/>
                </a:ext>
              </a:extLst>
            </p:cNvPr>
            <p:cNvSpPr txBox="1"/>
            <p:nvPr/>
          </p:nvSpPr>
          <p:spPr>
            <a:xfrm>
              <a:off x="5282906" y="1693827"/>
              <a:ext cx="57533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</a:rPr>
                <a:t>a-C/Cu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2D4777-8682-4316-B18C-BDF46DFEF1FA}"/>
                </a:ext>
              </a:extLst>
            </p:cNvPr>
            <p:cNvSpPr txBox="1"/>
            <p:nvPr/>
          </p:nvSpPr>
          <p:spPr>
            <a:xfrm>
              <a:off x="1175726" y="1708482"/>
              <a:ext cx="57533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</a:rPr>
                <a:t>Cu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ESD threshold at 15 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B79CC2-66CF-4FCD-999C-3A8084B0F8C8}"/>
              </a:ext>
            </a:extLst>
          </p:cNvPr>
          <p:cNvSpPr/>
          <p:nvPr/>
        </p:nvSpPr>
        <p:spPr>
          <a:xfrm>
            <a:off x="309133" y="682995"/>
            <a:ext cx="53190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/>
              <a:t> </a:t>
            </a:r>
            <a:r>
              <a:rPr lang="en-US" sz="1400" dirty="0"/>
              <a:t>Desorption threshold is at ~ 10 eV for H</a:t>
            </a:r>
            <a:r>
              <a:rPr lang="en-US" sz="1400" baseline="-25000" dirty="0"/>
              <a:t>2</a:t>
            </a:r>
            <a:r>
              <a:rPr lang="en-US" sz="1400" dirty="0"/>
              <a:t> from Cu and </a:t>
            </a:r>
            <a:r>
              <a:rPr lang="en-US" sz="1400" baseline="30000" dirty="0"/>
              <a:t>13</a:t>
            </a:r>
            <a:r>
              <a:rPr lang="en-US" sz="1400" dirty="0"/>
              <a:t>CO</a:t>
            </a:r>
            <a:r>
              <a:rPr lang="en-US" sz="1400" baseline="-25000" dirty="0"/>
              <a:t>2</a:t>
            </a:r>
            <a:r>
              <a:rPr lang="en-US" sz="1400" dirty="0"/>
              <a:t> ice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400" dirty="0"/>
              <a:t> </a:t>
            </a:r>
            <a:r>
              <a:rPr lang="en-US" sz="1400" baseline="30000" dirty="0"/>
              <a:t>13</a:t>
            </a:r>
            <a:r>
              <a:rPr lang="en-US" sz="1400" dirty="0"/>
              <a:t>CO</a:t>
            </a:r>
            <a:r>
              <a:rPr lang="en-US" sz="1400" baseline="-25000" dirty="0"/>
              <a:t>2</a:t>
            </a:r>
            <a:r>
              <a:rPr lang="en-US" sz="1400" dirty="0"/>
              <a:t> dissociates into </a:t>
            </a:r>
            <a:r>
              <a:rPr lang="en-US" sz="1400" baseline="30000" dirty="0"/>
              <a:t>13</a:t>
            </a:r>
            <a:r>
              <a:rPr lang="en-US" sz="1400" dirty="0"/>
              <a:t>CO under electron irradiation</a:t>
            </a:r>
            <a:endParaRPr lang="en-GB" sz="1400" dirty="0"/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9D5E6B31-B4A2-4849-9778-708661659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952" y="4931089"/>
            <a:ext cx="3439750" cy="26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06" tIns="40853" rIns="81706" bIns="40853">
            <a:spAutoFit/>
          </a:bodyPr>
          <a:lstStyle/>
          <a:p>
            <a:r>
              <a:rPr lang="en-GB" sz="1200" dirty="0">
                <a:cs typeface="Times New Roman" pitchFamily="18" charset="0"/>
              </a:rPr>
              <a:t>M. Haubner et al. EVC-16, Marseille, Nov. 2021</a:t>
            </a:r>
            <a:r>
              <a:rPr lang="en-GB" sz="1200" dirty="0"/>
              <a:t> </a:t>
            </a:r>
            <a:endParaRPr lang="en-US" sz="1200" dirty="0"/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2A44C998-EA94-4982-AE48-BB2E15145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66" y="4931089"/>
            <a:ext cx="36053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M. Haubner et al, Int. Conf. Thin Films &amp; Joint Vac. Conf., Praha, Nov. 2020.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2119" y="5482382"/>
            <a:ext cx="8730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buClr>
                <a:srgbClr val="00CC99"/>
              </a:buClr>
            </a:pPr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Electron with energy &lt; 10 eV (e.g. secondary electrons), do not stimulate molecular desorption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1087B-D924-4482-823A-FE8A0DE85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0EFD0-FFDE-45F3-B41A-21772CA9C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337EED-BD4D-42A1-B70E-6152B6EA73B0}"/>
              </a:ext>
            </a:extLst>
          </p:cNvPr>
          <p:cNvGrpSpPr/>
          <p:nvPr/>
        </p:nvGrpSpPr>
        <p:grpSpPr>
          <a:xfrm>
            <a:off x="5053216" y="1767592"/>
            <a:ext cx="3482340" cy="2880792"/>
            <a:chOff x="3557368" y="2930752"/>
            <a:chExt cx="3482340" cy="288079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98D3A5-305B-434F-8340-7B12A65B38A6}"/>
                </a:ext>
              </a:extLst>
            </p:cNvPr>
            <p:cNvGrpSpPr/>
            <p:nvPr/>
          </p:nvGrpSpPr>
          <p:grpSpPr>
            <a:xfrm>
              <a:off x="3557368" y="2930752"/>
              <a:ext cx="3482340" cy="2880792"/>
              <a:chOff x="5702323" y="1040456"/>
              <a:chExt cx="3069398" cy="253918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1116C5B-5514-43F2-AF90-DC9C56551C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3" t="7026" r="-1205"/>
              <a:stretch/>
            </p:blipFill>
            <p:spPr>
              <a:xfrm>
                <a:off x="5702323" y="1040456"/>
                <a:ext cx="3069398" cy="253918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15638D-6A87-4E05-ACDC-2D057C5555C5}"/>
                  </a:ext>
                </a:extLst>
              </p:cNvPr>
              <p:cNvSpPr txBox="1"/>
              <p:nvPr/>
            </p:nvSpPr>
            <p:spPr>
              <a:xfrm>
                <a:off x="7577319" y="2220824"/>
                <a:ext cx="659549" cy="5696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>
                    <a:solidFill>
                      <a:srgbClr val="1D891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Parent</a:t>
                </a:r>
              </a:p>
              <a:p>
                <a:pPr algn="ctr"/>
                <a:r>
                  <a:rPr lang="en-US" sz="2000" baseline="30000" dirty="0">
                    <a:solidFill>
                      <a:srgbClr val="1D891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  <a:r>
                  <a:rPr lang="en-US" sz="2000" dirty="0">
                    <a:solidFill>
                      <a:srgbClr val="1D891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</a:t>
                </a:r>
                <a:r>
                  <a:rPr lang="en-US" sz="2000" b="1" baseline="-25000" dirty="0">
                    <a:solidFill>
                      <a:srgbClr val="1D891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en-GB" sz="2000" b="1" baseline="-25000" dirty="0">
                  <a:solidFill>
                    <a:srgbClr val="1D891D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E5BA2C-AFB5-4BE9-BA94-1D3CF7F94745}"/>
                  </a:ext>
                </a:extLst>
              </p:cNvPr>
              <p:cNvSpPr txBox="1"/>
              <p:nvPr/>
            </p:nvSpPr>
            <p:spPr>
              <a:xfrm>
                <a:off x="7200961" y="1269992"/>
                <a:ext cx="873578" cy="5696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aseline="30000" dirty="0">
                    <a:solidFill>
                      <a:srgbClr val="1E9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  <a:r>
                  <a:rPr lang="en-US" sz="2000" dirty="0">
                    <a:solidFill>
                      <a:srgbClr val="1E9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 </a:t>
                </a:r>
                <a:br>
                  <a:rPr lang="en-US" sz="2000" dirty="0">
                    <a:solidFill>
                      <a:srgbClr val="1E9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600" i="1" dirty="0">
                    <a:solidFill>
                      <a:srgbClr val="1E9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Fragment</a:t>
                </a:r>
                <a:endParaRPr lang="en-GB" sz="2000" i="1" baseline="-25000" dirty="0">
                  <a:solidFill>
                    <a:srgbClr val="1E90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BD1D1D-8051-41BB-85C6-2F8959F3E4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4075" y="3788166"/>
              <a:ext cx="0" cy="477533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D1EA2E-328C-481A-9B7B-5D83BA799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" b="105"/>
          <a:stretch/>
        </p:blipFill>
        <p:spPr>
          <a:xfrm>
            <a:off x="681061" y="1465246"/>
            <a:ext cx="4049533" cy="33675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2D1AF6-18B1-4DCC-9B6B-564C140FEB3F}"/>
              </a:ext>
            </a:extLst>
          </p:cNvPr>
          <p:cNvSpPr txBox="1"/>
          <p:nvPr/>
        </p:nvSpPr>
        <p:spPr>
          <a:xfrm>
            <a:off x="4100202" y="1701934"/>
            <a:ext cx="43633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endParaRPr lang="en-GB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207413" y="6356351"/>
            <a:ext cx="479387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F382CD8A-0A5B-4AE2-89AE-374FC8E42C3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2844" y="3868"/>
            <a:ext cx="8415366" cy="76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4" rIns="91430" bIns="45714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400" b="1" dirty="0">
                <a:solidFill>
                  <a:srgbClr val="3366FF"/>
                </a:solidFill>
              </a:rPr>
              <a:t>Electron interaction with condensed H</a:t>
            </a:r>
            <a:r>
              <a:rPr lang="en-GB" sz="2400" b="1" baseline="-25000" dirty="0">
                <a:solidFill>
                  <a:srgbClr val="3366FF"/>
                </a:solidFill>
              </a:rPr>
              <a:t>2</a:t>
            </a:r>
            <a:r>
              <a:rPr lang="en-GB" sz="2400" b="1" dirty="0">
                <a:solidFill>
                  <a:srgbClr val="3366FF"/>
                </a:solidFill>
              </a:rPr>
              <a:t>O</a:t>
            </a: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sz="2000" dirty="0"/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242747" y="4906010"/>
            <a:ext cx="4118426" cy="41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050" dirty="0">
                <a:latin typeface="+mn-lt"/>
                <a:cs typeface="Times New Roman" charset="0"/>
              </a:rPr>
              <a:t>R. Dupuy et al. J. Appl. Phys. 128, 175304 (2020)</a:t>
            </a:r>
          </a:p>
          <a:p>
            <a:pPr algn="ctr"/>
            <a:r>
              <a:rPr lang="en-GB" altLang="en-US" sz="1050" dirty="0">
                <a:latin typeface="+mn-lt"/>
                <a:cs typeface="Times New Roman" charset="0"/>
              </a:rPr>
              <a:t>R. Dupuy. PhD Thesis, Sorbonne University, Paris, October 2019.</a:t>
            </a:r>
            <a:endParaRPr lang="en-US" altLang="en-US" sz="1050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F56C3D-8387-4AFB-990B-25B860369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507" y="914445"/>
            <a:ext cx="3339549" cy="4485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ED4DC6-2CE9-4EA9-A890-56B9B6002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58" y="1701511"/>
            <a:ext cx="5130750" cy="32044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CCF1D3-5DEE-432E-8F86-FCFDA329F1BE}"/>
              </a:ext>
            </a:extLst>
          </p:cNvPr>
          <p:cNvSpPr/>
          <p:nvPr/>
        </p:nvSpPr>
        <p:spPr>
          <a:xfrm>
            <a:off x="142844" y="617366"/>
            <a:ext cx="89096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/>
              <a:t> Yield ~ 0.1 molecule/e, temperature independent  for compact, porous amorphous and crystalline water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sz="14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/>
              <a:t> </a:t>
            </a:r>
            <a:r>
              <a:rPr lang="en-US" sz="1400" dirty="0"/>
              <a:t>H</a:t>
            </a:r>
            <a:r>
              <a:rPr lang="en-US" sz="1400" baseline="-25000" dirty="0"/>
              <a:t>2</a:t>
            </a:r>
            <a:r>
              <a:rPr lang="en-US" sz="1400" dirty="0"/>
              <a:t>O desorbs contemporary with H</a:t>
            </a:r>
            <a:r>
              <a:rPr lang="en-US" sz="1400" baseline="-25000" dirty="0"/>
              <a:t>2</a:t>
            </a:r>
            <a:r>
              <a:rPr lang="en-US" sz="1400" dirty="0"/>
              <a:t> and O</a:t>
            </a:r>
            <a:r>
              <a:rPr lang="en-US" sz="1400" baseline="-25000" dirty="0"/>
              <a:t>2</a:t>
            </a:r>
            <a:endParaRPr lang="en-GB" sz="1400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42844" y="5590560"/>
            <a:ext cx="8730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buClr>
                <a:srgbClr val="00CC99"/>
              </a:buClr>
            </a:pPr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Specific studies shall be conducted for physisorbed/condensed molecules  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011060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00CC99"/>
                </a:solidFill>
              </a:rPr>
              <a:t>D. Interaction with photons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D19D-DADE-4C11-AB56-EAD613600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2A17D-4C00-4AD9-920E-6CB07EF6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25FAF2-01F2-41E4-B27A-EF0798798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BEP electron storage ring</a:t>
            </a:r>
            <a:endParaRPr lang="en-GB" dirty="0"/>
          </a:p>
        </p:txBody>
      </p:sp>
      <p:pic>
        <p:nvPicPr>
          <p:cNvPr id="10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95" y="622231"/>
            <a:ext cx="3854293" cy="2890720"/>
          </a:xfrm>
          <a:prstGeom prst="rect">
            <a:avLst/>
          </a:prstGeom>
        </p:spPr>
      </p:pic>
      <p:graphicFrame>
        <p:nvGraphicFramePr>
          <p:cNvPr id="11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143604"/>
              </p:ext>
            </p:extLst>
          </p:nvPr>
        </p:nvGraphicFramePr>
        <p:xfrm>
          <a:off x="1645920" y="3651540"/>
          <a:ext cx="6138226" cy="224332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596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96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1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Parameter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min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nominal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max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 [MeV]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390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899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Beam current [A]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Bending magnet radii [mm]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1280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SR critical energy [eV]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12,5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1250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SR flux [ph/mrad/s]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1.1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10</a:t>
                      </a:r>
                      <a:r>
                        <a:rPr lang="en-US" sz="1400" baseline="30000" dirty="0">
                          <a:effectLst/>
                        </a:rPr>
                        <a:t>15</a:t>
                      </a:r>
                      <a:endParaRPr lang="ru-RU" sz="12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1.5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10</a:t>
                      </a:r>
                      <a:r>
                        <a:rPr lang="en-US" sz="1400" baseline="30000" dirty="0">
                          <a:effectLst/>
                        </a:rPr>
                        <a:t>16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4,7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10</a:t>
                      </a:r>
                      <a:r>
                        <a:rPr lang="en-US" sz="1400" baseline="30000" dirty="0">
                          <a:effectLst/>
                        </a:rPr>
                        <a:t>15</a:t>
                      </a:r>
                      <a:endParaRPr lang="ru-RU" sz="12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SR power [W/mrad]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0.009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0.045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SR vertical divergence</a:t>
                      </a:r>
                      <a:r>
                        <a:rPr lang="en-US" sz="1600" baseline="0" dirty="0">
                          <a:effectLst/>
                        </a:rPr>
                        <a:t> at </a:t>
                      </a:r>
                      <a:r>
                        <a:rPr lang="en-US" sz="1600" baseline="0" dirty="0" err="1">
                          <a:effectLst/>
                        </a:rPr>
                        <a:t>Ec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[mrad]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8599" y="910841"/>
            <a:ext cx="4541995" cy="2596311"/>
          </a:xfrm>
          <a:prstGeom prst="rect">
            <a:avLst/>
          </a:prstGeom>
          <a:noFill/>
        </p:spPr>
        <p:txBody>
          <a:bodyPr wrap="square" lIns="102321" tIns="51161" rIns="102321" bIns="51161" rtlCol="0">
            <a:spAutoFit/>
          </a:bodyPr>
          <a:lstStyle/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/>
              <a:t> E</a:t>
            </a:r>
            <a:r>
              <a:rPr lang="en-GB" baseline="-25000" dirty="0"/>
              <a:t>c</a:t>
            </a:r>
            <a:r>
              <a:rPr lang="en-GB" dirty="0"/>
              <a:t> = 100 eV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US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US" dirty="0"/>
              <a:t> With scans at critical energy of:</a:t>
            </a:r>
          </a:p>
          <a:p>
            <a:pPr marL="457200" lvl="2" algn="just">
              <a:buClr>
                <a:srgbClr val="00CC99"/>
              </a:buClr>
            </a:pPr>
            <a:r>
              <a:rPr lang="en-US" dirty="0"/>
              <a:t>12.5, 25, 50, 200, 400, 800, 1250 eV</a:t>
            </a:r>
            <a:endParaRPr lang="en-GB" dirty="0"/>
          </a:p>
          <a:p>
            <a:pPr marL="0" lvl="1" algn="just">
              <a:buClr>
                <a:srgbClr val="00CC99"/>
              </a:buClr>
            </a:pPr>
            <a:endParaRPr lang="en-US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US" dirty="0"/>
              <a:t> 13 mrad incidence angle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US" dirty="0">
              <a:solidFill>
                <a:srgbClr val="FF3399"/>
              </a:solidFill>
            </a:endParaRP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3399"/>
                </a:solidFill>
              </a:rPr>
              <a:t> </a:t>
            </a:r>
            <a:r>
              <a:rPr lang="en-US" dirty="0"/>
              <a:t>Accumulated dose 10 </a:t>
            </a:r>
            <a:r>
              <a:rPr lang="en-US" baseline="30000" dirty="0"/>
              <a:t>23</a:t>
            </a:r>
            <a:r>
              <a:rPr lang="en-US" dirty="0"/>
              <a:t> </a:t>
            </a:r>
            <a:r>
              <a:rPr lang="en-US" dirty="0" err="1"/>
              <a:t>ph</a:t>
            </a:r>
            <a:r>
              <a:rPr lang="en-US" dirty="0"/>
              <a:t>/m</a:t>
            </a:r>
            <a:endParaRPr lang="en-GB" dirty="0"/>
          </a:p>
          <a:p>
            <a:pPr marL="0" lvl="1" algn="just">
              <a:buClr>
                <a:srgbClr val="00CC99"/>
              </a:buClr>
            </a:pPr>
            <a:r>
              <a:rPr lang="en-US" dirty="0">
                <a:solidFill>
                  <a:srgbClr val="FF3399"/>
                </a:solidFill>
              </a:rPr>
              <a:t>  </a:t>
            </a:r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rgbClr val="FF3399"/>
                </a:solidFill>
              </a:rPr>
              <a:t>one year for IT of HL-LHC </a:t>
            </a:r>
            <a:endParaRPr lang="en-GB" dirty="0">
              <a:solidFill>
                <a:srgbClr val="FF3399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145" y="25417"/>
            <a:ext cx="786431" cy="533173"/>
          </a:xfrm>
          <a:prstGeom prst="rect">
            <a:avLst/>
          </a:prstGeom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809767" y="5894868"/>
            <a:ext cx="5841654" cy="27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200" dirty="0">
                <a:latin typeface="+mn-lt"/>
                <a:cs typeface="Times New Roman" charset="0"/>
              </a:rPr>
              <a:t>A. </a:t>
            </a:r>
            <a:r>
              <a:rPr lang="en-GB" altLang="en-US" sz="1200" dirty="0" err="1">
                <a:latin typeface="+mn-lt"/>
                <a:cs typeface="Times New Roman" charset="0"/>
              </a:rPr>
              <a:t>Krasnov</a:t>
            </a:r>
            <a:r>
              <a:rPr lang="en-GB" altLang="en-US" sz="1200" dirty="0">
                <a:latin typeface="+mn-lt"/>
                <a:cs typeface="Times New Roman" charset="0"/>
              </a:rPr>
              <a:t> et al. 8th HL-LHC Collaboration Meeting, CERN, 15-18th October 2018 </a:t>
            </a:r>
            <a:endParaRPr lang="en-US" alt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801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>
                <a:solidFill>
                  <a:srgbClr val="3366FF"/>
                </a:solidFill>
              </a:rPr>
              <a:t>“Thick” aC  coating in HL-LHC Inner Triplets (IT)</a:t>
            </a:r>
            <a:endParaRPr lang="fr-FR" sz="2800" b="1" dirty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360" y="799837"/>
            <a:ext cx="87952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/>
              <a:t>Long term irradiation </a:t>
            </a:r>
            <a:r>
              <a:rPr lang="en-GB" dirty="0"/>
              <a:t>reduce PSD by ~ 10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/>
              <a:t> With 12.5 eV critical </a:t>
            </a:r>
            <a:r>
              <a:rPr lang="en-US" sz="1600" dirty="0" smtClean="0"/>
              <a:t>energy at 13 mrad incidence </a:t>
            </a:r>
            <a:endParaRPr lang="en-US" sz="16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US" sz="1600" dirty="0"/>
              <a:t> PSD at 10</a:t>
            </a:r>
            <a:r>
              <a:rPr lang="en-US" sz="1600" baseline="30000" dirty="0"/>
              <a:t>23</a:t>
            </a:r>
            <a:r>
              <a:rPr lang="en-US" sz="1600" dirty="0"/>
              <a:t> </a:t>
            </a:r>
            <a:r>
              <a:rPr lang="en-US" sz="1600" dirty="0" err="1"/>
              <a:t>ph</a:t>
            </a:r>
            <a:r>
              <a:rPr lang="en-US" sz="1600" dirty="0"/>
              <a:t>/m</a:t>
            </a:r>
          </a:p>
          <a:p>
            <a:pPr lvl="1"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 lvl="1"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 lvl="1"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 lvl="1">
              <a:buClr>
                <a:srgbClr val="00CC99"/>
              </a:buClr>
              <a:buFontTx/>
              <a:buChar char="•"/>
            </a:pPr>
            <a:endParaRPr lang="en-GB" sz="1600" dirty="0"/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CC99"/>
              </a:buClr>
              <a:buFontTx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CC99"/>
              </a:buClr>
              <a:buFontTx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US" dirty="0"/>
              <a:t> Forward reflectivity = 1.3 %   (Cu &gt; 75 %)</a:t>
            </a:r>
            <a:endParaRPr lang="en-GB" dirty="0"/>
          </a:p>
          <a:p>
            <a:pPr>
              <a:buClr>
                <a:srgbClr val="00CC99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141874"/>
              </p:ext>
            </p:extLst>
          </p:nvPr>
        </p:nvGraphicFramePr>
        <p:xfrm>
          <a:off x="1999488" y="2755915"/>
          <a:ext cx="3852000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63000">
                  <a:extLst>
                    <a:ext uri="{9D8B030D-6E8A-4147-A177-3AD203B41FA5}">
                      <a16:colId xmlns:a16="http://schemas.microsoft.com/office/drawing/2014/main" val="1329724103"/>
                    </a:ext>
                  </a:extLst>
                </a:gridCol>
                <a:gridCol w="963000">
                  <a:extLst>
                    <a:ext uri="{9D8B030D-6E8A-4147-A177-3AD203B41FA5}">
                      <a16:colId xmlns:a16="http://schemas.microsoft.com/office/drawing/2014/main" val="2208315819"/>
                    </a:ext>
                  </a:extLst>
                </a:gridCol>
                <a:gridCol w="963000">
                  <a:extLst>
                    <a:ext uri="{9D8B030D-6E8A-4147-A177-3AD203B41FA5}">
                      <a16:colId xmlns:a16="http://schemas.microsoft.com/office/drawing/2014/main" val="607217007"/>
                    </a:ext>
                  </a:extLst>
                </a:gridCol>
                <a:gridCol w="963000">
                  <a:extLst>
                    <a:ext uri="{9D8B030D-6E8A-4147-A177-3AD203B41FA5}">
                      <a16:colId xmlns:a16="http://schemas.microsoft.com/office/drawing/2014/main" val="10137383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r>
                        <a:rPr lang="en-US" baseline="-25000" dirty="0"/>
                        <a:t>2</a:t>
                      </a:r>
                      <a:endParaRPr lang="en-GB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</a:t>
                      </a:r>
                      <a:r>
                        <a:rPr lang="en-US" baseline="-25000" dirty="0"/>
                        <a:t>4</a:t>
                      </a:r>
                      <a:endParaRPr lang="en-GB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</a:t>
                      </a:r>
                      <a:r>
                        <a:rPr lang="en-US" baseline="-25000" dirty="0"/>
                        <a:t>2</a:t>
                      </a:r>
                      <a:endParaRPr lang="en-GB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6853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1 10</a:t>
                      </a:r>
                      <a:r>
                        <a:rPr lang="en-US" baseline="30000" dirty="0"/>
                        <a:t>-5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 1 10</a:t>
                      </a:r>
                      <a:r>
                        <a:rPr lang="en-US" baseline="30000" dirty="0"/>
                        <a:t>-6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8 10</a:t>
                      </a:r>
                      <a:r>
                        <a:rPr lang="en-US" baseline="30000" dirty="0"/>
                        <a:t>-6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1 10</a:t>
                      </a:r>
                      <a:r>
                        <a:rPr lang="en-US" baseline="30000" dirty="0"/>
                        <a:t>-6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3433992"/>
                  </a:ext>
                </a:extLst>
              </a:tr>
            </a:tbl>
          </a:graphicData>
        </a:graphic>
      </p:graphicFrame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768080" y="4547131"/>
            <a:ext cx="5538494" cy="27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200" dirty="0">
                <a:latin typeface="+mj-lt"/>
                <a:cs typeface="Times New Roman" charset="0"/>
              </a:rPr>
              <a:t>A. </a:t>
            </a:r>
            <a:r>
              <a:rPr lang="en-GB" altLang="en-US" sz="1200" dirty="0" err="1">
                <a:latin typeface="+mj-lt"/>
                <a:cs typeface="Times New Roman" charset="0"/>
              </a:rPr>
              <a:t>Krasnov</a:t>
            </a:r>
            <a:r>
              <a:rPr lang="en-GB" altLang="en-US" sz="1200" dirty="0">
                <a:latin typeface="+mj-lt"/>
                <a:cs typeface="Times New Roman" charset="0"/>
              </a:rPr>
              <a:t> et al. Int. Vac. Congress, IVC-21, Malmoe, Sweden, 1-5 July 2019, </a:t>
            </a:r>
            <a:endParaRPr lang="en-US" altLang="en-US" sz="12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A58BC4-38D7-42BD-B2B6-2443D9125AD2}"/>
              </a:ext>
            </a:extLst>
          </p:cNvPr>
          <p:cNvSpPr/>
          <p:nvPr/>
        </p:nvSpPr>
        <p:spPr>
          <a:xfrm>
            <a:off x="1373244" y="5202590"/>
            <a:ext cx="6796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buClr>
                <a:srgbClr val="00CC99"/>
              </a:buClr>
            </a:pPr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Minor contribution of beam-gas background to the experiment</a:t>
            </a:r>
            <a:endParaRPr lang="en-GB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1. </a:t>
            </a:r>
            <a:r>
              <a:rPr lang="en-GB" sz="4000" dirty="0">
                <a:solidFill>
                  <a:srgbClr val="FF0066"/>
                </a:solidFill>
              </a:rPr>
              <a:t>HL-LHC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3. </a:t>
            </a:r>
            <a:r>
              <a:rPr lang="en-GB" sz="4000" dirty="0">
                <a:solidFill>
                  <a:srgbClr val="FF0066"/>
                </a:solidFill>
              </a:rPr>
              <a:t>a-C characterisation </a:t>
            </a:r>
          </a:p>
          <a:p>
            <a:pPr algn="ctr"/>
            <a:r>
              <a:rPr lang="en-GB" sz="4000" dirty="0">
                <a:solidFill>
                  <a:srgbClr val="FF0066"/>
                </a:solidFill>
              </a:rPr>
              <a:t>with proton beams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00CC99"/>
                </a:solidFill>
              </a:rPr>
              <a:t>A. Room temperature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2CD8A-0A5B-4AE2-89AE-374FC8E42C3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Vacuum pilot sector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11470"/>
            <a:ext cx="8765125" cy="1765315"/>
          </a:xfrm>
          <a:prstGeom prst="rect">
            <a:avLst/>
          </a:prstGeom>
          <a:noFill/>
        </p:spPr>
        <p:txBody>
          <a:bodyPr wrap="square" lIns="102321" tIns="51161" rIns="102321" bIns="51161" rtlCol="0">
            <a:spAutoFit/>
          </a:bodyPr>
          <a:lstStyle/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/>
              <a:t> Total and partial pressure, photoelectron current, electron cloud flux pick-ups, calorimetry etc. for </a:t>
            </a:r>
            <a:r>
              <a:rPr lang="en-GB" dirty="0">
                <a:solidFill>
                  <a:srgbClr val="FF3399"/>
                </a:solidFill>
              </a:rPr>
              <a:t>electron cloud </a:t>
            </a:r>
            <a:r>
              <a:rPr lang="en-GB" dirty="0"/>
              <a:t>characterisation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  <a:p>
            <a:pPr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/>
              <a:t> Liners can be modified : Cu, NEG, a-C coating, laser treated samples etc.</a:t>
            </a:r>
          </a:p>
          <a:p>
            <a:pPr lvl="1" algn="just">
              <a:buClr>
                <a:srgbClr val="00CC99"/>
              </a:buClr>
            </a:pPr>
            <a:endParaRPr lang="en-GB" dirty="0"/>
          </a:p>
          <a:p>
            <a:pPr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641862" y="3009179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VQM</a:t>
            </a:r>
          </a:p>
        </p:txBody>
      </p:sp>
      <p:pic>
        <p:nvPicPr>
          <p:cNvPr id="6" name="Picture 5" descr="Brooks Granville-Phillips 835 Vacuum Quality Monitor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6379" y="2346440"/>
            <a:ext cx="827866" cy="60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0233" y="2448095"/>
            <a:ext cx="520110" cy="56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77729" y="2975071"/>
            <a:ext cx="425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BA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75094" y="3561623"/>
            <a:ext cx="920867" cy="813552"/>
            <a:chOff x="1245690" y="1650937"/>
            <a:chExt cx="2011861" cy="187396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5690" y="1650937"/>
              <a:ext cx="2011861" cy="187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685927" y="1714500"/>
              <a:ext cx="447874" cy="40005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" name="Oval 11"/>
            <p:cNvSpPr/>
            <p:nvPr/>
          </p:nvSpPr>
          <p:spPr>
            <a:xfrm>
              <a:off x="2229130" y="2131695"/>
              <a:ext cx="447874" cy="40005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3" name="Oval 12"/>
            <p:cNvSpPr/>
            <p:nvPr/>
          </p:nvSpPr>
          <p:spPr>
            <a:xfrm>
              <a:off x="2005193" y="2688209"/>
              <a:ext cx="447874" cy="4000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095540" y="4375175"/>
            <a:ext cx="117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/>
              <a:t>Heat</a:t>
            </a:r>
            <a:r>
              <a:rPr lang="fr-FR" dirty="0"/>
              <a:t> </a:t>
            </a:r>
            <a:r>
              <a:rPr lang="fr-FR" dirty="0" err="1"/>
              <a:t>load</a:t>
            </a:r>
            <a:endParaRPr lang="fr-FR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0710" y="4817292"/>
            <a:ext cx="1425473" cy="71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746521" y="5584373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Electron collection</a:t>
            </a:r>
          </a:p>
        </p:txBody>
      </p:sp>
      <p:pic>
        <p:nvPicPr>
          <p:cNvPr id="19" name="Picture 18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1999786"/>
            <a:ext cx="6376134" cy="4079807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3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207413" y="6356351"/>
            <a:ext cx="479387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F382CD8A-0A5B-4AE2-89AE-374FC8E42C3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3868"/>
            <a:ext cx="9144000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4" rIns="91430" bIns="45714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400" b="1" dirty="0">
                <a:solidFill>
                  <a:srgbClr val="3366FF"/>
                </a:solidFill>
              </a:rPr>
              <a:t>The LHC Vacuum Pilot Sector at RT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2607D8-5037-4A54-A48B-495CACD784B9}"/>
              </a:ext>
            </a:extLst>
          </p:cNvPr>
          <p:cNvSpPr txBox="1"/>
          <p:nvPr/>
        </p:nvSpPr>
        <p:spPr>
          <a:xfrm>
            <a:off x="2570586" y="5789014"/>
            <a:ext cx="4002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B. Henrist et al. Proc. of IPAC 2014, Dresden, Germany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EEA6A2-E67F-47AD-ACFA-89570A3C8B01}"/>
              </a:ext>
            </a:extLst>
          </p:cNvPr>
          <p:cNvSpPr/>
          <p:nvPr/>
        </p:nvSpPr>
        <p:spPr>
          <a:xfrm>
            <a:off x="278701" y="527082"/>
            <a:ext cx="499207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/>
              <a:t> LHC Long Straight Section, LSS 8L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/>
              <a:t> Field free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/>
              <a:t> Room temperature ex-changeable liners,  1.3 m long, ID 80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/>
              <a:t> Diagnostics (electron, gauges, analysers, calorimeters etc.)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2A4C1F-80A9-4812-B8FB-76980E365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57" y="1461523"/>
            <a:ext cx="7818539" cy="21453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62AF86-908C-4889-B776-E6A6B9CA1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1" y="3801402"/>
            <a:ext cx="3108361" cy="14627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183DB7-0AA1-47D5-8188-2971C9E91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046" y="3682508"/>
            <a:ext cx="1997087" cy="19002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AE7FC9-C424-43FD-B3A4-2A5628FD5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117" y="3761905"/>
            <a:ext cx="3399542" cy="15417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84448" y="6387740"/>
            <a:ext cx="4160520" cy="345126"/>
          </a:xfrm>
        </p:spPr>
        <p:txBody>
          <a:bodyPr/>
          <a:lstStyle/>
          <a:p>
            <a:r>
              <a:rPr lang="en-GB" dirty="0"/>
              <a:t>Amorphous carbon coating qualifications for the HL-LHC vacuum system, V. Baglin,  </a:t>
            </a:r>
            <a:r>
              <a:rPr lang="en-GB" dirty="0" err="1"/>
              <a:t>Ecloud</a:t>
            </a:r>
            <a:r>
              <a:rPr lang="en-GB" dirty="0"/>
              <a:t> 2022, Isola </a:t>
            </a:r>
            <a:r>
              <a:rPr lang="en-GB" dirty="0" err="1"/>
              <a:t>d'Elba</a:t>
            </a:r>
            <a:r>
              <a:rPr lang="en-GB" dirty="0"/>
              <a:t>   25 September 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3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207413" y="6356351"/>
            <a:ext cx="479387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F382CD8A-0A5B-4AE2-89AE-374FC8E42C3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2843" y="3868"/>
            <a:ext cx="8909653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4" rIns="91430" bIns="45714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400" b="1" dirty="0">
                <a:solidFill>
                  <a:srgbClr val="3366FF"/>
                </a:solidFill>
              </a:rPr>
              <a:t>Electron Cloud (EC) signatures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2607D8-5037-4A54-A48B-495CACD784B9}"/>
              </a:ext>
            </a:extLst>
          </p:cNvPr>
          <p:cNvSpPr txBox="1"/>
          <p:nvPr/>
        </p:nvSpPr>
        <p:spPr>
          <a:xfrm>
            <a:off x="1974516" y="5862852"/>
            <a:ext cx="4612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E. Buratin. PhD Thesis 8571, EPFL, Lausanne, December 2020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C31A24-7042-46B2-81F4-749FCC5C1086}"/>
              </a:ext>
            </a:extLst>
          </p:cNvPr>
          <p:cNvSpPr/>
          <p:nvPr/>
        </p:nvSpPr>
        <p:spPr>
          <a:xfrm>
            <a:off x="3481312" y="565129"/>
            <a:ext cx="2406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CC99"/>
              </a:buClr>
              <a:buFontTx/>
              <a:buChar char="•"/>
            </a:pPr>
            <a:r>
              <a:rPr lang="en-GB" sz="1400" dirty="0"/>
              <a:t> Multipacting threshold with</a:t>
            </a:r>
          </a:p>
          <a:p>
            <a:pPr algn="ctr">
              <a:buClr>
                <a:srgbClr val="00CC99"/>
              </a:buClr>
            </a:pPr>
            <a:r>
              <a:rPr lang="en-GB" sz="1400" dirty="0"/>
              <a:t> bunch population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565CDB-9DF4-406D-B9F6-3F1C01B2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007" y="1013159"/>
            <a:ext cx="2942913" cy="2230701"/>
          </a:xfrm>
          <a:prstGeom prst="rect">
            <a:avLst/>
          </a:prstGeom>
        </p:spPr>
      </p:pic>
      <p:pic>
        <p:nvPicPr>
          <p:cNvPr id="24" name="Picture 23" descr="Z:\eburatin\THESIS PHD!!!\image thesis\3_scope_a.png">
            <a:extLst>
              <a:ext uri="{FF2B5EF4-FFF2-40B4-BE49-F238E27FC236}">
                <a16:creationId xmlns:a16="http://schemas.microsoft.com/office/drawing/2014/main" id="{84306102-4498-47F3-A28F-5DF6449AC56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" y="3688990"/>
            <a:ext cx="3120733" cy="218958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6ED43F8-D378-4D9C-9CF5-BC692221342E}"/>
              </a:ext>
            </a:extLst>
          </p:cNvPr>
          <p:cNvSpPr/>
          <p:nvPr/>
        </p:nvSpPr>
        <p:spPr>
          <a:xfrm>
            <a:off x="6195735" y="530585"/>
            <a:ext cx="2629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CC99"/>
              </a:buClr>
              <a:buFontTx/>
              <a:buChar char="•"/>
            </a:pPr>
            <a:r>
              <a:rPr lang="en-GB" sz="1400" dirty="0"/>
              <a:t> Energy spectrum </a:t>
            </a:r>
          </a:p>
          <a:p>
            <a:pPr algn="ctr">
              <a:buClr>
                <a:srgbClr val="00CC99"/>
              </a:buClr>
            </a:pPr>
            <a:r>
              <a:rPr lang="en-GB" sz="1400" dirty="0"/>
              <a:t>(</a:t>
            </a:r>
            <a:r>
              <a:rPr lang="en-GB" sz="1400" dirty="0" err="1"/>
              <a:t>secondaries+beam</a:t>
            </a:r>
            <a:r>
              <a:rPr lang="en-GB" sz="1400" dirty="0"/>
              <a:t> kicked e</a:t>
            </a:r>
            <a:r>
              <a:rPr lang="en-GB" sz="1400" baseline="30000" dirty="0"/>
              <a:t>-</a:t>
            </a:r>
            <a:r>
              <a:rPr lang="en-GB" sz="1400" dirty="0"/>
              <a:t>)</a:t>
            </a:r>
          </a:p>
        </p:txBody>
      </p:sp>
      <p:pic>
        <p:nvPicPr>
          <p:cNvPr id="43" name="Picture 42" descr="Z:\eburatin\THESIS PHD!!!\image thesis\3_scope_d.png">
            <a:extLst>
              <a:ext uri="{FF2B5EF4-FFF2-40B4-BE49-F238E27FC236}">
                <a16:creationId xmlns:a16="http://schemas.microsoft.com/office/drawing/2014/main" id="{1ACA0CFD-AA34-46E1-96F3-488AF859A2C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86" y="3676491"/>
            <a:ext cx="2824079" cy="224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Z:\eburatin\THESIS PHD!!!\image thesis\3_scope_e.png">
            <a:extLst>
              <a:ext uri="{FF2B5EF4-FFF2-40B4-BE49-F238E27FC236}">
                <a16:creationId xmlns:a16="http://schemas.microsoft.com/office/drawing/2014/main" id="{A2BFF8CB-830E-47B1-9282-5D1BE28057B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27" y="3803548"/>
            <a:ext cx="2915672" cy="20693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8639BBB-73B6-4F13-A7A4-B4E98AB0606C}"/>
              </a:ext>
            </a:extLst>
          </p:cNvPr>
          <p:cNvGrpSpPr/>
          <p:nvPr/>
        </p:nvGrpSpPr>
        <p:grpSpPr>
          <a:xfrm>
            <a:off x="6047520" y="1053805"/>
            <a:ext cx="2824079" cy="2451814"/>
            <a:chOff x="6047520" y="1053805"/>
            <a:chExt cx="2824079" cy="24518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6F71AC-72A9-440A-A5C3-76EF7BFF5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7520" y="1053805"/>
              <a:ext cx="2824079" cy="245181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63299A-041A-458E-850A-8F5C12FBE60D}"/>
                </a:ext>
              </a:extLst>
            </p:cNvPr>
            <p:cNvSpPr txBox="1"/>
            <p:nvPr/>
          </p:nvSpPr>
          <p:spPr>
            <a:xfrm>
              <a:off x="7966731" y="1173868"/>
              <a:ext cx="7200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6"/>
                  </a:solidFill>
                </a:rPr>
                <a:t>Fill 4528</a:t>
              </a:r>
              <a:endParaRPr lang="en-GB" sz="105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80936072-7EBB-4D3D-90D5-5F1DDDED0FBF}"/>
              </a:ext>
            </a:extLst>
          </p:cNvPr>
          <p:cNvSpPr/>
          <p:nvPr/>
        </p:nvSpPr>
        <p:spPr>
          <a:xfrm>
            <a:off x="142843" y="3426048"/>
            <a:ext cx="8449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/>
              <a:t> Electron signal around the ring (fill 5878, 6.5 TeV): electron cloud in equilibrium, 6-8 bunches to reach it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5CD269-71D2-4EE8-B6AE-A030A49A8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31" y="972753"/>
            <a:ext cx="2992502" cy="234510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48B7220-1BC8-43FD-9AD7-A343F400936B}"/>
              </a:ext>
            </a:extLst>
          </p:cNvPr>
          <p:cNvSpPr txBox="1"/>
          <p:nvPr/>
        </p:nvSpPr>
        <p:spPr>
          <a:xfrm>
            <a:off x="1986770" y="1195463"/>
            <a:ext cx="6960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Fill 5800</a:t>
            </a:r>
            <a:endParaRPr lang="en-GB" sz="1050" dirty="0">
              <a:solidFill>
                <a:schemeClr val="accent6"/>
              </a:solidFill>
            </a:endParaRPr>
          </a:p>
        </p:txBody>
      </p:sp>
      <p:cxnSp>
        <p:nvCxnSpPr>
          <p:cNvPr id="48" name="Connettore 2 3">
            <a:extLst>
              <a:ext uri="{FF2B5EF4-FFF2-40B4-BE49-F238E27FC236}">
                <a16:creationId xmlns:a16="http://schemas.microsoft.com/office/drawing/2014/main" id="{377D9C67-0D94-4035-85C9-AAE1290F4D7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904499" y="1712930"/>
            <a:ext cx="576064" cy="11248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3399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49" name="CasellaDiTesto 4">
            <a:extLst>
              <a:ext uri="{FF2B5EF4-FFF2-40B4-BE49-F238E27FC236}">
                <a16:creationId xmlns:a16="http://schemas.microsoft.com/office/drawing/2014/main" id="{3A49B2B1-7301-4E5E-BF91-86EC2D71B574}"/>
              </a:ext>
            </a:extLst>
          </p:cNvPr>
          <p:cNvSpPr txBox="1"/>
          <p:nvPr/>
        </p:nvSpPr>
        <p:spPr>
          <a:xfrm>
            <a:off x="1655867" y="1493067"/>
            <a:ext cx="510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3399"/>
                </a:solidFill>
                <a:latin typeface="Calibri Light" panose="020F0302020204030204" pitchFamily="34" charset="0"/>
              </a:rPr>
              <a:t>SEY</a:t>
            </a:r>
          </a:p>
        </p:txBody>
      </p:sp>
      <p:cxnSp>
        <p:nvCxnSpPr>
          <p:cNvPr id="50" name="Connettore 2 3">
            <a:extLst>
              <a:ext uri="{FF2B5EF4-FFF2-40B4-BE49-F238E27FC236}">
                <a16:creationId xmlns:a16="http://schemas.microsoft.com/office/drawing/2014/main" id="{CB68D53B-1E67-4A66-8804-6D6BD2B6117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04030" y="1712930"/>
            <a:ext cx="576064" cy="11248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3399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51" name="CasellaDiTesto 4">
            <a:extLst>
              <a:ext uri="{FF2B5EF4-FFF2-40B4-BE49-F238E27FC236}">
                <a16:creationId xmlns:a16="http://schemas.microsoft.com/office/drawing/2014/main" id="{E5CEC6DE-29F5-4E77-BE1B-349971D94988}"/>
              </a:ext>
            </a:extLst>
          </p:cNvPr>
          <p:cNvSpPr txBox="1"/>
          <p:nvPr/>
        </p:nvSpPr>
        <p:spPr>
          <a:xfrm>
            <a:off x="4855398" y="1493067"/>
            <a:ext cx="510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3399"/>
                </a:solidFill>
                <a:latin typeface="Calibri Light" panose="020F0302020204030204" pitchFamily="34" charset="0"/>
              </a:rPr>
              <a:t>SEY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CC900F3-B2D1-43F5-86EE-5ABA480C676E}"/>
              </a:ext>
            </a:extLst>
          </p:cNvPr>
          <p:cNvSpPr/>
          <p:nvPr/>
        </p:nvSpPr>
        <p:spPr>
          <a:xfrm>
            <a:off x="681527" y="489939"/>
            <a:ext cx="185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CC99"/>
              </a:buClr>
              <a:buFontTx/>
              <a:buChar char="•"/>
            </a:pPr>
            <a:r>
              <a:rPr lang="en-GB" sz="1400" dirty="0"/>
              <a:t> Linear build up with number of bunches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EEBF00-7704-4615-AF4A-BD1CBF79B162}"/>
              </a:ext>
            </a:extLst>
          </p:cNvPr>
          <p:cNvSpPr txBox="1"/>
          <p:nvPr/>
        </p:nvSpPr>
        <p:spPr>
          <a:xfrm>
            <a:off x="5259903" y="1154344"/>
            <a:ext cx="6960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Fill 5800</a:t>
            </a:r>
            <a:endParaRPr lang="en-GB" sz="1050" dirty="0">
              <a:solidFill>
                <a:schemeClr val="accent6"/>
              </a:solidFill>
            </a:endParaRPr>
          </a:p>
        </p:txBody>
      </p:sp>
      <p:cxnSp>
        <p:nvCxnSpPr>
          <p:cNvPr id="54" name="Connettore 2 3">
            <a:extLst>
              <a:ext uri="{FF2B5EF4-FFF2-40B4-BE49-F238E27FC236}">
                <a16:creationId xmlns:a16="http://schemas.microsoft.com/office/drawing/2014/main" id="{D8E5B936-4B71-45B1-805F-064FD5E37441}"/>
              </a:ext>
            </a:extLst>
          </p:cNvPr>
          <p:cNvCxnSpPr>
            <a:cxnSpLocks/>
          </p:cNvCxnSpPr>
          <p:nvPr/>
        </p:nvCxnSpPr>
        <p:spPr bwMode="auto">
          <a:xfrm flipH="1">
            <a:off x="3984771" y="5121247"/>
            <a:ext cx="129904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3399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55" name="CasellaDiTesto 4">
            <a:extLst>
              <a:ext uri="{FF2B5EF4-FFF2-40B4-BE49-F238E27FC236}">
                <a16:creationId xmlns:a16="http://schemas.microsoft.com/office/drawing/2014/main" id="{5BCD5C53-B7CA-4604-9A87-C45FE96FDEA0}"/>
              </a:ext>
            </a:extLst>
          </p:cNvPr>
          <p:cNvSpPr txBox="1"/>
          <p:nvPr/>
        </p:nvSpPr>
        <p:spPr>
          <a:xfrm>
            <a:off x="4078922" y="5145070"/>
            <a:ext cx="1313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3399"/>
                </a:solidFill>
                <a:latin typeface="Calibri Light" panose="020F0302020204030204" pitchFamily="34" charset="0"/>
              </a:rPr>
              <a:t>EC equilibrium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81312" y="6376350"/>
            <a:ext cx="4007500" cy="345126"/>
          </a:xfrm>
        </p:spPr>
        <p:txBody>
          <a:bodyPr/>
          <a:lstStyle/>
          <a:p>
            <a:r>
              <a:rPr lang="en-GB" dirty="0"/>
              <a:t>Amorphous carbon coating qualifications for the HL-LHC vacuum system, V. Baglin,  </a:t>
            </a:r>
            <a:r>
              <a:rPr lang="en-GB" dirty="0" err="1"/>
              <a:t>Ecloud</a:t>
            </a:r>
            <a:r>
              <a:rPr lang="en-GB" dirty="0"/>
              <a:t> 2022, Isola </a:t>
            </a:r>
            <a:r>
              <a:rPr lang="en-GB" dirty="0" err="1"/>
              <a:t>d'Elba</a:t>
            </a:r>
            <a:r>
              <a:rPr lang="en-GB" dirty="0"/>
              <a:t>   25 September 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9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207413" y="6356351"/>
            <a:ext cx="479387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F382CD8A-0A5B-4AE2-89AE-374FC8E42C3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2843" y="3868"/>
            <a:ext cx="8909653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4" rIns="91430" bIns="45714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400" b="1" dirty="0">
                <a:solidFill>
                  <a:srgbClr val="3366FF"/>
                </a:solidFill>
              </a:rPr>
              <a:t>Beam conditioning during 2017-2018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2607D8-5037-4A54-A48B-495CACD784B9}"/>
              </a:ext>
            </a:extLst>
          </p:cNvPr>
          <p:cNvSpPr txBox="1"/>
          <p:nvPr/>
        </p:nvSpPr>
        <p:spPr>
          <a:xfrm>
            <a:off x="2265920" y="5607569"/>
            <a:ext cx="4612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E. Buratin. PhD Thesis 8571, EPFL, Lausanne, December 2020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5996FE1-EF35-41C4-BB45-DD4F955A0115}"/>
              </a:ext>
            </a:extLst>
          </p:cNvPr>
          <p:cNvGrpSpPr/>
          <p:nvPr/>
        </p:nvGrpSpPr>
        <p:grpSpPr>
          <a:xfrm>
            <a:off x="142843" y="981580"/>
            <a:ext cx="9059671" cy="4675642"/>
            <a:chOff x="77521" y="570031"/>
            <a:chExt cx="9059671" cy="46756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B81C7B-E013-4487-ACD4-AAE80B91B7D5}"/>
                </a:ext>
              </a:extLst>
            </p:cNvPr>
            <p:cNvSpPr txBox="1"/>
            <p:nvPr/>
          </p:nvSpPr>
          <p:spPr>
            <a:xfrm rot="16200000">
              <a:off x="-805435" y="1712640"/>
              <a:ext cx="221218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Copper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E473B65-1F3F-4670-9204-128B2529E7F3}"/>
                </a:ext>
              </a:extLst>
            </p:cNvPr>
            <p:cNvGrpSpPr/>
            <p:nvPr/>
          </p:nvGrpSpPr>
          <p:grpSpPr>
            <a:xfrm>
              <a:off x="127495" y="579588"/>
              <a:ext cx="3371425" cy="2468638"/>
              <a:chOff x="202996" y="579588"/>
              <a:chExt cx="3371425" cy="2468638"/>
            </a:xfrm>
          </p:grpSpPr>
          <p:pic>
            <p:nvPicPr>
              <p:cNvPr id="25" name="Picture 2" descr="cu__48bxb_vs_50ns">
                <a:extLst>
                  <a:ext uri="{FF2B5EF4-FFF2-40B4-BE49-F238E27FC236}">
                    <a16:creationId xmlns:a16="http://schemas.microsoft.com/office/drawing/2014/main" id="{FBEE9BA4-8C74-4114-B739-055983201D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723" y="929680"/>
                <a:ext cx="2741173" cy="2118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1">
                <a:extLst>
                  <a:ext uri="{FF2B5EF4-FFF2-40B4-BE49-F238E27FC236}">
                    <a16:creationId xmlns:a16="http://schemas.microsoft.com/office/drawing/2014/main" id="{9D8F8524-7BDF-453C-A633-60334F2F458A}"/>
                  </a:ext>
                </a:extLst>
              </p:cNvPr>
              <p:cNvSpPr txBox="1"/>
              <p:nvPr/>
            </p:nvSpPr>
            <p:spPr>
              <a:xfrm>
                <a:off x="202996" y="579588"/>
                <a:ext cx="33714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Fill 5887 </a:t>
                </a:r>
              </a:p>
              <a:p>
                <a:pPr algn="ctr"/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 weeks after the scrubbing 2017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C4F123A-7E26-402D-BE00-051156AE2CAB}"/>
                </a:ext>
              </a:extLst>
            </p:cNvPr>
            <p:cNvGrpSpPr/>
            <p:nvPr/>
          </p:nvGrpSpPr>
          <p:grpSpPr>
            <a:xfrm>
              <a:off x="6072697" y="570031"/>
              <a:ext cx="3064495" cy="2542616"/>
              <a:chOff x="7230379" y="570031"/>
              <a:chExt cx="3064495" cy="2542616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FF83176-F09C-4C28-8A4B-7E23AA7D0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3775" y="1002027"/>
                <a:ext cx="2836377" cy="2110620"/>
              </a:xfrm>
              <a:prstGeom prst="rect">
                <a:avLst/>
              </a:prstGeom>
            </p:spPr>
          </p:pic>
          <p:sp>
            <p:nvSpPr>
              <p:cNvPr id="30" name="TextBox 24">
                <a:extLst>
                  <a:ext uri="{FF2B5EF4-FFF2-40B4-BE49-F238E27FC236}">
                    <a16:creationId xmlns:a16="http://schemas.microsoft.com/office/drawing/2014/main" id="{AA110C4C-1084-4C66-AA2B-F0743E858A6C}"/>
                  </a:ext>
                </a:extLst>
              </p:cNvPr>
              <p:cNvSpPr txBox="1"/>
              <p:nvPr/>
            </p:nvSpPr>
            <p:spPr>
              <a:xfrm>
                <a:off x="7230379" y="570031"/>
                <a:ext cx="30644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Fill 7334</a:t>
                </a:r>
              </a:p>
              <a:p>
                <a:pPr algn="ctr"/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last physics fill of 2018 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EAC0F0E-CBA0-4996-9EF4-B63C68F0A6A3}"/>
                </a:ext>
              </a:extLst>
            </p:cNvPr>
            <p:cNvGrpSpPr/>
            <p:nvPr/>
          </p:nvGrpSpPr>
          <p:grpSpPr>
            <a:xfrm>
              <a:off x="3313288" y="598851"/>
              <a:ext cx="2846012" cy="2513795"/>
              <a:chOff x="3833406" y="598851"/>
              <a:chExt cx="2846012" cy="251379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E32F504-2B9B-403A-9CBB-E1B3B5837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3605" y="1031696"/>
                <a:ext cx="2775813" cy="2080950"/>
              </a:xfrm>
              <a:prstGeom prst="rect">
                <a:avLst/>
              </a:prstGeom>
            </p:spPr>
          </p:pic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01DE0E0B-73EF-4F4A-91A6-69AAC5DF37C4}"/>
                  </a:ext>
                </a:extLst>
              </p:cNvPr>
              <p:cNvSpPr txBox="1"/>
              <p:nvPr/>
            </p:nvSpPr>
            <p:spPr>
              <a:xfrm>
                <a:off x="3833406" y="598851"/>
                <a:ext cx="26755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Fill 5979</a:t>
                </a:r>
              </a:p>
              <a:p>
                <a:pPr algn="ctr"/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5 weeks after the scrubbing 2017 </a:t>
                </a:r>
              </a:p>
            </p:txBody>
          </p:sp>
        </p:grpSp>
        <p:pic>
          <p:nvPicPr>
            <p:cNvPr id="35" name="Picture 4" descr="ac_48bxb_vs_50ns">
              <a:extLst>
                <a:ext uri="{FF2B5EF4-FFF2-40B4-BE49-F238E27FC236}">
                  <a16:creationId xmlns:a16="http://schemas.microsoft.com/office/drawing/2014/main" id="{4CA092AE-516F-4CD4-9D51-1AB89DDEF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22" y="3151241"/>
              <a:ext cx="2709973" cy="2094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48F716D-FC7C-437F-A4DE-4C45A6B64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03537" y="3252914"/>
              <a:ext cx="2701747" cy="197421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DC867C7-C27A-4C4C-BDAE-DC90016A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5805" y="3213843"/>
              <a:ext cx="2627951" cy="196234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80EE3CB-2BE8-4886-979E-46137F7C4062}"/>
                </a:ext>
              </a:extLst>
            </p:cNvPr>
            <p:cNvSpPr txBox="1"/>
            <p:nvPr/>
          </p:nvSpPr>
          <p:spPr>
            <a:xfrm rot="16200000">
              <a:off x="-765541" y="3846953"/>
              <a:ext cx="221218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66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a-C</a:t>
              </a:r>
              <a:endParaRPr lang="en-GB" dirty="0">
                <a:solidFill>
                  <a:srgbClr val="FF66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4C31A24-7042-46B2-81F4-749FCC5C1086}"/>
              </a:ext>
            </a:extLst>
          </p:cNvPr>
          <p:cNvSpPr/>
          <p:nvPr/>
        </p:nvSpPr>
        <p:spPr>
          <a:xfrm>
            <a:off x="142843" y="380697"/>
            <a:ext cx="52709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/>
              <a:t> Both Cu and a-C exhibit photoelectron signals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/>
              <a:t> </a:t>
            </a:r>
            <a:r>
              <a:rPr lang="en-GB" sz="1400" dirty="0">
                <a:solidFill>
                  <a:srgbClr val="FF3399"/>
                </a:solidFill>
              </a:rPr>
              <a:t>Cu beam scrubbing</a:t>
            </a:r>
            <a:r>
              <a:rPr lang="en-GB" sz="1400" dirty="0"/>
              <a:t>: reduction of electron cloud signal with time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/>
              <a:t> </a:t>
            </a:r>
            <a:r>
              <a:rPr lang="en-GB" sz="1400" dirty="0">
                <a:solidFill>
                  <a:srgbClr val="FF3399"/>
                </a:solidFill>
              </a:rPr>
              <a:t>a-C do not develop </a:t>
            </a:r>
            <a:r>
              <a:rPr lang="en-GB" sz="1400" dirty="0"/>
              <a:t>electron cloud build up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39174" y="6376350"/>
            <a:ext cx="4426516" cy="345126"/>
          </a:xfrm>
        </p:spPr>
        <p:txBody>
          <a:bodyPr/>
          <a:lstStyle/>
          <a:p>
            <a:r>
              <a:rPr lang="en-GB" dirty="0"/>
              <a:t>Amorphous carbon coating qualifications for the HL-LHC vacuum system, V. Baglin,  </a:t>
            </a:r>
            <a:r>
              <a:rPr lang="en-GB" dirty="0" err="1"/>
              <a:t>Ecloud</a:t>
            </a:r>
            <a:r>
              <a:rPr lang="en-GB" dirty="0"/>
              <a:t> 2022, Isola </a:t>
            </a:r>
            <a:r>
              <a:rPr lang="en-GB" dirty="0" err="1"/>
              <a:t>d'Elba</a:t>
            </a:r>
            <a:r>
              <a:rPr lang="en-GB" dirty="0"/>
              <a:t>   25 September  2022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F0F2FD-2533-AB54-0CA1-5C5C6D589FAB}"/>
              </a:ext>
            </a:extLst>
          </p:cNvPr>
          <p:cNvSpPr/>
          <p:nvPr/>
        </p:nvSpPr>
        <p:spPr>
          <a:xfrm>
            <a:off x="405874" y="5801580"/>
            <a:ext cx="8744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buClr>
                <a:srgbClr val="00CC99"/>
              </a:buClr>
            </a:pPr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a-C coating is an anti-</a:t>
            </a:r>
            <a:r>
              <a:rPr lang="en-US" dirty="0" err="1">
                <a:solidFill>
                  <a:srgbClr val="FF3399"/>
                </a:solidFill>
                <a:sym typeface="Wingdings" panose="05000000000000000000" pitchFamily="2" charset="2"/>
              </a:rPr>
              <a:t>multipactor</a:t>
            </a:r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, stable in time, compatible with LHC beams</a:t>
            </a:r>
            <a:endParaRPr lang="en-GB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CC36F-7134-4A08-91AF-C20FB7B1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6"/>
          <a:stretch/>
        </p:blipFill>
        <p:spPr>
          <a:xfrm>
            <a:off x="5737659" y="467995"/>
            <a:ext cx="3395934" cy="4557345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868"/>
            <a:ext cx="5994400" cy="568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chemeClr val="accent1"/>
              </a:buClr>
            </a:pPr>
            <a:endParaRPr lang="en-US" sz="1400" dirty="0"/>
          </a:p>
          <a:p>
            <a:pPr>
              <a:buClr>
                <a:schemeClr val="accent1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</a:pPr>
            <a:r>
              <a:rPr lang="en-US" sz="1400" dirty="0"/>
              <a:t> 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400" dirty="0"/>
              <a:t> For an electrode biased at V&lt;-600 V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400" dirty="0"/>
              <a:t> The positive ion current correspond to ~2.5 % of the electron current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</a:pPr>
            <a:endParaRPr lang="en-US" sz="1400" dirty="0"/>
          </a:p>
          <a:p>
            <a:pPr>
              <a:buClr>
                <a:srgbClr val="00CC99"/>
              </a:buClr>
            </a:pPr>
            <a:endParaRPr lang="en-US" sz="1400" dirty="0"/>
          </a:p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US" sz="1400" dirty="0"/>
              <a:t> </a:t>
            </a:r>
            <a:r>
              <a:rPr lang="en-GB" sz="1400" dirty="0"/>
              <a:t>The </a:t>
            </a:r>
            <a:r>
              <a:rPr lang="en-GB" sz="1400" dirty="0">
                <a:solidFill>
                  <a:srgbClr val="FF3399"/>
                </a:solidFill>
              </a:rPr>
              <a:t>electrons</a:t>
            </a:r>
            <a:r>
              <a:rPr lang="en-GB" sz="1400" dirty="0"/>
              <a:t> along their path length, L</a:t>
            </a:r>
            <a:r>
              <a:rPr lang="en-GB" sz="1400" baseline="-25000" dirty="0"/>
              <a:t>e</a:t>
            </a:r>
            <a:r>
              <a:rPr lang="en-GB" sz="1400" dirty="0"/>
              <a:t>, </a:t>
            </a:r>
            <a:r>
              <a:rPr lang="en-GB" sz="1400" dirty="0">
                <a:solidFill>
                  <a:srgbClr val="FF3399"/>
                </a:solidFill>
              </a:rPr>
              <a:t>ionise</a:t>
            </a:r>
            <a:r>
              <a:rPr lang="en-GB" sz="1400" dirty="0"/>
              <a:t> also the residual gas (</a:t>
            </a:r>
            <a:r>
              <a:rPr lang="el-GR" sz="1400" dirty="0"/>
              <a:t>σ</a:t>
            </a:r>
            <a:r>
              <a:rPr lang="en-GB" sz="1400" baseline="-25000" dirty="0"/>
              <a:t>e</a:t>
            </a:r>
            <a:r>
              <a:rPr lang="en-GB" sz="1400" dirty="0"/>
              <a:t>)</a:t>
            </a:r>
          </a:p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400" dirty="0"/>
              <a:t> 2</a:t>
            </a:r>
            <a:r>
              <a:rPr lang="en-GB" sz="1400" baseline="30000" dirty="0"/>
              <a:t>nd</a:t>
            </a:r>
            <a:r>
              <a:rPr lang="en-GB" sz="1400" dirty="0"/>
              <a:t> source of ion flux to the wall (ion/s/m)</a:t>
            </a:r>
            <a:endParaRPr lang="en-US" sz="1400" dirty="0"/>
          </a:p>
          <a:p>
            <a:pPr>
              <a:buClr>
                <a:srgbClr val="00CC99"/>
              </a:buClr>
            </a:pPr>
            <a:r>
              <a:rPr lang="en-US" sz="1400" dirty="0"/>
              <a:t> </a:t>
            </a:r>
            <a:r>
              <a:rPr lang="en-US" sz="1400" dirty="0">
                <a:solidFill>
                  <a:srgbClr val="FF3399"/>
                </a:solidFill>
                <a:sym typeface="Wingdings" panose="05000000000000000000" pitchFamily="2" charset="2"/>
              </a:rPr>
              <a:t> </a:t>
            </a:r>
            <a:r>
              <a:rPr lang="en-US" sz="1400" dirty="0">
                <a:solidFill>
                  <a:srgbClr val="FF3399"/>
                </a:solidFill>
              </a:rPr>
              <a:t>May affect the vacuum stability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</a:pPr>
            <a:endParaRPr lang="en-US" sz="14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  <a:p>
            <a:pPr>
              <a:buClr>
                <a:srgbClr val="00CC99"/>
              </a:buClr>
            </a:pPr>
            <a:endParaRPr lang="en-US" sz="1400" dirty="0"/>
          </a:p>
          <a:p>
            <a:pPr>
              <a:buClr>
                <a:srgbClr val="00CC99"/>
              </a:buClr>
            </a:pPr>
            <a:endParaRPr lang="en-US" sz="14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400" dirty="0"/>
              <a:t> </a:t>
            </a:r>
            <a:r>
              <a:rPr lang="en-GB" sz="1400" dirty="0"/>
              <a:t>The presence of the electron cloud  </a:t>
            </a:r>
            <a:r>
              <a:rPr lang="en-GB" sz="1400" b="1" dirty="0">
                <a:solidFill>
                  <a:srgbClr val="FF3399"/>
                </a:solidFill>
              </a:rPr>
              <a:t>reduces</a:t>
            </a:r>
            <a:r>
              <a:rPr lang="en-GB" sz="1400" dirty="0"/>
              <a:t> the stability limit and </a:t>
            </a:r>
          </a:p>
          <a:p>
            <a:pPr>
              <a:buClr>
                <a:srgbClr val="00CC99"/>
              </a:buClr>
            </a:pPr>
            <a:r>
              <a:rPr lang="en-GB" sz="1400" dirty="0"/>
              <a:t>hence the </a:t>
            </a:r>
            <a:r>
              <a:rPr lang="en-GB" sz="1400" b="1" dirty="0">
                <a:solidFill>
                  <a:srgbClr val="FF3399"/>
                </a:solidFill>
              </a:rPr>
              <a:t>critical current</a:t>
            </a:r>
            <a:endParaRPr lang="en-GB" sz="1400" dirty="0">
              <a:solidFill>
                <a:srgbClr val="FF3399"/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207413" y="6356351"/>
            <a:ext cx="479387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F382CD8A-0A5B-4AE2-89AE-374FC8E42C3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2844" y="3868"/>
            <a:ext cx="8415366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4" rIns="91430" bIns="45714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400" b="1" dirty="0">
                <a:solidFill>
                  <a:srgbClr val="3366FF"/>
                </a:solidFill>
              </a:rPr>
              <a:t>Evidence of ions in the LHC VPS</a:t>
            </a:r>
            <a:endParaRPr lang="en-GB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1ADB3-8FBF-4F38-9DF1-9BE6B1AB2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641" y="1224612"/>
            <a:ext cx="2897886" cy="1363712"/>
          </a:xfrm>
          <a:prstGeom prst="rect">
            <a:avLst/>
          </a:prstGeom>
        </p:spPr>
      </p:pic>
      <p:sp>
        <p:nvSpPr>
          <p:cNvPr id="12" name="Text Box 20">
            <a:extLst>
              <a:ext uri="{FF2B5EF4-FFF2-40B4-BE49-F238E27FC236}">
                <a16:creationId xmlns:a16="http://schemas.microsoft.com/office/drawing/2014/main" id="{161232CB-6AC2-442B-97EB-483BDEF2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810" y="5106244"/>
            <a:ext cx="2917775" cy="43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100" dirty="0">
                <a:latin typeface="+mn-lt"/>
                <a:cs typeface="Times New Roman" charset="0"/>
              </a:rPr>
              <a:t>S. Bilgen et al. </a:t>
            </a:r>
          </a:p>
          <a:p>
            <a:pPr algn="ctr"/>
            <a:r>
              <a:rPr lang="en-GB" altLang="en-US" sz="1100" dirty="0" err="1">
                <a:latin typeface="+mn-lt"/>
                <a:cs typeface="Times New Roman" charset="0"/>
              </a:rPr>
              <a:t>Phys.Rev</a:t>
            </a:r>
            <a:r>
              <a:rPr lang="en-GB" altLang="en-US" sz="1100" dirty="0">
                <a:latin typeface="+mn-lt"/>
                <a:cs typeface="Times New Roman" charset="0"/>
              </a:rPr>
              <a:t>. </a:t>
            </a:r>
            <a:r>
              <a:rPr lang="en-GB" altLang="en-US" sz="1100" dirty="0" err="1">
                <a:latin typeface="+mn-lt"/>
                <a:cs typeface="Times New Roman" charset="0"/>
              </a:rPr>
              <a:t>Accel</a:t>
            </a:r>
            <a:r>
              <a:rPr lang="en-GB" altLang="en-US" sz="1100" dirty="0">
                <a:latin typeface="+mn-lt"/>
                <a:cs typeface="Times New Roman" charset="0"/>
              </a:rPr>
              <a:t>. Beams 25, 083101 (2022)</a:t>
            </a:r>
            <a:endParaRPr lang="en-US" altLang="en-US" sz="1100" dirty="0">
              <a:latin typeface="+mn-lt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643452"/>
              </p:ext>
            </p:extLst>
          </p:nvPr>
        </p:nvGraphicFramePr>
        <p:xfrm>
          <a:off x="1968526" y="3311818"/>
          <a:ext cx="2674109" cy="113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5" imgW="2006280" imgH="850680" progId="Equation.3">
                  <p:embed/>
                </p:oleObj>
              </mc:Choice>
              <mc:Fallback>
                <p:oleObj name="Equation" r:id="rId5" imgW="2006280" imgH="850680" progId="Equation.3">
                  <p:embed/>
                  <p:pic>
                    <p:nvPicPr>
                      <p:cNvPr id="686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26" y="3311818"/>
                        <a:ext cx="2674109" cy="1133844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20">
            <a:extLst>
              <a:ext uri="{FF2B5EF4-FFF2-40B4-BE49-F238E27FC236}">
                <a16:creationId xmlns:a16="http://schemas.microsoft.com/office/drawing/2014/main" id="{161232CB-6AC2-442B-97EB-483BDEF2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54" y="4475022"/>
            <a:ext cx="4102395" cy="2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GB" sz="1050" dirty="0">
                <a:latin typeface="+mn-lt"/>
              </a:rPr>
              <a:t>Vacuum in Particle Accelerators. O.B Malyshev, Wiley-CH, 2019</a:t>
            </a:r>
            <a:r>
              <a:rPr lang="en-GB" altLang="en-US" sz="1050" dirty="0">
                <a:latin typeface="+mn-lt"/>
                <a:cs typeface="Times New Roman" charset="0"/>
              </a:rPr>
              <a:t>.</a:t>
            </a:r>
            <a:endParaRPr lang="en-US" altLang="en-US" sz="1050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2844" y="5590560"/>
            <a:ext cx="8730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buClr>
                <a:srgbClr val="00CC99"/>
              </a:buClr>
            </a:pPr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Further studies with ions are required to understand their role in the EC process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72384" y="6419636"/>
            <a:ext cx="4849103" cy="345126"/>
          </a:xfrm>
        </p:spPr>
        <p:txBody>
          <a:bodyPr/>
          <a:lstStyle/>
          <a:p>
            <a:r>
              <a:rPr lang="en-GB" dirty="0"/>
              <a:t>Amorphous carbon coating qualifications for the HL-LHC vacuum system, V. Baglin,  </a:t>
            </a:r>
            <a:r>
              <a:rPr lang="en-GB" dirty="0" err="1"/>
              <a:t>Ecloud</a:t>
            </a:r>
            <a:r>
              <a:rPr lang="en-GB" dirty="0"/>
              <a:t> 2022, Isola </a:t>
            </a:r>
            <a:r>
              <a:rPr lang="en-GB" dirty="0" err="1"/>
              <a:t>d'Elba</a:t>
            </a:r>
            <a:r>
              <a:rPr lang="en-GB" dirty="0"/>
              <a:t>   25 September 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2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47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00CC99"/>
                </a:solidFill>
              </a:rPr>
              <a:t>B. Cryogenic temperature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6132" y="0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>
                <a:solidFill>
                  <a:srgbClr val="3366FF"/>
                </a:solidFill>
              </a:rPr>
              <a:t>COLDEX: a bench to study electron cloud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16132" y="515764"/>
            <a:ext cx="9111736" cy="126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COLDEX set up is installed in a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bypass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of SPS BA4 since 2002 to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study electron cloud effects with LHC type beams 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It mimics a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LHC type cryogenic beam vacuum system 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(no magnetic field)</a:t>
            </a:r>
            <a:endParaRPr lang="en-GB" sz="1700" dirty="0"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700" baseline="30000" dirty="0"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3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8A2D1B8-3D1E-4C5E-85E5-FB2BDCFB5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03" y="2471655"/>
            <a:ext cx="2130665" cy="159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E241E-E951-41D6-8D89-62699D34EA68}"/>
              </a:ext>
            </a:extLst>
          </p:cNvPr>
          <p:cNvSpPr/>
          <p:nvPr/>
        </p:nvSpPr>
        <p:spPr>
          <a:xfrm>
            <a:off x="32264" y="5059489"/>
            <a:ext cx="9111736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Studies in: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2015-2016 with “thick” </a:t>
            </a:r>
            <a:r>
              <a:rPr lang="en-US" sz="1400" dirty="0"/>
              <a:t>a-C coating </a:t>
            </a:r>
            <a:r>
              <a:rPr lang="en-US" sz="1400" dirty="0">
                <a:solidFill>
                  <a:srgbClr val="FF3399"/>
                </a:solidFill>
              </a:rPr>
              <a:t>~500 nm </a:t>
            </a:r>
            <a:r>
              <a:rPr lang="en-US" sz="1400" dirty="0"/>
              <a:t>thick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2017-2018 with laser treated 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Since 2021 with “thin” </a:t>
            </a:r>
            <a:r>
              <a:rPr lang="en-US" sz="1400" dirty="0"/>
              <a:t>a-C coating </a:t>
            </a:r>
            <a:r>
              <a:rPr lang="en-US" sz="1400" dirty="0">
                <a:solidFill>
                  <a:srgbClr val="FF3399"/>
                </a:solidFill>
              </a:rPr>
              <a:t>~50 nm </a:t>
            </a:r>
            <a:r>
              <a:rPr lang="en-US" sz="1400" dirty="0"/>
              <a:t>thick with </a:t>
            </a:r>
            <a:r>
              <a:rPr lang="en-US" sz="1400" dirty="0" err="1"/>
              <a:t>Ti</a:t>
            </a:r>
            <a:r>
              <a:rPr lang="en-US" sz="1400" dirty="0"/>
              <a:t> underlayer</a:t>
            </a:r>
            <a:endParaRPr lang="en-US" sz="1400" dirty="0">
              <a:solidFill>
                <a:srgbClr val="FF3399"/>
              </a:solidFill>
            </a:endParaRP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700" baseline="30000" dirty="0"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392A6B61-6F49-453C-8E98-31E074861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86" y="4769143"/>
            <a:ext cx="4264299" cy="24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000" dirty="0">
                <a:latin typeface="+mn-lt"/>
                <a:cs typeface="Times New Roman" charset="0"/>
              </a:rPr>
              <a:t>V. Baglin. CERN-2020-007, Proc. Of Ecloud’18, Isola </a:t>
            </a:r>
            <a:r>
              <a:rPr lang="en-GB" altLang="en-US" sz="1000" dirty="0" err="1">
                <a:latin typeface="+mn-lt"/>
                <a:cs typeface="Times New Roman" charset="0"/>
              </a:rPr>
              <a:t>d’Elba</a:t>
            </a:r>
            <a:r>
              <a:rPr lang="en-GB" altLang="en-US" sz="1000" dirty="0">
                <a:latin typeface="+mn-lt"/>
                <a:cs typeface="Times New Roman" charset="0"/>
              </a:rPr>
              <a:t>, Italy, 2018.</a:t>
            </a:r>
            <a:endParaRPr lang="en-US" altLang="en-US" sz="1000" dirty="0">
              <a:latin typeface="+mn-lt"/>
            </a:endParaRP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BB9E591A-726C-41B3-ACB0-99B484107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853" y="4116841"/>
            <a:ext cx="2055361" cy="2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100" dirty="0">
                <a:latin typeface="+mn-lt"/>
                <a:cs typeface="Times New Roman" charset="0"/>
              </a:rPr>
              <a:t>OFE beam screen a-C coated</a:t>
            </a:r>
            <a:endParaRPr lang="en-US" altLang="en-US" sz="11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8D9F37-DB5D-458B-950D-D000B7998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92" t="8132" r="3342" b="6778"/>
          <a:stretch/>
        </p:blipFill>
        <p:spPr>
          <a:xfrm>
            <a:off x="-16133" y="2021603"/>
            <a:ext cx="7013335" cy="26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1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459644" y="4354283"/>
            <a:ext cx="987788" cy="305667"/>
            <a:chOff x="5459644" y="4354283"/>
            <a:chExt cx="987788" cy="305667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5459644" y="4365171"/>
              <a:ext cx="92528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5481790" y="4365171"/>
              <a:ext cx="166727" cy="2775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5546724" y="4354283"/>
              <a:ext cx="194319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648516" y="4381117"/>
              <a:ext cx="157462" cy="2616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766938" y="4392855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5875794" y="4381965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5979207" y="4365635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6071734" y="4387403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6169704" y="4387401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6273117" y="4381955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6387417" y="4499182"/>
              <a:ext cx="60015" cy="1553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>
                <a:solidFill>
                  <a:srgbClr val="3366FF"/>
                </a:solidFill>
              </a:rPr>
              <a:t>Experimental</a:t>
            </a:r>
            <a:r>
              <a:rPr lang="fr-FR" sz="2800" b="1" dirty="0">
                <a:solidFill>
                  <a:srgbClr val="3366FF"/>
                </a:solidFill>
              </a:rPr>
              <a:t> set up</a:t>
            </a:r>
            <a:endParaRPr lang="fr-FR" sz="2800" b="1" dirty="0"/>
          </a:p>
        </p:txBody>
      </p:sp>
      <p:sp>
        <p:nvSpPr>
          <p:cNvPr id="21" name="Rectangle 20"/>
          <p:cNvSpPr/>
          <p:nvPr/>
        </p:nvSpPr>
        <p:spPr>
          <a:xfrm>
            <a:off x="0" y="529184"/>
            <a:ext cx="9017000" cy="2098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COLDEX cryostat:</a:t>
            </a:r>
          </a:p>
          <a:p>
            <a:pPr marL="742950" lvl="1" indent="-285750" algn="just">
              <a:buClr>
                <a:srgbClr val="00CC99"/>
              </a:buClr>
              <a:buFontTx/>
              <a:buChar char="-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 2.2 m long LHC type cryogenic beam vacuum system</a:t>
            </a:r>
          </a:p>
          <a:p>
            <a:pPr marL="742950" lvl="1" indent="-285750" algn="just">
              <a:buClr>
                <a:srgbClr val="00CC99"/>
              </a:buClr>
              <a:buFontTx/>
              <a:buChar char="-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beam screen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temperature from 5 to ~ 100 K and a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cold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bore temperature from 3 to 4.5 K</a:t>
            </a:r>
          </a:p>
          <a:p>
            <a:pPr marL="742950" lvl="1" indent="-285750" algn="just">
              <a:buClr>
                <a:srgbClr val="00CC99"/>
              </a:buClr>
              <a:buFontTx/>
              <a:buChar char="-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Circular OFE Cu beam screen (ID 67 mm), with 1 % transparency, slots of 2x7.5 mm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Measurement of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total and partial pressure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heat load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and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electron activity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without and with gas condensates and/or electron injection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700" baseline="30000" dirty="0"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946" y="2325514"/>
            <a:ext cx="9170135" cy="3808973"/>
            <a:chOff x="51946" y="2325514"/>
            <a:chExt cx="9170135" cy="3808973"/>
          </a:xfrm>
        </p:grpSpPr>
        <p:pic>
          <p:nvPicPr>
            <p:cNvPr id="94226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46" y="2325514"/>
              <a:ext cx="9170135" cy="3781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4231" name="Line 23"/>
            <p:cNvSpPr>
              <a:spLocks noChangeShapeType="1"/>
            </p:cNvSpPr>
            <p:nvPr/>
          </p:nvSpPr>
          <p:spPr bwMode="auto">
            <a:xfrm flipV="1">
              <a:off x="5548490" y="4614334"/>
              <a:ext cx="349910" cy="1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94232" name="Line 24"/>
            <p:cNvSpPr>
              <a:spLocks noChangeShapeType="1"/>
            </p:cNvSpPr>
            <p:nvPr/>
          </p:nvSpPr>
          <p:spPr bwMode="auto">
            <a:xfrm>
              <a:off x="5548490" y="4421012"/>
              <a:ext cx="358457" cy="0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94233" name="Line 25"/>
            <p:cNvSpPr>
              <a:spLocks noChangeShapeType="1"/>
            </p:cNvSpPr>
            <p:nvPr/>
          </p:nvSpPr>
          <p:spPr bwMode="auto">
            <a:xfrm>
              <a:off x="5828850" y="4675417"/>
              <a:ext cx="1477724" cy="850453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94234" name="Text Box 26"/>
            <p:cNvSpPr txBox="1">
              <a:spLocks noChangeArrowheads="1"/>
            </p:cNvSpPr>
            <p:nvPr/>
          </p:nvSpPr>
          <p:spPr bwMode="auto">
            <a:xfrm>
              <a:off x="6483325" y="5554102"/>
              <a:ext cx="1989639" cy="492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276" tIns="40637" rIns="81276" bIns="4063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8272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2844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741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198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656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1333" dirty="0">
                  <a:solidFill>
                    <a:srgbClr val="FF9933"/>
                  </a:solidFill>
                </a:rPr>
                <a:t>RT calorimeter</a:t>
              </a:r>
            </a:p>
            <a:p>
              <a:pPr algn="ctr"/>
              <a:r>
                <a:rPr lang="en-US" altLang="en-US" sz="1333" dirty="0">
                  <a:solidFill>
                    <a:srgbClr val="FF9933"/>
                  </a:solidFill>
                </a:rPr>
                <a:t>(Laser Treated WAMPAC)</a:t>
              </a:r>
            </a:p>
          </p:txBody>
        </p:sp>
        <p:sp>
          <p:nvSpPr>
            <p:cNvPr id="94236" name="Line 28"/>
            <p:cNvSpPr>
              <a:spLocks noChangeShapeType="1"/>
            </p:cNvSpPr>
            <p:nvPr/>
          </p:nvSpPr>
          <p:spPr bwMode="auto">
            <a:xfrm flipH="1" flipV="1">
              <a:off x="3484032" y="4614334"/>
              <a:ext cx="342899" cy="1232963"/>
            </a:xfrm>
            <a:prstGeom prst="line">
              <a:avLst/>
            </a:prstGeom>
            <a:noFill/>
            <a:ln w="9525">
              <a:solidFill>
                <a:srgbClr val="FF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94238" name="Text Box 30"/>
            <p:cNvSpPr txBox="1">
              <a:spLocks noChangeArrowheads="1"/>
            </p:cNvSpPr>
            <p:nvPr/>
          </p:nvSpPr>
          <p:spPr bwMode="auto">
            <a:xfrm>
              <a:off x="3387688" y="5847299"/>
              <a:ext cx="928901" cy="287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276" tIns="40637" rIns="81276" bIns="4063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8272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2844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741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198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656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333" b="1" dirty="0">
                  <a:solidFill>
                    <a:srgbClr val="FF3399"/>
                  </a:solidFill>
                </a:rPr>
                <a:t>Electrodes</a:t>
              </a:r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3273777" y="3364090"/>
              <a:ext cx="947894" cy="801512"/>
            </a:xfrm>
            <a:prstGeom prst="line">
              <a:avLst/>
            </a:prstGeom>
            <a:noFill/>
            <a:ln w="9525">
              <a:solidFill>
                <a:srgbClr val="FF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2498414" y="3067318"/>
              <a:ext cx="1099204" cy="287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276" tIns="40637" rIns="81276" bIns="4063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8272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2844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741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198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656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333" b="1" dirty="0">
                  <a:solidFill>
                    <a:srgbClr val="FF3399"/>
                  </a:solidFill>
                </a:rPr>
                <a:t>RT Chimney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30286" y="4354283"/>
            <a:ext cx="429663" cy="305667"/>
            <a:chOff x="2830286" y="4354283"/>
            <a:chExt cx="429663" cy="30566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2830286" y="4365171"/>
              <a:ext cx="92528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852432" y="4365171"/>
              <a:ext cx="166727" cy="2775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2917366" y="4354283"/>
              <a:ext cx="194319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019158" y="4381117"/>
              <a:ext cx="157462" cy="2616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3137580" y="4392855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6613336" y="4321430"/>
            <a:ext cx="1125791" cy="411481"/>
            <a:chOff x="6613336" y="4321430"/>
            <a:chExt cx="1125791" cy="411481"/>
          </a:xfrm>
        </p:grpSpPr>
        <p:grpSp>
          <p:nvGrpSpPr>
            <p:cNvPr id="66" name="Group 65"/>
            <p:cNvGrpSpPr/>
            <p:nvPr/>
          </p:nvGrpSpPr>
          <p:grpSpPr>
            <a:xfrm>
              <a:off x="6613336" y="4321430"/>
              <a:ext cx="1073845" cy="405794"/>
              <a:chOff x="5445203" y="4310542"/>
              <a:chExt cx="1073845" cy="405794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flipH="1">
                <a:off x="5459644" y="4337953"/>
                <a:ext cx="116635" cy="1796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5445203" y="4327088"/>
                <a:ext cx="231386" cy="3620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5546725" y="4327088"/>
                <a:ext cx="207573" cy="3319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5623222" y="4324225"/>
                <a:ext cx="214756" cy="3874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5753086" y="4343395"/>
                <a:ext cx="171693" cy="3503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5861227" y="4327088"/>
                <a:ext cx="168144" cy="3667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>
                <a:off x="5941391" y="4327088"/>
                <a:ext cx="176367" cy="38459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>
                <a:off x="6042456" y="4310542"/>
                <a:ext cx="188433" cy="4011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6143671" y="4327088"/>
                <a:ext cx="188284" cy="3892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>
                <a:off x="6237813" y="4327088"/>
                <a:ext cx="188811" cy="3667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6371461" y="4381967"/>
                <a:ext cx="147587" cy="3071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Straight Connector 98"/>
            <p:cNvCxnSpPr/>
            <p:nvPr/>
          </p:nvCxnSpPr>
          <p:spPr>
            <a:xfrm flipH="1">
              <a:off x="7646704" y="4515502"/>
              <a:ext cx="92423" cy="2174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530710" y="4284635"/>
            <a:ext cx="1125791" cy="411481"/>
            <a:chOff x="6613336" y="4321430"/>
            <a:chExt cx="1125791" cy="411481"/>
          </a:xfrm>
        </p:grpSpPr>
        <p:grpSp>
          <p:nvGrpSpPr>
            <p:cNvPr id="103" name="Group 102"/>
            <p:cNvGrpSpPr/>
            <p:nvPr/>
          </p:nvGrpSpPr>
          <p:grpSpPr>
            <a:xfrm>
              <a:off x="6613336" y="4321430"/>
              <a:ext cx="1073845" cy="405794"/>
              <a:chOff x="5445203" y="4310542"/>
              <a:chExt cx="1073845" cy="405794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flipH="1">
                <a:off x="5459644" y="4337953"/>
                <a:ext cx="116635" cy="1796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>
                <a:off x="5445203" y="4327088"/>
                <a:ext cx="231386" cy="3620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H="1">
                <a:off x="5546725" y="4327088"/>
                <a:ext cx="207573" cy="3319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H="1">
                <a:off x="5623222" y="4324225"/>
                <a:ext cx="214756" cy="3874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H="1">
                <a:off x="5753086" y="4343395"/>
                <a:ext cx="171693" cy="3503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>
                <a:off x="5861227" y="4327088"/>
                <a:ext cx="168144" cy="3667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5941391" y="4327088"/>
                <a:ext cx="176367" cy="38459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6042456" y="4310542"/>
                <a:ext cx="188433" cy="4011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>
                <a:off x="6143671" y="4327088"/>
                <a:ext cx="188284" cy="3892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H="1">
                <a:off x="6237813" y="4327088"/>
                <a:ext cx="188811" cy="3667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H="1">
                <a:off x="6371461" y="4381967"/>
                <a:ext cx="147587" cy="3071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" name="Straight Connector 103"/>
            <p:cNvCxnSpPr/>
            <p:nvPr/>
          </p:nvCxnSpPr>
          <p:spPr>
            <a:xfrm flipH="1">
              <a:off x="7646704" y="4515502"/>
              <a:ext cx="92423" cy="2174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 Box 30"/>
          <p:cNvSpPr txBox="1">
            <a:spLocks noChangeArrowheads="1"/>
          </p:cNvSpPr>
          <p:nvPr/>
        </p:nvSpPr>
        <p:spPr bwMode="auto">
          <a:xfrm>
            <a:off x="1053866" y="3785297"/>
            <a:ext cx="856637" cy="28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33" b="1" dirty="0">
                <a:solidFill>
                  <a:schemeClr val="bg1">
                    <a:lumMod val="65000"/>
                  </a:schemeClr>
                </a:solidFill>
              </a:rPr>
              <a:t>Solenoids</a:t>
            </a:r>
          </a:p>
        </p:txBody>
      </p:sp>
      <p:sp>
        <p:nvSpPr>
          <p:cNvPr id="117" name="Line 29"/>
          <p:cNvSpPr>
            <a:spLocks noChangeShapeType="1"/>
          </p:cNvSpPr>
          <p:nvPr/>
        </p:nvSpPr>
        <p:spPr bwMode="auto">
          <a:xfrm>
            <a:off x="1661785" y="4051097"/>
            <a:ext cx="248717" cy="21278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600"/>
          </a:p>
        </p:txBody>
      </p:sp>
      <p:sp>
        <p:nvSpPr>
          <p:cNvPr id="118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1" name="Line 23"/>
          <p:cNvSpPr>
            <a:spLocks noChangeShapeType="1"/>
          </p:cNvSpPr>
          <p:nvPr/>
        </p:nvSpPr>
        <p:spPr bwMode="auto">
          <a:xfrm flipV="1">
            <a:off x="2869818" y="4614335"/>
            <a:ext cx="349910" cy="1"/>
          </a:xfrm>
          <a:prstGeom prst="line">
            <a:avLst/>
          </a:prstGeom>
          <a:noFill/>
          <a:ln w="952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600"/>
          </a:p>
        </p:txBody>
      </p:sp>
      <p:sp>
        <p:nvSpPr>
          <p:cNvPr id="122" name="Line 23"/>
          <p:cNvSpPr>
            <a:spLocks noChangeShapeType="1"/>
          </p:cNvSpPr>
          <p:nvPr/>
        </p:nvSpPr>
        <p:spPr bwMode="auto">
          <a:xfrm flipV="1">
            <a:off x="2852887" y="4406909"/>
            <a:ext cx="349910" cy="1"/>
          </a:xfrm>
          <a:prstGeom prst="line">
            <a:avLst/>
          </a:prstGeom>
          <a:noFill/>
          <a:ln w="952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600"/>
          </a:p>
        </p:txBody>
      </p:sp>
      <p:sp>
        <p:nvSpPr>
          <p:cNvPr id="123" name="Line 25"/>
          <p:cNvSpPr>
            <a:spLocks noChangeShapeType="1"/>
          </p:cNvSpPr>
          <p:nvPr/>
        </p:nvSpPr>
        <p:spPr bwMode="auto">
          <a:xfrm flipH="1">
            <a:off x="2134443" y="4663234"/>
            <a:ext cx="815551" cy="909438"/>
          </a:xfrm>
          <a:prstGeom prst="line">
            <a:avLst/>
          </a:prstGeom>
          <a:noFill/>
          <a:ln w="254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600"/>
          </a:p>
        </p:txBody>
      </p:sp>
      <p:sp>
        <p:nvSpPr>
          <p:cNvPr id="124" name="Text Box 26"/>
          <p:cNvSpPr txBox="1">
            <a:spLocks noChangeArrowheads="1"/>
          </p:cNvSpPr>
          <p:nvPr/>
        </p:nvSpPr>
        <p:spPr bwMode="auto">
          <a:xfrm>
            <a:off x="1229323" y="5539790"/>
            <a:ext cx="1301438" cy="49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333" dirty="0">
                <a:solidFill>
                  <a:schemeClr val="accent6">
                    <a:lumMod val="50000"/>
                  </a:schemeClr>
                </a:solidFill>
              </a:rPr>
              <a:t>RT calorimeter</a:t>
            </a:r>
          </a:p>
          <a:p>
            <a:pPr algn="ctr"/>
            <a:r>
              <a:rPr lang="en-US" altLang="en-US" sz="1333" dirty="0">
                <a:solidFill>
                  <a:schemeClr val="accent6">
                    <a:lumMod val="50000"/>
                  </a:schemeClr>
                </a:solidFill>
              </a:rPr>
              <a:t>(a-C WAMPAC)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48364" y="4828674"/>
            <a:ext cx="93183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gun</a:t>
            </a:r>
            <a:endParaRPr lang="en-GB" sz="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29"/>
          <p:cNvSpPr>
            <a:spLocks noChangeShapeType="1"/>
          </p:cNvSpPr>
          <p:nvPr/>
        </p:nvSpPr>
        <p:spPr bwMode="auto">
          <a:xfrm flipV="1">
            <a:off x="3826933" y="4408312"/>
            <a:ext cx="489656" cy="1438986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240236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747933" y="6382227"/>
            <a:ext cx="2133600" cy="475773"/>
          </a:xfrm>
          <a:prstGeom prst="rect">
            <a:avLst/>
          </a:prstGeom>
          <a:noFill/>
        </p:spPr>
        <p:txBody>
          <a:bodyPr lIns="81711" tIns="40855" rIns="81711" bIns="40855"/>
          <a:lstStyle/>
          <a:p>
            <a:fld id="{25655397-B3B9-4132-ACAC-9703CD9FFAD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203200" y="0"/>
            <a:ext cx="8940800" cy="180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706" tIns="40853" rIns="81706" bIns="40853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3366FF"/>
                </a:solidFill>
              </a:rPr>
              <a:t>The CERN Large Hadron Collider (LHC)</a:t>
            </a:r>
            <a:r>
              <a:rPr lang="en-US" sz="2800" b="1" dirty="0"/>
              <a:t> </a:t>
            </a:r>
          </a:p>
          <a:p>
            <a:pPr algn="ctr">
              <a:buClr>
                <a:schemeClr val="accent1"/>
              </a:buClr>
            </a:pPr>
            <a:endParaRPr lang="en-US" sz="2800" b="1" dirty="0"/>
          </a:p>
          <a:p>
            <a:pPr>
              <a:buClr>
                <a:schemeClr val="accent1"/>
              </a:buClr>
              <a:buFontTx/>
              <a:buChar char="•"/>
            </a:pPr>
            <a:endParaRPr lang="en-US" sz="2800" b="1" dirty="0"/>
          </a:p>
          <a:p>
            <a:pPr>
              <a:buClr>
                <a:schemeClr val="accent1"/>
              </a:buClr>
              <a:buFontTx/>
              <a:buChar char="•"/>
            </a:pPr>
            <a:endParaRPr lang="en-US" sz="2800" b="1" dirty="0"/>
          </a:p>
        </p:txBody>
      </p:sp>
      <p:pic>
        <p:nvPicPr>
          <p:cNvPr id="18437" name="Picture 3" descr="0107014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7212" y="584825"/>
            <a:ext cx="5250744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4"/>
          <p:cNvSpPr>
            <a:spLocks noChangeArrowheads="1"/>
          </p:cNvSpPr>
          <p:nvPr/>
        </p:nvSpPr>
        <p:spPr bwMode="auto">
          <a:xfrm>
            <a:off x="0" y="835399"/>
            <a:ext cx="3227212" cy="331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06" tIns="40853" rIns="81706" bIns="40853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US" dirty="0"/>
              <a:t> </a:t>
            </a:r>
            <a:r>
              <a:rPr lang="en-US" sz="1600" dirty="0"/>
              <a:t>26.7 km circumference</a:t>
            </a:r>
          </a:p>
          <a:p>
            <a:pPr>
              <a:buClr>
                <a:schemeClr val="accent1"/>
              </a:buClr>
              <a:buFontTx/>
              <a:buChar char="•"/>
            </a:pPr>
            <a:endParaRPr lang="en-US" sz="16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/>
              <a:t> 8 arcs of 2.8 km</a:t>
            </a:r>
          </a:p>
          <a:p>
            <a:pPr>
              <a:buClr>
                <a:schemeClr val="accent1"/>
              </a:buClr>
              <a:buFontTx/>
              <a:buChar char="•"/>
            </a:pPr>
            <a:endParaRPr lang="en-US" sz="16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/>
              <a:t> 8 long straight sections of 575 m</a:t>
            </a:r>
          </a:p>
          <a:p>
            <a:pPr>
              <a:buClr>
                <a:schemeClr val="accent1"/>
              </a:buClr>
              <a:buFontTx/>
              <a:buChar char="•"/>
            </a:pPr>
            <a:endParaRPr lang="en-US" sz="16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/>
              <a:t> 4 experiments</a:t>
            </a:r>
          </a:p>
          <a:p>
            <a:pPr>
              <a:buClr>
                <a:schemeClr val="accent1"/>
              </a:buClr>
              <a:buFontTx/>
              <a:buChar char="•"/>
            </a:pPr>
            <a:endParaRPr lang="en-US" sz="16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/>
              <a:t> 7 </a:t>
            </a:r>
            <a:r>
              <a:rPr lang="en-US" sz="1600" dirty="0" err="1"/>
              <a:t>TeV</a:t>
            </a:r>
            <a:r>
              <a:rPr lang="en-US" sz="1600" dirty="0"/>
              <a:t> / beam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rgbClr val="FF3399"/>
                </a:solidFill>
              </a:rPr>
              <a:t>90% of the machine is held at cryogenic temperature: 1.9-20K</a:t>
            </a:r>
          </a:p>
          <a:p>
            <a:pPr>
              <a:buClr>
                <a:schemeClr val="accent1"/>
              </a:buClr>
              <a:buFontTx/>
              <a:buChar char="•"/>
            </a:pPr>
            <a:endParaRPr lang="en-US" sz="1600" dirty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492523" y="909152"/>
            <a:ext cx="1834444" cy="2333148"/>
            <a:chOff x="4601" y="903"/>
            <a:chExt cx="1300" cy="1633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601" y="903"/>
              <a:ext cx="1300" cy="1095"/>
              <a:chOff x="2514" y="292"/>
              <a:chExt cx="1300" cy="1095"/>
            </a:xfrm>
          </p:grpSpPr>
          <p:pic>
            <p:nvPicPr>
              <p:cNvPr id="18457" name="Picture 6" descr="ATLAS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14" y="540"/>
                <a:ext cx="1300" cy="8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8" name="Text Box 7"/>
              <p:cNvSpPr txBox="1">
                <a:spLocks noChangeArrowheads="1"/>
              </p:cNvSpPr>
              <p:nvPr/>
            </p:nvSpPr>
            <p:spPr bwMode="auto">
              <a:xfrm>
                <a:off x="2832" y="292"/>
                <a:ext cx="637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66"/>
                    </a:solidFill>
                  </a:rPr>
                  <a:t>ATLAS</a:t>
                </a:r>
              </a:p>
            </p:txBody>
          </p:sp>
        </p:grpSp>
        <p:sp>
          <p:nvSpPr>
            <p:cNvPr id="18456" name="Line 9"/>
            <p:cNvSpPr>
              <a:spLocks noChangeShapeType="1"/>
            </p:cNvSpPr>
            <p:nvPr/>
          </p:nvSpPr>
          <p:spPr bwMode="auto">
            <a:xfrm>
              <a:off x="5372" y="2037"/>
              <a:ext cx="0" cy="499"/>
            </a:xfrm>
            <a:prstGeom prst="line">
              <a:avLst/>
            </a:prstGeom>
            <a:noFill/>
            <a:ln w="25400">
              <a:solidFill>
                <a:srgbClr val="FF0066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924279" y="4213850"/>
            <a:ext cx="2496255" cy="1670209"/>
            <a:chOff x="655" y="3216"/>
            <a:chExt cx="1769" cy="1169"/>
          </a:xfrm>
        </p:grpSpPr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655" y="3307"/>
              <a:ext cx="1134" cy="1078"/>
              <a:chOff x="1063" y="2536"/>
              <a:chExt cx="1134" cy="1078"/>
            </a:xfrm>
          </p:grpSpPr>
          <p:pic>
            <p:nvPicPr>
              <p:cNvPr id="18453" name="Picture 11" descr="CM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63" y="2763"/>
                <a:ext cx="1134" cy="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4" name="Text Box 15"/>
              <p:cNvSpPr txBox="1">
                <a:spLocks noChangeArrowheads="1"/>
              </p:cNvSpPr>
              <p:nvPr/>
            </p:nvSpPr>
            <p:spPr bwMode="auto">
              <a:xfrm>
                <a:off x="1381" y="2536"/>
                <a:ext cx="494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66"/>
                    </a:solidFill>
                  </a:rPr>
                  <a:t>CMS</a:t>
                </a:r>
              </a:p>
            </p:txBody>
          </p:sp>
        </p:grpSp>
        <p:sp>
          <p:nvSpPr>
            <p:cNvPr id="18452" name="Line 16"/>
            <p:cNvSpPr>
              <a:spLocks noChangeShapeType="1"/>
            </p:cNvSpPr>
            <p:nvPr/>
          </p:nvSpPr>
          <p:spPr bwMode="auto">
            <a:xfrm flipV="1">
              <a:off x="1925" y="3216"/>
              <a:ext cx="499" cy="318"/>
            </a:xfrm>
            <a:prstGeom prst="line">
              <a:avLst/>
            </a:prstGeom>
            <a:noFill/>
            <a:ln w="25400">
              <a:solidFill>
                <a:srgbClr val="FF0066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5916789" y="4149557"/>
            <a:ext cx="2239433" cy="1991678"/>
            <a:chOff x="4193" y="3171"/>
            <a:chExt cx="1587" cy="1394"/>
          </a:xfrm>
        </p:grpSpPr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4193" y="3443"/>
              <a:ext cx="1270" cy="1122"/>
              <a:chOff x="4329" y="3262"/>
              <a:chExt cx="1270" cy="1122"/>
            </a:xfrm>
          </p:grpSpPr>
          <p:pic>
            <p:nvPicPr>
              <p:cNvPr id="18449" name="Picture 19" descr="ALIC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329" y="3534"/>
                <a:ext cx="1270" cy="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0" name="Text Box 22"/>
              <p:cNvSpPr txBox="1">
                <a:spLocks noChangeArrowheads="1"/>
              </p:cNvSpPr>
              <p:nvPr/>
            </p:nvSpPr>
            <p:spPr bwMode="auto">
              <a:xfrm>
                <a:off x="4601" y="3262"/>
                <a:ext cx="603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66"/>
                    </a:solidFill>
                  </a:rPr>
                  <a:t>ALICE</a:t>
                </a:r>
              </a:p>
            </p:txBody>
          </p:sp>
        </p:grpSp>
        <p:sp>
          <p:nvSpPr>
            <p:cNvPr id="18448" name="Line 24"/>
            <p:cNvSpPr>
              <a:spLocks noChangeShapeType="1"/>
            </p:cNvSpPr>
            <p:nvPr/>
          </p:nvSpPr>
          <p:spPr bwMode="auto">
            <a:xfrm flipV="1">
              <a:off x="5417" y="3171"/>
              <a:ext cx="363" cy="454"/>
            </a:xfrm>
            <a:prstGeom prst="line">
              <a:avLst/>
            </a:prstGeom>
            <a:noFill/>
            <a:ln w="25400">
              <a:solidFill>
                <a:srgbClr val="FF0066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3675945" y="584825"/>
            <a:ext cx="2559756" cy="2138839"/>
            <a:chOff x="2605" y="676"/>
            <a:chExt cx="1814" cy="1497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2605" y="676"/>
              <a:ext cx="1270" cy="1117"/>
              <a:chOff x="2696" y="949"/>
              <a:chExt cx="1270" cy="1117"/>
            </a:xfrm>
          </p:grpSpPr>
          <p:pic>
            <p:nvPicPr>
              <p:cNvPr id="18445" name="Picture 25" descr="LHCb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696" y="1221"/>
                <a:ext cx="1270" cy="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6" name="Text Box 28"/>
              <p:cNvSpPr txBox="1">
                <a:spLocks noChangeArrowheads="1"/>
              </p:cNvSpPr>
              <p:nvPr/>
            </p:nvSpPr>
            <p:spPr bwMode="auto">
              <a:xfrm>
                <a:off x="3059" y="949"/>
                <a:ext cx="549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66"/>
                    </a:solidFill>
                  </a:rPr>
                  <a:t>LHCb</a:t>
                </a:r>
              </a:p>
            </p:txBody>
          </p:sp>
        </p:grpSp>
        <p:sp>
          <p:nvSpPr>
            <p:cNvPr id="18444" name="Line 30"/>
            <p:cNvSpPr>
              <a:spLocks noChangeShapeType="1"/>
            </p:cNvSpPr>
            <p:nvPr/>
          </p:nvSpPr>
          <p:spPr bwMode="auto">
            <a:xfrm>
              <a:off x="3920" y="1810"/>
              <a:ext cx="499" cy="363"/>
            </a:xfrm>
            <a:prstGeom prst="line">
              <a:avLst/>
            </a:prstGeom>
            <a:noFill/>
            <a:ln w="25400">
              <a:solidFill>
                <a:srgbClr val="FF0066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4221671" y="6373683"/>
            <a:ext cx="4203873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3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21662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>
                <a:solidFill>
                  <a:srgbClr val="3366FF"/>
                </a:solidFill>
              </a:rPr>
              <a:t>Instrumentation</a:t>
            </a:r>
            <a:endParaRPr lang="fr-FR" sz="2800" b="1" dirty="0"/>
          </a:p>
        </p:txBody>
      </p:sp>
      <p:sp>
        <p:nvSpPr>
          <p:cNvPr id="85" name="Rectangle 84"/>
          <p:cNvSpPr/>
          <p:nvPr/>
        </p:nvSpPr>
        <p:spPr>
          <a:xfrm>
            <a:off x="1" y="408960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/>
              <a:t>A RT </a:t>
            </a:r>
            <a:r>
              <a:rPr lang="en-US" sz="1600" dirty="0">
                <a:solidFill>
                  <a:srgbClr val="FF33CC"/>
                </a:solidFill>
              </a:rPr>
              <a:t>chimney</a:t>
            </a:r>
            <a:r>
              <a:rPr lang="en-US" sz="1600" dirty="0"/>
              <a:t>, located in the middle of COLDEX, collected the gas from the BS held at cold 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rgbClr val="FF33CC"/>
                </a:solidFill>
              </a:rPr>
              <a:t>Electrodes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/>
              <a:t>are placed into the chimney and behind the BS slots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rgbClr val="FF33CC"/>
                </a:solidFill>
              </a:rPr>
              <a:t>Solenoids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/>
              <a:t>are wrapped at the COLDEX extremities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FF33CC"/>
                </a:solidFill>
              </a:rPr>
              <a:t> Room temperature calorimeters </a:t>
            </a:r>
            <a:r>
              <a:rPr lang="en-US" sz="1600" dirty="0"/>
              <a:t>(WAMPAC) measure heat load for comparison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/>
              <a:t> an </a:t>
            </a:r>
            <a:r>
              <a:rPr lang="en-US" sz="1600" dirty="0">
                <a:solidFill>
                  <a:srgbClr val="FF33CC"/>
                </a:solidFill>
              </a:rPr>
              <a:t>e-gun</a:t>
            </a:r>
            <a:r>
              <a:rPr lang="en-US" sz="1600" dirty="0"/>
              <a:t> can inject electrons in the cold BS</a:t>
            </a:r>
          </a:p>
        </p:txBody>
      </p:sp>
      <p:pic>
        <p:nvPicPr>
          <p:cNvPr id="9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01008"/>
            <a:ext cx="2439135" cy="2617565"/>
          </a:xfrm>
          <a:prstGeom prst="rect">
            <a:avLst/>
          </a:prstGeom>
        </p:spPr>
      </p:pic>
      <p:pic>
        <p:nvPicPr>
          <p:cNvPr id="95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2996961" cy="2247721"/>
          </a:xfrm>
          <a:prstGeom prst="rect">
            <a:avLst/>
          </a:prstGeom>
        </p:spPr>
      </p:pic>
      <p:pic>
        <p:nvPicPr>
          <p:cNvPr id="96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04" y="1772816"/>
            <a:ext cx="3457196" cy="2592897"/>
          </a:xfrm>
          <a:prstGeom prst="rect">
            <a:avLst/>
          </a:prstGeom>
        </p:spPr>
      </p:pic>
      <p:pic>
        <p:nvPicPr>
          <p:cNvPr id="97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04" y="4020537"/>
            <a:ext cx="3489438" cy="2617079"/>
          </a:xfrm>
          <a:prstGeom prst="rect">
            <a:avLst/>
          </a:prstGeom>
        </p:spPr>
      </p:pic>
      <p:pic>
        <p:nvPicPr>
          <p:cNvPr id="98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961" y="5266099"/>
            <a:ext cx="1940530" cy="1450251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1833595" y="3650252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Chimney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75303" y="1790438"/>
            <a:ext cx="963279" cy="3647722"/>
            <a:chOff x="3491881" y="1830889"/>
            <a:chExt cx="963279" cy="3647722"/>
          </a:xfrm>
        </p:grpSpPr>
        <p:pic>
          <p:nvPicPr>
            <p:cNvPr id="100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91881" y="1830889"/>
              <a:ext cx="897440" cy="3647722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3534715" y="4103933"/>
              <a:ext cx="920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Chimney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electrode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1107913" y="4860925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Chimney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port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996961" y="5507619"/>
            <a:ext cx="1940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BS electrode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448132" y="511221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Solenoids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1849" y="1758342"/>
            <a:ext cx="1419228" cy="878570"/>
          </a:xfrm>
          <a:prstGeom prst="rect">
            <a:avLst/>
          </a:prstGeom>
        </p:spPr>
      </p:pic>
      <p:cxnSp>
        <p:nvCxnSpPr>
          <p:cNvPr id="123" name="Straight Arrow Connector 122"/>
          <p:cNvCxnSpPr/>
          <p:nvPr/>
        </p:nvCxnSpPr>
        <p:spPr>
          <a:xfrm flipH="1">
            <a:off x="6681849" y="2348880"/>
            <a:ext cx="482439" cy="5760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803492" y="3008832"/>
            <a:ext cx="1641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WAMPAC position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50</a:t>
            </a:fld>
            <a:endParaRPr lang="en-US" altLang="en-US" dirty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EE5D1B1-EF9A-4888-BB1E-CCD21C92EA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8375" y="3064531"/>
            <a:ext cx="957121" cy="12508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158375" y="4399925"/>
            <a:ext cx="907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/>
                </a:solidFill>
              </a:rPr>
              <a:t>Electron </a:t>
            </a:r>
          </a:p>
          <a:p>
            <a:pPr algn="ctr"/>
            <a:r>
              <a:rPr lang="en-GB" sz="1400" dirty="0">
                <a:solidFill>
                  <a:schemeClr val="accent5"/>
                </a:solidFill>
              </a:rPr>
              <a:t>gun</a:t>
            </a:r>
          </a:p>
        </p:txBody>
      </p:sp>
    </p:spTree>
    <p:extLst>
      <p:ext uri="{BB962C8B-B14F-4D97-AF65-F5344CB8AC3E}">
        <p14:creationId xmlns:p14="http://schemas.microsoft.com/office/powerpoint/2010/main" val="314726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14246" y="509679"/>
            <a:ext cx="8266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COLDEX’s  electrode is sensitive enough to </a:t>
            </a:r>
            <a:r>
              <a:rPr lang="en-GB" dirty="0">
                <a:solidFill>
                  <a:srgbClr val="FF3399"/>
                </a:solidFill>
                <a:latin typeface="+mj-lt"/>
              </a:rPr>
              <a:t>measure beam gas ionisation!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Sensitivity ~ 0.1 nA i.e. </a:t>
            </a:r>
            <a:r>
              <a:rPr lang="pt-BR" altLang="en-US" dirty="0">
                <a:cs typeface="Segoe UI" panose="020B0502040204020203" pitchFamily="34" charset="0"/>
              </a:rPr>
              <a:t>~4∙10</a:t>
            </a:r>
            <a:r>
              <a:rPr lang="pt-BR" altLang="en-US" baseline="30000" dirty="0">
                <a:cs typeface="Segoe UI" panose="020B0502040204020203" pitchFamily="34" charset="0"/>
              </a:rPr>
              <a:t>6</a:t>
            </a:r>
            <a:r>
              <a:rPr lang="pt-BR" altLang="en-US" dirty="0">
                <a:cs typeface="Segoe UI" panose="020B0502040204020203" pitchFamily="34" charset="0"/>
              </a:rPr>
              <a:t> e</a:t>
            </a:r>
            <a:r>
              <a:rPr lang="pt-BR" altLang="en-US" baseline="30000" dirty="0">
                <a:cs typeface="Segoe UI" panose="020B0502040204020203" pitchFamily="34" charset="0"/>
              </a:rPr>
              <a:t>-</a:t>
            </a:r>
            <a:r>
              <a:rPr lang="pt-BR" altLang="en-US" dirty="0">
                <a:cs typeface="Segoe UI" panose="020B0502040204020203" pitchFamily="34" charset="0"/>
              </a:rPr>
              <a:t>/(mm</a:t>
            </a:r>
            <a:r>
              <a:rPr lang="pt-BR" altLang="en-US" baseline="30000" dirty="0">
                <a:cs typeface="Segoe UI" panose="020B0502040204020203" pitchFamily="34" charset="0"/>
              </a:rPr>
              <a:t>2</a:t>
            </a:r>
            <a:r>
              <a:rPr lang="pt-BR" altLang="en-US" dirty="0">
                <a:cs typeface="Segoe UI" panose="020B0502040204020203" pitchFamily="34" charset="0"/>
              </a:rPr>
              <a:t> s)</a:t>
            </a:r>
            <a:endParaRPr lang="en-GB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068" y="1671365"/>
            <a:ext cx="9180335" cy="4167187"/>
            <a:chOff x="42068" y="1832238"/>
            <a:chExt cx="9180335" cy="4167187"/>
          </a:xfrm>
        </p:grpSpPr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8" y="1832238"/>
              <a:ext cx="7380288" cy="4167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1 1"/>
            <p:cNvSpPr txBox="1">
              <a:spLocks noChangeArrowheads="1"/>
            </p:cNvSpPr>
            <p:nvPr/>
          </p:nvSpPr>
          <p:spPr bwMode="auto">
            <a:xfrm>
              <a:off x="7434263" y="4902223"/>
              <a:ext cx="1401762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5621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19812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4384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895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352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10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 dirty="0">
                  <a:solidFill>
                    <a:srgbClr val="FF6599"/>
                  </a:solidFill>
                </a:rPr>
                <a:t>Electron/ion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 dirty="0">
                  <a:solidFill>
                    <a:srgbClr val="FF6599"/>
                  </a:solidFill>
                </a:rPr>
                <a:t>current</a:t>
              </a:r>
            </a:p>
          </p:txBody>
        </p:sp>
        <p:sp>
          <p:nvSpPr>
            <p:cNvPr id="22" name="TextBox 1 2"/>
            <p:cNvSpPr txBox="1">
              <a:spLocks noChangeArrowheads="1"/>
            </p:cNvSpPr>
            <p:nvPr/>
          </p:nvSpPr>
          <p:spPr bwMode="auto">
            <a:xfrm>
              <a:off x="7456488" y="3850240"/>
              <a:ext cx="17240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5621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19812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4384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895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352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10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it-IT" sz="1800">
                  <a:solidFill>
                    <a:srgbClr val="FF0000"/>
                  </a:solidFill>
                </a:rPr>
                <a:t>a-C,</a:t>
              </a:r>
              <a:br>
                <a:rPr lang="en-GB" altLang="it-IT" sz="1800">
                  <a:solidFill>
                    <a:srgbClr val="FF0000"/>
                  </a:solidFill>
                </a:rPr>
              </a:br>
              <a:r>
                <a:rPr lang="en-GB" altLang="it-IT" sz="1800">
                  <a:solidFill>
                    <a:srgbClr val="FF0000"/>
                  </a:solidFill>
                </a:rPr>
                <a:t>pressure bump</a:t>
              </a:r>
            </a:p>
          </p:txBody>
        </p:sp>
        <p:sp>
          <p:nvSpPr>
            <p:cNvPr id="25" name="TextBox 1 3"/>
            <p:cNvSpPr txBox="1">
              <a:spLocks noChangeArrowheads="1"/>
            </p:cNvSpPr>
            <p:nvPr/>
          </p:nvSpPr>
          <p:spPr bwMode="auto">
            <a:xfrm>
              <a:off x="7451725" y="3427965"/>
              <a:ext cx="17706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5621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19812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4384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895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352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10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it-IT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 at extremities</a:t>
              </a:r>
            </a:p>
          </p:txBody>
        </p:sp>
        <p:cxnSp>
          <p:nvCxnSpPr>
            <p:cNvPr id="26" name="Straight Arrow Connector 16"/>
            <p:cNvCxnSpPr/>
            <p:nvPr/>
          </p:nvCxnSpPr>
          <p:spPr>
            <a:xfrm flipH="1">
              <a:off x="7102475" y="4042327"/>
              <a:ext cx="422275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17"/>
            <p:cNvCxnSpPr/>
            <p:nvPr/>
          </p:nvCxnSpPr>
          <p:spPr>
            <a:xfrm flipH="1">
              <a:off x="7319963" y="3627990"/>
              <a:ext cx="204787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1 4"/>
            <p:cNvSpPr txBox="1">
              <a:spLocks noChangeArrowheads="1"/>
            </p:cNvSpPr>
            <p:nvPr/>
          </p:nvSpPr>
          <p:spPr bwMode="auto">
            <a:xfrm>
              <a:off x="7451725" y="2079662"/>
              <a:ext cx="1223963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5621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19812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4384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895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352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10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it-IT" sz="1800" dirty="0">
                  <a:solidFill>
                    <a:srgbClr val="0070C0"/>
                  </a:solidFill>
                </a:rPr>
                <a:t>Beam</a:t>
              </a:r>
              <a:br>
                <a:rPr lang="en-GB" altLang="it-IT" sz="1800" dirty="0">
                  <a:solidFill>
                    <a:srgbClr val="0070C0"/>
                  </a:solidFill>
                </a:rPr>
              </a:br>
              <a:r>
                <a:rPr lang="en-GB" altLang="it-IT" sz="1800" dirty="0">
                  <a:solidFill>
                    <a:srgbClr val="0070C0"/>
                  </a:solidFill>
                </a:rPr>
                <a:t>circulating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it-IT" sz="1800" dirty="0">
                  <a:solidFill>
                    <a:srgbClr val="0070C0"/>
                  </a:solidFill>
                </a:rPr>
                <a:t>intensity</a:t>
              </a:r>
            </a:p>
          </p:txBody>
        </p:sp>
        <p:pic>
          <p:nvPicPr>
            <p:cNvPr id="29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247" y="4791098"/>
              <a:ext cx="2246312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89" y="1156010"/>
            <a:ext cx="4209068" cy="41644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Observation of Beam-Gas Ionisation !!!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605588"/>
            <a:ext cx="2133600" cy="136525"/>
          </a:xfrm>
        </p:spPr>
        <p:txBody>
          <a:bodyPr/>
          <a:lstStyle/>
          <a:p>
            <a:fld id="{00934413-238D-4830-BF22-2A0BDA7A49F7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84343B04-2B21-4064-B424-5AD96AA87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899" y="5668298"/>
            <a:ext cx="5514064" cy="52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400" dirty="0">
                <a:latin typeface="+mn-lt"/>
                <a:cs typeface="Times New Roman" charset="0"/>
              </a:rPr>
              <a:t>R. Salemme et al. Proc. of IPAC2015, Richmond, VA, USA.</a:t>
            </a:r>
          </a:p>
          <a:p>
            <a:pPr algn="ctr"/>
            <a:r>
              <a:rPr lang="en-GB" altLang="en-US" sz="1400" dirty="0">
                <a:latin typeface="+mn-lt"/>
                <a:cs typeface="Times New Roman" charset="0"/>
              </a:rPr>
              <a:t>R. Salemme. PhD Thesis La Sapienza University, Roma, Oct 2016.</a:t>
            </a:r>
            <a:endParaRPr lang="en-US" altLang="en-US" sz="140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732212" y="6436623"/>
            <a:ext cx="3992042" cy="337929"/>
          </a:xfrm>
        </p:spPr>
        <p:txBody>
          <a:bodyPr/>
          <a:lstStyle/>
          <a:p>
            <a:r>
              <a:rPr lang="en-GB" dirty="0"/>
              <a:t>Amorphous carbon coating qualifications for the HL-LHC vacuum system, V. Baglin,  </a:t>
            </a:r>
            <a:r>
              <a:rPr lang="en-GB" dirty="0" err="1"/>
              <a:t>Ecloud</a:t>
            </a:r>
            <a:r>
              <a:rPr lang="en-GB" dirty="0"/>
              <a:t> 2022, Isola </a:t>
            </a:r>
            <a:r>
              <a:rPr lang="en-GB" dirty="0" err="1"/>
              <a:t>d'Elba</a:t>
            </a:r>
            <a:r>
              <a:rPr lang="en-GB" dirty="0"/>
              <a:t>   25 September 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8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" y="10428"/>
            <a:ext cx="9144001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>
                <a:solidFill>
                  <a:srgbClr val="3366FF"/>
                </a:solidFill>
              </a:rPr>
              <a:t>“Thick” a-C coating behaviour with LHC type beams</a:t>
            </a:r>
            <a:endParaRPr lang="fr-FR" sz="2800" b="1" dirty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436336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</a:t>
            </a:r>
            <a:r>
              <a:rPr lang="en-GB" dirty="0">
                <a:solidFill>
                  <a:schemeClr val="bg1"/>
                </a:solidFill>
              </a:rPr>
              <a:t>Baglin,  </a:t>
            </a:r>
            <a:r>
              <a:rPr lang="en-GB" dirty="0" err="1">
                <a:solidFill>
                  <a:schemeClr val="bg1"/>
                </a:solidFill>
              </a:rPr>
              <a:t>Ecloud</a:t>
            </a:r>
            <a:r>
              <a:rPr lang="en-GB" dirty="0">
                <a:solidFill>
                  <a:schemeClr val="bg1"/>
                </a:solidFill>
              </a:rPr>
              <a:t> 2022, Isola </a:t>
            </a:r>
            <a:r>
              <a:rPr lang="en-GB" dirty="0" err="1">
                <a:solidFill>
                  <a:schemeClr val="bg1"/>
                </a:solidFill>
              </a:rPr>
              <a:t>d'Elba</a:t>
            </a:r>
            <a:r>
              <a:rPr lang="en-GB" dirty="0">
                <a:solidFill>
                  <a:schemeClr val="bg1"/>
                </a:solidFill>
              </a:rPr>
              <a:t>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360" y="799837"/>
            <a:ext cx="879528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/>
              <a:t>Long term operation </a:t>
            </a:r>
            <a:r>
              <a:rPr lang="en-GB" dirty="0"/>
              <a:t>with 4x72 bunches, 25 ns, up to 1.5∙10</a:t>
            </a:r>
            <a:r>
              <a:rPr lang="en-GB" baseline="30000" dirty="0"/>
              <a:t>11</a:t>
            </a:r>
            <a:r>
              <a:rPr lang="en-GB" dirty="0"/>
              <a:t> ppb: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dirty="0"/>
              <a:t> </a:t>
            </a:r>
            <a:r>
              <a:rPr lang="en-GB" sz="1600" dirty="0"/>
              <a:t>BS at 10 K, CB from 4.5 to 3 K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>
                <a:solidFill>
                  <a:srgbClr val="FF3399"/>
                </a:solidFill>
              </a:rPr>
              <a:t>No pressure </a:t>
            </a:r>
            <a:r>
              <a:rPr lang="en-GB" sz="1600" dirty="0"/>
              <a:t>rise larger than a few 10</a:t>
            </a:r>
            <a:r>
              <a:rPr lang="en-GB" sz="1600" baseline="30000" dirty="0"/>
              <a:t>-10</a:t>
            </a:r>
            <a:r>
              <a:rPr lang="en-GB" sz="1600" dirty="0"/>
              <a:t> mbar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>
                <a:solidFill>
                  <a:srgbClr val="FF3399"/>
                </a:solidFill>
              </a:rPr>
              <a:t>No significant heat load </a:t>
            </a:r>
            <a:r>
              <a:rPr lang="en-GB" sz="1600" dirty="0"/>
              <a:t>(≤0.2 W/m compared to 1.4 W/m for scrubbed Cu)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>
                <a:solidFill>
                  <a:srgbClr val="FF3399"/>
                </a:solidFill>
              </a:rPr>
              <a:t>No significant current </a:t>
            </a:r>
            <a:r>
              <a:rPr lang="en-GB" sz="1600" dirty="0"/>
              <a:t>on pick-up (&lt;5 </a:t>
            </a:r>
            <a:r>
              <a:rPr lang="en-GB" sz="1600" dirty="0" err="1"/>
              <a:t>nA</a:t>
            </a:r>
            <a:r>
              <a:rPr lang="en-GB" sz="1600" dirty="0"/>
              <a:t> compared to &gt;1000 </a:t>
            </a:r>
            <a:r>
              <a:rPr lang="en-GB" sz="1600" dirty="0" err="1"/>
              <a:t>nA</a:t>
            </a:r>
            <a:r>
              <a:rPr lang="en-GB" sz="1600" dirty="0"/>
              <a:t> for copper)</a:t>
            </a:r>
          </a:p>
          <a:p>
            <a:pPr lvl="1">
              <a:buClr>
                <a:srgbClr val="00CC99"/>
              </a:buCl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/>
              <a:t>Effect of </a:t>
            </a:r>
            <a:r>
              <a:rPr lang="en-GB" b="1" dirty="0"/>
              <a:t>operating temperature </a:t>
            </a:r>
            <a:r>
              <a:rPr lang="en-GB" dirty="0"/>
              <a:t>and </a:t>
            </a:r>
            <a:r>
              <a:rPr lang="en-GB" b="1" dirty="0"/>
              <a:t>gas adsorption</a:t>
            </a:r>
            <a:r>
              <a:rPr lang="en-GB" dirty="0"/>
              <a:t>: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3399"/>
                </a:solidFill>
              </a:rPr>
              <a:t>No dynamic pressure </a:t>
            </a:r>
            <a:r>
              <a:rPr lang="en-GB" sz="1600" dirty="0"/>
              <a:t>larger than 10</a:t>
            </a:r>
            <a:r>
              <a:rPr lang="en-GB" sz="1600" baseline="30000" dirty="0"/>
              <a:t>-9</a:t>
            </a:r>
            <a:r>
              <a:rPr lang="en-GB" sz="1600" dirty="0"/>
              <a:t> mbar due to ESD is observed for:</a:t>
            </a:r>
          </a:p>
          <a:p>
            <a:pPr marL="1200150" lvl="2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bare surface at 10, 50 or 80 K</a:t>
            </a:r>
          </a:p>
          <a:p>
            <a:pPr marL="1200150" lvl="2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surface coverages of:</a:t>
            </a:r>
          </a:p>
          <a:p>
            <a:pPr marL="1657350" lvl="3" indent="-285750">
              <a:buClr>
                <a:srgbClr val="00CC99"/>
              </a:buClr>
              <a:buFont typeface="Courier New" panose="02070309020205020404" pitchFamily="49" charset="0"/>
              <a:buChar char="o"/>
            </a:pPr>
            <a:r>
              <a:rPr lang="en-GB" sz="1400" dirty="0"/>
              <a:t>~3 10</a:t>
            </a:r>
            <a:r>
              <a:rPr lang="en-GB" sz="1400" baseline="30000" dirty="0"/>
              <a:t>16</a:t>
            </a:r>
            <a:r>
              <a:rPr lang="en-GB" sz="1400" dirty="0"/>
              <a:t> H</a:t>
            </a:r>
            <a:r>
              <a:rPr lang="en-GB" sz="1400" baseline="-25000" dirty="0"/>
              <a:t>2</a:t>
            </a:r>
            <a:r>
              <a:rPr lang="en-GB" sz="1400" dirty="0"/>
              <a:t>/cm</a:t>
            </a:r>
            <a:r>
              <a:rPr lang="en-GB" sz="1400" baseline="30000" dirty="0"/>
              <a:t>2</a:t>
            </a:r>
            <a:r>
              <a:rPr lang="en-GB" sz="1400" dirty="0"/>
              <a:t> , ~2 10</a:t>
            </a:r>
            <a:r>
              <a:rPr lang="en-GB" sz="1400" baseline="30000" dirty="0"/>
              <a:t>16</a:t>
            </a:r>
            <a:r>
              <a:rPr lang="en-GB" sz="1400" dirty="0"/>
              <a:t> CO/cm</a:t>
            </a:r>
            <a:r>
              <a:rPr lang="en-GB" sz="1400" baseline="30000" dirty="0"/>
              <a:t>2,</a:t>
            </a:r>
            <a:r>
              <a:rPr lang="en-GB" sz="1400" dirty="0"/>
              <a:t> ~3  10</a:t>
            </a:r>
            <a:r>
              <a:rPr lang="en-GB" sz="1400" baseline="30000" dirty="0"/>
              <a:t>16</a:t>
            </a:r>
            <a:r>
              <a:rPr lang="en-GB" sz="1400" dirty="0"/>
              <a:t> CO</a:t>
            </a:r>
            <a:r>
              <a:rPr lang="en-GB" sz="1400" baseline="-25000" dirty="0"/>
              <a:t>2</a:t>
            </a:r>
            <a:r>
              <a:rPr lang="en-GB" sz="1400" dirty="0"/>
              <a:t>/cm</a:t>
            </a:r>
            <a:r>
              <a:rPr lang="en-GB" sz="1400" baseline="30000" dirty="0"/>
              <a:t>2</a:t>
            </a:r>
          </a:p>
          <a:p>
            <a:pPr marL="1657350" lvl="3" indent="-285750">
              <a:buClr>
                <a:srgbClr val="00CC99"/>
              </a:buClr>
              <a:buFont typeface="Courier New" panose="02070309020205020404" pitchFamily="49" charset="0"/>
              <a:buChar char="o"/>
            </a:pPr>
            <a:endParaRPr lang="en-GB" sz="900" dirty="0"/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Measured dynamic </a:t>
            </a:r>
            <a:r>
              <a:rPr lang="en-GB" sz="1600" dirty="0">
                <a:solidFill>
                  <a:srgbClr val="FF3399"/>
                </a:solidFill>
              </a:rPr>
              <a:t>heat load</a:t>
            </a:r>
            <a:r>
              <a:rPr lang="en-GB" sz="1600" dirty="0"/>
              <a:t> are within:</a:t>
            </a:r>
          </a:p>
          <a:p>
            <a:pPr marL="1200150" lvl="2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0.2 +/- 0.1 W/m for all studied cases</a:t>
            </a:r>
          </a:p>
          <a:p>
            <a:pPr marL="1200150" lvl="2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900" dirty="0"/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3399"/>
                </a:solidFill>
              </a:rPr>
              <a:t>No multipacting electron activity </a:t>
            </a:r>
            <a:r>
              <a:rPr lang="en-GB" sz="1600" dirty="0"/>
              <a:t>is measured above 0.1 </a:t>
            </a:r>
            <a:r>
              <a:rPr lang="en-GB" sz="1600" dirty="0" err="1"/>
              <a:t>nA</a:t>
            </a:r>
            <a:endParaRPr lang="en-GB" sz="1600" dirty="0"/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4C87441F-96EF-4F18-B137-68E72D8F5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306" y="4791442"/>
            <a:ext cx="5514064" cy="30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400" dirty="0">
                <a:latin typeface="+mn-lt"/>
                <a:cs typeface="Times New Roman" charset="0"/>
              </a:rPr>
              <a:t>R. Salemme. PhD Thesis La Sapienza University, Roma, Oct 2016.</a:t>
            </a:r>
            <a:endParaRPr lang="en-US" altLang="en-US" sz="14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361" y="5347175"/>
            <a:ext cx="905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rgbClr val="FF3399"/>
                </a:solidFill>
              </a:rPr>
              <a:t>Excellent behavior at cryogenic temperature of the “Thick” a-C coating in the studied range</a:t>
            </a:r>
            <a:endParaRPr lang="en-GB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2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>
                <a:solidFill>
                  <a:srgbClr val="3366FF"/>
                </a:solidFill>
              </a:rPr>
              <a:t>“Thick“ a-C coating performance at cryogenic temp</a:t>
            </a:r>
            <a:endParaRPr lang="fr-FR" sz="2800" b="1" dirty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7619" y="2635739"/>
            <a:ext cx="4746381" cy="268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203465" y="619757"/>
            <a:ext cx="87370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3399"/>
                </a:solidFill>
                <a:latin typeface="+mj-lt"/>
              </a:rPr>
              <a:t>Current measurements are more sensitive </a:t>
            </a:r>
            <a:r>
              <a:rPr lang="en-GB" dirty="0">
                <a:latin typeface="+mj-lt"/>
              </a:rPr>
              <a:t>than heat load measurements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3399"/>
                </a:solidFill>
                <a:latin typeface="+mj-lt"/>
              </a:rPr>
              <a:t>No multipacting electron activity </a:t>
            </a:r>
            <a:r>
              <a:rPr lang="en-GB" dirty="0">
                <a:latin typeface="+mj-lt"/>
              </a:rPr>
              <a:t>is measured above 0.1 </a:t>
            </a:r>
            <a:r>
              <a:rPr lang="en-GB" dirty="0" err="1">
                <a:latin typeface="+mj-lt"/>
              </a:rPr>
              <a:t>nA</a:t>
            </a:r>
            <a:endParaRPr lang="en-GB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The secondary electron yield can be estimated from simulations:</a:t>
            </a:r>
          </a:p>
        </p:txBody>
      </p:sp>
      <p:sp>
        <p:nvSpPr>
          <p:cNvPr id="50" name="TextBox 3"/>
          <p:cNvSpPr txBox="1"/>
          <p:nvPr/>
        </p:nvSpPr>
        <p:spPr>
          <a:xfrm>
            <a:off x="2200446" y="1903796"/>
            <a:ext cx="2081019" cy="58477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none" rtlCol="0">
            <a:spAutoFit/>
          </a:bodyPr>
          <a:lstStyle/>
          <a:p>
            <a:r>
              <a:rPr lang="el-GR" sz="3200">
                <a:solidFill>
                  <a:srgbClr val="FF3399"/>
                </a:solidFill>
              </a:rPr>
              <a:t>δ</a:t>
            </a:r>
            <a:r>
              <a:rPr lang="en-GB" sz="3200" baseline="-25000">
                <a:solidFill>
                  <a:srgbClr val="FF3399"/>
                </a:solidFill>
              </a:rPr>
              <a:t>max</a:t>
            </a:r>
            <a:r>
              <a:rPr lang="en-GB" sz="3200">
                <a:solidFill>
                  <a:srgbClr val="FF3399"/>
                </a:solidFill>
              </a:rPr>
              <a:t> &lt; 1.1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357F7F-1928-45D6-98F7-E338F7D9C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5" y="2639928"/>
            <a:ext cx="4216113" cy="2629546"/>
          </a:xfrm>
          <a:prstGeom prst="rect">
            <a:avLst/>
          </a:prstGeom>
        </p:spPr>
      </p:pic>
      <p:sp>
        <p:nvSpPr>
          <p:cNvPr id="22" name="Text Box 20">
            <a:extLst>
              <a:ext uri="{FF2B5EF4-FFF2-40B4-BE49-F238E27FC236}">
                <a16:creationId xmlns:a16="http://schemas.microsoft.com/office/drawing/2014/main" id="{84343B04-2B21-4064-B424-5AD96AA87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967" y="5474371"/>
            <a:ext cx="5514064" cy="52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400" dirty="0">
                <a:latin typeface="+mn-lt"/>
                <a:cs typeface="Times New Roman" charset="0"/>
              </a:rPr>
              <a:t>R. Salemme et al. Proc. of IPAC2015, Richmond, VA, USA.</a:t>
            </a:r>
          </a:p>
          <a:p>
            <a:pPr algn="ctr"/>
            <a:r>
              <a:rPr lang="en-GB" altLang="en-US" sz="1400" dirty="0">
                <a:latin typeface="+mn-lt"/>
                <a:cs typeface="Times New Roman" charset="0"/>
              </a:rPr>
              <a:t>R. Salemme. PhD Thesis La Sapienza University, Roma, Oct 2016.</a:t>
            </a:r>
            <a:endParaRPr lang="en-US" altLang="en-US" sz="14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8675" y="2043246"/>
            <a:ext cx="429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rgbClr val="FF3399"/>
                </a:solidFill>
              </a:rPr>
              <a:t>In agreement with lab measurements</a:t>
            </a:r>
            <a:endParaRPr lang="en-GB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5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>
                <a:solidFill>
                  <a:srgbClr val="3366FF"/>
                </a:solidFill>
              </a:rPr>
              <a:t>“Thin“ a-C coating performance at cryogenic temp</a:t>
            </a:r>
            <a:endParaRPr lang="fr-FR" sz="2800" b="1" dirty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0313" y="983077"/>
            <a:ext cx="505128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4x72 bunches at 1.3 10</a:t>
            </a:r>
            <a:r>
              <a:rPr lang="en-GB" baseline="30000" dirty="0">
                <a:latin typeface="+mj-lt"/>
              </a:rPr>
              <a:t>11</a:t>
            </a:r>
            <a:r>
              <a:rPr lang="en-GB" dirty="0">
                <a:latin typeface="+mj-lt"/>
              </a:rPr>
              <a:t> ppb, 25 ns bunch spacing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With BS at 10 K, CB at 3 K, a slight </a:t>
            </a:r>
            <a:r>
              <a:rPr lang="en-GB" dirty="0">
                <a:solidFill>
                  <a:srgbClr val="FF3399"/>
                </a:solidFill>
                <a:latin typeface="+mj-lt"/>
              </a:rPr>
              <a:t>temperature increase </a:t>
            </a:r>
            <a:r>
              <a:rPr lang="en-GB" dirty="0">
                <a:latin typeface="+mj-lt"/>
              </a:rPr>
              <a:t>(corresponding to ~ </a:t>
            </a:r>
            <a:r>
              <a:rPr lang="en-GB" dirty="0">
                <a:solidFill>
                  <a:srgbClr val="FF3399"/>
                </a:solidFill>
                <a:latin typeface="+mj-lt"/>
              </a:rPr>
              <a:t>50-100 mW/m</a:t>
            </a:r>
            <a:r>
              <a:rPr lang="en-GB" dirty="0">
                <a:latin typeface="+mj-lt"/>
              </a:rPr>
              <a:t>) together with </a:t>
            </a:r>
            <a:r>
              <a:rPr lang="en-GB" dirty="0">
                <a:solidFill>
                  <a:srgbClr val="FF3399"/>
                </a:solidFill>
                <a:latin typeface="+mj-lt"/>
              </a:rPr>
              <a:t>pressure increase </a:t>
            </a:r>
            <a:r>
              <a:rPr lang="en-GB" dirty="0">
                <a:latin typeface="+mj-lt"/>
              </a:rPr>
              <a:t>is observed on the BS at 10 K, but </a:t>
            </a:r>
            <a:r>
              <a:rPr lang="en-GB" dirty="0">
                <a:solidFill>
                  <a:srgbClr val="FF3399"/>
                </a:solidFill>
                <a:latin typeface="+mj-lt"/>
              </a:rPr>
              <a:t>ΔP &lt; 10</a:t>
            </a:r>
            <a:r>
              <a:rPr lang="en-GB" baseline="30000" dirty="0">
                <a:solidFill>
                  <a:srgbClr val="FF3399"/>
                </a:solidFill>
                <a:latin typeface="+mj-lt"/>
              </a:rPr>
              <a:t>-10</a:t>
            </a:r>
            <a:r>
              <a:rPr lang="en-GB" dirty="0">
                <a:solidFill>
                  <a:srgbClr val="FF3399"/>
                </a:solidFill>
                <a:latin typeface="+mj-lt"/>
              </a:rPr>
              <a:t> mbar </a:t>
            </a:r>
            <a:r>
              <a:rPr lang="en-GB" dirty="0">
                <a:latin typeface="+mj-lt"/>
              </a:rPr>
              <a:t>(H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, CO)</a:t>
            </a:r>
          </a:p>
          <a:p>
            <a:pPr lvl="1">
              <a:buClr>
                <a:srgbClr val="00CC99"/>
              </a:buClr>
            </a:pPr>
            <a:r>
              <a:rPr lang="en-US" dirty="0">
                <a:latin typeface="+mj-lt"/>
                <a:sym typeface="Wingdings" panose="05000000000000000000" pitchFamily="2" charset="2"/>
              </a:rPr>
              <a:t> </a:t>
            </a:r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en-US" dirty="0"/>
              <a:t>his would correspond to SEY</a:t>
            </a:r>
            <a:r>
              <a:rPr lang="en-US" baseline="-25000" dirty="0"/>
              <a:t>max</a:t>
            </a:r>
            <a:r>
              <a:rPr lang="en-US" dirty="0"/>
              <a:t> ~ 1.3</a:t>
            </a:r>
          </a:p>
          <a:p>
            <a:pPr>
              <a:buClr>
                <a:srgbClr val="00CC99"/>
              </a:buClr>
            </a:pPr>
            <a:endParaRPr lang="en-GB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Room temperature calorimeter: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609 mW/m measured on aC coating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RT and cryogenic have different heat load</a:t>
            </a:r>
          </a:p>
          <a:p>
            <a:pPr>
              <a:buClr>
                <a:srgbClr val="00CC99"/>
              </a:buClr>
            </a:pPr>
            <a:endParaRPr lang="en-US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But possible impact of impedance and different RRR !</a:t>
            </a:r>
            <a:endParaRPr lang="en-GB" dirty="0">
              <a:latin typeface="+mj-lt"/>
            </a:endParaRP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84343B04-2B21-4064-B424-5AD96AA87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726" y="5827960"/>
            <a:ext cx="1731874" cy="27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200" dirty="0">
                <a:latin typeface="+mn-lt"/>
                <a:cs typeface="Times New Roman" charset="0"/>
              </a:rPr>
              <a:t>V. Baglin, B. Jenninger</a:t>
            </a:r>
            <a:endParaRPr lang="en-US" alt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666" y="928146"/>
            <a:ext cx="3413202" cy="4820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2825" y="494026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99"/>
                </a:solidFill>
              </a:rPr>
              <a:t>Preliminary results !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B389A-E1D8-1C53-047B-82834ED931DB}"/>
              </a:ext>
            </a:extLst>
          </p:cNvPr>
          <p:cNvSpPr txBox="1"/>
          <p:nvPr/>
        </p:nvSpPr>
        <p:spPr>
          <a:xfrm>
            <a:off x="1454429" y="5680216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More studies needed</a:t>
            </a:r>
            <a:endParaRPr lang="en-GB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9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55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4. </a:t>
            </a:r>
            <a:r>
              <a:rPr lang="en-GB" sz="4000" dirty="0">
                <a:solidFill>
                  <a:srgbClr val="FF0066"/>
                </a:solidFill>
              </a:rPr>
              <a:t>Conclusions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50208" y="6369791"/>
            <a:ext cx="4018420" cy="337929"/>
          </a:xfrm>
        </p:spPr>
        <p:txBody>
          <a:bodyPr/>
          <a:lstStyle/>
          <a:p>
            <a:r>
              <a:rPr lang="en-GB" dirty="0"/>
              <a:t>Amorphous carbon coating qualifications for the HL-LHC vacuum system, V. Baglin,  </a:t>
            </a:r>
            <a:r>
              <a:rPr lang="en-GB" dirty="0" err="1"/>
              <a:t>Ecloud</a:t>
            </a:r>
            <a:r>
              <a:rPr lang="en-GB" dirty="0"/>
              <a:t> 2022, Isola </a:t>
            </a:r>
            <a:r>
              <a:rPr lang="en-GB" dirty="0" err="1"/>
              <a:t>d'Elba</a:t>
            </a:r>
            <a:r>
              <a:rPr lang="en-GB" dirty="0"/>
              <a:t>   25 September  2022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47" y="-140679"/>
            <a:ext cx="9144000" cy="547200"/>
          </a:xfrm>
        </p:spPr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6763" y="515588"/>
            <a:ext cx="893838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The HL-LHC vacuum system design of the final focussing magnets requires the production of new beam screen that are: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endParaRPr lang="en-GB" sz="1600" dirty="0"/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Operating at </a:t>
            </a:r>
            <a:r>
              <a:rPr lang="en-GB" sz="1600" dirty="0">
                <a:solidFill>
                  <a:srgbClr val="FF3399"/>
                </a:solidFill>
              </a:rPr>
              <a:t>60-80 K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</a:t>
            </a:r>
            <a:r>
              <a:rPr lang="en-GB" sz="1600" dirty="0">
                <a:solidFill>
                  <a:srgbClr val="FF3399"/>
                </a:solidFill>
              </a:rPr>
              <a:t>Tungsten shielded </a:t>
            </a:r>
            <a:r>
              <a:rPr lang="en-GB" sz="1600" dirty="0"/>
              <a:t>to protect the magnet cold masses from the collision debris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</a:t>
            </a:r>
            <a:r>
              <a:rPr lang="en-GB" sz="1600" dirty="0">
                <a:solidFill>
                  <a:srgbClr val="FF3399"/>
                </a:solidFill>
              </a:rPr>
              <a:t>a-C coated </a:t>
            </a:r>
            <a:r>
              <a:rPr lang="en-GB" sz="1600" dirty="0"/>
              <a:t>to mitigate multipacting reducing heat load and beam-gas background to the experiments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</a:pPr>
            <a:endParaRPr lang="en-GB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</a:pPr>
            <a:endParaRPr lang="en-GB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a-C coating was studied at room and cryogenic temperature in the laboratory and with protons beams, it showed: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endParaRPr lang="en-GB" sz="1600" dirty="0"/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a porosity (x10-300 Cu)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SEY &lt; 1.1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ESD &amp; PSD yields similar to Cu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Excellent robustness against multipacting for LHC beams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endParaRPr lang="en-GB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endParaRPr lang="en-GB" sz="1600" dirty="0"/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</a:pPr>
            <a:r>
              <a:rPr lang="en-GB" sz="1600" dirty="0">
                <a:solidFill>
                  <a:srgbClr val="FF3399"/>
                </a:solidFill>
              </a:rPr>
              <a:t> </a:t>
            </a:r>
            <a:r>
              <a:rPr lang="en-GB" sz="1600" dirty="0">
                <a:solidFill>
                  <a:srgbClr val="FF3399"/>
                </a:solidFill>
                <a:sym typeface="Wingdings" panose="05000000000000000000" pitchFamily="2" charset="2"/>
              </a:rPr>
              <a:t> a-C coating is a suitable base line for the HL-LHC vacuum system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6448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069080" y="6428630"/>
            <a:ext cx="3990988" cy="337929"/>
          </a:xfrm>
        </p:spPr>
        <p:txBody>
          <a:bodyPr/>
          <a:lstStyle/>
          <a:p>
            <a:r>
              <a:rPr lang="en-GB" dirty="0"/>
              <a:t>Amorphous carbon coating qualifications for the HL-LHC vacuum system, V. Baglin,  </a:t>
            </a:r>
            <a:r>
              <a:rPr lang="en-GB" dirty="0" err="1"/>
              <a:t>Ecloud</a:t>
            </a:r>
            <a:r>
              <a:rPr lang="en-GB" dirty="0"/>
              <a:t> 2022, Isola </a:t>
            </a:r>
            <a:r>
              <a:rPr lang="en-GB" dirty="0" err="1"/>
              <a:t>d'Elba</a:t>
            </a:r>
            <a:r>
              <a:rPr lang="en-GB" dirty="0"/>
              <a:t>   25 September  2022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47" y="-140679"/>
            <a:ext cx="9144000" cy="547200"/>
          </a:xfrm>
        </p:spPr>
        <p:txBody>
          <a:bodyPr/>
          <a:lstStyle/>
          <a:p>
            <a:r>
              <a:rPr lang="en-GB" dirty="0"/>
              <a:t>Acknowledgments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573" y="1044328"/>
            <a:ext cx="89383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The work presented here was supported by the HL-LHC Project with the contributions of: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endParaRPr lang="en-GB" sz="1600" dirty="0"/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R. Salemme, A-L. Lamure, E. Buratin, R. Cabezas, V. Badin, M. Haubner from CERN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R. Dupuy from LERMA, Paris,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S. Bilgen from IJCLAB, Paris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A. Krasnov and collaborators from BINP, Novosibirsk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</a:pPr>
            <a:endParaRPr lang="en-GB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with scientific supports from B. Henrist, B. Jenninger and P. Costa Pinto for providing samples and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endParaRPr lang="en-GB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Continuous support for the TE management and the HL-LHC Project office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endParaRPr lang="en-GB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8D5C8D-F656-45FF-8CE2-8A3E398E8F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800" y="4050332"/>
            <a:ext cx="5069925" cy="1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58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81147" y="4206240"/>
            <a:ext cx="4461329" cy="35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06" tIns="40853" rIns="81706" bIns="40853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Thank you for your attention !!!</a:t>
            </a:r>
            <a:endParaRPr lang="en-US" b="1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8081" y="1407317"/>
            <a:ext cx="6099048" cy="343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26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BAA08-3DAF-42F1-9568-AF47D726ABCF}" type="slidenum">
              <a:rPr lang="en-US"/>
              <a:pPr/>
              <a:t>6</a:t>
            </a:fld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361" y="0"/>
            <a:ext cx="9143999" cy="513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2800" b="1" dirty="0">
                <a:solidFill>
                  <a:srgbClr val="3366FF"/>
                </a:solidFill>
              </a:rPr>
              <a:t>HL-LHC Project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870099"/>
              </p:ext>
            </p:extLst>
          </p:nvPr>
        </p:nvGraphicFramePr>
        <p:xfrm>
          <a:off x="1425689" y="2242125"/>
          <a:ext cx="6031483" cy="354907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97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756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1280" marR="81280" marT="41148" marB="41148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LHC Design</a:t>
                      </a:r>
                    </a:p>
                  </a:txBody>
                  <a:tcPr marL="81280" marR="81280" marT="41148" marB="41148"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HL-LHC</a:t>
                      </a:r>
                    </a:p>
                  </a:txBody>
                  <a:tcPr marL="81280" marR="81280" marT="41148" marB="41148" anchor="ctr"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278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1280" marR="81280" marT="41148" marB="41148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Nominal</a:t>
                      </a:r>
                    </a:p>
                  </a:txBody>
                  <a:tcPr marL="81280" marR="81280" marT="41148" marB="41148"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Ultimate</a:t>
                      </a:r>
                    </a:p>
                  </a:txBody>
                  <a:tcPr marL="81280" marR="81280" marT="41148" marB="41148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Nominal</a:t>
                      </a:r>
                    </a:p>
                  </a:txBody>
                  <a:tcPr marL="81280" marR="81280" marT="41148" marB="41148" anchor="ctr"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Energy [</a:t>
                      </a:r>
                      <a:r>
                        <a:rPr lang="en-GB" sz="1600" b="1" dirty="0" err="1">
                          <a:solidFill>
                            <a:schemeClr val="bg1"/>
                          </a:solidFill>
                        </a:rPr>
                        <a:t>TeV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7</a:t>
                      </a:r>
                    </a:p>
                  </a:txBody>
                  <a:tcPr marL="81280" marR="81280" marT="41148" marB="4114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81280" marR="81280" marT="41148" marB="4114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Luminosity [x10</a:t>
                      </a:r>
                      <a:r>
                        <a:rPr lang="en-GB" sz="1600" b="1" baseline="30000" dirty="0">
                          <a:solidFill>
                            <a:schemeClr val="bg1"/>
                          </a:solidFill>
                        </a:rPr>
                        <a:t>34 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GB" sz="1600" b="1" baseline="30000" dirty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.s</a:t>
                      </a:r>
                      <a:r>
                        <a:rPr lang="en-GB" sz="16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1.0</a:t>
                      </a: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2.3</a:t>
                      </a: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5*</a:t>
                      </a: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Current</a:t>
                      </a:r>
                      <a:r>
                        <a:rPr lang="en-GB" sz="1600" b="1" baseline="0" dirty="0">
                          <a:solidFill>
                            <a:schemeClr val="bg1"/>
                          </a:solidFill>
                        </a:rPr>
                        <a:t> [mA]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584</a:t>
                      </a:r>
                    </a:p>
                  </a:txBody>
                  <a:tcPr marL="81280" marR="81280" marT="41148" marB="4114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860</a:t>
                      </a:r>
                    </a:p>
                  </a:txBody>
                  <a:tcPr marL="81280" marR="81280" marT="41148" marB="41148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0066"/>
                          </a:solidFill>
                        </a:rPr>
                        <a:t>1090</a:t>
                      </a:r>
                    </a:p>
                  </a:txBody>
                  <a:tcPr marL="81280" marR="81280" marT="41148" marB="4114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Proton per bunch [x10</a:t>
                      </a:r>
                      <a:r>
                        <a:rPr lang="en-GB" sz="1600" b="1" baseline="30000" dirty="0">
                          <a:solidFill>
                            <a:schemeClr val="bg1"/>
                          </a:solidFill>
                        </a:rPr>
                        <a:t>11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1.15</a:t>
                      </a: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1.7</a:t>
                      </a: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</a:rPr>
                        <a:t>2.2</a:t>
                      </a: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Number of bunches</a:t>
                      </a: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2808</a:t>
                      </a:r>
                    </a:p>
                  </a:txBody>
                  <a:tcPr marL="81280" marR="81280" marT="41148" marB="4114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2736</a:t>
                      </a:r>
                    </a:p>
                  </a:txBody>
                  <a:tcPr marL="81280" marR="81280" marT="41148" marB="4114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992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Bunch spacing [ns]</a:t>
                      </a: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25</a:t>
                      </a: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81280" marR="81280" marT="41148" marB="4114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Minimum</a:t>
                      </a:r>
                      <a:r>
                        <a:rPr lang="en-GB" sz="16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baseline="0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* [m]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0.55</a:t>
                      </a:r>
                    </a:p>
                  </a:txBody>
                  <a:tcPr marL="81280" marR="81280" marT="41148" marB="41148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0066"/>
                          </a:solidFill>
                        </a:rPr>
                        <a:t>0.15</a:t>
                      </a:r>
                    </a:p>
                  </a:txBody>
                  <a:tcPr marL="81280" marR="81280" marT="41148" marB="4114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Normalized</a:t>
                      </a:r>
                      <a:r>
                        <a:rPr lang="en-GB" sz="1600" b="1" baseline="0" dirty="0">
                          <a:solidFill>
                            <a:schemeClr val="bg1"/>
                          </a:solidFill>
                        </a:rPr>
                        <a:t> emittance [</a:t>
                      </a:r>
                      <a:r>
                        <a:rPr lang="el-GR" sz="1600" b="1" baseline="0" dirty="0">
                          <a:solidFill>
                            <a:schemeClr val="bg1"/>
                          </a:solidFill>
                          <a:latin typeface="GreekC" panose="00000400000000000000" pitchFamily="2" charset="0"/>
                          <a:cs typeface="GreekC" panose="00000400000000000000" pitchFamily="2" charset="0"/>
                        </a:rPr>
                        <a:t>μ</a:t>
                      </a:r>
                      <a:r>
                        <a:rPr lang="en-GB" sz="1600" b="1" baseline="0" dirty="0">
                          <a:solidFill>
                            <a:schemeClr val="bg1"/>
                          </a:solidFill>
                          <a:latin typeface="+mj-lt"/>
                          <a:cs typeface="GreekC" panose="00000400000000000000" pitchFamily="2" charset="0"/>
                        </a:rPr>
                        <a:t>m</a:t>
                      </a:r>
                      <a:r>
                        <a:rPr lang="en-GB" sz="1600" b="1" baseline="0" dirty="0">
                          <a:solidFill>
                            <a:schemeClr val="bg1"/>
                          </a:solidFill>
                          <a:latin typeface="GreekC" panose="00000400000000000000" pitchFamily="2" charset="0"/>
                          <a:cs typeface="GreekC" panose="00000400000000000000" pitchFamily="2" charset="0"/>
                        </a:rPr>
                        <a:t>]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55A0"/>
                          </a:solidFill>
                        </a:rPr>
                        <a:t>3.75</a:t>
                      </a: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0066"/>
                          </a:solidFill>
                        </a:rPr>
                        <a:t>2.5</a:t>
                      </a: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29" y="416971"/>
            <a:ext cx="8986600" cy="2073091"/>
          </a:xfrm>
          <a:prstGeom prst="rect">
            <a:avLst/>
          </a:prstGeom>
          <a:noFill/>
        </p:spPr>
        <p:txBody>
          <a:bodyPr wrap="square" lIns="102321" tIns="51161" rIns="102321" bIns="51161" rtlCol="0">
            <a:spAutoFit/>
          </a:bodyPr>
          <a:lstStyle/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The HL-LHC Project is a program which consists of multiplying by ~ 5 the LHC </a:t>
            </a:r>
            <a:r>
              <a:rPr lang="en-GB" sz="1600" dirty="0">
                <a:solidFill>
                  <a:srgbClr val="FF0066"/>
                </a:solidFill>
              </a:rPr>
              <a:t>luminosity</a:t>
            </a:r>
            <a:r>
              <a:rPr lang="en-GB" sz="1600" dirty="0"/>
              <a:t> with an objective of </a:t>
            </a:r>
            <a:r>
              <a:rPr lang="en-GB" sz="1600" dirty="0">
                <a:solidFill>
                  <a:srgbClr val="FF0066"/>
                </a:solidFill>
              </a:rPr>
              <a:t>3 000 fb</a:t>
            </a:r>
            <a:r>
              <a:rPr lang="en-GB" sz="1600" baseline="30000" dirty="0">
                <a:solidFill>
                  <a:srgbClr val="FF0066"/>
                </a:solidFill>
              </a:rPr>
              <a:t>-1</a:t>
            </a:r>
            <a:r>
              <a:rPr lang="en-GB" sz="1600" dirty="0">
                <a:solidFill>
                  <a:srgbClr val="FF0066"/>
                </a:solidFill>
              </a:rPr>
              <a:t> </a:t>
            </a:r>
            <a:r>
              <a:rPr lang="en-GB" sz="1600" dirty="0"/>
              <a:t>accumulated by 2040.</a:t>
            </a:r>
          </a:p>
          <a:p>
            <a:pPr marL="0" lvl="1" algn="just">
              <a:buClr>
                <a:srgbClr val="00CC99"/>
              </a:buClr>
            </a:pPr>
            <a:r>
              <a:rPr lang="en-GB" sz="1600" dirty="0"/>
              <a:t>	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FF0066"/>
                </a:solidFill>
              </a:rPr>
              <a:t>~ 1.1 millions Higgs bosons </a:t>
            </a:r>
            <a:r>
              <a:rPr lang="en-GB" sz="1600" dirty="0"/>
              <a:t>produced with HL-LHC (vs 0.2 with LHC)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sz="1600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For this purpose, the optics, the matching section and the inner triplet (IT) around ATLAS and CMS are completely rebuilt and shall be </a:t>
            </a:r>
            <a:r>
              <a:rPr lang="en-GB" sz="1600" dirty="0">
                <a:solidFill>
                  <a:srgbClr val="FF0066"/>
                </a:solidFill>
              </a:rPr>
              <a:t>ready for operation </a:t>
            </a:r>
            <a:r>
              <a:rPr lang="en-GB" sz="1600" dirty="0"/>
              <a:t>by ~ </a:t>
            </a:r>
            <a:r>
              <a:rPr lang="en-GB" sz="1600" dirty="0">
                <a:solidFill>
                  <a:srgbClr val="FF0066"/>
                </a:solidFill>
              </a:rPr>
              <a:t>2029</a:t>
            </a:r>
            <a:r>
              <a:rPr lang="en-GB" sz="1600" dirty="0"/>
              <a:t>.</a:t>
            </a:r>
          </a:p>
          <a:p>
            <a:pPr lvl="1" algn="just">
              <a:buClr>
                <a:srgbClr val="00CC99"/>
              </a:buClr>
            </a:pPr>
            <a:endParaRPr lang="en-GB" sz="1600" dirty="0"/>
          </a:p>
          <a:p>
            <a:pPr algn="just">
              <a:buClr>
                <a:srgbClr val="00CC99"/>
              </a:buClr>
              <a:buFont typeface="Arial" pitchFamily="34" charset="0"/>
              <a:buChar char="•"/>
            </a:pPr>
            <a:endParaRPr lang="en-GB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5689" y="2170895"/>
            <a:ext cx="2466975" cy="76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5689" y="5782380"/>
            <a:ext cx="5150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Using luminosity leveling to control pile-up in the experiments</a:t>
            </a:r>
            <a:endParaRPr lang="en-GB" sz="1400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E6F63705-5EF2-406B-8A40-5CC0315C6923}"/>
              </a:ext>
            </a:extLst>
          </p:cNvPr>
          <p:cNvSpPr txBox="1">
            <a:spLocks/>
          </p:cNvSpPr>
          <p:nvPr/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Qualifications for the HL-LHC Vacuum System, V. Baglin,  ISSS9, Japan (online)   29 November 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89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60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FF0066"/>
                </a:solidFill>
              </a:rPr>
              <a:t>Back up slides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1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747933" y="6382227"/>
            <a:ext cx="2133600" cy="475773"/>
          </a:xfrm>
          <a:prstGeom prst="rect">
            <a:avLst/>
          </a:prstGeom>
          <a:noFill/>
        </p:spPr>
        <p:txBody>
          <a:bodyPr lIns="81711" tIns="40855" rIns="81711" bIns="40855"/>
          <a:lstStyle/>
          <a:p>
            <a:fld id="{152159E7-2B93-4575-9620-CB42017A11F5}" type="slidenum">
              <a:rPr lang="en-US" smtClean="0">
                <a:latin typeface="Times New Roman" pitchFamily="18" charset="0"/>
              </a:rPr>
              <a:pPr/>
              <a:t>61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0" y="0"/>
            <a:ext cx="9144000" cy="5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999" tIns="50794" rIns="99999" bIns="50794">
            <a:spAutoFit/>
          </a:bodyPr>
          <a:lstStyle/>
          <a:p>
            <a:pPr algn="ctr" defTabSz="1092314"/>
            <a:r>
              <a:rPr lang="en-US" sz="2800" b="1" dirty="0">
                <a:solidFill>
                  <a:srgbClr val="3366FF"/>
                </a:solidFill>
              </a:rPr>
              <a:t>LHC Dipole Vacuum System</a:t>
            </a:r>
          </a:p>
        </p:txBody>
      </p:sp>
      <p:sp>
        <p:nvSpPr>
          <p:cNvPr id="45061" name="Rectangle 3"/>
          <p:cNvSpPr>
            <a:spLocks noChangeArrowheads="1"/>
          </p:cNvSpPr>
          <p:nvPr/>
        </p:nvSpPr>
        <p:spPr bwMode="auto">
          <a:xfrm>
            <a:off x="151181" y="471467"/>
            <a:ext cx="9129075" cy="59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99" tIns="50794" rIns="99999" bIns="50794">
            <a:spAutoFit/>
          </a:bodyPr>
          <a:lstStyle/>
          <a:p>
            <a:pPr defTabSz="1092314">
              <a:buClr>
                <a:srgbClr val="00CC99"/>
              </a:buClr>
              <a:buFontTx/>
              <a:buChar char="•"/>
            </a:pPr>
            <a:r>
              <a:rPr lang="en-US" sz="1600" dirty="0"/>
              <a:t> Cold bore (CB) at 1.9 K which </a:t>
            </a:r>
            <a:r>
              <a:rPr lang="en-US" sz="1600" dirty="0">
                <a:solidFill>
                  <a:srgbClr val="FF0066"/>
                </a:solidFill>
              </a:rPr>
              <a:t>ensures leak tightness</a:t>
            </a:r>
          </a:p>
          <a:p>
            <a:pPr defTabSz="1092314">
              <a:buClr>
                <a:srgbClr val="00CC99"/>
              </a:buClr>
              <a:buFontTx/>
              <a:buChar char="•"/>
            </a:pPr>
            <a:r>
              <a:rPr lang="en-US" sz="1600" dirty="0"/>
              <a:t> Beam screen (BS) at 5-20 K which </a:t>
            </a:r>
            <a:r>
              <a:rPr lang="en-US" sz="1600" dirty="0">
                <a:solidFill>
                  <a:srgbClr val="FF0066"/>
                </a:solidFill>
              </a:rPr>
              <a:t>intercepts thermal loads </a:t>
            </a:r>
            <a:r>
              <a:rPr lang="en-US" sz="1600" dirty="0"/>
              <a:t>(~ 1.4 kW/arc for SR + Resistive wall)</a:t>
            </a:r>
          </a:p>
        </p:txBody>
      </p:sp>
      <p:pic>
        <p:nvPicPr>
          <p:cNvPr id="45063" name="Picture 6" descr="dipole scketch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06" y="1242998"/>
            <a:ext cx="6410508" cy="492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4254498" y="2914646"/>
            <a:ext cx="508004" cy="192883"/>
          </a:xfrm>
          <a:prstGeom prst="rect">
            <a:avLst/>
          </a:prstGeom>
          <a:noFill/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711" tIns="40855" rIns="81711" bIns="40855" numCol="1" rtlCol="0" anchor="t" anchorCtr="0" compatLnSpc="1">
            <a:prstTxWarp prst="textNoShape">
              <a:avLst/>
            </a:prstTxWarp>
          </a:bodyPr>
          <a:lstStyle/>
          <a:p>
            <a:pPr defTabSz="817108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100">
              <a:latin typeface="Times New Roman" pitchFamily="1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254498" y="3429000"/>
            <a:ext cx="635004" cy="192883"/>
          </a:xfrm>
          <a:prstGeom prst="rect">
            <a:avLst/>
          </a:prstGeom>
          <a:noFill/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711" tIns="40855" rIns="81711" bIns="40855" numCol="1" rtlCol="0" anchor="t" anchorCtr="0" compatLnSpc="1">
            <a:prstTxWarp prst="textNoShape">
              <a:avLst/>
            </a:prstTxWarp>
          </a:bodyPr>
          <a:lstStyle/>
          <a:p>
            <a:pPr defTabSz="817108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100">
              <a:latin typeface="Times New Roman" pitchFamily="1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86512" y="1124360"/>
            <a:ext cx="2399603" cy="5047860"/>
            <a:chOff x="6286512" y="1210085"/>
            <a:chExt cx="2399603" cy="5047860"/>
          </a:xfrm>
        </p:grpSpPr>
        <p:pic>
          <p:nvPicPr>
            <p:cNvPr id="45064" name="Picture 7" descr="B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0611" y="3053259"/>
              <a:ext cx="2374900" cy="3204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86512" y="1210085"/>
              <a:ext cx="2399603" cy="183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239019" y="6257945"/>
            <a:ext cx="1444214" cy="19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11" tIns="40855" rIns="81711" bIns="40855">
            <a:spAutoFit/>
          </a:bodyPr>
          <a:lstStyle/>
          <a:p>
            <a:r>
              <a:rPr lang="en-GB" sz="700"/>
              <a:t>Courtesy N. Kos CERN AT/VAC</a:t>
            </a:r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165429" y="6373683"/>
            <a:ext cx="5026386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5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747933" y="6382227"/>
            <a:ext cx="2133600" cy="475773"/>
          </a:xfrm>
          <a:prstGeom prst="rect">
            <a:avLst/>
          </a:prstGeom>
          <a:noFill/>
        </p:spPr>
        <p:txBody>
          <a:bodyPr lIns="81711" tIns="40855" rIns="81711" bIns="40855"/>
          <a:lstStyle/>
          <a:p>
            <a:fld id="{9BA5AC3A-CD94-422D-AB47-D4CBF5C48758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254000" y="24746"/>
            <a:ext cx="8699500" cy="52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711" tIns="40855" rIns="81711" bIns="40855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3366FF"/>
                </a:solidFill>
              </a:rPr>
              <a:t>LHC Beam Screens Functionalities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823" y="2421051"/>
            <a:ext cx="4357947" cy="312293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07225" y="1023053"/>
            <a:ext cx="4154708" cy="1313614"/>
          </a:xfrm>
          <a:prstGeom prst="rect">
            <a:avLst/>
          </a:prstGeom>
        </p:spPr>
        <p:txBody>
          <a:bodyPr wrap="square" lIns="81711" tIns="40855" rIns="81711" bIns="40855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FF0066"/>
                </a:solidFill>
              </a:rPr>
              <a:t>Intercept the heat load </a:t>
            </a:r>
            <a:r>
              <a:rPr lang="en-US" sz="1600" dirty="0">
                <a:solidFill>
                  <a:srgbClr val="0055A0"/>
                </a:solidFill>
              </a:rPr>
              <a:t>induced by the circulating beam (impedance, synchrotron radiation, electron cloud) </a:t>
            </a:r>
          </a:p>
          <a:p>
            <a:pPr lvl="0"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0055A0"/>
                </a:solidFill>
              </a:rPr>
              <a:t> Operate between 5 and 20 K (high RRR)</a:t>
            </a:r>
          </a:p>
          <a:p>
            <a:pPr lvl="0"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0055A0"/>
                </a:solidFill>
              </a:rPr>
              <a:t> </a:t>
            </a:r>
            <a:r>
              <a:rPr lang="en-GB" sz="1600" dirty="0">
                <a:solidFill>
                  <a:srgbClr val="0055A0"/>
                </a:solidFill>
              </a:rPr>
              <a:t>Pumping holes to </a:t>
            </a:r>
            <a:r>
              <a:rPr lang="en-GB" sz="1600" dirty="0">
                <a:solidFill>
                  <a:srgbClr val="FF0066"/>
                </a:solidFill>
              </a:rPr>
              <a:t>control the gas density</a:t>
            </a:r>
          </a:p>
        </p:txBody>
      </p:sp>
      <p:sp>
        <p:nvSpPr>
          <p:cNvPr id="26631" name="Text Box 5"/>
          <p:cNvSpPr txBox="1">
            <a:spLocks noChangeArrowheads="1"/>
          </p:cNvSpPr>
          <p:nvPr/>
        </p:nvSpPr>
        <p:spPr bwMode="auto">
          <a:xfrm>
            <a:off x="1235608" y="5586658"/>
            <a:ext cx="2358375" cy="26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11" tIns="40855" rIns="81711" bIns="40855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Courtesy N. Kos CERN TE/VSC</a:t>
            </a:r>
          </a:p>
        </p:txBody>
      </p:sp>
      <p:sp>
        <p:nvSpPr>
          <p:cNvPr id="3" name="Rectangle 2"/>
          <p:cNvSpPr/>
          <p:nvPr/>
        </p:nvSpPr>
        <p:spPr>
          <a:xfrm>
            <a:off x="253999" y="567019"/>
            <a:ext cx="8334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US" dirty="0"/>
              <a:t> An </a:t>
            </a:r>
            <a:r>
              <a:rPr lang="en-US" dirty="0">
                <a:solidFill>
                  <a:srgbClr val="FF0066"/>
                </a:solidFill>
              </a:rPr>
              <a:t>innovative and complex </a:t>
            </a:r>
            <a:r>
              <a:rPr lang="en-US" dirty="0"/>
              <a:t>system, produced at several 10 km scale 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50" y="2301128"/>
            <a:ext cx="4426590" cy="32428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61933" y="185056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GB" dirty="0">
                <a:solidFill>
                  <a:srgbClr val="00CC99"/>
                </a:solidFill>
                <a:sym typeface="Wingdings" panose="05000000000000000000" pitchFamily="2" charset="2"/>
              </a:rPr>
              <a:t>Functional design map of beam screen</a:t>
            </a:r>
            <a:endParaRPr lang="en-GB" dirty="0">
              <a:solidFill>
                <a:srgbClr val="00CC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2163" y="5527493"/>
            <a:ext cx="1875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P. Lebrun et al.</a:t>
            </a:r>
          </a:p>
          <a:p>
            <a:pPr algn="ctr"/>
            <a:r>
              <a:rPr lang="en-GB" sz="1400" dirty="0"/>
              <a:t>CERN ATS 2013-006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63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3922"/>
            <a:ext cx="914399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3366FF"/>
                </a:solidFill>
                <a:latin typeface="Arial" pitchFamily="34" charset="0"/>
                <a:ea typeface="+mj-ea"/>
                <a:cs typeface="Arial" pitchFamily="34" charset="0"/>
              </a:rPr>
              <a:t>Vacuum Instability : the Effect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19953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US" dirty="0"/>
              <a:t> In circular machine with large proton current :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</a:pPr>
            <a:r>
              <a:rPr lang="en-US" dirty="0"/>
              <a:t>Intersecting Storage Rings (routine 40 A, record 57 A), LHC (0.6 A)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10138" y="1287573"/>
            <a:ext cx="5873794" cy="5151991"/>
            <a:chOff x="3775075" y="1938338"/>
            <a:chExt cx="5549900" cy="4444999"/>
          </a:xfrm>
        </p:grpSpPr>
        <p:grpSp>
          <p:nvGrpSpPr>
            <p:cNvPr id="19" name="Group 19"/>
            <p:cNvGrpSpPr>
              <a:grpSpLocks/>
            </p:cNvGrpSpPr>
            <p:nvPr/>
          </p:nvGrpSpPr>
          <p:grpSpPr bwMode="auto">
            <a:xfrm>
              <a:off x="3775075" y="1938338"/>
              <a:ext cx="5549900" cy="4444999"/>
              <a:chOff x="2469" y="540"/>
              <a:chExt cx="3496" cy="2800"/>
            </a:xfrm>
          </p:grpSpPr>
          <p:pic>
            <p:nvPicPr>
              <p:cNvPr id="22" name="Picture 11" descr="0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367" t="17802" r="1894" b="18829"/>
              <a:stretch>
                <a:fillRect/>
              </a:stretch>
            </p:blipFill>
            <p:spPr bwMode="auto">
              <a:xfrm>
                <a:off x="2469" y="540"/>
                <a:ext cx="3376" cy="2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ctangle 13"/>
              <p:cNvSpPr>
                <a:spLocks noChangeArrowheads="1"/>
              </p:cNvSpPr>
              <p:nvPr/>
            </p:nvSpPr>
            <p:spPr bwMode="auto">
              <a:xfrm>
                <a:off x="2469" y="2899"/>
                <a:ext cx="3496" cy="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CC99"/>
                    </a:solidFill>
                    <a:effectLst/>
                    <a:uLnTx/>
                    <a:uFillTx/>
                    <a:latin typeface="Times New Roman" pitchFamily="18" charset="0"/>
                  </a:rPr>
                  <a:t>First documented pressure bump in the ISR </a:t>
                </a: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/>
                </a:r>
                <a:b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</a:b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E. Fischer/O. Gr</a:t>
                </a:r>
                <a:r>
                  <a:rPr kumimoji="0" lang="en-US" altLang="ja-JP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öbner/E. Jones  18/11/1970</a:t>
                </a:r>
                <a:endPara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4" name="Text Box 15"/>
              <p:cNvSpPr txBox="1">
                <a:spLocks noChangeArrowheads="1"/>
              </p:cNvSpPr>
              <p:nvPr/>
            </p:nvSpPr>
            <p:spPr bwMode="auto">
              <a:xfrm>
                <a:off x="4694" y="930"/>
                <a:ext cx="534" cy="190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 lIns="102321" tIns="51161" rIns="102321" bIns="51161">
                <a:spAutoFit/>
              </a:bodyPr>
              <a:lstStyle/>
              <a:p>
                <a:pPr marL="0" marR="0" lvl="0" indent="0" defTabSz="1023938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</a:rPr>
                  <a:t>current</a:t>
                </a:r>
              </a:p>
            </p:txBody>
          </p:sp>
          <p:sp>
            <p:nvSpPr>
              <p:cNvPr id="25" name="Text Box 16"/>
              <p:cNvSpPr txBox="1">
                <a:spLocks noChangeArrowheads="1"/>
              </p:cNvSpPr>
              <p:nvPr/>
            </p:nvSpPr>
            <p:spPr bwMode="auto">
              <a:xfrm>
                <a:off x="4729" y="1922"/>
                <a:ext cx="563" cy="190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 lIns="102321" tIns="51161" rIns="102321" bIns="51161">
                <a:spAutoFit/>
              </a:bodyPr>
              <a:lstStyle/>
              <a:p>
                <a:pPr marL="0" marR="0" lvl="0" indent="0" defTabSz="1023938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itchFamily="18" charset="0"/>
                  </a:rPr>
                  <a:t>pressure</a:t>
                </a:r>
              </a:p>
            </p:txBody>
          </p:sp>
        </p:grp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4481513" y="2582863"/>
              <a:ext cx="4340225" cy="1787525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19" y="974"/>
                </a:cxn>
                <a:cxn ang="0">
                  <a:pos x="32" y="937"/>
                </a:cxn>
                <a:cxn ang="0">
                  <a:pos x="38" y="899"/>
                </a:cxn>
                <a:cxn ang="0">
                  <a:pos x="44" y="810"/>
                </a:cxn>
                <a:cxn ang="0">
                  <a:pos x="63" y="753"/>
                </a:cxn>
                <a:cxn ang="0">
                  <a:pos x="127" y="531"/>
                </a:cxn>
                <a:cxn ang="0">
                  <a:pos x="146" y="493"/>
                </a:cxn>
                <a:cxn ang="0">
                  <a:pos x="177" y="398"/>
                </a:cxn>
                <a:cxn ang="0">
                  <a:pos x="215" y="342"/>
                </a:cxn>
                <a:cxn ang="0">
                  <a:pos x="285" y="228"/>
                </a:cxn>
                <a:cxn ang="0">
                  <a:pos x="329" y="177"/>
                </a:cxn>
                <a:cxn ang="0">
                  <a:pos x="468" y="31"/>
                </a:cxn>
                <a:cxn ang="0">
                  <a:pos x="506" y="12"/>
                </a:cxn>
                <a:cxn ang="0">
                  <a:pos x="544" y="0"/>
                </a:cxn>
                <a:cxn ang="0">
                  <a:pos x="968" y="57"/>
                </a:cxn>
                <a:cxn ang="0">
                  <a:pos x="1095" y="95"/>
                </a:cxn>
                <a:cxn ang="0">
                  <a:pos x="1355" y="126"/>
                </a:cxn>
                <a:cxn ang="0">
                  <a:pos x="1620" y="158"/>
                </a:cxn>
                <a:cxn ang="0">
                  <a:pos x="1950" y="190"/>
                </a:cxn>
                <a:cxn ang="0">
                  <a:pos x="2082" y="215"/>
                </a:cxn>
                <a:cxn ang="0">
                  <a:pos x="2304" y="240"/>
                </a:cxn>
                <a:cxn ang="0">
                  <a:pos x="2456" y="272"/>
                </a:cxn>
                <a:cxn ang="0">
                  <a:pos x="2652" y="291"/>
                </a:cxn>
                <a:cxn ang="0">
                  <a:pos x="2734" y="304"/>
                </a:cxn>
              </a:cxnLst>
              <a:rect l="0" t="0" r="r" b="b"/>
              <a:pathLst>
                <a:path w="2734" h="1126">
                  <a:moveTo>
                    <a:pt x="0" y="1126"/>
                  </a:moveTo>
                  <a:cubicBezTo>
                    <a:pt x="14" y="1068"/>
                    <a:pt x="9" y="1049"/>
                    <a:pt x="19" y="974"/>
                  </a:cubicBezTo>
                  <a:cubicBezTo>
                    <a:pt x="21" y="961"/>
                    <a:pt x="32" y="937"/>
                    <a:pt x="32" y="937"/>
                  </a:cubicBezTo>
                  <a:cubicBezTo>
                    <a:pt x="34" y="924"/>
                    <a:pt x="37" y="912"/>
                    <a:pt x="38" y="899"/>
                  </a:cubicBezTo>
                  <a:cubicBezTo>
                    <a:pt x="41" y="869"/>
                    <a:pt x="40" y="840"/>
                    <a:pt x="44" y="810"/>
                  </a:cubicBezTo>
                  <a:cubicBezTo>
                    <a:pt x="46" y="790"/>
                    <a:pt x="60" y="773"/>
                    <a:pt x="63" y="753"/>
                  </a:cubicBezTo>
                  <a:cubicBezTo>
                    <a:pt x="74" y="681"/>
                    <a:pt x="94" y="597"/>
                    <a:pt x="127" y="531"/>
                  </a:cubicBezTo>
                  <a:cubicBezTo>
                    <a:pt x="146" y="493"/>
                    <a:pt x="133" y="531"/>
                    <a:pt x="146" y="493"/>
                  </a:cubicBezTo>
                  <a:cubicBezTo>
                    <a:pt x="153" y="471"/>
                    <a:pt x="165" y="415"/>
                    <a:pt x="177" y="398"/>
                  </a:cubicBezTo>
                  <a:cubicBezTo>
                    <a:pt x="207" y="355"/>
                    <a:pt x="195" y="374"/>
                    <a:pt x="215" y="342"/>
                  </a:cubicBezTo>
                  <a:cubicBezTo>
                    <a:pt x="240" y="303"/>
                    <a:pt x="251" y="262"/>
                    <a:pt x="285" y="228"/>
                  </a:cubicBezTo>
                  <a:cubicBezTo>
                    <a:pt x="293" y="202"/>
                    <a:pt x="307" y="192"/>
                    <a:pt x="329" y="177"/>
                  </a:cubicBezTo>
                  <a:cubicBezTo>
                    <a:pt x="368" y="118"/>
                    <a:pt x="410" y="72"/>
                    <a:pt x="468" y="31"/>
                  </a:cubicBezTo>
                  <a:cubicBezTo>
                    <a:pt x="485" y="19"/>
                    <a:pt x="487" y="18"/>
                    <a:pt x="506" y="12"/>
                  </a:cubicBezTo>
                  <a:cubicBezTo>
                    <a:pt x="519" y="8"/>
                    <a:pt x="544" y="0"/>
                    <a:pt x="544" y="0"/>
                  </a:cubicBezTo>
                  <a:cubicBezTo>
                    <a:pt x="686" y="15"/>
                    <a:pt x="824" y="46"/>
                    <a:pt x="968" y="57"/>
                  </a:cubicBezTo>
                  <a:cubicBezTo>
                    <a:pt x="1009" y="70"/>
                    <a:pt x="1053" y="85"/>
                    <a:pt x="1095" y="95"/>
                  </a:cubicBezTo>
                  <a:cubicBezTo>
                    <a:pt x="1180" y="114"/>
                    <a:pt x="1269" y="112"/>
                    <a:pt x="1355" y="126"/>
                  </a:cubicBezTo>
                  <a:cubicBezTo>
                    <a:pt x="1442" y="158"/>
                    <a:pt x="1526" y="154"/>
                    <a:pt x="1620" y="158"/>
                  </a:cubicBezTo>
                  <a:cubicBezTo>
                    <a:pt x="1743" y="186"/>
                    <a:pt x="1786" y="185"/>
                    <a:pt x="1950" y="190"/>
                  </a:cubicBezTo>
                  <a:cubicBezTo>
                    <a:pt x="1999" y="202"/>
                    <a:pt x="2030" y="210"/>
                    <a:pt x="2082" y="215"/>
                  </a:cubicBezTo>
                  <a:cubicBezTo>
                    <a:pt x="2156" y="232"/>
                    <a:pt x="2228" y="235"/>
                    <a:pt x="2304" y="240"/>
                  </a:cubicBezTo>
                  <a:cubicBezTo>
                    <a:pt x="2351" y="272"/>
                    <a:pt x="2399" y="268"/>
                    <a:pt x="2456" y="272"/>
                  </a:cubicBezTo>
                  <a:cubicBezTo>
                    <a:pt x="2524" y="288"/>
                    <a:pt x="2576" y="288"/>
                    <a:pt x="2652" y="291"/>
                  </a:cubicBezTo>
                  <a:cubicBezTo>
                    <a:pt x="2679" y="295"/>
                    <a:pt x="2707" y="304"/>
                    <a:pt x="2734" y="304"/>
                  </a:cubicBezTo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auto">
            <a:xfrm>
              <a:off x="4089400" y="2833688"/>
              <a:ext cx="4592638" cy="1909762"/>
            </a:xfrm>
            <a:custGeom>
              <a:avLst/>
              <a:gdLst/>
              <a:ahLst/>
              <a:cxnLst>
                <a:cxn ang="0">
                  <a:pos x="0" y="1190"/>
                </a:cxn>
                <a:cxn ang="0">
                  <a:pos x="317" y="1171"/>
                </a:cxn>
                <a:cxn ang="0">
                  <a:pos x="367" y="1133"/>
                </a:cxn>
                <a:cxn ang="0">
                  <a:pos x="399" y="1108"/>
                </a:cxn>
                <a:cxn ang="0">
                  <a:pos x="412" y="1089"/>
                </a:cxn>
                <a:cxn ang="0">
                  <a:pos x="431" y="1076"/>
                </a:cxn>
                <a:cxn ang="0">
                  <a:pos x="462" y="1038"/>
                </a:cxn>
                <a:cxn ang="0">
                  <a:pos x="488" y="1000"/>
                </a:cxn>
                <a:cxn ang="0">
                  <a:pos x="532" y="873"/>
                </a:cxn>
                <a:cxn ang="0">
                  <a:pos x="564" y="798"/>
                </a:cxn>
                <a:cxn ang="0">
                  <a:pos x="589" y="722"/>
                </a:cxn>
                <a:cxn ang="0">
                  <a:pos x="627" y="646"/>
                </a:cxn>
                <a:cxn ang="0">
                  <a:pos x="646" y="589"/>
                </a:cxn>
                <a:cxn ang="0">
                  <a:pos x="658" y="551"/>
                </a:cxn>
                <a:cxn ang="0">
                  <a:pos x="703" y="329"/>
                </a:cxn>
                <a:cxn ang="0">
                  <a:pos x="760" y="0"/>
                </a:cxn>
                <a:cxn ang="0">
                  <a:pos x="785" y="101"/>
                </a:cxn>
                <a:cxn ang="0">
                  <a:pos x="804" y="259"/>
                </a:cxn>
                <a:cxn ang="0">
                  <a:pos x="810" y="456"/>
                </a:cxn>
                <a:cxn ang="0">
                  <a:pos x="880" y="715"/>
                </a:cxn>
                <a:cxn ang="0">
                  <a:pos x="956" y="785"/>
                </a:cxn>
                <a:cxn ang="0">
                  <a:pos x="1013" y="816"/>
                </a:cxn>
                <a:cxn ang="0">
                  <a:pos x="1051" y="842"/>
                </a:cxn>
                <a:cxn ang="0">
                  <a:pos x="1089" y="854"/>
                </a:cxn>
                <a:cxn ang="0">
                  <a:pos x="1222" y="930"/>
                </a:cxn>
                <a:cxn ang="0">
                  <a:pos x="1418" y="981"/>
                </a:cxn>
                <a:cxn ang="0">
                  <a:pos x="1905" y="1082"/>
                </a:cxn>
                <a:cxn ang="0">
                  <a:pos x="2526" y="1120"/>
                </a:cxn>
                <a:cxn ang="0">
                  <a:pos x="2849" y="1158"/>
                </a:cxn>
                <a:cxn ang="0">
                  <a:pos x="2893" y="1165"/>
                </a:cxn>
              </a:cxnLst>
              <a:rect l="0" t="0" r="r" b="b"/>
              <a:pathLst>
                <a:path w="2893" h="1203">
                  <a:moveTo>
                    <a:pt x="0" y="1190"/>
                  </a:moveTo>
                  <a:cubicBezTo>
                    <a:pt x="107" y="1201"/>
                    <a:pt x="214" y="1203"/>
                    <a:pt x="317" y="1171"/>
                  </a:cubicBezTo>
                  <a:cubicBezTo>
                    <a:pt x="332" y="1148"/>
                    <a:pt x="345" y="1148"/>
                    <a:pt x="367" y="1133"/>
                  </a:cubicBezTo>
                  <a:cubicBezTo>
                    <a:pt x="405" y="1078"/>
                    <a:pt x="355" y="1143"/>
                    <a:pt x="399" y="1108"/>
                  </a:cubicBezTo>
                  <a:cubicBezTo>
                    <a:pt x="405" y="1103"/>
                    <a:pt x="407" y="1094"/>
                    <a:pt x="412" y="1089"/>
                  </a:cubicBezTo>
                  <a:cubicBezTo>
                    <a:pt x="417" y="1084"/>
                    <a:pt x="425" y="1080"/>
                    <a:pt x="431" y="1076"/>
                  </a:cubicBezTo>
                  <a:cubicBezTo>
                    <a:pt x="465" y="1022"/>
                    <a:pt x="417" y="1095"/>
                    <a:pt x="462" y="1038"/>
                  </a:cubicBezTo>
                  <a:cubicBezTo>
                    <a:pt x="472" y="1026"/>
                    <a:pt x="488" y="1000"/>
                    <a:pt x="488" y="1000"/>
                  </a:cubicBezTo>
                  <a:cubicBezTo>
                    <a:pt x="501" y="958"/>
                    <a:pt x="507" y="909"/>
                    <a:pt x="532" y="873"/>
                  </a:cubicBezTo>
                  <a:cubicBezTo>
                    <a:pt x="540" y="846"/>
                    <a:pt x="547" y="821"/>
                    <a:pt x="564" y="798"/>
                  </a:cubicBezTo>
                  <a:cubicBezTo>
                    <a:pt x="571" y="775"/>
                    <a:pt x="578" y="744"/>
                    <a:pt x="589" y="722"/>
                  </a:cubicBezTo>
                  <a:cubicBezTo>
                    <a:pt x="601" y="696"/>
                    <a:pt x="618" y="673"/>
                    <a:pt x="627" y="646"/>
                  </a:cubicBezTo>
                  <a:cubicBezTo>
                    <a:pt x="633" y="627"/>
                    <a:pt x="640" y="608"/>
                    <a:pt x="646" y="589"/>
                  </a:cubicBezTo>
                  <a:cubicBezTo>
                    <a:pt x="650" y="576"/>
                    <a:pt x="658" y="551"/>
                    <a:pt x="658" y="551"/>
                  </a:cubicBezTo>
                  <a:cubicBezTo>
                    <a:pt x="666" y="475"/>
                    <a:pt x="687" y="404"/>
                    <a:pt x="703" y="329"/>
                  </a:cubicBezTo>
                  <a:cubicBezTo>
                    <a:pt x="712" y="219"/>
                    <a:pt x="736" y="108"/>
                    <a:pt x="760" y="0"/>
                  </a:cubicBezTo>
                  <a:cubicBezTo>
                    <a:pt x="780" y="31"/>
                    <a:pt x="780" y="65"/>
                    <a:pt x="785" y="101"/>
                  </a:cubicBezTo>
                  <a:cubicBezTo>
                    <a:pt x="790" y="199"/>
                    <a:pt x="784" y="196"/>
                    <a:pt x="804" y="259"/>
                  </a:cubicBezTo>
                  <a:cubicBezTo>
                    <a:pt x="798" y="324"/>
                    <a:pt x="790" y="392"/>
                    <a:pt x="810" y="456"/>
                  </a:cubicBezTo>
                  <a:cubicBezTo>
                    <a:pt x="817" y="544"/>
                    <a:pt x="825" y="644"/>
                    <a:pt x="880" y="715"/>
                  </a:cubicBezTo>
                  <a:cubicBezTo>
                    <a:pt x="914" y="758"/>
                    <a:pt x="907" y="770"/>
                    <a:pt x="956" y="785"/>
                  </a:cubicBezTo>
                  <a:cubicBezTo>
                    <a:pt x="1000" y="814"/>
                    <a:pt x="980" y="805"/>
                    <a:pt x="1013" y="816"/>
                  </a:cubicBezTo>
                  <a:cubicBezTo>
                    <a:pt x="1026" y="825"/>
                    <a:pt x="1038" y="833"/>
                    <a:pt x="1051" y="842"/>
                  </a:cubicBezTo>
                  <a:cubicBezTo>
                    <a:pt x="1062" y="850"/>
                    <a:pt x="1089" y="854"/>
                    <a:pt x="1089" y="854"/>
                  </a:cubicBezTo>
                  <a:cubicBezTo>
                    <a:pt x="1130" y="882"/>
                    <a:pt x="1175" y="915"/>
                    <a:pt x="1222" y="930"/>
                  </a:cubicBezTo>
                  <a:cubicBezTo>
                    <a:pt x="1269" y="962"/>
                    <a:pt x="1361" y="963"/>
                    <a:pt x="1418" y="981"/>
                  </a:cubicBezTo>
                  <a:cubicBezTo>
                    <a:pt x="1544" y="1064"/>
                    <a:pt x="1764" y="1076"/>
                    <a:pt x="1905" y="1082"/>
                  </a:cubicBezTo>
                  <a:cubicBezTo>
                    <a:pt x="2109" y="1114"/>
                    <a:pt x="2320" y="1115"/>
                    <a:pt x="2526" y="1120"/>
                  </a:cubicBezTo>
                  <a:cubicBezTo>
                    <a:pt x="2629" y="1149"/>
                    <a:pt x="2743" y="1151"/>
                    <a:pt x="2849" y="1158"/>
                  </a:cubicBezTo>
                  <a:cubicBezTo>
                    <a:pt x="2864" y="1160"/>
                    <a:pt x="2893" y="1165"/>
                    <a:pt x="2893" y="1165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5738" y="2435588"/>
            <a:ext cx="31432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 typeface="Arial" pitchFamily="34" charset="0"/>
              <a:buChar char="•"/>
            </a:pPr>
            <a:r>
              <a:rPr lang="en-US" sz="1600" dirty="0"/>
              <a:t> Beam current stacking to 1 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US" sz="1600" dirty="0"/>
              <a:t> Pressure increases to 10</a:t>
            </a:r>
            <a:r>
              <a:rPr lang="en-US" sz="1600" baseline="30000" dirty="0"/>
              <a:t>-6</a:t>
            </a:r>
            <a:r>
              <a:rPr lang="en-US" sz="1600" dirty="0"/>
              <a:t> Torr (x 50 in a minute)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endParaRPr lang="en-US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US" sz="1600" dirty="0"/>
              <a:t> Beam losses</a:t>
            </a:r>
          </a:p>
        </p:txBody>
      </p:sp>
      <p:sp>
        <p:nvSpPr>
          <p:cNvPr id="16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1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405821"/>
              </p:ext>
            </p:extLst>
          </p:nvPr>
        </p:nvGraphicFramePr>
        <p:xfrm>
          <a:off x="4571999" y="558018"/>
          <a:ext cx="1829467" cy="1987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Picture" r:id="rId3" imgW="1900428" imgH="2063496" progId="Word.Picture.8">
                  <p:embed/>
                </p:oleObj>
              </mc:Choice>
              <mc:Fallback>
                <p:oleObj name="Picture" r:id="rId3" imgW="1900428" imgH="2063496" progId="Word.Picture.8">
                  <p:embed/>
                  <p:pic>
                    <p:nvPicPr>
                      <p:cNvPr id="1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9" y="558018"/>
                        <a:ext cx="1829467" cy="19877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64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3922"/>
            <a:ext cx="914399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3366FF"/>
                </a:solidFill>
                <a:latin typeface="Arial" pitchFamily="34" charset="0"/>
                <a:ea typeface="+mj-ea"/>
                <a:cs typeface="Arial" pitchFamily="34" charset="0"/>
              </a:rPr>
              <a:t>Vacuum Instability : Mechanism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24010"/>
            <a:ext cx="64913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US" sz="1600" dirty="0"/>
              <a:t> Origin is ions produced by </a:t>
            </a:r>
            <a:r>
              <a:rPr lang="en-US" sz="1600" dirty="0">
                <a:solidFill>
                  <a:srgbClr val="FF0066"/>
                </a:solidFill>
              </a:rPr>
              <a:t>beam-gas ionisation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FF0066"/>
                </a:solidFill>
              </a:rPr>
              <a:t> </a:t>
            </a:r>
            <a:r>
              <a:rPr lang="en-US" sz="1600" dirty="0"/>
              <a:t>Ions provoke molecular desorption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D</a:t>
            </a:r>
            <a:r>
              <a:rPr lang="en-GB" sz="1600" dirty="0"/>
              <a:t>esorbed molecules are subsequently ionised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GB" sz="1600" dirty="0"/>
              <a:t> Feedback loop</a:t>
            </a:r>
            <a:endParaRPr lang="en-US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FF3399"/>
                </a:solidFill>
              </a:rPr>
              <a:t>Reduction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/>
              <a:t>of the effective pumping speed, S</a:t>
            </a:r>
            <a:r>
              <a:rPr lang="en-US" sz="1600" baseline="-25000" dirty="0"/>
              <a:t>eff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r>
              <a:rPr lang="en-US" sz="1600" baseline="-25000" dirty="0"/>
              <a:t> </a:t>
            </a:r>
            <a:r>
              <a:rPr lang="en-US" sz="1600" dirty="0"/>
              <a:t>Quasi-static solution:</a:t>
            </a: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627365"/>
              </p:ext>
            </p:extLst>
          </p:nvPr>
        </p:nvGraphicFramePr>
        <p:xfrm>
          <a:off x="939868" y="2151582"/>
          <a:ext cx="2725737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5" imgW="1637589" imgH="622030" progId="Equation.3">
                  <p:embed/>
                </p:oleObj>
              </mc:Choice>
              <mc:Fallback>
                <p:oleObj name="Equation" r:id="rId5" imgW="1637589" imgH="622030" progId="Equation.3">
                  <p:embed/>
                  <p:pic>
                    <p:nvPicPr>
                      <p:cNvPr id="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68" y="2151582"/>
                        <a:ext cx="2725737" cy="1036637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4132065" y="3402679"/>
            <a:ext cx="4967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 typeface="Arial" pitchFamily="34" charset="0"/>
              <a:buChar char="•"/>
            </a:pPr>
            <a:r>
              <a:rPr lang="en-US" sz="1600" dirty="0"/>
              <a:t> A model that includes the variation of surface mole-</a:t>
            </a:r>
            <a:r>
              <a:rPr lang="en-US" sz="1600" dirty="0" err="1"/>
              <a:t>cules</a:t>
            </a:r>
            <a:r>
              <a:rPr lang="en-US" sz="1600" dirty="0"/>
              <a:t> with time reproduces the ISR pressure bump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</a:pP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147" y="3357041"/>
            <a:ext cx="3538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/>
              <a:t> When the beam current approach the </a:t>
            </a:r>
            <a:r>
              <a:rPr lang="en-GB" sz="1600" dirty="0">
                <a:solidFill>
                  <a:srgbClr val="FF0066"/>
                </a:solidFill>
              </a:rPr>
              <a:t>critical current</a:t>
            </a:r>
            <a:r>
              <a:rPr lang="en-GB" sz="1600" dirty="0"/>
              <a:t>, the pressure increases to infinity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334779"/>
              </p:ext>
            </p:extLst>
          </p:nvPr>
        </p:nvGraphicFramePr>
        <p:xfrm>
          <a:off x="939868" y="4490226"/>
          <a:ext cx="2184400" cy="846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7" imgW="1016000" imgH="393700" progId="Equation.3">
                  <p:embed/>
                </p:oleObj>
              </mc:Choice>
              <mc:Fallback>
                <p:oleObj name="Equation" r:id="rId7" imgW="1016000" imgH="3937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68" y="4490226"/>
                        <a:ext cx="2184400" cy="84645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708D9BD7-4366-4B92-A0F0-7E519B6ED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290" y="1105089"/>
            <a:ext cx="2528338" cy="111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5">
            <a:extLst>
              <a:ext uri="{FF2B5EF4-FFF2-40B4-BE49-F238E27FC236}">
                <a16:creationId xmlns:a16="http://schemas.microsoft.com/office/drawing/2014/main" id="{911A137E-36EE-4508-87F0-BD4C26BA1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64" y="2737562"/>
            <a:ext cx="2230077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4" rIns="91430" bIns="45714">
            <a:spAutoFit/>
          </a:bodyPr>
          <a:lstStyle/>
          <a:p>
            <a:pPr algn="ctr"/>
            <a:r>
              <a:rPr lang="en-GB" sz="900" dirty="0">
                <a:cs typeface="Times New Roman" pitchFamily="18" charset="0"/>
              </a:rPr>
              <a:t>O. Grobner, R. Calder, </a:t>
            </a:r>
          </a:p>
          <a:p>
            <a:pPr algn="ctr"/>
            <a:r>
              <a:rPr lang="en-GB" sz="900" dirty="0">
                <a:cs typeface="Times New Roman" pitchFamily="18" charset="0"/>
              </a:rPr>
              <a:t>IEE Trans. </a:t>
            </a:r>
            <a:r>
              <a:rPr lang="en-GB" sz="900" dirty="0" err="1">
                <a:cs typeface="Times New Roman" pitchFamily="18" charset="0"/>
              </a:rPr>
              <a:t>Nucl</a:t>
            </a:r>
            <a:r>
              <a:rPr lang="en-GB" sz="900" dirty="0">
                <a:cs typeface="Times New Roman" pitchFamily="18" charset="0"/>
              </a:rPr>
              <a:t>. Sci. NS-20, 760 (1976)</a:t>
            </a:r>
            <a:endParaRPr lang="en-US" sz="9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AC8E8-1205-4901-8F74-8F94A9D02F85}"/>
              </a:ext>
            </a:extLst>
          </p:cNvPr>
          <p:cNvSpPr txBox="1"/>
          <p:nvPr/>
        </p:nvSpPr>
        <p:spPr>
          <a:xfrm>
            <a:off x="6615661" y="2731480"/>
            <a:ext cx="2483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dirty="0"/>
              <a:t>W.C. Turner. </a:t>
            </a:r>
          </a:p>
          <a:p>
            <a:pPr algn="ctr"/>
            <a:r>
              <a:rPr lang="en-GB" sz="900" dirty="0"/>
              <a:t>J. Vac. </a:t>
            </a:r>
            <a:r>
              <a:rPr lang="en-GB" sz="900" dirty="0" err="1"/>
              <a:t>Sci.Technol</a:t>
            </a:r>
            <a:r>
              <a:rPr lang="en-GB" sz="900" dirty="0"/>
              <a:t>. A. 14(4) , Jul/Aug 1996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70FEDF-2F2E-4904-B022-53497771D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3450" y="3968946"/>
            <a:ext cx="1960879" cy="18024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8D028E5-1267-4B68-ADFC-5864869FA4C0}"/>
              </a:ext>
            </a:extLst>
          </p:cNvPr>
          <p:cNvSpPr txBox="1"/>
          <p:nvPr/>
        </p:nvSpPr>
        <p:spPr>
          <a:xfrm>
            <a:off x="5373863" y="5809435"/>
            <a:ext cx="24835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dirty="0"/>
              <a:t>K.-i. Kanazawa. Vacuum 101 (2014) 142-145</a:t>
            </a:r>
          </a:p>
        </p:txBody>
      </p:sp>
    </p:spTree>
    <p:extLst>
      <p:ext uri="{BB962C8B-B14F-4D97-AF65-F5344CB8AC3E}">
        <p14:creationId xmlns:p14="http://schemas.microsoft.com/office/powerpoint/2010/main" val="23757794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6FC4AA-7DB4-43F1-927C-197BF43448D6}"/>
              </a:ext>
            </a:extLst>
          </p:cNvPr>
          <p:cNvGrpSpPr/>
          <p:nvPr/>
        </p:nvGrpSpPr>
        <p:grpSpPr>
          <a:xfrm>
            <a:off x="228824" y="3280767"/>
            <a:ext cx="3263041" cy="2046320"/>
            <a:chOff x="5606081" y="2298542"/>
            <a:chExt cx="3034553" cy="1865688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06081" y="2298542"/>
              <a:ext cx="3034553" cy="1865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5885755" y="2451788"/>
              <a:ext cx="806164" cy="2725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2321" tIns="51161" rIns="102321" bIns="51161">
              <a:spAutoFit/>
            </a:bodyPr>
            <a:lstStyle/>
            <a:p>
              <a:pPr algn="ctr" defTabSz="914991"/>
              <a:r>
                <a:rPr lang="en-GB" sz="1100" b="1" dirty="0">
                  <a:solidFill>
                    <a:srgbClr val="00CC99"/>
                  </a:solidFill>
                  <a:latin typeface="Times" pitchFamily="18" charset="0"/>
                </a:rPr>
                <a:t>H</a:t>
              </a:r>
              <a:r>
                <a:rPr lang="en-GB" sz="1100" b="1" baseline="-25000" dirty="0">
                  <a:solidFill>
                    <a:srgbClr val="00CC99"/>
                  </a:solidFill>
                  <a:latin typeface="Times" pitchFamily="18" charset="0"/>
                </a:rPr>
                <a:t>2</a:t>
              </a:r>
              <a:r>
                <a:rPr lang="en-GB" sz="1100" b="1" baseline="30000" dirty="0">
                  <a:solidFill>
                    <a:srgbClr val="00CC99"/>
                  </a:solidFill>
                  <a:latin typeface="Times" pitchFamily="18" charset="0"/>
                </a:rPr>
                <a:t>+</a:t>
              </a:r>
              <a:r>
                <a:rPr lang="en-GB" sz="1100" b="1" dirty="0">
                  <a:solidFill>
                    <a:srgbClr val="00CC99"/>
                  </a:solidFill>
                  <a:latin typeface="Times" pitchFamily="18" charset="0"/>
                </a:rPr>
                <a:t>, 3.2 K</a:t>
              </a:r>
              <a:endParaRPr lang="en-US" sz="1100" b="1" dirty="0">
                <a:solidFill>
                  <a:srgbClr val="00CC99"/>
                </a:solidFill>
                <a:latin typeface="Times" pitchFamily="18" charset="0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58210" y="6363547"/>
            <a:ext cx="501424" cy="345126"/>
          </a:xfrm>
        </p:spPr>
        <p:txBody>
          <a:bodyPr/>
          <a:lstStyle/>
          <a:p>
            <a:fld id="{F382CD8A-0A5B-4AE2-89AE-374FC8E42C3C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-10763"/>
            <a:ext cx="8415366" cy="110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>
                <a:solidFill>
                  <a:srgbClr val="3366FF"/>
                </a:solidFill>
              </a:rPr>
              <a:t>LHC case</a:t>
            </a:r>
            <a:endParaRPr lang="en-GB" sz="2800" b="1" dirty="0"/>
          </a:p>
          <a:p>
            <a:pPr>
              <a:buClr>
                <a:srgbClr val="00CC99"/>
              </a:buClr>
            </a:pPr>
            <a:endParaRPr lang="en-GB" sz="20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sz="1800" dirty="0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42844" y="503097"/>
            <a:ext cx="29835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>
                <a:solidFill>
                  <a:srgbClr val="3366FF"/>
                </a:solidFill>
              </a:rPr>
              <a:t> </a:t>
            </a:r>
            <a:r>
              <a:rPr lang="en-GB" sz="1600" dirty="0"/>
              <a:t>Ion energy in thew keV range</a:t>
            </a:r>
          </a:p>
        </p:txBody>
      </p:sp>
      <p:sp>
        <p:nvSpPr>
          <p:cNvPr id="16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165429" y="6373683"/>
            <a:ext cx="5026386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2462" y="5428878"/>
            <a:ext cx="207774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’</a:t>
            </a:r>
            <a:r>
              <a:rPr lang="en-US" sz="1400" baseline="-250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H2 </a:t>
            </a:r>
            <a:r>
              <a:rPr lang="en-US" sz="14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~ 1000 </a:t>
            </a:r>
          </a:p>
          <a:p>
            <a:pPr algn="ctr"/>
            <a:r>
              <a:rPr lang="en-US" sz="14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’</a:t>
            </a:r>
            <a:r>
              <a:rPr lang="en-US" sz="1400" baseline="-250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CO2 </a:t>
            </a:r>
            <a:r>
              <a:rPr lang="en-US" sz="14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~ 2 </a:t>
            </a:r>
          </a:p>
          <a:p>
            <a:pPr algn="ctr"/>
            <a:r>
              <a:rPr lang="en-US" sz="14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@ 1 keV and 1 monolayer</a:t>
            </a:r>
            <a:endParaRPr lang="fr-FR" sz="1400" dirty="0">
              <a:solidFill>
                <a:srgbClr val="00CC99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2988" y="5263768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CC99"/>
              </a:buClr>
            </a:pPr>
            <a:r>
              <a:rPr lang="en-US" sz="900" dirty="0"/>
              <a:t>N. Hilleret, R. Calder, IVC, 1977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D4D397-FD68-4332-9ED7-88C4D48A7CC0}"/>
              </a:ext>
            </a:extLst>
          </p:cNvPr>
          <p:cNvGrpSpPr/>
          <p:nvPr/>
        </p:nvGrpSpPr>
        <p:grpSpPr>
          <a:xfrm>
            <a:off x="4382061" y="553595"/>
            <a:ext cx="3329190" cy="2410150"/>
            <a:chOff x="4382061" y="620707"/>
            <a:chExt cx="3329190" cy="241015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DF091F9-275B-4BFC-8235-F68A11D7F17B}"/>
                </a:ext>
              </a:extLst>
            </p:cNvPr>
            <p:cNvGrpSpPr/>
            <p:nvPr/>
          </p:nvGrpSpPr>
          <p:grpSpPr>
            <a:xfrm>
              <a:off x="4382061" y="620707"/>
              <a:ext cx="3329190" cy="2410150"/>
              <a:chOff x="5388982" y="3963533"/>
              <a:chExt cx="3329190" cy="2410150"/>
            </a:xfrm>
          </p:grpSpPr>
          <p:pic>
            <p:nvPicPr>
              <p:cNvPr id="28" name="Picture 2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88982" y="4091785"/>
                <a:ext cx="3329190" cy="22818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 Box 6"/>
              <p:cNvSpPr txBox="1">
                <a:spLocks noChangeArrowheads="1"/>
              </p:cNvSpPr>
              <p:nvPr/>
            </p:nvSpPr>
            <p:spPr bwMode="auto">
              <a:xfrm>
                <a:off x="6084325" y="4393910"/>
                <a:ext cx="479582" cy="27259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2321" tIns="51161" rIns="102321" bIns="51161">
                <a:spAutoFit/>
              </a:bodyPr>
              <a:lstStyle/>
              <a:p>
                <a:pPr algn="ctr" defTabSz="914991"/>
                <a:r>
                  <a:rPr lang="en-GB" sz="1100" b="1" dirty="0">
                    <a:solidFill>
                      <a:srgbClr val="00CC99"/>
                    </a:solidFill>
                    <a:latin typeface="Times" pitchFamily="18" charset="0"/>
                  </a:rPr>
                  <a:t>N</a:t>
                </a:r>
                <a:r>
                  <a:rPr lang="en-GB" sz="1100" b="1" baseline="-25000" dirty="0">
                    <a:solidFill>
                      <a:srgbClr val="00CC99"/>
                    </a:solidFill>
                    <a:latin typeface="Times" pitchFamily="18" charset="0"/>
                  </a:rPr>
                  <a:t>2</a:t>
                </a:r>
                <a:r>
                  <a:rPr lang="en-GB" sz="1100" b="1" baseline="30000" dirty="0">
                    <a:solidFill>
                      <a:srgbClr val="00CC99"/>
                    </a:solidFill>
                    <a:latin typeface="Times" pitchFamily="18" charset="0"/>
                  </a:rPr>
                  <a:t>+</a:t>
                </a:r>
                <a:endParaRPr lang="en-US" sz="1100" b="1" dirty="0">
                  <a:solidFill>
                    <a:srgbClr val="00CC99"/>
                  </a:solidFill>
                  <a:latin typeface="Times" pitchFamily="18" charset="0"/>
                </a:endParaRPr>
              </a:p>
            </p:txBody>
          </p:sp>
          <p:sp>
            <p:nvSpPr>
              <p:cNvPr id="33" name="Text Box 6"/>
              <p:cNvSpPr txBox="1">
                <a:spLocks noChangeArrowheads="1"/>
              </p:cNvSpPr>
              <p:nvPr/>
            </p:nvSpPr>
            <p:spPr bwMode="auto">
              <a:xfrm>
                <a:off x="6685543" y="3963533"/>
                <a:ext cx="1667603" cy="27259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2321" tIns="51161" rIns="102321" bIns="51161">
                <a:spAutoFit/>
              </a:bodyPr>
              <a:lstStyle/>
              <a:p>
                <a:pPr algn="ctr" defTabSz="914991"/>
                <a:r>
                  <a:rPr lang="en-GB" sz="1100" b="1" dirty="0">
                    <a:solidFill>
                      <a:srgbClr val="00CC99"/>
                    </a:solidFill>
                    <a:latin typeface="Times" pitchFamily="18" charset="0"/>
                  </a:rPr>
                  <a:t>Unbaked stainless steel</a:t>
                </a:r>
                <a:endParaRPr lang="en-US" sz="1100" b="1" dirty="0">
                  <a:solidFill>
                    <a:srgbClr val="00CC99"/>
                  </a:solidFill>
                  <a:latin typeface="Times" pitchFamily="18" charset="0"/>
                </a:endParaRPr>
              </a:p>
            </p:txBody>
          </p:sp>
        </p:grpSp>
        <p:sp>
          <p:nvSpPr>
            <p:cNvPr id="32" name="Text Box 26"/>
            <p:cNvSpPr txBox="1">
              <a:spLocks noChangeArrowheads="1"/>
            </p:cNvSpPr>
            <p:nvPr/>
          </p:nvSpPr>
          <p:spPr bwMode="auto">
            <a:xfrm>
              <a:off x="5077404" y="2796287"/>
              <a:ext cx="1866805" cy="230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900" dirty="0"/>
                <a:t>A.G. Mathewson, CERN ISR-VA/76-5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7511009" y="1211146"/>
            <a:ext cx="8290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</a:t>
            </a:r>
            <a:r>
              <a:rPr lang="en-US" sz="1400" baseline="-250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H2 </a:t>
            </a:r>
            <a:r>
              <a:rPr lang="en-US" sz="14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~ 5 </a:t>
            </a:r>
          </a:p>
          <a:p>
            <a:pPr algn="ctr"/>
            <a:r>
              <a:rPr lang="en-US" sz="14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</a:t>
            </a:r>
            <a:r>
              <a:rPr lang="en-US" sz="1400" baseline="-250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CO2 </a:t>
            </a:r>
            <a:r>
              <a:rPr lang="en-US" sz="14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~ 1 </a:t>
            </a:r>
          </a:p>
          <a:p>
            <a:pPr algn="ctr"/>
            <a:r>
              <a:rPr lang="en-US" sz="14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@ 1 keV</a:t>
            </a:r>
            <a:endParaRPr lang="fr-FR" sz="1400" dirty="0">
              <a:solidFill>
                <a:srgbClr val="00CC99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D2506E-16E5-42CF-BE2E-C878ED9660A8}"/>
              </a:ext>
            </a:extLst>
          </p:cNvPr>
          <p:cNvSpPr/>
          <p:nvPr/>
        </p:nvSpPr>
        <p:spPr>
          <a:xfrm>
            <a:off x="3796271" y="471370"/>
            <a:ext cx="18854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>
                <a:solidFill>
                  <a:srgbClr val="3366FF"/>
                </a:solidFill>
              </a:rPr>
              <a:t> </a:t>
            </a:r>
            <a:r>
              <a:rPr lang="en-GB" sz="1600" dirty="0"/>
              <a:t>Desorption yields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EB3A24-9C19-4ABF-983E-17904315DC76}"/>
              </a:ext>
            </a:extLst>
          </p:cNvPr>
          <p:cNvSpPr/>
          <p:nvPr/>
        </p:nvSpPr>
        <p:spPr>
          <a:xfrm>
            <a:off x="184834" y="2972587"/>
            <a:ext cx="3263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Yields at cryogenic temperature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6C1751-B26A-486A-8158-84EAD71375D7}"/>
              </a:ext>
            </a:extLst>
          </p:cNvPr>
          <p:cNvSpPr/>
          <p:nvPr/>
        </p:nvSpPr>
        <p:spPr>
          <a:xfrm>
            <a:off x="3592216" y="2972943"/>
            <a:ext cx="5670142" cy="321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>
                <a:solidFill>
                  <a:srgbClr val="3366FF"/>
                </a:solidFill>
              </a:rPr>
              <a:t> </a:t>
            </a:r>
            <a:r>
              <a:rPr lang="en-GB" sz="1600" dirty="0"/>
              <a:t>Critical currents:</a:t>
            </a:r>
          </a:p>
          <a:p>
            <a:pPr lvl="1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Non perforated BS: beware with low </a:t>
            </a:r>
            <a:r>
              <a:rPr lang="el-GR" sz="1600" dirty="0"/>
              <a:t>α</a:t>
            </a:r>
            <a:r>
              <a:rPr lang="en-US" sz="1600" dirty="0"/>
              <a:t> and large </a:t>
            </a:r>
            <a:r>
              <a:rPr lang="el-GR" sz="1600" dirty="0"/>
              <a:t>η</a:t>
            </a:r>
            <a:r>
              <a:rPr lang="en-US" sz="1600" dirty="0"/>
              <a:t>’ !!!</a:t>
            </a:r>
            <a:endParaRPr lang="en-GB" sz="1600" dirty="0"/>
          </a:p>
          <a:p>
            <a:pPr lvl="1">
              <a:buClr>
                <a:srgbClr val="00CC99"/>
              </a:buClr>
              <a:buFont typeface="Arial" pitchFamily="34" charset="0"/>
              <a:buChar char="•"/>
            </a:pPr>
            <a:endParaRPr lang="en-GB" sz="1600" dirty="0"/>
          </a:p>
          <a:p>
            <a:pPr lvl="1">
              <a:buClr>
                <a:srgbClr val="00CC99"/>
              </a:buClr>
              <a:buFont typeface="Arial" pitchFamily="34" charset="0"/>
              <a:buChar char="•"/>
            </a:pPr>
            <a:endParaRPr lang="en-GB" sz="1600" dirty="0"/>
          </a:p>
          <a:p>
            <a:pPr lvl="1">
              <a:buClr>
                <a:srgbClr val="00CC99"/>
              </a:buClr>
              <a:buFont typeface="Arial" pitchFamily="34" charset="0"/>
              <a:buChar char="•"/>
            </a:pPr>
            <a:endParaRPr lang="en-GB" sz="1600" dirty="0"/>
          </a:p>
          <a:p>
            <a:pPr lvl="1"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Perforated BS: perforation provides constant pumping</a:t>
            </a:r>
          </a:p>
          <a:p>
            <a:pPr lvl="1">
              <a:buClr>
                <a:srgbClr val="00CC99"/>
              </a:buClr>
              <a:buFont typeface="Arial" pitchFamily="34" charset="0"/>
              <a:buChar char="•"/>
            </a:pPr>
            <a:endParaRPr lang="en-GB" sz="1600" dirty="0"/>
          </a:p>
          <a:p>
            <a:pPr lvl="1">
              <a:buClr>
                <a:srgbClr val="00CC99"/>
              </a:buClr>
              <a:buFont typeface="Arial" pitchFamily="34" charset="0"/>
              <a:buChar char="•"/>
            </a:pPr>
            <a:endParaRPr lang="en-GB" sz="1600" dirty="0"/>
          </a:p>
          <a:p>
            <a:pPr lvl="1">
              <a:buClr>
                <a:srgbClr val="00CC99"/>
              </a:buClr>
            </a:pPr>
            <a:endParaRPr lang="en-GB" sz="1600" dirty="0"/>
          </a:p>
          <a:p>
            <a:pPr lvl="1">
              <a:buClr>
                <a:srgbClr val="00CC99"/>
              </a:buClr>
              <a:buFont typeface="Arial" pitchFamily="34" charset="0"/>
              <a:buChar char="•"/>
            </a:pPr>
            <a:endParaRPr lang="en-GB" sz="1600" dirty="0"/>
          </a:p>
          <a:p>
            <a:pPr lvl="1">
              <a:buClr>
                <a:srgbClr val="00CC99"/>
              </a:buClr>
              <a:buFont typeface="Arial" pitchFamily="34" charset="0"/>
              <a:buChar char="•"/>
            </a:pPr>
            <a:endParaRPr lang="en-GB" sz="1400" dirty="0"/>
          </a:p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A multi-gas model is needed for accurate computation </a:t>
            </a:r>
          </a:p>
          <a:p>
            <a:pPr>
              <a:buClr>
                <a:srgbClr val="00CC99"/>
              </a:buClr>
            </a:pPr>
            <a:r>
              <a:rPr lang="en-GB" sz="1100" dirty="0"/>
              <a:t>(see O.B. Malyshev, Vacuum in Particle Accelerators, Wiley-VCH, 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3">
                <a:extLst>
                  <a:ext uri="{FF2B5EF4-FFF2-40B4-BE49-F238E27FC236}">
                    <a16:creationId xmlns:a16="http://schemas.microsoft.com/office/drawing/2014/main" id="{7478E247-22FF-42F0-BD44-798E29D117AB}"/>
                  </a:ext>
                </a:extLst>
              </p:cNvPr>
              <p:cNvSpPr txBox="1"/>
              <p:nvPr/>
            </p:nvSpPr>
            <p:spPr bwMode="auto">
              <a:xfrm>
                <a:off x="5925313" y="4545537"/>
                <a:ext cx="1785938" cy="68897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crit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Object 3">
                <a:extLst>
                  <a:ext uri="{FF2B5EF4-FFF2-40B4-BE49-F238E27FC236}">
                    <a16:creationId xmlns:a16="http://schemas.microsoft.com/office/drawing/2014/main" id="{7478E247-22FF-42F0-BD44-798E29D11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5313" y="4545537"/>
                <a:ext cx="1785938" cy="688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758AA76E-E95D-4278-A469-DCE2A43D23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92393"/>
              </p:ext>
            </p:extLst>
          </p:nvPr>
        </p:nvGraphicFramePr>
        <p:xfrm>
          <a:off x="5424082" y="5132348"/>
          <a:ext cx="29160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0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00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</a:t>
                      </a:r>
                      <a:r>
                        <a:rPr lang="en-GB" sz="1200" baseline="-25000" dirty="0"/>
                        <a:t>2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CH</a:t>
                      </a:r>
                      <a:r>
                        <a:rPr lang="en-GB" sz="1200" baseline="-25000" dirty="0"/>
                        <a:t>4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</a:t>
                      </a:r>
                      <a:r>
                        <a:rPr lang="en-GB" sz="1200" baseline="-25000" dirty="0"/>
                        <a:t>2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r>
                        <a:rPr lang="en-GB" sz="1200" dirty="0"/>
                        <a:t>(</a:t>
                      </a:r>
                      <a:r>
                        <a:rPr lang="el-GR" sz="1200" i="1" dirty="0"/>
                        <a:t>η</a:t>
                      </a:r>
                      <a:r>
                        <a:rPr lang="en-US" sz="1200" i="1" dirty="0"/>
                        <a:t>I</a:t>
                      </a:r>
                      <a:r>
                        <a:rPr lang="en-US" sz="1200" dirty="0"/>
                        <a:t>)</a:t>
                      </a:r>
                      <a:r>
                        <a:rPr lang="en-US" sz="1200" baseline="-25000" dirty="0"/>
                        <a:t>crit</a:t>
                      </a:r>
                      <a:r>
                        <a:rPr lang="en-US" sz="1200" dirty="0"/>
                        <a:t> [A]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FF3399"/>
                          </a:solidFill>
                        </a:rPr>
                        <a:t>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FF3399"/>
                          </a:solidFill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74AE5C5-F552-47C6-9C54-E000ED89E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635" y="3524717"/>
            <a:ext cx="2368495" cy="9072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C6EF27-58A3-4AFF-864C-C22C31D9AE81}"/>
              </a:ext>
            </a:extLst>
          </p:cNvPr>
          <p:cNvGrpSpPr/>
          <p:nvPr/>
        </p:nvGrpSpPr>
        <p:grpSpPr>
          <a:xfrm>
            <a:off x="311711" y="809924"/>
            <a:ext cx="3061320" cy="2193037"/>
            <a:chOff x="311711" y="809924"/>
            <a:chExt cx="3061320" cy="219303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4095A69-5950-4DF6-933B-2C5F7097C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711" y="809924"/>
              <a:ext cx="3061320" cy="2066566"/>
            </a:xfrm>
            <a:prstGeom prst="rect">
              <a:avLst/>
            </a:prstGeom>
          </p:spPr>
        </p:pic>
        <p:sp>
          <p:nvSpPr>
            <p:cNvPr id="46" name="Text Box 24">
              <a:extLst>
                <a:ext uri="{FF2B5EF4-FFF2-40B4-BE49-F238E27FC236}">
                  <a16:creationId xmlns:a16="http://schemas.microsoft.com/office/drawing/2014/main" id="{0133E23F-5193-47D4-B03E-9640D13FF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0435" y="2807881"/>
              <a:ext cx="1091837" cy="19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900" dirty="0"/>
                <a:t>O. Gröbner, CERN 99-05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060481" y="3806949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3399"/>
                </a:solidFill>
                <a:sym typeface="Wingdings" panose="05000000000000000000" pitchFamily="2" charset="2"/>
              </a:rPr>
              <a:t> L</a:t>
            </a:r>
            <a:r>
              <a:rPr lang="en-GB" baseline="-25000" dirty="0">
                <a:solidFill>
                  <a:srgbClr val="FF3399"/>
                </a:solidFill>
                <a:sym typeface="Wingdings" panose="05000000000000000000" pitchFamily="2" charset="2"/>
              </a:rPr>
              <a:t>noBS</a:t>
            </a:r>
            <a:r>
              <a:rPr lang="en-GB" dirty="0">
                <a:solidFill>
                  <a:srgbClr val="FF3399"/>
                </a:solidFill>
                <a:sym typeface="Wingdings" panose="05000000000000000000" pitchFamily="2" charset="2"/>
              </a:rPr>
              <a:t>&lt;1 m</a:t>
            </a:r>
            <a:r>
              <a:rPr lang="en-US" dirty="0">
                <a:solidFill>
                  <a:srgbClr val="FF3399"/>
                </a:solidFill>
              </a:rPr>
              <a:t> </a:t>
            </a:r>
            <a:endParaRPr lang="en-GB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717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654070"/>
            <a:ext cx="8415366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fr-FR" sz="1600" dirty="0"/>
              <a:t> Desorption of physisorbed </a:t>
            </a:r>
            <a:r>
              <a:rPr lang="fr-FR" sz="1600" dirty="0" err="1"/>
              <a:t>gas</a:t>
            </a:r>
            <a:endParaRPr lang="fr-FR" sz="1600" dirty="0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0" y="5069546"/>
            <a:ext cx="2914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fr-FR" sz="1600" dirty="0"/>
              <a:t> </a:t>
            </a:r>
            <a:r>
              <a:rPr lang="fr-FR" sz="1600" dirty="0" err="1"/>
              <a:t>Critical</a:t>
            </a:r>
            <a:r>
              <a:rPr lang="fr-FR" sz="1600" dirty="0"/>
              <a:t> </a:t>
            </a:r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changed</a:t>
            </a:r>
            <a:r>
              <a:rPr lang="fr-FR" sz="1600" dirty="0"/>
              <a:t>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61755" y="3989426"/>
            <a:ext cx="26186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’</a:t>
            </a:r>
            <a:r>
              <a:rPr lang="en-US" baseline="-250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H2 </a:t>
            </a:r>
            <a:r>
              <a:rPr lang="en-US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~ 2000 </a:t>
            </a:r>
          </a:p>
          <a:p>
            <a:pPr algn="ctr"/>
            <a:r>
              <a:rPr lang="en-US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’</a:t>
            </a:r>
            <a:r>
              <a:rPr lang="en-US" baseline="-25000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CO2 </a:t>
            </a:r>
            <a:r>
              <a:rPr lang="en-US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~ 2 </a:t>
            </a:r>
          </a:p>
          <a:p>
            <a:pPr algn="ctr"/>
            <a:r>
              <a:rPr lang="en-US" dirty="0">
                <a:solidFill>
                  <a:srgbClr val="00CC99"/>
                </a:solidFill>
                <a:latin typeface="Times New Roman" pitchFamily="18" charset="0"/>
                <a:sym typeface="Symbol" pitchFamily="18" charset="2"/>
              </a:rPr>
              <a:t>@ 5 keV and 1 monolayer</a:t>
            </a:r>
            <a:endParaRPr lang="fr-FR" dirty="0">
              <a:solidFill>
                <a:srgbClr val="00CC99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29256" y="3555098"/>
            <a:ext cx="21916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CC99"/>
              </a:buClr>
            </a:pPr>
            <a:r>
              <a:rPr lang="en-US" sz="1100">
                <a:solidFill>
                  <a:srgbClr val="000000"/>
                </a:solidFill>
                <a:latin typeface="Times New Roman" pitchFamily="18" charset="0"/>
              </a:rPr>
              <a:t>(N. Hilleret, R. Calder, IVC, 1977)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5861634"/>
            <a:ext cx="885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/>
              <a:t>It is a function of the geometry, the gas specie, the sticking coefficient and of the 2 desorption yields</a:t>
            </a: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697578"/>
            <a:ext cx="464773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786314" y="983330"/>
            <a:ext cx="806164" cy="2725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2321" tIns="51161" rIns="102321" bIns="51161">
            <a:spAutoFit/>
          </a:bodyPr>
          <a:lstStyle/>
          <a:p>
            <a:pPr algn="ctr" defTabSz="914991"/>
            <a:r>
              <a:rPr lang="en-GB" sz="1100" b="1">
                <a:solidFill>
                  <a:srgbClr val="00CC99"/>
                </a:solidFill>
                <a:latin typeface="Times" pitchFamily="18" charset="0"/>
              </a:rPr>
              <a:t>H</a:t>
            </a:r>
            <a:r>
              <a:rPr lang="en-GB" sz="1100" b="1" baseline="-25000">
                <a:solidFill>
                  <a:srgbClr val="00CC99"/>
                </a:solidFill>
                <a:latin typeface="Times" pitchFamily="18" charset="0"/>
              </a:rPr>
              <a:t>2</a:t>
            </a:r>
            <a:r>
              <a:rPr lang="en-GB" sz="1100" b="1" baseline="30000">
                <a:solidFill>
                  <a:srgbClr val="00CC99"/>
                </a:solidFill>
                <a:latin typeface="Times" pitchFamily="18" charset="0"/>
              </a:rPr>
              <a:t>+</a:t>
            </a:r>
            <a:r>
              <a:rPr lang="en-GB" sz="1100" b="1">
                <a:solidFill>
                  <a:srgbClr val="00CC99"/>
                </a:solidFill>
                <a:latin typeface="Times" pitchFamily="18" charset="0"/>
              </a:rPr>
              <a:t>, 3.2 K</a:t>
            </a:r>
            <a:endParaRPr lang="en-US" sz="1100" b="1">
              <a:solidFill>
                <a:srgbClr val="00CC99"/>
              </a:solidFill>
              <a:latin typeface="Times" pitchFamily="18" charset="0"/>
            </a:endParaRPr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/>
        </p:nvGraphicFramePr>
        <p:xfrm>
          <a:off x="2915815" y="4997538"/>
          <a:ext cx="1632041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4" imgW="35732880" imgH="18667080" progId="Equation.3">
                  <p:embed/>
                </p:oleObj>
              </mc:Choice>
              <mc:Fallback>
                <p:oleObj name="Equation" r:id="rId4" imgW="35732880" imgH="18667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5" y="4997538"/>
                        <a:ext cx="1632041" cy="864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037098"/>
            <a:ext cx="34099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971600" y="4637498"/>
            <a:ext cx="22252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CC99"/>
              </a:buClr>
            </a:pPr>
            <a:r>
              <a:rPr lang="fr-FR" sz="900" dirty="0"/>
              <a:t>J. Barnard </a:t>
            </a:r>
            <a:r>
              <a:rPr lang="fr-FR" sz="900" i="1" dirty="0"/>
              <a:t>et al., </a:t>
            </a:r>
            <a:r>
              <a:rPr lang="fr-FR" sz="900" dirty="0"/>
              <a:t>Vacuum 47 (4), 347, (1996)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CD8A-0A5B-4AE2-89AE-374FC8E42C3C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2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itle 5"/>
          <p:cNvSpPr txBox="1">
            <a:spLocks/>
          </p:cNvSpPr>
          <p:nvPr/>
        </p:nvSpPr>
        <p:spPr>
          <a:xfrm>
            <a:off x="0" y="0"/>
            <a:ext cx="9144000" cy="5472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3366FF"/>
                </a:solidFill>
                <a:latin typeface="+mn-lt"/>
              </a:rPr>
              <a:t>At cryogenic temperature</a:t>
            </a:r>
          </a:p>
        </p:txBody>
      </p:sp>
    </p:spTree>
    <p:extLst>
      <p:ext uri="{BB962C8B-B14F-4D97-AF65-F5344CB8AC3E}">
        <p14:creationId xmlns:p14="http://schemas.microsoft.com/office/powerpoint/2010/main" val="13483709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CD8A-0A5B-4AE2-89AE-374FC8E42C3C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415366" cy="13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>
                <a:solidFill>
                  <a:srgbClr val="3366FF"/>
                </a:solidFill>
              </a:rPr>
              <a:t>Electron Cloud and Vacuum Stability</a:t>
            </a:r>
            <a:endParaRPr lang="en-GB" sz="2800" b="1" dirty="0"/>
          </a:p>
          <a:p>
            <a:pPr>
              <a:buClr>
                <a:srgbClr val="00CC99"/>
              </a:buClr>
            </a:pPr>
            <a:endParaRPr lang="en-GB" sz="2800" b="1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sz="2800" b="1" dirty="0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516732" y="1462927"/>
          <a:ext cx="514191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3" imgW="3276360" imgH="419040" progId="Equation.3">
                  <p:embed/>
                </p:oleObj>
              </mc:Choice>
              <mc:Fallback>
                <p:oleObj name="Equation" r:id="rId3" imgW="3276360" imgH="419040" progId="Equation.3">
                  <p:embed/>
                  <p:pic>
                    <p:nvPicPr>
                      <p:cNvPr id="686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32" y="1462927"/>
                        <a:ext cx="5141912" cy="6635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6" name="Object 2"/>
          <p:cNvGraphicFramePr>
            <a:graphicFrameLocks noChangeAspect="1"/>
          </p:cNvGraphicFramePr>
          <p:nvPr/>
        </p:nvGraphicFramePr>
        <p:xfrm>
          <a:off x="3087688" y="3918827"/>
          <a:ext cx="2967037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Equation" r:id="rId5" imgW="2006280" imgH="850680" progId="Equation.3">
                  <p:embed/>
                </p:oleObj>
              </mc:Choice>
              <mc:Fallback>
                <p:oleObj name="Equation" r:id="rId5" imgW="2006280" imgH="850680" progId="Equation.3">
                  <p:embed/>
                  <p:pic>
                    <p:nvPicPr>
                      <p:cNvPr id="686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7688" y="3918827"/>
                        <a:ext cx="2967037" cy="127635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23794" y="5352114"/>
            <a:ext cx="86640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/>
              <a:t> The presence of the electron cloud  </a:t>
            </a:r>
            <a:r>
              <a:rPr lang="en-GB" sz="1600" b="1" dirty="0">
                <a:solidFill>
                  <a:srgbClr val="FF0066"/>
                </a:solidFill>
              </a:rPr>
              <a:t>reduces</a:t>
            </a:r>
            <a:r>
              <a:rPr lang="en-GB" sz="1600" dirty="0"/>
              <a:t> the stability limit and hence the </a:t>
            </a:r>
            <a:r>
              <a:rPr lang="en-GB" sz="1600" b="1" dirty="0">
                <a:solidFill>
                  <a:srgbClr val="FF0066"/>
                </a:solidFill>
              </a:rPr>
              <a:t>critical current</a:t>
            </a: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213195" y="2963035"/>
            <a:ext cx="3275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Quasi stationary long tube (C=0)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1288" y="717323"/>
            <a:ext cx="69295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The </a:t>
            </a:r>
            <a:r>
              <a:rPr lang="en-GB" sz="1600" dirty="0">
                <a:solidFill>
                  <a:srgbClr val="FF0066"/>
                </a:solidFill>
              </a:rPr>
              <a:t>electrons</a:t>
            </a:r>
            <a:r>
              <a:rPr lang="en-GB" sz="1600" dirty="0"/>
              <a:t> along their path length, L</a:t>
            </a:r>
            <a:r>
              <a:rPr lang="en-GB" sz="1600" baseline="-25000" dirty="0"/>
              <a:t>e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FF0066"/>
                </a:solidFill>
              </a:rPr>
              <a:t>ionise</a:t>
            </a:r>
            <a:r>
              <a:rPr lang="en-GB" sz="1600" dirty="0"/>
              <a:t> also the residual gas (</a:t>
            </a:r>
            <a:r>
              <a:rPr lang="el-GR" sz="1600" dirty="0"/>
              <a:t>σ</a:t>
            </a:r>
            <a:r>
              <a:rPr lang="en-GB" sz="1600" baseline="-25000" dirty="0"/>
              <a:t>e</a:t>
            </a:r>
            <a:r>
              <a:rPr lang="en-GB" sz="1600" dirty="0"/>
              <a:t>)</a:t>
            </a:r>
          </a:p>
          <a:p>
            <a:pPr>
              <a:buClr>
                <a:srgbClr val="00CC99"/>
              </a:buClr>
              <a:buFont typeface="Arial" pitchFamily="34" charset="0"/>
              <a:buChar char="•"/>
            </a:pPr>
            <a:r>
              <a:rPr lang="en-GB" sz="1600" dirty="0"/>
              <a:t> 2</a:t>
            </a:r>
            <a:r>
              <a:rPr lang="en-GB" sz="1600" baseline="30000" dirty="0"/>
              <a:t>nd</a:t>
            </a:r>
            <a:r>
              <a:rPr lang="en-GB" sz="1600" dirty="0"/>
              <a:t> source of ion flux to the wall (ion/s/m)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86993" y="3379926"/>
          <a:ext cx="2987650" cy="432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7" imgW="2743200" imgH="393480" progId="Equation.3">
                  <p:embed/>
                </p:oleObj>
              </mc:Choice>
              <mc:Fallback>
                <p:oleObj name="Equation" r:id="rId7" imgW="2743200" imgH="39348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993" y="3379926"/>
                        <a:ext cx="2987650" cy="4329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4" name="Picture 4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41" y="1072664"/>
            <a:ext cx="2667840" cy="212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42252" y="3196288"/>
            <a:ext cx="20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Times New Roman" pitchFamily="18" charset="0"/>
                <a:cs typeface="Times New Roman" pitchFamily="18" charset="0"/>
              </a:rPr>
              <a:t>Handbook</a:t>
            </a:r>
            <a:r>
              <a:rPr lang="fr-FR" sz="1000" dirty="0">
                <a:latin typeface="Times New Roman" pitchFamily="18" charset="0"/>
                <a:cs typeface="Times New Roman" pitchFamily="18" charset="0"/>
              </a:rPr>
              <a:t> of vacuum </a:t>
            </a:r>
            <a:r>
              <a:rPr lang="fr-FR" sz="1000" dirty="0" err="1">
                <a:latin typeface="Times New Roman" pitchFamily="18" charset="0"/>
                <a:cs typeface="Times New Roman" pitchFamily="18" charset="0"/>
              </a:rPr>
              <a:t>Technology</a:t>
            </a:r>
            <a:r>
              <a:rPr lang="fr-FR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1000" dirty="0" err="1"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fr-FR" sz="1000" dirty="0">
                <a:latin typeface="Times New Roman" pitchFamily="18" charset="0"/>
                <a:cs typeface="Times New Roman" pitchFamily="18" charset="0"/>
              </a:rPr>
              <a:t> by K. </a:t>
            </a:r>
            <a:r>
              <a:rPr lang="fr-FR" sz="1000" dirty="0" err="1">
                <a:latin typeface="Times New Roman" pitchFamily="18" charset="0"/>
                <a:cs typeface="Times New Roman" pitchFamily="18" charset="0"/>
              </a:rPr>
              <a:t>Jousten</a:t>
            </a:r>
            <a:r>
              <a:rPr lang="fr-FR" sz="1000" dirty="0">
                <a:latin typeface="Times New Roman" pitchFamily="18" charset="0"/>
                <a:cs typeface="Times New Roman" pitchFamily="18" charset="0"/>
              </a:rPr>
              <a:t>, 2008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99211" y="2472538"/>
            <a:ext cx="485851" cy="1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02105" y="2287872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66"/>
                </a:solidFill>
              </a:rPr>
              <a:t>Electron </a:t>
            </a:r>
            <a:r>
              <a:rPr lang="fr-FR" dirty="0" err="1">
                <a:solidFill>
                  <a:srgbClr val="FF0066"/>
                </a:solidFill>
              </a:rPr>
              <a:t>cloud</a:t>
            </a:r>
            <a:r>
              <a:rPr lang="fr-FR" dirty="0">
                <a:solidFill>
                  <a:srgbClr val="FF0066"/>
                </a:solidFill>
              </a:rPr>
              <a:t> </a:t>
            </a:r>
            <a:r>
              <a:rPr lang="fr-FR" dirty="0" err="1">
                <a:solidFill>
                  <a:srgbClr val="FF0066"/>
                </a:solidFill>
              </a:rPr>
              <a:t>can</a:t>
            </a:r>
            <a:r>
              <a:rPr lang="fr-FR" dirty="0">
                <a:solidFill>
                  <a:srgbClr val="FF0066"/>
                </a:solidFill>
              </a:rPr>
              <a:t> trigger vacuum </a:t>
            </a:r>
            <a:r>
              <a:rPr lang="en-GB" dirty="0">
                <a:solidFill>
                  <a:srgbClr val="FF0066"/>
                </a:solidFill>
              </a:rPr>
              <a:t>instability</a:t>
            </a:r>
          </a:p>
        </p:txBody>
      </p:sp>
      <p:sp>
        <p:nvSpPr>
          <p:cNvPr id="16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165429" y="6373683"/>
            <a:ext cx="5026386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23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8" y="2446717"/>
            <a:ext cx="4855545" cy="3502360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" y="20630"/>
            <a:ext cx="9143999" cy="5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2800" b="1" dirty="0">
                <a:solidFill>
                  <a:srgbClr val="3366FF"/>
                </a:solidFill>
              </a:rPr>
              <a:t>HL design value: a challenge with circulating beams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943" y="569991"/>
            <a:ext cx="888411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/>
              <a:t> </a:t>
            </a:r>
            <a:r>
              <a:rPr lang="en-GB" sz="1600" dirty="0">
                <a:solidFill>
                  <a:srgbClr val="FF0066"/>
                </a:solidFill>
              </a:rPr>
              <a:t>Arcs:  lifetime limit </a:t>
            </a:r>
            <a:r>
              <a:rPr lang="en-GB" sz="1600" dirty="0"/>
              <a:t>due to nuclear scattering ~ 200 h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sz="1600" dirty="0"/>
              <a:t> n ~ 6 10</a:t>
            </a:r>
            <a:r>
              <a:rPr lang="en-GB" sz="1600" baseline="30000" dirty="0"/>
              <a:t>14</a:t>
            </a:r>
            <a:r>
              <a:rPr lang="en-GB" sz="1600" dirty="0"/>
              <a:t> H</a:t>
            </a:r>
            <a:r>
              <a:rPr lang="en-GB" sz="1600" baseline="-25000" dirty="0"/>
              <a:t>2</a:t>
            </a:r>
            <a:r>
              <a:rPr lang="en-GB" sz="1600" dirty="0"/>
              <a:t>/m3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sz="1600" dirty="0"/>
              <a:t> &lt;P</a:t>
            </a:r>
            <a:r>
              <a:rPr lang="en-GB" sz="1600" baseline="-25000" dirty="0"/>
              <a:t>arc</a:t>
            </a:r>
            <a:r>
              <a:rPr lang="en-GB" sz="1600" dirty="0"/>
              <a:t>&gt; &lt; 6 10</a:t>
            </a:r>
            <a:r>
              <a:rPr lang="en-GB" sz="1600" baseline="30000" dirty="0"/>
              <a:t>-9</a:t>
            </a:r>
            <a:r>
              <a:rPr lang="en-GB" sz="1600" dirty="0"/>
              <a:t> mbar H</a:t>
            </a:r>
            <a:r>
              <a:rPr lang="en-GB" sz="1600" baseline="-25000" dirty="0"/>
              <a:t>2</a:t>
            </a:r>
            <a:r>
              <a:rPr lang="en-GB" sz="1600" dirty="0"/>
              <a:t> equivalent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sz="1600" dirty="0"/>
              <a:t> ~ 80 </a:t>
            </a:r>
            <a:r>
              <a:rPr lang="en-GB" sz="1600" dirty="0" err="1"/>
              <a:t>mW</a:t>
            </a:r>
            <a:r>
              <a:rPr lang="en-GB" sz="1600" dirty="0"/>
              <a:t>/m heat load in the cold mass due to proton scattering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sz="1400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sz="1400" dirty="0"/>
          </a:p>
          <a:p>
            <a:pPr>
              <a:buClr>
                <a:srgbClr val="00CC99"/>
              </a:buClr>
            </a:pPr>
            <a:endParaRPr lang="en-GB" sz="14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/>
              <a:t> </a:t>
            </a:r>
            <a:r>
              <a:rPr lang="en-GB" sz="1600" dirty="0">
                <a:solidFill>
                  <a:srgbClr val="FF0066"/>
                </a:solidFill>
              </a:rPr>
              <a:t>Minimise background </a:t>
            </a:r>
            <a:r>
              <a:rPr lang="en-GB" sz="1600" dirty="0"/>
              <a:t>to the LHC experiments</a:t>
            </a:r>
          </a:p>
          <a:p>
            <a:pPr lvl="1">
              <a:buClr>
                <a:srgbClr val="00CC99"/>
              </a:buClr>
            </a:pPr>
            <a:r>
              <a:rPr lang="en-GB" sz="1400" dirty="0"/>
              <a:t> </a:t>
            </a:r>
          </a:p>
          <a:p>
            <a:pPr>
              <a:buClr>
                <a:srgbClr val="00CC99"/>
              </a:buClr>
            </a:pPr>
            <a:endParaRPr lang="en-GB" sz="1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437046"/>
              </p:ext>
            </p:extLst>
          </p:nvPr>
        </p:nvGraphicFramePr>
        <p:xfrm>
          <a:off x="3222343" y="1623470"/>
          <a:ext cx="771849" cy="509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4" imgW="596641" imgH="393529" progId="Equation.3">
                  <p:embed/>
                </p:oleObj>
              </mc:Choice>
              <mc:Fallback>
                <p:oleObj name="Equation" r:id="rId4" imgW="596641" imgH="393529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343" y="1623470"/>
                        <a:ext cx="771849" cy="5091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905857"/>
              </p:ext>
            </p:extLst>
          </p:nvPr>
        </p:nvGraphicFramePr>
        <p:xfrm>
          <a:off x="4493566" y="1626833"/>
          <a:ext cx="110013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6" imgW="850531" imgH="393529" progId="Equation.3">
                  <p:embed/>
                </p:oleObj>
              </mc:Choice>
              <mc:Fallback>
                <p:oleObj name="Equation" r:id="rId6" imgW="850531" imgH="393529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3566" y="1626833"/>
                        <a:ext cx="1100138" cy="509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129265"/>
              </p:ext>
            </p:extLst>
          </p:nvPr>
        </p:nvGraphicFramePr>
        <p:xfrm>
          <a:off x="4977461" y="3196338"/>
          <a:ext cx="379984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H2_eq</a:t>
                      </a:r>
                      <a:r>
                        <a:rPr lang="fr-FR" sz="1600" baseline="0" dirty="0"/>
                        <a:t> / m3</a:t>
                      </a:r>
                      <a:endParaRPr lang="fr-FR" sz="16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mbar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&lt;LSS</a:t>
                      </a:r>
                      <a:r>
                        <a:rPr lang="fr-FR" sz="1600" baseline="-25000" dirty="0"/>
                        <a:t>1 or 5</a:t>
                      </a:r>
                      <a:r>
                        <a:rPr lang="fr-FR" sz="1600" baseline="0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~ 3 10</a:t>
                      </a:r>
                      <a:r>
                        <a:rPr lang="fr-FR" sz="1600" baseline="30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1 10</a:t>
                      </a:r>
                      <a:r>
                        <a:rPr lang="fr-FR" sz="1600" baseline="30000" dirty="0"/>
                        <a:t>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&lt;ATLAS&gt;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~ 8 10</a:t>
                      </a:r>
                      <a:r>
                        <a:rPr lang="fr-FR" sz="1600" baseline="30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3 10</a:t>
                      </a:r>
                      <a:r>
                        <a:rPr lang="fr-FR" sz="1600" baseline="30000" dirty="0"/>
                        <a:t>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&lt;CMS&gt;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~ 2 10</a:t>
                      </a:r>
                      <a:r>
                        <a:rPr lang="fr-FR" sz="1600" baseline="30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7 10</a:t>
                      </a:r>
                      <a:r>
                        <a:rPr lang="fr-FR" sz="1600" baseline="30000" dirty="0"/>
                        <a:t>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194426" y="5838575"/>
            <a:ext cx="2806757" cy="22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06" tIns="40853" rIns="81706" bIns="40853">
            <a:spAutoFit/>
          </a:bodyPr>
          <a:lstStyle/>
          <a:p>
            <a:r>
              <a:rPr lang="en-GB" sz="900" dirty="0">
                <a:cs typeface="Times New Roman" pitchFamily="18" charset="0"/>
              </a:rPr>
              <a:t>A. Galloro, 56</a:t>
            </a:r>
            <a:r>
              <a:rPr lang="en-GB" sz="900" baseline="30000" dirty="0">
                <a:cs typeface="Times New Roman" pitchFamily="18" charset="0"/>
              </a:rPr>
              <a:t>th</a:t>
            </a:r>
            <a:r>
              <a:rPr lang="en-GB" sz="900" dirty="0">
                <a:cs typeface="Times New Roman" pitchFamily="18" charset="0"/>
              </a:rPr>
              <a:t> HL-LHC WP12 Meeting, May 2022.</a:t>
            </a:r>
            <a:r>
              <a:rPr lang="en-GB" sz="900" dirty="0"/>
              <a:t> </a:t>
            </a:r>
            <a:endParaRPr lang="en-US" sz="900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DD6F8FBE-7171-4CA4-A301-21C61154F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216" y="4817635"/>
            <a:ext cx="2787521" cy="22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06" tIns="40853" rIns="81706" bIns="40853">
            <a:spAutoFit/>
          </a:bodyPr>
          <a:lstStyle/>
          <a:p>
            <a:r>
              <a:rPr lang="en-GB" sz="900" dirty="0">
                <a:cs typeface="Times New Roman" pitchFamily="18" charset="0"/>
              </a:rPr>
              <a:t>HL-LHC Technical Design Report, CERN 2020-10.</a:t>
            </a:r>
            <a:r>
              <a:rPr lang="en-GB" sz="900" dirty="0"/>
              <a:t> </a:t>
            </a:r>
            <a:endParaRPr lang="en-US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A46A24-E7F9-41B2-9DA0-BA7C6560714F}"/>
              </a:ext>
            </a:extLst>
          </p:cNvPr>
          <p:cNvSpPr txBox="1"/>
          <p:nvPr/>
        </p:nvSpPr>
        <p:spPr>
          <a:xfrm>
            <a:off x="4815597" y="5302746"/>
            <a:ext cx="4220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solidFill>
                  <a:srgbClr val="FF0066"/>
                </a:solidFill>
                <a:sym typeface="Wingdings" panose="05000000000000000000" pitchFamily="2" charset="2"/>
              </a:rPr>
              <a:t> Gas load from cryogenic vacuum system reduced thanks to aC coating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2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7B221-1044-4722-8BE7-AEEC15FA0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Amorphous carbon coating qualifications for the HL-LHC vacuum system, V. Baglin,  Ecloud 2022, Isola d'Elba   25 September  2022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6CA8B-3732-446E-A9A6-D21230BD5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2CD8A-0A5B-4AE2-89AE-374FC8E42C3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733E18-0387-4803-A01F-CF264020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radiation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AE4425-6464-447F-AFB5-F59313714B9A}"/>
              </a:ext>
            </a:extLst>
          </p:cNvPr>
          <p:cNvSpPr/>
          <p:nvPr/>
        </p:nvSpPr>
        <p:spPr>
          <a:xfrm>
            <a:off x="-11858" y="480394"/>
            <a:ext cx="903925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2000" dirty="0"/>
              <a:t> </a:t>
            </a:r>
            <a:r>
              <a:rPr lang="en-GB" dirty="0"/>
              <a:t>In a synchrotron, relativistic charged particles produce in the transverse plane and within a small vertical angle, photon radiation in the meV to MeV range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</a:pPr>
            <a:endParaRPr lang="en-GB" sz="11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For HL-LHC: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dirty="0"/>
              <a:t> Ec = 44 eV </a:t>
            </a:r>
            <a:r>
              <a:rPr lang="en-GB" dirty="0" err="1"/>
              <a:t>i.e</a:t>
            </a:r>
            <a:r>
              <a:rPr lang="en-GB" dirty="0"/>
              <a:t> vacuum ultraviolet range (&lt; 1 keV)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dirty="0"/>
              <a:t> Photon flux = 2 10</a:t>
            </a:r>
            <a:r>
              <a:rPr lang="en-GB" baseline="30000" dirty="0"/>
              <a:t>17</a:t>
            </a:r>
            <a:r>
              <a:rPr lang="en-GB" dirty="0"/>
              <a:t> </a:t>
            </a:r>
            <a:r>
              <a:rPr lang="en-GB" dirty="0" err="1"/>
              <a:t>ph</a:t>
            </a:r>
            <a:r>
              <a:rPr lang="en-GB" dirty="0"/>
              <a:t>/m/s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dirty="0"/>
              <a:t> Power = 0.4 W/m i.e. 22 kW for the full ring</a:t>
            </a:r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Photons stimulate desorption of neutrals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yield, </a:t>
            </a:r>
            <a:r>
              <a:rPr lang="el-GR" i="1" dirty="0"/>
              <a:t>η</a:t>
            </a:r>
            <a:r>
              <a:rPr lang="en-US" i="1" baseline="-25000" dirty="0"/>
              <a:t>photons</a:t>
            </a:r>
            <a:r>
              <a:rPr lang="en-GB" dirty="0"/>
              <a:t>: </a:t>
            </a:r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</a:pPr>
            <a:r>
              <a:rPr lang="en-GB" dirty="0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BC99B8-F9FA-4C5F-9C9A-11344EAB3F89}"/>
              </a:ext>
            </a:extLst>
          </p:cNvPr>
          <p:cNvGrpSpPr>
            <a:grpSpLocks noChangeAspect="1"/>
          </p:cNvGrpSpPr>
          <p:nvPr/>
        </p:nvGrpSpPr>
        <p:grpSpPr>
          <a:xfrm>
            <a:off x="6419569" y="1543121"/>
            <a:ext cx="1673004" cy="3519362"/>
            <a:chOff x="6286512" y="1210085"/>
            <a:chExt cx="2399603" cy="5047860"/>
          </a:xfrm>
        </p:grpSpPr>
        <p:pic>
          <p:nvPicPr>
            <p:cNvPr id="15" name="Picture 7" descr="BS">
              <a:extLst>
                <a:ext uri="{FF2B5EF4-FFF2-40B4-BE49-F238E27FC236}">
                  <a16:creationId xmlns:a16="http://schemas.microsoft.com/office/drawing/2014/main" id="{B06D8E16-9363-4823-82AD-5C9DBE6A1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611" y="3053259"/>
              <a:ext cx="2374900" cy="3204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0F72DB9-A657-46AC-99D7-33827A803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6512" y="1210085"/>
              <a:ext cx="2399603" cy="183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7" name="Object 1">
            <a:extLst>
              <a:ext uri="{FF2B5EF4-FFF2-40B4-BE49-F238E27FC236}">
                <a16:creationId xmlns:a16="http://schemas.microsoft.com/office/drawing/2014/main" id="{FBF683B7-8654-40E0-A340-6F7F26C930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9914" y="5167244"/>
          <a:ext cx="249555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5" imgW="1409088" imgH="482391" progId="Equation.3">
                  <p:embed/>
                </p:oleObj>
              </mc:Choice>
              <mc:Fallback>
                <p:oleObj name="Equation" r:id="rId5" imgW="1409088" imgH="482391" progId="Equation.3">
                  <p:embed/>
                  <p:pic>
                    <p:nvPicPr>
                      <p:cNvPr id="17" name="Object 1">
                        <a:extLst>
                          <a:ext uri="{FF2B5EF4-FFF2-40B4-BE49-F238E27FC236}">
                            <a16:creationId xmlns:a16="http://schemas.microsoft.com/office/drawing/2014/main" id="{FBF683B7-8654-40E0-A340-6F7F26C930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914" y="5167244"/>
                        <a:ext cx="2495550" cy="85566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372418F-8AF6-4F60-9770-8B4C31B06B6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65570" y="1170355"/>
            <a:ext cx="3116905" cy="1496469"/>
          </a:xfrm>
          <a:prstGeom prst="rect">
            <a:avLst/>
          </a:prstGeom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53B140D7-42CC-486D-95CA-A8897B802369}"/>
              </a:ext>
            </a:extLst>
          </p:cNvPr>
          <p:cNvSpPr txBox="1"/>
          <p:nvPr/>
        </p:nvSpPr>
        <p:spPr>
          <a:xfrm>
            <a:off x="1241510" y="2666824"/>
            <a:ext cx="3365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CERN Control Centre LHC beams SR displays</a:t>
            </a:r>
            <a:endParaRPr lang="fr-FR" sz="1200" dirty="0"/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864888CA-0ADA-4218-868B-B9C2C1CE1546}"/>
              </a:ext>
            </a:extLst>
          </p:cNvPr>
          <p:cNvSpPr txBox="1"/>
          <p:nvPr/>
        </p:nvSpPr>
        <p:spPr>
          <a:xfrm>
            <a:off x="6124610" y="5181295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LHC beam screen at 5-20 K to</a:t>
            </a:r>
          </a:p>
          <a:p>
            <a:pPr algn="ctr"/>
            <a:r>
              <a:rPr lang="en-US" sz="1200" dirty="0"/>
              <a:t>protect the 1.9 K cold bore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4167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CD8A-0A5B-4AE2-89AE-374FC8E42C3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71414"/>
            <a:ext cx="8415366" cy="95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FR" sz="2800" b="1" dirty="0">
                <a:solidFill>
                  <a:srgbClr val="3366FF"/>
                </a:solidFill>
              </a:rPr>
              <a:t>Electron Cloud </a:t>
            </a:r>
            <a:r>
              <a:rPr lang="en-US" sz="2800" b="1" dirty="0">
                <a:solidFill>
                  <a:srgbClr val="3366FF"/>
                </a:solidFill>
              </a:rPr>
              <a:t>Mechanism</a:t>
            </a:r>
            <a:r>
              <a:rPr lang="fr-FR" sz="2800" b="1" dirty="0">
                <a:solidFill>
                  <a:srgbClr val="3366FF"/>
                </a:solidFill>
              </a:rPr>
              <a:t> in LHC</a:t>
            </a:r>
            <a:endParaRPr lang="fr-FR" sz="2800" b="1" dirty="0"/>
          </a:p>
          <a:p>
            <a:pPr algn="ctr">
              <a:buClr>
                <a:schemeClr val="accent1"/>
              </a:buClr>
            </a:pPr>
            <a:endParaRPr lang="fr-FR" sz="2800" b="1" dirty="0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2" name="Group 11"/>
          <p:cNvGrpSpPr/>
          <p:nvPr/>
        </p:nvGrpSpPr>
        <p:grpSpPr>
          <a:xfrm>
            <a:off x="571472" y="642918"/>
            <a:ext cx="7874056" cy="3373852"/>
            <a:chOff x="3681435" y="3155941"/>
            <a:chExt cx="6248411" cy="2698770"/>
          </a:xfrm>
        </p:grpSpPr>
        <p:graphicFrame>
          <p:nvGraphicFramePr>
            <p:cNvPr id="20" name="Object 2"/>
            <p:cNvGraphicFramePr>
              <a:graphicFrameLocks noChangeAspect="1"/>
            </p:cNvGraphicFramePr>
            <p:nvPr/>
          </p:nvGraphicFramePr>
          <p:xfrm>
            <a:off x="3681435" y="3155941"/>
            <a:ext cx="6248411" cy="2467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6" name="Bitmap Image" r:id="rId3" imgW="8152574" imgH="3219670" progId="PBrush">
                    <p:embed/>
                  </p:oleObj>
                </mc:Choice>
                <mc:Fallback>
                  <p:oleObj name="Bitmap Image" r:id="rId3" imgW="8152574" imgH="3219670" progId="PBrush">
                    <p:embed/>
                    <p:pic>
                      <p:nvPicPr>
                        <p:cNvPr id="2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1435" y="3155941"/>
                          <a:ext cx="6248411" cy="2467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5572128" y="5623773"/>
              <a:ext cx="3312483" cy="2309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3032" tIns="51517" rIns="103032" bIns="51517">
              <a:spAutoFit/>
            </a:bodyPr>
            <a:lstStyle/>
            <a:p>
              <a:pPr defTabSz="914991"/>
              <a:r>
                <a:rPr lang="en-US" sz="1200" dirty="0"/>
                <a:t>F. Ruggiero </a:t>
              </a:r>
              <a:r>
                <a:rPr lang="en-US" sz="1200" i="1" dirty="0"/>
                <a:t>et al., </a:t>
              </a:r>
              <a:r>
                <a:rPr lang="en-US" sz="1200" dirty="0"/>
                <a:t>LHC Project Report 188 1998, EPAC 98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72000" y="4009096"/>
            <a:ext cx="41742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/>
              <a:t> Key parameters:</a:t>
            </a:r>
          </a:p>
          <a:p>
            <a:pPr>
              <a:buClr>
                <a:srgbClr val="00CC99"/>
              </a:buClr>
            </a:pPr>
            <a:r>
              <a:rPr lang="en-GB" sz="1600" dirty="0"/>
              <a:t>	- beam structure</a:t>
            </a:r>
          </a:p>
          <a:p>
            <a:pPr>
              <a:buClr>
                <a:srgbClr val="00CC99"/>
              </a:buClr>
            </a:pPr>
            <a:r>
              <a:rPr lang="en-GB" sz="1600" dirty="0"/>
              <a:t>	- bunch current</a:t>
            </a:r>
          </a:p>
          <a:p>
            <a:pPr>
              <a:buClr>
                <a:srgbClr val="00CC99"/>
              </a:buClr>
            </a:pPr>
            <a:r>
              <a:rPr lang="en-GB" sz="1600" dirty="0"/>
              <a:t>	- vacuum chamber dimension</a:t>
            </a:r>
          </a:p>
          <a:p>
            <a:pPr>
              <a:buClr>
                <a:srgbClr val="00CC99"/>
              </a:buClr>
            </a:pPr>
            <a:r>
              <a:rPr lang="en-GB" sz="1600" dirty="0"/>
              <a:t>	- </a:t>
            </a:r>
            <a:r>
              <a:rPr lang="en-GB" sz="1600" dirty="0">
                <a:solidFill>
                  <a:srgbClr val="FF0066"/>
                </a:solidFill>
              </a:rPr>
              <a:t>secondary electron yield</a:t>
            </a:r>
          </a:p>
          <a:p>
            <a:pPr>
              <a:buClr>
                <a:srgbClr val="00CC99"/>
              </a:buClr>
            </a:pPr>
            <a:r>
              <a:rPr lang="en-GB" sz="1600" dirty="0"/>
              <a:t>	- photoelectron yield</a:t>
            </a:r>
          </a:p>
          <a:p>
            <a:pPr>
              <a:buClr>
                <a:srgbClr val="00CC99"/>
              </a:buClr>
            </a:pPr>
            <a:r>
              <a:rPr lang="en-GB" sz="1600" dirty="0"/>
              <a:t>	- electron and photon </a:t>
            </a:r>
            <a:r>
              <a:rPr lang="en-GB" sz="1600" dirty="0" err="1"/>
              <a:t>reflectivities</a:t>
            </a:r>
            <a:endParaRPr lang="en-GB" sz="1600" dirty="0"/>
          </a:p>
          <a:p>
            <a:pPr>
              <a:buClr>
                <a:srgbClr val="00CC99"/>
              </a:buClr>
            </a:pPr>
            <a:r>
              <a:rPr lang="en-GB" sz="1600" dirty="0"/>
              <a:t>	…	</a:t>
            </a:r>
          </a:p>
        </p:txBody>
      </p:sp>
      <p:graphicFrame>
        <p:nvGraphicFramePr>
          <p:cNvPr id="1464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058481"/>
              </p:ext>
            </p:extLst>
          </p:nvPr>
        </p:nvGraphicFramePr>
        <p:xfrm>
          <a:off x="978435" y="5193787"/>
          <a:ext cx="2359025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5" imgW="1497950" imgH="482391" progId="Equation.3">
                  <p:embed/>
                </p:oleObj>
              </mc:Choice>
              <mc:Fallback>
                <p:oleObj name="Equation" r:id="rId5" imgW="1497950" imgH="482391" progId="Equation.3">
                  <p:embed/>
                  <p:pic>
                    <p:nvPicPr>
                      <p:cNvPr id="146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8435" y="5193787"/>
                        <a:ext cx="2359025" cy="769938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165429" y="6373683"/>
            <a:ext cx="5026386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81A46E-B081-466A-919C-DE38DC6E69CA}"/>
              </a:ext>
            </a:extLst>
          </p:cNvPr>
          <p:cNvSpPr/>
          <p:nvPr/>
        </p:nvSpPr>
        <p:spPr>
          <a:xfrm>
            <a:off x="531736" y="4009096"/>
            <a:ext cx="4040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/>
              <a:t> Electron cloud:</a:t>
            </a:r>
          </a:p>
          <a:p>
            <a:pPr>
              <a:buClr>
                <a:srgbClr val="00CC99"/>
              </a:buClr>
            </a:pPr>
            <a:r>
              <a:rPr lang="en-GB" sz="1600" dirty="0"/>
              <a:t>	- </a:t>
            </a:r>
            <a:r>
              <a:rPr lang="en-GB" sz="1600" dirty="0">
                <a:solidFill>
                  <a:srgbClr val="FF0066"/>
                </a:solidFill>
              </a:rPr>
              <a:t>gas desorption</a:t>
            </a:r>
          </a:p>
          <a:p>
            <a:pPr>
              <a:buClr>
                <a:srgbClr val="00CC99"/>
              </a:buClr>
            </a:pPr>
            <a:r>
              <a:rPr lang="en-GB" sz="1600" dirty="0"/>
              <a:t>	- heat load</a:t>
            </a:r>
          </a:p>
          <a:p>
            <a:pPr>
              <a:buClr>
                <a:srgbClr val="00CC99"/>
              </a:buClr>
            </a:pPr>
            <a:r>
              <a:rPr lang="en-GB" sz="1600" dirty="0"/>
              <a:t>	- beam emittance growth</a:t>
            </a:r>
          </a:p>
        </p:txBody>
      </p:sp>
    </p:spTree>
    <p:extLst>
      <p:ext uri="{BB962C8B-B14F-4D97-AF65-F5344CB8AC3E}">
        <p14:creationId xmlns:p14="http://schemas.microsoft.com/office/powerpoint/2010/main" val="202792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5"/>
  <p:tag name="ORIGINALWIDTH" val="1335"/>
  <p:tag name="OUTPUTDPI" val="1200"/>
  <p:tag name="LATEXADDIN" val="\documentclass{article}&#10;\usepackage{amsmath}&#10;\pagestyle{empty}&#10;\begin{document}&#10;&#10;\begin{equation*}&#10;I_{e^-} \propto \sigma_i(H_2,p)n_{\textrm{gas}}I_{\textrm{beam}}\end{equation*}&#10;&#10;&#10;\end{document}"/>
  <p:tag name="IGUANATEXSIZE" val="20"/>
  <p:tag name="IGUANATEXCURSOR" val="106"/>
  <p:tag name="TRANSPARENCY" val="True"/>
  <p:tag name="FILENAME" val=""/>
  <p:tag name="INPUTTYPE" val="0"/>
  <p:tag name="LATEXENGINEID" val="0"/>
  <p:tag name="TEMPFOLDER" val="\\cern.ch\dfs\Users\r\rsalemme\Documents\Documents\COLD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5"/>
  <p:tag name="ORIGINALWIDTH" val="1335"/>
  <p:tag name="OUTPUTDPI" val="1200"/>
  <p:tag name="LATEXADDIN" val="\documentclass{article}&#10;\usepackage{amsmath}&#10;\pagestyle{empty}&#10;\begin{document}&#10;&#10;\begin{equation*}&#10;I_{e^-} \propto \sigma_i(H_2,p)n_{\textrm{gas}}I_{\textrm{beam}}\end{equation*}&#10;&#10;&#10;\end{document}"/>
  <p:tag name="IGUANATEXSIZE" val="20"/>
  <p:tag name="IGUANATEXCURSOR" val="106"/>
  <p:tag name="TRANSPARENCY" val="True"/>
  <p:tag name="FILENAME" val=""/>
  <p:tag name="INPUTTYPE" val="0"/>
  <p:tag name="LATEXENGINEID" val="0"/>
  <p:tag name="TEMPFOLDER" val="\\cern.ch\dfs\Users\r\rsalemme\Documents\Documents\COLDEX\"/>
</p:tagLst>
</file>

<file path=ppt/theme/theme1.xml><?xml version="1.0" encoding="utf-8"?>
<a:theme xmlns:a="http://schemas.openxmlformats.org/drawingml/2006/main" name="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CERN(4-3).thmx</Template>
  <TotalTime>49302</TotalTime>
  <Words>6260</Words>
  <Application>Microsoft Office PowerPoint</Application>
  <PresentationFormat>On-screen Show (4:3)</PresentationFormat>
  <Paragraphs>962</Paragraphs>
  <Slides>67</Slides>
  <Notes>22</Notes>
  <HiddenSlides>20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85" baseType="lpstr">
      <vt:lpstr>ＭＳ Ｐゴシック</vt:lpstr>
      <vt:lpstr>Arial</vt:lpstr>
      <vt:lpstr>Calibri</vt:lpstr>
      <vt:lpstr>Calibri Light</vt:lpstr>
      <vt:lpstr>Cambria Math</vt:lpstr>
      <vt:lpstr>Courier New</vt:lpstr>
      <vt:lpstr>GreekC</vt:lpstr>
      <vt:lpstr>Mathcad UniMath</vt:lpstr>
      <vt:lpstr>Mathematica1</vt:lpstr>
      <vt:lpstr>Segoe UI</vt:lpstr>
      <vt:lpstr>Symbol</vt:lpstr>
      <vt:lpstr>Times</vt:lpstr>
      <vt:lpstr>Times New Roman</vt:lpstr>
      <vt:lpstr>Wingdings</vt:lpstr>
      <vt:lpstr>CERN(4-3)</vt:lpstr>
      <vt:lpstr>Equation</vt:lpstr>
      <vt:lpstr>Bitmap Image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Synchrotron radiation</vt:lpstr>
      <vt:lpstr>PowerPoint Presentation</vt:lpstr>
      <vt:lpstr>PowerPoint Presentation</vt:lpstr>
      <vt:lpstr>The 1st technical trigger of the upgrade:  Radiation damage in low-beta triplet region</vt:lpstr>
      <vt:lpstr>PowerPoint Presentation</vt:lpstr>
      <vt:lpstr>The ingredients</vt:lpstr>
      <vt:lpstr>Achromatic Telescopic Squeezing (ATS)</vt:lpstr>
      <vt:lpstr>Impact of collision debris onto IT+D1</vt:lpstr>
      <vt:lpstr>Heat load</vt:lpstr>
      <vt:lpstr>Heat load versus SEY</vt:lpstr>
      <vt:lpstr>PowerPoint Presentation</vt:lpstr>
      <vt:lpstr>a-C coating on HL-LHC beam screen Cu surface</vt:lpstr>
      <vt:lpstr>PowerPoint Presentation</vt:lpstr>
      <vt:lpstr>PowerPoint Presentation</vt:lpstr>
      <vt:lpstr>“Thin” a-C coating thermal outgassing</vt:lpstr>
      <vt:lpstr>“Thick” a-C Coating and Thermal Outgassing</vt:lpstr>
      <vt:lpstr>“Thin” a-C coating sticking probability</vt:lpstr>
      <vt:lpstr>PowerPoint Presentation</vt:lpstr>
      <vt:lpstr>PowerPoint Presentation</vt:lpstr>
      <vt:lpstr>ADsorption Isotherm &amp; thermal desorption Spectroscopy: ADIS</vt:lpstr>
      <vt:lpstr>Cryogenic Isotherms and Thermal desorption Measurements: CISTM</vt:lpstr>
      <vt:lpstr>PowerPoint Presentation</vt:lpstr>
      <vt:lpstr>PowerPoint Presentation</vt:lpstr>
      <vt:lpstr>PowerPoint Presentation</vt:lpstr>
      <vt:lpstr>Multisystem description</vt:lpstr>
      <vt:lpstr>Secondary Electron Yield at 15 K</vt:lpstr>
      <vt:lpstr>Electron Stimulated Desorption yield at 15 K</vt:lpstr>
      <vt:lpstr>ESD threshold at 15 K</vt:lpstr>
      <vt:lpstr>PowerPoint Presentation</vt:lpstr>
      <vt:lpstr>PowerPoint Presentation</vt:lpstr>
      <vt:lpstr>BEP electron storage ring</vt:lpstr>
      <vt:lpstr>PowerPoint Presentation</vt:lpstr>
      <vt:lpstr>PowerPoint Presentation</vt:lpstr>
      <vt:lpstr>PowerPoint Presentation</vt:lpstr>
      <vt:lpstr>Vacuum pilot sector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 of Beam-Gas Ionisation !!!</vt:lpstr>
      <vt:lpstr>PowerPoint Presentation</vt:lpstr>
      <vt:lpstr>PowerPoint Presentation</vt:lpstr>
      <vt:lpstr>PowerPoint Presentation</vt:lpstr>
      <vt:lpstr>PowerPoint Presentation</vt:lpstr>
      <vt:lpstr>Conclusion</vt:lpstr>
      <vt:lpstr>Acknowledgments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Vincent Baglin</cp:lastModifiedBy>
  <cp:revision>1860</cp:revision>
  <cp:lastPrinted>2021-11-19T16:43:23Z</cp:lastPrinted>
  <dcterms:created xsi:type="dcterms:W3CDTF">2012-11-30T11:04:26Z</dcterms:created>
  <dcterms:modified xsi:type="dcterms:W3CDTF">2022-09-26T13:18:38Z</dcterms:modified>
</cp:coreProperties>
</file>