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459" r:id="rId3"/>
    <p:sldId id="404" r:id="rId4"/>
    <p:sldId id="416" r:id="rId5"/>
    <p:sldId id="408" r:id="rId6"/>
    <p:sldId id="409" r:id="rId7"/>
    <p:sldId id="410" r:id="rId8"/>
    <p:sldId id="411" r:id="rId9"/>
    <p:sldId id="412" r:id="rId10"/>
    <p:sldId id="414" r:id="rId11"/>
    <p:sldId id="413" r:id="rId12"/>
    <p:sldId id="371" r:id="rId13"/>
    <p:sldId id="368" r:id="rId14"/>
    <p:sldId id="405" r:id="rId15"/>
    <p:sldId id="415" r:id="rId16"/>
    <p:sldId id="407" r:id="rId17"/>
    <p:sldId id="406" r:id="rId18"/>
    <p:sldId id="417" r:id="rId19"/>
    <p:sldId id="418" r:id="rId20"/>
    <p:sldId id="419" r:id="rId21"/>
    <p:sldId id="420" r:id="rId22"/>
    <p:sldId id="421" r:id="rId23"/>
    <p:sldId id="422" r:id="rId24"/>
    <p:sldId id="423" r:id="rId25"/>
    <p:sldId id="424" r:id="rId26"/>
    <p:sldId id="374" r:id="rId27"/>
    <p:sldId id="428" r:id="rId28"/>
    <p:sldId id="425" r:id="rId29"/>
    <p:sldId id="426" r:id="rId30"/>
    <p:sldId id="427" r:id="rId31"/>
    <p:sldId id="431" r:id="rId32"/>
    <p:sldId id="432" r:id="rId33"/>
    <p:sldId id="429" r:id="rId34"/>
    <p:sldId id="430" r:id="rId35"/>
    <p:sldId id="433" r:id="rId36"/>
    <p:sldId id="446" r:id="rId37"/>
    <p:sldId id="434" r:id="rId38"/>
    <p:sldId id="437" r:id="rId39"/>
    <p:sldId id="438" r:id="rId40"/>
    <p:sldId id="435" r:id="rId41"/>
    <p:sldId id="439" r:id="rId42"/>
    <p:sldId id="440" r:id="rId43"/>
    <p:sldId id="436" r:id="rId44"/>
    <p:sldId id="441" r:id="rId45"/>
    <p:sldId id="442" r:id="rId46"/>
    <p:sldId id="443" r:id="rId47"/>
    <p:sldId id="444" r:id="rId48"/>
    <p:sldId id="445" r:id="rId49"/>
    <p:sldId id="447" r:id="rId50"/>
    <p:sldId id="448" r:id="rId51"/>
    <p:sldId id="449" r:id="rId52"/>
    <p:sldId id="450" r:id="rId53"/>
    <p:sldId id="451" r:id="rId54"/>
    <p:sldId id="452" r:id="rId55"/>
    <p:sldId id="453" r:id="rId56"/>
    <p:sldId id="454" r:id="rId57"/>
    <p:sldId id="455" r:id="rId58"/>
    <p:sldId id="456" r:id="rId59"/>
    <p:sldId id="458" r:id="rId60"/>
    <p:sldId id="403" r:id="rId61"/>
    <p:sldId id="457" r:id="rId62"/>
    <p:sldId id="373" r:id="rId63"/>
    <p:sldId id="372" r:id="rId64"/>
    <p:sldId id="377" r:id="rId65"/>
    <p:sldId id="376"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390" r:id="rId79"/>
    <p:sldId id="393" r:id="rId80"/>
    <p:sldId id="396" r:id="rId81"/>
    <p:sldId id="391" r:id="rId82"/>
    <p:sldId id="392" r:id="rId83"/>
    <p:sldId id="394" r:id="rId84"/>
    <p:sldId id="395" r:id="rId85"/>
    <p:sldId id="397" r:id="rId86"/>
    <p:sldId id="399" r:id="rId87"/>
    <p:sldId id="398" r:id="rId88"/>
    <p:sldId id="401" r:id="rId89"/>
    <p:sldId id="402" r:id="rId90"/>
    <p:sldId id="367" r:id="rId91"/>
    <p:sldId id="348" r:id="rId92"/>
    <p:sldId id="363" r:id="rId93"/>
    <p:sldId id="36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45"/>
    <a:srgbClr val="0E42FF"/>
    <a:srgbClr val="4473C3"/>
    <a:srgbClr val="2E528F"/>
    <a:srgbClr val="18FDFF"/>
    <a:srgbClr val="0072B6"/>
    <a:srgbClr val="4472C4"/>
    <a:srgbClr val="F9C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34"/>
    <p:restoredTop sz="87985"/>
  </p:normalViewPr>
  <p:slideViewPr>
    <p:cSldViewPr snapToGrid="0" snapToObjects="1">
      <p:cViewPr>
        <p:scale>
          <a:sx n="74" d="100"/>
          <a:sy n="74" d="100"/>
        </p:scale>
        <p:origin x="368" y="7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8BE02-E4F3-5040-873D-CC864087A6F9}" type="datetimeFigureOut">
              <a:rPr lang="en-US" smtClean="0"/>
              <a:t>9/15/22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AE955-D2A0-AF4D-A4D6-02E25E391695}" type="slidenum">
              <a:rPr lang="en-US" smtClean="0"/>
              <a:t>‹#›</a:t>
            </a:fld>
            <a:endParaRPr lang="en-US"/>
          </a:p>
        </p:txBody>
      </p:sp>
    </p:spTree>
    <p:extLst>
      <p:ext uri="{BB962C8B-B14F-4D97-AF65-F5344CB8AC3E}">
        <p14:creationId xmlns:p14="http://schemas.microsoft.com/office/powerpoint/2010/main" val="104235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4C8AE955-D2A0-AF4D-A4D6-02E25E391695}" type="slidenum">
              <a:rPr lang="en-US" smtClean="0"/>
              <a:t>5</a:t>
            </a:fld>
            <a:endParaRPr lang="en-US"/>
          </a:p>
        </p:txBody>
      </p:sp>
    </p:spTree>
    <p:extLst>
      <p:ext uri="{BB962C8B-B14F-4D97-AF65-F5344CB8AC3E}">
        <p14:creationId xmlns:p14="http://schemas.microsoft.com/office/powerpoint/2010/main" val="2518893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15</a:t>
            </a:fld>
            <a:endParaRPr lang="en-US"/>
          </a:p>
        </p:txBody>
      </p:sp>
    </p:spTree>
    <p:extLst>
      <p:ext uri="{BB962C8B-B14F-4D97-AF65-F5344CB8AC3E}">
        <p14:creationId xmlns:p14="http://schemas.microsoft.com/office/powerpoint/2010/main" val="3551084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16</a:t>
            </a:fld>
            <a:endParaRPr lang="en-US"/>
          </a:p>
        </p:txBody>
      </p:sp>
    </p:spTree>
    <p:extLst>
      <p:ext uri="{BB962C8B-B14F-4D97-AF65-F5344CB8AC3E}">
        <p14:creationId xmlns:p14="http://schemas.microsoft.com/office/powerpoint/2010/main" val="299235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17</a:t>
            </a:fld>
            <a:endParaRPr lang="en-US"/>
          </a:p>
        </p:txBody>
      </p:sp>
    </p:spTree>
    <p:extLst>
      <p:ext uri="{BB962C8B-B14F-4D97-AF65-F5344CB8AC3E}">
        <p14:creationId xmlns:p14="http://schemas.microsoft.com/office/powerpoint/2010/main" val="3038832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19</a:t>
            </a:fld>
            <a:endParaRPr lang="en-US"/>
          </a:p>
        </p:txBody>
      </p:sp>
    </p:spTree>
    <p:extLst>
      <p:ext uri="{BB962C8B-B14F-4D97-AF65-F5344CB8AC3E}">
        <p14:creationId xmlns:p14="http://schemas.microsoft.com/office/powerpoint/2010/main" val="2777472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26</a:t>
            </a:fld>
            <a:endParaRPr lang="en-US"/>
          </a:p>
        </p:txBody>
      </p:sp>
    </p:spTree>
    <p:extLst>
      <p:ext uri="{BB962C8B-B14F-4D97-AF65-F5344CB8AC3E}">
        <p14:creationId xmlns:p14="http://schemas.microsoft.com/office/powerpoint/2010/main" val="224382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It reflects damping from the nonlinear force acting between the beam and the electrons as well as from the frequency spread due to the variation of the beta functions around the ring and due to the longitudinal variation of the beam line density along the bunch</a:t>
            </a:r>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44</a:t>
            </a:fld>
            <a:endParaRPr lang="en-US"/>
          </a:p>
        </p:txBody>
      </p:sp>
    </p:spTree>
    <p:extLst>
      <p:ext uri="{BB962C8B-B14F-4D97-AF65-F5344CB8AC3E}">
        <p14:creationId xmlns:p14="http://schemas.microsoft.com/office/powerpoint/2010/main" val="3518017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60</a:t>
            </a:fld>
            <a:endParaRPr lang="en-US"/>
          </a:p>
        </p:txBody>
      </p:sp>
    </p:spTree>
    <p:extLst>
      <p:ext uri="{BB962C8B-B14F-4D97-AF65-F5344CB8AC3E}">
        <p14:creationId xmlns:p14="http://schemas.microsoft.com/office/powerpoint/2010/main" val="142851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62</a:t>
            </a:fld>
            <a:endParaRPr lang="en-US"/>
          </a:p>
        </p:txBody>
      </p:sp>
    </p:spTree>
    <p:extLst>
      <p:ext uri="{BB962C8B-B14F-4D97-AF65-F5344CB8AC3E}">
        <p14:creationId xmlns:p14="http://schemas.microsoft.com/office/powerpoint/2010/main" val="116997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63</a:t>
            </a:fld>
            <a:endParaRPr lang="en-US"/>
          </a:p>
        </p:txBody>
      </p:sp>
    </p:spTree>
    <p:extLst>
      <p:ext uri="{BB962C8B-B14F-4D97-AF65-F5344CB8AC3E}">
        <p14:creationId xmlns:p14="http://schemas.microsoft.com/office/powerpoint/2010/main" val="231779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64</a:t>
            </a:fld>
            <a:endParaRPr lang="en-US"/>
          </a:p>
        </p:txBody>
      </p:sp>
    </p:spTree>
    <p:extLst>
      <p:ext uri="{BB962C8B-B14F-4D97-AF65-F5344CB8AC3E}">
        <p14:creationId xmlns:p14="http://schemas.microsoft.com/office/powerpoint/2010/main" val="226685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a:t>
            </a:fld>
            <a:endParaRPr lang="en-US"/>
          </a:p>
        </p:txBody>
      </p:sp>
    </p:spTree>
    <p:extLst>
      <p:ext uri="{BB962C8B-B14F-4D97-AF65-F5344CB8AC3E}">
        <p14:creationId xmlns:p14="http://schemas.microsoft.com/office/powerpoint/2010/main" val="266229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65</a:t>
            </a:fld>
            <a:endParaRPr lang="en-US"/>
          </a:p>
        </p:txBody>
      </p:sp>
    </p:spTree>
    <p:extLst>
      <p:ext uri="{BB962C8B-B14F-4D97-AF65-F5344CB8AC3E}">
        <p14:creationId xmlns:p14="http://schemas.microsoft.com/office/powerpoint/2010/main" val="330327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66</a:t>
            </a:fld>
            <a:endParaRPr lang="en-US"/>
          </a:p>
        </p:txBody>
      </p:sp>
    </p:spTree>
    <p:extLst>
      <p:ext uri="{BB962C8B-B14F-4D97-AF65-F5344CB8AC3E}">
        <p14:creationId xmlns:p14="http://schemas.microsoft.com/office/powerpoint/2010/main" val="1459091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67</a:t>
            </a:fld>
            <a:endParaRPr lang="en-US"/>
          </a:p>
        </p:txBody>
      </p:sp>
    </p:spTree>
    <p:extLst>
      <p:ext uri="{BB962C8B-B14F-4D97-AF65-F5344CB8AC3E}">
        <p14:creationId xmlns:p14="http://schemas.microsoft.com/office/powerpoint/2010/main" val="3148916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68</a:t>
            </a:fld>
            <a:endParaRPr lang="en-US"/>
          </a:p>
        </p:txBody>
      </p:sp>
    </p:spTree>
    <p:extLst>
      <p:ext uri="{BB962C8B-B14F-4D97-AF65-F5344CB8AC3E}">
        <p14:creationId xmlns:p14="http://schemas.microsoft.com/office/powerpoint/2010/main" val="2363329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69</a:t>
            </a:fld>
            <a:endParaRPr lang="en-US"/>
          </a:p>
        </p:txBody>
      </p:sp>
    </p:spTree>
    <p:extLst>
      <p:ext uri="{BB962C8B-B14F-4D97-AF65-F5344CB8AC3E}">
        <p14:creationId xmlns:p14="http://schemas.microsoft.com/office/powerpoint/2010/main" val="342261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70</a:t>
            </a:fld>
            <a:endParaRPr lang="en-US"/>
          </a:p>
        </p:txBody>
      </p:sp>
    </p:spTree>
    <p:extLst>
      <p:ext uri="{BB962C8B-B14F-4D97-AF65-F5344CB8AC3E}">
        <p14:creationId xmlns:p14="http://schemas.microsoft.com/office/powerpoint/2010/main" val="2778038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71</a:t>
            </a:fld>
            <a:endParaRPr lang="en-US"/>
          </a:p>
        </p:txBody>
      </p:sp>
    </p:spTree>
    <p:extLst>
      <p:ext uri="{BB962C8B-B14F-4D97-AF65-F5344CB8AC3E}">
        <p14:creationId xmlns:p14="http://schemas.microsoft.com/office/powerpoint/2010/main" val="241835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72</a:t>
            </a:fld>
            <a:endParaRPr lang="en-US"/>
          </a:p>
        </p:txBody>
      </p:sp>
    </p:spTree>
    <p:extLst>
      <p:ext uri="{BB962C8B-B14F-4D97-AF65-F5344CB8AC3E}">
        <p14:creationId xmlns:p14="http://schemas.microsoft.com/office/powerpoint/2010/main" val="2513651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73</a:t>
            </a:fld>
            <a:endParaRPr lang="en-US"/>
          </a:p>
        </p:txBody>
      </p:sp>
    </p:spTree>
    <p:extLst>
      <p:ext uri="{BB962C8B-B14F-4D97-AF65-F5344CB8AC3E}">
        <p14:creationId xmlns:p14="http://schemas.microsoft.com/office/powerpoint/2010/main" val="2024322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74</a:t>
            </a:fld>
            <a:endParaRPr lang="en-US"/>
          </a:p>
        </p:txBody>
      </p:sp>
    </p:spTree>
    <p:extLst>
      <p:ext uri="{BB962C8B-B14F-4D97-AF65-F5344CB8AC3E}">
        <p14:creationId xmlns:p14="http://schemas.microsoft.com/office/powerpoint/2010/main" val="111525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a:t>
            </a:fld>
            <a:endParaRPr lang="en-US"/>
          </a:p>
        </p:txBody>
      </p:sp>
    </p:spTree>
    <p:extLst>
      <p:ext uri="{BB962C8B-B14F-4D97-AF65-F5344CB8AC3E}">
        <p14:creationId xmlns:p14="http://schemas.microsoft.com/office/powerpoint/2010/main" val="2163123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75</a:t>
            </a:fld>
            <a:endParaRPr lang="en-US"/>
          </a:p>
        </p:txBody>
      </p:sp>
    </p:spTree>
    <p:extLst>
      <p:ext uri="{BB962C8B-B14F-4D97-AF65-F5344CB8AC3E}">
        <p14:creationId xmlns:p14="http://schemas.microsoft.com/office/powerpoint/2010/main" val="248873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76</a:t>
            </a:fld>
            <a:endParaRPr lang="en-US"/>
          </a:p>
        </p:txBody>
      </p:sp>
    </p:spTree>
    <p:extLst>
      <p:ext uri="{BB962C8B-B14F-4D97-AF65-F5344CB8AC3E}">
        <p14:creationId xmlns:p14="http://schemas.microsoft.com/office/powerpoint/2010/main" val="2434066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77</a:t>
            </a:fld>
            <a:endParaRPr lang="en-US"/>
          </a:p>
        </p:txBody>
      </p:sp>
    </p:spTree>
    <p:extLst>
      <p:ext uri="{BB962C8B-B14F-4D97-AF65-F5344CB8AC3E}">
        <p14:creationId xmlns:p14="http://schemas.microsoft.com/office/powerpoint/2010/main" val="225295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78</a:t>
            </a:fld>
            <a:endParaRPr lang="en-US"/>
          </a:p>
        </p:txBody>
      </p:sp>
    </p:spTree>
    <p:extLst>
      <p:ext uri="{BB962C8B-B14F-4D97-AF65-F5344CB8AC3E}">
        <p14:creationId xmlns:p14="http://schemas.microsoft.com/office/powerpoint/2010/main" val="2125555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79</a:t>
            </a:fld>
            <a:endParaRPr lang="en-US"/>
          </a:p>
        </p:txBody>
      </p:sp>
    </p:spTree>
    <p:extLst>
      <p:ext uri="{BB962C8B-B14F-4D97-AF65-F5344CB8AC3E}">
        <p14:creationId xmlns:p14="http://schemas.microsoft.com/office/powerpoint/2010/main" val="2777909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80</a:t>
            </a:fld>
            <a:endParaRPr lang="en-US"/>
          </a:p>
        </p:txBody>
      </p:sp>
    </p:spTree>
    <p:extLst>
      <p:ext uri="{BB962C8B-B14F-4D97-AF65-F5344CB8AC3E}">
        <p14:creationId xmlns:p14="http://schemas.microsoft.com/office/powerpoint/2010/main" val="4098883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81</a:t>
            </a:fld>
            <a:endParaRPr lang="en-US"/>
          </a:p>
        </p:txBody>
      </p:sp>
    </p:spTree>
    <p:extLst>
      <p:ext uri="{BB962C8B-B14F-4D97-AF65-F5344CB8AC3E}">
        <p14:creationId xmlns:p14="http://schemas.microsoft.com/office/powerpoint/2010/main" val="539716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82</a:t>
            </a:fld>
            <a:endParaRPr lang="en-US"/>
          </a:p>
        </p:txBody>
      </p:sp>
    </p:spTree>
    <p:extLst>
      <p:ext uri="{BB962C8B-B14F-4D97-AF65-F5344CB8AC3E}">
        <p14:creationId xmlns:p14="http://schemas.microsoft.com/office/powerpoint/2010/main" val="4292099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83</a:t>
            </a:fld>
            <a:endParaRPr lang="en-US"/>
          </a:p>
        </p:txBody>
      </p:sp>
    </p:spTree>
    <p:extLst>
      <p:ext uri="{BB962C8B-B14F-4D97-AF65-F5344CB8AC3E}">
        <p14:creationId xmlns:p14="http://schemas.microsoft.com/office/powerpoint/2010/main" val="800984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84</a:t>
            </a:fld>
            <a:endParaRPr lang="en-US"/>
          </a:p>
        </p:txBody>
      </p:sp>
    </p:spTree>
    <p:extLst>
      <p:ext uri="{BB962C8B-B14F-4D97-AF65-F5344CB8AC3E}">
        <p14:creationId xmlns:p14="http://schemas.microsoft.com/office/powerpoint/2010/main" val="56474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a:t>
            </a:fld>
            <a:endParaRPr lang="en-US"/>
          </a:p>
        </p:txBody>
      </p:sp>
    </p:spTree>
    <p:extLst>
      <p:ext uri="{BB962C8B-B14F-4D97-AF65-F5344CB8AC3E}">
        <p14:creationId xmlns:p14="http://schemas.microsoft.com/office/powerpoint/2010/main" val="3960462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85</a:t>
            </a:fld>
            <a:endParaRPr lang="en-US"/>
          </a:p>
        </p:txBody>
      </p:sp>
    </p:spTree>
    <p:extLst>
      <p:ext uri="{BB962C8B-B14F-4D97-AF65-F5344CB8AC3E}">
        <p14:creationId xmlns:p14="http://schemas.microsoft.com/office/powerpoint/2010/main" val="2129739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we now understand the origin of the different SEYs, we do not know what caused the growth of </a:t>
            </a:r>
            <a:r>
              <a:rPr lang="en-US" dirty="0" err="1"/>
              <a:t>CuO</a:t>
            </a:r>
            <a:r>
              <a:rPr lang="en-US" dirty="0"/>
              <a:t> in the first place and we can’t predict what the LHC beam screens will look like after LS2 …</a:t>
            </a:r>
          </a:p>
        </p:txBody>
      </p:sp>
      <p:sp>
        <p:nvSpPr>
          <p:cNvPr id="4" name="Slide Number Placeholder 3"/>
          <p:cNvSpPr>
            <a:spLocks noGrp="1"/>
          </p:cNvSpPr>
          <p:nvPr>
            <p:ph type="sldNum" sz="quarter" idx="5"/>
          </p:nvPr>
        </p:nvSpPr>
        <p:spPr/>
        <p:txBody>
          <a:bodyPr/>
          <a:lstStyle/>
          <a:p>
            <a:fld id="{4C8AE955-D2A0-AF4D-A4D6-02E25E391695}" type="slidenum">
              <a:rPr lang="en-US" smtClean="0"/>
              <a:t>86</a:t>
            </a:fld>
            <a:endParaRPr lang="en-US"/>
          </a:p>
        </p:txBody>
      </p:sp>
    </p:spTree>
    <p:extLst>
      <p:ext uri="{BB962C8B-B14F-4D97-AF65-F5344CB8AC3E}">
        <p14:creationId xmlns:p14="http://schemas.microsoft.com/office/powerpoint/2010/main" val="194139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87</a:t>
            </a:fld>
            <a:endParaRPr lang="en-US"/>
          </a:p>
        </p:txBody>
      </p:sp>
    </p:spTree>
    <p:extLst>
      <p:ext uri="{BB962C8B-B14F-4D97-AF65-F5344CB8AC3E}">
        <p14:creationId xmlns:p14="http://schemas.microsoft.com/office/powerpoint/2010/main" val="2934238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88</a:t>
            </a:fld>
            <a:endParaRPr lang="en-US"/>
          </a:p>
        </p:txBody>
      </p:sp>
    </p:spTree>
    <p:extLst>
      <p:ext uri="{BB962C8B-B14F-4D97-AF65-F5344CB8AC3E}">
        <p14:creationId xmlns:p14="http://schemas.microsoft.com/office/powerpoint/2010/main" val="2117344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4C8AE955-D2A0-AF4D-A4D6-02E25E391695}" type="slidenum">
              <a:rPr lang="en-US" smtClean="0"/>
              <a:t>90</a:t>
            </a:fld>
            <a:endParaRPr lang="en-US"/>
          </a:p>
        </p:txBody>
      </p:sp>
    </p:spTree>
    <p:extLst>
      <p:ext uri="{BB962C8B-B14F-4D97-AF65-F5344CB8AC3E}">
        <p14:creationId xmlns:p14="http://schemas.microsoft.com/office/powerpoint/2010/main" val="35732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91</a:t>
            </a:fld>
            <a:endParaRPr lang="en-US"/>
          </a:p>
        </p:txBody>
      </p:sp>
    </p:spTree>
    <p:extLst>
      <p:ext uri="{BB962C8B-B14F-4D97-AF65-F5344CB8AC3E}">
        <p14:creationId xmlns:p14="http://schemas.microsoft.com/office/powerpoint/2010/main" val="3275222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92</a:t>
            </a:fld>
            <a:endParaRPr lang="en-US"/>
          </a:p>
        </p:txBody>
      </p:sp>
    </p:spTree>
    <p:extLst>
      <p:ext uri="{BB962C8B-B14F-4D97-AF65-F5344CB8AC3E}">
        <p14:creationId xmlns:p14="http://schemas.microsoft.com/office/powerpoint/2010/main" val="2323506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93</a:t>
            </a:fld>
            <a:endParaRPr lang="en-US"/>
          </a:p>
        </p:txBody>
      </p:sp>
    </p:spTree>
    <p:extLst>
      <p:ext uri="{BB962C8B-B14F-4D97-AF65-F5344CB8AC3E}">
        <p14:creationId xmlns:p14="http://schemas.microsoft.com/office/powerpoint/2010/main" val="390879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9</a:t>
            </a:fld>
            <a:endParaRPr lang="en-US"/>
          </a:p>
        </p:txBody>
      </p:sp>
    </p:spTree>
    <p:extLst>
      <p:ext uri="{BB962C8B-B14F-4D97-AF65-F5344CB8AC3E}">
        <p14:creationId xmlns:p14="http://schemas.microsoft.com/office/powerpoint/2010/main" val="86110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4C8AE955-D2A0-AF4D-A4D6-02E25E391695}" type="slidenum">
              <a:rPr lang="en-US" smtClean="0"/>
              <a:t>11</a:t>
            </a:fld>
            <a:endParaRPr lang="en-US"/>
          </a:p>
        </p:txBody>
      </p:sp>
    </p:spTree>
    <p:extLst>
      <p:ext uri="{BB962C8B-B14F-4D97-AF65-F5344CB8AC3E}">
        <p14:creationId xmlns:p14="http://schemas.microsoft.com/office/powerpoint/2010/main" val="7131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4C8AE955-D2A0-AF4D-A4D6-02E25E391695}" type="slidenum">
              <a:rPr lang="en-US" smtClean="0"/>
              <a:t>12</a:t>
            </a:fld>
            <a:endParaRPr lang="en-US"/>
          </a:p>
        </p:txBody>
      </p:sp>
    </p:spTree>
    <p:extLst>
      <p:ext uri="{BB962C8B-B14F-4D97-AF65-F5344CB8AC3E}">
        <p14:creationId xmlns:p14="http://schemas.microsoft.com/office/powerpoint/2010/main" val="307070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13</a:t>
            </a:fld>
            <a:endParaRPr lang="en-US"/>
          </a:p>
        </p:txBody>
      </p:sp>
    </p:spTree>
    <p:extLst>
      <p:ext uri="{BB962C8B-B14F-4D97-AF65-F5344CB8AC3E}">
        <p14:creationId xmlns:p14="http://schemas.microsoft.com/office/powerpoint/2010/main" val="2043132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14</a:t>
            </a:fld>
            <a:endParaRPr lang="en-US"/>
          </a:p>
        </p:txBody>
      </p:sp>
    </p:spTree>
    <p:extLst>
      <p:ext uri="{BB962C8B-B14F-4D97-AF65-F5344CB8AC3E}">
        <p14:creationId xmlns:p14="http://schemas.microsoft.com/office/powerpoint/2010/main" val="2928210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FAA0-6EF0-B849-91C0-5A2EC81B4708}"/>
              </a:ext>
            </a:extLst>
          </p:cNvPr>
          <p:cNvSpPr>
            <a:spLocks noGrp="1"/>
          </p:cNvSpPr>
          <p:nvPr>
            <p:ph type="ctrTitle"/>
          </p:nvPr>
        </p:nvSpPr>
        <p:spPr>
          <a:xfrm>
            <a:off x="1524000" y="1122363"/>
            <a:ext cx="9144000" cy="2387600"/>
          </a:xfrm>
        </p:spPr>
        <p:txBody>
          <a:bodyPr anchor="b">
            <a:normAutofit/>
          </a:bodyPr>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EC8F0E76-2A9D-BE40-8C52-710F712F8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568941-8352-9945-B8AA-F4916BDF9BE2}"/>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1EB61B5C-1FE6-D74E-A995-FC271C10B16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C6B13853-59CA-C749-BFEF-067807F094DB}"/>
              </a:ext>
            </a:extLst>
          </p:cNvPr>
          <p:cNvSpPr>
            <a:spLocks noGrp="1"/>
          </p:cNvSpPr>
          <p:nvPr>
            <p:ph type="sldNum" sz="quarter" idx="12"/>
          </p:nvPr>
        </p:nvSpPr>
        <p:spPr/>
        <p:txBody>
          <a:bodyPr/>
          <a:lstStyle/>
          <a:p>
            <a:fld id="{43DF83E8-ABC0-E64E-832A-EEAEB9D1F06F}" type="slidenum">
              <a:rPr lang="en-US" smtClean="0"/>
              <a:t>‹#›</a:t>
            </a:fld>
            <a:endParaRPr lang="en-US"/>
          </a:p>
        </p:txBody>
      </p:sp>
      <p:pic>
        <p:nvPicPr>
          <p:cNvPr id="7" name="Picture 6">
            <a:extLst>
              <a:ext uri="{FF2B5EF4-FFF2-40B4-BE49-F238E27FC236}">
                <a16:creationId xmlns:a16="http://schemas.microsoft.com/office/drawing/2014/main" id="{E83E4958-96FF-7F43-A85A-E30DEED16DA4}"/>
              </a:ext>
            </a:extLst>
          </p:cNvPr>
          <p:cNvPicPr>
            <a:picLocks noChangeAspect="1"/>
          </p:cNvPicPr>
          <p:nvPr userDrawn="1"/>
        </p:nvPicPr>
        <p:blipFill>
          <a:blip r:embed="rId2"/>
          <a:stretch>
            <a:fillRect/>
          </a:stretch>
        </p:blipFill>
        <p:spPr>
          <a:xfrm>
            <a:off x="10831256" y="92961"/>
            <a:ext cx="1272837" cy="895149"/>
          </a:xfrm>
          <a:prstGeom prst="rect">
            <a:avLst/>
          </a:prstGeom>
        </p:spPr>
      </p:pic>
      <p:pic>
        <p:nvPicPr>
          <p:cNvPr id="8" name="Picture 7">
            <a:extLst>
              <a:ext uri="{FF2B5EF4-FFF2-40B4-BE49-F238E27FC236}">
                <a16:creationId xmlns:a16="http://schemas.microsoft.com/office/drawing/2014/main" id="{1DAB226D-CC72-5646-91B3-7EF74541A89B}"/>
              </a:ext>
            </a:extLst>
          </p:cNvPr>
          <p:cNvPicPr>
            <a:picLocks noChangeAspect="1"/>
          </p:cNvPicPr>
          <p:nvPr userDrawn="1"/>
        </p:nvPicPr>
        <p:blipFill>
          <a:blip r:embed="rId3"/>
          <a:stretch>
            <a:fillRect/>
          </a:stretch>
        </p:blipFill>
        <p:spPr>
          <a:xfrm>
            <a:off x="87907" y="92961"/>
            <a:ext cx="750293" cy="734811"/>
          </a:xfrm>
          <a:prstGeom prst="rect">
            <a:avLst/>
          </a:prstGeom>
        </p:spPr>
      </p:pic>
    </p:spTree>
    <p:extLst>
      <p:ext uri="{BB962C8B-B14F-4D97-AF65-F5344CB8AC3E}">
        <p14:creationId xmlns:p14="http://schemas.microsoft.com/office/powerpoint/2010/main" val="315547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E8FF-3B47-F54F-B14D-07CAB4F4E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A4ADB-D499-8844-9668-C42A9AFFF3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F61D0-319D-DB47-BD5A-E74888E2B15B}"/>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DF7B93D5-F7B1-834B-B0E1-CFE27AC91C06}"/>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19F386E-5020-5E4A-A5AF-1DE752434D97}"/>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80394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80CF3-AB11-3746-898C-135D50D1D4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BC6D89-FB27-D546-803F-BB738C7E52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5D9A4-ED99-664E-94ED-DFAB65F111E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66749F32-7FF7-BF42-934C-FE84C0F77A66}"/>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E737926-143C-3140-BD47-05A29C987BD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406775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E9FA-6819-FE4A-B019-43F6CA4C6257}"/>
              </a:ext>
            </a:extLst>
          </p:cNvPr>
          <p:cNvSpPr>
            <a:spLocks noGrp="1"/>
          </p:cNvSpPr>
          <p:nvPr>
            <p:ph type="title"/>
          </p:nvPr>
        </p:nvSpPr>
        <p:spPr>
          <a:xfrm>
            <a:off x="838200" y="365125"/>
            <a:ext cx="10515600" cy="1006475"/>
          </a:xfrm>
        </p:spPr>
        <p:txBody>
          <a:bodyPr>
            <a:normAutofit/>
          </a:bodyPr>
          <a:lstStyle>
            <a:lvl1pPr>
              <a:defRPr sz="3500" b="1"/>
            </a:lvl1pPr>
          </a:lstStyle>
          <a:p>
            <a:r>
              <a:rPr lang="en-US" dirty="0"/>
              <a:t>Click to edit Master title style</a:t>
            </a:r>
          </a:p>
        </p:txBody>
      </p:sp>
      <p:sp>
        <p:nvSpPr>
          <p:cNvPr id="3" name="Content Placeholder 2">
            <a:extLst>
              <a:ext uri="{FF2B5EF4-FFF2-40B4-BE49-F238E27FC236}">
                <a16:creationId xmlns:a16="http://schemas.microsoft.com/office/drawing/2014/main" id="{ECABE190-7762-A347-A82A-3AEE4C109590}"/>
              </a:ext>
            </a:extLst>
          </p:cNvPr>
          <p:cNvSpPr>
            <a:spLocks noGrp="1"/>
          </p:cNvSpPr>
          <p:nvPr>
            <p:ph idx="1"/>
          </p:nvPr>
        </p:nvSpPr>
        <p:spPr>
          <a:xfrm>
            <a:off x="838200" y="1513114"/>
            <a:ext cx="10515600" cy="4663849"/>
          </a:xfr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A97AB-C38E-9247-AB69-415CB9ECDE9D}"/>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16276D8-10F0-624C-A5B6-5B12E36C0BB1}"/>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C600E51-37D0-DC4D-B59B-4E83448ED95E}"/>
              </a:ext>
            </a:extLst>
          </p:cNvPr>
          <p:cNvSpPr>
            <a:spLocks noGrp="1"/>
          </p:cNvSpPr>
          <p:nvPr>
            <p:ph type="sldNum" sz="quarter" idx="12"/>
          </p:nvPr>
        </p:nvSpPr>
        <p:spPr/>
        <p:txBody>
          <a:bodyPr/>
          <a:lstStyle/>
          <a:p>
            <a:fld id="{43DF83E8-ABC0-E64E-832A-EEAEB9D1F06F}" type="slidenum">
              <a:rPr lang="en-US" smtClean="0"/>
              <a:t>‹#›</a:t>
            </a:fld>
            <a:endParaRPr lang="en-US"/>
          </a:p>
        </p:txBody>
      </p:sp>
      <p:pic>
        <p:nvPicPr>
          <p:cNvPr id="8" name="Picture 7">
            <a:extLst>
              <a:ext uri="{FF2B5EF4-FFF2-40B4-BE49-F238E27FC236}">
                <a16:creationId xmlns:a16="http://schemas.microsoft.com/office/drawing/2014/main" id="{7CAFD11D-8174-614E-B25A-E204303D5077}"/>
              </a:ext>
            </a:extLst>
          </p:cNvPr>
          <p:cNvPicPr>
            <a:picLocks noChangeAspect="1"/>
          </p:cNvPicPr>
          <p:nvPr userDrawn="1"/>
        </p:nvPicPr>
        <p:blipFill>
          <a:blip r:embed="rId2"/>
          <a:stretch>
            <a:fillRect/>
          </a:stretch>
        </p:blipFill>
        <p:spPr>
          <a:xfrm>
            <a:off x="10831256" y="92961"/>
            <a:ext cx="1272837" cy="895149"/>
          </a:xfrm>
          <a:prstGeom prst="rect">
            <a:avLst/>
          </a:prstGeom>
        </p:spPr>
      </p:pic>
      <p:pic>
        <p:nvPicPr>
          <p:cNvPr id="10" name="Picture 9">
            <a:extLst>
              <a:ext uri="{FF2B5EF4-FFF2-40B4-BE49-F238E27FC236}">
                <a16:creationId xmlns:a16="http://schemas.microsoft.com/office/drawing/2014/main" id="{9EC14A45-6389-A543-B10B-89ED68D2B00C}"/>
              </a:ext>
            </a:extLst>
          </p:cNvPr>
          <p:cNvPicPr>
            <a:picLocks noChangeAspect="1"/>
          </p:cNvPicPr>
          <p:nvPr userDrawn="1"/>
        </p:nvPicPr>
        <p:blipFill>
          <a:blip r:embed="rId3"/>
          <a:stretch>
            <a:fillRect/>
          </a:stretch>
        </p:blipFill>
        <p:spPr>
          <a:xfrm>
            <a:off x="87907" y="92961"/>
            <a:ext cx="750293" cy="734811"/>
          </a:xfrm>
          <a:prstGeom prst="rect">
            <a:avLst/>
          </a:prstGeom>
        </p:spPr>
      </p:pic>
    </p:spTree>
    <p:extLst>
      <p:ext uri="{BB962C8B-B14F-4D97-AF65-F5344CB8AC3E}">
        <p14:creationId xmlns:p14="http://schemas.microsoft.com/office/powerpoint/2010/main" val="191615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FF00-4D05-124F-83B4-879C6B661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75676D-490C-0C49-8F54-1655EE099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842644-BD2A-584A-8453-A232FEB0C6B2}"/>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FBC436-5954-424B-BDEA-DBBD2DAF9A5B}"/>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D77F53F3-EB3C-5644-844A-DC4B96773E5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8795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82D-EE3A-E842-9ED4-0CFD58647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98CBF-7823-AD4D-9E8B-D725774596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59F8D-386A-4045-8B90-9795C8DA4F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0DBDB-7B2C-FE47-ADE8-6615C16622BA}"/>
              </a:ext>
            </a:extLst>
          </p:cNvPr>
          <p:cNvSpPr>
            <a:spLocks noGrp="1"/>
          </p:cNvSpPr>
          <p:nvPr>
            <p:ph type="dt" sz="half" idx="10"/>
          </p:nvPr>
        </p:nvSpPr>
        <p:spPr/>
        <p:txBody>
          <a:bodyPr/>
          <a:lstStyle/>
          <a:p>
            <a:r>
              <a:rPr lang="de-CH"/>
              <a:t>27.10.21</a:t>
            </a:r>
            <a:endParaRPr lang="en-US"/>
          </a:p>
        </p:txBody>
      </p:sp>
      <p:sp>
        <p:nvSpPr>
          <p:cNvPr id="6" name="Footer Placeholder 5">
            <a:extLst>
              <a:ext uri="{FF2B5EF4-FFF2-40B4-BE49-F238E27FC236}">
                <a16:creationId xmlns:a16="http://schemas.microsoft.com/office/drawing/2014/main" id="{64797CA8-A8D4-344C-8200-BECAEBE01FA0}"/>
              </a:ext>
            </a:extLst>
          </p:cNvPr>
          <p:cNvSpPr>
            <a:spLocks noGrp="1"/>
          </p:cNvSpPr>
          <p:nvPr>
            <p:ph type="ftr" sz="quarter" idx="11"/>
          </p:nvPr>
        </p:nvSpPr>
        <p:spPr/>
        <p:txBody>
          <a:bodyPr/>
          <a:lstStyle/>
          <a:p>
            <a:r>
              <a:rPr lang="en-US"/>
              <a:t>G. Rumolo, ECLOUD22 Workshop</a:t>
            </a:r>
          </a:p>
        </p:txBody>
      </p:sp>
      <p:sp>
        <p:nvSpPr>
          <p:cNvPr id="7" name="Slide Number Placeholder 6">
            <a:extLst>
              <a:ext uri="{FF2B5EF4-FFF2-40B4-BE49-F238E27FC236}">
                <a16:creationId xmlns:a16="http://schemas.microsoft.com/office/drawing/2014/main" id="{A623CA3B-7243-A54F-99DA-E319BF6BB9E0}"/>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97337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ED9D-DD26-E140-8644-1E3908947C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9F76AB-5E92-9547-9373-2FE69E8A0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D4C486-B7F0-2748-AF6A-FA7FA552FB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914ACE-6154-5141-B347-C6EA932DF0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927E8-CE65-CB4C-9374-67AD1BE119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D2A23-6FA2-9843-8A48-9BC49D76E2AA}"/>
              </a:ext>
            </a:extLst>
          </p:cNvPr>
          <p:cNvSpPr>
            <a:spLocks noGrp="1"/>
          </p:cNvSpPr>
          <p:nvPr>
            <p:ph type="dt" sz="half" idx="10"/>
          </p:nvPr>
        </p:nvSpPr>
        <p:spPr/>
        <p:txBody>
          <a:bodyPr/>
          <a:lstStyle/>
          <a:p>
            <a:r>
              <a:rPr lang="de-CH"/>
              <a:t>27.10.21</a:t>
            </a:r>
            <a:endParaRPr lang="en-US"/>
          </a:p>
        </p:txBody>
      </p:sp>
      <p:sp>
        <p:nvSpPr>
          <p:cNvPr id="8" name="Footer Placeholder 7">
            <a:extLst>
              <a:ext uri="{FF2B5EF4-FFF2-40B4-BE49-F238E27FC236}">
                <a16:creationId xmlns:a16="http://schemas.microsoft.com/office/drawing/2014/main" id="{E1986E28-EB8A-534F-9BB6-BA742162B407}"/>
              </a:ext>
            </a:extLst>
          </p:cNvPr>
          <p:cNvSpPr>
            <a:spLocks noGrp="1"/>
          </p:cNvSpPr>
          <p:nvPr>
            <p:ph type="ftr" sz="quarter" idx="11"/>
          </p:nvPr>
        </p:nvSpPr>
        <p:spPr/>
        <p:txBody>
          <a:bodyPr/>
          <a:lstStyle/>
          <a:p>
            <a:r>
              <a:rPr lang="en-US"/>
              <a:t>G. Rumolo, ECLOUD22 Workshop</a:t>
            </a:r>
          </a:p>
        </p:txBody>
      </p:sp>
      <p:sp>
        <p:nvSpPr>
          <p:cNvPr id="9" name="Slide Number Placeholder 8">
            <a:extLst>
              <a:ext uri="{FF2B5EF4-FFF2-40B4-BE49-F238E27FC236}">
                <a16:creationId xmlns:a16="http://schemas.microsoft.com/office/drawing/2014/main" id="{5B59FA84-52CC-884D-9E5D-73F663B22508}"/>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77510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4DAF-8BFC-6D4D-B4E2-D89E2986F8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3AEAB-564A-834B-BAF1-6237DB251997}"/>
              </a:ext>
            </a:extLst>
          </p:cNvPr>
          <p:cNvSpPr>
            <a:spLocks noGrp="1"/>
          </p:cNvSpPr>
          <p:nvPr>
            <p:ph type="dt" sz="half" idx="10"/>
          </p:nvPr>
        </p:nvSpPr>
        <p:spPr/>
        <p:txBody>
          <a:bodyPr/>
          <a:lstStyle/>
          <a:p>
            <a:r>
              <a:rPr lang="de-CH"/>
              <a:t>27.10.21</a:t>
            </a:r>
            <a:endParaRPr lang="en-US"/>
          </a:p>
        </p:txBody>
      </p:sp>
      <p:sp>
        <p:nvSpPr>
          <p:cNvPr id="4" name="Footer Placeholder 3">
            <a:extLst>
              <a:ext uri="{FF2B5EF4-FFF2-40B4-BE49-F238E27FC236}">
                <a16:creationId xmlns:a16="http://schemas.microsoft.com/office/drawing/2014/main" id="{3E3945DE-17B7-E143-A0F8-547CB7A4BD9C}"/>
              </a:ext>
            </a:extLst>
          </p:cNvPr>
          <p:cNvSpPr>
            <a:spLocks noGrp="1"/>
          </p:cNvSpPr>
          <p:nvPr>
            <p:ph type="ftr" sz="quarter" idx="11"/>
          </p:nvPr>
        </p:nvSpPr>
        <p:spPr/>
        <p:txBody>
          <a:bodyPr/>
          <a:lstStyle/>
          <a:p>
            <a:r>
              <a:rPr lang="en-US"/>
              <a:t>G. Rumolo, ECLOUD22 Workshop</a:t>
            </a:r>
          </a:p>
        </p:txBody>
      </p:sp>
      <p:sp>
        <p:nvSpPr>
          <p:cNvPr id="5" name="Slide Number Placeholder 4">
            <a:extLst>
              <a:ext uri="{FF2B5EF4-FFF2-40B4-BE49-F238E27FC236}">
                <a16:creationId xmlns:a16="http://schemas.microsoft.com/office/drawing/2014/main" id="{6EFDB98B-DFCB-8C4C-AE40-392CECECA0E7}"/>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71354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77B73-FC5A-E643-9AD5-897CF85142CF}"/>
              </a:ext>
            </a:extLst>
          </p:cNvPr>
          <p:cNvSpPr>
            <a:spLocks noGrp="1"/>
          </p:cNvSpPr>
          <p:nvPr>
            <p:ph type="dt" sz="half" idx="10"/>
          </p:nvPr>
        </p:nvSpPr>
        <p:spPr/>
        <p:txBody>
          <a:bodyPr/>
          <a:lstStyle/>
          <a:p>
            <a:r>
              <a:rPr lang="de-CH"/>
              <a:t>27.10.21</a:t>
            </a:r>
            <a:endParaRPr lang="en-US"/>
          </a:p>
        </p:txBody>
      </p:sp>
      <p:sp>
        <p:nvSpPr>
          <p:cNvPr id="3" name="Footer Placeholder 2">
            <a:extLst>
              <a:ext uri="{FF2B5EF4-FFF2-40B4-BE49-F238E27FC236}">
                <a16:creationId xmlns:a16="http://schemas.microsoft.com/office/drawing/2014/main" id="{C0D341FB-E163-B64E-9B0A-D1D7FC96541A}"/>
              </a:ext>
            </a:extLst>
          </p:cNvPr>
          <p:cNvSpPr>
            <a:spLocks noGrp="1"/>
          </p:cNvSpPr>
          <p:nvPr>
            <p:ph type="ftr" sz="quarter" idx="11"/>
          </p:nvPr>
        </p:nvSpPr>
        <p:spPr/>
        <p:txBody>
          <a:bodyPr/>
          <a:lstStyle/>
          <a:p>
            <a:r>
              <a:rPr lang="en-US"/>
              <a:t>G. Rumolo, ECLOUD22 Workshop</a:t>
            </a:r>
          </a:p>
        </p:txBody>
      </p:sp>
      <p:sp>
        <p:nvSpPr>
          <p:cNvPr id="4" name="Slide Number Placeholder 3">
            <a:extLst>
              <a:ext uri="{FF2B5EF4-FFF2-40B4-BE49-F238E27FC236}">
                <a16:creationId xmlns:a16="http://schemas.microsoft.com/office/drawing/2014/main" id="{C5C008CF-3595-9B43-86FA-1DA4E3CF2473}"/>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97560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B851-3001-5441-A71D-8BFAEFA98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34256-E3FA-7842-9D09-2F283023D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39AF03-67ED-E74E-880D-567670025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24ADE5-43F9-314F-AA19-70A67F514B27}"/>
              </a:ext>
            </a:extLst>
          </p:cNvPr>
          <p:cNvSpPr>
            <a:spLocks noGrp="1"/>
          </p:cNvSpPr>
          <p:nvPr>
            <p:ph type="dt" sz="half" idx="10"/>
          </p:nvPr>
        </p:nvSpPr>
        <p:spPr/>
        <p:txBody>
          <a:bodyPr/>
          <a:lstStyle/>
          <a:p>
            <a:r>
              <a:rPr lang="de-CH"/>
              <a:t>27.10.21</a:t>
            </a:r>
            <a:endParaRPr lang="en-US"/>
          </a:p>
        </p:txBody>
      </p:sp>
      <p:sp>
        <p:nvSpPr>
          <p:cNvPr id="6" name="Footer Placeholder 5">
            <a:extLst>
              <a:ext uri="{FF2B5EF4-FFF2-40B4-BE49-F238E27FC236}">
                <a16:creationId xmlns:a16="http://schemas.microsoft.com/office/drawing/2014/main" id="{28BFFB25-A190-4F49-B3D4-C9BC569CE33E}"/>
              </a:ext>
            </a:extLst>
          </p:cNvPr>
          <p:cNvSpPr>
            <a:spLocks noGrp="1"/>
          </p:cNvSpPr>
          <p:nvPr>
            <p:ph type="ftr" sz="quarter" idx="11"/>
          </p:nvPr>
        </p:nvSpPr>
        <p:spPr/>
        <p:txBody>
          <a:bodyPr/>
          <a:lstStyle/>
          <a:p>
            <a:r>
              <a:rPr lang="en-US"/>
              <a:t>G. Rumolo, ECLOUD22 Workshop</a:t>
            </a:r>
          </a:p>
        </p:txBody>
      </p:sp>
      <p:sp>
        <p:nvSpPr>
          <p:cNvPr id="7" name="Slide Number Placeholder 6">
            <a:extLst>
              <a:ext uri="{FF2B5EF4-FFF2-40B4-BE49-F238E27FC236}">
                <a16:creationId xmlns:a16="http://schemas.microsoft.com/office/drawing/2014/main" id="{5142FACC-2EBE-9D4E-AE6D-366671E99A18}"/>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3830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548A-CC9A-DA47-B432-2E0F6A29F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AAC886-D098-5F4F-96C5-F214BC99C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AA3DBD-9FCA-4A48-B4E2-0E4877EF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D97D20-AFF6-394F-8834-2ABF8599780C}"/>
              </a:ext>
            </a:extLst>
          </p:cNvPr>
          <p:cNvSpPr>
            <a:spLocks noGrp="1"/>
          </p:cNvSpPr>
          <p:nvPr>
            <p:ph type="dt" sz="half" idx="10"/>
          </p:nvPr>
        </p:nvSpPr>
        <p:spPr/>
        <p:txBody>
          <a:bodyPr/>
          <a:lstStyle/>
          <a:p>
            <a:r>
              <a:rPr lang="de-CH"/>
              <a:t>27.10.21</a:t>
            </a:r>
            <a:endParaRPr lang="en-US"/>
          </a:p>
        </p:txBody>
      </p:sp>
      <p:sp>
        <p:nvSpPr>
          <p:cNvPr id="6" name="Footer Placeholder 5">
            <a:extLst>
              <a:ext uri="{FF2B5EF4-FFF2-40B4-BE49-F238E27FC236}">
                <a16:creationId xmlns:a16="http://schemas.microsoft.com/office/drawing/2014/main" id="{E2A993FD-2F95-8947-80F6-1ADC7D0C71DB}"/>
              </a:ext>
            </a:extLst>
          </p:cNvPr>
          <p:cNvSpPr>
            <a:spLocks noGrp="1"/>
          </p:cNvSpPr>
          <p:nvPr>
            <p:ph type="ftr" sz="quarter" idx="11"/>
          </p:nvPr>
        </p:nvSpPr>
        <p:spPr/>
        <p:txBody>
          <a:bodyPr/>
          <a:lstStyle/>
          <a:p>
            <a:r>
              <a:rPr lang="en-US"/>
              <a:t>G. Rumolo, ECLOUD22 Workshop</a:t>
            </a:r>
          </a:p>
        </p:txBody>
      </p:sp>
      <p:sp>
        <p:nvSpPr>
          <p:cNvPr id="7" name="Slide Number Placeholder 6">
            <a:extLst>
              <a:ext uri="{FF2B5EF4-FFF2-40B4-BE49-F238E27FC236}">
                <a16:creationId xmlns:a16="http://schemas.microsoft.com/office/drawing/2014/main" id="{E7FDB394-CD20-7A4A-9E59-76ABA05EFAA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410545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531C0-7E7F-4142-9DC3-E856906F1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753DED-1CC0-2D4F-A25A-41FBFC4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A6830D-ED56-4C4C-9484-9C9FEC9F9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27.10.21</a:t>
            </a:r>
            <a:endParaRPr lang="en-US" dirty="0"/>
          </a:p>
        </p:txBody>
      </p:sp>
      <p:sp>
        <p:nvSpPr>
          <p:cNvPr id="5" name="Footer Placeholder 4">
            <a:extLst>
              <a:ext uri="{FF2B5EF4-FFF2-40B4-BE49-F238E27FC236}">
                <a16:creationId xmlns:a16="http://schemas.microsoft.com/office/drawing/2014/main" id="{EC247CF4-59F6-5D4F-8780-5577397B8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2F370412-B648-434F-8F8E-4A3B7A653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F83E8-ABC0-E64E-832A-EEAEB9D1F06F}" type="slidenum">
              <a:rPr lang="en-US" smtClean="0"/>
              <a:t>‹#›</a:t>
            </a:fld>
            <a:endParaRPr lang="en-US"/>
          </a:p>
        </p:txBody>
      </p:sp>
    </p:spTree>
    <p:extLst>
      <p:ext uri="{BB962C8B-B14F-4D97-AF65-F5344CB8AC3E}">
        <p14:creationId xmlns:p14="http://schemas.microsoft.com/office/powerpoint/2010/main" val="367067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genda.infn.it/event/28336/"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pd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4.pd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hyperlink" Target="https://cds.cern.ch/record/2669366" TargetMode="External"/><Relationship Id="rId3" Type="http://schemas.openxmlformats.org/officeDocument/2006/relationships/hyperlink" Target="http://accelconf.web.cern.ch/ipac2017/papers/moza1.pdf" TargetMode="External"/><Relationship Id="rId7" Type="http://schemas.openxmlformats.org/officeDocument/2006/relationships/hyperlink" Target="https://indico.cern.ch/event/86745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accelconf.web.cern.ch/ipac2021/papers/tuxa03.pdf" TargetMode="External"/><Relationship Id="rId5" Type="http://schemas.openxmlformats.org/officeDocument/2006/relationships/hyperlink" Target="https://cds.cern.ch/record/845901" TargetMode="External"/><Relationship Id="rId4" Type="http://schemas.openxmlformats.org/officeDocument/2006/relationships/hyperlink" Target="https://cds.cern.ch/record/2642470?ln=en" TargetMode="External"/><Relationship Id="rId9" Type="http://schemas.openxmlformats.org/officeDocument/2006/relationships/hyperlink" Target="https://cds.cern.ch/record/2789080?ln=en"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87F826-7158-6744-BDB9-979DA583ACB0}"/>
              </a:ext>
            </a:extLst>
          </p:cNvPr>
          <p:cNvSpPr>
            <a:spLocks noGrp="1"/>
          </p:cNvSpPr>
          <p:nvPr>
            <p:ph type="ctrTitle"/>
          </p:nvPr>
        </p:nvSpPr>
        <p:spPr>
          <a:xfrm>
            <a:off x="6746628" y="1783959"/>
            <a:ext cx="4805292" cy="2201445"/>
          </a:xfrm>
        </p:spPr>
        <p:txBody>
          <a:bodyPr anchor="b">
            <a:normAutofit/>
          </a:bodyPr>
          <a:lstStyle/>
          <a:p>
            <a:pPr algn="l"/>
            <a:br>
              <a:rPr lang="en-US" sz="4200" dirty="0">
                <a:solidFill>
                  <a:schemeClr val="bg1"/>
                </a:solidFill>
              </a:rPr>
            </a:br>
            <a:r>
              <a:rPr lang="en-US" sz="4200" dirty="0">
                <a:solidFill>
                  <a:schemeClr val="bg1"/>
                </a:solidFill>
              </a:rPr>
              <a:t>Electron cloud effects in accelerators</a:t>
            </a:r>
          </a:p>
        </p:txBody>
      </p:sp>
      <p:sp>
        <p:nvSpPr>
          <p:cNvPr id="3" name="Subtitle 2">
            <a:extLst>
              <a:ext uri="{FF2B5EF4-FFF2-40B4-BE49-F238E27FC236}">
                <a16:creationId xmlns:a16="http://schemas.microsoft.com/office/drawing/2014/main" id="{7E4FE143-CD5E-364D-A489-2FBFFAD53217}"/>
              </a:ext>
            </a:extLst>
          </p:cNvPr>
          <p:cNvSpPr>
            <a:spLocks noGrp="1"/>
          </p:cNvSpPr>
          <p:nvPr>
            <p:ph type="subTitle" idx="1"/>
          </p:nvPr>
        </p:nvSpPr>
        <p:spPr>
          <a:xfrm>
            <a:off x="6746626" y="4106175"/>
            <a:ext cx="5117713" cy="1792582"/>
          </a:xfrm>
        </p:spPr>
        <p:txBody>
          <a:bodyPr anchor="t">
            <a:normAutofit/>
          </a:bodyPr>
          <a:lstStyle/>
          <a:p>
            <a:pPr algn="l"/>
            <a:r>
              <a:rPr lang="en-US" sz="1500" dirty="0">
                <a:solidFill>
                  <a:schemeClr val="bg1"/>
                </a:solidFill>
              </a:rPr>
              <a:t>Giovanni Rumolo</a:t>
            </a:r>
          </a:p>
          <a:p>
            <a:pPr algn="l"/>
            <a:r>
              <a:rPr lang="en-US" sz="1500" dirty="0">
                <a:solidFill>
                  <a:schemeClr val="bg1"/>
                </a:solidFill>
              </a:rPr>
              <a:t>ECLOUD22 Workshop, 25-29 September 2022</a:t>
            </a:r>
          </a:p>
          <a:p>
            <a:pPr algn="l"/>
            <a:r>
              <a:rPr lang="en-US" sz="1500" dirty="0">
                <a:solidFill>
                  <a:schemeClr val="bg1"/>
                </a:solidFill>
                <a:hlinkClick r:id="rId2"/>
              </a:rPr>
              <a:t>https://agenda.infn.it/event/28336/</a:t>
            </a:r>
            <a:endParaRPr lang="en-US" sz="1500" dirty="0">
              <a:solidFill>
                <a:schemeClr val="bg1"/>
              </a:solidFill>
            </a:endParaRPr>
          </a:p>
          <a:p>
            <a:pPr algn="l"/>
            <a:r>
              <a:rPr lang="en-US" sz="1500" dirty="0">
                <a:solidFill>
                  <a:schemeClr val="bg1"/>
                </a:solidFill>
              </a:rPr>
              <a:t>Thanks to: G. </a:t>
            </a:r>
            <a:r>
              <a:rPr lang="en-US" sz="1500" dirty="0" err="1">
                <a:solidFill>
                  <a:schemeClr val="bg1"/>
                </a:solidFill>
              </a:rPr>
              <a:t>Arduini</a:t>
            </a:r>
            <a:r>
              <a:rPr lang="en-US" sz="1500" dirty="0">
                <a:solidFill>
                  <a:schemeClr val="bg1"/>
                </a:solidFill>
              </a:rPr>
              <a:t>, H. </a:t>
            </a:r>
            <a:r>
              <a:rPr lang="en-US" sz="1500" dirty="0" err="1">
                <a:solidFill>
                  <a:schemeClr val="bg1"/>
                </a:solidFill>
              </a:rPr>
              <a:t>Bartosik</a:t>
            </a:r>
            <a:r>
              <a:rPr lang="en-US" sz="1500" dirty="0">
                <a:solidFill>
                  <a:schemeClr val="bg1"/>
                </a:solidFill>
              </a:rPr>
              <a:t>, E. Belli, L. </a:t>
            </a:r>
            <a:r>
              <a:rPr lang="en-US" sz="1500" dirty="0" err="1">
                <a:solidFill>
                  <a:schemeClr val="bg1"/>
                </a:solidFill>
              </a:rPr>
              <a:t>Giacomel</a:t>
            </a:r>
            <a:r>
              <a:rPr lang="en-US" sz="1500" dirty="0">
                <a:solidFill>
                  <a:schemeClr val="bg1"/>
                </a:solidFill>
              </a:rPr>
              <a:t>, A. </a:t>
            </a:r>
            <a:r>
              <a:rPr lang="en-US" sz="1500" dirty="0" err="1">
                <a:solidFill>
                  <a:schemeClr val="bg1"/>
                </a:solidFill>
              </a:rPr>
              <a:t>Huschauer</a:t>
            </a:r>
            <a:r>
              <a:rPr lang="en-US" sz="1500" dirty="0">
                <a:solidFill>
                  <a:schemeClr val="bg1"/>
                </a:solidFill>
              </a:rPr>
              <a:t>, G. </a:t>
            </a:r>
            <a:r>
              <a:rPr lang="en-US" sz="1500" dirty="0" err="1">
                <a:solidFill>
                  <a:schemeClr val="bg1"/>
                </a:solidFill>
              </a:rPr>
              <a:t>Iadarola</a:t>
            </a:r>
            <a:r>
              <a:rPr lang="en-US" sz="1500" dirty="0">
                <a:solidFill>
                  <a:schemeClr val="bg1"/>
                </a:solidFill>
              </a:rPr>
              <a:t>, S. </a:t>
            </a:r>
            <a:r>
              <a:rPr lang="en-US" sz="1500" dirty="0" err="1">
                <a:solidFill>
                  <a:schemeClr val="bg1"/>
                </a:solidFill>
              </a:rPr>
              <a:t>Johannesson</a:t>
            </a:r>
            <a:r>
              <a:rPr lang="en-US" sz="1500" dirty="0">
                <a:solidFill>
                  <a:schemeClr val="bg1"/>
                </a:solidFill>
              </a:rPr>
              <a:t>, K. Li, L. </a:t>
            </a:r>
            <a:r>
              <a:rPr lang="en-US" sz="1500" dirty="0" err="1">
                <a:solidFill>
                  <a:schemeClr val="bg1"/>
                </a:solidFill>
              </a:rPr>
              <a:t>Mether</a:t>
            </a:r>
            <a:r>
              <a:rPr lang="en-US" sz="1500" dirty="0">
                <a:solidFill>
                  <a:schemeClr val="bg1"/>
                </a:solidFill>
              </a:rPr>
              <a:t>, N. </a:t>
            </a:r>
            <a:r>
              <a:rPr lang="en-US" sz="1500" dirty="0" err="1">
                <a:solidFill>
                  <a:schemeClr val="bg1"/>
                </a:solidFill>
              </a:rPr>
              <a:t>Mounet</a:t>
            </a:r>
            <a:r>
              <a:rPr lang="en-US" sz="1500" dirty="0">
                <a:solidFill>
                  <a:schemeClr val="bg1"/>
                </a:solidFill>
              </a:rPr>
              <a:t>, K. </a:t>
            </a:r>
            <a:r>
              <a:rPr lang="en-US" sz="1500" dirty="0" err="1">
                <a:solidFill>
                  <a:schemeClr val="bg1"/>
                </a:solidFill>
              </a:rPr>
              <a:t>Paraschou</a:t>
            </a:r>
            <a:r>
              <a:rPr lang="en-US" sz="1500" dirty="0">
                <a:solidFill>
                  <a:schemeClr val="bg1"/>
                </a:solidFill>
              </a:rPr>
              <a:t>, L. Sabato, C. </a:t>
            </a:r>
            <a:r>
              <a:rPr lang="en-US" sz="1500" dirty="0" err="1">
                <a:solidFill>
                  <a:schemeClr val="bg1"/>
                </a:solidFill>
              </a:rPr>
              <a:t>Zannini</a:t>
            </a:r>
            <a:r>
              <a:rPr lang="en-US" sz="1500" dirty="0">
                <a:solidFill>
                  <a:schemeClr val="bg1"/>
                </a:solidFill>
              </a:rPr>
              <a:t>,  F. Zimmermann</a:t>
            </a:r>
          </a:p>
          <a:p>
            <a:pPr algn="l"/>
            <a:endParaRPr lang="en-US" sz="1100" dirty="0">
              <a:solidFill>
                <a:schemeClr val="bg1"/>
              </a:solidFill>
            </a:endParaRP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2ABA377-B0B4-6E40-B5C5-7AED54364BEC}"/>
              </a:ext>
            </a:extLst>
          </p:cNvPr>
          <p:cNvSpPr>
            <a:spLocks noGrp="1"/>
          </p:cNvSpPr>
          <p:nvPr>
            <p:ph type="dt" sz="half" idx="10"/>
          </p:nvPr>
        </p:nvSpPr>
        <p:spPr>
          <a:xfrm>
            <a:off x="8107052" y="694944"/>
            <a:ext cx="2716825" cy="365760"/>
          </a:xfrm>
        </p:spPr>
        <p:txBody>
          <a:bodyPr>
            <a:normAutofit/>
          </a:bodyPr>
          <a:lstStyle/>
          <a:p>
            <a:pPr algn="r">
              <a:spcAft>
                <a:spcPts val="600"/>
              </a:spcAft>
            </a:pPr>
            <a:r>
              <a:rPr lang="de-CH" sz="1100">
                <a:solidFill>
                  <a:schemeClr val="bg1">
                    <a:alpha val="80000"/>
                  </a:schemeClr>
                </a:solidFill>
              </a:rPr>
              <a:t>27.10.21</a:t>
            </a:r>
            <a:endParaRPr lang="en-US" sz="1100">
              <a:solidFill>
                <a:schemeClr val="bg1">
                  <a:alpha val="80000"/>
                </a:schemeClr>
              </a:solidFill>
            </a:endParaRPr>
          </a:p>
        </p:txBody>
      </p:sp>
      <p:sp>
        <p:nvSpPr>
          <p:cNvPr id="6" name="Slide Number Placeholder 5">
            <a:extLst>
              <a:ext uri="{FF2B5EF4-FFF2-40B4-BE49-F238E27FC236}">
                <a16:creationId xmlns:a16="http://schemas.microsoft.com/office/drawing/2014/main" id="{434BB4B6-EDE9-D340-A6A7-1A6D7D1E8D6F}"/>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43DF83E8-ABC0-E64E-832A-EEAEB9D1F06F}" type="slidenum">
              <a:rPr lang="en-US" sz="1500" smtClean="0">
                <a:solidFill>
                  <a:srgbClr val="FFFFFF"/>
                </a:solidFill>
              </a:rPr>
              <a:pPr algn="ctr">
                <a:spcAft>
                  <a:spcPts val="600"/>
                </a:spcAft>
              </a:pPr>
              <a:t>1</a:t>
            </a:fld>
            <a:endParaRPr lang="en-US" sz="1500">
              <a:solidFill>
                <a:srgbClr val="FFFFFF"/>
              </a:solidFill>
            </a:endParaRPr>
          </a:p>
        </p:txBody>
      </p:sp>
      <p:sp>
        <p:nvSpPr>
          <p:cNvPr id="5" name="Footer Placeholder 4">
            <a:extLst>
              <a:ext uri="{FF2B5EF4-FFF2-40B4-BE49-F238E27FC236}">
                <a16:creationId xmlns:a16="http://schemas.microsoft.com/office/drawing/2014/main" id="{2EFCB7A2-062B-8441-AB4D-B9B2E20F01CD}"/>
              </a:ext>
            </a:extLst>
          </p:cNvPr>
          <p:cNvSpPr>
            <a:spLocks noGrp="1"/>
          </p:cNvSpPr>
          <p:nvPr>
            <p:ph type="ftr" sz="quarter" idx="11"/>
          </p:nvPr>
        </p:nvSpPr>
        <p:spPr>
          <a:xfrm>
            <a:off x="6746626" y="6199632"/>
            <a:ext cx="4256653" cy="314067"/>
          </a:xfrm>
        </p:spPr>
        <p:txBody>
          <a:bodyPr>
            <a:normAutofit/>
          </a:bodyPr>
          <a:lstStyle/>
          <a:p>
            <a:pPr algn="l">
              <a:spcAft>
                <a:spcPts val="600"/>
              </a:spcAft>
            </a:pPr>
            <a:r>
              <a:rPr lang="en-US" sz="1100">
                <a:solidFill>
                  <a:schemeClr val="bg1">
                    <a:alpha val="80000"/>
                  </a:schemeClr>
                </a:solidFill>
              </a:rPr>
              <a:t>G. Rumolo, ECLOUD22 Workshop</a:t>
            </a:r>
          </a:p>
        </p:txBody>
      </p:sp>
      <p:pic>
        <p:nvPicPr>
          <p:cNvPr id="11" name="Picture 10">
            <a:extLst>
              <a:ext uri="{FF2B5EF4-FFF2-40B4-BE49-F238E27FC236}">
                <a16:creationId xmlns:a16="http://schemas.microsoft.com/office/drawing/2014/main" id="{1022AC0F-8149-A944-A298-8E18450A8B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648"/>
          <a:stretch/>
        </p:blipFill>
        <p:spPr>
          <a:xfrm>
            <a:off x="13449" y="3028770"/>
            <a:ext cx="3838523" cy="2771739"/>
          </a:xfrm>
          <a:prstGeom prst="rect">
            <a:avLst/>
          </a:prstGeom>
        </p:spPr>
      </p:pic>
      <p:pic>
        <p:nvPicPr>
          <p:cNvPr id="12" name="Picture 11">
            <a:extLst>
              <a:ext uri="{FF2B5EF4-FFF2-40B4-BE49-F238E27FC236}">
                <a16:creationId xmlns:a16="http://schemas.microsoft.com/office/drawing/2014/main" id="{6B3478C2-E856-6D4E-BE5B-4FF0E2A42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250"/>
          <a:stretch/>
        </p:blipFill>
        <p:spPr>
          <a:xfrm>
            <a:off x="1729174" y="89156"/>
            <a:ext cx="3949518" cy="2771739"/>
          </a:xfrm>
          <a:prstGeom prst="rect">
            <a:avLst/>
          </a:prstGeom>
        </p:spPr>
      </p:pic>
      <p:pic>
        <p:nvPicPr>
          <p:cNvPr id="8" name="Picture 7" descr="Logo&#10;&#10;Description automatically generated">
            <a:extLst>
              <a:ext uri="{FF2B5EF4-FFF2-40B4-BE49-F238E27FC236}">
                <a16:creationId xmlns:a16="http://schemas.microsoft.com/office/drawing/2014/main" id="{67335E10-F19E-3AB5-CDDF-3C25D5E0B9F2}"/>
              </a:ext>
            </a:extLst>
          </p:cNvPr>
          <p:cNvPicPr>
            <a:picLocks noChangeAspect="1"/>
          </p:cNvPicPr>
          <p:nvPr/>
        </p:nvPicPr>
        <p:blipFill>
          <a:blip r:embed="rId4"/>
          <a:stretch>
            <a:fillRect/>
          </a:stretch>
        </p:blipFill>
        <p:spPr>
          <a:xfrm>
            <a:off x="6541287" y="424183"/>
            <a:ext cx="3464104" cy="1070121"/>
          </a:xfrm>
          <a:prstGeom prst="rect">
            <a:avLst/>
          </a:prstGeom>
        </p:spPr>
      </p:pic>
    </p:spTree>
    <p:extLst>
      <p:ext uri="{BB962C8B-B14F-4D97-AF65-F5344CB8AC3E}">
        <p14:creationId xmlns:p14="http://schemas.microsoft.com/office/powerpoint/2010/main" val="22777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B6F6-01B6-D7C6-AEC1-555EAE04E25F}"/>
              </a:ext>
            </a:extLst>
          </p:cNvPr>
          <p:cNvSpPr>
            <a:spLocks noGrp="1"/>
          </p:cNvSpPr>
          <p:nvPr>
            <p:ph type="title"/>
          </p:nvPr>
        </p:nvSpPr>
        <p:spPr/>
        <p:txBody>
          <a:bodyPr/>
          <a:lstStyle/>
          <a:p>
            <a:r>
              <a:rPr lang="en-US" dirty="0"/>
              <a:t>Electron cloud build-up </a:t>
            </a:r>
          </a:p>
        </p:txBody>
      </p:sp>
      <p:pic>
        <p:nvPicPr>
          <p:cNvPr id="12" name="Content Placeholder 11">
            <a:extLst>
              <a:ext uri="{FF2B5EF4-FFF2-40B4-BE49-F238E27FC236}">
                <a16:creationId xmlns:a16="http://schemas.microsoft.com/office/drawing/2014/main" id="{CD2EEF4D-16C7-51C4-EBEA-8D6BDF5C1178}"/>
              </a:ext>
            </a:extLst>
          </p:cNvPr>
          <p:cNvPicPr>
            <a:picLocks noGrp="1" noChangeAspect="1"/>
          </p:cNvPicPr>
          <p:nvPr>
            <p:ph idx="1"/>
          </p:nvPr>
        </p:nvPicPr>
        <p:blipFill>
          <a:blip r:embed="rId2"/>
          <a:stretch>
            <a:fillRect/>
          </a:stretch>
        </p:blipFill>
        <p:spPr>
          <a:xfrm>
            <a:off x="11172045" y="1683367"/>
            <a:ext cx="254738" cy="365125"/>
          </a:xfrm>
        </p:spPr>
      </p:pic>
      <p:sp>
        <p:nvSpPr>
          <p:cNvPr id="4" name="Date Placeholder 3">
            <a:extLst>
              <a:ext uri="{FF2B5EF4-FFF2-40B4-BE49-F238E27FC236}">
                <a16:creationId xmlns:a16="http://schemas.microsoft.com/office/drawing/2014/main" id="{17B01A7E-15A9-D3CD-CC0D-056C8796814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741A03DD-9967-0FED-8850-D292797DD6D6}"/>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7F052FC5-C9FA-DD31-E7E2-F0A964569D75}"/>
              </a:ext>
            </a:extLst>
          </p:cNvPr>
          <p:cNvSpPr>
            <a:spLocks noGrp="1"/>
          </p:cNvSpPr>
          <p:nvPr>
            <p:ph type="sldNum" sz="quarter" idx="12"/>
          </p:nvPr>
        </p:nvSpPr>
        <p:spPr/>
        <p:txBody>
          <a:bodyPr/>
          <a:lstStyle/>
          <a:p>
            <a:fld id="{43DF83E8-ABC0-E64E-832A-EEAEB9D1F06F}" type="slidenum">
              <a:rPr lang="en-US" smtClean="0"/>
              <a:t>10</a:t>
            </a:fld>
            <a:endParaRPr lang="en-US"/>
          </a:p>
        </p:txBody>
      </p:sp>
      <p:sp>
        <p:nvSpPr>
          <p:cNvPr id="7" name="Oval 6">
            <a:extLst>
              <a:ext uri="{FF2B5EF4-FFF2-40B4-BE49-F238E27FC236}">
                <a16:creationId xmlns:a16="http://schemas.microsoft.com/office/drawing/2014/main" id="{3DE851F2-D53C-91E1-63BB-1AB673341F24}"/>
              </a:ext>
            </a:extLst>
          </p:cNvPr>
          <p:cNvSpPr/>
          <p:nvPr/>
        </p:nvSpPr>
        <p:spPr>
          <a:xfrm>
            <a:off x="8484433" y="1683367"/>
            <a:ext cx="2278505" cy="790010"/>
          </a:xfrm>
          <a:prstGeom prst="ellipse">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022740-C73B-DEE4-BDA6-D91E00857355}"/>
              </a:ext>
            </a:extLst>
          </p:cNvPr>
          <p:cNvCxnSpPr>
            <a:cxnSpLocks/>
          </p:cNvCxnSpPr>
          <p:nvPr/>
        </p:nvCxnSpPr>
        <p:spPr>
          <a:xfrm flipV="1">
            <a:off x="11062741" y="1566472"/>
            <a:ext cx="0" cy="906905"/>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FFADCA0-36D5-F74E-5A8F-A70830C01C4D}"/>
              </a:ext>
            </a:extLst>
          </p:cNvPr>
          <p:cNvSpPr txBox="1">
            <a:spLocks/>
          </p:cNvSpPr>
          <p:nvPr/>
        </p:nvSpPr>
        <p:spPr>
          <a:xfrm>
            <a:off x="838200" y="1513114"/>
            <a:ext cx="6619404" cy="4663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E-cloud exists when the beam is in the machine and builds up over circulating bunch train</a:t>
            </a:r>
          </a:p>
          <a:p>
            <a:r>
              <a:rPr lang="en-US" dirty="0"/>
              <a:t>Phase of decay with no beam </a:t>
            </a:r>
            <a:r>
              <a:rPr lang="en-US" dirty="0">
                <a:sym typeface="Wingdings" pitchFamily="2" charset="2"/>
              </a:rPr>
              <a:t> </a:t>
            </a:r>
            <a:r>
              <a:rPr lang="en-US" dirty="0"/>
              <a:t>depends on elastic reflection and other possible trapping mechanisms (</a:t>
            </a:r>
            <a:r>
              <a:rPr lang="en-US" dirty="0" err="1"/>
              <a:t>unbunched</a:t>
            </a:r>
            <a:r>
              <a:rPr lang="en-US" dirty="0"/>
              <a:t> beam, ions, …)</a:t>
            </a:r>
          </a:p>
          <a:p>
            <a:r>
              <a:rPr lang="en-US" dirty="0"/>
              <a:t>Once fixed chamber geometry and beam parameters, there is typically an SEY threshold above which the e-cloud forms</a:t>
            </a:r>
          </a:p>
          <a:p>
            <a:endParaRPr lang="en-US" dirty="0"/>
          </a:p>
        </p:txBody>
      </p:sp>
      <p:grpSp>
        <p:nvGrpSpPr>
          <p:cNvPr id="18" name="Group 17">
            <a:extLst>
              <a:ext uri="{FF2B5EF4-FFF2-40B4-BE49-F238E27FC236}">
                <a16:creationId xmlns:a16="http://schemas.microsoft.com/office/drawing/2014/main" id="{3F10A931-D716-5724-F40A-E73EAF8B39B7}"/>
              </a:ext>
            </a:extLst>
          </p:cNvPr>
          <p:cNvGrpSpPr/>
          <p:nvPr/>
        </p:nvGrpSpPr>
        <p:grpSpPr>
          <a:xfrm>
            <a:off x="8794854" y="1211207"/>
            <a:ext cx="2158584" cy="974676"/>
            <a:chOff x="8794854" y="1211207"/>
            <a:chExt cx="2158584" cy="974676"/>
          </a:xfrm>
        </p:grpSpPr>
        <p:sp>
          <p:nvSpPr>
            <p:cNvPr id="16" name="TextBox 15">
              <a:extLst>
                <a:ext uri="{FF2B5EF4-FFF2-40B4-BE49-F238E27FC236}">
                  <a16:creationId xmlns:a16="http://schemas.microsoft.com/office/drawing/2014/main" id="{30A10262-F406-7F2A-C372-B639E4119769}"/>
                </a:ext>
              </a:extLst>
            </p:cNvPr>
            <p:cNvSpPr txBox="1"/>
            <p:nvPr/>
          </p:nvSpPr>
          <p:spPr>
            <a:xfrm>
              <a:off x="8794854" y="1211207"/>
              <a:ext cx="2158584" cy="369332"/>
            </a:xfrm>
            <a:prstGeom prst="rect">
              <a:avLst/>
            </a:prstGeom>
            <a:noFill/>
          </p:spPr>
          <p:txBody>
            <a:bodyPr wrap="square" rtlCol="0">
              <a:spAutoFit/>
            </a:bodyPr>
            <a:lstStyle/>
            <a:p>
              <a:r>
                <a:rPr lang="en-US" dirty="0">
                  <a:solidFill>
                    <a:srgbClr val="C00000"/>
                  </a:solidFill>
                </a:rPr>
                <a:t>N</a:t>
              </a:r>
              <a:r>
                <a:rPr lang="en-US" baseline="-25000" dirty="0">
                  <a:solidFill>
                    <a:srgbClr val="C00000"/>
                  </a:solidFill>
                </a:rPr>
                <a:t>b</a:t>
              </a:r>
              <a:r>
                <a:rPr lang="en-US" dirty="0">
                  <a:solidFill>
                    <a:srgbClr val="C00000"/>
                  </a:solidFill>
                </a:rPr>
                <a:t>, T</a:t>
              </a:r>
              <a:r>
                <a:rPr lang="en-US" baseline="-25000" dirty="0">
                  <a:solidFill>
                    <a:srgbClr val="C00000"/>
                  </a:solidFill>
                </a:rPr>
                <a:t>s</a:t>
              </a:r>
              <a:r>
                <a:rPr lang="en-US" dirty="0">
                  <a:solidFill>
                    <a:srgbClr val="C00000"/>
                  </a:solidFill>
                </a:rPr>
                <a:t>, </a:t>
              </a:r>
              <a:r>
                <a:rPr lang="en-US" dirty="0" err="1">
                  <a:solidFill>
                    <a:srgbClr val="C00000"/>
                  </a:solidFill>
                  <a:latin typeface="Symbol" pitchFamily="2" charset="2"/>
                </a:rPr>
                <a:t>s</a:t>
              </a:r>
              <a:r>
                <a:rPr lang="en-US" baseline="-25000" dirty="0" err="1">
                  <a:solidFill>
                    <a:srgbClr val="C00000"/>
                  </a:solidFill>
                </a:rPr>
                <a:t>z</a:t>
              </a:r>
              <a:r>
                <a:rPr lang="en-US" dirty="0">
                  <a:solidFill>
                    <a:srgbClr val="C00000"/>
                  </a:solidFill>
                </a:rPr>
                <a:t>, </a:t>
              </a:r>
              <a:r>
                <a:rPr lang="en-US" dirty="0">
                  <a:solidFill>
                    <a:srgbClr val="C00000"/>
                  </a:solidFill>
                  <a:latin typeface="Symbol" pitchFamily="2" charset="2"/>
                </a:rPr>
                <a:t>e</a:t>
              </a:r>
              <a:r>
                <a:rPr lang="en-US" baseline="-25000" dirty="0">
                  <a:solidFill>
                    <a:srgbClr val="C00000"/>
                  </a:solidFill>
                </a:rPr>
                <a:t>x,y</a:t>
              </a:r>
              <a:r>
                <a:rPr lang="en-US" dirty="0">
                  <a:solidFill>
                    <a:srgbClr val="C00000"/>
                  </a:solidFill>
                </a:rPr>
                <a:t>, …</a:t>
              </a:r>
            </a:p>
          </p:txBody>
        </p:sp>
        <p:sp>
          <p:nvSpPr>
            <p:cNvPr id="15" name="Oval 14">
              <a:extLst>
                <a:ext uri="{FF2B5EF4-FFF2-40B4-BE49-F238E27FC236}">
                  <a16:creationId xmlns:a16="http://schemas.microsoft.com/office/drawing/2014/main" id="{D03D1553-348E-B333-595C-BB6D8CBE0466}"/>
                </a:ext>
              </a:extLst>
            </p:cNvPr>
            <p:cNvSpPr/>
            <p:nvPr/>
          </p:nvSpPr>
          <p:spPr>
            <a:xfrm>
              <a:off x="9511258" y="1970860"/>
              <a:ext cx="224853" cy="21502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for_giovanni_electrons_1.png">
            <a:extLst>
              <a:ext uri="{FF2B5EF4-FFF2-40B4-BE49-F238E27FC236}">
                <a16:creationId xmlns:a16="http://schemas.microsoft.com/office/drawing/2014/main" id="{7D6F396F-B454-5566-D4C2-58A733E2B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665" y="2792248"/>
            <a:ext cx="4425397" cy="3526229"/>
          </a:xfrm>
          <a:prstGeom prst="rect">
            <a:avLst/>
          </a:prstGeom>
          <a:ln>
            <a:solidFill>
              <a:schemeClr val="tx1"/>
            </a:solidFill>
          </a:ln>
        </p:spPr>
      </p:pic>
      <p:grpSp>
        <p:nvGrpSpPr>
          <p:cNvPr id="21" name="Group 20">
            <a:extLst>
              <a:ext uri="{FF2B5EF4-FFF2-40B4-BE49-F238E27FC236}">
                <a16:creationId xmlns:a16="http://schemas.microsoft.com/office/drawing/2014/main" id="{401E93CF-CD7A-0A2A-353F-95058F6E7920}"/>
              </a:ext>
            </a:extLst>
          </p:cNvPr>
          <p:cNvGrpSpPr/>
          <p:nvPr/>
        </p:nvGrpSpPr>
        <p:grpSpPr>
          <a:xfrm>
            <a:off x="8685551" y="2784355"/>
            <a:ext cx="2267887" cy="348589"/>
            <a:chOff x="8685551" y="2784355"/>
            <a:chExt cx="2267887" cy="348589"/>
          </a:xfrm>
        </p:grpSpPr>
        <p:sp>
          <p:nvSpPr>
            <p:cNvPr id="19" name="Oval 18">
              <a:extLst>
                <a:ext uri="{FF2B5EF4-FFF2-40B4-BE49-F238E27FC236}">
                  <a16:creationId xmlns:a16="http://schemas.microsoft.com/office/drawing/2014/main" id="{49734206-5067-E2D2-1F8A-01ACBD43643B}"/>
                </a:ext>
              </a:extLst>
            </p:cNvPr>
            <p:cNvSpPr/>
            <p:nvPr/>
          </p:nvSpPr>
          <p:spPr>
            <a:xfrm>
              <a:off x="8685551" y="2792248"/>
              <a:ext cx="716404" cy="340696"/>
            </a:xfrm>
            <a:prstGeom prst="ellipse">
              <a:avLst/>
            </a:prstGeom>
            <a:noFill/>
            <a:ln w="25400">
              <a:solidFill>
                <a:srgbClr val="0080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B2066F-A121-0553-F5AD-CF5D351004ED}"/>
                </a:ext>
              </a:extLst>
            </p:cNvPr>
            <p:cNvSpPr/>
            <p:nvPr/>
          </p:nvSpPr>
          <p:spPr>
            <a:xfrm>
              <a:off x="9784204" y="2784355"/>
              <a:ext cx="1169234" cy="340696"/>
            </a:xfrm>
            <a:prstGeom prst="ellipse">
              <a:avLst/>
            </a:prstGeom>
            <a:noFill/>
            <a:ln w="25400">
              <a:solidFill>
                <a:srgbClr val="0080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01CEB8C5-88A8-A19A-1AA0-AD2BBCA1CFCF}"/>
              </a:ext>
            </a:extLst>
          </p:cNvPr>
          <p:cNvGrpSpPr/>
          <p:nvPr/>
        </p:nvGrpSpPr>
        <p:grpSpPr>
          <a:xfrm>
            <a:off x="9142110" y="2656376"/>
            <a:ext cx="1833813" cy="3414639"/>
            <a:chOff x="9142110" y="2656376"/>
            <a:chExt cx="1833813" cy="3414639"/>
          </a:xfrm>
        </p:grpSpPr>
        <p:sp>
          <p:nvSpPr>
            <p:cNvPr id="22" name="Oval 21">
              <a:extLst>
                <a:ext uri="{FF2B5EF4-FFF2-40B4-BE49-F238E27FC236}">
                  <a16:creationId xmlns:a16="http://schemas.microsoft.com/office/drawing/2014/main" id="{1F02B883-823F-0EBD-F10B-B56CF211567A}"/>
                </a:ext>
              </a:extLst>
            </p:cNvPr>
            <p:cNvSpPr/>
            <p:nvPr/>
          </p:nvSpPr>
          <p:spPr>
            <a:xfrm rot="5400000">
              <a:off x="7619364" y="4179122"/>
              <a:ext cx="3414639" cy="369147"/>
            </a:xfrm>
            <a:prstGeom prst="ellipse">
              <a:avLst/>
            </a:prstGeom>
            <a:noFill/>
            <a:ln w="25400">
              <a:solidFill>
                <a:srgbClr val="0080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33017F-817C-FCFE-F70D-C6DAD5129E58}"/>
                </a:ext>
              </a:extLst>
            </p:cNvPr>
            <p:cNvSpPr/>
            <p:nvPr/>
          </p:nvSpPr>
          <p:spPr>
            <a:xfrm rot="5400000">
              <a:off x="9084030" y="4179122"/>
              <a:ext cx="3414639" cy="369147"/>
            </a:xfrm>
            <a:prstGeom prst="ellipse">
              <a:avLst/>
            </a:prstGeom>
            <a:noFill/>
            <a:ln w="25400">
              <a:solidFill>
                <a:srgbClr val="0080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B163626A-C349-C075-99A2-732CFD65D294}"/>
              </a:ext>
            </a:extLst>
          </p:cNvPr>
          <p:cNvCxnSpPr>
            <a:cxnSpLocks/>
          </p:cNvCxnSpPr>
          <p:nvPr/>
        </p:nvCxnSpPr>
        <p:spPr>
          <a:xfrm flipH="1" flipV="1">
            <a:off x="10120859" y="2938133"/>
            <a:ext cx="372256" cy="2698169"/>
          </a:xfrm>
          <a:prstGeom prst="straightConnector1">
            <a:avLst/>
          </a:prstGeom>
          <a:ln w="28575">
            <a:solidFill>
              <a:srgbClr val="008045"/>
            </a:solidFill>
            <a:prstDash val="dash"/>
            <a:tailEnd type="arrow" w="lg" len="lg"/>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FD916D41-AB7E-A192-487D-C278B754FA9F}"/>
              </a:ext>
            </a:extLst>
          </p:cNvPr>
          <p:cNvGrpSpPr/>
          <p:nvPr/>
        </p:nvGrpSpPr>
        <p:grpSpPr>
          <a:xfrm>
            <a:off x="1458105" y="4555362"/>
            <a:ext cx="5401128" cy="1814580"/>
            <a:chOff x="1458105" y="4555362"/>
            <a:chExt cx="5401128" cy="1814580"/>
          </a:xfrm>
        </p:grpSpPr>
        <p:sp>
          <p:nvSpPr>
            <p:cNvPr id="31" name="Rectangle 30">
              <a:extLst>
                <a:ext uri="{FF2B5EF4-FFF2-40B4-BE49-F238E27FC236}">
                  <a16:creationId xmlns:a16="http://schemas.microsoft.com/office/drawing/2014/main" id="{A489FEAC-9D99-4B58-5779-71C52AECC53C}"/>
                </a:ext>
              </a:extLst>
            </p:cNvPr>
            <p:cNvSpPr/>
            <p:nvPr/>
          </p:nvSpPr>
          <p:spPr>
            <a:xfrm>
              <a:off x="1469036" y="4555362"/>
              <a:ext cx="5141626" cy="1763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19424E39-073E-E93E-CDB9-BC56F29F4155}"/>
                </a:ext>
              </a:extLst>
            </p:cNvPr>
            <p:cNvSpPr/>
            <p:nvPr/>
          </p:nvSpPr>
          <p:spPr>
            <a:xfrm>
              <a:off x="1828800" y="4691921"/>
              <a:ext cx="4497049" cy="1499416"/>
            </a:xfrm>
            <a:custGeom>
              <a:avLst/>
              <a:gdLst>
                <a:gd name="connsiteX0" fmla="*/ 0 w 4497049"/>
                <a:gd name="connsiteY0" fmla="*/ 1499017 h 1499416"/>
                <a:gd name="connsiteX1" fmla="*/ 1064302 w 4497049"/>
                <a:gd name="connsiteY1" fmla="*/ 1454046 h 1499416"/>
                <a:gd name="connsiteX2" fmla="*/ 1753849 w 4497049"/>
                <a:gd name="connsiteY2" fmla="*/ 1214204 h 1499416"/>
                <a:gd name="connsiteX3" fmla="*/ 2068643 w 4497049"/>
                <a:gd name="connsiteY3" fmla="*/ 584617 h 1499416"/>
                <a:gd name="connsiteX4" fmla="*/ 2293495 w 4497049"/>
                <a:gd name="connsiteY4" fmla="*/ 254833 h 1499416"/>
                <a:gd name="connsiteX5" fmla="*/ 2833141 w 4497049"/>
                <a:gd name="connsiteY5" fmla="*/ 134912 h 1499416"/>
                <a:gd name="connsiteX6" fmla="*/ 3507698 w 4497049"/>
                <a:gd name="connsiteY6" fmla="*/ 44971 h 1499416"/>
                <a:gd name="connsiteX7" fmla="*/ 4497049 w 4497049"/>
                <a:gd name="connsiteY7" fmla="*/ 0 h 1499416"/>
                <a:gd name="connsiteX8" fmla="*/ 4497049 w 4497049"/>
                <a:gd name="connsiteY8" fmla="*/ 0 h 149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7049" h="1499416">
                  <a:moveTo>
                    <a:pt x="0" y="1499017"/>
                  </a:moveTo>
                  <a:cubicBezTo>
                    <a:pt x="385997" y="1500266"/>
                    <a:pt x="771994" y="1501515"/>
                    <a:pt x="1064302" y="1454046"/>
                  </a:cubicBezTo>
                  <a:cubicBezTo>
                    <a:pt x="1356610" y="1406577"/>
                    <a:pt x="1586459" y="1359109"/>
                    <a:pt x="1753849" y="1214204"/>
                  </a:cubicBezTo>
                  <a:cubicBezTo>
                    <a:pt x="1921239" y="1069299"/>
                    <a:pt x="1978702" y="744512"/>
                    <a:pt x="2068643" y="584617"/>
                  </a:cubicBezTo>
                  <a:cubicBezTo>
                    <a:pt x="2158584" y="424722"/>
                    <a:pt x="2166079" y="329784"/>
                    <a:pt x="2293495" y="254833"/>
                  </a:cubicBezTo>
                  <a:cubicBezTo>
                    <a:pt x="2420911" y="179882"/>
                    <a:pt x="2630774" y="169889"/>
                    <a:pt x="2833141" y="134912"/>
                  </a:cubicBezTo>
                  <a:cubicBezTo>
                    <a:pt x="3035508" y="99935"/>
                    <a:pt x="3230380" y="67456"/>
                    <a:pt x="3507698" y="44971"/>
                  </a:cubicBezTo>
                  <a:cubicBezTo>
                    <a:pt x="3785016" y="22486"/>
                    <a:pt x="4497049" y="0"/>
                    <a:pt x="4497049" y="0"/>
                  </a:cubicBezTo>
                  <a:lnTo>
                    <a:pt x="4497049"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EE7F353-484C-C3E4-456C-AAF8B1B4C583}"/>
                </a:ext>
              </a:extLst>
            </p:cNvPr>
            <p:cNvSpPr txBox="1"/>
            <p:nvPr/>
          </p:nvSpPr>
          <p:spPr>
            <a:xfrm>
              <a:off x="1458105" y="4555362"/>
              <a:ext cx="629485" cy="369332"/>
            </a:xfrm>
            <a:prstGeom prst="rect">
              <a:avLst/>
            </a:prstGeom>
            <a:noFill/>
          </p:spPr>
          <p:txBody>
            <a:bodyPr wrap="square" rtlCol="0">
              <a:spAutoFit/>
            </a:bodyPr>
            <a:lstStyle/>
            <a:p>
              <a:r>
                <a:rPr lang="en-US" dirty="0" err="1"/>
                <a:t>N</a:t>
              </a:r>
              <a:r>
                <a:rPr lang="en-US" baseline="-25000" dirty="0" err="1"/>
                <a:t>sat</a:t>
              </a:r>
              <a:endParaRPr lang="en-US" dirty="0"/>
            </a:p>
          </p:txBody>
        </p:sp>
        <p:sp>
          <p:nvSpPr>
            <p:cNvPr id="49" name="TextBox 48">
              <a:extLst>
                <a:ext uri="{FF2B5EF4-FFF2-40B4-BE49-F238E27FC236}">
                  <a16:creationId xmlns:a16="http://schemas.microsoft.com/office/drawing/2014/main" id="{B16CAA41-7997-527D-83CF-6FF34582B2BC}"/>
                </a:ext>
              </a:extLst>
            </p:cNvPr>
            <p:cNvSpPr txBox="1"/>
            <p:nvPr/>
          </p:nvSpPr>
          <p:spPr>
            <a:xfrm>
              <a:off x="6108185" y="6000610"/>
              <a:ext cx="751048" cy="369332"/>
            </a:xfrm>
            <a:prstGeom prst="rect">
              <a:avLst/>
            </a:prstGeom>
            <a:noFill/>
          </p:spPr>
          <p:txBody>
            <a:bodyPr wrap="square" rtlCol="0">
              <a:spAutoFit/>
            </a:bodyPr>
            <a:lstStyle/>
            <a:p>
              <a:r>
                <a:rPr lang="en-US" dirty="0"/>
                <a:t>SEY</a:t>
              </a:r>
            </a:p>
          </p:txBody>
        </p:sp>
        <p:cxnSp>
          <p:nvCxnSpPr>
            <p:cNvPr id="51" name="Straight Connector 50">
              <a:extLst>
                <a:ext uri="{FF2B5EF4-FFF2-40B4-BE49-F238E27FC236}">
                  <a16:creationId xmlns:a16="http://schemas.microsoft.com/office/drawing/2014/main" id="{3DA1AE02-4C3E-E878-592C-8EFE242C638A}"/>
                </a:ext>
              </a:extLst>
            </p:cNvPr>
            <p:cNvCxnSpPr/>
            <p:nvPr/>
          </p:nvCxnSpPr>
          <p:spPr>
            <a:xfrm>
              <a:off x="3897442" y="4609751"/>
              <a:ext cx="0" cy="1664429"/>
            </a:xfrm>
            <a:prstGeom prst="line">
              <a:avLst/>
            </a:prstGeom>
            <a:ln w="15875">
              <a:solidFill>
                <a:srgbClr val="0E42FF"/>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F5C42C7-4254-502E-3087-5EF6E5295762}"/>
                </a:ext>
              </a:extLst>
            </p:cNvPr>
            <p:cNvSpPr txBox="1"/>
            <p:nvPr/>
          </p:nvSpPr>
          <p:spPr>
            <a:xfrm>
              <a:off x="3889685" y="5824332"/>
              <a:ext cx="1486175" cy="369332"/>
            </a:xfrm>
            <a:prstGeom prst="rect">
              <a:avLst/>
            </a:prstGeom>
            <a:noFill/>
          </p:spPr>
          <p:txBody>
            <a:bodyPr wrap="square" rtlCol="0">
              <a:spAutoFit/>
            </a:bodyPr>
            <a:lstStyle/>
            <a:p>
              <a:r>
                <a:rPr lang="en-US" dirty="0">
                  <a:solidFill>
                    <a:srgbClr val="0E42FF"/>
                  </a:solidFill>
                </a:rPr>
                <a:t>SEY threshold</a:t>
              </a:r>
            </a:p>
          </p:txBody>
        </p:sp>
      </p:grpSp>
      <p:sp>
        <p:nvSpPr>
          <p:cNvPr id="54" name="TextBox 53">
            <a:extLst>
              <a:ext uri="{FF2B5EF4-FFF2-40B4-BE49-F238E27FC236}">
                <a16:creationId xmlns:a16="http://schemas.microsoft.com/office/drawing/2014/main" id="{CB79FF6C-F92C-4E6B-1DB7-D354BF85D2C3}"/>
              </a:ext>
            </a:extLst>
          </p:cNvPr>
          <p:cNvSpPr txBox="1"/>
          <p:nvPr/>
        </p:nvSpPr>
        <p:spPr>
          <a:xfrm>
            <a:off x="7882342" y="1957252"/>
            <a:ext cx="1329113" cy="553998"/>
          </a:xfrm>
          <a:prstGeom prst="rect">
            <a:avLst/>
          </a:prstGeom>
          <a:noFill/>
        </p:spPr>
        <p:txBody>
          <a:bodyPr wrap="square" rtlCol="0">
            <a:spAutoFit/>
          </a:bodyPr>
          <a:lstStyle/>
          <a:p>
            <a:r>
              <a:rPr lang="en-US" sz="1500" dirty="0">
                <a:solidFill>
                  <a:srgbClr val="2E528F"/>
                </a:solidFill>
              </a:rPr>
              <a:t>Beam chamber</a:t>
            </a:r>
          </a:p>
        </p:txBody>
      </p:sp>
    </p:spTree>
    <p:extLst>
      <p:ext uri="{BB962C8B-B14F-4D97-AF65-F5344CB8AC3E}">
        <p14:creationId xmlns:p14="http://schemas.microsoft.com/office/powerpoint/2010/main" val="25705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sym typeface="Wingdings" pitchFamily="2" charset="2"/>
              </a:rPr>
              <a:t>Electron cloud build-up</a:t>
            </a:r>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11</a:t>
            </a:fld>
            <a:endParaRPr lang="en-US"/>
          </a:p>
        </p:txBody>
      </p:sp>
      <p:sp>
        <p:nvSpPr>
          <p:cNvPr id="17" name="Content Placeholder 16">
            <a:extLst>
              <a:ext uri="{FF2B5EF4-FFF2-40B4-BE49-F238E27FC236}">
                <a16:creationId xmlns:a16="http://schemas.microsoft.com/office/drawing/2014/main" id="{EE816232-EE51-D146-BDAD-E9832C4DB139}"/>
              </a:ext>
            </a:extLst>
          </p:cNvPr>
          <p:cNvSpPr>
            <a:spLocks noGrp="1"/>
          </p:cNvSpPr>
          <p:nvPr>
            <p:ph idx="1"/>
          </p:nvPr>
        </p:nvSpPr>
        <p:spPr>
          <a:xfrm>
            <a:off x="5730798" y="4375425"/>
            <a:ext cx="5682170" cy="1923361"/>
          </a:xfrm>
        </p:spPr>
        <p:txBody>
          <a:bodyPr>
            <a:normAutofit fontScale="92500" lnSpcReduction="10000"/>
          </a:bodyPr>
          <a:lstStyle/>
          <a:p>
            <a:pPr marL="0" indent="0">
              <a:buNone/>
            </a:pPr>
            <a:r>
              <a:rPr lang="en-US" dirty="0"/>
              <a:t>This </a:t>
            </a:r>
            <a:r>
              <a:rPr lang="en-US" b="1" dirty="0"/>
              <a:t>electron flux </a:t>
            </a:r>
            <a:r>
              <a:rPr lang="en-US" dirty="0"/>
              <a:t>to the wall is responsible for:</a:t>
            </a:r>
          </a:p>
          <a:p>
            <a:r>
              <a:rPr lang="en-US" sz="2200" dirty="0"/>
              <a:t>Dynamic </a:t>
            </a:r>
            <a:r>
              <a:rPr lang="en-US" sz="2200" b="1" dirty="0"/>
              <a:t>pressure</a:t>
            </a:r>
            <a:r>
              <a:rPr lang="en-US" sz="2200" dirty="0"/>
              <a:t> rise</a:t>
            </a:r>
          </a:p>
          <a:p>
            <a:r>
              <a:rPr lang="en-US" sz="2200" b="1" dirty="0"/>
              <a:t>Heat</a:t>
            </a:r>
            <a:r>
              <a:rPr lang="en-US" sz="2200" dirty="0"/>
              <a:t> deposition</a:t>
            </a:r>
          </a:p>
          <a:p>
            <a:r>
              <a:rPr lang="en-US" sz="2200" b="1" dirty="0"/>
              <a:t>Synchronous phase shift </a:t>
            </a:r>
            <a:r>
              <a:rPr lang="en-US" sz="2200" dirty="0"/>
              <a:t>due to beam energy loss</a:t>
            </a:r>
          </a:p>
          <a:p>
            <a:r>
              <a:rPr lang="en-US" sz="2200" b="1" dirty="0"/>
              <a:t>Spurious signal </a:t>
            </a:r>
            <a:r>
              <a:rPr lang="en-US" sz="2200" dirty="0"/>
              <a:t>for beam instrumentation</a:t>
            </a:r>
          </a:p>
          <a:p>
            <a:pPr marL="0" indent="0">
              <a:buNone/>
            </a:pPr>
            <a:endParaRPr lang="en-US" dirty="0"/>
          </a:p>
          <a:p>
            <a:endParaRPr lang="en-US" dirty="0"/>
          </a:p>
          <a:p>
            <a:endParaRPr lang="en-US" dirty="0"/>
          </a:p>
        </p:txBody>
      </p:sp>
      <p:cxnSp>
        <p:nvCxnSpPr>
          <p:cNvPr id="19" name="Straight Connector 18">
            <a:extLst>
              <a:ext uri="{FF2B5EF4-FFF2-40B4-BE49-F238E27FC236}">
                <a16:creationId xmlns:a16="http://schemas.microsoft.com/office/drawing/2014/main" id="{E9ACDB34-0554-5042-9A39-20D7DE293092}"/>
              </a:ext>
            </a:extLst>
          </p:cNvPr>
          <p:cNvCxnSpPr/>
          <p:nvPr/>
        </p:nvCxnSpPr>
        <p:spPr>
          <a:xfrm>
            <a:off x="838200" y="1828800"/>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08B6D-6734-964C-8E3D-6C435B0C1EA7}"/>
              </a:ext>
            </a:extLst>
          </p:cNvPr>
          <p:cNvCxnSpPr/>
          <p:nvPr/>
        </p:nvCxnSpPr>
        <p:spPr>
          <a:xfrm>
            <a:off x="838200" y="3796553"/>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1648E2-5551-A043-AD2D-B78FDEAA3317}"/>
              </a:ext>
            </a:extLst>
          </p:cNvPr>
          <p:cNvCxnSpPr>
            <a:cxnSpLocks/>
          </p:cNvCxnSpPr>
          <p:nvPr/>
        </p:nvCxnSpPr>
        <p:spPr>
          <a:xfrm>
            <a:off x="268941" y="2812677"/>
            <a:ext cx="1141655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304C062-DFC2-5D4B-9B53-32EEF3861BA0}"/>
              </a:ext>
            </a:extLst>
          </p:cNvPr>
          <p:cNvSpPr/>
          <p:nvPr/>
        </p:nvSpPr>
        <p:spPr>
          <a:xfrm>
            <a:off x="689474" y="277252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C523E1-BD98-D844-A75E-27CD63384271}"/>
              </a:ext>
            </a:extLst>
          </p:cNvPr>
          <p:cNvSpPr txBox="1"/>
          <p:nvPr/>
        </p:nvSpPr>
        <p:spPr>
          <a:xfrm>
            <a:off x="319490" y="2852830"/>
            <a:ext cx="1355074" cy="307777"/>
          </a:xfrm>
          <a:prstGeom prst="rect">
            <a:avLst/>
          </a:prstGeom>
          <a:noFill/>
        </p:spPr>
        <p:txBody>
          <a:bodyPr wrap="square" rtlCol="0">
            <a:spAutoFit/>
          </a:bodyPr>
          <a:lstStyle/>
          <a:p>
            <a:r>
              <a:rPr lang="en-US" sz="1400" dirty="0">
                <a:solidFill>
                  <a:srgbClr val="FF0000"/>
                </a:solidFill>
              </a:rPr>
              <a:t>Proton bunch</a:t>
            </a:r>
          </a:p>
        </p:txBody>
      </p:sp>
      <p:grpSp>
        <p:nvGrpSpPr>
          <p:cNvPr id="117" name="Group 116">
            <a:extLst>
              <a:ext uri="{FF2B5EF4-FFF2-40B4-BE49-F238E27FC236}">
                <a16:creationId xmlns:a16="http://schemas.microsoft.com/office/drawing/2014/main" id="{754BD59F-D1C3-3841-8AE3-DC2BEFC5DDC7}"/>
              </a:ext>
            </a:extLst>
          </p:cNvPr>
          <p:cNvGrpSpPr/>
          <p:nvPr/>
        </p:nvGrpSpPr>
        <p:grpSpPr>
          <a:xfrm>
            <a:off x="1704814" y="1854853"/>
            <a:ext cx="1876586" cy="1942232"/>
            <a:chOff x="1704814" y="1854853"/>
            <a:chExt cx="1876586" cy="1942232"/>
          </a:xfrm>
        </p:grpSpPr>
        <p:cxnSp>
          <p:nvCxnSpPr>
            <p:cNvPr id="31" name="Straight Arrow Connector 30">
              <a:extLst>
                <a:ext uri="{FF2B5EF4-FFF2-40B4-BE49-F238E27FC236}">
                  <a16:creationId xmlns:a16="http://schemas.microsoft.com/office/drawing/2014/main" id="{FCC354F5-7C95-7446-BB06-7988DFDA8384}"/>
                </a:ext>
              </a:extLst>
            </p:cNvPr>
            <p:cNvCxnSpPr>
              <a:cxnSpLocks/>
            </p:cNvCxnSpPr>
            <p:nvPr/>
          </p:nvCxnSpPr>
          <p:spPr>
            <a:xfrm flipV="1">
              <a:off x="1735157" y="1854853"/>
              <a:ext cx="1525978" cy="190294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986EA2C-CEE5-2D43-A655-4D40D94A832F}"/>
                </a:ext>
              </a:extLst>
            </p:cNvPr>
            <p:cNvCxnSpPr>
              <a:cxnSpLocks/>
            </p:cNvCxnSpPr>
            <p:nvPr/>
          </p:nvCxnSpPr>
          <p:spPr>
            <a:xfrm flipV="1">
              <a:off x="1704814" y="23467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D5BF0B-C2C6-5647-8B95-7E9192E74213}"/>
                </a:ext>
              </a:extLst>
            </p:cNvPr>
            <p:cNvCxnSpPr>
              <a:cxnSpLocks/>
            </p:cNvCxnSpPr>
            <p:nvPr/>
          </p:nvCxnSpPr>
          <p:spPr>
            <a:xfrm flipV="1">
              <a:off x="1735810" y="3182484"/>
              <a:ext cx="1735810" cy="583605"/>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2698DB52-5E35-B942-98EB-EE19A4EC1EBE}"/>
              </a:ext>
            </a:extLst>
          </p:cNvPr>
          <p:cNvSpPr/>
          <p:nvPr/>
        </p:nvSpPr>
        <p:spPr>
          <a:xfrm>
            <a:off x="3253971" y="2783828"/>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A341146-4523-A449-95E0-35844420B723}"/>
              </a:ext>
            </a:extLst>
          </p:cNvPr>
          <p:cNvGrpSpPr/>
          <p:nvPr/>
        </p:nvGrpSpPr>
        <p:grpSpPr>
          <a:xfrm>
            <a:off x="3471121" y="1840552"/>
            <a:ext cx="976893" cy="1944250"/>
            <a:chOff x="3471121" y="1840552"/>
            <a:chExt cx="976893" cy="1944250"/>
          </a:xfrm>
        </p:grpSpPr>
        <p:cxnSp>
          <p:nvCxnSpPr>
            <p:cNvPr id="41" name="Straight Arrow Connector 40">
              <a:extLst>
                <a:ext uri="{FF2B5EF4-FFF2-40B4-BE49-F238E27FC236}">
                  <a16:creationId xmlns:a16="http://schemas.microsoft.com/office/drawing/2014/main" id="{20BD2664-5286-6F47-A3E6-1EABDC7C2846}"/>
                </a:ext>
              </a:extLst>
            </p:cNvPr>
            <p:cNvCxnSpPr>
              <a:cxnSpLocks/>
            </p:cNvCxnSpPr>
            <p:nvPr/>
          </p:nvCxnSpPr>
          <p:spPr>
            <a:xfrm flipV="1">
              <a:off x="3471121" y="1840552"/>
              <a:ext cx="976893" cy="134193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97D36B-B3F5-5141-B58E-62C56304B47D}"/>
                </a:ext>
              </a:extLst>
            </p:cNvPr>
            <p:cNvCxnSpPr>
              <a:cxnSpLocks/>
            </p:cNvCxnSpPr>
            <p:nvPr/>
          </p:nvCxnSpPr>
          <p:spPr>
            <a:xfrm>
              <a:off x="3588962" y="2355475"/>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36685FC-06EA-AD44-8A9E-C8191738B1A1}"/>
              </a:ext>
            </a:extLst>
          </p:cNvPr>
          <p:cNvGrpSpPr/>
          <p:nvPr/>
        </p:nvGrpSpPr>
        <p:grpSpPr>
          <a:xfrm>
            <a:off x="4441066" y="1840552"/>
            <a:ext cx="1876586" cy="1948241"/>
            <a:chOff x="4441066" y="1840552"/>
            <a:chExt cx="1876586" cy="1948241"/>
          </a:xfrm>
        </p:grpSpPr>
        <p:cxnSp>
          <p:nvCxnSpPr>
            <p:cNvPr id="50" name="Straight Arrow Connector 49">
              <a:extLst>
                <a:ext uri="{FF2B5EF4-FFF2-40B4-BE49-F238E27FC236}">
                  <a16:creationId xmlns:a16="http://schemas.microsoft.com/office/drawing/2014/main" id="{76883C94-E4C2-A144-A10A-3A5013FD88E1}"/>
                </a:ext>
              </a:extLst>
            </p:cNvPr>
            <p:cNvCxnSpPr>
              <a:cxnSpLocks/>
            </p:cNvCxnSpPr>
            <p:nvPr/>
          </p:nvCxnSpPr>
          <p:spPr>
            <a:xfrm flipV="1">
              <a:off x="4471409" y="1840552"/>
              <a:ext cx="1441440" cy="19089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CDA5180-FD92-D842-9D5C-7B0634615025}"/>
                </a:ext>
              </a:extLst>
            </p:cNvPr>
            <p:cNvCxnSpPr>
              <a:cxnSpLocks/>
            </p:cNvCxnSpPr>
            <p:nvPr/>
          </p:nvCxnSpPr>
          <p:spPr>
            <a:xfrm flipV="1">
              <a:off x="4441066" y="2338500"/>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015824-FEE5-B64A-923F-DF5C9D9FF48F}"/>
                </a:ext>
              </a:extLst>
            </p:cNvPr>
            <p:cNvCxnSpPr>
              <a:cxnSpLocks/>
            </p:cNvCxnSpPr>
            <p:nvPr/>
          </p:nvCxnSpPr>
          <p:spPr>
            <a:xfrm flipV="1">
              <a:off x="4472062" y="3076686"/>
              <a:ext cx="1822255" cy="681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4258F5F-506C-314A-A1E2-843C088EAB76}"/>
              </a:ext>
            </a:extLst>
          </p:cNvPr>
          <p:cNvGrpSpPr/>
          <p:nvPr/>
        </p:nvGrpSpPr>
        <p:grpSpPr>
          <a:xfrm flipV="1">
            <a:off x="4417731" y="1815595"/>
            <a:ext cx="1899921" cy="1986965"/>
            <a:chOff x="1857214" y="1962520"/>
            <a:chExt cx="1899921" cy="1986965"/>
          </a:xfrm>
        </p:grpSpPr>
        <p:cxnSp>
          <p:nvCxnSpPr>
            <p:cNvPr id="53" name="Straight Arrow Connector 52">
              <a:extLst>
                <a:ext uri="{FF2B5EF4-FFF2-40B4-BE49-F238E27FC236}">
                  <a16:creationId xmlns:a16="http://schemas.microsoft.com/office/drawing/2014/main" id="{A8BEC197-9937-8048-8D50-56301B88F552}"/>
                </a:ext>
              </a:extLst>
            </p:cNvPr>
            <p:cNvCxnSpPr>
              <a:cxnSpLocks/>
            </p:cNvCxnSpPr>
            <p:nvPr/>
          </p:nvCxnSpPr>
          <p:spPr>
            <a:xfrm flipV="1">
              <a:off x="1887557" y="1962520"/>
              <a:ext cx="1576976" cy="194767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153F2B-93FB-3F49-9068-3495DDD38884}"/>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C8130A-C7C6-9E42-AD5D-27A37BB97EB2}"/>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222C46BA-F811-1346-9B23-819A8C8AC29F}"/>
              </a:ext>
            </a:extLst>
          </p:cNvPr>
          <p:cNvSpPr/>
          <p:nvPr/>
        </p:nvSpPr>
        <p:spPr>
          <a:xfrm>
            <a:off x="5967870" y="2770796"/>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C3CEDF56-9741-6248-AA44-8CF9277BFEDE}"/>
              </a:ext>
            </a:extLst>
          </p:cNvPr>
          <p:cNvGrpSpPr/>
          <p:nvPr/>
        </p:nvGrpSpPr>
        <p:grpSpPr>
          <a:xfrm>
            <a:off x="6312750" y="2343877"/>
            <a:ext cx="859362" cy="1440214"/>
            <a:chOff x="6312750" y="2343877"/>
            <a:chExt cx="859362" cy="1440214"/>
          </a:xfrm>
        </p:grpSpPr>
        <p:cxnSp>
          <p:nvCxnSpPr>
            <p:cNvPr id="60" name="Straight Arrow Connector 59">
              <a:extLst>
                <a:ext uri="{FF2B5EF4-FFF2-40B4-BE49-F238E27FC236}">
                  <a16:creationId xmlns:a16="http://schemas.microsoft.com/office/drawing/2014/main" id="{60053D91-36AF-FE47-9F80-89F2761C5C69}"/>
                </a:ext>
              </a:extLst>
            </p:cNvPr>
            <p:cNvCxnSpPr>
              <a:cxnSpLocks/>
            </p:cNvCxnSpPr>
            <p:nvPr/>
          </p:nvCxnSpPr>
          <p:spPr>
            <a:xfrm>
              <a:off x="6313060" y="2343877"/>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14A7F3-DF50-4343-A587-860AD69C7A50}"/>
                </a:ext>
              </a:extLst>
            </p:cNvPr>
            <p:cNvCxnSpPr>
              <a:cxnSpLocks/>
            </p:cNvCxnSpPr>
            <p:nvPr/>
          </p:nvCxnSpPr>
          <p:spPr>
            <a:xfrm>
              <a:off x="6312750" y="2523373"/>
              <a:ext cx="766034" cy="126071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65D23FA3-7379-054C-927E-EFFC9501BECC}"/>
              </a:ext>
            </a:extLst>
          </p:cNvPr>
          <p:cNvGrpSpPr/>
          <p:nvPr/>
        </p:nvGrpSpPr>
        <p:grpSpPr>
          <a:xfrm>
            <a:off x="6283840" y="1829213"/>
            <a:ext cx="875929" cy="1429326"/>
            <a:chOff x="6283840" y="1829213"/>
            <a:chExt cx="875929" cy="1429326"/>
          </a:xfrm>
        </p:grpSpPr>
        <p:cxnSp>
          <p:nvCxnSpPr>
            <p:cNvPr id="66" name="Straight Arrow Connector 65">
              <a:extLst>
                <a:ext uri="{FF2B5EF4-FFF2-40B4-BE49-F238E27FC236}">
                  <a16:creationId xmlns:a16="http://schemas.microsoft.com/office/drawing/2014/main" id="{48DC3E3E-CE57-1645-81E2-B5347AE82380}"/>
                </a:ext>
              </a:extLst>
            </p:cNvPr>
            <p:cNvCxnSpPr>
              <a:cxnSpLocks/>
            </p:cNvCxnSpPr>
            <p:nvPr/>
          </p:nvCxnSpPr>
          <p:spPr>
            <a:xfrm flipV="1">
              <a:off x="6300717" y="1829213"/>
              <a:ext cx="859052" cy="142932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D4DF04-F567-F84C-980A-9F851A4E8165}"/>
                </a:ext>
              </a:extLst>
            </p:cNvPr>
            <p:cNvCxnSpPr>
              <a:cxnSpLocks/>
            </p:cNvCxnSpPr>
            <p:nvPr/>
          </p:nvCxnSpPr>
          <p:spPr>
            <a:xfrm flipV="1">
              <a:off x="6283840" y="1837069"/>
              <a:ext cx="729120" cy="123294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47AF8A70-71B4-EF41-B2AB-9541AE8CCC69}"/>
              </a:ext>
            </a:extLst>
          </p:cNvPr>
          <p:cNvGrpSpPr/>
          <p:nvPr/>
        </p:nvGrpSpPr>
        <p:grpSpPr>
          <a:xfrm flipV="1">
            <a:off x="6999383" y="1823857"/>
            <a:ext cx="2016629" cy="1964402"/>
            <a:chOff x="1857214" y="1985083"/>
            <a:chExt cx="2016629" cy="1964402"/>
          </a:xfrm>
        </p:grpSpPr>
        <p:cxnSp>
          <p:nvCxnSpPr>
            <p:cNvPr id="71" name="Straight Arrow Connector 70">
              <a:extLst>
                <a:ext uri="{FF2B5EF4-FFF2-40B4-BE49-F238E27FC236}">
                  <a16:creationId xmlns:a16="http://schemas.microsoft.com/office/drawing/2014/main" id="{2C5DF728-57D3-B740-84C0-B521B13DE878}"/>
                </a:ext>
              </a:extLst>
            </p:cNvPr>
            <p:cNvCxnSpPr>
              <a:cxnSpLocks/>
            </p:cNvCxnSpPr>
            <p:nvPr/>
          </p:nvCxnSpPr>
          <p:spPr>
            <a:xfrm flipV="1">
              <a:off x="1887557" y="1985083"/>
              <a:ext cx="1522533" cy="192511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8E2C47-D1D0-7A49-8179-9A853D46208E}"/>
                </a:ext>
              </a:extLst>
            </p:cNvPr>
            <p:cNvCxnSpPr>
              <a:cxnSpLocks/>
            </p:cNvCxnSpPr>
            <p:nvPr/>
          </p:nvCxnSpPr>
          <p:spPr>
            <a:xfrm flipV="1">
              <a:off x="1857214" y="2442456"/>
              <a:ext cx="2016629" cy="150702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45C5734-1076-B248-A809-9282F30CA981}"/>
                </a:ext>
              </a:extLst>
            </p:cNvPr>
            <p:cNvCxnSpPr>
              <a:cxnSpLocks/>
            </p:cNvCxnSpPr>
            <p:nvPr/>
          </p:nvCxnSpPr>
          <p:spPr>
            <a:xfrm flipV="1">
              <a:off x="1888210" y="3195393"/>
              <a:ext cx="1961608" cy="72309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BFA05BB-DF78-AC4C-A89E-085216F3A80A}"/>
              </a:ext>
            </a:extLst>
          </p:cNvPr>
          <p:cNvGrpSpPr/>
          <p:nvPr/>
        </p:nvGrpSpPr>
        <p:grpSpPr>
          <a:xfrm flipV="1">
            <a:off x="7162422" y="1814327"/>
            <a:ext cx="1876586" cy="1979941"/>
            <a:chOff x="1840205" y="1995769"/>
            <a:chExt cx="1876586" cy="1979941"/>
          </a:xfrm>
        </p:grpSpPr>
        <p:cxnSp>
          <p:nvCxnSpPr>
            <p:cNvPr id="75" name="Straight Arrow Connector 74">
              <a:extLst>
                <a:ext uri="{FF2B5EF4-FFF2-40B4-BE49-F238E27FC236}">
                  <a16:creationId xmlns:a16="http://schemas.microsoft.com/office/drawing/2014/main" id="{A836EBE0-FB1E-814F-850F-4B0DFF3F1EC5}"/>
                </a:ext>
              </a:extLst>
            </p:cNvPr>
            <p:cNvCxnSpPr>
              <a:cxnSpLocks/>
            </p:cNvCxnSpPr>
            <p:nvPr/>
          </p:nvCxnSpPr>
          <p:spPr>
            <a:xfrm flipV="1">
              <a:off x="1887557" y="1995769"/>
              <a:ext cx="1521347" cy="191442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4AD2E4-4A4D-6E47-B464-CB17EA21CF9A}"/>
                </a:ext>
              </a:extLst>
            </p:cNvPr>
            <p:cNvCxnSpPr>
              <a:cxnSpLocks/>
            </p:cNvCxnSpPr>
            <p:nvPr/>
          </p:nvCxnSpPr>
          <p:spPr>
            <a:xfrm flipV="1">
              <a:off x="1840205" y="2525417"/>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B52A27C-FDC6-AD47-BB50-5A3888C4E1F3}"/>
                </a:ext>
              </a:extLst>
            </p:cNvPr>
            <p:cNvCxnSpPr>
              <a:cxnSpLocks/>
            </p:cNvCxnSpPr>
            <p:nvPr/>
          </p:nvCxnSpPr>
          <p:spPr>
            <a:xfrm flipV="1">
              <a:off x="1888210" y="3253700"/>
              <a:ext cx="1817302" cy="66478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F2D8ABA-7783-8944-A076-76A9E6C448FD}"/>
              </a:ext>
            </a:extLst>
          </p:cNvPr>
          <p:cNvGrpSpPr/>
          <p:nvPr/>
        </p:nvGrpSpPr>
        <p:grpSpPr>
          <a:xfrm>
            <a:off x="7054404" y="1824490"/>
            <a:ext cx="1967138" cy="1975401"/>
            <a:chOff x="1857214" y="1974085"/>
            <a:chExt cx="1967138" cy="1975401"/>
          </a:xfrm>
        </p:grpSpPr>
        <p:cxnSp>
          <p:nvCxnSpPr>
            <p:cNvPr id="79" name="Straight Arrow Connector 78">
              <a:extLst>
                <a:ext uri="{FF2B5EF4-FFF2-40B4-BE49-F238E27FC236}">
                  <a16:creationId xmlns:a16="http://schemas.microsoft.com/office/drawing/2014/main" id="{4CF06682-402C-C247-98E6-FF4C0177CD08}"/>
                </a:ext>
              </a:extLst>
            </p:cNvPr>
            <p:cNvCxnSpPr>
              <a:cxnSpLocks/>
            </p:cNvCxnSpPr>
            <p:nvPr/>
          </p:nvCxnSpPr>
          <p:spPr>
            <a:xfrm flipV="1">
              <a:off x="1887557" y="1974085"/>
              <a:ext cx="1575645" cy="1936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B4BC09A-2A61-B14C-8DA8-E4A79BF71B85}"/>
                </a:ext>
              </a:extLst>
            </p:cNvPr>
            <p:cNvCxnSpPr>
              <a:cxnSpLocks/>
            </p:cNvCxnSpPr>
            <p:nvPr/>
          </p:nvCxnSpPr>
          <p:spPr>
            <a:xfrm flipV="1">
              <a:off x="1857214" y="2435596"/>
              <a:ext cx="1937583" cy="151389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A012A9E-09A0-EF41-86F0-C0870978E72B}"/>
                </a:ext>
              </a:extLst>
            </p:cNvPr>
            <p:cNvCxnSpPr>
              <a:cxnSpLocks/>
            </p:cNvCxnSpPr>
            <p:nvPr/>
          </p:nvCxnSpPr>
          <p:spPr>
            <a:xfrm flipV="1">
              <a:off x="1888210" y="3214985"/>
              <a:ext cx="1936142" cy="70350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D342393-A6BC-8342-A94A-57365E265BDC}"/>
              </a:ext>
            </a:extLst>
          </p:cNvPr>
          <p:cNvGrpSpPr/>
          <p:nvPr/>
        </p:nvGrpSpPr>
        <p:grpSpPr>
          <a:xfrm>
            <a:off x="7143036" y="1849649"/>
            <a:ext cx="1899921" cy="1952911"/>
            <a:chOff x="1857214" y="1996574"/>
            <a:chExt cx="1899921" cy="1952911"/>
          </a:xfrm>
        </p:grpSpPr>
        <p:cxnSp>
          <p:nvCxnSpPr>
            <p:cNvPr id="83" name="Straight Arrow Connector 82">
              <a:extLst>
                <a:ext uri="{FF2B5EF4-FFF2-40B4-BE49-F238E27FC236}">
                  <a16:creationId xmlns:a16="http://schemas.microsoft.com/office/drawing/2014/main" id="{93E09DD4-5CE9-994C-9277-9B5B397B7E2F}"/>
                </a:ext>
              </a:extLst>
            </p:cNvPr>
            <p:cNvCxnSpPr>
              <a:cxnSpLocks/>
            </p:cNvCxnSpPr>
            <p:nvPr/>
          </p:nvCxnSpPr>
          <p:spPr>
            <a:xfrm flipV="1">
              <a:off x="1887557" y="1996574"/>
              <a:ext cx="1595404" cy="191362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56F0959-2806-8D47-A528-03B4D2E831F3}"/>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E17FF6F-9CFF-E54A-AF8C-5A1AFC8F388E}"/>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D1B6A7DF-BC9E-7849-B135-A67173C84402}"/>
              </a:ext>
            </a:extLst>
          </p:cNvPr>
          <p:cNvSpPr/>
          <p:nvPr/>
        </p:nvSpPr>
        <p:spPr>
          <a:xfrm>
            <a:off x="8698054" y="276870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7ED83E24-2983-A74F-83BE-68BC71FD8446}"/>
              </a:ext>
            </a:extLst>
          </p:cNvPr>
          <p:cNvGrpSpPr/>
          <p:nvPr/>
        </p:nvGrpSpPr>
        <p:grpSpPr>
          <a:xfrm>
            <a:off x="8980026" y="2286001"/>
            <a:ext cx="927087" cy="1515439"/>
            <a:chOff x="8980026" y="2286001"/>
            <a:chExt cx="927087" cy="1515439"/>
          </a:xfrm>
        </p:grpSpPr>
        <p:cxnSp>
          <p:nvCxnSpPr>
            <p:cNvPr id="99" name="Straight Arrow Connector 98">
              <a:extLst>
                <a:ext uri="{FF2B5EF4-FFF2-40B4-BE49-F238E27FC236}">
                  <a16:creationId xmlns:a16="http://schemas.microsoft.com/office/drawing/2014/main" id="{5B87A7D4-A2EE-FC4D-97B9-D746506663CE}"/>
                </a:ext>
              </a:extLst>
            </p:cNvPr>
            <p:cNvCxnSpPr>
              <a:cxnSpLocks/>
            </p:cNvCxnSpPr>
            <p:nvPr/>
          </p:nvCxnSpPr>
          <p:spPr>
            <a:xfrm>
              <a:off x="9016012" y="2353816"/>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572FAE4-5DA0-AE4D-9466-5F9F5423D2FD}"/>
                </a:ext>
              </a:extLst>
            </p:cNvPr>
            <p:cNvCxnSpPr>
              <a:cxnSpLocks/>
            </p:cNvCxnSpPr>
            <p:nvPr/>
          </p:nvCxnSpPr>
          <p:spPr>
            <a:xfrm>
              <a:off x="8997950" y="2286001"/>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5944D9A-9A78-204C-B24C-439153313E15}"/>
                </a:ext>
              </a:extLst>
            </p:cNvPr>
            <p:cNvCxnSpPr>
              <a:cxnSpLocks/>
            </p:cNvCxnSpPr>
            <p:nvPr/>
          </p:nvCxnSpPr>
          <p:spPr>
            <a:xfrm>
              <a:off x="9019035" y="253598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904813D-3948-884A-9A42-FF0E97DC46E9}"/>
                </a:ext>
              </a:extLst>
            </p:cNvPr>
            <p:cNvCxnSpPr>
              <a:cxnSpLocks/>
            </p:cNvCxnSpPr>
            <p:nvPr/>
          </p:nvCxnSpPr>
          <p:spPr>
            <a:xfrm>
              <a:off x="8980026" y="2577371"/>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BDDFB2-A7DA-4442-A7AA-B17D51781E69}"/>
              </a:ext>
            </a:extLst>
          </p:cNvPr>
          <p:cNvGrpSpPr/>
          <p:nvPr/>
        </p:nvGrpSpPr>
        <p:grpSpPr>
          <a:xfrm>
            <a:off x="9013174" y="1839078"/>
            <a:ext cx="909163" cy="1498141"/>
            <a:chOff x="9013174" y="1839078"/>
            <a:chExt cx="909163" cy="1498141"/>
          </a:xfrm>
        </p:grpSpPr>
        <p:cxnSp>
          <p:nvCxnSpPr>
            <p:cNvPr id="106" name="Straight Arrow Connector 105">
              <a:extLst>
                <a:ext uri="{FF2B5EF4-FFF2-40B4-BE49-F238E27FC236}">
                  <a16:creationId xmlns:a16="http://schemas.microsoft.com/office/drawing/2014/main" id="{D8713C91-39D3-B848-A6BA-9ABD1A1F33F3}"/>
                </a:ext>
              </a:extLst>
            </p:cNvPr>
            <p:cNvCxnSpPr>
              <a:cxnSpLocks/>
            </p:cNvCxnSpPr>
            <p:nvPr/>
          </p:nvCxnSpPr>
          <p:spPr>
            <a:xfrm flipV="1">
              <a:off x="9030567" y="1843565"/>
              <a:ext cx="862225" cy="141497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4FFD2F8A-07CC-8548-9B29-FEF485E776E4}"/>
                </a:ext>
              </a:extLst>
            </p:cNvPr>
            <p:cNvCxnSpPr>
              <a:cxnSpLocks/>
            </p:cNvCxnSpPr>
            <p:nvPr/>
          </p:nvCxnSpPr>
          <p:spPr>
            <a:xfrm flipV="1">
              <a:off x="9013174" y="1846566"/>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8035DBF-CA76-DB46-B677-78218293743E}"/>
                </a:ext>
              </a:extLst>
            </p:cNvPr>
            <p:cNvCxnSpPr>
              <a:cxnSpLocks/>
            </p:cNvCxnSpPr>
            <p:nvPr/>
          </p:nvCxnSpPr>
          <p:spPr>
            <a:xfrm flipV="1">
              <a:off x="9043060" y="183907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B7D725D-E3B6-EF4A-AC3D-E340AEF56071}"/>
                </a:ext>
              </a:extLst>
            </p:cNvPr>
            <p:cNvCxnSpPr>
              <a:cxnSpLocks/>
            </p:cNvCxnSpPr>
            <p:nvPr/>
          </p:nvCxnSpPr>
          <p:spPr>
            <a:xfrm flipV="1">
              <a:off x="9014232" y="1847869"/>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8C6425BE-682D-FB43-9C66-85BA86449F7B}"/>
              </a:ext>
            </a:extLst>
          </p:cNvPr>
          <p:cNvGrpSpPr/>
          <p:nvPr/>
        </p:nvGrpSpPr>
        <p:grpSpPr>
          <a:xfrm>
            <a:off x="875491" y="1818660"/>
            <a:ext cx="859666" cy="1977893"/>
            <a:chOff x="875491" y="1818660"/>
            <a:chExt cx="859666" cy="1977893"/>
          </a:xfrm>
        </p:grpSpPr>
        <p:cxnSp>
          <p:nvCxnSpPr>
            <p:cNvPr id="27" name="Straight Arrow Connector 26">
              <a:extLst>
                <a:ext uri="{FF2B5EF4-FFF2-40B4-BE49-F238E27FC236}">
                  <a16:creationId xmlns:a16="http://schemas.microsoft.com/office/drawing/2014/main" id="{5F6862AD-11CA-334C-A490-1DA49CF86552}"/>
                </a:ext>
              </a:extLst>
            </p:cNvPr>
            <p:cNvCxnSpPr>
              <a:cxnSpLocks/>
              <a:stCxn id="25" idx="2"/>
            </p:cNvCxnSpPr>
            <p:nvPr/>
          </p:nvCxnSpPr>
          <p:spPr>
            <a:xfrm>
              <a:off x="875491" y="1863537"/>
              <a:ext cx="859666" cy="193301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A5A806D-B43E-D447-9233-78288D374549}"/>
                </a:ext>
              </a:extLst>
            </p:cNvPr>
            <p:cNvSpPr txBox="1"/>
            <p:nvPr/>
          </p:nvSpPr>
          <p:spPr>
            <a:xfrm rot="3937205">
              <a:off x="478716" y="2527759"/>
              <a:ext cx="1725975" cy="307777"/>
            </a:xfrm>
            <a:prstGeom prst="rect">
              <a:avLst/>
            </a:prstGeom>
            <a:noFill/>
          </p:spPr>
          <p:txBody>
            <a:bodyPr wrap="square" rtlCol="0">
              <a:spAutoFit/>
            </a:bodyPr>
            <a:lstStyle/>
            <a:p>
              <a:r>
                <a:rPr lang="en-US" sz="1400" dirty="0">
                  <a:solidFill>
                    <a:srgbClr val="0E42FF"/>
                  </a:solidFill>
                </a:rPr>
                <a:t>~300 eV</a:t>
              </a:r>
            </a:p>
          </p:txBody>
        </p:sp>
      </p:grpSp>
      <p:grpSp>
        <p:nvGrpSpPr>
          <p:cNvPr id="122" name="Group 121">
            <a:extLst>
              <a:ext uri="{FF2B5EF4-FFF2-40B4-BE49-F238E27FC236}">
                <a16:creationId xmlns:a16="http://schemas.microsoft.com/office/drawing/2014/main" id="{F655C5C7-38CB-0C44-8346-9111B92CF05A}"/>
              </a:ext>
            </a:extLst>
          </p:cNvPr>
          <p:cNvGrpSpPr/>
          <p:nvPr/>
        </p:nvGrpSpPr>
        <p:grpSpPr>
          <a:xfrm>
            <a:off x="2068544" y="2049657"/>
            <a:ext cx="1772715" cy="1725975"/>
            <a:chOff x="2068544" y="2049657"/>
            <a:chExt cx="1772715" cy="1725975"/>
          </a:xfrm>
        </p:grpSpPr>
        <p:sp>
          <p:nvSpPr>
            <p:cNvPr id="119" name="TextBox 118">
              <a:extLst>
                <a:ext uri="{FF2B5EF4-FFF2-40B4-BE49-F238E27FC236}">
                  <a16:creationId xmlns:a16="http://schemas.microsoft.com/office/drawing/2014/main" id="{A771515D-07F9-1A4F-8435-BE1F7BA5A043}"/>
                </a:ext>
              </a:extLst>
            </p:cNvPr>
            <p:cNvSpPr txBox="1"/>
            <p:nvPr/>
          </p:nvSpPr>
          <p:spPr>
            <a:xfrm rot="18519412">
              <a:off x="1440231" y="2758756"/>
              <a:ext cx="1725975" cy="307777"/>
            </a:xfrm>
            <a:prstGeom prst="rect">
              <a:avLst/>
            </a:prstGeom>
            <a:noFill/>
          </p:spPr>
          <p:txBody>
            <a:bodyPr wrap="square" rtlCol="0">
              <a:spAutoFit/>
            </a:bodyPr>
            <a:lstStyle/>
            <a:p>
              <a:r>
                <a:rPr lang="en-US" sz="1400" dirty="0">
                  <a:solidFill>
                    <a:srgbClr val="0E42FF"/>
                  </a:solidFill>
                </a:rPr>
                <a:t>~50 eV</a:t>
              </a:r>
            </a:p>
          </p:txBody>
        </p:sp>
        <p:sp>
          <p:nvSpPr>
            <p:cNvPr id="120" name="TextBox 119">
              <a:extLst>
                <a:ext uri="{FF2B5EF4-FFF2-40B4-BE49-F238E27FC236}">
                  <a16:creationId xmlns:a16="http://schemas.microsoft.com/office/drawing/2014/main" id="{5B6E22F8-2B68-BB46-874B-2A4833F98FDF}"/>
                </a:ext>
              </a:extLst>
            </p:cNvPr>
            <p:cNvSpPr txBox="1"/>
            <p:nvPr/>
          </p:nvSpPr>
          <p:spPr>
            <a:xfrm rot="19315386">
              <a:off x="2068544" y="2584854"/>
              <a:ext cx="1725975" cy="307777"/>
            </a:xfrm>
            <a:prstGeom prst="rect">
              <a:avLst/>
            </a:prstGeom>
            <a:noFill/>
          </p:spPr>
          <p:txBody>
            <a:bodyPr wrap="square" rtlCol="0">
              <a:spAutoFit/>
            </a:bodyPr>
            <a:lstStyle/>
            <a:p>
              <a:r>
                <a:rPr lang="en-US" sz="1400" dirty="0">
                  <a:solidFill>
                    <a:srgbClr val="0E42FF"/>
                  </a:solidFill>
                </a:rPr>
                <a:t>~10 eV</a:t>
              </a:r>
            </a:p>
          </p:txBody>
        </p:sp>
        <p:sp>
          <p:nvSpPr>
            <p:cNvPr id="121" name="TextBox 120">
              <a:extLst>
                <a:ext uri="{FF2B5EF4-FFF2-40B4-BE49-F238E27FC236}">
                  <a16:creationId xmlns:a16="http://schemas.microsoft.com/office/drawing/2014/main" id="{7396A3A8-8538-C849-80B9-FC11E5BE93F6}"/>
                </a:ext>
              </a:extLst>
            </p:cNvPr>
            <p:cNvSpPr txBox="1"/>
            <p:nvPr/>
          </p:nvSpPr>
          <p:spPr>
            <a:xfrm rot="20539554">
              <a:off x="2115284" y="3115729"/>
              <a:ext cx="1725975" cy="307777"/>
            </a:xfrm>
            <a:prstGeom prst="rect">
              <a:avLst/>
            </a:prstGeom>
            <a:noFill/>
          </p:spPr>
          <p:txBody>
            <a:bodyPr wrap="square" rtlCol="0">
              <a:spAutoFit/>
            </a:bodyPr>
            <a:lstStyle/>
            <a:p>
              <a:r>
                <a:rPr lang="en-US" sz="1400" dirty="0">
                  <a:solidFill>
                    <a:srgbClr val="0E42FF"/>
                  </a:solidFill>
                </a:rPr>
                <a:t>~5 eV</a:t>
              </a:r>
            </a:p>
          </p:txBody>
        </p:sp>
      </p:grpSp>
      <p:grpSp>
        <p:nvGrpSpPr>
          <p:cNvPr id="135" name="Group 134">
            <a:extLst>
              <a:ext uri="{FF2B5EF4-FFF2-40B4-BE49-F238E27FC236}">
                <a16:creationId xmlns:a16="http://schemas.microsoft.com/office/drawing/2014/main" id="{D10C8615-2674-D14B-BF45-98D8ADEB6670}"/>
              </a:ext>
            </a:extLst>
          </p:cNvPr>
          <p:cNvGrpSpPr/>
          <p:nvPr/>
        </p:nvGrpSpPr>
        <p:grpSpPr>
          <a:xfrm>
            <a:off x="12503" y="1340317"/>
            <a:ext cx="1725975" cy="1425056"/>
            <a:chOff x="12503" y="1340317"/>
            <a:chExt cx="1725975" cy="1425056"/>
          </a:xfrm>
        </p:grpSpPr>
        <p:sp>
          <p:nvSpPr>
            <p:cNvPr id="25" name="TextBox 24">
              <a:extLst>
                <a:ext uri="{FF2B5EF4-FFF2-40B4-BE49-F238E27FC236}">
                  <a16:creationId xmlns:a16="http://schemas.microsoft.com/office/drawing/2014/main" id="{11C8D991-55D7-4D47-87F2-6A5D09572545}"/>
                </a:ext>
              </a:extLst>
            </p:cNvPr>
            <p:cNvSpPr txBox="1"/>
            <p:nvPr/>
          </p:nvSpPr>
          <p:spPr>
            <a:xfrm>
              <a:off x="12503" y="1340317"/>
              <a:ext cx="1725975" cy="523220"/>
            </a:xfrm>
            <a:prstGeom prst="rect">
              <a:avLst/>
            </a:prstGeom>
            <a:noFill/>
          </p:spPr>
          <p:txBody>
            <a:bodyPr wrap="square" rtlCol="0">
              <a:spAutoFit/>
            </a:bodyPr>
            <a:lstStyle/>
            <a:p>
              <a:r>
                <a:rPr lang="en-US" sz="1400" dirty="0">
                  <a:solidFill>
                    <a:srgbClr val="0E42FF"/>
                  </a:solidFill>
                </a:rPr>
                <a:t>Seed electron</a:t>
              </a:r>
            </a:p>
            <a:p>
              <a:r>
                <a:rPr lang="en-US" sz="1400" dirty="0">
                  <a:solidFill>
                    <a:srgbClr val="0E42FF"/>
                  </a:solidFill>
                </a:rPr>
                <a:t>(e.g. photoemission)</a:t>
              </a:r>
            </a:p>
          </p:txBody>
        </p:sp>
        <p:sp>
          <p:nvSpPr>
            <p:cNvPr id="126" name="Freeform 125">
              <a:extLst>
                <a:ext uri="{FF2B5EF4-FFF2-40B4-BE49-F238E27FC236}">
                  <a16:creationId xmlns:a16="http://schemas.microsoft.com/office/drawing/2014/main" id="{4C3FEB11-09E5-334A-A15A-8C7A1BAB7929}"/>
                </a:ext>
              </a:extLst>
            </p:cNvPr>
            <p:cNvSpPr/>
            <p:nvPr/>
          </p:nvSpPr>
          <p:spPr>
            <a:xfrm>
              <a:off x="666106" y="1860200"/>
              <a:ext cx="215268" cy="905173"/>
            </a:xfrm>
            <a:custGeom>
              <a:avLst/>
              <a:gdLst>
                <a:gd name="connsiteX0" fmla="*/ 491703 w 1896757"/>
                <a:gd name="connsiteY0" fmla="*/ 2297151 h 2297151"/>
                <a:gd name="connsiteX1" fmla="*/ 357889 w 1896757"/>
                <a:gd name="connsiteY1" fmla="*/ 2141034 h 2297151"/>
                <a:gd name="connsiteX2" fmla="*/ 8484 w 1896757"/>
                <a:gd name="connsiteY2" fmla="*/ 1702420 h 2297151"/>
                <a:gd name="connsiteX3" fmla="*/ 751898 w 1896757"/>
                <a:gd name="connsiteY3" fmla="*/ 1843669 h 2297151"/>
                <a:gd name="connsiteX4" fmla="*/ 417362 w 1896757"/>
                <a:gd name="connsiteY4" fmla="*/ 1367883 h 2297151"/>
                <a:gd name="connsiteX5" fmla="*/ 1004659 w 1896757"/>
                <a:gd name="connsiteY5" fmla="*/ 1501698 h 2297151"/>
                <a:gd name="connsiteX6" fmla="*/ 789069 w 1896757"/>
                <a:gd name="connsiteY6" fmla="*/ 988742 h 2297151"/>
                <a:gd name="connsiteX7" fmla="*/ 1302025 w 1896757"/>
                <a:gd name="connsiteY7" fmla="*/ 1033347 h 2297151"/>
                <a:gd name="connsiteX8" fmla="*/ 1242552 w 1896757"/>
                <a:gd name="connsiteY8" fmla="*/ 706244 h 2297151"/>
                <a:gd name="connsiteX9" fmla="*/ 1629128 w 1896757"/>
                <a:gd name="connsiteY9" fmla="*/ 334537 h 2297151"/>
                <a:gd name="connsiteX10" fmla="*/ 1896757 w 1896757"/>
                <a:gd name="connsiteY10" fmla="*/ 0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757" h="2297151">
                  <a:moveTo>
                    <a:pt x="491703" y="2297151"/>
                  </a:moveTo>
                  <a:cubicBezTo>
                    <a:pt x="465064" y="2268653"/>
                    <a:pt x="438425" y="2240156"/>
                    <a:pt x="357889" y="2141034"/>
                  </a:cubicBezTo>
                  <a:cubicBezTo>
                    <a:pt x="277353" y="2041912"/>
                    <a:pt x="-57184" y="1751981"/>
                    <a:pt x="8484" y="1702420"/>
                  </a:cubicBezTo>
                  <a:cubicBezTo>
                    <a:pt x="74152" y="1652859"/>
                    <a:pt x="683752" y="1899425"/>
                    <a:pt x="751898" y="1843669"/>
                  </a:cubicBezTo>
                  <a:cubicBezTo>
                    <a:pt x="820044" y="1787913"/>
                    <a:pt x="375235" y="1424878"/>
                    <a:pt x="417362" y="1367883"/>
                  </a:cubicBezTo>
                  <a:cubicBezTo>
                    <a:pt x="459489" y="1310888"/>
                    <a:pt x="942708" y="1564888"/>
                    <a:pt x="1004659" y="1501698"/>
                  </a:cubicBezTo>
                  <a:cubicBezTo>
                    <a:pt x="1066610" y="1438508"/>
                    <a:pt x="739508" y="1066800"/>
                    <a:pt x="789069" y="988742"/>
                  </a:cubicBezTo>
                  <a:cubicBezTo>
                    <a:pt x="838630" y="910683"/>
                    <a:pt x="1226445" y="1080430"/>
                    <a:pt x="1302025" y="1033347"/>
                  </a:cubicBezTo>
                  <a:cubicBezTo>
                    <a:pt x="1377605" y="986264"/>
                    <a:pt x="1188035" y="822712"/>
                    <a:pt x="1242552" y="706244"/>
                  </a:cubicBezTo>
                  <a:cubicBezTo>
                    <a:pt x="1297069" y="589776"/>
                    <a:pt x="1520094" y="452244"/>
                    <a:pt x="1629128" y="334537"/>
                  </a:cubicBezTo>
                  <a:cubicBezTo>
                    <a:pt x="1738162" y="216830"/>
                    <a:pt x="1817459" y="108415"/>
                    <a:pt x="1896757" y="0"/>
                  </a:cubicBezTo>
                </a:path>
              </a:pathLst>
            </a:custGeom>
            <a:noFill/>
            <a:ln>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28732C5C-3EC6-064D-9360-9D836C03B091}"/>
              </a:ext>
            </a:extLst>
          </p:cNvPr>
          <p:cNvCxnSpPr>
            <a:cxnSpLocks/>
          </p:cNvCxnSpPr>
          <p:nvPr/>
        </p:nvCxnSpPr>
        <p:spPr>
          <a:xfrm>
            <a:off x="336673" y="3962473"/>
            <a:ext cx="11416553" cy="13649"/>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BCDE69D-CC9B-A749-89DD-C7D7240C1A1B}"/>
              </a:ext>
            </a:extLst>
          </p:cNvPr>
          <p:cNvSpPr txBox="1"/>
          <p:nvPr/>
        </p:nvSpPr>
        <p:spPr>
          <a:xfrm>
            <a:off x="11514463" y="3982147"/>
            <a:ext cx="677537" cy="307777"/>
          </a:xfrm>
          <a:prstGeom prst="rect">
            <a:avLst/>
          </a:prstGeom>
          <a:noFill/>
        </p:spPr>
        <p:txBody>
          <a:bodyPr wrap="square" rtlCol="0">
            <a:spAutoFit/>
          </a:bodyPr>
          <a:lstStyle/>
          <a:p>
            <a:r>
              <a:rPr lang="en-US" sz="1400" dirty="0"/>
              <a:t>time</a:t>
            </a:r>
          </a:p>
        </p:txBody>
      </p:sp>
      <p:grpSp>
        <p:nvGrpSpPr>
          <p:cNvPr id="136" name="Group 135">
            <a:extLst>
              <a:ext uri="{FF2B5EF4-FFF2-40B4-BE49-F238E27FC236}">
                <a16:creationId xmlns:a16="http://schemas.microsoft.com/office/drawing/2014/main" id="{BA64A4F8-733F-994B-A808-3767E462CE09}"/>
              </a:ext>
            </a:extLst>
          </p:cNvPr>
          <p:cNvGrpSpPr/>
          <p:nvPr/>
        </p:nvGrpSpPr>
        <p:grpSpPr>
          <a:xfrm>
            <a:off x="875491" y="3912349"/>
            <a:ext cx="2595630" cy="307777"/>
            <a:chOff x="875491" y="3912349"/>
            <a:chExt cx="2595630" cy="307777"/>
          </a:xfrm>
        </p:grpSpPr>
        <p:cxnSp>
          <p:nvCxnSpPr>
            <p:cNvPr id="133" name="Straight Arrow Connector 132">
              <a:extLst>
                <a:ext uri="{FF2B5EF4-FFF2-40B4-BE49-F238E27FC236}">
                  <a16:creationId xmlns:a16="http://schemas.microsoft.com/office/drawing/2014/main" id="{CB4F2507-F64C-B64E-BD5F-D036A2C2C0DC}"/>
                </a:ext>
              </a:extLst>
            </p:cNvPr>
            <p:cNvCxnSpPr/>
            <p:nvPr/>
          </p:nvCxnSpPr>
          <p:spPr>
            <a:xfrm>
              <a:off x="875491" y="3971573"/>
              <a:ext cx="2595630"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DF9CE77-17F3-4742-9235-8B20C51D7F99}"/>
                </a:ext>
              </a:extLst>
            </p:cNvPr>
            <p:cNvSpPr txBox="1"/>
            <p:nvPr/>
          </p:nvSpPr>
          <p:spPr>
            <a:xfrm>
              <a:off x="1965570" y="3912349"/>
              <a:ext cx="1355074" cy="307777"/>
            </a:xfrm>
            <a:prstGeom prst="rect">
              <a:avLst/>
            </a:prstGeom>
            <a:noFill/>
          </p:spPr>
          <p:txBody>
            <a:bodyPr wrap="square" rtlCol="0">
              <a:spAutoFit/>
            </a:bodyPr>
            <a:lstStyle/>
            <a:p>
              <a:r>
                <a:rPr lang="en-US" sz="1400" dirty="0">
                  <a:solidFill>
                    <a:srgbClr val="FF0000"/>
                  </a:solidFill>
                </a:rPr>
                <a:t>25 ns</a:t>
              </a:r>
            </a:p>
          </p:txBody>
        </p:sp>
      </p:grpSp>
      <p:grpSp>
        <p:nvGrpSpPr>
          <p:cNvPr id="191" name="Group 190">
            <a:extLst>
              <a:ext uri="{FF2B5EF4-FFF2-40B4-BE49-F238E27FC236}">
                <a16:creationId xmlns:a16="http://schemas.microsoft.com/office/drawing/2014/main" id="{EB713863-0236-F74F-BF7F-844558685983}"/>
              </a:ext>
            </a:extLst>
          </p:cNvPr>
          <p:cNvGrpSpPr/>
          <p:nvPr/>
        </p:nvGrpSpPr>
        <p:grpSpPr>
          <a:xfrm>
            <a:off x="2931531" y="4303716"/>
            <a:ext cx="2242457" cy="2231998"/>
            <a:chOff x="2109297" y="4332280"/>
            <a:chExt cx="2242457" cy="2231998"/>
          </a:xfrm>
        </p:grpSpPr>
        <p:sp>
          <p:nvSpPr>
            <p:cNvPr id="138" name="Oval 137">
              <a:extLst>
                <a:ext uri="{FF2B5EF4-FFF2-40B4-BE49-F238E27FC236}">
                  <a16:creationId xmlns:a16="http://schemas.microsoft.com/office/drawing/2014/main" id="{FCA5AA93-4DAC-BF4B-AB4F-1FE9CD4A6163}"/>
                </a:ext>
              </a:extLst>
            </p:cNvPr>
            <p:cNvSpPr>
              <a:spLocks noChangeAspect="1"/>
            </p:cNvSpPr>
            <p:nvPr/>
          </p:nvSpPr>
          <p:spPr>
            <a:xfrm>
              <a:off x="2109297" y="4332280"/>
              <a:ext cx="2242457" cy="2231998"/>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178AA8EF-C8FD-F940-9E02-25084DC484C8}"/>
                </a:ext>
              </a:extLst>
            </p:cNvPr>
            <p:cNvCxnSpPr/>
            <p:nvPr/>
          </p:nvCxnSpPr>
          <p:spPr>
            <a:xfrm flipV="1">
              <a:off x="3444056" y="4509449"/>
              <a:ext cx="323968" cy="401696"/>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140" name="Oval 139">
              <a:extLst>
                <a:ext uri="{FF2B5EF4-FFF2-40B4-BE49-F238E27FC236}">
                  <a16:creationId xmlns:a16="http://schemas.microsoft.com/office/drawing/2014/main" id="{7D889028-980B-B842-BF3A-6B74C8106AF1}"/>
                </a:ext>
              </a:extLst>
            </p:cNvPr>
            <p:cNvSpPr>
              <a:spLocks noChangeAspect="1"/>
            </p:cNvSpPr>
            <p:nvPr/>
          </p:nvSpPr>
          <p:spPr>
            <a:xfrm>
              <a:off x="3340387" y="4911146"/>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3A11AD4F-6708-5741-9D79-0EFEDC675073}"/>
                </a:ext>
              </a:extLst>
            </p:cNvPr>
            <p:cNvSpPr>
              <a:spLocks noChangeAspect="1"/>
            </p:cNvSpPr>
            <p:nvPr/>
          </p:nvSpPr>
          <p:spPr>
            <a:xfrm>
              <a:off x="3376172" y="4401228"/>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87F3A1A9-94D2-0F4E-AD32-115C8F545821}"/>
                </a:ext>
              </a:extLst>
            </p:cNvPr>
            <p:cNvSpPr>
              <a:spLocks noChangeAspect="1"/>
            </p:cNvSpPr>
            <p:nvPr/>
          </p:nvSpPr>
          <p:spPr>
            <a:xfrm>
              <a:off x="3949450" y="4866813"/>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847E0372-585F-894E-B51E-43439304BA7A}"/>
                </a:ext>
              </a:extLst>
            </p:cNvPr>
            <p:cNvSpPr>
              <a:spLocks noChangeAspect="1"/>
            </p:cNvSpPr>
            <p:nvPr/>
          </p:nvSpPr>
          <p:spPr>
            <a:xfrm>
              <a:off x="2564794" y="574453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Arrow Connector 143">
              <a:extLst>
                <a:ext uri="{FF2B5EF4-FFF2-40B4-BE49-F238E27FC236}">
                  <a16:creationId xmlns:a16="http://schemas.microsoft.com/office/drawing/2014/main" id="{FDFF9FE1-5E35-3B47-BB31-80621D71DEC4}"/>
                </a:ext>
              </a:extLst>
            </p:cNvPr>
            <p:cNvCxnSpPr/>
            <p:nvPr/>
          </p:nvCxnSpPr>
          <p:spPr>
            <a:xfrm flipH="1">
              <a:off x="3518718" y="4478976"/>
              <a:ext cx="272116" cy="0"/>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C554157-49EE-A84D-BC60-D0D3D7339100}"/>
                </a:ext>
              </a:extLst>
            </p:cNvPr>
            <p:cNvCxnSpPr/>
            <p:nvPr/>
          </p:nvCxnSpPr>
          <p:spPr>
            <a:xfrm>
              <a:off x="3790834" y="4478976"/>
              <a:ext cx="0"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a:extLst>
                <a:ext uri="{FF2B5EF4-FFF2-40B4-BE49-F238E27FC236}">
                  <a16:creationId xmlns:a16="http://schemas.microsoft.com/office/drawing/2014/main" id="{7E4B08EC-9CF6-8449-9F37-726F7CD1D273}"/>
                </a:ext>
              </a:extLst>
            </p:cNvPr>
            <p:cNvCxnSpPr>
              <a:endCxn id="142" idx="0"/>
            </p:cNvCxnSpPr>
            <p:nvPr/>
          </p:nvCxnSpPr>
          <p:spPr>
            <a:xfrm>
              <a:off x="3790834" y="4478976"/>
              <a:ext cx="212071"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147" name="TextBox 146">
              <a:extLst>
                <a:ext uri="{FF2B5EF4-FFF2-40B4-BE49-F238E27FC236}">
                  <a16:creationId xmlns:a16="http://schemas.microsoft.com/office/drawing/2014/main" id="{6C7E9C82-1A2C-B74A-B78D-D93D47E33A74}"/>
                </a:ext>
              </a:extLst>
            </p:cNvPr>
            <p:cNvSpPr txBox="1"/>
            <p:nvPr/>
          </p:nvSpPr>
          <p:spPr>
            <a:xfrm>
              <a:off x="3178200" y="4655200"/>
              <a:ext cx="311304" cy="307777"/>
            </a:xfrm>
            <a:prstGeom prst="rect">
              <a:avLst/>
            </a:prstGeom>
            <a:noFill/>
          </p:spPr>
          <p:txBody>
            <a:bodyPr wrap="non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sp>
          <p:nvSpPr>
            <p:cNvPr id="148" name="Oval 147">
              <a:extLst>
                <a:ext uri="{FF2B5EF4-FFF2-40B4-BE49-F238E27FC236}">
                  <a16:creationId xmlns:a16="http://schemas.microsoft.com/office/drawing/2014/main" id="{BD6F8D09-3F30-6349-9526-FBB4D6178D5A}"/>
                </a:ext>
              </a:extLst>
            </p:cNvPr>
            <p:cNvSpPr>
              <a:spLocks noChangeAspect="1"/>
            </p:cNvSpPr>
            <p:nvPr/>
          </p:nvSpPr>
          <p:spPr>
            <a:xfrm>
              <a:off x="3034523" y="5250279"/>
              <a:ext cx="392004" cy="396000"/>
            </a:xfrm>
            <a:prstGeom prst="ellipse">
              <a:avLst/>
            </a:prstGeom>
            <a:gradFill flip="none" rotWithShape="1">
              <a:gsLst>
                <a:gs pos="31000">
                  <a:srgbClr val="FF4F4F"/>
                </a:gs>
                <a:gs pos="17000">
                  <a:srgbClr val="FF4545"/>
                </a:gs>
                <a:gs pos="0">
                  <a:srgbClr val="FF0000"/>
                </a:gs>
                <a:gs pos="10000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EF924B3C-E963-A74E-A957-F7A76B7FF0F1}"/>
                </a:ext>
              </a:extLst>
            </p:cNvPr>
            <p:cNvSpPr txBox="1"/>
            <p:nvPr/>
          </p:nvSpPr>
          <p:spPr>
            <a:xfrm>
              <a:off x="3392220" y="5338502"/>
              <a:ext cx="633770" cy="307777"/>
            </a:xfrm>
            <a:prstGeom prst="rect">
              <a:avLst/>
            </a:prstGeom>
            <a:noFill/>
          </p:spPr>
          <p:txBody>
            <a:bodyPr wrap="none" rtlCol="0">
              <a:spAutoFit/>
            </a:bodyPr>
            <a:lstStyle/>
            <a:p>
              <a:r>
                <a:rPr lang="en-US" sz="1400" dirty="0">
                  <a:solidFill>
                    <a:srgbClr val="0000FF"/>
                  </a:solidFill>
                </a:rPr>
                <a:t>beam</a:t>
              </a:r>
            </a:p>
          </p:txBody>
        </p:sp>
        <p:cxnSp>
          <p:nvCxnSpPr>
            <p:cNvPr id="150" name="Straight Arrow Connector 149">
              <a:extLst>
                <a:ext uri="{FF2B5EF4-FFF2-40B4-BE49-F238E27FC236}">
                  <a16:creationId xmlns:a16="http://schemas.microsoft.com/office/drawing/2014/main" id="{397ADF2F-0C61-B74A-B23F-0B33DF50D125}"/>
                </a:ext>
              </a:extLst>
            </p:cNvPr>
            <p:cNvCxnSpPr/>
            <p:nvPr/>
          </p:nvCxnSpPr>
          <p:spPr>
            <a:xfrm flipH="1">
              <a:off x="2137884" y="5464857"/>
              <a:ext cx="401696" cy="1"/>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523DC9E3-F501-B34A-8CA2-D6E9F9C9D800}"/>
                </a:ext>
              </a:extLst>
            </p:cNvPr>
            <p:cNvCxnSpPr/>
            <p:nvPr/>
          </p:nvCxnSpPr>
          <p:spPr>
            <a:xfrm>
              <a:off x="2109297" y="5464858"/>
              <a:ext cx="455497" cy="295035"/>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3949CFF-034F-9D4E-973F-170A858DC77F}"/>
                </a:ext>
              </a:extLst>
            </p:cNvPr>
            <p:cNvCxnSpPr/>
            <p:nvPr/>
          </p:nvCxnSpPr>
          <p:spPr>
            <a:xfrm flipV="1">
              <a:off x="2109297" y="4975935"/>
              <a:ext cx="229889" cy="488923"/>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54FBF870-D53E-A64A-9388-F6D96E0013EA}"/>
                </a:ext>
              </a:extLst>
            </p:cNvPr>
            <p:cNvCxnSpPr/>
            <p:nvPr/>
          </p:nvCxnSpPr>
          <p:spPr>
            <a:xfrm>
              <a:off x="2109297" y="5464858"/>
              <a:ext cx="229889"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4" name="Group 153">
              <a:extLst>
                <a:ext uri="{FF2B5EF4-FFF2-40B4-BE49-F238E27FC236}">
                  <a16:creationId xmlns:a16="http://schemas.microsoft.com/office/drawing/2014/main" id="{AF50CBF7-A200-4B43-B169-155EDCDF58E3}"/>
                </a:ext>
              </a:extLst>
            </p:cNvPr>
            <p:cNvGrpSpPr/>
            <p:nvPr/>
          </p:nvGrpSpPr>
          <p:grpSpPr>
            <a:xfrm>
              <a:off x="2302506" y="4808405"/>
              <a:ext cx="215538" cy="236348"/>
              <a:chOff x="6465231" y="4633393"/>
              <a:chExt cx="215538" cy="236348"/>
            </a:xfrm>
          </p:grpSpPr>
          <p:sp>
            <p:nvSpPr>
              <p:cNvPr id="155" name="Oval 154">
                <a:extLst>
                  <a:ext uri="{FF2B5EF4-FFF2-40B4-BE49-F238E27FC236}">
                    <a16:creationId xmlns:a16="http://schemas.microsoft.com/office/drawing/2014/main" id="{7D5A3BCD-E3EF-1746-AE82-236FD4639CAB}"/>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41EC2F3F-7BD2-3540-986F-3E84919CD100}"/>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7E9A09FC-DD20-2E41-B699-412D043638D0}"/>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B2F69114-FF5F-1B43-9763-4B69A63094F8}"/>
                </a:ext>
              </a:extLst>
            </p:cNvPr>
            <p:cNvGrpSpPr/>
            <p:nvPr/>
          </p:nvGrpSpPr>
          <p:grpSpPr>
            <a:xfrm>
              <a:off x="3617359" y="4877843"/>
              <a:ext cx="215538" cy="236348"/>
              <a:chOff x="6465231" y="4633393"/>
              <a:chExt cx="215538" cy="236348"/>
            </a:xfrm>
          </p:grpSpPr>
          <p:sp>
            <p:nvSpPr>
              <p:cNvPr id="159" name="Oval 158">
                <a:extLst>
                  <a:ext uri="{FF2B5EF4-FFF2-40B4-BE49-F238E27FC236}">
                    <a16:creationId xmlns:a16="http://schemas.microsoft.com/office/drawing/2014/main" id="{11D3A2CB-2A7B-954D-95FC-68FF4680520A}"/>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BAEB769E-21ED-E444-BEE8-170F9F5B7981}"/>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FE025B6C-2F47-A842-A4D2-4F45B7F45D6E}"/>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80D2B9F2-0EBA-7E45-BB8D-C3303C50CEDC}"/>
                </a:ext>
              </a:extLst>
            </p:cNvPr>
            <p:cNvGrpSpPr/>
            <p:nvPr/>
          </p:nvGrpSpPr>
          <p:grpSpPr>
            <a:xfrm>
              <a:off x="2292193" y="5837193"/>
              <a:ext cx="215538" cy="236348"/>
              <a:chOff x="6465231" y="4633393"/>
              <a:chExt cx="215538" cy="236348"/>
            </a:xfrm>
          </p:grpSpPr>
          <p:sp>
            <p:nvSpPr>
              <p:cNvPr id="163" name="Oval 162">
                <a:extLst>
                  <a:ext uri="{FF2B5EF4-FFF2-40B4-BE49-F238E27FC236}">
                    <a16:creationId xmlns:a16="http://schemas.microsoft.com/office/drawing/2014/main" id="{07363505-EE81-8547-94D5-6F2C0C3D2BD9}"/>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F9E69EA4-A528-EA48-972E-BDF9C9FB5959}"/>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251B5F50-0A8E-B742-99AD-AB1496AA041A}"/>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6" name="Oval 165">
              <a:extLst>
                <a:ext uri="{FF2B5EF4-FFF2-40B4-BE49-F238E27FC236}">
                  <a16:creationId xmlns:a16="http://schemas.microsoft.com/office/drawing/2014/main" id="{4AE9BF2A-5542-9842-A0B1-A70E48F55A1D}"/>
                </a:ext>
              </a:extLst>
            </p:cNvPr>
            <p:cNvSpPr>
              <a:spLocks noChangeAspect="1"/>
            </p:cNvSpPr>
            <p:nvPr/>
          </p:nvSpPr>
          <p:spPr>
            <a:xfrm>
              <a:off x="2592697" y="5396429"/>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6A5BF9FB-C824-C147-B422-97BB2BBC3A84}"/>
                </a:ext>
              </a:extLst>
            </p:cNvPr>
            <p:cNvSpPr txBox="1"/>
            <p:nvPr/>
          </p:nvSpPr>
          <p:spPr>
            <a:xfrm>
              <a:off x="2603130" y="5103496"/>
              <a:ext cx="335485" cy="307777"/>
            </a:xfrm>
            <a:prstGeom prst="rect">
              <a:avLst/>
            </a:prstGeom>
            <a:noFill/>
          </p:spPr>
          <p:txBody>
            <a:bodyPr wrap="squar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cxnSp>
          <p:nvCxnSpPr>
            <p:cNvPr id="168" name="Straight Arrow Connector 167">
              <a:extLst>
                <a:ext uri="{FF2B5EF4-FFF2-40B4-BE49-F238E27FC236}">
                  <a16:creationId xmlns:a16="http://schemas.microsoft.com/office/drawing/2014/main" id="{17CA0F5E-CD41-AE4E-A066-C964B609A7E2}"/>
                </a:ext>
              </a:extLst>
            </p:cNvPr>
            <p:cNvCxnSpPr/>
            <p:nvPr/>
          </p:nvCxnSpPr>
          <p:spPr>
            <a:xfrm flipV="1">
              <a:off x="2137884" y="5114191"/>
              <a:ext cx="454813" cy="35066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33E91910-08CA-E74E-BE22-191E3655EB79}"/>
                </a:ext>
              </a:extLst>
            </p:cNvPr>
            <p:cNvGrpSpPr/>
            <p:nvPr/>
          </p:nvGrpSpPr>
          <p:grpSpPr>
            <a:xfrm>
              <a:off x="2587219" y="4911146"/>
              <a:ext cx="215538" cy="236348"/>
              <a:chOff x="6465231" y="4633393"/>
              <a:chExt cx="215538" cy="236348"/>
            </a:xfrm>
          </p:grpSpPr>
          <p:sp>
            <p:nvSpPr>
              <p:cNvPr id="170" name="Oval 169">
                <a:extLst>
                  <a:ext uri="{FF2B5EF4-FFF2-40B4-BE49-F238E27FC236}">
                    <a16:creationId xmlns:a16="http://schemas.microsoft.com/office/drawing/2014/main" id="{DF4D2AD8-6A6C-DB4A-A599-3E8BA12143D7}"/>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4F443099-34FC-D545-A891-2C29EB6CB476}"/>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8771FB85-59E7-4C40-96F3-D07E75604476}"/>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3" name="Oval 172">
              <a:extLst>
                <a:ext uri="{FF2B5EF4-FFF2-40B4-BE49-F238E27FC236}">
                  <a16:creationId xmlns:a16="http://schemas.microsoft.com/office/drawing/2014/main" id="{A2F0F15A-EF62-DF4F-9F0B-A0C586E9DC2B}"/>
                </a:ext>
              </a:extLst>
            </p:cNvPr>
            <p:cNvSpPr>
              <a:spLocks noChangeAspect="1"/>
            </p:cNvSpPr>
            <p:nvPr/>
          </p:nvSpPr>
          <p:spPr>
            <a:xfrm rot="14805094">
              <a:off x="3734667" y="580398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Straight Arrow Connector 173">
              <a:extLst>
                <a:ext uri="{FF2B5EF4-FFF2-40B4-BE49-F238E27FC236}">
                  <a16:creationId xmlns:a16="http://schemas.microsoft.com/office/drawing/2014/main" id="{B09C33CF-BCFA-5242-9C09-09E50978186B}"/>
                </a:ext>
              </a:extLst>
            </p:cNvPr>
            <p:cNvCxnSpPr/>
            <p:nvPr/>
          </p:nvCxnSpPr>
          <p:spPr>
            <a:xfrm rot="14805094" flipH="1">
              <a:off x="3391026" y="6246507"/>
              <a:ext cx="401696" cy="1"/>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8A2DABFB-8700-9740-AC72-29A5A3A55F1D}"/>
                </a:ext>
              </a:extLst>
            </p:cNvPr>
            <p:cNvCxnSpPr/>
            <p:nvPr/>
          </p:nvCxnSpPr>
          <p:spPr>
            <a:xfrm rot="14805094">
              <a:off x="3500331" y="6042311"/>
              <a:ext cx="455497" cy="295035"/>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75C32812-782D-CC4C-ACA4-C38D1FAD8000}"/>
                </a:ext>
              </a:extLst>
            </p:cNvPr>
            <p:cNvCxnSpPr/>
            <p:nvPr/>
          </p:nvCxnSpPr>
          <p:spPr>
            <a:xfrm rot="14805094" flipV="1">
              <a:off x="3297509" y="6203733"/>
              <a:ext cx="229889" cy="488923"/>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ACE0B1D6-4110-0B4C-943D-F89D29B81F05}"/>
                </a:ext>
              </a:extLst>
            </p:cNvPr>
            <p:cNvCxnSpPr/>
            <p:nvPr/>
          </p:nvCxnSpPr>
          <p:spPr>
            <a:xfrm rot="14805094">
              <a:off x="3700294" y="6081239"/>
              <a:ext cx="229889"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8" name="Group 177">
              <a:extLst>
                <a:ext uri="{FF2B5EF4-FFF2-40B4-BE49-F238E27FC236}">
                  <a16:creationId xmlns:a16="http://schemas.microsoft.com/office/drawing/2014/main" id="{0AA3D78E-4900-E844-8A09-F86185563D9F}"/>
                </a:ext>
              </a:extLst>
            </p:cNvPr>
            <p:cNvGrpSpPr/>
            <p:nvPr/>
          </p:nvGrpSpPr>
          <p:grpSpPr>
            <a:xfrm rot="14805094">
              <a:off x="3910617" y="5878462"/>
              <a:ext cx="215538" cy="236348"/>
              <a:chOff x="6465231" y="4633393"/>
              <a:chExt cx="215538" cy="236348"/>
            </a:xfrm>
          </p:grpSpPr>
          <p:sp>
            <p:nvSpPr>
              <p:cNvPr id="179" name="Oval 178">
                <a:extLst>
                  <a:ext uri="{FF2B5EF4-FFF2-40B4-BE49-F238E27FC236}">
                    <a16:creationId xmlns:a16="http://schemas.microsoft.com/office/drawing/2014/main" id="{15CE3D92-916A-1440-8FC5-20165BBF3C24}"/>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1FB97183-4258-C74C-9B93-713F7A1E392A}"/>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C377DD3A-D4CE-8E4F-BC62-DA3C999FF80E}"/>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2" name="Oval 181">
              <a:extLst>
                <a:ext uri="{FF2B5EF4-FFF2-40B4-BE49-F238E27FC236}">
                  <a16:creationId xmlns:a16="http://schemas.microsoft.com/office/drawing/2014/main" id="{C0810AA7-9AAB-F74D-9128-C570DB7F752D}"/>
                </a:ext>
              </a:extLst>
            </p:cNvPr>
            <p:cNvSpPr>
              <a:spLocks noChangeAspect="1"/>
            </p:cNvSpPr>
            <p:nvPr/>
          </p:nvSpPr>
          <p:spPr>
            <a:xfrm rot="14805094">
              <a:off x="3403903" y="5916167"/>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3" name="Straight Arrow Connector 182">
              <a:extLst>
                <a:ext uri="{FF2B5EF4-FFF2-40B4-BE49-F238E27FC236}">
                  <a16:creationId xmlns:a16="http://schemas.microsoft.com/office/drawing/2014/main" id="{37FAB174-681E-EF44-9401-E5DCB4C6F9CE}"/>
                </a:ext>
              </a:extLst>
            </p:cNvPr>
            <p:cNvCxnSpPr/>
            <p:nvPr/>
          </p:nvCxnSpPr>
          <p:spPr>
            <a:xfrm rot="14805094" flipV="1">
              <a:off x="3192888" y="6115979"/>
              <a:ext cx="454813" cy="35066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4" name="Group 183">
              <a:extLst>
                <a:ext uri="{FF2B5EF4-FFF2-40B4-BE49-F238E27FC236}">
                  <a16:creationId xmlns:a16="http://schemas.microsoft.com/office/drawing/2014/main" id="{6531EDC4-4388-164C-8FDF-B8837715F3A3}"/>
                </a:ext>
              </a:extLst>
            </p:cNvPr>
            <p:cNvGrpSpPr/>
            <p:nvPr/>
          </p:nvGrpSpPr>
          <p:grpSpPr>
            <a:xfrm rot="14805094">
              <a:off x="2943311" y="5972919"/>
              <a:ext cx="215538" cy="236348"/>
              <a:chOff x="6465231" y="4633393"/>
              <a:chExt cx="215538" cy="236348"/>
            </a:xfrm>
          </p:grpSpPr>
          <p:sp>
            <p:nvSpPr>
              <p:cNvPr id="185" name="Oval 184">
                <a:extLst>
                  <a:ext uri="{FF2B5EF4-FFF2-40B4-BE49-F238E27FC236}">
                    <a16:creationId xmlns:a16="http://schemas.microsoft.com/office/drawing/2014/main" id="{6416F767-8687-1B4E-BCD9-ADEFCB065EAD}"/>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908DBAD3-7015-9F43-BDEB-6A8398447DF1}"/>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33C969E-27AE-8B49-A006-C237CFD71291}"/>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8" name="Oval 187">
              <a:extLst>
                <a:ext uri="{FF2B5EF4-FFF2-40B4-BE49-F238E27FC236}">
                  <a16:creationId xmlns:a16="http://schemas.microsoft.com/office/drawing/2014/main" id="{C06828B3-7E93-1B4B-B6FE-52773839B0E4}"/>
                </a:ext>
              </a:extLst>
            </p:cNvPr>
            <p:cNvSpPr>
              <a:spLocks noChangeAspect="1"/>
            </p:cNvSpPr>
            <p:nvPr/>
          </p:nvSpPr>
          <p:spPr>
            <a:xfrm>
              <a:off x="3004223" y="6377048"/>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9" name="Picture 188" descr="latex-image-1.pdf">
              <a:extLst>
                <a:ext uri="{FF2B5EF4-FFF2-40B4-BE49-F238E27FC236}">
                  <a16:creationId xmlns:a16="http://schemas.microsoft.com/office/drawing/2014/main" id="{D4BA386B-BB57-7940-8A8F-DEE47C320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317" y="4478976"/>
              <a:ext cx="510086" cy="299574"/>
            </a:xfrm>
            <a:prstGeom prst="rect">
              <a:avLst/>
            </a:prstGeom>
          </p:spPr>
        </p:pic>
        <p:sp>
          <p:nvSpPr>
            <p:cNvPr id="190" name="TextBox 189">
              <a:extLst>
                <a:ext uri="{FF2B5EF4-FFF2-40B4-BE49-F238E27FC236}">
                  <a16:creationId xmlns:a16="http://schemas.microsoft.com/office/drawing/2014/main" id="{7B685ED8-56AF-BE42-982C-25980A81CCEC}"/>
                </a:ext>
              </a:extLst>
            </p:cNvPr>
            <p:cNvSpPr txBox="1"/>
            <p:nvPr/>
          </p:nvSpPr>
          <p:spPr>
            <a:xfrm>
              <a:off x="3188915" y="5626703"/>
              <a:ext cx="335485" cy="307777"/>
            </a:xfrm>
            <a:prstGeom prst="rect">
              <a:avLst/>
            </a:prstGeom>
            <a:noFill/>
          </p:spPr>
          <p:txBody>
            <a:bodyPr wrap="squar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grpSp>
      <p:pic>
        <p:nvPicPr>
          <p:cNvPr id="192" name="Picture 191" descr="latex-image-1.pdf">
            <a:extLst>
              <a:ext uri="{FF2B5EF4-FFF2-40B4-BE49-F238E27FC236}">
                <a16:creationId xmlns:a16="http://schemas.microsoft.com/office/drawing/2014/main" id="{BED0FA2C-55E2-8E4C-98F1-430F9D800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27" y="4792444"/>
            <a:ext cx="2517610" cy="493649"/>
          </a:xfrm>
          <a:prstGeom prst="rect">
            <a:avLst/>
          </a:prstGeom>
        </p:spPr>
      </p:pic>
      <p:pic>
        <p:nvPicPr>
          <p:cNvPr id="193" name="Picture 192" descr="latex-image-1.pdf">
            <a:extLst>
              <a:ext uri="{FF2B5EF4-FFF2-40B4-BE49-F238E27FC236}">
                <a16:creationId xmlns:a16="http://schemas.microsoft.com/office/drawing/2014/main" id="{7126AFD2-0A38-3245-905D-6EF08B766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62" y="5458428"/>
            <a:ext cx="1981078" cy="450245"/>
          </a:xfrm>
          <a:prstGeom prst="rect">
            <a:avLst/>
          </a:prstGeom>
        </p:spPr>
      </p:pic>
      <p:sp>
        <p:nvSpPr>
          <p:cNvPr id="195" name="TextBox 194">
            <a:extLst>
              <a:ext uri="{FF2B5EF4-FFF2-40B4-BE49-F238E27FC236}">
                <a16:creationId xmlns:a16="http://schemas.microsoft.com/office/drawing/2014/main" id="{3B4CE765-A2E0-604F-95C9-43FE8A226672}"/>
              </a:ext>
            </a:extLst>
          </p:cNvPr>
          <p:cNvSpPr txBox="1"/>
          <p:nvPr/>
        </p:nvSpPr>
        <p:spPr>
          <a:xfrm>
            <a:off x="383742" y="3473788"/>
            <a:ext cx="1725975" cy="307777"/>
          </a:xfrm>
          <a:prstGeom prst="rect">
            <a:avLst/>
          </a:prstGeom>
          <a:noFill/>
        </p:spPr>
        <p:txBody>
          <a:bodyPr wrap="square" rtlCol="0">
            <a:spAutoFit/>
          </a:bodyPr>
          <a:lstStyle/>
          <a:p>
            <a:r>
              <a:rPr lang="en-US" sz="1400" dirty="0">
                <a:solidFill>
                  <a:srgbClr val="0E42FF"/>
                </a:solidFill>
              </a:rPr>
              <a:t>SEY (or </a:t>
            </a:r>
            <a:r>
              <a:rPr lang="en-US" sz="1400" dirty="0" err="1">
                <a:solidFill>
                  <a:srgbClr val="0E42FF"/>
                </a:solidFill>
                <a:latin typeface="Symbol" pitchFamily="2" charset="2"/>
              </a:rPr>
              <a:t>d</a:t>
            </a:r>
            <a:r>
              <a:rPr lang="en-US" sz="1400" baseline="-25000" dirty="0" err="1">
                <a:solidFill>
                  <a:srgbClr val="0E42FF"/>
                </a:solidFill>
              </a:rPr>
              <a:t>max</a:t>
            </a:r>
            <a:r>
              <a:rPr lang="en-US" sz="1400" dirty="0">
                <a:solidFill>
                  <a:srgbClr val="0E42FF"/>
                </a:solidFill>
              </a:rPr>
              <a:t>) &gt; 1</a:t>
            </a:r>
          </a:p>
        </p:txBody>
      </p:sp>
    </p:spTree>
    <p:extLst>
      <p:ext uri="{BB962C8B-B14F-4D97-AF65-F5344CB8AC3E}">
        <p14:creationId xmlns:p14="http://schemas.microsoft.com/office/powerpoint/2010/main" val="16799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sym typeface="Wingdings" pitchFamily="2" charset="2"/>
              </a:rPr>
              <a:t>Electron cloud build-up</a:t>
            </a:r>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12</a:t>
            </a:fld>
            <a:endParaRPr lang="en-US"/>
          </a:p>
        </p:txBody>
      </p:sp>
      <p:sp>
        <p:nvSpPr>
          <p:cNvPr id="17" name="Content Placeholder 16">
            <a:extLst>
              <a:ext uri="{FF2B5EF4-FFF2-40B4-BE49-F238E27FC236}">
                <a16:creationId xmlns:a16="http://schemas.microsoft.com/office/drawing/2014/main" id="{EE816232-EE51-D146-BDAD-E9832C4DB139}"/>
              </a:ext>
            </a:extLst>
          </p:cNvPr>
          <p:cNvSpPr>
            <a:spLocks noGrp="1"/>
          </p:cNvSpPr>
          <p:nvPr>
            <p:ph idx="1"/>
          </p:nvPr>
        </p:nvSpPr>
        <p:spPr>
          <a:xfrm>
            <a:off x="5730798" y="4375425"/>
            <a:ext cx="5682170" cy="1923361"/>
          </a:xfrm>
        </p:spPr>
        <p:txBody>
          <a:bodyPr>
            <a:normAutofit fontScale="92500" lnSpcReduction="20000"/>
          </a:bodyPr>
          <a:lstStyle/>
          <a:p>
            <a:pPr marL="0" indent="0">
              <a:buNone/>
            </a:pPr>
            <a:r>
              <a:rPr lang="en-US" dirty="0"/>
              <a:t>A significant </a:t>
            </a:r>
            <a:r>
              <a:rPr lang="en-US" b="1" dirty="0"/>
              <a:t>electron density </a:t>
            </a:r>
            <a:r>
              <a:rPr lang="en-US" dirty="0"/>
              <a:t>inside the vacuum chamber causes:</a:t>
            </a:r>
          </a:p>
          <a:p>
            <a:r>
              <a:rPr lang="en-US" sz="2200" b="1" dirty="0"/>
              <a:t>Tune shift </a:t>
            </a:r>
            <a:r>
              <a:rPr lang="en-US" sz="2200" dirty="0"/>
              <a:t>along the train</a:t>
            </a:r>
          </a:p>
          <a:p>
            <a:r>
              <a:rPr lang="en-US" sz="2200" b="1" dirty="0"/>
              <a:t>Coherent instabilities </a:t>
            </a:r>
            <a:r>
              <a:rPr lang="en-US" sz="2200" dirty="0"/>
              <a:t>(both single and coupled bunch)</a:t>
            </a:r>
          </a:p>
          <a:p>
            <a:r>
              <a:rPr lang="en-US" sz="2200" dirty="0"/>
              <a:t>Poor </a:t>
            </a:r>
            <a:r>
              <a:rPr lang="en-US" sz="2200" b="1" dirty="0"/>
              <a:t>beam lifetime </a:t>
            </a:r>
            <a:r>
              <a:rPr lang="en-US" sz="2200" dirty="0"/>
              <a:t>and </a:t>
            </a:r>
            <a:r>
              <a:rPr lang="en-US" sz="2200" b="1" dirty="0"/>
              <a:t>emittance</a:t>
            </a:r>
            <a:r>
              <a:rPr lang="en-US" sz="2200" dirty="0"/>
              <a:t> growth</a:t>
            </a:r>
          </a:p>
          <a:p>
            <a:pPr marL="0" indent="0">
              <a:buNone/>
            </a:pPr>
            <a:endParaRPr lang="en-US" dirty="0"/>
          </a:p>
          <a:p>
            <a:endParaRPr lang="en-US" dirty="0"/>
          </a:p>
          <a:p>
            <a:endParaRPr lang="en-US" dirty="0"/>
          </a:p>
        </p:txBody>
      </p:sp>
      <p:cxnSp>
        <p:nvCxnSpPr>
          <p:cNvPr id="19" name="Straight Connector 18">
            <a:extLst>
              <a:ext uri="{FF2B5EF4-FFF2-40B4-BE49-F238E27FC236}">
                <a16:creationId xmlns:a16="http://schemas.microsoft.com/office/drawing/2014/main" id="{E9ACDB34-0554-5042-9A39-20D7DE293092}"/>
              </a:ext>
            </a:extLst>
          </p:cNvPr>
          <p:cNvCxnSpPr/>
          <p:nvPr/>
        </p:nvCxnSpPr>
        <p:spPr>
          <a:xfrm>
            <a:off x="838200" y="1828800"/>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08B6D-6734-964C-8E3D-6C435B0C1EA7}"/>
              </a:ext>
            </a:extLst>
          </p:cNvPr>
          <p:cNvCxnSpPr/>
          <p:nvPr/>
        </p:nvCxnSpPr>
        <p:spPr>
          <a:xfrm>
            <a:off x="838200" y="3796553"/>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1648E2-5551-A043-AD2D-B78FDEAA3317}"/>
              </a:ext>
            </a:extLst>
          </p:cNvPr>
          <p:cNvCxnSpPr>
            <a:cxnSpLocks/>
          </p:cNvCxnSpPr>
          <p:nvPr/>
        </p:nvCxnSpPr>
        <p:spPr>
          <a:xfrm>
            <a:off x="268941" y="2812677"/>
            <a:ext cx="1141655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304C062-DFC2-5D4B-9B53-32EEF3861BA0}"/>
              </a:ext>
            </a:extLst>
          </p:cNvPr>
          <p:cNvSpPr/>
          <p:nvPr/>
        </p:nvSpPr>
        <p:spPr>
          <a:xfrm>
            <a:off x="689474" y="277252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C523E1-BD98-D844-A75E-27CD63384271}"/>
              </a:ext>
            </a:extLst>
          </p:cNvPr>
          <p:cNvSpPr txBox="1"/>
          <p:nvPr/>
        </p:nvSpPr>
        <p:spPr>
          <a:xfrm>
            <a:off x="319490" y="2852830"/>
            <a:ext cx="1355074" cy="307777"/>
          </a:xfrm>
          <a:prstGeom prst="rect">
            <a:avLst/>
          </a:prstGeom>
          <a:noFill/>
        </p:spPr>
        <p:txBody>
          <a:bodyPr wrap="square" rtlCol="0">
            <a:spAutoFit/>
          </a:bodyPr>
          <a:lstStyle/>
          <a:p>
            <a:r>
              <a:rPr lang="en-US" sz="1400" dirty="0">
                <a:solidFill>
                  <a:srgbClr val="FF0000"/>
                </a:solidFill>
              </a:rPr>
              <a:t>Proton bunch</a:t>
            </a:r>
          </a:p>
        </p:txBody>
      </p:sp>
      <p:grpSp>
        <p:nvGrpSpPr>
          <p:cNvPr id="117" name="Group 116">
            <a:extLst>
              <a:ext uri="{FF2B5EF4-FFF2-40B4-BE49-F238E27FC236}">
                <a16:creationId xmlns:a16="http://schemas.microsoft.com/office/drawing/2014/main" id="{754BD59F-D1C3-3841-8AE3-DC2BEFC5DDC7}"/>
              </a:ext>
            </a:extLst>
          </p:cNvPr>
          <p:cNvGrpSpPr/>
          <p:nvPr/>
        </p:nvGrpSpPr>
        <p:grpSpPr>
          <a:xfrm>
            <a:off x="1704814" y="1854853"/>
            <a:ext cx="1876586" cy="1942232"/>
            <a:chOff x="1704814" y="1854853"/>
            <a:chExt cx="1876586" cy="1942232"/>
          </a:xfrm>
        </p:grpSpPr>
        <p:cxnSp>
          <p:nvCxnSpPr>
            <p:cNvPr id="31" name="Straight Arrow Connector 30">
              <a:extLst>
                <a:ext uri="{FF2B5EF4-FFF2-40B4-BE49-F238E27FC236}">
                  <a16:creationId xmlns:a16="http://schemas.microsoft.com/office/drawing/2014/main" id="{FCC354F5-7C95-7446-BB06-7988DFDA8384}"/>
                </a:ext>
              </a:extLst>
            </p:cNvPr>
            <p:cNvCxnSpPr>
              <a:cxnSpLocks/>
            </p:cNvCxnSpPr>
            <p:nvPr/>
          </p:nvCxnSpPr>
          <p:spPr>
            <a:xfrm flipV="1">
              <a:off x="1735157" y="1854853"/>
              <a:ext cx="1525978" cy="190294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986EA2C-CEE5-2D43-A655-4D40D94A832F}"/>
                </a:ext>
              </a:extLst>
            </p:cNvPr>
            <p:cNvCxnSpPr>
              <a:cxnSpLocks/>
            </p:cNvCxnSpPr>
            <p:nvPr/>
          </p:nvCxnSpPr>
          <p:spPr>
            <a:xfrm flipV="1">
              <a:off x="1704814" y="23467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D5BF0B-C2C6-5647-8B95-7E9192E74213}"/>
                </a:ext>
              </a:extLst>
            </p:cNvPr>
            <p:cNvCxnSpPr>
              <a:cxnSpLocks/>
            </p:cNvCxnSpPr>
            <p:nvPr/>
          </p:nvCxnSpPr>
          <p:spPr>
            <a:xfrm flipV="1">
              <a:off x="1735810" y="3182484"/>
              <a:ext cx="1735810" cy="583605"/>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2698DB52-5E35-B942-98EB-EE19A4EC1EBE}"/>
              </a:ext>
            </a:extLst>
          </p:cNvPr>
          <p:cNvSpPr/>
          <p:nvPr/>
        </p:nvSpPr>
        <p:spPr>
          <a:xfrm>
            <a:off x="3253971" y="2783828"/>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A341146-4523-A449-95E0-35844420B723}"/>
              </a:ext>
            </a:extLst>
          </p:cNvPr>
          <p:cNvGrpSpPr/>
          <p:nvPr/>
        </p:nvGrpSpPr>
        <p:grpSpPr>
          <a:xfrm>
            <a:off x="3471121" y="1840552"/>
            <a:ext cx="976893" cy="1944250"/>
            <a:chOff x="3471121" y="1840552"/>
            <a:chExt cx="976893" cy="1944250"/>
          </a:xfrm>
        </p:grpSpPr>
        <p:cxnSp>
          <p:nvCxnSpPr>
            <p:cNvPr id="41" name="Straight Arrow Connector 40">
              <a:extLst>
                <a:ext uri="{FF2B5EF4-FFF2-40B4-BE49-F238E27FC236}">
                  <a16:creationId xmlns:a16="http://schemas.microsoft.com/office/drawing/2014/main" id="{20BD2664-5286-6F47-A3E6-1EABDC7C2846}"/>
                </a:ext>
              </a:extLst>
            </p:cNvPr>
            <p:cNvCxnSpPr>
              <a:cxnSpLocks/>
            </p:cNvCxnSpPr>
            <p:nvPr/>
          </p:nvCxnSpPr>
          <p:spPr>
            <a:xfrm flipV="1">
              <a:off x="3471121" y="1840552"/>
              <a:ext cx="976893" cy="134193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97D36B-B3F5-5141-B58E-62C56304B47D}"/>
                </a:ext>
              </a:extLst>
            </p:cNvPr>
            <p:cNvCxnSpPr>
              <a:cxnSpLocks/>
            </p:cNvCxnSpPr>
            <p:nvPr/>
          </p:nvCxnSpPr>
          <p:spPr>
            <a:xfrm>
              <a:off x="3588962" y="2355475"/>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36685FC-06EA-AD44-8A9E-C8191738B1A1}"/>
              </a:ext>
            </a:extLst>
          </p:cNvPr>
          <p:cNvGrpSpPr/>
          <p:nvPr/>
        </p:nvGrpSpPr>
        <p:grpSpPr>
          <a:xfrm>
            <a:off x="4441066" y="1840552"/>
            <a:ext cx="1876586" cy="1948241"/>
            <a:chOff x="4441066" y="1840552"/>
            <a:chExt cx="1876586" cy="1948241"/>
          </a:xfrm>
        </p:grpSpPr>
        <p:cxnSp>
          <p:nvCxnSpPr>
            <p:cNvPr id="50" name="Straight Arrow Connector 49">
              <a:extLst>
                <a:ext uri="{FF2B5EF4-FFF2-40B4-BE49-F238E27FC236}">
                  <a16:creationId xmlns:a16="http://schemas.microsoft.com/office/drawing/2014/main" id="{76883C94-E4C2-A144-A10A-3A5013FD88E1}"/>
                </a:ext>
              </a:extLst>
            </p:cNvPr>
            <p:cNvCxnSpPr>
              <a:cxnSpLocks/>
            </p:cNvCxnSpPr>
            <p:nvPr/>
          </p:nvCxnSpPr>
          <p:spPr>
            <a:xfrm flipV="1">
              <a:off x="4471409" y="1840552"/>
              <a:ext cx="1441440" cy="19089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CDA5180-FD92-D842-9D5C-7B0634615025}"/>
                </a:ext>
              </a:extLst>
            </p:cNvPr>
            <p:cNvCxnSpPr>
              <a:cxnSpLocks/>
            </p:cNvCxnSpPr>
            <p:nvPr/>
          </p:nvCxnSpPr>
          <p:spPr>
            <a:xfrm flipV="1">
              <a:off x="4441066" y="2338500"/>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015824-FEE5-B64A-923F-DF5C9D9FF48F}"/>
                </a:ext>
              </a:extLst>
            </p:cNvPr>
            <p:cNvCxnSpPr>
              <a:cxnSpLocks/>
            </p:cNvCxnSpPr>
            <p:nvPr/>
          </p:nvCxnSpPr>
          <p:spPr>
            <a:xfrm flipV="1">
              <a:off x="4472062" y="3076686"/>
              <a:ext cx="1822255" cy="681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4258F5F-506C-314A-A1E2-843C088EAB76}"/>
              </a:ext>
            </a:extLst>
          </p:cNvPr>
          <p:cNvGrpSpPr/>
          <p:nvPr/>
        </p:nvGrpSpPr>
        <p:grpSpPr>
          <a:xfrm flipV="1">
            <a:off x="4417731" y="1815595"/>
            <a:ext cx="1899921" cy="1986965"/>
            <a:chOff x="1857214" y="1962520"/>
            <a:chExt cx="1899921" cy="1986965"/>
          </a:xfrm>
        </p:grpSpPr>
        <p:cxnSp>
          <p:nvCxnSpPr>
            <p:cNvPr id="53" name="Straight Arrow Connector 52">
              <a:extLst>
                <a:ext uri="{FF2B5EF4-FFF2-40B4-BE49-F238E27FC236}">
                  <a16:creationId xmlns:a16="http://schemas.microsoft.com/office/drawing/2014/main" id="{A8BEC197-9937-8048-8D50-56301B88F552}"/>
                </a:ext>
              </a:extLst>
            </p:cNvPr>
            <p:cNvCxnSpPr>
              <a:cxnSpLocks/>
            </p:cNvCxnSpPr>
            <p:nvPr/>
          </p:nvCxnSpPr>
          <p:spPr>
            <a:xfrm flipV="1">
              <a:off x="1887557" y="1962520"/>
              <a:ext cx="1576976" cy="194767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153F2B-93FB-3F49-9068-3495DDD38884}"/>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C8130A-C7C6-9E42-AD5D-27A37BB97EB2}"/>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222C46BA-F811-1346-9B23-819A8C8AC29F}"/>
              </a:ext>
            </a:extLst>
          </p:cNvPr>
          <p:cNvSpPr/>
          <p:nvPr/>
        </p:nvSpPr>
        <p:spPr>
          <a:xfrm>
            <a:off x="5967870" y="2770796"/>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C3CEDF56-9741-6248-AA44-8CF9277BFEDE}"/>
              </a:ext>
            </a:extLst>
          </p:cNvPr>
          <p:cNvGrpSpPr/>
          <p:nvPr/>
        </p:nvGrpSpPr>
        <p:grpSpPr>
          <a:xfrm>
            <a:off x="6312750" y="2343877"/>
            <a:ext cx="859362" cy="1440214"/>
            <a:chOff x="6312750" y="2343877"/>
            <a:chExt cx="859362" cy="1440214"/>
          </a:xfrm>
        </p:grpSpPr>
        <p:cxnSp>
          <p:nvCxnSpPr>
            <p:cNvPr id="60" name="Straight Arrow Connector 59">
              <a:extLst>
                <a:ext uri="{FF2B5EF4-FFF2-40B4-BE49-F238E27FC236}">
                  <a16:creationId xmlns:a16="http://schemas.microsoft.com/office/drawing/2014/main" id="{60053D91-36AF-FE47-9F80-89F2761C5C69}"/>
                </a:ext>
              </a:extLst>
            </p:cNvPr>
            <p:cNvCxnSpPr>
              <a:cxnSpLocks/>
            </p:cNvCxnSpPr>
            <p:nvPr/>
          </p:nvCxnSpPr>
          <p:spPr>
            <a:xfrm>
              <a:off x="6313060" y="2343877"/>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14A7F3-DF50-4343-A587-860AD69C7A50}"/>
                </a:ext>
              </a:extLst>
            </p:cNvPr>
            <p:cNvCxnSpPr>
              <a:cxnSpLocks/>
            </p:cNvCxnSpPr>
            <p:nvPr/>
          </p:nvCxnSpPr>
          <p:spPr>
            <a:xfrm>
              <a:off x="6312750" y="2523373"/>
              <a:ext cx="766034" cy="126071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65D23FA3-7379-054C-927E-EFFC9501BECC}"/>
              </a:ext>
            </a:extLst>
          </p:cNvPr>
          <p:cNvGrpSpPr/>
          <p:nvPr/>
        </p:nvGrpSpPr>
        <p:grpSpPr>
          <a:xfrm>
            <a:off x="6283840" y="1829213"/>
            <a:ext cx="875929" cy="1429326"/>
            <a:chOff x="6283840" y="1829213"/>
            <a:chExt cx="875929" cy="1429326"/>
          </a:xfrm>
        </p:grpSpPr>
        <p:cxnSp>
          <p:nvCxnSpPr>
            <p:cNvPr id="66" name="Straight Arrow Connector 65">
              <a:extLst>
                <a:ext uri="{FF2B5EF4-FFF2-40B4-BE49-F238E27FC236}">
                  <a16:creationId xmlns:a16="http://schemas.microsoft.com/office/drawing/2014/main" id="{48DC3E3E-CE57-1645-81E2-B5347AE82380}"/>
                </a:ext>
              </a:extLst>
            </p:cNvPr>
            <p:cNvCxnSpPr>
              <a:cxnSpLocks/>
            </p:cNvCxnSpPr>
            <p:nvPr/>
          </p:nvCxnSpPr>
          <p:spPr>
            <a:xfrm flipV="1">
              <a:off x="6300717" y="1829213"/>
              <a:ext cx="859052" cy="142932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D4DF04-F567-F84C-980A-9F851A4E8165}"/>
                </a:ext>
              </a:extLst>
            </p:cNvPr>
            <p:cNvCxnSpPr>
              <a:cxnSpLocks/>
            </p:cNvCxnSpPr>
            <p:nvPr/>
          </p:nvCxnSpPr>
          <p:spPr>
            <a:xfrm flipV="1">
              <a:off x="6283840" y="1837069"/>
              <a:ext cx="729120" cy="123294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47AF8A70-71B4-EF41-B2AB-9541AE8CCC69}"/>
              </a:ext>
            </a:extLst>
          </p:cNvPr>
          <p:cNvGrpSpPr/>
          <p:nvPr/>
        </p:nvGrpSpPr>
        <p:grpSpPr>
          <a:xfrm flipV="1">
            <a:off x="6999383" y="1823857"/>
            <a:ext cx="2016629" cy="1964402"/>
            <a:chOff x="1857214" y="1985083"/>
            <a:chExt cx="2016629" cy="1964402"/>
          </a:xfrm>
        </p:grpSpPr>
        <p:cxnSp>
          <p:nvCxnSpPr>
            <p:cNvPr id="71" name="Straight Arrow Connector 70">
              <a:extLst>
                <a:ext uri="{FF2B5EF4-FFF2-40B4-BE49-F238E27FC236}">
                  <a16:creationId xmlns:a16="http://schemas.microsoft.com/office/drawing/2014/main" id="{2C5DF728-57D3-B740-84C0-B521B13DE878}"/>
                </a:ext>
              </a:extLst>
            </p:cNvPr>
            <p:cNvCxnSpPr>
              <a:cxnSpLocks/>
            </p:cNvCxnSpPr>
            <p:nvPr/>
          </p:nvCxnSpPr>
          <p:spPr>
            <a:xfrm flipV="1">
              <a:off x="1887557" y="1985083"/>
              <a:ext cx="1522533" cy="192511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8E2C47-D1D0-7A49-8179-9A853D46208E}"/>
                </a:ext>
              </a:extLst>
            </p:cNvPr>
            <p:cNvCxnSpPr>
              <a:cxnSpLocks/>
            </p:cNvCxnSpPr>
            <p:nvPr/>
          </p:nvCxnSpPr>
          <p:spPr>
            <a:xfrm flipV="1">
              <a:off x="1857214" y="2442456"/>
              <a:ext cx="2016629" cy="150702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45C5734-1076-B248-A809-9282F30CA981}"/>
                </a:ext>
              </a:extLst>
            </p:cNvPr>
            <p:cNvCxnSpPr>
              <a:cxnSpLocks/>
            </p:cNvCxnSpPr>
            <p:nvPr/>
          </p:nvCxnSpPr>
          <p:spPr>
            <a:xfrm flipV="1">
              <a:off x="1888210" y="3195393"/>
              <a:ext cx="1961608" cy="72309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BFA05BB-DF78-AC4C-A89E-085216F3A80A}"/>
              </a:ext>
            </a:extLst>
          </p:cNvPr>
          <p:cNvGrpSpPr/>
          <p:nvPr/>
        </p:nvGrpSpPr>
        <p:grpSpPr>
          <a:xfrm flipV="1">
            <a:off x="7162422" y="1814327"/>
            <a:ext cx="1876586" cy="1979941"/>
            <a:chOff x="1840205" y="1995769"/>
            <a:chExt cx="1876586" cy="1979941"/>
          </a:xfrm>
        </p:grpSpPr>
        <p:cxnSp>
          <p:nvCxnSpPr>
            <p:cNvPr id="75" name="Straight Arrow Connector 74">
              <a:extLst>
                <a:ext uri="{FF2B5EF4-FFF2-40B4-BE49-F238E27FC236}">
                  <a16:creationId xmlns:a16="http://schemas.microsoft.com/office/drawing/2014/main" id="{A836EBE0-FB1E-814F-850F-4B0DFF3F1EC5}"/>
                </a:ext>
              </a:extLst>
            </p:cNvPr>
            <p:cNvCxnSpPr>
              <a:cxnSpLocks/>
            </p:cNvCxnSpPr>
            <p:nvPr/>
          </p:nvCxnSpPr>
          <p:spPr>
            <a:xfrm flipV="1">
              <a:off x="1887557" y="1995769"/>
              <a:ext cx="1521347" cy="191442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4AD2E4-4A4D-6E47-B464-CB17EA21CF9A}"/>
                </a:ext>
              </a:extLst>
            </p:cNvPr>
            <p:cNvCxnSpPr>
              <a:cxnSpLocks/>
            </p:cNvCxnSpPr>
            <p:nvPr/>
          </p:nvCxnSpPr>
          <p:spPr>
            <a:xfrm flipV="1">
              <a:off x="1840205" y="2525417"/>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B52A27C-FDC6-AD47-BB50-5A3888C4E1F3}"/>
                </a:ext>
              </a:extLst>
            </p:cNvPr>
            <p:cNvCxnSpPr>
              <a:cxnSpLocks/>
            </p:cNvCxnSpPr>
            <p:nvPr/>
          </p:nvCxnSpPr>
          <p:spPr>
            <a:xfrm flipV="1">
              <a:off x="1888210" y="3253700"/>
              <a:ext cx="1817302" cy="66478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F2D8ABA-7783-8944-A076-76A9E6C448FD}"/>
              </a:ext>
            </a:extLst>
          </p:cNvPr>
          <p:cNvGrpSpPr/>
          <p:nvPr/>
        </p:nvGrpSpPr>
        <p:grpSpPr>
          <a:xfrm>
            <a:off x="7054404" y="1824490"/>
            <a:ext cx="1967138" cy="1975401"/>
            <a:chOff x="1857214" y="1974085"/>
            <a:chExt cx="1967138" cy="1975401"/>
          </a:xfrm>
        </p:grpSpPr>
        <p:cxnSp>
          <p:nvCxnSpPr>
            <p:cNvPr id="79" name="Straight Arrow Connector 78">
              <a:extLst>
                <a:ext uri="{FF2B5EF4-FFF2-40B4-BE49-F238E27FC236}">
                  <a16:creationId xmlns:a16="http://schemas.microsoft.com/office/drawing/2014/main" id="{4CF06682-402C-C247-98E6-FF4C0177CD08}"/>
                </a:ext>
              </a:extLst>
            </p:cNvPr>
            <p:cNvCxnSpPr>
              <a:cxnSpLocks/>
            </p:cNvCxnSpPr>
            <p:nvPr/>
          </p:nvCxnSpPr>
          <p:spPr>
            <a:xfrm flipV="1">
              <a:off x="1887557" y="1974085"/>
              <a:ext cx="1575645" cy="1936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B4BC09A-2A61-B14C-8DA8-E4A79BF71B85}"/>
                </a:ext>
              </a:extLst>
            </p:cNvPr>
            <p:cNvCxnSpPr>
              <a:cxnSpLocks/>
            </p:cNvCxnSpPr>
            <p:nvPr/>
          </p:nvCxnSpPr>
          <p:spPr>
            <a:xfrm flipV="1">
              <a:off x="1857214" y="2435596"/>
              <a:ext cx="1937583" cy="151389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A012A9E-09A0-EF41-86F0-C0870978E72B}"/>
                </a:ext>
              </a:extLst>
            </p:cNvPr>
            <p:cNvCxnSpPr>
              <a:cxnSpLocks/>
            </p:cNvCxnSpPr>
            <p:nvPr/>
          </p:nvCxnSpPr>
          <p:spPr>
            <a:xfrm flipV="1">
              <a:off x="1888210" y="3214985"/>
              <a:ext cx="1936142" cy="70350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D342393-A6BC-8342-A94A-57365E265BDC}"/>
              </a:ext>
            </a:extLst>
          </p:cNvPr>
          <p:cNvGrpSpPr/>
          <p:nvPr/>
        </p:nvGrpSpPr>
        <p:grpSpPr>
          <a:xfrm>
            <a:off x="7143036" y="1849649"/>
            <a:ext cx="1899921" cy="1952911"/>
            <a:chOff x="1857214" y="1996574"/>
            <a:chExt cx="1899921" cy="1952911"/>
          </a:xfrm>
        </p:grpSpPr>
        <p:cxnSp>
          <p:nvCxnSpPr>
            <p:cNvPr id="83" name="Straight Arrow Connector 82">
              <a:extLst>
                <a:ext uri="{FF2B5EF4-FFF2-40B4-BE49-F238E27FC236}">
                  <a16:creationId xmlns:a16="http://schemas.microsoft.com/office/drawing/2014/main" id="{93E09DD4-5CE9-994C-9277-9B5B397B7E2F}"/>
                </a:ext>
              </a:extLst>
            </p:cNvPr>
            <p:cNvCxnSpPr>
              <a:cxnSpLocks/>
            </p:cNvCxnSpPr>
            <p:nvPr/>
          </p:nvCxnSpPr>
          <p:spPr>
            <a:xfrm flipV="1">
              <a:off x="1887557" y="1996574"/>
              <a:ext cx="1595404" cy="191362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56F0959-2806-8D47-A528-03B4D2E831F3}"/>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E17FF6F-9CFF-E54A-AF8C-5A1AFC8F388E}"/>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D1B6A7DF-BC9E-7849-B135-A67173C84402}"/>
              </a:ext>
            </a:extLst>
          </p:cNvPr>
          <p:cNvSpPr/>
          <p:nvPr/>
        </p:nvSpPr>
        <p:spPr>
          <a:xfrm>
            <a:off x="8698054" y="276870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7ED83E24-2983-A74F-83BE-68BC71FD8446}"/>
              </a:ext>
            </a:extLst>
          </p:cNvPr>
          <p:cNvGrpSpPr/>
          <p:nvPr/>
        </p:nvGrpSpPr>
        <p:grpSpPr>
          <a:xfrm>
            <a:off x="8980026" y="2286001"/>
            <a:ext cx="927087" cy="1515439"/>
            <a:chOff x="8980026" y="2286001"/>
            <a:chExt cx="927087" cy="1515439"/>
          </a:xfrm>
        </p:grpSpPr>
        <p:cxnSp>
          <p:nvCxnSpPr>
            <p:cNvPr id="99" name="Straight Arrow Connector 98">
              <a:extLst>
                <a:ext uri="{FF2B5EF4-FFF2-40B4-BE49-F238E27FC236}">
                  <a16:creationId xmlns:a16="http://schemas.microsoft.com/office/drawing/2014/main" id="{5B87A7D4-A2EE-FC4D-97B9-D746506663CE}"/>
                </a:ext>
              </a:extLst>
            </p:cNvPr>
            <p:cNvCxnSpPr>
              <a:cxnSpLocks/>
            </p:cNvCxnSpPr>
            <p:nvPr/>
          </p:nvCxnSpPr>
          <p:spPr>
            <a:xfrm>
              <a:off x="9016012" y="2353816"/>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572FAE4-5DA0-AE4D-9466-5F9F5423D2FD}"/>
                </a:ext>
              </a:extLst>
            </p:cNvPr>
            <p:cNvCxnSpPr>
              <a:cxnSpLocks/>
            </p:cNvCxnSpPr>
            <p:nvPr/>
          </p:nvCxnSpPr>
          <p:spPr>
            <a:xfrm>
              <a:off x="8997950" y="2286001"/>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5944D9A-9A78-204C-B24C-439153313E15}"/>
                </a:ext>
              </a:extLst>
            </p:cNvPr>
            <p:cNvCxnSpPr>
              <a:cxnSpLocks/>
            </p:cNvCxnSpPr>
            <p:nvPr/>
          </p:nvCxnSpPr>
          <p:spPr>
            <a:xfrm>
              <a:off x="9019035" y="253598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904813D-3948-884A-9A42-FF0E97DC46E9}"/>
                </a:ext>
              </a:extLst>
            </p:cNvPr>
            <p:cNvCxnSpPr>
              <a:cxnSpLocks/>
            </p:cNvCxnSpPr>
            <p:nvPr/>
          </p:nvCxnSpPr>
          <p:spPr>
            <a:xfrm>
              <a:off x="8980026" y="2577371"/>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BDDFB2-A7DA-4442-A7AA-B17D51781E69}"/>
              </a:ext>
            </a:extLst>
          </p:cNvPr>
          <p:cNvGrpSpPr/>
          <p:nvPr/>
        </p:nvGrpSpPr>
        <p:grpSpPr>
          <a:xfrm>
            <a:off x="9013174" y="1839078"/>
            <a:ext cx="909163" cy="1498141"/>
            <a:chOff x="9013174" y="1839078"/>
            <a:chExt cx="909163" cy="1498141"/>
          </a:xfrm>
        </p:grpSpPr>
        <p:cxnSp>
          <p:nvCxnSpPr>
            <p:cNvPr id="106" name="Straight Arrow Connector 105">
              <a:extLst>
                <a:ext uri="{FF2B5EF4-FFF2-40B4-BE49-F238E27FC236}">
                  <a16:creationId xmlns:a16="http://schemas.microsoft.com/office/drawing/2014/main" id="{D8713C91-39D3-B848-A6BA-9ABD1A1F33F3}"/>
                </a:ext>
              </a:extLst>
            </p:cNvPr>
            <p:cNvCxnSpPr>
              <a:cxnSpLocks/>
            </p:cNvCxnSpPr>
            <p:nvPr/>
          </p:nvCxnSpPr>
          <p:spPr>
            <a:xfrm flipV="1">
              <a:off x="9030567" y="1843565"/>
              <a:ext cx="862225" cy="141497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4FFD2F8A-07CC-8548-9B29-FEF485E776E4}"/>
                </a:ext>
              </a:extLst>
            </p:cNvPr>
            <p:cNvCxnSpPr>
              <a:cxnSpLocks/>
            </p:cNvCxnSpPr>
            <p:nvPr/>
          </p:nvCxnSpPr>
          <p:spPr>
            <a:xfrm flipV="1">
              <a:off x="9013174" y="1846566"/>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8035DBF-CA76-DB46-B677-78218293743E}"/>
                </a:ext>
              </a:extLst>
            </p:cNvPr>
            <p:cNvCxnSpPr>
              <a:cxnSpLocks/>
            </p:cNvCxnSpPr>
            <p:nvPr/>
          </p:nvCxnSpPr>
          <p:spPr>
            <a:xfrm flipV="1">
              <a:off x="9043060" y="183907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B7D725D-E3B6-EF4A-AC3D-E340AEF56071}"/>
                </a:ext>
              </a:extLst>
            </p:cNvPr>
            <p:cNvCxnSpPr>
              <a:cxnSpLocks/>
            </p:cNvCxnSpPr>
            <p:nvPr/>
          </p:nvCxnSpPr>
          <p:spPr>
            <a:xfrm flipV="1">
              <a:off x="9014232" y="1847869"/>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8C6425BE-682D-FB43-9C66-85BA86449F7B}"/>
              </a:ext>
            </a:extLst>
          </p:cNvPr>
          <p:cNvGrpSpPr/>
          <p:nvPr/>
        </p:nvGrpSpPr>
        <p:grpSpPr>
          <a:xfrm>
            <a:off x="875491" y="1818660"/>
            <a:ext cx="859666" cy="1977893"/>
            <a:chOff x="875491" y="1818660"/>
            <a:chExt cx="859666" cy="1977893"/>
          </a:xfrm>
        </p:grpSpPr>
        <p:cxnSp>
          <p:nvCxnSpPr>
            <p:cNvPr id="27" name="Straight Arrow Connector 26">
              <a:extLst>
                <a:ext uri="{FF2B5EF4-FFF2-40B4-BE49-F238E27FC236}">
                  <a16:creationId xmlns:a16="http://schemas.microsoft.com/office/drawing/2014/main" id="{5F6862AD-11CA-334C-A490-1DA49CF86552}"/>
                </a:ext>
              </a:extLst>
            </p:cNvPr>
            <p:cNvCxnSpPr>
              <a:cxnSpLocks/>
              <a:stCxn id="25" idx="2"/>
            </p:cNvCxnSpPr>
            <p:nvPr/>
          </p:nvCxnSpPr>
          <p:spPr>
            <a:xfrm>
              <a:off x="875491" y="1863537"/>
              <a:ext cx="859666" cy="193301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A5A806D-B43E-D447-9233-78288D374549}"/>
                </a:ext>
              </a:extLst>
            </p:cNvPr>
            <p:cNvSpPr txBox="1"/>
            <p:nvPr/>
          </p:nvSpPr>
          <p:spPr>
            <a:xfrm rot="3937205">
              <a:off x="478716" y="2527759"/>
              <a:ext cx="1725975" cy="307777"/>
            </a:xfrm>
            <a:prstGeom prst="rect">
              <a:avLst/>
            </a:prstGeom>
            <a:noFill/>
          </p:spPr>
          <p:txBody>
            <a:bodyPr wrap="square" rtlCol="0">
              <a:spAutoFit/>
            </a:bodyPr>
            <a:lstStyle/>
            <a:p>
              <a:r>
                <a:rPr lang="en-US" sz="1400" dirty="0">
                  <a:solidFill>
                    <a:srgbClr val="0E42FF"/>
                  </a:solidFill>
                </a:rPr>
                <a:t>~300 eV</a:t>
              </a:r>
            </a:p>
          </p:txBody>
        </p:sp>
      </p:grpSp>
      <p:grpSp>
        <p:nvGrpSpPr>
          <p:cNvPr id="122" name="Group 121">
            <a:extLst>
              <a:ext uri="{FF2B5EF4-FFF2-40B4-BE49-F238E27FC236}">
                <a16:creationId xmlns:a16="http://schemas.microsoft.com/office/drawing/2014/main" id="{F655C5C7-38CB-0C44-8346-9111B92CF05A}"/>
              </a:ext>
            </a:extLst>
          </p:cNvPr>
          <p:cNvGrpSpPr/>
          <p:nvPr/>
        </p:nvGrpSpPr>
        <p:grpSpPr>
          <a:xfrm>
            <a:off x="2068544" y="2049657"/>
            <a:ext cx="1772715" cy="1725975"/>
            <a:chOff x="2068544" y="2049657"/>
            <a:chExt cx="1772715" cy="1725975"/>
          </a:xfrm>
        </p:grpSpPr>
        <p:sp>
          <p:nvSpPr>
            <p:cNvPr id="119" name="TextBox 118">
              <a:extLst>
                <a:ext uri="{FF2B5EF4-FFF2-40B4-BE49-F238E27FC236}">
                  <a16:creationId xmlns:a16="http://schemas.microsoft.com/office/drawing/2014/main" id="{A771515D-07F9-1A4F-8435-BE1F7BA5A043}"/>
                </a:ext>
              </a:extLst>
            </p:cNvPr>
            <p:cNvSpPr txBox="1"/>
            <p:nvPr/>
          </p:nvSpPr>
          <p:spPr>
            <a:xfrm rot="18519412">
              <a:off x="1440231" y="2758756"/>
              <a:ext cx="1725975" cy="307777"/>
            </a:xfrm>
            <a:prstGeom prst="rect">
              <a:avLst/>
            </a:prstGeom>
            <a:noFill/>
          </p:spPr>
          <p:txBody>
            <a:bodyPr wrap="square" rtlCol="0">
              <a:spAutoFit/>
            </a:bodyPr>
            <a:lstStyle/>
            <a:p>
              <a:r>
                <a:rPr lang="en-US" sz="1400" dirty="0">
                  <a:solidFill>
                    <a:srgbClr val="0E42FF"/>
                  </a:solidFill>
                </a:rPr>
                <a:t>~50 eV</a:t>
              </a:r>
            </a:p>
          </p:txBody>
        </p:sp>
        <p:sp>
          <p:nvSpPr>
            <p:cNvPr id="120" name="TextBox 119">
              <a:extLst>
                <a:ext uri="{FF2B5EF4-FFF2-40B4-BE49-F238E27FC236}">
                  <a16:creationId xmlns:a16="http://schemas.microsoft.com/office/drawing/2014/main" id="{5B6E22F8-2B68-BB46-874B-2A4833F98FDF}"/>
                </a:ext>
              </a:extLst>
            </p:cNvPr>
            <p:cNvSpPr txBox="1"/>
            <p:nvPr/>
          </p:nvSpPr>
          <p:spPr>
            <a:xfrm rot="19315386">
              <a:off x="2068544" y="2584854"/>
              <a:ext cx="1725975" cy="307777"/>
            </a:xfrm>
            <a:prstGeom prst="rect">
              <a:avLst/>
            </a:prstGeom>
            <a:noFill/>
          </p:spPr>
          <p:txBody>
            <a:bodyPr wrap="square" rtlCol="0">
              <a:spAutoFit/>
            </a:bodyPr>
            <a:lstStyle/>
            <a:p>
              <a:r>
                <a:rPr lang="en-US" sz="1400" dirty="0">
                  <a:solidFill>
                    <a:srgbClr val="0E42FF"/>
                  </a:solidFill>
                </a:rPr>
                <a:t>~10 eV</a:t>
              </a:r>
            </a:p>
          </p:txBody>
        </p:sp>
        <p:sp>
          <p:nvSpPr>
            <p:cNvPr id="121" name="TextBox 120">
              <a:extLst>
                <a:ext uri="{FF2B5EF4-FFF2-40B4-BE49-F238E27FC236}">
                  <a16:creationId xmlns:a16="http://schemas.microsoft.com/office/drawing/2014/main" id="{7396A3A8-8538-C849-80B9-FC11E5BE93F6}"/>
                </a:ext>
              </a:extLst>
            </p:cNvPr>
            <p:cNvSpPr txBox="1"/>
            <p:nvPr/>
          </p:nvSpPr>
          <p:spPr>
            <a:xfrm rot="20539554">
              <a:off x="2115284" y="3115729"/>
              <a:ext cx="1725975" cy="307777"/>
            </a:xfrm>
            <a:prstGeom prst="rect">
              <a:avLst/>
            </a:prstGeom>
            <a:noFill/>
          </p:spPr>
          <p:txBody>
            <a:bodyPr wrap="square" rtlCol="0">
              <a:spAutoFit/>
            </a:bodyPr>
            <a:lstStyle/>
            <a:p>
              <a:r>
                <a:rPr lang="en-US" sz="1400" dirty="0">
                  <a:solidFill>
                    <a:srgbClr val="0E42FF"/>
                  </a:solidFill>
                </a:rPr>
                <a:t>~5 eV</a:t>
              </a:r>
            </a:p>
          </p:txBody>
        </p:sp>
      </p:grpSp>
      <p:grpSp>
        <p:nvGrpSpPr>
          <p:cNvPr id="135" name="Group 134">
            <a:extLst>
              <a:ext uri="{FF2B5EF4-FFF2-40B4-BE49-F238E27FC236}">
                <a16:creationId xmlns:a16="http://schemas.microsoft.com/office/drawing/2014/main" id="{D10C8615-2674-D14B-BF45-98D8ADEB6670}"/>
              </a:ext>
            </a:extLst>
          </p:cNvPr>
          <p:cNvGrpSpPr/>
          <p:nvPr/>
        </p:nvGrpSpPr>
        <p:grpSpPr>
          <a:xfrm>
            <a:off x="12503" y="1340317"/>
            <a:ext cx="1725975" cy="1425056"/>
            <a:chOff x="12503" y="1340317"/>
            <a:chExt cx="1725975" cy="1425056"/>
          </a:xfrm>
        </p:grpSpPr>
        <p:sp>
          <p:nvSpPr>
            <p:cNvPr id="25" name="TextBox 24">
              <a:extLst>
                <a:ext uri="{FF2B5EF4-FFF2-40B4-BE49-F238E27FC236}">
                  <a16:creationId xmlns:a16="http://schemas.microsoft.com/office/drawing/2014/main" id="{11C8D991-55D7-4D47-87F2-6A5D09572545}"/>
                </a:ext>
              </a:extLst>
            </p:cNvPr>
            <p:cNvSpPr txBox="1"/>
            <p:nvPr/>
          </p:nvSpPr>
          <p:spPr>
            <a:xfrm>
              <a:off x="12503" y="1340317"/>
              <a:ext cx="1725975" cy="523220"/>
            </a:xfrm>
            <a:prstGeom prst="rect">
              <a:avLst/>
            </a:prstGeom>
            <a:noFill/>
          </p:spPr>
          <p:txBody>
            <a:bodyPr wrap="square" rtlCol="0">
              <a:spAutoFit/>
            </a:bodyPr>
            <a:lstStyle/>
            <a:p>
              <a:r>
                <a:rPr lang="en-US" sz="1400" dirty="0">
                  <a:solidFill>
                    <a:srgbClr val="0E42FF"/>
                  </a:solidFill>
                </a:rPr>
                <a:t>Seed electron</a:t>
              </a:r>
            </a:p>
            <a:p>
              <a:r>
                <a:rPr lang="en-US" sz="1400" dirty="0">
                  <a:solidFill>
                    <a:srgbClr val="0E42FF"/>
                  </a:solidFill>
                </a:rPr>
                <a:t>(e.g. photoemission)</a:t>
              </a:r>
            </a:p>
          </p:txBody>
        </p:sp>
        <p:sp>
          <p:nvSpPr>
            <p:cNvPr id="126" name="Freeform 125">
              <a:extLst>
                <a:ext uri="{FF2B5EF4-FFF2-40B4-BE49-F238E27FC236}">
                  <a16:creationId xmlns:a16="http://schemas.microsoft.com/office/drawing/2014/main" id="{4C3FEB11-09E5-334A-A15A-8C7A1BAB7929}"/>
                </a:ext>
              </a:extLst>
            </p:cNvPr>
            <p:cNvSpPr/>
            <p:nvPr/>
          </p:nvSpPr>
          <p:spPr>
            <a:xfrm>
              <a:off x="666106" y="1860200"/>
              <a:ext cx="215268" cy="905173"/>
            </a:xfrm>
            <a:custGeom>
              <a:avLst/>
              <a:gdLst>
                <a:gd name="connsiteX0" fmla="*/ 491703 w 1896757"/>
                <a:gd name="connsiteY0" fmla="*/ 2297151 h 2297151"/>
                <a:gd name="connsiteX1" fmla="*/ 357889 w 1896757"/>
                <a:gd name="connsiteY1" fmla="*/ 2141034 h 2297151"/>
                <a:gd name="connsiteX2" fmla="*/ 8484 w 1896757"/>
                <a:gd name="connsiteY2" fmla="*/ 1702420 h 2297151"/>
                <a:gd name="connsiteX3" fmla="*/ 751898 w 1896757"/>
                <a:gd name="connsiteY3" fmla="*/ 1843669 h 2297151"/>
                <a:gd name="connsiteX4" fmla="*/ 417362 w 1896757"/>
                <a:gd name="connsiteY4" fmla="*/ 1367883 h 2297151"/>
                <a:gd name="connsiteX5" fmla="*/ 1004659 w 1896757"/>
                <a:gd name="connsiteY5" fmla="*/ 1501698 h 2297151"/>
                <a:gd name="connsiteX6" fmla="*/ 789069 w 1896757"/>
                <a:gd name="connsiteY6" fmla="*/ 988742 h 2297151"/>
                <a:gd name="connsiteX7" fmla="*/ 1302025 w 1896757"/>
                <a:gd name="connsiteY7" fmla="*/ 1033347 h 2297151"/>
                <a:gd name="connsiteX8" fmla="*/ 1242552 w 1896757"/>
                <a:gd name="connsiteY8" fmla="*/ 706244 h 2297151"/>
                <a:gd name="connsiteX9" fmla="*/ 1629128 w 1896757"/>
                <a:gd name="connsiteY9" fmla="*/ 334537 h 2297151"/>
                <a:gd name="connsiteX10" fmla="*/ 1896757 w 1896757"/>
                <a:gd name="connsiteY10" fmla="*/ 0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757" h="2297151">
                  <a:moveTo>
                    <a:pt x="491703" y="2297151"/>
                  </a:moveTo>
                  <a:cubicBezTo>
                    <a:pt x="465064" y="2268653"/>
                    <a:pt x="438425" y="2240156"/>
                    <a:pt x="357889" y="2141034"/>
                  </a:cubicBezTo>
                  <a:cubicBezTo>
                    <a:pt x="277353" y="2041912"/>
                    <a:pt x="-57184" y="1751981"/>
                    <a:pt x="8484" y="1702420"/>
                  </a:cubicBezTo>
                  <a:cubicBezTo>
                    <a:pt x="74152" y="1652859"/>
                    <a:pt x="683752" y="1899425"/>
                    <a:pt x="751898" y="1843669"/>
                  </a:cubicBezTo>
                  <a:cubicBezTo>
                    <a:pt x="820044" y="1787913"/>
                    <a:pt x="375235" y="1424878"/>
                    <a:pt x="417362" y="1367883"/>
                  </a:cubicBezTo>
                  <a:cubicBezTo>
                    <a:pt x="459489" y="1310888"/>
                    <a:pt x="942708" y="1564888"/>
                    <a:pt x="1004659" y="1501698"/>
                  </a:cubicBezTo>
                  <a:cubicBezTo>
                    <a:pt x="1066610" y="1438508"/>
                    <a:pt x="739508" y="1066800"/>
                    <a:pt x="789069" y="988742"/>
                  </a:cubicBezTo>
                  <a:cubicBezTo>
                    <a:pt x="838630" y="910683"/>
                    <a:pt x="1226445" y="1080430"/>
                    <a:pt x="1302025" y="1033347"/>
                  </a:cubicBezTo>
                  <a:cubicBezTo>
                    <a:pt x="1377605" y="986264"/>
                    <a:pt x="1188035" y="822712"/>
                    <a:pt x="1242552" y="706244"/>
                  </a:cubicBezTo>
                  <a:cubicBezTo>
                    <a:pt x="1297069" y="589776"/>
                    <a:pt x="1520094" y="452244"/>
                    <a:pt x="1629128" y="334537"/>
                  </a:cubicBezTo>
                  <a:cubicBezTo>
                    <a:pt x="1738162" y="216830"/>
                    <a:pt x="1817459" y="108415"/>
                    <a:pt x="1896757" y="0"/>
                  </a:cubicBezTo>
                </a:path>
              </a:pathLst>
            </a:custGeom>
            <a:noFill/>
            <a:ln>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28732C5C-3EC6-064D-9360-9D836C03B091}"/>
              </a:ext>
            </a:extLst>
          </p:cNvPr>
          <p:cNvCxnSpPr>
            <a:cxnSpLocks/>
          </p:cNvCxnSpPr>
          <p:nvPr/>
        </p:nvCxnSpPr>
        <p:spPr>
          <a:xfrm>
            <a:off x="336673" y="3962473"/>
            <a:ext cx="11416553" cy="13649"/>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BCDE69D-CC9B-A749-89DD-C7D7240C1A1B}"/>
              </a:ext>
            </a:extLst>
          </p:cNvPr>
          <p:cNvSpPr txBox="1"/>
          <p:nvPr/>
        </p:nvSpPr>
        <p:spPr>
          <a:xfrm>
            <a:off x="11514463" y="3982147"/>
            <a:ext cx="677537" cy="307777"/>
          </a:xfrm>
          <a:prstGeom prst="rect">
            <a:avLst/>
          </a:prstGeom>
          <a:noFill/>
        </p:spPr>
        <p:txBody>
          <a:bodyPr wrap="square" rtlCol="0">
            <a:spAutoFit/>
          </a:bodyPr>
          <a:lstStyle/>
          <a:p>
            <a:r>
              <a:rPr lang="en-US" sz="1400" dirty="0"/>
              <a:t>time</a:t>
            </a:r>
          </a:p>
        </p:txBody>
      </p:sp>
      <p:grpSp>
        <p:nvGrpSpPr>
          <p:cNvPr id="136" name="Group 135">
            <a:extLst>
              <a:ext uri="{FF2B5EF4-FFF2-40B4-BE49-F238E27FC236}">
                <a16:creationId xmlns:a16="http://schemas.microsoft.com/office/drawing/2014/main" id="{BA64A4F8-733F-994B-A808-3767E462CE09}"/>
              </a:ext>
            </a:extLst>
          </p:cNvPr>
          <p:cNvGrpSpPr/>
          <p:nvPr/>
        </p:nvGrpSpPr>
        <p:grpSpPr>
          <a:xfrm>
            <a:off x="875491" y="3912349"/>
            <a:ext cx="2595630" cy="307777"/>
            <a:chOff x="875491" y="3912349"/>
            <a:chExt cx="2595630" cy="307777"/>
          </a:xfrm>
        </p:grpSpPr>
        <p:cxnSp>
          <p:nvCxnSpPr>
            <p:cNvPr id="133" name="Straight Arrow Connector 132">
              <a:extLst>
                <a:ext uri="{FF2B5EF4-FFF2-40B4-BE49-F238E27FC236}">
                  <a16:creationId xmlns:a16="http://schemas.microsoft.com/office/drawing/2014/main" id="{CB4F2507-F64C-B64E-BD5F-D036A2C2C0DC}"/>
                </a:ext>
              </a:extLst>
            </p:cNvPr>
            <p:cNvCxnSpPr/>
            <p:nvPr/>
          </p:nvCxnSpPr>
          <p:spPr>
            <a:xfrm>
              <a:off x="875491" y="3971573"/>
              <a:ext cx="2595630"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DF9CE77-17F3-4742-9235-8B20C51D7F99}"/>
                </a:ext>
              </a:extLst>
            </p:cNvPr>
            <p:cNvSpPr txBox="1"/>
            <p:nvPr/>
          </p:nvSpPr>
          <p:spPr>
            <a:xfrm>
              <a:off x="1965570" y="3912349"/>
              <a:ext cx="1355074" cy="307777"/>
            </a:xfrm>
            <a:prstGeom prst="rect">
              <a:avLst/>
            </a:prstGeom>
            <a:noFill/>
          </p:spPr>
          <p:txBody>
            <a:bodyPr wrap="square" rtlCol="0">
              <a:spAutoFit/>
            </a:bodyPr>
            <a:lstStyle/>
            <a:p>
              <a:r>
                <a:rPr lang="en-US" sz="1400" dirty="0">
                  <a:solidFill>
                    <a:srgbClr val="FF0000"/>
                  </a:solidFill>
                </a:rPr>
                <a:t>25 ns</a:t>
              </a:r>
            </a:p>
          </p:txBody>
        </p:sp>
      </p:grpSp>
      <p:grpSp>
        <p:nvGrpSpPr>
          <p:cNvPr id="291" name="Group 290">
            <a:extLst>
              <a:ext uri="{FF2B5EF4-FFF2-40B4-BE49-F238E27FC236}">
                <a16:creationId xmlns:a16="http://schemas.microsoft.com/office/drawing/2014/main" id="{3EA23B8D-BAD8-9349-A6DA-0D92E4B5DEDF}"/>
              </a:ext>
            </a:extLst>
          </p:cNvPr>
          <p:cNvGrpSpPr/>
          <p:nvPr/>
        </p:nvGrpSpPr>
        <p:grpSpPr>
          <a:xfrm>
            <a:off x="2933145" y="4308256"/>
            <a:ext cx="2242457" cy="2231998"/>
            <a:chOff x="6848320" y="3857590"/>
            <a:chExt cx="2242457" cy="2231998"/>
          </a:xfrm>
        </p:grpSpPr>
        <p:grpSp>
          <p:nvGrpSpPr>
            <p:cNvPr id="292" name="Group 291">
              <a:extLst>
                <a:ext uri="{FF2B5EF4-FFF2-40B4-BE49-F238E27FC236}">
                  <a16:creationId xmlns:a16="http://schemas.microsoft.com/office/drawing/2014/main" id="{F8A67D22-C26A-D24A-B02F-184BE5784A26}"/>
                </a:ext>
              </a:extLst>
            </p:cNvPr>
            <p:cNvGrpSpPr/>
            <p:nvPr/>
          </p:nvGrpSpPr>
          <p:grpSpPr>
            <a:xfrm>
              <a:off x="6848320" y="3857590"/>
              <a:ext cx="2242457" cy="2231998"/>
              <a:chOff x="6848320" y="3857590"/>
              <a:chExt cx="2242457" cy="2231998"/>
            </a:xfrm>
          </p:grpSpPr>
          <p:sp>
            <p:nvSpPr>
              <p:cNvPr id="294" name="Oval 293">
                <a:extLst>
                  <a:ext uri="{FF2B5EF4-FFF2-40B4-BE49-F238E27FC236}">
                    <a16:creationId xmlns:a16="http://schemas.microsoft.com/office/drawing/2014/main" id="{CBD3AD5F-9A20-CA46-AC69-82378BE9A91D}"/>
                  </a:ext>
                </a:extLst>
              </p:cNvPr>
              <p:cNvSpPr>
                <a:spLocks noChangeAspect="1"/>
              </p:cNvSpPr>
              <p:nvPr/>
            </p:nvSpPr>
            <p:spPr>
              <a:xfrm>
                <a:off x="6848320" y="3857590"/>
                <a:ext cx="2242457" cy="2231998"/>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0F261D64-640A-BA47-8188-68F1FF748063}"/>
                  </a:ext>
                </a:extLst>
              </p:cNvPr>
              <p:cNvSpPr>
                <a:spLocks noChangeAspect="1"/>
              </p:cNvSpPr>
              <p:nvPr/>
            </p:nvSpPr>
            <p:spPr>
              <a:xfrm>
                <a:off x="8058737" y="4726673"/>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0DA15E4-2027-C34C-BAA5-F0FE60812B17}"/>
                  </a:ext>
                </a:extLst>
              </p:cNvPr>
              <p:cNvSpPr>
                <a:spLocks noChangeAspect="1"/>
              </p:cNvSpPr>
              <p:nvPr/>
            </p:nvSpPr>
            <p:spPr>
              <a:xfrm>
                <a:off x="7971446" y="4457297"/>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A0AB6935-2975-BD42-BD45-3C7856A998E5}"/>
                  </a:ext>
                </a:extLst>
              </p:cNvPr>
              <p:cNvSpPr>
                <a:spLocks noChangeAspect="1"/>
              </p:cNvSpPr>
              <p:nvPr/>
            </p:nvSpPr>
            <p:spPr>
              <a:xfrm>
                <a:off x="8408104" y="4726673"/>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FEB2CAD3-F1C0-F241-B014-EAFD0AFF531F}"/>
                  </a:ext>
                </a:extLst>
              </p:cNvPr>
              <p:cNvSpPr>
                <a:spLocks noChangeAspect="1"/>
              </p:cNvSpPr>
              <p:nvPr/>
            </p:nvSpPr>
            <p:spPr>
              <a:xfrm>
                <a:off x="7519410" y="5110131"/>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564C943C-E2CA-F54F-82CB-6AB0B5AAD4C8}"/>
                  </a:ext>
                </a:extLst>
              </p:cNvPr>
              <p:cNvSpPr>
                <a:spLocks noChangeAspect="1"/>
              </p:cNvSpPr>
              <p:nvPr/>
            </p:nvSpPr>
            <p:spPr>
              <a:xfrm>
                <a:off x="7773546" y="4775589"/>
                <a:ext cx="392004" cy="396000"/>
              </a:xfrm>
              <a:prstGeom prst="ellipse">
                <a:avLst/>
              </a:prstGeom>
              <a:gradFill flip="none" rotWithShape="1">
                <a:gsLst>
                  <a:gs pos="38000">
                    <a:srgbClr val="FF5B5B"/>
                  </a:gs>
                  <a:gs pos="20000">
                    <a:srgbClr val="FF3030"/>
                  </a:gs>
                  <a:gs pos="0">
                    <a:srgbClr val="FF0000"/>
                  </a:gs>
                  <a:gs pos="10000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TextBox 299">
                <a:extLst>
                  <a:ext uri="{FF2B5EF4-FFF2-40B4-BE49-F238E27FC236}">
                    <a16:creationId xmlns:a16="http://schemas.microsoft.com/office/drawing/2014/main" id="{AEB9E4C8-2413-784C-BEE2-282B1ECA14BF}"/>
                  </a:ext>
                </a:extLst>
              </p:cNvPr>
              <p:cNvSpPr txBox="1"/>
              <p:nvPr/>
            </p:nvSpPr>
            <p:spPr>
              <a:xfrm>
                <a:off x="8131243" y="4863812"/>
                <a:ext cx="598241" cy="307777"/>
              </a:xfrm>
              <a:prstGeom prst="rect">
                <a:avLst/>
              </a:prstGeom>
              <a:noFill/>
            </p:spPr>
            <p:txBody>
              <a:bodyPr wrap="none" rtlCol="0">
                <a:spAutoFit/>
              </a:bodyPr>
              <a:lstStyle/>
              <a:p>
                <a:r>
                  <a:rPr lang="en-US" sz="1400" dirty="0">
                    <a:solidFill>
                      <a:srgbClr val="FF0000"/>
                    </a:solidFill>
                  </a:rPr>
                  <a:t>beam</a:t>
                </a:r>
              </a:p>
            </p:txBody>
          </p:sp>
          <p:sp>
            <p:nvSpPr>
              <p:cNvPr id="301" name="Oval 300">
                <a:extLst>
                  <a:ext uri="{FF2B5EF4-FFF2-40B4-BE49-F238E27FC236}">
                    <a16:creationId xmlns:a16="http://schemas.microsoft.com/office/drawing/2014/main" id="{2273096B-07A4-6246-A6FA-F2FB8BDBBE4A}"/>
                  </a:ext>
                </a:extLst>
              </p:cNvPr>
              <p:cNvSpPr>
                <a:spLocks noChangeAspect="1"/>
              </p:cNvSpPr>
              <p:nvPr/>
            </p:nvSpPr>
            <p:spPr>
              <a:xfrm>
                <a:off x="7650665" y="4667956"/>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86A63C2-967F-F04F-A93A-3915A2F31E83}"/>
                  </a:ext>
                </a:extLst>
              </p:cNvPr>
              <p:cNvSpPr>
                <a:spLocks noChangeAspect="1"/>
              </p:cNvSpPr>
              <p:nvPr/>
            </p:nvSpPr>
            <p:spPr>
              <a:xfrm rot="14805094">
                <a:off x="8283934" y="521584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EDE28D88-8F14-1148-B6F7-7A1D6918A371}"/>
                  </a:ext>
                </a:extLst>
              </p:cNvPr>
              <p:cNvSpPr>
                <a:spLocks noChangeAspect="1"/>
              </p:cNvSpPr>
              <p:nvPr/>
            </p:nvSpPr>
            <p:spPr>
              <a:xfrm rot="14805094">
                <a:off x="8142926" y="5441477"/>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37BE1C42-CC49-B749-ACA2-342F5D93C312}"/>
                  </a:ext>
                </a:extLst>
              </p:cNvPr>
              <p:cNvSpPr>
                <a:spLocks noChangeAspect="1"/>
              </p:cNvSpPr>
              <p:nvPr/>
            </p:nvSpPr>
            <p:spPr>
              <a:xfrm>
                <a:off x="7720091" y="5511484"/>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D55E170C-B7C0-5940-BF9C-9155B72A1012}"/>
                  </a:ext>
                </a:extLst>
              </p:cNvPr>
              <p:cNvSpPr>
                <a:spLocks noChangeAspect="1"/>
              </p:cNvSpPr>
              <p:nvPr/>
            </p:nvSpPr>
            <p:spPr>
              <a:xfrm>
                <a:off x="7636336" y="526984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98587A00-DF55-D94C-8FE9-02DAF0CF64AF}"/>
                  </a:ext>
                </a:extLst>
              </p:cNvPr>
              <p:cNvSpPr>
                <a:spLocks noChangeAspect="1"/>
              </p:cNvSpPr>
              <p:nvPr/>
            </p:nvSpPr>
            <p:spPr>
              <a:xfrm>
                <a:off x="7971446" y="530735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944C2547-D0AB-BB46-A455-3997C4FF9B9D}"/>
                  </a:ext>
                </a:extLst>
              </p:cNvPr>
              <p:cNvSpPr>
                <a:spLocks noChangeAspect="1"/>
              </p:cNvSpPr>
              <p:nvPr/>
            </p:nvSpPr>
            <p:spPr>
              <a:xfrm>
                <a:off x="7803065" y="4820356"/>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30214539-9D17-1644-8E34-55E4DEDD8BFE}"/>
                  </a:ext>
                </a:extLst>
              </p:cNvPr>
              <p:cNvSpPr>
                <a:spLocks noChangeAspect="1"/>
              </p:cNvSpPr>
              <p:nvPr/>
            </p:nvSpPr>
            <p:spPr>
              <a:xfrm>
                <a:off x="7778628" y="5110131"/>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9ABBA61D-4E5D-6647-9BC1-A85CC23792A3}"/>
                  </a:ext>
                </a:extLst>
              </p:cNvPr>
              <p:cNvSpPr>
                <a:spLocks noChangeAspect="1"/>
              </p:cNvSpPr>
              <p:nvPr/>
            </p:nvSpPr>
            <p:spPr>
              <a:xfrm>
                <a:off x="7773546" y="4512879"/>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B843B46-48EF-3A41-926D-C6F463F92FB0}"/>
                  </a:ext>
                </a:extLst>
              </p:cNvPr>
              <p:cNvSpPr>
                <a:spLocks noChangeAspect="1"/>
              </p:cNvSpPr>
              <p:nvPr/>
            </p:nvSpPr>
            <p:spPr>
              <a:xfrm>
                <a:off x="7613181" y="4881313"/>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A28A8754-9100-464B-9667-7787C57D10B8}"/>
                  </a:ext>
                </a:extLst>
              </p:cNvPr>
              <p:cNvSpPr>
                <a:spLocks noChangeAspect="1"/>
              </p:cNvSpPr>
              <p:nvPr/>
            </p:nvSpPr>
            <p:spPr>
              <a:xfrm>
                <a:off x="8266674" y="4599076"/>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00D8BFE1-039C-C449-9F26-31A4059303D2}"/>
                  </a:ext>
                </a:extLst>
              </p:cNvPr>
              <p:cNvSpPr>
                <a:spLocks noChangeAspect="1"/>
              </p:cNvSpPr>
              <p:nvPr/>
            </p:nvSpPr>
            <p:spPr>
              <a:xfrm>
                <a:off x="8461559" y="5188789"/>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49535B06-41C2-A044-B2FB-A94F517BC1F9}"/>
                  </a:ext>
                </a:extLst>
              </p:cNvPr>
              <p:cNvSpPr>
                <a:spLocks noChangeAspect="1"/>
              </p:cNvSpPr>
              <p:nvPr/>
            </p:nvSpPr>
            <p:spPr>
              <a:xfrm>
                <a:off x="8098815" y="5079334"/>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41BF2BD1-066B-AD4C-BCBB-F0AD140DADF8}"/>
                  </a:ext>
                </a:extLst>
              </p:cNvPr>
              <p:cNvSpPr>
                <a:spLocks noChangeAspect="1"/>
              </p:cNvSpPr>
              <p:nvPr/>
            </p:nvSpPr>
            <p:spPr>
              <a:xfrm>
                <a:off x="7412500" y="4755812"/>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F583D49-A94A-7E46-9D7E-673935F4DAD9}"/>
                  </a:ext>
                </a:extLst>
              </p:cNvPr>
              <p:cNvSpPr>
                <a:spLocks noChangeAspect="1"/>
              </p:cNvSpPr>
              <p:nvPr/>
            </p:nvSpPr>
            <p:spPr>
              <a:xfrm>
                <a:off x="7305352" y="4963556"/>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F9BC3ACB-AE8B-7446-A73A-E1A2402FB41E}"/>
                  </a:ext>
                </a:extLst>
              </p:cNvPr>
              <p:cNvSpPr>
                <a:spLocks noChangeAspect="1"/>
              </p:cNvSpPr>
              <p:nvPr/>
            </p:nvSpPr>
            <p:spPr>
              <a:xfrm>
                <a:off x="7425663" y="5312923"/>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10B48E82-7218-0346-B6C3-83EF466B9675}"/>
                  </a:ext>
                </a:extLst>
              </p:cNvPr>
              <p:cNvSpPr>
                <a:spLocks noChangeAspect="1"/>
              </p:cNvSpPr>
              <p:nvPr/>
            </p:nvSpPr>
            <p:spPr>
              <a:xfrm>
                <a:off x="8320129" y="4349297"/>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6A2D801B-21EE-5F41-80C0-55E1E211050D}"/>
                  </a:ext>
                </a:extLst>
              </p:cNvPr>
              <p:cNvSpPr>
                <a:spLocks noChangeAspect="1"/>
              </p:cNvSpPr>
              <p:nvPr/>
            </p:nvSpPr>
            <p:spPr>
              <a:xfrm>
                <a:off x="7479118" y="4295297"/>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DF8259FF-8610-204D-A11E-D164C4FCB33C}"/>
                  </a:ext>
                </a:extLst>
              </p:cNvPr>
              <p:cNvSpPr>
                <a:spLocks noChangeAspect="1"/>
              </p:cNvSpPr>
              <p:nvPr/>
            </p:nvSpPr>
            <p:spPr>
              <a:xfrm>
                <a:off x="7937572" y="426795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AA84365C-7182-8747-B4A8-0CDF1248E387}"/>
                  </a:ext>
                </a:extLst>
              </p:cNvPr>
              <p:cNvSpPr>
                <a:spLocks noChangeAspect="1"/>
              </p:cNvSpPr>
              <p:nvPr/>
            </p:nvSpPr>
            <p:spPr>
              <a:xfrm>
                <a:off x="7206942" y="4613956"/>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47ABC5F3-190F-974A-9FB0-B37557496DE7}"/>
                  </a:ext>
                </a:extLst>
              </p:cNvPr>
              <p:cNvSpPr>
                <a:spLocks noChangeAspect="1"/>
              </p:cNvSpPr>
              <p:nvPr/>
            </p:nvSpPr>
            <p:spPr>
              <a:xfrm>
                <a:off x="8125724" y="5728097"/>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7C2771C8-6608-0244-8C0D-CE283679BB34}"/>
                  </a:ext>
                </a:extLst>
              </p:cNvPr>
              <p:cNvSpPr>
                <a:spLocks noChangeAspect="1"/>
              </p:cNvSpPr>
              <p:nvPr/>
            </p:nvSpPr>
            <p:spPr>
              <a:xfrm>
                <a:off x="7206942" y="5673484"/>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5B21681C-B212-C043-8803-2BE35D13E134}"/>
                  </a:ext>
                </a:extLst>
              </p:cNvPr>
              <p:cNvSpPr>
                <a:spLocks noChangeAspect="1"/>
              </p:cNvSpPr>
              <p:nvPr/>
            </p:nvSpPr>
            <p:spPr>
              <a:xfrm>
                <a:off x="8577144" y="5619484"/>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8A24B65E-5A0E-1648-B5E6-D8C6E615ABDB}"/>
                  </a:ext>
                </a:extLst>
              </p:cNvPr>
              <p:cNvSpPr>
                <a:spLocks noChangeAspect="1"/>
              </p:cNvSpPr>
              <p:nvPr/>
            </p:nvSpPr>
            <p:spPr>
              <a:xfrm>
                <a:off x="8838138" y="4904341"/>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A6601CFF-CEAF-B740-8823-262E1572A15B}"/>
                  </a:ext>
                </a:extLst>
              </p:cNvPr>
              <p:cNvSpPr>
                <a:spLocks noChangeAspect="1"/>
              </p:cNvSpPr>
              <p:nvPr/>
            </p:nvSpPr>
            <p:spPr>
              <a:xfrm>
                <a:off x="8179179" y="4001542"/>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4C12239B-6AD9-3E49-97A0-94B4407623B5}"/>
                  </a:ext>
                </a:extLst>
              </p:cNvPr>
              <p:cNvSpPr>
                <a:spLocks noChangeAspect="1"/>
              </p:cNvSpPr>
              <p:nvPr/>
            </p:nvSpPr>
            <p:spPr>
              <a:xfrm>
                <a:off x="7029238" y="528627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3019F576-31F2-F347-8E86-93828F8C7C14}"/>
                  </a:ext>
                </a:extLst>
              </p:cNvPr>
              <p:cNvSpPr>
                <a:spLocks noChangeAspect="1"/>
              </p:cNvSpPr>
              <p:nvPr/>
            </p:nvSpPr>
            <p:spPr>
              <a:xfrm>
                <a:off x="7318753" y="4109542"/>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5EB7F180-6C63-4241-B6A3-541454CD9B3D}"/>
                  </a:ext>
                </a:extLst>
              </p:cNvPr>
              <p:cNvSpPr>
                <a:spLocks noChangeAspect="1"/>
              </p:cNvSpPr>
              <p:nvPr/>
            </p:nvSpPr>
            <p:spPr>
              <a:xfrm>
                <a:off x="7803065" y="5271887"/>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1B28BAD6-4899-A643-8B48-8F5BCF55E016}"/>
                  </a:ext>
                </a:extLst>
              </p:cNvPr>
              <p:cNvSpPr>
                <a:spLocks noChangeAspect="1"/>
              </p:cNvSpPr>
              <p:nvPr/>
            </p:nvSpPr>
            <p:spPr>
              <a:xfrm>
                <a:off x="8232634" y="4806611"/>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A12C0F8-C151-6748-9D29-C2FAD3BA7A16}"/>
                  </a:ext>
                </a:extLst>
              </p:cNvPr>
              <p:cNvSpPr>
                <a:spLocks noChangeAspect="1"/>
              </p:cNvSpPr>
              <p:nvPr/>
            </p:nvSpPr>
            <p:spPr>
              <a:xfrm>
                <a:off x="7913820" y="4599076"/>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9F9F8F3-D878-CD46-BFE1-BE10B26D0D17}"/>
                  </a:ext>
                </a:extLst>
              </p:cNvPr>
              <p:cNvSpPr>
                <a:spLocks noChangeAspect="1"/>
              </p:cNvSpPr>
              <p:nvPr/>
            </p:nvSpPr>
            <p:spPr>
              <a:xfrm>
                <a:off x="8143427" y="442035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DC57229A-F664-A244-9E66-05C0646E9ACA}"/>
                  </a:ext>
                </a:extLst>
              </p:cNvPr>
              <p:cNvSpPr>
                <a:spLocks noChangeAspect="1"/>
              </p:cNvSpPr>
              <p:nvPr/>
            </p:nvSpPr>
            <p:spPr>
              <a:xfrm>
                <a:off x="7559726" y="4514311"/>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3" name="Picture 292" descr="latex-image-1.pdf">
              <a:extLst>
                <a:ext uri="{FF2B5EF4-FFF2-40B4-BE49-F238E27FC236}">
                  <a16:creationId xmlns:a16="http://schemas.microsoft.com/office/drawing/2014/main" id="{55EEF32B-E615-E841-A19D-8E0A3E565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5255" y="3992912"/>
              <a:ext cx="278541" cy="224630"/>
            </a:xfrm>
            <a:prstGeom prst="rect">
              <a:avLst/>
            </a:prstGeom>
          </p:spPr>
        </p:pic>
      </p:grpSp>
      <p:sp>
        <p:nvSpPr>
          <p:cNvPr id="3" name="TextBox 2">
            <a:extLst>
              <a:ext uri="{FF2B5EF4-FFF2-40B4-BE49-F238E27FC236}">
                <a16:creationId xmlns:a16="http://schemas.microsoft.com/office/drawing/2014/main" id="{9CEB8109-3DD2-C633-EAF6-6699680A6FEF}"/>
              </a:ext>
            </a:extLst>
          </p:cNvPr>
          <p:cNvSpPr txBox="1"/>
          <p:nvPr/>
        </p:nvSpPr>
        <p:spPr>
          <a:xfrm>
            <a:off x="383742" y="3473788"/>
            <a:ext cx="1725975" cy="307777"/>
          </a:xfrm>
          <a:prstGeom prst="rect">
            <a:avLst/>
          </a:prstGeom>
          <a:noFill/>
        </p:spPr>
        <p:txBody>
          <a:bodyPr wrap="square" rtlCol="0">
            <a:spAutoFit/>
          </a:bodyPr>
          <a:lstStyle/>
          <a:p>
            <a:r>
              <a:rPr lang="en-US" sz="1400" dirty="0">
                <a:solidFill>
                  <a:srgbClr val="0E42FF"/>
                </a:solidFill>
              </a:rPr>
              <a:t>SEY (or </a:t>
            </a:r>
            <a:r>
              <a:rPr lang="en-US" sz="1400" dirty="0" err="1">
                <a:solidFill>
                  <a:srgbClr val="0E42FF"/>
                </a:solidFill>
                <a:latin typeface="Symbol" pitchFamily="2" charset="2"/>
              </a:rPr>
              <a:t>d</a:t>
            </a:r>
            <a:r>
              <a:rPr lang="en-US" sz="1400" baseline="-25000" dirty="0" err="1">
                <a:solidFill>
                  <a:srgbClr val="0E42FF"/>
                </a:solidFill>
              </a:rPr>
              <a:t>max</a:t>
            </a:r>
            <a:r>
              <a:rPr lang="en-US" sz="1400" dirty="0">
                <a:solidFill>
                  <a:srgbClr val="0E42FF"/>
                </a:solidFill>
              </a:rPr>
              <a:t>) &gt; 1</a:t>
            </a:r>
          </a:p>
        </p:txBody>
      </p:sp>
    </p:spTree>
    <p:extLst>
      <p:ext uri="{BB962C8B-B14F-4D97-AF65-F5344CB8AC3E}">
        <p14:creationId xmlns:p14="http://schemas.microsoft.com/office/powerpoint/2010/main" val="419652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Beam induced scrubbing</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b="1" dirty="0"/>
              <a:t>But there is a silver lining …</a:t>
            </a:r>
            <a:endParaRPr lang="en-US" dirty="0"/>
          </a:p>
          <a:p>
            <a:pPr lvl="1"/>
            <a:r>
              <a:rPr lang="en-US" dirty="0"/>
              <a:t>The SEY of a surface is known to decrease under </a:t>
            </a:r>
            <a:br>
              <a:rPr lang="en-US" dirty="0"/>
            </a:br>
            <a:r>
              <a:rPr lang="en-US" dirty="0"/>
              <a:t>electron bombardment (scrubbing)</a:t>
            </a:r>
          </a:p>
          <a:p>
            <a:pPr lvl="1"/>
            <a:r>
              <a:rPr lang="en-US" dirty="0"/>
              <a:t>Running an accelerator with electron cloud will</a:t>
            </a:r>
            <a:br>
              <a:rPr lang="en-US" dirty="0"/>
            </a:br>
            <a:r>
              <a:rPr lang="en-US" dirty="0"/>
              <a:t>then gradually reduce the electron cloud itself </a:t>
            </a:r>
          </a:p>
          <a:p>
            <a:pPr lvl="1"/>
            <a:endParaRPr lang="en-US" dirty="0"/>
          </a:p>
          <a:p>
            <a:pPr lvl="1"/>
            <a:endParaRPr lang="en-US" dirty="0"/>
          </a:p>
          <a:p>
            <a:pPr lvl="1"/>
            <a:endParaRPr lang="en-US" dirty="0"/>
          </a:p>
          <a:p>
            <a:pPr lvl="1"/>
            <a:endParaRPr lang="en-US" dirty="0"/>
          </a:p>
          <a:p>
            <a:pPr lvl="1"/>
            <a:endParaRPr lang="en-US" dirty="0"/>
          </a:p>
          <a:p>
            <a:pPr lvl="1"/>
            <a:r>
              <a:rPr lang="en-US" dirty="0"/>
              <a:t>E-cloud eventually ‘turns off’ if we can scrub to an </a:t>
            </a:r>
            <a:br>
              <a:rPr lang="en-US" dirty="0"/>
            </a:br>
            <a:r>
              <a:rPr lang="en-US" dirty="0"/>
              <a:t>SEY below the threshold value</a:t>
            </a:r>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13</a:t>
            </a:fld>
            <a:endParaRPr lang="en-US"/>
          </a:p>
        </p:txBody>
      </p:sp>
      <p:grpSp>
        <p:nvGrpSpPr>
          <p:cNvPr id="12" name="Group 11">
            <a:extLst>
              <a:ext uri="{FF2B5EF4-FFF2-40B4-BE49-F238E27FC236}">
                <a16:creationId xmlns:a16="http://schemas.microsoft.com/office/drawing/2014/main" id="{4234465E-652F-F64F-9B21-7C5987DDB89A}"/>
              </a:ext>
            </a:extLst>
          </p:cNvPr>
          <p:cNvGrpSpPr/>
          <p:nvPr/>
        </p:nvGrpSpPr>
        <p:grpSpPr>
          <a:xfrm>
            <a:off x="7247965" y="1888409"/>
            <a:ext cx="4321612" cy="3290176"/>
            <a:chOff x="7323644" y="1308718"/>
            <a:chExt cx="3890951" cy="2818458"/>
          </a:xfrm>
        </p:grpSpPr>
        <p:pic>
          <p:nvPicPr>
            <p:cNvPr id="10" name="Picture 9">
              <a:extLst>
                <a:ext uri="{FF2B5EF4-FFF2-40B4-BE49-F238E27FC236}">
                  <a16:creationId xmlns:a16="http://schemas.microsoft.com/office/drawing/2014/main" id="{97203C04-FC13-A74F-A86F-AD2B87B9B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3644" y="1308718"/>
              <a:ext cx="3890951" cy="2818458"/>
            </a:xfrm>
            <a:prstGeom prst="rect">
              <a:avLst/>
            </a:prstGeom>
          </p:spPr>
        </p:pic>
        <p:sp>
          <p:nvSpPr>
            <p:cNvPr id="11" name="TextBox 10">
              <a:extLst>
                <a:ext uri="{FF2B5EF4-FFF2-40B4-BE49-F238E27FC236}">
                  <a16:creationId xmlns:a16="http://schemas.microsoft.com/office/drawing/2014/main" id="{45E3D027-D0D7-A948-9072-43AC5042351F}"/>
                </a:ext>
              </a:extLst>
            </p:cNvPr>
            <p:cNvSpPr txBox="1"/>
            <p:nvPr/>
          </p:nvSpPr>
          <p:spPr>
            <a:xfrm>
              <a:off x="8301480" y="1358153"/>
              <a:ext cx="2837793" cy="523220"/>
            </a:xfrm>
            <a:prstGeom prst="rect">
              <a:avLst/>
            </a:prstGeom>
            <a:noFill/>
          </p:spPr>
          <p:txBody>
            <a:bodyPr wrap="square" rtlCol="0">
              <a:spAutoFit/>
            </a:bodyPr>
            <a:lstStyle/>
            <a:p>
              <a:pPr algn="r"/>
              <a:r>
                <a:rPr lang="en-CH" sz="1400" dirty="0">
                  <a:solidFill>
                    <a:schemeClr val="tx2"/>
                  </a:solidFill>
                </a:rPr>
                <a:t>SEY reduction on copper surface by e</a:t>
              </a:r>
              <a:r>
                <a:rPr lang="en-CH" sz="1400" baseline="30000" dirty="0">
                  <a:solidFill>
                    <a:schemeClr val="tx2"/>
                  </a:solidFill>
                </a:rPr>
                <a:t>-</a:t>
              </a:r>
              <a:r>
                <a:rPr lang="en-CH" sz="1400" dirty="0">
                  <a:solidFill>
                    <a:schemeClr val="tx2"/>
                  </a:solidFill>
                </a:rPr>
                <a:t> bombardment (lab. experiment) </a:t>
              </a:r>
            </a:p>
          </p:txBody>
        </p:sp>
      </p:grpSp>
      <p:grpSp>
        <p:nvGrpSpPr>
          <p:cNvPr id="15" name="Group 14">
            <a:extLst>
              <a:ext uri="{FF2B5EF4-FFF2-40B4-BE49-F238E27FC236}">
                <a16:creationId xmlns:a16="http://schemas.microsoft.com/office/drawing/2014/main" id="{827CB1E0-1A67-A34C-A9C3-16CC3A43409F}"/>
              </a:ext>
            </a:extLst>
          </p:cNvPr>
          <p:cNvGrpSpPr/>
          <p:nvPr/>
        </p:nvGrpSpPr>
        <p:grpSpPr>
          <a:xfrm>
            <a:off x="2357718" y="3070992"/>
            <a:ext cx="3626224" cy="1303572"/>
            <a:chOff x="2357718" y="3070992"/>
            <a:chExt cx="3626224" cy="1303572"/>
          </a:xfrm>
        </p:grpSpPr>
        <p:sp>
          <p:nvSpPr>
            <p:cNvPr id="13" name="Down Arrow 12">
              <a:extLst>
                <a:ext uri="{FF2B5EF4-FFF2-40B4-BE49-F238E27FC236}">
                  <a16:creationId xmlns:a16="http://schemas.microsoft.com/office/drawing/2014/main" id="{E304A196-765F-7749-92F3-AEDA5D096971}"/>
                </a:ext>
              </a:extLst>
            </p:cNvPr>
            <p:cNvSpPr/>
            <p:nvPr/>
          </p:nvSpPr>
          <p:spPr>
            <a:xfrm>
              <a:off x="3726942" y="3070992"/>
              <a:ext cx="650209" cy="761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801A81-8BF8-D340-B812-3B1AFB5E0E52}"/>
                </a:ext>
              </a:extLst>
            </p:cNvPr>
            <p:cNvSpPr txBox="1"/>
            <p:nvPr/>
          </p:nvSpPr>
          <p:spPr>
            <a:xfrm>
              <a:off x="2357718" y="3912899"/>
              <a:ext cx="3626224" cy="461665"/>
            </a:xfrm>
            <a:prstGeom prst="rect">
              <a:avLst/>
            </a:prstGeom>
            <a:noFill/>
          </p:spPr>
          <p:txBody>
            <a:bodyPr wrap="square" rtlCol="0">
              <a:spAutoFit/>
            </a:bodyPr>
            <a:lstStyle/>
            <a:p>
              <a:r>
                <a:rPr lang="en-US" sz="2400" b="1" dirty="0"/>
                <a:t>Beam induced scrubbing</a:t>
              </a:r>
            </a:p>
          </p:txBody>
        </p:sp>
      </p:grpSp>
    </p:spTree>
    <p:extLst>
      <p:ext uri="{BB962C8B-B14F-4D97-AF65-F5344CB8AC3E}">
        <p14:creationId xmlns:p14="http://schemas.microsoft.com/office/powerpoint/2010/main" val="24010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D60-69BE-0C02-BDB1-1FF3DFC105AD}"/>
              </a:ext>
            </a:extLst>
          </p:cNvPr>
          <p:cNvSpPr>
            <a:spLocks noGrp="1"/>
          </p:cNvSpPr>
          <p:nvPr>
            <p:ph type="title"/>
          </p:nvPr>
        </p:nvSpPr>
        <p:spPr/>
        <p:txBody>
          <a:bodyPr/>
          <a:lstStyle/>
          <a:p>
            <a:r>
              <a:rPr lang="en-US" dirty="0"/>
              <a:t>Beam induced scrubbing</a:t>
            </a:r>
          </a:p>
        </p:txBody>
      </p:sp>
      <p:sp>
        <p:nvSpPr>
          <p:cNvPr id="3" name="Content Placeholder 2">
            <a:extLst>
              <a:ext uri="{FF2B5EF4-FFF2-40B4-BE49-F238E27FC236}">
                <a16:creationId xmlns:a16="http://schemas.microsoft.com/office/drawing/2014/main" id="{2F686A71-730D-D21C-DF62-074F6429ED9F}"/>
              </a:ext>
            </a:extLst>
          </p:cNvPr>
          <p:cNvSpPr>
            <a:spLocks noGrp="1"/>
          </p:cNvSpPr>
          <p:nvPr>
            <p:ph idx="1"/>
          </p:nvPr>
        </p:nvSpPr>
        <p:spPr>
          <a:xfrm>
            <a:off x="838200" y="1513114"/>
            <a:ext cx="5552321" cy="4663849"/>
          </a:xfrm>
        </p:spPr>
        <p:txBody>
          <a:bodyPr/>
          <a:lstStyle/>
          <a:p>
            <a:r>
              <a:rPr lang="en-US" dirty="0"/>
              <a:t>Beam-induced scrubbing is different from lab scrubbing</a:t>
            </a:r>
          </a:p>
          <a:p>
            <a:pPr lvl="1"/>
            <a:r>
              <a:rPr lang="en-US" dirty="0"/>
              <a:t>Beam needs to be stabilized to guarantee a good electron flux over a long time</a:t>
            </a:r>
          </a:p>
          <a:p>
            <a:pPr lvl="1"/>
            <a:r>
              <a:rPr lang="en-US" dirty="0"/>
              <a:t>It becomes even slower while it progresses, due to the decrease of the electron flux as the SEY decreases</a:t>
            </a:r>
          </a:p>
          <a:p>
            <a:endParaRPr lang="en-US" dirty="0"/>
          </a:p>
          <a:p>
            <a:endParaRPr lang="en-US" dirty="0"/>
          </a:p>
        </p:txBody>
      </p:sp>
      <p:sp>
        <p:nvSpPr>
          <p:cNvPr id="4" name="Date Placeholder 3">
            <a:extLst>
              <a:ext uri="{FF2B5EF4-FFF2-40B4-BE49-F238E27FC236}">
                <a16:creationId xmlns:a16="http://schemas.microsoft.com/office/drawing/2014/main" id="{2CEEA2D9-83F4-79C1-27FE-AD640C3803C3}"/>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07EF906-5541-6BC3-9AEA-1427D6B046DD}"/>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B6F5ACFB-8629-2CF5-C3CF-0B63274F1487}"/>
              </a:ext>
            </a:extLst>
          </p:cNvPr>
          <p:cNvSpPr>
            <a:spLocks noGrp="1"/>
          </p:cNvSpPr>
          <p:nvPr>
            <p:ph type="sldNum" sz="quarter" idx="12"/>
          </p:nvPr>
        </p:nvSpPr>
        <p:spPr/>
        <p:txBody>
          <a:bodyPr/>
          <a:lstStyle/>
          <a:p>
            <a:fld id="{43DF83E8-ABC0-E64E-832A-EEAEB9D1F06F}" type="slidenum">
              <a:rPr lang="en-US" smtClean="0"/>
              <a:t>14</a:t>
            </a:fld>
            <a:endParaRPr lang="en-US"/>
          </a:p>
        </p:txBody>
      </p:sp>
      <p:grpSp>
        <p:nvGrpSpPr>
          <p:cNvPr id="12" name="Gruppo 11">
            <a:extLst>
              <a:ext uri="{FF2B5EF4-FFF2-40B4-BE49-F238E27FC236}">
                <a16:creationId xmlns:a16="http://schemas.microsoft.com/office/drawing/2014/main" id="{26512453-7378-5FD8-67C6-76B4211E7375}"/>
              </a:ext>
            </a:extLst>
          </p:cNvPr>
          <p:cNvGrpSpPr>
            <a:grpSpLocks noChangeAspect="1"/>
          </p:cNvGrpSpPr>
          <p:nvPr/>
        </p:nvGrpSpPr>
        <p:grpSpPr>
          <a:xfrm>
            <a:off x="6390521" y="1908680"/>
            <a:ext cx="5668957" cy="4251718"/>
            <a:chOff x="2133600" y="1524000"/>
            <a:chExt cx="5334000" cy="4000500"/>
          </a:xfrm>
        </p:grpSpPr>
        <p:pic>
          <p:nvPicPr>
            <p:cNvPr id="13" name="Picture 2">
              <a:extLst>
                <a:ext uri="{FF2B5EF4-FFF2-40B4-BE49-F238E27FC236}">
                  <a16:creationId xmlns:a16="http://schemas.microsoft.com/office/drawing/2014/main" id="{69D043A8-5FD6-327B-D55B-B33C6264F0F6}"/>
                </a:ext>
              </a:extLst>
            </p:cNvPr>
            <p:cNvPicPr>
              <a:picLocks noChangeAspect="1" noChangeArrowheads="1"/>
            </p:cNvPicPr>
            <p:nvPr/>
          </p:nvPicPr>
          <p:blipFill>
            <a:blip r:embed="rId3" cstate="print"/>
            <a:srcRect/>
            <a:stretch>
              <a:fillRect/>
            </a:stretch>
          </p:blipFill>
          <p:spPr bwMode="auto">
            <a:xfrm>
              <a:off x="2133600" y="1524000"/>
              <a:ext cx="5334000" cy="4000500"/>
            </a:xfrm>
            <a:prstGeom prst="rect">
              <a:avLst/>
            </a:prstGeom>
            <a:noFill/>
            <a:ln w="9525">
              <a:noFill/>
              <a:miter lim="800000"/>
              <a:headEnd/>
              <a:tailEnd/>
            </a:ln>
            <a:effectLst/>
          </p:spPr>
        </p:pic>
        <p:sp>
          <p:nvSpPr>
            <p:cNvPr id="14" name="TextBox 14">
              <a:extLst>
                <a:ext uri="{FF2B5EF4-FFF2-40B4-BE49-F238E27FC236}">
                  <a16:creationId xmlns:a16="http://schemas.microsoft.com/office/drawing/2014/main" id="{3CBDC936-0C0D-F7A1-F090-A482CF7FC723}"/>
                </a:ext>
              </a:extLst>
            </p:cNvPr>
            <p:cNvSpPr txBox="1"/>
            <p:nvPr/>
          </p:nvSpPr>
          <p:spPr>
            <a:xfrm>
              <a:off x="2819400" y="4768653"/>
              <a:ext cx="3599344" cy="318550"/>
            </a:xfrm>
            <a:prstGeom prst="rect">
              <a:avLst/>
            </a:prstGeom>
            <a:noFill/>
            <a:ln>
              <a:noFill/>
            </a:ln>
          </p:spPr>
          <p:txBody>
            <a:bodyPr wrap="square" rtlCol="0">
              <a:spAutoFit/>
            </a:bodyPr>
            <a:lstStyle/>
            <a:p>
              <a:pPr defTabSz="457200"/>
              <a:r>
                <a:rPr lang="en-US" sz="1600" b="1" dirty="0">
                  <a:solidFill>
                    <a:srgbClr val="0055A0"/>
                  </a:solidFill>
                  <a:latin typeface="Arial"/>
                </a:rPr>
                <a:t>LHC dipole magnet beam screen</a:t>
              </a:r>
            </a:p>
          </p:txBody>
        </p:sp>
      </p:grpSp>
      <p:cxnSp>
        <p:nvCxnSpPr>
          <p:cNvPr id="15" name="Straight Arrow Connector 14">
            <a:extLst>
              <a:ext uri="{FF2B5EF4-FFF2-40B4-BE49-F238E27FC236}">
                <a16:creationId xmlns:a16="http://schemas.microsoft.com/office/drawing/2014/main" id="{E2557D5E-3F2B-F8E3-558B-70AA8E495191}"/>
              </a:ext>
            </a:extLst>
          </p:cNvPr>
          <p:cNvCxnSpPr/>
          <p:nvPr/>
        </p:nvCxnSpPr>
        <p:spPr>
          <a:xfrm flipH="1">
            <a:off x="8622118" y="2513950"/>
            <a:ext cx="2134838" cy="540399"/>
          </a:xfrm>
          <a:prstGeom prst="straightConnector1">
            <a:avLst/>
          </a:prstGeom>
          <a:noFill/>
          <a:ln w="19050" cap="flat" cmpd="sng" algn="ctr">
            <a:solidFill>
              <a:srgbClr val="0000FF"/>
            </a:solidFill>
            <a:prstDash val="solid"/>
            <a:tailEnd type="arrow"/>
          </a:ln>
          <a:effectLst/>
        </p:spPr>
      </p:cxnSp>
      <p:cxnSp>
        <p:nvCxnSpPr>
          <p:cNvPr id="16" name="Straight Connector 15">
            <a:extLst>
              <a:ext uri="{FF2B5EF4-FFF2-40B4-BE49-F238E27FC236}">
                <a16:creationId xmlns:a16="http://schemas.microsoft.com/office/drawing/2014/main" id="{023D2216-6B15-6B6A-FEC4-562A9F9DF605}"/>
              </a:ext>
            </a:extLst>
          </p:cNvPr>
          <p:cNvCxnSpPr/>
          <p:nvPr/>
        </p:nvCxnSpPr>
        <p:spPr>
          <a:xfrm flipH="1">
            <a:off x="7374479" y="1990407"/>
            <a:ext cx="1" cy="4064792"/>
          </a:xfrm>
          <a:prstGeom prst="line">
            <a:avLst/>
          </a:prstGeom>
          <a:noFill/>
          <a:ln w="19050" cap="flat" cmpd="sng" algn="ctr">
            <a:solidFill>
              <a:srgbClr val="0055A0">
                <a:lumMod val="75000"/>
              </a:srgbClr>
            </a:solidFill>
            <a:prstDash val="dash"/>
          </a:ln>
          <a:effectLst/>
        </p:spPr>
      </p:cxnSp>
      <p:sp>
        <p:nvSpPr>
          <p:cNvPr id="17" name="TextBox 16">
            <a:extLst>
              <a:ext uri="{FF2B5EF4-FFF2-40B4-BE49-F238E27FC236}">
                <a16:creationId xmlns:a16="http://schemas.microsoft.com/office/drawing/2014/main" id="{E167E09B-FD09-C5EA-AED7-B05FF9249BE7}"/>
              </a:ext>
            </a:extLst>
          </p:cNvPr>
          <p:cNvSpPr txBox="1"/>
          <p:nvPr/>
        </p:nvSpPr>
        <p:spPr>
          <a:xfrm>
            <a:off x="7332623" y="1934709"/>
            <a:ext cx="2578990" cy="323165"/>
          </a:xfrm>
          <a:prstGeom prst="rect">
            <a:avLst/>
          </a:prstGeom>
          <a:noFill/>
        </p:spPr>
        <p:txBody>
          <a:bodyPr wrap="square" rtlCol="0">
            <a:spAutoFit/>
          </a:bodyPr>
          <a:lstStyle/>
          <a:p>
            <a:r>
              <a:rPr lang="en-US" sz="1500" dirty="0">
                <a:solidFill>
                  <a:srgbClr val="2E528F"/>
                </a:solidFill>
              </a:rPr>
              <a:t>'Scrubbed’ value from lab</a:t>
            </a:r>
          </a:p>
        </p:txBody>
      </p:sp>
    </p:spTree>
    <p:extLst>
      <p:ext uri="{BB962C8B-B14F-4D97-AF65-F5344CB8AC3E}">
        <p14:creationId xmlns:p14="http://schemas.microsoft.com/office/powerpoint/2010/main" val="428137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F5F7F893-AAAC-5ECA-10CE-12835D67EE56}"/>
              </a:ext>
            </a:extLst>
          </p:cNvPr>
          <p:cNvPicPr>
            <a:picLocks noChangeAspect="1"/>
          </p:cNvPicPr>
          <p:nvPr/>
        </p:nvPicPr>
        <p:blipFill>
          <a:blip r:embed="rId3"/>
          <a:stretch>
            <a:fillRect/>
          </a:stretch>
        </p:blipFill>
        <p:spPr>
          <a:xfrm>
            <a:off x="6611183" y="1724499"/>
            <a:ext cx="4965700" cy="4330700"/>
          </a:xfrm>
          <a:prstGeom prst="rect">
            <a:avLst/>
          </a:prstGeom>
        </p:spPr>
      </p:pic>
      <p:sp>
        <p:nvSpPr>
          <p:cNvPr id="2" name="Title 1">
            <a:extLst>
              <a:ext uri="{FF2B5EF4-FFF2-40B4-BE49-F238E27FC236}">
                <a16:creationId xmlns:a16="http://schemas.microsoft.com/office/drawing/2014/main" id="{42557D60-69BE-0C02-BDB1-1FF3DFC105AD}"/>
              </a:ext>
            </a:extLst>
          </p:cNvPr>
          <p:cNvSpPr>
            <a:spLocks noGrp="1"/>
          </p:cNvSpPr>
          <p:nvPr>
            <p:ph type="title"/>
          </p:nvPr>
        </p:nvSpPr>
        <p:spPr/>
        <p:txBody>
          <a:bodyPr/>
          <a:lstStyle/>
          <a:p>
            <a:r>
              <a:rPr lang="en-US" dirty="0"/>
              <a:t>Beam induced scrubbing</a:t>
            </a:r>
          </a:p>
        </p:txBody>
      </p:sp>
      <p:sp>
        <p:nvSpPr>
          <p:cNvPr id="3" name="Content Placeholder 2">
            <a:extLst>
              <a:ext uri="{FF2B5EF4-FFF2-40B4-BE49-F238E27FC236}">
                <a16:creationId xmlns:a16="http://schemas.microsoft.com/office/drawing/2014/main" id="{2F686A71-730D-D21C-DF62-074F6429ED9F}"/>
              </a:ext>
            </a:extLst>
          </p:cNvPr>
          <p:cNvSpPr>
            <a:spLocks noGrp="1"/>
          </p:cNvSpPr>
          <p:nvPr>
            <p:ph idx="1"/>
          </p:nvPr>
        </p:nvSpPr>
        <p:spPr>
          <a:xfrm>
            <a:off x="838200" y="1513114"/>
            <a:ext cx="5552321" cy="4663849"/>
          </a:xfrm>
        </p:spPr>
        <p:txBody>
          <a:bodyPr/>
          <a:lstStyle/>
          <a:p>
            <a:r>
              <a:rPr lang="en-US" dirty="0"/>
              <a:t>Beam-induced scrubbing is different from lab scrubbing</a:t>
            </a:r>
          </a:p>
          <a:p>
            <a:pPr lvl="1"/>
            <a:r>
              <a:rPr lang="en-US" dirty="0"/>
              <a:t>Beam needs to be stabilized to guarantee a good electron flux over a long time</a:t>
            </a:r>
          </a:p>
          <a:p>
            <a:pPr lvl="1"/>
            <a:r>
              <a:rPr lang="en-US" dirty="0"/>
              <a:t>It becomes even slower while it progresses, due to the decrease of the electron flux as the SEY decreases</a:t>
            </a:r>
          </a:p>
          <a:p>
            <a:endParaRPr lang="en-US" dirty="0"/>
          </a:p>
          <a:p>
            <a:endParaRPr lang="en-US" dirty="0"/>
          </a:p>
        </p:txBody>
      </p:sp>
      <p:sp>
        <p:nvSpPr>
          <p:cNvPr id="4" name="Date Placeholder 3">
            <a:extLst>
              <a:ext uri="{FF2B5EF4-FFF2-40B4-BE49-F238E27FC236}">
                <a16:creationId xmlns:a16="http://schemas.microsoft.com/office/drawing/2014/main" id="{2CEEA2D9-83F4-79C1-27FE-AD640C3803C3}"/>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07EF906-5541-6BC3-9AEA-1427D6B046DD}"/>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B6F5ACFB-8629-2CF5-C3CF-0B63274F1487}"/>
              </a:ext>
            </a:extLst>
          </p:cNvPr>
          <p:cNvSpPr>
            <a:spLocks noGrp="1"/>
          </p:cNvSpPr>
          <p:nvPr>
            <p:ph type="sldNum" sz="quarter" idx="12"/>
          </p:nvPr>
        </p:nvSpPr>
        <p:spPr/>
        <p:txBody>
          <a:bodyPr/>
          <a:lstStyle/>
          <a:p>
            <a:fld id="{43DF83E8-ABC0-E64E-832A-EEAEB9D1F06F}" type="slidenum">
              <a:rPr lang="en-US" smtClean="0"/>
              <a:t>15</a:t>
            </a:fld>
            <a:endParaRPr lang="en-US"/>
          </a:p>
        </p:txBody>
      </p:sp>
      <p:cxnSp>
        <p:nvCxnSpPr>
          <p:cNvPr id="16" name="Straight Connector 15">
            <a:extLst>
              <a:ext uri="{FF2B5EF4-FFF2-40B4-BE49-F238E27FC236}">
                <a16:creationId xmlns:a16="http://schemas.microsoft.com/office/drawing/2014/main" id="{023D2216-6B15-6B6A-FEC4-562A9F9DF605}"/>
              </a:ext>
            </a:extLst>
          </p:cNvPr>
          <p:cNvCxnSpPr/>
          <p:nvPr/>
        </p:nvCxnSpPr>
        <p:spPr>
          <a:xfrm flipH="1">
            <a:off x="8543712" y="1675617"/>
            <a:ext cx="1" cy="4064792"/>
          </a:xfrm>
          <a:prstGeom prst="line">
            <a:avLst/>
          </a:prstGeom>
          <a:noFill/>
          <a:ln w="19050" cap="flat" cmpd="sng" algn="ctr">
            <a:solidFill>
              <a:srgbClr val="0055A0">
                <a:lumMod val="75000"/>
              </a:srgbClr>
            </a:solidFill>
            <a:prstDash val="dash"/>
          </a:ln>
          <a:effectLst/>
        </p:spPr>
      </p:cxnSp>
      <p:sp>
        <p:nvSpPr>
          <p:cNvPr id="17" name="TextBox 16">
            <a:extLst>
              <a:ext uri="{FF2B5EF4-FFF2-40B4-BE49-F238E27FC236}">
                <a16:creationId xmlns:a16="http://schemas.microsoft.com/office/drawing/2014/main" id="{E167E09B-FD09-C5EA-AED7-B05FF9249BE7}"/>
              </a:ext>
            </a:extLst>
          </p:cNvPr>
          <p:cNvSpPr txBox="1"/>
          <p:nvPr/>
        </p:nvSpPr>
        <p:spPr>
          <a:xfrm>
            <a:off x="8501856" y="1619919"/>
            <a:ext cx="2578990" cy="323165"/>
          </a:xfrm>
          <a:prstGeom prst="rect">
            <a:avLst/>
          </a:prstGeom>
          <a:noFill/>
        </p:spPr>
        <p:txBody>
          <a:bodyPr wrap="square" rtlCol="0">
            <a:spAutoFit/>
          </a:bodyPr>
          <a:lstStyle/>
          <a:p>
            <a:r>
              <a:rPr lang="en-US" sz="1500" dirty="0">
                <a:solidFill>
                  <a:srgbClr val="2E528F"/>
                </a:solidFill>
              </a:rPr>
              <a:t>'Scrubbed’ value from lab</a:t>
            </a:r>
          </a:p>
        </p:txBody>
      </p:sp>
      <p:sp>
        <p:nvSpPr>
          <p:cNvPr id="9" name="TextBox 8">
            <a:extLst>
              <a:ext uri="{FF2B5EF4-FFF2-40B4-BE49-F238E27FC236}">
                <a16:creationId xmlns:a16="http://schemas.microsoft.com/office/drawing/2014/main" id="{7BE9D2D0-6608-586F-E9F6-2DB20CFEE272}"/>
              </a:ext>
            </a:extLst>
          </p:cNvPr>
          <p:cNvSpPr txBox="1"/>
          <p:nvPr/>
        </p:nvSpPr>
        <p:spPr>
          <a:xfrm>
            <a:off x="10266460" y="4246978"/>
            <a:ext cx="2578990" cy="323165"/>
          </a:xfrm>
          <a:prstGeom prst="rect">
            <a:avLst/>
          </a:prstGeom>
          <a:noFill/>
        </p:spPr>
        <p:txBody>
          <a:bodyPr wrap="square" rtlCol="0">
            <a:spAutoFit/>
          </a:bodyPr>
          <a:lstStyle/>
          <a:p>
            <a:r>
              <a:rPr lang="en-US" sz="1500" dirty="0">
                <a:solidFill>
                  <a:srgbClr val="FF0000"/>
                </a:solidFill>
              </a:rPr>
              <a:t>10</a:t>
            </a:r>
            <a:r>
              <a:rPr lang="en-US" sz="1500" baseline="30000" dirty="0">
                <a:solidFill>
                  <a:srgbClr val="FF0000"/>
                </a:solidFill>
              </a:rPr>
              <a:t>11</a:t>
            </a:r>
            <a:r>
              <a:rPr lang="en-US" sz="1500" dirty="0">
                <a:solidFill>
                  <a:srgbClr val="FF0000"/>
                </a:solidFill>
              </a:rPr>
              <a:t> p/b</a:t>
            </a:r>
          </a:p>
        </p:txBody>
      </p:sp>
      <p:sp>
        <p:nvSpPr>
          <p:cNvPr id="10" name="TextBox 9">
            <a:extLst>
              <a:ext uri="{FF2B5EF4-FFF2-40B4-BE49-F238E27FC236}">
                <a16:creationId xmlns:a16="http://schemas.microsoft.com/office/drawing/2014/main" id="{9800048C-9970-96A5-8872-61515661D53F}"/>
              </a:ext>
            </a:extLst>
          </p:cNvPr>
          <p:cNvSpPr txBox="1"/>
          <p:nvPr/>
        </p:nvSpPr>
        <p:spPr>
          <a:xfrm>
            <a:off x="10266460" y="3436371"/>
            <a:ext cx="1815338" cy="323165"/>
          </a:xfrm>
          <a:prstGeom prst="rect">
            <a:avLst/>
          </a:prstGeom>
          <a:noFill/>
        </p:spPr>
        <p:txBody>
          <a:bodyPr wrap="square" rtlCol="0">
            <a:spAutoFit/>
          </a:bodyPr>
          <a:lstStyle/>
          <a:p>
            <a:r>
              <a:rPr lang="en-US" sz="1500" dirty="0">
                <a:solidFill>
                  <a:srgbClr val="92D050"/>
                </a:solidFill>
              </a:rPr>
              <a:t>1.5 10</a:t>
            </a:r>
            <a:r>
              <a:rPr lang="en-US" sz="1500" baseline="30000" dirty="0">
                <a:solidFill>
                  <a:srgbClr val="92D050"/>
                </a:solidFill>
              </a:rPr>
              <a:t>11</a:t>
            </a:r>
            <a:r>
              <a:rPr lang="en-US" sz="1500" dirty="0">
                <a:solidFill>
                  <a:srgbClr val="92D050"/>
                </a:solidFill>
              </a:rPr>
              <a:t> p/b</a:t>
            </a:r>
          </a:p>
        </p:txBody>
      </p:sp>
      <p:sp>
        <p:nvSpPr>
          <p:cNvPr id="11" name="TextBox 10">
            <a:extLst>
              <a:ext uri="{FF2B5EF4-FFF2-40B4-BE49-F238E27FC236}">
                <a16:creationId xmlns:a16="http://schemas.microsoft.com/office/drawing/2014/main" id="{739C5A2C-A1B4-51BA-92C6-C8FA4CDF1755}"/>
              </a:ext>
            </a:extLst>
          </p:cNvPr>
          <p:cNvSpPr txBox="1"/>
          <p:nvPr/>
        </p:nvSpPr>
        <p:spPr>
          <a:xfrm>
            <a:off x="7278695" y="4400966"/>
            <a:ext cx="1815338" cy="323165"/>
          </a:xfrm>
          <a:prstGeom prst="rect">
            <a:avLst/>
          </a:prstGeom>
          <a:noFill/>
        </p:spPr>
        <p:txBody>
          <a:bodyPr wrap="square" rtlCol="0">
            <a:spAutoFit/>
          </a:bodyPr>
          <a:lstStyle/>
          <a:p>
            <a:r>
              <a:rPr lang="en-US" sz="1500" dirty="0">
                <a:solidFill>
                  <a:srgbClr val="18FDFF"/>
                </a:solidFill>
              </a:rPr>
              <a:t>2 10</a:t>
            </a:r>
            <a:r>
              <a:rPr lang="en-US" sz="1500" baseline="30000" dirty="0">
                <a:solidFill>
                  <a:srgbClr val="18FDFF"/>
                </a:solidFill>
              </a:rPr>
              <a:t>11</a:t>
            </a:r>
            <a:r>
              <a:rPr lang="en-US" sz="1500" dirty="0">
                <a:solidFill>
                  <a:srgbClr val="18FDFF"/>
                </a:solidFill>
              </a:rPr>
              <a:t> p/b</a:t>
            </a:r>
          </a:p>
        </p:txBody>
      </p:sp>
      <p:sp>
        <p:nvSpPr>
          <p:cNvPr id="18" name="TextBox 17">
            <a:extLst>
              <a:ext uri="{FF2B5EF4-FFF2-40B4-BE49-F238E27FC236}">
                <a16:creationId xmlns:a16="http://schemas.microsoft.com/office/drawing/2014/main" id="{4C69A051-0A60-D43F-6D1A-21F72F238EEE}"/>
              </a:ext>
            </a:extLst>
          </p:cNvPr>
          <p:cNvSpPr txBox="1"/>
          <p:nvPr/>
        </p:nvSpPr>
        <p:spPr>
          <a:xfrm>
            <a:off x="10036705" y="1969772"/>
            <a:ext cx="1815338" cy="323165"/>
          </a:xfrm>
          <a:prstGeom prst="rect">
            <a:avLst/>
          </a:prstGeom>
          <a:noFill/>
        </p:spPr>
        <p:txBody>
          <a:bodyPr wrap="square" rtlCol="0">
            <a:spAutoFit/>
          </a:bodyPr>
          <a:lstStyle/>
          <a:p>
            <a:r>
              <a:rPr lang="en-US" sz="1500" dirty="0">
                <a:solidFill>
                  <a:srgbClr val="7030A0"/>
                </a:solidFill>
              </a:rPr>
              <a:t>2.5 10</a:t>
            </a:r>
            <a:r>
              <a:rPr lang="en-US" sz="1500" baseline="30000" dirty="0">
                <a:solidFill>
                  <a:srgbClr val="7030A0"/>
                </a:solidFill>
              </a:rPr>
              <a:t>11</a:t>
            </a:r>
            <a:r>
              <a:rPr lang="en-US" sz="1500" dirty="0">
                <a:solidFill>
                  <a:srgbClr val="7030A0"/>
                </a:solidFill>
              </a:rPr>
              <a:t> p/b</a:t>
            </a:r>
          </a:p>
        </p:txBody>
      </p:sp>
    </p:spTree>
    <p:extLst>
      <p:ext uri="{BB962C8B-B14F-4D97-AF65-F5344CB8AC3E}">
        <p14:creationId xmlns:p14="http://schemas.microsoft.com/office/powerpoint/2010/main" val="415590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D60-69BE-0C02-BDB1-1FF3DFC105AD}"/>
              </a:ext>
            </a:extLst>
          </p:cNvPr>
          <p:cNvSpPr>
            <a:spLocks noGrp="1"/>
          </p:cNvSpPr>
          <p:nvPr>
            <p:ph type="title"/>
          </p:nvPr>
        </p:nvSpPr>
        <p:spPr/>
        <p:txBody>
          <a:bodyPr/>
          <a:lstStyle/>
          <a:p>
            <a:r>
              <a:rPr lang="en-US" dirty="0"/>
              <a:t>Beam induced scrubbing</a:t>
            </a:r>
          </a:p>
        </p:txBody>
      </p:sp>
      <p:sp>
        <p:nvSpPr>
          <p:cNvPr id="3" name="Content Placeholder 2">
            <a:extLst>
              <a:ext uri="{FF2B5EF4-FFF2-40B4-BE49-F238E27FC236}">
                <a16:creationId xmlns:a16="http://schemas.microsoft.com/office/drawing/2014/main" id="{2F686A71-730D-D21C-DF62-074F6429ED9F}"/>
              </a:ext>
            </a:extLst>
          </p:cNvPr>
          <p:cNvSpPr>
            <a:spLocks noGrp="1"/>
          </p:cNvSpPr>
          <p:nvPr>
            <p:ph idx="1"/>
          </p:nvPr>
        </p:nvSpPr>
        <p:spPr>
          <a:xfrm>
            <a:off x="838200" y="1513114"/>
            <a:ext cx="5552321" cy="4843236"/>
          </a:xfrm>
        </p:spPr>
        <p:txBody>
          <a:bodyPr>
            <a:normAutofit/>
          </a:bodyPr>
          <a:lstStyle/>
          <a:p>
            <a:r>
              <a:rPr lang="en-US" dirty="0"/>
              <a:t>Beam-induced scrubbing is different from lab scrubbing</a:t>
            </a:r>
          </a:p>
          <a:p>
            <a:pPr lvl="1"/>
            <a:r>
              <a:rPr lang="en-US" dirty="0"/>
              <a:t>Beam needs to be stabilized to guarantee a good electron flux over a long time</a:t>
            </a:r>
          </a:p>
          <a:p>
            <a:pPr lvl="1"/>
            <a:r>
              <a:rPr lang="en-US" dirty="0"/>
              <a:t>It becomes even slower while it progresses, due to the decrease of the electron flux as the SEY decreases</a:t>
            </a:r>
          </a:p>
          <a:p>
            <a:pPr lvl="1"/>
            <a:r>
              <a:rPr lang="en-US" dirty="0"/>
              <a:t>It happens in the vacuum chamber of an accelerator</a:t>
            </a:r>
          </a:p>
          <a:p>
            <a:pPr lvl="2"/>
            <a:r>
              <a:rPr lang="en-US" dirty="0"/>
              <a:t>It is localized according to e-cloud distribution pattern and may be affected when beam properties or magnetic field change</a:t>
            </a:r>
          </a:p>
          <a:p>
            <a:pPr lvl="2"/>
            <a:r>
              <a:rPr lang="en-US" dirty="0"/>
              <a:t>It may be affected by other mechanisms (e.g., synchrotron radiation, surface properties, vacuum composition)</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2CEEA2D9-83F4-79C1-27FE-AD640C3803C3}"/>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07EF906-5541-6BC3-9AEA-1427D6B046DD}"/>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B6F5ACFB-8629-2CF5-C3CF-0B63274F1487}"/>
              </a:ext>
            </a:extLst>
          </p:cNvPr>
          <p:cNvSpPr>
            <a:spLocks noGrp="1"/>
          </p:cNvSpPr>
          <p:nvPr>
            <p:ph type="sldNum" sz="quarter" idx="12"/>
          </p:nvPr>
        </p:nvSpPr>
        <p:spPr/>
        <p:txBody>
          <a:bodyPr/>
          <a:lstStyle/>
          <a:p>
            <a:fld id="{43DF83E8-ABC0-E64E-832A-EEAEB9D1F06F}" type="slidenum">
              <a:rPr lang="en-US" smtClean="0"/>
              <a:t>16</a:t>
            </a:fld>
            <a:endParaRPr lang="en-US"/>
          </a:p>
        </p:txBody>
      </p:sp>
      <p:pic>
        <p:nvPicPr>
          <p:cNvPr id="17" name="Picture 16" descr="Quad-LR.png">
            <a:extLst>
              <a:ext uri="{FF2B5EF4-FFF2-40B4-BE49-F238E27FC236}">
                <a16:creationId xmlns:a16="http://schemas.microsoft.com/office/drawing/2014/main" id="{6F750C28-F58C-D5A2-0894-046EA332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412" y="3824200"/>
            <a:ext cx="2672769" cy="2193485"/>
          </a:xfrm>
          <a:prstGeom prst="rect">
            <a:avLst/>
          </a:prstGeom>
        </p:spPr>
      </p:pic>
      <p:pic>
        <p:nvPicPr>
          <p:cNvPr id="18" name="Picture 17" descr="dip_snapshot.png">
            <a:extLst>
              <a:ext uri="{FF2B5EF4-FFF2-40B4-BE49-F238E27FC236}">
                <a16:creationId xmlns:a16="http://schemas.microsoft.com/office/drawing/2014/main" id="{3B8CE3C4-AB22-E7F8-73CE-64CA81990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149" y="1371600"/>
            <a:ext cx="3161381" cy="2113935"/>
          </a:xfrm>
          <a:prstGeom prst="rect">
            <a:avLst/>
          </a:prstGeom>
        </p:spPr>
      </p:pic>
      <p:sp>
        <p:nvSpPr>
          <p:cNvPr id="19" name="TextBox 18">
            <a:extLst>
              <a:ext uri="{FF2B5EF4-FFF2-40B4-BE49-F238E27FC236}">
                <a16:creationId xmlns:a16="http://schemas.microsoft.com/office/drawing/2014/main" id="{96A72E5C-1C1C-F644-64E2-EB676E17CB3C}"/>
              </a:ext>
            </a:extLst>
          </p:cNvPr>
          <p:cNvSpPr txBox="1"/>
          <p:nvPr/>
        </p:nvSpPr>
        <p:spPr>
          <a:xfrm>
            <a:off x="8575024" y="3840909"/>
            <a:ext cx="1663949" cy="307777"/>
          </a:xfrm>
          <a:prstGeom prst="rect">
            <a:avLst/>
          </a:prstGeom>
          <a:noFill/>
        </p:spPr>
        <p:txBody>
          <a:bodyPr wrap="square" rtlCol="0">
            <a:spAutoFit/>
          </a:bodyPr>
          <a:lstStyle/>
          <a:p>
            <a:pPr defTabSz="457200"/>
            <a:r>
              <a:rPr lang="en-US" sz="1400" dirty="0" err="1">
                <a:solidFill>
                  <a:prstClr val="white"/>
                </a:solidFill>
                <a:latin typeface="Arial"/>
              </a:rPr>
              <a:t>Quadrupole</a:t>
            </a:r>
            <a:endParaRPr lang="en-US" sz="1400" dirty="0">
              <a:solidFill>
                <a:prstClr val="white"/>
              </a:solidFill>
              <a:latin typeface="Arial"/>
            </a:endParaRPr>
          </a:p>
        </p:txBody>
      </p:sp>
      <p:sp>
        <p:nvSpPr>
          <p:cNvPr id="20" name="TextBox 19">
            <a:extLst>
              <a:ext uri="{FF2B5EF4-FFF2-40B4-BE49-F238E27FC236}">
                <a16:creationId xmlns:a16="http://schemas.microsoft.com/office/drawing/2014/main" id="{749EAFAC-FCE6-307F-83D2-632FE5153C17}"/>
              </a:ext>
            </a:extLst>
          </p:cNvPr>
          <p:cNvSpPr txBox="1"/>
          <p:nvPr/>
        </p:nvSpPr>
        <p:spPr>
          <a:xfrm>
            <a:off x="8735746" y="1388309"/>
            <a:ext cx="1663949" cy="307777"/>
          </a:xfrm>
          <a:prstGeom prst="rect">
            <a:avLst/>
          </a:prstGeom>
          <a:noFill/>
        </p:spPr>
        <p:txBody>
          <a:bodyPr wrap="square" rtlCol="0">
            <a:spAutoFit/>
          </a:bodyPr>
          <a:lstStyle/>
          <a:p>
            <a:pPr defTabSz="457200"/>
            <a:r>
              <a:rPr lang="en-US" sz="1400" dirty="0">
                <a:solidFill>
                  <a:prstClr val="white"/>
                </a:solidFill>
                <a:latin typeface="Arial"/>
              </a:rPr>
              <a:t>Dipole</a:t>
            </a:r>
          </a:p>
        </p:txBody>
      </p:sp>
    </p:spTree>
    <p:extLst>
      <p:ext uri="{BB962C8B-B14F-4D97-AF65-F5344CB8AC3E}">
        <p14:creationId xmlns:p14="http://schemas.microsoft.com/office/powerpoint/2010/main" val="354149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Beam induced scrubbing</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7"/>
            <a:ext cx="10515600" cy="5412757"/>
          </a:xfrm>
        </p:spPr>
        <p:txBody>
          <a:bodyPr>
            <a:normAutofit/>
          </a:bodyPr>
          <a:lstStyle/>
          <a:p>
            <a:r>
              <a:rPr lang="en-US" b="1" dirty="0"/>
              <a:t>But there is a silver lining …</a:t>
            </a:r>
            <a:endParaRPr lang="en-US" dirty="0"/>
          </a:p>
          <a:p>
            <a:pPr lvl="1"/>
            <a:r>
              <a:rPr lang="en-US" dirty="0"/>
              <a:t>The SEY of a surface is known to decrease under </a:t>
            </a:r>
            <a:br>
              <a:rPr lang="en-US" dirty="0"/>
            </a:br>
            <a:r>
              <a:rPr lang="en-US" dirty="0"/>
              <a:t>electron bombardment (scrubbing)</a:t>
            </a:r>
          </a:p>
          <a:p>
            <a:pPr lvl="1"/>
            <a:r>
              <a:rPr lang="en-US" dirty="0"/>
              <a:t>Running an accelerator with electron cloud will</a:t>
            </a:r>
            <a:br>
              <a:rPr lang="en-US" dirty="0"/>
            </a:br>
            <a:r>
              <a:rPr lang="en-US" dirty="0"/>
              <a:t>then gradually reduce the electron cloud itself </a:t>
            </a:r>
          </a:p>
          <a:p>
            <a:pPr lvl="1"/>
            <a:endParaRPr lang="en-US" dirty="0"/>
          </a:p>
          <a:p>
            <a:pPr lvl="1"/>
            <a:endParaRPr lang="en-US" dirty="0"/>
          </a:p>
          <a:p>
            <a:pPr lvl="1"/>
            <a:endParaRPr lang="en-US" dirty="0"/>
          </a:p>
          <a:p>
            <a:pPr lvl="1"/>
            <a:endParaRPr lang="en-US" dirty="0"/>
          </a:p>
          <a:p>
            <a:pPr lvl="1"/>
            <a:endParaRPr lang="en-US" dirty="0"/>
          </a:p>
          <a:p>
            <a:pPr lvl="1"/>
            <a:r>
              <a:rPr lang="en-US" dirty="0"/>
              <a:t>E-cloud eventually ‘turns off’ if we can scrub to an </a:t>
            </a:r>
            <a:br>
              <a:rPr lang="en-US" dirty="0"/>
            </a:br>
            <a:r>
              <a:rPr lang="en-US" dirty="0"/>
              <a:t>SEY below the threshold value</a:t>
            </a:r>
          </a:p>
          <a:p>
            <a:pPr>
              <a:buSzPct val="80000"/>
              <a:buFont typeface=".Hiragino Kaku Gothic Interface W3"/>
              <a:buChar char="⇒"/>
            </a:pPr>
            <a:r>
              <a:rPr lang="en-US" dirty="0"/>
              <a:t>Unfortunately, surfaces may (partially) lose scrubbing, mainly when they are exposed to air but not only</a:t>
            </a:r>
          </a:p>
          <a:p>
            <a:pPr lvl="1"/>
            <a:r>
              <a:rPr lang="en-US" dirty="0"/>
              <a:t>Seems to be fine in warm machines, more complicated in cold machines …</a:t>
            </a:r>
          </a:p>
          <a:p>
            <a:pPr marL="457200" lvl="1" indent="0">
              <a:buNone/>
            </a:pPr>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dirty="0"/>
              <a:t>G. Rumolo, ECLOUD22 Workshop</a:t>
            </a:r>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17</a:t>
            </a:fld>
            <a:endParaRPr lang="en-US"/>
          </a:p>
        </p:txBody>
      </p:sp>
      <p:grpSp>
        <p:nvGrpSpPr>
          <p:cNvPr id="12" name="Group 11">
            <a:extLst>
              <a:ext uri="{FF2B5EF4-FFF2-40B4-BE49-F238E27FC236}">
                <a16:creationId xmlns:a16="http://schemas.microsoft.com/office/drawing/2014/main" id="{4234465E-652F-F64F-9B21-7C5987DDB89A}"/>
              </a:ext>
            </a:extLst>
          </p:cNvPr>
          <p:cNvGrpSpPr/>
          <p:nvPr/>
        </p:nvGrpSpPr>
        <p:grpSpPr>
          <a:xfrm>
            <a:off x="7247965" y="1888409"/>
            <a:ext cx="4321612" cy="3290176"/>
            <a:chOff x="7323644" y="1308718"/>
            <a:chExt cx="3890951" cy="2818458"/>
          </a:xfrm>
        </p:grpSpPr>
        <p:pic>
          <p:nvPicPr>
            <p:cNvPr id="10" name="Picture 9">
              <a:extLst>
                <a:ext uri="{FF2B5EF4-FFF2-40B4-BE49-F238E27FC236}">
                  <a16:creationId xmlns:a16="http://schemas.microsoft.com/office/drawing/2014/main" id="{97203C04-FC13-A74F-A86F-AD2B87B9B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3644" y="1308718"/>
              <a:ext cx="3890951" cy="2818458"/>
            </a:xfrm>
            <a:prstGeom prst="rect">
              <a:avLst/>
            </a:prstGeom>
          </p:spPr>
        </p:pic>
        <p:sp>
          <p:nvSpPr>
            <p:cNvPr id="11" name="TextBox 10">
              <a:extLst>
                <a:ext uri="{FF2B5EF4-FFF2-40B4-BE49-F238E27FC236}">
                  <a16:creationId xmlns:a16="http://schemas.microsoft.com/office/drawing/2014/main" id="{45E3D027-D0D7-A948-9072-43AC5042351F}"/>
                </a:ext>
              </a:extLst>
            </p:cNvPr>
            <p:cNvSpPr txBox="1"/>
            <p:nvPr/>
          </p:nvSpPr>
          <p:spPr>
            <a:xfrm>
              <a:off x="8301480" y="1358153"/>
              <a:ext cx="2837793" cy="632761"/>
            </a:xfrm>
            <a:prstGeom prst="rect">
              <a:avLst/>
            </a:prstGeom>
            <a:noFill/>
          </p:spPr>
          <p:txBody>
            <a:bodyPr wrap="square" rtlCol="0">
              <a:spAutoFit/>
            </a:bodyPr>
            <a:lstStyle/>
            <a:p>
              <a:pPr algn="r"/>
              <a:r>
                <a:rPr lang="en-CH" sz="1400" dirty="0">
                  <a:solidFill>
                    <a:schemeClr val="tx2"/>
                  </a:solidFill>
                </a:rPr>
                <a:t>SEY reduction on copper surface by e</a:t>
              </a:r>
              <a:r>
                <a:rPr lang="en-CH" sz="1400" baseline="30000" dirty="0">
                  <a:solidFill>
                    <a:schemeClr val="tx2"/>
                  </a:solidFill>
                </a:rPr>
                <a:t>-</a:t>
              </a:r>
              <a:r>
                <a:rPr lang="en-CH" sz="1400" dirty="0">
                  <a:solidFill>
                    <a:schemeClr val="tx2"/>
                  </a:solidFill>
                </a:rPr>
                <a:t> bombardment (lab. experiment)</a:t>
              </a:r>
            </a:p>
            <a:p>
              <a:pPr algn="r"/>
              <a:r>
                <a:rPr lang="en-CH" sz="1400" dirty="0">
                  <a:solidFill>
                    <a:schemeClr val="tx2"/>
                  </a:solidFill>
                </a:rPr>
                <a:t>Courtesy: V. Petit </a:t>
              </a:r>
            </a:p>
          </p:txBody>
        </p:sp>
      </p:grpSp>
      <p:grpSp>
        <p:nvGrpSpPr>
          <p:cNvPr id="15" name="Group 14">
            <a:extLst>
              <a:ext uri="{FF2B5EF4-FFF2-40B4-BE49-F238E27FC236}">
                <a16:creationId xmlns:a16="http://schemas.microsoft.com/office/drawing/2014/main" id="{827CB1E0-1A67-A34C-A9C3-16CC3A43409F}"/>
              </a:ext>
            </a:extLst>
          </p:cNvPr>
          <p:cNvGrpSpPr/>
          <p:nvPr/>
        </p:nvGrpSpPr>
        <p:grpSpPr>
          <a:xfrm>
            <a:off x="2357718" y="3070992"/>
            <a:ext cx="3626224" cy="1303572"/>
            <a:chOff x="2357718" y="3070992"/>
            <a:chExt cx="3626224" cy="1303572"/>
          </a:xfrm>
        </p:grpSpPr>
        <p:sp>
          <p:nvSpPr>
            <p:cNvPr id="13" name="Down Arrow 12">
              <a:extLst>
                <a:ext uri="{FF2B5EF4-FFF2-40B4-BE49-F238E27FC236}">
                  <a16:creationId xmlns:a16="http://schemas.microsoft.com/office/drawing/2014/main" id="{E304A196-765F-7749-92F3-AEDA5D096971}"/>
                </a:ext>
              </a:extLst>
            </p:cNvPr>
            <p:cNvSpPr/>
            <p:nvPr/>
          </p:nvSpPr>
          <p:spPr>
            <a:xfrm>
              <a:off x="3726942" y="3070992"/>
              <a:ext cx="650209" cy="761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801A81-8BF8-D340-B812-3B1AFB5E0E52}"/>
                </a:ext>
              </a:extLst>
            </p:cNvPr>
            <p:cNvSpPr txBox="1"/>
            <p:nvPr/>
          </p:nvSpPr>
          <p:spPr>
            <a:xfrm>
              <a:off x="2357718" y="3912899"/>
              <a:ext cx="3626224" cy="461665"/>
            </a:xfrm>
            <a:prstGeom prst="rect">
              <a:avLst/>
            </a:prstGeom>
            <a:noFill/>
          </p:spPr>
          <p:txBody>
            <a:bodyPr wrap="square" rtlCol="0">
              <a:spAutoFit/>
            </a:bodyPr>
            <a:lstStyle/>
            <a:p>
              <a:r>
                <a:rPr lang="en-US" sz="2400" b="1" dirty="0"/>
                <a:t>Beam induced scrubbing</a:t>
              </a:r>
            </a:p>
          </p:txBody>
        </p:sp>
      </p:grpSp>
    </p:spTree>
    <p:extLst>
      <p:ext uri="{BB962C8B-B14F-4D97-AF65-F5344CB8AC3E}">
        <p14:creationId xmlns:p14="http://schemas.microsoft.com/office/powerpoint/2010/main" val="235898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E030-8793-2A36-FE0A-B346D3B04B4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8147C5-2FDF-0DE4-40A2-4351538EDE92}"/>
              </a:ext>
            </a:extLst>
          </p:cNvPr>
          <p:cNvSpPr>
            <a:spLocks noGrp="1"/>
          </p:cNvSpPr>
          <p:nvPr>
            <p:ph idx="1"/>
          </p:nvPr>
        </p:nvSpPr>
        <p:spPr/>
        <p:txBody>
          <a:bodyPr/>
          <a:lstStyle/>
          <a:p>
            <a:r>
              <a:rPr lang="en-US" dirty="0">
                <a:solidFill>
                  <a:schemeClr val="bg1">
                    <a:lumMod val="85000"/>
                  </a:schemeClr>
                </a:solidFill>
              </a:rPr>
              <a:t>Basics of e-cloud formation and associated effects</a:t>
            </a:r>
          </a:p>
          <a:p>
            <a:r>
              <a:rPr lang="en-US" dirty="0"/>
              <a:t>Brief history of e-cloud observations in accelerators</a:t>
            </a:r>
          </a:p>
          <a:p>
            <a:r>
              <a:rPr lang="en-US" dirty="0">
                <a:solidFill>
                  <a:schemeClr val="bg1">
                    <a:lumMod val="85000"/>
                  </a:schemeClr>
                </a:solidFill>
              </a:rPr>
              <a:t>Progress in modeling over the years </a:t>
            </a:r>
          </a:p>
          <a:p>
            <a:r>
              <a:rPr lang="en-US" dirty="0">
                <a:solidFill>
                  <a:schemeClr val="bg1">
                    <a:lumMod val="85000"/>
                  </a:schemeClr>
                </a:solidFill>
              </a:rPr>
              <a:t>Limitations from e-cloud: Some lessons learnt after Long Shutdown 2 (LS2)</a:t>
            </a:r>
          </a:p>
          <a:p>
            <a:r>
              <a:rPr lang="en-US" dirty="0">
                <a:solidFill>
                  <a:schemeClr val="bg1">
                    <a:lumMod val="85000"/>
                  </a:schemeClr>
                </a:solidFill>
              </a:rPr>
              <a:t>Conclusions</a:t>
            </a:r>
          </a:p>
          <a:p>
            <a:endParaRPr lang="en-US" dirty="0"/>
          </a:p>
        </p:txBody>
      </p:sp>
      <p:sp>
        <p:nvSpPr>
          <p:cNvPr id="4" name="Date Placeholder 3">
            <a:extLst>
              <a:ext uri="{FF2B5EF4-FFF2-40B4-BE49-F238E27FC236}">
                <a16:creationId xmlns:a16="http://schemas.microsoft.com/office/drawing/2014/main" id="{1A80D52C-5A41-36D4-D99B-4A6536886A6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CD32018-1FC1-D7BB-2242-9DE85FDF05E0}"/>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8EE9E2F-3C1F-F020-BED6-EFEE801E44F8}"/>
              </a:ext>
            </a:extLst>
          </p:cNvPr>
          <p:cNvSpPr>
            <a:spLocks noGrp="1"/>
          </p:cNvSpPr>
          <p:nvPr>
            <p:ph type="sldNum" sz="quarter" idx="12"/>
          </p:nvPr>
        </p:nvSpPr>
        <p:spPr/>
        <p:txBody>
          <a:bodyPr/>
          <a:lstStyle/>
          <a:p>
            <a:fld id="{43DF83E8-ABC0-E64E-832A-EEAEB9D1F06F}" type="slidenum">
              <a:rPr lang="en-US" smtClean="0"/>
              <a:t>18</a:t>
            </a:fld>
            <a:endParaRPr lang="en-US"/>
          </a:p>
        </p:txBody>
      </p:sp>
    </p:spTree>
    <p:extLst>
      <p:ext uri="{BB962C8B-B14F-4D97-AF65-F5344CB8AC3E}">
        <p14:creationId xmlns:p14="http://schemas.microsoft.com/office/powerpoint/2010/main" val="1932925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BD46-1EA6-5F42-93E8-D251ED37FBAD}"/>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4923C3B0-1136-32E3-ADD1-1001D3429E22}"/>
              </a:ext>
            </a:extLst>
          </p:cNvPr>
          <p:cNvSpPr>
            <a:spLocks noGrp="1"/>
          </p:cNvSpPr>
          <p:nvPr>
            <p:ph idx="1"/>
          </p:nvPr>
        </p:nvSpPr>
        <p:spPr/>
        <p:txBody>
          <a:bodyPr/>
          <a:lstStyle/>
          <a:p>
            <a:r>
              <a:rPr lang="en-US" dirty="0"/>
              <a:t>1965-67: </a:t>
            </a:r>
            <a:r>
              <a:rPr lang="en-US" b="1" dirty="0" err="1">
                <a:solidFill>
                  <a:srgbClr val="0E42FF"/>
                </a:solidFill>
              </a:rPr>
              <a:t>Nobosibirsk</a:t>
            </a:r>
            <a:r>
              <a:rPr lang="en-US" b="1" dirty="0">
                <a:solidFill>
                  <a:srgbClr val="0E42FF"/>
                </a:solidFill>
              </a:rPr>
              <a:t> Proton Storage Ring (PSR)</a:t>
            </a:r>
          </a:p>
          <a:p>
            <a:pPr lvl="1"/>
            <a:r>
              <a:rPr lang="en-US" dirty="0"/>
              <a:t>Bunched beam becoming unstable above 1 – 1.5 10</a:t>
            </a:r>
            <a:r>
              <a:rPr lang="en-US" baseline="30000" dirty="0"/>
              <a:t>10</a:t>
            </a:r>
            <a:r>
              <a:rPr lang="en-US" dirty="0"/>
              <a:t> p </a:t>
            </a:r>
            <a:r>
              <a:rPr lang="en-US" dirty="0">
                <a:sym typeface="Wingdings" pitchFamily="2" charset="2"/>
              </a:rPr>
              <a:t> Coherent </a:t>
            </a:r>
            <a:r>
              <a:rPr lang="en-US" dirty="0" err="1">
                <a:sym typeface="Wingdings" pitchFamily="2" charset="2"/>
              </a:rPr>
              <a:t>betatron</a:t>
            </a:r>
            <a:r>
              <a:rPr lang="en-US" dirty="0">
                <a:sym typeface="Wingdings" pitchFamily="2" charset="2"/>
              </a:rPr>
              <a:t> oscillation and beam losses attributed to electrons ad cured with a feedback system</a:t>
            </a:r>
          </a:p>
          <a:p>
            <a:pPr lvl="1"/>
            <a:r>
              <a:rPr lang="en-US" dirty="0">
                <a:sym typeface="Wingdings" pitchFamily="2" charset="2"/>
              </a:rPr>
              <a:t>Coasting proton beam becoming unstable above </a:t>
            </a:r>
            <a:r>
              <a:rPr lang="en-US" dirty="0"/>
              <a:t>1.2 10</a:t>
            </a:r>
            <a:r>
              <a:rPr lang="en-US" baseline="30000" dirty="0"/>
              <a:t>11</a:t>
            </a:r>
            <a:r>
              <a:rPr lang="en-US" dirty="0"/>
              <a:t> p, compensation through fast accumulation of secondary plasma by gas ionization</a:t>
            </a:r>
          </a:p>
          <a:p>
            <a:r>
              <a:rPr lang="en-US" dirty="0"/>
              <a:t>Mid 60’s: </a:t>
            </a:r>
            <a:r>
              <a:rPr lang="en-US" b="1" dirty="0">
                <a:solidFill>
                  <a:srgbClr val="0E42FF"/>
                </a:solidFill>
              </a:rPr>
              <a:t>Argonne ZGS</a:t>
            </a:r>
          </a:p>
          <a:p>
            <a:pPr lvl="1"/>
            <a:r>
              <a:rPr lang="en-US" dirty="0"/>
              <a:t>Instability with a growth time of </a:t>
            </a:r>
            <a:r>
              <a:rPr lang="en-US" dirty="0" err="1"/>
              <a:t>ms</a:t>
            </a:r>
            <a:r>
              <a:rPr lang="en-US" dirty="0"/>
              <a:t> above </a:t>
            </a:r>
            <a:br>
              <a:rPr lang="en-US" dirty="0"/>
            </a:br>
            <a:r>
              <a:rPr lang="en-US" dirty="0"/>
              <a:t>~ 1 10</a:t>
            </a:r>
            <a:r>
              <a:rPr lang="en-US" baseline="30000" dirty="0"/>
              <a:t>11</a:t>
            </a:r>
            <a:r>
              <a:rPr lang="en-US" dirty="0"/>
              <a:t> p/b (8 bunches, uncorrelated motion). </a:t>
            </a:r>
            <a:br>
              <a:rPr lang="en-US" dirty="0"/>
            </a:br>
            <a:r>
              <a:rPr lang="en-US" dirty="0"/>
              <a:t>Needed a wideband feedback system</a:t>
            </a:r>
          </a:p>
          <a:p>
            <a:r>
              <a:rPr lang="en-US" dirty="0"/>
              <a:t>1965: </a:t>
            </a:r>
            <a:r>
              <a:rPr lang="en-US" b="1" dirty="0">
                <a:solidFill>
                  <a:srgbClr val="0E42FF"/>
                </a:solidFill>
              </a:rPr>
              <a:t>BNL AGS</a:t>
            </a:r>
          </a:p>
          <a:p>
            <a:pPr lvl="1"/>
            <a:r>
              <a:rPr lang="en-US" dirty="0"/>
              <a:t>Vertical instability and beam loss above 3 10</a:t>
            </a:r>
            <a:r>
              <a:rPr lang="en-US" baseline="30000" dirty="0"/>
              <a:t>10</a:t>
            </a:r>
            <a:r>
              <a:rPr lang="en-US" dirty="0"/>
              <a:t> p/b </a:t>
            </a:r>
            <a:br>
              <a:rPr lang="en-US" dirty="0"/>
            </a:br>
            <a:r>
              <a:rPr lang="en-US" dirty="0"/>
              <a:t>in conditions of degraded vacuum, needed high </a:t>
            </a:r>
            <a:br>
              <a:rPr lang="en-US" dirty="0"/>
            </a:br>
            <a:r>
              <a:rPr lang="en-US" dirty="0"/>
              <a:t>chromaticity and feedback system</a:t>
            </a:r>
          </a:p>
          <a:p>
            <a:endParaRPr lang="en-US" dirty="0"/>
          </a:p>
        </p:txBody>
      </p:sp>
      <p:sp>
        <p:nvSpPr>
          <p:cNvPr id="4" name="Date Placeholder 3">
            <a:extLst>
              <a:ext uri="{FF2B5EF4-FFF2-40B4-BE49-F238E27FC236}">
                <a16:creationId xmlns:a16="http://schemas.microsoft.com/office/drawing/2014/main" id="{30AFF825-67E9-EB78-9015-5E6F3B6B2BB9}"/>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1F31E094-587E-9C83-3C12-F088069D171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B4A9E498-E5D5-DD3A-628E-C481034EB327}"/>
              </a:ext>
            </a:extLst>
          </p:cNvPr>
          <p:cNvSpPr>
            <a:spLocks noGrp="1"/>
          </p:cNvSpPr>
          <p:nvPr>
            <p:ph type="sldNum" sz="quarter" idx="12"/>
          </p:nvPr>
        </p:nvSpPr>
        <p:spPr/>
        <p:txBody>
          <a:bodyPr/>
          <a:lstStyle/>
          <a:p>
            <a:fld id="{43DF83E8-ABC0-E64E-832A-EEAEB9D1F06F}" type="slidenum">
              <a:rPr lang="en-US" smtClean="0"/>
              <a:t>19</a:t>
            </a:fld>
            <a:endParaRPr lang="en-US"/>
          </a:p>
        </p:txBody>
      </p:sp>
      <p:pic>
        <p:nvPicPr>
          <p:cNvPr id="8" name="Picture 7" descr="A picture containing hanger&#10;&#10;Description automatically generated">
            <a:extLst>
              <a:ext uri="{FF2B5EF4-FFF2-40B4-BE49-F238E27FC236}">
                <a16:creationId xmlns:a16="http://schemas.microsoft.com/office/drawing/2014/main" id="{1BFE5F96-722D-4509-9028-7A97A0B10D29}"/>
              </a:ext>
            </a:extLst>
          </p:cNvPr>
          <p:cNvPicPr>
            <a:picLocks noChangeAspect="1"/>
          </p:cNvPicPr>
          <p:nvPr/>
        </p:nvPicPr>
        <p:blipFill>
          <a:blip r:embed="rId3"/>
          <a:stretch>
            <a:fillRect/>
          </a:stretch>
        </p:blipFill>
        <p:spPr>
          <a:xfrm>
            <a:off x="7285934" y="3057992"/>
            <a:ext cx="3849572" cy="2953375"/>
          </a:xfrm>
          <a:prstGeom prst="rect">
            <a:avLst/>
          </a:prstGeom>
        </p:spPr>
      </p:pic>
    </p:spTree>
    <p:extLst>
      <p:ext uri="{BB962C8B-B14F-4D97-AF65-F5344CB8AC3E}">
        <p14:creationId xmlns:p14="http://schemas.microsoft.com/office/powerpoint/2010/main" val="31954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D6FD-E59B-9AA4-AB84-EA542ED28901}"/>
              </a:ext>
            </a:extLst>
          </p:cNvPr>
          <p:cNvSpPr>
            <a:spLocks noGrp="1"/>
          </p:cNvSpPr>
          <p:nvPr>
            <p:ph type="title"/>
          </p:nvPr>
        </p:nvSpPr>
        <p:spPr/>
        <p:txBody>
          <a:bodyPr/>
          <a:lstStyle/>
          <a:p>
            <a:r>
              <a:rPr lang="en-US" dirty="0"/>
              <a:t>We can celebrate</a:t>
            </a:r>
          </a:p>
        </p:txBody>
      </p:sp>
      <p:sp>
        <p:nvSpPr>
          <p:cNvPr id="3" name="Content Placeholder 2">
            <a:extLst>
              <a:ext uri="{FF2B5EF4-FFF2-40B4-BE49-F238E27FC236}">
                <a16:creationId xmlns:a16="http://schemas.microsoft.com/office/drawing/2014/main" id="{6F482566-B330-238B-0DD5-FD4BBA21D97F}"/>
              </a:ext>
            </a:extLst>
          </p:cNvPr>
          <p:cNvSpPr>
            <a:spLocks noGrp="1"/>
          </p:cNvSpPr>
          <p:nvPr>
            <p:ph idx="1"/>
          </p:nvPr>
        </p:nvSpPr>
        <p:spPr/>
        <p:txBody>
          <a:bodyPr/>
          <a:lstStyle/>
          <a:p>
            <a:r>
              <a:rPr lang="en-US" dirty="0"/>
              <a:t>20 years from the first ECLOUD Workshop ever …</a:t>
            </a:r>
          </a:p>
          <a:p>
            <a:r>
              <a:rPr lang="en-US" dirty="0"/>
              <a:t>10 years from the first ECLOUD Workshop in</a:t>
            </a:r>
            <a:br>
              <a:rPr lang="en-US" dirty="0"/>
            </a:br>
            <a:r>
              <a:rPr lang="en-US" dirty="0"/>
              <a:t>La </a:t>
            </a:r>
            <a:r>
              <a:rPr lang="en-US" dirty="0" err="1"/>
              <a:t>Biodola</a:t>
            </a:r>
            <a:r>
              <a:rPr lang="en-US" dirty="0"/>
              <a:t> </a:t>
            </a:r>
          </a:p>
        </p:txBody>
      </p:sp>
      <p:sp>
        <p:nvSpPr>
          <p:cNvPr id="4" name="Date Placeholder 3">
            <a:extLst>
              <a:ext uri="{FF2B5EF4-FFF2-40B4-BE49-F238E27FC236}">
                <a16:creationId xmlns:a16="http://schemas.microsoft.com/office/drawing/2014/main" id="{3C131246-5B28-F02A-CD65-773338339D5C}"/>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D4DD5FEE-34E6-1245-198E-C7543C15B1C8}"/>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C3BCDA9B-054E-C929-0E81-A054DD07FD6E}"/>
              </a:ext>
            </a:extLst>
          </p:cNvPr>
          <p:cNvSpPr>
            <a:spLocks noGrp="1"/>
          </p:cNvSpPr>
          <p:nvPr>
            <p:ph type="sldNum" sz="quarter" idx="12"/>
          </p:nvPr>
        </p:nvSpPr>
        <p:spPr/>
        <p:txBody>
          <a:bodyPr/>
          <a:lstStyle/>
          <a:p>
            <a:fld id="{43DF83E8-ABC0-E64E-832A-EEAEB9D1F06F}" type="slidenum">
              <a:rPr lang="en-US" smtClean="0"/>
              <a:t>2</a:t>
            </a:fld>
            <a:endParaRPr lang="en-US"/>
          </a:p>
        </p:txBody>
      </p:sp>
      <p:pic>
        <p:nvPicPr>
          <p:cNvPr id="7" name="Picture 6">
            <a:extLst>
              <a:ext uri="{FF2B5EF4-FFF2-40B4-BE49-F238E27FC236}">
                <a16:creationId xmlns:a16="http://schemas.microsoft.com/office/drawing/2014/main" id="{CD31FB0D-FCE0-214C-AF30-2F64E26013CC}"/>
              </a:ext>
            </a:extLst>
          </p:cNvPr>
          <p:cNvPicPr>
            <a:picLocks noChangeAspect="1"/>
          </p:cNvPicPr>
          <p:nvPr/>
        </p:nvPicPr>
        <p:blipFill>
          <a:blip r:embed="rId2"/>
          <a:stretch>
            <a:fillRect/>
          </a:stretch>
        </p:blipFill>
        <p:spPr>
          <a:xfrm>
            <a:off x="7633836" y="844886"/>
            <a:ext cx="3661017" cy="4500000"/>
          </a:xfrm>
          <a:prstGeom prst="rect">
            <a:avLst/>
          </a:prstGeom>
        </p:spPr>
      </p:pic>
      <p:grpSp>
        <p:nvGrpSpPr>
          <p:cNvPr id="14" name="Group 13">
            <a:extLst>
              <a:ext uri="{FF2B5EF4-FFF2-40B4-BE49-F238E27FC236}">
                <a16:creationId xmlns:a16="http://schemas.microsoft.com/office/drawing/2014/main" id="{F1D994F3-82B8-E8CB-904E-065D44994137}"/>
              </a:ext>
            </a:extLst>
          </p:cNvPr>
          <p:cNvGrpSpPr/>
          <p:nvPr/>
        </p:nvGrpSpPr>
        <p:grpSpPr>
          <a:xfrm>
            <a:off x="629572" y="1513114"/>
            <a:ext cx="11317784" cy="4663850"/>
            <a:chOff x="629572" y="1513114"/>
            <a:chExt cx="11317784" cy="4663850"/>
          </a:xfrm>
        </p:grpSpPr>
        <p:pic>
          <p:nvPicPr>
            <p:cNvPr id="9" name="Picture 8" descr="Diagram&#10;&#10;Description automatically generated">
              <a:extLst>
                <a:ext uri="{FF2B5EF4-FFF2-40B4-BE49-F238E27FC236}">
                  <a16:creationId xmlns:a16="http://schemas.microsoft.com/office/drawing/2014/main" id="{926F09EA-7235-11E7-B8EF-64CAB3AAF928}"/>
                </a:ext>
              </a:extLst>
            </p:cNvPr>
            <p:cNvPicPr>
              <a:picLocks noChangeAspect="1"/>
            </p:cNvPicPr>
            <p:nvPr/>
          </p:nvPicPr>
          <p:blipFill>
            <a:blip r:embed="rId3"/>
            <a:stretch>
              <a:fillRect/>
            </a:stretch>
          </p:blipFill>
          <p:spPr>
            <a:xfrm>
              <a:off x="8017044" y="1513114"/>
              <a:ext cx="3930312" cy="466385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AD6248E-E33A-22C2-AB2C-D3187A0A0FCD}"/>
                </a:ext>
              </a:extLst>
            </p:cNvPr>
            <p:cNvPicPr>
              <a:picLocks noChangeAspect="1"/>
            </p:cNvPicPr>
            <p:nvPr/>
          </p:nvPicPr>
          <p:blipFill>
            <a:blip r:embed="rId4"/>
            <a:stretch>
              <a:fillRect/>
            </a:stretch>
          </p:blipFill>
          <p:spPr>
            <a:xfrm>
              <a:off x="2401368" y="2778527"/>
              <a:ext cx="2867116" cy="849895"/>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AD247FB4-7A3C-5407-F41B-B9D91C6DFFDA}"/>
                </a:ext>
              </a:extLst>
            </p:cNvPr>
            <p:cNvPicPr>
              <a:picLocks noChangeAspect="1"/>
            </p:cNvPicPr>
            <p:nvPr/>
          </p:nvPicPr>
          <p:blipFill>
            <a:blip r:embed="rId5"/>
            <a:stretch>
              <a:fillRect/>
            </a:stretch>
          </p:blipFill>
          <p:spPr>
            <a:xfrm>
              <a:off x="629572" y="3718116"/>
              <a:ext cx="6410708" cy="2411079"/>
            </a:xfrm>
            <a:prstGeom prst="rect">
              <a:avLst/>
            </a:prstGeom>
          </p:spPr>
        </p:pic>
      </p:grpSp>
    </p:spTree>
    <p:extLst>
      <p:ext uri="{BB962C8B-B14F-4D97-AF65-F5344CB8AC3E}">
        <p14:creationId xmlns:p14="http://schemas.microsoft.com/office/powerpoint/2010/main" val="3893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BD46-1EA6-5F42-93E8-D251ED37FBAD}"/>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4923C3B0-1136-32E3-ADD1-1001D3429E22}"/>
              </a:ext>
            </a:extLst>
          </p:cNvPr>
          <p:cNvSpPr>
            <a:spLocks noGrp="1"/>
          </p:cNvSpPr>
          <p:nvPr>
            <p:ph idx="1"/>
          </p:nvPr>
        </p:nvSpPr>
        <p:spPr/>
        <p:txBody>
          <a:bodyPr/>
          <a:lstStyle/>
          <a:p>
            <a:r>
              <a:rPr lang="en-US" dirty="0"/>
              <a:t>Early 70’s: </a:t>
            </a:r>
            <a:r>
              <a:rPr lang="en-US" b="1" dirty="0">
                <a:solidFill>
                  <a:srgbClr val="0E42FF"/>
                </a:solidFill>
              </a:rPr>
              <a:t>CERN Intersecting Storage Ring (ISR)</a:t>
            </a:r>
          </a:p>
          <a:p>
            <a:pPr lvl="1"/>
            <a:r>
              <a:rPr lang="en-US" dirty="0"/>
              <a:t>Coasting beam instability, fast rise time (&lt;1 </a:t>
            </a:r>
            <a:r>
              <a:rPr lang="en-US" dirty="0" err="1"/>
              <a:t>ms</a:t>
            </a:r>
            <a:r>
              <a:rPr lang="en-US" dirty="0"/>
              <a:t>), repeating itself every 1-2 s. Clearing electrodes were installed to reduce the </a:t>
            </a:r>
            <a:r>
              <a:rPr lang="en-US" dirty="0" err="1"/>
              <a:t>neutrilisation</a:t>
            </a:r>
            <a:r>
              <a:rPr lang="en-US" dirty="0"/>
              <a:t> level</a:t>
            </a:r>
            <a:endParaRPr lang="en-US" dirty="0">
              <a:sym typeface="Wingdings" pitchFamily="2" charset="2"/>
            </a:endParaRPr>
          </a:p>
          <a:p>
            <a:pPr lvl="1"/>
            <a:r>
              <a:rPr lang="en-US" dirty="0">
                <a:sym typeface="Wingdings" pitchFamily="2" charset="2"/>
              </a:rPr>
              <a:t>Fast pressure rise with bunched proton beams</a:t>
            </a:r>
            <a:endParaRPr lang="en-US" dirty="0"/>
          </a:p>
          <a:p>
            <a:r>
              <a:rPr lang="en-US" dirty="0"/>
              <a:t>1988: </a:t>
            </a:r>
            <a:r>
              <a:rPr lang="en-US" b="1" dirty="0">
                <a:solidFill>
                  <a:srgbClr val="0E42FF"/>
                </a:solidFill>
              </a:rPr>
              <a:t>Los Alamos PSR</a:t>
            </a:r>
          </a:p>
          <a:p>
            <a:pPr lvl="1"/>
            <a:r>
              <a:rPr lang="en-US" dirty="0"/>
              <a:t>E-p type coherent vertical instability and beam loss</a:t>
            </a:r>
            <a:br>
              <a:rPr lang="en-US" dirty="0"/>
            </a:br>
            <a:r>
              <a:rPr lang="en-US" dirty="0"/>
              <a:t>above ~ 1.5 10</a:t>
            </a:r>
            <a:r>
              <a:rPr lang="en-US" baseline="30000" dirty="0"/>
              <a:t>13</a:t>
            </a:r>
            <a:r>
              <a:rPr lang="en-US" dirty="0"/>
              <a:t> p with one bunch in the machine. </a:t>
            </a:r>
            <a:br>
              <a:rPr lang="en-US" dirty="0"/>
            </a:br>
            <a:r>
              <a:rPr lang="en-US" dirty="0"/>
              <a:t>Intra-bunch motion with 10 MHz at the tail of the bunch</a:t>
            </a:r>
          </a:p>
          <a:p>
            <a:pPr lvl="1"/>
            <a:r>
              <a:rPr lang="en-US" dirty="0"/>
              <a:t>Observation of large electron flux to the wall at the end</a:t>
            </a:r>
            <a:br>
              <a:rPr lang="en-US" dirty="0"/>
            </a:br>
            <a:r>
              <a:rPr lang="en-US" dirty="0"/>
              <a:t> of each bunch passage</a:t>
            </a:r>
          </a:p>
          <a:p>
            <a:r>
              <a:rPr lang="en-US" dirty="0"/>
              <a:t>1989: </a:t>
            </a:r>
            <a:r>
              <a:rPr lang="en-US" b="1" dirty="0">
                <a:solidFill>
                  <a:srgbClr val="0E42FF"/>
                </a:solidFill>
              </a:rPr>
              <a:t>KEK Photon Factory</a:t>
            </a:r>
          </a:p>
          <a:p>
            <a:pPr lvl="1"/>
            <a:r>
              <a:rPr lang="en-US" dirty="0"/>
              <a:t>When switching from e- to e+ a new vertical coupled bunch instability was observed, an improvement was observed applying a bias to the 88 BPMs </a:t>
            </a:r>
          </a:p>
          <a:p>
            <a:endParaRPr lang="en-US" dirty="0"/>
          </a:p>
        </p:txBody>
      </p:sp>
      <p:sp>
        <p:nvSpPr>
          <p:cNvPr id="4" name="Date Placeholder 3">
            <a:extLst>
              <a:ext uri="{FF2B5EF4-FFF2-40B4-BE49-F238E27FC236}">
                <a16:creationId xmlns:a16="http://schemas.microsoft.com/office/drawing/2014/main" id="{30AFF825-67E9-EB78-9015-5E6F3B6B2BB9}"/>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1F31E094-587E-9C83-3C12-F088069D171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B4A9E498-E5D5-DD3A-628E-C481034EB327}"/>
              </a:ext>
            </a:extLst>
          </p:cNvPr>
          <p:cNvSpPr>
            <a:spLocks noGrp="1"/>
          </p:cNvSpPr>
          <p:nvPr>
            <p:ph type="sldNum" sz="quarter" idx="12"/>
          </p:nvPr>
        </p:nvSpPr>
        <p:spPr/>
        <p:txBody>
          <a:bodyPr/>
          <a:lstStyle/>
          <a:p>
            <a:fld id="{43DF83E8-ABC0-E64E-832A-EEAEB9D1F06F}" type="slidenum">
              <a:rPr lang="en-US" smtClean="0"/>
              <a:t>20</a:t>
            </a:fld>
            <a:endParaRPr lang="en-US"/>
          </a:p>
        </p:txBody>
      </p:sp>
      <p:grpSp>
        <p:nvGrpSpPr>
          <p:cNvPr id="12" name="Group 11">
            <a:extLst>
              <a:ext uri="{FF2B5EF4-FFF2-40B4-BE49-F238E27FC236}">
                <a16:creationId xmlns:a16="http://schemas.microsoft.com/office/drawing/2014/main" id="{078D5FE6-779B-EE71-A4ED-79780A2A6A46}"/>
              </a:ext>
            </a:extLst>
          </p:cNvPr>
          <p:cNvGrpSpPr/>
          <p:nvPr/>
        </p:nvGrpSpPr>
        <p:grpSpPr>
          <a:xfrm>
            <a:off x="7691829" y="2526239"/>
            <a:ext cx="4473845" cy="2818647"/>
            <a:chOff x="7691829" y="2526239"/>
            <a:chExt cx="4473845" cy="2818647"/>
          </a:xfrm>
        </p:grpSpPr>
        <p:pic>
          <p:nvPicPr>
            <p:cNvPr id="8" name="Picture 7" descr="Chart, line chart, histogram&#10;&#10;Description automatically generated">
              <a:extLst>
                <a:ext uri="{FF2B5EF4-FFF2-40B4-BE49-F238E27FC236}">
                  <a16:creationId xmlns:a16="http://schemas.microsoft.com/office/drawing/2014/main" id="{D610DAE0-CCA6-9D63-B4B0-F8802294A7B6}"/>
                </a:ext>
              </a:extLst>
            </p:cNvPr>
            <p:cNvPicPr>
              <a:picLocks noChangeAspect="1"/>
            </p:cNvPicPr>
            <p:nvPr/>
          </p:nvPicPr>
          <p:blipFill>
            <a:blip r:embed="rId2"/>
            <a:stretch>
              <a:fillRect/>
            </a:stretch>
          </p:blipFill>
          <p:spPr>
            <a:xfrm>
              <a:off x="7691829" y="2526239"/>
              <a:ext cx="4092314" cy="2818647"/>
            </a:xfrm>
            <a:prstGeom prst="rect">
              <a:avLst/>
            </a:prstGeom>
          </p:spPr>
        </p:pic>
        <p:sp>
          <p:nvSpPr>
            <p:cNvPr id="9" name="TextBox 8">
              <a:extLst>
                <a:ext uri="{FF2B5EF4-FFF2-40B4-BE49-F238E27FC236}">
                  <a16:creationId xmlns:a16="http://schemas.microsoft.com/office/drawing/2014/main" id="{2222513B-0764-DA31-DDC7-E819A77C98E9}"/>
                </a:ext>
              </a:extLst>
            </p:cNvPr>
            <p:cNvSpPr txBox="1"/>
            <p:nvPr/>
          </p:nvSpPr>
          <p:spPr>
            <a:xfrm>
              <a:off x="8610600" y="2650435"/>
              <a:ext cx="290464" cy="307777"/>
            </a:xfrm>
            <a:prstGeom prst="rect">
              <a:avLst/>
            </a:prstGeom>
            <a:noFill/>
          </p:spPr>
          <p:txBody>
            <a:bodyPr wrap="none" rtlCol="0">
              <a:spAutoFit/>
            </a:bodyPr>
            <a:lstStyle/>
            <a:p>
              <a:r>
                <a:rPr lang="en-US" sz="1400" dirty="0">
                  <a:solidFill>
                    <a:srgbClr val="FF0000"/>
                  </a:solidFill>
                  <a:latin typeface="Symbol" pitchFamily="2" charset="2"/>
                </a:rPr>
                <a:t>S</a:t>
              </a:r>
            </a:p>
          </p:txBody>
        </p:sp>
        <p:sp>
          <p:nvSpPr>
            <p:cNvPr id="10" name="TextBox 9">
              <a:extLst>
                <a:ext uri="{FF2B5EF4-FFF2-40B4-BE49-F238E27FC236}">
                  <a16:creationId xmlns:a16="http://schemas.microsoft.com/office/drawing/2014/main" id="{50BF47FC-8E5D-2AEF-5B0B-38605F675EF1}"/>
                </a:ext>
              </a:extLst>
            </p:cNvPr>
            <p:cNvSpPr txBox="1"/>
            <p:nvPr/>
          </p:nvSpPr>
          <p:spPr>
            <a:xfrm>
              <a:off x="9388210" y="2772681"/>
              <a:ext cx="349776" cy="307777"/>
            </a:xfrm>
            <a:prstGeom prst="rect">
              <a:avLst/>
            </a:prstGeom>
            <a:noFill/>
          </p:spPr>
          <p:txBody>
            <a:bodyPr wrap="none" rtlCol="0">
              <a:spAutoFit/>
            </a:bodyPr>
            <a:lstStyle/>
            <a:p>
              <a:r>
                <a:rPr lang="en-US" sz="1400" dirty="0">
                  <a:solidFill>
                    <a:srgbClr val="2E528F"/>
                  </a:solidFill>
                  <a:latin typeface="Symbol" pitchFamily="2" charset="2"/>
                </a:rPr>
                <a:t>D</a:t>
              </a:r>
              <a:r>
                <a:rPr lang="en-US" sz="1400" baseline="-25000" dirty="0">
                  <a:solidFill>
                    <a:srgbClr val="2E528F"/>
                  </a:solidFill>
                  <a:latin typeface="Calibri" panose="020F0502020204030204" pitchFamily="34" charset="0"/>
                  <a:cs typeface="Calibri" panose="020F0502020204030204" pitchFamily="34" charset="0"/>
                </a:rPr>
                <a:t>y</a:t>
              </a:r>
              <a:endParaRPr lang="en-US" sz="1400" dirty="0">
                <a:solidFill>
                  <a:srgbClr val="2E528F"/>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26C0AD3-F051-D59A-BA7E-DF7661E1BEE0}"/>
                </a:ext>
              </a:extLst>
            </p:cNvPr>
            <p:cNvSpPr txBox="1"/>
            <p:nvPr/>
          </p:nvSpPr>
          <p:spPr>
            <a:xfrm rot="20060394">
              <a:off x="10972270" y="3426432"/>
              <a:ext cx="1193404" cy="461665"/>
            </a:xfrm>
            <a:prstGeom prst="rect">
              <a:avLst/>
            </a:prstGeom>
            <a:noFill/>
          </p:spPr>
          <p:txBody>
            <a:bodyPr wrap="none" rtlCol="0">
              <a:spAutoFit/>
            </a:bodyPr>
            <a:lstStyle/>
            <a:p>
              <a:r>
                <a:rPr lang="en-US" sz="1200" dirty="0">
                  <a:solidFill>
                    <a:srgbClr val="00B050"/>
                  </a:solidFill>
                </a:rPr>
                <a:t>Electron current</a:t>
              </a:r>
              <a:br>
                <a:rPr lang="en-US" sz="1200" dirty="0">
                  <a:solidFill>
                    <a:srgbClr val="00B050"/>
                  </a:solidFill>
                </a:rPr>
              </a:br>
              <a:r>
                <a:rPr lang="en-US" sz="1200" dirty="0">
                  <a:solidFill>
                    <a:srgbClr val="00B050"/>
                  </a:solidFill>
                </a:rPr>
                <a:t>to the wall</a:t>
              </a:r>
            </a:p>
          </p:txBody>
        </p:sp>
      </p:grpSp>
    </p:spTree>
    <p:extLst>
      <p:ext uri="{BB962C8B-B14F-4D97-AF65-F5344CB8AC3E}">
        <p14:creationId xmlns:p14="http://schemas.microsoft.com/office/powerpoint/2010/main" val="40238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340-1639-12F4-F864-533929EF0B5E}"/>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07AD86C5-C11D-0115-D2B4-32BE6F974643}"/>
              </a:ext>
            </a:extLst>
          </p:cNvPr>
          <p:cNvSpPr>
            <a:spLocks noGrp="1"/>
          </p:cNvSpPr>
          <p:nvPr>
            <p:ph idx="1"/>
          </p:nvPr>
        </p:nvSpPr>
        <p:spPr/>
        <p:txBody>
          <a:bodyPr/>
          <a:lstStyle/>
          <a:p>
            <a:r>
              <a:rPr lang="en-US" dirty="0"/>
              <a:t>1999: </a:t>
            </a:r>
            <a:r>
              <a:rPr lang="en-US" b="1" dirty="0">
                <a:solidFill>
                  <a:srgbClr val="0E42FF"/>
                </a:solidFill>
              </a:rPr>
              <a:t>KEKB Low Energy Ring</a:t>
            </a:r>
          </a:p>
          <a:p>
            <a:pPr lvl="1"/>
            <a:r>
              <a:rPr lang="en-US" dirty="0"/>
              <a:t>Single bunch instability at the tail of the trains with head-tail tilt above a certain threshold</a:t>
            </a:r>
          </a:p>
          <a:p>
            <a:pPr lvl="1"/>
            <a:r>
              <a:rPr lang="en-US" dirty="0"/>
              <a:t>Slow emittance growth below threshold</a:t>
            </a:r>
          </a:p>
          <a:p>
            <a:pPr lvl="1"/>
            <a:r>
              <a:rPr lang="en-US" dirty="0"/>
              <a:t>Solenoids in field-free regions increased the threshold</a:t>
            </a:r>
          </a:p>
          <a:p>
            <a:r>
              <a:rPr lang="en-US" dirty="0"/>
              <a:t>1999: </a:t>
            </a:r>
            <a:r>
              <a:rPr lang="en-US" b="1" dirty="0">
                <a:solidFill>
                  <a:srgbClr val="0E42FF"/>
                </a:solidFill>
              </a:rPr>
              <a:t>SLAC PEP-II B factory</a:t>
            </a:r>
          </a:p>
          <a:p>
            <a:pPr lvl="1"/>
            <a:r>
              <a:rPr lang="en-US" dirty="0"/>
              <a:t>Blow-up of positron beam in both planes</a:t>
            </a:r>
          </a:p>
          <a:p>
            <a:pPr lvl="1"/>
            <a:r>
              <a:rPr lang="en-US" dirty="0"/>
              <a:t>Luminosity drop at the end of the trains</a:t>
            </a:r>
          </a:p>
        </p:txBody>
      </p:sp>
      <p:sp>
        <p:nvSpPr>
          <p:cNvPr id="4" name="Date Placeholder 3">
            <a:extLst>
              <a:ext uri="{FF2B5EF4-FFF2-40B4-BE49-F238E27FC236}">
                <a16:creationId xmlns:a16="http://schemas.microsoft.com/office/drawing/2014/main" id="{DDAB033D-0603-4DC4-9A12-8FF4602AD66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45D5EE7-F229-3FA1-1D1A-E91585BF00B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6F6B085-E0F0-FD35-D926-7035B61F6FA3}"/>
              </a:ext>
            </a:extLst>
          </p:cNvPr>
          <p:cNvSpPr>
            <a:spLocks noGrp="1"/>
          </p:cNvSpPr>
          <p:nvPr>
            <p:ph type="sldNum" sz="quarter" idx="12"/>
          </p:nvPr>
        </p:nvSpPr>
        <p:spPr/>
        <p:txBody>
          <a:bodyPr/>
          <a:lstStyle/>
          <a:p>
            <a:fld id="{43DF83E8-ABC0-E64E-832A-EEAEB9D1F06F}" type="slidenum">
              <a:rPr lang="en-US" smtClean="0"/>
              <a:t>21</a:t>
            </a:fld>
            <a:endParaRPr lang="en-US"/>
          </a:p>
        </p:txBody>
      </p:sp>
      <p:pic>
        <p:nvPicPr>
          <p:cNvPr id="8" name="Picture 7" descr="Chart, line chart, scatter chart&#10;&#10;Description automatically generated">
            <a:extLst>
              <a:ext uri="{FF2B5EF4-FFF2-40B4-BE49-F238E27FC236}">
                <a16:creationId xmlns:a16="http://schemas.microsoft.com/office/drawing/2014/main" id="{F426BE96-FD75-9C57-4D20-92C8E27A5E89}"/>
              </a:ext>
            </a:extLst>
          </p:cNvPr>
          <p:cNvPicPr>
            <a:picLocks noChangeAspect="1"/>
          </p:cNvPicPr>
          <p:nvPr/>
        </p:nvPicPr>
        <p:blipFill>
          <a:blip r:embed="rId2"/>
          <a:stretch>
            <a:fillRect/>
          </a:stretch>
        </p:blipFill>
        <p:spPr>
          <a:xfrm>
            <a:off x="7707443" y="2471608"/>
            <a:ext cx="4114800" cy="319787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3BA7D95-D766-A7A9-ED2A-33E1E7AC6DB8}"/>
              </a:ext>
            </a:extLst>
          </p:cNvPr>
          <p:cNvPicPr>
            <a:picLocks noChangeAspect="1"/>
          </p:cNvPicPr>
          <p:nvPr/>
        </p:nvPicPr>
        <p:blipFill>
          <a:blip r:embed="rId3"/>
          <a:stretch>
            <a:fillRect/>
          </a:stretch>
        </p:blipFill>
        <p:spPr>
          <a:xfrm>
            <a:off x="4197246" y="4146227"/>
            <a:ext cx="3156549" cy="2120430"/>
          </a:xfrm>
          <a:prstGeom prst="rect">
            <a:avLst/>
          </a:prstGeom>
        </p:spPr>
      </p:pic>
      <p:sp>
        <p:nvSpPr>
          <p:cNvPr id="11" name="TextBox 10">
            <a:extLst>
              <a:ext uri="{FF2B5EF4-FFF2-40B4-BE49-F238E27FC236}">
                <a16:creationId xmlns:a16="http://schemas.microsoft.com/office/drawing/2014/main" id="{F6B67243-C095-9A24-7247-4B2B3B9B545B}"/>
              </a:ext>
            </a:extLst>
          </p:cNvPr>
          <p:cNvSpPr txBox="1"/>
          <p:nvPr/>
        </p:nvSpPr>
        <p:spPr>
          <a:xfrm>
            <a:off x="459697" y="5356342"/>
            <a:ext cx="3827489" cy="784830"/>
          </a:xfrm>
          <a:prstGeom prst="rect">
            <a:avLst/>
          </a:prstGeom>
          <a:noFill/>
        </p:spPr>
        <p:txBody>
          <a:bodyPr wrap="square" rtlCol="0">
            <a:spAutoFit/>
          </a:bodyPr>
          <a:lstStyle/>
          <a:p>
            <a:pPr algn="r"/>
            <a:r>
              <a:rPr lang="en-US" sz="1500" dirty="0"/>
              <a:t>Luminosity versus bunch number recorded at the PEP-II B factory in July 2000 for a bunch spacing of 4 rf buckets with 8 large gaps </a:t>
            </a:r>
          </a:p>
        </p:txBody>
      </p:sp>
    </p:spTree>
    <p:extLst>
      <p:ext uri="{BB962C8B-B14F-4D97-AF65-F5344CB8AC3E}">
        <p14:creationId xmlns:p14="http://schemas.microsoft.com/office/powerpoint/2010/main" val="2113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340-1639-12F4-F864-533929EF0B5E}"/>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07AD86C5-C11D-0115-D2B4-32BE6F974643}"/>
              </a:ext>
            </a:extLst>
          </p:cNvPr>
          <p:cNvSpPr>
            <a:spLocks noGrp="1"/>
          </p:cNvSpPr>
          <p:nvPr>
            <p:ph idx="1"/>
          </p:nvPr>
        </p:nvSpPr>
        <p:spPr/>
        <p:txBody>
          <a:bodyPr/>
          <a:lstStyle/>
          <a:p>
            <a:r>
              <a:rPr lang="en-US" dirty="0"/>
              <a:t>2000: </a:t>
            </a:r>
            <a:r>
              <a:rPr lang="en-US" b="1" dirty="0">
                <a:solidFill>
                  <a:srgbClr val="0E42FF"/>
                </a:solidFill>
              </a:rPr>
              <a:t>CERN PS and SPS</a:t>
            </a:r>
          </a:p>
          <a:p>
            <a:pPr lvl="1"/>
            <a:r>
              <a:rPr lang="en-US" dirty="0"/>
              <a:t>Large pressure ruse when running LHC-type beams</a:t>
            </a:r>
          </a:p>
          <a:p>
            <a:pPr lvl="1"/>
            <a:r>
              <a:rPr lang="en-US" dirty="0"/>
              <a:t>Signal at pick-up electrodes</a:t>
            </a:r>
          </a:p>
          <a:p>
            <a:pPr lvl="1"/>
            <a:r>
              <a:rPr lang="en-US" dirty="0"/>
              <a:t>Strong instabilities</a:t>
            </a:r>
          </a:p>
        </p:txBody>
      </p:sp>
      <p:sp>
        <p:nvSpPr>
          <p:cNvPr id="4" name="Date Placeholder 3">
            <a:extLst>
              <a:ext uri="{FF2B5EF4-FFF2-40B4-BE49-F238E27FC236}">
                <a16:creationId xmlns:a16="http://schemas.microsoft.com/office/drawing/2014/main" id="{DDAB033D-0603-4DC4-9A12-8FF4602AD66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45D5EE7-F229-3FA1-1D1A-E91585BF00B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6F6B085-E0F0-FD35-D926-7035B61F6FA3}"/>
              </a:ext>
            </a:extLst>
          </p:cNvPr>
          <p:cNvSpPr>
            <a:spLocks noGrp="1"/>
          </p:cNvSpPr>
          <p:nvPr>
            <p:ph type="sldNum" sz="quarter" idx="12"/>
          </p:nvPr>
        </p:nvSpPr>
        <p:spPr/>
        <p:txBody>
          <a:bodyPr/>
          <a:lstStyle/>
          <a:p>
            <a:fld id="{43DF83E8-ABC0-E64E-832A-EEAEB9D1F06F}" type="slidenum">
              <a:rPr lang="en-US" smtClean="0"/>
              <a:t>22</a:t>
            </a:fld>
            <a:endParaRPr lang="en-US"/>
          </a:p>
        </p:txBody>
      </p:sp>
      <p:pic>
        <p:nvPicPr>
          <p:cNvPr id="7" name="Picture 6">
            <a:extLst>
              <a:ext uri="{FF2B5EF4-FFF2-40B4-BE49-F238E27FC236}">
                <a16:creationId xmlns:a16="http://schemas.microsoft.com/office/drawing/2014/main" id="{338FA092-5D2A-827F-2CED-1B2AE9482FC1}"/>
              </a:ext>
            </a:extLst>
          </p:cNvPr>
          <p:cNvPicPr>
            <a:picLocks noChangeAspect="1"/>
          </p:cNvPicPr>
          <p:nvPr/>
        </p:nvPicPr>
        <p:blipFill>
          <a:blip r:embed="rId2"/>
          <a:stretch>
            <a:fillRect/>
          </a:stretch>
        </p:blipFill>
        <p:spPr>
          <a:xfrm>
            <a:off x="7542219" y="2035276"/>
            <a:ext cx="3811581" cy="3309610"/>
          </a:xfrm>
          <a:prstGeom prst="rect">
            <a:avLst/>
          </a:prstGeom>
        </p:spPr>
      </p:pic>
      <p:pic>
        <p:nvPicPr>
          <p:cNvPr id="12" name="Picture 11" descr="Chart&#10;&#10;Description automatically generated">
            <a:extLst>
              <a:ext uri="{FF2B5EF4-FFF2-40B4-BE49-F238E27FC236}">
                <a16:creationId xmlns:a16="http://schemas.microsoft.com/office/drawing/2014/main" id="{43BC3366-AE85-EDFF-1E8F-D25AE2F975A0}"/>
              </a:ext>
            </a:extLst>
          </p:cNvPr>
          <p:cNvPicPr>
            <a:picLocks noChangeAspect="1"/>
          </p:cNvPicPr>
          <p:nvPr/>
        </p:nvPicPr>
        <p:blipFill>
          <a:blip r:embed="rId3"/>
          <a:stretch>
            <a:fillRect/>
          </a:stretch>
        </p:blipFill>
        <p:spPr>
          <a:xfrm>
            <a:off x="2252382" y="4574623"/>
            <a:ext cx="3449770" cy="1861240"/>
          </a:xfrm>
          <a:prstGeom prst="rect">
            <a:avLst/>
          </a:prstGeom>
        </p:spPr>
      </p:pic>
      <p:pic>
        <p:nvPicPr>
          <p:cNvPr id="14" name="Picture 13" descr="Chart&#10;&#10;Description automatically generated">
            <a:extLst>
              <a:ext uri="{FF2B5EF4-FFF2-40B4-BE49-F238E27FC236}">
                <a16:creationId xmlns:a16="http://schemas.microsoft.com/office/drawing/2014/main" id="{B2EAE9D2-7543-05BF-1250-5DCB355B2521}"/>
              </a:ext>
            </a:extLst>
          </p:cNvPr>
          <p:cNvPicPr>
            <a:picLocks noChangeAspect="1"/>
          </p:cNvPicPr>
          <p:nvPr/>
        </p:nvPicPr>
        <p:blipFill>
          <a:blip r:embed="rId4"/>
          <a:stretch>
            <a:fillRect/>
          </a:stretch>
        </p:blipFill>
        <p:spPr>
          <a:xfrm>
            <a:off x="2252382" y="2969829"/>
            <a:ext cx="3490015" cy="1588230"/>
          </a:xfrm>
          <a:prstGeom prst="rect">
            <a:avLst/>
          </a:prstGeom>
        </p:spPr>
      </p:pic>
      <p:sp>
        <p:nvSpPr>
          <p:cNvPr id="15" name="TextBox 14">
            <a:extLst>
              <a:ext uri="{FF2B5EF4-FFF2-40B4-BE49-F238E27FC236}">
                <a16:creationId xmlns:a16="http://schemas.microsoft.com/office/drawing/2014/main" id="{BB2922A4-E435-502E-A75C-F23E2F6A48E4}"/>
              </a:ext>
            </a:extLst>
          </p:cNvPr>
          <p:cNvSpPr txBox="1"/>
          <p:nvPr/>
        </p:nvSpPr>
        <p:spPr>
          <a:xfrm rot="16200000">
            <a:off x="1708824" y="3618196"/>
            <a:ext cx="898003" cy="369332"/>
          </a:xfrm>
          <a:prstGeom prst="rect">
            <a:avLst/>
          </a:prstGeom>
          <a:noFill/>
        </p:spPr>
        <p:txBody>
          <a:bodyPr wrap="none" rtlCol="0">
            <a:spAutoFit/>
          </a:bodyPr>
          <a:lstStyle/>
          <a:p>
            <a:r>
              <a:rPr lang="en-US" dirty="0">
                <a:solidFill>
                  <a:srgbClr val="2E528F"/>
                </a:solidFill>
              </a:rPr>
              <a:t>SPS &lt;x&gt;</a:t>
            </a:r>
          </a:p>
        </p:txBody>
      </p:sp>
      <p:sp>
        <p:nvSpPr>
          <p:cNvPr id="16" name="TextBox 15">
            <a:extLst>
              <a:ext uri="{FF2B5EF4-FFF2-40B4-BE49-F238E27FC236}">
                <a16:creationId xmlns:a16="http://schemas.microsoft.com/office/drawing/2014/main" id="{127DACD7-093C-9621-E840-CA91E8568899}"/>
              </a:ext>
            </a:extLst>
          </p:cNvPr>
          <p:cNvSpPr txBox="1"/>
          <p:nvPr/>
        </p:nvSpPr>
        <p:spPr>
          <a:xfrm rot="16200000">
            <a:off x="1706419" y="5271944"/>
            <a:ext cx="902811" cy="369332"/>
          </a:xfrm>
          <a:prstGeom prst="rect">
            <a:avLst/>
          </a:prstGeom>
          <a:noFill/>
        </p:spPr>
        <p:txBody>
          <a:bodyPr wrap="none" rtlCol="0">
            <a:spAutoFit/>
          </a:bodyPr>
          <a:lstStyle/>
          <a:p>
            <a:r>
              <a:rPr lang="en-US" dirty="0">
                <a:solidFill>
                  <a:srgbClr val="2E528F"/>
                </a:solidFill>
              </a:rPr>
              <a:t>SPS &lt;y&gt;</a:t>
            </a:r>
          </a:p>
        </p:txBody>
      </p:sp>
      <p:sp>
        <p:nvSpPr>
          <p:cNvPr id="17" name="TextBox 16">
            <a:extLst>
              <a:ext uri="{FF2B5EF4-FFF2-40B4-BE49-F238E27FC236}">
                <a16:creationId xmlns:a16="http://schemas.microsoft.com/office/drawing/2014/main" id="{4DC9FF1D-FFAB-6CD4-A4C0-DB0F19CC1A2B}"/>
              </a:ext>
            </a:extLst>
          </p:cNvPr>
          <p:cNvSpPr txBox="1"/>
          <p:nvPr/>
        </p:nvSpPr>
        <p:spPr>
          <a:xfrm>
            <a:off x="8330447" y="5429990"/>
            <a:ext cx="2470076" cy="553998"/>
          </a:xfrm>
          <a:prstGeom prst="rect">
            <a:avLst/>
          </a:prstGeom>
          <a:noFill/>
        </p:spPr>
        <p:txBody>
          <a:bodyPr wrap="square" rtlCol="0">
            <a:spAutoFit/>
          </a:bodyPr>
          <a:lstStyle/>
          <a:p>
            <a:r>
              <a:rPr lang="en-US" sz="1500" dirty="0"/>
              <a:t>Measurement with shielded electrode at CERN-PS</a:t>
            </a:r>
          </a:p>
        </p:txBody>
      </p:sp>
    </p:spTree>
    <p:extLst>
      <p:ext uri="{BB962C8B-B14F-4D97-AF65-F5344CB8AC3E}">
        <p14:creationId xmlns:p14="http://schemas.microsoft.com/office/powerpoint/2010/main" val="236973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340-1639-12F4-F864-533929EF0B5E}"/>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07AD86C5-C11D-0115-D2B4-32BE6F974643}"/>
              </a:ext>
            </a:extLst>
          </p:cNvPr>
          <p:cNvSpPr>
            <a:spLocks noGrp="1"/>
          </p:cNvSpPr>
          <p:nvPr>
            <p:ph idx="1"/>
          </p:nvPr>
        </p:nvSpPr>
        <p:spPr/>
        <p:txBody>
          <a:bodyPr/>
          <a:lstStyle/>
          <a:p>
            <a:r>
              <a:rPr lang="en-US" dirty="0"/>
              <a:t>2002: </a:t>
            </a:r>
            <a:r>
              <a:rPr lang="en-US" b="1" dirty="0">
                <a:solidFill>
                  <a:srgbClr val="0E42FF"/>
                </a:solidFill>
              </a:rPr>
              <a:t>RHIC</a:t>
            </a:r>
          </a:p>
          <a:p>
            <a:pPr lvl="1"/>
            <a:r>
              <a:rPr lang="en-US" dirty="0"/>
              <a:t>Pressure rise</a:t>
            </a:r>
          </a:p>
          <a:p>
            <a:pPr lvl="1"/>
            <a:r>
              <a:rPr lang="en-US" dirty="0"/>
              <a:t>Instabilities at transition</a:t>
            </a:r>
          </a:p>
          <a:p>
            <a:pPr lvl="1"/>
            <a:r>
              <a:rPr lang="en-US" dirty="0"/>
              <a:t>Direct measurements through e-detectors</a:t>
            </a:r>
          </a:p>
        </p:txBody>
      </p:sp>
      <p:sp>
        <p:nvSpPr>
          <p:cNvPr id="4" name="Date Placeholder 3">
            <a:extLst>
              <a:ext uri="{FF2B5EF4-FFF2-40B4-BE49-F238E27FC236}">
                <a16:creationId xmlns:a16="http://schemas.microsoft.com/office/drawing/2014/main" id="{DDAB033D-0603-4DC4-9A12-8FF4602AD66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45D5EE7-F229-3FA1-1D1A-E91585BF00B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6F6B085-E0F0-FD35-D926-7035B61F6FA3}"/>
              </a:ext>
            </a:extLst>
          </p:cNvPr>
          <p:cNvSpPr>
            <a:spLocks noGrp="1"/>
          </p:cNvSpPr>
          <p:nvPr>
            <p:ph type="sldNum" sz="quarter" idx="12"/>
          </p:nvPr>
        </p:nvSpPr>
        <p:spPr/>
        <p:txBody>
          <a:bodyPr/>
          <a:lstStyle/>
          <a:p>
            <a:fld id="{43DF83E8-ABC0-E64E-832A-EEAEB9D1F06F}" type="slidenum">
              <a:rPr lang="en-US" smtClean="0"/>
              <a:t>23</a:t>
            </a:fld>
            <a:endParaRPr lang="en-US"/>
          </a:p>
        </p:txBody>
      </p:sp>
      <p:grpSp>
        <p:nvGrpSpPr>
          <p:cNvPr id="19" name="Group 18">
            <a:extLst>
              <a:ext uri="{FF2B5EF4-FFF2-40B4-BE49-F238E27FC236}">
                <a16:creationId xmlns:a16="http://schemas.microsoft.com/office/drawing/2014/main" id="{DA9B9ACA-AE35-224F-3614-DE832E9B53DC}"/>
              </a:ext>
            </a:extLst>
          </p:cNvPr>
          <p:cNvGrpSpPr/>
          <p:nvPr/>
        </p:nvGrpSpPr>
        <p:grpSpPr>
          <a:xfrm>
            <a:off x="6387548" y="2255238"/>
            <a:ext cx="5445629" cy="3219610"/>
            <a:chOff x="1080000" y="1417638"/>
            <a:chExt cx="6790777" cy="3882563"/>
          </a:xfrm>
        </p:grpSpPr>
        <p:pic>
          <p:nvPicPr>
            <p:cNvPr id="11" name="Picture 10" descr="giovanni.pdf                                                   0005AFB9Macintosh HD                   BC25E8C6:">
              <a:extLst>
                <a:ext uri="{FF2B5EF4-FFF2-40B4-BE49-F238E27FC236}">
                  <a16:creationId xmlns:a16="http://schemas.microsoft.com/office/drawing/2014/main" id="{97A6F075-2868-175B-EAF5-83DABE36FFA1}"/>
                </a:ext>
              </a:extLst>
            </p:cNvPr>
            <p:cNvPicPr>
              <a:picLocks noChangeAspect="1" noChangeArrowheads="1"/>
            </p:cNvPicPr>
            <p:nvPr/>
          </p:nvPicPr>
          <p:blipFill>
            <a:blip r:embed="rId2">
              <a:lum bright="-48000" contrast="66000"/>
            </a:blip>
            <a:srcRect/>
            <a:stretch>
              <a:fillRect/>
            </a:stretch>
          </p:blipFill>
          <p:spPr bwMode="auto">
            <a:xfrm>
              <a:off x="1080000" y="1417638"/>
              <a:ext cx="6790777" cy="3882563"/>
            </a:xfrm>
            <a:prstGeom prst="rect">
              <a:avLst/>
            </a:prstGeom>
            <a:noFill/>
          </p:spPr>
        </p:pic>
        <p:cxnSp>
          <p:nvCxnSpPr>
            <p:cNvPr id="13" name="Straight Arrow Connector 12">
              <a:extLst>
                <a:ext uri="{FF2B5EF4-FFF2-40B4-BE49-F238E27FC236}">
                  <a16:creationId xmlns:a16="http://schemas.microsoft.com/office/drawing/2014/main" id="{54ED304C-8330-AA27-1478-6DC3BD428402}"/>
                </a:ext>
              </a:extLst>
            </p:cNvPr>
            <p:cNvCxnSpPr/>
            <p:nvPr/>
          </p:nvCxnSpPr>
          <p:spPr>
            <a:xfrm>
              <a:off x="2041562" y="4267200"/>
              <a:ext cx="3368638" cy="1588"/>
            </a:xfrm>
            <a:prstGeom prst="straightConnector1">
              <a:avLst/>
            </a:prstGeom>
            <a:noFill/>
            <a:ln w="25400" cap="flat" cmpd="sng" algn="ctr">
              <a:solidFill>
                <a:srgbClr val="000090"/>
              </a:solidFill>
              <a:prstDash val="solid"/>
              <a:headEnd type="arrow"/>
              <a:tailEnd type="arrow"/>
            </a:ln>
            <a:effectLst/>
          </p:spPr>
        </p:cxnSp>
        <p:sp>
          <p:nvSpPr>
            <p:cNvPr id="18" name="TextBox 17">
              <a:extLst>
                <a:ext uri="{FF2B5EF4-FFF2-40B4-BE49-F238E27FC236}">
                  <a16:creationId xmlns:a16="http://schemas.microsoft.com/office/drawing/2014/main" id="{A4AA9764-8F5D-C287-1FF9-55654DFB3485}"/>
                </a:ext>
              </a:extLst>
            </p:cNvPr>
            <p:cNvSpPr txBox="1"/>
            <p:nvPr/>
          </p:nvSpPr>
          <p:spPr>
            <a:xfrm>
              <a:off x="3888957" y="3916700"/>
              <a:ext cx="838201" cy="3231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90"/>
                  </a:solidFill>
                  <a:effectLst/>
                  <a:uLnTx/>
                  <a:uFillTx/>
                </a:rPr>
                <a:t>1 turn</a:t>
              </a:r>
            </a:p>
          </p:txBody>
        </p:sp>
      </p:grpSp>
      <p:pic>
        <p:nvPicPr>
          <p:cNvPr id="20" name="Picture 15" descr="beam_press_Ved_TN.pdf                                          0005AFB9Macintosh HD                   BC25E8C6:">
            <a:extLst>
              <a:ext uri="{FF2B5EF4-FFF2-40B4-BE49-F238E27FC236}">
                <a16:creationId xmlns:a16="http://schemas.microsoft.com/office/drawing/2014/main" id="{D7270A0E-540B-B0A1-CEC4-D3A0DCC9E6C3}"/>
              </a:ext>
            </a:extLst>
          </p:cNvPr>
          <p:cNvPicPr>
            <a:picLocks noChangeAspect="1" noChangeArrowheads="1"/>
          </p:cNvPicPr>
          <p:nvPr/>
        </p:nvPicPr>
        <p:blipFill>
          <a:blip r:embed="rId3"/>
          <a:srcRect/>
          <a:stretch>
            <a:fillRect/>
          </a:stretch>
        </p:blipFill>
        <p:spPr bwMode="auto">
          <a:xfrm>
            <a:off x="1034731" y="3030152"/>
            <a:ext cx="5061269" cy="3223175"/>
          </a:xfrm>
          <a:prstGeom prst="rect">
            <a:avLst/>
          </a:prstGeom>
          <a:noFill/>
        </p:spPr>
      </p:pic>
    </p:spTree>
    <p:extLst>
      <p:ext uri="{BB962C8B-B14F-4D97-AF65-F5344CB8AC3E}">
        <p14:creationId xmlns:p14="http://schemas.microsoft.com/office/powerpoint/2010/main" val="86679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340-1639-12F4-F864-533929EF0B5E}"/>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07AD86C5-C11D-0115-D2B4-32BE6F974643}"/>
              </a:ext>
            </a:extLst>
          </p:cNvPr>
          <p:cNvSpPr>
            <a:spLocks noGrp="1"/>
          </p:cNvSpPr>
          <p:nvPr>
            <p:ph idx="1"/>
          </p:nvPr>
        </p:nvSpPr>
        <p:spPr/>
        <p:txBody>
          <a:bodyPr/>
          <a:lstStyle/>
          <a:p>
            <a:r>
              <a:rPr lang="en-US" dirty="0"/>
              <a:t>2003-2010: </a:t>
            </a:r>
            <a:r>
              <a:rPr lang="en-US" b="1" dirty="0">
                <a:solidFill>
                  <a:srgbClr val="0E42FF"/>
                </a:solidFill>
              </a:rPr>
              <a:t>Miscellaneous</a:t>
            </a:r>
          </a:p>
          <a:p>
            <a:pPr lvl="1"/>
            <a:r>
              <a:rPr lang="en-US" dirty="0"/>
              <a:t>Colliders: </a:t>
            </a:r>
            <a:r>
              <a:rPr lang="en-US" b="1" dirty="0"/>
              <a:t>BEPC</a:t>
            </a:r>
            <a:r>
              <a:rPr lang="en-US" dirty="0"/>
              <a:t>, </a:t>
            </a:r>
            <a:r>
              <a:rPr lang="en-US" b="1" dirty="0"/>
              <a:t>Tevatron</a:t>
            </a:r>
            <a:r>
              <a:rPr lang="en-US" dirty="0"/>
              <a:t> and </a:t>
            </a:r>
            <a:r>
              <a:rPr lang="en-US" b="1" dirty="0" err="1"/>
              <a:t>Da</a:t>
            </a:r>
            <a:r>
              <a:rPr lang="en-US" b="1" dirty="0" err="1">
                <a:latin typeface="Symbol" pitchFamily="2" charset="2"/>
              </a:rPr>
              <a:t>F</a:t>
            </a:r>
            <a:r>
              <a:rPr lang="en-US" b="1" dirty="0" err="1"/>
              <a:t>ne</a:t>
            </a:r>
            <a:r>
              <a:rPr lang="en-US" dirty="0"/>
              <a:t> all exhibit signs of electron cloud (pressure rise, instabilities) in high intensity operation</a:t>
            </a:r>
          </a:p>
          <a:p>
            <a:pPr lvl="1"/>
            <a:endParaRPr lang="en-US" dirty="0"/>
          </a:p>
          <a:p>
            <a:pPr lvl="1"/>
            <a:endParaRPr lang="en-US" dirty="0"/>
          </a:p>
        </p:txBody>
      </p:sp>
      <p:sp>
        <p:nvSpPr>
          <p:cNvPr id="4" name="Date Placeholder 3">
            <a:extLst>
              <a:ext uri="{FF2B5EF4-FFF2-40B4-BE49-F238E27FC236}">
                <a16:creationId xmlns:a16="http://schemas.microsoft.com/office/drawing/2014/main" id="{DDAB033D-0603-4DC4-9A12-8FF4602AD66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45D5EE7-F229-3FA1-1D1A-E91585BF00B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6F6B085-E0F0-FD35-D926-7035B61F6FA3}"/>
              </a:ext>
            </a:extLst>
          </p:cNvPr>
          <p:cNvSpPr>
            <a:spLocks noGrp="1"/>
          </p:cNvSpPr>
          <p:nvPr>
            <p:ph type="sldNum" sz="quarter" idx="12"/>
          </p:nvPr>
        </p:nvSpPr>
        <p:spPr/>
        <p:txBody>
          <a:bodyPr/>
          <a:lstStyle/>
          <a:p>
            <a:fld id="{43DF83E8-ABC0-E64E-832A-EEAEB9D1F06F}" type="slidenum">
              <a:rPr lang="en-US" smtClean="0"/>
              <a:t>24</a:t>
            </a:fld>
            <a:endParaRPr lang="en-US"/>
          </a:p>
        </p:txBody>
      </p:sp>
      <p:pic>
        <p:nvPicPr>
          <p:cNvPr id="8" name="Picture 7" descr="Graphical user interface, application&#10;&#10;Description automatically generated">
            <a:extLst>
              <a:ext uri="{FF2B5EF4-FFF2-40B4-BE49-F238E27FC236}">
                <a16:creationId xmlns:a16="http://schemas.microsoft.com/office/drawing/2014/main" id="{C7256835-8155-5E89-88AC-34C8FAE827D9}"/>
              </a:ext>
            </a:extLst>
          </p:cNvPr>
          <p:cNvPicPr>
            <a:picLocks noChangeAspect="1"/>
          </p:cNvPicPr>
          <p:nvPr/>
        </p:nvPicPr>
        <p:blipFill>
          <a:blip r:embed="rId2"/>
          <a:stretch>
            <a:fillRect/>
          </a:stretch>
        </p:blipFill>
        <p:spPr>
          <a:xfrm>
            <a:off x="8153400" y="2378332"/>
            <a:ext cx="2896965" cy="3225366"/>
          </a:xfrm>
          <a:prstGeom prst="rect">
            <a:avLst/>
          </a:prstGeom>
        </p:spPr>
      </p:pic>
      <p:pic>
        <p:nvPicPr>
          <p:cNvPr id="10" name="Picture 9" descr="Chart, scatter chart&#10;&#10;Description automatically generated">
            <a:extLst>
              <a:ext uri="{FF2B5EF4-FFF2-40B4-BE49-F238E27FC236}">
                <a16:creationId xmlns:a16="http://schemas.microsoft.com/office/drawing/2014/main" id="{3DE96B66-D42E-21FF-095C-FDF976E6DAEF}"/>
              </a:ext>
            </a:extLst>
          </p:cNvPr>
          <p:cNvPicPr>
            <a:picLocks noChangeAspect="1"/>
          </p:cNvPicPr>
          <p:nvPr/>
        </p:nvPicPr>
        <p:blipFill>
          <a:blip r:embed="rId3"/>
          <a:stretch>
            <a:fillRect/>
          </a:stretch>
        </p:blipFill>
        <p:spPr>
          <a:xfrm>
            <a:off x="2057840" y="2616713"/>
            <a:ext cx="3961519" cy="2986985"/>
          </a:xfrm>
          <a:prstGeom prst="rect">
            <a:avLst/>
          </a:prstGeom>
        </p:spPr>
      </p:pic>
      <p:sp>
        <p:nvSpPr>
          <p:cNvPr id="12" name="TextBox 11">
            <a:extLst>
              <a:ext uri="{FF2B5EF4-FFF2-40B4-BE49-F238E27FC236}">
                <a16:creationId xmlns:a16="http://schemas.microsoft.com/office/drawing/2014/main" id="{4CFC986F-61CC-A300-8E17-523C040FD525}"/>
              </a:ext>
            </a:extLst>
          </p:cNvPr>
          <p:cNvSpPr txBox="1"/>
          <p:nvPr/>
        </p:nvSpPr>
        <p:spPr>
          <a:xfrm>
            <a:off x="7953273" y="5603698"/>
            <a:ext cx="3534237" cy="646331"/>
          </a:xfrm>
          <a:prstGeom prst="rect">
            <a:avLst/>
          </a:prstGeom>
          <a:noFill/>
        </p:spPr>
        <p:txBody>
          <a:bodyPr wrap="none" rtlCol="0">
            <a:spAutoFit/>
          </a:bodyPr>
          <a:lstStyle/>
          <a:p>
            <a:r>
              <a:rPr lang="en-GB" sz="1800" dirty="0">
                <a:effectLst/>
                <a:latin typeface="Calibri" panose="020F0502020204030204" pitchFamily="34" charset="0"/>
                <a:cs typeface="Calibri" panose="020F0502020204030204" pitchFamily="34" charset="0"/>
              </a:rPr>
              <a:t>horizontal oscillations for bunches </a:t>
            </a:r>
            <a:br>
              <a:rPr lang="en-GB" sz="1800" dirty="0">
                <a:effectLst/>
                <a:latin typeface="Calibri" panose="020F0502020204030204" pitchFamily="34" charset="0"/>
                <a:cs typeface="Calibri" panose="020F0502020204030204" pitchFamily="34" charset="0"/>
              </a:rPr>
            </a:br>
            <a:r>
              <a:rPr lang="en-GB" sz="1800" dirty="0">
                <a:effectLst/>
                <a:latin typeface="Calibri" panose="020F0502020204030204" pitchFamily="34" charset="0"/>
                <a:cs typeface="Calibri" panose="020F0502020204030204" pitchFamily="34" charset="0"/>
              </a:rPr>
              <a:t>75, 80, 85 and 90 at </a:t>
            </a:r>
            <a:r>
              <a:rPr lang="en-GB" sz="1800" dirty="0" err="1">
                <a:effectLst/>
                <a:latin typeface="Calibri" panose="020F0502020204030204" pitchFamily="34" charset="0"/>
                <a:cs typeface="Calibri" panose="020F0502020204030204" pitchFamily="34" charset="0"/>
              </a:rPr>
              <a:t>Da</a:t>
            </a:r>
            <a:r>
              <a:rPr lang="en-GB" sz="1800" dirty="0" err="1">
                <a:effectLst/>
                <a:latin typeface="Symbol" pitchFamily="2" charset="2"/>
                <a:cs typeface="Calibri" panose="020F0502020204030204" pitchFamily="34" charset="0"/>
              </a:rPr>
              <a:t>F</a:t>
            </a:r>
            <a:r>
              <a:rPr lang="en-GB" sz="1800" dirty="0" err="1">
                <a:effectLst/>
                <a:latin typeface="Calibri" panose="020F0502020204030204" pitchFamily="34" charset="0"/>
                <a:cs typeface="Calibri" panose="020F0502020204030204" pitchFamily="34" charset="0"/>
              </a:rPr>
              <a:t>ne</a:t>
            </a:r>
            <a:r>
              <a:rPr lang="en-GB" sz="1800" dirty="0">
                <a:effectLst/>
                <a:latin typeface="Calibri" panose="020F0502020204030204" pitchFamily="34" charset="0"/>
                <a:cs typeface="Calibri" panose="020F0502020204030204" pitchFamily="34" charset="0"/>
              </a:rPr>
              <a:t> in 2004 </a:t>
            </a:r>
            <a:endParaRPr lang="en-GB"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F1469CA-7B73-3CB1-F39B-0937EC5F003D}"/>
              </a:ext>
            </a:extLst>
          </p:cNvPr>
          <p:cNvSpPr txBox="1"/>
          <p:nvPr/>
        </p:nvSpPr>
        <p:spPr>
          <a:xfrm>
            <a:off x="1608232" y="5603698"/>
            <a:ext cx="5260992" cy="646331"/>
          </a:xfrm>
          <a:prstGeom prst="rect">
            <a:avLst/>
          </a:prstGeom>
          <a:noFill/>
        </p:spPr>
        <p:txBody>
          <a:bodyPr wrap="none" rtlCol="0">
            <a:spAutoFit/>
          </a:bodyPr>
          <a:lstStyle/>
          <a:p>
            <a:r>
              <a:rPr lang="en-GB" sz="1800" dirty="0">
                <a:effectLst/>
                <a:latin typeface="Calibri" panose="020F0502020204030204" pitchFamily="34" charset="0"/>
                <a:cs typeface="Calibri" panose="020F0502020204030204" pitchFamily="34" charset="0"/>
              </a:rPr>
              <a:t>Vertical beam size of the first and last bunch in a train </a:t>
            </a:r>
            <a:br>
              <a:rPr lang="en-GB" sz="1800" dirty="0">
                <a:effectLst/>
                <a:latin typeface="Calibri" panose="020F0502020204030204" pitchFamily="34" charset="0"/>
                <a:cs typeface="Calibri" panose="020F0502020204030204" pitchFamily="34" charset="0"/>
              </a:rPr>
            </a:br>
            <a:r>
              <a:rPr lang="en-GB" sz="1800" dirty="0">
                <a:effectLst/>
                <a:latin typeface="Calibri" panose="020F0502020204030204" pitchFamily="34" charset="0"/>
                <a:cs typeface="Calibri" panose="020F0502020204030204" pitchFamily="34" charset="0"/>
              </a:rPr>
              <a:t>as a function of chromaticity at BEPC in 2004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0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340-1639-12F4-F864-533929EF0B5E}"/>
              </a:ext>
            </a:extLst>
          </p:cNvPr>
          <p:cNvSpPr>
            <a:spLocks noGrp="1"/>
          </p:cNvSpPr>
          <p:nvPr>
            <p:ph type="title"/>
          </p:nvPr>
        </p:nvSpPr>
        <p:spPr/>
        <p:txBody>
          <a:bodyPr/>
          <a:lstStyle/>
          <a:p>
            <a:r>
              <a:rPr lang="en-US" dirty="0"/>
              <a:t>Electron cloud observations: a historical excursus</a:t>
            </a:r>
          </a:p>
        </p:txBody>
      </p:sp>
      <p:sp>
        <p:nvSpPr>
          <p:cNvPr id="3" name="Content Placeholder 2">
            <a:extLst>
              <a:ext uri="{FF2B5EF4-FFF2-40B4-BE49-F238E27FC236}">
                <a16:creationId xmlns:a16="http://schemas.microsoft.com/office/drawing/2014/main" id="{07AD86C5-C11D-0115-D2B4-32BE6F974643}"/>
              </a:ext>
            </a:extLst>
          </p:cNvPr>
          <p:cNvSpPr>
            <a:spLocks noGrp="1"/>
          </p:cNvSpPr>
          <p:nvPr>
            <p:ph idx="1"/>
          </p:nvPr>
        </p:nvSpPr>
        <p:spPr/>
        <p:txBody>
          <a:bodyPr/>
          <a:lstStyle/>
          <a:p>
            <a:r>
              <a:rPr lang="en-US" dirty="0"/>
              <a:t>2003-2010: </a:t>
            </a:r>
            <a:r>
              <a:rPr lang="en-US" b="1" dirty="0">
                <a:solidFill>
                  <a:srgbClr val="0E42FF"/>
                </a:solidFill>
              </a:rPr>
              <a:t>Miscellaneous</a:t>
            </a:r>
          </a:p>
          <a:p>
            <a:pPr lvl="1"/>
            <a:r>
              <a:rPr lang="en-US" dirty="0"/>
              <a:t>Colliders: </a:t>
            </a:r>
            <a:r>
              <a:rPr lang="en-US" b="1" dirty="0"/>
              <a:t>BEPC</a:t>
            </a:r>
            <a:r>
              <a:rPr lang="en-US" dirty="0"/>
              <a:t>, </a:t>
            </a:r>
            <a:r>
              <a:rPr lang="en-US" b="1" dirty="0"/>
              <a:t>Tevatron</a:t>
            </a:r>
            <a:r>
              <a:rPr lang="en-US" dirty="0"/>
              <a:t> and </a:t>
            </a:r>
            <a:r>
              <a:rPr lang="en-US" b="1" dirty="0" err="1"/>
              <a:t>Da</a:t>
            </a:r>
            <a:r>
              <a:rPr lang="en-US" b="1" dirty="0" err="1">
                <a:latin typeface="Symbol" pitchFamily="2" charset="2"/>
              </a:rPr>
              <a:t>F</a:t>
            </a:r>
            <a:r>
              <a:rPr lang="en-US" b="1" dirty="0" err="1"/>
              <a:t>ne</a:t>
            </a:r>
            <a:r>
              <a:rPr lang="en-US" dirty="0"/>
              <a:t> all exhibit signs of electron cloud (pressure rise, instabilities) in high intensity operation</a:t>
            </a:r>
          </a:p>
          <a:p>
            <a:pPr lvl="1"/>
            <a:r>
              <a:rPr lang="en-US" dirty="0"/>
              <a:t>Even </a:t>
            </a:r>
            <a:r>
              <a:rPr lang="en-US" b="1" dirty="0"/>
              <a:t>ANKA</a:t>
            </a:r>
            <a:r>
              <a:rPr lang="en-US" dirty="0"/>
              <a:t>, an electron ring, suspects electron cloud to explain vacuum degradation and heating in the superconducting wiggler</a:t>
            </a:r>
          </a:p>
          <a:p>
            <a:pPr lvl="1"/>
            <a:r>
              <a:rPr lang="en-US" b="1" dirty="0" err="1"/>
              <a:t>Cesr</a:t>
            </a:r>
            <a:r>
              <a:rPr lang="en-US" b="1" dirty="0"/>
              <a:t>-TA</a:t>
            </a:r>
            <a:r>
              <a:rPr lang="en-US" dirty="0"/>
              <a:t> starts a program to study specifically e-cloud issues. Thanks to its tunability, the ring is used with positrons to study e-cloud and benchmark simulation codes.</a:t>
            </a:r>
          </a:p>
          <a:p>
            <a:pPr lvl="1"/>
            <a:endParaRPr lang="en-US" dirty="0"/>
          </a:p>
          <a:p>
            <a:pPr lvl="1"/>
            <a:endParaRPr lang="en-US" dirty="0"/>
          </a:p>
        </p:txBody>
      </p:sp>
      <p:sp>
        <p:nvSpPr>
          <p:cNvPr id="4" name="Date Placeholder 3">
            <a:extLst>
              <a:ext uri="{FF2B5EF4-FFF2-40B4-BE49-F238E27FC236}">
                <a16:creationId xmlns:a16="http://schemas.microsoft.com/office/drawing/2014/main" id="{DDAB033D-0603-4DC4-9A12-8FF4602AD66A}"/>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345D5EE7-F229-3FA1-1D1A-E91585BF00B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6F6B085-E0F0-FD35-D926-7035B61F6FA3}"/>
              </a:ext>
            </a:extLst>
          </p:cNvPr>
          <p:cNvSpPr>
            <a:spLocks noGrp="1"/>
          </p:cNvSpPr>
          <p:nvPr>
            <p:ph type="sldNum" sz="quarter" idx="12"/>
          </p:nvPr>
        </p:nvSpPr>
        <p:spPr/>
        <p:txBody>
          <a:bodyPr/>
          <a:lstStyle/>
          <a:p>
            <a:fld id="{43DF83E8-ABC0-E64E-832A-EEAEB9D1F06F}" type="slidenum">
              <a:rPr lang="en-US" smtClean="0"/>
              <a:t>25</a:t>
            </a:fld>
            <a:endParaRPr lang="en-US"/>
          </a:p>
        </p:txBody>
      </p:sp>
      <p:pic>
        <p:nvPicPr>
          <p:cNvPr id="7" name="Picture 12" descr="qx">
            <a:extLst>
              <a:ext uri="{FF2B5EF4-FFF2-40B4-BE49-F238E27FC236}">
                <a16:creationId xmlns:a16="http://schemas.microsoft.com/office/drawing/2014/main" id="{79A4440F-1944-9386-8726-68D847405B32}"/>
              </a:ext>
            </a:extLst>
          </p:cNvPr>
          <p:cNvPicPr>
            <a:picLocks noChangeAspect="1" noChangeArrowheads="1"/>
          </p:cNvPicPr>
          <p:nvPr/>
        </p:nvPicPr>
        <p:blipFill>
          <a:blip r:embed="rId2"/>
          <a:srcRect/>
          <a:stretch>
            <a:fillRect/>
          </a:stretch>
        </p:blipFill>
        <p:spPr bwMode="auto">
          <a:xfrm>
            <a:off x="1901687" y="3893363"/>
            <a:ext cx="4183282" cy="2520000"/>
          </a:xfrm>
          <a:prstGeom prst="rect">
            <a:avLst/>
          </a:prstGeom>
          <a:noFill/>
        </p:spPr>
      </p:pic>
      <p:pic>
        <p:nvPicPr>
          <p:cNvPr id="8" name="Picture 6" descr="qy">
            <a:extLst>
              <a:ext uri="{FF2B5EF4-FFF2-40B4-BE49-F238E27FC236}">
                <a16:creationId xmlns:a16="http://schemas.microsoft.com/office/drawing/2014/main" id="{CA8879E2-2B5C-B25C-24A1-0257890D38F5}"/>
              </a:ext>
            </a:extLst>
          </p:cNvPr>
          <p:cNvPicPr>
            <a:picLocks noChangeAspect="1" noChangeArrowheads="1"/>
          </p:cNvPicPr>
          <p:nvPr/>
        </p:nvPicPr>
        <p:blipFill>
          <a:blip r:embed="rId3"/>
          <a:srcRect/>
          <a:stretch>
            <a:fillRect/>
          </a:stretch>
        </p:blipFill>
        <p:spPr bwMode="auto">
          <a:xfrm>
            <a:off x="6286391" y="3893363"/>
            <a:ext cx="4149696" cy="2520000"/>
          </a:xfrm>
          <a:prstGeom prst="rect">
            <a:avLst/>
          </a:prstGeom>
          <a:noFill/>
        </p:spPr>
      </p:pic>
    </p:spTree>
    <p:extLst>
      <p:ext uri="{BB962C8B-B14F-4D97-AF65-F5344CB8AC3E}">
        <p14:creationId xmlns:p14="http://schemas.microsoft.com/office/powerpoint/2010/main" val="3828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26</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6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accent2">
                    <a:lumMod val="50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6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accent2">
                    <a:lumMod val="50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accent6">
                    <a:lumMod val="50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1</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3.5 - 4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a:t>
            </a:r>
            <a:r>
              <a:rPr lang="en-US" sz="1600" b="1" dirty="0">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182B4BD-43A9-C4DC-FD34-79365EE27087}"/>
              </a:ext>
            </a:extLst>
          </p:cNvPr>
          <p:cNvGrpSpPr/>
          <p:nvPr/>
        </p:nvGrpSpPr>
        <p:grpSpPr>
          <a:xfrm>
            <a:off x="4000821" y="2135819"/>
            <a:ext cx="3904169" cy="3683505"/>
            <a:chOff x="4000821" y="2135819"/>
            <a:chExt cx="3904169" cy="3683505"/>
          </a:xfrm>
        </p:grpSpPr>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2</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6.5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Long Shutdown 1:</a:t>
              </a:r>
              <a:endParaRPr lang="en-US" sz="1600"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arcs were warmed up and vented</a:t>
              </a:r>
            </a:p>
          </p:txBody>
        </p:sp>
      </p:gr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9773708" y="1254937"/>
            <a:ext cx="0" cy="9625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9335845" y="955931"/>
            <a:ext cx="8484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Today</a:t>
            </a:r>
          </a:p>
        </p:txBody>
      </p:sp>
      <p:grpSp>
        <p:nvGrpSpPr>
          <p:cNvPr id="101" name="Group 100">
            <a:extLst>
              <a:ext uri="{FF2B5EF4-FFF2-40B4-BE49-F238E27FC236}">
                <a16:creationId xmlns:a16="http://schemas.microsoft.com/office/drawing/2014/main" id="{D62F4669-D28A-7F79-5023-3AB0246D996E}"/>
              </a:ext>
            </a:extLst>
          </p:cNvPr>
          <p:cNvGrpSpPr/>
          <p:nvPr/>
        </p:nvGrpSpPr>
        <p:grpSpPr>
          <a:xfrm>
            <a:off x="8089192" y="2120374"/>
            <a:ext cx="3958197" cy="4511480"/>
            <a:chOff x="8089192" y="2120374"/>
            <a:chExt cx="3958197" cy="4511480"/>
          </a:xfrm>
        </p:grpSpPr>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3</a:t>
              </a:r>
              <a:r>
                <a:rPr lang="en-US" sz="1600" dirty="0">
                  <a:latin typeface="Arial" panose="020B0604020202020204" pitchFamily="34" charset="0"/>
                  <a:cs typeface="Arial" panose="020B0604020202020204" pitchFamily="34" charset="0"/>
                </a:rPr>
                <a:t>:</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6.8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2700</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Long Shutdown 2:</a:t>
              </a:r>
              <a:endParaRPr lang="en-US" sz="1600"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LHC injectors were upgraded to produce beams twice as intense and as bright</a:t>
              </a:r>
            </a:p>
          </p:txBody>
        </p:sp>
      </p:grpSp>
      <p:grpSp>
        <p:nvGrpSpPr>
          <p:cNvPr id="3" name="Group 2">
            <a:extLst>
              <a:ext uri="{FF2B5EF4-FFF2-40B4-BE49-F238E27FC236}">
                <a16:creationId xmlns:a16="http://schemas.microsoft.com/office/drawing/2014/main" id="{6795FC92-932E-99A2-0B9E-EA0E4C8D1177}"/>
              </a:ext>
            </a:extLst>
          </p:cNvPr>
          <p:cNvGrpSpPr/>
          <p:nvPr/>
        </p:nvGrpSpPr>
        <p:grpSpPr>
          <a:xfrm>
            <a:off x="157024" y="3965360"/>
            <a:ext cx="5143479" cy="2756115"/>
            <a:chOff x="510988" y="1729543"/>
            <a:chExt cx="5143479" cy="2756115"/>
          </a:xfrm>
        </p:grpSpPr>
        <p:pic>
          <p:nvPicPr>
            <p:cNvPr id="7" name="Picture 5" descr="http://elogbook.cern.ch/eLogbook/attach_reader?attach_id=1145487">
              <a:extLst>
                <a:ext uri="{FF2B5EF4-FFF2-40B4-BE49-F238E27FC236}">
                  <a16:creationId xmlns:a16="http://schemas.microsoft.com/office/drawing/2014/main" id="{BD806523-A4BA-751A-FBAE-32CFB2EE3FA9}"/>
                </a:ext>
              </a:extLst>
            </p:cNvPr>
            <p:cNvPicPr>
              <a:picLocks noChangeAspect="1" noChangeArrowheads="1"/>
            </p:cNvPicPr>
            <p:nvPr/>
          </p:nvPicPr>
          <p:blipFill rotWithShape="1">
            <a:blip r:embed="rId3" cstate="print"/>
            <a:srcRect l="36521" t="52978" r="5282" b="13760"/>
            <a:stretch/>
          </p:blipFill>
          <p:spPr bwMode="auto">
            <a:xfrm>
              <a:off x="510988" y="1729543"/>
              <a:ext cx="5143479" cy="2149413"/>
            </a:xfrm>
            <a:prstGeom prst="rect">
              <a:avLst/>
            </a:prstGeom>
            <a:noFill/>
          </p:spPr>
        </p:pic>
        <p:sp>
          <p:nvSpPr>
            <p:cNvPr id="8" name="Text Box 5">
              <a:extLst>
                <a:ext uri="{FF2B5EF4-FFF2-40B4-BE49-F238E27FC236}">
                  <a16:creationId xmlns:a16="http://schemas.microsoft.com/office/drawing/2014/main" id="{0CAFF689-7C47-DC9B-BAB2-7F4B2EFE0166}"/>
                </a:ext>
              </a:extLst>
            </p:cNvPr>
            <p:cNvSpPr txBox="1">
              <a:spLocks noChangeArrowheads="1"/>
            </p:cNvSpPr>
            <p:nvPr/>
          </p:nvSpPr>
          <p:spPr bwMode="auto">
            <a:xfrm>
              <a:off x="740708" y="3839327"/>
              <a:ext cx="2560800" cy="646331"/>
            </a:xfrm>
            <a:prstGeom prst="rect">
              <a:avLst/>
            </a:prstGeom>
            <a:solidFill>
              <a:srgbClr val="FF6600"/>
            </a:solidFill>
            <a:ln w="9525">
              <a:noFill/>
              <a:miter lim="800000"/>
              <a:headEnd/>
              <a:tailEnd/>
            </a:ln>
            <a:effectLst/>
          </p:spPr>
          <p:txBody>
            <a:bodyPr wrap="square">
              <a:spAutoFit/>
            </a:bodyPr>
            <a:lstStyle/>
            <a:p>
              <a:pPr algn="ctr">
                <a:spcBef>
                  <a:spcPct val="50000"/>
                </a:spcBef>
              </a:pPr>
              <a:r>
                <a:rPr lang="en-GB" b="1" dirty="0">
                  <a:solidFill>
                    <a:srgbClr val="FFFF00"/>
                  </a:solidFill>
                </a:rPr>
                <a:t>Scrubbing day 1, 50 ns beam – 300 bunches</a:t>
              </a:r>
            </a:p>
          </p:txBody>
        </p:sp>
      </p:grpSp>
      <p:pic>
        <p:nvPicPr>
          <p:cNvPr id="32" name="Picture 31">
            <a:extLst>
              <a:ext uri="{FF2B5EF4-FFF2-40B4-BE49-F238E27FC236}">
                <a16:creationId xmlns:a16="http://schemas.microsoft.com/office/drawing/2014/main" id="{A7F2F93E-EF30-75A7-D46E-232F911D18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6755" y="750552"/>
            <a:ext cx="2898180" cy="3839881"/>
          </a:xfrm>
          <a:prstGeom prst="rect">
            <a:avLst/>
          </a:prstGeom>
        </p:spPr>
      </p:pic>
      <p:pic>
        <p:nvPicPr>
          <p:cNvPr id="100" name="Picture 99" descr="Chart, diagram&#10;&#10;Description automatically generated">
            <a:extLst>
              <a:ext uri="{FF2B5EF4-FFF2-40B4-BE49-F238E27FC236}">
                <a16:creationId xmlns:a16="http://schemas.microsoft.com/office/drawing/2014/main" id="{B0906027-3EF9-A60F-5C6F-BD44970EA6EB}"/>
              </a:ext>
            </a:extLst>
          </p:cNvPr>
          <p:cNvPicPr>
            <a:picLocks noChangeAspect="1"/>
          </p:cNvPicPr>
          <p:nvPr/>
        </p:nvPicPr>
        <p:blipFill>
          <a:blip r:embed="rId5"/>
          <a:stretch>
            <a:fillRect/>
          </a:stretch>
        </p:blipFill>
        <p:spPr>
          <a:xfrm>
            <a:off x="8954739" y="3187761"/>
            <a:ext cx="2716398" cy="3079449"/>
          </a:xfrm>
          <a:prstGeom prst="rect">
            <a:avLst/>
          </a:prstGeom>
          <a:ln>
            <a:solidFill>
              <a:schemeClr val="tx1"/>
            </a:solidFill>
          </a:ln>
        </p:spPr>
      </p:pic>
      <p:grpSp>
        <p:nvGrpSpPr>
          <p:cNvPr id="102" name="Group 101">
            <a:extLst>
              <a:ext uri="{FF2B5EF4-FFF2-40B4-BE49-F238E27FC236}">
                <a16:creationId xmlns:a16="http://schemas.microsoft.com/office/drawing/2014/main" id="{9D6B7E4C-C5CC-799F-5DFA-5B36E9AE6FC8}"/>
              </a:ext>
            </a:extLst>
          </p:cNvPr>
          <p:cNvGrpSpPr>
            <a:grpSpLocks noChangeAspect="1"/>
          </p:cNvGrpSpPr>
          <p:nvPr/>
        </p:nvGrpSpPr>
        <p:grpSpPr>
          <a:xfrm>
            <a:off x="5509957" y="2417301"/>
            <a:ext cx="5580840" cy="2412000"/>
            <a:chOff x="2713432" y="3008064"/>
            <a:chExt cx="7274273" cy="3143891"/>
          </a:xfrm>
        </p:grpSpPr>
        <p:pic>
          <p:nvPicPr>
            <p:cNvPr id="103" name="Picture 102" descr="3d_oscillations_Dump1B2VQ7.png">
              <a:extLst>
                <a:ext uri="{FF2B5EF4-FFF2-40B4-BE49-F238E27FC236}">
                  <a16:creationId xmlns:a16="http://schemas.microsoft.com/office/drawing/2014/main" id="{4F630B4A-CCF4-29F0-C8C3-037675E5A1FD}"/>
                </a:ext>
              </a:extLst>
            </p:cNvPr>
            <p:cNvPicPr>
              <a:picLocks noChangeAspect="1"/>
            </p:cNvPicPr>
            <p:nvPr/>
          </p:nvPicPr>
          <p:blipFill>
            <a:blip r:embed="rId6"/>
            <a:stretch>
              <a:fillRect/>
            </a:stretch>
          </p:blipFill>
          <p:spPr>
            <a:xfrm>
              <a:off x="2838493" y="3594782"/>
              <a:ext cx="3277691" cy="2458269"/>
            </a:xfrm>
            <a:prstGeom prst="rect">
              <a:avLst/>
            </a:prstGeom>
          </p:spPr>
        </p:pic>
        <p:sp>
          <p:nvSpPr>
            <p:cNvPr id="104" name="TextBox 103">
              <a:extLst>
                <a:ext uri="{FF2B5EF4-FFF2-40B4-BE49-F238E27FC236}">
                  <a16:creationId xmlns:a16="http://schemas.microsoft.com/office/drawing/2014/main" id="{FBD3BB28-89F8-223E-2111-76DCCE2319BD}"/>
                </a:ext>
              </a:extLst>
            </p:cNvPr>
            <p:cNvSpPr txBox="1"/>
            <p:nvPr/>
          </p:nvSpPr>
          <p:spPr>
            <a:xfrm>
              <a:off x="3946159" y="3459163"/>
              <a:ext cx="1528881" cy="361051"/>
            </a:xfrm>
            <a:prstGeom prst="rect">
              <a:avLst/>
            </a:prstGeom>
            <a:noFill/>
          </p:spPr>
          <p:txBody>
            <a:bodyPr wrap="square" rtlCol="0">
              <a:spAutoFit/>
            </a:bodyPr>
            <a:lstStyle/>
            <a:p>
              <a:pPr defTabSz="457200"/>
              <a:r>
                <a:rPr lang="en-US" sz="1200" b="1" dirty="0">
                  <a:solidFill>
                    <a:srgbClr val="FF0000"/>
                  </a:solidFill>
                  <a:latin typeface="Arial"/>
                </a:rPr>
                <a:t>Measurement</a:t>
              </a:r>
            </a:p>
          </p:txBody>
        </p:sp>
        <p:grpSp>
          <p:nvGrpSpPr>
            <p:cNvPr id="105" name="Group 104">
              <a:extLst>
                <a:ext uri="{FF2B5EF4-FFF2-40B4-BE49-F238E27FC236}">
                  <a16:creationId xmlns:a16="http://schemas.microsoft.com/office/drawing/2014/main" id="{AB3947AB-E954-18EB-5E5C-1D896F18228F}"/>
                </a:ext>
              </a:extLst>
            </p:cNvPr>
            <p:cNvGrpSpPr/>
            <p:nvPr/>
          </p:nvGrpSpPr>
          <p:grpSpPr>
            <a:xfrm>
              <a:off x="2713432" y="3008064"/>
              <a:ext cx="7274273" cy="3143891"/>
              <a:chOff x="425853" y="689393"/>
              <a:chExt cx="3739747" cy="5216107"/>
            </a:xfrm>
          </p:grpSpPr>
          <p:sp>
            <p:nvSpPr>
              <p:cNvPr id="108" name="Round Same Side Corner Rectangle 18">
                <a:extLst>
                  <a:ext uri="{FF2B5EF4-FFF2-40B4-BE49-F238E27FC236}">
                    <a16:creationId xmlns:a16="http://schemas.microsoft.com/office/drawing/2014/main" id="{AE7A9369-EF1A-F109-02A3-C5D69F870FC5}"/>
                  </a:ext>
                </a:extLst>
              </p:cNvPr>
              <p:cNvSpPr/>
              <p:nvPr/>
            </p:nvSpPr>
            <p:spPr>
              <a:xfrm>
                <a:off x="425853" y="689393"/>
                <a:ext cx="3739746" cy="606007"/>
              </a:xfrm>
              <a:prstGeom prst="round2SameRect">
                <a:avLst>
                  <a:gd name="adj1" fmla="val 50000"/>
                  <a:gd name="adj2" fmla="val 0"/>
                </a:avLst>
              </a:prstGeom>
              <a:solidFill>
                <a:srgbClr val="969696"/>
              </a:solidFill>
              <a:ln w="57150" cap="flat" cmpd="sng" algn="ctr">
                <a:solidFill>
                  <a:srgbClr val="60606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Body)"/>
                    <a:ea typeface="+mn-ea"/>
                    <a:cs typeface="Calibri (Body)"/>
                  </a:rPr>
                  <a:t>First injection of 48 bunches with 25 ns spacing</a:t>
                </a:r>
              </a:p>
            </p:txBody>
          </p:sp>
          <p:sp>
            <p:nvSpPr>
              <p:cNvPr id="109" name="Round Same Side Corner Rectangle 19">
                <a:extLst>
                  <a:ext uri="{FF2B5EF4-FFF2-40B4-BE49-F238E27FC236}">
                    <a16:creationId xmlns:a16="http://schemas.microsoft.com/office/drawing/2014/main" id="{1F3133B7-DEED-1116-4512-D20730CFDDF1}"/>
                  </a:ext>
                </a:extLst>
              </p:cNvPr>
              <p:cNvSpPr/>
              <p:nvPr/>
            </p:nvSpPr>
            <p:spPr>
              <a:xfrm rot="10800000">
                <a:off x="425854" y="1295400"/>
                <a:ext cx="3739746" cy="4610100"/>
              </a:xfrm>
              <a:prstGeom prst="round2SameRect">
                <a:avLst>
                  <a:gd name="adj1" fmla="val 6479"/>
                  <a:gd name="adj2" fmla="val 0"/>
                </a:avLst>
              </a:prstGeom>
              <a:noFill/>
              <a:ln w="57150" cap="flat" cmpd="sng" algn="ctr">
                <a:solidFill>
                  <a:srgbClr val="808080">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pic>
          <p:nvPicPr>
            <p:cNvPr id="106" name="Picture 105" descr="untitled.png">
              <a:extLst>
                <a:ext uri="{FF2B5EF4-FFF2-40B4-BE49-F238E27FC236}">
                  <a16:creationId xmlns:a16="http://schemas.microsoft.com/office/drawing/2014/main" id="{8FFC532C-BA62-5E48-7DD4-AF328CA64038}"/>
                </a:ext>
              </a:extLst>
            </p:cNvPr>
            <p:cNvPicPr>
              <a:picLocks noChangeAspect="1"/>
            </p:cNvPicPr>
            <p:nvPr/>
          </p:nvPicPr>
          <p:blipFill>
            <a:blip r:embed="rId7"/>
            <a:stretch>
              <a:fillRect/>
            </a:stretch>
          </p:blipFill>
          <p:spPr>
            <a:xfrm>
              <a:off x="6220963" y="3493057"/>
              <a:ext cx="3413326" cy="2559994"/>
            </a:xfrm>
            <a:prstGeom prst="rect">
              <a:avLst/>
            </a:prstGeom>
          </p:spPr>
        </p:pic>
        <p:sp>
          <p:nvSpPr>
            <p:cNvPr id="107" name="TextBox 106">
              <a:extLst>
                <a:ext uri="{FF2B5EF4-FFF2-40B4-BE49-F238E27FC236}">
                  <a16:creationId xmlns:a16="http://schemas.microsoft.com/office/drawing/2014/main" id="{4D543A31-65CD-1E61-D1D6-B9A4984C066A}"/>
                </a:ext>
              </a:extLst>
            </p:cNvPr>
            <p:cNvSpPr txBox="1"/>
            <p:nvPr/>
          </p:nvSpPr>
          <p:spPr>
            <a:xfrm>
              <a:off x="7355293" y="3463266"/>
              <a:ext cx="1584388" cy="361051"/>
            </a:xfrm>
            <a:prstGeom prst="rect">
              <a:avLst/>
            </a:prstGeom>
            <a:noFill/>
          </p:spPr>
          <p:txBody>
            <a:bodyPr wrap="square" rtlCol="0">
              <a:spAutoFit/>
            </a:bodyPr>
            <a:lstStyle/>
            <a:p>
              <a:pPr defTabSz="457200"/>
              <a:r>
                <a:rPr lang="en-US" sz="1200" b="1" dirty="0">
                  <a:solidFill>
                    <a:srgbClr val="FF0000"/>
                  </a:solidFill>
                  <a:latin typeface="Arial"/>
                </a:rPr>
                <a:t>Simulation</a:t>
              </a:r>
            </a:p>
          </p:txBody>
        </p:sp>
      </p:grpSp>
    </p:spTree>
    <p:extLst>
      <p:ext uri="{BB962C8B-B14F-4D97-AF65-F5344CB8AC3E}">
        <p14:creationId xmlns:p14="http://schemas.microsoft.com/office/powerpoint/2010/main" val="12304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subTnLst>
                                    <p:set>
                                      <p:cBhvr override="childStyle">
                                        <p:cTn dur="1" fill="hold" display="0" masterRel="nextClick" afterEffect="1"/>
                                        <p:tgtEl>
                                          <p:spTgt spid="10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0"/>
                                        </p:tgtEl>
                                        <p:attrNameLst>
                                          <p:attrName>style.visibility</p:attrName>
                                        </p:attrNameLst>
                                      </p:cBhvr>
                                      <p:to>
                                        <p:strVal val="visible"/>
                                      </p:to>
                                    </p:set>
                                  </p:childTnLst>
                                  <p:subTnLst>
                                    <p:set>
                                      <p:cBhvr override="childStyle">
                                        <p:cTn dur="1" fill="hold" display="0" masterRel="nextClick" afterEffect="1"/>
                                        <p:tgtEl>
                                          <p:spTgt spid="10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E030-8793-2A36-FE0A-B346D3B04B4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8147C5-2FDF-0DE4-40A2-4351538EDE92}"/>
              </a:ext>
            </a:extLst>
          </p:cNvPr>
          <p:cNvSpPr>
            <a:spLocks noGrp="1"/>
          </p:cNvSpPr>
          <p:nvPr>
            <p:ph idx="1"/>
          </p:nvPr>
        </p:nvSpPr>
        <p:spPr/>
        <p:txBody>
          <a:bodyPr/>
          <a:lstStyle/>
          <a:p>
            <a:r>
              <a:rPr lang="en-US" dirty="0">
                <a:solidFill>
                  <a:schemeClr val="bg1">
                    <a:lumMod val="85000"/>
                  </a:schemeClr>
                </a:solidFill>
              </a:rPr>
              <a:t>Basics of e-cloud formation and associated effects</a:t>
            </a:r>
          </a:p>
          <a:p>
            <a:r>
              <a:rPr lang="en-US" dirty="0">
                <a:solidFill>
                  <a:schemeClr val="bg1">
                    <a:lumMod val="85000"/>
                  </a:schemeClr>
                </a:solidFill>
              </a:rPr>
              <a:t>Brief history of e-cloud observations in accelerators</a:t>
            </a:r>
          </a:p>
          <a:p>
            <a:r>
              <a:rPr lang="en-US" dirty="0"/>
              <a:t>Progress in modeling over the years </a:t>
            </a:r>
          </a:p>
          <a:p>
            <a:r>
              <a:rPr lang="en-US" dirty="0">
                <a:solidFill>
                  <a:schemeClr val="bg1">
                    <a:lumMod val="85000"/>
                  </a:schemeClr>
                </a:solidFill>
              </a:rPr>
              <a:t>Limitations from e-cloud: Some lessons learnt after Long Shutdown 2 (LS2)</a:t>
            </a:r>
          </a:p>
          <a:p>
            <a:r>
              <a:rPr lang="en-US" dirty="0">
                <a:solidFill>
                  <a:schemeClr val="bg1">
                    <a:lumMod val="85000"/>
                  </a:schemeClr>
                </a:solidFill>
              </a:rPr>
              <a:t>Conclusions</a:t>
            </a:r>
          </a:p>
          <a:p>
            <a:endParaRPr lang="en-US" dirty="0"/>
          </a:p>
        </p:txBody>
      </p:sp>
      <p:sp>
        <p:nvSpPr>
          <p:cNvPr id="4" name="Date Placeholder 3">
            <a:extLst>
              <a:ext uri="{FF2B5EF4-FFF2-40B4-BE49-F238E27FC236}">
                <a16:creationId xmlns:a16="http://schemas.microsoft.com/office/drawing/2014/main" id="{1A80D52C-5A41-36D4-D99B-4A6536886A6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CD32018-1FC1-D7BB-2242-9DE85FDF05E0}"/>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8EE9E2F-3C1F-F020-BED6-EFEE801E44F8}"/>
              </a:ext>
            </a:extLst>
          </p:cNvPr>
          <p:cNvSpPr>
            <a:spLocks noGrp="1"/>
          </p:cNvSpPr>
          <p:nvPr>
            <p:ph type="sldNum" sz="quarter" idx="12"/>
          </p:nvPr>
        </p:nvSpPr>
        <p:spPr/>
        <p:txBody>
          <a:bodyPr/>
          <a:lstStyle/>
          <a:p>
            <a:fld id="{43DF83E8-ABC0-E64E-832A-EEAEB9D1F06F}" type="slidenum">
              <a:rPr lang="en-US" smtClean="0"/>
              <a:t>27</a:t>
            </a:fld>
            <a:endParaRPr lang="en-US"/>
          </a:p>
        </p:txBody>
      </p:sp>
    </p:spTree>
    <p:extLst>
      <p:ext uri="{BB962C8B-B14F-4D97-AF65-F5344CB8AC3E}">
        <p14:creationId xmlns:p14="http://schemas.microsoft.com/office/powerpoint/2010/main" val="382233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dirty="0"/>
              <a:t>A complex problem involving two sets of particles mutually interacting</a:t>
            </a:r>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28</a:t>
            </a:fld>
            <a:endParaRPr lang="en-US"/>
          </a:p>
        </p:txBody>
      </p:sp>
      <p:sp>
        <p:nvSpPr>
          <p:cNvPr id="62" name="Rectangle 61">
            <a:extLst>
              <a:ext uri="{FF2B5EF4-FFF2-40B4-BE49-F238E27FC236}">
                <a16:creationId xmlns:a16="http://schemas.microsoft.com/office/drawing/2014/main" id="{49A7E830-C102-EE9B-5FDB-BDD968A11C39}"/>
              </a:ext>
            </a:extLst>
          </p:cNvPr>
          <p:cNvSpPr/>
          <p:nvPr/>
        </p:nvSpPr>
        <p:spPr>
          <a:xfrm>
            <a:off x="6046301" y="2741632"/>
            <a:ext cx="3835400" cy="2311400"/>
          </a:xfrm>
          <a:prstGeom prst="rect">
            <a:avLst/>
          </a:prstGeom>
          <a:solidFill>
            <a:srgbClr val="70AD47">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827FE56-3D7F-D91D-C95F-46C6A054AB4F}"/>
              </a:ext>
            </a:extLst>
          </p:cNvPr>
          <p:cNvSpPr/>
          <p:nvPr/>
        </p:nvSpPr>
        <p:spPr>
          <a:xfrm>
            <a:off x="3283341" y="2800901"/>
            <a:ext cx="2534359" cy="2243667"/>
          </a:xfrm>
          <a:prstGeom prst="rect">
            <a:avLst/>
          </a:prstGeom>
          <a:solidFill>
            <a:srgbClr val="ED7D31">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2704873-C6BE-7D5A-8457-142833FD8FC9}"/>
              </a:ext>
            </a:extLst>
          </p:cNvPr>
          <p:cNvSpPr/>
          <p:nvPr/>
        </p:nvSpPr>
        <p:spPr>
          <a:xfrm>
            <a:off x="1815787" y="3818335"/>
            <a:ext cx="1292577" cy="72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Beam charge distribution</a:t>
            </a:r>
          </a:p>
        </p:txBody>
      </p:sp>
      <p:sp>
        <p:nvSpPr>
          <p:cNvPr id="65" name="Rectangle 64">
            <a:extLst>
              <a:ext uri="{FF2B5EF4-FFF2-40B4-BE49-F238E27FC236}">
                <a16:creationId xmlns:a16="http://schemas.microsoft.com/office/drawing/2014/main" id="{95A39680-BD2F-CDC5-6043-7B9B88AC5092}"/>
              </a:ext>
            </a:extLst>
          </p:cNvPr>
          <p:cNvSpPr/>
          <p:nvPr/>
        </p:nvSpPr>
        <p:spPr>
          <a:xfrm>
            <a:off x="5217691"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66" name="Rectangle 65">
            <a:extLst>
              <a:ext uri="{FF2B5EF4-FFF2-40B4-BE49-F238E27FC236}">
                <a16:creationId xmlns:a16="http://schemas.microsoft.com/office/drawing/2014/main" id="{2F7D05AB-FA26-1A55-2C72-9018AEB503FA}"/>
              </a:ext>
            </a:extLst>
          </p:cNvPr>
          <p:cNvSpPr/>
          <p:nvPr/>
        </p:nvSpPr>
        <p:spPr>
          <a:xfrm>
            <a:off x="3608463" y="3818335"/>
            <a:ext cx="1109129" cy="720000"/>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67" name="Down Arrow 66">
            <a:extLst>
              <a:ext uri="{FF2B5EF4-FFF2-40B4-BE49-F238E27FC236}">
                <a16:creationId xmlns:a16="http://schemas.microsoft.com/office/drawing/2014/main" id="{F9587483-AE2B-D941-B661-271477DF953B}"/>
              </a:ext>
            </a:extLst>
          </p:cNvPr>
          <p:cNvSpPr/>
          <p:nvPr/>
        </p:nvSpPr>
        <p:spPr>
          <a:xfrm rot="16200000">
            <a:off x="3183436"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BB366B8-731D-0104-8BE9-0E61582C76AB}"/>
              </a:ext>
            </a:extLst>
          </p:cNvPr>
          <p:cNvSpPr/>
          <p:nvPr/>
        </p:nvSpPr>
        <p:spPr>
          <a:xfrm>
            <a:off x="6474144" y="3818335"/>
            <a:ext cx="1168397"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a:t>
            </a:r>
            <a:r>
              <a:rPr kumimoji="0" lang="en-US" sz="1500" b="0" i="0" u="none" strike="noStrike" kern="0" cap="none" spc="0" normalizeH="0" baseline="30000" noProof="0" dirty="0">
                <a:ln>
                  <a:noFill/>
                </a:ln>
                <a:solidFill>
                  <a:prstClr val="white"/>
                </a:solidFill>
                <a:effectLst/>
                <a:uLnTx/>
                <a:uFillTx/>
                <a:latin typeface="Calibri" panose="020F0502020204030204"/>
                <a:ea typeface="+mn-ea"/>
                <a:cs typeface="+mn-cs"/>
              </a:rPr>
              <a:t>-</a:t>
            </a: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 equations of motion</a:t>
            </a:r>
          </a:p>
        </p:txBody>
      </p:sp>
      <p:sp>
        <p:nvSpPr>
          <p:cNvPr id="69" name="Down Arrow 68">
            <a:extLst>
              <a:ext uri="{FF2B5EF4-FFF2-40B4-BE49-F238E27FC236}">
                <a16:creationId xmlns:a16="http://schemas.microsoft.com/office/drawing/2014/main" id="{C07AC036-E569-1D4A-3076-14D57A0DEF4D}"/>
              </a:ext>
            </a:extLst>
          </p:cNvPr>
          <p:cNvSpPr/>
          <p:nvPr/>
        </p:nvSpPr>
        <p:spPr>
          <a:xfrm rot="16200000">
            <a:off x="4792664" y="3969491"/>
            <a:ext cx="349955" cy="417689"/>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5330169-E8B2-560D-7264-6D1CBA6518DF}"/>
              </a:ext>
            </a:extLst>
          </p:cNvPr>
          <p:cNvSpPr txBox="1"/>
          <p:nvPr/>
        </p:nvSpPr>
        <p:spPr>
          <a:xfrm>
            <a:off x="3283340" y="2479167"/>
            <a:ext cx="2533500" cy="323165"/>
          </a:xfrm>
          <a:prstGeom prst="rect">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Vacuum chamber</a:t>
            </a:r>
          </a:p>
        </p:txBody>
      </p:sp>
      <p:sp>
        <p:nvSpPr>
          <p:cNvPr id="71" name="TextBox 70">
            <a:extLst>
              <a:ext uri="{FF2B5EF4-FFF2-40B4-BE49-F238E27FC236}">
                <a16:creationId xmlns:a16="http://schemas.microsoft.com/office/drawing/2014/main" id="{E96121EE-023B-93B4-5EDA-D6F6A86EB031}"/>
              </a:ext>
            </a:extLst>
          </p:cNvPr>
          <p:cNvSpPr txBox="1"/>
          <p:nvPr/>
        </p:nvSpPr>
        <p:spPr>
          <a:xfrm>
            <a:off x="3204317" y="2891213"/>
            <a:ext cx="1907824"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i="1" kern="0" dirty="0">
                <a:solidFill>
                  <a:srgbClr val="ED7D31"/>
                </a:solidFill>
              </a:rPr>
              <a:t>Shape, PEC b</a:t>
            </a:r>
            <a:r>
              <a:rPr kumimoji="0" lang="en-US" sz="1300" b="0" i="1" u="none" strike="noStrike" kern="0" cap="none" spc="0" normalizeH="0" baseline="0" noProof="0" dirty="0" err="1">
                <a:ln>
                  <a:noFill/>
                </a:ln>
                <a:solidFill>
                  <a:srgbClr val="ED7D31"/>
                </a:solidFill>
                <a:effectLst/>
                <a:uLnTx/>
                <a:uFillTx/>
              </a:rPr>
              <a:t>oundary</a:t>
            </a:r>
            <a:r>
              <a:rPr kumimoji="0" lang="en-US" sz="1300" b="0" i="1" u="none" strike="noStrike" kern="0" cap="none" spc="0" normalizeH="0" baseline="0" noProof="0" dirty="0">
                <a:ln>
                  <a:noFill/>
                </a:ln>
                <a:solidFill>
                  <a:srgbClr val="ED7D31"/>
                </a:solidFill>
                <a:effectLst/>
                <a:uLnTx/>
                <a:uFillTx/>
              </a:rPr>
              <a:t> conditions</a:t>
            </a:r>
          </a:p>
        </p:txBody>
      </p:sp>
      <p:sp>
        <p:nvSpPr>
          <p:cNvPr id="72" name="Down Arrow 71">
            <a:extLst>
              <a:ext uri="{FF2B5EF4-FFF2-40B4-BE49-F238E27FC236}">
                <a16:creationId xmlns:a16="http://schemas.microsoft.com/office/drawing/2014/main" id="{A53ED898-3E71-D104-8853-6F4590DE5BA8}"/>
              </a:ext>
            </a:extLst>
          </p:cNvPr>
          <p:cNvSpPr/>
          <p:nvPr/>
        </p:nvSpPr>
        <p:spPr>
          <a:xfrm>
            <a:off x="3966322" y="3447239"/>
            <a:ext cx="349955" cy="310445"/>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Down Arrow 72">
            <a:extLst>
              <a:ext uri="{FF2B5EF4-FFF2-40B4-BE49-F238E27FC236}">
                <a16:creationId xmlns:a16="http://schemas.microsoft.com/office/drawing/2014/main" id="{4BA99738-0723-B6EE-1FC1-77949043D8F6}"/>
              </a:ext>
            </a:extLst>
          </p:cNvPr>
          <p:cNvSpPr/>
          <p:nvPr/>
        </p:nvSpPr>
        <p:spPr>
          <a:xfrm>
            <a:off x="6633321"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F3D0DDA-3FA6-2E1A-C5BD-3BD0295ED121}"/>
              </a:ext>
            </a:extLst>
          </p:cNvPr>
          <p:cNvSpPr/>
          <p:nvPr/>
        </p:nvSpPr>
        <p:spPr>
          <a:xfrm>
            <a:off x="8142640" y="3818335"/>
            <a:ext cx="968021"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75" name="Rectangle 74">
            <a:extLst>
              <a:ext uri="{FF2B5EF4-FFF2-40B4-BE49-F238E27FC236}">
                <a16:creationId xmlns:a16="http://schemas.microsoft.com/office/drawing/2014/main" id="{060A626F-B5E1-828E-CAE6-30853D7E35E2}"/>
              </a:ext>
            </a:extLst>
          </p:cNvPr>
          <p:cNvSpPr/>
          <p:nvPr/>
        </p:nvSpPr>
        <p:spPr>
          <a:xfrm>
            <a:off x="9610763"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76" name="Down Arrow 75">
            <a:extLst>
              <a:ext uri="{FF2B5EF4-FFF2-40B4-BE49-F238E27FC236}">
                <a16:creationId xmlns:a16="http://schemas.microsoft.com/office/drawing/2014/main" id="{935B8A13-1B2F-A62B-EE51-0988B23FB528}"/>
              </a:ext>
            </a:extLst>
          </p:cNvPr>
          <p:cNvSpPr/>
          <p:nvPr/>
        </p:nvSpPr>
        <p:spPr>
          <a:xfrm rot="16200000">
            <a:off x="6033619"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743D6793-9871-EA1D-0F47-0CD564D5E913}"/>
              </a:ext>
            </a:extLst>
          </p:cNvPr>
          <p:cNvSpPr/>
          <p:nvPr/>
        </p:nvSpPr>
        <p:spPr>
          <a:xfrm rot="16200000">
            <a:off x="7717613"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D3A75F87-8A83-D469-DBFA-44E12A2DC4AB}"/>
              </a:ext>
            </a:extLst>
          </p:cNvPr>
          <p:cNvSpPr/>
          <p:nvPr/>
        </p:nvSpPr>
        <p:spPr>
          <a:xfrm rot="16200000">
            <a:off x="9216729"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53EB584-2D2F-0285-60E2-016EC0053A9B}"/>
              </a:ext>
            </a:extLst>
          </p:cNvPr>
          <p:cNvSpPr txBox="1"/>
          <p:nvPr/>
        </p:nvSpPr>
        <p:spPr>
          <a:xfrm>
            <a:off x="6050422" y="2891213"/>
            <a:ext cx="1965603"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a:t>
            </a:r>
            <a:r>
              <a:rPr kumimoji="0" lang="en-US" sz="1300" b="0" i="1" u="none" strike="noStrike" kern="0" cap="none" spc="0" normalizeH="0" baseline="30000" noProof="0" dirty="0">
                <a:ln>
                  <a:noFill/>
                </a:ln>
                <a:solidFill>
                  <a:srgbClr val="70AD47"/>
                </a:solidFill>
                <a:effectLst/>
                <a:uLnTx/>
                <a:uFillTx/>
              </a:rPr>
              <a:t>- </a:t>
            </a:r>
            <a:r>
              <a:rPr kumimoji="0" lang="en-US" sz="1300" b="0" i="1" u="none" strike="noStrike" kern="0" cap="none" spc="0" normalizeH="0" baseline="0" noProof="0" dirty="0">
                <a:ln>
                  <a:noFill/>
                </a:ln>
                <a:solidFill>
                  <a:srgbClr val="70AD47"/>
                </a:solidFill>
                <a:effectLst/>
                <a:uLnTx/>
                <a:uFillTx/>
              </a:rPr>
              <a:t>production mechanisms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(e.g. secondary emission) </a:t>
            </a:r>
          </a:p>
        </p:txBody>
      </p:sp>
      <p:sp>
        <p:nvSpPr>
          <p:cNvPr id="80" name="U-Turn Arrow 5">
            <a:extLst>
              <a:ext uri="{FF2B5EF4-FFF2-40B4-BE49-F238E27FC236}">
                <a16:creationId xmlns:a16="http://schemas.microsoft.com/office/drawing/2014/main" id="{79F28620-D486-2A3B-414C-574120931940}"/>
              </a:ext>
            </a:extLst>
          </p:cNvPr>
          <p:cNvSpPr/>
          <p:nvPr/>
        </p:nvSpPr>
        <p:spPr>
          <a:xfrm flipH="1" flipV="1">
            <a:off x="7459579" y="4618413"/>
            <a:ext cx="2292300" cy="338666"/>
          </a:xfrm>
          <a:prstGeom prst="uturnArrow">
            <a:avLst>
              <a:gd name="adj1" fmla="val 25000"/>
              <a:gd name="adj2" fmla="val 25000"/>
              <a:gd name="adj3" fmla="val 25000"/>
              <a:gd name="adj4" fmla="val 43750"/>
              <a:gd name="adj5" fmla="val 100000"/>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Down Arrow 80">
            <a:extLst>
              <a:ext uri="{FF2B5EF4-FFF2-40B4-BE49-F238E27FC236}">
                <a16:creationId xmlns:a16="http://schemas.microsoft.com/office/drawing/2014/main" id="{2F0BDB62-755A-C407-45A6-EDCF40038F0F}"/>
              </a:ext>
            </a:extLst>
          </p:cNvPr>
          <p:cNvSpPr/>
          <p:nvPr/>
        </p:nvSpPr>
        <p:spPr>
          <a:xfrm flipV="1">
            <a:off x="7149788"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97E6DCE4-E0CB-8B97-7700-5F57D25BF786}"/>
              </a:ext>
            </a:extLst>
          </p:cNvPr>
          <p:cNvSpPr txBox="1"/>
          <p:nvPr/>
        </p:nvSpPr>
        <p:spPr>
          <a:xfrm>
            <a:off x="6046593" y="2479167"/>
            <a:ext cx="3832434" cy="323165"/>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Electron </a:t>
            </a:r>
            <a:r>
              <a:rPr kumimoji="0" lang="en-US" sz="1500" b="1" i="0" u="none" strike="noStrike" kern="0" cap="none" spc="0" normalizeH="0" baseline="0" noProof="0">
                <a:ln>
                  <a:noFill/>
                </a:ln>
                <a:solidFill>
                  <a:prstClr val="white"/>
                </a:solidFill>
                <a:effectLst/>
                <a:uLnTx/>
                <a:uFillTx/>
              </a:rPr>
              <a:t>cloud effects</a:t>
            </a:r>
            <a:endParaRPr kumimoji="0" lang="en-US" sz="1500" b="1" i="0" u="none" strike="noStrike" kern="0" cap="none" spc="0" normalizeH="0" baseline="0" noProof="0" dirty="0">
              <a:ln>
                <a:noFill/>
              </a:ln>
              <a:solidFill>
                <a:prstClr val="white"/>
              </a:solidFill>
              <a:effectLst/>
              <a:uLnTx/>
              <a:uFillTx/>
            </a:endParaRPr>
          </a:p>
        </p:txBody>
      </p:sp>
      <p:grpSp>
        <p:nvGrpSpPr>
          <p:cNvPr id="83" name="Group 82">
            <a:extLst>
              <a:ext uri="{FF2B5EF4-FFF2-40B4-BE49-F238E27FC236}">
                <a16:creationId xmlns:a16="http://schemas.microsoft.com/office/drawing/2014/main" id="{ED7FCC5C-593A-9A41-8680-5F0B089BBC9B}"/>
              </a:ext>
            </a:extLst>
          </p:cNvPr>
          <p:cNvGrpSpPr/>
          <p:nvPr/>
        </p:nvGrpSpPr>
        <p:grpSpPr>
          <a:xfrm>
            <a:off x="2058500" y="4565561"/>
            <a:ext cx="8043333" cy="1859930"/>
            <a:chOff x="1793460" y="3889709"/>
            <a:chExt cx="8043333" cy="1859930"/>
          </a:xfrm>
        </p:grpSpPr>
        <p:sp>
          <p:nvSpPr>
            <p:cNvPr id="84" name="Rectangle 83">
              <a:extLst>
                <a:ext uri="{FF2B5EF4-FFF2-40B4-BE49-F238E27FC236}">
                  <a16:creationId xmlns:a16="http://schemas.microsoft.com/office/drawing/2014/main" id="{0C0A5E3F-C026-7EE6-298C-EA84A6EB5A2F}"/>
                </a:ext>
              </a:extLst>
            </p:cNvPr>
            <p:cNvSpPr/>
            <p:nvPr/>
          </p:nvSpPr>
          <p:spPr>
            <a:xfrm>
              <a:off x="3210217" y="4924699"/>
              <a:ext cx="2494843" cy="36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white"/>
                  </a:solidFill>
                  <a:effectLst/>
                  <a:uLnTx/>
                  <a:uFillTx/>
                  <a:latin typeface="Calibri" panose="020F0502020204030204"/>
                  <a:ea typeface="+mn-ea"/>
                  <a:cs typeface="+mn-cs"/>
                </a:rPr>
                <a:t>Beam equations of motion</a:t>
              </a: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Bent Arrow 84">
              <a:extLst>
                <a:ext uri="{FF2B5EF4-FFF2-40B4-BE49-F238E27FC236}">
                  <a16:creationId xmlns:a16="http://schemas.microsoft.com/office/drawing/2014/main" id="{90204C98-8282-793E-F552-B04A72CAFB27}"/>
                </a:ext>
              </a:extLst>
            </p:cNvPr>
            <p:cNvSpPr/>
            <p:nvPr/>
          </p:nvSpPr>
          <p:spPr>
            <a:xfrm rot="16200000">
              <a:off x="1818864" y="3962315"/>
              <a:ext cx="1236127"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1CE63ECB-D695-F66E-EE74-6725C742C26C}"/>
                </a:ext>
              </a:extLst>
            </p:cNvPr>
            <p:cNvSpPr txBox="1"/>
            <p:nvPr/>
          </p:nvSpPr>
          <p:spPr>
            <a:xfrm>
              <a:off x="3472298" y="5257196"/>
              <a:ext cx="1545165" cy="492443"/>
            </a:xfrm>
            <a:prstGeom prst="rect">
              <a:avLst/>
            </a:prstGeom>
            <a:noFill/>
          </p:spPr>
          <p:txBody>
            <a:bodyPr wrap="square" rtlCol="0">
              <a:spAutoFit/>
            </a:bodyPr>
            <a:lstStyle>
              <a:defPPr>
                <a:defRPr lang="en-US"/>
              </a:defPPr>
              <a:lvl1pPr algn="ctr">
                <a:defRPr sz="1300" i="1">
                  <a:solidFill>
                    <a:schemeClr val="accent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rPr>
                <a:t>External f</a:t>
              </a:r>
              <a:r>
                <a:rPr kumimoji="0" lang="en-US" sz="1300" b="0" i="1" u="none" strike="noStrike" kern="0" cap="none" spc="0" normalizeH="0" baseline="0" noProof="0" dirty="0" err="1">
                  <a:ln>
                    <a:noFill/>
                  </a:ln>
                  <a:solidFill>
                    <a:srgbClr val="44546A"/>
                  </a:solidFill>
                  <a:effectLst/>
                  <a:uLnTx/>
                  <a:uFillTx/>
                </a:rPr>
                <a:t>orces</a:t>
              </a:r>
              <a:r>
                <a:rPr kumimoji="0" lang="en-US" sz="1300" b="0" i="1" u="none" strike="noStrike" kern="0" cap="none" spc="0" normalizeH="0" baseline="0" noProof="0" dirty="0">
                  <a:ln>
                    <a:noFill/>
                  </a:ln>
                  <a:solidFill>
                    <a:srgbClr val="44546A"/>
                  </a:solidFill>
                  <a:effectLst/>
                  <a:uLnTx/>
                  <a:uFillTx/>
                </a:rPr>
                <a:t> from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44546A"/>
                  </a:solidFill>
                  <a:effectLst/>
                  <a:uLnTx/>
                  <a:uFillTx/>
                </a:rPr>
                <a:t>Magnets</a:t>
              </a:r>
              <a:r>
                <a:rPr lang="en-US" kern="0" dirty="0">
                  <a:solidFill>
                    <a:srgbClr val="44546A"/>
                  </a:solidFill>
                </a:rPr>
                <a:t> &amp;</a:t>
              </a:r>
              <a:r>
                <a:rPr kumimoji="0" lang="en-US" sz="1300" b="0" i="1" u="none" strike="noStrike" kern="0" cap="none" spc="0" normalizeH="0" baseline="0" noProof="0" dirty="0">
                  <a:ln>
                    <a:noFill/>
                  </a:ln>
                  <a:solidFill>
                    <a:srgbClr val="44546A"/>
                  </a:solidFill>
                  <a:effectLst/>
                  <a:uLnTx/>
                  <a:uFillTx/>
                </a:rPr>
                <a:t> RF</a:t>
              </a:r>
            </a:p>
          </p:txBody>
        </p:sp>
        <p:sp>
          <p:nvSpPr>
            <p:cNvPr id="87" name="Bent Arrow 86">
              <a:extLst>
                <a:ext uri="{FF2B5EF4-FFF2-40B4-BE49-F238E27FC236}">
                  <a16:creationId xmlns:a16="http://schemas.microsoft.com/office/drawing/2014/main" id="{D6E7C8DA-9649-6163-4178-425FBDF8E86A}"/>
                </a:ext>
              </a:extLst>
            </p:cNvPr>
            <p:cNvSpPr/>
            <p:nvPr/>
          </p:nvSpPr>
          <p:spPr>
            <a:xfrm rot="16200000" flipV="1">
              <a:off x="4942004" y="5171466"/>
              <a:ext cx="287289" cy="601025"/>
            </a:xfrm>
            <a:prstGeom prst="bentArrow">
              <a:avLst>
                <a:gd name="adj1" fmla="val 30737"/>
                <a:gd name="adj2" fmla="val 25000"/>
                <a:gd name="adj3" fmla="val 43756"/>
                <a:gd name="adj4" fmla="val 38004"/>
              </a:avLst>
            </a:prstGeom>
            <a:solidFill>
              <a:srgbClr val="4472C4"/>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Bent Arrow 87">
              <a:extLst>
                <a:ext uri="{FF2B5EF4-FFF2-40B4-BE49-F238E27FC236}">
                  <a16:creationId xmlns:a16="http://schemas.microsoft.com/office/drawing/2014/main" id="{D8DD4389-5EBA-DA6F-0936-77EF2B9EED19}"/>
                </a:ext>
              </a:extLst>
            </p:cNvPr>
            <p:cNvSpPr/>
            <p:nvPr/>
          </p:nvSpPr>
          <p:spPr>
            <a:xfrm rot="10800000">
              <a:off x="5784083" y="4035690"/>
              <a:ext cx="4052710"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Down Arrow 88">
              <a:extLst>
                <a:ext uri="{FF2B5EF4-FFF2-40B4-BE49-F238E27FC236}">
                  <a16:creationId xmlns:a16="http://schemas.microsoft.com/office/drawing/2014/main" id="{2C565854-1384-1FCC-6572-FBE944965A46}"/>
                </a:ext>
              </a:extLst>
            </p:cNvPr>
            <p:cNvSpPr/>
            <p:nvPr/>
          </p:nvSpPr>
          <p:spPr>
            <a:xfrm>
              <a:off x="5159163" y="3889709"/>
              <a:ext cx="299158" cy="965198"/>
            </a:xfrm>
            <a:prstGeom prst="downArrow">
              <a:avLst/>
            </a:prstGeom>
            <a:solidFill>
              <a:srgbClr val="4472C4">
                <a:lumMod val="20000"/>
                <a:lumOff val="80000"/>
              </a:srgbClr>
            </a:solid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Down Arrow 6">
            <a:extLst>
              <a:ext uri="{FF2B5EF4-FFF2-40B4-BE49-F238E27FC236}">
                <a16:creationId xmlns:a16="http://schemas.microsoft.com/office/drawing/2014/main" id="{6D13420D-F10C-50B6-493F-1458108069AA}"/>
              </a:ext>
            </a:extLst>
          </p:cNvPr>
          <p:cNvSpPr/>
          <p:nvPr/>
        </p:nvSpPr>
        <p:spPr>
          <a:xfrm flipV="1">
            <a:off x="6458343" y="4606002"/>
            <a:ext cx="349955" cy="194798"/>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996009E-3F52-CCF5-D8C8-F0ACCD739A06}"/>
              </a:ext>
            </a:extLst>
          </p:cNvPr>
          <p:cNvSpPr txBox="1"/>
          <p:nvPr/>
        </p:nvSpPr>
        <p:spPr>
          <a:xfrm>
            <a:off x="6025184" y="4759864"/>
            <a:ext cx="1202573" cy="2923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a:t>
            </a:r>
            <a:r>
              <a:rPr kumimoji="0" lang="en-US" sz="1300" b="0" i="1" u="none" strike="noStrike" kern="0" cap="none" spc="0" normalizeH="0" noProof="0" dirty="0">
                <a:ln>
                  <a:noFill/>
                </a:ln>
                <a:solidFill>
                  <a:srgbClr val="70AD47"/>
                </a:solidFill>
                <a:effectLst/>
                <a:uLnTx/>
                <a:uFillTx/>
              </a:rPr>
              <a:t> B field</a:t>
            </a:r>
            <a:endParaRPr kumimoji="0" lang="en-US" sz="1300" b="0" i="1" u="none" strike="noStrike" kern="0" cap="none" spc="0" normalizeH="0" baseline="0" noProof="0" dirty="0">
              <a:ln>
                <a:noFill/>
              </a:ln>
              <a:solidFill>
                <a:srgbClr val="70AD47"/>
              </a:solidFill>
              <a:effectLst/>
              <a:uLnTx/>
              <a:uFillTx/>
            </a:endParaRPr>
          </a:p>
        </p:txBody>
      </p:sp>
    </p:spTree>
    <p:extLst>
      <p:ext uri="{BB962C8B-B14F-4D97-AF65-F5344CB8AC3E}">
        <p14:creationId xmlns:p14="http://schemas.microsoft.com/office/powerpoint/2010/main" val="421837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8" grpId="0" animBg="1"/>
      <p:bldP spid="73" grpId="0" animBg="1"/>
      <p:bldP spid="74" grpId="0" animBg="1"/>
      <p:bldP spid="75" grpId="0" animBg="1"/>
      <p:bldP spid="76" grpId="0" animBg="1"/>
      <p:bldP spid="77" grpId="0" animBg="1"/>
      <p:bldP spid="78" grpId="0" animBg="1"/>
      <p:bldP spid="79" grpId="0"/>
      <p:bldP spid="80" grpId="0" animBg="1"/>
      <p:bldP spid="81" grpId="0" animBg="1"/>
      <p:bldP spid="82" grpId="0"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dirty="0"/>
              <a:t>A complex problem involving two sets of particles mutually interacting</a:t>
            </a:r>
          </a:p>
          <a:p>
            <a:r>
              <a:rPr lang="en-US" dirty="0"/>
              <a:t>A multi-scale problem</a:t>
            </a:r>
          </a:p>
          <a:p>
            <a:pPr lvl="1"/>
            <a:r>
              <a:rPr lang="en-US" dirty="0"/>
              <a:t>In </a:t>
            </a:r>
            <a:r>
              <a:rPr lang="en-US" b="1" dirty="0">
                <a:solidFill>
                  <a:srgbClr val="FF0000"/>
                </a:solidFill>
              </a:rPr>
              <a:t>space</a:t>
            </a:r>
            <a:r>
              <a:rPr lang="en-US" dirty="0"/>
              <a:t>: A small beam in a big chamber (e.g., ~100 </a:t>
            </a:r>
            <a:r>
              <a:rPr lang="en-US" dirty="0">
                <a:latin typeface="Symbol" pitchFamily="2" charset="2"/>
              </a:rPr>
              <a:t>m</a:t>
            </a:r>
            <a:r>
              <a:rPr lang="en-US" dirty="0"/>
              <a:t>m beam radius in a 4 cm chamber for LHC, even more extreme ratios for positron machines like FCC-</a:t>
            </a:r>
            <a:r>
              <a:rPr lang="en-US" dirty="0" err="1"/>
              <a:t>ee</a:t>
            </a:r>
            <a:r>
              <a:rPr lang="en-US" dirty="0"/>
              <a:t>)</a:t>
            </a:r>
          </a:p>
          <a:p>
            <a:pPr lvl="1"/>
            <a:r>
              <a:rPr lang="en-US" dirty="0"/>
              <a:t>In </a:t>
            </a:r>
            <a:r>
              <a:rPr lang="en-US" b="1" dirty="0">
                <a:solidFill>
                  <a:srgbClr val="FF0000"/>
                </a:solidFill>
              </a:rPr>
              <a:t>time</a:t>
            </a:r>
            <a:r>
              <a:rPr lang="en-US" dirty="0"/>
              <a:t>: Fractions of ns for the e- motion, 1 to 10 s for instability development</a:t>
            </a:r>
          </a:p>
          <a:p>
            <a:pPr lvl="1"/>
            <a:endParaRPr lang="en-US" dirty="0"/>
          </a:p>
          <a:p>
            <a:pPr>
              <a:buSzPct val="90000"/>
              <a:buFont typeface=".Hiragino Kaku Gothic Interface W3"/>
              <a:buChar char="⇒"/>
            </a:pPr>
            <a:r>
              <a:rPr lang="en-US" dirty="0"/>
              <a:t>For years the problem has been mainly modeled via</a:t>
            </a:r>
            <a:br>
              <a:rPr lang="en-US" dirty="0"/>
            </a:br>
            <a:r>
              <a:rPr lang="en-US" dirty="0"/>
              <a:t>macro-particle simulations and split into two blocks,</a:t>
            </a:r>
            <a:br>
              <a:rPr lang="en-US" dirty="0"/>
            </a:br>
            <a:r>
              <a:rPr lang="en-US" dirty="0"/>
              <a:t>independently solved and only interfaced through</a:t>
            </a:r>
            <a:br>
              <a:rPr lang="en-US" dirty="0"/>
            </a:br>
            <a:r>
              <a:rPr lang="en-US" dirty="0"/>
              <a:t>the e-cloud density value</a:t>
            </a:r>
          </a:p>
          <a:p>
            <a:pPr lvl="1"/>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29</a:t>
            </a:fld>
            <a:endParaRPr lang="en-US"/>
          </a:p>
        </p:txBody>
      </p:sp>
      <p:pic>
        <p:nvPicPr>
          <p:cNvPr id="8" name="Picture 7" descr="Graphical user interface, chart&#10;&#10;Description automatically generated">
            <a:extLst>
              <a:ext uri="{FF2B5EF4-FFF2-40B4-BE49-F238E27FC236}">
                <a16:creationId xmlns:a16="http://schemas.microsoft.com/office/drawing/2014/main" id="{4EBF25CD-606F-2A8A-ED74-DCD952EC281E}"/>
              </a:ext>
            </a:extLst>
          </p:cNvPr>
          <p:cNvPicPr>
            <a:picLocks noChangeAspect="1"/>
          </p:cNvPicPr>
          <p:nvPr/>
        </p:nvPicPr>
        <p:blipFill>
          <a:blip r:embed="rId2"/>
          <a:stretch>
            <a:fillRect/>
          </a:stretch>
        </p:blipFill>
        <p:spPr>
          <a:xfrm>
            <a:off x="7828992" y="3555483"/>
            <a:ext cx="2666729" cy="2711174"/>
          </a:xfrm>
          <a:prstGeom prst="rect">
            <a:avLst/>
          </a:prstGeom>
        </p:spPr>
      </p:pic>
    </p:spTree>
    <p:extLst>
      <p:ext uri="{BB962C8B-B14F-4D97-AF65-F5344CB8AC3E}">
        <p14:creationId xmlns:p14="http://schemas.microsoft.com/office/powerpoint/2010/main" val="113396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E030-8793-2A36-FE0A-B346D3B04B4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8147C5-2FDF-0DE4-40A2-4351538EDE92}"/>
              </a:ext>
            </a:extLst>
          </p:cNvPr>
          <p:cNvSpPr>
            <a:spLocks noGrp="1"/>
          </p:cNvSpPr>
          <p:nvPr>
            <p:ph idx="1"/>
          </p:nvPr>
        </p:nvSpPr>
        <p:spPr/>
        <p:txBody>
          <a:bodyPr/>
          <a:lstStyle/>
          <a:p>
            <a:r>
              <a:rPr lang="en-US" dirty="0"/>
              <a:t>Basics of e-cloud formation and associated effects</a:t>
            </a:r>
          </a:p>
          <a:p>
            <a:r>
              <a:rPr lang="en-US" dirty="0"/>
              <a:t>Brief history of e-cloud observations in accelerators</a:t>
            </a:r>
          </a:p>
          <a:p>
            <a:r>
              <a:rPr lang="en-US" dirty="0"/>
              <a:t>Progress in modeling over the years </a:t>
            </a:r>
          </a:p>
          <a:p>
            <a:r>
              <a:rPr lang="en-US" dirty="0"/>
              <a:t>Limitations from e-cloud: Some lessons learnt after Long Shutdown 2 (LS2)</a:t>
            </a:r>
          </a:p>
          <a:p>
            <a:r>
              <a:rPr lang="en-US" dirty="0"/>
              <a:t>Conclusions</a:t>
            </a:r>
          </a:p>
          <a:p>
            <a:endParaRPr lang="en-US" dirty="0"/>
          </a:p>
        </p:txBody>
      </p:sp>
      <p:sp>
        <p:nvSpPr>
          <p:cNvPr id="4" name="Date Placeholder 3">
            <a:extLst>
              <a:ext uri="{FF2B5EF4-FFF2-40B4-BE49-F238E27FC236}">
                <a16:creationId xmlns:a16="http://schemas.microsoft.com/office/drawing/2014/main" id="{1A80D52C-5A41-36D4-D99B-4A6536886A6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CD32018-1FC1-D7BB-2242-9DE85FDF05E0}"/>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8EE9E2F-3C1F-F020-BED6-EFEE801E44F8}"/>
              </a:ext>
            </a:extLst>
          </p:cNvPr>
          <p:cNvSpPr>
            <a:spLocks noGrp="1"/>
          </p:cNvSpPr>
          <p:nvPr>
            <p:ph type="sldNum" sz="quarter" idx="12"/>
          </p:nvPr>
        </p:nvSpPr>
        <p:spPr/>
        <p:txBody>
          <a:bodyPr/>
          <a:lstStyle/>
          <a:p>
            <a:fld id="{43DF83E8-ABC0-E64E-832A-EEAEB9D1F06F}" type="slidenum">
              <a:rPr lang="en-US" smtClean="0"/>
              <a:t>3</a:t>
            </a:fld>
            <a:endParaRPr lang="en-US"/>
          </a:p>
        </p:txBody>
      </p:sp>
    </p:spTree>
    <p:extLst>
      <p:ext uri="{BB962C8B-B14F-4D97-AF65-F5344CB8AC3E}">
        <p14:creationId xmlns:p14="http://schemas.microsoft.com/office/powerpoint/2010/main" val="377190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E-cloud build-up </a:t>
            </a:r>
            <a:r>
              <a:rPr lang="en-US" dirty="0">
                <a:sym typeface="Wingdings" pitchFamily="2" charset="2"/>
              </a:rPr>
              <a:t> S</a:t>
            </a:r>
            <a:r>
              <a:rPr lang="en-US" dirty="0"/>
              <a:t>olely focuses on electron dynamics with an unperturbed beam distribution to determine how the e-cloud forms and where it saturates</a:t>
            </a:r>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30</a:t>
            </a:fld>
            <a:endParaRPr lang="en-US"/>
          </a:p>
        </p:txBody>
      </p:sp>
      <p:sp>
        <p:nvSpPr>
          <p:cNvPr id="34" name="Rectangle 33">
            <a:extLst>
              <a:ext uri="{FF2B5EF4-FFF2-40B4-BE49-F238E27FC236}">
                <a16:creationId xmlns:a16="http://schemas.microsoft.com/office/drawing/2014/main" id="{113B3B76-37E0-2ACA-8D8D-544D16CC364B}"/>
              </a:ext>
            </a:extLst>
          </p:cNvPr>
          <p:cNvSpPr/>
          <p:nvPr/>
        </p:nvSpPr>
        <p:spPr>
          <a:xfrm>
            <a:off x="6046301" y="2741632"/>
            <a:ext cx="3835400" cy="2311400"/>
          </a:xfrm>
          <a:prstGeom prst="rect">
            <a:avLst/>
          </a:prstGeom>
          <a:solidFill>
            <a:srgbClr val="70AD47">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EED1983-338D-C598-D02F-2AC6E21A47DB}"/>
              </a:ext>
            </a:extLst>
          </p:cNvPr>
          <p:cNvSpPr/>
          <p:nvPr/>
        </p:nvSpPr>
        <p:spPr>
          <a:xfrm>
            <a:off x="3283341" y="2800901"/>
            <a:ext cx="2534359" cy="2243667"/>
          </a:xfrm>
          <a:prstGeom prst="rect">
            <a:avLst/>
          </a:prstGeom>
          <a:solidFill>
            <a:srgbClr val="ED7D31">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88704045-FC8C-A6E2-62C8-01BD414E1DCF}"/>
              </a:ext>
            </a:extLst>
          </p:cNvPr>
          <p:cNvSpPr/>
          <p:nvPr/>
        </p:nvSpPr>
        <p:spPr>
          <a:xfrm>
            <a:off x="1815787" y="3818335"/>
            <a:ext cx="1292577" cy="72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Beam charge distribution</a:t>
            </a:r>
          </a:p>
        </p:txBody>
      </p:sp>
      <p:sp>
        <p:nvSpPr>
          <p:cNvPr id="37" name="Rectangle 36">
            <a:extLst>
              <a:ext uri="{FF2B5EF4-FFF2-40B4-BE49-F238E27FC236}">
                <a16:creationId xmlns:a16="http://schemas.microsoft.com/office/drawing/2014/main" id="{C7300D97-5CB8-CB56-8366-02AE36A84BB9}"/>
              </a:ext>
            </a:extLst>
          </p:cNvPr>
          <p:cNvSpPr/>
          <p:nvPr/>
        </p:nvSpPr>
        <p:spPr>
          <a:xfrm>
            <a:off x="5217691"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38" name="Rectangle 37">
            <a:extLst>
              <a:ext uri="{FF2B5EF4-FFF2-40B4-BE49-F238E27FC236}">
                <a16:creationId xmlns:a16="http://schemas.microsoft.com/office/drawing/2014/main" id="{8F80F758-FFEE-501E-113C-C8A5B4D6F371}"/>
              </a:ext>
            </a:extLst>
          </p:cNvPr>
          <p:cNvSpPr/>
          <p:nvPr/>
        </p:nvSpPr>
        <p:spPr>
          <a:xfrm>
            <a:off x="3608463" y="3818335"/>
            <a:ext cx="1109129" cy="720000"/>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39" name="Down Arrow 38">
            <a:extLst>
              <a:ext uri="{FF2B5EF4-FFF2-40B4-BE49-F238E27FC236}">
                <a16:creationId xmlns:a16="http://schemas.microsoft.com/office/drawing/2014/main" id="{D1C9400F-2925-DD57-4FF2-904ED0427578}"/>
              </a:ext>
            </a:extLst>
          </p:cNvPr>
          <p:cNvSpPr/>
          <p:nvPr/>
        </p:nvSpPr>
        <p:spPr>
          <a:xfrm rot="16200000">
            <a:off x="3183436"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CC5D1C2-DF8E-044B-3159-E1DDDD5CCBF3}"/>
              </a:ext>
            </a:extLst>
          </p:cNvPr>
          <p:cNvSpPr/>
          <p:nvPr/>
        </p:nvSpPr>
        <p:spPr>
          <a:xfrm>
            <a:off x="6474144" y="3818335"/>
            <a:ext cx="1168397"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a:t>
            </a:r>
            <a:r>
              <a:rPr kumimoji="0" lang="en-US" sz="1500" b="0" i="0" u="none" strike="noStrike" kern="0" cap="none" spc="0" normalizeH="0" baseline="30000" noProof="0" dirty="0">
                <a:ln>
                  <a:noFill/>
                </a:ln>
                <a:solidFill>
                  <a:prstClr val="white"/>
                </a:solidFill>
                <a:effectLst/>
                <a:uLnTx/>
                <a:uFillTx/>
                <a:latin typeface="Calibri" panose="020F0502020204030204"/>
                <a:ea typeface="+mn-ea"/>
                <a:cs typeface="+mn-cs"/>
              </a:rPr>
              <a:t>-</a:t>
            </a: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 equations of motion</a:t>
            </a:r>
          </a:p>
        </p:txBody>
      </p:sp>
      <p:sp>
        <p:nvSpPr>
          <p:cNvPr id="45" name="Down Arrow 44">
            <a:extLst>
              <a:ext uri="{FF2B5EF4-FFF2-40B4-BE49-F238E27FC236}">
                <a16:creationId xmlns:a16="http://schemas.microsoft.com/office/drawing/2014/main" id="{DD50FA68-A165-DDD5-8B5C-ABC4CF7AE8E1}"/>
              </a:ext>
            </a:extLst>
          </p:cNvPr>
          <p:cNvSpPr/>
          <p:nvPr/>
        </p:nvSpPr>
        <p:spPr>
          <a:xfrm rot="16200000">
            <a:off x="4792664" y="3969491"/>
            <a:ext cx="349955" cy="417689"/>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96C6309-7B68-D6FB-CA69-D86BE219FE19}"/>
              </a:ext>
            </a:extLst>
          </p:cNvPr>
          <p:cNvSpPr txBox="1"/>
          <p:nvPr/>
        </p:nvSpPr>
        <p:spPr>
          <a:xfrm>
            <a:off x="3283340" y="2479167"/>
            <a:ext cx="2533500" cy="323165"/>
          </a:xfrm>
          <a:prstGeom prst="rect">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Vacuum chamber</a:t>
            </a:r>
          </a:p>
        </p:txBody>
      </p:sp>
      <p:sp>
        <p:nvSpPr>
          <p:cNvPr id="47" name="TextBox 46">
            <a:extLst>
              <a:ext uri="{FF2B5EF4-FFF2-40B4-BE49-F238E27FC236}">
                <a16:creationId xmlns:a16="http://schemas.microsoft.com/office/drawing/2014/main" id="{C49C2FE3-D27B-B6C0-448C-A5D806CE6905}"/>
              </a:ext>
            </a:extLst>
          </p:cNvPr>
          <p:cNvSpPr txBox="1"/>
          <p:nvPr/>
        </p:nvSpPr>
        <p:spPr>
          <a:xfrm>
            <a:off x="3204317" y="2891213"/>
            <a:ext cx="1907824"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i="1" kern="0" dirty="0">
                <a:solidFill>
                  <a:srgbClr val="ED7D31"/>
                </a:solidFill>
              </a:rPr>
              <a:t>Shape, PEC b</a:t>
            </a:r>
            <a:r>
              <a:rPr kumimoji="0" lang="en-US" sz="1300" b="0" i="1" u="none" strike="noStrike" kern="0" cap="none" spc="0" normalizeH="0" baseline="0" noProof="0" dirty="0" err="1">
                <a:ln>
                  <a:noFill/>
                </a:ln>
                <a:solidFill>
                  <a:srgbClr val="ED7D31"/>
                </a:solidFill>
                <a:effectLst/>
                <a:uLnTx/>
                <a:uFillTx/>
              </a:rPr>
              <a:t>oundary</a:t>
            </a:r>
            <a:r>
              <a:rPr kumimoji="0" lang="en-US" sz="1300" b="0" i="1" u="none" strike="noStrike" kern="0" cap="none" spc="0" normalizeH="0" baseline="0" noProof="0" dirty="0">
                <a:ln>
                  <a:noFill/>
                </a:ln>
                <a:solidFill>
                  <a:srgbClr val="ED7D31"/>
                </a:solidFill>
                <a:effectLst/>
                <a:uLnTx/>
                <a:uFillTx/>
              </a:rPr>
              <a:t> conditions</a:t>
            </a:r>
          </a:p>
        </p:txBody>
      </p:sp>
      <p:sp>
        <p:nvSpPr>
          <p:cNvPr id="48" name="Down Arrow 47">
            <a:extLst>
              <a:ext uri="{FF2B5EF4-FFF2-40B4-BE49-F238E27FC236}">
                <a16:creationId xmlns:a16="http://schemas.microsoft.com/office/drawing/2014/main" id="{F74ED73D-7535-86B5-E70A-07D3AC424A98}"/>
              </a:ext>
            </a:extLst>
          </p:cNvPr>
          <p:cNvSpPr/>
          <p:nvPr/>
        </p:nvSpPr>
        <p:spPr>
          <a:xfrm>
            <a:off x="3966322" y="3447239"/>
            <a:ext cx="349955" cy="310445"/>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C0DD56F5-CEF3-D9A6-5B70-9DFEFDCDD333}"/>
              </a:ext>
            </a:extLst>
          </p:cNvPr>
          <p:cNvSpPr/>
          <p:nvPr/>
        </p:nvSpPr>
        <p:spPr>
          <a:xfrm>
            <a:off x="6633321"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67AAE8BC-89E5-292B-6746-977F16572D74}"/>
              </a:ext>
            </a:extLst>
          </p:cNvPr>
          <p:cNvSpPr/>
          <p:nvPr/>
        </p:nvSpPr>
        <p:spPr>
          <a:xfrm>
            <a:off x="8142640" y="3818335"/>
            <a:ext cx="968021"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51" name="Rectangle 50">
            <a:extLst>
              <a:ext uri="{FF2B5EF4-FFF2-40B4-BE49-F238E27FC236}">
                <a16:creationId xmlns:a16="http://schemas.microsoft.com/office/drawing/2014/main" id="{05767801-2DC6-340A-75F9-DECA371DCB38}"/>
              </a:ext>
            </a:extLst>
          </p:cNvPr>
          <p:cNvSpPr/>
          <p:nvPr/>
        </p:nvSpPr>
        <p:spPr>
          <a:xfrm>
            <a:off x="9610763"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52" name="Down Arrow 51">
            <a:extLst>
              <a:ext uri="{FF2B5EF4-FFF2-40B4-BE49-F238E27FC236}">
                <a16:creationId xmlns:a16="http://schemas.microsoft.com/office/drawing/2014/main" id="{95CC5361-A536-3C10-C986-D6FD31A115FF}"/>
              </a:ext>
            </a:extLst>
          </p:cNvPr>
          <p:cNvSpPr/>
          <p:nvPr/>
        </p:nvSpPr>
        <p:spPr>
          <a:xfrm rot="16200000">
            <a:off x="6033619"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C6F614E1-76B5-C15E-EFFE-A82BA9874B49}"/>
              </a:ext>
            </a:extLst>
          </p:cNvPr>
          <p:cNvSpPr/>
          <p:nvPr/>
        </p:nvSpPr>
        <p:spPr>
          <a:xfrm rot="16200000">
            <a:off x="7717613"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BD9CAED1-2D6A-0091-3748-21ED4CEF6350}"/>
              </a:ext>
            </a:extLst>
          </p:cNvPr>
          <p:cNvSpPr/>
          <p:nvPr/>
        </p:nvSpPr>
        <p:spPr>
          <a:xfrm rot="16200000">
            <a:off x="9216729"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A030A13-30D3-EB88-3233-FFB31FF7F8FC}"/>
              </a:ext>
            </a:extLst>
          </p:cNvPr>
          <p:cNvSpPr txBox="1"/>
          <p:nvPr/>
        </p:nvSpPr>
        <p:spPr>
          <a:xfrm>
            <a:off x="6050422" y="2891213"/>
            <a:ext cx="1965603"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a:t>
            </a:r>
            <a:r>
              <a:rPr kumimoji="0" lang="en-US" sz="1300" b="0" i="1" u="none" strike="noStrike" kern="0" cap="none" spc="0" normalizeH="0" baseline="30000" noProof="0" dirty="0">
                <a:ln>
                  <a:noFill/>
                </a:ln>
                <a:solidFill>
                  <a:srgbClr val="70AD47"/>
                </a:solidFill>
                <a:effectLst/>
                <a:uLnTx/>
                <a:uFillTx/>
              </a:rPr>
              <a:t>- </a:t>
            </a:r>
            <a:r>
              <a:rPr kumimoji="0" lang="en-US" sz="1300" b="0" i="1" u="none" strike="noStrike" kern="0" cap="none" spc="0" normalizeH="0" baseline="0" noProof="0" dirty="0">
                <a:ln>
                  <a:noFill/>
                </a:ln>
                <a:solidFill>
                  <a:srgbClr val="70AD47"/>
                </a:solidFill>
                <a:effectLst/>
                <a:uLnTx/>
                <a:uFillTx/>
              </a:rPr>
              <a:t>production mechanisms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(e.g. secondary emission) </a:t>
            </a:r>
          </a:p>
        </p:txBody>
      </p:sp>
      <p:sp>
        <p:nvSpPr>
          <p:cNvPr id="58" name="Down Arrow 57">
            <a:extLst>
              <a:ext uri="{FF2B5EF4-FFF2-40B4-BE49-F238E27FC236}">
                <a16:creationId xmlns:a16="http://schemas.microsoft.com/office/drawing/2014/main" id="{298AABD3-4B23-547D-9B74-8B9C6C049DCC}"/>
              </a:ext>
            </a:extLst>
          </p:cNvPr>
          <p:cNvSpPr/>
          <p:nvPr/>
        </p:nvSpPr>
        <p:spPr>
          <a:xfrm flipV="1">
            <a:off x="7149788"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4DCD43F-3E2C-5D3A-F50D-3F02B2448BB0}"/>
              </a:ext>
            </a:extLst>
          </p:cNvPr>
          <p:cNvSpPr txBox="1"/>
          <p:nvPr/>
        </p:nvSpPr>
        <p:spPr>
          <a:xfrm>
            <a:off x="6046593" y="2479167"/>
            <a:ext cx="3832434" cy="323165"/>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Electron </a:t>
            </a:r>
            <a:r>
              <a:rPr kumimoji="0" lang="en-US" sz="1500" b="1" i="0" u="none" strike="noStrike" kern="0" cap="none" spc="0" normalizeH="0" baseline="0" noProof="0">
                <a:ln>
                  <a:noFill/>
                </a:ln>
                <a:solidFill>
                  <a:prstClr val="white"/>
                </a:solidFill>
                <a:effectLst/>
                <a:uLnTx/>
                <a:uFillTx/>
              </a:rPr>
              <a:t>cloud effects</a:t>
            </a:r>
            <a:endParaRPr kumimoji="0" lang="en-US" sz="1500" b="1" i="0" u="none" strike="noStrike" kern="0" cap="none" spc="0" normalizeH="0" baseline="0" noProof="0" dirty="0">
              <a:ln>
                <a:noFill/>
              </a:ln>
              <a:solidFill>
                <a:prstClr val="white"/>
              </a:solidFill>
              <a:effectLst/>
              <a:uLnTx/>
              <a:uFillTx/>
            </a:endParaRPr>
          </a:p>
        </p:txBody>
      </p:sp>
      <p:grpSp>
        <p:nvGrpSpPr>
          <p:cNvPr id="61" name="Group 60">
            <a:extLst>
              <a:ext uri="{FF2B5EF4-FFF2-40B4-BE49-F238E27FC236}">
                <a16:creationId xmlns:a16="http://schemas.microsoft.com/office/drawing/2014/main" id="{065C6008-71EC-F9F3-7B1A-AEF717BE93EB}"/>
              </a:ext>
            </a:extLst>
          </p:cNvPr>
          <p:cNvGrpSpPr/>
          <p:nvPr/>
        </p:nvGrpSpPr>
        <p:grpSpPr>
          <a:xfrm>
            <a:off x="2058500" y="4565561"/>
            <a:ext cx="8043333" cy="1859930"/>
            <a:chOff x="1793460" y="3889709"/>
            <a:chExt cx="8043333" cy="1859930"/>
          </a:xfrm>
        </p:grpSpPr>
        <p:sp>
          <p:nvSpPr>
            <p:cNvPr id="40" name="Rectangle 39">
              <a:extLst>
                <a:ext uri="{FF2B5EF4-FFF2-40B4-BE49-F238E27FC236}">
                  <a16:creationId xmlns:a16="http://schemas.microsoft.com/office/drawing/2014/main" id="{6C22E82C-CADA-5DF7-9115-6C378948E79D}"/>
                </a:ext>
              </a:extLst>
            </p:cNvPr>
            <p:cNvSpPr/>
            <p:nvPr/>
          </p:nvSpPr>
          <p:spPr>
            <a:xfrm>
              <a:off x="3210217" y="4924699"/>
              <a:ext cx="2494843" cy="36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white"/>
                  </a:solidFill>
                  <a:effectLst/>
                  <a:uLnTx/>
                  <a:uFillTx/>
                  <a:latin typeface="Calibri" panose="020F0502020204030204"/>
                  <a:ea typeface="+mn-ea"/>
                  <a:cs typeface="+mn-cs"/>
                </a:rPr>
                <a:t>Beam equations of motion</a:t>
              </a: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Bent Arrow 40">
              <a:extLst>
                <a:ext uri="{FF2B5EF4-FFF2-40B4-BE49-F238E27FC236}">
                  <a16:creationId xmlns:a16="http://schemas.microsoft.com/office/drawing/2014/main" id="{37E579A6-CAC7-FF0D-3937-EADC045D0E8C}"/>
                </a:ext>
              </a:extLst>
            </p:cNvPr>
            <p:cNvSpPr/>
            <p:nvPr/>
          </p:nvSpPr>
          <p:spPr>
            <a:xfrm rot="16200000">
              <a:off x="1818864" y="3962315"/>
              <a:ext cx="1236127"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D12BB036-2D0C-1CD3-056D-26A46EAF52AF}"/>
                </a:ext>
              </a:extLst>
            </p:cNvPr>
            <p:cNvSpPr txBox="1"/>
            <p:nvPr/>
          </p:nvSpPr>
          <p:spPr>
            <a:xfrm>
              <a:off x="3472298" y="5257196"/>
              <a:ext cx="1545165" cy="492443"/>
            </a:xfrm>
            <a:prstGeom prst="rect">
              <a:avLst/>
            </a:prstGeom>
            <a:noFill/>
          </p:spPr>
          <p:txBody>
            <a:bodyPr wrap="square" rtlCol="0">
              <a:spAutoFit/>
            </a:bodyPr>
            <a:lstStyle>
              <a:defPPr>
                <a:defRPr lang="en-US"/>
              </a:defPPr>
              <a:lvl1pPr algn="ctr">
                <a:defRPr sz="1300" i="1">
                  <a:solidFill>
                    <a:schemeClr val="accent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rPr>
                <a:t>External f</a:t>
              </a:r>
              <a:r>
                <a:rPr kumimoji="0" lang="en-US" sz="1300" b="0" i="1" u="none" strike="noStrike" kern="0" cap="none" spc="0" normalizeH="0" baseline="0" noProof="0" dirty="0" err="1">
                  <a:ln>
                    <a:noFill/>
                  </a:ln>
                  <a:solidFill>
                    <a:srgbClr val="44546A"/>
                  </a:solidFill>
                  <a:effectLst/>
                  <a:uLnTx/>
                  <a:uFillTx/>
                </a:rPr>
                <a:t>orces</a:t>
              </a:r>
              <a:r>
                <a:rPr kumimoji="0" lang="en-US" sz="1300" b="0" i="1" u="none" strike="noStrike" kern="0" cap="none" spc="0" normalizeH="0" baseline="0" noProof="0" dirty="0">
                  <a:ln>
                    <a:noFill/>
                  </a:ln>
                  <a:solidFill>
                    <a:srgbClr val="44546A"/>
                  </a:solidFill>
                  <a:effectLst/>
                  <a:uLnTx/>
                  <a:uFillTx/>
                </a:rPr>
                <a:t> from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44546A"/>
                  </a:solidFill>
                  <a:effectLst/>
                  <a:uLnTx/>
                  <a:uFillTx/>
                </a:rPr>
                <a:t>Magnets</a:t>
              </a:r>
              <a:r>
                <a:rPr lang="en-US" kern="0" dirty="0">
                  <a:solidFill>
                    <a:srgbClr val="44546A"/>
                  </a:solidFill>
                </a:rPr>
                <a:t> &amp;</a:t>
              </a:r>
              <a:r>
                <a:rPr kumimoji="0" lang="en-US" sz="1300" b="0" i="1" u="none" strike="noStrike" kern="0" cap="none" spc="0" normalizeH="0" baseline="0" noProof="0" dirty="0">
                  <a:ln>
                    <a:noFill/>
                  </a:ln>
                  <a:solidFill>
                    <a:srgbClr val="44546A"/>
                  </a:solidFill>
                  <a:effectLst/>
                  <a:uLnTx/>
                  <a:uFillTx/>
                </a:rPr>
                <a:t> RF</a:t>
              </a:r>
            </a:p>
          </p:txBody>
        </p:sp>
        <p:sp>
          <p:nvSpPr>
            <p:cNvPr id="43" name="Bent Arrow 42">
              <a:extLst>
                <a:ext uri="{FF2B5EF4-FFF2-40B4-BE49-F238E27FC236}">
                  <a16:creationId xmlns:a16="http://schemas.microsoft.com/office/drawing/2014/main" id="{8E4EAB99-712B-0BBA-FD81-FAE4CF3DEABF}"/>
                </a:ext>
              </a:extLst>
            </p:cNvPr>
            <p:cNvSpPr/>
            <p:nvPr/>
          </p:nvSpPr>
          <p:spPr>
            <a:xfrm rot="16200000" flipV="1">
              <a:off x="4942004" y="5171466"/>
              <a:ext cx="287289" cy="601025"/>
            </a:xfrm>
            <a:prstGeom prst="bentArrow">
              <a:avLst>
                <a:gd name="adj1" fmla="val 30737"/>
                <a:gd name="adj2" fmla="val 25000"/>
                <a:gd name="adj3" fmla="val 43756"/>
                <a:gd name="adj4" fmla="val 38004"/>
              </a:avLst>
            </a:prstGeom>
            <a:solidFill>
              <a:srgbClr val="4472C4"/>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Bent Arrow 55">
              <a:extLst>
                <a:ext uri="{FF2B5EF4-FFF2-40B4-BE49-F238E27FC236}">
                  <a16:creationId xmlns:a16="http://schemas.microsoft.com/office/drawing/2014/main" id="{796DBC61-AA84-9C2D-E57E-2BA670ECA275}"/>
                </a:ext>
              </a:extLst>
            </p:cNvPr>
            <p:cNvSpPr/>
            <p:nvPr/>
          </p:nvSpPr>
          <p:spPr>
            <a:xfrm rot="10800000">
              <a:off x="5784083" y="4035690"/>
              <a:ext cx="4052710"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Down Arrow 59">
              <a:extLst>
                <a:ext uri="{FF2B5EF4-FFF2-40B4-BE49-F238E27FC236}">
                  <a16:creationId xmlns:a16="http://schemas.microsoft.com/office/drawing/2014/main" id="{2DE05B38-C042-4CE3-EE7F-4699FC930DF2}"/>
                </a:ext>
              </a:extLst>
            </p:cNvPr>
            <p:cNvSpPr/>
            <p:nvPr/>
          </p:nvSpPr>
          <p:spPr>
            <a:xfrm>
              <a:off x="5159163" y="3889709"/>
              <a:ext cx="299158" cy="965198"/>
            </a:xfrm>
            <a:prstGeom prst="downArrow">
              <a:avLst/>
            </a:prstGeom>
            <a:solidFill>
              <a:srgbClr val="4472C4">
                <a:lumMod val="20000"/>
                <a:lumOff val="80000"/>
              </a:srgbClr>
            </a:solid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221B4234-343B-6DFF-DF38-FCD303A00A98}"/>
              </a:ext>
            </a:extLst>
          </p:cNvPr>
          <p:cNvSpPr/>
          <p:nvPr/>
        </p:nvSpPr>
        <p:spPr>
          <a:xfrm>
            <a:off x="1533911" y="2185987"/>
            <a:ext cx="4429125" cy="4239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EC84D8F-9115-CD79-BBF3-85ED10896E02}"/>
              </a:ext>
            </a:extLst>
          </p:cNvPr>
          <p:cNvSpPr/>
          <p:nvPr/>
        </p:nvSpPr>
        <p:spPr>
          <a:xfrm>
            <a:off x="5965313" y="5130286"/>
            <a:ext cx="4429125" cy="116118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320C0A5-4AA3-1486-DF20-AEFB79631BC8}"/>
              </a:ext>
            </a:extLst>
          </p:cNvPr>
          <p:cNvSpPr/>
          <p:nvPr/>
        </p:nvSpPr>
        <p:spPr>
          <a:xfrm>
            <a:off x="9918391" y="4618413"/>
            <a:ext cx="1212096" cy="5118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31A83C3-4544-82AF-E758-5BD35736815A}"/>
              </a:ext>
            </a:extLst>
          </p:cNvPr>
          <p:cNvSpPr/>
          <p:nvPr/>
        </p:nvSpPr>
        <p:spPr>
          <a:xfrm>
            <a:off x="3686695" y="3648780"/>
            <a:ext cx="2239735" cy="10252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lt1"/>
                </a:solidFill>
              </a:rPr>
              <a:t>Pre-calculated forces from </a:t>
            </a:r>
            <a:r>
              <a:rPr lang="en-US" sz="1500" b="1" dirty="0">
                <a:solidFill>
                  <a:schemeClr val="lt1"/>
                </a:solidFill>
              </a:rPr>
              <a:t>unperturbed beam distribution </a:t>
            </a:r>
          </a:p>
        </p:txBody>
      </p:sp>
      <p:sp>
        <p:nvSpPr>
          <p:cNvPr id="11" name="Down Arrow 10">
            <a:extLst>
              <a:ext uri="{FF2B5EF4-FFF2-40B4-BE49-F238E27FC236}">
                <a16:creationId xmlns:a16="http://schemas.microsoft.com/office/drawing/2014/main" id="{38DA064F-4AF6-A74F-F091-11981FEE579B}"/>
              </a:ext>
            </a:extLst>
          </p:cNvPr>
          <p:cNvSpPr>
            <a:spLocks noChangeAspect="1"/>
          </p:cNvSpPr>
          <p:nvPr/>
        </p:nvSpPr>
        <p:spPr>
          <a:xfrm rot="16200000">
            <a:off x="6004439" y="3938469"/>
            <a:ext cx="385011" cy="468000"/>
          </a:xfrm>
          <a:prstGeom prst="downArrow">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grpSp>
        <p:nvGrpSpPr>
          <p:cNvPr id="14" name="Group 13">
            <a:extLst>
              <a:ext uri="{FF2B5EF4-FFF2-40B4-BE49-F238E27FC236}">
                <a16:creationId xmlns:a16="http://schemas.microsoft.com/office/drawing/2014/main" id="{33D62791-3D2E-A3C2-5A9A-F98B8C1488F0}"/>
              </a:ext>
            </a:extLst>
          </p:cNvPr>
          <p:cNvGrpSpPr/>
          <p:nvPr/>
        </p:nvGrpSpPr>
        <p:grpSpPr>
          <a:xfrm>
            <a:off x="7650281" y="2689227"/>
            <a:ext cx="990514" cy="1399742"/>
            <a:chOff x="7650281" y="2689227"/>
            <a:chExt cx="990514" cy="1399742"/>
          </a:xfrm>
        </p:grpSpPr>
        <p:sp>
          <p:nvSpPr>
            <p:cNvPr id="12" name="Down Arrow 11">
              <a:extLst>
                <a:ext uri="{FF2B5EF4-FFF2-40B4-BE49-F238E27FC236}">
                  <a16:creationId xmlns:a16="http://schemas.microsoft.com/office/drawing/2014/main" id="{026630C2-EF0B-0A09-DC22-E09C33D62D5E}"/>
                </a:ext>
              </a:extLst>
            </p:cNvPr>
            <p:cNvSpPr/>
            <p:nvPr/>
          </p:nvSpPr>
          <p:spPr>
            <a:xfrm rot="2908471">
              <a:off x="7726519" y="3384136"/>
              <a:ext cx="349955" cy="502432"/>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1AA99D7-23A0-D216-070E-4110667DCF3E}"/>
                </a:ext>
              </a:extLst>
            </p:cNvPr>
            <p:cNvSpPr txBox="1"/>
            <p:nvPr/>
          </p:nvSpPr>
          <p:spPr>
            <a:xfrm rot="2975772">
              <a:off x="7694703" y="3142876"/>
              <a:ext cx="1399742"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 EM fields</a:t>
              </a:r>
              <a:br>
                <a:rPr kumimoji="0" lang="en-US" sz="1300" b="0" i="1" u="none" strike="noStrike" kern="0" cap="none" spc="0" normalizeH="0" baseline="0" noProof="0" dirty="0">
                  <a:ln>
                    <a:noFill/>
                  </a:ln>
                  <a:solidFill>
                    <a:srgbClr val="70AD47"/>
                  </a:solidFill>
                  <a:effectLst/>
                  <a:uLnTx/>
                  <a:uFillTx/>
                </a:rPr>
              </a:br>
              <a:r>
                <a:rPr kumimoji="0" lang="en-US" sz="1300" b="0" i="1" u="none" strike="noStrike" kern="0" cap="none" spc="0" normalizeH="0" baseline="0" noProof="0" dirty="0">
                  <a:ln>
                    <a:noFill/>
                  </a:ln>
                  <a:solidFill>
                    <a:srgbClr val="70AD47"/>
                  </a:solidFill>
                  <a:effectLst/>
                  <a:uLnTx/>
                  <a:uFillTx/>
                </a:rPr>
                <a:t>in RF cavity</a:t>
              </a:r>
            </a:p>
          </p:txBody>
        </p:sp>
      </p:grpSp>
      <p:sp>
        <p:nvSpPr>
          <p:cNvPr id="15" name="U-Turn Arrow 5">
            <a:extLst>
              <a:ext uri="{FF2B5EF4-FFF2-40B4-BE49-F238E27FC236}">
                <a16:creationId xmlns:a16="http://schemas.microsoft.com/office/drawing/2014/main" id="{C31992F5-3991-FC0B-1140-C7B2CF532238}"/>
              </a:ext>
            </a:extLst>
          </p:cNvPr>
          <p:cNvSpPr/>
          <p:nvPr/>
        </p:nvSpPr>
        <p:spPr>
          <a:xfrm flipH="1" flipV="1">
            <a:off x="7459579" y="4618413"/>
            <a:ext cx="2292300" cy="338666"/>
          </a:xfrm>
          <a:prstGeom prst="uturnArrow">
            <a:avLst>
              <a:gd name="adj1" fmla="val 25000"/>
              <a:gd name="adj2" fmla="val 25000"/>
              <a:gd name="adj3" fmla="val 25000"/>
              <a:gd name="adj4" fmla="val 43750"/>
              <a:gd name="adj5" fmla="val 100000"/>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a:extLst>
              <a:ext uri="{FF2B5EF4-FFF2-40B4-BE49-F238E27FC236}">
                <a16:creationId xmlns:a16="http://schemas.microsoft.com/office/drawing/2014/main" id="{F97DACEF-1B68-7893-26E2-B86C8CA4E839}"/>
              </a:ext>
            </a:extLst>
          </p:cNvPr>
          <p:cNvSpPr/>
          <p:nvPr/>
        </p:nvSpPr>
        <p:spPr>
          <a:xfrm flipV="1">
            <a:off x="6458343" y="4606002"/>
            <a:ext cx="349955" cy="194798"/>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7D1D3E-DE3D-052A-2545-DD613C26326C}"/>
              </a:ext>
            </a:extLst>
          </p:cNvPr>
          <p:cNvSpPr txBox="1"/>
          <p:nvPr/>
        </p:nvSpPr>
        <p:spPr>
          <a:xfrm>
            <a:off x="6025184" y="4759864"/>
            <a:ext cx="1202573" cy="2923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a:t>
            </a:r>
            <a:r>
              <a:rPr kumimoji="0" lang="en-US" sz="1300" b="0" i="1" u="none" strike="noStrike" kern="0" cap="none" spc="0" normalizeH="0" noProof="0" dirty="0">
                <a:ln>
                  <a:noFill/>
                </a:ln>
                <a:solidFill>
                  <a:srgbClr val="70AD47"/>
                </a:solidFill>
                <a:effectLst/>
                <a:uLnTx/>
                <a:uFillTx/>
              </a:rPr>
              <a:t> B field</a:t>
            </a:r>
            <a:endParaRPr kumimoji="0" lang="en-US" sz="1300" b="0" i="1" u="none" strike="noStrike" kern="0" cap="none" spc="0" normalizeH="0" baseline="0" noProof="0" dirty="0">
              <a:ln>
                <a:noFill/>
              </a:ln>
              <a:solidFill>
                <a:srgbClr val="70AD47"/>
              </a:solidFill>
              <a:effectLst/>
              <a:uLnTx/>
              <a:uFillTx/>
            </a:endParaRPr>
          </a:p>
        </p:txBody>
      </p:sp>
    </p:spTree>
    <p:extLst>
      <p:ext uri="{BB962C8B-B14F-4D97-AF65-F5344CB8AC3E}">
        <p14:creationId xmlns:p14="http://schemas.microsoft.com/office/powerpoint/2010/main" val="320698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E-cloud build-up </a:t>
            </a:r>
            <a:r>
              <a:rPr lang="en-US" dirty="0">
                <a:sym typeface="Wingdings" pitchFamily="2" charset="2"/>
              </a:rPr>
              <a:t> S</a:t>
            </a:r>
            <a:r>
              <a:rPr lang="en-US" dirty="0"/>
              <a:t>olely focuses on electron dynamics with an unperturbed beam distribution to determine how the e-cloud forms and where it saturates</a:t>
            </a:r>
          </a:p>
          <a:p>
            <a:endParaRPr lang="en-US" dirty="0"/>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31</a:t>
            </a:fld>
            <a:endParaRPr lang="en-US"/>
          </a:p>
        </p:txBody>
      </p:sp>
      <p:pic>
        <p:nvPicPr>
          <p:cNvPr id="168" name="Picture 167" descr="buildup-gen.pdf">
            <a:extLst>
              <a:ext uri="{FF2B5EF4-FFF2-40B4-BE49-F238E27FC236}">
                <a16:creationId xmlns:a16="http://schemas.microsoft.com/office/drawing/2014/main" id="{1FC47A85-427C-0D41-3866-F41E71A8A91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l="7158" t="9264" r="4653" b="9264"/>
              <a:stretch>
                <a:fillRect/>
              </a:stretch>
            </p:blipFill>
          </mc:Choice>
          <mc:Fallback>
            <p:blipFill>
              <a:blip r:embed="rId5"/>
              <a:srcRect l="7158" t="9264" r="4653" b="9264"/>
              <a:stretch>
                <a:fillRect/>
              </a:stretch>
            </p:blipFill>
          </mc:Fallback>
        </mc:AlternateContent>
        <p:spPr>
          <a:xfrm>
            <a:off x="1488794" y="2424875"/>
            <a:ext cx="5698431" cy="4068000"/>
          </a:xfrm>
          <a:prstGeom prst="rect">
            <a:avLst/>
          </a:prstGeom>
        </p:spPr>
      </p:pic>
      <p:grpSp>
        <p:nvGrpSpPr>
          <p:cNvPr id="169" name="Group 78">
            <a:extLst>
              <a:ext uri="{FF2B5EF4-FFF2-40B4-BE49-F238E27FC236}">
                <a16:creationId xmlns:a16="http://schemas.microsoft.com/office/drawing/2014/main" id="{22C85151-2010-050D-6688-AB3A67979F5A}"/>
              </a:ext>
            </a:extLst>
          </p:cNvPr>
          <p:cNvGrpSpPr/>
          <p:nvPr/>
        </p:nvGrpSpPr>
        <p:grpSpPr>
          <a:xfrm>
            <a:off x="4689195" y="2167087"/>
            <a:ext cx="5437549" cy="2497751"/>
            <a:chOff x="3429000" y="1159849"/>
            <a:chExt cx="5437549" cy="2497751"/>
          </a:xfrm>
        </p:grpSpPr>
        <p:grpSp>
          <p:nvGrpSpPr>
            <p:cNvPr id="170" name="Group 21">
              <a:extLst>
                <a:ext uri="{FF2B5EF4-FFF2-40B4-BE49-F238E27FC236}">
                  <a16:creationId xmlns:a16="http://schemas.microsoft.com/office/drawing/2014/main" id="{4396079B-DBF8-D047-C074-88192061AE6B}"/>
                </a:ext>
              </a:extLst>
            </p:cNvPr>
            <p:cNvGrpSpPr/>
            <p:nvPr/>
          </p:nvGrpSpPr>
          <p:grpSpPr>
            <a:xfrm>
              <a:off x="6818830" y="2284351"/>
              <a:ext cx="152400" cy="838200"/>
              <a:chOff x="6872466" y="2287879"/>
              <a:chExt cx="152400" cy="838200"/>
            </a:xfrm>
          </p:grpSpPr>
          <p:sp>
            <p:nvSpPr>
              <p:cNvPr id="186" name="Freeform 185">
                <a:extLst>
                  <a:ext uri="{FF2B5EF4-FFF2-40B4-BE49-F238E27FC236}">
                    <a16:creationId xmlns:a16="http://schemas.microsoft.com/office/drawing/2014/main" id="{8C74625F-5E27-BB9B-26FC-09BA9105F84D}"/>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7" name="Freeform 186">
                <a:extLst>
                  <a:ext uri="{FF2B5EF4-FFF2-40B4-BE49-F238E27FC236}">
                    <a16:creationId xmlns:a16="http://schemas.microsoft.com/office/drawing/2014/main" id="{D859AC70-CF3A-8641-6F32-199C4E48FE85}"/>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1" name="Group 22">
              <a:extLst>
                <a:ext uri="{FF2B5EF4-FFF2-40B4-BE49-F238E27FC236}">
                  <a16:creationId xmlns:a16="http://schemas.microsoft.com/office/drawing/2014/main" id="{18E6950C-E747-D0AB-B535-06B789649961}"/>
                </a:ext>
              </a:extLst>
            </p:cNvPr>
            <p:cNvGrpSpPr/>
            <p:nvPr/>
          </p:nvGrpSpPr>
          <p:grpSpPr>
            <a:xfrm>
              <a:off x="7365601" y="2283626"/>
              <a:ext cx="152400" cy="838200"/>
              <a:chOff x="6872466" y="2287879"/>
              <a:chExt cx="152400" cy="838200"/>
            </a:xfrm>
          </p:grpSpPr>
          <p:sp>
            <p:nvSpPr>
              <p:cNvPr id="184" name="Freeform 183">
                <a:extLst>
                  <a:ext uri="{FF2B5EF4-FFF2-40B4-BE49-F238E27FC236}">
                    <a16:creationId xmlns:a16="http://schemas.microsoft.com/office/drawing/2014/main" id="{AD2C958D-FD56-2164-55AE-B029DADBFC93}"/>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5" name="Freeform 184">
                <a:extLst>
                  <a:ext uri="{FF2B5EF4-FFF2-40B4-BE49-F238E27FC236}">
                    <a16:creationId xmlns:a16="http://schemas.microsoft.com/office/drawing/2014/main" id="{E70954D4-A5EC-D084-7334-8A275E0DAEE9}"/>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2" name="Group 29">
              <a:extLst>
                <a:ext uri="{FF2B5EF4-FFF2-40B4-BE49-F238E27FC236}">
                  <a16:creationId xmlns:a16="http://schemas.microsoft.com/office/drawing/2014/main" id="{C0C1BB19-9D43-4FE6-F5A3-C1BD1F604899}"/>
                </a:ext>
              </a:extLst>
            </p:cNvPr>
            <p:cNvGrpSpPr/>
            <p:nvPr/>
          </p:nvGrpSpPr>
          <p:grpSpPr>
            <a:xfrm>
              <a:off x="7932663" y="2279373"/>
              <a:ext cx="152400" cy="838200"/>
              <a:chOff x="6872466" y="2287879"/>
              <a:chExt cx="152400" cy="838200"/>
            </a:xfrm>
          </p:grpSpPr>
          <p:sp>
            <p:nvSpPr>
              <p:cNvPr id="182" name="Freeform 181">
                <a:extLst>
                  <a:ext uri="{FF2B5EF4-FFF2-40B4-BE49-F238E27FC236}">
                    <a16:creationId xmlns:a16="http://schemas.microsoft.com/office/drawing/2014/main" id="{541BA268-6A5E-9F9F-39F0-E497BFB5A64F}"/>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3" name="Freeform 182">
                <a:extLst>
                  <a:ext uri="{FF2B5EF4-FFF2-40B4-BE49-F238E27FC236}">
                    <a16:creationId xmlns:a16="http://schemas.microsoft.com/office/drawing/2014/main" id="{2D2B589B-5053-2A68-4FE7-1EE4AC640404}"/>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3" name="Group 65">
              <a:extLst>
                <a:ext uri="{FF2B5EF4-FFF2-40B4-BE49-F238E27FC236}">
                  <a16:creationId xmlns:a16="http://schemas.microsoft.com/office/drawing/2014/main" id="{3132F03C-E415-CEE8-0F80-C997AAE7DDB5}"/>
                </a:ext>
              </a:extLst>
            </p:cNvPr>
            <p:cNvGrpSpPr/>
            <p:nvPr/>
          </p:nvGrpSpPr>
          <p:grpSpPr>
            <a:xfrm>
              <a:off x="8488825" y="2283626"/>
              <a:ext cx="152400" cy="838200"/>
              <a:chOff x="6872466" y="2287879"/>
              <a:chExt cx="152400" cy="838200"/>
            </a:xfrm>
          </p:grpSpPr>
          <p:sp>
            <p:nvSpPr>
              <p:cNvPr id="180" name="Freeform 179">
                <a:extLst>
                  <a:ext uri="{FF2B5EF4-FFF2-40B4-BE49-F238E27FC236}">
                    <a16:creationId xmlns:a16="http://schemas.microsoft.com/office/drawing/2014/main" id="{C9A18B5A-EAC4-FD6C-CD77-64F4CBA9C3C2}"/>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1" name="Freeform 180">
                <a:extLst>
                  <a:ext uri="{FF2B5EF4-FFF2-40B4-BE49-F238E27FC236}">
                    <a16:creationId xmlns:a16="http://schemas.microsoft.com/office/drawing/2014/main" id="{92FB1C09-6777-D444-A4DC-6386001E8ECA}"/>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4" name="Group 76">
              <a:extLst>
                <a:ext uri="{FF2B5EF4-FFF2-40B4-BE49-F238E27FC236}">
                  <a16:creationId xmlns:a16="http://schemas.microsoft.com/office/drawing/2014/main" id="{8DE0BAD0-D556-2A7F-F0D3-CD97B4A68FEF}"/>
                </a:ext>
              </a:extLst>
            </p:cNvPr>
            <p:cNvGrpSpPr/>
            <p:nvPr/>
          </p:nvGrpSpPr>
          <p:grpSpPr>
            <a:xfrm>
              <a:off x="3429000" y="1159849"/>
              <a:ext cx="5437549" cy="2497751"/>
              <a:chOff x="3429000" y="1159849"/>
              <a:chExt cx="5437549" cy="2497751"/>
            </a:xfrm>
          </p:grpSpPr>
          <p:pic>
            <p:nvPicPr>
              <p:cNvPr id="175" name="Picture 174" descr="buildup-zoom-sat.pdf">
                <a:extLst>
                  <a:ext uri="{FF2B5EF4-FFF2-40B4-BE49-F238E27FC236}">
                    <a16:creationId xmlns:a16="http://schemas.microsoft.com/office/drawing/2014/main" id="{B40F1B08-E77F-4C6F-C601-3B63EEF944E1}"/>
                  </a:ext>
                </a:extLst>
              </p:cNvPr>
              <p:cNvPicPr>
                <a:picLocks noChangeAspect="1"/>
              </p:cNvPicPr>
              <p:nvPr/>
            </p:nvPicPr>
            <p:blipFill>
              <a:blip r:embed="rId6"/>
              <a:srcRect l="14316" t="9264" r="4653" b="9264"/>
              <a:stretch>
                <a:fillRect/>
              </a:stretch>
            </p:blipFill>
            <p:spPr>
              <a:xfrm>
                <a:off x="6172824" y="1417637"/>
                <a:ext cx="2594777" cy="2015998"/>
              </a:xfrm>
              <a:prstGeom prst="rect">
                <a:avLst/>
              </a:prstGeom>
            </p:spPr>
          </p:pic>
          <p:sp>
            <p:nvSpPr>
              <p:cNvPr id="176" name="Rectangle 175">
                <a:extLst>
                  <a:ext uri="{FF2B5EF4-FFF2-40B4-BE49-F238E27FC236}">
                    <a16:creationId xmlns:a16="http://schemas.microsoft.com/office/drawing/2014/main" id="{56591D57-E720-3EBE-8831-6CD12328B704}"/>
                  </a:ext>
                </a:extLst>
              </p:cNvPr>
              <p:cNvSpPr/>
              <p:nvPr/>
            </p:nvSpPr>
            <p:spPr>
              <a:xfrm>
                <a:off x="3429000" y="1676400"/>
                <a:ext cx="131863" cy="1981200"/>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Rectangle 176">
                <a:extLst>
                  <a:ext uri="{FF2B5EF4-FFF2-40B4-BE49-F238E27FC236}">
                    <a16:creationId xmlns:a16="http://schemas.microsoft.com/office/drawing/2014/main" id="{865D1E95-011B-B306-8620-167B20CC03DF}"/>
                  </a:ext>
                </a:extLst>
              </p:cNvPr>
              <p:cNvSpPr/>
              <p:nvPr/>
            </p:nvSpPr>
            <p:spPr>
              <a:xfrm>
                <a:off x="5927030" y="1219200"/>
                <a:ext cx="2939519" cy="2282505"/>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78" name="Straight Arrow Connector 177">
                <a:extLst>
                  <a:ext uri="{FF2B5EF4-FFF2-40B4-BE49-F238E27FC236}">
                    <a16:creationId xmlns:a16="http://schemas.microsoft.com/office/drawing/2014/main" id="{A524174A-4001-FD1B-B307-E90C61020C69}"/>
                  </a:ext>
                </a:extLst>
              </p:cNvPr>
              <p:cNvCxnSpPr/>
              <p:nvPr/>
            </p:nvCxnSpPr>
            <p:spPr>
              <a:xfrm flipV="1">
                <a:off x="3560863" y="2209800"/>
                <a:ext cx="2366167" cy="152400"/>
              </a:xfrm>
              <a:prstGeom prst="straightConnector1">
                <a:avLst/>
              </a:prstGeom>
              <a:noFill/>
              <a:ln w="9525" cap="flat" cmpd="sng" algn="ctr">
                <a:solidFill>
                  <a:srgbClr val="000000"/>
                </a:solidFill>
                <a:prstDash val="solid"/>
                <a:round/>
                <a:headEnd type="none" w="med" len="med"/>
                <a:tailEnd type="arrow" w="med" len="med"/>
              </a:ln>
              <a:effectLst/>
            </p:spPr>
          </p:cxnSp>
          <p:sp>
            <p:nvSpPr>
              <p:cNvPr id="179" name="TextBox 178">
                <a:extLst>
                  <a:ext uri="{FF2B5EF4-FFF2-40B4-BE49-F238E27FC236}">
                    <a16:creationId xmlns:a16="http://schemas.microsoft.com/office/drawing/2014/main" id="{BEC19E99-6B9C-7E10-1E08-1B884B132835}"/>
                  </a:ext>
                </a:extLst>
              </p:cNvPr>
              <p:cNvSpPr txBox="1"/>
              <p:nvPr/>
            </p:nvSpPr>
            <p:spPr>
              <a:xfrm>
                <a:off x="7030578" y="1159849"/>
                <a:ext cx="105448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rPr>
                  <a:t>Saturation</a:t>
                </a:r>
                <a:r>
                  <a:rPr kumimoji="0" lang="en-US" sz="1800" b="0" i="0" u="none" strike="noStrike" kern="0" cap="none" spc="0" normalizeH="0" baseline="0" noProof="0" dirty="0">
                    <a:ln>
                      <a:noFill/>
                    </a:ln>
                    <a:solidFill>
                      <a:prstClr val="black"/>
                    </a:solidFill>
                    <a:effectLst/>
                    <a:uLnTx/>
                    <a:uFillTx/>
                  </a:rPr>
                  <a:t> </a:t>
                </a:r>
              </a:p>
            </p:txBody>
          </p:sp>
        </p:grpSp>
      </p:grpSp>
      <p:grpSp>
        <p:nvGrpSpPr>
          <p:cNvPr id="235" name="Group 234">
            <a:extLst>
              <a:ext uri="{FF2B5EF4-FFF2-40B4-BE49-F238E27FC236}">
                <a16:creationId xmlns:a16="http://schemas.microsoft.com/office/drawing/2014/main" id="{055B6EB8-778F-08D0-1504-EF2F3AEAA006}"/>
              </a:ext>
            </a:extLst>
          </p:cNvPr>
          <p:cNvGrpSpPr/>
          <p:nvPr/>
        </p:nvGrpSpPr>
        <p:grpSpPr>
          <a:xfrm>
            <a:off x="1869795" y="3825097"/>
            <a:ext cx="9252983" cy="2593502"/>
            <a:chOff x="1869795" y="3825097"/>
            <a:chExt cx="9252983" cy="2593502"/>
          </a:xfrm>
        </p:grpSpPr>
        <p:sp>
          <p:nvSpPr>
            <p:cNvPr id="200" name="Rectangle 199">
              <a:extLst>
                <a:ext uri="{FF2B5EF4-FFF2-40B4-BE49-F238E27FC236}">
                  <a16:creationId xmlns:a16="http://schemas.microsoft.com/office/drawing/2014/main" id="{CD7B1EDD-B795-1DDE-D1F8-DAF217626085}"/>
                </a:ext>
              </a:extLst>
            </p:cNvPr>
            <p:cNvSpPr/>
            <p:nvPr/>
          </p:nvSpPr>
          <p:spPr>
            <a:xfrm>
              <a:off x="1869795" y="5579238"/>
              <a:ext cx="990600" cy="685799"/>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01" name="Straight Arrow Connector 200">
              <a:extLst>
                <a:ext uri="{FF2B5EF4-FFF2-40B4-BE49-F238E27FC236}">
                  <a16:creationId xmlns:a16="http://schemas.microsoft.com/office/drawing/2014/main" id="{8337BB38-E73F-64DD-F30B-A6247D939450}"/>
                </a:ext>
              </a:extLst>
            </p:cNvPr>
            <p:cNvCxnSpPr>
              <a:cxnSpLocks/>
            </p:cNvCxnSpPr>
            <p:nvPr/>
          </p:nvCxnSpPr>
          <p:spPr>
            <a:xfrm flipV="1">
              <a:off x="2860395" y="5524364"/>
              <a:ext cx="5218630" cy="588274"/>
            </a:xfrm>
            <a:prstGeom prst="straightConnector1">
              <a:avLst/>
            </a:prstGeom>
            <a:noFill/>
            <a:ln w="9525" cap="flat" cmpd="sng" algn="ctr">
              <a:solidFill>
                <a:srgbClr val="000000"/>
              </a:solidFill>
              <a:prstDash val="solid"/>
              <a:round/>
              <a:headEnd type="none" w="med" len="med"/>
              <a:tailEnd type="arrow" w="med" len="med"/>
            </a:ln>
            <a:effectLst/>
          </p:spPr>
        </p:cxnSp>
        <p:grpSp>
          <p:nvGrpSpPr>
            <p:cNvPr id="233" name="Group 232">
              <a:extLst>
                <a:ext uri="{FF2B5EF4-FFF2-40B4-BE49-F238E27FC236}">
                  <a16:creationId xmlns:a16="http://schemas.microsoft.com/office/drawing/2014/main" id="{04805E09-D3E7-5B99-BF23-D63C29F594FC}"/>
                </a:ext>
              </a:extLst>
            </p:cNvPr>
            <p:cNvGrpSpPr/>
            <p:nvPr/>
          </p:nvGrpSpPr>
          <p:grpSpPr>
            <a:xfrm>
              <a:off x="8183259" y="3825097"/>
              <a:ext cx="2939519" cy="2593502"/>
              <a:chOff x="7339625" y="4770087"/>
              <a:chExt cx="2939519" cy="2593502"/>
            </a:xfrm>
          </p:grpSpPr>
          <p:grpSp>
            <p:nvGrpSpPr>
              <p:cNvPr id="189" name="Group 35">
                <a:extLst>
                  <a:ext uri="{FF2B5EF4-FFF2-40B4-BE49-F238E27FC236}">
                    <a16:creationId xmlns:a16="http://schemas.microsoft.com/office/drawing/2014/main" id="{456B3D15-A241-1E3F-1067-EEC3FE61BC7C}"/>
                  </a:ext>
                </a:extLst>
              </p:cNvPr>
              <p:cNvGrpSpPr/>
              <p:nvPr/>
            </p:nvGrpSpPr>
            <p:grpSpPr>
              <a:xfrm>
                <a:off x="7813395" y="6492875"/>
                <a:ext cx="81183" cy="419100"/>
                <a:chOff x="6872466" y="2287879"/>
                <a:chExt cx="152400" cy="838200"/>
              </a:xfrm>
            </p:grpSpPr>
            <p:sp>
              <p:nvSpPr>
                <p:cNvPr id="222" name="Freeform 221">
                  <a:extLst>
                    <a:ext uri="{FF2B5EF4-FFF2-40B4-BE49-F238E27FC236}">
                      <a16:creationId xmlns:a16="http://schemas.microsoft.com/office/drawing/2014/main" id="{8BB14D47-FC4E-CC0E-0BC6-1CA611D16A3D}"/>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3" name="Freeform 222">
                  <a:extLst>
                    <a:ext uri="{FF2B5EF4-FFF2-40B4-BE49-F238E27FC236}">
                      <a16:creationId xmlns:a16="http://schemas.microsoft.com/office/drawing/2014/main" id="{594E6D02-80BE-0C98-72AA-200C80BD4C1D}"/>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0" name="Group 38">
                <a:extLst>
                  <a:ext uri="{FF2B5EF4-FFF2-40B4-BE49-F238E27FC236}">
                    <a16:creationId xmlns:a16="http://schemas.microsoft.com/office/drawing/2014/main" id="{E5FC0D32-FC7D-447E-3188-E4FA510A961B}"/>
                  </a:ext>
                </a:extLst>
              </p:cNvPr>
              <p:cNvGrpSpPr/>
              <p:nvPr/>
            </p:nvGrpSpPr>
            <p:grpSpPr>
              <a:xfrm>
                <a:off x="8046978" y="6492875"/>
                <a:ext cx="81183" cy="419100"/>
                <a:chOff x="6872466" y="2287879"/>
                <a:chExt cx="152400" cy="838200"/>
              </a:xfrm>
            </p:grpSpPr>
            <p:sp>
              <p:nvSpPr>
                <p:cNvPr id="220" name="Freeform 219">
                  <a:extLst>
                    <a:ext uri="{FF2B5EF4-FFF2-40B4-BE49-F238E27FC236}">
                      <a16:creationId xmlns:a16="http://schemas.microsoft.com/office/drawing/2014/main" id="{CDB5D1A1-FBD0-8821-B916-617A0E77D171}"/>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1" name="Freeform 220">
                  <a:extLst>
                    <a:ext uri="{FF2B5EF4-FFF2-40B4-BE49-F238E27FC236}">
                      <a16:creationId xmlns:a16="http://schemas.microsoft.com/office/drawing/2014/main" id="{256BC419-448F-BA71-A7A5-BE81E036C30D}"/>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1" name="Group 41">
                <a:extLst>
                  <a:ext uri="{FF2B5EF4-FFF2-40B4-BE49-F238E27FC236}">
                    <a16:creationId xmlns:a16="http://schemas.microsoft.com/office/drawing/2014/main" id="{F47D6A11-ABFE-DDA7-A575-7F5C8B50F36C}"/>
                  </a:ext>
                </a:extLst>
              </p:cNvPr>
              <p:cNvGrpSpPr/>
              <p:nvPr/>
            </p:nvGrpSpPr>
            <p:grpSpPr>
              <a:xfrm>
                <a:off x="8275096" y="6480834"/>
                <a:ext cx="81183" cy="419100"/>
                <a:chOff x="6872466" y="2287879"/>
                <a:chExt cx="152400" cy="838200"/>
              </a:xfrm>
            </p:grpSpPr>
            <p:sp>
              <p:nvSpPr>
                <p:cNvPr id="218" name="Freeform 217">
                  <a:extLst>
                    <a:ext uri="{FF2B5EF4-FFF2-40B4-BE49-F238E27FC236}">
                      <a16:creationId xmlns:a16="http://schemas.microsoft.com/office/drawing/2014/main" id="{A00ACEC2-D5B2-7B0E-51EC-AB74BACB5E0E}"/>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9" name="Freeform 218">
                  <a:extLst>
                    <a:ext uri="{FF2B5EF4-FFF2-40B4-BE49-F238E27FC236}">
                      <a16:creationId xmlns:a16="http://schemas.microsoft.com/office/drawing/2014/main" id="{BA117E25-AFF4-73CE-1478-579D7C5B17CF}"/>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2" name="Group 44">
                <a:extLst>
                  <a:ext uri="{FF2B5EF4-FFF2-40B4-BE49-F238E27FC236}">
                    <a16:creationId xmlns:a16="http://schemas.microsoft.com/office/drawing/2014/main" id="{A0CE5447-AA38-EA1F-CABA-70339051E553}"/>
                  </a:ext>
                </a:extLst>
              </p:cNvPr>
              <p:cNvGrpSpPr/>
              <p:nvPr/>
            </p:nvGrpSpPr>
            <p:grpSpPr>
              <a:xfrm>
                <a:off x="8501367" y="6492875"/>
                <a:ext cx="81183" cy="419100"/>
                <a:chOff x="6872466" y="2287879"/>
                <a:chExt cx="152400" cy="838200"/>
              </a:xfrm>
            </p:grpSpPr>
            <p:sp>
              <p:nvSpPr>
                <p:cNvPr id="216" name="Freeform 215">
                  <a:extLst>
                    <a:ext uri="{FF2B5EF4-FFF2-40B4-BE49-F238E27FC236}">
                      <a16:creationId xmlns:a16="http://schemas.microsoft.com/office/drawing/2014/main" id="{4304E369-996D-1935-1B3A-1717A901E1D9}"/>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7" name="Freeform 216">
                  <a:extLst>
                    <a:ext uri="{FF2B5EF4-FFF2-40B4-BE49-F238E27FC236}">
                      <a16:creationId xmlns:a16="http://schemas.microsoft.com/office/drawing/2014/main" id="{EC7F14BB-92F4-6D8F-DFE2-B6BE53580616}"/>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3" name="Group 47">
                <a:extLst>
                  <a:ext uri="{FF2B5EF4-FFF2-40B4-BE49-F238E27FC236}">
                    <a16:creationId xmlns:a16="http://schemas.microsoft.com/office/drawing/2014/main" id="{608CFF92-F170-B554-AB23-4897D59D5A6E}"/>
                  </a:ext>
                </a:extLst>
              </p:cNvPr>
              <p:cNvGrpSpPr/>
              <p:nvPr/>
            </p:nvGrpSpPr>
            <p:grpSpPr>
              <a:xfrm>
                <a:off x="8734950" y="6492875"/>
                <a:ext cx="81183" cy="419100"/>
                <a:chOff x="6872466" y="2287879"/>
                <a:chExt cx="152400" cy="838200"/>
              </a:xfrm>
            </p:grpSpPr>
            <p:sp>
              <p:nvSpPr>
                <p:cNvPr id="214" name="Freeform 213">
                  <a:extLst>
                    <a:ext uri="{FF2B5EF4-FFF2-40B4-BE49-F238E27FC236}">
                      <a16:creationId xmlns:a16="http://schemas.microsoft.com/office/drawing/2014/main" id="{774A42A1-5628-4248-FE12-AB817510A485}"/>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5" name="Freeform 214">
                  <a:extLst>
                    <a:ext uri="{FF2B5EF4-FFF2-40B4-BE49-F238E27FC236}">
                      <a16:creationId xmlns:a16="http://schemas.microsoft.com/office/drawing/2014/main" id="{404E6675-7B35-64DB-0590-57456577FCE5}"/>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4" name="Group 50">
                <a:extLst>
                  <a:ext uri="{FF2B5EF4-FFF2-40B4-BE49-F238E27FC236}">
                    <a16:creationId xmlns:a16="http://schemas.microsoft.com/office/drawing/2014/main" id="{AE09A424-A35A-17C3-95EB-FB6DBCFBD2E2}"/>
                  </a:ext>
                </a:extLst>
              </p:cNvPr>
              <p:cNvGrpSpPr/>
              <p:nvPr/>
            </p:nvGrpSpPr>
            <p:grpSpPr>
              <a:xfrm>
                <a:off x="8968533" y="6492875"/>
                <a:ext cx="81183" cy="419100"/>
                <a:chOff x="6872466" y="2287879"/>
                <a:chExt cx="152400" cy="838200"/>
              </a:xfrm>
            </p:grpSpPr>
            <p:sp>
              <p:nvSpPr>
                <p:cNvPr id="212" name="Freeform 211">
                  <a:extLst>
                    <a:ext uri="{FF2B5EF4-FFF2-40B4-BE49-F238E27FC236}">
                      <a16:creationId xmlns:a16="http://schemas.microsoft.com/office/drawing/2014/main" id="{510EA904-EBE7-F4A0-C42A-D130F657A80C}"/>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3" name="Freeform 212">
                  <a:extLst>
                    <a:ext uri="{FF2B5EF4-FFF2-40B4-BE49-F238E27FC236}">
                      <a16:creationId xmlns:a16="http://schemas.microsoft.com/office/drawing/2014/main" id="{DCF8BA11-7012-5E57-23F1-8CE06F36D29D}"/>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5" name="Group 53">
                <a:extLst>
                  <a:ext uri="{FF2B5EF4-FFF2-40B4-BE49-F238E27FC236}">
                    <a16:creationId xmlns:a16="http://schemas.microsoft.com/office/drawing/2014/main" id="{974C83AA-2747-EF3D-4241-BC0FC25FAEAE}"/>
                  </a:ext>
                </a:extLst>
              </p:cNvPr>
              <p:cNvGrpSpPr/>
              <p:nvPr/>
            </p:nvGrpSpPr>
            <p:grpSpPr>
              <a:xfrm>
                <a:off x="9186722" y="6491435"/>
                <a:ext cx="81183" cy="419100"/>
                <a:chOff x="6872466" y="2287879"/>
                <a:chExt cx="152400" cy="838200"/>
              </a:xfrm>
            </p:grpSpPr>
            <p:sp>
              <p:nvSpPr>
                <p:cNvPr id="210" name="Freeform 209">
                  <a:extLst>
                    <a:ext uri="{FF2B5EF4-FFF2-40B4-BE49-F238E27FC236}">
                      <a16:creationId xmlns:a16="http://schemas.microsoft.com/office/drawing/2014/main" id="{2F2C6564-4F79-5F20-3023-7CD6117C713D}"/>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1" name="Freeform 210">
                  <a:extLst>
                    <a:ext uri="{FF2B5EF4-FFF2-40B4-BE49-F238E27FC236}">
                      <a16:creationId xmlns:a16="http://schemas.microsoft.com/office/drawing/2014/main" id="{A39516B9-91FC-9CA7-160F-CCBCD289E84F}"/>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6" name="Group 56">
                <a:extLst>
                  <a:ext uri="{FF2B5EF4-FFF2-40B4-BE49-F238E27FC236}">
                    <a16:creationId xmlns:a16="http://schemas.microsoft.com/office/drawing/2014/main" id="{4A98E3BD-7541-E2E7-3555-63CB5D2D0D8E}"/>
                  </a:ext>
                </a:extLst>
              </p:cNvPr>
              <p:cNvGrpSpPr/>
              <p:nvPr/>
            </p:nvGrpSpPr>
            <p:grpSpPr>
              <a:xfrm>
                <a:off x="9433370" y="6492875"/>
                <a:ext cx="81183" cy="419100"/>
                <a:chOff x="6872466" y="2287879"/>
                <a:chExt cx="152400" cy="838200"/>
              </a:xfrm>
            </p:grpSpPr>
            <p:sp>
              <p:nvSpPr>
                <p:cNvPr id="208" name="Freeform 207">
                  <a:extLst>
                    <a:ext uri="{FF2B5EF4-FFF2-40B4-BE49-F238E27FC236}">
                      <a16:creationId xmlns:a16="http://schemas.microsoft.com/office/drawing/2014/main" id="{9D235509-0750-7CC5-1FEF-B0385C8AC58F}"/>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9" name="Freeform 208">
                  <a:extLst>
                    <a:ext uri="{FF2B5EF4-FFF2-40B4-BE49-F238E27FC236}">
                      <a16:creationId xmlns:a16="http://schemas.microsoft.com/office/drawing/2014/main" id="{01A5B79C-E62D-67CF-3B0F-40E65320004E}"/>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7" name="Group 59">
                <a:extLst>
                  <a:ext uri="{FF2B5EF4-FFF2-40B4-BE49-F238E27FC236}">
                    <a16:creationId xmlns:a16="http://schemas.microsoft.com/office/drawing/2014/main" id="{146C25BB-B0EB-571D-D204-4EB4166DBE37}"/>
                  </a:ext>
                </a:extLst>
              </p:cNvPr>
              <p:cNvGrpSpPr/>
              <p:nvPr/>
            </p:nvGrpSpPr>
            <p:grpSpPr>
              <a:xfrm>
                <a:off x="9669607" y="6492875"/>
                <a:ext cx="81183" cy="419100"/>
                <a:chOff x="6872466" y="2287879"/>
                <a:chExt cx="152400" cy="838200"/>
              </a:xfrm>
            </p:grpSpPr>
            <p:sp>
              <p:nvSpPr>
                <p:cNvPr id="206" name="Freeform 205">
                  <a:extLst>
                    <a:ext uri="{FF2B5EF4-FFF2-40B4-BE49-F238E27FC236}">
                      <a16:creationId xmlns:a16="http://schemas.microsoft.com/office/drawing/2014/main" id="{BC618265-7FB4-43F8-FF97-B91038BCE3D0}"/>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7" name="Freeform 206">
                  <a:extLst>
                    <a:ext uri="{FF2B5EF4-FFF2-40B4-BE49-F238E27FC236}">
                      <a16:creationId xmlns:a16="http://schemas.microsoft.com/office/drawing/2014/main" id="{07FD029B-D5AF-E6BB-A7F2-E1F07C203F9E}"/>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8" name="Group 62">
                <a:extLst>
                  <a:ext uri="{FF2B5EF4-FFF2-40B4-BE49-F238E27FC236}">
                    <a16:creationId xmlns:a16="http://schemas.microsoft.com/office/drawing/2014/main" id="{5D744672-F986-F08E-0973-D911F06749BE}"/>
                  </a:ext>
                </a:extLst>
              </p:cNvPr>
              <p:cNvGrpSpPr/>
              <p:nvPr/>
            </p:nvGrpSpPr>
            <p:grpSpPr>
              <a:xfrm>
                <a:off x="9901420" y="6492875"/>
                <a:ext cx="81183" cy="419100"/>
                <a:chOff x="6872466" y="2287879"/>
                <a:chExt cx="152400" cy="838200"/>
              </a:xfrm>
            </p:grpSpPr>
            <p:sp>
              <p:nvSpPr>
                <p:cNvPr id="204" name="Freeform 203">
                  <a:extLst>
                    <a:ext uri="{FF2B5EF4-FFF2-40B4-BE49-F238E27FC236}">
                      <a16:creationId xmlns:a16="http://schemas.microsoft.com/office/drawing/2014/main" id="{52919D82-041A-AEF5-FDC6-90940111E275}"/>
                    </a:ext>
                  </a:extLst>
                </p:cNvPr>
                <p:cNvSpPr/>
                <p:nvPr/>
              </p:nvSpPr>
              <p:spPr>
                <a:xfrm>
                  <a:off x="6872466"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5" name="Freeform 204">
                  <a:extLst>
                    <a:ext uri="{FF2B5EF4-FFF2-40B4-BE49-F238E27FC236}">
                      <a16:creationId xmlns:a16="http://schemas.microsoft.com/office/drawing/2014/main" id="{063E1859-5422-40F3-C120-3C707891E1D5}"/>
                    </a:ext>
                  </a:extLst>
                </p:cNvPr>
                <p:cNvSpPr/>
                <p:nvPr/>
              </p:nvSpPr>
              <p:spPr>
                <a:xfrm flipH="1">
                  <a:off x="6953649" y="2287879"/>
                  <a:ext cx="71217" cy="838200"/>
                </a:xfrm>
                <a:custGeom>
                  <a:avLst/>
                  <a:gdLst>
                    <a:gd name="connsiteX0" fmla="*/ 0 w 498521"/>
                    <a:gd name="connsiteY0" fmla="*/ 2207855 h 2207855"/>
                    <a:gd name="connsiteX1" fmla="*/ 189912 w 498521"/>
                    <a:gd name="connsiteY1" fmla="*/ 439197 h 2207855"/>
                    <a:gd name="connsiteX2" fmla="*/ 498521 w 498521"/>
                    <a:gd name="connsiteY2" fmla="*/ 0 h 2207855"/>
                  </a:gdLst>
                  <a:ahLst/>
                  <a:cxnLst>
                    <a:cxn ang="0">
                      <a:pos x="connsiteX0" y="connsiteY0"/>
                    </a:cxn>
                    <a:cxn ang="0">
                      <a:pos x="connsiteX1" y="connsiteY1"/>
                    </a:cxn>
                    <a:cxn ang="0">
                      <a:pos x="connsiteX2" y="connsiteY2"/>
                    </a:cxn>
                  </a:cxnLst>
                  <a:rect l="l" t="t" r="r" b="b"/>
                  <a:pathLst>
                    <a:path w="498521" h="2207855">
                      <a:moveTo>
                        <a:pt x="0" y="2207855"/>
                      </a:moveTo>
                      <a:cubicBezTo>
                        <a:pt x="53412" y="1507514"/>
                        <a:pt x="106825" y="807173"/>
                        <a:pt x="189912" y="439197"/>
                      </a:cubicBezTo>
                      <a:cubicBezTo>
                        <a:pt x="272999" y="71221"/>
                        <a:pt x="385760" y="35610"/>
                        <a:pt x="498521" y="0"/>
                      </a:cubicBezTo>
                    </a:path>
                  </a:pathLst>
                </a:custGeom>
                <a:noFill/>
                <a:ln w="25400" cap="flat"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199" name="Picture 198" descr="buildup-zoom-start.pdf">
                <a:extLst>
                  <a:ext uri="{FF2B5EF4-FFF2-40B4-BE49-F238E27FC236}">
                    <a16:creationId xmlns:a16="http://schemas.microsoft.com/office/drawing/2014/main" id="{2ADFC9F4-D09B-6075-A45C-F7D8FA1E7F85}"/>
                  </a:ext>
                </a:extLst>
              </p:cNvPr>
              <p:cNvPicPr>
                <a:picLocks noChangeAspect="1"/>
              </p:cNvPicPr>
              <p:nvPr/>
            </p:nvPicPr>
            <p:blipFill>
              <a:blip r:embed="rId7"/>
              <a:srcRect l="14316" t="9264" r="4653" b="9264"/>
              <a:stretch>
                <a:fillRect/>
              </a:stretch>
            </p:blipFill>
            <p:spPr>
              <a:xfrm>
                <a:off x="7372692" y="5045838"/>
                <a:ext cx="2826446" cy="2195998"/>
              </a:xfrm>
              <a:prstGeom prst="rect">
                <a:avLst/>
              </a:prstGeom>
            </p:spPr>
          </p:pic>
          <p:sp>
            <p:nvSpPr>
              <p:cNvPr id="202" name="Rectangle 201">
                <a:extLst>
                  <a:ext uri="{FF2B5EF4-FFF2-40B4-BE49-F238E27FC236}">
                    <a16:creationId xmlns:a16="http://schemas.microsoft.com/office/drawing/2014/main" id="{90524997-C4E0-8B71-ECB2-E29C17B363C8}"/>
                  </a:ext>
                </a:extLst>
              </p:cNvPr>
              <p:cNvSpPr/>
              <p:nvPr/>
            </p:nvSpPr>
            <p:spPr>
              <a:xfrm>
                <a:off x="7339625" y="4829439"/>
                <a:ext cx="2939519" cy="2534150"/>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3" name="TextBox 202">
                <a:extLst>
                  <a:ext uri="{FF2B5EF4-FFF2-40B4-BE49-F238E27FC236}">
                    <a16:creationId xmlns:a16="http://schemas.microsoft.com/office/drawing/2014/main" id="{EECDDE7C-A85A-0AC8-C547-418154F29020}"/>
                  </a:ext>
                </a:extLst>
              </p:cNvPr>
              <p:cNvSpPr txBox="1"/>
              <p:nvPr/>
            </p:nvSpPr>
            <p:spPr>
              <a:xfrm>
                <a:off x="8168943" y="4770087"/>
                <a:ext cx="1685672"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rPr>
                  <a:t>Exponential rise</a:t>
                </a:r>
                <a:r>
                  <a:rPr kumimoji="0" lang="en-US" sz="1800" b="0" i="0" u="none" strike="noStrike" kern="0" cap="none" spc="0" normalizeH="0" baseline="0" noProof="0" dirty="0">
                    <a:ln>
                      <a:noFill/>
                    </a:ln>
                    <a:solidFill>
                      <a:prstClr val="black"/>
                    </a:solidFill>
                    <a:effectLst/>
                    <a:uLnTx/>
                    <a:uFillTx/>
                  </a:rPr>
                  <a:t> </a:t>
                </a:r>
              </a:p>
            </p:txBody>
          </p:sp>
        </p:grpSp>
      </p:grpSp>
      <p:sp>
        <p:nvSpPr>
          <p:cNvPr id="224" name="TextBox 223">
            <a:extLst>
              <a:ext uri="{FF2B5EF4-FFF2-40B4-BE49-F238E27FC236}">
                <a16:creationId xmlns:a16="http://schemas.microsoft.com/office/drawing/2014/main" id="{602D8158-4F00-5F79-3BE3-16DF027C1325}"/>
              </a:ext>
            </a:extLst>
          </p:cNvPr>
          <p:cNvSpPr txBox="1"/>
          <p:nvPr/>
        </p:nvSpPr>
        <p:spPr>
          <a:xfrm>
            <a:off x="2435279" y="2595680"/>
            <a:ext cx="635848" cy="35394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black"/>
                </a:solidFill>
                <a:effectLst/>
                <a:uLnTx/>
                <a:uFillTx/>
              </a:rPr>
              <a:t>x</a:t>
            </a:r>
            <a:r>
              <a:rPr kumimoji="0" lang="en-US" sz="1700" b="0" i="0" u="none" strike="noStrike" kern="0" cap="none" spc="0" normalizeH="0" baseline="0" noProof="0" dirty="0">
                <a:ln>
                  <a:noFill/>
                </a:ln>
                <a:solidFill>
                  <a:prstClr val="black"/>
                </a:solidFill>
                <a:effectLst/>
                <a:uLnTx/>
                <a:uFillTx/>
              </a:rPr>
              <a:t> 10</a:t>
            </a:r>
            <a:r>
              <a:rPr kumimoji="0" lang="en-US" sz="1700" b="0" i="0" u="none" strike="noStrike" kern="0" cap="none" spc="0" normalizeH="0" baseline="30000" noProof="0" dirty="0">
                <a:ln>
                  <a:noFill/>
                </a:ln>
                <a:solidFill>
                  <a:prstClr val="black"/>
                </a:solidFill>
                <a:effectLst/>
                <a:uLnTx/>
                <a:uFillTx/>
              </a:rPr>
              <a:t>9</a:t>
            </a:r>
            <a:endParaRPr kumimoji="0" lang="en-US" sz="1700" b="0" i="0" u="none" strike="noStrike" kern="0" cap="none" spc="0" normalizeH="0" baseline="0" noProof="0" dirty="0">
              <a:ln>
                <a:noFill/>
              </a:ln>
              <a:solidFill>
                <a:prstClr val="black"/>
              </a:solidFill>
              <a:effectLst/>
              <a:uLnTx/>
              <a:uFillTx/>
            </a:endParaRPr>
          </a:p>
        </p:txBody>
      </p:sp>
      <p:grpSp>
        <p:nvGrpSpPr>
          <p:cNvPr id="236" name="Group 235">
            <a:extLst>
              <a:ext uri="{FF2B5EF4-FFF2-40B4-BE49-F238E27FC236}">
                <a16:creationId xmlns:a16="http://schemas.microsoft.com/office/drawing/2014/main" id="{59F3D984-2735-4D75-AF1D-F2F9D94A3EE6}"/>
              </a:ext>
            </a:extLst>
          </p:cNvPr>
          <p:cNvGrpSpPr/>
          <p:nvPr/>
        </p:nvGrpSpPr>
        <p:grpSpPr>
          <a:xfrm>
            <a:off x="5187822" y="2668389"/>
            <a:ext cx="6816572" cy="3134155"/>
            <a:chOff x="5187822" y="2668389"/>
            <a:chExt cx="6816572" cy="3134155"/>
          </a:xfrm>
        </p:grpSpPr>
        <p:sp>
          <p:nvSpPr>
            <p:cNvPr id="226" name="Rectangle 225">
              <a:extLst>
                <a:ext uri="{FF2B5EF4-FFF2-40B4-BE49-F238E27FC236}">
                  <a16:creationId xmlns:a16="http://schemas.microsoft.com/office/drawing/2014/main" id="{B8756C68-76A4-0DB3-0564-4D8EA1661D96}"/>
                </a:ext>
              </a:extLst>
            </p:cNvPr>
            <p:cNvSpPr/>
            <p:nvPr/>
          </p:nvSpPr>
          <p:spPr>
            <a:xfrm>
              <a:off x="5187822" y="2668389"/>
              <a:ext cx="675852" cy="3134155"/>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27" name="Group 87">
              <a:extLst>
                <a:ext uri="{FF2B5EF4-FFF2-40B4-BE49-F238E27FC236}">
                  <a16:creationId xmlns:a16="http://schemas.microsoft.com/office/drawing/2014/main" id="{F38754E0-18DA-A672-82E3-B1860D8047B0}"/>
                </a:ext>
              </a:extLst>
            </p:cNvPr>
            <p:cNvGrpSpPr/>
            <p:nvPr/>
          </p:nvGrpSpPr>
          <p:grpSpPr>
            <a:xfrm>
              <a:off x="9213877" y="2947111"/>
              <a:ext cx="2790517" cy="2488027"/>
              <a:chOff x="164999" y="3868324"/>
              <a:chExt cx="2790517" cy="2488027"/>
            </a:xfrm>
          </p:grpSpPr>
          <p:sp>
            <p:nvSpPr>
              <p:cNvPr id="229" name="TextBox 228">
                <a:extLst>
                  <a:ext uri="{FF2B5EF4-FFF2-40B4-BE49-F238E27FC236}">
                    <a16:creationId xmlns:a16="http://schemas.microsoft.com/office/drawing/2014/main" id="{8C0207FD-B264-E9E0-6F55-84899797420E}"/>
                  </a:ext>
                </a:extLst>
              </p:cNvPr>
              <p:cNvSpPr txBox="1"/>
              <p:nvPr/>
            </p:nvSpPr>
            <p:spPr>
              <a:xfrm>
                <a:off x="1200884" y="3868324"/>
                <a:ext cx="762000"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rPr>
                  <a:t>Decay</a:t>
                </a:r>
                <a:r>
                  <a:rPr kumimoji="0" lang="en-US" sz="1800" b="0" i="0" u="none" strike="noStrike" kern="0" cap="none" spc="0" normalizeH="0" baseline="0" noProof="0" dirty="0">
                    <a:ln>
                      <a:noFill/>
                    </a:ln>
                    <a:solidFill>
                      <a:prstClr val="black"/>
                    </a:solidFill>
                    <a:effectLst/>
                    <a:uLnTx/>
                    <a:uFillTx/>
                  </a:rPr>
                  <a:t> </a:t>
                </a:r>
              </a:p>
            </p:txBody>
          </p:sp>
          <p:pic>
            <p:nvPicPr>
              <p:cNvPr id="230" name="Picture 229" descr="buildup-zoom-decay.pdf">
                <a:extLst>
                  <a:ext uri="{FF2B5EF4-FFF2-40B4-BE49-F238E27FC236}">
                    <a16:creationId xmlns:a16="http://schemas.microsoft.com/office/drawing/2014/main" id="{939CF816-F9DF-ADD8-6819-AE8D2EDF19E7}"/>
                  </a:ext>
                </a:extLst>
              </p:cNvPr>
              <p:cNvPicPr>
                <a:picLocks noChangeAspect="1"/>
              </p:cNvPicPr>
              <p:nvPr/>
            </p:nvPicPr>
            <p:blipFill>
              <a:blip r:embed="rId8"/>
              <a:srcRect l="15748" t="9264" r="5369" b="9264"/>
              <a:stretch>
                <a:fillRect/>
              </a:stretch>
            </p:blipFill>
            <p:spPr>
              <a:xfrm>
                <a:off x="228599" y="4146598"/>
                <a:ext cx="2616179" cy="2088000"/>
              </a:xfrm>
              <a:prstGeom prst="rect">
                <a:avLst/>
              </a:prstGeom>
            </p:spPr>
          </p:pic>
          <p:sp>
            <p:nvSpPr>
              <p:cNvPr id="231" name="Rectangle 230">
                <a:extLst>
                  <a:ext uri="{FF2B5EF4-FFF2-40B4-BE49-F238E27FC236}">
                    <a16:creationId xmlns:a16="http://schemas.microsoft.com/office/drawing/2014/main" id="{0C0C64B7-399D-7872-AACA-744D31F8A997}"/>
                  </a:ext>
                </a:extLst>
              </p:cNvPr>
              <p:cNvSpPr/>
              <p:nvPr/>
            </p:nvSpPr>
            <p:spPr>
              <a:xfrm>
                <a:off x="164999" y="3940903"/>
                <a:ext cx="2790517" cy="2415448"/>
              </a:xfrm>
              <a:prstGeom prst="rect">
                <a:avLst/>
              </a:prstGeom>
              <a:noFill/>
              <a:ln w="952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28" name="Straight Arrow Connector 227">
              <a:extLst>
                <a:ext uri="{FF2B5EF4-FFF2-40B4-BE49-F238E27FC236}">
                  <a16:creationId xmlns:a16="http://schemas.microsoft.com/office/drawing/2014/main" id="{9EF3496D-3C12-AE73-C41E-91615198EEBB}"/>
                </a:ext>
              </a:extLst>
            </p:cNvPr>
            <p:cNvCxnSpPr>
              <a:cxnSpLocks/>
              <a:stCxn id="226" idx="3"/>
            </p:cNvCxnSpPr>
            <p:nvPr/>
          </p:nvCxnSpPr>
          <p:spPr>
            <a:xfrm flipV="1">
              <a:off x="5863674" y="3764566"/>
              <a:ext cx="3336239" cy="470901"/>
            </a:xfrm>
            <a:prstGeom prst="straightConnector1">
              <a:avLst/>
            </a:prstGeom>
            <a:noFill/>
            <a:ln w="12700" cap="flat" cmpd="sng" algn="ctr">
              <a:solidFill>
                <a:srgbClr val="000000"/>
              </a:solidFill>
              <a:prstDash val="solid"/>
              <a:round/>
              <a:headEnd type="none" w="med" len="med"/>
              <a:tailEnd type="arrow" w="med" len="med"/>
            </a:ln>
            <a:effectLst/>
          </p:spPr>
        </p:cxnSp>
      </p:grpSp>
    </p:spTree>
    <p:extLst>
      <p:ext uri="{BB962C8B-B14F-4D97-AF65-F5344CB8AC3E}">
        <p14:creationId xmlns:p14="http://schemas.microsoft.com/office/powerpoint/2010/main" val="409971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subTnLst>
                                    <p:set>
                                      <p:cBhvr override="childStyle">
                                        <p:cTn dur="1" fill="hold" display="0" masterRel="nextClick" afterEffect="1"/>
                                        <p:tgtEl>
                                          <p:spTgt spid="23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subTnLst>
                                    <p:set>
                                      <p:cBhvr override="childStyle">
                                        <p:cTn dur="1" fill="hold" display="0" masterRel="nextClick" afterEffect="1"/>
                                        <p:tgtEl>
                                          <p:spTgt spid="16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a:xfrm>
            <a:off x="838200" y="1513114"/>
            <a:ext cx="10515600" cy="4843236"/>
          </a:xfrm>
        </p:spPr>
        <p:txBody>
          <a:bodyPr>
            <a:normAutofit/>
          </a:bodyPr>
          <a:lstStyle/>
          <a:p>
            <a:r>
              <a:rPr lang="en-US" b="1" dirty="0"/>
              <a:t>E-cloud build-up </a:t>
            </a:r>
            <a:r>
              <a:rPr lang="en-US" dirty="0">
                <a:sym typeface="Wingdings" pitchFamily="2" charset="2"/>
              </a:rPr>
              <a:t> S</a:t>
            </a:r>
            <a:r>
              <a:rPr lang="en-US" dirty="0"/>
              <a:t>olely focuses on electron dynamics with an unperturbed beam distribution to determine how the e-cloud forms and where it saturates</a:t>
            </a:r>
          </a:p>
          <a:p>
            <a:r>
              <a:rPr lang="en-US" dirty="0"/>
              <a:t>Many codes developed over the years</a:t>
            </a:r>
          </a:p>
          <a:p>
            <a:pPr marL="742950" lvl="1" indent="-285750" defTabSz="914400" fontAlgn="base">
              <a:lnSpc>
                <a:spcPct val="90000"/>
              </a:lnSpc>
              <a:spcBef>
                <a:spcPct val="20000"/>
              </a:spcBef>
              <a:spcAft>
                <a:spcPct val="0"/>
              </a:spcAft>
              <a:buClr>
                <a:schemeClr val="accent2"/>
              </a:buClr>
              <a:buFont typeface="Wingdings" pitchFamily="-106" charset="2"/>
              <a:buChar char="§"/>
              <a:defRPr/>
            </a:pPr>
            <a:r>
              <a:rPr kumimoji="0" lang="de-DE" sz="2400" b="0" i="0" u="none" strike="noStrike" kern="0" cap="none" spc="0" normalizeH="0" baseline="0" noProof="0" dirty="0">
                <a:ln>
                  <a:noFill/>
                </a:ln>
                <a:solidFill>
                  <a:schemeClr val="tx1"/>
                </a:solidFill>
                <a:effectLst/>
                <a:uLnTx/>
                <a:uFillTx/>
                <a:latin typeface="Capitals" pitchFamily="-106" charset="0"/>
                <a:ea typeface="ＭＳ Ｐゴシック" pitchFamily="-106" charset="-128"/>
              </a:rPr>
              <a:t>ECLOUD</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CERN</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Zimmermann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et al</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a:t>
            </a:r>
            <a:r>
              <a:rPr lang="de-DE" sz="2400" kern="0" dirty="0">
                <a:ea typeface="ＭＳ Ｐゴシック" pitchFamily="-106" charset="-128"/>
              </a:rPr>
              <a:t>Crittenden (</a:t>
            </a:r>
            <a:r>
              <a:rPr lang="de-DE" sz="2400" i="1" kern="0" dirty="0">
                <a:ea typeface="ＭＳ Ｐゴシック" pitchFamily="-106" charset="-128"/>
              </a:rPr>
              <a:t>Cornell</a:t>
            </a:r>
            <a:r>
              <a:rPr lang="de-DE" sz="2400" kern="0" dirty="0">
                <a:ea typeface="ＭＳ Ｐゴシック" pitchFamily="-106" charset="-128"/>
              </a:rPr>
              <a:t>)</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endPar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endParaRPr>
          </a:p>
          <a:p>
            <a:pPr marL="742950" lvl="1" indent="-285750" defTabSz="914400" fontAlgn="base">
              <a:lnSpc>
                <a:spcPct val="90000"/>
              </a:lnSpc>
              <a:spcBef>
                <a:spcPct val="20000"/>
              </a:spcBef>
              <a:spcAft>
                <a:spcPct val="0"/>
              </a:spcAft>
              <a:buClr>
                <a:schemeClr val="accent2"/>
              </a:buClr>
              <a:buFont typeface="Wingdings" pitchFamily="-106" charset="2"/>
              <a:buChar char="§"/>
              <a:defRPr/>
            </a:pPr>
            <a:r>
              <a:rPr kumimoji="0" lang="de-DE" sz="2400" b="0" i="0" u="none" strike="noStrike" kern="0" cap="none" spc="0" normalizeH="0" baseline="0" noProof="0" dirty="0">
                <a:ln>
                  <a:noFill/>
                </a:ln>
                <a:solidFill>
                  <a:schemeClr val="tx1"/>
                </a:solidFill>
                <a:effectLst/>
                <a:uLnTx/>
                <a:uFillTx/>
                <a:latin typeface="Capitals" pitchFamily="-106" charset="0"/>
                <a:ea typeface="ＭＳ Ｐゴシック" pitchFamily="-106" charset="-128"/>
              </a:rPr>
              <a:t>POSINST</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LBNL</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Furman,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rPr>
              <a:t>Pivi</a:t>
            </a:r>
            <a:r>
              <a:rPr lang="de-DE" sz="2400" kern="0" dirty="0">
                <a:ea typeface="ＭＳ Ｐゴシック" pitchFamily="-106" charset="-128"/>
              </a:rPr>
              <a:t>]</a:t>
            </a:r>
            <a:endPar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endParaRPr>
          </a:p>
          <a:p>
            <a:pPr marL="742950" marR="0" lvl="1" indent="-285750" algn="l" defTabSz="914400" rtl="0" eaLnBrk="1" fontAlgn="base" latinLnBrk="0" hangingPunct="1">
              <a:lnSpc>
                <a:spcPct val="90000"/>
              </a:lnSpc>
              <a:spcBef>
                <a:spcPct val="20000"/>
              </a:spcBef>
              <a:spcAft>
                <a:spcPct val="0"/>
              </a:spcAft>
              <a:buClr>
                <a:schemeClr val="accent2"/>
              </a:buClr>
              <a:buSzTx/>
              <a:buFont typeface="Wingdings" pitchFamily="-106" charset="2"/>
              <a:buChar char="§"/>
              <a:tabLst/>
              <a:defRPr/>
            </a:pPr>
            <a:r>
              <a:rPr kumimoji="0" lang="de-DE" sz="2400" b="0" i="0" u="none" strike="noStrike" kern="0" cap="none" spc="0" normalizeH="0" baseline="0" noProof="0" dirty="0">
                <a:ln>
                  <a:noFill/>
                </a:ln>
                <a:solidFill>
                  <a:schemeClr val="tx1"/>
                </a:solidFill>
                <a:effectLst/>
                <a:uLnTx/>
                <a:uFillTx/>
                <a:latin typeface="Capitals" pitchFamily="-106" charset="0"/>
                <a:ea typeface="ＭＳ Ｐゴシック" pitchFamily="-106" charset="-128"/>
              </a:rPr>
              <a:t>CLOUDLAND</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BNL-SLAC</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Wang] </a:t>
            </a:r>
          </a:p>
          <a:p>
            <a:pPr marL="742950" marR="0" lvl="1" indent="-285750" algn="l" defTabSz="914400" rtl="0" eaLnBrk="1" fontAlgn="base" latinLnBrk="0" hangingPunct="1">
              <a:lnSpc>
                <a:spcPct val="90000"/>
              </a:lnSpc>
              <a:spcBef>
                <a:spcPct val="20000"/>
              </a:spcBef>
              <a:spcAft>
                <a:spcPct val="0"/>
              </a:spcAft>
              <a:buClr>
                <a:schemeClr val="accent2"/>
              </a:buClr>
              <a:buSzTx/>
              <a:buFont typeface="Wingdings" pitchFamily="-106" charset="2"/>
              <a:buChar char="§"/>
              <a:tabLst/>
              <a:defRPr/>
            </a:pPr>
            <a:r>
              <a:rPr kumimoji="0" lang="de-DE" sz="2400" b="0" i="0" u="none" strike="noStrike" kern="0" cap="none" spc="0" normalizeH="0" baseline="0" noProof="0" dirty="0">
                <a:ln>
                  <a:noFill/>
                </a:ln>
                <a:solidFill>
                  <a:schemeClr val="tx1"/>
                </a:solidFill>
                <a:effectLst/>
                <a:uLnTx/>
                <a:uFillTx/>
                <a:latin typeface="Capitals" pitchFamily="-106" charset="0"/>
                <a:ea typeface="ＭＳ Ｐゴシック" pitchFamily="-106" charset="-128"/>
              </a:rPr>
              <a:t>CSEC</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BNL</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rPr>
              <a:t>Blaskiewicz</a:t>
            </a:r>
            <a:r>
              <a:rPr lang="de-DE" sz="2400" kern="0" dirty="0">
                <a:ea typeface="ＭＳ Ｐゴシック" pitchFamily="-106" charset="-128"/>
              </a:rPr>
              <a:t>]</a:t>
            </a:r>
            <a:endPar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endParaRPr>
          </a:p>
          <a:p>
            <a:pPr marL="742950" marR="0" lvl="1" indent="-285750" algn="l" defTabSz="914400" rtl="0" eaLnBrk="1" fontAlgn="base" latinLnBrk="0" hangingPunct="1">
              <a:lnSpc>
                <a:spcPct val="90000"/>
              </a:lnSpc>
              <a:spcBef>
                <a:spcPct val="20000"/>
              </a:spcBef>
              <a:spcAft>
                <a:spcPct val="0"/>
              </a:spcAft>
              <a:buClr>
                <a:schemeClr val="accent2"/>
              </a:buClr>
              <a:buSzTx/>
              <a:buFont typeface="Wingdings" pitchFamily="-106" charset="2"/>
              <a:buChar char="§"/>
              <a:tabLst/>
              <a:defRPr/>
            </a:pPr>
            <a:r>
              <a:rPr kumimoji="0" lang="de-DE" sz="2400" b="0" i="0" u="none" strike="noStrike" kern="0" cap="none" spc="0" normalizeH="0" baseline="0" noProof="0" dirty="0">
                <a:ln>
                  <a:noFill/>
                </a:ln>
                <a:solidFill>
                  <a:schemeClr val="tx1"/>
                </a:solidFill>
                <a:effectLst/>
                <a:uLnTx/>
                <a:uFillTx/>
                <a:latin typeface="Capitals" pitchFamily="-106" charset="0"/>
                <a:ea typeface="ＭＳ Ｐゴシック" pitchFamily="-106" charset="-128"/>
              </a:rPr>
              <a:t>PEI</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rPr>
              <a:t>KEK</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rPr>
              <a:t>Ohmi</a:t>
            </a:r>
            <a:r>
              <a:rPr lang="de-DE" sz="2400" kern="0" dirty="0">
                <a:ea typeface="ＭＳ Ｐゴシック" pitchFamily="-106" charset="-128"/>
              </a:rPr>
              <a:t>]</a:t>
            </a:r>
            <a:endPar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FAKTOR2 [</a:t>
            </a:r>
            <a:r>
              <a:rPr lang="de-DE" sz="2400" i="1" kern="0" dirty="0">
                <a:ea typeface="ＭＳ Ｐゴシック" pitchFamily="-106" charset="-128"/>
              </a:rPr>
              <a:t>CERN</a:t>
            </a:r>
            <a:r>
              <a:rPr lang="de-DE" sz="2400" kern="0" dirty="0">
                <a:ea typeface="ＭＳ Ｐゴシック" pitchFamily="-106" charset="-128"/>
              </a:rPr>
              <a:t>, Bruns] </a:t>
            </a:r>
          </a:p>
          <a:p>
            <a:pPr marL="742950" lvl="1" indent="-285750" fontAlgn="base">
              <a:spcBef>
                <a:spcPct val="20000"/>
              </a:spcBef>
              <a:spcAft>
                <a:spcPct val="0"/>
              </a:spcAft>
              <a:buClr>
                <a:schemeClr val="accent2"/>
              </a:buClr>
              <a:buFont typeface="Wingdings" pitchFamily="-106" charset="2"/>
              <a:buChar char="§"/>
            </a:pP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PyECLOUD</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CERN</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Iadarola</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Mether</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Belli, </a:t>
            </a:r>
            <a:r>
              <a:rPr lang="de-DE" sz="2400" kern="0" dirty="0">
                <a:ea typeface="ＭＳ Ｐゴシック" pitchFamily="-106" charset="-128"/>
                <a:sym typeface="Wingdings" pitchFamily="2" charset="2"/>
              </a:rPr>
              <a:t>D</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ijkstaal</a:t>
            </a:r>
            <a:r>
              <a:rPr lang="de-DE" sz="2400" kern="0" dirty="0">
                <a:ea typeface="ＭＳ Ｐゴシック" pitchFamily="-106" charset="-128"/>
                <a:sym typeface="Wingdings" pitchFamily="2" charset="2"/>
              </a:rPr>
              <a:t>, Wulf, ...</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 an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evolutio</a:t>
            </a:r>
            <a:r>
              <a:rPr lang="de-DE" sz="2400" kern="0" dirty="0" err="1">
                <a:ea typeface="ＭＳ Ｐゴシック" pitchFamily="-106" charset="-128"/>
                <a:sym typeface="Wingdings" pitchFamily="2" charset="2"/>
              </a:rPr>
              <a:t>n</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of</a:t>
            </a:r>
            <a:r>
              <a:rPr lang="de-DE" sz="2400" kern="0" dirty="0">
                <a:ea typeface="ＭＳ Ｐゴシック" pitchFamily="-106" charset="-128"/>
                <a:sym typeface="Wingdings" pitchFamily="2" charset="2"/>
              </a:rPr>
              <a:t> ECLOUD </a:t>
            </a:r>
            <a:r>
              <a:rPr lang="de-DE" sz="2400" kern="0" dirty="0" err="1">
                <a:ea typeface="ＭＳ Ｐゴシック" pitchFamily="-106" charset="-128"/>
                <a:sym typeface="Wingdings" pitchFamily="2" charset="2"/>
              </a:rPr>
              <a:t>able</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to</a:t>
            </a:r>
            <a:r>
              <a:rPr lang="de-DE" sz="2400" kern="0" dirty="0">
                <a:ea typeface="ＭＳ Ｐゴシック" pitchFamily="-106" charset="-128"/>
                <a:sym typeface="Wingdings" pitchFamily="2" charset="2"/>
              </a:rPr>
              <a:t> deal also </a:t>
            </a:r>
            <a:r>
              <a:rPr lang="de-DE" sz="2400" kern="0" dirty="0" err="1">
                <a:ea typeface="ＭＳ Ｐゴシック" pitchFamily="-106" charset="-128"/>
                <a:sym typeface="Wingdings" pitchFamily="2" charset="2"/>
              </a:rPr>
              <a:t>with</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ions</a:t>
            </a:r>
            <a:r>
              <a:rPr lang="de-DE" sz="2400" kern="0" dirty="0">
                <a:ea typeface="ＭＳ Ｐゴシック" pitchFamily="-106" charset="-128"/>
                <a:sym typeface="Wingdings" pitchFamily="2" charset="2"/>
              </a:rPr>
              <a:t> and </a:t>
            </a:r>
            <a:r>
              <a:rPr lang="de-DE" sz="2400" kern="0" dirty="0" err="1">
                <a:ea typeface="ＭＳ Ｐゴシック" pitchFamily="-106" charset="-128"/>
                <a:sym typeface="Wingdings" pitchFamily="2" charset="2"/>
              </a:rPr>
              <a:t>several</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species</a:t>
            </a:r>
            <a:endParaRPr lang="de-DE" sz="2400" kern="0" dirty="0">
              <a:ea typeface="ＭＳ Ｐゴシック" pitchFamily="-106" charset="-128"/>
              <a:sym typeface="Wingdings" pitchFamily="2" charset="2"/>
            </a:endParaRPr>
          </a:p>
          <a:p>
            <a:pPr marL="742950" lvl="1" indent="-285750" fontAlgn="base">
              <a:spcBef>
                <a:spcPct val="20000"/>
              </a:spcBef>
              <a:spcAft>
                <a:spcPct val="0"/>
              </a:spcAft>
              <a:buClr>
                <a:schemeClr val="accent2"/>
              </a:buClr>
              <a:buFont typeface="Wingdings" pitchFamily="-106" charset="2"/>
              <a:buChar char="§"/>
            </a:pP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WARP-</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PyECLOUD</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1"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CERN-LBL</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Giacomel</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Vay</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r>
              <a:rPr kumimoji="0" lang="de-DE" sz="2400" b="0" i="0" u="none" strike="noStrike" kern="0" cap="none" spc="0" normalizeH="0" baseline="0" noProof="0" dirty="0" err="1">
                <a:ln>
                  <a:noFill/>
                </a:ln>
                <a:solidFill>
                  <a:schemeClr val="tx1"/>
                </a:solidFill>
                <a:effectLst/>
                <a:uLnTx/>
                <a:uFillTx/>
                <a:latin typeface="+mn-lt"/>
                <a:ea typeface="ＭＳ Ｐゴシック" pitchFamily="-106" charset="-128"/>
                <a:sym typeface="Wingdings" pitchFamily="2" charset="2"/>
              </a:rPr>
              <a:t>Iadarola</a:t>
            </a:r>
            <a:r>
              <a:rPr lang="de-DE" sz="2400" kern="0" dirty="0">
                <a:ea typeface="ＭＳ Ｐゴシック" pitchFamily="-106" charset="-128"/>
                <a:sym typeface="Wingdings" pitchFamily="2" charset="2"/>
              </a:rPr>
              <a:t>] – </a:t>
            </a:r>
            <a:r>
              <a:rPr lang="de-DE" sz="2400" kern="0" dirty="0" err="1">
                <a:ea typeface="ＭＳ Ｐゴシック" pitchFamily="-106" charset="-128"/>
                <a:sym typeface="Wingdings" pitchFamily="2" charset="2"/>
              </a:rPr>
              <a:t>to</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include</a:t>
            </a:r>
            <a:r>
              <a:rPr lang="de-DE" sz="2400" kern="0" dirty="0">
                <a:ea typeface="ＭＳ Ｐゴシック" pitchFamily="-106" charset="-128"/>
                <a:sym typeface="Wingdings" pitchFamily="2" charset="2"/>
              </a:rPr>
              <a:t> RF </a:t>
            </a:r>
            <a:r>
              <a:rPr lang="de-DE" sz="2400" kern="0" dirty="0" err="1">
                <a:ea typeface="ＭＳ Ｐゴシック" pitchFamily="-106" charset="-128"/>
                <a:sym typeface="Wingdings" pitchFamily="2" charset="2"/>
              </a:rPr>
              <a:t>fields</a:t>
            </a:r>
            <a:r>
              <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sym typeface="Wingdings" pitchFamily="2" charset="2"/>
              </a:rPr>
              <a:t> </a:t>
            </a:r>
            <a:endParaRPr kumimoji="0" lang="de-DE" sz="2400" b="0" i="0" u="none" strike="noStrike" kern="0" cap="none" spc="0" normalizeH="0" baseline="0" noProof="0" dirty="0">
              <a:ln>
                <a:noFill/>
              </a:ln>
              <a:solidFill>
                <a:schemeClr val="tx1"/>
              </a:solidFill>
              <a:effectLst/>
              <a:uLnTx/>
              <a:uFillTx/>
              <a:latin typeface="+mn-lt"/>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endParaRPr lang="de-DE" sz="2400" kern="0" dirty="0">
              <a:ea typeface="ＭＳ Ｐゴシック" pitchFamily="-106" charset="-128"/>
            </a:endParaRP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32</a:t>
            </a:fld>
            <a:endParaRPr lang="en-US"/>
          </a:p>
        </p:txBody>
      </p:sp>
    </p:spTree>
    <p:extLst>
      <p:ext uri="{BB962C8B-B14F-4D97-AF65-F5344CB8AC3E}">
        <p14:creationId xmlns:p14="http://schemas.microsoft.com/office/powerpoint/2010/main" val="1812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Beam dynamics simulations </a:t>
            </a:r>
            <a:r>
              <a:rPr lang="en-US" dirty="0">
                <a:sym typeface="Wingdings" pitchFamily="2" charset="2"/>
              </a:rPr>
              <a:t> Model</a:t>
            </a:r>
            <a:r>
              <a:rPr lang="en-US" dirty="0"/>
              <a:t> the interaction of the beam (typically a single bunch) with a given initial electron distribution</a:t>
            </a:r>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33</a:t>
            </a:fld>
            <a:endParaRPr lang="en-US"/>
          </a:p>
        </p:txBody>
      </p:sp>
      <p:sp>
        <p:nvSpPr>
          <p:cNvPr id="62" name="Rectangle 61">
            <a:extLst>
              <a:ext uri="{FF2B5EF4-FFF2-40B4-BE49-F238E27FC236}">
                <a16:creationId xmlns:a16="http://schemas.microsoft.com/office/drawing/2014/main" id="{49A7E830-C102-EE9B-5FDB-BDD968A11C39}"/>
              </a:ext>
            </a:extLst>
          </p:cNvPr>
          <p:cNvSpPr/>
          <p:nvPr/>
        </p:nvSpPr>
        <p:spPr>
          <a:xfrm>
            <a:off x="6046301" y="2741632"/>
            <a:ext cx="3835400" cy="2311400"/>
          </a:xfrm>
          <a:prstGeom prst="rect">
            <a:avLst/>
          </a:prstGeom>
          <a:solidFill>
            <a:srgbClr val="70AD47">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827FE56-3D7F-D91D-C95F-46C6A054AB4F}"/>
              </a:ext>
            </a:extLst>
          </p:cNvPr>
          <p:cNvSpPr/>
          <p:nvPr/>
        </p:nvSpPr>
        <p:spPr>
          <a:xfrm>
            <a:off x="3283341" y="2800901"/>
            <a:ext cx="2534359" cy="2243667"/>
          </a:xfrm>
          <a:prstGeom prst="rect">
            <a:avLst/>
          </a:prstGeom>
          <a:solidFill>
            <a:srgbClr val="ED7D31">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2704873-C6BE-7D5A-8457-142833FD8FC9}"/>
              </a:ext>
            </a:extLst>
          </p:cNvPr>
          <p:cNvSpPr/>
          <p:nvPr/>
        </p:nvSpPr>
        <p:spPr>
          <a:xfrm>
            <a:off x="1815787" y="3818335"/>
            <a:ext cx="1292577" cy="72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Beam charge distribution</a:t>
            </a:r>
          </a:p>
        </p:txBody>
      </p:sp>
      <p:sp>
        <p:nvSpPr>
          <p:cNvPr id="65" name="Rectangle 64">
            <a:extLst>
              <a:ext uri="{FF2B5EF4-FFF2-40B4-BE49-F238E27FC236}">
                <a16:creationId xmlns:a16="http://schemas.microsoft.com/office/drawing/2014/main" id="{95A39680-BD2F-CDC5-6043-7B9B88AC5092}"/>
              </a:ext>
            </a:extLst>
          </p:cNvPr>
          <p:cNvSpPr/>
          <p:nvPr/>
        </p:nvSpPr>
        <p:spPr>
          <a:xfrm>
            <a:off x="5217691"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66" name="Rectangle 65">
            <a:extLst>
              <a:ext uri="{FF2B5EF4-FFF2-40B4-BE49-F238E27FC236}">
                <a16:creationId xmlns:a16="http://schemas.microsoft.com/office/drawing/2014/main" id="{2F7D05AB-FA26-1A55-2C72-9018AEB503FA}"/>
              </a:ext>
            </a:extLst>
          </p:cNvPr>
          <p:cNvSpPr/>
          <p:nvPr/>
        </p:nvSpPr>
        <p:spPr>
          <a:xfrm>
            <a:off x="3608463" y="3818335"/>
            <a:ext cx="1109129" cy="720000"/>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67" name="Down Arrow 66">
            <a:extLst>
              <a:ext uri="{FF2B5EF4-FFF2-40B4-BE49-F238E27FC236}">
                <a16:creationId xmlns:a16="http://schemas.microsoft.com/office/drawing/2014/main" id="{F9587483-AE2B-D941-B661-271477DF953B}"/>
              </a:ext>
            </a:extLst>
          </p:cNvPr>
          <p:cNvSpPr/>
          <p:nvPr/>
        </p:nvSpPr>
        <p:spPr>
          <a:xfrm rot="16200000">
            <a:off x="3183436"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BB366B8-731D-0104-8BE9-0E61582C76AB}"/>
              </a:ext>
            </a:extLst>
          </p:cNvPr>
          <p:cNvSpPr/>
          <p:nvPr/>
        </p:nvSpPr>
        <p:spPr>
          <a:xfrm>
            <a:off x="6474144" y="3818335"/>
            <a:ext cx="1168397"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a:t>
            </a:r>
            <a:r>
              <a:rPr kumimoji="0" lang="en-US" sz="1500" b="0" i="0" u="none" strike="noStrike" kern="0" cap="none" spc="0" normalizeH="0" baseline="30000" noProof="0" dirty="0">
                <a:ln>
                  <a:noFill/>
                </a:ln>
                <a:solidFill>
                  <a:prstClr val="white"/>
                </a:solidFill>
                <a:effectLst/>
                <a:uLnTx/>
                <a:uFillTx/>
                <a:latin typeface="Calibri" panose="020F0502020204030204"/>
                <a:ea typeface="+mn-ea"/>
                <a:cs typeface="+mn-cs"/>
              </a:rPr>
              <a:t>-</a:t>
            </a: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 equations of motion</a:t>
            </a:r>
          </a:p>
        </p:txBody>
      </p:sp>
      <p:sp>
        <p:nvSpPr>
          <p:cNvPr id="69" name="Down Arrow 68">
            <a:extLst>
              <a:ext uri="{FF2B5EF4-FFF2-40B4-BE49-F238E27FC236}">
                <a16:creationId xmlns:a16="http://schemas.microsoft.com/office/drawing/2014/main" id="{C07AC036-E569-1D4A-3076-14D57A0DEF4D}"/>
              </a:ext>
            </a:extLst>
          </p:cNvPr>
          <p:cNvSpPr/>
          <p:nvPr/>
        </p:nvSpPr>
        <p:spPr>
          <a:xfrm rot="16200000">
            <a:off x="4792664" y="3969491"/>
            <a:ext cx="349955" cy="417689"/>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5330169-E8B2-560D-7264-6D1CBA6518DF}"/>
              </a:ext>
            </a:extLst>
          </p:cNvPr>
          <p:cNvSpPr txBox="1"/>
          <p:nvPr/>
        </p:nvSpPr>
        <p:spPr>
          <a:xfrm>
            <a:off x="3283340" y="2479167"/>
            <a:ext cx="2533500" cy="323165"/>
          </a:xfrm>
          <a:prstGeom prst="rect">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Vacuum chamber</a:t>
            </a:r>
          </a:p>
        </p:txBody>
      </p:sp>
      <p:sp>
        <p:nvSpPr>
          <p:cNvPr id="71" name="TextBox 70">
            <a:extLst>
              <a:ext uri="{FF2B5EF4-FFF2-40B4-BE49-F238E27FC236}">
                <a16:creationId xmlns:a16="http://schemas.microsoft.com/office/drawing/2014/main" id="{E96121EE-023B-93B4-5EDA-D6F6A86EB031}"/>
              </a:ext>
            </a:extLst>
          </p:cNvPr>
          <p:cNvSpPr txBox="1"/>
          <p:nvPr/>
        </p:nvSpPr>
        <p:spPr>
          <a:xfrm>
            <a:off x="3204317" y="2891213"/>
            <a:ext cx="1907824"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i="1" kern="0" dirty="0">
                <a:solidFill>
                  <a:srgbClr val="ED7D31"/>
                </a:solidFill>
              </a:rPr>
              <a:t>Shape, PEC b</a:t>
            </a:r>
            <a:r>
              <a:rPr kumimoji="0" lang="en-US" sz="1300" b="0" i="1" u="none" strike="noStrike" kern="0" cap="none" spc="0" normalizeH="0" baseline="0" noProof="0" dirty="0" err="1">
                <a:ln>
                  <a:noFill/>
                </a:ln>
                <a:solidFill>
                  <a:srgbClr val="ED7D31"/>
                </a:solidFill>
                <a:effectLst/>
                <a:uLnTx/>
                <a:uFillTx/>
              </a:rPr>
              <a:t>oundary</a:t>
            </a:r>
            <a:r>
              <a:rPr kumimoji="0" lang="en-US" sz="1300" b="0" i="1" u="none" strike="noStrike" kern="0" cap="none" spc="0" normalizeH="0" baseline="0" noProof="0" dirty="0">
                <a:ln>
                  <a:noFill/>
                </a:ln>
                <a:solidFill>
                  <a:srgbClr val="ED7D31"/>
                </a:solidFill>
                <a:effectLst/>
                <a:uLnTx/>
                <a:uFillTx/>
              </a:rPr>
              <a:t> conditions</a:t>
            </a:r>
          </a:p>
        </p:txBody>
      </p:sp>
      <p:sp>
        <p:nvSpPr>
          <p:cNvPr id="72" name="Down Arrow 71">
            <a:extLst>
              <a:ext uri="{FF2B5EF4-FFF2-40B4-BE49-F238E27FC236}">
                <a16:creationId xmlns:a16="http://schemas.microsoft.com/office/drawing/2014/main" id="{A53ED898-3E71-D104-8853-6F4590DE5BA8}"/>
              </a:ext>
            </a:extLst>
          </p:cNvPr>
          <p:cNvSpPr/>
          <p:nvPr/>
        </p:nvSpPr>
        <p:spPr>
          <a:xfrm>
            <a:off x="3966322" y="3447239"/>
            <a:ext cx="349955" cy="310445"/>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Down Arrow 72">
            <a:extLst>
              <a:ext uri="{FF2B5EF4-FFF2-40B4-BE49-F238E27FC236}">
                <a16:creationId xmlns:a16="http://schemas.microsoft.com/office/drawing/2014/main" id="{4BA99738-0723-B6EE-1FC1-77949043D8F6}"/>
              </a:ext>
            </a:extLst>
          </p:cNvPr>
          <p:cNvSpPr/>
          <p:nvPr/>
        </p:nvSpPr>
        <p:spPr>
          <a:xfrm>
            <a:off x="6633321"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F3D0DDA-3FA6-2E1A-C5BD-3BD0295ED121}"/>
              </a:ext>
            </a:extLst>
          </p:cNvPr>
          <p:cNvSpPr/>
          <p:nvPr/>
        </p:nvSpPr>
        <p:spPr>
          <a:xfrm>
            <a:off x="8142640" y="3818335"/>
            <a:ext cx="968021"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75" name="Rectangle 74">
            <a:extLst>
              <a:ext uri="{FF2B5EF4-FFF2-40B4-BE49-F238E27FC236}">
                <a16:creationId xmlns:a16="http://schemas.microsoft.com/office/drawing/2014/main" id="{060A626F-B5E1-828E-CAE6-30853D7E35E2}"/>
              </a:ext>
            </a:extLst>
          </p:cNvPr>
          <p:cNvSpPr/>
          <p:nvPr/>
        </p:nvSpPr>
        <p:spPr>
          <a:xfrm>
            <a:off x="9610763"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76" name="Down Arrow 75">
            <a:extLst>
              <a:ext uri="{FF2B5EF4-FFF2-40B4-BE49-F238E27FC236}">
                <a16:creationId xmlns:a16="http://schemas.microsoft.com/office/drawing/2014/main" id="{935B8A13-1B2F-A62B-EE51-0988B23FB528}"/>
              </a:ext>
            </a:extLst>
          </p:cNvPr>
          <p:cNvSpPr/>
          <p:nvPr/>
        </p:nvSpPr>
        <p:spPr>
          <a:xfrm rot="16200000">
            <a:off x="6033619"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743D6793-9871-EA1D-0F47-0CD564D5E913}"/>
              </a:ext>
            </a:extLst>
          </p:cNvPr>
          <p:cNvSpPr/>
          <p:nvPr/>
        </p:nvSpPr>
        <p:spPr>
          <a:xfrm rot="16200000">
            <a:off x="7717613"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D3A75F87-8A83-D469-DBFA-44E12A2DC4AB}"/>
              </a:ext>
            </a:extLst>
          </p:cNvPr>
          <p:cNvSpPr/>
          <p:nvPr/>
        </p:nvSpPr>
        <p:spPr>
          <a:xfrm rot="16200000">
            <a:off x="9216729"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53EB584-2D2F-0285-60E2-016EC0053A9B}"/>
              </a:ext>
            </a:extLst>
          </p:cNvPr>
          <p:cNvSpPr txBox="1"/>
          <p:nvPr/>
        </p:nvSpPr>
        <p:spPr>
          <a:xfrm>
            <a:off x="6050422" y="2891213"/>
            <a:ext cx="1965603"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a:t>
            </a:r>
            <a:r>
              <a:rPr kumimoji="0" lang="en-US" sz="1300" b="0" i="1" u="none" strike="noStrike" kern="0" cap="none" spc="0" normalizeH="0" baseline="30000" noProof="0" dirty="0">
                <a:ln>
                  <a:noFill/>
                </a:ln>
                <a:solidFill>
                  <a:srgbClr val="70AD47"/>
                </a:solidFill>
                <a:effectLst/>
                <a:uLnTx/>
                <a:uFillTx/>
              </a:rPr>
              <a:t>- </a:t>
            </a:r>
            <a:r>
              <a:rPr kumimoji="0" lang="en-US" sz="1300" b="0" i="1" u="none" strike="noStrike" kern="0" cap="none" spc="0" normalizeH="0" baseline="0" noProof="0" dirty="0">
                <a:ln>
                  <a:noFill/>
                </a:ln>
                <a:solidFill>
                  <a:srgbClr val="70AD47"/>
                </a:solidFill>
                <a:effectLst/>
                <a:uLnTx/>
                <a:uFillTx/>
              </a:rPr>
              <a:t>production mechanisms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(e.g. secondary emission) </a:t>
            </a:r>
          </a:p>
        </p:txBody>
      </p:sp>
      <p:sp>
        <p:nvSpPr>
          <p:cNvPr id="81" name="Down Arrow 80">
            <a:extLst>
              <a:ext uri="{FF2B5EF4-FFF2-40B4-BE49-F238E27FC236}">
                <a16:creationId xmlns:a16="http://schemas.microsoft.com/office/drawing/2014/main" id="{2F0BDB62-755A-C407-45A6-EDCF40038F0F}"/>
              </a:ext>
            </a:extLst>
          </p:cNvPr>
          <p:cNvSpPr/>
          <p:nvPr/>
        </p:nvSpPr>
        <p:spPr>
          <a:xfrm flipV="1">
            <a:off x="7149788"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97E6DCE4-E0CB-8B97-7700-5F57D25BF786}"/>
              </a:ext>
            </a:extLst>
          </p:cNvPr>
          <p:cNvSpPr txBox="1"/>
          <p:nvPr/>
        </p:nvSpPr>
        <p:spPr>
          <a:xfrm>
            <a:off x="6046593" y="2479167"/>
            <a:ext cx="3832434" cy="323165"/>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Electron </a:t>
            </a:r>
            <a:r>
              <a:rPr kumimoji="0" lang="en-US" sz="1500" b="1" i="0" u="none" strike="noStrike" kern="0" cap="none" spc="0" normalizeH="0" baseline="0" noProof="0">
                <a:ln>
                  <a:noFill/>
                </a:ln>
                <a:solidFill>
                  <a:prstClr val="white"/>
                </a:solidFill>
                <a:effectLst/>
                <a:uLnTx/>
                <a:uFillTx/>
              </a:rPr>
              <a:t>cloud effects</a:t>
            </a:r>
            <a:endParaRPr kumimoji="0" lang="en-US" sz="1500" b="1" i="0" u="none" strike="noStrike" kern="0" cap="none" spc="0" normalizeH="0" baseline="0" noProof="0" dirty="0">
              <a:ln>
                <a:noFill/>
              </a:ln>
              <a:solidFill>
                <a:prstClr val="white"/>
              </a:solidFill>
              <a:effectLst/>
              <a:uLnTx/>
              <a:uFillTx/>
            </a:endParaRPr>
          </a:p>
        </p:txBody>
      </p:sp>
      <p:grpSp>
        <p:nvGrpSpPr>
          <p:cNvPr id="83" name="Group 82">
            <a:extLst>
              <a:ext uri="{FF2B5EF4-FFF2-40B4-BE49-F238E27FC236}">
                <a16:creationId xmlns:a16="http://schemas.microsoft.com/office/drawing/2014/main" id="{ED7FCC5C-593A-9A41-8680-5F0B089BBC9B}"/>
              </a:ext>
            </a:extLst>
          </p:cNvPr>
          <p:cNvGrpSpPr/>
          <p:nvPr/>
        </p:nvGrpSpPr>
        <p:grpSpPr>
          <a:xfrm>
            <a:off x="2058500" y="4565561"/>
            <a:ext cx="8043333" cy="1859930"/>
            <a:chOff x="1793460" y="3889709"/>
            <a:chExt cx="8043333" cy="1859930"/>
          </a:xfrm>
        </p:grpSpPr>
        <p:sp>
          <p:nvSpPr>
            <p:cNvPr id="84" name="Rectangle 83">
              <a:extLst>
                <a:ext uri="{FF2B5EF4-FFF2-40B4-BE49-F238E27FC236}">
                  <a16:creationId xmlns:a16="http://schemas.microsoft.com/office/drawing/2014/main" id="{0C0A5E3F-C026-7EE6-298C-EA84A6EB5A2F}"/>
                </a:ext>
              </a:extLst>
            </p:cNvPr>
            <p:cNvSpPr/>
            <p:nvPr/>
          </p:nvSpPr>
          <p:spPr>
            <a:xfrm>
              <a:off x="3210217" y="4924699"/>
              <a:ext cx="2494843" cy="36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white"/>
                  </a:solidFill>
                  <a:effectLst/>
                  <a:uLnTx/>
                  <a:uFillTx/>
                  <a:latin typeface="Calibri" panose="020F0502020204030204"/>
                  <a:ea typeface="+mn-ea"/>
                  <a:cs typeface="+mn-cs"/>
                </a:rPr>
                <a:t>Beam equations of motion</a:t>
              </a: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Bent Arrow 84">
              <a:extLst>
                <a:ext uri="{FF2B5EF4-FFF2-40B4-BE49-F238E27FC236}">
                  <a16:creationId xmlns:a16="http://schemas.microsoft.com/office/drawing/2014/main" id="{90204C98-8282-793E-F552-B04A72CAFB27}"/>
                </a:ext>
              </a:extLst>
            </p:cNvPr>
            <p:cNvSpPr/>
            <p:nvPr/>
          </p:nvSpPr>
          <p:spPr>
            <a:xfrm rot="16200000">
              <a:off x="1818864" y="3962315"/>
              <a:ext cx="1236127"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1CE63ECB-D695-F66E-EE74-6725C742C26C}"/>
                </a:ext>
              </a:extLst>
            </p:cNvPr>
            <p:cNvSpPr txBox="1"/>
            <p:nvPr/>
          </p:nvSpPr>
          <p:spPr>
            <a:xfrm>
              <a:off x="3472298" y="5257196"/>
              <a:ext cx="1545165" cy="492443"/>
            </a:xfrm>
            <a:prstGeom prst="rect">
              <a:avLst/>
            </a:prstGeom>
            <a:noFill/>
          </p:spPr>
          <p:txBody>
            <a:bodyPr wrap="square" rtlCol="0">
              <a:spAutoFit/>
            </a:bodyPr>
            <a:lstStyle>
              <a:defPPr>
                <a:defRPr lang="en-US"/>
              </a:defPPr>
              <a:lvl1pPr algn="ctr">
                <a:defRPr sz="1300" i="1">
                  <a:solidFill>
                    <a:schemeClr val="accent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rPr>
                <a:t>External f</a:t>
              </a:r>
              <a:r>
                <a:rPr kumimoji="0" lang="en-US" sz="1300" b="0" i="1" u="none" strike="noStrike" kern="0" cap="none" spc="0" normalizeH="0" baseline="0" noProof="0" dirty="0" err="1">
                  <a:ln>
                    <a:noFill/>
                  </a:ln>
                  <a:solidFill>
                    <a:srgbClr val="44546A"/>
                  </a:solidFill>
                  <a:effectLst/>
                  <a:uLnTx/>
                  <a:uFillTx/>
                </a:rPr>
                <a:t>orces</a:t>
              </a:r>
              <a:r>
                <a:rPr kumimoji="0" lang="en-US" sz="1300" b="0" i="1" u="none" strike="noStrike" kern="0" cap="none" spc="0" normalizeH="0" baseline="0" noProof="0" dirty="0">
                  <a:ln>
                    <a:noFill/>
                  </a:ln>
                  <a:solidFill>
                    <a:srgbClr val="44546A"/>
                  </a:solidFill>
                  <a:effectLst/>
                  <a:uLnTx/>
                  <a:uFillTx/>
                </a:rPr>
                <a:t> from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44546A"/>
                  </a:solidFill>
                  <a:effectLst/>
                  <a:uLnTx/>
                  <a:uFillTx/>
                </a:rPr>
                <a:t>Magnets</a:t>
              </a:r>
              <a:r>
                <a:rPr lang="en-US" kern="0" dirty="0">
                  <a:solidFill>
                    <a:srgbClr val="44546A"/>
                  </a:solidFill>
                </a:rPr>
                <a:t> &amp;</a:t>
              </a:r>
              <a:r>
                <a:rPr kumimoji="0" lang="en-US" sz="1300" b="0" i="1" u="none" strike="noStrike" kern="0" cap="none" spc="0" normalizeH="0" baseline="0" noProof="0" dirty="0">
                  <a:ln>
                    <a:noFill/>
                  </a:ln>
                  <a:solidFill>
                    <a:srgbClr val="44546A"/>
                  </a:solidFill>
                  <a:effectLst/>
                  <a:uLnTx/>
                  <a:uFillTx/>
                </a:rPr>
                <a:t> RF</a:t>
              </a:r>
            </a:p>
          </p:txBody>
        </p:sp>
        <p:sp>
          <p:nvSpPr>
            <p:cNvPr id="87" name="Bent Arrow 86">
              <a:extLst>
                <a:ext uri="{FF2B5EF4-FFF2-40B4-BE49-F238E27FC236}">
                  <a16:creationId xmlns:a16="http://schemas.microsoft.com/office/drawing/2014/main" id="{D6E7C8DA-9649-6163-4178-425FBDF8E86A}"/>
                </a:ext>
              </a:extLst>
            </p:cNvPr>
            <p:cNvSpPr/>
            <p:nvPr/>
          </p:nvSpPr>
          <p:spPr>
            <a:xfrm rot="16200000" flipV="1">
              <a:off x="4942004" y="5171466"/>
              <a:ext cx="287289" cy="601025"/>
            </a:xfrm>
            <a:prstGeom prst="bentArrow">
              <a:avLst>
                <a:gd name="adj1" fmla="val 30737"/>
                <a:gd name="adj2" fmla="val 25000"/>
                <a:gd name="adj3" fmla="val 43756"/>
                <a:gd name="adj4" fmla="val 38004"/>
              </a:avLst>
            </a:prstGeom>
            <a:solidFill>
              <a:srgbClr val="4472C4"/>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Bent Arrow 87">
              <a:extLst>
                <a:ext uri="{FF2B5EF4-FFF2-40B4-BE49-F238E27FC236}">
                  <a16:creationId xmlns:a16="http://schemas.microsoft.com/office/drawing/2014/main" id="{D8DD4389-5EBA-DA6F-0936-77EF2B9EED19}"/>
                </a:ext>
              </a:extLst>
            </p:cNvPr>
            <p:cNvSpPr/>
            <p:nvPr/>
          </p:nvSpPr>
          <p:spPr>
            <a:xfrm rot="10800000">
              <a:off x="5784083" y="4035690"/>
              <a:ext cx="4052710"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Down Arrow 88">
              <a:extLst>
                <a:ext uri="{FF2B5EF4-FFF2-40B4-BE49-F238E27FC236}">
                  <a16:creationId xmlns:a16="http://schemas.microsoft.com/office/drawing/2014/main" id="{2C565854-1384-1FCC-6572-FBE944965A46}"/>
                </a:ext>
              </a:extLst>
            </p:cNvPr>
            <p:cNvSpPr/>
            <p:nvPr/>
          </p:nvSpPr>
          <p:spPr>
            <a:xfrm>
              <a:off x="5159163" y="3889709"/>
              <a:ext cx="299158" cy="965198"/>
            </a:xfrm>
            <a:prstGeom prst="downArrow">
              <a:avLst/>
            </a:prstGeom>
            <a:solidFill>
              <a:srgbClr val="4472C4">
                <a:lumMod val="20000"/>
                <a:lumOff val="80000"/>
              </a:srgbClr>
            </a:solid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U-Turn Arrow 5">
            <a:extLst>
              <a:ext uri="{FF2B5EF4-FFF2-40B4-BE49-F238E27FC236}">
                <a16:creationId xmlns:a16="http://schemas.microsoft.com/office/drawing/2014/main" id="{01EFBE05-9EDF-E7D4-925C-777426442374}"/>
              </a:ext>
            </a:extLst>
          </p:cNvPr>
          <p:cNvSpPr/>
          <p:nvPr/>
        </p:nvSpPr>
        <p:spPr>
          <a:xfrm flipH="1" flipV="1">
            <a:off x="7459579" y="4618413"/>
            <a:ext cx="2292300" cy="338666"/>
          </a:xfrm>
          <a:prstGeom prst="uturnArrow">
            <a:avLst>
              <a:gd name="adj1" fmla="val 25000"/>
              <a:gd name="adj2" fmla="val 25000"/>
              <a:gd name="adj3" fmla="val 25000"/>
              <a:gd name="adj4" fmla="val 43750"/>
              <a:gd name="adj5" fmla="val 100000"/>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a:extLst>
              <a:ext uri="{FF2B5EF4-FFF2-40B4-BE49-F238E27FC236}">
                <a16:creationId xmlns:a16="http://schemas.microsoft.com/office/drawing/2014/main" id="{3BE912B5-8E4C-16F8-2D65-9C64C3D8701B}"/>
              </a:ext>
            </a:extLst>
          </p:cNvPr>
          <p:cNvSpPr/>
          <p:nvPr/>
        </p:nvSpPr>
        <p:spPr>
          <a:xfrm flipV="1">
            <a:off x="6458343" y="4606002"/>
            <a:ext cx="349955" cy="194798"/>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BE90852-8879-F240-707F-8C96785DB05A}"/>
              </a:ext>
            </a:extLst>
          </p:cNvPr>
          <p:cNvSpPr txBox="1"/>
          <p:nvPr/>
        </p:nvSpPr>
        <p:spPr>
          <a:xfrm>
            <a:off x="6025184" y="4759864"/>
            <a:ext cx="1202573" cy="2923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a:t>
            </a:r>
            <a:r>
              <a:rPr kumimoji="0" lang="en-US" sz="1300" b="0" i="1" u="none" strike="noStrike" kern="0" cap="none" spc="0" normalizeH="0" noProof="0" dirty="0">
                <a:ln>
                  <a:noFill/>
                </a:ln>
                <a:solidFill>
                  <a:srgbClr val="70AD47"/>
                </a:solidFill>
                <a:effectLst/>
                <a:uLnTx/>
                <a:uFillTx/>
              </a:rPr>
              <a:t> B field</a:t>
            </a:r>
            <a:endParaRPr kumimoji="0" lang="en-US" sz="1300" b="0" i="1" u="none" strike="noStrike" kern="0" cap="none" spc="0" normalizeH="0" baseline="0" noProof="0" dirty="0">
              <a:ln>
                <a:noFill/>
              </a:ln>
              <a:solidFill>
                <a:srgbClr val="70AD47"/>
              </a:solidFill>
              <a:effectLst/>
              <a:uLnTx/>
              <a:uFillTx/>
            </a:endParaRPr>
          </a:p>
        </p:txBody>
      </p:sp>
    </p:spTree>
    <p:extLst>
      <p:ext uri="{BB962C8B-B14F-4D97-AF65-F5344CB8AC3E}">
        <p14:creationId xmlns:p14="http://schemas.microsoft.com/office/powerpoint/2010/main" val="789448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Beam dynamics simulations </a:t>
            </a:r>
            <a:r>
              <a:rPr lang="en-US" dirty="0">
                <a:sym typeface="Wingdings" pitchFamily="2" charset="2"/>
              </a:rPr>
              <a:t> Model</a:t>
            </a:r>
            <a:r>
              <a:rPr lang="en-US" dirty="0"/>
              <a:t> the interaction of the beam (typically a single bunch) with a given initial electron distribution</a:t>
            </a:r>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34</a:t>
            </a:fld>
            <a:endParaRPr lang="en-US"/>
          </a:p>
        </p:txBody>
      </p:sp>
      <p:sp>
        <p:nvSpPr>
          <p:cNvPr id="62" name="Rectangle 61">
            <a:extLst>
              <a:ext uri="{FF2B5EF4-FFF2-40B4-BE49-F238E27FC236}">
                <a16:creationId xmlns:a16="http://schemas.microsoft.com/office/drawing/2014/main" id="{49A7E830-C102-EE9B-5FDB-BDD968A11C39}"/>
              </a:ext>
            </a:extLst>
          </p:cNvPr>
          <p:cNvSpPr/>
          <p:nvPr/>
        </p:nvSpPr>
        <p:spPr>
          <a:xfrm>
            <a:off x="6046301" y="2741632"/>
            <a:ext cx="3835400" cy="2311400"/>
          </a:xfrm>
          <a:prstGeom prst="rect">
            <a:avLst/>
          </a:prstGeom>
          <a:solidFill>
            <a:srgbClr val="70AD47">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827FE56-3D7F-D91D-C95F-46C6A054AB4F}"/>
              </a:ext>
            </a:extLst>
          </p:cNvPr>
          <p:cNvSpPr/>
          <p:nvPr/>
        </p:nvSpPr>
        <p:spPr>
          <a:xfrm>
            <a:off x="3283341" y="2800901"/>
            <a:ext cx="2534359" cy="2243667"/>
          </a:xfrm>
          <a:prstGeom prst="rect">
            <a:avLst/>
          </a:prstGeom>
          <a:solidFill>
            <a:srgbClr val="ED7D31">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2704873-C6BE-7D5A-8457-142833FD8FC9}"/>
              </a:ext>
            </a:extLst>
          </p:cNvPr>
          <p:cNvSpPr/>
          <p:nvPr/>
        </p:nvSpPr>
        <p:spPr>
          <a:xfrm>
            <a:off x="1815787" y="3818335"/>
            <a:ext cx="1292577" cy="72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Beam charge distribution</a:t>
            </a:r>
          </a:p>
        </p:txBody>
      </p:sp>
      <p:sp>
        <p:nvSpPr>
          <p:cNvPr id="65" name="Rectangle 64">
            <a:extLst>
              <a:ext uri="{FF2B5EF4-FFF2-40B4-BE49-F238E27FC236}">
                <a16:creationId xmlns:a16="http://schemas.microsoft.com/office/drawing/2014/main" id="{95A39680-BD2F-CDC5-6043-7B9B88AC5092}"/>
              </a:ext>
            </a:extLst>
          </p:cNvPr>
          <p:cNvSpPr/>
          <p:nvPr/>
        </p:nvSpPr>
        <p:spPr>
          <a:xfrm>
            <a:off x="5217691"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66" name="Rectangle 65">
            <a:extLst>
              <a:ext uri="{FF2B5EF4-FFF2-40B4-BE49-F238E27FC236}">
                <a16:creationId xmlns:a16="http://schemas.microsoft.com/office/drawing/2014/main" id="{2F7D05AB-FA26-1A55-2C72-9018AEB503FA}"/>
              </a:ext>
            </a:extLst>
          </p:cNvPr>
          <p:cNvSpPr/>
          <p:nvPr/>
        </p:nvSpPr>
        <p:spPr>
          <a:xfrm>
            <a:off x="3608463" y="3818335"/>
            <a:ext cx="1109129" cy="720000"/>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67" name="Down Arrow 66">
            <a:extLst>
              <a:ext uri="{FF2B5EF4-FFF2-40B4-BE49-F238E27FC236}">
                <a16:creationId xmlns:a16="http://schemas.microsoft.com/office/drawing/2014/main" id="{F9587483-AE2B-D941-B661-271477DF953B}"/>
              </a:ext>
            </a:extLst>
          </p:cNvPr>
          <p:cNvSpPr/>
          <p:nvPr/>
        </p:nvSpPr>
        <p:spPr>
          <a:xfrm rot="16200000">
            <a:off x="3183436"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BB366B8-731D-0104-8BE9-0E61582C76AB}"/>
              </a:ext>
            </a:extLst>
          </p:cNvPr>
          <p:cNvSpPr/>
          <p:nvPr/>
        </p:nvSpPr>
        <p:spPr>
          <a:xfrm>
            <a:off x="6474144" y="3818335"/>
            <a:ext cx="1168397"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a:t>
            </a:r>
            <a:r>
              <a:rPr kumimoji="0" lang="en-US" sz="1500" b="0" i="0" u="none" strike="noStrike" kern="0" cap="none" spc="0" normalizeH="0" baseline="30000" noProof="0" dirty="0">
                <a:ln>
                  <a:noFill/>
                </a:ln>
                <a:solidFill>
                  <a:prstClr val="white"/>
                </a:solidFill>
                <a:effectLst/>
                <a:uLnTx/>
                <a:uFillTx/>
                <a:latin typeface="Calibri" panose="020F0502020204030204"/>
                <a:ea typeface="+mn-ea"/>
                <a:cs typeface="+mn-cs"/>
              </a:rPr>
              <a:t>-</a:t>
            </a: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 equations of motion</a:t>
            </a:r>
          </a:p>
        </p:txBody>
      </p:sp>
      <p:sp>
        <p:nvSpPr>
          <p:cNvPr id="69" name="Down Arrow 68">
            <a:extLst>
              <a:ext uri="{FF2B5EF4-FFF2-40B4-BE49-F238E27FC236}">
                <a16:creationId xmlns:a16="http://schemas.microsoft.com/office/drawing/2014/main" id="{C07AC036-E569-1D4A-3076-14D57A0DEF4D}"/>
              </a:ext>
            </a:extLst>
          </p:cNvPr>
          <p:cNvSpPr/>
          <p:nvPr/>
        </p:nvSpPr>
        <p:spPr>
          <a:xfrm rot="16200000">
            <a:off x="4792664" y="3969491"/>
            <a:ext cx="349955" cy="417689"/>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5330169-E8B2-560D-7264-6D1CBA6518DF}"/>
              </a:ext>
            </a:extLst>
          </p:cNvPr>
          <p:cNvSpPr txBox="1"/>
          <p:nvPr/>
        </p:nvSpPr>
        <p:spPr>
          <a:xfrm>
            <a:off x="3283340" y="2479167"/>
            <a:ext cx="2533500" cy="323165"/>
          </a:xfrm>
          <a:prstGeom prst="rect">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Vacuum chamber</a:t>
            </a:r>
          </a:p>
        </p:txBody>
      </p:sp>
      <p:sp>
        <p:nvSpPr>
          <p:cNvPr id="71" name="TextBox 70">
            <a:extLst>
              <a:ext uri="{FF2B5EF4-FFF2-40B4-BE49-F238E27FC236}">
                <a16:creationId xmlns:a16="http://schemas.microsoft.com/office/drawing/2014/main" id="{E96121EE-023B-93B4-5EDA-D6F6A86EB031}"/>
              </a:ext>
            </a:extLst>
          </p:cNvPr>
          <p:cNvSpPr txBox="1"/>
          <p:nvPr/>
        </p:nvSpPr>
        <p:spPr>
          <a:xfrm>
            <a:off x="3204317" y="2891213"/>
            <a:ext cx="1907824"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i="1" kern="0" dirty="0">
                <a:solidFill>
                  <a:srgbClr val="ED7D31"/>
                </a:solidFill>
              </a:rPr>
              <a:t>Shape, PEC b</a:t>
            </a:r>
            <a:r>
              <a:rPr kumimoji="0" lang="en-US" sz="1300" b="0" i="1" u="none" strike="noStrike" kern="0" cap="none" spc="0" normalizeH="0" baseline="0" noProof="0" dirty="0" err="1">
                <a:ln>
                  <a:noFill/>
                </a:ln>
                <a:solidFill>
                  <a:srgbClr val="ED7D31"/>
                </a:solidFill>
                <a:effectLst/>
                <a:uLnTx/>
                <a:uFillTx/>
              </a:rPr>
              <a:t>oundary</a:t>
            </a:r>
            <a:r>
              <a:rPr kumimoji="0" lang="en-US" sz="1300" b="0" i="1" u="none" strike="noStrike" kern="0" cap="none" spc="0" normalizeH="0" baseline="0" noProof="0" dirty="0">
                <a:ln>
                  <a:noFill/>
                </a:ln>
                <a:solidFill>
                  <a:srgbClr val="ED7D31"/>
                </a:solidFill>
                <a:effectLst/>
                <a:uLnTx/>
                <a:uFillTx/>
              </a:rPr>
              <a:t> conditions</a:t>
            </a:r>
          </a:p>
        </p:txBody>
      </p:sp>
      <p:sp>
        <p:nvSpPr>
          <p:cNvPr id="72" name="Down Arrow 71">
            <a:extLst>
              <a:ext uri="{FF2B5EF4-FFF2-40B4-BE49-F238E27FC236}">
                <a16:creationId xmlns:a16="http://schemas.microsoft.com/office/drawing/2014/main" id="{A53ED898-3E71-D104-8853-6F4590DE5BA8}"/>
              </a:ext>
            </a:extLst>
          </p:cNvPr>
          <p:cNvSpPr/>
          <p:nvPr/>
        </p:nvSpPr>
        <p:spPr>
          <a:xfrm>
            <a:off x="3966322" y="3447239"/>
            <a:ext cx="349955" cy="310445"/>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Down Arrow 72">
            <a:extLst>
              <a:ext uri="{FF2B5EF4-FFF2-40B4-BE49-F238E27FC236}">
                <a16:creationId xmlns:a16="http://schemas.microsoft.com/office/drawing/2014/main" id="{4BA99738-0723-B6EE-1FC1-77949043D8F6}"/>
              </a:ext>
            </a:extLst>
          </p:cNvPr>
          <p:cNvSpPr/>
          <p:nvPr/>
        </p:nvSpPr>
        <p:spPr>
          <a:xfrm>
            <a:off x="6633321" y="3447239"/>
            <a:ext cx="349955" cy="310445"/>
          </a:xfrm>
          <a:prstGeom prst="downArrow">
            <a:avLst/>
          </a:prstGeom>
          <a:solidFill>
            <a:schemeClr val="accent6">
              <a:lumMod val="40000"/>
              <a:lumOff val="6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F3D0DDA-3FA6-2E1A-C5BD-3BD0295ED121}"/>
              </a:ext>
            </a:extLst>
          </p:cNvPr>
          <p:cNvSpPr/>
          <p:nvPr/>
        </p:nvSpPr>
        <p:spPr>
          <a:xfrm>
            <a:off x="8142640" y="3818335"/>
            <a:ext cx="968021"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75" name="Rectangle 74">
            <a:extLst>
              <a:ext uri="{FF2B5EF4-FFF2-40B4-BE49-F238E27FC236}">
                <a16:creationId xmlns:a16="http://schemas.microsoft.com/office/drawing/2014/main" id="{060A626F-B5E1-828E-CAE6-30853D7E35E2}"/>
              </a:ext>
            </a:extLst>
          </p:cNvPr>
          <p:cNvSpPr/>
          <p:nvPr/>
        </p:nvSpPr>
        <p:spPr>
          <a:xfrm>
            <a:off x="9610763"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76" name="Down Arrow 75">
            <a:extLst>
              <a:ext uri="{FF2B5EF4-FFF2-40B4-BE49-F238E27FC236}">
                <a16:creationId xmlns:a16="http://schemas.microsoft.com/office/drawing/2014/main" id="{935B8A13-1B2F-A62B-EE51-0988B23FB528}"/>
              </a:ext>
            </a:extLst>
          </p:cNvPr>
          <p:cNvSpPr/>
          <p:nvPr/>
        </p:nvSpPr>
        <p:spPr>
          <a:xfrm rot="16200000">
            <a:off x="6033619"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743D6793-9871-EA1D-0F47-0CD564D5E913}"/>
              </a:ext>
            </a:extLst>
          </p:cNvPr>
          <p:cNvSpPr/>
          <p:nvPr/>
        </p:nvSpPr>
        <p:spPr>
          <a:xfrm rot="16200000">
            <a:off x="7717613"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D3A75F87-8A83-D469-DBFA-44E12A2DC4AB}"/>
              </a:ext>
            </a:extLst>
          </p:cNvPr>
          <p:cNvSpPr/>
          <p:nvPr/>
        </p:nvSpPr>
        <p:spPr>
          <a:xfrm rot="16200000">
            <a:off x="9216729"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53EB584-2D2F-0285-60E2-016EC0053A9B}"/>
              </a:ext>
            </a:extLst>
          </p:cNvPr>
          <p:cNvSpPr txBox="1"/>
          <p:nvPr/>
        </p:nvSpPr>
        <p:spPr>
          <a:xfrm>
            <a:off x="6050422" y="2891213"/>
            <a:ext cx="1965603"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chemeClr val="accent6">
                    <a:lumMod val="40000"/>
                    <a:lumOff val="60000"/>
                  </a:schemeClr>
                </a:solidFill>
                <a:effectLst/>
                <a:uLnTx/>
                <a:uFillTx/>
              </a:rPr>
              <a:t>e</a:t>
            </a:r>
            <a:r>
              <a:rPr kumimoji="0" lang="en-US" sz="1300" b="0" i="1" u="none" strike="noStrike" kern="0" cap="none" spc="0" normalizeH="0" baseline="30000" noProof="0" dirty="0">
                <a:ln>
                  <a:noFill/>
                </a:ln>
                <a:solidFill>
                  <a:schemeClr val="accent6">
                    <a:lumMod val="40000"/>
                    <a:lumOff val="60000"/>
                  </a:schemeClr>
                </a:solidFill>
                <a:effectLst/>
                <a:uLnTx/>
                <a:uFillTx/>
              </a:rPr>
              <a:t>- </a:t>
            </a:r>
            <a:r>
              <a:rPr kumimoji="0" lang="en-US" sz="1300" b="0" i="1" u="none" strike="noStrike" kern="0" cap="none" spc="0" normalizeH="0" baseline="0" noProof="0" dirty="0">
                <a:ln>
                  <a:noFill/>
                </a:ln>
                <a:solidFill>
                  <a:schemeClr val="accent6">
                    <a:lumMod val="40000"/>
                    <a:lumOff val="60000"/>
                  </a:schemeClr>
                </a:solidFill>
                <a:effectLst/>
                <a:uLnTx/>
                <a:uFillTx/>
              </a:rPr>
              <a:t>production mechanisms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chemeClr val="accent6">
                    <a:lumMod val="40000"/>
                    <a:lumOff val="60000"/>
                  </a:schemeClr>
                </a:solidFill>
                <a:effectLst/>
                <a:uLnTx/>
                <a:uFillTx/>
              </a:rPr>
              <a:t>(e.g. secondary emission) </a:t>
            </a:r>
          </a:p>
        </p:txBody>
      </p:sp>
      <p:sp>
        <p:nvSpPr>
          <p:cNvPr id="81" name="Down Arrow 80">
            <a:extLst>
              <a:ext uri="{FF2B5EF4-FFF2-40B4-BE49-F238E27FC236}">
                <a16:creationId xmlns:a16="http://schemas.microsoft.com/office/drawing/2014/main" id="{2F0BDB62-755A-C407-45A6-EDCF40038F0F}"/>
              </a:ext>
            </a:extLst>
          </p:cNvPr>
          <p:cNvSpPr/>
          <p:nvPr/>
        </p:nvSpPr>
        <p:spPr>
          <a:xfrm flipV="1">
            <a:off x="7149788" y="3447239"/>
            <a:ext cx="349955" cy="310445"/>
          </a:xfrm>
          <a:prstGeom prst="downArrow">
            <a:avLst/>
          </a:prstGeom>
          <a:solidFill>
            <a:schemeClr val="accent6">
              <a:lumMod val="40000"/>
              <a:lumOff val="6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97E6DCE4-E0CB-8B97-7700-5F57D25BF786}"/>
              </a:ext>
            </a:extLst>
          </p:cNvPr>
          <p:cNvSpPr txBox="1"/>
          <p:nvPr/>
        </p:nvSpPr>
        <p:spPr>
          <a:xfrm>
            <a:off x="6046593" y="2479167"/>
            <a:ext cx="3832434" cy="323165"/>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Electron </a:t>
            </a:r>
            <a:r>
              <a:rPr kumimoji="0" lang="en-US" sz="1500" b="1" i="0" u="none" strike="noStrike" kern="0" cap="none" spc="0" normalizeH="0" baseline="0" noProof="0">
                <a:ln>
                  <a:noFill/>
                </a:ln>
                <a:solidFill>
                  <a:prstClr val="white"/>
                </a:solidFill>
                <a:effectLst/>
                <a:uLnTx/>
                <a:uFillTx/>
              </a:rPr>
              <a:t>cloud effects</a:t>
            </a:r>
            <a:endParaRPr kumimoji="0" lang="en-US" sz="1500" b="1" i="0" u="none" strike="noStrike" kern="0" cap="none" spc="0" normalizeH="0" baseline="0" noProof="0" dirty="0">
              <a:ln>
                <a:noFill/>
              </a:ln>
              <a:solidFill>
                <a:prstClr val="white"/>
              </a:solidFill>
              <a:effectLst/>
              <a:uLnTx/>
              <a:uFillTx/>
            </a:endParaRPr>
          </a:p>
        </p:txBody>
      </p:sp>
      <p:grpSp>
        <p:nvGrpSpPr>
          <p:cNvPr id="83" name="Group 82">
            <a:extLst>
              <a:ext uri="{FF2B5EF4-FFF2-40B4-BE49-F238E27FC236}">
                <a16:creationId xmlns:a16="http://schemas.microsoft.com/office/drawing/2014/main" id="{ED7FCC5C-593A-9A41-8680-5F0B089BBC9B}"/>
              </a:ext>
            </a:extLst>
          </p:cNvPr>
          <p:cNvGrpSpPr/>
          <p:nvPr/>
        </p:nvGrpSpPr>
        <p:grpSpPr>
          <a:xfrm>
            <a:off x="2058500" y="4565561"/>
            <a:ext cx="8043333" cy="1859930"/>
            <a:chOff x="1793460" y="3889709"/>
            <a:chExt cx="8043333" cy="1859930"/>
          </a:xfrm>
        </p:grpSpPr>
        <p:sp>
          <p:nvSpPr>
            <p:cNvPr id="84" name="Rectangle 83">
              <a:extLst>
                <a:ext uri="{FF2B5EF4-FFF2-40B4-BE49-F238E27FC236}">
                  <a16:creationId xmlns:a16="http://schemas.microsoft.com/office/drawing/2014/main" id="{0C0A5E3F-C026-7EE6-298C-EA84A6EB5A2F}"/>
                </a:ext>
              </a:extLst>
            </p:cNvPr>
            <p:cNvSpPr/>
            <p:nvPr/>
          </p:nvSpPr>
          <p:spPr>
            <a:xfrm>
              <a:off x="3210217" y="4924699"/>
              <a:ext cx="2494843" cy="36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white"/>
                  </a:solidFill>
                  <a:effectLst/>
                  <a:uLnTx/>
                  <a:uFillTx/>
                  <a:latin typeface="Calibri" panose="020F0502020204030204"/>
                  <a:ea typeface="+mn-ea"/>
                  <a:cs typeface="+mn-cs"/>
                </a:rPr>
                <a:t>Beam equations of motion</a:t>
              </a: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Bent Arrow 84">
              <a:extLst>
                <a:ext uri="{FF2B5EF4-FFF2-40B4-BE49-F238E27FC236}">
                  <a16:creationId xmlns:a16="http://schemas.microsoft.com/office/drawing/2014/main" id="{90204C98-8282-793E-F552-B04A72CAFB27}"/>
                </a:ext>
              </a:extLst>
            </p:cNvPr>
            <p:cNvSpPr/>
            <p:nvPr/>
          </p:nvSpPr>
          <p:spPr>
            <a:xfrm rot="16200000">
              <a:off x="1818864" y="3962315"/>
              <a:ext cx="1236127"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1CE63ECB-D695-F66E-EE74-6725C742C26C}"/>
                </a:ext>
              </a:extLst>
            </p:cNvPr>
            <p:cNvSpPr txBox="1"/>
            <p:nvPr/>
          </p:nvSpPr>
          <p:spPr>
            <a:xfrm>
              <a:off x="3472298" y="5257196"/>
              <a:ext cx="1545165" cy="492443"/>
            </a:xfrm>
            <a:prstGeom prst="rect">
              <a:avLst/>
            </a:prstGeom>
            <a:noFill/>
          </p:spPr>
          <p:txBody>
            <a:bodyPr wrap="square" rtlCol="0">
              <a:spAutoFit/>
            </a:bodyPr>
            <a:lstStyle>
              <a:defPPr>
                <a:defRPr lang="en-US"/>
              </a:defPPr>
              <a:lvl1pPr algn="ctr">
                <a:defRPr sz="1300" i="1">
                  <a:solidFill>
                    <a:schemeClr val="accent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rPr>
                <a:t>External f</a:t>
              </a:r>
              <a:r>
                <a:rPr kumimoji="0" lang="en-US" sz="1300" b="0" i="1" u="none" strike="noStrike" kern="0" cap="none" spc="0" normalizeH="0" baseline="0" noProof="0" dirty="0" err="1">
                  <a:ln>
                    <a:noFill/>
                  </a:ln>
                  <a:solidFill>
                    <a:srgbClr val="44546A"/>
                  </a:solidFill>
                  <a:effectLst/>
                  <a:uLnTx/>
                  <a:uFillTx/>
                </a:rPr>
                <a:t>orces</a:t>
              </a:r>
              <a:r>
                <a:rPr kumimoji="0" lang="en-US" sz="1300" b="0" i="1" u="none" strike="noStrike" kern="0" cap="none" spc="0" normalizeH="0" baseline="0" noProof="0" dirty="0">
                  <a:ln>
                    <a:noFill/>
                  </a:ln>
                  <a:solidFill>
                    <a:srgbClr val="44546A"/>
                  </a:solidFill>
                  <a:effectLst/>
                  <a:uLnTx/>
                  <a:uFillTx/>
                </a:rPr>
                <a:t> from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44546A"/>
                  </a:solidFill>
                  <a:effectLst/>
                  <a:uLnTx/>
                  <a:uFillTx/>
                </a:rPr>
                <a:t>Magnets</a:t>
              </a:r>
              <a:r>
                <a:rPr lang="en-US" kern="0" dirty="0">
                  <a:solidFill>
                    <a:srgbClr val="44546A"/>
                  </a:solidFill>
                </a:rPr>
                <a:t> &amp;</a:t>
              </a:r>
              <a:r>
                <a:rPr kumimoji="0" lang="en-US" sz="1300" b="0" i="1" u="none" strike="noStrike" kern="0" cap="none" spc="0" normalizeH="0" baseline="0" noProof="0" dirty="0">
                  <a:ln>
                    <a:noFill/>
                  </a:ln>
                  <a:solidFill>
                    <a:srgbClr val="44546A"/>
                  </a:solidFill>
                  <a:effectLst/>
                  <a:uLnTx/>
                  <a:uFillTx/>
                </a:rPr>
                <a:t> RF</a:t>
              </a:r>
            </a:p>
          </p:txBody>
        </p:sp>
        <p:sp>
          <p:nvSpPr>
            <p:cNvPr id="87" name="Bent Arrow 86">
              <a:extLst>
                <a:ext uri="{FF2B5EF4-FFF2-40B4-BE49-F238E27FC236}">
                  <a16:creationId xmlns:a16="http://schemas.microsoft.com/office/drawing/2014/main" id="{D6E7C8DA-9649-6163-4178-425FBDF8E86A}"/>
                </a:ext>
              </a:extLst>
            </p:cNvPr>
            <p:cNvSpPr/>
            <p:nvPr/>
          </p:nvSpPr>
          <p:spPr>
            <a:xfrm rot="16200000" flipV="1">
              <a:off x="4942004" y="5171466"/>
              <a:ext cx="287289" cy="601025"/>
            </a:xfrm>
            <a:prstGeom prst="bentArrow">
              <a:avLst>
                <a:gd name="adj1" fmla="val 30737"/>
                <a:gd name="adj2" fmla="val 25000"/>
                <a:gd name="adj3" fmla="val 43756"/>
                <a:gd name="adj4" fmla="val 38004"/>
              </a:avLst>
            </a:prstGeom>
            <a:solidFill>
              <a:srgbClr val="4472C4"/>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Bent Arrow 87">
              <a:extLst>
                <a:ext uri="{FF2B5EF4-FFF2-40B4-BE49-F238E27FC236}">
                  <a16:creationId xmlns:a16="http://schemas.microsoft.com/office/drawing/2014/main" id="{D8DD4389-5EBA-DA6F-0936-77EF2B9EED19}"/>
                </a:ext>
              </a:extLst>
            </p:cNvPr>
            <p:cNvSpPr/>
            <p:nvPr/>
          </p:nvSpPr>
          <p:spPr>
            <a:xfrm rot="10800000">
              <a:off x="5784083" y="4035690"/>
              <a:ext cx="4052710"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Down Arrow 88">
              <a:extLst>
                <a:ext uri="{FF2B5EF4-FFF2-40B4-BE49-F238E27FC236}">
                  <a16:creationId xmlns:a16="http://schemas.microsoft.com/office/drawing/2014/main" id="{2C565854-1384-1FCC-6572-FBE944965A46}"/>
                </a:ext>
              </a:extLst>
            </p:cNvPr>
            <p:cNvSpPr/>
            <p:nvPr/>
          </p:nvSpPr>
          <p:spPr>
            <a:xfrm>
              <a:off x="5159163" y="3889709"/>
              <a:ext cx="299158" cy="965198"/>
            </a:xfrm>
            <a:prstGeom prst="downArrow">
              <a:avLst/>
            </a:prstGeom>
            <a:solidFill>
              <a:srgbClr val="4472C4">
                <a:lumMod val="20000"/>
                <a:lumOff val="80000"/>
              </a:srgbClr>
            </a:solid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AAD00AD3-23D4-16B8-2A94-D9F6EB76E141}"/>
              </a:ext>
            </a:extLst>
          </p:cNvPr>
          <p:cNvSpPr/>
          <p:nvPr/>
        </p:nvSpPr>
        <p:spPr>
          <a:xfrm>
            <a:off x="6193933" y="2860217"/>
            <a:ext cx="1787237" cy="5264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Pre-calculated initial electron distribution</a:t>
            </a:r>
            <a:endParaRPr lang="en-US" sz="1500" b="1" dirty="0"/>
          </a:p>
        </p:txBody>
      </p:sp>
      <p:sp>
        <p:nvSpPr>
          <p:cNvPr id="8" name="Down Arrow 7">
            <a:extLst>
              <a:ext uri="{FF2B5EF4-FFF2-40B4-BE49-F238E27FC236}">
                <a16:creationId xmlns:a16="http://schemas.microsoft.com/office/drawing/2014/main" id="{D1022130-C956-0C04-EA85-A959547BF3E8}"/>
              </a:ext>
            </a:extLst>
          </p:cNvPr>
          <p:cNvSpPr>
            <a:spLocks noChangeAspect="1"/>
          </p:cNvSpPr>
          <p:nvPr/>
        </p:nvSpPr>
        <p:spPr>
          <a:xfrm>
            <a:off x="6895046" y="3414400"/>
            <a:ext cx="385011" cy="369762"/>
          </a:xfrm>
          <a:prstGeom prst="downArrow">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sp>
        <p:nvSpPr>
          <p:cNvPr id="10" name="U-Turn Arrow 5">
            <a:extLst>
              <a:ext uri="{FF2B5EF4-FFF2-40B4-BE49-F238E27FC236}">
                <a16:creationId xmlns:a16="http://schemas.microsoft.com/office/drawing/2014/main" id="{47D04436-4406-793E-EF50-9A141CE666A3}"/>
              </a:ext>
            </a:extLst>
          </p:cNvPr>
          <p:cNvSpPr/>
          <p:nvPr/>
        </p:nvSpPr>
        <p:spPr>
          <a:xfrm flipH="1" flipV="1">
            <a:off x="7459579" y="4618413"/>
            <a:ext cx="2292300" cy="338666"/>
          </a:xfrm>
          <a:prstGeom prst="uturnArrow">
            <a:avLst>
              <a:gd name="adj1" fmla="val 25000"/>
              <a:gd name="adj2" fmla="val 25000"/>
              <a:gd name="adj3" fmla="val 25000"/>
              <a:gd name="adj4" fmla="val 43750"/>
              <a:gd name="adj5" fmla="val 100000"/>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a:extLst>
              <a:ext uri="{FF2B5EF4-FFF2-40B4-BE49-F238E27FC236}">
                <a16:creationId xmlns:a16="http://schemas.microsoft.com/office/drawing/2014/main" id="{8FC33DAC-7FBC-1567-52EC-9AC8BDD2B865}"/>
              </a:ext>
            </a:extLst>
          </p:cNvPr>
          <p:cNvSpPr/>
          <p:nvPr/>
        </p:nvSpPr>
        <p:spPr>
          <a:xfrm flipV="1">
            <a:off x="6458343" y="4606002"/>
            <a:ext cx="349955" cy="194798"/>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327CC6D-8215-76E6-2BDC-B622D4577DC6}"/>
              </a:ext>
            </a:extLst>
          </p:cNvPr>
          <p:cNvSpPr txBox="1"/>
          <p:nvPr/>
        </p:nvSpPr>
        <p:spPr>
          <a:xfrm>
            <a:off x="6025184" y="4759864"/>
            <a:ext cx="1202573" cy="2923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a:t>
            </a:r>
            <a:r>
              <a:rPr kumimoji="0" lang="en-US" sz="1300" b="0" i="1" u="none" strike="noStrike" kern="0" cap="none" spc="0" normalizeH="0" noProof="0" dirty="0">
                <a:ln>
                  <a:noFill/>
                </a:ln>
                <a:solidFill>
                  <a:srgbClr val="70AD47"/>
                </a:solidFill>
                <a:effectLst/>
                <a:uLnTx/>
                <a:uFillTx/>
              </a:rPr>
              <a:t> B field</a:t>
            </a:r>
            <a:endParaRPr kumimoji="0" lang="en-US" sz="1300" b="0" i="1" u="none" strike="noStrike" kern="0" cap="none" spc="0" normalizeH="0" baseline="0" noProof="0" dirty="0">
              <a:ln>
                <a:noFill/>
              </a:ln>
              <a:solidFill>
                <a:srgbClr val="70AD47"/>
              </a:solidFill>
              <a:effectLst/>
              <a:uLnTx/>
              <a:uFillTx/>
            </a:endParaRPr>
          </a:p>
        </p:txBody>
      </p:sp>
    </p:spTree>
    <p:extLst>
      <p:ext uri="{BB962C8B-B14F-4D97-AF65-F5344CB8AC3E}">
        <p14:creationId xmlns:p14="http://schemas.microsoft.com/office/powerpoint/2010/main" val="38002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Beam dynamics simulations </a:t>
            </a:r>
            <a:r>
              <a:rPr lang="en-US" dirty="0">
                <a:sym typeface="Wingdings" pitchFamily="2" charset="2"/>
              </a:rPr>
              <a:t> Model</a:t>
            </a:r>
            <a:r>
              <a:rPr lang="en-US" dirty="0"/>
              <a:t> the interaction of the beam (typically a single bunch) with a given initial electron distribution</a:t>
            </a:r>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35</a:t>
            </a:fld>
            <a:endParaRPr lang="en-US"/>
          </a:p>
        </p:txBody>
      </p:sp>
      <p:pic>
        <p:nvPicPr>
          <p:cNvPr id="10" name="Picture 9">
            <a:extLst>
              <a:ext uri="{FF2B5EF4-FFF2-40B4-BE49-F238E27FC236}">
                <a16:creationId xmlns:a16="http://schemas.microsoft.com/office/drawing/2014/main" id="{B04755F9-C0A2-A134-1CEB-CC85C85B83BD}"/>
              </a:ext>
            </a:extLst>
          </p:cNvPr>
          <p:cNvPicPr>
            <a:picLocks noChangeAspect="1"/>
          </p:cNvPicPr>
          <p:nvPr/>
        </p:nvPicPr>
        <p:blipFill>
          <a:blip r:embed="rId2"/>
          <a:stretch>
            <a:fillRect/>
          </a:stretch>
        </p:blipFill>
        <p:spPr>
          <a:xfrm>
            <a:off x="1798207" y="3142488"/>
            <a:ext cx="3909036" cy="2520000"/>
          </a:xfrm>
          <a:prstGeom prst="rect">
            <a:avLst/>
          </a:prstGeom>
        </p:spPr>
      </p:pic>
      <p:pic>
        <p:nvPicPr>
          <p:cNvPr id="11" name="Picture 10">
            <a:extLst>
              <a:ext uri="{FF2B5EF4-FFF2-40B4-BE49-F238E27FC236}">
                <a16:creationId xmlns:a16="http://schemas.microsoft.com/office/drawing/2014/main" id="{93CD7763-0B31-0751-1C1D-3DBF02FF9DE3}"/>
              </a:ext>
            </a:extLst>
          </p:cNvPr>
          <p:cNvPicPr>
            <a:picLocks noChangeAspect="1"/>
          </p:cNvPicPr>
          <p:nvPr/>
        </p:nvPicPr>
        <p:blipFill>
          <a:blip r:embed="rId3"/>
          <a:stretch>
            <a:fillRect/>
          </a:stretch>
        </p:blipFill>
        <p:spPr>
          <a:xfrm>
            <a:off x="6096000" y="3142488"/>
            <a:ext cx="3931807" cy="2520000"/>
          </a:xfrm>
          <a:prstGeom prst="rect">
            <a:avLst/>
          </a:prstGeom>
        </p:spPr>
      </p:pic>
      <p:pic>
        <p:nvPicPr>
          <p:cNvPr id="12" name="Picture 11">
            <a:extLst>
              <a:ext uri="{FF2B5EF4-FFF2-40B4-BE49-F238E27FC236}">
                <a16:creationId xmlns:a16="http://schemas.microsoft.com/office/drawing/2014/main" id="{1F5DBA27-6CBB-0B6B-1968-376BDD1BBFF9}"/>
              </a:ext>
            </a:extLst>
          </p:cNvPr>
          <p:cNvPicPr>
            <a:picLocks noChangeAspect="1"/>
          </p:cNvPicPr>
          <p:nvPr/>
        </p:nvPicPr>
        <p:blipFill>
          <a:blip r:embed="rId4"/>
          <a:stretch>
            <a:fillRect/>
          </a:stretch>
        </p:blipFill>
        <p:spPr>
          <a:xfrm>
            <a:off x="9521387" y="2977388"/>
            <a:ext cx="692690" cy="2160000"/>
          </a:xfrm>
          <a:prstGeom prst="rect">
            <a:avLst/>
          </a:prstGeom>
        </p:spPr>
      </p:pic>
      <p:pic>
        <p:nvPicPr>
          <p:cNvPr id="13" name="Picture 12">
            <a:extLst>
              <a:ext uri="{FF2B5EF4-FFF2-40B4-BE49-F238E27FC236}">
                <a16:creationId xmlns:a16="http://schemas.microsoft.com/office/drawing/2014/main" id="{961D9A21-B2CD-2042-D087-4D6EE1168759}"/>
              </a:ext>
            </a:extLst>
          </p:cNvPr>
          <p:cNvPicPr>
            <a:picLocks noChangeAspect="1"/>
          </p:cNvPicPr>
          <p:nvPr/>
        </p:nvPicPr>
        <p:blipFill>
          <a:blip r:embed="rId4"/>
          <a:stretch>
            <a:fillRect/>
          </a:stretch>
        </p:blipFill>
        <p:spPr>
          <a:xfrm>
            <a:off x="5254187" y="2977388"/>
            <a:ext cx="692690" cy="2160000"/>
          </a:xfrm>
          <a:prstGeom prst="rect">
            <a:avLst/>
          </a:prstGeom>
        </p:spPr>
      </p:pic>
    </p:spTree>
    <p:extLst>
      <p:ext uri="{BB962C8B-B14F-4D97-AF65-F5344CB8AC3E}">
        <p14:creationId xmlns:p14="http://schemas.microsoft.com/office/powerpoint/2010/main" val="2736434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Beam dynamics simulations </a:t>
            </a:r>
            <a:r>
              <a:rPr lang="en-US" dirty="0">
                <a:sym typeface="Wingdings" pitchFamily="2" charset="2"/>
              </a:rPr>
              <a:t> Model</a:t>
            </a:r>
            <a:r>
              <a:rPr lang="en-US" dirty="0"/>
              <a:t> the interaction of the beam (typically a single bunch) with a given initial electron distribution</a:t>
            </a:r>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36</a:t>
            </a:fld>
            <a:endParaRPr lang="en-US"/>
          </a:p>
        </p:txBody>
      </p:sp>
      <p:pic>
        <p:nvPicPr>
          <p:cNvPr id="8" name="Picture 7" descr="Chart&#10;&#10;Description automatically generated">
            <a:extLst>
              <a:ext uri="{FF2B5EF4-FFF2-40B4-BE49-F238E27FC236}">
                <a16:creationId xmlns:a16="http://schemas.microsoft.com/office/drawing/2014/main" id="{33C5EB58-232D-AFD3-BAC0-C8E585EA9B73}"/>
              </a:ext>
            </a:extLst>
          </p:cNvPr>
          <p:cNvPicPr>
            <a:picLocks noChangeAspect="1"/>
          </p:cNvPicPr>
          <p:nvPr/>
        </p:nvPicPr>
        <p:blipFill>
          <a:blip r:embed="rId2"/>
          <a:stretch>
            <a:fillRect/>
          </a:stretch>
        </p:blipFill>
        <p:spPr>
          <a:xfrm>
            <a:off x="495300" y="2226845"/>
            <a:ext cx="5789195" cy="4039812"/>
          </a:xfrm>
          <a:prstGeom prst="rect">
            <a:avLst/>
          </a:prstGeom>
        </p:spPr>
      </p:pic>
      <p:pic>
        <p:nvPicPr>
          <p:cNvPr id="14" name="Picture 13" descr="Chart&#10;&#10;Description automatically generated">
            <a:extLst>
              <a:ext uri="{FF2B5EF4-FFF2-40B4-BE49-F238E27FC236}">
                <a16:creationId xmlns:a16="http://schemas.microsoft.com/office/drawing/2014/main" id="{953E954D-F500-5F28-BB75-01FBB7155146}"/>
              </a:ext>
            </a:extLst>
          </p:cNvPr>
          <p:cNvPicPr>
            <a:picLocks noChangeAspect="1"/>
          </p:cNvPicPr>
          <p:nvPr/>
        </p:nvPicPr>
        <p:blipFill>
          <a:blip r:embed="rId3"/>
          <a:stretch>
            <a:fillRect/>
          </a:stretch>
        </p:blipFill>
        <p:spPr>
          <a:xfrm>
            <a:off x="7150719" y="2316538"/>
            <a:ext cx="4431681" cy="4039812"/>
          </a:xfrm>
          <a:prstGeom prst="rect">
            <a:avLst/>
          </a:prstGeom>
        </p:spPr>
      </p:pic>
    </p:spTree>
    <p:extLst>
      <p:ext uri="{BB962C8B-B14F-4D97-AF65-F5344CB8AC3E}">
        <p14:creationId xmlns:p14="http://schemas.microsoft.com/office/powerpoint/2010/main" val="175889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normAutofit/>
          </a:bodyPr>
          <a:lstStyle/>
          <a:p>
            <a:r>
              <a:rPr lang="en-US" b="1" dirty="0"/>
              <a:t>Beam dynamics simulations </a:t>
            </a:r>
            <a:r>
              <a:rPr lang="en-US" dirty="0">
                <a:sym typeface="Wingdings" pitchFamily="2" charset="2"/>
              </a:rPr>
              <a:t> Model</a:t>
            </a:r>
            <a:r>
              <a:rPr lang="en-US" dirty="0"/>
              <a:t> the interaction of the beam (typically a single bunch) with a given initial electron distribution</a:t>
            </a:r>
          </a:p>
          <a:p>
            <a:r>
              <a:rPr lang="en-US" dirty="0"/>
              <a:t>Several codes developed over the years</a:t>
            </a:r>
          </a:p>
          <a:p>
            <a:pPr marL="742950" lvl="1" indent="-285750" defTabSz="914400" fontAlgn="base">
              <a:lnSpc>
                <a:spcPct val="90000"/>
              </a:lnSpc>
              <a:spcBef>
                <a:spcPct val="20000"/>
              </a:spcBef>
              <a:spcAft>
                <a:spcPct val="0"/>
              </a:spcAft>
              <a:buClr>
                <a:schemeClr val="accent2"/>
              </a:buClr>
              <a:buFont typeface="Wingdings" pitchFamily="-106" charset="2"/>
              <a:buChar char="§"/>
              <a:defRPr/>
            </a:pPr>
            <a:r>
              <a:rPr lang="de-DE" sz="2400" kern="0" dirty="0">
                <a:latin typeface="Capitals" pitchFamily="-106" charset="0"/>
                <a:ea typeface="ＭＳ Ｐゴシック" pitchFamily="-106" charset="-128"/>
              </a:rPr>
              <a:t>HEADTAIL</a:t>
            </a:r>
            <a:r>
              <a:rPr lang="de-DE" sz="2400" kern="0" dirty="0">
                <a:ea typeface="ＭＳ Ｐゴシック" pitchFamily="-106" charset="-128"/>
              </a:rPr>
              <a:t> [</a:t>
            </a:r>
            <a:r>
              <a:rPr lang="de-DE" sz="2400" i="1" kern="0" dirty="0">
                <a:ea typeface="ＭＳ Ｐゴシック" pitchFamily="-106" charset="-128"/>
              </a:rPr>
              <a:t>CERN</a:t>
            </a:r>
            <a:r>
              <a:rPr lang="de-DE" sz="2400" kern="0" dirty="0">
                <a:ea typeface="ＭＳ Ｐゴシック" pitchFamily="-106" charset="-128"/>
              </a:rPr>
              <a:t>, Rumolo, Zimmermann, Li, </a:t>
            </a:r>
            <a:r>
              <a:rPr lang="de-DE" sz="2400" kern="0" dirty="0" err="1">
                <a:ea typeface="ＭＳ Ｐゴシック" pitchFamily="-106" charset="-128"/>
              </a:rPr>
              <a:t>Mounet</a:t>
            </a:r>
            <a:r>
              <a:rPr lang="de-DE" sz="2400" kern="0" dirty="0">
                <a:ea typeface="ＭＳ Ｐゴシック" pitchFamily="-106" charset="-128"/>
              </a:rPr>
              <a:t>]</a:t>
            </a:r>
          </a:p>
          <a:p>
            <a:pPr marL="742950" lvl="1" indent="-285750" fontAlgn="base">
              <a:spcBef>
                <a:spcPct val="20000"/>
              </a:spcBef>
              <a:spcAft>
                <a:spcPct val="0"/>
              </a:spcAft>
              <a:buClr>
                <a:schemeClr val="accent2"/>
              </a:buClr>
              <a:buFont typeface="Wingdings" pitchFamily="-106" charset="2"/>
              <a:buChar char="§"/>
              <a:defRPr/>
            </a:pPr>
            <a:r>
              <a:rPr lang="de-DE" sz="2400" kern="0" dirty="0">
                <a:latin typeface="Capitals" pitchFamily="-106" charset="0"/>
                <a:ea typeface="ＭＳ Ｐゴシック" pitchFamily="-106" charset="-128"/>
              </a:rPr>
              <a:t>PEHTS</a:t>
            </a:r>
            <a:r>
              <a:rPr lang="de-DE" sz="2400" kern="0" dirty="0">
                <a:ea typeface="ＭＳ Ｐゴシック" pitchFamily="-106" charset="-128"/>
              </a:rPr>
              <a:t> [</a:t>
            </a:r>
            <a:r>
              <a:rPr lang="de-DE" sz="2400" i="1" kern="0" dirty="0">
                <a:ea typeface="ＭＳ Ｐゴシック" pitchFamily="-106" charset="-128"/>
              </a:rPr>
              <a:t>KEK</a:t>
            </a:r>
            <a:r>
              <a:rPr lang="de-DE" sz="2400" kern="0" dirty="0">
                <a:ea typeface="ＭＳ Ｐゴシック" pitchFamily="-106" charset="-128"/>
              </a:rPr>
              <a:t>, </a:t>
            </a:r>
            <a:r>
              <a:rPr lang="de-DE" sz="2400" kern="0" dirty="0" err="1">
                <a:ea typeface="ＭＳ Ｐゴシック" pitchFamily="-106" charset="-128"/>
              </a:rPr>
              <a:t>Ohmi</a:t>
            </a:r>
            <a:r>
              <a:rPr lang="de-DE" sz="2400" kern="0" dirty="0">
                <a:ea typeface="ＭＳ Ｐゴシック" pitchFamily="-106" charset="-128"/>
              </a:rPr>
              <a:t>]</a:t>
            </a:r>
          </a:p>
          <a:p>
            <a:pPr marL="742950" lvl="1" indent="-285750" defTabSz="914400" fontAlgn="base">
              <a:lnSpc>
                <a:spcPct val="90000"/>
              </a:lnSpc>
              <a:spcBef>
                <a:spcPct val="20000"/>
              </a:spcBef>
              <a:spcAft>
                <a:spcPct val="0"/>
              </a:spcAft>
              <a:buClr>
                <a:schemeClr val="accent2"/>
              </a:buClr>
              <a:buFont typeface="Wingdings" pitchFamily="-106" charset="2"/>
              <a:buChar char="§"/>
              <a:defRPr/>
            </a:pPr>
            <a:r>
              <a:rPr lang="de-DE" sz="2400" kern="0" dirty="0" err="1">
                <a:latin typeface="Capitals" pitchFamily="-106" charset="0"/>
                <a:ea typeface="ＭＳ Ｐゴシック" pitchFamily="-106" charset="-128"/>
              </a:rPr>
              <a:t>QuickPIC</a:t>
            </a:r>
            <a:r>
              <a:rPr lang="de-DE" sz="2400" kern="0" dirty="0">
                <a:ea typeface="ＭＳ Ｐゴシック" pitchFamily="-106" charset="-128"/>
              </a:rPr>
              <a:t> [</a:t>
            </a:r>
            <a:r>
              <a:rPr lang="de-DE" sz="2400" i="1" kern="0" dirty="0">
                <a:ea typeface="ＭＳ Ｐゴシック" pitchFamily="-106" charset="-128"/>
              </a:rPr>
              <a:t>USC-GSI</a:t>
            </a:r>
            <a:r>
              <a:rPr lang="de-DE" sz="2400" kern="0" dirty="0">
                <a:ea typeface="ＭＳ Ｐゴシック" pitchFamily="-106" charset="-128"/>
              </a:rPr>
              <a:t>, </a:t>
            </a:r>
            <a:r>
              <a:rPr lang="de-DE" sz="2400" kern="0" dirty="0" err="1">
                <a:ea typeface="ＭＳ Ｐゴシック" pitchFamily="-106" charset="-128"/>
              </a:rPr>
              <a:t>Katsouleas</a:t>
            </a:r>
            <a:r>
              <a:rPr lang="de-DE" sz="2400" kern="0" dirty="0">
                <a:ea typeface="ＭＳ Ｐゴシック" pitchFamily="-106" charset="-128"/>
              </a:rPr>
              <a:t>, </a:t>
            </a:r>
            <a:r>
              <a:rPr lang="de-DE" sz="2400" kern="0" dirty="0" err="1">
                <a:ea typeface="ＭＳ Ｐゴシック" pitchFamily="-106" charset="-128"/>
              </a:rPr>
              <a:t>Ghalam</a:t>
            </a:r>
            <a:r>
              <a:rPr lang="de-DE" sz="2400" kern="0" dirty="0">
                <a:ea typeface="ＭＳ Ｐゴシック" pitchFamily="-106" charset="-128"/>
              </a:rPr>
              <a:t>, Rumolo, Benedetto, Beng]</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CMAD</a:t>
            </a:r>
            <a:r>
              <a:rPr lang="de-DE" sz="2400" kern="0" dirty="0">
                <a:ea typeface="ＭＳ Ｐゴシック" pitchFamily="-106" charset="-128"/>
              </a:rPr>
              <a:t> [</a:t>
            </a:r>
            <a:r>
              <a:rPr lang="de-DE" sz="2400" i="1" kern="0" dirty="0">
                <a:ea typeface="ＭＳ Ｐゴシック" pitchFamily="-106" charset="-128"/>
              </a:rPr>
              <a:t>SLAC</a:t>
            </a:r>
            <a:r>
              <a:rPr lang="de-DE" sz="2400" kern="0" dirty="0">
                <a:ea typeface="ＭＳ Ｐゴシック" pitchFamily="-106" charset="-128"/>
              </a:rPr>
              <a:t>, </a:t>
            </a:r>
            <a:r>
              <a:rPr lang="de-DE" sz="2400" kern="0" dirty="0" err="1">
                <a:ea typeface="ＭＳ Ｐゴシック" pitchFamily="-106" charset="-128"/>
              </a:rPr>
              <a:t>Pivi</a:t>
            </a:r>
            <a:r>
              <a:rPr lang="de-DE" sz="2400" kern="0" dirty="0">
                <a:ea typeface="ＭＳ Ｐゴシック" pitchFamily="-106" charset="-128"/>
              </a:rPr>
              <a:t>] </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err="1">
                <a:ea typeface="ＭＳ Ｐゴシック" pitchFamily="-106" charset="-128"/>
              </a:rPr>
              <a:t>PyHEADTAIL</a:t>
            </a:r>
            <a:r>
              <a:rPr lang="de-DE" sz="2400" kern="0" dirty="0">
                <a:ea typeface="ＭＳ Ｐゴシック" pitchFamily="-106" charset="-128"/>
              </a:rPr>
              <a:t> [</a:t>
            </a:r>
            <a:r>
              <a:rPr lang="de-DE" sz="2400" i="1" kern="0" dirty="0">
                <a:ea typeface="ＭＳ Ｐゴシック" pitchFamily="-106" charset="-128"/>
              </a:rPr>
              <a:t>CERN</a:t>
            </a:r>
            <a:r>
              <a:rPr lang="de-DE" sz="2400" kern="0" dirty="0">
                <a:ea typeface="ＭＳ Ｐゴシック" pitchFamily="-106" charset="-128"/>
              </a:rPr>
              <a:t>, Li, </a:t>
            </a:r>
            <a:r>
              <a:rPr lang="de-DE" sz="2400" kern="0" dirty="0" err="1">
                <a:ea typeface="ＭＳ Ｐゴシック" pitchFamily="-106" charset="-128"/>
              </a:rPr>
              <a:t>Oeftiger</a:t>
            </a:r>
            <a:r>
              <a:rPr lang="de-DE" sz="2400" kern="0" dirty="0">
                <a:ea typeface="ＭＳ Ｐゴシック" pitchFamily="-106" charset="-128"/>
              </a:rPr>
              <a:t>, </a:t>
            </a:r>
            <a:r>
              <a:rPr lang="de-DE" sz="2400" kern="0" dirty="0" err="1">
                <a:ea typeface="ＭＳ Ｐゴシック" pitchFamily="-106" charset="-128"/>
              </a:rPr>
              <a:t>Iadarola</a:t>
            </a:r>
            <a:r>
              <a:rPr lang="de-DE" sz="2400" kern="0" dirty="0">
                <a:ea typeface="ＭＳ Ｐゴシック" pitchFamily="-106" charset="-128"/>
              </a:rPr>
              <a:t>, </a:t>
            </a:r>
            <a:r>
              <a:rPr lang="de-DE" sz="2400" kern="0" dirty="0" err="1">
                <a:ea typeface="ＭＳ Ｐゴシック" pitchFamily="-106" charset="-128"/>
              </a:rPr>
              <a:t>Mether</a:t>
            </a:r>
            <a:r>
              <a:rPr lang="de-DE" sz="2400" kern="0" dirty="0">
                <a:ea typeface="ＭＳ Ｐゴシック" pitchFamily="-106" charset="-128"/>
              </a:rPr>
              <a:t>, Schenk, ...] – an </a:t>
            </a:r>
            <a:r>
              <a:rPr lang="de-DE" sz="2400" kern="0" dirty="0" err="1">
                <a:ea typeface="ＭＳ Ｐゴシック" pitchFamily="-106" charset="-128"/>
              </a:rPr>
              <a:t>evolution</a:t>
            </a:r>
            <a:r>
              <a:rPr lang="de-DE" sz="2400" kern="0" dirty="0">
                <a:ea typeface="ＭＳ Ｐゴシック" pitchFamily="-106" charset="-128"/>
              </a:rPr>
              <a:t> </a:t>
            </a:r>
            <a:r>
              <a:rPr lang="de-DE" sz="2400" kern="0" dirty="0" err="1">
                <a:ea typeface="ＭＳ Ｐゴシック" pitchFamily="-106" charset="-128"/>
              </a:rPr>
              <a:t>of</a:t>
            </a:r>
            <a:r>
              <a:rPr lang="de-DE" sz="2400" kern="0" dirty="0">
                <a:ea typeface="ＭＳ Ｐゴシック" pitchFamily="-106" charset="-128"/>
              </a:rPr>
              <a:t> HEADTAIL </a:t>
            </a:r>
            <a:r>
              <a:rPr lang="de-DE" sz="2400" kern="0" dirty="0" err="1">
                <a:ea typeface="ＭＳ Ｐゴシック" pitchFamily="-106" charset="-128"/>
              </a:rPr>
              <a:t>allowing</a:t>
            </a:r>
            <a:r>
              <a:rPr lang="de-DE" sz="2400" kern="0" dirty="0">
                <a:ea typeface="ＭＳ Ｐゴシック" pitchFamily="-106" charset="-128"/>
              </a:rPr>
              <a:t> </a:t>
            </a:r>
            <a:r>
              <a:rPr lang="de-DE" sz="2400" kern="0" dirty="0" err="1">
                <a:ea typeface="ＭＳ Ｐゴシック" pitchFamily="-106" charset="-128"/>
              </a:rPr>
              <a:t>for</a:t>
            </a:r>
            <a:r>
              <a:rPr lang="de-DE" sz="2400" kern="0" dirty="0">
                <a:ea typeface="ＭＳ Ｐゴシック" pitchFamily="-106" charset="-128"/>
              </a:rPr>
              <a:t> </a:t>
            </a:r>
            <a:r>
              <a:rPr lang="de-DE" sz="2400" kern="0" dirty="0" err="1">
                <a:ea typeface="ＭＳ Ｐゴシック" pitchFamily="-106" charset="-128"/>
              </a:rPr>
              <a:t>modularity</a:t>
            </a:r>
            <a:r>
              <a:rPr lang="de-DE" sz="2400" kern="0" dirty="0">
                <a:ea typeface="ＭＳ Ｐゴシック" pitchFamily="-106" charset="-128"/>
              </a:rPr>
              <a:t>, </a:t>
            </a:r>
            <a:r>
              <a:rPr lang="de-DE" sz="2400" kern="0" dirty="0" err="1">
                <a:ea typeface="ＭＳ Ｐゴシック" pitchFamily="-106" charset="-128"/>
              </a:rPr>
              <a:t>flexibility</a:t>
            </a:r>
            <a:r>
              <a:rPr lang="de-DE" sz="2400" kern="0" dirty="0">
                <a:ea typeface="ＭＳ Ｐゴシック" pitchFamily="-106" charset="-128"/>
              </a:rPr>
              <a:t>, easy </a:t>
            </a:r>
            <a:r>
              <a:rPr lang="de-DE" sz="2400" kern="0" dirty="0" err="1">
                <a:ea typeface="ＭＳ Ｐゴシック" pitchFamily="-106" charset="-128"/>
              </a:rPr>
              <a:t>to</a:t>
            </a:r>
            <a:r>
              <a:rPr lang="de-DE" sz="2400" kern="0" dirty="0">
                <a:ea typeface="ＭＳ Ｐゴシック" pitchFamily="-106" charset="-128"/>
              </a:rPr>
              <a:t> interface </a:t>
            </a:r>
            <a:r>
              <a:rPr lang="de-DE" sz="2400" kern="0" dirty="0" err="1">
                <a:ea typeface="ＭＳ Ｐゴシック" pitchFamily="-106" charset="-128"/>
              </a:rPr>
              <a:t>with</a:t>
            </a:r>
            <a:r>
              <a:rPr lang="de-DE" sz="2400" kern="0" dirty="0">
                <a:ea typeface="ＭＳ Ｐゴシック" pitchFamily="-106" charset="-128"/>
              </a:rPr>
              <a:t> </a:t>
            </a:r>
            <a:r>
              <a:rPr lang="de-DE" sz="2400" kern="0" dirty="0" err="1">
                <a:ea typeface="ＭＳ Ｐゴシック" pitchFamily="-106" charset="-128"/>
              </a:rPr>
              <a:t>PyECLOUD</a:t>
            </a:r>
            <a:r>
              <a:rPr lang="de-DE" sz="2400" kern="0" dirty="0">
                <a:ea typeface="ＭＳ Ｐゴシック" pitchFamily="-106" charset="-128"/>
              </a:rPr>
              <a:t> and </a:t>
            </a:r>
            <a:r>
              <a:rPr lang="de-DE" sz="2400" kern="0" dirty="0" err="1">
                <a:ea typeface="ＭＳ Ｐゴシック" pitchFamily="-106" charset="-128"/>
              </a:rPr>
              <a:t>other</a:t>
            </a:r>
            <a:r>
              <a:rPr lang="de-DE" sz="2400" kern="0" dirty="0">
                <a:ea typeface="ＭＳ Ｐゴシック" pitchFamily="-106" charset="-128"/>
              </a:rPr>
              <a:t> Python </a:t>
            </a:r>
            <a:r>
              <a:rPr lang="de-DE" sz="2400" kern="0" dirty="0" err="1">
                <a:ea typeface="ＭＳ Ｐゴシック" pitchFamily="-106" charset="-128"/>
              </a:rPr>
              <a:t>tools</a:t>
            </a:r>
            <a:endParaRPr lang="en-US" dirty="0"/>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37</a:t>
            </a:fld>
            <a:endParaRPr lang="en-US"/>
          </a:p>
        </p:txBody>
      </p:sp>
    </p:spTree>
    <p:extLst>
      <p:ext uri="{BB962C8B-B14F-4D97-AF65-F5344CB8AC3E}">
        <p14:creationId xmlns:p14="http://schemas.microsoft.com/office/powerpoint/2010/main" val="3232829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A4525D47-FBEE-37AF-F54A-329D2E8D9A80}"/>
              </a:ext>
            </a:extLst>
          </p:cNvPr>
          <p:cNvSpPr>
            <a:spLocks noGrp="1"/>
          </p:cNvSpPr>
          <p:nvPr>
            <p:ph idx="1"/>
          </p:nvPr>
        </p:nvSpPr>
        <p:spPr/>
        <p:txBody>
          <a:bodyPr/>
          <a:lstStyle/>
          <a:p>
            <a:r>
              <a:rPr lang="en-US" b="1" dirty="0"/>
              <a:t>Combined build-up and beam dynamics simulations </a:t>
            </a:r>
            <a:r>
              <a:rPr lang="en-US" dirty="0">
                <a:sym typeface="Wingdings" pitchFamily="2" charset="2"/>
              </a:rPr>
              <a:t> Few codes have been developed with the capability to handle both loops</a:t>
            </a:r>
            <a:endParaRPr lang="en-US" dirty="0"/>
          </a:p>
          <a:p>
            <a:endParaRPr lang="en-US" dirty="0"/>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38</a:t>
            </a:fld>
            <a:endParaRPr lang="en-US"/>
          </a:p>
        </p:txBody>
      </p:sp>
      <p:sp>
        <p:nvSpPr>
          <p:cNvPr id="62" name="Rectangle 61">
            <a:extLst>
              <a:ext uri="{FF2B5EF4-FFF2-40B4-BE49-F238E27FC236}">
                <a16:creationId xmlns:a16="http://schemas.microsoft.com/office/drawing/2014/main" id="{49A7E830-C102-EE9B-5FDB-BDD968A11C39}"/>
              </a:ext>
            </a:extLst>
          </p:cNvPr>
          <p:cNvSpPr/>
          <p:nvPr/>
        </p:nvSpPr>
        <p:spPr>
          <a:xfrm>
            <a:off x="6046301" y="2741632"/>
            <a:ext cx="3835400" cy="2311400"/>
          </a:xfrm>
          <a:prstGeom prst="rect">
            <a:avLst/>
          </a:prstGeom>
          <a:solidFill>
            <a:srgbClr val="70AD47">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827FE56-3D7F-D91D-C95F-46C6A054AB4F}"/>
              </a:ext>
            </a:extLst>
          </p:cNvPr>
          <p:cNvSpPr/>
          <p:nvPr/>
        </p:nvSpPr>
        <p:spPr>
          <a:xfrm>
            <a:off x="3283341" y="2800901"/>
            <a:ext cx="2534359" cy="2243667"/>
          </a:xfrm>
          <a:prstGeom prst="rect">
            <a:avLst/>
          </a:prstGeom>
          <a:solidFill>
            <a:srgbClr val="ED7D31">
              <a:alpha val="17000"/>
            </a:srgbClr>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2704873-C6BE-7D5A-8457-142833FD8FC9}"/>
              </a:ext>
            </a:extLst>
          </p:cNvPr>
          <p:cNvSpPr/>
          <p:nvPr/>
        </p:nvSpPr>
        <p:spPr>
          <a:xfrm>
            <a:off x="1815787" y="3818335"/>
            <a:ext cx="1292577" cy="72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Beam charge distribution</a:t>
            </a:r>
          </a:p>
        </p:txBody>
      </p:sp>
      <p:sp>
        <p:nvSpPr>
          <p:cNvPr id="65" name="Rectangle 64">
            <a:extLst>
              <a:ext uri="{FF2B5EF4-FFF2-40B4-BE49-F238E27FC236}">
                <a16:creationId xmlns:a16="http://schemas.microsoft.com/office/drawing/2014/main" id="{95A39680-BD2F-CDC5-6043-7B9B88AC5092}"/>
              </a:ext>
            </a:extLst>
          </p:cNvPr>
          <p:cNvSpPr/>
          <p:nvPr/>
        </p:nvSpPr>
        <p:spPr>
          <a:xfrm>
            <a:off x="5217691"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66" name="Rectangle 65">
            <a:extLst>
              <a:ext uri="{FF2B5EF4-FFF2-40B4-BE49-F238E27FC236}">
                <a16:creationId xmlns:a16="http://schemas.microsoft.com/office/drawing/2014/main" id="{2F7D05AB-FA26-1A55-2C72-9018AEB503FA}"/>
              </a:ext>
            </a:extLst>
          </p:cNvPr>
          <p:cNvSpPr/>
          <p:nvPr/>
        </p:nvSpPr>
        <p:spPr>
          <a:xfrm>
            <a:off x="3608463" y="3818335"/>
            <a:ext cx="1109129" cy="720000"/>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67" name="Down Arrow 66">
            <a:extLst>
              <a:ext uri="{FF2B5EF4-FFF2-40B4-BE49-F238E27FC236}">
                <a16:creationId xmlns:a16="http://schemas.microsoft.com/office/drawing/2014/main" id="{F9587483-AE2B-D941-B661-271477DF953B}"/>
              </a:ext>
            </a:extLst>
          </p:cNvPr>
          <p:cNvSpPr/>
          <p:nvPr/>
        </p:nvSpPr>
        <p:spPr>
          <a:xfrm rot="16200000">
            <a:off x="3183436"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BB366B8-731D-0104-8BE9-0E61582C76AB}"/>
              </a:ext>
            </a:extLst>
          </p:cNvPr>
          <p:cNvSpPr/>
          <p:nvPr/>
        </p:nvSpPr>
        <p:spPr>
          <a:xfrm>
            <a:off x="6474144" y="3818335"/>
            <a:ext cx="1168397"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a:t>
            </a:r>
            <a:r>
              <a:rPr kumimoji="0" lang="en-US" sz="1500" b="0" i="0" u="none" strike="noStrike" kern="0" cap="none" spc="0" normalizeH="0" baseline="30000" noProof="0" dirty="0">
                <a:ln>
                  <a:noFill/>
                </a:ln>
                <a:solidFill>
                  <a:prstClr val="white"/>
                </a:solidFill>
                <a:effectLst/>
                <a:uLnTx/>
                <a:uFillTx/>
                <a:latin typeface="Calibri" panose="020F0502020204030204"/>
                <a:ea typeface="+mn-ea"/>
                <a:cs typeface="+mn-cs"/>
              </a:rPr>
              <a:t>-</a:t>
            </a: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 equations of motion</a:t>
            </a:r>
          </a:p>
        </p:txBody>
      </p:sp>
      <p:sp>
        <p:nvSpPr>
          <p:cNvPr id="69" name="Down Arrow 68">
            <a:extLst>
              <a:ext uri="{FF2B5EF4-FFF2-40B4-BE49-F238E27FC236}">
                <a16:creationId xmlns:a16="http://schemas.microsoft.com/office/drawing/2014/main" id="{C07AC036-E569-1D4A-3076-14D57A0DEF4D}"/>
              </a:ext>
            </a:extLst>
          </p:cNvPr>
          <p:cNvSpPr/>
          <p:nvPr/>
        </p:nvSpPr>
        <p:spPr>
          <a:xfrm rot="16200000">
            <a:off x="4792664" y="3969491"/>
            <a:ext cx="349955" cy="417689"/>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5330169-E8B2-560D-7264-6D1CBA6518DF}"/>
              </a:ext>
            </a:extLst>
          </p:cNvPr>
          <p:cNvSpPr txBox="1"/>
          <p:nvPr/>
        </p:nvSpPr>
        <p:spPr>
          <a:xfrm>
            <a:off x="3283340" y="2479167"/>
            <a:ext cx="2533500" cy="323165"/>
          </a:xfrm>
          <a:prstGeom prst="rect">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Vacuum chamber</a:t>
            </a:r>
          </a:p>
        </p:txBody>
      </p:sp>
      <p:sp>
        <p:nvSpPr>
          <p:cNvPr id="71" name="TextBox 70">
            <a:extLst>
              <a:ext uri="{FF2B5EF4-FFF2-40B4-BE49-F238E27FC236}">
                <a16:creationId xmlns:a16="http://schemas.microsoft.com/office/drawing/2014/main" id="{E96121EE-023B-93B4-5EDA-D6F6A86EB031}"/>
              </a:ext>
            </a:extLst>
          </p:cNvPr>
          <p:cNvSpPr txBox="1"/>
          <p:nvPr/>
        </p:nvSpPr>
        <p:spPr>
          <a:xfrm>
            <a:off x="3204317" y="2891213"/>
            <a:ext cx="1907824"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00" i="1" kern="0" dirty="0">
                <a:solidFill>
                  <a:srgbClr val="ED7D31"/>
                </a:solidFill>
              </a:rPr>
              <a:t>Shape, PEC b</a:t>
            </a:r>
            <a:r>
              <a:rPr kumimoji="0" lang="en-US" sz="1300" b="0" i="1" u="none" strike="noStrike" kern="0" cap="none" spc="0" normalizeH="0" baseline="0" noProof="0" dirty="0" err="1">
                <a:ln>
                  <a:noFill/>
                </a:ln>
                <a:solidFill>
                  <a:srgbClr val="ED7D31"/>
                </a:solidFill>
                <a:effectLst/>
                <a:uLnTx/>
                <a:uFillTx/>
              </a:rPr>
              <a:t>oundary</a:t>
            </a:r>
            <a:r>
              <a:rPr kumimoji="0" lang="en-US" sz="1300" b="0" i="1" u="none" strike="noStrike" kern="0" cap="none" spc="0" normalizeH="0" baseline="0" noProof="0" dirty="0">
                <a:ln>
                  <a:noFill/>
                </a:ln>
                <a:solidFill>
                  <a:srgbClr val="ED7D31"/>
                </a:solidFill>
                <a:effectLst/>
                <a:uLnTx/>
                <a:uFillTx/>
              </a:rPr>
              <a:t> conditions</a:t>
            </a:r>
          </a:p>
        </p:txBody>
      </p:sp>
      <p:sp>
        <p:nvSpPr>
          <p:cNvPr id="72" name="Down Arrow 71">
            <a:extLst>
              <a:ext uri="{FF2B5EF4-FFF2-40B4-BE49-F238E27FC236}">
                <a16:creationId xmlns:a16="http://schemas.microsoft.com/office/drawing/2014/main" id="{A53ED898-3E71-D104-8853-6F4590DE5BA8}"/>
              </a:ext>
            </a:extLst>
          </p:cNvPr>
          <p:cNvSpPr/>
          <p:nvPr/>
        </p:nvSpPr>
        <p:spPr>
          <a:xfrm>
            <a:off x="3966322" y="3447239"/>
            <a:ext cx="349955" cy="310445"/>
          </a:xfrm>
          <a:prstGeom prst="downArrow">
            <a:avLst/>
          </a:prstGeom>
          <a:solidFill>
            <a:srgbClr val="ED7D31"/>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Down Arrow 72">
            <a:extLst>
              <a:ext uri="{FF2B5EF4-FFF2-40B4-BE49-F238E27FC236}">
                <a16:creationId xmlns:a16="http://schemas.microsoft.com/office/drawing/2014/main" id="{4BA99738-0723-B6EE-1FC1-77949043D8F6}"/>
              </a:ext>
            </a:extLst>
          </p:cNvPr>
          <p:cNvSpPr/>
          <p:nvPr/>
        </p:nvSpPr>
        <p:spPr>
          <a:xfrm>
            <a:off x="6633321"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F3D0DDA-3FA6-2E1A-C5BD-3BD0295ED121}"/>
              </a:ext>
            </a:extLst>
          </p:cNvPr>
          <p:cNvSpPr/>
          <p:nvPr/>
        </p:nvSpPr>
        <p:spPr>
          <a:xfrm>
            <a:off x="8142640" y="3818335"/>
            <a:ext cx="968021" cy="72000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Maxwell’s equations</a:t>
            </a:r>
          </a:p>
        </p:txBody>
      </p:sp>
      <p:sp>
        <p:nvSpPr>
          <p:cNvPr id="75" name="Rectangle 74">
            <a:extLst>
              <a:ext uri="{FF2B5EF4-FFF2-40B4-BE49-F238E27FC236}">
                <a16:creationId xmlns:a16="http://schemas.microsoft.com/office/drawing/2014/main" id="{060A626F-B5E1-828E-CAE6-30853D7E35E2}"/>
              </a:ext>
            </a:extLst>
          </p:cNvPr>
          <p:cNvSpPr/>
          <p:nvPr/>
        </p:nvSpPr>
        <p:spPr>
          <a:xfrm>
            <a:off x="9610763" y="3818335"/>
            <a:ext cx="720000" cy="684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rPr>
              <a:t>forces</a:t>
            </a:r>
          </a:p>
        </p:txBody>
      </p:sp>
      <p:sp>
        <p:nvSpPr>
          <p:cNvPr id="76" name="Down Arrow 75">
            <a:extLst>
              <a:ext uri="{FF2B5EF4-FFF2-40B4-BE49-F238E27FC236}">
                <a16:creationId xmlns:a16="http://schemas.microsoft.com/office/drawing/2014/main" id="{935B8A13-1B2F-A62B-EE51-0988B23FB528}"/>
              </a:ext>
            </a:extLst>
          </p:cNvPr>
          <p:cNvSpPr/>
          <p:nvPr/>
        </p:nvSpPr>
        <p:spPr>
          <a:xfrm rot="16200000">
            <a:off x="6033619" y="3969491"/>
            <a:ext cx="349955" cy="417689"/>
          </a:xfrm>
          <a:prstGeom prst="downArrow">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743D6793-9871-EA1D-0F47-0CD564D5E913}"/>
              </a:ext>
            </a:extLst>
          </p:cNvPr>
          <p:cNvSpPr/>
          <p:nvPr/>
        </p:nvSpPr>
        <p:spPr>
          <a:xfrm rot="16200000">
            <a:off x="7717613"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D3A75F87-8A83-D469-DBFA-44E12A2DC4AB}"/>
              </a:ext>
            </a:extLst>
          </p:cNvPr>
          <p:cNvSpPr/>
          <p:nvPr/>
        </p:nvSpPr>
        <p:spPr>
          <a:xfrm rot="16200000">
            <a:off x="9216729" y="3969491"/>
            <a:ext cx="349955" cy="417689"/>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53EB584-2D2F-0285-60E2-016EC0053A9B}"/>
              </a:ext>
            </a:extLst>
          </p:cNvPr>
          <p:cNvSpPr txBox="1"/>
          <p:nvPr/>
        </p:nvSpPr>
        <p:spPr>
          <a:xfrm>
            <a:off x="6050422" y="2891213"/>
            <a:ext cx="1965603" cy="4924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a:t>
            </a:r>
            <a:r>
              <a:rPr kumimoji="0" lang="en-US" sz="1300" b="0" i="1" u="none" strike="noStrike" kern="0" cap="none" spc="0" normalizeH="0" baseline="30000" noProof="0" dirty="0">
                <a:ln>
                  <a:noFill/>
                </a:ln>
                <a:solidFill>
                  <a:srgbClr val="70AD47"/>
                </a:solidFill>
                <a:effectLst/>
                <a:uLnTx/>
                <a:uFillTx/>
              </a:rPr>
              <a:t>- </a:t>
            </a:r>
            <a:r>
              <a:rPr kumimoji="0" lang="en-US" sz="1300" b="0" i="1" u="none" strike="noStrike" kern="0" cap="none" spc="0" normalizeH="0" baseline="0" noProof="0" dirty="0">
                <a:ln>
                  <a:noFill/>
                </a:ln>
                <a:solidFill>
                  <a:srgbClr val="70AD47"/>
                </a:solidFill>
                <a:effectLst/>
                <a:uLnTx/>
                <a:uFillTx/>
              </a:rPr>
              <a:t>production mechanisms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(e.g. secondary emission) </a:t>
            </a:r>
          </a:p>
        </p:txBody>
      </p:sp>
      <p:sp>
        <p:nvSpPr>
          <p:cNvPr id="81" name="Down Arrow 80">
            <a:extLst>
              <a:ext uri="{FF2B5EF4-FFF2-40B4-BE49-F238E27FC236}">
                <a16:creationId xmlns:a16="http://schemas.microsoft.com/office/drawing/2014/main" id="{2F0BDB62-755A-C407-45A6-EDCF40038F0F}"/>
              </a:ext>
            </a:extLst>
          </p:cNvPr>
          <p:cNvSpPr/>
          <p:nvPr/>
        </p:nvSpPr>
        <p:spPr>
          <a:xfrm flipV="1">
            <a:off x="7149788" y="3447239"/>
            <a:ext cx="349955" cy="310445"/>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97E6DCE4-E0CB-8B97-7700-5F57D25BF786}"/>
              </a:ext>
            </a:extLst>
          </p:cNvPr>
          <p:cNvSpPr txBox="1"/>
          <p:nvPr/>
        </p:nvSpPr>
        <p:spPr>
          <a:xfrm>
            <a:off x="6046593" y="2479167"/>
            <a:ext cx="3832434" cy="323165"/>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rPr>
              <a:t>Electron </a:t>
            </a:r>
            <a:r>
              <a:rPr kumimoji="0" lang="en-US" sz="1500" b="1" i="0" u="none" strike="noStrike" kern="0" cap="none" spc="0" normalizeH="0" baseline="0" noProof="0">
                <a:ln>
                  <a:noFill/>
                </a:ln>
                <a:solidFill>
                  <a:prstClr val="white"/>
                </a:solidFill>
                <a:effectLst/>
                <a:uLnTx/>
                <a:uFillTx/>
              </a:rPr>
              <a:t>cloud effects</a:t>
            </a:r>
            <a:endParaRPr kumimoji="0" lang="en-US" sz="1500" b="1" i="0" u="none" strike="noStrike" kern="0" cap="none" spc="0" normalizeH="0" baseline="0" noProof="0" dirty="0">
              <a:ln>
                <a:noFill/>
              </a:ln>
              <a:solidFill>
                <a:prstClr val="white"/>
              </a:solidFill>
              <a:effectLst/>
              <a:uLnTx/>
              <a:uFillTx/>
            </a:endParaRPr>
          </a:p>
        </p:txBody>
      </p:sp>
      <p:grpSp>
        <p:nvGrpSpPr>
          <p:cNvPr id="83" name="Group 82">
            <a:extLst>
              <a:ext uri="{FF2B5EF4-FFF2-40B4-BE49-F238E27FC236}">
                <a16:creationId xmlns:a16="http://schemas.microsoft.com/office/drawing/2014/main" id="{ED7FCC5C-593A-9A41-8680-5F0B089BBC9B}"/>
              </a:ext>
            </a:extLst>
          </p:cNvPr>
          <p:cNvGrpSpPr/>
          <p:nvPr/>
        </p:nvGrpSpPr>
        <p:grpSpPr>
          <a:xfrm>
            <a:off x="2058500" y="4565561"/>
            <a:ext cx="8043333" cy="1859930"/>
            <a:chOff x="1793460" y="3889709"/>
            <a:chExt cx="8043333" cy="1859930"/>
          </a:xfrm>
        </p:grpSpPr>
        <p:sp>
          <p:nvSpPr>
            <p:cNvPr id="84" name="Rectangle 83">
              <a:extLst>
                <a:ext uri="{FF2B5EF4-FFF2-40B4-BE49-F238E27FC236}">
                  <a16:creationId xmlns:a16="http://schemas.microsoft.com/office/drawing/2014/main" id="{0C0A5E3F-C026-7EE6-298C-EA84A6EB5A2F}"/>
                </a:ext>
              </a:extLst>
            </p:cNvPr>
            <p:cNvSpPr/>
            <p:nvPr/>
          </p:nvSpPr>
          <p:spPr>
            <a:xfrm>
              <a:off x="3210217" y="4924699"/>
              <a:ext cx="2494843" cy="360000"/>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white"/>
                  </a:solidFill>
                  <a:effectLst/>
                  <a:uLnTx/>
                  <a:uFillTx/>
                  <a:latin typeface="Calibri" panose="020F0502020204030204"/>
                  <a:ea typeface="+mn-ea"/>
                  <a:cs typeface="+mn-cs"/>
                </a:rPr>
                <a:t>Beam equations of motion</a:t>
              </a: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Bent Arrow 84">
              <a:extLst>
                <a:ext uri="{FF2B5EF4-FFF2-40B4-BE49-F238E27FC236}">
                  <a16:creationId xmlns:a16="http://schemas.microsoft.com/office/drawing/2014/main" id="{90204C98-8282-793E-F552-B04A72CAFB27}"/>
                </a:ext>
              </a:extLst>
            </p:cNvPr>
            <p:cNvSpPr/>
            <p:nvPr/>
          </p:nvSpPr>
          <p:spPr>
            <a:xfrm rot="16200000">
              <a:off x="1818864" y="3962315"/>
              <a:ext cx="1236127"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1CE63ECB-D695-F66E-EE74-6725C742C26C}"/>
                </a:ext>
              </a:extLst>
            </p:cNvPr>
            <p:cNvSpPr txBox="1"/>
            <p:nvPr/>
          </p:nvSpPr>
          <p:spPr>
            <a:xfrm>
              <a:off x="3472298" y="5257196"/>
              <a:ext cx="1545165" cy="492443"/>
            </a:xfrm>
            <a:prstGeom prst="rect">
              <a:avLst/>
            </a:prstGeom>
            <a:noFill/>
          </p:spPr>
          <p:txBody>
            <a:bodyPr wrap="square" rtlCol="0">
              <a:spAutoFit/>
            </a:bodyPr>
            <a:lstStyle>
              <a:defPPr>
                <a:defRPr lang="en-US"/>
              </a:defPPr>
              <a:lvl1pPr algn="ctr">
                <a:defRPr sz="1300" i="1">
                  <a:solidFill>
                    <a:schemeClr val="accent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rPr>
                <a:t>External f</a:t>
              </a:r>
              <a:r>
                <a:rPr kumimoji="0" lang="en-US" sz="1300" b="0" i="1" u="none" strike="noStrike" kern="0" cap="none" spc="0" normalizeH="0" baseline="0" noProof="0" dirty="0" err="1">
                  <a:ln>
                    <a:noFill/>
                  </a:ln>
                  <a:solidFill>
                    <a:srgbClr val="44546A"/>
                  </a:solidFill>
                  <a:effectLst/>
                  <a:uLnTx/>
                  <a:uFillTx/>
                </a:rPr>
                <a:t>orces</a:t>
              </a:r>
              <a:r>
                <a:rPr kumimoji="0" lang="en-US" sz="1300" b="0" i="1" u="none" strike="noStrike" kern="0" cap="none" spc="0" normalizeH="0" baseline="0" noProof="0" dirty="0">
                  <a:ln>
                    <a:noFill/>
                  </a:ln>
                  <a:solidFill>
                    <a:srgbClr val="44546A"/>
                  </a:solidFill>
                  <a:effectLst/>
                  <a:uLnTx/>
                  <a:uFillTx/>
                </a:rPr>
                <a:t> from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44546A"/>
                  </a:solidFill>
                  <a:effectLst/>
                  <a:uLnTx/>
                  <a:uFillTx/>
                </a:rPr>
                <a:t>Magnets</a:t>
              </a:r>
              <a:r>
                <a:rPr lang="en-US" kern="0" dirty="0">
                  <a:solidFill>
                    <a:srgbClr val="44546A"/>
                  </a:solidFill>
                </a:rPr>
                <a:t> &amp;</a:t>
              </a:r>
              <a:r>
                <a:rPr kumimoji="0" lang="en-US" sz="1300" b="0" i="1" u="none" strike="noStrike" kern="0" cap="none" spc="0" normalizeH="0" baseline="0" noProof="0" dirty="0">
                  <a:ln>
                    <a:noFill/>
                  </a:ln>
                  <a:solidFill>
                    <a:srgbClr val="44546A"/>
                  </a:solidFill>
                  <a:effectLst/>
                  <a:uLnTx/>
                  <a:uFillTx/>
                </a:rPr>
                <a:t> RF</a:t>
              </a:r>
            </a:p>
          </p:txBody>
        </p:sp>
        <p:sp>
          <p:nvSpPr>
            <p:cNvPr id="87" name="Bent Arrow 86">
              <a:extLst>
                <a:ext uri="{FF2B5EF4-FFF2-40B4-BE49-F238E27FC236}">
                  <a16:creationId xmlns:a16="http://schemas.microsoft.com/office/drawing/2014/main" id="{D6E7C8DA-9649-6163-4178-425FBDF8E86A}"/>
                </a:ext>
              </a:extLst>
            </p:cNvPr>
            <p:cNvSpPr/>
            <p:nvPr/>
          </p:nvSpPr>
          <p:spPr>
            <a:xfrm rot="16200000" flipV="1">
              <a:off x="4942004" y="5171466"/>
              <a:ext cx="287289" cy="601025"/>
            </a:xfrm>
            <a:prstGeom prst="bentArrow">
              <a:avLst>
                <a:gd name="adj1" fmla="val 30737"/>
                <a:gd name="adj2" fmla="val 25000"/>
                <a:gd name="adj3" fmla="val 43756"/>
                <a:gd name="adj4" fmla="val 38004"/>
              </a:avLst>
            </a:prstGeom>
            <a:solidFill>
              <a:srgbClr val="4472C4"/>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Bent Arrow 87">
              <a:extLst>
                <a:ext uri="{FF2B5EF4-FFF2-40B4-BE49-F238E27FC236}">
                  <a16:creationId xmlns:a16="http://schemas.microsoft.com/office/drawing/2014/main" id="{D8DD4389-5EBA-DA6F-0936-77EF2B9EED19}"/>
                </a:ext>
              </a:extLst>
            </p:cNvPr>
            <p:cNvSpPr/>
            <p:nvPr/>
          </p:nvSpPr>
          <p:spPr>
            <a:xfrm rot="10800000">
              <a:off x="5784083" y="4035690"/>
              <a:ext cx="4052710" cy="1286935"/>
            </a:xfrm>
            <a:prstGeom prst="bentArrow">
              <a:avLst>
                <a:gd name="adj1" fmla="val 12849"/>
                <a:gd name="adj2" fmla="val 15868"/>
                <a:gd name="adj3" fmla="val 18608"/>
                <a:gd name="adj4" fmla="val 43750"/>
              </a:avLst>
            </a:prstGeom>
            <a:solidFill>
              <a:srgbClr val="4472C4">
                <a:lumMod val="20000"/>
                <a:lumOff val="80000"/>
              </a:srgbClr>
            </a:solidFill>
            <a:ln w="63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Down Arrow 88">
              <a:extLst>
                <a:ext uri="{FF2B5EF4-FFF2-40B4-BE49-F238E27FC236}">
                  <a16:creationId xmlns:a16="http://schemas.microsoft.com/office/drawing/2014/main" id="{2C565854-1384-1FCC-6572-FBE944965A46}"/>
                </a:ext>
              </a:extLst>
            </p:cNvPr>
            <p:cNvSpPr/>
            <p:nvPr/>
          </p:nvSpPr>
          <p:spPr>
            <a:xfrm>
              <a:off x="5159163" y="3889709"/>
              <a:ext cx="299158" cy="965198"/>
            </a:xfrm>
            <a:prstGeom prst="downArrow">
              <a:avLst/>
            </a:prstGeom>
            <a:solidFill>
              <a:srgbClr val="4472C4">
                <a:lumMod val="20000"/>
                <a:lumOff val="80000"/>
              </a:srgbClr>
            </a:solid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U-Turn Arrow 5">
            <a:extLst>
              <a:ext uri="{FF2B5EF4-FFF2-40B4-BE49-F238E27FC236}">
                <a16:creationId xmlns:a16="http://schemas.microsoft.com/office/drawing/2014/main" id="{21234340-A342-E08C-4FAD-01F939597B7E}"/>
              </a:ext>
            </a:extLst>
          </p:cNvPr>
          <p:cNvSpPr/>
          <p:nvPr/>
        </p:nvSpPr>
        <p:spPr>
          <a:xfrm flipH="1" flipV="1">
            <a:off x="7459579" y="4618413"/>
            <a:ext cx="2292300" cy="338666"/>
          </a:xfrm>
          <a:prstGeom prst="uturnArrow">
            <a:avLst>
              <a:gd name="adj1" fmla="val 25000"/>
              <a:gd name="adj2" fmla="val 25000"/>
              <a:gd name="adj3" fmla="val 25000"/>
              <a:gd name="adj4" fmla="val 43750"/>
              <a:gd name="adj5" fmla="val 100000"/>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a:extLst>
              <a:ext uri="{FF2B5EF4-FFF2-40B4-BE49-F238E27FC236}">
                <a16:creationId xmlns:a16="http://schemas.microsoft.com/office/drawing/2014/main" id="{0736ADF6-0C26-E312-0D05-9EFD38305B43}"/>
              </a:ext>
            </a:extLst>
          </p:cNvPr>
          <p:cNvSpPr/>
          <p:nvPr/>
        </p:nvSpPr>
        <p:spPr>
          <a:xfrm flipV="1">
            <a:off x="6458343" y="4606002"/>
            <a:ext cx="349955" cy="194798"/>
          </a:xfrm>
          <a:prstGeom prst="downArrow">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4C236C1-420C-0B22-6415-343288BD2A45}"/>
              </a:ext>
            </a:extLst>
          </p:cNvPr>
          <p:cNvSpPr txBox="1"/>
          <p:nvPr/>
        </p:nvSpPr>
        <p:spPr>
          <a:xfrm>
            <a:off x="6025184" y="4759864"/>
            <a:ext cx="1202573" cy="2923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solidFill>
                  <a:srgbClr val="70AD47"/>
                </a:solidFill>
                <a:effectLst/>
                <a:uLnTx/>
                <a:uFillTx/>
              </a:rPr>
              <a:t>External</a:t>
            </a:r>
            <a:r>
              <a:rPr kumimoji="0" lang="en-US" sz="1300" b="0" i="1" u="none" strike="noStrike" kern="0" cap="none" spc="0" normalizeH="0" noProof="0" dirty="0">
                <a:ln>
                  <a:noFill/>
                </a:ln>
                <a:solidFill>
                  <a:srgbClr val="70AD47"/>
                </a:solidFill>
                <a:effectLst/>
                <a:uLnTx/>
                <a:uFillTx/>
              </a:rPr>
              <a:t> B field</a:t>
            </a:r>
            <a:endParaRPr kumimoji="0" lang="en-US" sz="1300" b="0" i="1" u="none" strike="noStrike" kern="0" cap="none" spc="0" normalizeH="0" baseline="0" noProof="0" dirty="0">
              <a:ln>
                <a:noFill/>
              </a:ln>
              <a:solidFill>
                <a:srgbClr val="70AD47"/>
              </a:solidFill>
              <a:effectLst/>
              <a:uLnTx/>
              <a:uFillTx/>
            </a:endParaRPr>
          </a:p>
        </p:txBody>
      </p:sp>
    </p:spTree>
    <p:extLst>
      <p:ext uri="{BB962C8B-B14F-4D97-AF65-F5344CB8AC3E}">
        <p14:creationId xmlns:p14="http://schemas.microsoft.com/office/powerpoint/2010/main" val="138684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E00C-3511-EF01-704B-BC985DB67B58}"/>
              </a:ext>
            </a:extLst>
          </p:cNvPr>
          <p:cNvSpPr>
            <a:spLocks noGrp="1"/>
          </p:cNvSpPr>
          <p:nvPr>
            <p:ph type="title"/>
          </p:nvPr>
        </p:nvSpPr>
        <p:spPr/>
        <p:txBody>
          <a:bodyPr/>
          <a:lstStyle/>
          <a:p>
            <a:r>
              <a:rPr lang="en-US" dirty="0"/>
              <a:t>Modeling of electron cloud effects</a:t>
            </a:r>
          </a:p>
        </p:txBody>
      </p:sp>
      <p:sp>
        <p:nvSpPr>
          <p:cNvPr id="4" name="Date Placeholder 3">
            <a:extLst>
              <a:ext uri="{FF2B5EF4-FFF2-40B4-BE49-F238E27FC236}">
                <a16:creationId xmlns:a16="http://schemas.microsoft.com/office/drawing/2014/main" id="{174A7818-8ACA-CE1C-9874-5C98E287F2F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AE5EF88-6A9C-2828-5D98-FAAD12B0C32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F3ADA1E-81DE-02B7-B7E6-E3D9AC1E707F}"/>
              </a:ext>
            </a:extLst>
          </p:cNvPr>
          <p:cNvSpPr>
            <a:spLocks noGrp="1"/>
          </p:cNvSpPr>
          <p:nvPr>
            <p:ph type="sldNum" sz="quarter" idx="12"/>
          </p:nvPr>
        </p:nvSpPr>
        <p:spPr/>
        <p:txBody>
          <a:bodyPr/>
          <a:lstStyle/>
          <a:p>
            <a:fld id="{43DF83E8-ABC0-E64E-832A-EEAEB9D1F06F}" type="slidenum">
              <a:rPr lang="en-US" smtClean="0"/>
              <a:t>39</a:t>
            </a:fld>
            <a:endParaRPr lang="en-US"/>
          </a:p>
        </p:txBody>
      </p:sp>
      <p:pic>
        <p:nvPicPr>
          <p:cNvPr id="32" name="Picture 30">
            <a:extLst>
              <a:ext uri="{FF2B5EF4-FFF2-40B4-BE49-F238E27FC236}">
                <a16:creationId xmlns:a16="http://schemas.microsoft.com/office/drawing/2014/main" id="{2CA504F9-CC2B-5DFB-A689-AFFB1B996269}"/>
              </a:ext>
            </a:extLst>
          </p:cNvPr>
          <p:cNvPicPr>
            <a:picLocks noChangeAspect="1"/>
          </p:cNvPicPr>
          <p:nvPr/>
        </p:nvPicPr>
        <p:blipFill>
          <a:blip r:embed="rId2"/>
          <a:srcRect/>
          <a:stretch>
            <a:fillRect/>
          </a:stretch>
        </p:blipFill>
        <p:spPr bwMode="auto">
          <a:xfrm>
            <a:off x="4709031" y="1253851"/>
            <a:ext cx="6833874" cy="3269549"/>
          </a:xfrm>
          <a:prstGeom prst="rect">
            <a:avLst/>
          </a:prstGeom>
          <a:noFill/>
          <a:ln w="9525">
            <a:noFill/>
            <a:miter lim="800000"/>
            <a:headEnd/>
            <a:tailEnd/>
          </a:ln>
        </p:spPr>
      </p:pic>
      <p:grpSp>
        <p:nvGrpSpPr>
          <p:cNvPr id="57" name="Group 56">
            <a:extLst>
              <a:ext uri="{FF2B5EF4-FFF2-40B4-BE49-F238E27FC236}">
                <a16:creationId xmlns:a16="http://schemas.microsoft.com/office/drawing/2014/main" id="{8C2E55F6-88E4-AD90-066F-4DB9E32D1322}"/>
              </a:ext>
            </a:extLst>
          </p:cNvPr>
          <p:cNvGrpSpPr/>
          <p:nvPr/>
        </p:nvGrpSpPr>
        <p:grpSpPr>
          <a:xfrm>
            <a:off x="237512" y="3951265"/>
            <a:ext cx="5565913" cy="1798896"/>
            <a:chOff x="1826459" y="4922579"/>
            <a:chExt cx="5565913" cy="1798896"/>
          </a:xfrm>
        </p:grpSpPr>
        <p:sp>
          <p:nvSpPr>
            <p:cNvPr id="31" name="Trapezoid 55">
              <a:extLst>
                <a:ext uri="{FF2B5EF4-FFF2-40B4-BE49-F238E27FC236}">
                  <a16:creationId xmlns:a16="http://schemas.microsoft.com/office/drawing/2014/main" id="{9FA6BC25-A9A8-B67E-A5CA-0D32796D27CF}"/>
                </a:ext>
              </a:extLst>
            </p:cNvPr>
            <p:cNvSpPr/>
            <p:nvPr/>
          </p:nvSpPr>
          <p:spPr>
            <a:xfrm>
              <a:off x="1826459" y="4922579"/>
              <a:ext cx="5565913" cy="1798896"/>
            </a:xfrm>
            <a:prstGeom prst="trapezoid">
              <a:avLst>
                <a:gd name="adj" fmla="val 35078"/>
              </a:avLst>
            </a:prstGeom>
            <a:gradFill flip="none" rotWithShape="1">
              <a:gsLst>
                <a:gs pos="0">
                  <a:srgbClr val="4F81BD">
                    <a:tint val="100000"/>
                    <a:shade val="100000"/>
                    <a:satMod val="130000"/>
                    <a:alpha val="8000"/>
                  </a:srgbClr>
                </a:gs>
                <a:gs pos="100000">
                  <a:srgbClr val="4F81BD">
                    <a:tint val="50000"/>
                    <a:shade val="100000"/>
                    <a:satMod val="350000"/>
                    <a:alpha val="8000"/>
                  </a:srgbClr>
                </a:gs>
              </a:gsLst>
              <a:lin ang="16200000" scaled="0"/>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5A35C82F-9BC6-6CD2-AFCB-17551257C2CB}"/>
                </a:ext>
              </a:extLst>
            </p:cNvPr>
            <p:cNvSpPr/>
            <p:nvPr/>
          </p:nvSpPr>
          <p:spPr>
            <a:xfrm>
              <a:off x="3102756" y="6218070"/>
              <a:ext cx="685800" cy="152400"/>
            </a:xfrm>
            <a:prstGeom prst="ellipse">
              <a:avLst/>
            </a:prstGeom>
            <a:solidFill>
              <a:srgbClr val="3366FF"/>
            </a:solidFill>
            <a:ln w="9525" cap="flat" cmpd="sng" algn="ctr">
              <a:solidFill>
                <a:srgbClr val="0000FF"/>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ADBD4900-2D2E-0458-0D59-8110C5CDCDAB}"/>
                </a:ext>
              </a:extLst>
            </p:cNvPr>
            <p:cNvSpPr/>
            <p:nvPr/>
          </p:nvSpPr>
          <p:spPr>
            <a:xfrm>
              <a:off x="3940956" y="6218070"/>
              <a:ext cx="685800" cy="152400"/>
            </a:xfrm>
            <a:prstGeom prst="ellipse">
              <a:avLst/>
            </a:prstGeom>
            <a:solidFill>
              <a:srgbClr val="3366FF"/>
            </a:solidFill>
            <a:ln w="9525" cap="flat" cmpd="sng" algn="ctr">
              <a:solidFill>
                <a:srgbClr val="0000FF"/>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974A8067-27A2-C42C-8461-92D5A364CD03}"/>
                </a:ext>
              </a:extLst>
            </p:cNvPr>
            <p:cNvCxnSpPr/>
            <p:nvPr/>
          </p:nvCxnSpPr>
          <p:spPr>
            <a:xfrm>
              <a:off x="4738295" y="6303105"/>
              <a:ext cx="1295400" cy="1588"/>
            </a:xfrm>
            <a:prstGeom prst="line">
              <a:avLst/>
            </a:prstGeom>
            <a:noFill/>
            <a:ln w="25400" cap="flat" cmpd="sng" algn="ctr">
              <a:solidFill>
                <a:srgbClr val="3366FF"/>
              </a:solidFill>
              <a:prstDash val="dot"/>
              <a:round/>
              <a:headEnd type="none" w="med" len="med"/>
              <a:tailEnd type="none" w="med" len="med"/>
            </a:ln>
            <a:effectLst/>
          </p:spPr>
        </p:cxnSp>
        <p:sp>
          <p:nvSpPr>
            <p:cNvPr id="37" name="Oval 36">
              <a:extLst>
                <a:ext uri="{FF2B5EF4-FFF2-40B4-BE49-F238E27FC236}">
                  <a16:creationId xmlns:a16="http://schemas.microsoft.com/office/drawing/2014/main" id="{D9C26EA2-EC54-6C73-3D17-6ECD58913895}"/>
                </a:ext>
              </a:extLst>
            </p:cNvPr>
            <p:cNvSpPr/>
            <p:nvPr/>
          </p:nvSpPr>
          <p:spPr>
            <a:xfrm>
              <a:off x="6226956" y="6228493"/>
              <a:ext cx="685800" cy="152400"/>
            </a:xfrm>
            <a:prstGeom prst="ellipse">
              <a:avLst/>
            </a:prstGeom>
            <a:solidFill>
              <a:srgbClr val="3366FF"/>
            </a:solidFill>
            <a:ln w="9525" cap="flat" cmpd="sng" algn="ctr">
              <a:solidFill>
                <a:srgbClr val="0000FF"/>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73C0F23D-40EF-34FA-EA6C-6B91C00E976E}"/>
                </a:ext>
              </a:extLst>
            </p:cNvPr>
            <p:cNvCxnSpPr/>
            <p:nvPr/>
          </p:nvCxnSpPr>
          <p:spPr>
            <a:xfrm>
              <a:off x="2264556" y="6557105"/>
              <a:ext cx="4713138" cy="1588"/>
            </a:xfrm>
            <a:prstGeom prst="line">
              <a:avLst/>
            </a:prstGeom>
            <a:noFill/>
            <a:ln w="25400" cap="flat" cmpd="sng" algn="ctr">
              <a:solidFill>
                <a:srgbClr val="7F7F7F"/>
              </a:solidFill>
              <a:prstDash val="solid"/>
            </a:ln>
            <a:effectLst/>
          </p:spPr>
        </p:cxnSp>
        <p:cxnSp>
          <p:nvCxnSpPr>
            <p:cNvPr id="39" name="Straight Connector 38">
              <a:extLst>
                <a:ext uri="{FF2B5EF4-FFF2-40B4-BE49-F238E27FC236}">
                  <a16:creationId xmlns:a16="http://schemas.microsoft.com/office/drawing/2014/main" id="{5EA795C9-CB94-9718-4D94-EC1A78A41CC2}"/>
                </a:ext>
              </a:extLst>
            </p:cNvPr>
            <p:cNvCxnSpPr/>
            <p:nvPr/>
          </p:nvCxnSpPr>
          <p:spPr>
            <a:xfrm>
              <a:off x="2270187" y="6053038"/>
              <a:ext cx="4642569" cy="1588"/>
            </a:xfrm>
            <a:prstGeom prst="line">
              <a:avLst/>
            </a:prstGeom>
            <a:noFill/>
            <a:ln w="25400" cap="flat" cmpd="sng" algn="ctr">
              <a:solidFill>
                <a:srgbClr val="7F7F7F"/>
              </a:solidFill>
              <a:prstDash val="solid"/>
            </a:ln>
            <a:effectLst/>
          </p:spPr>
        </p:cxnSp>
        <p:cxnSp>
          <p:nvCxnSpPr>
            <p:cNvPr id="40" name="Straight Connector 39">
              <a:extLst>
                <a:ext uri="{FF2B5EF4-FFF2-40B4-BE49-F238E27FC236}">
                  <a16:creationId xmlns:a16="http://schemas.microsoft.com/office/drawing/2014/main" id="{980F7A65-C9A6-B8EA-50FC-24F4B60EE1A4}"/>
                </a:ext>
              </a:extLst>
            </p:cNvPr>
            <p:cNvCxnSpPr/>
            <p:nvPr/>
          </p:nvCxnSpPr>
          <p:spPr>
            <a:xfrm rot="5400000">
              <a:off x="4153217" y="6305469"/>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1" name="Straight Connector 40">
              <a:extLst>
                <a:ext uri="{FF2B5EF4-FFF2-40B4-BE49-F238E27FC236}">
                  <a16:creationId xmlns:a16="http://schemas.microsoft.com/office/drawing/2014/main" id="{6C9E3AA4-FEF4-5979-D6ED-CBCC671AA132}"/>
                </a:ext>
              </a:extLst>
            </p:cNvPr>
            <p:cNvCxnSpPr/>
            <p:nvPr/>
          </p:nvCxnSpPr>
          <p:spPr>
            <a:xfrm rot="5400000">
              <a:off x="4304027" y="6306264"/>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2" name="Straight Connector 41">
              <a:extLst>
                <a:ext uri="{FF2B5EF4-FFF2-40B4-BE49-F238E27FC236}">
                  <a16:creationId xmlns:a16="http://schemas.microsoft.com/office/drawing/2014/main" id="{FEB4C38D-1E2F-1B6B-059F-DB7820FC2D39}"/>
                </a:ext>
              </a:extLst>
            </p:cNvPr>
            <p:cNvCxnSpPr/>
            <p:nvPr/>
          </p:nvCxnSpPr>
          <p:spPr>
            <a:xfrm rot="5400000">
              <a:off x="4013222" y="6302311"/>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3" name="Straight Connector 42">
              <a:extLst>
                <a:ext uri="{FF2B5EF4-FFF2-40B4-BE49-F238E27FC236}">
                  <a16:creationId xmlns:a16="http://schemas.microsoft.com/office/drawing/2014/main" id="{8DA4F724-F327-5DBA-5091-36A0A7A6CFE7}"/>
                </a:ext>
              </a:extLst>
            </p:cNvPr>
            <p:cNvCxnSpPr/>
            <p:nvPr/>
          </p:nvCxnSpPr>
          <p:spPr>
            <a:xfrm rot="5400000">
              <a:off x="3860822" y="6306265"/>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9049B072-62A4-0734-044A-DCD00342EB7A}"/>
                </a:ext>
              </a:extLst>
            </p:cNvPr>
            <p:cNvCxnSpPr/>
            <p:nvPr/>
          </p:nvCxnSpPr>
          <p:spPr>
            <a:xfrm rot="5400000">
              <a:off x="3268274" y="6329823"/>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5" name="Straight Connector 44">
              <a:extLst>
                <a:ext uri="{FF2B5EF4-FFF2-40B4-BE49-F238E27FC236}">
                  <a16:creationId xmlns:a16="http://schemas.microsoft.com/office/drawing/2014/main" id="{C6861BE3-3022-60DF-3351-8E2C1FA9C871}"/>
                </a:ext>
              </a:extLst>
            </p:cNvPr>
            <p:cNvCxnSpPr/>
            <p:nvPr/>
          </p:nvCxnSpPr>
          <p:spPr>
            <a:xfrm rot="5400000">
              <a:off x="3419084" y="6330618"/>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6" name="Straight Connector 45">
              <a:extLst>
                <a:ext uri="{FF2B5EF4-FFF2-40B4-BE49-F238E27FC236}">
                  <a16:creationId xmlns:a16="http://schemas.microsoft.com/office/drawing/2014/main" id="{35ADB001-899D-FEC0-38A4-C140A5991C13}"/>
                </a:ext>
              </a:extLst>
            </p:cNvPr>
            <p:cNvCxnSpPr/>
            <p:nvPr/>
          </p:nvCxnSpPr>
          <p:spPr>
            <a:xfrm rot="5400000">
              <a:off x="3128279" y="6326665"/>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7" name="Straight Connector 46">
              <a:extLst>
                <a:ext uri="{FF2B5EF4-FFF2-40B4-BE49-F238E27FC236}">
                  <a16:creationId xmlns:a16="http://schemas.microsoft.com/office/drawing/2014/main" id="{4B02A136-4F73-703B-E14C-EE798991ACA0}"/>
                </a:ext>
              </a:extLst>
            </p:cNvPr>
            <p:cNvCxnSpPr/>
            <p:nvPr/>
          </p:nvCxnSpPr>
          <p:spPr>
            <a:xfrm rot="5400000">
              <a:off x="2975879" y="6330619"/>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8" name="Straight Connector 47">
              <a:extLst>
                <a:ext uri="{FF2B5EF4-FFF2-40B4-BE49-F238E27FC236}">
                  <a16:creationId xmlns:a16="http://schemas.microsoft.com/office/drawing/2014/main" id="{B92EAC5D-3FB1-4CF9-EBA3-455FBB3DE3AE}"/>
                </a:ext>
              </a:extLst>
            </p:cNvPr>
            <p:cNvCxnSpPr/>
            <p:nvPr/>
          </p:nvCxnSpPr>
          <p:spPr>
            <a:xfrm rot="5400000">
              <a:off x="6375423" y="6308627"/>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49" name="Straight Connector 48">
              <a:extLst>
                <a:ext uri="{FF2B5EF4-FFF2-40B4-BE49-F238E27FC236}">
                  <a16:creationId xmlns:a16="http://schemas.microsoft.com/office/drawing/2014/main" id="{7CFD103E-5E0E-99FB-E8C8-9E759224CA67}"/>
                </a:ext>
              </a:extLst>
            </p:cNvPr>
            <p:cNvCxnSpPr/>
            <p:nvPr/>
          </p:nvCxnSpPr>
          <p:spPr>
            <a:xfrm rot="5400000">
              <a:off x="6526233" y="6309422"/>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50" name="Straight Connector 49">
              <a:extLst>
                <a:ext uri="{FF2B5EF4-FFF2-40B4-BE49-F238E27FC236}">
                  <a16:creationId xmlns:a16="http://schemas.microsoft.com/office/drawing/2014/main" id="{75AD94EA-5285-DD93-3D45-2D5C5CE3B847}"/>
                </a:ext>
              </a:extLst>
            </p:cNvPr>
            <p:cNvCxnSpPr/>
            <p:nvPr/>
          </p:nvCxnSpPr>
          <p:spPr>
            <a:xfrm rot="5400000">
              <a:off x="6235428" y="6305469"/>
              <a:ext cx="504864" cy="1589"/>
            </a:xfrm>
            <a:prstGeom prst="line">
              <a:avLst/>
            </a:prstGeom>
            <a:noFill/>
            <a:ln w="19050" cap="flat" cmpd="sng" algn="ctr">
              <a:solidFill>
                <a:sysClr val="windowText" lastClr="000000"/>
              </a:solidFill>
              <a:prstDash val="dash"/>
              <a:round/>
              <a:headEnd type="none" w="med" len="med"/>
              <a:tailEnd type="none" w="med" len="med"/>
            </a:ln>
            <a:effectLst/>
          </p:spPr>
        </p:cxnSp>
        <p:cxnSp>
          <p:nvCxnSpPr>
            <p:cNvPr id="51" name="Straight Connector 50">
              <a:extLst>
                <a:ext uri="{FF2B5EF4-FFF2-40B4-BE49-F238E27FC236}">
                  <a16:creationId xmlns:a16="http://schemas.microsoft.com/office/drawing/2014/main" id="{FD117E0E-39B1-CEC5-4D01-125FE67A35CB}"/>
                </a:ext>
              </a:extLst>
            </p:cNvPr>
            <p:cNvCxnSpPr/>
            <p:nvPr/>
          </p:nvCxnSpPr>
          <p:spPr>
            <a:xfrm rot="5400000">
              <a:off x="6083028" y="6309423"/>
              <a:ext cx="504864" cy="1589"/>
            </a:xfrm>
            <a:prstGeom prst="line">
              <a:avLst/>
            </a:prstGeom>
            <a:noFill/>
            <a:ln w="19050" cap="flat" cmpd="sng" algn="ctr">
              <a:solidFill>
                <a:sysClr val="windowText" lastClr="000000"/>
              </a:solidFill>
              <a:prstDash val="dash"/>
              <a:round/>
              <a:headEnd type="none" w="med" len="med"/>
              <a:tailEnd type="none" w="med" len="med"/>
            </a:ln>
            <a:effectLst/>
          </p:spPr>
        </p:cxnSp>
        <p:pic>
          <p:nvPicPr>
            <p:cNvPr id="53" name="Picture 52" descr="bup-50top-s24.pdf">
              <a:extLst>
                <a:ext uri="{FF2B5EF4-FFF2-40B4-BE49-F238E27FC236}">
                  <a16:creationId xmlns:a16="http://schemas.microsoft.com/office/drawing/2014/main" id="{AE47ABFD-ED50-7D96-47ED-6D2F67E922CF}"/>
                </a:ext>
              </a:extLst>
            </p:cNvPr>
            <p:cNvPicPr>
              <a:picLocks/>
            </p:cNvPicPr>
            <p:nvPr/>
          </p:nvPicPr>
          <mc:AlternateContent xmlns:mc="http://schemas.openxmlformats.org/markup-compatibility/2006">
            <mc:Choice xmlns:ma="http://schemas.microsoft.com/office/mac/drawingml/2008/main" xmlns:mv="urn:schemas-microsoft-com:mac:vml" xmlns="" Requires="ma">
              <p:blipFill>
                <a:blip r:embed="rId5"/>
                <a:srcRect l="25770" t="41686" r="9306" b="25938"/>
                <a:stretch>
                  <a:fillRect/>
                </a:stretch>
              </p:blipFill>
            </mc:Choice>
            <mc:Fallback>
              <p:blipFill>
                <a:blip r:embed="rId6"/>
                <a:srcRect l="25770" t="41686" r="9306" b="25938"/>
                <a:stretch>
                  <a:fillRect/>
                </a:stretch>
              </p:blipFill>
            </mc:Fallback>
          </mc:AlternateContent>
          <p:spPr>
            <a:xfrm flipH="1">
              <a:off x="1826460" y="4927796"/>
              <a:ext cx="4953000" cy="1038354"/>
            </a:xfrm>
            <a:prstGeom prst="rect">
              <a:avLst/>
            </a:prstGeom>
          </p:spPr>
        </p:pic>
      </p:grpSp>
      <p:sp>
        <p:nvSpPr>
          <p:cNvPr id="54" name="TextBox 53">
            <a:extLst>
              <a:ext uri="{FF2B5EF4-FFF2-40B4-BE49-F238E27FC236}">
                <a16:creationId xmlns:a16="http://schemas.microsoft.com/office/drawing/2014/main" id="{36C4FC03-1D6F-6C58-F2AB-342712E384AE}"/>
              </a:ext>
            </a:extLst>
          </p:cNvPr>
          <p:cNvSpPr txBox="1"/>
          <p:nvPr/>
        </p:nvSpPr>
        <p:spPr>
          <a:xfrm>
            <a:off x="7580836" y="4315924"/>
            <a:ext cx="3772964" cy="1708160"/>
          </a:xfrm>
          <a:prstGeom prst="rect">
            <a:avLst/>
          </a:prstGeom>
          <a:solidFill>
            <a:srgbClr val="9BBB59">
              <a:lumMod val="60000"/>
              <a:lumOff val="40000"/>
            </a:srgbClr>
          </a:solidFill>
        </p:spPr>
        <p:txBody>
          <a:bodyPr wrap="square" rtlCol="0">
            <a:spAutoFit/>
          </a:bodyPr>
          <a:lstStyle/>
          <a:p>
            <a:pPr marL="360000" marR="0" lvl="0" indent="-270000" defTabSz="457200" eaLnBrk="1" fontAlgn="auto" latinLnBrk="0" hangingPunct="1">
              <a:lnSpc>
                <a:spcPct val="100000"/>
              </a:lnSpc>
              <a:spcBef>
                <a:spcPts val="0"/>
              </a:spcBef>
              <a:spcAft>
                <a:spcPts val="0"/>
              </a:spcAft>
              <a:buClrTx/>
              <a:buSzTx/>
              <a:buFont typeface="Lucida Grande"/>
              <a:buChar char="→"/>
              <a:tabLst/>
              <a:defRPr/>
            </a:pPr>
            <a:r>
              <a:rPr kumimoji="0" lang="en-US" sz="1500" b="0" i="0" u="none" strike="noStrike" kern="0" cap="none" spc="0" normalizeH="0" baseline="0" noProof="0" dirty="0">
                <a:ln>
                  <a:noFill/>
                </a:ln>
                <a:solidFill>
                  <a:prstClr val="black"/>
                </a:solidFill>
                <a:effectLst/>
                <a:uLnTx/>
                <a:uFillTx/>
              </a:rPr>
              <a:t>Self-consistent build up electron cloud at each kick point</a:t>
            </a:r>
          </a:p>
          <a:p>
            <a:pPr marL="360000" marR="0" lvl="0" indent="-270000" defTabSz="457200" eaLnBrk="1" fontAlgn="auto" latinLnBrk="0" hangingPunct="1">
              <a:lnSpc>
                <a:spcPct val="100000"/>
              </a:lnSpc>
              <a:spcBef>
                <a:spcPts val="0"/>
              </a:spcBef>
              <a:spcAft>
                <a:spcPts val="0"/>
              </a:spcAft>
              <a:buClrTx/>
              <a:buSzTx/>
              <a:buFont typeface="Lucida Grande"/>
              <a:buChar char="→"/>
              <a:tabLst/>
              <a:defRPr/>
            </a:pPr>
            <a:r>
              <a:rPr lang="en-US" sz="1500" kern="0" dirty="0">
                <a:solidFill>
                  <a:prstClr val="black"/>
                </a:solidFill>
              </a:rPr>
              <a:t>Every bunch interacting with the forming electron cloud</a:t>
            </a:r>
            <a:endParaRPr kumimoji="0" lang="en-US" sz="1500" b="0" i="0" u="none" strike="noStrike" kern="0" cap="none" spc="0" normalizeH="0" baseline="0" noProof="0" dirty="0">
              <a:ln>
                <a:noFill/>
              </a:ln>
              <a:solidFill>
                <a:prstClr val="black"/>
              </a:solidFill>
              <a:effectLst/>
              <a:uLnTx/>
              <a:uFillTx/>
            </a:endParaRPr>
          </a:p>
          <a:p>
            <a:pPr marL="360000" marR="0" lvl="0" indent="-270000" defTabSz="457200" eaLnBrk="1" fontAlgn="auto" latinLnBrk="0" hangingPunct="1">
              <a:lnSpc>
                <a:spcPct val="100000"/>
              </a:lnSpc>
              <a:spcBef>
                <a:spcPts val="0"/>
              </a:spcBef>
              <a:spcAft>
                <a:spcPts val="0"/>
              </a:spcAft>
              <a:buClrTx/>
              <a:buSzTx/>
              <a:buFont typeface="Lucida Grande"/>
              <a:buChar char="→"/>
              <a:tabLst/>
              <a:defRPr/>
            </a:pPr>
            <a:r>
              <a:rPr kumimoji="0" lang="en-US" sz="1500" b="0" i="0" u="none" strike="noStrike" kern="0" cap="none" spc="0" normalizeH="0" baseline="0" noProof="0" dirty="0">
                <a:ln>
                  <a:noFill/>
                </a:ln>
                <a:solidFill>
                  <a:prstClr val="black"/>
                </a:solidFill>
                <a:effectLst/>
                <a:uLnTx/>
                <a:uFillTx/>
              </a:rPr>
              <a:t>Would require approximately the time of (</a:t>
            </a:r>
            <a:r>
              <a:rPr kumimoji="0" lang="en-US" sz="1500" b="0" i="0" u="none" strike="noStrike" kern="0" cap="none" spc="0" normalizeH="0" baseline="0" noProof="0" dirty="0" err="1">
                <a:ln>
                  <a:noFill/>
                </a:ln>
                <a:solidFill>
                  <a:prstClr val="black"/>
                </a:solidFill>
                <a:effectLst/>
                <a:uLnTx/>
                <a:uFillTx/>
              </a:rPr>
              <a:t>n</a:t>
            </a:r>
            <a:r>
              <a:rPr kumimoji="0" lang="en-US" sz="1500" b="0" i="0" u="none" strike="noStrike" kern="0" cap="none" spc="0" normalizeH="0" baseline="-25000" noProof="0" dirty="0" err="1">
                <a:ln>
                  <a:noFill/>
                </a:ln>
                <a:solidFill>
                  <a:prstClr val="black"/>
                </a:solidFill>
                <a:effectLst/>
                <a:uLnTx/>
                <a:uFillTx/>
              </a:rPr>
              <a:t>turn</a:t>
            </a:r>
            <a:r>
              <a:rPr kumimoji="0" lang="en-US" sz="1500" b="0" i="0" u="none" strike="noStrike" kern="0" cap="none" spc="0" normalizeH="0" baseline="0" noProof="0" dirty="0">
                <a:ln>
                  <a:noFill/>
                </a:ln>
                <a:solidFill>
                  <a:prstClr val="black"/>
                </a:solidFill>
                <a:effectLst/>
                <a:uLnTx/>
                <a:uFillTx/>
              </a:rPr>
              <a:t>*</a:t>
            </a:r>
            <a:r>
              <a:rPr kumimoji="0" lang="en-US" sz="1500" b="0" i="0" u="none" strike="noStrike" kern="0" cap="none" spc="0" normalizeH="0" baseline="0" noProof="0" dirty="0" err="1">
                <a:ln>
                  <a:noFill/>
                </a:ln>
                <a:solidFill>
                  <a:prstClr val="black"/>
                </a:solidFill>
                <a:effectLst/>
                <a:uLnTx/>
                <a:uFillTx/>
              </a:rPr>
              <a:t>n</a:t>
            </a:r>
            <a:r>
              <a:rPr kumimoji="0" lang="en-US" sz="1500" b="0" i="0" u="none" strike="noStrike" kern="0" cap="none" spc="0" normalizeH="0" baseline="-25000" noProof="0" dirty="0" err="1">
                <a:ln>
                  <a:noFill/>
                </a:ln>
                <a:solidFill>
                  <a:prstClr val="black"/>
                </a:solidFill>
                <a:effectLst/>
                <a:uLnTx/>
                <a:uFillTx/>
              </a:rPr>
              <a:t>kick</a:t>
            </a:r>
            <a:r>
              <a:rPr kumimoji="0" lang="en-US" sz="1500" b="0" i="0" u="none" strike="noStrike" kern="0" cap="none" spc="0" normalizeH="0" baseline="0" noProof="0" dirty="0">
                <a:ln>
                  <a:noFill/>
                </a:ln>
                <a:solidFill>
                  <a:prstClr val="black"/>
                </a:solidFill>
                <a:effectLst/>
                <a:uLnTx/>
                <a:uFillTx/>
              </a:rPr>
              <a:t>) ECLOUD simulations plus </a:t>
            </a:r>
            <a:r>
              <a:rPr kumimoji="0" lang="en-US" sz="1500" b="0" i="0" u="none" strike="noStrike" kern="0" cap="none" spc="0" normalizeH="0" baseline="0" noProof="0" dirty="0" err="1">
                <a:ln>
                  <a:noFill/>
                </a:ln>
                <a:solidFill>
                  <a:prstClr val="black"/>
                </a:solidFill>
                <a:effectLst/>
                <a:uLnTx/>
                <a:uFillTx/>
              </a:rPr>
              <a:t>n</a:t>
            </a:r>
            <a:r>
              <a:rPr kumimoji="0" lang="en-US" sz="1500" b="0" i="0" u="none" strike="noStrike" kern="0" cap="none" spc="0" normalizeH="0" baseline="-25000" noProof="0" dirty="0" err="1">
                <a:ln>
                  <a:noFill/>
                </a:ln>
                <a:solidFill>
                  <a:prstClr val="black"/>
                </a:solidFill>
                <a:effectLst/>
                <a:uLnTx/>
                <a:uFillTx/>
              </a:rPr>
              <a:t>bunch</a:t>
            </a:r>
            <a:r>
              <a:rPr kumimoji="0" lang="en-US" sz="1500" b="0" i="0" u="none" strike="noStrike" kern="0" cap="none" spc="0" normalizeH="0" baseline="0" noProof="0" dirty="0">
                <a:ln>
                  <a:noFill/>
                </a:ln>
                <a:solidFill>
                  <a:prstClr val="black"/>
                </a:solidFill>
                <a:effectLst/>
                <a:uLnTx/>
                <a:uFillTx/>
              </a:rPr>
              <a:t> HEADTAIL simulations</a:t>
            </a:r>
          </a:p>
        </p:txBody>
      </p:sp>
      <p:cxnSp>
        <p:nvCxnSpPr>
          <p:cNvPr id="59" name="Straight Connector 58">
            <a:extLst>
              <a:ext uri="{FF2B5EF4-FFF2-40B4-BE49-F238E27FC236}">
                <a16:creationId xmlns:a16="http://schemas.microsoft.com/office/drawing/2014/main" id="{863D9729-95CD-F8A3-0E85-1A1AA3C56CAD}"/>
              </a:ext>
            </a:extLst>
          </p:cNvPr>
          <p:cNvCxnSpPr>
            <a:cxnSpLocks/>
          </p:cNvCxnSpPr>
          <p:nvPr/>
        </p:nvCxnSpPr>
        <p:spPr>
          <a:xfrm flipH="1">
            <a:off x="838200" y="3100388"/>
            <a:ext cx="4669631" cy="8508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4ECFC0-8A10-DD44-F60F-6A71A57A4090}"/>
              </a:ext>
            </a:extLst>
          </p:cNvPr>
          <p:cNvCxnSpPr>
            <a:cxnSpLocks/>
          </p:cNvCxnSpPr>
          <p:nvPr/>
        </p:nvCxnSpPr>
        <p:spPr>
          <a:xfrm flipH="1">
            <a:off x="5188923" y="3100388"/>
            <a:ext cx="318908" cy="850877"/>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E030-8793-2A36-FE0A-B346D3B04B4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8147C5-2FDF-0DE4-40A2-4351538EDE92}"/>
              </a:ext>
            </a:extLst>
          </p:cNvPr>
          <p:cNvSpPr>
            <a:spLocks noGrp="1"/>
          </p:cNvSpPr>
          <p:nvPr>
            <p:ph idx="1"/>
          </p:nvPr>
        </p:nvSpPr>
        <p:spPr/>
        <p:txBody>
          <a:bodyPr/>
          <a:lstStyle/>
          <a:p>
            <a:r>
              <a:rPr lang="en-US" dirty="0"/>
              <a:t>Basics of e-cloud formation and associated effects</a:t>
            </a:r>
          </a:p>
          <a:p>
            <a:r>
              <a:rPr lang="en-US" dirty="0">
                <a:solidFill>
                  <a:schemeClr val="bg1">
                    <a:lumMod val="85000"/>
                  </a:schemeClr>
                </a:solidFill>
              </a:rPr>
              <a:t>Brief history of e-cloud observations in accelerators</a:t>
            </a:r>
          </a:p>
          <a:p>
            <a:r>
              <a:rPr lang="en-US" dirty="0">
                <a:solidFill>
                  <a:schemeClr val="bg1">
                    <a:lumMod val="85000"/>
                  </a:schemeClr>
                </a:solidFill>
              </a:rPr>
              <a:t>Progress in modeling over the years </a:t>
            </a:r>
          </a:p>
          <a:p>
            <a:r>
              <a:rPr lang="en-US" dirty="0">
                <a:solidFill>
                  <a:schemeClr val="bg1">
                    <a:lumMod val="85000"/>
                  </a:schemeClr>
                </a:solidFill>
              </a:rPr>
              <a:t>Limitations from e-cloud: Some lessons learnt after Long Shutdown 2 (LS2)</a:t>
            </a:r>
          </a:p>
          <a:p>
            <a:r>
              <a:rPr lang="en-US" dirty="0">
                <a:solidFill>
                  <a:schemeClr val="bg1">
                    <a:lumMod val="85000"/>
                  </a:schemeClr>
                </a:solidFill>
              </a:rPr>
              <a:t>Conclusions</a:t>
            </a:r>
          </a:p>
          <a:p>
            <a:endParaRPr lang="en-US" dirty="0"/>
          </a:p>
        </p:txBody>
      </p:sp>
      <p:sp>
        <p:nvSpPr>
          <p:cNvPr id="4" name="Date Placeholder 3">
            <a:extLst>
              <a:ext uri="{FF2B5EF4-FFF2-40B4-BE49-F238E27FC236}">
                <a16:creationId xmlns:a16="http://schemas.microsoft.com/office/drawing/2014/main" id="{1A80D52C-5A41-36D4-D99B-4A6536886A6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CD32018-1FC1-D7BB-2242-9DE85FDF05E0}"/>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8EE9E2F-3C1F-F020-BED6-EFEE801E44F8}"/>
              </a:ext>
            </a:extLst>
          </p:cNvPr>
          <p:cNvSpPr>
            <a:spLocks noGrp="1"/>
          </p:cNvSpPr>
          <p:nvPr>
            <p:ph type="sldNum" sz="quarter" idx="12"/>
          </p:nvPr>
        </p:nvSpPr>
        <p:spPr/>
        <p:txBody>
          <a:bodyPr/>
          <a:lstStyle/>
          <a:p>
            <a:fld id="{43DF83E8-ABC0-E64E-832A-EEAEB9D1F06F}" type="slidenum">
              <a:rPr lang="en-US" smtClean="0"/>
              <a:t>4</a:t>
            </a:fld>
            <a:endParaRPr lang="en-US"/>
          </a:p>
        </p:txBody>
      </p:sp>
    </p:spTree>
    <p:extLst>
      <p:ext uri="{BB962C8B-B14F-4D97-AF65-F5344CB8AC3E}">
        <p14:creationId xmlns:p14="http://schemas.microsoft.com/office/powerpoint/2010/main" val="316847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Combined build-up + beam dynamics codes, requiring advanced computing techniques based on parallel computing and running on powerful HPC clusters</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WARP-POSINST</a:t>
            </a:r>
            <a:r>
              <a:rPr lang="de-DE" sz="2400" kern="0" dirty="0">
                <a:ea typeface="ＭＳ Ｐゴシック" pitchFamily="-106" charset="-128"/>
              </a:rPr>
              <a:t> (</a:t>
            </a:r>
            <a:r>
              <a:rPr lang="de-DE" sz="2400" i="1" kern="0" dirty="0">
                <a:ea typeface="ＭＳ Ｐゴシック" pitchFamily="-106" charset="-128"/>
              </a:rPr>
              <a:t>LBNL</a:t>
            </a:r>
            <a:r>
              <a:rPr lang="de-DE" sz="2400" kern="0" dirty="0">
                <a:ea typeface="ＭＳ Ｐゴシック" pitchFamily="-106" charset="-128"/>
              </a:rPr>
              <a:t>, </a:t>
            </a:r>
            <a:r>
              <a:rPr lang="de-DE" sz="2400" kern="0" dirty="0" err="1">
                <a:ea typeface="ＭＳ Ｐゴシック" pitchFamily="-106" charset="-128"/>
              </a:rPr>
              <a:t>Vay</a:t>
            </a:r>
            <a:r>
              <a:rPr lang="de-DE" sz="2400" kern="0" dirty="0">
                <a:ea typeface="ＭＳ Ｐゴシック" pitchFamily="-106" charset="-128"/>
              </a:rPr>
              <a:t>, Furman)</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err="1">
                <a:latin typeface="Capitals" pitchFamily="-106" charset="0"/>
                <a:ea typeface="ＭＳ Ｐゴシック" pitchFamily="-106" charset="-128"/>
              </a:rPr>
              <a:t>PyECLOUD</a:t>
            </a:r>
            <a:r>
              <a:rPr lang="de-DE" sz="2400" kern="0" dirty="0">
                <a:latin typeface="Capitals" pitchFamily="-106" charset="0"/>
                <a:ea typeface="ＭＳ Ｐゴシック" pitchFamily="-106" charset="-128"/>
              </a:rPr>
              <a:t> + </a:t>
            </a:r>
            <a:r>
              <a:rPr lang="de-DE" sz="2400" kern="0" dirty="0" err="1">
                <a:latin typeface="Capitals" pitchFamily="-106" charset="0"/>
                <a:ea typeface="ＭＳ Ｐゴシック" pitchFamily="-106" charset="-128"/>
              </a:rPr>
              <a:t>PyHEADTAIL</a:t>
            </a:r>
            <a:r>
              <a:rPr lang="de-DE" sz="2400" kern="0" dirty="0">
                <a:ea typeface="ＭＳ Ｐゴシック" pitchFamily="-106" charset="-128"/>
              </a:rPr>
              <a:t> (</a:t>
            </a:r>
            <a:r>
              <a:rPr lang="de-DE" sz="2400" i="1" kern="0" dirty="0">
                <a:ea typeface="ＭＳ Ｐゴシック" pitchFamily="-106" charset="-128"/>
              </a:rPr>
              <a:t>CERN</a:t>
            </a:r>
            <a:r>
              <a:rPr lang="de-DE" sz="2400" kern="0" dirty="0">
                <a:ea typeface="ＭＳ Ｐゴシック" pitchFamily="-106" charset="-128"/>
              </a:rPr>
              <a:t>, </a:t>
            </a:r>
            <a:r>
              <a:rPr lang="de-DE" sz="2400" kern="0" dirty="0" err="1">
                <a:ea typeface="ＭＳ Ｐゴシック" pitchFamily="-106" charset="-128"/>
              </a:rPr>
              <a:t>Iadarola</a:t>
            </a:r>
            <a:r>
              <a:rPr lang="de-DE" sz="2400" kern="0" dirty="0">
                <a:ea typeface="ＭＳ Ｐゴシック" pitchFamily="-106" charset="-128"/>
              </a:rPr>
              <a:t>, </a:t>
            </a:r>
            <a:r>
              <a:rPr lang="de-DE" sz="2400" kern="0" dirty="0" err="1">
                <a:ea typeface="ＭＳ Ｐゴシック" pitchFamily="-106" charset="-128"/>
              </a:rPr>
              <a:t>Mether</a:t>
            </a:r>
            <a:r>
              <a:rPr lang="de-DE" sz="2400" kern="0" dirty="0">
                <a:ea typeface="ＭＳ Ｐゴシック" pitchFamily="-106" charset="-128"/>
              </a:rPr>
              <a:t>) </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40</a:t>
            </a:fld>
            <a:endParaRPr lang="en-US"/>
          </a:p>
        </p:txBody>
      </p:sp>
    </p:spTree>
    <p:extLst>
      <p:ext uri="{BB962C8B-B14F-4D97-AF65-F5344CB8AC3E}">
        <p14:creationId xmlns:p14="http://schemas.microsoft.com/office/powerpoint/2010/main" val="573444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Ex</a:t>
            </a:r>
            <a:r>
              <a:rPr lang="en-US" sz="2000" dirty="0"/>
              <a:t>.: </a:t>
            </a:r>
            <a:r>
              <a:rPr lang="de-DE" sz="2400" kern="0" dirty="0">
                <a:latin typeface="Capitals" pitchFamily="-106" charset="0"/>
                <a:ea typeface="ＭＳ Ｐゴシック" pitchFamily="-106" charset="-128"/>
              </a:rPr>
              <a:t>WARP-POSINST</a:t>
            </a:r>
          </a:p>
          <a:p>
            <a:pPr lvl="1"/>
            <a:r>
              <a:rPr lang="de-DE" kern="0" dirty="0">
                <a:ea typeface="ＭＳ Ｐゴシック" pitchFamily="-106" charset="-128"/>
              </a:rPr>
              <a:t> The </a:t>
            </a:r>
            <a:r>
              <a:rPr lang="de-DE" kern="0" dirty="0" err="1">
                <a:ea typeface="ＭＳ Ｐゴシック" pitchFamily="-106" charset="-128"/>
              </a:rPr>
              <a:t>simulation</a:t>
            </a:r>
            <a:r>
              <a:rPr lang="de-DE" kern="0" dirty="0">
                <a:ea typeface="ＭＳ Ｐゴシック" pitchFamily="-106" charset="-128"/>
              </a:rPr>
              <a:t> was </a:t>
            </a:r>
            <a:r>
              <a:rPr lang="de-DE" kern="0" dirty="0" err="1">
                <a:ea typeface="ＭＳ Ｐゴシック" pitchFamily="-106" charset="-128"/>
              </a:rPr>
              <a:t>performed</a:t>
            </a:r>
            <a:r>
              <a:rPr lang="de-DE" kern="0" dirty="0">
                <a:ea typeface="ＭＳ Ｐゴシック" pitchFamily="-106" charset="-128"/>
              </a:rPr>
              <a:t> on a NERSC </a:t>
            </a:r>
            <a:br>
              <a:rPr lang="de-DE" kern="0" dirty="0">
                <a:ea typeface="ＭＳ Ｐゴシック" pitchFamily="-106" charset="-128"/>
              </a:rPr>
            </a:br>
            <a:r>
              <a:rPr lang="de-DE" kern="0" dirty="0">
                <a:ea typeface="ＭＳ Ｐゴシック" pitchFamily="-106" charset="-128"/>
              </a:rPr>
              <a:t>parallel </a:t>
            </a:r>
            <a:r>
              <a:rPr lang="de-DE" kern="0" dirty="0" err="1">
                <a:ea typeface="ＭＳ Ｐゴシック" pitchFamily="-106" charset="-128"/>
              </a:rPr>
              <a:t>supercomputer</a:t>
            </a:r>
            <a:r>
              <a:rPr lang="de-DE" kern="0" dirty="0">
                <a:ea typeface="ＭＳ Ｐゴシック" pitchFamily="-106" charset="-128"/>
              </a:rPr>
              <a:t> </a:t>
            </a:r>
            <a:r>
              <a:rPr lang="de-DE" kern="0" dirty="0" err="1">
                <a:ea typeface="ＭＳ Ｐゴシック" pitchFamily="-106" charset="-128"/>
              </a:rPr>
              <a:t>using</a:t>
            </a:r>
            <a:r>
              <a:rPr lang="de-DE" kern="0" dirty="0">
                <a:ea typeface="ＭＳ Ｐゴシック" pitchFamily="-106" charset="-128"/>
              </a:rPr>
              <a:t> 9600 CPUs</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41</a:t>
            </a:fld>
            <a:endParaRPr lang="en-US"/>
          </a:p>
        </p:txBody>
      </p:sp>
      <p:pic>
        <p:nvPicPr>
          <p:cNvPr id="8" name="Picture 7" descr="Text&#10;&#10;Description automatically generated">
            <a:extLst>
              <a:ext uri="{FF2B5EF4-FFF2-40B4-BE49-F238E27FC236}">
                <a16:creationId xmlns:a16="http://schemas.microsoft.com/office/drawing/2014/main" id="{35004CCA-7A44-9AD3-1695-EAE628125BE5}"/>
              </a:ext>
            </a:extLst>
          </p:cNvPr>
          <p:cNvPicPr>
            <a:picLocks noChangeAspect="1"/>
          </p:cNvPicPr>
          <p:nvPr/>
        </p:nvPicPr>
        <p:blipFill>
          <a:blip r:embed="rId2"/>
          <a:stretch>
            <a:fillRect/>
          </a:stretch>
        </p:blipFill>
        <p:spPr>
          <a:xfrm>
            <a:off x="6345375" y="1518082"/>
            <a:ext cx="5634375" cy="1006474"/>
          </a:xfrm>
          <a:prstGeom prst="rect">
            <a:avLst/>
          </a:prstGeom>
          <a:ln>
            <a:solidFill>
              <a:srgbClr val="44546A"/>
            </a:solidFill>
          </a:ln>
        </p:spPr>
      </p:pic>
      <p:pic>
        <p:nvPicPr>
          <p:cNvPr id="10" name="Picture 9" descr="Chart&#10;&#10;Description automatically generated">
            <a:extLst>
              <a:ext uri="{FF2B5EF4-FFF2-40B4-BE49-F238E27FC236}">
                <a16:creationId xmlns:a16="http://schemas.microsoft.com/office/drawing/2014/main" id="{2617E9F8-AD45-7931-04DD-EB942293FC8D}"/>
              </a:ext>
            </a:extLst>
          </p:cNvPr>
          <p:cNvPicPr>
            <a:picLocks noChangeAspect="1"/>
          </p:cNvPicPr>
          <p:nvPr/>
        </p:nvPicPr>
        <p:blipFill>
          <a:blip r:embed="rId3"/>
          <a:stretch>
            <a:fillRect/>
          </a:stretch>
        </p:blipFill>
        <p:spPr>
          <a:xfrm>
            <a:off x="6993222" y="2958896"/>
            <a:ext cx="3234756" cy="2971292"/>
          </a:xfrm>
          <a:prstGeom prst="rect">
            <a:avLst/>
          </a:prstGeom>
        </p:spPr>
      </p:pic>
      <p:pic>
        <p:nvPicPr>
          <p:cNvPr id="12" name="Picture 11" descr="Chart, histogram&#10;&#10;Description automatically generated">
            <a:extLst>
              <a:ext uri="{FF2B5EF4-FFF2-40B4-BE49-F238E27FC236}">
                <a16:creationId xmlns:a16="http://schemas.microsoft.com/office/drawing/2014/main" id="{918BC283-630D-378E-4882-7474A0A4D9F6}"/>
              </a:ext>
            </a:extLst>
          </p:cNvPr>
          <p:cNvPicPr>
            <a:picLocks noChangeAspect="1"/>
          </p:cNvPicPr>
          <p:nvPr/>
        </p:nvPicPr>
        <p:blipFill>
          <a:blip r:embed="rId4"/>
          <a:stretch>
            <a:fillRect/>
          </a:stretch>
        </p:blipFill>
        <p:spPr>
          <a:xfrm>
            <a:off x="1618905" y="2824607"/>
            <a:ext cx="3924989" cy="2845789"/>
          </a:xfrm>
          <a:prstGeom prst="rect">
            <a:avLst/>
          </a:prstGeom>
        </p:spPr>
      </p:pic>
      <p:cxnSp>
        <p:nvCxnSpPr>
          <p:cNvPr id="14" name="Straight Arrow Connector 13">
            <a:extLst>
              <a:ext uri="{FF2B5EF4-FFF2-40B4-BE49-F238E27FC236}">
                <a16:creationId xmlns:a16="http://schemas.microsoft.com/office/drawing/2014/main" id="{CB94C0B0-2B17-21A3-C9AC-8D06ED3ED4ED}"/>
              </a:ext>
            </a:extLst>
          </p:cNvPr>
          <p:cNvCxnSpPr>
            <a:cxnSpLocks/>
          </p:cNvCxnSpPr>
          <p:nvPr/>
        </p:nvCxnSpPr>
        <p:spPr>
          <a:xfrm>
            <a:off x="2377440" y="5802172"/>
            <a:ext cx="2980944" cy="0"/>
          </a:xfrm>
          <a:prstGeom prst="straightConnector1">
            <a:avLst/>
          </a:prstGeom>
          <a:ln w="1905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055655-47BD-5759-BBE5-C71F69803B76}"/>
              </a:ext>
            </a:extLst>
          </p:cNvPr>
          <p:cNvSpPr txBox="1"/>
          <p:nvPr/>
        </p:nvSpPr>
        <p:spPr>
          <a:xfrm>
            <a:off x="2906196" y="5819839"/>
            <a:ext cx="2633472" cy="369332"/>
          </a:xfrm>
          <a:prstGeom prst="rect">
            <a:avLst/>
          </a:prstGeom>
          <a:noFill/>
        </p:spPr>
        <p:txBody>
          <a:bodyPr wrap="square" rtlCol="0">
            <a:spAutoFit/>
          </a:bodyPr>
          <a:lstStyle/>
          <a:p>
            <a:r>
              <a:rPr lang="en-US" dirty="0"/>
              <a:t>3 SPS trains with 72b</a:t>
            </a:r>
          </a:p>
        </p:txBody>
      </p:sp>
    </p:spTree>
    <p:extLst>
      <p:ext uri="{BB962C8B-B14F-4D97-AF65-F5344CB8AC3E}">
        <p14:creationId xmlns:p14="http://schemas.microsoft.com/office/powerpoint/2010/main" val="1782897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Ex</a:t>
            </a:r>
            <a:r>
              <a:rPr lang="en-US" sz="2000" dirty="0"/>
              <a:t>.: </a:t>
            </a:r>
            <a:r>
              <a:rPr lang="de-DE" sz="2400" kern="0" dirty="0" err="1">
                <a:latin typeface="Capitals" pitchFamily="-106" charset="0"/>
                <a:ea typeface="ＭＳ Ｐゴシック" pitchFamily="-106" charset="-128"/>
              </a:rPr>
              <a:t>PyECLOUD-PyHEADTAIL</a:t>
            </a:r>
            <a:endParaRPr lang="de-DE" sz="2400" kern="0" dirty="0">
              <a:latin typeface="Capitals" pitchFamily="-106" charset="0"/>
              <a:ea typeface="ＭＳ Ｐゴシック" pitchFamily="-106" charset="-128"/>
            </a:endParaRPr>
          </a:p>
          <a:p>
            <a:pPr lvl="1"/>
            <a:r>
              <a:rPr lang="de-DE" kern="0" dirty="0" err="1">
                <a:ea typeface="ＭＳ Ｐゴシック" pitchFamily="-106" charset="-128"/>
              </a:rPr>
              <a:t>Coupled-bunch</a:t>
            </a:r>
            <a:r>
              <a:rPr lang="de-DE" kern="0" dirty="0">
                <a:ea typeface="ＭＳ Ｐゴシック" pitchFamily="-106" charset="-128"/>
              </a:rPr>
              <a:t> </a:t>
            </a:r>
            <a:r>
              <a:rPr lang="de-DE" kern="0" dirty="0" err="1">
                <a:ea typeface="ＭＳ Ｐゴシック" pitchFamily="-106" charset="-128"/>
              </a:rPr>
              <a:t>instability</a:t>
            </a:r>
            <a:r>
              <a:rPr lang="de-DE" kern="0" dirty="0">
                <a:ea typeface="ＭＳ Ｐゴシック" pitchFamily="-106" charset="-128"/>
              </a:rPr>
              <a:t> </a:t>
            </a:r>
            <a:r>
              <a:rPr lang="de-DE" kern="0" dirty="0" err="1">
                <a:ea typeface="ＭＳ Ｐゴシック" pitchFamily="-106" charset="-128"/>
              </a:rPr>
              <a:t>from</a:t>
            </a:r>
            <a:r>
              <a:rPr lang="de-DE" kern="0" dirty="0">
                <a:ea typeface="ＭＳ Ｐゴシック" pitchFamily="-106" charset="-128"/>
              </a:rPr>
              <a:t> </a:t>
            </a:r>
            <a:r>
              <a:rPr lang="de-DE" kern="0" dirty="0" err="1">
                <a:ea typeface="ＭＳ Ｐゴシック" pitchFamily="-106" charset="-128"/>
              </a:rPr>
              <a:t>e-cloud</a:t>
            </a:r>
            <a:r>
              <a:rPr lang="de-DE" kern="0" dirty="0">
                <a:ea typeface="ＭＳ Ｐゴシック" pitchFamily="-106" charset="-128"/>
              </a:rPr>
              <a:t> in LHC </a:t>
            </a:r>
            <a:r>
              <a:rPr lang="de-DE" kern="0" dirty="0" err="1">
                <a:ea typeface="ＭＳ Ｐゴシック" pitchFamily="-106" charset="-128"/>
              </a:rPr>
              <a:t>dipole</a:t>
            </a:r>
            <a:r>
              <a:rPr lang="de-DE" kern="0" dirty="0">
                <a:ea typeface="ＭＳ Ｐゴシック" pitchFamily="-106" charset="-128"/>
              </a:rPr>
              <a:t> on CERN HPC </a:t>
            </a:r>
            <a:r>
              <a:rPr lang="de-DE" kern="0" dirty="0" err="1">
                <a:ea typeface="ＭＳ Ｐゴシック" pitchFamily="-106" charset="-128"/>
              </a:rPr>
              <a:t>cluster</a:t>
            </a:r>
            <a:r>
              <a:rPr lang="de-DE" kern="0" dirty="0">
                <a:ea typeface="ＭＳ Ｐゴシック" pitchFamily="-106" charset="-128"/>
              </a:rPr>
              <a:t> (2019-20)  </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42</a:t>
            </a:fld>
            <a:endParaRPr lang="en-US"/>
          </a:p>
        </p:txBody>
      </p:sp>
      <p:pic>
        <p:nvPicPr>
          <p:cNvPr id="7" name="lhc">
            <a:hlinkClick r:id="" action="ppaction://media"/>
            <a:extLst>
              <a:ext uri="{FF2B5EF4-FFF2-40B4-BE49-F238E27FC236}">
                <a16:creationId xmlns:a16="http://schemas.microsoft.com/office/drawing/2014/main" id="{8478E385-E758-2159-BC4C-8AA9E1CA66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8600" y="2295759"/>
            <a:ext cx="8109879" cy="4054940"/>
          </a:xfrm>
          <a:prstGeom prst="rect">
            <a:avLst/>
          </a:prstGeom>
        </p:spPr>
      </p:pic>
      <p:graphicFrame>
        <p:nvGraphicFramePr>
          <p:cNvPr id="9" name="Table 10">
            <a:extLst>
              <a:ext uri="{FF2B5EF4-FFF2-40B4-BE49-F238E27FC236}">
                <a16:creationId xmlns:a16="http://schemas.microsoft.com/office/drawing/2014/main" id="{18D332E4-1F5C-CFD5-BF71-4D52AA50BEA2}"/>
              </a:ext>
            </a:extLst>
          </p:cNvPr>
          <p:cNvGraphicFramePr>
            <a:graphicFrameLocks noGrp="1"/>
          </p:cNvGraphicFramePr>
          <p:nvPr>
            <p:extLst>
              <p:ext uri="{D42A27DB-BD31-4B8C-83A1-F6EECF244321}">
                <p14:modId xmlns:p14="http://schemas.microsoft.com/office/powerpoint/2010/main" val="2557876730"/>
              </p:ext>
            </p:extLst>
          </p:nvPr>
        </p:nvGraphicFramePr>
        <p:xfrm>
          <a:off x="330200" y="2687320"/>
          <a:ext cx="3251200" cy="3235960"/>
        </p:xfrm>
        <a:graphic>
          <a:graphicData uri="http://schemas.openxmlformats.org/drawingml/2006/table">
            <a:tbl>
              <a:tblPr firstRow="1" bandRow="1">
                <a:tableStyleId>{5C22544A-7EE6-4342-B048-85BDC9FD1C3A}</a:tableStyleId>
              </a:tblPr>
              <a:tblGrid>
                <a:gridCol w="2339848">
                  <a:extLst>
                    <a:ext uri="{9D8B030D-6E8A-4147-A177-3AD203B41FA5}">
                      <a16:colId xmlns:a16="http://schemas.microsoft.com/office/drawing/2014/main" val="1844794485"/>
                    </a:ext>
                  </a:extLst>
                </a:gridCol>
                <a:gridCol w="911352">
                  <a:extLst>
                    <a:ext uri="{9D8B030D-6E8A-4147-A177-3AD203B41FA5}">
                      <a16:colId xmlns:a16="http://schemas.microsoft.com/office/drawing/2014/main" val="3953320159"/>
                    </a:ext>
                  </a:extLst>
                </a:gridCol>
              </a:tblGrid>
              <a:tr h="370840">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2109338350"/>
                  </a:ext>
                </a:extLst>
              </a:tr>
              <a:tr h="370840">
                <a:tc>
                  <a:txBody>
                    <a:bodyPr/>
                    <a:lstStyle/>
                    <a:p>
                      <a:pPr algn="ctr"/>
                      <a:r>
                        <a:rPr lang="en-US" dirty="0"/>
                        <a:t># bunches</a:t>
                      </a:r>
                    </a:p>
                  </a:txBody>
                  <a:tcPr anchor="ctr"/>
                </a:tc>
                <a:tc>
                  <a:txBody>
                    <a:bodyPr/>
                    <a:lstStyle/>
                    <a:p>
                      <a:pPr algn="ctr"/>
                      <a:r>
                        <a:rPr lang="en-US" dirty="0"/>
                        <a:t>144</a:t>
                      </a:r>
                    </a:p>
                  </a:txBody>
                  <a:tcPr anchor="ctr"/>
                </a:tc>
                <a:extLst>
                  <a:ext uri="{0D108BD9-81ED-4DB2-BD59-A6C34878D82A}">
                    <a16:rowId xmlns:a16="http://schemas.microsoft.com/office/drawing/2014/main" val="942054314"/>
                  </a:ext>
                </a:extLst>
              </a:tr>
              <a:tr h="370840">
                <a:tc>
                  <a:txBody>
                    <a:bodyPr/>
                    <a:lstStyle/>
                    <a:p>
                      <a:pPr algn="ctr"/>
                      <a:r>
                        <a:rPr lang="en-US" dirty="0"/>
                        <a:t># interactions/turn</a:t>
                      </a:r>
                    </a:p>
                  </a:txBody>
                  <a:tcPr anchor="ctr"/>
                </a:tc>
                <a:tc>
                  <a:txBody>
                    <a:bodyPr/>
                    <a:lstStyle/>
                    <a:p>
                      <a:pPr algn="ctr"/>
                      <a:r>
                        <a:rPr lang="en-US" dirty="0"/>
                        <a:t>8</a:t>
                      </a:r>
                    </a:p>
                  </a:txBody>
                  <a:tcPr anchor="ctr"/>
                </a:tc>
                <a:extLst>
                  <a:ext uri="{0D108BD9-81ED-4DB2-BD59-A6C34878D82A}">
                    <a16:rowId xmlns:a16="http://schemas.microsoft.com/office/drawing/2014/main" val="3900599736"/>
                  </a:ext>
                </a:extLst>
              </a:tr>
              <a:tr h="370840">
                <a:tc>
                  <a:txBody>
                    <a:bodyPr/>
                    <a:lstStyle/>
                    <a:p>
                      <a:pPr algn="ctr"/>
                      <a:r>
                        <a:rPr lang="en-US" dirty="0"/>
                        <a:t># </a:t>
                      </a:r>
                      <a:r>
                        <a:rPr lang="en-US" dirty="0" err="1"/>
                        <a:t>macroprotons</a:t>
                      </a:r>
                      <a:r>
                        <a:rPr lang="en-US" dirty="0"/>
                        <a:t>/bunch</a:t>
                      </a:r>
                    </a:p>
                  </a:txBody>
                  <a:tcPr anchor="ctr"/>
                </a:tc>
                <a:tc>
                  <a:txBody>
                    <a:bodyPr/>
                    <a:lstStyle/>
                    <a:p>
                      <a:pPr algn="ctr"/>
                      <a:r>
                        <a:rPr lang="en-US" dirty="0"/>
                        <a:t>10</a:t>
                      </a:r>
                      <a:r>
                        <a:rPr lang="en-US" baseline="30000" dirty="0"/>
                        <a:t>6</a:t>
                      </a:r>
                      <a:endParaRPr lang="en-US" dirty="0"/>
                    </a:p>
                  </a:txBody>
                  <a:tcPr anchor="ctr"/>
                </a:tc>
                <a:extLst>
                  <a:ext uri="{0D108BD9-81ED-4DB2-BD59-A6C34878D82A}">
                    <a16:rowId xmlns:a16="http://schemas.microsoft.com/office/drawing/2014/main" val="3513957539"/>
                  </a:ext>
                </a:extLst>
              </a:tr>
              <a:tr h="370840">
                <a:tc>
                  <a:txBody>
                    <a:bodyPr/>
                    <a:lstStyle/>
                    <a:p>
                      <a:pPr algn="ctr"/>
                      <a:r>
                        <a:rPr lang="en-US" dirty="0"/>
                        <a:t># CPU cores</a:t>
                      </a:r>
                    </a:p>
                  </a:txBody>
                  <a:tcPr anchor="ctr"/>
                </a:tc>
                <a:tc>
                  <a:txBody>
                    <a:bodyPr/>
                    <a:lstStyle/>
                    <a:p>
                      <a:pPr algn="ctr"/>
                      <a:r>
                        <a:rPr lang="en-US" dirty="0"/>
                        <a:t>800</a:t>
                      </a:r>
                    </a:p>
                  </a:txBody>
                  <a:tcPr anchor="ctr"/>
                </a:tc>
                <a:extLst>
                  <a:ext uri="{0D108BD9-81ED-4DB2-BD59-A6C34878D82A}">
                    <a16:rowId xmlns:a16="http://schemas.microsoft.com/office/drawing/2014/main" val="272718138"/>
                  </a:ext>
                </a:extLst>
              </a:tr>
              <a:tr h="370840">
                <a:tc>
                  <a:txBody>
                    <a:bodyPr/>
                    <a:lstStyle/>
                    <a:p>
                      <a:pPr algn="ctr"/>
                      <a:r>
                        <a:rPr lang="en-US" dirty="0"/>
                        <a:t>Simulation speed</a:t>
                      </a:r>
                      <a:br>
                        <a:rPr lang="en-US" dirty="0"/>
                      </a:br>
                      <a:r>
                        <a:rPr lang="en-US" dirty="0"/>
                        <a:t>(turns/day)</a:t>
                      </a:r>
                    </a:p>
                  </a:txBody>
                  <a:tcPr anchor="ctr"/>
                </a:tc>
                <a:tc>
                  <a:txBody>
                    <a:bodyPr/>
                    <a:lstStyle/>
                    <a:p>
                      <a:pPr algn="ctr"/>
                      <a:r>
                        <a:rPr lang="en-US" dirty="0"/>
                        <a:t>100</a:t>
                      </a:r>
                    </a:p>
                  </a:txBody>
                  <a:tcPr anchor="ctr"/>
                </a:tc>
                <a:extLst>
                  <a:ext uri="{0D108BD9-81ED-4DB2-BD59-A6C34878D82A}">
                    <a16:rowId xmlns:a16="http://schemas.microsoft.com/office/drawing/2014/main" val="3842269774"/>
                  </a:ext>
                </a:extLst>
              </a:tr>
              <a:tr h="370840">
                <a:tc>
                  <a:txBody>
                    <a:bodyPr/>
                    <a:lstStyle/>
                    <a:p>
                      <a:pPr algn="ctr"/>
                      <a:r>
                        <a:rPr lang="en-US" dirty="0"/>
                        <a:t>Simulated turns</a:t>
                      </a:r>
                    </a:p>
                  </a:txBody>
                  <a:tcPr anchor="ctr"/>
                </a:tc>
                <a:tc>
                  <a:txBody>
                    <a:bodyPr/>
                    <a:lstStyle/>
                    <a:p>
                      <a:pPr algn="ctr"/>
                      <a:r>
                        <a:rPr lang="en-US" dirty="0"/>
                        <a:t>1000</a:t>
                      </a:r>
                    </a:p>
                  </a:txBody>
                  <a:tcPr anchor="ctr"/>
                </a:tc>
                <a:extLst>
                  <a:ext uri="{0D108BD9-81ED-4DB2-BD59-A6C34878D82A}">
                    <a16:rowId xmlns:a16="http://schemas.microsoft.com/office/drawing/2014/main" val="1985205794"/>
                  </a:ext>
                </a:extLst>
              </a:tr>
              <a:tr h="370840">
                <a:tc>
                  <a:txBody>
                    <a:bodyPr/>
                    <a:lstStyle/>
                    <a:p>
                      <a:pPr algn="ctr"/>
                      <a:r>
                        <a:rPr lang="en-US" dirty="0"/>
                        <a:t>Output (GB)</a:t>
                      </a:r>
                    </a:p>
                  </a:txBody>
                  <a:tcPr anchor="ctr"/>
                </a:tc>
                <a:tc>
                  <a:txBody>
                    <a:bodyPr/>
                    <a:lstStyle/>
                    <a:p>
                      <a:pPr algn="ctr"/>
                      <a:r>
                        <a:rPr lang="en-US" dirty="0"/>
                        <a:t>15 – 20</a:t>
                      </a:r>
                    </a:p>
                  </a:txBody>
                  <a:tcPr anchor="ctr"/>
                </a:tc>
                <a:extLst>
                  <a:ext uri="{0D108BD9-81ED-4DB2-BD59-A6C34878D82A}">
                    <a16:rowId xmlns:a16="http://schemas.microsoft.com/office/drawing/2014/main" val="1907514135"/>
                  </a:ext>
                </a:extLst>
              </a:tr>
            </a:tbl>
          </a:graphicData>
        </a:graphic>
      </p:graphicFrame>
    </p:spTree>
    <p:extLst>
      <p:ext uri="{BB962C8B-B14F-4D97-AF65-F5344CB8AC3E}">
        <p14:creationId xmlns:p14="http://schemas.microsoft.com/office/powerpoint/2010/main" val="41467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Semi-analytical approach for instability study</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Broad-band </a:t>
            </a:r>
            <a:r>
              <a:rPr lang="de-DE" sz="2400" kern="0" dirty="0" err="1">
                <a:latin typeface="Capitals" pitchFamily="-106" charset="0"/>
                <a:ea typeface="ＭＳ Ｐゴシック" pitchFamily="-106" charset="-128"/>
              </a:rPr>
              <a:t>resonator</a:t>
            </a:r>
            <a:r>
              <a:rPr lang="de-DE" sz="2400" kern="0" dirty="0">
                <a:ea typeface="ＭＳ Ｐゴシック" pitchFamily="-106" charset="-128"/>
              </a:rPr>
              <a:t> (</a:t>
            </a:r>
            <a:r>
              <a:rPr lang="de-DE" sz="2400" i="1" kern="0" dirty="0">
                <a:ea typeface="ＭＳ Ｐゴシック" pitchFamily="-106" charset="-128"/>
              </a:rPr>
              <a:t>CERN &amp; KEK</a:t>
            </a:r>
            <a:r>
              <a:rPr lang="de-DE" sz="2400" kern="0" dirty="0">
                <a:ea typeface="ＭＳ Ｐゴシック" pitchFamily="-106" charset="-128"/>
              </a:rPr>
              <a:t>, Zimmermann, </a:t>
            </a:r>
            <a:br>
              <a:rPr lang="de-DE" sz="2400" kern="0" dirty="0">
                <a:ea typeface="ＭＳ Ｐゴシック" pitchFamily="-106" charset="-128"/>
              </a:rPr>
            </a:br>
            <a:r>
              <a:rPr lang="de-DE" sz="2400" kern="0" dirty="0" err="1">
                <a:ea typeface="ＭＳ Ｐゴシック" pitchFamily="-106" charset="-128"/>
              </a:rPr>
              <a:t>Ohmi</a:t>
            </a:r>
            <a:r>
              <a:rPr lang="de-DE" sz="2400" kern="0" dirty="0">
                <a:ea typeface="ＭＳ Ｐゴシック" pitchFamily="-106" charset="-128"/>
              </a:rPr>
              <a:t>, </a:t>
            </a:r>
            <a:r>
              <a:rPr lang="de-DE" sz="2400" kern="0" dirty="0" err="1">
                <a:ea typeface="ＭＳ Ｐゴシック" pitchFamily="-106" charset="-128"/>
              </a:rPr>
              <a:t>Perevedentsev</a:t>
            </a:r>
            <a:r>
              <a:rPr lang="de-DE" sz="2400" kern="0" dirty="0">
                <a:ea typeface="ＭＳ Ｐゴシック" pitchFamily="-106" charset="-128"/>
              </a:rPr>
              <a:t>, Benedetto)</a:t>
            </a:r>
          </a:p>
          <a:p>
            <a:pPr marL="742950" lvl="1" indent="-285750" defTabSz="914400" fontAlgn="base">
              <a:lnSpc>
                <a:spcPct val="90000"/>
              </a:lnSpc>
              <a:spcBef>
                <a:spcPct val="20000"/>
              </a:spcBef>
              <a:spcAft>
                <a:spcPct val="0"/>
              </a:spcAft>
              <a:buClr>
                <a:schemeClr val="accent2"/>
              </a:buClr>
              <a:buFont typeface="Wingdings" pitchFamily="-106" charset="2"/>
              <a:buChar char="§"/>
            </a:pPr>
            <a:endParaRPr lang="de-DE" sz="2400" kern="0" dirty="0">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endParaRPr lang="de-DE" sz="2400" kern="0" dirty="0">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endParaRPr lang="de-DE" sz="1200" kern="0" dirty="0">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endParaRPr lang="de-DE" sz="1200" kern="0" dirty="0">
              <a:latin typeface="Capitals" pitchFamily="-106" charset="0"/>
              <a:ea typeface="ＭＳ Ｐゴシック" pitchFamily="-106" charset="-128"/>
            </a:endParaRP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err="1">
                <a:latin typeface="Capitals" pitchFamily="-106" charset="0"/>
                <a:ea typeface="ＭＳ Ｐゴシック" pitchFamily="-106" charset="-128"/>
              </a:rPr>
              <a:t>Vlasov</a:t>
            </a:r>
            <a:r>
              <a:rPr lang="de-DE" sz="2400" kern="0" dirty="0">
                <a:latin typeface="Capitals" pitchFamily="-106" charset="0"/>
                <a:ea typeface="ＭＳ Ｐゴシック" pitchFamily="-106" charset="-128"/>
              </a:rPr>
              <a:t> </a:t>
            </a:r>
            <a:r>
              <a:rPr lang="de-DE" sz="2400" kern="0" dirty="0" err="1">
                <a:latin typeface="Capitals" pitchFamily="-106" charset="0"/>
                <a:ea typeface="ＭＳ Ｐゴシック" pitchFamily="-106" charset="-128"/>
              </a:rPr>
              <a:t>equation</a:t>
            </a:r>
            <a:r>
              <a:rPr lang="de-DE" sz="2400" kern="0" dirty="0">
                <a:latin typeface="Capitals" pitchFamily="-106" charset="0"/>
                <a:ea typeface="ＭＳ Ｐゴシック" pitchFamily="-106" charset="-128"/>
              </a:rPr>
              <a:t> </a:t>
            </a:r>
            <a:r>
              <a:rPr lang="de-DE" sz="2400" kern="0" dirty="0">
                <a:ea typeface="ＭＳ Ｐゴシック" pitchFamily="-106" charset="-128"/>
              </a:rPr>
              <a:t>(</a:t>
            </a:r>
            <a:r>
              <a:rPr lang="de-DE" sz="2400" i="1" kern="0" dirty="0">
                <a:ea typeface="ＭＳ Ｐゴシック" pitchFamily="-106" charset="-128"/>
              </a:rPr>
              <a:t>CERN</a:t>
            </a:r>
            <a:r>
              <a:rPr lang="de-DE" sz="2400" kern="0" dirty="0">
                <a:ea typeface="ＭＳ Ｐゴシック" pitchFamily="-106" charset="-128"/>
              </a:rPr>
              <a:t>, </a:t>
            </a:r>
            <a:r>
              <a:rPr lang="de-DE" sz="2400" kern="0" dirty="0" err="1">
                <a:ea typeface="ＭＳ Ｐゴシック" pitchFamily="-106" charset="-128"/>
              </a:rPr>
              <a:t>Iadarola</a:t>
            </a:r>
            <a:r>
              <a:rPr lang="de-DE" sz="2400" kern="0" dirty="0">
                <a:ea typeface="ＭＳ Ｐゴシック" pitchFamily="-106" charset="-128"/>
              </a:rPr>
              <a:t>, </a:t>
            </a:r>
            <a:r>
              <a:rPr lang="de-DE" sz="2400" kern="0" dirty="0" err="1">
                <a:ea typeface="ＭＳ Ｐゴシック" pitchFamily="-106" charset="-128"/>
              </a:rPr>
              <a:t>Mether</a:t>
            </a:r>
            <a:r>
              <a:rPr lang="de-DE" sz="2400" kern="0" dirty="0">
                <a:ea typeface="ＭＳ Ｐゴシック" pitchFamily="-106" charset="-128"/>
              </a:rPr>
              <a:t>, </a:t>
            </a:r>
            <a:r>
              <a:rPr lang="de-DE" sz="2400" kern="0" dirty="0" err="1">
                <a:ea typeface="ＭＳ Ｐゴシック" pitchFamily="-106" charset="-128"/>
              </a:rPr>
              <a:t>Mounet</a:t>
            </a:r>
            <a:r>
              <a:rPr lang="de-DE" sz="2400" kern="0" dirty="0">
                <a:ea typeface="ＭＳ Ｐゴシック" pitchFamily="-106" charset="-128"/>
              </a:rPr>
              <a:t>, Sabato </a:t>
            </a:r>
            <a:br>
              <a:rPr lang="de-DE" sz="2400" kern="0" dirty="0">
                <a:ea typeface="ＭＳ Ｐゴシック" pitchFamily="-106" charset="-128"/>
              </a:rPr>
            </a:br>
            <a:r>
              <a:rPr lang="de-DE" sz="2400" kern="0" dirty="0">
                <a:ea typeface="ＭＳ Ｐゴシック" pitchFamily="-106" charset="-128"/>
                <a:sym typeface="Wingdings" pitchFamily="2" charset="2"/>
              </a:rPr>
              <a:t> S. </a:t>
            </a:r>
            <a:r>
              <a:rPr lang="de-DE" sz="2400" kern="0" dirty="0" err="1">
                <a:ea typeface="ＭＳ Ｐゴシック" pitchFamily="-106" charset="-128"/>
                <a:sym typeface="Wingdings" pitchFamily="2" charset="2"/>
              </a:rPr>
              <a:t>Johannesson‘s</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talk</a:t>
            </a:r>
            <a:r>
              <a:rPr lang="de-DE" sz="2400" kern="0" dirty="0">
                <a:ea typeface="ＭＳ Ｐゴシック" pitchFamily="-106" charset="-128"/>
              </a:rPr>
              <a:t>) </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43</a:t>
            </a:fld>
            <a:endParaRPr lang="en-US"/>
          </a:p>
        </p:txBody>
      </p:sp>
      <p:pic>
        <p:nvPicPr>
          <p:cNvPr id="8" name="Picture 7" descr="Text&#10;&#10;Description automatically generated">
            <a:extLst>
              <a:ext uri="{FF2B5EF4-FFF2-40B4-BE49-F238E27FC236}">
                <a16:creationId xmlns:a16="http://schemas.microsoft.com/office/drawing/2014/main" id="{0298BC65-3CBA-AB44-F82C-4FFE8392E7F4}"/>
              </a:ext>
            </a:extLst>
          </p:cNvPr>
          <p:cNvPicPr>
            <a:picLocks noChangeAspect="1"/>
          </p:cNvPicPr>
          <p:nvPr/>
        </p:nvPicPr>
        <p:blipFill>
          <a:blip r:embed="rId2"/>
          <a:stretch>
            <a:fillRect/>
          </a:stretch>
        </p:blipFill>
        <p:spPr>
          <a:xfrm>
            <a:off x="5601869" y="4539468"/>
            <a:ext cx="5103061" cy="1576192"/>
          </a:xfrm>
          <a:prstGeom prst="rect">
            <a:avLst/>
          </a:prstGeom>
        </p:spPr>
      </p:pic>
      <p:pic>
        <p:nvPicPr>
          <p:cNvPr id="10" name="Picture 9" descr="Text&#10;&#10;Description automatically generated">
            <a:extLst>
              <a:ext uri="{FF2B5EF4-FFF2-40B4-BE49-F238E27FC236}">
                <a16:creationId xmlns:a16="http://schemas.microsoft.com/office/drawing/2014/main" id="{617EB1AC-544B-1FEA-D6B8-256DE8A5E48A}"/>
              </a:ext>
            </a:extLst>
          </p:cNvPr>
          <p:cNvPicPr>
            <a:picLocks noChangeAspect="1"/>
          </p:cNvPicPr>
          <p:nvPr/>
        </p:nvPicPr>
        <p:blipFill>
          <a:blip r:embed="rId3"/>
          <a:stretch>
            <a:fillRect/>
          </a:stretch>
        </p:blipFill>
        <p:spPr>
          <a:xfrm>
            <a:off x="1202407" y="2730618"/>
            <a:ext cx="5832806" cy="1006476"/>
          </a:xfrm>
          <a:prstGeom prst="rect">
            <a:avLst/>
          </a:prstGeom>
        </p:spPr>
      </p:pic>
      <p:pic>
        <p:nvPicPr>
          <p:cNvPr id="12" name="Picture 11" descr="Text, letter&#10;&#10;Description automatically generated">
            <a:extLst>
              <a:ext uri="{FF2B5EF4-FFF2-40B4-BE49-F238E27FC236}">
                <a16:creationId xmlns:a16="http://schemas.microsoft.com/office/drawing/2014/main" id="{BDC76E38-B758-E6CB-3DE6-E18CD641DCED}"/>
              </a:ext>
            </a:extLst>
          </p:cNvPr>
          <p:cNvPicPr>
            <a:picLocks noChangeAspect="1"/>
          </p:cNvPicPr>
          <p:nvPr/>
        </p:nvPicPr>
        <p:blipFill>
          <a:blip r:embed="rId4"/>
          <a:stretch>
            <a:fillRect/>
          </a:stretch>
        </p:blipFill>
        <p:spPr>
          <a:xfrm>
            <a:off x="8464550" y="1637332"/>
            <a:ext cx="2889250" cy="1644650"/>
          </a:xfrm>
          <a:prstGeom prst="rect">
            <a:avLst/>
          </a:prstGeom>
        </p:spPr>
      </p:pic>
    </p:spTree>
    <p:extLst>
      <p:ext uri="{BB962C8B-B14F-4D97-AF65-F5344CB8AC3E}">
        <p14:creationId xmlns:p14="http://schemas.microsoft.com/office/powerpoint/2010/main" val="288564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Semi-analytical approach for instability study</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Broad-band </a:t>
            </a:r>
            <a:r>
              <a:rPr lang="de-DE" sz="2400" kern="0" dirty="0" err="1">
                <a:latin typeface="Capitals" pitchFamily="-106" charset="0"/>
                <a:ea typeface="ＭＳ Ｐゴシック" pitchFamily="-106" charset="-128"/>
              </a:rPr>
              <a:t>resonator</a:t>
            </a:r>
            <a:r>
              <a:rPr lang="de-DE" sz="2400" kern="0" dirty="0">
                <a:ea typeface="ＭＳ Ｐゴシック" pitchFamily="-106" charset="-128"/>
              </a:rPr>
              <a:t> (</a:t>
            </a:r>
            <a:r>
              <a:rPr lang="de-DE" sz="2400" i="1" kern="0" dirty="0">
                <a:ea typeface="ＭＳ Ｐゴシック" pitchFamily="-106" charset="-128"/>
              </a:rPr>
              <a:t>CERN &amp; KEK</a:t>
            </a:r>
            <a:r>
              <a:rPr lang="de-DE" sz="2400" kern="0" dirty="0">
                <a:ea typeface="ＭＳ Ｐゴシック" pitchFamily="-106" charset="-128"/>
              </a:rPr>
              <a:t>, Zimmermann, </a:t>
            </a:r>
            <a:br>
              <a:rPr lang="de-DE" sz="2400" kern="0" dirty="0">
                <a:ea typeface="ＭＳ Ｐゴシック" pitchFamily="-106" charset="-128"/>
              </a:rPr>
            </a:br>
            <a:r>
              <a:rPr lang="de-DE" sz="2400" kern="0" dirty="0" err="1">
                <a:ea typeface="ＭＳ Ｐゴシック" pitchFamily="-106" charset="-128"/>
              </a:rPr>
              <a:t>Ohmi</a:t>
            </a:r>
            <a:r>
              <a:rPr lang="de-DE" sz="2400" kern="0" dirty="0">
                <a:ea typeface="ＭＳ Ｐゴシック" pitchFamily="-106" charset="-128"/>
              </a:rPr>
              <a:t>, </a:t>
            </a:r>
            <a:r>
              <a:rPr lang="de-DE" sz="2400" kern="0" dirty="0" err="1">
                <a:ea typeface="ＭＳ Ｐゴシック" pitchFamily="-106" charset="-128"/>
              </a:rPr>
              <a:t>Perevedentsev</a:t>
            </a:r>
            <a:r>
              <a:rPr lang="de-DE" sz="2400" kern="0" dirty="0">
                <a:ea typeface="ＭＳ Ｐゴシック" pitchFamily="-106" charset="-128"/>
              </a:rPr>
              <a:t>, Benedetto)</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44</a:t>
            </a:fld>
            <a:endParaRPr lang="en-US"/>
          </a:p>
        </p:txBody>
      </p:sp>
      <p:pic>
        <p:nvPicPr>
          <p:cNvPr id="7" name="Picture 13">
            <a:extLst>
              <a:ext uri="{FF2B5EF4-FFF2-40B4-BE49-F238E27FC236}">
                <a16:creationId xmlns:a16="http://schemas.microsoft.com/office/drawing/2014/main" id="{13E5DCDA-A0B7-9CDD-AE00-DA787DAA1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13" y="3080084"/>
            <a:ext cx="4382506" cy="262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76CFC8A5-9458-E59B-36FE-A866441B9FA2}"/>
              </a:ext>
            </a:extLst>
          </p:cNvPr>
          <p:cNvSpPr txBox="1"/>
          <p:nvPr/>
        </p:nvSpPr>
        <p:spPr>
          <a:xfrm>
            <a:off x="5624763" y="3216648"/>
            <a:ext cx="5971674" cy="2308324"/>
          </a:xfrm>
          <a:prstGeom prst="rect">
            <a:avLst/>
          </a:prstGeom>
          <a:noFill/>
        </p:spPr>
        <p:txBody>
          <a:bodyPr wrap="square" rtlCol="0">
            <a:spAutoFit/>
          </a:bodyPr>
          <a:lstStyle/>
          <a:p>
            <a:pPr marL="285750" indent="-285750">
              <a:buFont typeface="Arial" panose="020B0604020202020204" pitchFamily="34" charset="0"/>
              <a:buChar char="•"/>
            </a:pPr>
            <a:r>
              <a:rPr lang="en-GB" sz="1800" dirty="0">
                <a:effectLst/>
                <a:latin typeface="Calibri" panose="020F0502020204030204" pitchFamily="34" charset="0"/>
                <a:cs typeface="Calibri" panose="020F0502020204030204" pitchFamily="34" charset="0"/>
              </a:rPr>
              <a:t>The resonator frequency is the linear electron oscillation frequency at the </a:t>
            </a:r>
            <a:r>
              <a:rPr lang="en-GB" sz="1800" dirty="0" err="1">
                <a:effectLst/>
                <a:latin typeface="Calibri" panose="020F0502020204030204" pitchFamily="34" charset="0"/>
                <a:cs typeface="Calibri" panose="020F0502020204030204" pitchFamily="34" charset="0"/>
              </a:rPr>
              <a:t>center</a:t>
            </a:r>
            <a:r>
              <a:rPr lang="en-GB" sz="1800" dirty="0">
                <a:effectLst/>
                <a:latin typeface="Calibri" panose="020F0502020204030204" pitchFamily="34" charset="0"/>
                <a:cs typeface="Calibri" panose="020F0502020204030204" pitchFamily="34" charset="0"/>
              </a:rPr>
              <a:t> of the bunch</a:t>
            </a:r>
          </a:p>
          <a:p>
            <a:pPr marL="285750" indent="-285750">
              <a:buFont typeface="Arial" panose="020B0604020202020204" pitchFamily="34" charset="0"/>
              <a:buChar char="•"/>
            </a:pPr>
            <a:r>
              <a:rPr lang="en-GB" sz="1800" dirty="0">
                <a:effectLst/>
                <a:latin typeface="Calibri" panose="020F0502020204030204" pitchFamily="34" charset="0"/>
                <a:cs typeface="Calibri" panose="020F0502020204030204" pitchFamily="34" charset="0"/>
              </a:rPr>
              <a:t>The shunt impedance is calculated considering an initial cloud of Gaussian transverse shape and of the same size as the beam,</a:t>
            </a:r>
            <a:r>
              <a:rPr lang="en-GB" dirty="0">
                <a:latin typeface="Calibri" panose="020F0502020204030204" pitchFamily="34" charset="0"/>
                <a:cs typeface="Calibri" panose="020F0502020204030204" pitchFamily="34" charset="0"/>
              </a:rPr>
              <a:t> with an empirical factor </a:t>
            </a:r>
            <a:r>
              <a:rPr lang="en-GB" dirty="0" err="1">
                <a:latin typeface="Calibri" panose="020F0502020204030204" pitchFamily="34" charset="0"/>
                <a:cs typeface="Calibri" panose="020F0502020204030204" pitchFamily="34" charset="0"/>
              </a:rPr>
              <a:t>H</a:t>
            </a:r>
            <a:r>
              <a:rPr lang="en-GB" baseline="-25000" dirty="0" err="1">
                <a:latin typeface="Calibri" panose="020F0502020204030204" pitchFamily="34" charset="0"/>
                <a:cs typeface="Calibri" panose="020F0502020204030204" pitchFamily="34" charset="0"/>
              </a:rPr>
              <a:t>enh</a:t>
            </a:r>
            <a:r>
              <a:rPr lang="en-GB" dirty="0">
                <a:latin typeface="Calibri" panose="020F0502020204030204" pitchFamily="34" charset="0"/>
                <a:cs typeface="Calibri" panose="020F0502020204030204" pitchFamily="34" charset="0"/>
              </a:rPr>
              <a:t> to represent the contribution from electrons at larger amplitudes</a:t>
            </a:r>
            <a:r>
              <a:rPr lang="en-GB" sz="1800" dirty="0">
                <a:effectLst/>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The effective quality factor Q is assumed to be 1</a:t>
            </a:r>
          </a:p>
          <a:p>
            <a:endParaRPr lang="en-US" dirty="0"/>
          </a:p>
        </p:txBody>
      </p:sp>
      <p:pic>
        <p:nvPicPr>
          <p:cNvPr id="18" name="Picture 17">
            <a:extLst>
              <a:ext uri="{FF2B5EF4-FFF2-40B4-BE49-F238E27FC236}">
                <a16:creationId xmlns:a16="http://schemas.microsoft.com/office/drawing/2014/main" id="{6C6C09B3-2C7B-1E23-DF7D-91EDD1F7D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 b="50934"/>
          <a:stretch/>
        </p:blipFill>
        <p:spPr bwMode="auto">
          <a:xfrm>
            <a:off x="5721015" y="2584018"/>
            <a:ext cx="5724404" cy="37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96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Semi-analytical approach for instability study</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a:latin typeface="Capitals" pitchFamily="-106" charset="0"/>
                <a:ea typeface="ＭＳ Ｐゴシック" pitchFamily="-106" charset="-128"/>
              </a:rPr>
              <a:t>Broad-band </a:t>
            </a:r>
            <a:r>
              <a:rPr lang="de-DE" sz="2400" kern="0" dirty="0" err="1">
                <a:latin typeface="Capitals" pitchFamily="-106" charset="0"/>
                <a:ea typeface="ＭＳ Ｐゴシック" pitchFamily="-106" charset="-128"/>
              </a:rPr>
              <a:t>resonator</a:t>
            </a:r>
            <a:r>
              <a:rPr lang="de-DE" sz="2400" kern="0" dirty="0">
                <a:ea typeface="ＭＳ Ｐゴシック" pitchFamily="-106" charset="-128"/>
              </a:rPr>
              <a:t> (</a:t>
            </a:r>
            <a:r>
              <a:rPr lang="de-DE" sz="2400" i="1" kern="0" dirty="0">
                <a:ea typeface="ＭＳ Ｐゴシック" pitchFamily="-106" charset="-128"/>
              </a:rPr>
              <a:t>CERN &amp; KEK</a:t>
            </a:r>
            <a:r>
              <a:rPr lang="de-DE" sz="2400" kern="0" dirty="0">
                <a:ea typeface="ＭＳ Ｐゴシック" pitchFamily="-106" charset="-128"/>
              </a:rPr>
              <a:t>, Zimmermann, </a:t>
            </a:r>
            <a:br>
              <a:rPr lang="de-DE" sz="2400" kern="0" dirty="0">
                <a:ea typeface="ＭＳ Ｐゴシック" pitchFamily="-106" charset="-128"/>
              </a:rPr>
            </a:br>
            <a:r>
              <a:rPr lang="de-DE" sz="2400" kern="0" dirty="0" err="1">
                <a:ea typeface="ＭＳ Ｐゴシック" pitchFamily="-106" charset="-128"/>
              </a:rPr>
              <a:t>Ohmi</a:t>
            </a:r>
            <a:r>
              <a:rPr lang="de-DE" sz="2400" kern="0" dirty="0">
                <a:ea typeface="ＭＳ Ｐゴシック" pitchFamily="-106" charset="-128"/>
              </a:rPr>
              <a:t>, </a:t>
            </a:r>
            <a:r>
              <a:rPr lang="de-DE" sz="2400" kern="0" dirty="0" err="1">
                <a:ea typeface="ＭＳ Ｐゴシック" pitchFamily="-106" charset="-128"/>
              </a:rPr>
              <a:t>Perevedentsev</a:t>
            </a:r>
            <a:r>
              <a:rPr lang="de-DE" sz="2400" kern="0" dirty="0">
                <a:ea typeface="ＭＳ Ｐゴシック" pitchFamily="-106" charset="-128"/>
              </a:rPr>
              <a:t>, Benedetto)</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45</a:t>
            </a:fld>
            <a:endParaRPr lang="en-US"/>
          </a:p>
        </p:txBody>
      </p:sp>
      <p:pic>
        <p:nvPicPr>
          <p:cNvPr id="7" name="Picture 13">
            <a:extLst>
              <a:ext uri="{FF2B5EF4-FFF2-40B4-BE49-F238E27FC236}">
                <a16:creationId xmlns:a16="http://schemas.microsoft.com/office/drawing/2014/main" id="{13E5DCDA-A0B7-9CDD-AE00-DA787DAA1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13" y="3080084"/>
            <a:ext cx="4382506" cy="262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5D51A9D0-8E7F-E49A-822B-3CEF03E53AE8}"/>
              </a:ext>
            </a:extLst>
          </p:cNvPr>
          <p:cNvGrpSpPr/>
          <p:nvPr/>
        </p:nvGrpSpPr>
        <p:grpSpPr>
          <a:xfrm>
            <a:off x="6128667" y="2232252"/>
            <a:ext cx="5445125" cy="4086225"/>
            <a:chOff x="5888037" y="2232252"/>
            <a:chExt cx="5445125" cy="4086225"/>
          </a:xfrm>
        </p:grpSpPr>
        <p:pic>
          <p:nvPicPr>
            <p:cNvPr id="10" name="Picture 4">
              <a:extLst>
                <a:ext uri="{FF2B5EF4-FFF2-40B4-BE49-F238E27FC236}">
                  <a16:creationId xmlns:a16="http://schemas.microsoft.com/office/drawing/2014/main" id="{29AE8828-5E44-F23B-9D1B-669EA385C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7" y="2232252"/>
              <a:ext cx="5445125" cy="4086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a:extLst>
                <a:ext uri="{FF2B5EF4-FFF2-40B4-BE49-F238E27FC236}">
                  <a16:creationId xmlns:a16="http://schemas.microsoft.com/office/drawing/2014/main" id="{FD929702-5D56-8421-C613-80055CB533F3}"/>
                </a:ext>
              </a:extLst>
            </p:cNvPr>
            <p:cNvSpPr txBox="1">
              <a:spLocks noChangeArrowheads="1"/>
            </p:cNvSpPr>
            <p:nvPr/>
          </p:nvSpPr>
          <p:spPr bwMode="auto">
            <a:xfrm>
              <a:off x="9766300" y="5124677"/>
              <a:ext cx="15113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CH" sz="1600" b="1" i="1">
                  <a:solidFill>
                    <a:srgbClr val="008000"/>
                  </a:solidFill>
                  <a:latin typeface="Symbol" pitchFamily="2" charset="2"/>
                </a:rPr>
                <a:t>r</a:t>
              </a:r>
              <a:r>
                <a:rPr lang="en-US" altLang="en-CH" sz="1600" b="1">
                  <a:solidFill>
                    <a:srgbClr val="008000"/>
                  </a:solidFill>
                  <a:latin typeface="Symbol" pitchFamily="2" charset="2"/>
                </a:rPr>
                <a:t> = </a:t>
              </a:r>
              <a:r>
                <a:rPr lang="en-US" altLang="en-CH" sz="1600" b="1">
                  <a:solidFill>
                    <a:srgbClr val="008000"/>
                  </a:solidFill>
                  <a:latin typeface="Times New Roman" panose="02020603050405020304" pitchFamily="18" charset="0"/>
                </a:rPr>
                <a:t>4 </a:t>
              </a:r>
              <a:r>
                <a:rPr lang="en-US" altLang="en-CH" sz="1600" b="1">
                  <a:solidFill>
                    <a:srgbClr val="008000"/>
                  </a:solidFill>
                  <a:latin typeface="Arial" panose="020B0604020202020204" pitchFamily="34" charset="0"/>
                  <a:cs typeface="Arial" panose="020B0604020202020204" pitchFamily="34" charset="0"/>
                </a:rPr>
                <a:t>x </a:t>
              </a:r>
              <a:r>
                <a:rPr lang="en-US" altLang="en-CH" sz="1600" b="1">
                  <a:solidFill>
                    <a:srgbClr val="008000"/>
                  </a:solidFill>
                  <a:latin typeface="Times New Roman" panose="02020603050405020304" pitchFamily="18" charset="0"/>
                </a:rPr>
                <a:t>10</a:t>
              </a:r>
              <a:r>
                <a:rPr lang="en-US" altLang="en-CH" sz="1600" b="1" baseline="30000">
                  <a:solidFill>
                    <a:srgbClr val="008000"/>
                  </a:solidFill>
                  <a:latin typeface="Times New Roman" panose="02020603050405020304" pitchFamily="18" charset="0"/>
                </a:rPr>
                <a:t>11</a:t>
              </a:r>
              <a:r>
                <a:rPr lang="en-US" altLang="en-CH" sz="1600" b="1">
                  <a:solidFill>
                    <a:srgbClr val="008000"/>
                  </a:solidFill>
                  <a:latin typeface="Times New Roman" panose="02020603050405020304" pitchFamily="18" charset="0"/>
                </a:rPr>
                <a:t> m</a:t>
              </a:r>
              <a:r>
                <a:rPr lang="en-US" altLang="en-CH" sz="1600" b="1" baseline="30000">
                  <a:solidFill>
                    <a:srgbClr val="008000"/>
                  </a:solidFill>
                  <a:latin typeface="Times New Roman" panose="02020603050405020304" pitchFamily="18" charset="0"/>
                </a:rPr>
                <a:t>-3</a:t>
              </a:r>
              <a:endParaRPr lang="en-US" altLang="en-CH" sz="1600" b="1">
                <a:solidFill>
                  <a:srgbClr val="008000"/>
                </a:solidFill>
                <a:latin typeface="Symbol" pitchFamily="2" charset="2"/>
              </a:endParaRPr>
            </a:p>
          </p:txBody>
        </p:sp>
        <p:sp>
          <p:nvSpPr>
            <p:cNvPr id="12" name="Text Box 6">
              <a:extLst>
                <a:ext uri="{FF2B5EF4-FFF2-40B4-BE49-F238E27FC236}">
                  <a16:creationId xmlns:a16="http://schemas.microsoft.com/office/drawing/2014/main" id="{7E671C0B-6481-E8AC-C8EC-634B16085FF9}"/>
                </a:ext>
              </a:extLst>
            </p:cNvPr>
            <p:cNvSpPr txBox="1">
              <a:spLocks noChangeArrowheads="1"/>
            </p:cNvSpPr>
            <p:nvPr/>
          </p:nvSpPr>
          <p:spPr bwMode="auto">
            <a:xfrm>
              <a:off x="7004050" y="3797527"/>
              <a:ext cx="15097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CH" sz="1600" b="1" i="1">
                  <a:solidFill>
                    <a:srgbClr val="00CCFF"/>
                  </a:solidFill>
                  <a:latin typeface="Symbol" pitchFamily="2" charset="2"/>
                </a:rPr>
                <a:t>r</a:t>
              </a:r>
              <a:r>
                <a:rPr lang="en-US" altLang="en-CH" sz="1600" b="1">
                  <a:solidFill>
                    <a:srgbClr val="00CCFF"/>
                  </a:solidFill>
                  <a:latin typeface="Symbol" pitchFamily="2" charset="2"/>
                </a:rPr>
                <a:t> = </a:t>
              </a:r>
              <a:r>
                <a:rPr lang="en-US" altLang="en-CH" sz="1600" b="1">
                  <a:solidFill>
                    <a:srgbClr val="00CCFF"/>
                  </a:solidFill>
                  <a:latin typeface="Times New Roman" panose="02020603050405020304" pitchFamily="18" charset="0"/>
                </a:rPr>
                <a:t>3 </a:t>
              </a:r>
              <a:r>
                <a:rPr lang="en-US" altLang="en-CH" sz="1600" b="1">
                  <a:solidFill>
                    <a:srgbClr val="00CCFF"/>
                  </a:solidFill>
                  <a:latin typeface="Arial" panose="020B0604020202020204" pitchFamily="34" charset="0"/>
                  <a:cs typeface="Arial" panose="020B0604020202020204" pitchFamily="34" charset="0"/>
                </a:rPr>
                <a:t>x </a:t>
              </a:r>
              <a:r>
                <a:rPr lang="en-US" altLang="en-CH" sz="1600" b="1">
                  <a:solidFill>
                    <a:srgbClr val="00CCFF"/>
                  </a:solidFill>
                  <a:latin typeface="Times New Roman" panose="02020603050405020304" pitchFamily="18" charset="0"/>
                </a:rPr>
                <a:t>10</a:t>
              </a:r>
              <a:r>
                <a:rPr lang="en-US" altLang="en-CH" sz="1600" b="1" baseline="30000">
                  <a:solidFill>
                    <a:srgbClr val="00CCFF"/>
                  </a:solidFill>
                  <a:latin typeface="Times New Roman" panose="02020603050405020304" pitchFamily="18" charset="0"/>
                </a:rPr>
                <a:t>12</a:t>
              </a:r>
              <a:r>
                <a:rPr lang="en-US" altLang="en-CH" sz="1600" b="1">
                  <a:solidFill>
                    <a:srgbClr val="00CCFF"/>
                  </a:solidFill>
                  <a:latin typeface="Times New Roman" panose="02020603050405020304" pitchFamily="18" charset="0"/>
                </a:rPr>
                <a:t> m</a:t>
              </a:r>
              <a:r>
                <a:rPr lang="en-US" altLang="en-CH" sz="1600" b="1" baseline="30000">
                  <a:solidFill>
                    <a:srgbClr val="00CCFF"/>
                  </a:solidFill>
                  <a:latin typeface="Times New Roman" panose="02020603050405020304" pitchFamily="18" charset="0"/>
                </a:rPr>
                <a:t>-3</a:t>
              </a:r>
              <a:endParaRPr lang="en-US" altLang="en-CH" sz="1600" b="1">
                <a:solidFill>
                  <a:srgbClr val="00CCFF"/>
                </a:solidFill>
                <a:latin typeface="Symbol" pitchFamily="2" charset="2"/>
              </a:endParaRPr>
            </a:p>
          </p:txBody>
        </p:sp>
        <p:sp>
          <p:nvSpPr>
            <p:cNvPr id="13" name="Text Box 7">
              <a:extLst>
                <a:ext uri="{FF2B5EF4-FFF2-40B4-BE49-F238E27FC236}">
                  <a16:creationId xmlns:a16="http://schemas.microsoft.com/office/drawing/2014/main" id="{92168368-8590-9B85-2ADB-7132AE3DF209}"/>
                </a:ext>
              </a:extLst>
            </p:cNvPr>
            <p:cNvSpPr txBox="1">
              <a:spLocks noChangeArrowheads="1"/>
            </p:cNvSpPr>
            <p:nvPr/>
          </p:nvSpPr>
          <p:spPr bwMode="auto">
            <a:xfrm>
              <a:off x="8059737" y="3414940"/>
              <a:ext cx="150971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CH" sz="1600" b="1" i="1">
                  <a:solidFill>
                    <a:srgbClr val="000099"/>
                  </a:solidFill>
                  <a:latin typeface="Symbol" pitchFamily="2" charset="2"/>
                </a:rPr>
                <a:t>r</a:t>
              </a:r>
              <a:r>
                <a:rPr lang="en-US" altLang="en-CH" sz="1600" b="1">
                  <a:solidFill>
                    <a:srgbClr val="000099"/>
                  </a:solidFill>
                  <a:latin typeface="Symbol" pitchFamily="2" charset="2"/>
                </a:rPr>
                <a:t> = 9</a:t>
              </a:r>
              <a:r>
                <a:rPr lang="en-US" altLang="en-CH" sz="1600" b="1">
                  <a:solidFill>
                    <a:srgbClr val="000099"/>
                  </a:solidFill>
                  <a:latin typeface="Times New Roman" panose="02020603050405020304" pitchFamily="18" charset="0"/>
                </a:rPr>
                <a:t> </a:t>
              </a:r>
              <a:r>
                <a:rPr lang="en-US" altLang="en-CH" sz="1600" b="1">
                  <a:solidFill>
                    <a:srgbClr val="000099"/>
                  </a:solidFill>
                  <a:latin typeface="Arial" panose="020B0604020202020204" pitchFamily="34" charset="0"/>
                  <a:cs typeface="Arial" panose="020B0604020202020204" pitchFamily="34" charset="0"/>
                </a:rPr>
                <a:t>x </a:t>
              </a:r>
              <a:r>
                <a:rPr lang="en-US" altLang="en-CH" sz="1600" b="1">
                  <a:solidFill>
                    <a:srgbClr val="000099"/>
                  </a:solidFill>
                  <a:latin typeface="Times New Roman" panose="02020603050405020304" pitchFamily="18" charset="0"/>
                </a:rPr>
                <a:t>10</a:t>
              </a:r>
              <a:r>
                <a:rPr lang="en-US" altLang="en-CH" sz="1600" b="1" baseline="30000">
                  <a:solidFill>
                    <a:srgbClr val="000099"/>
                  </a:solidFill>
                  <a:latin typeface="Times New Roman" panose="02020603050405020304" pitchFamily="18" charset="0"/>
                </a:rPr>
                <a:t>11</a:t>
              </a:r>
              <a:r>
                <a:rPr lang="en-US" altLang="en-CH" sz="1600" b="1">
                  <a:solidFill>
                    <a:srgbClr val="000099"/>
                  </a:solidFill>
                  <a:latin typeface="Times New Roman" panose="02020603050405020304" pitchFamily="18" charset="0"/>
                </a:rPr>
                <a:t> m</a:t>
              </a:r>
              <a:r>
                <a:rPr lang="en-US" altLang="en-CH" sz="1600" b="1" baseline="30000">
                  <a:solidFill>
                    <a:srgbClr val="000099"/>
                  </a:solidFill>
                  <a:latin typeface="Times New Roman" panose="02020603050405020304" pitchFamily="18" charset="0"/>
                </a:rPr>
                <a:t>-3</a:t>
              </a:r>
              <a:endParaRPr lang="en-US" altLang="en-CH" sz="1600" b="1">
                <a:solidFill>
                  <a:srgbClr val="000099"/>
                </a:solidFill>
                <a:latin typeface="Symbol" pitchFamily="2" charset="2"/>
              </a:endParaRPr>
            </a:p>
          </p:txBody>
        </p:sp>
        <p:sp>
          <p:nvSpPr>
            <p:cNvPr id="14" name="Text Box 8">
              <a:extLst>
                <a:ext uri="{FF2B5EF4-FFF2-40B4-BE49-F238E27FC236}">
                  <a16:creationId xmlns:a16="http://schemas.microsoft.com/office/drawing/2014/main" id="{4B43FABF-CDDC-5899-F035-B64E083746E4}"/>
                </a:ext>
              </a:extLst>
            </p:cNvPr>
            <p:cNvSpPr txBox="1">
              <a:spLocks noChangeArrowheads="1"/>
            </p:cNvSpPr>
            <p:nvPr/>
          </p:nvSpPr>
          <p:spPr bwMode="auto">
            <a:xfrm>
              <a:off x="8707437" y="4730977"/>
              <a:ext cx="151765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CH" sz="1600" b="1" i="1">
                  <a:solidFill>
                    <a:srgbClr val="CC0000"/>
                  </a:solidFill>
                  <a:latin typeface="Symbol" pitchFamily="2" charset="2"/>
                </a:rPr>
                <a:t>r</a:t>
              </a:r>
              <a:r>
                <a:rPr lang="en-US" altLang="en-CH" sz="1600" b="1">
                  <a:solidFill>
                    <a:srgbClr val="CC0000"/>
                  </a:solidFill>
                  <a:latin typeface="Arial" panose="020B0604020202020204" pitchFamily="34" charset="0"/>
                  <a:cs typeface="Arial" panose="020B0604020202020204" pitchFamily="34" charset="0"/>
                </a:rPr>
                <a:t> </a:t>
              </a:r>
              <a:r>
                <a:rPr lang="en-US" altLang="en-CH" sz="1600" b="1">
                  <a:solidFill>
                    <a:srgbClr val="CC0000"/>
                  </a:solidFill>
                  <a:latin typeface="Symbol" pitchFamily="2" charset="2"/>
                </a:rPr>
                <a:t>= </a:t>
              </a:r>
              <a:r>
                <a:rPr lang="en-US" altLang="en-CH" sz="1600" b="1">
                  <a:solidFill>
                    <a:srgbClr val="CC0000"/>
                  </a:solidFill>
                  <a:latin typeface="Times New Roman" panose="02020603050405020304" pitchFamily="18" charset="0"/>
                </a:rPr>
                <a:t>6 </a:t>
              </a:r>
              <a:r>
                <a:rPr lang="en-US" altLang="en-CH" sz="1600" b="1">
                  <a:solidFill>
                    <a:srgbClr val="CC0000"/>
                  </a:solidFill>
                  <a:latin typeface="Arial" panose="020B0604020202020204" pitchFamily="34" charset="0"/>
                  <a:cs typeface="Arial" panose="020B0604020202020204" pitchFamily="34" charset="0"/>
                </a:rPr>
                <a:t>x </a:t>
              </a:r>
              <a:r>
                <a:rPr lang="en-US" altLang="en-CH" sz="1600" b="1">
                  <a:solidFill>
                    <a:srgbClr val="CC0000"/>
                  </a:solidFill>
                  <a:latin typeface="Times New Roman" panose="02020603050405020304" pitchFamily="18" charset="0"/>
                </a:rPr>
                <a:t>10</a:t>
              </a:r>
              <a:r>
                <a:rPr lang="en-US" altLang="en-CH" sz="1600" b="1" baseline="30000">
                  <a:solidFill>
                    <a:srgbClr val="CC0000"/>
                  </a:solidFill>
                  <a:latin typeface="Times New Roman" panose="02020603050405020304" pitchFamily="18" charset="0"/>
                </a:rPr>
                <a:t>11</a:t>
              </a:r>
              <a:r>
                <a:rPr lang="en-US" altLang="en-CH" sz="1600" b="1">
                  <a:solidFill>
                    <a:srgbClr val="CC0000"/>
                  </a:solidFill>
                  <a:latin typeface="Times New Roman" panose="02020603050405020304" pitchFamily="18" charset="0"/>
                </a:rPr>
                <a:t> m</a:t>
              </a:r>
              <a:r>
                <a:rPr lang="en-US" altLang="en-CH" sz="1600" b="1" baseline="30000">
                  <a:solidFill>
                    <a:srgbClr val="CC0000"/>
                  </a:solidFill>
                  <a:latin typeface="Times New Roman" panose="02020603050405020304" pitchFamily="18" charset="0"/>
                </a:rPr>
                <a:t>-3</a:t>
              </a:r>
              <a:endParaRPr lang="en-US" altLang="en-CH" sz="1600" b="1">
                <a:solidFill>
                  <a:srgbClr val="CC0000"/>
                </a:solidFill>
                <a:latin typeface="Symbol" pitchFamily="2" charset="2"/>
              </a:endParaRPr>
            </a:p>
          </p:txBody>
        </p:sp>
      </p:grpSp>
    </p:spTree>
    <p:extLst>
      <p:ext uri="{BB962C8B-B14F-4D97-AF65-F5344CB8AC3E}">
        <p14:creationId xmlns:p14="http://schemas.microsoft.com/office/powerpoint/2010/main" val="3231122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Semi-analytical approach for instability study</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err="1">
                <a:latin typeface="Capitals" pitchFamily="-106" charset="0"/>
                <a:ea typeface="ＭＳ Ｐゴシック" pitchFamily="-106" charset="-128"/>
              </a:rPr>
              <a:t>Vlasov</a:t>
            </a:r>
            <a:r>
              <a:rPr lang="de-DE" sz="2400" kern="0" dirty="0">
                <a:latin typeface="Capitals" pitchFamily="-106" charset="0"/>
                <a:ea typeface="ＭＳ Ｐゴシック" pitchFamily="-106" charset="-128"/>
              </a:rPr>
              <a:t> </a:t>
            </a:r>
            <a:r>
              <a:rPr lang="de-DE" sz="2400" kern="0" dirty="0" err="1">
                <a:latin typeface="Capitals" pitchFamily="-106" charset="0"/>
                <a:ea typeface="ＭＳ Ｐゴシック" pitchFamily="-106" charset="-128"/>
              </a:rPr>
              <a:t>equation</a:t>
            </a:r>
            <a:r>
              <a:rPr lang="de-DE" sz="2400" kern="0" dirty="0">
                <a:latin typeface="Capitals" pitchFamily="-106" charset="0"/>
                <a:ea typeface="ＭＳ Ｐゴシック" pitchFamily="-106" charset="-128"/>
              </a:rPr>
              <a:t> </a:t>
            </a:r>
            <a:r>
              <a:rPr lang="de-DE" sz="2400" kern="0" dirty="0">
                <a:ea typeface="ＭＳ Ｐゴシック" pitchFamily="-106" charset="-128"/>
              </a:rPr>
              <a:t>(</a:t>
            </a:r>
            <a:r>
              <a:rPr lang="de-DE" sz="2400" i="1" kern="0" dirty="0">
                <a:ea typeface="ＭＳ Ｐゴシック" pitchFamily="-106" charset="-128"/>
              </a:rPr>
              <a:t>CERN</a:t>
            </a:r>
            <a:r>
              <a:rPr lang="de-DE" sz="2400" kern="0" dirty="0">
                <a:ea typeface="ＭＳ Ｐゴシック" pitchFamily="-106" charset="-128"/>
              </a:rPr>
              <a:t>, </a:t>
            </a:r>
            <a:r>
              <a:rPr lang="de-DE" sz="2400" kern="0" dirty="0" err="1">
                <a:ea typeface="ＭＳ Ｐゴシック" pitchFamily="-106" charset="-128"/>
              </a:rPr>
              <a:t>Iadarola</a:t>
            </a:r>
            <a:r>
              <a:rPr lang="de-DE" sz="2400" kern="0" dirty="0">
                <a:ea typeface="ＭＳ Ｐゴシック" pitchFamily="-106" charset="-128"/>
              </a:rPr>
              <a:t>, </a:t>
            </a:r>
            <a:r>
              <a:rPr lang="de-DE" sz="2400" kern="0" dirty="0" err="1">
                <a:ea typeface="ＭＳ Ｐゴシック" pitchFamily="-106" charset="-128"/>
              </a:rPr>
              <a:t>Mether</a:t>
            </a:r>
            <a:r>
              <a:rPr lang="de-DE" sz="2400" kern="0" dirty="0">
                <a:ea typeface="ＭＳ Ｐゴシック" pitchFamily="-106" charset="-128"/>
              </a:rPr>
              <a:t>, </a:t>
            </a:r>
            <a:r>
              <a:rPr lang="de-DE" sz="2400" kern="0" dirty="0" err="1">
                <a:ea typeface="ＭＳ Ｐゴシック" pitchFamily="-106" charset="-128"/>
              </a:rPr>
              <a:t>Mounet</a:t>
            </a:r>
            <a:r>
              <a:rPr lang="de-DE" sz="2400" kern="0" dirty="0">
                <a:ea typeface="ＭＳ Ｐゴシック" pitchFamily="-106" charset="-128"/>
              </a:rPr>
              <a:t>, Sabato </a:t>
            </a:r>
            <a:br>
              <a:rPr lang="de-DE" sz="2400" kern="0" dirty="0">
                <a:ea typeface="ＭＳ Ｐゴシック" pitchFamily="-106" charset="-128"/>
              </a:rPr>
            </a:br>
            <a:r>
              <a:rPr lang="de-DE" sz="2400" kern="0" dirty="0">
                <a:ea typeface="ＭＳ Ｐゴシック" pitchFamily="-106" charset="-128"/>
                <a:sym typeface="Wingdings" pitchFamily="2" charset="2"/>
              </a:rPr>
              <a:t> S. </a:t>
            </a:r>
            <a:r>
              <a:rPr lang="de-DE" sz="2400" kern="0" dirty="0" err="1">
                <a:ea typeface="ＭＳ Ｐゴシック" pitchFamily="-106" charset="-128"/>
                <a:sym typeface="Wingdings" pitchFamily="2" charset="2"/>
              </a:rPr>
              <a:t>Johannesson‘s</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talk</a:t>
            </a:r>
            <a:r>
              <a:rPr lang="de-DE" sz="2400" kern="0" dirty="0">
                <a:ea typeface="ＭＳ Ｐゴシック" pitchFamily="-106" charset="-128"/>
              </a:rPr>
              <a:t>) </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46</a:t>
            </a:fld>
            <a:endParaRPr lang="en-US"/>
          </a:p>
        </p:txBody>
      </p:sp>
      <p:pic>
        <p:nvPicPr>
          <p:cNvPr id="7" name="Picture 6">
            <a:extLst>
              <a:ext uri="{FF2B5EF4-FFF2-40B4-BE49-F238E27FC236}">
                <a16:creationId xmlns:a16="http://schemas.microsoft.com/office/drawing/2014/main" id="{EDB6E957-4260-6626-ED55-503AD301A8FB}"/>
              </a:ext>
            </a:extLst>
          </p:cNvPr>
          <p:cNvPicPr>
            <a:picLocks noChangeAspect="1"/>
          </p:cNvPicPr>
          <p:nvPr/>
        </p:nvPicPr>
        <p:blipFill>
          <a:blip r:embed="rId2"/>
          <a:stretch>
            <a:fillRect/>
          </a:stretch>
        </p:blipFill>
        <p:spPr>
          <a:xfrm>
            <a:off x="1117655" y="3496173"/>
            <a:ext cx="9956690" cy="860258"/>
          </a:xfrm>
          <a:prstGeom prst="rect">
            <a:avLst/>
          </a:prstGeom>
        </p:spPr>
      </p:pic>
      <p:grpSp>
        <p:nvGrpSpPr>
          <p:cNvPr id="18" name="Group 17">
            <a:extLst>
              <a:ext uri="{FF2B5EF4-FFF2-40B4-BE49-F238E27FC236}">
                <a16:creationId xmlns:a16="http://schemas.microsoft.com/office/drawing/2014/main" id="{808B3173-FD3C-5B1A-0FED-9432E6E895A7}"/>
              </a:ext>
            </a:extLst>
          </p:cNvPr>
          <p:cNvGrpSpPr/>
          <p:nvPr/>
        </p:nvGrpSpPr>
        <p:grpSpPr>
          <a:xfrm>
            <a:off x="1989221" y="3673639"/>
            <a:ext cx="2702535" cy="1193638"/>
            <a:chOff x="1989221" y="3176337"/>
            <a:chExt cx="2702535" cy="1193638"/>
          </a:xfrm>
        </p:grpSpPr>
        <p:sp>
          <p:nvSpPr>
            <p:cNvPr id="8" name="Oval 7">
              <a:extLst>
                <a:ext uri="{FF2B5EF4-FFF2-40B4-BE49-F238E27FC236}">
                  <a16:creationId xmlns:a16="http://schemas.microsoft.com/office/drawing/2014/main" id="{DB537046-9022-956F-AA00-D585C751394C}"/>
                </a:ext>
              </a:extLst>
            </p:cNvPr>
            <p:cNvSpPr/>
            <p:nvPr/>
          </p:nvSpPr>
          <p:spPr>
            <a:xfrm>
              <a:off x="3124199" y="3176337"/>
              <a:ext cx="1271337" cy="5614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C5F8D9-27C8-AB76-69CD-C7B1AFED63FC}"/>
                </a:ext>
              </a:extLst>
            </p:cNvPr>
            <p:cNvSpPr txBox="1"/>
            <p:nvPr/>
          </p:nvSpPr>
          <p:spPr>
            <a:xfrm>
              <a:off x="1989221" y="4000643"/>
              <a:ext cx="2702535" cy="369332"/>
            </a:xfrm>
            <a:prstGeom prst="rect">
              <a:avLst/>
            </a:prstGeom>
            <a:noFill/>
          </p:spPr>
          <p:txBody>
            <a:bodyPr wrap="none" rtlCol="0">
              <a:spAutoFit/>
            </a:bodyPr>
            <a:lstStyle/>
            <a:p>
              <a:r>
                <a:rPr lang="en-US" dirty="0" err="1">
                  <a:solidFill>
                    <a:srgbClr val="4473C3"/>
                  </a:solidFill>
                </a:rPr>
                <a:t>Generalised</a:t>
              </a:r>
              <a:r>
                <a:rPr lang="en-US" dirty="0">
                  <a:solidFill>
                    <a:srgbClr val="4473C3"/>
                  </a:solidFill>
                </a:rPr>
                <a:t> detuning term</a:t>
              </a:r>
            </a:p>
          </p:txBody>
        </p:sp>
      </p:grpSp>
      <p:grpSp>
        <p:nvGrpSpPr>
          <p:cNvPr id="24" name="Group 23">
            <a:extLst>
              <a:ext uri="{FF2B5EF4-FFF2-40B4-BE49-F238E27FC236}">
                <a16:creationId xmlns:a16="http://schemas.microsoft.com/office/drawing/2014/main" id="{C355B6A1-EF6F-14BF-793C-41ED40CB1DD4}"/>
              </a:ext>
            </a:extLst>
          </p:cNvPr>
          <p:cNvGrpSpPr/>
          <p:nvPr/>
        </p:nvGrpSpPr>
        <p:grpSpPr>
          <a:xfrm>
            <a:off x="990568" y="3407229"/>
            <a:ext cx="10484830" cy="2741877"/>
            <a:chOff x="990568" y="3407229"/>
            <a:chExt cx="10484830" cy="2741877"/>
          </a:xfrm>
        </p:grpSpPr>
        <p:grpSp>
          <p:nvGrpSpPr>
            <p:cNvPr id="15" name="Group 14">
              <a:extLst>
                <a:ext uri="{FF2B5EF4-FFF2-40B4-BE49-F238E27FC236}">
                  <a16:creationId xmlns:a16="http://schemas.microsoft.com/office/drawing/2014/main" id="{6C9127D6-BE62-6910-7745-026664AEC8E3}"/>
                </a:ext>
              </a:extLst>
            </p:cNvPr>
            <p:cNvGrpSpPr>
              <a:grpSpLocks noChangeAspect="1"/>
            </p:cNvGrpSpPr>
            <p:nvPr/>
          </p:nvGrpSpPr>
          <p:grpSpPr>
            <a:xfrm>
              <a:off x="990568" y="5288848"/>
              <a:ext cx="10484830" cy="860258"/>
              <a:chOff x="368516" y="5021450"/>
              <a:chExt cx="8261457" cy="677835"/>
            </a:xfrm>
          </p:grpSpPr>
          <p:pic>
            <p:nvPicPr>
              <p:cNvPr id="16" name="Picture 15">
                <a:extLst>
                  <a:ext uri="{FF2B5EF4-FFF2-40B4-BE49-F238E27FC236}">
                    <a16:creationId xmlns:a16="http://schemas.microsoft.com/office/drawing/2014/main" id="{D8CE320A-313B-DDE6-A217-7B4D3F504062}"/>
                  </a:ext>
                </a:extLst>
              </p:cNvPr>
              <p:cNvPicPr>
                <a:picLocks noChangeAspect="1"/>
              </p:cNvPicPr>
              <p:nvPr/>
            </p:nvPicPr>
            <p:blipFill>
              <a:blip r:embed="rId3"/>
              <a:stretch>
                <a:fillRect/>
              </a:stretch>
            </p:blipFill>
            <p:spPr>
              <a:xfrm>
                <a:off x="368516" y="5112717"/>
                <a:ext cx="4470400" cy="495300"/>
              </a:xfrm>
              <a:prstGeom prst="rect">
                <a:avLst/>
              </a:prstGeom>
            </p:spPr>
          </p:pic>
          <p:pic>
            <p:nvPicPr>
              <p:cNvPr id="17" name="Picture 16">
                <a:extLst>
                  <a:ext uri="{FF2B5EF4-FFF2-40B4-BE49-F238E27FC236}">
                    <a16:creationId xmlns:a16="http://schemas.microsoft.com/office/drawing/2014/main" id="{79B2FA07-34D6-BD85-89CF-8B99E6CBB329}"/>
                  </a:ext>
                </a:extLst>
              </p:cNvPr>
              <p:cNvPicPr>
                <a:picLocks noChangeAspect="1"/>
              </p:cNvPicPr>
              <p:nvPr/>
            </p:nvPicPr>
            <p:blipFill rotWithShape="1">
              <a:blip r:embed="rId4"/>
              <a:srcRect l="4237" t="-6746" b="1"/>
              <a:stretch/>
            </p:blipFill>
            <p:spPr>
              <a:xfrm>
                <a:off x="4835471" y="5021450"/>
                <a:ext cx="3794502" cy="677835"/>
              </a:xfrm>
              <a:prstGeom prst="rect">
                <a:avLst/>
              </a:prstGeom>
            </p:spPr>
          </p:pic>
        </p:grpSp>
        <p:sp>
          <p:nvSpPr>
            <p:cNvPr id="21" name="Oval 20">
              <a:extLst>
                <a:ext uri="{FF2B5EF4-FFF2-40B4-BE49-F238E27FC236}">
                  <a16:creationId xmlns:a16="http://schemas.microsoft.com/office/drawing/2014/main" id="{B8C6E90A-E298-B5E2-D23B-921D344A4733}"/>
                </a:ext>
              </a:extLst>
            </p:cNvPr>
            <p:cNvSpPr/>
            <p:nvPr/>
          </p:nvSpPr>
          <p:spPr>
            <a:xfrm>
              <a:off x="9715924" y="3407229"/>
              <a:ext cx="1550792" cy="5614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5AAED69-B461-D0C6-B603-72FE09575A11}"/>
                </a:ext>
              </a:extLst>
            </p:cNvPr>
            <p:cNvCxnSpPr>
              <a:stCxn id="21" idx="4"/>
            </p:cNvCxnSpPr>
            <p:nvPr/>
          </p:nvCxnSpPr>
          <p:spPr>
            <a:xfrm flipH="1">
              <a:off x="7489371" y="3968703"/>
              <a:ext cx="3001949" cy="1320145"/>
            </a:xfrm>
            <a:prstGeom prst="straightConnector1">
              <a:avLst/>
            </a:prstGeom>
            <a:ln w="12700">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63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6708-51B9-4F23-C760-210E9A5EA8F4}"/>
              </a:ext>
            </a:extLst>
          </p:cNvPr>
          <p:cNvSpPr>
            <a:spLocks noGrp="1"/>
          </p:cNvSpPr>
          <p:nvPr>
            <p:ph type="title"/>
          </p:nvPr>
        </p:nvSpPr>
        <p:spPr/>
        <p:txBody>
          <a:bodyPr/>
          <a:lstStyle/>
          <a:p>
            <a:r>
              <a:rPr lang="en-US" dirty="0"/>
              <a:t>Modeling of electron cloud effects</a:t>
            </a:r>
          </a:p>
        </p:txBody>
      </p:sp>
      <p:sp>
        <p:nvSpPr>
          <p:cNvPr id="3" name="Content Placeholder 2">
            <a:extLst>
              <a:ext uri="{FF2B5EF4-FFF2-40B4-BE49-F238E27FC236}">
                <a16:creationId xmlns:a16="http://schemas.microsoft.com/office/drawing/2014/main" id="{CB35956F-17B2-3FD8-2EC7-762B63BFAF94}"/>
              </a:ext>
            </a:extLst>
          </p:cNvPr>
          <p:cNvSpPr>
            <a:spLocks noGrp="1"/>
          </p:cNvSpPr>
          <p:nvPr>
            <p:ph idx="1"/>
          </p:nvPr>
        </p:nvSpPr>
        <p:spPr/>
        <p:txBody>
          <a:bodyPr/>
          <a:lstStyle/>
          <a:p>
            <a:r>
              <a:rPr lang="en-US" dirty="0"/>
              <a:t>Semi-analytical approach for instability study</a:t>
            </a:r>
          </a:p>
          <a:p>
            <a:pPr marL="742950" lvl="1" indent="-285750" defTabSz="914400" fontAlgn="base">
              <a:lnSpc>
                <a:spcPct val="90000"/>
              </a:lnSpc>
              <a:spcBef>
                <a:spcPct val="20000"/>
              </a:spcBef>
              <a:spcAft>
                <a:spcPct val="0"/>
              </a:spcAft>
              <a:buClr>
                <a:schemeClr val="accent2"/>
              </a:buClr>
              <a:buFont typeface="Wingdings" pitchFamily="-106" charset="2"/>
              <a:buChar char="§"/>
            </a:pPr>
            <a:r>
              <a:rPr lang="de-DE" sz="2400" kern="0" dirty="0" err="1">
                <a:latin typeface="Capitals" pitchFamily="-106" charset="0"/>
                <a:ea typeface="ＭＳ Ｐゴシック" pitchFamily="-106" charset="-128"/>
              </a:rPr>
              <a:t>Vlasov</a:t>
            </a:r>
            <a:r>
              <a:rPr lang="de-DE" sz="2400" kern="0" dirty="0">
                <a:latin typeface="Capitals" pitchFamily="-106" charset="0"/>
                <a:ea typeface="ＭＳ Ｐゴシック" pitchFamily="-106" charset="-128"/>
              </a:rPr>
              <a:t> </a:t>
            </a:r>
            <a:r>
              <a:rPr lang="de-DE" sz="2400" kern="0" dirty="0" err="1">
                <a:latin typeface="Capitals" pitchFamily="-106" charset="0"/>
                <a:ea typeface="ＭＳ Ｐゴシック" pitchFamily="-106" charset="-128"/>
              </a:rPr>
              <a:t>equation</a:t>
            </a:r>
            <a:r>
              <a:rPr lang="de-DE" sz="2400" kern="0" dirty="0">
                <a:latin typeface="Capitals" pitchFamily="-106" charset="0"/>
                <a:ea typeface="ＭＳ Ｐゴシック" pitchFamily="-106" charset="-128"/>
              </a:rPr>
              <a:t> </a:t>
            </a:r>
            <a:r>
              <a:rPr lang="de-DE" sz="2400" kern="0" dirty="0">
                <a:ea typeface="ＭＳ Ｐゴシック" pitchFamily="-106" charset="-128"/>
              </a:rPr>
              <a:t>(</a:t>
            </a:r>
            <a:r>
              <a:rPr lang="de-DE" sz="2400" i="1" kern="0" dirty="0">
                <a:ea typeface="ＭＳ Ｐゴシック" pitchFamily="-106" charset="-128"/>
              </a:rPr>
              <a:t>CERN</a:t>
            </a:r>
            <a:r>
              <a:rPr lang="de-DE" sz="2400" kern="0" dirty="0">
                <a:ea typeface="ＭＳ Ｐゴシック" pitchFamily="-106" charset="-128"/>
              </a:rPr>
              <a:t>, </a:t>
            </a:r>
            <a:r>
              <a:rPr lang="de-DE" sz="2400" kern="0" dirty="0" err="1">
                <a:ea typeface="ＭＳ Ｐゴシック" pitchFamily="-106" charset="-128"/>
              </a:rPr>
              <a:t>Iadarola</a:t>
            </a:r>
            <a:r>
              <a:rPr lang="de-DE" sz="2400" kern="0" dirty="0">
                <a:ea typeface="ＭＳ Ｐゴシック" pitchFamily="-106" charset="-128"/>
              </a:rPr>
              <a:t>, </a:t>
            </a:r>
            <a:r>
              <a:rPr lang="de-DE" sz="2400" kern="0" dirty="0" err="1">
                <a:ea typeface="ＭＳ Ｐゴシック" pitchFamily="-106" charset="-128"/>
              </a:rPr>
              <a:t>Mether</a:t>
            </a:r>
            <a:r>
              <a:rPr lang="de-DE" sz="2400" kern="0" dirty="0">
                <a:ea typeface="ＭＳ Ｐゴシック" pitchFamily="-106" charset="-128"/>
              </a:rPr>
              <a:t>, </a:t>
            </a:r>
            <a:r>
              <a:rPr lang="de-DE" sz="2400" kern="0" dirty="0" err="1">
                <a:ea typeface="ＭＳ Ｐゴシック" pitchFamily="-106" charset="-128"/>
              </a:rPr>
              <a:t>Mounet</a:t>
            </a:r>
            <a:r>
              <a:rPr lang="de-DE" sz="2400" kern="0" dirty="0">
                <a:ea typeface="ＭＳ Ｐゴシック" pitchFamily="-106" charset="-128"/>
              </a:rPr>
              <a:t>, Sabato </a:t>
            </a:r>
            <a:br>
              <a:rPr lang="de-DE" sz="2400" kern="0" dirty="0">
                <a:ea typeface="ＭＳ Ｐゴシック" pitchFamily="-106" charset="-128"/>
              </a:rPr>
            </a:br>
            <a:r>
              <a:rPr lang="de-DE" sz="2400" kern="0" dirty="0">
                <a:ea typeface="ＭＳ Ｐゴシック" pitchFamily="-106" charset="-128"/>
                <a:sym typeface="Wingdings" pitchFamily="2" charset="2"/>
              </a:rPr>
              <a:t> S. </a:t>
            </a:r>
            <a:r>
              <a:rPr lang="de-DE" sz="2400" kern="0" dirty="0" err="1">
                <a:ea typeface="ＭＳ Ｐゴシック" pitchFamily="-106" charset="-128"/>
                <a:sym typeface="Wingdings" pitchFamily="2" charset="2"/>
              </a:rPr>
              <a:t>Johannesson‘s</a:t>
            </a:r>
            <a:r>
              <a:rPr lang="de-DE" sz="2400" kern="0" dirty="0">
                <a:ea typeface="ＭＳ Ｐゴシック" pitchFamily="-106" charset="-128"/>
                <a:sym typeface="Wingdings" pitchFamily="2" charset="2"/>
              </a:rPr>
              <a:t> </a:t>
            </a:r>
            <a:r>
              <a:rPr lang="de-DE" sz="2400" kern="0" dirty="0" err="1">
                <a:ea typeface="ＭＳ Ｐゴシック" pitchFamily="-106" charset="-128"/>
                <a:sym typeface="Wingdings" pitchFamily="2" charset="2"/>
              </a:rPr>
              <a:t>talk</a:t>
            </a:r>
            <a:r>
              <a:rPr lang="de-DE" sz="2400" kern="0" dirty="0">
                <a:ea typeface="ＭＳ Ｐゴシック" pitchFamily="-106" charset="-128"/>
              </a:rPr>
              <a:t>) </a:t>
            </a:r>
          </a:p>
          <a:p>
            <a:endParaRPr lang="en-US" dirty="0"/>
          </a:p>
        </p:txBody>
      </p:sp>
      <p:sp>
        <p:nvSpPr>
          <p:cNvPr id="4" name="Date Placeholder 3">
            <a:extLst>
              <a:ext uri="{FF2B5EF4-FFF2-40B4-BE49-F238E27FC236}">
                <a16:creationId xmlns:a16="http://schemas.microsoft.com/office/drawing/2014/main" id="{713BF5FA-4745-7B14-CCB6-222DE8907A1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4E50AE83-A844-6898-EAB8-7594D17BCA04}"/>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FF70665F-FB75-4FB8-6FE5-E77713C1F1F7}"/>
              </a:ext>
            </a:extLst>
          </p:cNvPr>
          <p:cNvSpPr>
            <a:spLocks noGrp="1"/>
          </p:cNvSpPr>
          <p:nvPr>
            <p:ph type="sldNum" sz="quarter" idx="12"/>
          </p:nvPr>
        </p:nvSpPr>
        <p:spPr/>
        <p:txBody>
          <a:bodyPr/>
          <a:lstStyle/>
          <a:p>
            <a:fld id="{43DF83E8-ABC0-E64E-832A-EEAEB9D1F06F}" type="slidenum">
              <a:rPr lang="en-US" smtClean="0"/>
              <a:t>47</a:t>
            </a:fld>
            <a:endParaRPr lang="en-US"/>
          </a:p>
        </p:txBody>
      </p:sp>
      <p:pic>
        <p:nvPicPr>
          <p:cNvPr id="10" name="Picture 9">
            <a:extLst>
              <a:ext uri="{FF2B5EF4-FFF2-40B4-BE49-F238E27FC236}">
                <a16:creationId xmlns:a16="http://schemas.microsoft.com/office/drawing/2014/main" id="{31C7460C-CABF-BD5D-0B26-ED8DA00C1CAD}"/>
              </a:ext>
            </a:extLst>
          </p:cNvPr>
          <p:cNvPicPr>
            <a:picLocks noChangeAspect="1"/>
          </p:cNvPicPr>
          <p:nvPr/>
        </p:nvPicPr>
        <p:blipFill rotWithShape="1">
          <a:blip r:embed="rId2">
            <a:clrChange>
              <a:clrFrom>
                <a:srgbClr val="FFFFFF"/>
              </a:clrFrom>
              <a:clrTo>
                <a:srgbClr val="FFFFFF">
                  <a:alpha val="0"/>
                </a:srgbClr>
              </a:clrTo>
            </a:clrChange>
          </a:blip>
          <a:srcRect t="9724"/>
          <a:stretch/>
        </p:blipFill>
        <p:spPr>
          <a:xfrm>
            <a:off x="5866010" y="3034378"/>
            <a:ext cx="5040000" cy="3412435"/>
          </a:xfrm>
          <a:prstGeom prst="rect">
            <a:avLst/>
          </a:prstGeom>
        </p:spPr>
      </p:pic>
      <p:pic>
        <p:nvPicPr>
          <p:cNvPr id="11" name="Picture 10">
            <a:extLst>
              <a:ext uri="{FF2B5EF4-FFF2-40B4-BE49-F238E27FC236}">
                <a16:creationId xmlns:a16="http://schemas.microsoft.com/office/drawing/2014/main" id="{1E1F64B0-A030-BAB8-F2CC-F661A25263EB}"/>
              </a:ext>
            </a:extLst>
          </p:cNvPr>
          <p:cNvPicPr>
            <a:picLocks noChangeAspect="1"/>
          </p:cNvPicPr>
          <p:nvPr/>
        </p:nvPicPr>
        <p:blipFill rotWithShape="1">
          <a:blip r:embed="rId3">
            <a:clrChange>
              <a:clrFrom>
                <a:srgbClr val="FFFFFF"/>
              </a:clrFrom>
              <a:clrTo>
                <a:srgbClr val="FFFFFF">
                  <a:alpha val="0"/>
                </a:srgbClr>
              </a:clrTo>
            </a:clrChange>
          </a:blip>
          <a:srcRect t="9452"/>
          <a:stretch/>
        </p:blipFill>
        <p:spPr>
          <a:xfrm>
            <a:off x="1084001" y="3024108"/>
            <a:ext cx="5040000" cy="3422705"/>
          </a:xfrm>
          <a:prstGeom prst="rect">
            <a:avLst/>
          </a:prstGeom>
        </p:spPr>
      </p:pic>
      <p:sp>
        <p:nvSpPr>
          <p:cNvPr id="12" name="TextBox 11">
            <a:extLst>
              <a:ext uri="{FF2B5EF4-FFF2-40B4-BE49-F238E27FC236}">
                <a16:creationId xmlns:a16="http://schemas.microsoft.com/office/drawing/2014/main" id="{B939A4EB-CD83-E3C7-BC8E-CFE3F89D3FE6}"/>
              </a:ext>
            </a:extLst>
          </p:cNvPr>
          <p:cNvSpPr txBox="1"/>
          <p:nvPr/>
        </p:nvSpPr>
        <p:spPr>
          <a:xfrm>
            <a:off x="1760657" y="2740282"/>
            <a:ext cx="8253627" cy="369332"/>
          </a:xfrm>
          <a:prstGeom prst="rect">
            <a:avLst/>
          </a:prstGeom>
          <a:noFill/>
        </p:spPr>
        <p:txBody>
          <a:bodyPr wrap="square" rtlCol="0">
            <a:spAutoFit/>
          </a:bodyPr>
          <a:lstStyle/>
          <a:p>
            <a:r>
              <a:rPr lang="en-US" dirty="0"/>
              <a:t>Example of result for dipolar force only from e-cloud and comparison with </a:t>
            </a:r>
            <a:r>
              <a:rPr lang="en-US" dirty="0" err="1"/>
              <a:t>PyHEADTAIL</a:t>
            </a:r>
            <a:endParaRPr lang="en-US" dirty="0"/>
          </a:p>
        </p:txBody>
      </p:sp>
      <p:sp>
        <p:nvSpPr>
          <p:cNvPr id="13" name="TextBox 12">
            <a:extLst>
              <a:ext uri="{FF2B5EF4-FFF2-40B4-BE49-F238E27FC236}">
                <a16:creationId xmlns:a16="http://schemas.microsoft.com/office/drawing/2014/main" id="{DB5B1068-994A-D720-6FAE-47BAC671751C}"/>
              </a:ext>
            </a:extLst>
          </p:cNvPr>
          <p:cNvSpPr txBox="1"/>
          <p:nvPr/>
        </p:nvSpPr>
        <p:spPr>
          <a:xfrm>
            <a:off x="1606526" y="6231265"/>
            <a:ext cx="3540309" cy="261610"/>
          </a:xfrm>
          <a:prstGeom prst="rect">
            <a:avLst/>
          </a:prstGeom>
          <a:noFill/>
        </p:spPr>
        <p:txBody>
          <a:bodyPr wrap="square" rtlCol="0">
            <a:spAutoFit/>
          </a:bodyPr>
          <a:lstStyle/>
          <a:p>
            <a:pPr algn="ctr"/>
            <a:r>
              <a:rPr lang="en-US" sz="1100" dirty="0">
                <a:latin typeface="Verdana" panose="020B0604030504040204" pitchFamily="34" charset="0"/>
                <a:ea typeface="Verdana" panose="020B0604030504040204" pitchFamily="34" charset="0"/>
                <a:cs typeface="Verdana" panose="020B0604030504040204" pitchFamily="34" charset="0"/>
              </a:rPr>
              <a:t>e-cloud strength factor</a:t>
            </a:r>
          </a:p>
        </p:txBody>
      </p:sp>
      <p:sp>
        <p:nvSpPr>
          <p:cNvPr id="14" name="TextBox 13">
            <a:extLst>
              <a:ext uri="{FF2B5EF4-FFF2-40B4-BE49-F238E27FC236}">
                <a16:creationId xmlns:a16="http://schemas.microsoft.com/office/drawing/2014/main" id="{C0A25117-7EE5-38F0-E2A5-DDA89F1E8CDA}"/>
              </a:ext>
            </a:extLst>
          </p:cNvPr>
          <p:cNvSpPr txBox="1"/>
          <p:nvPr/>
        </p:nvSpPr>
        <p:spPr>
          <a:xfrm rot="16200000">
            <a:off x="-268095" y="4496695"/>
            <a:ext cx="2926083" cy="261610"/>
          </a:xfrm>
          <a:prstGeom prst="rect">
            <a:avLst/>
          </a:prstGeom>
          <a:noFill/>
        </p:spPr>
        <p:txBody>
          <a:bodyPr wrap="square" rtlCol="0">
            <a:spAutoFit/>
          </a:bodyPr>
          <a:lstStyle/>
          <a:p>
            <a:pPr algn="ctr"/>
            <a:r>
              <a:rPr lang="en-US" sz="1100" dirty="0">
                <a:latin typeface="Verdana" panose="020B0604030504040204" pitchFamily="34" charset="0"/>
                <a:ea typeface="Verdana" panose="020B0604030504040204" pitchFamily="34" charset="0"/>
                <a:cs typeface="Verdana" panose="020B0604030504040204" pitchFamily="34" charset="0"/>
              </a:rPr>
              <a:t>(Q-Q</a:t>
            </a:r>
            <a:r>
              <a:rPr lang="en-US" sz="1100" baseline="-25000" dirty="0">
                <a:latin typeface="Verdana" panose="020B0604030504040204" pitchFamily="34" charset="0"/>
                <a:ea typeface="Verdana" panose="020B0604030504040204" pitchFamily="34" charset="0"/>
                <a:cs typeface="Verdana" panose="020B0604030504040204" pitchFamily="34" charset="0"/>
              </a:rPr>
              <a:t>0</a:t>
            </a:r>
            <a:r>
              <a:rPr lang="en-US" sz="1100" dirty="0">
                <a:latin typeface="Verdana" panose="020B0604030504040204" pitchFamily="34" charset="0"/>
                <a:ea typeface="Verdana" panose="020B0604030504040204" pitchFamily="34" charset="0"/>
                <a:cs typeface="Verdana" panose="020B0604030504040204" pitchFamily="34" charset="0"/>
              </a:rPr>
              <a:t>)/Q</a:t>
            </a:r>
            <a:r>
              <a:rPr lang="en-US" sz="1100" baseline="-25000" dirty="0">
                <a:latin typeface="Verdana" panose="020B0604030504040204" pitchFamily="34" charset="0"/>
                <a:ea typeface="Verdana" panose="020B0604030504040204" pitchFamily="34" charset="0"/>
                <a:cs typeface="Verdana" panose="020B0604030504040204" pitchFamily="34" charset="0"/>
              </a:rPr>
              <a:t>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DAC09DE2-A766-FE62-4938-AFEDEFDDD6AA}"/>
              </a:ext>
            </a:extLst>
          </p:cNvPr>
          <p:cNvSpPr txBox="1"/>
          <p:nvPr/>
        </p:nvSpPr>
        <p:spPr>
          <a:xfrm rot="16200000">
            <a:off x="4548380" y="4496695"/>
            <a:ext cx="2926083" cy="261610"/>
          </a:xfrm>
          <a:prstGeom prst="rect">
            <a:avLst/>
          </a:prstGeom>
          <a:noFill/>
        </p:spPr>
        <p:txBody>
          <a:bodyPr wrap="square" rtlCol="0">
            <a:spAutoFit/>
          </a:bodyPr>
          <a:lstStyle/>
          <a:p>
            <a:pPr algn="ctr"/>
            <a:r>
              <a:rPr lang="en-US" sz="1100" dirty="0">
                <a:latin typeface="Verdana" panose="020B0604030504040204" pitchFamily="34" charset="0"/>
                <a:ea typeface="Verdana" panose="020B0604030504040204" pitchFamily="34" charset="0"/>
                <a:cs typeface="Verdana" panose="020B0604030504040204" pitchFamily="34" charset="0"/>
              </a:rPr>
              <a:t>(Q-Q</a:t>
            </a:r>
            <a:r>
              <a:rPr lang="en-US" sz="1100" baseline="-25000" dirty="0">
                <a:latin typeface="Verdana" panose="020B0604030504040204" pitchFamily="34" charset="0"/>
                <a:ea typeface="Verdana" panose="020B0604030504040204" pitchFamily="34" charset="0"/>
                <a:cs typeface="Verdana" panose="020B0604030504040204" pitchFamily="34" charset="0"/>
              </a:rPr>
              <a:t>0</a:t>
            </a:r>
            <a:r>
              <a:rPr lang="en-US" sz="1100" dirty="0">
                <a:latin typeface="Verdana" panose="020B0604030504040204" pitchFamily="34" charset="0"/>
                <a:ea typeface="Verdana" panose="020B0604030504040204" pitchFamily="34" charset="0"/>
                <a:cs typeface="Verdana" panose="020B0604030504040204" pitchFamily="34" charset="0"/>
              </a:rPr>
              <a:t>)/Q</a:t>
            </a:r>
            <a:r>
              <a:rPr lang="en-US" sz="1100" baseline="-25000" dirty="0">
                <a:latin typeface="Verdana" panose="020B0604030504040204" pitchFamily="34" charset="0"/>
                <a:ea typeface="Verdana" panose="020B0604030504040204" pitchFamily="34" charset="0"/>
                <a:cs typeface="Verdana" panose="020B0604030504040204" pitchFamily="34" charset="0"/>
              </a:rPr>
              <a:t>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9505F8DD-CEAC-9BCE-917D-687EBAF4D205}"/>
              </a:ext>
            </a:extLst>
          </p:cNvPr>
          <p:cNvSpPr txBox="1"/>
          <p:nvPr/>
        </p:nvSpPr>
        <p:spPr>
          <a:xfrm>
            <a:off x="6383245" y="6231265"/>
            <a:ext cx="3540309" cy="261610"/>
          </a:xfrm>
          <a:prstGeom prst="rect">
            <a:avLst/>
          </a:prstGeom>
          <a:noFill/>
        </p:spPr>
        <p:txBody>
          <a:bodyPr wrap="square" rtlCol="0">
            <a:spAutoFit/>
          </a:bodyPr>
          <a:lstStyle/>
          <a:p>
            <a:pPr algn="ctr"/>
            <a:r>
              <a:rPr lang="en-US" sz="1100" dirty="0">
                <a:latin typeface="Verdana" panose="020B0604030504040204" pitchFamily="34" charset="0"/>
                <a:ea typeface="Verdana" panose="020B0604030504040204" pitchFamily="34" charset="0"/>
                <a:cs typeface="Verdana" panose="020B0604030504040204" pitchFamily="34" charset="0"/>
              </a:rPr>
              <a:t>e-cloud strength factor</a:t>
            </a:r>
          </a:p>
        </p:txBody>
      </p:sp>
    </p:spTree>
    <p:extLst>
      <p:ext uri="{BB962C8B-B14F-4D97-AF65-F5344CB8AC3E}">
        <p14:creationId xmlns:p14="http://schemas.microsoft.com/office/powerpoint/2010/main" val="147789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E030-8793-2A36-FE0A-B346D3B04B4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E8147C5-2FDF-0DE4-40A2-4351538EDE92}"/>
              </a:ext>
            </a:extLst>
          </p:cNvPr>
          <p:cNvSpPr>
            <a:spLocks noGrp="1"/>
          </p:cNvSpPr>
          <p:nvPr>
            <p:ph idx="1"/>
          </p:nvPr>
        </p:nvSpPr>
        <p:spPr/>
        <p:txBody>
          <a:bodyPr/>
          <a:lstStyle/>
          <a:p>
            <a:r>
              <a:rPr lang="en-US" dirty="0">
                <a:solidFill>
                  <a:schemeClr val="bg1">
                    <a:lumMod val="85000"/>
                  </a:schemeClr>
                </a:solidFill>
              </a:rPr>
              <a:t>Basics of e-cloud formation and associated effects</a:t>
            </a:r>
          </a:p>
          <a:p>
            <a:r>
              <a:rPr lang="en-US" dirty="0">
                <a:solidFill>
                  <a:schemeClr val="bg1">
                    <a:lumMod val="85000"/>
                  </a:schemeClr>
                </a:solidFill>
              </a:rPr>
              <a:t>Brief history of e-cloud observations in accelerators</a:t>
            </a:r>
          </a:p>
          <a:p>
            <a:r>
              <a:rPr lang="en-US" dirty="0">
                <a:solidFill>
                  <a:schemeClr val="bg1">
                    <a:lumMod val="85000"/>
                  </a:schemeClr>
                </a:solidFill>
              </a:rPr>
              <a:t>Progress in modeling over the years </a:t>
            </a:r>
          </a:p>
          <a:p>
            <a:r>
              <a:rPr lang="en-US" dirty="0"/>
              <a:t>Limitations from e-cloud: Some lessons learnt after Long Shutdown 2 (LS2)</a:t>
            </a:r>
          </a:p>
          <a:p>
            <a:r>
              <a:rPr lang="en-US" dirty="0">
                <a:solidFill>
                  <a:schemeClr val="bg1">
                    <a:lumMod val="85000"/>
                  </a:schemeClr>
                </a:solidFill>
              </a:rPr>
              <a:t>Conclusions</a:t>
            </a:r>
          </a:p>
          <a:p>
            <a:endParaRPr lang="en-US" dirty="0"/>
          </a:p>
        </p:txBody>
      </p:sp>
      <p:sp>
        <p:nvSpPr>
          <p:cNvPr id="4" name="Date Placeholder 3">
            <a:extLst>
              <a:ext uri="{FF2B5EF4-FFF2-40B4-BE49-F238E27FC236}">
                <a16:creationId xmlns:a16="http://schemas.microsoft.com/office/drawing/2014/main" id="{1A80D52C-5A41-36D4-D99B-4A6536886A6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CD32018-1FC1-D7BB-2242-9DE85FDF05E0}"/>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8EE9E2F-3C1F-F020-BED6-EFEE801E44F8}"/>
              </a:ext>
            </a:extLst>
          </p:cNvPr>
          <p:cNvSpPr>
            <a:spLocks noGrp="1"/>
          </p:cNvSpPr>
          <p:nvPr>
            <p:ph type="sldNum" sz="quarter" idx="12"/>
          </p:nvPr>
        </p:nvSpPr>
        <p:spPr/>
        <p:txBody>
          <a:bodyPr/>
          <a:lstStyle/>
          <a:p>
            <a:fld id="{43DF83E8-ABC0-E64E-832A-EEAEB9D1F06F}" type="slidenum">
              <a:rPr lang="en-US" smtClean="0"/>
              <a:t>48</a:t>
            </a:fld>
            <a:endParaRPr lang="en-US"/>
          </a:p>
        </p:txBody>
      </p:sp>
    </p:spTree>
    <p:extLst>
      <p:ext uri="{BB962C8B-B14F-4D97-AF65-F5344CB8AC3E}">
        <p14:creationId xmlns:p14="http://schemas.microsoft.com/office/powerpoint/2010/main" val="1581333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p:txBody>
          <a:bodyPr>
            <a:normAutofit/>
          </a:bodyPr>
          <a:lstStyle/>
          <a:p>
            <a:r>
              <a:rPr lang="en-US" dirty="0"/>
              <a:t>The PS ring after the Long Shutdown 2 (LS2) for the LIU upgrades came back to operation limited by e-cloud induced pressure rise</a:t>
            </a:r>
          </a:p>
          <a:p>
            <a:pPr lvl="1"/>
            <a:r>
              <a:rPr lang="en-US" dirty="0"/>
              <a:t>Dynamic pressure rise observed basically on all gauges around the machine</a:t>
            </a:r>
          </a:p>
          <a:p>
            <a:pPr lvl="1"/>
            <a:r>
              <a:rPr lang="en-US" dirty="0"/>
              <a:t>Vacuum interlock for injection kicker triggered at basically every cycle, even at an intensity well below nominal</a:t>
            </a:r>
          </a:p>
          <a:p>
            <a:pPr lvl="1"/>
            <a:r>
              <a:rPr lang="en-US" dirty="0"/>
              <a:t>Vacuum activity would not be triggered if dump anywhere before second double splitting</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49</a:t>
            </a:fld>
            <a:endParaRPr lang="en-US"/>
          </a:p>
        </p:txBody>
      </p:sp>
      <p:pic>
        <p:nvPicPr>
          <p:cNvPr id="7" name="Picture 6">
            <a:extLst>
              <a:ext uri="{FF2B5EF4-FFF2-40B4-BE49-F238E27FC236}">
                <a16:creationId xmlns:a16="http://schemas.microsoft.com/office/drawing/2014/main" id="{A3DCC4F1-A4A8-0AE5-B7C3-D3097A999F25}"/>
              </a:ext>
            </a:extLst>
          </p:cNvPr>
          <p:cNvPicPr>
            <a:picLocks noChangeAspect="1"/>
          </p:cNvPicPr>
          <p:nvPr/>
        </p:nvPicPr>
        <p:blipFill>
          <a:blip r:embed="rId2"/>
          <a:stretch>
            <a:fillRect/>
          </a:stretch>
        </p:blipFill>
        <p:spPr>
          <a:xfrm>
            <a:off x="946514" y="3794269"/>
            <a:ext cx="9319000" cy="2472388"/>
          </a:xfrm>
          <a:prstGeom prst="rect">
            <a:avLst/>
          </a:prstGeom>
        </p:spPr>
      </p:pic>
      <p:grpSp>
        <p:nvGrpSpPr>
          <p:cNvPr id="8" name="Group 7">
            <a:extLst>
              <a:ext uri="{FF2B5EF4-FFF2-40B4-BE49-F238E27FC236}">
                <a16:creationId xmlns:a16="http://schemas.microsoft.com/office/drawing/2014/main" id="{03995A0C-29BF-757B-AA28-A2587CAF8D37}"/>
              </a:ext>
            </a:extLst>
          </p:cNvPr>
          <p:cNvGrpSpPr/>
          <p:nvPr/>
        </p:nvGrpSpPr>
        <p:grpSpPr>
          <a:xfrm>
            <a:off x="8515064" y="3803282"/>
            <a:ext cx="2838736" cy="1102105"/>
            <a:chOff x="8993875" y="3892976"/>
            <a:chExt cx="2838736" cy="1102105"/>
          </a:xfrm>
        </p:grpSpPr>
        <p:cxnSp>
          <p:nvCxnSpPr>
            <p:cNvPr id="9" name="Straight Arrow Connector 8">
              <a:extLst>
                <a:ext uri="{FF2B5EF4-FFF2-40B4-BE49-F238E27FC236}">
                  <a16:creationId xmlns:a16="http://schemas.microsoft.com/office/drawing/2014/main" id="{0D5551CD-0460-8C8B-9AC7-F042069D1E28}"/>
                </a:ext>
              </a:extLst>
            </p:cNvPr>
            <p:cNvCxnSpPr/>
            <p:nvPr/>
          </p:nvCxnSpPr>
          <p:spPr>
            <a:xfrm>
              <a:off x="8993875" y="4258101"/>
              <a:ext cx="0" cy="73698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F4F5310-52F1-6BEF-3E36-EB036241ECAD}"/>
                </a:ext>
              </a:extLst>
            </p:cNvPr>
            <p:cNvSpPr txBox="1"/>
            <p:nvPr/>
          </p:nvSpPr>
          <p:spPr>
            <a:xfrm>
              <a:off x="9075763" y="3892976"/>
              <a:ext cx="2756848" cy="553998"/>
            </a:xfrm>
            <a:prstGeom prst="rect">
              <a:avLst/>
            </a:prstGeom>
            <a:solidFill>
              <a:schemeClr val="bg1"/>
            </a:solidFill>
            <a:ln>
              <a:solidFill>
                <a:srgbClr val="FF0000"/>
              </a:solidFill>
            </a:ln>
          </p:spPr>
          <p:txBody>
            <a:bodyPr wrap="square" rtlCol="0">
              <a:spAutoFit/>
            </a:bodyPr>
            <a:lstStyle/>
            <a:p>
              <a:r>
                <a:rPr lang="en-US" sz="1500" dirty="0">
                  <a:solidFill>
                    <a:srgbClr val="FF0000"/>
                  </a:solidFill>
                </a:rPr>
                <a:t>E.g. </a:t>
              </a:r>
              <a:r>
                <a:rPr lang="en-GB" sz="1500" dirty="0">
                  <a:solidFill>
                    <a:srgbClr val="FF0000"/>
                  </a:solidFill>
                </a:rPr>
                <a:t>dump just after the first double splitting on the flat top</a:t>
              </a:r>
            </a:p>
          </p:txBody>
        </p:sp>
      </p:grpSp>
    </p:spTree>
    <p:extLst>
      <p:ext uri="{BB962C8B-B14F-4D97-AF65-F5344CB8AC3E}">
        <p14:creationId xmlns:p14="http://schemas.microsoft.com/office/powerpoint/2010/main" val="33760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sym typeface="Wingdings" pitchFamily="2" charset="2"/>
              </a:rPr>
              <a:t>Electron cloud build-up</a:t>
            </a:r>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dirty="0"/>
              <a:t>27.10.21</a:t>
            </a:r>
            <a:endParaRPr lang="en-US" dirty="0"/>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dirty="0"/>
              <a:t>G. Rumolo, ECLOUD22 Workshop</a:t>
            </a:r>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5</a:t>
            </a:fld>
            <a:endParaRPr lang="en-US"/>
          </a:p>
        </p:txBody>
      </p:sp>
      <p:cxnSp>
        <p:nvCxnSpPr>
          <p:cNvPr id="19" name="Straight Connector 18">
            <a:extLst>
              <a:ext uri="{FF2B5EF4-FFF2-40B4-BE49-F238E27FC236}">
                <a16:creationId xmlns:a16="http://schemas.microsoft.com/office/drawing/2014/main" id="{E9ACDB34-0554-5042-9A39-20D7DE293092}"/>
              </a:ext>
            </a:extLst>
          </p:cNvPr>
          <p:cNvCxnSpPr/>
          <p:nvPr/>
        </p:nvCxnSpPr>
        <p:spPr>
          <a:xfrm>
            <a:off x="838200" y="1828800"/>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08B6D-6734-964C-8E3D-6C435B0C1EA7}"/>
              </a:ext>
            </a:extLst>
          </p:cNvPr>
          <p:cNvCxnSpPr/>
          <p:nvPr/>
        </p:nvCxnSpPr>
        <p:spPr>
          <a:xfrm>
            <a:off x="838200" y="3796553"/>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1648E2-5551-A043-AD2D-B78FDEAA3317}"/>
              </a:ext>
            </a:extLst>
          </p:cNvPr>
          <p:cNvCxnSpPr>
            <a:cxnSpLocks/>
          </p:cNvCxnSpPr>
          <p:nvPr/>
        </p:nvCxnSpPr>
        <p:spPr>
          <a:xfrm>
            <a:off x="268941" y="2812677"/>
            <a:ext cx="1141655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304C062-DFC2-5D4B-9B53-32EEF3861BA0}"/>
              </a:ext>
            </a:extLst>
          </p:cNvPr>
          <p:cNvSpPr/>
          <p:nvPr/>
        </p:nvSpPr>
        <p:spPr>
          <a:xfrm>
            <a:off x="689474" y="277252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C523E1-BD98-D844-A75E-27CD63384271}"/>
              </a:ext>
            </a:extLst>
          </p:cNvPr>
          <p:cNvSpPr txBox="1"/>
          <p:nvPr/>
        </p:nvSpPr>
        <p:spPr>
          <a:xfrm>
            <a:off x="319490" y="2852830"/>
            <a:ext cx="1355074" cy="307777"/>
          </a:xfrm>
          <a:prstGeom prst="rect">
            <a:avLst/>
          </a:prstGeom>
          <a:noFill/>
        </p:spPr>
        <p:txBody>
          <a:bodyPr wrap="square" rtlCol="0">
            <a:spAutoFit/>
          </a:bodyPr>
          <a:lstStyle/>
          <a:p>
            <a:r>
              <a:rPr lang="en-US" sz="1400" dirty="0">
                <a:solidFill>
                  <a:srgbClr val="FF0000"/>
                </a:solidFill>
              </a:rPr>
              <a:t>Proton bunch</a:t>
            </a:r>
          </a:p>
        </p:txBody>
      </p:sp>
      <p:grpSp>
        <p:nvGrpSpPr>
          <p:cNvPr id="117" name="Group 116">
            <a:extLst>
              <a:ext uri="{FF2B5EF4-FFF2-40B4-BE49-F238E27FC236}">
                <a16:creationId xmlns:a16="http://schemas.microsoft.com/office/drawing/2014/main" id="{754BD59F-D1C3-3841-8AE3-DC2BEFC5DDC7}"/>
              </a:ext>
            </a:extLst>
          </p:cNvPr>
          <p:cNvGrpSpPr/>
          <p:nvPr/>
        </p:nvGrpSpPr>
        <p:grpSpPr>
          <a:xfrm>
            <a:off x="1704814" y="1854853"/>
            <a:ext cx="1876586" cy="1942232"/>
            <a:chOff x="1704814" y="1854853"/>
            <a:chExt cx="1876586" cy="1942232"/>
          </a:xfrm>
        </p:grpSpPr>
        <p:cxnSp>
          <p:nvCxnSpPr>
            <p:cNvPr id="31" name="Straight Arrow Connector 30">
              <a:extLst>
                <a:ext uri="{FF2B5EF4-FFF2-40B4-BE49-F238E27FC236}">
                  <a16:creationId xmlns:a16="http://schemas.microsoft.com/office/drawing/2014/main" id="{FCC354F5-7C95-7446-BB06-7988DFDA8384}"/>
                </a:ext>
              </a:extLst>
            </p:cNvPr>
            <p:cNvCxnSpPr>
              <a:cxnSpLocks/>
            </p:cNvCxnSpPr>
            <p:nvPr/>
          </p:nvCxnSpPr>
          <p:spPr>
            <a:xfrm flipV="1">
              <a:off x="1735157" y="1854853"/>
              <a:ext cx="1525978" cy="190294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986EA2C-CEE5-2D43-A655-4D40D94A832F}"/>
                </a:ext>
              </a:extLst>
            </p:cNvPr>
            <p:cNvCxnSpPr>
              <a:cxnSpLocks/>
            </p:cNvCxnSpPr>
            <p:nvPr/>
          </p:nvCxnSpPr>
          <p:spPr>
            <a:xfrm flipV="1">
              <a:off x="1704814" y="23467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D5BF0B-C2C6-5647-8B95-7E9192E74213}"/>
                </a:ext>
              </a:extLst>
            </p:cNvPr>
            <p:cNvCxnSpPr>
              <a:cxnSpLocks/>
            </p:cNvCxnSpPr>
            <p:nvPr/>
          </p:nvCxnSpPr>
          <p:spPr>
            <a:xfrm flipV="1">
              <a:off x="1735810" y="3182484"/>
              <a:ext cx="1735810" cy="583605"/>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2698DB52-5E35-B942-98EB-EE19A4EC1EBE}"/>
              </a:ext>
            </a:extLst>
          </p:cNvPr>
          <p:cNvSpPr/>
          <p:nvPr/>
        </p:nvSpPr>
        <p:spPr>
          <a:xfrm>
            <a:off x="3253971" y="2783828"/>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A341146-4523-A449-95E0-35844420B723}"/>
              </a:ext>
            </a:extLst>
          </p:cNvPr>
          <p:cNvGrpSpPr/>
          <p:nvPr/>
        </p:nvGrpSpPr>
        <p:grpSpPr>
          <a:xfrm>
            <a:off x="3471121" y="1840552"/>
            <a:ext cx="976893" cy="1944250"/>
            <a:chOff x="3471121" y="1840552"/>
            <a:chExt cx="976893" cy="1944250"/>
          </a:xfrm>
        </p:grpSpPr>
        <p:cxnSp>
          <p:nvCxnSpPr>
            <p:cNvPr id="41" name="Straight Arrow Connector 40">
              <a:extLst>
                <a:ext uri="{FF2B5EF4-FFF2-40B4-BE49-F238E27FC236}">
                  <a16:creationId xmlns:a16="http://schemas.microsoft.com/office/drawing/2014/main" id="{20BD2664-5286-6F47-A3E6-1EABDC7C2846}"/>
                </a:ext>
              </a:extLst>
            </p:cNvPr>
            <p:cNvCxnSpPr>
              <a:cxnSpLocks/>
            </p:cNvCxnSpPr>
            <p:nvPr/>
          </p:nvCxnSpPr>
          <p:spPr>
            <a:xfrm flipV="1">
              <a:off x="3471121" y="1840552"/>
              <a:ext cx="976893" cy="134193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97D36B-B3F5-5141-B58E-62C56304B47D}"/>
                </a:ext>
              </a:extLst>
            </p:cNvPr>
            <p:cNvCxnSpPr>
              <a:cxnSpLocks/>
            </p:cNvCxnSpPr>
            <p:nvPr/>
          </p:nvCxnSpPr>
          <p:spPr>
            <a:xfrm>
              <a:off x="3588962" y="2355475"/>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36685FC-06EA-AD44-8A9E-C8191738B1A1}"/>
              </a:ext>
            </a:extLst>
          </p:cNvPr>
          <p:cNvGrpSpPr/>
          <p:nvPr/>
        </p:nvGrpSpPr>
        <p:grpSpPr>
          <a:xfrm>
            <a:off x="4441066" y="1840552"/>
            <a:ext cx="1876586" cy="1948241"/>
            <a:chOff x="4441066" y="1840552"/>
            <a:chExt cx="1876586" cy="1948241"/>
          </a:xfrm>
        </p:grpSpPr>
        <p:cxnSp>
          <p:nvCxnSpPr>
            <p:cNvPr id="50" name="Straight Arrow Connector 49">
              <a:extLst>
                <a:ext uri="{FF2B5EF4-FFF2-40B4-BE49-F238E27FC236}">
                  <a16:creationId xmlns:a16="http://schemas.microsoft.com/office/drawing/2014/main" id="{76883C94-E4C2-A144-A10A-3A5013FD88E1}"/>
                </a:ext>
              </a:extLst>
            </p:cNvPr>
            <p:cNvCxnSpPr>
              <a:cxnSpLocks/>
            </p:cNvCxnSpPr>
            <p:nvPr/>
          </p:nvCxnSpPr>
          <p:spPr>
            <a:xfrm flipV="1">
              <a:off x="4471409" y="1840552"/>
              <a:ext cx="1441440" cy="19089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CDA5180-FD92-D842-9D5C-7B0634615025}"/>
                </a:ext>
              </a:extLst>
            </p:cNvPr>
            <p:cNvCxnSpPr>
              <a:cxnSpLocks/>
            </p:cNvCxnSpPr>
            <p:nvPr/>
          </p:nvCxnSpPr>
          <p:spPr>
            <a:xfrm flipV="1">
              <a:off x="4441066" y="2338500"/>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015824-FEE5-B64A-923F-DF5C9D9FF48F}"/>
                </a:ext>
              </a:extLst>
            </p:cNvPr>
            <p:cNvCxnSpPr>
              <a:cxnSpLocks/>
            </p:cNvCxnSpPr>
            <p:nvPr/>
          </p:nvCxnSpPr>
          <p:spPr>
            <a:xfrm flipV="1">
              <a:off x="4472062" y="3076686"/>
              <a:ext cx="1822255" cy="681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4258F5F-506C-314A-A1E2-843C088EAB76}"/>
              </a:ext>
            </a:extLst>
          </p:cNvPr>
          <p:cNvGrpSpPr/>
          <p:nvPr/>
        </p:nvGrpSpPr>
        <p:grpSpPr>
          <a:xfrm flipV="1">
            <a:off x="4417731" y="1815595"/>
            <a:ext cx="1899921" cy="1986965"/>
            <a:chOff x="1857214" y="1962520"/>
            <a:chExt cx="1899921" cy="1986965"/>
          </a:xfrm>
        </p:grpSpPr>
        <p:cxnSp>
          <p:nvCxnSpPr>
            <p:cNvPr id="53" name="Straight Arrow Connector 52">
              <a:extLst>
                <a:ext uri="{FF2B5EF4-FFF2-40B4-BE49-F238E27FC236}">
                  <a16:creationId xmlns:a16="http://schemas.microsoft.com/office/drawing/2014/main" id="{A8BEC197-9937-8048-8D50-56301B88F552}"/>
                </a:ext>
              </a:extLst>
            </p:cNvPr>
            <p:cNvCxnSpPr>
              <a:cxnSpLocks/>
            </p:cNvCxnSpPr>
            <p:nvPr/>
          </p:nvCxnSpPr>
          <p:spPr>
            <a:xfrm flipV="1">
              <a:off x="1887557" y="1962520"/>
              <a:ext cx="1576976" cy="194767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153F2B-93FB-3F49-9068-3495DDD38884}"/>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C8130A-C7C6-9E42-AD5D-27A37BB97EB2}"/>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222C46BA-F811-1346-9B23-819A8C8AC29F}"/>
              </a:ext>
            </a:extLst>
          </p:cNvPr>
          <p:cNvSpPr/>
          <p:nvPr/>
        </p:nvSpPr>
        <p:spPr>
          <a:xfrm>
            <a:off x="5967870" y="2770796"/>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C3CEDF56-9741-6248-AA44-8CF9277BFEDE}"/>
              </a:ext>
            </a:extLst>
          </p:cNvPr>
          <p:cNvGrpSpPr/>
          <p:nvPr/>
        </p:nvGrpSpPr>
        <p:grpSpPr>
          <a:xfrm>
            <a:off x="6312750" y="2343877"/>
            <a:ext cx="859362" cy="1440214"/>
            <a:chOff x="6312750" y="2343877"/>
            <a:chExt cx="859362" cy="1440214"/>
          </a:xfrm>
        </p:grpSpPr>
        <p:cxnSp>
          <p:nvCxnSpPr>
            <p:cNvPr id="60" name="Straight Arrow Connector 59">
              <a:extLst>
                <a:ext uri="{FF2B5EF4-FFF2-40B4-BE49-F238E27FC236}">
                  <a16:creationId xmlns:a16="http://schemas.microsoft.com/office/drawing/2014/main" id="{60053D91-36AF-FE47-9F80-89F2761C5C69}"/>
                </a:ext>
              </a:extLst>
            </p:cNvPr>
            <p:cNvCxnSpPr>
              <a:cxnSpLocks/>
            </p:cNvCxnSpPr>
            <p:nvPr/>
          </p:nvCxnSpPr>
          <p:spPr>
            <a:xfrm>
              <a:off x="6313060" y="2343877"/>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14A7F3-DF50-4343-A587-860AD69C7A50}"/>
                </a:ext>
              </a:extLst>
            </p:cNvPr>
            <p:cNvCxnSpPr>
              <a:cxnSpLocks/>
            </p:cNvCxnSpPr>
            <p:nvPr/>
          </p:nvCxnSpPr>
          <p:spPr>
            <a:xfrm>
              <a:off x="6312750" y="2523373"/>
              <a:ext cx="766034" cy="126071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65D23FA3-7379-054C-927E-EFFC9501BECC}"/>
              </a:ext>
            </a:extLst>
          </p:cNvPr>
          <p:cNvGrpSpPr/>
          <p:nvPr/>
        </p:nvGrpSpPr>
        <p:grpSpPr>
          <a:xfrm>
            <a:off x="6283840" y="1829213"/>
            <a:ext cx="875929" cy="1429326"/>
            <a:chOff x="6283840" y="1829213"/>
            <a:chExt cx="875929" cy="1429326"/>
          </a:xfrm>
        </p:grpSpPr>
        <p:cxnSp>
          <p:nvCxnSpPr>
            <p:cNvPr id="66" name="Straight Arrow Connector 65">
              <a:extLst>
                <a:ext uri="{FF2B5EF4-FFF2-40B4-BE49-F238E27FC236}">
                  <a16:creationId xmlns:a16="http://schemas.microsoft.com/office/drawing/2014/main" id="{48DC3E3E-CE57-1645-81E2-B5347AE82380}"/>
                </a:ext>
              </a:extLst>
            </p:cNvPr>
            <p:cNvCxnSpPr>
              <a:cxnSpLocks/>
            </p:cNvCxnSpPr>
            <p:nvPr/>
          </p:nvCxnSpPr>
          <p:spPr>
            <a:xfrm flipV="1">
              <a:off x="6300717" y="1829213"/>
              <a:ext cx="859052" cy="142932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D4DF04-F567-F84C-980A-9F851A4E8165}"/>
                </a:ext>
              </a:extLst>
            </p:cNvPr>
            <p:cNvCxnSpPr>
              <a:cxnSpLocks/>
            </p:cNvCxnSpPr>
            <p:nvPr/>
          </p:nvCxnSpPr>
          <p:spPr>
            <a:xfrm flipV="1">
              <a:off x="6283840" y="1837069"/>
              <a:ext cx="729120" cy="123294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47AF8A70-71B4-EF41-B2AB-9541AE8CCC69}"/>
              </a:ext>
            </a:extLst>
          </p:cNvPr>
          <p:cNvGrpSpPr/>
          <p:nvPr/>
        </p:nvGrpSpPr>
        <p:grpSpPr>
          <a:xfrm flipV="1">
            <a:off x="6999383" y="1823857"/>
            <a:ext cx="2016629" cy="1964402"/>
            <a:chOff x="1857214" y="1985083"/>
            <a:chExt cx="2016629" cy="1964402"/>
          </a:xfrm>
        </p:grpSpPr>
        <p:cxnSp>
          <p:nvCxnSpPr>
            <p:cNvPr id="71" name="Straight Arrow Connector 70">
              <a:extLst>
                <a:ext uri="{FF2B5EF4-FFF2-40B4-BE49-F238E27FC236}">
                  <a16:creationId xmlns:a16="http://schemas.microsoft.com/office/drawing/2014/main" id="{2C5DF728-57D3-B740-84C0-B521B13DE878}"/>
                </a:ext>
              </a:extLst>
            </p:cNvPr>
            <p:cNvCxnSpPr>
              <a:cxnSpLocks/>
            </p:cNvCxnSpPr>
            <p:nvPr/>
          </p:nvCxnSpPr>
          <p:spPr>
            <a:xfrm flipV="1">
              <a:off x="1887557" y="1985083"/>
              <a:ext cx="1522533" cy="192511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8E2C47-D1D0-7A49-8179-9A853D46208E}"/>
                </a:ext>
              </a:extLst>
            </p:cNvPr>
            <p:cNvCxnSpPr>
              <a:cxnSpLocks/>
            </p:cNvCxnSpPr>
            <p:nvPr/>
          </p:nvCxnSpPr>
          <p:spPr>
            <a:xfrm flipV="1">
              <a:off x="1857214" y="2442456"/>
              <a:ext cx="2016629" cy="150702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45C5734-1076-B248-A809-9282F30CA981}"/>
                </a:ext>
              </a:extLst>
            </p:cNvPr>
            <p:cNvCxnSpPr>
              <a:cxnSpLocks/>
            </p:cNvCxnSpPr>
            <p:nvPr/>
          </p:nvCxnSpPr>
          <p:spPr>
            <a:xfrm flipV="1">
              <a:off x="1888210" y="3195393"/>
              <a:ext cx="1961608" cy="72309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BFA05BB-DF78-AC4C-A89E-085216F3A80A}"/>
              </a:ext>
            </a:extLst>
          </p:cNvPr>
          <p:cNvGrpSpPr/>
          <p:nvPr/>
        </p:nvGrpSpPr>
        <p:grpSpPr>
          <a:xfrm flipV="1">
            <a:off x="7162422" y="1814327"/>
            <a:ext cx="1876586" cy="1979941"/>
            <a:chOff x="1840205" y="1995769"/>
            <a:chExt cx="1876586" cy="1979941"/>
          </a:xfrm>
        </p:grpSpPr>
        <p:cxnSp>
          <p:nvCxnSpPr>
            <p:cNvPr id="75" name="Straight Arrow Connector 74">
              <a:extLst>
                <a:ext uri="{FF2B5EF4-FFF2-40B4-BE49-F238E27FC236}">
                  <a16:creationId xmlns:a16="http://schemas.microsoft.com/office/drawing/2014/main" id="{A836EBE0-FB1E-814F-850F-4B0DFF3F1EC5}"/>
                </a:ext>
              </a:extLst>
            </p:cNvPr>
            <p:cNvCxnSpPr>
              <a:cxnSpLocks/>
            </p:cNvCxnSpPr>
            <p:nvPr/>
          </p:nvCxnSpPr>
          <p:spPr>
            <a:xfrm flipV="1">
              <a:off x="1887557" y="1995769"/>
              <a:ext cx="1521347" cy="191442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4AD2E4-4A4D-6E47-B464-CB17EA21CF9A}"/>
                </a:ext>
              </a:extLst>
            </p:cNvPr>
            <p:cNvCxnSpPr>
              <a:cxnSpLocks/>
            </p:cNvCxnSpPr>
            <p:nvPr/>
          </p:nvCxnSpPr>
          <p:spPr>
            <a:xfrm flipV="1">
              <a:off x="1840205" y="2525417"/>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B52A27C-FDC6-AD47-BB50-5A3888C4E1F3}"/>
                </a:ext>
              </a:extLst>
            </p:cNvPr>
            <p:cNvCxnSpPr>
              <a:cxnSpLocks/>
            </p:cNvCxnSpPr>
            <p:nvPr/>
          </p:nvCxnSpPr>
          <p:spPr>
            <a:xfrm flipV="1">
              <a:off x="1888210" y="3253700"/>
              <a:ext cx="1817302" cy="66478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F2D8ABA-7783-8944-A076-76A9E6C448FD}"/>
              </a:ext>
            </a:extLst>
          </p:cNvPr>
          <p:cNvGrpSpPr/>
          <p:nvPr/>
        </p:nvGrpSpPr>
        <p:grpSpPr>
          <a:xfrm>
            <a:off x="7054404" y="1824490"/>
            <a:ext cx="1967138" cy="1975401"/>
            <a:chOff x="1857214" y="1974085"/>
            <a:chExt cx="1967138" cy="1975401"/>
          </a:xfrm>
        </p:grpSpPr>
        <p:cxnSp>
          <p:nvCxnSpPr>
            <p:cNvPr id="79" name="Straight Arrow Connector 78">
              <a:extLst>
                <a:ext uri="{FF2B5EF4-FFF2-40B4-BE49-F238E27FC236}">
                  <a16:creationId xmlns:a16="http://schemas.microsoft.com/office/drawing/2014/main" id="{4CF06682-402C-C247-98E6-FF4C0177CD08}"/>
                </a:ext>
              </a:extLst>
            </p:cNvPr>
            <p:cNvCxnSpPr>
              <a:cxnSpLocks/>
            </p:cNvCxnSpPr>
            <p:nvPr/>
          </p:nvCxnSpPr>
          <p:spPr>
            <a:xfrm flipV="1">
              <a:off x="1887557" y="1974085"/>
              <a:ext cx="1575645" cy="1936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B4BC09A-2A61-B14C-8DA8-E4A79BF71B85}"/>
                </a:ext>
              </a:extLst>
            </p:cNvPr>
            <p:cNvCxnSpPr>
              <a:cxnSpLocks/>
            </p:cNvCxnSpPr>
            <p:nvPr/>
          </p:nvCxnSpPr>
          <p:spPr>
            <a:xfrm flipV="1">
              <a:off x="1857214" y="2435596"/>
              <a:ext cx="1937583" cy="151389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A012A9E-09A0-EF41-86F0-C0870978E72B}"/>
                </a:ext>
              </a:extLst>
            </p:cNvPr>
            <p:cNvCxnSpPr>
              <a:cxnSpLocks/>
            </p:cNvCxnSpPr>
            <p:nvPr/>
          </p:nvCxnSpPr>
          <p:spPr>
            <a:xfrm flipV="1">
              <a:off x="1888210" y="3214985"/>
              <a:ext cx="1936142" cy="70350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D342393-A6BC-8342-A94A-57365E265BDC}"/>
              </a:ext>
            </a:extLst>
          </p:cNvPr>
          <p:cNvGrpSpPr/>
          <p:nvPr/>
        </p:nvGrpSpPr>
        <p:grpSpPr>
          <a:xfrm>
            <a:off x="7143036" y="1849649"/>
            <a:ext cx="1899921" cy="1952911"/>
            <a:chOff x="1857214" y="1996574"/>
            <a:chExt cx="1899921" cy="1952911"/>
          </a:xfrm>
        </p:grpSpPr>
        <p:cxnSp>
          <p:nvCxnSpPr>
            <p:cNvPr id="83" name="Straight Arrow Connector 82">
              <a:extLst>
                <a:ext uri="{FF2B5EF4-FFF2-40B4-BE49-F238E27FC236}">
                  <a16:creationId xmlns:a16="http://schemas.microsoft.com/office/drawing/2014/main" id="{93E09DD4-5CE9-994C-9277-9B5B397B7E2F}"/>
                </a:ext>
              </a:extLst>
            </p:cNvPr>
            <p:cNvCxnSpPr>
              <a:cxnSpLocks/>
            </p:cNvCxnSpPr>
            <p:nvPr/>
          </p:nvCxnSpPr>
          <p:spPr>
            <a:xfrm flipV="1">
              <a:off x="1887557" y="1996574"/>
              <a:ext cx="1595404" cy="191362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56F0959-2806-8D47-A528-03B4D2E831F3}"/>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E17FF6F-9CFF-E54A-AF8C-5A1AFC8F388E}"/>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D1B6A7DF-BC9E-7849-B135-A67173C84402}"/>
              </a:ext>
            </a:extLst>
          </p:cNvPr>
          <p:cNvSpPr/>
          <p:nvPr/>
        </p:nvSpPr>
        <p:spPr>
          <a:xfrm>
            <a:off x="8698054" y="276870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7ED83E24-2983-A74F-83BE-68BC71FD8446}"/>
              </a:ext>
            </a:extLst>
          </p:cNvPr>
          <p:cNvGrpSpPr/>
          <p:nvPr/>
        </p:nvGrpSpPr>
        <p:grpSpPr>
          <a:xfrm>
            <a:off x="8980026" y="2286001"/>
            <a:ext cx="927087" cy="1515439"/>
            <a:chOff x="8980026" y="2286001"/>
            <a:chExt cx="927087" cy="1515439"/>
          </a:xfrm>
        </p:grpSpPr>
        <p:cxnSp>
          <p:nvCxnSpPr>
            <p:cNvPr id="99" name="Straight Arrow Connector 98">
              <a:extLst>
                <a:ext uri="{FF2B5EF4-FFF2-40B4-BE49-F238E27FC236}">
                  <a16:creationId xmlns:a16="http://schemas.microsoft.com/office/drawing/2014/main" id="{5B87A7D4-A2EE-FC4D-97B9-D746506663CE}"/>
                </a:ext>
              </a:extLst>
            </p:cNvPr>
            <p:cNvCxnSpPr>
              <a:cxnSpLocks/>
            </p:cNvCxnSpPr>
            <p:nvPr/>
          </p:nvCxnSpPr>
          <p:spPr>
            <a:xfrm>
              <a:off x="9016012" y="2353816"/>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572FAE4-5DA0-AE4D-9466-5F9F5423D2FD}"/>
                </a:ext>
              </a:extLst>
            </p:cNvPr>
            <p:cNvCxnSpPr>
              <a:cxnSpLocks/>
            </p:cNvCxnSpPr>
            <p:nvPr/>
          </p:nvCxnSpPr>
          <p:spPr>
            <a:xfrm>
              <a:off x="8997950" y="2286001"/>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5944D9A-9A78-204C-B24C-439153313E15}"/>
                </a:ext>
              </a:extLst>
            </p:cNvPr>
            <p:cNvCxnSpPr>
              <a:cxnSpLocks/>
            </p:cNvCxnSpPr>
            <p:nvPr/>
          </p:nvCxnSpPr>
          <p:spPr>
            <a:xfrm>
              <a:off x="9019035" y="253598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904813D-3948-884A-9A42-FF0E97DC46E9}"/>
                </a:ext>
              </a:extLst>
            </p:cNvPr>
            <p:cNvCxnSpPr>
              <a:cxnSpLocks/>
            </p:cNvCxnSpPr>
            <p:nvPr/>
          </p:nvCxnSpPr>
          <p:spPr>
            <a:xfrm>
              <a:off x="8980026" y="2577371"/>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BDDFB2-A7DA-4442-A7AA-B17D51781E69}"/>
              </a:ext>
            </a:extLst>
          </p:cNvPr>
          <p:cNvGrpSpPr/>
          <p:nvPr/>
        </p:nvGrpSpPr>
        <p:grpSpPr>
          <a:xfrm>
            <a:off x="9013174" y="1839078"/>
            <a:ext cx="909163" cy="1498141"/>
            <a:chOff x="9013174" y="1839078"/>
            <a:chExt cx="909163" cy="1498141"/>
          </a:xfrm>
        </p:grpSpPr>
        <p:cxnSp>
          <p:nvCxnSpPr>
            <p:cNvPr id="106" name="Straight Arrow Connector 105">
              <a:extLst>
                <a:ext uri="{FF2B5EF4-FFF2-40B4-BE49-F238E27FC236}">
                  <a16:creationId xmlns:a16="http://schemas.microsoft.com/office/drawing/2014/main" id="{D8713C91-39D3-B848-A6BA-9ABD1A1F33F3}"/>
                </a:ext>
              </a:extLst>
            </p:cNvPr>
            <p:cNvCxnSpPr>
              <a:cxnSpLocks/>
            </p:cNvCxnSpPr>
            <p:nvPr/>
          </p:nvCxnSpPr>
          <p:spPr>
            <a:xfrm flipV="1">
              <a:off x="9030567" y="1843565"/>
              <a:ext cx="862225" cy="141497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4FFD2F8A-07CC-8548-9B29-FEF485E776E4}"/>
                </a:ext>
              </a:extLst>
            </p:cNvPr>
            <p:cNvCxnSpPr>
              <a:cxnSpLocks/>
            </p:cNvCxnSpPr>
            <p:nvPr/>
          </p:nvCxnSpPr>
          <p:spPr>
            <a:xfrm flipV="1">
              <a:off x="9013174" y="1846566"/>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8035DBF-CA76-DB46-B677-78218293743E}"/>
                </a:ext>
              </a:extLst>
            </p:cNvPr>
            <p:cNvCxnSpPr>
              <a:cxnSpLocks/>
            </p:cNvCxnSpPr>
            <p:nvPr/>
          </p:nvCxnSpPr>
          <p:spPr>
            <a:xfrm flipV="1">
              <a:off x="9043060" y="183907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B7D725D-E3B6-EF4A-AC3D-E340AEF56071}"/>
                </a:ext>
              </a:extLst>
            </p:cNvPr>
            <p:cNvCxnSpPr>
              <a:cxnSpLocks/>
            </p:cNvCxnSpPr>
            <p:nvPr/>
          </p:nvCxnSpPr>
          <p:spPr>
            <a:xfrm flipV="1">
              <a:off x="9014232" y="1847869"/>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8C6425BE-682D-FB43-9C66-85BA86449F7B}"/>
              </a:ext>
            </a:extLst>
          </p:cNvPr>
          <p:cNvGrpSpPr/>
          <p:nvPr/>
        </p:nvGrpSpPr>
        <p:grpSpPr>
          <a:xfrm>
            <a:off x="875491" y="1818660"/>
            <a:ext cx="859666" cy="1977893"/>
            <a:chOff x="875491" y="1818660"/>
            <a:chExt cx="859666" cy="1977893"/>
          </a:xfrm>
        </p:grpSpPr>
        <p:cxnSp>
          <p:nvCxnSpPr>
            <p:cNvPr id="27" name="Straight Arrow Connector 26">
              <a:extLst>
                <a:ext uri="{FF2B5EF4-FFF2-40B4-BE49-F238E27FC236}">
                  <a16:creationId xmlns:a16="http://schemas.microsoft.com/office/drawing/2014/main" id="{5F6862AD-11CA-334C-A490-1DA49CF86552}"/>
                </a:ext>
              </a:extLst>
            </p:cNvPr>
            <p:cNvCxnSpPr>
              <a:cxnSpLocks/>
              <a:stCxn id="25" idx="2"/>
            </p:cNvCxnSpPr>
            <p:nvPr/>
          </p:nvCxnSpPr>
          <p:spPr>
            <a:xfrm>
              <a:off x="875491" y="1863537"/>
              <a:ext cx="859666" cy="193301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A5A806D-B43E-D447-9233-78288D374549}"/>
                </a:ext>
              </a:extLst>
            </p:cNvPr>
            <p:cNvSpPr txBox="1"/>
            <p:nvPr/>
          </p:nvSpPr>
          <p:spPr>
            <a:xfrm rot="3937205">
              <a:off x="478716" y="2527759"/>
              <a:ext cx="1725975" cy="307777"/>
            </a:xfrm>
            <a:prstGeom prst="rect">
              <a:avLst/>
            </a:prstGeom>
            <a:noFill/>
          </p:spPr>
          <p:txBody>
            <a:bodyPr wrap="square" rtlCol="0">
              <a:spAutoFit/>
            </a:bodyPr>
            <a:lstStyle/>
            <a:p>
              <a:r>
                <a:rPr lang="en-US" sz="1400" dirty="0">
                  <a:solidFill>
                    <a:srgbClr val="0E42FF"/>
                  </a:solidFill>
                </a:rPr>
                <a:t>~300 eV</a:t>
              </a:r>
            </a:p>
          </p:txBody>
        </p:sp>
      </p:grpSp>
      <p:grpSp>
        <p:nvGrpSpPr>
          <p:cNvPr id="122" name="Group 121">
            <a:extLst>
              <a:ext uri="{FF2B5EF4-FFF2-40B4-BE49-F238E27FC236}">
                <a16:creationId xmlns:a16="http://schemas.microsoft.com/office/drawing/2014/main" id="{F655C5C7-38CB-0C44-8346-9111B92CF05A}"/>
              </a:ext>
            </a:extLst>
          </p:cNvPr>
          <p:cNvGrpSpPr/>
          <p:nvPr/>
        </p:nvGrpSpPr>
        <p:grpSpPr>
          <a:xfrm>
            <a:off x="2068544" y="2049657"/>
            <a:ext cx="1772715" cy="1725975"/>
            <a:chOff x="2068544" y="2049657"/>
            <a:chExt cx="1772715" cy="1725975"/>
          </a:xfrm>
        </p:grpSpPr>
        <p:sp>
          <p:nvSpPr>
            <p:cNvPr id="119" name="TextBox 118">
              <a:extLst>
                <a:ext uri="{FF2B5EF4-FFF2-40B4-BE49-F238E27FC236}">
                  <a16:creationId xmlns:a16="http://schemas.microsoft.com/office/drawing/2014/main" id="{A771515D-07F9-1A4F-8435-BE1F7BA5A043}"/>
                </a:ext>
              </a:extLst>
            </p:cNvPr>
            <p:cNvSpPr txBox="1"/>
            <p:nvPr/>
          </p:nvSpPr>
          <p:spPr>
            <a:xfrm rot="18519412">
              <a:off x="1440231" y="2758756"/>
              <a:ext cx="1725975" cy="307777"/>
            </a:xfrm>
            <a:prstGeom prst="rect">
              <a:avLst/>
            </a:prstGeom>
            <a:noFill/>
          </p:spPr>
          <p:txBody>
            <a:bodyPr wrap="square" rtlCol="0">
              <a:spAutoFit/>
            </a:bodyPr>
            <a:lstStyle/>
            <a:p>
              <a:r>
                <a:rPr lang="en-US" sz="1400" dirty="0">
                  <a:solidFill>
                    <a:srgbClr val="0E42FF"/>
                  </a:solidFill>
                </a:rPr>
                <a:t>~50 eV</a:t>
              </a:r>
            </a:p>
          </p:txBody>
        </p:sp>
        <p:sp>
          <p:nvSpPr>
            <p:cNvPr id="120" name="TextBox 119">
              <a:extLst>
                <a:ext uri="{FF2B5EF4-FFF2-40B4-BE49-F238E27FC236}">
                  <a16:creationId xmlns:a16="http://schemas.microsoft.com/office/drawing/2014/main" id="{5B6E22F8-2B68-BB46-874B-2A4833F98FDF}"/>
                </a:ext>
              </a:extLst>
            </p:cNvPr>
            <p:cNvSpPr txBox="1"/>
            <p:nvPr/>
          </p:nvSpPr>
          <p:spPr>
            <a:xfrm rot="19315386">
              <a:off x="2068544" y="2584854"/>
              <a:ext cx="1725975" cy="307777"/>
            </a:xfrm>
            <a:prstGeom prst="rect">
              <a:avLst/>
            </a:prstGeom>
            <a:noFill/>
          </p:spPr>
          <p:txBody>
            <a:bodyPr wrap="square" rtlCol="0">
              <a:spAutoFit/>
            </a:bodyPr>
            <a:lstStyle/>
            <a:p>
              <a:r>
                <a:rPr lang="en-US" sz="1400" dirty="0">
                  <a:solidFill>
                    <a:srgbClr val="0E42FF"/>
                  </a:solidFill>
                </a:rPr>
                <a:t>~10 eV</a:t>
              </a:r>
            </a:p>
          </p:txBody>
        </p:sp>
        <p:sp>
          <p:nvSpPr>
            <p:cNvPr id="121" name="TextBox 120">
              <a:extLst>
                <a:ext uri="{FF2B5EF4-FFF2-40B4-BE49-F238E27FC236}">
                  <a16:creationId xmlns:a16="http://schemas.microsoft.com/office/drawing/2014/main" id="{7396A3A8-8538-C849-80B9-FC11E5BE93F6}"/>
                </a:ext>
              </a:extLst>
            </p:cNvPr>
            <p:cNvSpPr txBox="1"/>
            <p:nvPr/>
          </p:nvSpPr>
          <p:spPr>
            <a:xfrm rot="20539554">
              <a:off x="2115284" y="3115729"/>
              <a:ext cx="1725975" cy="307777"/>
            </a:xfrm>
            <a:prstGeom prst="rect">
              <a:avLst/>
            </a:prstGeom>
            <a:noFill/>
          </p:spPr>
          <p:txBody>
            <a:bodyPr wrap="square" rtlCol="0">
              <a:spAutoFit/>
            </a:bodyPr>
            <a:lstStyle/>
            <a:p>
              <a:r>
                <a:rPr lang="en-US" sz="1400" dirty="0">
                  <a:solidFill>
                    <a:srgbClr val="0E42FF"/>
                  </a:solidFill>
                </a:rPr>
                <a:t>~5 eV</a:t>
              </a:r>
            </a:p>
          </p:txBody>
        </p:sp>
      </p:grpSp>
      <p:grpSp>
        <p:nvGrpSpPr>
          <p:cNvPr id="135" name="Group 134">
            <a:extLst>
              <a:ext uri="{FF2B5EF4-FFF2-40B4-BE49-F238E27FC236}">
                <a16:creationId xmlns:a16="http://schemas.microsoft.com/office/drawing/2014/main" id="{D10C8615-2674-D14B-BF45-98D8ADEB6670}"/>
              </a:ext>
            </a:extLst>
          </p:cNvPr>
          <p:cNvGrpSpPr/>
          <p:nvPr/>
        </p:nvGrpSpPr>
        <p:grpSpPr>
          <a:xfrm>
            <a:off x="12503" y="1340317"/>
            <a:ext cx="1725975" cy="1425056"/>
            <a:chOff x="12503" y="1340317"/>
            <a:chExt cx="1725975" cy="1425056"/>
          </a:xfrm>
        </p:grpSpPr>
        <p:sp>
          <p:nvSpPr>
            <p:cNvPr id="25" name="TextBox 24">
              <a:extLst>
                <a:ext uri="{FF2B5EF4-FFF2-40B4-BE49-F238E27FC236}">
                  <a16:creationId xmlns:a16="http://schemas.microsoft.com/office/drawing/2014/main" id="{11C8D991-55D7-4D47-87F2-6A5D09572545}"/>
                </a:ext>
              </a:extLst>
            </p:cNvPr>
            <p:cNvSpPr txBox="1"/>
            <p:nvPr/>
          </p:nvSpPr>
          <p:spPr>
            <a:xfrm>
              <a:off x="12503" y="1340317"/>
              <a:ext cx="1725975" cy="523220"/>
            </a:xfrm>
            <a:prstGeom prst="rect">
              <a:avLst/>
            </a:prstGeom>
            <a:noFill/>
          </p:spPr>
          <p:txBody>
            <a:bodyPr wrap="square" rtlCol="0">
              <a:spAutoFit/>
            </a:bodyPr>
            <a:lstStyle/>
            <a:p>
              <a:r>
                <a:rPr lang="en-US" sz="1400" dirty="0">
                  <a:solidFill>
                    <a:srgbClr val="0E42FF"/>
                  </a:solidFill>
                </a:rPr>
                <a:t>Seed electron</a:t>
              </a:r>
            </a:p>
            <a:p>
              <a:r>
                <a:rPr lang="en-US" sz="1400" dirty="0">
                  <a:solidFill>
                    <a:srgbClr val="0E42FF"/>
                  </a:solidFill>
                </a:rPr>
                <a:t>(e.g. photoemission)</a:t>
              </a:r>
            </a:p>
          </p:txBody>
        </p:sp>
        <p:sp>
          <p:nvSpPr>
            <p:cNvPr id="126" name="Freeform 125">
              <a:extLst>
                <a:ext uri="{FF2B5EF4-FFF2-40B4-BE49-F238E27FC236}">
                  <a16:creationId xmlns:a16="http://schemas.microsoft.com/office/drawing/2014/main" id="{4C3FEB11-09E5-334A-A15A-8C7A1BAB7929}"/>
                </a:ext>
              </a:extLst>
            </p:cNvPr>
            <p:cNvSpPr/>
            <p:nvPr/>
          </p:nvSpPr>
          <p:spPr>
            <a:xfrm>
              <a:off x="666106" y="1860200"/>
              <a:ext cx="215268" cy="905173"/>
            </a:xfrm>
            <a:custGeom>
              <a:avLst/>
              <a:gdLst>
                <a:gd name="connsiteX0" fmla="*/ 491703 w 1896757"/>
                <a:gd name="connsiteY0" fmla="*/ 2297151 h 2297151"/>
                <a:gd name="connsiteX1" fmla="*/ 357889 w 1896757"/>
                <a:gd name="connsiteY1" fmla="*/ 2141034 h 2297151"/>
                <a:gd name="connsiteX2" fmla="*/ 8484 w 1896757"/>
                <a:gd name="connsiteY2" fmla="*/ 1702420 h 2297151"/>
                <a:gd name="connsiteX3" fmla="*/ 751898 w 1896757"/>
                <a:gd name="connsiteY3" fmla="*/ 1843669 h 2297151"/>
                <a:gd name="connsiteX4" fmla="*/ 417362 w 1896757"/>
                <a:gd name="connsiteY4" fmla="*/ 1367883 h 2297151"/>
                <a:gd name="connsiteX5" fmla="*/ 1004659 w 1896757"/>
                <a:gd name="connsiteY5" fmla="*/ 1501698 h 2297151"/>
                <a:gd name="connsiteX6" fmla="*/ 789069 w 1896757"/>
                <a:gd name="connsiteY6" fmla="*/ 988742 h 2297151"/>
                <a:gd name="connsiteX7" fmla="*/ 1302025 w 1896757"/>
                <a:gd name="connsiteY7" fmla="*/ 1033347 h 2297151"/>
                <a:gd name="connsiteX8" fmla="*/ 1242552 w 1896757"/>
                <a:gd name="connsiteY8" fmla="*/ 706244 h 2297151"/>
                <a:gd name="connsiteX9" fmla="*/ 1629128 w 1896757"/>
                <a:gd name="connsiteY9" fmla="*/ 334537 h 2297151"/>
                <a:gd name="connsiteX10" fmla="*/ 1896757 w 1896757"/>
                <a:gd name="connsiteY10" fmla="*/ 0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757" h="2297151">
                  <a:moveTo>
                    <a:pt x="491703" y="2297151"/>
                  </a:moveTo>
                  <a:cubicBezTo>
                    <a:pt x="465064" y="2268653"/>
                    <a:pt x="438425" y="2240156"/>
                    <a:pt x="357889" y="2141034"/>
                  </a:cubicBezTo>
                  <a:cubicBezTo>
                    <a:pt x="277353" y="2041912"/>
                    <a:pt x="-57184" y="1751981"/>
                    <a:pt x="8484" y="1702420"/>
                  </a:cubicBezTo>
                  <a:cubicBezTo>
                    <a:pt x="74152" y="1652859"/>
                    <a:pt x="683752" y="1899425"/>
                    <a:pt x="751898" y="1843669"/>
                  </a:cubicBezTo>
                  <a:cubicBezTo>
                    <a:pt x="820044" y="1787913"/>
                    <a:pt x="375235" y="1424878"/>
                    <a:pt x="417362" y="1367883"/>
                  </a:cubicBezTo>
                  <a:cubicBezTo>
                    <a:pt x="459489" y="1310888"/>
                    <a:pt x="942708" y="1564888"/>
                    <a:pt x="1004659" y="1501698"/>
                  </a:cubicBezTo>
                  <a:cubicBezTo>
                    <a:pt x="1066610" y="1438508"/>
                    <a:pt x="739508" y="1066800"/>
                    <a:pt x="789069" y="988742"/>
                  </a:cubicBezTo>
                  <a:cubicBezTo>
                    <a:pt x="838630" y="910683"/>
                    <a:pt x="1226445" y="1080430"/>
                    <a:pt x="1302025" y="1033347"/>
                  </a:cubicBezTo>
                  <a:cubicBezTo>
                    <a:pt x="1377605" y="986264"/>
                    <a:pt x="1188035" y="822712"/>
                    <a:pt x="1242552" y="706244"/>
                  </a:cubicBezTo>
                  <a:cubicBezTo>
                    <a:pt x="1297069" y="589776"/>
                    <a:pt x="1520094" y="452244"/>
                    <a:pt x="1629128" y="334537"/>
                  </a:cubicBezTo>
                  <a:cubicBezTo>
                    <a:pt x="1738162" y="216830"/>
                    <a:pt x="1817459" y="108415"/>
                    <a:pt x="1896757" y="0"/>
                  </a:cubicBezTo>
                </a:path>
              </a:pathLst>
            </a:custGeom>
            <a:noFill/>
            <a:ln>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28732C5C-3EC6-064D-9360-9D836C03B091}"/>
              </a:ext>
            </a:extLst>
          </p:cNvPr>
          <p:cNvCxnSpPr>
            <a:cxnSpLocks/>
          </p:cNvCxnSpPr>
          <p:nvPr/>
        </p:nvCxnSpPr>
        <p:spPr>
          <a:xfrm>
            <a:off x="336673" y="3962473"/>
            <a:ext cx="11416553" cy="13649"/>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BCDE69D-CC9B-A749-89DD-C7D7240C1A1B}"/>
              </a:ext>
            </a:extLst>
          </p:cNvPr>
          <p:cNvSpPr txBox="1"/>
          <p:nvPr/>
        </p:nvSpPr>
        <p:spPr>
          <a:xfrm>
            <a:off x="11514463" y="3982147"/>
            <a:ext cx="677537" cy="307777"/>
          </a:xfrm>
          <a:prstGeom prst="rect">
            <a:avLst/>
          </a:prstGeom>
          <a:noFill/>
        </p:spPr>
        <p:txBody>
          <a:bodyPr wrap="square" rtlCol="0">
            <a:spAutoFit/>
          </a:bodyPr>
          <a:lstStyle/>
          <a:p>
            <a:r>
              <a:rPr lang="en-US" sz="1400" dirty="0"/>
              <a:t>time</a:t>
            </a:r>
          </a:p>
        </p:txBody>
      </p:sp>
      <p:grpSp>
        <p:nvGrpSpPr>
          <p:cNvPr id="136" name="Group 135">
            <a:extLst>
              <a:ext uri="{FF2B5EF4-FFF2-40B4-BE49-F238E27FC236}">
                <a16:creationId xmlns:a16="http://schemas.microsoft.com/office/drawing/2014/main" id="{BA64A4F8-733F-994B-A808-3767E462CE09}"/>
              </a:ext>
            </a:extLst>
          </p:cNvPr>
          <p:cNvGrpSpPr/>
          <p:nvPr/>
        </p:nvGrpSpPr>
        <p:grpSpPr>
          <a:xfrm>
            <a:off x="875491" y="3912349"/>
            <a:ext cx="2595630" cy="307777"/>
            <a:chOff x="875491" y="3912349"/>
            <a:chExt cx="2595630" cy="307777"/>
          </a:xfrm>
        </p:grpSpPr>
        <p:cxnSp>
          <p:nvCxnSpPr>
            <p:cNvPr id="133" name="Straight Arrow Connector 132">
              <a:extLst>
                <a:ext uri="{FF2B5EF4-FFF2-40B4-BE49-F238E27FC236}">
                  <a16:creationId xmlns:a16="http://schemas.microsoft.com/office/drawing/2014/main" id="{CB4F2507-F64C-B64E-BD5F-D036A2C2C0DC}"/>
                </a:ext>
              </a:extLst>
            </p:cNvPr>
            <p:cNvCxnSpPr/>
            <p:nvPr/>
          </p:nvCxnSpPr>
          <p:spPr>
            <a:xfrm>
              <a:off x="875491" y="3971573"/>
              <a:ext cx="2595630"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DF9CE77-17F3-4742-9235-8B20C51D7F99}"/>
                </a:ext>
              </a:extLst>
            </p:cNvPr>
            <p:cNvSpPr txBox="1"/>
            <p:nvPr/>
          </p:nvSpPr>
          <p:spPr>
            <a:xfrm>
              <a:off x="1965570" y="3912349"/>
              <a:ext cx="1355074" cy="307777"/>
            </a:xfrm>
            <a:prstGeom prst="rect">
              <a:avLst/>
            </a:prstGeom>
            <a:noFill/>
          </p:spPr>
          <p:txBody>
            <a:bodyPr wrap="square" rtlCol="0">
              <a:spAutoFit/>
            </a:bodyPr>
            <a:lstStyle/>
            <a:p>
              <a:r>
                <a:rPr lang="en-US" sz="1400" dirty="0">
                  <a:solidFill>
                    <a:srgbClr val="FF0000"/>
                  </a:solidFill>
                </a:rPr>
                <a:t>25 ns</a:t>
              </a:r>
            </a:p>
          </p:txBody>
        </p:sp>
      </p:grpSp>
      <p:sp>
        <p:nvSpPr>
          <p:cNvPr id="195" name="TextBox 194">
            <a:extLst>
              <a:ext uri="{FF2B5EF4-FFF2-40B4-BE49-F238E27FC236}">
                <a16:creationId xmlns:a16="http://schemas.microsoft.com/office/drawing/2014/main" id="{3B4CE765-A2E0-604F-95C9-43FE8A226672}"/>
              </a:ext>
            </a:extLst>
          </p:cNvPr>
          <p:cNvSpPr txBox="1"/>
          <p:nvPr/>
        </p:nvSpPr>
        <p:spPr>
          <a:xfrm>
            <a:off x="398734" y="3473788"/>
            <a:ext cx="1725975" cy="307777"/>
          </a:xfrm>
          <a:prstGeom prst="rect">
            <a:avLst/>
          </a:prstGeom>
          <a:noFill/>
        </p:spPr>
        <p:txBody>
          <a:bodyPr wrap="square" rtlCol="0">
            <a:spAutoFit/>
          </a:bodyPr>
          <a:lstStyle/>
          <a:p>
            <a:r>
              <a:rPr lang="en-US" sz="1400" dirty="0">
                <a:solidFill>
                  <a:srgbClr val="0E42FF"/>
                </a:solidFill>
              </a:rPr>
              <a:t>SEY (or </a:t>
            </a:r>
            <a:r>
              <a:rPr lang="en-US" sz="1400" dirty="0" err="1">
                <a:solidFill>
                  <a:srgbClr val="0E42FF"/>
                </a:solidFill>
                <a:latin typeface="Symbol" pitchFamily="2" charset="2"/>
              </a:rPr>
              <a:t>d</a:t>
            </a:r>
            <a:r>
              <a:rPr lang="en-US" sz="1400" baseline="-25000" dirty="0" err="1">
                <a:solidFill>
                  <a:srgbClr val="0E42FF"/>
                </a:solidFill>
              </a:rPr>
              <a:t>max</a:t>
            </a:r>
            <a:r>
              <a:rPr lang="en-US" sz="1400" dirty="0">
                <a:solidFill>
                  <a:srgbClr val="0E42FF"/>
                </a:solidFill>
              </a:rPr>
              <a:t>) &gt; 1</a:t>
            </a:r>
          </a:p>
        </p:txBody>
      </p:sp>
      <p:grpSp>
        <p:nvGrpSpPr>
          <p:cNvPr id="197" name="Group 196">
            <a:extLst>
              <a:ext uri="{FF2B5EF4-FFF2-40B4-BE49-F238E27FC236}">
                <a16:creationId xmlns:a16="http://schemas.microsoft.com/office/drawing/2014/main" id="{9120F1EF-1B5C-1340-BD28-9B43BDE76878}"/>
              </a:ext>
            </a:extLst>
          </p:cNvPr>
          <p:cNvGrpSpPr>
            <a:grpSpLocks noChangeAspect="1"/>
          </p:cNvGrpSpPr>
          <p:nvPr/>
        </p:nvGrpSpPr>
        <p:grpSpPr>
          <a:xfrm>
            <a:off x="369839" y="3763237"/>
            <a:ext cx="2213882" cy="1803689"/>
            <a:chOff x="4912103" y="969066"/>
            <a:chExt cx="4085863" cy="3199201"/>
          </a:xfrm>
        </p:grpSpPr>
        <p:pic>
          <p:nvPicPr>
            <p:cNvPr id="198" name="Picture 197">
              <a:extLst>
                <a:ext uri="{FF2B5EF4-FFF2-40B4-BE49-F238E27FC236}">
                  <a16:creationId xmlns:a16="http://schemas.microsoft.com/office/drawing/2014/main" id="{F83E5DC0-7945-4F43-A15C-81424C168D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103" y="1141306"/>
              <a:ext cx="4085863" cy="3026961"/>
            </a:xfrm>
            <a:prstGeom prst="rect">
              <a:avLst/>
            </a:prstGeom>
          </p:spPr>
        </p:pic>
        <p:sp>
          <p:nvSpPr>
            <p:cNvPr id="199" name="TextBox 198">
              <a:extLst>
                <a:ext uri="{FF2B5EF4-FFF2-40B4-BE49-F238E27FC236}">
                  <a16:creationId xmlns:a16="http://schemas.microsoft.com/office/drawing/2014/main" id="{2E1F870C-00F6-454C-AB7B-ED26804DF76F}"/>
                </a:ext>
              </a:extLst>
            </p:cNvPr>
            <p:cNvSpPr txBox="1"/>
            <p:nvPr/>
          </p:nvSpPr>
          <p:spPr>
            <a:xfrm>
              <a:off x="5280613" y="969066"/>
              <a:ext cx="3509273" cy="436722"/>
            </a:xfrm>
            <a:prstGeom prst="rect">
              <a:avLst/>
            </a:prstGeom>
            <a:noFill/>
          </p:spPr>
          <p:txBody>
            <a:bodyPr wrap="square" rtlCol="0">
              <a:spAutoFit/>
            </a:bodyPr>
            <a:lstStyle/>
            <a:p>
              <a:pPr algn="ctr"/>
              <a:r>
                <a:rPr lang="en-CH" sz="1000" b="1" dirty="0">
                  <a:solidFill>
                    <a:schemeClr val="tx2"/>
                  </a:solidFill>
                </a:rPr>
                <a:t>SEY Curves for different surfaces</a:t>
              </a:r>
            </a:p>
          </p:txBody>
        </p:sp>
      </p:grpSp>
      <p:pic>
        <p:nvPicPr>
          <p:cNvPr id="30" name="Picture 29">
            <a:extLst>
              <a:ext uri="{FF2B5EF4-FFF2-40B4-BE49-F238E27FC236}">
                <a16:creationId xmlns:a16="http://schemas.microsoft.com/office/drawing/2014/main" id="{98856A15-F9A0-C426-7495-B5BA15C9080B}"/>
              </a:ext>
            </a:extLst>
          </p:cNvPr>
          <p:cNvPicPr>
            <a:picLocks noChangeAspect="1"/>
          </p:cNvPicPr>
          <p:nvPr/>
        </p:nvPicPr>
        <p:blipFill>
          <a:blip r:embed="rId4"/>
          <a:stretch>
            <a:fillRect/>
          </a:stretch>
        </p:blipFill>
        <p:spPr>
          <a:xfrm>
            <a:off x="3705768" y="4472628"/>
            <a:ext cx="3133512" cy="318662"/>
          </a:xfrm>
          <a:prstGeom prst="rect">
            <a:avLst/>
          </a:prstGeom>
        </p:spPr>
      </p:pic>
      <p:grpSp>
        <p:nvGrpSpPr>
          <p:cNvPr id="42" name="Group 41">
            <a:extLst>
              <a:ext uri="{FF2B5EF4-FFF2-40B4-BE49-F238E27FC236}">
                <a16:creationId xmlns:a16="http://schemas.microsoft.com/office/drawing/2014/main" id="{C3EC405C-3E8B-1F63-4345-B5EB8F4757D6}"/>
              </a:ext>
            </a:extLst>
          </p:cNvPr>
          <p:cNvGrpSpPr/>
          <p:nvPr/>
        </p:nvGrpSpPr>
        <p:grpSpPr>
          <a:xfrm>
            <a:off x="6153887" y="4882981"/>
            <a:ext cx="4472394" cy="914418"/>
            <a:chOff x="6153887" y="4882981"/>
            <a:chExt cx="4472394" cy="914418"/>
          </a:xfrm>
        </p:grpSpPr>
        <p:cxnSp>
          <p:nvCxnSpPr>
            <p:cNvPr id="14" name="Straight Arrow Connector 13">
              <a:extLst>
                <a:ext uri="{FF2B5EF4-FFF2-40B4-BE49-F238E27FC236}">
                  <a16:creationId xmlns:a16="http://schemas.microsoft.com/office/drawing/2014/main" id="{8349EA61-1C7B-1463-29BF-90FE3D4C9633}"/>
                </a:ext>
              </a:extLst>
            </p:cNvPr>
            <p:cNvCxnSpPr>
              <a:cxnSpLocks/>
            </p:cNvCxnSpPr>
            <p:nvPr/>
          </p:nvCxnSpPr>
          <p:spPr>
            <a:xfrm flipH="1" flipV="1">
              <a:off x="6153887" y="4882981"/>
              <a:ext cx="685393" cy="439877"/>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FA3D55C3-C6E8-C190-0F53-159833A6566E}"/>
                </a:ext>
              </a:extLst>
            </p:cNvPr>
            <p:cNvPicPr>
              <a:picLocks noChangeAspect="1"/>
            </p:cNvPicPr>
            <p:nvPr/>
          </p:nvPicPr>
          <p:blipFill>
            <a:blip r:embed="rId5"/>
            <a:stretch>
              <a:fillRect/>
            </a:stretch>
          </p:blipFill>
          <p:spPr>
            <a:xfrm>
              <a:off x="6911285" y="5035159"/>
              <a:ext cx="3714996" cy="762240"/>
            </a:xfrm>
            <a:prstGeom prst="rect">
              <a:avLst/>
            </a:prstGeom>
          </p:spPr>
        </p:pic>
      </p:grpSp>
      <p:grpSp>
        <p:nvGrpSpPr>
          <p:cNvPr id="46" name="Group 45">
            <a:extLst>
              <a:ext uri="{FF2B5EF4-FFF2-40B4-BE49-F238E27FC236}">
                <a16:creationId xmlns:a16="http://schemas.microsoft.com/office/drawing/2014/main" id="{04B9DF30-1DAA-49A9-8C77-CE3E6963D6E3}"/>
              </a:ext>
            </a:extLst>
          </p:cNvPr>
          <p:cNvGrpSpPr/>
          <p:nvPr/>
        </p:nvGrpSpPr>
        <p:grpSpPr>
          <a:xfrm>
            <a:off x="111500" y="4882981"/>
            <a:ext cx="5843019" cy="1500801"/>
            <a:chOff x="111500" y="4882981"/>
            <a:chExt cx="5843019" cy="1500801"/>
          </a:xfrm>
        </p:grpSpPr>
        <p:cxnSp>
          <p:nvCxnSpPr>
            <p:cNvPr id="13" name="Straight Arrow Connector 12">
              <a:extLst>
                <a:ext uri="{FF2B5EF4-FFF2-40B4-BE49-F238E27FC236}">
                  <a16:creationId xmlns:a16="http://schemas.microsoft.com/office/drawing/2014/main" id="{8FC78420-D40D-EF04-C8D4-699DCE439CF1}"/>
                </a:ext>
              </a:extLst>
            </p:cNvPr>
            <p:cNvCxnSpPr>
              <a:cxnSpLocks/>
            </p:cNvCxnSpPr>
            <p:nvPr/>
          </p:nvCxnSpPr>
          <p:spPr>
            <a:xfrm flipV="1">
              <a:off x="3959567" y="4882981"/>
              <a:ext cx="672068" cy="914418"/>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106EBAD1-0C0A-EFB3-6B70-65511AA1B395}"/>
                </a:ext>
              </a:extLst>
            </p:cNvPr>
            <p:cNvPicPr>
              <a:picLocks noChangeAspect="1"/>
            </p:cNvPicPr>
            <p:nvPr/>
          </p:nvPicPr>
          <p:blipFill>
            <a:blip r:embed="rId6"/>
            <a:stretch>
              <a:fillRect/>
            </a:stretch>
          </p:blipFill>
          <p:spPr>
            <a:xfrm>
              <a:off x="111500" y="5814222"/>
              <a:ext cx="5843019" cy="569560"/>
            </a:xfrm>
            <a:prstGeom prst="rect">
              <a:avLst/>
            </a:prstGeom>
          </p:spPr>
        </p:pic>
      </p:grpSp>
    </p:spTree>
    <p:extLst>
      <p:ext uri="{BB962C8B-B14F-4D97-AF65-F5344CB8AC3E}">
        <p14:creationId xmlns:p14="http://schemas.microsoft.com/office/powerpoint/2010/main" val="416780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7"/>
                                        </p:tgtEl>
                                        <p:attrNameLst>
                                          <p:attrName>style.visibility</p:attrName>
                                        </p:attrNameLst>
                                      </p:cBhvr>
                                      <p:to>
                                        <p:strVal val="visible"/>
                                      </p:to>
                                    </p:set>
                                  </p:childTnLst>
                                  <p:subTnLst>
                                    <p:set>
                                      <p:cBhvr override="childStyle">
                                        <p:cTn dur="1" fill="hold" display="0" masterRel="nextClick" afterEffect="1"/>
                                        <p:tgtEl>
                                          <p:spTgt spid="19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40" grpId="0" animBg="1"/>
      <p:bldP spid="59" grpId="0" animBg="1"/>
      <p:bldP spid="86" grpId="0" animBg="1"/>
      <p:bldP spid="19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EB53-1F1C-A9FE-461A-B2BA0009D14F}"/>
              </a:ext>
            </a:extLst>
          </p:cNvPr>
          <p:cNvSpPr>
            <a:spLocks noGrp="1"/>
          </p:cNvSpPr>
          <p:nvPr>
            <p:ph type="title"/>
          </p:nvPr>
        </p:nvSpPr>
        <p:spPr/>
        <p:txBody>
          <a:bodyPr/>
          <a:lstStyle/>
          <a:p>
            <a:r>
              <a:rPr lang="en-US" dirty="0"/>
              <a:t>Electron cloud resurgence after a long stop: the PS</a:t>
            </a:r>
          </a:p>
        </p:txBody>
      </p:sp>
      <p:sp>
        <p:nvSpPr>
          <p:cNvPr id="3" name="Content Placeholder 2">
            <a:extLst>
              <a:ext uri="{FF2B5EF4-FFF2-40B4-BE49-F238E27FC236}">
                <a16:creationId xmlns:a16="http://schemas.microsoft.com/office/drawing/2014/main" id="{A96FE65B-0F53-5FDA-BDEE-978335C2C0FD}"/>
              </a:ext>
            </a:extLst>
          </p:cNvPr>
          <p:cNvSpPr>
            <a:spLocks noGrp="1"/>
          </p:cNvSpPr>
          <p:nvPr>
            <p:ph idx="1"/>
          </p:nvPr>
        </p:nvSpPr>
        <p:spPr/>
        <p:txBody>
          <a:bodyPr/>
          <a:lstStyle/>
          <a:p>
            <a:r>
              <a:rPr lang="en-US" dirty="0"/>
              <a:t>A dedicated scrubbing run (ca. 5 days) was needed </a:t>
            </a:r>
          </a:p>
          <a:p>
            <a:pPr lvl="1"/>
            <a:r>
              <a:rPr lang="en-US" dirty="0"/>
              <a:t>Put in the machine as much beam as the kicker interlock level would permit</a:t>
            </a:r>
          </a:p>
          <a:p>
            <a:pPr lvl="1"/>
            <a:r>
              <a:rPr lang="en-US" dirty="0"/>
              <a:t>Trade-off ad readjustment on number of cycles, number of bunches, bunch length and total intensity to push the performance to the limit and therefore </a:t>
            </a:r>
            <a:r>
              <a:rPr lang="en-US" dirty="0" err="1"/>
              <a:t>optimise</a:t>
            </a:r>
            <a:r>
              <a:rPr lang="en-US" dirty="0"/>
              <a:t> the scrubbing speed</a:t>
            </a:r>
          </a:p>
          <a:p>
            <a:pPr lvl="1"/>
            <a:r>
              <a:rPr lang="en-US" dirty="0"/>
              <a:t>Finally gain one order of magnitude with scrubbing at constant conditions</a:t>
            </a:r>
          </a:p>
          <a:p>
            <a:endParaRPr lang="en-US" dirty="0"/>
          </a:p>
        </p:txBody>
      </p:sp>
      <p:sp>
        <p:nvSpPr>
          <p:cNvPr id="4" name="Date Placeholder 3">
            <a:extLst>
              <a:ext uri="{FF2B5EF4-FFF2-40B4-BE49-F238E27FC236}">
                <a16:creationId xmlns:a16="http://schemas.microsoft.com/office/drawing/2014/main" id="{4C820233-8A32-DAEC-FD9D-BB7EFEB0AE7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D35B8FE-E7A9-3869-7950-E079A3FCAC4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F316E2C-2943-4D80-18EE-4BADD55EF880}"/>
              </a:ext>
            </a:extLst>
          </p:cNvPr>
          <p:cNvSpPr>
            <a:spLocks noGrp="1"/>
          </p:cNvSpPr>
          <p:nvPr>
            <p:ph type="sldNum" sz="quarter" idx="12"/>
          </p:nvPr>
        </p:nvSpPr>
        <p:spPr/>
        <p:txBody>
          <a:bodyPr/>
          <a:lstStyle/>
          <a:p>
            <a:fld id="{43DF83E8-ABC0-E64E-832A-EEAEB9D1F06F}" type="slidenum">
              <a:rPr lang="en-US" smtClean="0"/>
              <a:t>50</a:t>
            </a:fld>
            <a:endParaRPr lang="en-US"/>
          </a:p>
        </p:txBody>
      </p:sp>
      <p:pic>
        <p:nvPicPr>
          <p:cNvPr id="7" name="Picture 6">
            <a:extLst>
              <a:ext uri="{FF2B5EF4-FFF2-40B4-BE49-F238E27FC236}">
                <a16:creationId xmlns:a16="http://schemas.microsoft.com/office/drawing/2014/main" id="{F3F72314-D45C-8925-AE72-C1D2C50297D9}"/>
              </a:ext>
            </a:extLst>
          </p:cNvPr>
          <p:cNvPicPr>
            <a:picLocks noChangeAspect="1"/>
          </p:cNvPicPr>
          <p:nvPr/>
        </p:nvPicPr>
        <p:blipFill rotWithShape="1">
          <a:blip r:embed="rId2"/>
          <a:srcRect t="47338"/>
          <a:stretch/>
        </p:blipFill>
        <p:spPr>
          <a:xfrm>
            <a:off x="1185260" y="3393902"/>
            <a:ext cx="9821479" cy="2783061"/>
          </a:xfrm>
          <a:prstGeom prst="rect">
            <a:avLst/>
          </a:prstGeom>
        </p:spPr>
      </p:pic>
      <p:sp>
        <p:nvSpPr>
          <p:cNvPr id="8" name="Freeform 7">
            <a:extLst>
              <a:ext uri="{FF2B5EF4-FFF2-40B4-BE49-F238E27FC236}">
                <a16:creationId xmlns:a16="http://schemas.microsoft.com/office/drawing/2014/main" id="{0C7230D1-CF8B-79A6-2C92-FFD8B8B9C278}"/>
              </a:ext>
            </a:extLst>
          </p:cNvPr>
          <p:cNvSpPr/>
          <p:nvPr/>
        </p:nvSpPr>
        <p:spPr>
          <a:xfrm>
            <a:off x="3679690" y="3600483"/>
            <a:ext cx="7042245" cy="777922"/>
          </a:xfrm>
          <a:custGeom>
            <a:avLst/>
            <a:gdLst>
              <a:gd name="connsiteX0" fmla="*/ 0 w 7042245"/>
              <a:gd name="connsiteY0" fmla="*/ 0 h 777922"/>
              <a:gd name="connsiteX1" fmla="*/ 464024 w 7042245"/>
              <a:gd name="connsiteY1" fmla="*/ 245659 h 777922"/>
              <a:gd name="connsiteX2" fmla="*/ 2429302 w 7042245"/>
              <a:gd name="connsiteY2" fmla="*/ 573206 h 777922"/>
              <a:gd name="connsiteX3" fmla="*/ 7042245 w 7042245"/>
              <a:gd name="connsiteY3" fmla="*/ 777922 h 777922"/>
              <a:gd name="connsiteX4" fmla="*/ 7042245 w 7042245"/>
              <a:gd name="connsiteY4" fmla="*/ 777922 h 777922"/>
              <a:gd name="connsiteX0" fmla="*/ 0 w 7042245"/>
              <a:gd name="connsiteY0" fmla="*/ 0 h 777922"/>
              <a:gd name="connsiteX1" fmla="*/ 900752 w 7042245"/>
              <a:gd name="connsiteY1" fmla="*/ 423080 h 777922"/>
              <a:gd name="connsiteX2" fmla="*/ 2429302 w 7042245"/>
              <a:gd name="connsiteY2" fmla="*/ 573206 h 777922"/>
              <a:gd name="connsiteX3" fmla="*/ 7042245 w 7042245"/>
              <a:gd name="connsiteY3" fmla="*/ 777922 h 777922"/>
              <a:gd name="connsiteX4" fmla="*/ 7042245 w 7042245"/>
              <a:gd name="connsiteY4" fmla="*/ 777922 h 777922"/>
              <a:gd name="connsiteX0" fmla="*/ 0 w 7042245"/>
              <a:gd name="connsiteY0" fmla="*/ 0 h 777922"/>
              <a:gd name="connsiteX1" fmla="*/ 900752 w 7042245"/>
              <a:gd name="connsiteY1" fmla="*/ 423080 h 777922"/>
              <a:gd name="connsiteX2" fmla="*/ 2715905 w 7042245"/>
              <a:gd name="connsiteY2" fmla="*/ 627797 h 777922"/>
              <a:gd name="connsiteX3" fmla="*/ 7042245 w 7042245"/>
              <a:gd name="connsiteY3" fmla="*/ 777922 h 777922"/>
              <a:gd name="connsiteX4" fmla="*/ 7042245 w 7042245"/>
              <a:gd name="connsiteY4" fmla="*/ 777922 h 77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2245" h="777922">
                <a:moveTo>
                  <a:pt x="0" y="0"/>
                </a:moveTo>
                <a:cubicBezTo>
                  <a:pt x="29570" y="75062"/>
                  <a:pt x="448101" y="318447"/>
                  <a:pt x="900752" y="423080"/>
                </a:cubicBezTo>
                <a:cubicBezTo>
                  <a:pt x="1353403" y="527713"/>
                  <a:pt x="1692323" y="568657"/>
                  <a:pt x="2715905" y="627797"/>
                </a:cubicBezTo>
                <a:cubicBezTo>
                  <a:pt x="3739487" y="686937"/>
                  <a:pt x="7042245" y="777922"/>
                  <a:pt x="7042245" y="777922"/>
                </a:cubicBezTo>
                <a:lnTo>
                  <a:pt x="7042245" y="777922"/>
                </a:lnTo>
              </a:path>
            </a:pathLst>
          </a:custGeom>
          <a:noFill/>
          <a:ln w="19050">
            <a:solidFill>
              <a:srgbClr val="FF0000"/>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C1C0399-2BF7-DC86-AD7E-D6C249C9A457}"/>
              </a:ext>
            </a:extLst>
          </p:cNvPr>
          <p:cNvCxnSpPr>
            <a:cxnSpLocks/>
          </p:cNvCxnSpPr>
          <p:nvPr/>
        </p:nvCxnSpPr>
        <p:spPr>
          <a:xfrm>
            <a:off x="1780674" y="3600483"/>
            <a:ext cx="1540042" cy="121285"/>
          </a:xfrm>
          <a:prstGeom prst="straightConnector1">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3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EB53-1F1C-A9FE-461A-B2BA0009D14F}"/>
              </a:ext>
            </a:extLst>
          </p:cNvPr>
          <p:cNvSpPr>
            <a:spLocks noGrp="1"/>
          </p:cNvSpPr>
          <p:nvPr>
            <p:ph type="title"/>
          </p:nvPr>
        </p:nvSpPr>
        <p:spPr/>
        <p:txBody>
          <a:bodyPr/>
          <a:lstStyle/>
          <a:p>
            <a:r>
              <a:rPr lang="en-US" dirty="0"/>
              <a:t>Electron cloud resurgence after a long stop: the PS</a:t>
            </a:r>
          </a:p>
        </p:txBody>
      </p:sp>
      <p:sp>
        <p:nvSpPr>
          <p:cNvPr id="3" name="Content Placeholder 2">
            <a:extLst>
              <a:ext uri="{FF2B5EF4-FFF2-40B4-BE49-F238E27FC236}">
                <a16:creationId xmlns:a16="http://schemas.microsoft.com/office/drawing/2014/main" id="{A96FE65B-0F53-5FDA-BDEE-978335C2C0FD}"/>
              </a:ext>
            </a:extLst>
          </p:cNvPr>
          <p:cNvSpPr>
            <a:spLocks noGrp="1"/>
          </p:cNvSpPr>
          <p:nvPr>
            <p:ph idx="1"/>
          </p:nvPr>
        </p:nvSpPr>
        <p:spPr/>
        <p:txBody>
          <a:bodyPr/>
          <a:lstStyle/>
          <a:p>
            <a:r>
              <a:rPr lang="en-US" dirty="0"/>
              <a:t>Same scrubbing </a:t>
            </a:r>
            <a:r>
              <a:rPr lang="en-US" dirty="0" err="1"/>
              <a:t>behaviour</a:t>
            </a:r>
            <a:r>
              <a:rPr lang="en-US" dirty="0"/>
              <a:t> observed all around the machine</a:t>
            </a:r>
          </a:p>
          <a:p>
            <a:pPr lvl="1"/>
            <a:r>
              <a:rPr lang="en-US" dirty="0"/>
              <a:t>Only few exceptions, in particular </a:t>
            </a:r>
            <a:r>
              <a:rPr lang="en-US" b="1" dirty="0">
                <a:solidFill>
                  <a:srgbClr val="7030A0"/>
                </a:solidFill>
              </a:rPr>
              <a:t>PR.VGP88 </a:t>
            </a:r>
            <a:r>
              <a:rPr lang="en-US" dirty="0"/>
              <a:t>and neighboring gauges </a:t>
            </a:r>
          </a:p>
          <a:p>
            <a:pPr lvl="1"/>
            <a:r>
              <a:rPr lang="en-US" dirty="0"/>
              <a:t>We then quickly learnt that the pressure rise there indeed wasn’t dominated by e-cloud …</a:t>
            </a:r>
          </a:p>
          <a:p>
            <a:pPr lvl="1"/>
            <a:endParaRPr lang="en-US" dirty="0"/>
          </a:p>
          <a:p>
            <a:endParaRPr lang="en-US" dirty="0"/>
          </a:p>
        </p:txBody>
      </p:sp>
      <p:sp>
        <p:nvSpPr>
          <p:cNvPr id="4" name="Date Placeholder 3">
            <a:extLst>
              <a:ext uri="{FF2B5EF4-FFF2-40B4-BE49-F238E27FC236}">
                <a16:creationId xmlns:a16="http://schemas.microsoft.com/office/drawing/2014/main" id="{4C820233-8A32-DAEC-FD9D-BB7EFEB0AE70}"/>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2D35B8FE-E7A9-3869-7950-E079A3FCAC4C}"/>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F316E2C-2943-4D80-18EE-4BADD55EF880}"/>
              </a:ext>
            </a:extLst>
          </p:cNvPr>
          <p:cNvSpPr>
            <a:spLocks noGrp="1"/>
          </p:cNvSpPr>
          <p:nvPr>
            <p:ph type="sldNum" sz="quarter" idx="12"/>
          </p:nvPr>
        </p:nvSpPr>
        <p:spPr/>
        <p:txBody>
          <a:bodyPr/>
          <a:lstStyle/>
          <a:p>
            <a:fld id="{43DF83E8-ABC0-E64E-832A-EEAEB9D1F06F}" type="slidenum">
              <a:rPr lang="en-US" smtClean="0"/>
              <a:t>51</a:t>
            </a:fld>
            <a:endParaRPr lang="en-US"/>
          </a:p>
        </p:txBody>
      </p:sp>
      <p:pic>
        <p:nvPicPr>
          <p:cNvPr id="9" name="Picture 8">
            <a:extLst>
              <a:ext uri="{FF2B5EF4-FFF2-40B4-BE49-F238E27FC236}">
                <a16:creationId xmlns:a16="http://schemas.microsoft.com/office/drawing/2014/main" id="{0751913D-F977-39AD-7D4F-CAB06440D31F}"/>
              </a:ext>
            </a:extLst>
          </p:cNvPr>
          <p:cNvPicPr>
            <a:picLocks noChangeAspect="1"/>
          </p:cNvPicPr>
          <p:nvPr/>
        </p:nvPicPr>
        <p:blipFill>
          <a:blip r:embed="rId2"/>
          <a:stretch>
            <a:fillRect/>
          </a:stretch>
        </p:blipFill>
        <p:spPr>
          <a:xfrm>
            <a:off x="1106904" y="2817962"/>
            <a:ext cx="9820800" cy="3452625"/>
          </a:xfrm>
          <a:prstGeom prst="rect">
            <a:avLst/>
          </a:prstGeom>
        </p:spPr>
      </p:pic>
      <p:sp>
        <p:nvSpPr>
          <p:cNvPr id="11" name="Oval 10">
            <a:extLst>
              <a:ext uri="{FF2B5EF4-FFF2-40B4-BE49-F238E27FC236}">
                <a16:creationId xmlns:a16="http://schemas.microsoft.com/office/drawing/2014/main" id="{A9EBABA2-9EE0-85AC-204E-F325DBB96592}"/>
              </a:ext>
            </a:extLst>
          </p:cNvPr>
          <p:cNvSpPr/>
          <p:nvPr/>
        </p:nvSpPr>
        <p:spPr>
          <a:xfrm>
            <a:off x="9602806" y="2966720"/>
            <a:ext cx="1038315" cy="213360"/>
          </a:xfrm>
          <a:prstGeom prst="ellipse">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E23A73-19C8-1349-4513-89A47F21C472}"/>
              </a:ext>
            </a:extLst>
          </p:cNvPr>
          <p:cNvGrpSpPr/>
          <p:nvPr/>
        </p:nvGrpSpPr>
        <p:grpSpPr>
          <a:xfrm>
            <a:off x="5741160" y="2059297"/>
            <a:ext cx="4087875" cy="4076584"/>
            <a:chOff x="4241800" y="1312718"/>
            <a:chExt cx="4087875" cy="4076584"/>
          </a:xfrm>
        </p:grpSpPr>
        <p:pic>
          <p:nvPicPr>
            <p:cNvPr id="13" name="Picture 12" descr="A picture containing indoor, oven, stove, equipment&#10;&#10;Description automatically generated">
              <a:extLst>
                <a:ext uri="{FF2B5EF4-FFF2-40B4-BE49-F238E27FC236}">
                  <a16:creationId xmlns:a16="http://schemas.microsoft.com/office/drawing/2014/main" id="{C42E8411-93A2-A91D-E90B-7B79FF962F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47" b="4930"/>
            <a:stretch/>
          </p:blipFill>
          <p:spPr>
            <a:xfrm>
              <a:off x="4255928" y="1312718"/>
              <a:ext cx="4073747" cy="4076584"/>
            </a:xfrm>
            <a:prstGeom prst="rect">
              <a:avLst/>
            </a:prstGeom>
          </p:spPr>
        </p:pic>
        <p:sp>
          <p:nvSpPr>
            <p:cNvPr id="15" name="Arrow: Left 24">
              <a:extLst>
                <a:ext uri="{FF2B5EF4-FFF2-40B4-BE49-F238E27FC236}">
                  <a16:creationId xmlns:a16="http://schemas.microsoft.com/office/drawing/2014/main" id="{2E2CD1D9-ED9E-7AFB-9A40-60D649F85492}"/>
                </a:ext>
              </a:extLst>
            </p:cNvPr>
            <p:cNvSpPr/>
            <p:nvPr/>
          </p:nvSpPr>
          <p:spPr>
            <a:xfrm flipH="1">
              <a:off x="4241800" y="3069915"/>
              <a:ext cx="1174794" cy="50518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a:t>
              </a:r>
              <a:endParaRPr lang="en-GB" dirty="0"/>
            </a:p>
          </p:txBody>
        </p:sp>
      </p:grpSp>
      <p:grpSp>
        <p:nvGrpSpPr>
          <p:cNvPr id="18" name="Group 17">
            <a:extLst>
              <a:ext uri="{FF2B5EF4-FFF2-40B4-BE49-F238E27FC236}">
                <a16:creationId xmlns:a16="http://schemas.microsoft.com/office/drawing/2014/main" id="{99FB99E6-AD73-EFF6-E099-C784A02E2A73}"/>
              </a:ext>
            </a:extLst>
          </p:cNvPr>
          <p:cNvGrpSpPr/>
          <p:nvPr/>
        </p:nvGrpSpPr>
        <p:grpSpPr>
          <a:xfrm>
            <a:off x="6676670" y="2231432"/>
            <a:ext cx="5515330" cy="4087045"/>
            <a:chOff x="5142857" y="1359055"/>
            <a:chExt cx="5515330" cy="4087045"/>
          </a:xfrm>
        </p:grpSpPr>
        <p:sp>
          <p:nvSpPr>
            <p:cNvPr id="19" name="Explosion: 8 Points 25">
              <a:extLst>
                <a:ext uri="{FF2B5EF4-FFF2-40B4-BE49-F238E27FC236}">
                  <a16:creationId xmlns:a16="http://schemas.microsoft.com/office/drawing/2014/main" id="{4006FB2D-A249-5C2A-63B8-66CC4461CB01}"/>
                </a:ext>
              </a:extLst>
            </p:cNvPr>
            <p:cNvSpPr/>
            <p:nvPr/>
          </p:nvSpPr>
          <p:spPr>
            <a:xfrm>
              <a:off x="5680491" y="3019026"/>
              <a:ext cx="635642" cy="635642"/>
            </a:xfrm>
            <a:prstGeom prst="irregularSeal1">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blue, plastic&#10;&#10;Description automatically generated">
              <a:extLst>
                <a:ext uri="{FF2B5EF4-FFF2-40B4-BE49-F238E27FC236}">
                  <a16:creationId xmlns:a16="http://schemas.microsoft.com/office/drawing/2014/main" id="{A638FBC5-73A2-9202-ABEE-39D0443165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34" t="38642" r="21609" b="16641"/>
            <a:stretch/>
          </p:blipFill>
          <p:spPr>
            <a:xfrm rot="16200000">
              <a:off x="7537713" y="2345323"/>
              <a:ext cx="4076583" cy="2114510"/>
            </a:xfrm>
            <a:prstGeom prst="rect">
              <a:avLst/>
            </a:prstGeom>
          </p:spPr>
        </p:pic>
        <p:cxnSp>
          <p:nvCxnSpPr>
            <p:cNvPr id="21" name="Straight Connector 20">
              <a:extLst>
                <a:ext uri="{FF2B5EF4-FFF2-40B4-BE49-F238E27FC236}">
                  <a16:creationId xmlns:a16="http://schemas.microsoft.com/office/drawing/2014/main" id="{9AC23015-B043-A73E-37C6-F7F053259C97}"/>
                </a:ext>
              </a:extLst>
            </p:cNvPr>
            <p:cNvCxnSpPr>
              <a:cxnSpLocks/>
            </p:cNvCxnSpPr>
            <p:nvPr/>
          </p:nvCxnSpPr>
          <p:spPr>
            <a:xfrm flipV="1">
              <a:off x="5909733" y="1359055"/>
              <a:ext cx="2609016" cy="16495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22D840-25E8-54B4-52AA-2D685BF1FCA5}"/>
                </a:ext>
              </a:extLst>
            </p:cNvPr>
            <p:cNvCxnSpPr>
              <a:cxnSpLocks/>
            </p:cNvCxnSpPr>
            <p:nvPr/>
          </p:nvCxnSpPr>
          <p:spPr>
            <a:xfrm>
              <a:off x="5954228" y="3648059"/>
              <a:ext cx="2586542" cy="17980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 descr="C:\Heiko\Presentations\2012-01_LHCBeamShutdownLectureWithIons\lupe.gif">
              <a:extLst>
                <a:ext uri="{FF2B5EF4-FFF2-40B4-BE49-F238E27FC236}">
                  <a16:creationId xmlns:a16="http://schemas.microsoft.com/office/drawing/2014/main" id="{2316A28F-3594-074B-CB5A-259497E2EE45}"/>
                </a:ext>
              </a:extLst>
            </p:cNvPr>
            <p:cNvPicPr>
              <a:picLocks noChangeAspect="1" noChangeArrowheads="1"/>
            </p:cNvPicPr>
            <p:nvPr/>
          </p:nvPicPr>
          <p:blipFill>
            <a:blip r:embed="rId5" cstate="print"/>
            <a:srcRect/>
            <a:stretch>
              <a:fillRect/>
            </a:stretch>
          </p:blipFill>
          <p:spPr bwMode="auto">
            <a:xfrm>
              <a:off x="5142857" y="3590510"/>
              <a:ext cx="838200" cy="774378"/>
            </a:xfrm>
            <a:prstGeom prst="rect">
              <a:avLst/>
            </a:prstGeom>
            <a:noFill/>
          </p:spPr>
        </p:pic>
        <p:sp>
          <p:nvSpPr>
            <p:cNvPr id="24" name="TextBox 23">
              <a:extLst>
                <a:ext uri="{FF2B5EF4-FFF2-40B4-BE49-F238E27FC236}">
                  <a16:creationId xmlns:a16="http://schemas.microsoft.com/office/drawing/2014/main" id="{F60573F7-19DB-8C4D-9C3E-F68C503AD885}"/>
                </a:ext>
              </a:extLst>
            </p:cNvPr>
            <p:cNvSpPr txBox="1"/>
            <p:nvPr/>
          </p:nvSpPr>
          <p:spPr>
            <a:xfrm>
              <a:off x="8855386" y="5025371"/>
              <a:ext cx="1802801" cy="415498"/>
            </a:xfrm>
            <a:prstGeom prst="rect">
              <a:avLst/>
            </a:prstGeom>
            <a:noFill/>
          </p:spPr>
          <p:txBody>
            <a:bodyPr wrap="none" rtlCol="0">
              <a:spAutoFit/>
            </a:bodyPr>
            <a:lstStyle/>
            <a:p>
              <a:pPr algn="r"/>
              <a:r>
                <a:rPr lang="en-US" sz="2100" b="1" dirty="0">
                  <a:solidFill>
                    <a:schemeClr val="bg1"/>
                  </a:solidFill>
                </a:rPr>
                <a:t>270 </a:t>
              </a:r>
              <a:r>
                <a:rPr lang="en-US" sz="2100" b="1" dirty="0">
                  <a:solidFill>
                    <a:schemeClr val="bg1"/>
                  </a:solidFill>
                  <a:latin typeface="Symbol" panose="05050102010706020507" pitchFamily="18" charset="2"/>
                  <a:cs typeface="Syastro" panose="00000400000000000000" pitchFamily="2" charset="0"/>
                </a:rPr>
                <a:t>m</a:t>
              </a:r>
              <a:r>
                <a:rPr lang="en-US" sz="2100" b="1" dirty="0">
                  <a:solidFill>
                    <a:schemeClr val="bg1"/>
                  </a:solidFill>
                </a:rPr>
                <a:t>S/h max.</a:t>
              </a:r>
              <a:endParaRPr lang="en-GB" dirty="0"/>
            </a:p>
          </p:txBody>
        </p:sp>
      </p:grpSp>
      <p:sp>
        <p:nvSpPr>
          <p:cNvPr id="26" name="TextBox 25">
            <a:extLst>
              <a:ext uri="{FF2B5EF4-FFF2-40B4-BE49-F238E27FC236}">
                <a16:creationId xmlns:a16="http://schemas.microsoft.com/office/drawing/2014/main" id="{E559B5EA-CCF7-B7C5-BC92-1CAA513EC9EA}"/>
              </a:ext>
            </a:extLst>
          </p:cNvPr>
          <p:cNvSpPr txBox="1"/>
          <p:nvPr/>
        </p:nvSpPr>
        <p:spPr>
          <a:xfrm>
            <a:off x="831467" y="3561252"/>
            <a:ext cx="4868725" cy="1015663"/>
          </a:xfrm>
          <a:prstGeom prst="rect">
            <a:avLst/>
          </a:prstGeom>
          <a:solidFill>
            <a:schemeClr val="bg1"/>
          </a:solidFill>
          <a:ln>
            <a:solidFill>
              <a:srgbClr val="FF0000"/>
            </a:solidFill>
          </a:ln>
        </p:spPr>
        <p:txBody>
          <a:bodyPr wrap="square" rtlCol="0">
            <a:spAutoFit/>
          </a:bodyPr>
          <a:lstStyle/>
          <a:p>
            <a:r>
              <a:rPr lang="en-US" sz="2000" dirty="0">
                <a:solidFill>
                  <a:srgbClr val="4472C4"/>
                </a:solidFill>
                <a:sym typeface="Wingdings" pitchFamily="2" charset="2"/>
              </a:rPr>
              <a:t>Sponge-like</a:t>
            </a:r>
            <a:r>
              <a:rPr lang="en-US" sz="2000" dirty="0">
                <a:sym typeface="Wingdings" pitchFamily="2" charset="2"/>
              </a:rPr>
              <a:t> protection </a:t>
            </a:r>
            <a:r>
              <a:rPr lang="en-US" sz="2000" dirty="0">
                <a:solidFill>
                  <a:srgbClr val="4472C4"/>
                </a:solidFill>
                <a:sym typeface="Wingdings" pitchFamily="2" charset="2"/>
              </a:rPr>
              <a:t>piece</a:t>
            </a:r>
            <a:r>
              <a:rPr lang="en-US" sz="2000" dirty="0">
                <a:sym typeface="Wingdings" pitchFamily="2" charset="2"/>
              </a:rPr>
              <a:t> from LS2 </a:t>
            </a:r>
            <a:r>
              <a:rPr lang="en-US" sz="2000" dirty="0">
                <a:solidFill>
                  <a:srgbClr val="4472C4"/>
                </a:solidFill>
                <a:sym typeface="Wingdings" pitchFamily="2" charset="2"/>
              </a:rPr>
              <a:t>obstructed lower half of beam pipe in MU87 – Left in from MU renovation</a:t>
            </a:r>
            <a:endParaRPr lang="en-US" sz="2000" b="1" dirty="0">
              <a:sym typeface="Wingdings" pitchFamily="2" charset="2"/>
            </a:endParaRPr>
          </a:p>
        </p:txBody>
      </p:sp>
    </p:spTree>
    <p:extLst>
      <p:ext uri="{BB962C8B-B14F-4D97-AF65-F5344CB8AC3E}">
        <p14:creationId xmlns:p14="http://schemas.microsoft.com/office/powerpoint/2010/main" val="5738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4B0D0FAC-0590-89A8-3082-D45A16181942}"/>
              </a:ext>
            </a:extLst>
          </p:cNvPr>
          <p:cNvPicPr>
            <a:picLocks noChangeAspect="1"/>
          </p:cNvPicPr>
          <p:nvPr/>
        </p:nvPicPr>
        <p:blipFill rotWithShape="1">
          <a:blip r:embed="rId2"/>
          <a:srcRect t="46975"/>
          <a:stretch/>
        </p:blipFill>
        <p:spPr>
          <a:xfrm>
            <a:off x="1869997" y="2996615"/>
            <a:ext cx="8452006" cy="3645413"/>
          </a:xfrm>
          <a:prstGeom prst="rect">
            <a:avLst/>
          </a:prstGeom>
        </p:spPr>
      </p:pic>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SPS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a:xfrm>
            <a:off x="838200" y="1513115"/>
            <a:ext cx="10515600" cy="2176570"/>
          </a:xfrm>
        </p:spPr>
        <p:txBody>
          <a:bodyPr>
            <a:normAutofit/>
          </a:bodyPr>
          <a:lstStyle/>
          <a:p>
            <a:r>
              <a:rPr lang="en-US" dirty="0"/>
              <a:t>Recovering the SPS performance for LHC-type beams after LS2</a:t>
            </a:r>
          </a:p>
          <a:p>
            <a:pPr lvl="1"/>
            <a:r>
              <a:rPr lang="en-US" dirty="0"/>
              <a:t>Several weeks to lower pressure to acceptable values in sensitive elements, e.g., MKDV </a:t>
            </a:r>
          </a:p>
          <a:p>
            <a:pPr lvl="1"/>
            <a:r>
              <a:rPr lang="en-US" dirty="0"/>
              <a:t>Beam suffering e-cloud instabilities and emittance growth during this time</a:t>
            </a:r>
          </a:p>
          <a:p>
            <a:pPr lvl="1"/>
            <a:r>
              <a:rPr lang="en-US" dirty="0"/>
              <a:t>Only after a month a pre-LS2 beam could be successfully accelerated to 450 GeV</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52</a:t>
            </a:fld>
            <a:endParaRPr lang="en-US"/>
          </a:p>
        </p:txBody>
      </p:sp>
      <p:sp>
        <p:nvSpPr>
          <p:cNvPr id="12" name="TextBox 11">
            <a:extLst>
              <a:ext uri="{FF2B5EF4-FFF2-40B4-BE49-F238E27FC236}">
                <a16:creationId xmlns:a16="http://schemas.microsoft.com/office/drawing/2014/main" id="{9D5AF2D5-22EC-5675-A995-BC8843AA7A51}"/>
              </a:ext>
            </a:extLst>
          </p:cNvPr>
          <p:cNvSpPr txBox="1"/>
          <p:nvPr/>
        </p:nvSpPr>
        <p:spPr>
          <a:xfrm>
            <a:off x="3187234" y="3031278"/>
            <a:ext cx="5913783" cy="307777"/>
          </a:xfrm>
          <a:prstGeom prst="rect">
            <a:avLst/>
          </a:prstGeom>
          <a:noFill/>
        </p:spPr>
        <p:txBody>
          <a:bodyPr wrap="square" rtlCol="0">
            <a:spAutoFit/>
          </a:bodyPr>
          <a:lstStyle/>
          <a:p>
            <a:pPr algn="ctr"/>
            <a:r>
              <a:rPr lang="en-GB" sz="1400" b="1" dirty="0"/>
              <a:t>Vertical dump kicker (MKDV) pressure</a:t>
            </a:r>
          </a:p>
        </p:txBody>
      </p:sp>
      <p:grpSp>
        <p:nvGrpSpPr>
          <p:cNvPr id="16" name="Group 15">
            <a:extLst>
              <a:ext uri="{FF2B5EF4-FFF2-40B4-BE49-F238E27FC236}">
                <a16:creationId xmlns:a16="http://schemas.microsoft.com/office/drawing/2014/main" id="{D66F386D-DB78-0748-5357-E5D50FED2660}"/>
              </a:ext>
            </a:extLst>
          </p:cNvPr>
          <p:cNvGrpSpPr/>
          <p:nvPr/>
        </p:nvGrpSpPr>
        <p:grpSpPr>
          <a:xfrm>
            <a:off x="2209800" y="5076762"/>
            <a:ext cx="9173205" cy="307777"/>
            <a:chOff x="2209800" y="5076762"/>
            <a:chExt cx="9173205" cy="307777"/>
          </a:xfrm>
        </p:grpSpPr>
        <p:cxnSp>
          <p:nvCxnSpPr>
            <p:cNvPr id="14" name="Straight Connector 13">
              <a:extLst>
                <a:ext uri="{FF2B5EF4-FFF2-40B4-BE49-F238E27FC236}">
                  <a16:creationId xmlns:a16="http://schemas.microsoft.com/office/drawing/2014/main" id="{57DA8934-E00F-5C72-DC69-A69BAC906E96}"/>
                </a:ext>
              </a:extLst>
            </p:cNvPr>
            <p:cNvCxnSpPr/>
            <p:nvPr/>
          </p:nvCxnSpPr>
          <p:spPr>
            <a:xfrm>
              <a:off x="2209800" y="5344885"/>
              <a:ext cx="77724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D5BB73-543A-F2C6-183E-BF5821658B92}"/>
                </a:ext>
              </a:extLst>
            </p:cNvPr>
            <p:cNvSpPr txBox="1"/>
            <p:nvPr/>
          </p:nvSpPr>
          <p:spPr>
            <a:xfrm>
              <a:off x="5469222" y="5076762"/>
              <a:ext cx="5913783" cy="307777"/>
            </a:xfrm>
            <a:prstGeom prst="rect">
              <a:avLst/>
            </a:prstGeom>
            <a:noFill/>
          </p:spPr>
          <p:txBody>
            <a:bodyPr wrap="square" rtlCol="0">
              <a:spAutoFit/>
            </a:bodyPr>
            <a:lstStyle/>
            <a:p>
              <a:pPr algn="ctr"/>
              <a:r>
                <a:rPr lang="en-GB" sz="1400" b="1" dirty="0">
                  <a:solidFill>
                    <a:srgbClr val="FF0000"/>
                  </a:solidFill>
                </a:rPr>
                <a:t>Interlock value in operation</a:t>
              </a:r>
            </a:p>
          </p:txBody>
        </p:sp>
      </p:grpSp>
      <p:grpSp>
        <p:nvGrpSpPr>
          <p:cNvPr id="26" name="Group 25">
            <a:extLst>
              <a:ext uri="{FF2B5EF4-FFF2-40B4-BE49-F238E27FC236}">
                <a16:creationId xmlns:a16="http://schemas.microsoft.com/office/drawing/2014/main" id="{B1DCF893-A2A2-DE84-5319-E3BA0877BFBE}"/>
              </a:ext>
            </a:extLst>
          </p:cNvPr>
          <p:cNvGrpSpPr/>
          <p:nvPr/>
        </p:nvGrpSpPr>
        <p:grpSpPr>
          <a:xfrm>
            <a:off x="387371" y="2874947"/>
            <a:ext cx="6506925" cy="2355703"/>
            <a:chOff x="387371" y="2874947"/>
            <a:chExt cx="6506925" cy="2355703"/>
          </a:xfrm>
        </p:grpSpPr>
        <p:grpSp>
          <p:nvGrpSpPr>
            <p:cNvPr id="19" name="Group 18">
              <a:extLst>
                <a:ext uri="{FF2B5EF4-FFF2-40B4-BE49-F238E27FC236}">
                  <a16:creationId xmlns:a16="http://schemas.microsoft.com/office/drawing/2014/main" id="{9E998BF4-FFC6-74CD-B70F-3415FB08507A}"/>
                </a:ext>
              </a:extLst>
            </p:cNvPr>
            <p:cNvGrpSpPr/>
            <p:nvPr/>
          </p:nvGrpSpPr>
          <p:grpSpPr>
            <a:xfrm>
              <a:off x="387371" y="2914600"/>
              <a:ext cx="6388058" cy="1800000"/>
              <a:chOff x="262843" y="4102740"/>
              <a:chExt cx="6388058" cy="1800000"/>
            </a:xfrm>
          </p:grpSpPr>
          <p:pic>
            <p:nvPicPr>
              <p:cNvPr id="17" name="Picture 16" descr="Chart, histogram&#10;&#10;Description automatically generated">
                <a:extLst>
                  <a:ext uri="{FF2B5EF4-FFF2-40B4-BE49-F238E27FC236}">
                    <a16:creationId xmlns:a16="http://schemas.microsoft.com/office/drawing/2014/main" id="{4F134538-0F7E-274B-B2F9-4B2B437839A7}"/>
                  </a:ext>
                </a:extLst>
              </p:cNvPr>
              <p:cNvPicPr>
                <a:picLocks noChangeAspect="1"/>
              </p:cNvPicPr>
              <p:nvPr/>
            </p:nvPicPr>
            <p:blipFill rotWithShape="1">
              <a:blip r:embed="rId3"/>
              <a:srcRect l="914" t="50908" r="5942" b="1580"/>
              <a:stretch/>
            </p:blipFill>
            <p:spPr>
              <a:xfrm>
                <a:off x="262843" y="4102740"/>
                <a:ext cx="3751030" cy="1800000"/>
              </a:xfrm>
              <a:prstGeom prst="rect">
                <a:avLst/>
              </a:prstGeom>
            </p:spPr>
          </p:pic>
          <p:pic>
            <p:nvPicPr>
              <p:cNvPr id="18" name="Picture 17" descr="Chart&#10;&#10;Description automatically generated">
                <a:extLst>
                  <a:ext uri="{FF2B5EF4-FFF2-40B4-BE49-F238E27FC236}">
                    <a16:creationId xmlns:a16="http://schemas.microsoft.com/office/drawing/2014/main" id="{39328EFE-5796-6182-8B17-A7628BA99B61}"/>
                  </a:ext>
                </a:extLst>
              </p:cNvPr>
              <p:cNvPicPr>
                <a:picLocks noChangeAspect="1"/>
              </p:cNvPicPr>
              <p:nvPr/>
            </p:nvPicPr>
            <p:blipFill rotWithShape="1">
              <a:blip r:embed="rId4"/>
              <a:srcRect l="51085" t="11793" r="1235" b="44660"/>
              <a:stretch/>
            </p:blipFill>
            <p:spPr>
              <a:xfrm>
                <a:off x="4038600" y="4102740"/>
                <a:ext cx="2612301" cy="1800000"/>
              </a:xfrm>
              <a:prstGeom prst="rect">
                <a:avLst/>
              </a:prstGeom>
            </p:spPr>
          </p:pic>
        </p:grpSp>
        <p:cxnSp>
          <p:nvCxnSpPr>
            <p:cNvPr id="20" name="Straight Arrow Connector 19">
              <a:extLst>
                <a:ext uri="{FF2B5EF4-FFF2-40B4-BE49-F238E27FC236}">
                  <a16:creationId xmlns:a16="http://schemas.microsoft.com/office/drawing/2014/main" id="{916002FC-2F15-909D-BF31-589CEB1B2074}"/>
                </a:ext>
              </a:extLst>
            </p:cNvPr>
            <p:cNvCxnSpPr>
              <a:cxnSpLocks/>
            </p:cNvCxnSpPr>
            <p:nvPr/>
          </p:nvCxnSpPr>
          <p:spPr>
            <a:xfrm>
              <a:off x="6306337" y="4683803"/>
              <a:ext cx="351137" cy="546847"/>
            </a:xfrm>
            <a:prstGeom prst="straightConnector1">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972C3AF2-0864-C6F8-1C3B-41025F90A859}"/>
                </a:ext>
              </a:extLst>
            </p:cNvPr>
            <p:cNvSpPr/>
            <p:nvPr/>
          </p:nvSpPr>
          <p:spPr>
            <a:xfrm>
              <a:off x="387371" y="2874947"/>
              <a:ext cx="6506925" cy="18088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32A9AC50-9F93-89DB-0872-00339FFEADD2}"/>
              </a:ext>
            </a:extLst>
          </p:cNvPr>
          <p:cNvGrpSpPr/>
          <p:nvPr/>
        </p:nvGrpSpPr>
        <p:grpSpPr>
          <a:xfrm>
            <a:off x="9263117" y="2874947"/>
            <a:ext cx="2587844" cy="2509592"/>
            <a:chOff x="9263117" y="2874947"/>
            <a:chExt cx="2587844" cy="2509592"/>
          </a:xfrm>
        </p:grpSpPr>
        <p:pic>
          <p:nvPicPr>
            <p:cNvPr id="27" name="Picture 26" descr="Chart&#10;&#10;Description automatically generated">
              <a:extLst>
                <a:ext uri="{FF2B5EF4-FFF2-40B4-BE49-F238E27FC236}">
                  <a16:creationId xmlns:a16="http://schemas.microsoft.com/office/drawing/2014/main" id="{374C43B7-FCF5-0056-35A8-9FDC03DDD9DB}"/>
                </a:ext>
              </a:extLst>
            </p:cNvPr>
            <p:cNvPicPr>
              <a:picLocks noChangeAspect="1"/>
            </p:cNvPicPr>
            <p:nvPr/>
          </p:nvPicPr>
          <p:blipFill>
            <a:blip r:embed="rId5"/>
            <a:stretch>
              <a:fillRect/>
            </a:stretch>
          </p:blipFill>
          <p:spPr>
            <a:xfrm>
              <a:off x="9381072" y="2874947"/>
              <a:ext cx="2469889" cy="1982086"/>
            </a:xfrm>
            <a:prstGeom prst="rect">
              <a:avLst/>
            </a:prstGeom>
          </p:spPr>
        </p:pic>
        <p:cxnSp>
          <p:nvCxnSpPr>
            <p:cNvPr id="28" name="Straight Arrow Connector 27">
              <a:extLst>
                <a:ext uri="{FF2B5EF4-FFF2-40B4-BE49-F238E27FC236}">
                  <a16:creationId xmlns:a16="http://schemas.microsoft.com/office/drawing/2014/main" id="{7C7F826C-FC4C-5C83-D33C-35975E7D572B}"/>
                </a:ext>
              </a:extLst>
            </p:cNvPr>
            <p:cNvCxnSpPr>
              <a:cxnSpLocks/>
            </p:cNvCxnSpPr>
            <p:nvPr/>
          </p:nvCxnSpPr>
          <p:spPr>
            <a:xfrm flipH="1">
              <a:off x="9263117" y="4837692"/>
              <a:ext cx="877650" cy="546847"/>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06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SPS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a:xfrm>
            <a:off x="838200" y="1513115"/>
            <a:ext cx="10515600" cy="2176570"/>
          </a:xfrm>
        </p:spPr>
        <p:txBody>
          <a:bodyPr>
            <a:normAutofit/>
          </a:bodyPr>
          <a:lstStyle/>
          <a:p>
            <a:r>
              <a:rPr lang="en-US" dirty="0"/>
              <a:t>However, performance limited to 1.1e11 p/b throughout 2021 due to deconditioning and pressure degradation in the region of the vertical dump kicker</a:t>
            </a:r>
          </a:p>
          <a:p>
            <a:pPr lvl="1"/>
            <a:r>
              <a:rPr lang="en-US" dirty="0"/>
              <a:t>Maybe due to bulk pollution in porous ferrite?</a:t>
            </a:r>
          </a:p>
          <a:p>
            <a:pPr lvl="1"/>
            <a:r>
              <a:rPr lang="en-US" dirty="0"/>
              <a:t>Problem exacerbated by low pressure interlock value required by equipment experts due to module non-conformity</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53</a:t>
            </a:fld>
            <a:endParaRPr lang="en-US"/>
          </a:p>
        </p:txBody>
      </p:sp>
      <p:pic>
        <p:nvPicPr>
          <p:cNvPr id="7" name="Picture 6" descr="Chart, scatter chart&#10;&#10;Description automatically generated">
            <a:extLst>
              <a:ext uri="{FF2B5EF4-FFF2-40B4-BE49-F238E27FC236}">
                <a16:creationId xmlns:a16="http://schemas.microsoft.com/office/drawing/2014/main" id="{C9AEFE23-4EAB-E6A6-DB64-C2DBA57153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77785" y="3169016"/>
            <a:ext cx="7842283" cy="3187334"/>
          </a:xfrm>
          <a:prstGeom prst="rect">
            <a:avLst/>
          </a:prstGeom>
        </p:spPr>
      </p:pic>
      <p:grpSp>
        <p:nvGrpSpPr>
          <p:cNvPr id="33" name="Group 32">
            <a:extLst>
              <a:ext uri="{FF2B5EF4-FFF2-40B4-BE49-F238E27FC236}">
                <a16:creationId xmlns:a16="http://schemas.microsoft.com/office/drawing/2014/main" id="{D14955DA-9195-866C-4B6C-D564377ABFCD}"/>
              </a:ext>
            </a:extLst>
          </p:cNvPr>
          <p:cNvGrpSpPr/>
          <p:nvPr/>
        </p:nvGrpSpPr>
        <p:grpSpPr>
          <a:xfrm>
            <a:off x="3268579" y="3629042"/>
            <a:ext cx="2152507" cy="1133641"/>
            <a:chOff x="3268579" y="3629042"/>
            <a:chExt cx="2152507" cy="1133641"/>
          </a:xfrm>
        </p:grpSpPr>
        <p:cxnSp>
          <p:nvCxnSpPr>
            <p:cNvPr id="9" name="Straight Arrow Connector 8">
              <a:extLst>
                <a:ext uri="{FF2B5EF4-FFF2-40B4-BE49-F238E27FC236}">
                  <a16:creationId xmlns:a16="http://schemas.microsoft.com/office/drawing/2014/main" id="{426152AA-97B7-6204-F9A5-64082E65A436}"/>
                </a:ext>
              </a:extLst>
            </p:cNvPr>
            <p:cNvCxnSpPr>
              <a:cxnSpLocks/>
            </p:cNvCxnSpPr>
            <p:nvPr/>
          </p:nvCxnSpPr>
          <p:spPr>
            <a:xfrm>
              <a:off x="3268579" y="3629042"/>
              <a:ext cx="2152507" cy="1133641"/>
            </a:xfrm>
            <a:prstGeom prst="straightConnector1">
              <a:avLst/>
            </a:prstGeom>
            <a:ln w="190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B09636C-DD52-4610-AEA2-8A9E062FC3E9}"/>
                </a:ext>
              </a:extLst>
            </p:cNvPr>
            <p:cNvSpPr txBox="1"/>
            <p:nvPr/>
          </p:nvSpPr>
          <p:spPr>
            <a:xfrm rot="1539075">
              <a:off x="3924300" y="3893482"/>
              <a:ext cx="1117614" cy="369332"/>
            </a:xfrm>
            <a:prstGeom prst="rect">
              <a:avLst/>
            </a:prstGeom>
            <a:noFill/>
          </p:spPr>
          <p:txBody>
            <a:bodyPr wrap="none" rtlCol="0">
              <a:spAutoFit/>
            </a:bodyPr>
            <a:lstStyle/>
            <a:p>
              <a:r>
                <a:rPr lang="en-US" dirty="0">
                  <a:solidFill>
                    <a:srgbClr val="C00000"/>
                  </a:solidFill>
                </a:rPr>
                <a:t>Scrubbing</a:t>
              </a:r>
            </a:p>
          </p:txBody>
        </p:sp>
      </p:grpSp>
      <p:grpSp>
        <p:nvGrpSpPr>
          <p:cNvPr id="32" name="Group 31">
            <a:extLst>
              <a:ext uri="{FF2B5EF4-FFF2-40B4-BE49-F238E27FC236}">
                <a16:creationId xmlns:a16="http://schemas.microsoft.com/office/drawing/2014/main" id="{17C60DB5-0E17-67EB-FD79-D98CADBDAE1B}"/>
              </a:ext>
            </a:extLst>
          </p:cNvPr>
          <p:cNvGrpSpPr/>
          <p:nvPr/>
        </p:nvGrpSpPr>
        <p:grpSpPr>
          <a:xfrm>
            <a:off x="5543693" y="3134355"/>
            <a:ext cx="3959536" cy="646331"/>
            <a:chOff x="5543693" y="3346612"/>
            <a:chExt cx="3959536" cy="646331"/>
          </a:xfrm>
        </p:grpSpPr>
        <p:cxnSp>
          <p:nvCxnSpPr>
            <p:cNvPr id="23" name="Straight Arrow Connector 22">
              <a:extLst>
                <a:ext uri="{FF2B5EF4-FFF2-40B4-BE49-F238E27FC236}">
                  <a16:creationId xmlns:a16="http://schemas.microsoft.com/office/drawing/2014/main" id="{DD3A2246-A2D8-73A2-32FF-25EA6782E392}"/>
                </a:ext>
              </a:extLst>
            </p:cNvPr>
            <p:cNvCxnSpPr>
              <a:cxnSpLocks/>
            </p:cNvCxnSpPr>
            <p:nvPr/>
          </p:nvCxnSpPr>
          <p:spPr>
            <a:xfrm>
              <a:off x="5543693" y="3981736"/>
              <a:ext cx="3959536" cy="0"/>
            </a:xfrm>
            <a:prstGeom prst="straightConnector1">
              <a:avLst/>
            </a:prstGeom>
            <a:ln w="19050">
              <a:solidFill>
                <a:srgbClr val="0E42FF"/>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9FB4D7-EDC2-B21D-9F2D-343001CCD332}"/>
                </a:ext>
              </a:extLst>
            </p:cNvPr>
            <p:cNvSpPr txBox="1"/>
            <p:nvPr/>
          </p:nvSpPr>
          <p:spPr>
            <a:xfrm>
              <a:off x="5841417" y="3346612"/>
              <a:ext cx="3458319" cy="646331"/>
            </a:xfrm>
            <a:prstGeom prst="rect">
              <a:avLst/>
            </a:prstGeom>
            <a:noFill/>
          </p:spPr>
          <p:txBody>
            <a:bodyPr wrap="none" rtlCol="0">
              <a:spAutoFit/>
            </a:bodyPr>
            <a:lstStyle/>
            <a:p>
              <a:pPr algn="ctr"/>
              <a:r>
                <a:rPr lang="en-US" dirty="0">
                  <a:solidFill>
                    <a:srgbClr val="0E42FF"/>
                  </a:solidFill>
                </a:rPr>
                <a:t>Fixed target operation with little or</a:t>
              </a:r>
            </a:p>
            <a:p>
              <a:pPr algn="ctr"/>
              <a:r>
                <a:rPr lang="en-US" dirty="0">
                  <a:solidFill>
                    <a:srgbClr val="0E42FF"/>
                  </a:solidFill>
                </a:rPr>
                <a:t>no LHC-type beam</a:t>
              </a:r>
            </a:p>
          </p:txBody>
        </p:sp>
      </p:grpSp>
      <p:grpSp>
        <p:nvGrpSpPr>
          <p:cNvPr id="34" name="Group 33">
            <a:extLst>
              <a:ext uri="{FF2B5EF4-FFF2-40B4-BE49-F238E27FC236}">
                <a16:creationId xmlns:a16="http://schemas.microsoft.com/office/drawing/2014/main" id="{588AC9B3-4846-D110-AE06-8F6AE5C33C03}"/>
              </a:ext>
            </a:extLst>
          </p:cNvPr>
          <p:cNvGrpSpPr/>
          <p:nvPr/>
        </p:nvGrpSpPr>
        <p:grpSpPr>
          <a:xfrm>
            <a:off x="2209800" y="4276647"/>
            <a:ext cx="9497787" cy="307777"/>
            <a:chOff x="2209800" y="5076763"/>
            <a:chExt cx="9497787" cy="307777"/>
          </a:xfrm>
        </p:grpSpPr>
        <p:cxnSp>
          <p:nvCxnSpPr>
            <p:cNvPr id="35" name="Straight Connector 34">
              <a:extLst>
                <a:ext uri="{FF2B5EF4-FFF2-40B4-BE49-F238E27FC236}">
                  <a16:creationId xmlns:a16="http://schemas.microsoft.com/office/drawing/2014/main" id="{973B5401-2255-3BF3-C513-28806B57971E}"/>
                </a:ext>
              </a:extLst>
            </p:cNvPr>
            <p:cNvCxnSpPr/>
            <p:nvPr/>
          </p:nvCxnSpPr>
          <p:spPr>
            <a:xfrm>
              <a:off x="2209800" y="5344885"/>
              <a:ext cx="77724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2006652-5004-6F55-BC43-5FEC6E7BA4E6}"/>
                </a:ext>
              </a:extLst>
            </p:cNvPr>
            <p:cNvSpPr txBox="1"/>
            <p:nvPr/>
          </p:nvSpPr>
          <p:spPr>
            <a:xfrm>
              <a:off x="9299737" y="5076763"/>
              <a:ext cx="2407850" cy="307777"/>
            </a:xfrm>
            <a:prstGeom prst="rect">
              <a:avLst/>
            </a:prstGeom>
            <a:noFill/>
          </p:spPr>
          <p:txBody>
            <a:bodyPr wrap="square" rtlCol="0">
              <a:spAutoFit/>
            </a:bodyPr>
            <a:lstStyle/>
            <a:p>
              <a:pPr algn="ctr"/>
              <a:r>
                <a:rPr lang="en-GB" sz="1400" b="1" dirty="0">
                  <a:solidFill>
                    <a:srgbClr val="FF0000"/>
                  </a:solidFill>
                </a:rPr>
                <a:t>Interlock value in operation</a:t>
              </a:r>
            </a:p>
          </p:txBody>
        </p:sp>
      </p:grpSp>
    </p:spTree>
    <p:extLst>
      <p:ext uri="{BB962C8B-B14F-4D97-AF65-F5344CB8AC3E}">
        <p14:creationId xmlns:p14="http://schemas.microsoft.com/office/powerpoint/2010/main" val="16488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SPS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a:xfrm>
            <a:off x="838200" y="1513115"/>
            <a:ext cx="10515600" cy="2176570"/>
          </a:xfrm>
        </p:spPr>
        <p:txBody>
          <a:bodyPr>
            <a:normAutofit/>
          </a:bodyPr>
          <a:lstStyle/>
          <a:p>
            <a:r>
              <a:rPr lang="en-US" dirty="0"/>
              <a:t>In 2022, the vertical dump kicker problem was solved (module exchanged)</a:t>
            </a:r>
          </a:p>
          <a:p>
            <a:r>
              <a:rPr lang="en-US" dirty="0"/>
              <a:t>Beam with 5x 48 bunches could be successfully accelerated to 450 GeV</a:t>
            </a:r>
          </a:p>
          <a:p>
            <a:pPr lvl="1"/>
            <a:r>
              <a:rPr lang="en-US" dirty="0"/>
              <a:t>1.8e11 p/b @450 GeV</a:t>
            </a:r>
          </a:p>
          <a:p>
            <a:pPr lvl="1"/>
            <a:r>
              <a:rPr lang="en-US" dirty="0"/>
              <a:t>95% transmission</a:t>
            </a:r>
          </a:p>
          <a:p>
            <a:pPr lvl="1"/>
            <a:r>
              <a:rPr lang="en-US" dirty="0"/>
              <a:t>Beam transversely and longitudinally stable</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54</a:t>
            </a:fld>
            <a:endParaRPr lang="en-US"/>
          </a:p>
        </p:txBody>
      </p:sp>
      <p:pic>
        <p:nvPicPr>
          <p:cNvPr id="8" name="Picture 7" descr="Chart, box and whisker chart&#10;&#10;Description automatically generated">
            <a:extLst>
              <a:ext uri="{FF2B5EF4-FFF2-40B4-BE49-F238E27FC236}">
                <a16:creationId xmlns:a16="http://schemas.microsoft.com/office/drawing/2014/main" id="{F92A0084-6212-4057-B466-28F0BF650B6A}"/>
              </a:ext>
            </a:extLst>
          </p:cNvPr>
          <p:cNvPicPr>
            <a:picLocks noChangeAspect="1"/>
          </p:cNvPicPr>
          <p:nvPr/>
        </p:nvPicPr>
        <p:blipFill rotWithShape="1">
          <a:blip r:embed="rId2"/>
          <a:srcRect l="6641" t="13901" r="1662" b="2558"/>
          <a:stretch/>
        </p:blipFill>
        <p:spPr>
          <a:xfrm>
            <a:off x="1508578" y="3651012"/>
            <a:ext cx="3855746" cy="2660531"/>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C9B2C983-895F-C9B4-FDB7-C7817D0E44CD}"/>
              </a:ext>
            </a:extLst>
          </p:cNvPr>
          <p:cNvPicPr>
            <a:picLocks noChangeAspect="1"/>
          </p:cNvPicPr>
          <p:nvPr/>
        </p:nvPicPr>
        <p:blipFill rotWithShape="1">
          <a:blip r:embed="rId3"/>
          <a:srcRect l="28573" t="13778" r="1579" b="50000"/>
          <a:stretch/>
        </p:blipFill>
        <p:spPr>
          <a:xfrm>
            <a:off x="6096000" y="3524461"/>
            <a:ext cx="4587422" cy="1355025"/>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AB57744E-138F-42CA-66CE-1574BB870402}"/>
              </a:ext>
            </a:extLst>
          </p:cNvPr>
          <p:cNvPicPr>
            <a:picLocks noChangeAspect="1"/>
          </p:cNvPicPr>
          <p:nvPr/>
        </p:nvPicPr>
        <p:blipFill rotWithShape="1">
          <a:blip r:embed="rId4"/>
          <a:srcRect l="28573" t="14270" r="2655" b="52012"/>
          <a:stretch/>
        </p:blipFill>
        <p:spPr>
          <a:xfrm>
            <a:off x="6096000" y="4981278"/>
            <a:ext cx="4587422" cy="1281086"/>
          </a:xfrm>
          <a:prstGeom prst="rect">
            <a:avLst/>
          </a:prstGeom>
        </p:spPr>
      </p:pic>
    </p:spTree>
    <p:extLst>
      <p:ext uri="{BB962C8B-B14F-4D97-AF65-F5344CB8AC3E}">
        <p14:creationId xmlns:p14="http://schemas.microsoft.com/office/powerpoint/2010/main" val="2273516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SPS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a:xfrm>
            <a:off x="838200" y="1513115"/>
            <a:ext cx="10515600" cy="2176570"/>
          </a:xfrm>
        </p:spPr>
        <p:txBody>
          <a:bodyPr>
            <a:normAutofit/>
          </a:bodyPr>
          <a:lstStyle/>
          <a:p>
            <a:r>
              <a:rPr lang="en-US" dirty="0"/>
              <a:t>With this high intensity beam, other issues have come to surface (I)</a:t>
            </a:r>
          </a:p>
          <a:p>
            <a:r>
              <a:rPr lang="en-US" dirty="0"/>
              <a:t>Vacuum spikes in horizontal dump kicker (MKDH) as bunches become short</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55</a:t>
            </a:fld>
            <a:endParaRPr lang="en-US"/>
          </a:p>
        </p:txBody>
      </p:sp>
      <p:pic>
        <p:nvPicPr>
          <p:cNvPr id="7" name="Picture 6">
            <a:extLst>
              <a:ext uri="{FF2B5EF4-FFF2-40B4-BE49-F238E27FC236}">
                <a16:creationId xmlns:a16="http://schemas.microsoft.com/office/drawing/2014/main" id="{0639603E-51D2-1E8C-F63B-96FDD520942A}"/>
              </a:ext>
            </a:extLst>
          </p:cNvPr>
          <p:cNvPicPr>
            <a:picLocks noChangeAspect="1"/>
          </p:cNvPicPr>
          <p:nvPr/>
        </p:nvPicPr>
        <p:blipFill>
          <a:blip r:embed="rId2"/>
          <a:stretch>
            <a:fillRect/>
          </a:stretch>
        </p:blipFill>
        <p:spPr>
          <a:xfrm>
            <a:off x="838200" y="2584222"/>
            <a:ext cx="6803571" cy="3827009"/>
          </a:xfrm>
          <a:prstGeom prst="rect">
            <a:avLst/>
          </a:prstGeom>
        </p:spPr>
      </p:pic>
      <p:sp>
        <p:nvSpPr>
          <p:cNvPr id="9" name="TextBox 8">
            <a:extLst>
              <a:ext uri="{FF2B5EF4-FFF2-40B4-BE49-F238E27FC236}">
                <a16:creationId xmlns:a16="http://schemas.microsoft.com/office/drawing/2014/main" id="{2F56E8F6-07F7-E624-232E-971C9FF42706}"/>
              </a:ext>
            </a:extLst>
          </p:cNvPr>
          <p:cNvSpPr txBox="1"/>
          <p:nvPr/>
        </p:nvSpPr>
        <p:spPr>
          <a:xfrm>
            <a:off x="1055911" y="2532293"/>
            <a:ext cx="1981200" cy="307777"/>
          </a:xfrm>
          <a:prstGeom prst="rect">
            <a:avLst/>
          </a:prstGeom>
          <a:noFill/>
        </p:spPr>
        <p:txBody>
          <a:bodyPr wrap="square" rtlCol="0">
            <a:spAutoFit/>
          </a:bodyPr>
          <a:lstStyle/>
          <a:p>
            <a:r>
              <a:rPr lang="en-US" sz="1400" dirty="0">
                <a:solidFill>
                  <a:srgbClr val="0E42FF"/>
                </a:solidFill>
              </a:rPr>
              <a:t>Number of bunches</a:t>
            </a:r>
          </a:p>
        </p:txBody>
      </p:sp>
      <p:sp>
        <p:nvSpPr>
          <p:cNvPr id="12" name="TextBox 11">
            <a:extLst>
              <a:ext uri="{FF2B5EF4-FFF2-40B4-BE49-F238E27FC236}">
                <a16:creationId xmlns:a16="http://schemas.microsoft.com/office/drawing/2014/main" id="{638E0AEA-08D6-8146-A2BE-E214170F7067}"/>
              </a:ext>
            </a:extLst>
          </p:cNvPr>
          <p:cNvSpPr txBox="1"/>
          <p:nvPr/>
        </p:nvSpPr>
        <p:spPr>
          <a:xfrm>
            <a:off x="1055911" y="2801729"/>
            <a:ext cx="1981200" cy="307777"/>
          </a:xfrm>
          <a:prstGeom prst="rect">
            <a:avLst/>
          </a:prstGeom>
          <a:noFill/>
        </p:spPr>
        <p:txBody>
          <a:bodyPr wrap="square" rtlCol="0">
            <a:spAutoFit/>
          </a:bodyPr>
          <a:lstStyle/>
          <a:p>
            <a:r>
              <a:rPr lang="en-US" sz="1400" dirty="0">
                <a:solidFill>
                  <a:srgbClr val="C00000"/>
                </a:solidFill>
              </a:rPr>
              <a:t>Bunch length</a:t>
            </a:r>
          </a:p>
        </p:txBody>
      </p:sp>
      <p:sp>
        <p:nvSpPr>
          <p:cNvPr id="13" name="TextBox 12">
            <a:extLst>
              <a:ext uri="{FF2B5EF4-FFF2-40B4-BE49-F238E27FC236}">
                <a16:creationId xmlns:a16="http://schemas.microsoft.com/office/drawing/2014/main" id="{9E874701-775F-7922-7F30-79348D5EAF4D}"/>
              </a:ext>
            </a:extLst>
          </p:cNvPr>
          <p:cNvSpPr txBox="1"/>
          <p:nvPr/>
        </p:nvSpPr>
        <p:spPr>
          <a:xfrm>
            <a:off x="2737757" y="2521181"/>
            <a:ext cx="1981200" cy="307777"/>
          </a:xfrm>
          <a:prstGeom prst="rect">
            <a:avLst/>
          </a:prstGeom>
          <a:noFill/>
        </p:spPr>
        <p:txBody>
          <a:bodyPr wrap="square" rtlCol="0">
            <a:spAutoFit/>
          </a:bodyPr>
          <a:lstStyle/>
          <a:p>
            <a:r>
              <a:rPr lang="en-US" sz="1400" dirty="0">
                <a:solidFill>
                  <a:srgbClr val="00B050"/>
                </a:solidFill>
              </a:rPr>
              <a:t>MKDH pressure</a:t>
            </a:r>
          </a:p>
        </p:txBody>
      </p:sp>
      <p:sp>
        <p:nvSpPr>
          <p:cNvPr id="14" name="Content Placeholder 2">
            <a:extLst>
              <a:ext uri="{FF2B5EF4-FFF2-40B4-BE49-F238E27FC236}">
                <a16:creationId xmlns:a16="http://schemas.microsoft.com/office/drawing/2014/main" id="{7D64772C-BD5B-7DEB-6DE3-F4FF145C7946}"/>
              </a:ext>
            </a:extLst>
          </p:cNvPr>
          <p:cNvSpPr txBox="1">
            <a:spLocks/>
          </p:cNvSpPr>
          <p:nvPr/>
        </p:nvSpPr>
        <p:spPr>
          <a:xfrm>
            <a:off x="8044542" y="2532293"/>
            <a:ext cx="3989615" cy="394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 batch</a:t>
            </a:r>
          </a:p>
          <a:p>
            <a:pPr lvl="1"/>
            <a:r>
              <a:rPr lang="en-US" dirty="0"/>
              <a:t>Spikes below 1.6 ns</a:t>
            </a:r>
          </a:p>
          <a:p>
            <a:r>
              <a:rPr lang="en-US" dirty="0"/>
              <a:t>2 batches</a:t>
            </a:r>
          </a:p>
          <a:p>
            <a:pPr lvl="1"/>
            <a:r>
              <a:rPr lang="en-US" dirty="0"/>
              <a:t>High spikes for 1.6 ns</a:t>
            </a:r>
          </a:p>
          <a:p>
            <a:r>
              <a:rPr lang="en-US" dirty="0"/>
              <a:t>3 batches</a:t>
            </a:r>
          </a:p>
          <a:p>
            <a:pPr lvl="1"/>
            <a:r>
              <a:rPr lang="en-US" dirty="0"/>
              <a:t> Interlocked for 1.6 ns</a:t>
            </a:r>
          </a:p>
          <a:p>
            <a:r>
              <a:rPr lang="en-US" dirty="0"/>
              <a:t>4 batches</a:t>
            </a:r>
          </a:p>
          <a:p>
            <a:pPr lvl="1"/>
            <a:r>
              <a:rPr lang="en-US" dirty="0"/>
              <a:t>Interlocked for 1.7 ns</a:t>
            </a:r>
          </a:p>
          <a:p>
            <a:r>
              <a:rPr lang="en-US" dirty="0"/>
              <a:t>5 batches</a:t>
            </a:r>
          </a:p>
          <a:p>
            <a:pPr lvl="1"/>
            <a:r>
              <a:rPr lang="en-US" dirty="0"/>
              <a:t>Didn’t explore below 1.8 ns</a:t>
            </a:r>
          </a:p>
          <a:p>
            <a:endParaRPr lang="en-US" dirty="0"/>
          </a:p>
          <a:p>
            <a:pPr lvl="1"/>
            <a:endParaRPr lang="en-US" dirty="0"/>
          </a:p>
          <a:p>
            <a:endParaRPr lang="en-US" dirty="0"/>
          </a:p>
        </p:txBody>
      </p:sp>
      <p:sp>
        <p:nvSpPr>
          <p:cNvPr id="15" name="TextBox 14">
            <a:extLst>
              <a:ext uri="{FF2B5EF4-FFF2-40B4-BE49-F238E27FC236}">
                <a16:creationId xmlns:a16="http://schemas.microsoft.com/office/drawing/2014/main" id="{0FB7A9C2-AC92-049B-7557-E285FDDC5308}"/>
              </a:ext>
            </a:extLst>
          </p:cNvPr>
          <p:cNvSpPr txBox="1"/>
          <p:nvPr/>
        </p:nvSpPr>
        <p:spPr>
          <a:xfrm>
            <a:off x="1796142" y="5268961"/>
            <a:ext cx="1981200" cy="276999"/>
          </a:xfrm>
          <a:prstGeom prst="rect">
            <a:avLst/>
          </a:prstGeom>
          <a:noFill/>
        </p:spPr>
        <p:txBody>
          <a:bodyPr wrap="square" rtlCol="0">
            <a:spAutoFit/>
          </a:bodyPr>
          <a:lstStyle/>
          <a:p>
            <a:r>
              <a:rPr lang="en-US" sz="1200" dirty="0">
                <a:solidFill>
                  <a:srgbClr val="0E42FF"/>
                </a:solidFill>
              </a:rPr>
              <a:t>1x 48b</a:t>
            </a:r>
          </a:p>
        </p:txBody>
      </p:sp>
      <p:sp>
        <p:nvSpPr>
          <p:cNvPr id="16" name="TextBox 15">
            <a:extLst>
              <a:ext uri="{FF2B5EF4-FFF2-40B4-BE49-F238E27FC236}">
                <a16:creationId xmlns:a16="http://schemas.microsoft.com/office/drawing/2014/main" id="{EAB27714-50C2-37A1-AE1B-743576D79150}"/>
              </a:ext>
            </a:extLst>
          </p:cNvPr>
          <p:cNvSpPr txBox="1"/>
          <p:nvPr/>
        </p:nvSpPr>
        <p:spPr>
          <a:xfrm>
            <a:off x="2699658" y="4670832"/>
            <a:ext cx="1981200" cy="276999"/>
          </a:xfrm>
          <a:prstGeom prst="rect">
            <a:avLst/>
          </a:prstGeom>
          <a:noFill/>
        </p:spPr>
        <p:txBody>
          <a:bodyPr wrap="square" rtlCol="0">
            <a:spAutoFit/>
          </a:bodyPr>
          <a:lstStyle/>
          <a:p>
            <a:r>
              <a:rPr lang="en-US" sz="1200" dirty="0">
                <a:solidFill>
                  <a:srgbClr val="0E42FF"/>
                </a:solidFill>
              </a:rPr>
              <a:t>2x 48b</a:t>
            </a:r>
          </a:p>
        </p:txBody>
      </p:sp>
      <p:sp>
        <p:nvSpPr>
          <p:cNvPr id="17" name="TextBox 16">
            <a:extLst>
              <a:ext uri="{FF2B5EF4-FFF2-40B4-BE49-F238E27FC236}">
                <a16:creationId xmlns:a16="http://schemas.microsoft.com/office/drawing/2014/main" id="{BB5AA18B-A210-92AE-424D-77D88B072A48}"/>
              </a:ext>
            </a:extLst>
          </p:cNvPr>
          <p:cNvSpPr txBox="1"/>
          <p:nvPr/>
        </p:nvSpPr>
        <p:spPr>
          <a:xfrm>
            <a:off x="3679372" y="4083589"/>
            <a:ext cx="1981200" cy="276999"/>
          </a:xfrm>
          <a:prstGeom prst="rect">
            <a:avLst/>
          </a:prstGeom>
          <a:noFill/>
        </p:spPr>
        <p:txBody>
          <a:bodyPr wrap="square" rtlCol="0">
            <a:spAutoFit/>
          </a:bodyPr>
          <a:lstStyle/>
          <a:p>
            <a:r>
              <a:rPr lang="en-US" sz="1200" dirty="0">
                <a:solidFill>
                  <a:srgbClr val="0E42FF"/>
                </a:solidFill>
              </a:rPr>
              <a:t>3x 48b</a:t>
            </a:r>
          </a:p>
        </p:txBody>
      </p:sp>
      <p:sp>
        <p:nvSpPr>
          <p:cNvPr id="18" name="TextBox 17">
            <a:extLst>
              <a:ext uri="{FF2B5EF4-FFF2-40B4-BE49-F238E27FC236}">
                <a16:creationId xmlns:a16="http://schemas.microsoft.com/office/drawing/2014/main" id="{66525525-7198-9D45-9A10-4A8EA1DD6F3B}"/>
              </a:ext>
            </a:extLst>
          </p:cNvPr>
          <p:cNvSpPr txBox="1"/>
          <p:nvPr/>
        </p:nvSpPr>
        <p:spPr>
          <a:xfrm>
            <a:off x="4718957" y="3496346"/>
            <a:ext cx="1981200" cy="276999"/>
          </a:xfrm>
          <a:prstGeom prst="rect">
            <a:avLst/>
          </a:prstGeom>
          <a:noFill/>
        </p:spPr>
        <p:txBody>
          <a:bodyPr wrap="square" rtlCol="0">
            <a:spAutoFit/>
          </a:bodyPr>
          <a:lstStyle/>
          <a:p>
            <a:r>
              <a:rPr lang="en-US" sz="1200" dirty="0">
                <a:solidFill>
                  <a:srgbClr val="0E42FF"/>
                </a:solidFill>
              </a:rPr>
              <a:t>4x 48b</a:t>
            </a:r>
          </a:p>
        </p:txBody>
      </p:sp>
      <p:sp>
        <p:nvSpPr>
          <p:cNvPr id="19" name="TextBox 18">
            <a:extLst>
              <a:ext uri="{FF2B5EF4-FFF2-40B4-BE49-F238E27FC236}">
                <a16:creationId xmlns:a16="http://schemas.microsoft.com/office/drawing/2014/main" id="{B6364A49-139C-264F-5F9E-FB6C3ACB2CD5}"/>
              </a:ext>
            </a:extLst>
          </p:cNvPr>
          <p:cNvSpPr txBox="1"/>
          <p:nvPr/>
        </p:nvSpPr>
        <p:spPr>
          <a:xfrm>
            <a:off x="5230586" y="2898217"/>
            <a:ext cx="1981200" cy="276999"/>
          </a:xfrm>
          <a:prstGeom prst="rect">
            <a:avLst/>
          </a:prstGeom>
          <a:noFill/>
        </p:spPr>
        <p:txBody>
          <a:bodyPr wrap="square" rtlCol="0">
            <a:spAutoFit/>
          </a:bodyPr>
          <a:lstStyle/>
          <a:p>
            <a:r>
              <a:rPr lang="en-US" sz="1200" dirty="0">
                <a:solidFill>
                  <a:srgbClr val="0E42FF"/>
                </a:solidFill>
              </a:rPr>
              <a:t>5x 48b</a:t>
            </a:r>
          </a:p>
        </p:txBody>
      </p:sp>
      <p:grpSp>
        <p:nvGrpSpPr>
          <p:cNvPr id="23" name="Group 22">
            <a:extLst>
              <a:ext uri="{FF2B5EF4-FFF2-40B4-BE49-F238E27FC236}">
                <a16:creationId xmlns:a16="http://schemas.microsoft.com/office/drawing/2014/main" id="{C643E56E-2C5C-97B0-9B4B-C95DB32C6BEF}"/>
              </a:ext>
            </a:extLst>
          </p:cNvPr>
          <p:cNvGrpSpPr/>
          <p:nvPr/>
        </p:nvGrpSpPr>
        <p:grpSpPr>
          <a:xfrm>
            <a:off x="989153" y="3201485"/>
            <a:ext cx="6804000" cy="307777"/>
            <a:chOff x="989153" y="3201485"/>
            <a:chExt cx="6804000" cy="307777"/>
          </a:xfrm>
        </p:grpSpPr>
        <p:cxnSp>
          <p:nvCxnSpPr>
            <p:cNvPr id="21" name="Straight Connector 20">
              <a:extLst>
                <a:ext uri="{FF2B5EF4-FFF2-40B4-BE49-F238E27FC236}">
                  <a16:creationId xmlns:a16="http://schemas.microsoft.com/office/drawing/2014/main" id="{D5A45DFC-8755-13B2-A484-2317D5E4197C}"/>
                </a:ext>
              </a:extLst>
            </p:cNvPr>
            <p:cNvCxnSpPr/>
            <p:nvPr/>
          </p:nvCxnSpPr>
          <p:spPr>
            <a:xfrm>
              <a:off x="989153" y="3455046"/>
              <a:ext cx="6804000" cy="0"/>
            </a:xfrm>
            <a:prstGeom prst="line">
              <a:avLst/>
            </a:prstGeom>
            <a:ln w="2222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130AC7E-94FD-0E09-AC62-19259EC2843C}"/>
                </a:ext>
              </a:extLst>
            </p:cNvPr>
            <p:cNvSpPr txBox="1"/>
            <p:nvPr/>
          </p:nvSpPr>
          <p:spPr>
            <a:xfrm>
              <a:off x="989153" y="3201485"/>
              <a:ext cx="1981200" cy="307777"/>
            </a:xfrm>
            <a:prstGeom prst="rect">
              <a:avLst/>
            </a:prstGeom>
            <a:noFill/>
          </p:spPr>
          <p:txBody>
            <a:bodyPr wrap="square" rtlCol="0">
              <a:spAutoFit/>
            </a:bodyPr>
            <a:lstStyle/>
            <a:p>
              <a:r>
                <a:rPr lang="en-US" sz="1400" dirty="0">
                  <a:solidFill>
                    <a:srgbClr val="C00000"/>
                  </a:solidFill>
                </a:rPr>
                <a:t>1.6 ns</a:t>
              </a:r>
            </a:p>
          </p:txBody>
        </p:sp>
      </p:grpSp>
      <p:sp>
        <p:nvSpPr>
          <p:cNvPr id="20" name="Cloud 19">
            <a:extLst>
              <a:ext uri="{FF2B5EF4-FFF2-40B4-BE49-F238E27FC236}">
                <a16:creationId xmlns:a16="http://schemas.microsoft.com/office/drawing/2014/main" id="{0A054E93-DE3B-AC95-D7C3-7E74E372D924}"/>
              </a:ext>
            </a:extLst>
          </p:cNvPr>
          <p:cNvSpPr/>
          <p:nvPr/>
        </p:nvSpPr>
        <p:spPr>
          <a:xfrm>
            <a:off x="3532413" y="2788507"/>
            <a:ext cx="4310743" cy="18023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t>Could it be electron cloud in the kicker???</a:t>
            </a:r>
          </a:p>
        </p:txBody>
      </p:sp>
    </p:spTree>
    <p:extLst>
      <p:ext uri="{BB962C8B-B14F-4D97-AF65-F5344CB8AC3E}">
        <p14:creationId xmlns:p14="http://schemas.microsoft.com/office/powerpoint/2010/main" val="18794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0D8-1F35-C62F-8DB6-DCFFC659DFDF}"/>
              </a:ext>
            </a:extLst>
          </p:cNvPr>
          <p:cNvSpPr>
            <a:spLocks noGrp="1"/>
          </p:cNvSpPr>
          <p:nvPr>
            <p:ph type="title"/>
          </p:nvPr>
        </p:nvSpPr>
        <p:spPr/>
        <p:txBody>
          <a:bodyPr/>
          <a:lstStyle/>
          <a:p>
            <a:r>
              <a:rPr lang="en-US" dirty="0"/>
              <a:t>Electron cloud resurgence after a long stop: the SPS</a:t>
            </a:r>
          </a:p>
        </p:txBody>
      </p:sp>
      <p:sp>
        <p:nvSpPr>
          <p:cNvPr id="3" name="Content Placeholder 2">
            <a:extLst>
              <a:ext uri="{FF2B5EF4-FFF2-40B4-BE49-F238E27FC236}">
                <a16:creationId xmlns:a16="http://schemas.microsoft.com/office/drawing/2014/main" id="{AAFC9717-F01D-97B7-55BF-BFA60CBB4CC6}"/>
              </a:ext>
            </a:extLst>
          </p:cNvPr>
          <p:cNvSpPr>
            <a:spLocks noGrp="1"/>
          </p:cNvSpPr>
          <p:nvPr>
            <p:ph idx="1"/>
          </p:nvPr>
        </p:nvSpPr>
        <p:spPr>
          <a:xfrm>
            <a:off x="838200" y="1513115"/>
            <a:ext cx="10515600" cy="2176570"/>
          </a:xfrm>
        </p:spPr>
        <p:txBody>
          <a:bodyPr>
            <a:normAutofit/>
          </a:bodyPr>
          <a:lstStyle/>
          <a:p>
            <a:r>
              <a:rPr lang="en-US" dirty="0"/>
              <a:t>With this high intensity beam, other issues have come to surface (II)</a:t>
            </a:r>
          </a:p>
          <a:p>
            <a:r>
              <a:rPr lang="en-US" dirty="0"/>
              <a:t>Vacuum spikes also in injection kicker (MKP4) as bunches become short</a:t>
            </a:r>
          </a:p>
          <a:p>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p:txBody>
      </p:sp>
      <p:sp>
        <p:nvSpPr>
          <p:cNvPr id="4" name="Date Placeholder 3">
            <a:extLst>
              <a:ext uri="{FF2B5EF4-FFF2-40B4-BE49-F238E27FC236}">
                <a16:creationId xmlns:a16="http://schemas.microsoft.com/office/drawing/2014/main" id="{955468E5-C8B0-48B5-E752-D24AC2710926}"/>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74DB690-C2ED-7F56-093B-D136BDA35482}"/>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3AF20B29-D64A-0D15-BBD2-0F13CAA53DE3}"/>
              </a:ext>
            </a:extLst>
          </p:cNvPr>
          <p:cNvSpPr>
            <a:spLocks noGrp="1"/>
          </p:cNvSpPr>
          <p:nvPr>
            <p:ph type="sldNum" sz="quarter" idx="12"/>
          </p:nvPr>
        </p:nvSpPr>
        <p:spPr/>
        <p:txBody>
          <a:bodyPr/>
          <a:lstStyle/>
          <a:p>
            <a:fld id="{43DF83E8-ABC0-E64E-832A-EEAEB9D1F06F}" type="slidenum">
              <a:rPr lang="en-US" smtClean="0"/>
              <a:t>56</a:t>
            </a:fld>
            <a:endParaRPr lang="en-US"/>
          </a:p>
        </p:txBody>
      </p:sp>
      <p:pic>
        <p:nvPicPr>
          <p:cNvPr id="11" name="Picture 10" descr="Chart&#10;&#10;Description automatically generated">
            <a:extLst>
              <a:ext uri="{FF2B5EF4-FFF2-40B4-BE49-F238E27FC236}">
                <a16:creationId xmlns:a16="http://schemas.microsoft.com/office/drawing/2014/main" id="{DBC722FF-8F8D-F1C7-A350-3D2F91213B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7153" y="2582350"/>
            <a:ext cx="6809600" cy="3830400"/>
          </a:xfrm>
          <a:prstGeom prst="rect">
            <a:avLst/>
          </a:prstGeom>
        </p:spPr>
      </p:pic>
      <p:sp>
        <p:nvSpPr>
          <p:cNvPr id="21" name="Content Placeholder 2">
            <a:extLst>
              <a:ext uri="{FF2B5EF4-FFF2-40B4-BE49-F238E27FC236}">
                <a16:creationId xmlns:a16="http://schemas.microsoft.com/office/drawing/2014/main" id="{BEFE1C6D-BBE6-565A-BA41-8260B9F81BC7}"/>
              </a:ext>
            </a:extLst>
          </p:cNvPr>
          <p:cNvSpPr txBox="1">
            <a:spLocks/>
          </p:cNvSpPr>
          <p:nvPr/>
        </p:nvSpPr>
        <p:spPr>
          <a:xfrm>
            <a:off x="8044542" y="2532293"/>
            <a:ext cx="3989615" cy="394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combined e-cloud and impedance issue …</a:t>
            </a:r>
          </a:p>
          <a:p>
            <a:pPr lvl="1"/>
            <a:r>
              <a:rPr lang="en-US" dirty="0"/>
              <a:t>Large dynamic pressure rise due to e-cloud</a:t>
            </a:r>
          </a:p>
          <a:p>
            <a:pPr lvl="1"/>
            <a:r>
              <a:rPr lang="en-US" dirty="0"/>
              <a:t>Rapid rise of baseline pressure due to impedance heating</a:t>
            </a:r>
          </a:p>
          <a:p>
            <a:pPr lvl="1"/>
            <a:r>
              <a:rPr lang="en-US" dirty="0"/>
              <a:t>High spiking with high intensity and short bunches comes on top of both these effects …</a:t>
            </a:r>
          </a:p>
          <a:p>
            <a:pPr lvl="1"/>
            <a:endParaRPr lang="en-US" dirty="0"/>
          </a:p>
          <a:p>
            <a:endParaRPr lang="en-US" dirty="0"/>
          </a:p>
        </p:txBody>
      </p:sp>
      <p:cxnSp>
        <p:nvCxnSpPr>
          <p:cNvPr id="23" name="Straight Arrow Connector 22">
            <a:extLst>
              <a:ext uri="{FF2B5EF4-FFF2-40B4-BE49-F238E27FC236}">
                <a16:creationId xmlns:a16="http://schemas.microsoft.com/office/drawing/2014/main" id="{743077F5-BAF4-A45F-4B08-0CEB1B59C90A}"/>
              </a:ext>
            </a:extLst>
          </p:cNvPr>
          <p:cNvCxnSpPr/>
          <p:nvPr/>
        </p:nvCxnSpPr>
        <p:spPr>
          <a:xfrm>
            <a:off x="1371600" y="4626864"/>
            <a:ext cx="0" cy="822960"/>
          </a:xfrm>
          <a:prstGeom prst="straightConnector1">
            <a:avLst/>
          </a:prstGeom>
          <a:ln w="15875">
            <a:solidFill>
              <a:srgbClr val="008045"/>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585AE9B-5FBB-A93A-9AFA-5216DB27C7FF}"/>
              </a:ext>
            </a:extLst>
          </p:cNvPr>
          <p:cNvCxnSpPr>
            <a:cxnSpLocks/>
          </p:cNvCxnSpPr>
          <p:nvPr/>
        </p:nvCxnSpPr>
        <p:spPr>
          <a:xfrm flipH="1">
            <a:off x="1883664" y="4846320"/>
            <a:ext cx="4212336" cy="932688"/>
          </a:xfrm>
          <a:prstGeom prst="straightConnector1">
            <a:avLst/>
          </a:prstGeom>
          <a:ln w="15875">
            <a:solidFill>
              <a:srgbClr val="00804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06813B0-AD74-2454-6D5E-42D9A559888E}"/>
              </a:ext>
            </a:extLst>
          </p:cNvPr>
          <p:cNvCxnSpPr/>
          <p:nvPr/>
        </p:nvCxnSpPr>
        <p:spPr>
          <a:xfrm>
            <a:off x="6441810" y="2775285"/>
            <a:ext cx="0" cy="822960"/>
          </a:xfrm>
          <a:prstGeom prst="straightConnector1">
            <a:avLst/>
          </a:prstGeom>
          <a:ln w="15875">
            <a:solidFill>
              <a:srgbClr val="008045"/>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CC65D8A-31BB-2BDD-2A57-5D0C15361F7C}"/>
              </a:ext>
            </a:extLst>
          </p:cNvPr>
          <p:cNvSpPr txBox="1"/>
          <p:nvPr/>
        </p:nvSpPr>
        <p:spPr>
          <a:xfrm>
            <a:off x="1055911" y="2532293"/>
            <a:ext cx="1981200" cy="307777"/>
          </a:xfrm>
          <a:prstGeom prst="rect">
            <a:avLst/>
          </a:prstGeom>
          <a:noFill/>
        </p:spPr>
        <p:txBody>
          <a:bodyPr wrap="square" rtlCol="0">
            <a:spAutoFit/>
          </a:bodyPr>
          <a:lstStyle/>
          <a:p>
            <a:r>
              <a:rPr lang="en-US" sz="1400" dirty="0">
                <a:solidFill>
                  <a:srgbClr val="0E42FF"/>
                </a:solidFill>
              </a:rPr>
              <a:t>Number of bunches</a:t>
            </a:r>
          </a:p>
        </p:txBody>
      </p:sp>
      <p:sp>
        <p:nvSpPr>
          <p:cNvPr id="30" name="TextBox 29">
            <a:extLst>
              <a:ext uri="{FF2B5EF4-FFF2-40B4-BE49-F238E27FC236}">
                <a16:creationId xmlns:a16="http://schemas.microsoft.com/office/drawing/2014/main" id="{4A2304C2-B94F-EE84-B09B-09868A3D7ADF}"/>
              </a:ext>
            </a:extLst>
          </p:cNvPr>
          <p:cNvSpPr txBox="1"/>
          <p:nvPr/>
        </p:nvSpPr>
        <p:spPr>
          <a:xfrm>
            <a:off x="1055911" y="2801729"/>
            <a:ext cx="1981200" cy="307777"/>
          </a:xfrm>
          <a:prstGeom prst="rect">
            <a:avLst/>
          </a:prstGeom>
          <a:noFill/>
        </p:spPr>
        <p:txBody>
          <a:bodyPr wrap="square" rtlCol="0">
            <a:spAutoFit/>
          </a:bodyPr>
          <a:lstStyle/>
          <a:p>
            <a:r>
              <a:rPr lang="en-US" sz="1400" dirty="0">
                <a:solidFill>
                  <a:srgbClr val="C00000"/>
                </a:solidFill>
              </a:rPr>
              <a:t>Bunch length</a:t>
            </a:r>
          </a:p>
        </p:txBody>
      </p:sp>
      <p:sp>
        <p:nvSpPr>
          <p:cNvPr id="31" name="TextBox 30">
            <a:extLst>
              <a:ext uri="{FF2B5EF4-FFF2-40B4-BE49-F238E27FC236}">
                <a16:creationId xmlns:a16="http://schemas.microsoft.com/office/drawing/2014/main" id="{4090B6CC-50BE-7666-082F-B9E46B7FBCEF}"/>
              </a:ext>
            </a:extLst>
          </p:cNvPr>
          <p:cNvSpPr txBox="1"/>
          <p:nvPr/>
        </p:nvSpPr>
        <p:spPr>
          <a:xfrm>
            <a:off x="2737757" y="2521181"/>
            <a:ext cx="1981200" cy="307777"/>
          </a:xfrm>
          <a:prstGeom prst="rect">
            <a:avLst/>
          </a:prstGeom>
          <a:noFill/>
        </p:spPr>
        <p:txBody>
          <a:bodyPr wrap="square" rtlCol="0">
            <a:spAutoFit/>
          </a:bodyPr>
          <a:lstStyle/>
          <a:p>
            <a:r>
              <a:rPr lang="en-US" sz="1400" dirty="0">
                <a:solidFill>
                  <a:srgbClr val="00B050"/>
                </a:solidFill>
              </a:rPr>
              <a:t>MKP4 pressure</a:t>
            </a:r>
          </a:p>
        </p:txBody>
      </p:sp>
    </p:spTree>
    <p:extLst>
      <p:ext uri="{BB962C8B-B14F-4D97-AF65-F5344CB8AC3E}">
        <p14:creationId xmlns:p14="http://schemas.microsoft.com/office/powerpoint/2010/main" val="28741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D4B4-1FD1-EB5D-6267-B80A8793E03A}"/>
              </a:ext>
            </a:extLst>
          </p:cNvPr>
          <p:cNvSpPr>
            <a:spLocks noGrp="1"/>
          </p:cNvSpPr>
          <p:nvPr>
            <p:ph type="title"/>
          </p:nvPr>
        </p:nvSpPr>
        <p:spPr/>
        <p:txBody>
          <a:bodyPr/>
          <a:lstStyle/>
          <a:p>
            <a:r>
              <a:rPr lang="en-US" dirty="0"/>
              <a:t>Electron cloud resurgence after a long stop: the LHC</a:t>
            </a:r>
          </a:p>
        </p:txBody>
      </p:sp>
      <p:sp>
        <p:nvSpPr>
          <p:cNvPr id="3" name="Content Placeholder 2">
            <a:extLst>
              <a:ext uri="{FF2B5EF4-FFF2-40B4-BE49-F238E27FC236}">
                <a16:creationId xmlns:a16="http://schemas.microsoft.com/office/drawing/2014/main" id="{E67CE186-B4E8-62B6-849F-4B2B21017943}"/>
              </a:ext>
            </a:extLst>
          </p:cNvPr>
          <p:cNvSpPr>
            <a:spLocks noGrp="1"/>
          </p:cNvSpPr>
          <p:nvPr>
            <p:ph idx="1"/>
          </p:nvPr>
        </p:nvSpPr>
        <p:spPr/>
        <p:txBody>
          <a:bodyPr/>
          <a:lstStyle/>
          <a:p>
            <a:r>
              <a:rPr lang="en-US" dirty="0"/>
              <a:t>The e-cloud has been present, and often a limiting factor, in LHC since the start of its multi-bunch operation</a:t>
            </a:r>
          </a:p>
          <a:p>
            <a:r>
              <a:rPr lang="en-US" dirty="0"/>
              <a:t>Unlike the PS and SPS, e-cloud effects have become ever more prominent in LHC operation, due to both moving towards more challenging beam configurations and a visible degradation of the e-cloud activity over long venting </a:t>
            </a:r>
          </a:p>
          <a:p>
            <a:r>
              <a:rPr lang="en-US" dirty="0"/>
              <a:t>Nowadays the LHC observables include</a:t>
            </a:r>
          </a:p>
          <a:p>
            <a:pPr lvl="1"/>
            <a:r>
              <a:rPr lang="en-US" dirty="0"/>
              <a:t>Instabilities (at injection, @stable beams) – mitigated with high chroma and octupoles</a:t>
            </a:r>
          </a:p>
          <a:p>
            <a:pPr lvl="1"/>
            <a:r>
              <a:rPr lang="en-US" dirty="0"/>
              <a:t>High high load on the beam screen of the magnets (arcs, SAMs)</a:t>
            </a:r>
          </a:p>
          <a:p>
            <a:pPr lvl="1"/>
            <a:r>
              <a:rPr lang="en-US" dirty="0"/>
              <a:t>High vacuum pressure around sensitive zones (e.g., injection kickers) </a:t>
            </a:r>
          </a:p>
          <a:p>
            <a:pPr lvl="1"/>
            <a:r>
              <a:rPr lang="en-US" dirty="0"/>
              <a:t>Incoherent losses and emittance growth especially triggered by e-cloud in common chambers</a:t>
            </a:r>
          </a:p>
          <a:p>
            <a:pPr lvl="1"/>
            <a:r>
              <a:rPr lang="en-US" dirty="0"/>
              <a:t>Stable phase shift along the trains</a:t>
            </a:r>
          </a:p>
        </p:txBody>
      </p:sp>
      <p:sp>
        <p:nvSpPr>
          <p:cNvPr id="4" name="Date Placeholder 3">
            <a:extLst>
              <a:ext uri="{FF2B5EF4-FFF2-40B4-BE49-F238E27FC236}">
                <a16:creationId xmlns:a16="http://schemas.microsoft.com/office/drawing/2014/main" id="{DFC71EA9-6377-AFD2-E52D-1F347A0A4B41}"/>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71A3E6D2-7E13-9A36-92D1-5A47685F6975}"/>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271AD5B5-EAEA-16E4-E66B-94874AE19F05}"/>
              </a:ext>
            </a:extLst>
          </p:cNvPr>
          <p:cNvSpPr>
            <a:spLocks noGrp="1"/>
          </p:cNvSpPr>
          <p:nvPr>
            <p:ph type="sldNum" sz="quarter" idx="12"/>
          </p:nvPr>
        </p:nvSpPr>
        <p:spPr/>
        <p:txBody>
          <a:bodyPr/>
          <a:lstStyle/>
          <a:p>
            <a:fld id="{43DF83E8-ABC0-E64E-832A-EEAEB9D1F06F}" type="slidenum">
              <a:rPr lang="en-US" smtClean="0"/>
              <a:t>57</a:t>
            </a:fld>
            <a:endParaRPr lang="en-US"/>
          </a:p>
        </p:txBody>
      </p:sp>
      <p:sp>
        <p:nvSpPr>
          <p:cNvPr id="7" name="TextBox 6">
            <a:extLst>
              <a:ext uri="{FF2B5EF4-FFF2-40B4-BE49-F238E27FC236}">
                <a16:creationId xmlns:a16="http://schemas.microsoft.com/office/drawing/2014/main" id="{06EE36BC-CAD3-5883-1A54-046E0C374AC9}"/>
              </a:ext>
            </a:extLst>
          </p:cNvPr>
          <p:cNvSpPr txBox="1"/>
          <p:nvPr/>
        </p:nvSpPr>
        <p:spPr>
          <a:xfrm rot="1437356">
            <a:off x="3329796" y="3291039"/>
            <a:ext cx="6228272" cy="1107996"/>
          </a:xfrm>
          <a:prstGeom prst="rect">
            <a:avLst/>
          </a:prstGeom>
          <a:solidFill>
            <a:schemeClr val="accent6">
              <a:lumMod val="50000"/>
            </a:schemeClr>
          </a:solidFill>
        </p:spPr>
        <p:txBody>
          <a:bodyPr wrap="square" rtlCol="0">
            <a:spAutoFit/>
          </a:bodyPr>
          <a:lstStyle/>
          <a:p>
            <a:pPr algn="ctr"/>
            <a:r>
              <a:rPr lang="en-US" sz="2200" dirty="0">
                <a:solidFill>
                  <a:schemeClr val="bg1">
                    <a:lumMod val="95000"/>
                  </a:schemeClr>
                </a:solidFill>
              </a:rPr>
              <a:t>No spoiler now, the upcoming talks will cover most of these aspects in detail and highlight the challenges for High </a:t>
            </a:r>
            <a:r>
              <a:rPr lang="en-US" sz="2200" dirty="0" err="1">
                <a:solidFill>
                  <a:schemeClr val="bg1">
                    <a:lumMod val="95000"/>
                  </a:schemeClr>
                </a:solidFill>
              </a:rPr>
              <a:t>Lumi</a:t>
            </a:r>
            <a:r>
              <a:rPr lang="en-US" sz="2200" dirty="0">
                <a:solidFill>
                  <a:schemeClr val="bg1">
                    <a:lumMod val="95000"/>
                  </a:schemeClr>
                </a:solidFill>
              </a:rPr>
              <a:t> (HL) and future machines </a:t>
            </a:r>
          </a:p>
        </p:txBody>
      </p:sp>
    </p:spTree>
    <p:extLst>
      <p:ext uri="{BB962C8B-B14F-4D97-AF65-F5344CB8AC3E}">
        <p14:creationId xmlns:p14="http://schemas.microsoft.com/office/powerpoint/2010/main" val="14469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DF6D-7D34-0998-6853-6BC937C05D44}"/>
              </a:ext>
            </a:extLst>
          </p:cNvPr>
          <p:cNvSpPr>
            <a:spLocks noGrp="1"/>
          </p:cNvSpPr>
          <p:nvPr>
            <p:ph type="title"/>
          </p:nvPr>
        </p:nvSpPr>
        <p:spPr/>
        <p:txBody>
          <a:bodyPr/>
          <a:lstStyle/>
          <a:p>
            <a:r>
              <a:rPr lang="en-US" dirty="0"/>
              <a:t>Summary and closing remarks</a:t>
            </a:r>
          </a:p>
        </p:txBody>
      </p:sp>
      <p:sp>
        <p:nvSpPr>
          <p:cNvPr id="3" name="Content Placeholder 2">
            <a:extLst>
              <a:ext uri="{FF2B5EF4-FFF2-40B4-BE49-F238E27FC236}">
                <a16:creationId xmlns:a16="http://schemas.microsoft.com/office/drawing/2014/main" id="{66E1BA40-7B2F-F825-7C0D-0E796A073878}"/>
              </a:ext>
            </a:extLst>
          </p:cNvPr>
          <p:cNvSpPr>
            <a:spLocks noGrp="1"/>
          </p:cNvSpPr>
          <p:nvPr>
            <p:ph idx="1"/>
          </p:nvPr>
        </p:nvSpPr>
        <p:spPr/>
        <p:txBody>
          <a:bodyPr/>
          <a:lstStyle/>
          <a:p>
            <a:r>
              <a:rPr lang="en-US" dirty="0"/>
              <a:t>The e-cloud remains a very fashionable subject, having affected a number of running machines and expected to limit future machines</a:t>
            </a:r>
          </a:p>
          <a:p>
            <a:pPr lvl="1"/>
            <a:r>
              <a:rPr lang="en-US" dirty="0"/>
              <a:t>Unless suppression measures are correctly included in the design phase and weighed against other performance considerations (e.g., vacuum, impedance)</a:t>
            </a:r>
          </a:p>
        </p:txBody>
      </p:sp>
      <p:sp>
        <p:nvSpPr>
          <p:cNvPr id="4" name="Date Placeholder 3">
            <a:extLst>
              <a:ext uri="{FF2B5EF4-FFF2-40B4-BE49-F238E27FC236}">
                <a16:creationId xmlns:a16="http://schemas.microsoft.com/office/drawing/2014/main" id="{CB7A4985-F17F-AC13-370D-58591CF4C13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44F68DE-915D-DCF3-5A7B-044757E5815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B3AC978-3BF1-81DC-602E-EBEB9A2A5065}"/>
              </a:ext>
            </a:extLst>
          </p:cNvPr>
          <p:cNvSpPr>
            <a:spLocks noGrp="1"/>
          </p:cNvSpPr>
          <p:nvPr>
            <p:ph type="sldNum" sz="quarter" idx="12"/>
          </p:nvPr>
        </p:nvSpPr>
        <p:spPr/>
        <p:txBody>
          <a:bodyPr/>
          <a:lstStyle/>
          <a:p>
            <a:fld id="{43DF83E8-ABC0-E64E-832A-EEAEB9D1F06F}" type="slidenum">
              <a:rPr lang="en-US" smtClean="0"/>
              <a:t>58</a:t>
            </a:fld>
            <a:endParaRPr lang="en-US"/>
          </a:p>
        </p:txBody>
      </p:sp>
      <p:grpSp>
        <p:nvGrpSpPr>
          <p:cNvPr id="10" name="Group 9">
            <a:extLst>
              <a:ext uri="{FF2B5EF4-FFF2-40B4-BE49-F238E27FC236}">
                <a16:creationId xmlns:a16="http://schemas.microsoft.com/office/drawing/2014/main" id="{EB8E3CEF-6AD8-0441-8D99-8C9FA1F9EB13}"/>
              </a:ext>
            </a:extLst>
          </p:cNvPr>
          <p:cNvGrpSpPr/>
          <p:nvPr/>
        </p:nvGrpSpPr>
        <p:grpSpPr>
          <a:xfrm>
            <a:off x="1741577" y="3063786"/>
            <a:ext cx="9612223" cy="3113177"/>
            <a:chOff x="1741577" y="3063786"/>
            <a:chExt cx="9612223" cy="3113177"/>
          </a:xfrm>
        </p:grpSpPr>
        <p:pic>
          <p:nvPicPr>
            <p:cNvPr id="8" name="Picture 7" descr="Chart&#10;&#10;Description automatically generated">
              <a:extLst>
                <a:ext uri="{FF2B5EF4-FFF2-40B4-BE49-F238E27FC236}">
                  <a16:creationId xmlns:a16="http://schemas.microsoft.com/office/drawing/2014/main" id="{CDFCC176-8483-3ABB-3BB8-555A990BBEBC}"/>
                </a:ext>
              </a:extLst>
            </p:cNvPr>
            <p:cNvPicPr>
              <a:picLocks noChangeAspect="1"/>
            </p:cNvPicPr>
            <p:nvPr/>
          </p:nvPicPr>
          <p:blipFill>
            <a:blip r:embed="rId2"/>
            <a:stretch>
              <a:fillRect/>
            </a:stretch>
          </p:blipFill>
          <p:spPr>
            <a:xfrm>
              <a:off x="1741577" y="3063786"/>
              <a:ext cx="5948392" cy="3113177"/>
            </a:xfrm>
            <a:prstGeom prst="rect">
              <a:avLst/>
            </a:prstGeom>
          </p:spPr>
        </p:pic>
        <p:sp>
          <p:nvSpPr>
            <p:cNvPr id="9" name="TextBox 8">
              <a:extLst>
                <a:ext uri="{FF2B5EF4-FFF2-40B4-BE49-F238E27FC236}">
                  <a16:creationId xmlns:a16="http://schemas.microsoft.com/office/drawing/2014/main" id="{12D9ECEE-1900-CECF-D7F8-50ED8CB7E2DA}"/>
                </a:ext>
              </a:extLst>
            </p:cNvPr>
            <p:cNvSpPr txBox="1"/>
            <p:nvPr/>
          </p:nvSpPr>
          <p:spPr>
            <a:xfrm>
              <a:off x="7471913" y="4158709"/>
              <a:ext cx="3881887" cy="923330"/>
            </a:xfrm>
            <a:prstGeom prst="rect">
              <a:avLst/>
            </a:prstGeom>
            <a:noFill/>
          </p:spPr>
          <p:txBody>
            <a:bodyPr wrap="square" rtlCol="0">
              <a:spAutoFit/>
            </a:bodyPr>
            <a:lstStyle/>
            <a:p>
              <a:r>
                <a:rPr lang="en-US" dirty="0"/>
                <a:t>Example: Effect of NEG coating in FCC-</a:t>
              </a:r>
              <a:r>
                <a:rPr lang="en-US" dirty="0" err="1"/>
                <a:t>ee</a:t>
              </a:r>
              <a:r>
                <a:rPr lang="en-US" dirty="0"/>
                <a:t> on threshold for microwave instability</a:t>
              </a:r>
            </a:p>
          </p:txBody>
        </p:sp>
      </p:grpSp>
    </p:spTree>
    <p:extLst>
      <p:ext uri="{BB962C8B-B14F-4D97-AF65-F5344CB8AC3E}">
        <p14:creationId xmlns:p14="http://schemas.microsoft.com/office/powerpoint/2010/main" val="4598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DF6D-7D34-0998-6853-6BC937C05D44}"/>
              </a:ext>
            </a:extLst>
          </p:cNvPr>
          <p:cNvSpPr>
            <a:spLocks noGrp="1"/>
          </p:cNvSpPr>
          <p:nvPr>
            <p:ph type="title"/>
          </p:nvPr>
        </p:nvSpPr>
        <p:spPr/>
        <p:txBody>
          <a:bodyPr/>
          <a:lstStyle/>
          <a:p>
            <a:r>
              <a:rPr lang="en-US" dirty="0"/>
              <a:t>Summary and closing remarks</a:t>
            </a:r>
          </a:p>
        </p:txBody>
      </p:sp>
      <p:sp>
        <p:nvSpPr>
          <p:cNvPr id="3" name="Content Placeholder 2">
            <a:extLst>
              <a:ext uri="{FF2B5EF4-FFF2-40B4-BE49-F238E27FC236}">
                <a16:creationId xmlns:a16="http://schemas.microsoft.com/office/drawing/2014/main" id="{66E1BA40-7B2F-F825-7C0D-0E796A073878}"/>
              </a:ext>
            </a:extLst>
          </p:cNvPr>
          <p:cNvSpPr>
            <a:spLocks noGrp="1"/>
          </p:cNvSpPr>
          <p:nvPr>
            <p:ph idx="1"/>
          </p:nvPr>
        </p:nvSpPr>
        <p:spPr/>
        <p:txBody>
          <a:bodyPr/>
          <a:lstStyle/>
          <a:p>
            <a:r>
              <a:rPr lang="en-US" dirty="0"/>
              <a:t>The e-cloud remains a very fashionable subject, having affected a number of running machines and expected to limit future machines</a:t>
            </a:r>
          </a:p>
          <a:p>
            <a:pPr lvl="1"/>
            <a:r>
              <a:rPr lang="en-US" dirty="0"/>
              <a:t>Unless suppression measures are correctly included in the design phase and weighed against other performance considerations (e.g., vacuum, impedance)</a:t>
            </a:r>
          </a:p>
          <a:p>
            <a:r>
              <a:rPr lang="en-US" dirty="0"/>
              <a:t>The ‘self-healing’ scrubbing mechanism represents an important mitigation, but it has its limits (scrubbing time, potential extent of scrubbing, deconditioning)</a:t>
            </a:r>
          </a:p>
          <a:p>
            <a:r>
              <a:rPr lang="en-US" dirty="0"/>
              <a:t>Modeling of e-cloud phenomena in accelerators has progressed enormously over the last two decades</a:t>
            </a:r>
          </a:p>
          <a:p>
            <a:pPr lvl="1"/>
            <a:r>
              <a:rPr lang="en-US" dirty="0"/>
              <a:t>Excellent level of development of both build-up and instability (or combined) tools reached including most of the cases of interest</a:t>
            </a:r>
          </a:p>
          <a:p>
            <a:pPr lvl="1"/>
            <a:r>
              <a:rPr lang="en-US" dirty="0"/>
              <a:t>More and more fine examples of successful benchmark against machine data, even when the parameter dependence is not completely intuitive</a:t>
            </a:r>
          </a:p>
          <a:p>
            <a:pPr lvl="1"/>
            <a:r>
              <a:rPr lang="en-US" dirty="0"/>
              <a:t>Essential input for machine operation and run planning</a:t>
            </a:r>
          </a:p>
        </p:txBody>
      </p:sp>
      <p:sp>
        <p:nvSpPr>
          <p:cNvPr id="4" name="Date Placeholder 3">
            <a:extLst>
              <a:ext uri="{FF2B5EF4-FFF2-40B4-BE49-F238E27FC236}">
                <a16:creationId xmlns:a16="http://schemas.microsoft.com/office/drawing/2014/main" id="{CB7A4985-F17F-AC13-370D-58591CF4C13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044F68DE-915D-DCF3-5A7B-044757E5815A}"/>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9B3AC978-3BF1-81DC-602E-EBEB9A2A5065}"/>
              </a:ext>
            </a:extLst>
          </p:cNvPr>
          <p:cNvSpPr>
            <a:spLocks noGrp="1"/>
          </p:cNvSpPr>
          <p:nvPr>
            <p:ph type="sldNum" sz="quarter" idx="12"/>
          </p:nvPr>
        </p:nvSpPr>
        <p:spPr/>
        <p:txBody>
          <a:bodyPr/>
          <a:lstStyle/>
          <a:p>
            <a:fld id="{43DF83E8-ABC0-E64E-832A-EEAEB9D1F06F}" type="slidenum">
              <a:rPr lang="en-US" smtClean="0"/>
              <a:t>59</a:t>
            </a:fld>
            <a:endParaRPr lang="en-US"/>
          </a:p>
        </p:txBody>
      </p:sp>
    </p:spTree>
    <p:extLst>
      <p:ext uri="{BB962C8B-B14F-4D97-AF65-F5344CB8AC3E}">
        <p14:creationId xmlns:p14="http://schemas.microsoft.com/office/powerpoint/2010/main" val="39811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FFDD-D10B-85E4-CD52-69FD1A3D136A}"/>
              </a:ext>
            </a:extLst>
          </p:cNvPr>
          <p:cNvSpPr>
            <a:spLocks noGrp="1"/>
          </p:cNvSpPr>
          <p:nvPr>
            <p:ph type="title"/>
          </p:nvPr>
        </p:nvSpPr>
        <p:spPr/>
        <p:txBody>
          <a:bodyPr/>
          <a:lstStyle/>
          <a:p>
            <a:r>
              <a:rPr lang="en-US" dirty="0"/>
              <a:t>Electron cloud build-up</a:t>
            </a:r>
          </a:p>
        </p:txBody>
      </p:sp>
      <p:sp>
        <p:nvSpPr>
          <p:cNvPr id="3" name="Content Placeholder 2">
            <a:extLst>
              <a:ext uri="{FF2B5EF4-FFF2-40B4-BE49-F238E27FC236}">
                <a16:creationId xmlns:a16="http://schemas.microsoft.com/office/drawing/2014/main" id="{7FF7175C-5A5E-7B51-5D6D-F912533F0E09}"/>
              </a:ext>
            </a:extLst>
          </p:cNvPr>
          <p:cNvSpPr>
            <a:spLocks noGrp="1"/>
          </p:cNvSpPr>
          <p:nvPr>
            <p:ph idx="1"/>
          </p:nvPr>
        </p:nvSpPr>
        <p:spPr/>
        <p:txBody>
          <a:bodyPr/>
          <a:lstStyle/>
          <a:p>
            <a:r>
              <a:rPr lang="en-US" dirty="0"/>
              <a:t>In the first phase of build-up the space charge of the electrons is negligible</a:t>
            </a:r>
          </a:p>
          <a:p>
            <a:pPr lvl="1"/>
            <a:r>
              <a:rPr lang="en-US" dirty="0"/>
              <a:t>All electrons emitted with energy below the value needed to fly across the chamber before the next bunch comes survive</a:t>
            </a:r>
          </a:p>
        </p:txBody>
      </p:sp>
      <p:sp>
        <p:nvSpPr>
          <p:cNvPr id="4" name="Date Placeholder 3">
            <a:extLst>
              <a:ext uri="{FF2B5EF4-FFF2-40B4-BE49-F238E27FC236}">
                <a16:creationId xmlns:a16="http://schemas.microsoft.com/office/drawing/2014/main" id="{6E25CDA5-F692-7EBE-8275-A5B49005D18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A27D13A9-F3B7-1BAD-8B8F-A86948A27DD9}"/>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1ED4DC7-2E4F-AC95-ED99-AFB4EE74A1F7}"/>
              </a:ext>
            </a:extLst>
          </p:cNvPr>
          <p:cNvSpPr>
            <a:spLocks noGrp="1"/>
          </p:cNvSpPr>
          <p:nvPr>
            <p:ph type="sldNum" sz="quarter" idx="12"/>
          </p:nvPr>
        </p:nvSpPr>
        <p:spPr/>
        <p:txBody>
          <a:bodyPr/>
          <a:lstStyle/>
          <a:p>
            <a:fld id="{43DF83E8-ABC0-E64E-832A-EEAEB9D1F06F}" type="slidenum">
              <a:rPr lang="en-US" smtClean="0"/>
              <a:t>6</a:t>
            </a:fld>
            <a:endParaRPr lang="en-US"/>
          </a:p>
        </p:txBody>
      </p:sp>
      <p:pic>
        <p:nvPicPr>
          <p:cNvPr id="7" name="Picture 6">
            <a:extLst>
              <a:ext uri="{FF2B5EF4-FFF2-40B4-BE49-F238E27FC236}">
                <a16:creationId xmlns:a16="http://schemas.microsoft.com/office/drawing/2014/main" id="{6F1FB3E7-2C2C-E373-6646-1DF8E1D5B3CE}"/>
              </a:ext>
            </a:extLst>
          </p:cNvPr>
          <p:cNvPicPr>
            <a:picLocks noChangeAspect="1"/>
          </p:cNvPicPr>
          <p:nvPr/>
        </p:nvPicPr>
        <p:blipFill>
          <a:blip r:embed="rId3"/>
          <a:stretch>
            <a:fillRect/>
          </a:stretch>
        </p:blipFill>
        <p:spPr>
          <a:xfrm>
            <a:off x="1598003" y="2992678"/>
            <a:ext cx="4881194" cy="817424"/>
          </a:xfrm>
          <a:prstGeom prst="rect">
            <a:avLst/>
          </a:prstGeom>
        </p:spPr>
      </p:pic>
      <p:pic>
        <p:nvPicPr>
          <p:cNvPr id="9" name="Picture 8" descr="Diagram&#10;&#10;Description automatically generated">
            <a:extLst>
              <a:ext uri="{FF2B5EF4-FFF2-40B4-BE49-F238E27FC236}">
                <a16:creationId xmlns:a16="http://schemas.microsoft.com/office/drawing/2014/main" id="{4E0489D2-A078-D53A-194A-B95A7B60CD3B}"/>
              </a:ext>
            </a:extLst>
          </p:cNvPr>
          <p:cNvPicPr>
            <a:picLocks noChangeAspect="1"/>
          </p:cNvPicPr>
          <p:nvPr/>
        </p:nvPicPr>
        <p:blipFill>
          <a:blip r:embed="rId4"/>
          <a:stretch>
            <a:fillRect/>
          </a:stretch>
        </p:blipFill>
        <p:spPr>
          <a:xfrm>
            <a:off x="7350705" y="2341926"/>
            <a:ext cx="3902087" cy="2648862"/>
          </a:xfrm>
          <a:prstGeom prst="rect">
            <a:avLst/>
          </a:prstGeom>
        </p:spPr>
      </p:pic>
      <p:pic>
        <p:nvPicPr>
          <p:cNvPr id="10" name="Picture 9">
            <a:extLst>
              <a:ext uri="{FF2B5EF4-FFF2-40B4-BE49-F238E27FC236}">
                <a16:creationId xmlns:a16="http://schemas.microsoft.com/office/drawing/2014/main" id="{13475649-52B8-9BF0-F1ED-D97099850A2A}"/>
              </a:ext>
            </a:extLst>
          </p:cNvPr>
          <p:cNvPicPr>
            <a:picLocks noChangeAspect="1"/>
          </p:cNvPicPr>
          <p:nvPr/>
        </p:nvPicPr>
        <p:blipFill>
          <a:blip r:embed="rId5"/>
          <a:stretch>
            <a:fillRect/>
          </a:stretch>
        </p:blipFill>
        <p:spPr>
          <a:xfrm>
            <a:off x="2621793" y="4644637"/>
            <a:ext cx="2833613" cy="346151"/>
          </a:xfrm>
          <a:prstGeom prst="rect">
            <a:avLst/>
          </a:prstGeom>
        </p:spPr>
      </p:pic>
      <p:cxnSp>
        <p:nvCxnSpPr>
          <p:cNvPr id="12" name="Straight Arrow Connector 11">
            <a:extLst>
              <a:ext uri="{FF2B5EF4-FFF2-40B4-BE49-F238E27FC236}">
                <a16:creationId xmlns:a16="http://schemas.microsoft.com/office/drawing/2014/main" id="{8D3D6BCC-9C6B-D3DC-D93D-B17DBF6FD098}"/>
              </a:ext>
            </a:extLst>
          </p:cNvPr>
          <p:cNvCxnSpPr>
            <a:cxnSpLocks/>
          </p:cNvCxnSpPr>
          <p:nvPr/>
        </p:nvCxnSpPr>
        <p:spPr>
          <a:xfrm>
            <a:off x="7720285" y="5222444"/>
            <a:ext cx="3177564" cy="0"/>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6839DD-26F2-C6E0-2FAB-8BE2BC6417A1}"/>
              </a:ext>
            </a:extLst>
          </p:cNvPr>
          <p:cNvSpPr txBox="1"/>
          <p:nvPr/>
        </p:nvSpPr>
        <p:spPr>
          <a:xfrm>
            <a:off x="9131477" y="5170175"/>
            <a:ext cx="340542" cy="369332"/>
          </a:xfrm>
          <a:prstGeom prst="rect">
            <a:avLst/>
          </a:prstGeom>
          <a:noFill/>
        </p:spPr>
        <p:txBody>
          <a:bodyPr wrap="none" rtlCol="0">
            <a:spAutoFit/>
          </a:bodyPr>
          <a:lstStyle/>
          <a:p>
            <a:r>
              <a:rPr lang="en-US" dirty="0"/>
              <a:t>T</a:t>
            </a:r>
            <a:r>
              <a:rPr lang="en-US" baseline="-25000" dirty="0"/>
              <a:t>s</a:t>
            </a:r>
            <a:endParaRPr lang="en-US" dirty="0"/>
          </a:p>
        </p:txBody>
      </p:sp>
      <p:cxnSp>
        <p:nvCxnSpPr>
          <p:cNvPr id="15" name="Straight Arrow Connector 14">
            <a:extLst>
              <a:ext uri="{FF2B5EF4-FFF2-40B4-BE49-F238E27FC236}">
                <a16:creationId xmlns:a16="http://schemas.microsoft.com/office/drawing/2014/main" id="{8A69FDE5-38A7-FF2C-DACF-3AF6C1D2F847}"/>
              </a:ext>
            </a:extLst>
          </p:cNvPr>
          <p:cNvCxnSpPr>
            <a:cxnSpLocks/>
          </p:cNvCxnSpPr>
          <p:nvPr/>
        </p:nvCxnSpPr>
        <p:spPr>
          <a:xfrm flipV="1">
            <a:off x="7350705" y="2593298"/>
            <a:ext cx="0" cy="1081424"/>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E41C00-9D0C-B9A5-9385-E26E9A036354}"/>
              </a:ext>
            </a:extLst>
          </p:cNvPr>
          <p:cNvSpPr txBox="1"/>
          <p:nvPr/>
        </p:nvSpPr>
        <p:spPr>
          <a:xfrm>
            <a:off x="7060367" y="2949344"/>
            <a:ext cx="249290" cy="369332"/>
          </a:xfrm>
          <a:prstGeom prst="rect">
            <a:avLst/>
          </a:prstGeom>
          <a:noFill/>
        </p:spPr>
        <p:txBody>
          <a:bodyPr wrap="square" rtlCol="0">
            <a:spAutoFit/>
          </a:bodyPr>
          <a:lstStyle/>
          <a:p>
            <a:r>
              <a:rPr lang="en-US" dirty="0"/>
              <a:t>R</a:t>
            </a:r>
          </a:p>
        </p:txBody>
      </p:sp>
    </p:spTree>
    <p:extLst>
      <p:ext uri="{BB962C8B-B14F-4D97-AF65-F5344CB8AC3E}">
        <p14:creationId xmlns:p14="http://schemas.microsoft.com/office/powerpoint/2010/main" val="42210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2556-44D6-3B4B-99F1-911CCEE28A97}"/>
              </a:ext>
            </a:extLst>
          </p:cNvPr>
          <p:cNvSpPr>
            <a:spLocks noGrp="1"/>
          </p:cNvSpPr>
          <p:nvPr>
            <p:ph type="title"/>
          </p:nvPr>
        </p:nvSpPr>
        <p:spPr/>
        <p:txBody>
          <a:bodyPr/>
          <a:lstStyle/>
          <a:p>
            <a:r>
              <a:rPr lang="en-US" dirty="0"/>
              <a:t>References (and references therein) for more details</a:t>
            </a:r>
          </a:p>
        </p:txBody>
      </p:sp>
      <p:sp>
        <p:nvSpPr>
          <p:cNvPr id="3" name="Content Placeholder 2">
            <a:extLst>
              <a:ext uri="{FF2B5EF4-FFF2-40B4-BE49-F238E27FC236}">
                <a16:creationId xmlns:a16="http://schemas.microsoft.com/office/drawing/2014/main" id="{A1D8BF8E-3B71-9649-B73A-4D2763983A6F}"/>
              </a:ext>
            </a:extLst>
          </p:cNvPr>
          <p:cNvSpPr>
            <a:spLocks noGrp="1"/>
          </p:cNvSpPr>
          <p:nvPr>
            <p:ph idx="1"/>
          </p:nvPr>
        </p:nvSpPr>
        <p:spPr/>
        <p:txBody>
          <a:bodyPr>
            <a:normAutofit fontScale="92500" lnSpcReduction="10000"/>
          </a:bodyPr>
          <a:lstStyle/>
          <a:p>
            <a:r>
              <a:rPr lang="en-US" dirty="0"/>
              <a:t>G. Rumolo et al. “Electron cloud effects at the LHC and LHC injectors”, </a:t>
            </a:r>
            <a:r>
              <a:rPr lang="en-US" dirty="0">
                <a:hlinkClick r:id="rId3"/>
              </a:rPr>
              <a:t>MOZA1</a:t>
            </a:r>
            <a:r>
              <a:rPr lang="en-US" dirty="0"/>
              <a:t> in IPAC 2017</a:t>
            </a:r>
          </a:p>
          <a:p>
            <a:r>
              <a:rPr lang="en-US" dirty="0"/>
              <a:t>G. </a:t>
            </a:r>
            <a:r>
              <a:rPr lang="en-US" dirty="0" err="1"/>
              <a:t>Iadarola</a:t>
            </a:r>
            <a:r>
              <a:rPr lang="en-US" dirty="0"/>
              <a:t> and G. Rumolo, “Electron cloud effects”, CERN Yellow Rep. Conf. Proc. </a:t>
            </a:r>
            <a:r>
              <a:rPr lang="en-US" dirty="0">
                <a:hlinkClick r:id="rId4"/>
              </a:rPr>
              <a:t>CERN-2018-003-CP</a:t>
            </a:r>
            <a:r>
              <a:rPr lang="en-US" dirty="0"/>
              <a:t>, p. 49-56, 2018</a:t>
            </a:r>
          </a:p>
          <a:p>
            <a:r>
              <a:rPr lang="en-US" dirty="0"/>
              <a:t>F. Zimmermann, “Review of single bunch instabilities driven by an electron cloud”, </a:t>
            </a:r>
            <a:r>
              <a:rPr lang="en-US" dirty="0">
                <a:hlinkClick r:id="rId5"/>
              </a:rPr>
              <a:t>Phys. Rev. Spec. Top. Accel. Beams 7, 124801</a:t>
            </a:r>
            <a:r>
              <a:rPr lang="en-US" dirty="0"/>
              <a:t>, 2004</a:t>
            </a:r>
          </a:p>
          <a:p>
            <a:r>
              <a:rPr lang="en-US" dirty="0"/>
              <a:t>G. </a:t>
            </a:r>
            <a:r>
              <a:rPr lang="en-US" dirty="0" err="1"/>
              <a:t>Iadarola</a:t>
            </a:r>
            <a:r>
              <a:rPr lang="en-US" dirty="0"/>
              <a:t> et al. “Progressing in mastering electrons clouds at the Large Hadron Collider”, </a:t>
            </a:r>
            <a:r>
              <a:rPr lang="en-US" dirty="0">
                <a:hlinkClick r:id="rId6"/>
              </a:rPr>
              <a:t>TUXA03</a:t>
            </a:r>
            <a:r>
              <a:rPr lang="en-US" dirty="0"/>
              <a:t> in IPAC 2021</a:t>
            </a:r>
          </a:p>
          <a:p>
            <a:r>
              <a:rPr lang="en-US" dirty="0"/>
              <a:t>L. </a:t>
            </a:r>
            <a:r>
              <a:rPr lang="en-US" dirty="0" err="1"/>
              <a:t>Mether</a:t>
            </a:r>
            <a:r>
              <a:rPr lang="en-US" dirty="0"/>
              <a:t> et al., “Self-consistent electron cloud simulations to study coupled bunch instabilities”, in </a:t>
            </a:r>
            <a:r>
              <a:rPr lang="en-US" dirty="0">
                <a:hlinkClick r:id="rId7"/>
              </a:rPr>
              <a:t>HPC user workshop</a:t>
            </a:r>
            <a:r>
              <a:rPr lang="en-US" dirty="0"/>
              <a:t>, CERN, 9 June 2020</a:t>
            </a:r>
          </a:p>
          <a:p>
            <a:r>
              <a:rPr lang="en-US" dirty="0"/>
              <a:t>E. Belli, “Coupling impedance and single beam collective effects for the future circular collider (lepton option)” </a:t>
            </a:r>
            <a:r>
              <a:rPr lang="en-US" dirty="0">
                <a:hlinkClick r:id="rId8"/>
              </a:rPr>
              <a:t>CERN-THESIS-2018-381</a:t>
            </a:r>
            <a:r>
              <a:rPr lang="en-US" dirty="0"/>
              <a:t>, 2019</a:t>
            </a:r>
          </a:p>
          <a:p>
            <a:r>
              <a:rPr lang="en-US" dirty="0"/>
              <a:t>G. </a:t>
            </a:r>
            <a:r>
              <a:rPr lang="en-US" dirty="0" err="1"/>
              <a:t>Iadarola</a:t>
            </a:r>
            <a:r>
              <a:rPr lang="en-US" dirty="0"/>
              <a:t>, “A simplified analytical model for the electron cloud build-up process”, </a:t>
            </a:r>
            <a:r>
              <a:rPr lang="en-US" dirty="0">
                <a:hlinkClick r:id="rId9"/>
              </a:rPr>
              <a:t>CERN-ACC-NOTE-2021-0029</a:t>
            </a:r>
            <a:r>
              <a:rPr lang="en-US" dirty="0"/>
              <a:t>, 2021</a:t>
            </a:r>
          </a:p>
        </p:txBody>
      </p:sp>
      <p:sp>
        <p:nvSpPr>
          <p:cNvPr id="4" name="Date Placeholder 3">
            <a:extLst>
              <a:ext uri="{FF2B5EF4-FFF2-40B4-BE49-F238E27FC236}">
                <a16:creationId xmlns:a16="http://schemas.microsoft.com/office/drawing/2014/main" id="{25E55222-97C5-C848-AEB0-5B396E0F8F14}"/>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8CF3B02B-0CE3-594F-9E49-CC0875423A83}"/>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715DA79-3868-274C-A3EB-39F9E11905A0}"/>
              </a:ext>
            </a:extLst>
          </p:cNvPr>
          <p:cNvSpPr>
            <a:spLocks noGrp="1"/>
          </p:cNvSpPr>
          <p:nvPr>
            <p:ph type="sldNum" sz="quarter" idx="12"/>
          </p:nvPr>
        </p:nvSpPr>
        <p:spPr/>
        <p:txBody>
          <a:bodyPr/>
          <a:lstStyle/>
          <a:p>
            <a:fld id="{43DF83E8-ABC0-E64E-832A-EEAEB9D1F06F}" type="slidenum">
              <a:rPr lang="en-US" smtClean="0"/>
              <a:t>60</a:t>
            </a:fld>
            <a:endParaRPr lang="en-US"/>
          </a:p>
        </p:txBody>
      </p:sp>
    </p:spTree>
    <p:extLst>
      <p:ext uri="{BB962C8B-B14F-4D97-AF65-F5344CB8AC3E}">
        <p14:creationId xmlns:p14="http://schemas.microsoft.com/office/powerpoint/2010/main" val="758298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C1B3-CBB9-0865-B41A-070A58ACE21F}"/>
              </a:ext>
            </a:extLst>
          </p:cNvPr>
          <p:cNvSpPr>
            <a:spLocks noGrp="1"/>
          </p:cNvSpPr>
          <p:nvPr>
            <p:ph type="title"/>
          </p:nvPr>
        </p:nvSpPr>
        <p:spPr>
          <a:xfrm>
            <a:off x="838200" y="2228434"/>
            <a:ext cx="10515600" cy="1006475"/>
          </a:xfrm>
        </p:spPr>
        <p:txBody>
          <a:bodyPr/>
          <a:lstStyle/>
          <a:p>
            <a:pPr algn="ctr"/>
            <a:r>
              <a:rPr lang="en-US" dirty="0"/>
              <a:t>Thanks for your attention</a:t>
            </a:r>
          </a:p>
        </p:txBody>
      </p:sp>
      <p:sp>
        <p:nvSpPr>
          <p:cNvPr id="4" name="Date Placeholder 3">
            <a:extLst>
              <a:ext uri="{FF2B5EF4-FFF2-40B4-BE49-F238E27FC236}">
                <a16:creationId xmlns:a16="http://schemas.microsoft.com/office/drawing/2014/main" id="{FC6B5DB2-E4EC-2906-78E6-9D69578DDFE5}"/>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F21A3AD7-B5DB-818F-08D4-EA8B7C7EE908}"/>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736BE10E-FD93-C32E-D9CE-576BCC0BC3ED}"/>
              </a:ext>
            </a:extLst>
          </p:cNvPr>
          <p:cNvSpPr>
            <a:spLocks noGrp="1"/>
          </p:cNvSpPr>
          <p:nvPr>
            <p:ph type="sldNum" sz="quarter" idx="12"/>
          </p:nvPr>
        </p:nvSpPr>
        <p:spPr/>
        <p:txBody>
          <a:bodyPr/>
          <a:lstStyle/>
          <a:p>
            <a:fld id="{43DF83E8-ABC0-E64E-832A-EEAEB9D1F06F}" type="slidenum">
              <a:rPr lang="en-US" smtClean="0"/>
              <a:t>61</a:t>
            </a:fld>
            <a:endParaRPr lang="en-US"/>
          </a:p>
        </p:txBody>
      </p:sp>
      <p:pic>
        <p:nvPicPr>
          <p:cNvPr id="8" name="Picture 7" descr="A picture containing text&#10;&#10;Description automatically generated">
            <a:extLst>
              <a:ext uri="{FF2B5EF4-FFF2-40B4-BE49-F238E27FC236}">
                <a16:creationId xmlns:a16="http://schemas.microsoft.com/office/drawing/2014/main" id="{04CAE2E7-C5BF-3E0E-DD7A-F0213D07217B}"/>
              </a:ext>
            </a:extLst>
          </p:cNvPr>
          <p:cNvPicPr>
            <a:picLocks noChangeAspect="1"/>
          </p:cNvPicPr>
          <p:nvPr/>
        </p:nvPicPr>
        <p:blipFill>
          <a:blip r:embed="rId2"/>
          <a:stretch>
            <a:fillRect/>
          </a:stretch>
        </p:blipFill>
        <p:spPr>
          <a:xfrm>
            <a:off x="2632494" y="3201139"/>
            <a:ext cx="6632276" cy="2112137"/>
          </a:xfrm>
          <a:prstGeom prst="rect">
            <a:avLst/>
          </a:prstGeom>
        </p:spPr>
      </p:pic>
    </p:spTree>
    <p:extLst>
      <p:ext uri="{BB962C8B-B14F-4D97-AF65-F5344CB8AC3E}">
        <p14:creationId xmlns:p14="http://schemas.microsoft.com/office/powerpoint/2010/main" val="1780685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62</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bg1">
                    <a:lumMod val="85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1</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3.5 - 4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a:t>
            </a:r>
            <a:r>
              <a:rPr lang="en-US" sz="1600" b="1" dirty="0">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2</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6.5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1:</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warmed up and vented</a:t>
            </a:r>
          </a:p>
        </p:txBody>
      </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8647272" y="1254937"/>
            <a:ext cx="0" cy="962526"/>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8209409" y="955931"/>
            <a:ext cx="848465" cy="338554"/>
          </a:xfrm>
          <a:prstGeom prst="rect">
            <a:avLst/>
          </a:prstGeom>
          <a:noFill/>
        </p:spPr>
        <p:txBody>
          <a:bodyPr wrap="square" rtlCol="0">
            <a:spAutoFit/>
          </a:bodyPr>
          <a:lstStyle/>
          <a:p>
            <a:pPr algn="ctr"/>
            <a:r>
              <a:rPr lang="en-US" sz="1600" dirty="0">
                <a:solidFill>
                  <a:schemeClr val="bg1">
                    <a:lumMod val="85000"/>
                  </a:schemeClr>
                </a:solidFill>
                <a:latin typeface="Arial" panose="020B0604020202020204" pitchFamily="34" charset="0"/>
                <a:cs typeface="Arial" panose="020B0604020202020204" pitchFamily="34" charset="0"/>
              </a:rPr>
              <a:t>Today</a:t>
            </a:r>
          </a:p>
        </p:txBody>
      </p:sp>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3</a:t>
            </a:r>
            <a:r>
              <a:rPr lang="en-US" sz="1600" dirty="0">
                <a:solidFill>
                  <a:schemeClr val="bg1">
                    <a:lumMod val="85000"/>
                  </a:schemeClr>
                </a:solidFill>
                <a:latin typeface="Arial" panose="020B0604020202020204" pitchFamily="34" charset="0"/>
                <a:cs typeface="Arial" panose="020B0604020202020204" pitchFamily="34" charset="0"/>
              </a:rPr>
              <a:t> -  forecast:</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6.8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2:</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LHC injectors were upgraded to produce beams twice as intense and as bright</a:t>
            </a:r>
          </a:p>
        </p:txBody>
      </p:sp>
    </p:spTree>
    <p:extLst>
      <p:ext uri="{BB962C8B-B14F-4D97-AF65-F5344CB8AC3E}">
        <p14:creationId xmlns:p14="http://schemas.microsoft.com/office/powerpoint/2010/main" val="2021703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LHC showed first signs of e-cloud with </a:t>
            </a:r>
            <a:r>
              <a:rPr lang="en-US" b="1" dirty="0"/>
              <a:t>150 ns beams </a:t>
            </a:r>
            <a:r>
              <a:rPr lang="en-US" dirty="0"/>
              <a:t>(2010), but only in the form of pressure rise in the interaction regions</a:t>
            </a:r>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63</a:t>
            </a:fld>
            <a:endParaRPr lang="en-US"/>
          </a:p>
        </p:txBody>
      </p:sp>
      <p:grpSp>
        <p:nvGrpSpPr>
          <p:cNvPr id="23" name="Group 22">
            <a:extLst>
              <a:ext uri="{FF2B5EF4-FFF2-40B4-BE49-F238E27FC236}">
                <a16:creationId xmlns:a16="http://schemas.microsoft.com/office/drawing/2014/main" id="{33FC44AB-EC31-A341-826F-A828D1101F65}"/>
              </a:ext>
            </a:extLst>
          </p:cNvPr>
          <p:cNvGrpSpPr>
            <a:grpSpLocks noChangeAspect="1"/>
          </p:cNvGrpSpPr>
          <p:nvPr/>
        </p:nvGrpSpPr>
        <p:grpSpPr>
          <a:xfrm>
            <a:off x="2927789" y="2279256"/>
            <a:ext cx="6336422" cy="3872699"/>
            <a:chOff x="1011624" y="1640714"/>
            <a:chExt cx="7556113" cy="4827268"/>
          </a:xfrm>
        </p:grpSpPr>
        <p:grpSp>
          <p:nvGrpSpPr>
            <p:cNvPr id="25" name="Group 24">
              <a:extLst>
                <a:ext uri="{FF2B5EF4-FFF2-40B4-BE49-F238E27FC236}">
                  <a16:creationId xmlns:a16="http://schemas.microsoft.com/office/drawing/2014/main" id="{5B01CEC2-4CDA-C549-BD0C-770BD8939FE4}"/>
                </a:ext>
              </a:extLst>
            </p:cNvPr>
            <p:cNvGrpSpPr/>
            <p:nvPr/>
          </p:nvGrpSpPr>
          <p:grpSpPr>
            <a:xfrm>
              <a:off x="1011624" y="1640714"/>
              <a:ext cx="7556113" cy="4827268"/>
              <a:chOff x="1011624" y="1640714"/>
              <a:chExt cx="7556113" cy="4827268"/>
            </a:xfrm>
          </p:grpSpPr>
          <p:pic>
            <p:nvPicPr>
              <p:cNvPr id="27" name="Picture 1">
                <a:extLst>
                  <a:ext uri="{FF2B5EF4-FFF2-40B4-BE49-F238E27FC236}">
                    <a16:creationId xmlns:a16="http://schemas.microsoft.com/office/drawing/2014/main" id="{ACD293C8-452F-B649-96A1-E2BCFE6B7B5E}"/>
                  </a:ext>
                </a:extLst>
              </p:cNvPr>
              <p:cNvPicPr>
                <a:picLocks noChangeAspect="1" noChangeArrowheads="1"/>
              </p:cNvPicPr>
              <p:nvPr/>
            </p:nvPicPr>
            <p:blipFill>
              <a:blip r:embed="rId3" cstate="print"/>
              <a:srcRect l="4375" t="16914" r="8750" b="10156"/>
              <a:stretch>
                <a:fillRect/>
              </a:stretch>
            </p:blipFill>
            <p:spPr bwMode="auto">
              <a:xfrm>
                <a:off x="1011624" y="1640714"/>
                <a:ext cx="7187898" cy="4827268"/>
              </a:xfrm>
              <a:prstGeom prst="rect">
                <a:avLst/>
              </a:prstGeom>
              <a:noFill/>
              <a:ln w="9525">
                <a:noFill/>
                <a:miter lim="800000"/>
                <a:headEnd/>
                <a:tailEnd/>
              </a:ln>
            </p:spPr>
          </p:pic>
          <p:cxnSp>
            <p:nvCxnSpPr>
              <p:cNvPr id="28" name="Straight Arrow Connector 27">
                <a:extLst>
                  <a:ext uri="{FF2B5EF4-FFF2-40B4-BE49-F238E27FC236}">
                    <a16:creationId xmlns:a16="http://schemas.microsoft.com/office/drawing/2014/main" id="{EF07734F-DC97-3048-9928-A5568B5CA42A}"/>
                  </a:ext>
                </a:extLst>
              </p:cNvPr>
              <p:cNvCxnSpPr/>
              <p:nvPr/>
            </p:nvCxnSpPr>
            <p:spPr>
              <a:xfrm rot="5400000">
                <a:off x="5562600" y="4572000"/>
                <a:ext cx="1981200" cy="1588"/>
              </a:xfrm>
              <a:prstGeom prst="straightConnector1">
                <a:avLst/>
              </a:prstGeom>
              <a:noFill/>
              <a:ln w="25400" cap="flat" cmpd="sng" algn="ctr">
                <a:solidFill>
                  <a:srgbClr val="9BBB59">
                    <a:lumMod val="50000"/>
                  </a:srgbClr>
                </a:solidFill>
                <a:prstDash val="solid"/>
                <a:headEnd type="arrow"/>
                <a:tailEnd type="arrow"/>
              </a:ln>
              <a:effectLst/>
            </p:spPr>
          </p:cxnSp>
          <p:sp>
            <p:nvSpPr>
              <p:cNvPr id="29" name="TextBox 28">
                <a:extLst>
                  <a:ext uri="{FF2B5EF4-FFF2-40B4-BE49-F238E27FC236}">
                    <a16:creationId xmlns:a16="http://schemas.microsoft.com/office/drawing/2014/main" id="{6EB8E94C-E2A2-AC41-AA48-77B00323B9F4}"/>
                  </a:ext>
                </a:extLst>
              </p:cNvPr>
              <p:cNvSpPr txBox="1"/>
              <p:nvPr/>
            </p:nvSpPr>
            <p:spPr>
              <a:xfrm>
                <a:off x="2266766" y="3245812"/>
                <a:ext cx="990600" cy="3231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0000"/>
                    </a:solidFill>
                    <a:effectLst/>
                    <a:uLnTx/>
                    <a:uFillTx/>
                  </a:rPr>
                  <a:t>Beam 1</a:t>
                </a:r>
              </a:p>
            </p:txBody>
          </p:sp>
          <p:sp>
            <p:nvSpPr>
              <p:cNvPr id="30" name="TextBox 29">
                <a:extLst>
                  <a:ext uri="{FF2B5EF4-FFF2-40B4-BE49-F238E27FC236}">
                    <a16:creationId xmlns:a16="http://schemas.microsoft.com/office/drawing/2014/main" id="{5617C017-A3DF-004B-BE37-CFE84DF221F8}"/>
                  </a:ext>
                </a:extLst>
              </p:cNvPr>
              <p:cNvSpPr txBox="1"/>
              <p:nvPr/>
            </p:nvSpPr>
            <p:spPr>
              <a:xfrm>
                <a:off x="3962400" y="3245812"/>
                <a:ext cx="990600" cy="3231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3366FF"/>
                    </a:solidFill>
                    <a:effectLst/>
                    <a:uLnTx/>
                    <a:uFillTx/>
                  </a:rPr>
                  <a:t>Beam 2</a:t>
                </a:r>
              </a:p>
            </p:txBody>
          </p:sp>
          <p:sp>
            <p:nvSpPr>
              <p:cNvPr id="31" name="TextBox 30">
                <a:extLst>
                  <a:ext uri="{FF2B5EF4-FFF2-40B4-BE49-F238E27FC236}">
                    <a16:creationId xmlns:a16="http://schemas.microsoft.com/office/drawing/2014/main" id="{44B993A8-D850-7C44-8DAF-141065B68070}"/>
                  </a:ext>
                </a:extLst>
              </p:cNvPr>
              <p:cNvSpPr txBox="1"/>
              <p:nvPr/>
            </p:nvSpPr>
            <p:spPr>
              <a:xfrm>
                <a:off x="6544075" y="3929713"/>
                <a:ext cx="67627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BBB59">
                        <a:lumMod val="50000"/>
                      </a:srgbClr>
                    </a:solidFill>
                    <a:effectLst/>
                    <a:uLnTx/>
                    <a:uFillTx/>
                    <a:latin typeface="Symbol" charset="2"/>
                    <a:cs typeface="Symbol" charset="2"/>
                  </a:rPr>
                  <a:t>D</a:t>
                </a:r>
                <a:r>
                  <a:rPr kumimoji="0" lang="en-US" sz="1800" b="0" i="0" u="none" strike="noStrike" kern="0" cap="none" spc="0" normalizeH="0" baseline="0" noProof="0" dirty="0">
                    <a:ln>
                      <a:noFill/>
                    </a:ln>
                    <a:solidFill>
                      <a:srgbClr val="9BBB59">
                        <a:lumMod val="50000"/>
                      </a:srgbClr>
                    </a:solidFill>
                    <a:effectLst/>
                    <a:uLnTx/>
                    <a:uFillTx/>
                  </a:rPr>
                  <a:t>P</a:t>
                </a:r>
                <a:r>
                  <a:rPr kumimoji="0" lang="en-US" sz="1800" b="0" i="0" u="none" strike="noStrike" kern="0" cap="none" spc="0" normalizeH="0" baseline="-25000" noProof="0" dirty="0">
                    <a:ln>
                      <a:noFill/>
                    </a:ln>
                    <a:solidFill>
                      <a:srgbClr val="9BBB59">
                        <a:lumMod val="50000"/>
                      </a:srgbClr>
                    </a:solidFill>
                    <a:effectLst/>
                    <a:uLnTx/>
                    <a:uFillTx/>
                  </a:rPr>
                  <a:t>1</a:t>
                </a:r>
                <a:endParaRPr kumimoji="0" lang="en-US" sz="1800" b="0" i="0" u="none" strike="noStrike" kern="0" cap="none" spc="0" normalizeH="0" baseline="0" noProof="0" dirty="0">
                  <a:ln>
                    <a:noFill/>
                  </a:ln>
                  <a:solidFill>
                    <a:srgbClr val="9BBB59">
                      <a:lumMod val="50000"/>
                    </a:srgbClr>
                  </a:solidFill>
                  <a:effectLst/>
                  <a:uLnTx/>
                  <a:uFillTx/>
                </a:endParaRPr>
              </a:p>
            </p:txBody>
          </p:sp>
          <p:cxnSp>
            <p:nvCxnSpPr>
              <p:cNvPr id="32" name="Straight Arrow Connector 31">
                <a:extLst>
                  <a:ext uri="{FF2B5EF4-FFF2-40B4-BE49-F238E27FC236}">
                    <a16:creationId xmlns:a16="http://schemas.microsoft.com/office/drawing/2014/main" id="{74CC6F36-AD0B-D546-83A9-C50DA725B7E5}"/>
                  </a:ext>
                </a:extLst>
              </p:cNvPr>
              <p:cNvCxnSpPr/>
              <p:nvPr/>
            </p:nvCxnSpPr>
            <p:spPr>
              <a:xfrm rot="16200000" flipH="1">
                <a:off x="7553579" y="4615115"/>
                <a:ext cx="675768" cy="2"/>
              </a:xfrm>
              <a:prstGeom prst="straightConnector1">
                <a:avLst/>
              </a:prstGeom>
              <a:noFill/>
              <a:ln w="25400" cap="flat" cmpd="sng" algn="ctr">
                <a:solidFill>
                  <a:srgbClr val="660066"/>
                </a:solidFill>
                <a:prstDash val="solid"/>
                <a:headEnd type="arrow"/>
                <a:tailEnd type="arrow"/>
              </a:ln>
              <a:effectLst/>
            </p:spPr>
          </p:cxnSp>
          <p:sp>
            <p:nvSpPr>
              <p:cNvPr id="33" name="TextBox 32">
                <a:extLst>
                  <a:ext uri="{FF2B5EF4-FFF2-40B4-BE49-F238E27FC236}">
                    <a16:creationId xmlns:a16="http://schemas.microsoft.com/office/drawing/2014/main" id="{4BACFD56-1CE1-FB41-A5C0-850624E4E5B6}"/>
                  </a:ext>
                </a:extLst>
              </p:cNvPr>
              <p:cNvSpPr txBox="1"/>
              <p:nvPr/>
            </p:nvSpPr>
            <p:spPr>
              <a:xfrm>
                <a:off x="7891462" y="4277232"/>
                <a:ext cx="67627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60066"/>
                    </a:solidFill>
                    <a:effectLst/>
                    <a:uLnTx/>
                    <a:uFillTx/>
                    <a:latin typeface="Symbol" charset="2"/>
                    <a:cs typeface="Symbol" charset="2"/>
                  </a:rPr>
                  <a:t>D</a:t>
                </a:r>
                <a:r>
                  <a:rPr kumimoji="0" lang="en-US" sz="1800" b="0" i="0" u="none" strike="noStrike" kern="0" cap="none" spc="0" normalizeH="0" baseline="0" noProof="0" dirty="0">
                    <a:ln>
                      <a:noFill/>
                    </a:ln>
                    <a:solidFill>
                      <a:srgbClr val="660066"/>
                    </a:solidFill>
                    <a:effectLst/>
                    <a:uLnTx/>
                    <a:uFillTx/>
                  </a:rPr>
                  <a:t>P</a:t>
                </a:r>
                <a:r>
                  <a:rPr kumimoji="0" lang="en-US" sz="1800" b="0" i="0" u="none" strike="noStrike" kern="0" cap="none" spc="0" normalizeH="0" baseline="-25000" noProof="0" dirty="0">
                    <a:ln>
                      <a:noFill/>
                    </a:ln>
                    <a:solidFill>
                      <a:srgbClr val="660066"/>
                    </a:solidFill>
                    <a:effectLst/>
                    <a:uLnTx/>
                    <a:uFillTx/>
                  </a:rPr>
                  <a:t>2</a:t>
                </a:r>
                <a:endParaRPr kumimoji="0" lang="en-US" sz="1800" b="0" i="0" u="none" strike="noStrike" kern="0" cap="none" spc="0" normalizeH="0" baseline="0" noProof="0" dirty="0">
                  <a:ln>
                    <a:noFill/>
                  </a:ln>
                  <a:solidFill>
                    <a:srgbClr val="660066"/>
                  </a:solidFill>
                  <a:effectLst/>
                  <a:uLnTx/>
                  <a:uFillTx/>
                </a:endParaRPr>
              </a:p>
            </p:txBody>
          </p:sp>
        </p:grpSp>
        <p:sp>
          <p:nvSpPr>
            <p:cNvPr id="26" name="TextBox 25">
              <a:extLst>
                <a:ext uri="{FF2B5EF4-FFF2-40B4-BE49-F238E27FC236}">
                  <a16:creationId xmlns:a16="http://schemas.microsoft.com/office/drawing/2014/main" id="{2D5B1CAA-DC37-E54A-A693-FAA92F9FFF4C}"/>
                </a:ext>
              </a:extLst>
            </p:cNvPr>
            <p:cNvSpPr txBox="1"/>
            <p:nvPr/>
          </p:nvSpPr>
          <p:spPr>
            <a:xfrm>
              <a:off x="5257800" y="2286000"/>
              <a:ext cx="2124075" cy="369332"/>
            </a:xfrm>
            <a:prstGeom prst="rect">
              <a:avLst/>
            </a:prstGeom>
            <a:solidFill>
              <a:sysClr val="window" lastClr="FFFFFF"/>
            </a:solidFill>
            <a:ln w="25400" cap="flat" cmpd="sng" algn="ctr">
              <a:solidFill>
                <a:srgbClr val="4F81BD"/>
              </a:solidFill>
              <a:prstDash val="solid"/>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150 ns - 450 </a:t>
              </a:r>
              <a:r>
                <a:rPr kumimoji="0" lang="en-US" sz="1800" b="0" i="0" u="none" strike="noStrike" kern="0" cap="none" spc="0" normalizeH="0" baseline="0" noProof="0" dirty="0" err="1">
                  <a:ln>
                    <a:noFill/>
                  </a:ln>
                  <a:solidFill>
                    <a:prstClr val="black"/>
                  </a:solidFill>
                  <a:effectLst/>
                  <a:uLnTx/>
                  <a:uFillTx/>
                  <a:latin typeface="Calibri"/>
                  <a:ea typeface="+mn-ea"/>
                  <a:cs typeface="+mn-cs"/>
                </a:rPr>
                <a:t>GeV</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34427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LHC showed first signs of e-cloud with </a:t>
            </a:r>
            <a:r>
              <a:rPr lang="en-US" b="1" dirty="0"/>
              <a:t>150 ns beams </a:t>
            </a:r>
            <a:r>
              <a:rPr lang="en-US" dirty="0"/>
              <a:t>(2010), but only in the form of pressure rise in the interaction regions</a:t>
            </a:r>
          </a:p>
          <a:p>
            <a:pPr lvl="1"/>
            <a:r>
              <a:rPr lang="en-US" dirty="0"/>
              <a:t>Solenoids were therefore applied at some </a:t>
            </a:r>
            <a:br>
              <a:rPr lang="en-US" dirty="0"/>
            </a:br>
            <a:r>
              <a:rPr lang="en-US" dirty="0"/>
              <a:t>locations of the common chamber</a:t>
            </a:r>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64</a:t>
            </a:fld>
            <a:endParaRPr lang="en-US"/>
          </a:p>
        </p:txBody>
      </p:sp>
      <p:pic>
        <p:nvPicPr>
          <p:cNvPr id="25" name="Picture 24" descr="Figure_2.png">
            <a:extLst>
              <a:ext uri="{FF2B5EF4-FFF2-40B4-BE49-F238E27FC236}">
                <a16:creationId xmlns:a16="http://schemas.microsoft.com/office/drawing/2014/main" id="{B069CBDF-77C5-4D48-9B9D-B927B34B2C6A}"/>
              </a:ext>
            </a:extLst>
          </p:cNvPr>
          <p:cNvPicPr>
            <a:picLocks noChangeAspect="1"/>
          </p:cNvPicPr>
          <p:nvPr/>
        </p:nvPicPr>
        <p:blipFill>
          <a:blip r:embed="rId3" cstate="screen"/>
          <a:stretch>
            <a:fillRect/>
          </a:stretch>
        </p:blipFill>
        <p:spPr>
          <a:xfrm>
            <a:off x="6741863" y="2182184"/>
            <a:ext cx="4903290" cy="3680100"/>
          </a:xfrm>
          <a:prstGeom prst="rect">
            <a:avLst/>
          </a:prstGeom>
        </p:spPr>
      </p:pic>
    </p:spTree>
    <p:extLst>
      <p:ext uri="{BB962C8B-B14F-4D97-AF65-F5344CB8AC3E}">
        <p14:creationId xmlns:p14="http://schemas.microsoft.com/office/powerpoint/2010/main" val="3295977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LHC showed first signs of e-cloud with </a:t>
            </a:r>
            <a:r>
              <a:rPr lang="en-US" b="1" dirty="0"/>
              <a:t>150 ns beams </a:t>
            </a:r>
            <a:r>
              <a:rPr lang="en-US" dirty="0"/>
              <a:t>(2010), but only in the form of pressure rise in the interaction regions</a:t>
            </a:r>
          </a:p>
          <a:p>
            <a:pPr lvl="1"/>
            <a:r>
              <a:rPr lang="en-US" dirty="0"/>
              <a:t>Solenoids were therefore applied at some </a:t>
            </a:r>
            <a:br>
              <a:rPr lang="en-US" dirty="0"/>
            </a:br>
            <a:r>
              <a:rPr lang="en-US" dirty="0"/>
              <a:t>locations of the common chamber</a:t>
            </a:r>
          </a:p>
          <a:p>
            <a:pPr lvl="1"/>
            <a:r>
              <a:rPr lang="en-US" dirty="0"/>
              <a:t>They were seen to work effectively to </a:t>
            </a:r>
            <a:br>
              <a:rPr lang="en-US" dirty="0"/>
            </a:br>
            <a:r>
              <a:rPr lang="en-US" dirty="0"/>
              <a:t>suppress locally the e-cloud in </a:t>
            </a:r>
            <a:br>
              <a:rPr lang="en-US" dirty="0"/>
            </a:br>
            <a:r>
              <a:rPr lang="en-US" dirty="0"/>
              <a:t>operation</a:t>
            </a:r>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65</a:t>
            </a:fld>
            <a:endParaRPr lang="en-US"/>
          </a:p>
        </p:txBody>
      </p:sp>
      <p:grpSp>
        <p:nvGrpSpPr>
          <p:cNvPr id="18" name="Group 17">
            <a:extLst>
              <a:ext uri="{FF2B5EF4-FFF2-40B4-BE49-F238E27FC236}">
                <a16:creationId xmlns:a16="http://schemas.microsoft.com/office/drawing/2014/main" id="{6B20F5CD-D08B-B24F-B40F-BFDB9DC1AEB9}"/>
              </a:ext>
            </a:extLst>
          </p:cNvPr>
          <p:cNvGrpSpPr/>
          <p:nvPr/>
        </p:nvGrpSpPr>
        <p:grpSpPr>
          <a:xfrm>
            <a:off x="5938214" y="2315193"/>
            <a:ext cx="5990232" cy="3882647"/>
            <a:chOff x="838200" y="1295400"/>
            <a:chExt cx="7774832" cy="5235342"/>
          </a:xfrm>
        </p:grpSpPr>
        <p:pic>
          <p:nvPicPr>
            <p:cNvPr id="20" name="Picture 2">
              <a:extLst>
                <a:ext uri="{FF2B5EF4-FFF2-40B4-BE49-F238E27FC236}">
                  <a16:creationId xmlns:a16="http://schemas.microsoft.com/office/drawing/2014/main" id="{A337D6FF-DF84-DE4E-84FE-C51AC0174F58}"/>
                </a:ext>
              </a:extLst>
            </p:cNvPr>
            <p:cNvPicPr>
              <a:picLocks noChangeAspect="1" noChangeArrowheads="1"/>
            </p:cNvPicPr>
            <p:nvPr/>
          </p:nvPicPr>
          <p:blipFill>
            <a:blip r:embed="rId3" cstate="print"/>
            <a:srcRect l="5000" t="17188" r="8125" b="9689"/>
            <a:stretch>
              <a:fillRect/>
            </a:stretch>
          </p:blipFill>
          <p:spPr bwMode="auto">
            <a:xfrm>
              <a:off x="838200" y="1295400"/>
              <a:ext cx="7774832" cy="5235342"/>
            </a:xfrm>
            <a:prstGeom prst="rect">
              <a:avLst/>
            </a:prstGeom>
            <a:noFill/>
            <a:ln w="9525">
              <a:noFill/>
              <a:miter lim="800000"/>
              <a:headEnd/>
              <a:tailEnd/>
            </a:ln>
          </p:spPr>
        </p:pic>
        <p:sp>
          <p:nvSpPr>
            <p:cNvPr id="21" name="TextBox 20">
              <a:extLst>
                <a:ext uri="{FF2B5EF4-FFF2-40B4-BE49-F238E27FC236}">
                  <a16:creationId xmlns:a16="http://schemas.microsoft.com/office/drawing/2014/main" id="{EEC08A03-34CC-6440-B93B-EA1BA4345498}"/>
                </a:ext>
              </a:extLst>
            </p:cNvPr>
            <p:cNvSpPr txBox="1"/>
            <p:nvPr/>
          </p:nvSpPr>
          <p:spPr>
            <a:xfrm>
              <a:off x="1676400" y="3573257"/>
              <a:ext cx="1091007" cy="53950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1000" b="1" dirty="0"/>
                <a:t>Beam Intensity</a:t>
              </a:r>
            </a:p>
          </p:txBody>
        </p:sp>
        <p:sp>
          <p:nvSpPr>
            <p:cNvPr id="22" name="TextBox 21">
              <a:extLst>
                <a:ext uri="{FF2B5EF4-FFF2-40B4-BE49-F238E27FC236}">
                  <a16:creationId xmlns:a16="http://schemas.microsoft.com/office/drawing/2014/main" id="{3DC04447-EB84-DC44-AE07-EBA34AC88706}"/>
                </a:ext>
              </a:extLst>
            </p:cNvPr>
            <p:cNvSpPr txBox="1"/>
            <p:nvPr/>
          </p:nvSpPr>
          <p:spPr>
            <a:xfrm>
              <a:off x="3352800" y="1905000"/>
              <a:ext cx="1103118" cy="53950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000" b="1" dirty="0"/>
                <a:t>Solenoid ON</a:t>
              </a:r>
            </a:p>
            <a:p>
              <a:pPr algn="ctr"/>
              <a:r>
                <a:rPr lang="en-US" sz="1000" b="1" dirty="0"/>
                <a:t>A4L1</a:t>
              </a:r>
            </a:p>
          </p:txBody>
        </p:sp>
        <p:sp>
          <p:nvSpPr>
            <p:cNvPr id="24" name="TextBox 23">
              <a:extLst>
                <a:ext uri="{FF2B5EF4-FFF2-40B4-BE49-F238E27FC236}">
                  <a16:creationId xmlns:a16="http://schemas.microsoft.com/office/drawing/2014/main" id="{E263BC93-385D-0244-9B29-551E8EBF3967}"/>
                </a:ext>
              </a:extLst>
            </p:cNvPr>
            <p:cNvSpPr txBox="1"/>
            <p:nvPr/>
          </p:nvSpPr>
          <p:spPr>
            <a:xfrm>
              <a:off x="6197620" y="1828799"/>
              <a:ext cx="1103116" cy="53950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1000" b="1" dirty="0"/>
                <a:t>Solenoid ON</a:t>
              </a:r>
            </a:p>
            <a:p>
              <a:pPr algn="ctr"/>
              <a:r>
                <a:rPr lang="en-US" sz="1000" b="1" dirty="0"/>
                <a:t>A4R1</a:t>
              </a:r>
            </a:p>
          </p:txBody>
        </p:sp>
        <p:sp>
          <p:nvSpPr>
            <p:cNvPr id="34" name="TextBox 33">
              <a:extLst>
                <a:ext uri="{FF2B5EF4-FFF2-40B4-BE49-F238E27FC236}">
                  <a16:creationId xmlns:a16="http://schemas.microsoft.com/office/drawing/2014/main" id="{09B06048-23A9-E942-81DF-F360CF0B0FE7}"/>
                </a:ext>
              </a:extLst>
            </p:cNvPr>
            <p:cNvSpPr txBox="1"/>
            <p:nvPr/>
          </p:nvSpPr>
          <p:spPr>
            <a:xfrm>
              <a:off x="4697314" y="5867400"/>
              <a:ext cx="1758495" cy="53950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1000" b="1" dirty="0"/>
                <a:t>Remove multipacting</a:t>
              </a:r>
            </a:p>
            <a:p>
              <a:pPr algn="ctr"/>
              <a:r>
                <a:rPr lang="en-US" sz="1000" b="1" dirty="0"/>
                <a:t>Still primary electrons</a:t>
              </a:r>
            </a:p>
          </p:txBody>
        </p:sp>
        <p:grpSp>
          <p:nvGrpSpPr>
            <p:cNvPr id="35" name="Group 25">
              <a:extLst>
                <a:ext uri="{FF2B5EF4-FFF2-40B4-BE49-F238E27FC236}">
                  <a16:creationId xmlns:a16="http://schemas.microsoft.com/office/drawing/2014/main" id="{66D23CAC-AD48-B347-B14F-5A5E98300C66}"/>
                </a:ext>
              </a:extLst>
            </p:cNvPr>
            <p:cNvGrpSpPr/>
            <p:nvPr/>
          </p:nvGrpSpPr>
          <p:grpSpPr>
            <a:xfrm>
              <a:off x="3945514" y="4519137"/>
              <a:ext cx="1080230" cy="1071461"/>
              <a:chOff x="3945514" y="4519137"/>
              <a:chExt cx="1080230" cy="1071461"/>
            </a:xfrm>
          </p:grpSpPr>
          <p:grpSp>
            <p:nvGrpSpPr>
              <p:cNvPr id="42" name="Group 17">
                <a:extLst>
                  <a:ext uri="{FF2B5EF4-FFF2-40B4-BE49-F238E27FC236}">
                    <a16:creationId xmlns:a16="http://schemas.microsoft.com/office/drawing/2014/main" id="{FC13D2D3-D908-D446-9160-839A5EB61E97}"/>
                  </a:ext>
                </a:extLst>
              </p:cNvPr>
              <p:cNvGrpSpPr/>
              <p:nvPr/>
            </p:nvGrpSpPr>
            <p:grpSpPr>
              <a:xfrm>
                <a:off x="4178880" y="4519137"/>
                <a:ext cx="653470" cy="457200"/>
                <a:chOff x="3886200" y="4114800"/>
                <a:chExt cx="653470" cy="457200"/>
              </a:xfrm>
            </p:grpSpPr>
            <p:cxnSp>
              <p:nvCxnSpPr>
                <p:cNvPr id="44" name="Straight Connector 11">
                  <a:extLst>
                    <a:ext uri="{FF2B5EF4-FFF2-40B4-BE49-F238E27FC236}">
                      <a16:creationId xmlns:a16="http://schemas.microsoft.com/office/drawing/2014/main" id="{1C578158-A4DA-6248-BBC0-ED9554645080}"/>
                    </a:ext>
                  </a:extLst>
                </p:cNvPr>
                <p:cNvCxnSpPr/>
                <p:nvPr/>
              </p:nvCxnSpPr>
              <p:spPr>
                <a:xfrm rot="5400000">
                  <a:off x="3657600" y="4343400"/>
                  <a:ext cx="4572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DA92E84-8814-EA47-B27C-D733D37134D3}"/>
                    </a:ext>
                  </a:extLst>
                </p:cNvPr>
                <p:cNvCxnSpPr/>
                <p:nvPr/>
              </p:nvCxnSpPr>
              <p:spPr>
                <a:xfrm rot="5400000">
                  <a:off x="4311070" y="4343400"/>
                  <a:ext cx="4572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A861B9B-8360-FF44-8CAB-6163507C20EC}"/>
                    </a:ext>
                  </a:extLst>
                </p:cNvPr>
                <p:cNvCxnSpPr/>
                <p:nvPr/>
              </p:nvCxnSpPr>
              <p:spPr>
                <a:xfrm>
                  <a:off x="3894857" y="4570412"/>
                  <a:ext cx="640080" cy="1588"/>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1FC442C7-E5F8-4242-94CF-8DC1E16B2B28}"/>
                  </a:ext>
                </a:extLst>
              </p:cNvPr>
              <p:cNvSpPr txBox="1"/>
              <p:nvPr/>
            </p:nvSpPr>
            <p:spPr>
              <a:xfrm>
                <a:off x="3945514" y="5051091"/>
                <a:ext cx="1080230" cy="539507"/>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r>
                  <a:rPr lang="en-US" sz="1000" b="1" dirty="0">
                    <a:latin typeface="+mj-lt"/>
                  </a:rPr>
                  <a:t>After 20 min</a:t>
                </a:r>
              </a:p>
              <a:p>
                <a:pPr algn="ctr"/>
                <a:r>
                  <a:rPr lang="en-US" sz="1000" b="1" dirty="0">
                    <a:latin typeface="Symbol" pitchFamily="18" charset="2"/>
                  </a:rPr>
                  <a:t>D</a:t>
                </a:r>
                <a:r>
                  <a:rPr lang="en-US" sz="1000" b="1" dirty="0">
                    <a:latin typeface="+mj-lt"/>
                  </a:rPr>
                  <a:t>P ≈10</a:t>
                </a:r>
                <a:r>
                  <a:rPr lang="en-US" sz="1000" b="1" baseline="30000" dirty="0">
                    <a:latin typeface="+mj-lt"/>
                  </a:rPr>
                  <a:t>-8</a:t>
                </a:r>
              </a:p>
            </p:txBody>
          </p:sp>
        </p:grpSp>
        <p:grpSp>
          <p:nvGrpSpPr>
            <p:cNvPr id="36" name="Group 24">
              <a:extLst>
                <a:ext uri="{FF2B5EF4-FFF2-40B4-BE49-F238E27FC236}">
                  <a16:creationId xmlns:a16="http://schemas.microsoft.com/office/drawing/2014/main" id="{0E857293-3329-1A48-8718-BCB869FB588A}"/>
                </a:ext>
              </a:extLst>
            </p:cNvPr>
            <p:cNvGrpSpPr/>
            <p:nvPr/>
          </p:nvGrpSpPr>
          <p:grpSpPr>
            <a:xfrm>
              <a:off x="6592588" y="4495800"/>
              <a:ext cx="1080230" cy="1096385"/>
              <a:chOff x="6592588" y="4495800"/>
              <a:chExt cx="1080230" cy="1096385"/>
            </a:xfrm>
          </p:grpSpPr>
          <p:grpSp>
            <p:nvGrpSpPr>
              <p:cNvPr id="37" name="Group 18">
                <a:extLst>
                  <a:ext uri="{FF2B5EF4-FFF2-40B4-BE49-F238E27FC236}">
                    <a16:creationId xmlns:a16="http://schemas.microsoft.com/office/drawing/2014/main" id="{AD13A65E-72CB-6849-8269-6CA0E97727AD}"/>
                  </a:ext>
                </a:extLst>
              </p:cNvPr>
              <p:cNvGrpSpPr/>
              <p:nvPr/>
            </p:nvGrpSpPr>
            <p:grpSpPr>
              <a:xfrm>
                <a:off x="6827736" y="4495800"/>
                <a:ext cx="647480" cy="457200"/>
                <a:chOff x="3886200" y="4114800"/>
                <a:chExt cx="647480" cy="457200"/>
              </a:xfrm>
            </p:grpSpPr>
            <p:cxnSp>
              <p:nvCxnSpPr>
                <p:cNvPr id="39" name="Straight Connector 38">
                  <a:extLst>
                    <a:ext uri="{FF2B5EF4-FFF2-40B4-BE49-F238E27FC236}">
                      <a16:creationId xmlns:a16="http://schemas.microsoft.com/office/drawing/2014/main" id="{D0D4A737-050F-A549-B744-1FE6FBDAB533}"/>
                    </a:ext>
                  </a:extLst>
                </p:cNvPr>
                <p:cNvCxnSpPr/>
                <p:nvPr/>
              </p:nvCxnSpPr>
              <p:spPr>
                <a:xfrm rot="5400000">
                  <a:off x="3657600" y="4343400"/>
                  <a:ext cx="4572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FC8DC9-DD40-C44F-840E-87182DD00246}"/>
                    </a:ext>
                  </a:extLst>
                </p:cNvPr>
                <p:cNvCxnSpPr/>
                <p:nvPr/>
              </p:nvCxnSpPr>
              <p:spPr>
                <a:xfrm rot="5400000">
                  <a:off x="4305080" y="4343400"/>
                  <a:ext cx="4572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754204-180A-FA4D-8732-4519B40D4858}"/>
                    </a:ext>
                  </a:extLst>
                </p:cNvPr>
                <p:cNvCxnSpPr/>
                <p:nvPr/>
              </p:nvCxnSpPr>
              <p:spPr>
                <a:xfrm>
                  <a:off x="3893075" y="4570412"/>
                  <a:ext cx="640080" cy="1588"/>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9136EC55-7659-8B48-AFB9-BD802DC61D77}"/>
                  </a:ext>
                </a:extLst>
              </p:cNvPr>
              <p:cNvSpPr txBox="1"/>
              <p:nvPr/>
            </p:nvSpPr>
            <p:spPr>
              <a:xfrm>
                <a:off x="6592588" y="5052679"/>
                <a:ext cx="1080230" cy="539506"/>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r>
                  <a:rPr lang="en-US" sz="1000" b="1" dirty="0">
                    <a:latin typeface="+mj-lt"/>
                  </a:rPr>
                  <a:t>After 20 min</a:t>
                </a:r>
              </a:p>
              <a:p>
                <a:pPr algn="ctr"/>
                <a:r>
                  <a:rPr lang="en-US" sz="1000" b="1" dirty="0">
                    <a:latin typeface="Symbol" pitchFamily="18" charset="2"/>
                  </a:rPr>
                  <a:t>D</a:t>
                </a:r>
                <a:r>
                  <a:rPr lang="en-US" sz="1000" b="1" dirty="0">
                    <a:latin typeface="+mj-lt"/>
                  </a:rPr>
                  <a:t>P ≈8·10</a:t>
                </a:r>
                <a:r>
                  <a:rPr lang="en-US" sz="1000" b="1" baseline="30000" dirty="0">
                    <a:latin typeface="+mj-lt"/>
                  </a:rPr>
                  <a:t>-9</a:t>
                </a:r>
              </a:p>
            </p:txBody>
          </p:sp>
        </p:grpSp>
      </p:grpSp>
    </p:spTree>
    <p:extLst>
      <p:ext uri="{BB962C8B-B14F-4D97-AF65-F5344CB8AC3E}">
        <p14:creationId xmlns:p14="http://schemas.microsoft.com/office/powerpoint/2010/main" val="47732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It was with </a:t>
            </a:r>
            <a:r>
              <a:rPr lang="en-US" b="1" dirty="0"/>
              <a:t>50 ns beams </a:t>
            </a:r>
            <a:r>
              <a:rPr lang="en-US" dirty="0"/>
              <a:t>(2011) that clear signs of beam degradation from e-cloud appeared</a:t>
            </a:r>
          </a:p>
          <a:p>
            <a:pPr lvl="1"/>
            <a:r>
              <a:rPr lang="en-US" dirty="0"/>
              <a:t>Visible effect in the emittance blow up along the trains</a:t>
            </a:r>
          </a:p>
          <a:p>
            <a:pPr lvl="1"/>
            <a:r>
              <a:rPr lang="en-US" dirty="0"/>
              <a:t>Dedicated scrubbing run was necessary at the beginning of 2011 to go in physics production with 50 ns beams</a:t>
            </a:r>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66</a:t>
            </a:fld>
            <a:endParaRPr lang="en-US"/>
          </a:p>
        </p:txBody>
      </p:sp>
      <p:grpSp>
        <p:nvGrpSpPr>
          <p:cNvPr id="26" name="Group 25">
            <a:extLst>
              <a:ext uri="{FF2B5EF4-FFF2-40B4-BE49-F238E27FC236}">
                <a16:creationId xmlns:a16="http://schemas.microsoft.com/office/drawing/2014/main" id="{5CD7ADCC-A889-4A44-88A6-650079E75864}"/>
              </a:ext>
            </a:extLst>
          </p:cNvPr>
          <p:cNvGrpSpPr/>
          <p:nvPr/>
        </p:nvGrpSpPr>
        <p:grpSpPr>
          <a:xfrm>
            <a:off x="457200" y="3240406"/>
            <a:ext cx="4541611" cy="2227601"/>
            <a:chOff x="510988" y="1981058"/>
            <a:chExt cx="4541611" cy="2227601"/>
          </a:xfrm>
        </p:grpSpPr>
        <p:pic>
          <p:nvPicPr>
            <p:cNvPr id="27" name="Picture 5" descr="http://elogbook.cern.ch/eLogbook/attach_reader?attach_id=1145487">
              <a:extLst>
                <a:ext uri="{FF2B5EF4-FFF2-40B4-BE49-F238E27FC236}">
                  <a16:creationId xmlns:a16="http://schemas.microsoft.com/office/drawing/2014/main" id="{5FB4E2DF-551E-134C-B3CA-56493D96AC6F}"/>
                </a:ext>
              </a:extLst>
            </p:cNvPr>
            <p:cNvPicPr>
              <a:picLocks noChangeAspect="1" noChangeArrowheads="1"/>
            </p:cNvPicPr>
            <p:nvPr/>
          </p:nvPicPr>
          <p:blipFill rotWithShape="1">
            <a:blip r:embed="rId3" cstate="print"/>
            <a:srcRect l="36521" t="52978" r="5282" b="13760"/>
            <a:stretch/>
          </p:blipFill>
          <p:spPr bwMode="auto">
            <a:xfrm>
              <a:off x="510988" y="1981058"/>
              <a:ext cx="4541611" cy="1897898"/>
            </a:xfrm>
            <a:prstGeom prst="rect">
              <a:avLst/>
            </a:prstGeom>
            <a:noFill/>
          </p:spPr>
        </p:pic>
        <p:sp>
          <p:nvSpPr>
            <p:cNvPr id="28" name="Text Box 5">
              <a:extLst>
                <a:ext uri="{FF2B5EF4-FFF2-40B4-BE49-F238E27FC236}">
                  <a16:creationId xmlns:a16="http://schemas.microsoft.com/office/drawing/2014/main" id="{DB3C977A-B937-D643-90A2-73D7CBC02485}"/>
                </a:ext>
              </a:extLst>
            </p:cNvPr>
            <p:cNvSpPr txBox="1">
              <a:spLocks noChangeArrowheads="1"/>
            </p:cNvSpPr>
            <p:nvPr/>
          </p:nvSpPr>
          <p:spPr bwMode="auto">
            <a:xfrm>
              <a:off x="740708" y="3839327"/>
              <a:ext cx="2560800" cy="369332"/>
            </a:xfrm>
            <a:prstGeom prst="rect">
              <a:avLst/>
            </a:prstGeom>
            <a:solidFill>
              <a:srgbClr val="FF6600"/>
            </a:solidFill>
            <a:ln w="9525">
              <a:noFill/>
              <a:miter lim="800000"/>
              <a:headEnd/>
              <a:tailEnd/>
            </a:ln>
            <a:effectLst/>
          </p:spPr>
          <p:txBody>
            <a:bodyPr wrap="square">
              <a:spAutoFit/>
            </a:bodyPr>
            <a:lstStyle/>
            <a:p>
              <a:pPr algn="ctr">
                <a:spcBef>
                  <a:spcPct val="50000"/>
                </a:spcBef>
              </a:pPr>
              <a:r>
                <a:rPr lang="en-GB" b="1" dirty="0">
                  <a:solidFill>
                    <a:srgbClr val="FFFF00"/>
                  </a:solidFill>
                </a:rPr>
                <a:t>Day 1 – 300 bunches</a:t>
              </a:r>
            </a:p>
          </p:txBody>
        </p:sp>
      </p:grpSp>
      <p:pic>
        <p:nvPicPr>
          <p:cNvPr id="29" name="Picture 2" descr="http://elogbook.cern.ch/eLogbook/attach_reader?attach_id=1126398">
            <a:extLst>
              <a:ext uri="{FF2B5EF4-FFF2-40B4-BE49-F238E27FC236}">
                <a16:creationId xmlns:a16="http://schemas.microsoft.com/office/drawing/2014/main" id="{C993C8EB-EBA3-D04E-A2D3-BDF37D97650F}"/>
              </a:ext>
            </a:extLst>
          </p:cNvPr>
          <p:cNvPicPr>
            <a:picLocks noChangeAspect="1" noChangeArrowheads="1"/>
          </p:cNvPicPr>
          <p:nvPr/>
        </p:nvPicPr>
        <p:blipFill>
          <a:blip r:embed="rId4" cstate="print"/>
          <a:srcRect l="2812" t="10162" r="74241" b="85574"/>
          <a:stretch>
            <a:fillRect/>
          </a:stretch>
        </p:blipFill>
        <p:spPr bwMode="auto">
          <a:xfrm>
            <a:off x="755968" y="3450053"/>
            <a:ext cx="1453832" cy="122801"/>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638DA284-EC1B-A240-A17F-21D95E2BDD90}"/>
              </a:ext>
            </a:extLst>
          </p:cNvPr>
          <p:cNvGrpSpPr/>
          <p:nvPr/>
        </p:nvGrpSpPr>
        <p:grpSpPr>
          <a:xfrm>
            <a:off x="6538582" y="3226913"/>
            <a:ext cx="4966498" cy="2322369"/>
            <a:chOff x="3929567" y="3269499"/>
            <a:chExt cx="4966498" cy="2322369"/>
          </a:xfrm>
        </p:grpSpPr>
        <p:grpSp>
          <p:nvGrpSpPr>
            <p:cNvPr id="31" name="Group 30">
              <a:extLst>
                <a:ext uri="{FF2B5EF4-FFF2-40B4-BE49-F238E27FC236}">
                  <a16:creationId xmlns:a16="http://schemas.microsoft.com/office/drawing/2014/main" id="{F7D9F906-8D34-3340-9CFF-A1DA41133F30}"/>
                </a:ext>
              </a:extLst>
            </p:cNvPr>
            <p:cNvGrpSpPr/>
            <p:nvPr/>
          </p:nvGrpSpPr>
          <p:grpSpPr>
            <a:xfrm>
              <a:off x="3929567" y="3269499"/>
              <a:ext cx="4966498" cy="2322369"/>
              <a:chOff x="3929567" y="3269499"/>
              <a:chExt cx="4966498" cy="2322369"/>
            </a:xfrm>
          </p:grpSpPr>
          <p:pic>
            <p:nvPicPr>
              <p:cNvPr id="33" name="Picture 3" descr="http://elogbook.cern.ch/eLogbook/attach_reader?attach_id=1147098">
                <a:extLst>
                  <a:ext uri="{FF2B5EF4-FFF2-40B4-BE49-F238E27FC236}">
                    <a16:creationId xmlns:a16="http://schemas.microsoft.com/office/drawing/2014/main" id="{AC4301C1-B1C2-844A-ACFB-6E6833D5E979}"/>
                  </a:ext>
                </a:extLst>
              </p:cNvPr>
              <p:cNvPicPr>
                <a:picLocks noChangeAspect="1" noChangeArrowheads="1"/>
              </p:cNvPicPr>
              <p:nvPr/>
            </p:nvPicPr>
            <p:blipFill>
              <a:blip r:embed="rId5" cstate="print">
                <a:alphaModFix/>
                <a:lum contrast="50000"/>
              </a:blip>
              <a:srcRect l="29251" t="56477" r="3723" b="8993"/>
              <a:stretch>
                <a:fillRect/>
              </a:stretch>
            </p:blipFill>
            <p:spPr bwMode="auto">
              <a:xfrm>
                <a:off x="3929567" y="3269499"/>
                <a:ext cx="4966498" cy="1891571"/>
              </a:xfrm>
              <a:prstGeom prst="rect">
                <a:avLst/>
              </a:prstGeom>
              <a:noFill/>
              <a:ln w="9525">
                <a:noFill/>
                <a:miter lim="800000"/>
                <a:headEnd/>
                <a:tailEnd/>
              </a:ln>
            </p:spPr>
          </p:pic>
          <p:sp>
            <p:nvSpPr>
              <p:cNvPr id="47" name="Text Box 5">
                <a:extLst>
                  <a:ext uri="{FF2B5EF4-FFF2-40B4-BE49-F238E27FC236}">
                    <a16:creationId xmlns:a16="http://schemas.microsoft.com/office/drawing/2014/main" id="{E598EAA7-3527-9241-AD16-97138EEE75DE}"/>
                  </a:ext>
                </a:extLst>
              </p:cNvPr>
              <p:cNvSpPr txBox="1">
                <a:spLocks noChangeArrowheads="1"/>
              </p:cNvSpPr>
              <p:nvPr/>
            </p:nvSpPr>
            <p:spPr bwMode="auto">
              <a:xfrm>
                <a:off x="4892361" y="5222536"/>
                <a:ext cx="3048000" cy="369332"/>
              </a:xfrm>
              <a:prstGeom prst="rect">
                <a:avLst/>
              </a:prstGeom>
              <a:solidFill>
                <a:srgbClr val="FF6600"/>
              </a:solidFill>
              <a:ln w="9525">
                <a:noFill/>
                <a:miter lim="800000"/>
                <a:headEnd/>
                <a:tailEnd/>
              </a:ln>
              <a:effectLst/>
            </p:spPr>
            <p:txBody>
              <a:bodyPr wrap="square">
                <a:spAutoFit/>
              </a:bodyPr>
              <a:lstStyle/>
              <a:p>
                <a:pPr algn="ctr">
                  <a:spcBef>
                    <a:spcPct val="50000"/>
                  </a:spcBef>
                </a:pPr>
                <a:r>
                  <a:rPr lang="en-GB" b="1" dirty="0">
                    <a:solidFill>
                      <a:srgbClr val="FFFF00"/>
                    </a:solidFill>
                  </a:rPr>
                  <a:t>Day 3 – 800 bunches</a:t>
                </a:r>
              </a:p>
            </p:txBody>
          </p:sp>
        </p:grpSp>
        <p:pic>
          <p:nvPicPr>
            <p:cNvPr id="32" name="Picture 2" descr="http://elogbook.cern.ch/eLogbook/attach_reader?attach_id=1126398">
              <a:extLst>
                <a:ext uri="{FF2B5EF4-FFF2-40B4-BE49-F238E27FC236}">
                  <a16:creationId xmlns:a16="http://schemas.microsoft.com/office/drawing/2014/main" id="{E6D4489A-B423-FA43-A9CD-00805A6A950C}"/>
                </a:ext>
              </a:extLst>
            </p:cNvPr>
            <p:cNvPicPr>
              <a:picLocks noChangeAspect="1" noChangeArrowheads="1"/>
            </p:cNvPicPr>
            <p:nvPr/>
          </p:nvPicPr>
          <p:blipFill>
            <a:blip r:embed="rId4" cstate="print"/>
            <a:srcRect l="2812" t="10162" r="74241" b="85574"/>
            <a:stretch>
              <a:fillRect/>
            </a:stretch>
          </p:blipFill>
          <p:spPr bwMode="auto">
            <a:xfrm>
              <a:off x="4147321" y="3492639"/>
              <a:ext cx="1453832" cy="122795"/>
            </a:xfrm>
            <a:prstGeom prst="rect">
              <a:avLst/>
            </a:prstGeom>
            <a:noFill/>
            <a:ln w="9525">
              <a:noFill/>
              <a:miter lim="800000"/>
              <a:headEnd/>
              <a:tailEnd/>
            </a:ln>
          </p:spPr>
        </p:pic>
      </p:grpSp>
      <p:sp>
        <p:nvSpPr>
          <p:cNvPr id="48" name="Down Arrow 47">
            <a:extLst>
              <a:ext uri="{FF2B5EF4-FFF2-40B4-BE49-F238E27FC236}">
                <a16:creationId xmlns:a16="http://schemas.microsoft.com/office/drawing/2014/main" id="{4B07C8E9-BC72-AF4C-B87A-153F54E24433}"/>
              </a:ext>
            </a:extLst>
          </p:cNvPr>
          <p:cNvSpPr/>
          <p:nvPr/>
        </p:nvSpPr>
        <p:spPr>
          <a:xfrm rot="16200000">
            <a:off x="5376613" y="3857391"/>
            <a:ext cx="650209" cy="761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3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It was with </a:t>
            </a:r>
            <a:r>
              <a:rPr lang="en-US" b="1" dirty="0"/>
              <a:t>50 ns beams </a:t>
            </a:r>
            <a:r>
              <a:rPr lang="en-US" dirty="0"/>
              <a:t>(2011) that clear signs of beam degradation from e-cloud appeared</a:t>
            </a:r>
          </a:p>
          <a:p>
            <a:pPr lvl="1"/>
            <a:r>
              <a:rPr lang="en-US" dirty="0"/>
              <a:t>Visible effect in the emittance blow up along the trains</a:t>
            </a:r>
          </a:p>
          <a:p>
            <a:pPr lvl="1"/>
            <a:r>
              <a:rPr lang="en-US" dirty="0"/>
              <a:t>Dedicated scrubbing run was necessary at the beginning of 2011 to go in physics production with 50 ns beams</a:t>
            </a:r>
          </a:p>
          <a:p>
            <a:pPr lvl="1"/>
            <a:r>
              <a:rPr lang="en-US" dirty="0"/>
              <a:t>Scrubbing clear in the evolution of the slope of the </a:t>
            </a:r>
            <a:br>
              <a:rPr lang="en-US" dirty="0"/>
            </a:br>
            <a:r>
              <a:rPr lang="en-US" dirty="0"/>
              <a:t>RF phase shift vs. beam intensity fill after fill</a:t>
            </a:r>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67</a:t>
            </a:fld>
            <a:endParaRPr lang="en-US"/>
          </a:p>
        </p:txBody>
      </p:sp>
      <p:pic>
        <p:nvPicPr>
          <p:cNvPr id="17" name="Picture 16" descr="50ns_2011.pdf">
            <a:extLst>
              <a:ext uri="{FF2B5EF4-FFF2-40B4-BE49-F238E27FC236}">
                <a16:creationId xmlns:a16="http://schemas.microsoft.com/office/drawing/2014/main" id="{9C9605F5-3372-7942-9392-2786BABEE00B}"/>
              </a:ext>
            </a:extLst>
          </p:cNvPr>
          <p:cNvPicPr>
            <a:picLocks noChangeAspect="1"/>
          </p:cNvPicPr>
          <p:nvPr/>
        </p:nvPicPr>
        <p:blipFill rotWithShape="1">
          <a:blip r:embed="rId3"/>
          <a:srcRect l="6685" t="4624" r="8916"/>
          <a:stretch/>
        </p:blipFill>
        <p:spPr>
          <a:xfrm>
            <a:off x="7073152" y="2969531"/>
            <a:ext cx="4737848" cy="3569381"/>
          </a:xfrm>
          <a:prstGeom prst="rect">
            <a:avLst/>
          </a:prstGeom>
        </p:spPr>
      </p:pic>
    </p:spTree>
    <p:extLst>
      <p:ext uri="{BB962C8B-B14F-4D97-AF65-F5344CB8AC3E}">
        <p14:creationId xmlns:p14="http://schemas.microsoft.com/office/powerpoint/2010/main" val="802481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When first injecting </a:t>
            </a:r>
            <a:r>
              <a:rPr lang="en-US" b="1" dirty="0"/>
              <a:t>25 ns beams </a:t>
            </a:r>
            <a:r>
              <a:rPr lang="en-US" dirty="0"/>
              <a:t>(2011) the beam showed immediately a strong instability even with relatively short trains (48 bunches)</a:t>
            </a:r>
          </a:p>
          <a:p>
            <a:pPr lvl="1"/>
            <a:r>
              <a:rPr lang="en-US" dirty="0"/>
              <a:t>High chromaticity was needed to inject and keep 25 ns beams in the LHC, albeit with very poor lifetime especially at the beginning </a:t>
            </a:r>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68</a:t>
            </a:fld>
            <a:endParaRPr lang="en-US"/>
          </a:p>
        </p:txBody>
      </p:sp>
      <p:grpSp>
        <p:nvGrpSpPr>
          <p:cNvPr id="7" name="Group 6">
            <a:extLst>
              <a:ext uri="{FF2B5EF4-FFF2-40B4-BE49-F238E27FC236}">
                <a16:creationId xmlns:a16="http://schemas.microsoft.com/office/drawing/2014/main" id="{A4408FE6-295F-589F-6456-07B76DDE8DAC}"/>
              </a:ext>
            </a:extLst>
          </p:cNvPr>
          <p:cNvGrpSpPr/>
          <p:nvPr/>
        </p:nvGrpSpPr>
        <p:grpSpPr>
          <a:xfrm>
            <a:off x="2713432" y="3008064"/>
            <a:ext cx="7274273" cy="3143891"/>
            <a:chOff x="2713432" y="3008064"/>
            <a:chExt cx="7274273" cy="3143891"/>
          </a:xfrm>
        </p:grpSpPr>
        <p:pic>
          <p:nvPicPr>
            <p:cNvPr id="15" name="Picture 14" descr="3d_oscillations_Dump1B2VQ7.png">
              <a:extLst>
                <a:ext uri="{FF2B5EF4-FFF2-40B4-BE49-F238E27FC236}">
                  <a16:creationId xmlns:a16="http://schemas.microsoft.com/office/drawing/2014/main" id="{9B111DE7-8289-BC4B-8A22-4266D31134CD}"/>
                </a:ext>
              </a:extLst>
            </p:cNvPr>
            <p:cNvPicPr>
              <a:picLocks noChangeAspect="1"/>
            </p:cNvPicPr>
            <p:nvPr/>
          </p:nvPicPr>
          <p:blipFill>
            <a:blip r:embed="rId3"/>
            <a:stretch>
              <a:fillRect/>
            </a:stretch>
          </p:blipFill>
          <p:spPr>
            <a:xfrm>
              <a:off x="2838493" y="3594782"/>
              <a:ext cx="3277691" cy="2458269"/>
            </a:xfrm>
            <a:prstGeom prst="rect">
              <a:avLst/>
            </a:prstGeom>
          </p:spPr>
        </p:pic>
        <p:sp>
          <p:nvSpPr>
            <p:cNvPr id="16" name="TextBox 15">
              <a:extLst>
                <a:ext uri="{FF2B5EF4-FFF2-40B4-BE49-F238E27FC236}">
                  <a16:creationId xmlns:a16="http://schemas.microsoft.com/office/drawing/2014/main" id="{D18BB57D-C924-454D-8151-2DEF336250EB}"/>
                </a:ext>
              </a:extLst>
            </p:cNvPr>
            <p:cNvSpPr txBox="1"/>
            <p:nvPr/>
          </p:nvSpPr>
          <p:spPr>
            <a:xfrm>
              <a:off x="3946159" y="3459163"/>
              <a:ext cx="1528881" cy="315983"/>
            </a:xfrm>
            <a:prstGeom prst="rect">
              <a:avLst/>
            </a:prstGeom>
            <a:noFill/>
          </p:spPr>
          <p:txBody>
            <a:bodyPr wrap="square" rtlCol="0">
              <a:spAutoFit/>
            </a:bodyPr>
            <a:lstStyle/>
            <a:p>
              <a:pPr defTabSz="457200"/>
              <a:r>
                <a:rPr lang="en-US" sz="1400" b="1" dirty="0">
                  <a:solidFill>
                    <a:srgbClr val="FF0000"/>
                  </a:solidFill>
                  <a:latin typeface="Arial"/>
                </a:rPr>
                <a:t>Measurement</a:t>
              </a:r>
            </a:p>
          </p:txBody>
        </p:sp>
        <p:grpSp>
          <p:nvGrpSpPr>
            <p:cNvPr id="18" name="Group 17">
              <a:extLst>
                <a:ext uri="{FF2B5EF4-FFF2-40B4-BE49-F238E27FC236}">
                  <a16:creationId xmlns:a16="http://schemas.microsoft.com/office/drawing/2014/main" id="{455DCA04-F8BD-DD45-8667-398D416850CB}"/>
                </a:ext>
              </a:extLst>
            </p:cNvPr>
            <p:cNvGrpSpPr/>
            <p:nvPr/>
          </p:nvGrpSpPr>
          <p:grpSpPr>
            <a:xfrm>
              <a:off x="2713432" y="3008064"/>
              <a:ext cx="7274273" cy="3143891"/>
              <a:chOff x="425853" y="689393"/>
              <a:chExt cx="3739747" cy="5216107"/>
            </a:xfrm>
          </p:grpSpPr>
          <p:sp>
            <p:nvSpPr>
              <p:cNvPr id="19" name="Round Same Side Corner Rectangle 18">
                <a:extLst>
                  <a:ext uri="{FF2B5EF4-FFF2-40B4-BE49-F238E27FC236}">
                    <a16:creationId xmlns:a16="http://schemas.microsoft.com/office/drawing/2014/main" id="{CDD21517-4210-E54C-BCBD-9A3AC1E53A83}"/>
                  </a:ext>
                </a:extLst>
              </p:cNvPr>
              <p:cNvSpPr/>
              <p:nvPr/>
            </p:nvSpPr>
            <p:spPr>
              <a:xfrm>
                <a:off x="425853" y="689393"/>
                <a:ext cx="3739746" cy="606007"/>
              </a:xfrm>
              <a:prstGeom prst="round2SameRect">
                <a:avLst>
                  <a:gd name="adj1" fmla="val 50000"/>
                  <a:gd name="adj2" fmla="val 0"/>
                </a:avLst>
              </a:prstGeom>
              <a:solidFill>
                <a:srgbClr val="969696"/>
              </a:solidFill>
              <a:ln w="57150" cap="flat" cmpd="sng" algn="ctr">
                <a:solidFill>
                  <a:srgbClr val="60606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Body)"/>
                    <a:ea typeface="+mn-ea"/>
                    <a:cs typeface="Calibri (Body)"/>
                  </a:rPr>
                  <a:t>First injection of 48 bunches with 25 ns spacing</a:t>
                </a:r>
              </a:p>
            </p:txBody>
          </p:sp>
          <p:sp>
            <p:nvSpPr>
              <p:cNvPr id="20" name="Round Same Side Corner Rectangle 19">
                <a:extLst>
                  <a:ext uri="{FF2B5EF4-FFF2-40B4-BE49-F238E27FC236}">
                    <a16:creationId xmlns:a16="http://schemas.microsoft.com/office/drawing/2014/main" id="{0047ACDE-7AFE-B042-938E-5ED1137DC7E6}"/>
                  </a:ext>
                </a:extLst>
              </p:cNvPr>
              <p:cNvSpPr/>
              <p:nvPr/>
            </p:nvSpPr>
            <p:spPr>
              <a:xfrm rot="10800000">
                <a:off x="425854" y="1295400"/>
                <a:ext cx="3739746" cy="4610100"/>
              </a:xfrm>
              <a:prstGeom prst="round2SameRect">
                <a:avLst>
                  <a:gd name="adj1" fmla="val 6479"/>
                  <a:gd name="adj2" fmla="val 0"/>
                </a:avLst>
              </a:prstGeom>
              <a:noFill/>
              <a:ln w="57150" cap="flat" cmpd="sng" algn="ctr">
                <a:solidFill>
                  <a:srgbClr val="808080">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pic>
          <p:nvPicPr>
            <p:cNvPr id="21" name="Picture 20" descr="untitled.png">
              <a:extLst>
                <a:ext uri="{FF2B5EF4-FFF2-40B4-BE49-F238E27FC236}">
                  <a16:creationId xmlns:a16="http://schemas.microsoft.com/office/drawing/2014/main" id="{E86F55C9-CDE0-F04E-8D2F-B75CBDA4E181}"/>
                </a:ext>
              </a:extLst>
            </p:cNvPr>
            <p:cNvPicPr>
              <a:picLocks noChangeAspect="1"/>
            </p:cNvPicPr>
            <p:nvPr/>
          </p:nvPicPr>
          <p:blipFill>
            <a:blip r:embed="rId4"/>
            <a:stretch>
              <a:fillRect/>
            </a:stretch>
          </p:blipFill>
          <p:spPr>
            <a:xfrm>
              <a:off x="6220963" y="3493057"/>
              <a:ext cx="3413326" cy="2559994"/>
            </a:xfrm>
            <a:prstGeom prst="rect">
              <a:avLst/>
            </a:prstGeom>
          </p:spPr>
        </p:pic>
        <p:sp>
          <p:nvSpPr>
            <p:cNvPr id="22" name="TextBox 21">
              <a:extLst>
                <a:ext uri="{FF2B5EF4-FFF2-40B4-BE49-F238E27FC236}">
                  <a16:creationId xmlns:a16="http://schemas.microsoft.com/office/drawing/2014/main" id="{A1D92D06-F0A5-794C-8993-30EA742F9494}"/>
                </a:ext>
              </a:extLst>
            </p:cNvPr>
            <p:cNvSpPr txBox="1"/>
            <p:nvPr/>
          </p:nvSpPr>
          <p:spPr>
            <a:xfrm>
              <a:off x="7355293" y="3463266"/>
              <a:ext cx="1584388" cy="307777"/>
            </a:xfrm>
            <a:prstGeom prst="rect">
              <a:avLst/>
            </a:prstGeom>
            <a:noFill/>
          </p:spPr>
          <p:txBody>
            <a:bodyPr wrap="square" rtlCol="0">
              <a:spAutoFit/>
            </a:bodyPr>
            <a:lstStyle/>
            <a:p>
              <a:pPr defTabSz="457200"/>
              <a:r>
                <a:rPr lang="en-US" sz="1400" b="1" dirty="0">
                  <a:solidFill>
                    <a:srgbClr val="FF0000"/>
                  </a:solidFill>
                  <a:latin typeface="Arial"/>
                </a:rPr>
                <a:t>Simulation</a:t>
              </a:r>
            </a:p>
          </p:txBody>
        </p:sp>
      </p:grpSp>
    </p:spTree>
    <p:extLst>
      <p:ext uri="{BB962C8B-B14F-4D97-AF65-F5344CB8AC3E}">
        <p14:creationId xmlns:p14="http://schemas.microsoft.com/office/powerpoint/2010/main" val="131668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A few machine development sessions took place with </a:t>
            </a:r>
            <a:r>
              <a:rPr lang="en-US" b="1" dirty="0"/>
              <a:t>25 ns beams </a:t>
            </a:r>
            <a:r>
              <a:rPr lang="en-US" dirty="0"/>
              <a:t>(2011) during which a measurable surface conditioning was observed</a:t>
            </a:r>
          </a:p>
          <a:p>
            <a:pPr lvl="1"/>
            <a:r>
              <a:rPr lang="en-US" dirty="0"/>
              <a:t>The evolution of the average SEY in the arcs was reconstructed using heat load data and </a:t>
            </a:r>
            <a:r>
              <a:rPr lang="en-US" dirty="0" err="1"/>
              <a:t>PyECLOUD</a:t>
            </a:r>
            <a:r>
              <a:rPr lang="en-US" dirty="0"/>
              <a:t> simulations</a:t>
            </a:r>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69</a:t>
            </a:fld>
            <a:endParaRPr lang="en-US"/>
          </a:p>
        </p:txBody>
      </p:sp>
      <p:pic>
        <p:nvPicPr>
          <p:cNvPr id="14" name="Picture 13">
            <a:extLst>
              <a:ext uri="{FF2B5EF4-FFF2-40B4-BE49-F238E27FC236}">
                <a16:creationId xmlns:a16="http://schemas.microsoft.com/office/drawing/2014/main" id="{0EAE0C9F-672C-9643-B12E-595C600E22FF}"/>
              </a:ext>
            </a:extLst>
          </p:cNvPr>
          <p:cNvPicPr>
            <a:picLocks noChangeAspect="1"/>
          </p:cNvPicPr>
          <p:nvPr/>
        </p:nvPicPr>
        <p:blipFill rotWithShape="1">
          <a:blip r:embed="rId3"/>
          <a:srcRect l="12380" t="20168" r="15635" b="25611"/>
          <a:stretch/>
        </p:blipFill>
        <p:spPr>
          <a:xfrm>
            <a:off x="4279375" y="2355534"/>
            <a:ext cx="7290840" cy="4117883"/>
          </a:xfrm>
          <a:prstGeom prst="rect">
            <a:avLst/>
          </a:prstGeom>
        </p:spPr>
      </p:pic>
      <p:sp>
        <p:nvSpPr>
          <p:cNvPr id="7" name="Rectangle 6">
            <a:extLst>
              <a:ext uri="{FF2B5EF4-FFF2-40B4-BE49-F238E27FC236}">
                <a16:creationId xmlns:a16="http://schemas.microsoft.com/office/drawing/2014/main" id="{A080C837-9A43-364E-8135-6DCE857363BB}"/>
              </a:ext>
            </a:extLst>
          </p:cNvPr>
          <p:cNvSpPr/>
          <p:nvPr/>
        </p:nvSpPr>
        <p:spPr>
          <a:xfrm>
            <a:off x="4087900" y="4249271"/>
            <a:ext cx="7826188" cy="22241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4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FFDD-D10B-85E4-CD52-69FD1A3D136A}"/>
              </a:ext>
            </a:extLst>
          </p:cNvPr>
          <p:cNvSpPr>
            <a:spLocks noGrp="1"/>
          </p:cNvSpPr>
          <p:nvPr>
            <p:ph type="title"/>
          </p:nvPr>
        </p:nvSpPr>
        <p:spPr/>
        <p:txBody>
          <a:bodyPr/>
          <a:lstStyle/>
          <a:p>
            <a:r>
              <a:rPr lang="en-US" dirty="0"/>
              <a:t>Electron cloud build-up</a:t>
            </a:r>
          </a:p>
        </p:txBody>
      </p:sp>
      <p:sp>
        <p:nvSpPr>
          <p:cNvPr id="3" name="Content Placeholder 2">
            <a:extLst>
              <a:ext uri="{FF2B5EF4-FFF2-40B4-BE49-F238E27FC236}">
                <a16:creationId xmlns:a16="http://schemas.microsoft.com/office/drawing/2014/main" id="{7FF7175C-5A5E-7B51-5D6D-F912533F0E09}"/>
              </a:ext>
            </a:extLst>
          </p:cNvPr>
          <p:cNvSpPr>
            <a:spLocks noGrp="1"/>
          </p:cNvSpPr>
          <p:nvPr>
            <p:ph idx="1"/>
          </p:nvPr>
        </p:nvSpPr>
        <p:spPr/>
        <p:txBody>
          <a:bodyPr/>
          <a:lstStyle/>
          <a:p>
            <a:r>
              <a:rPr lang="en-US" dirty="0"/>
              <a:t>Exponential growth</a:t>
            </a:r>
          </a:p>
        </p:txBody>
      </p:sp>
      <p:sp>
        <p:nvSpPr>
          <p:cNvPr id="4" name="Date Placeholder 3">
            <a:extLst>
              <a:ext uri="{FF2B5EF4-FFF2-40B4-BE49-F238E27FC236}">
                <a16:creationId xmlns:a16="http://schemas.microsoft.com/office/drawing/2014/main" id="{6E25CDA5-F692-7EBE-8275-A5B49005D18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A27D13A9-F3B7-1BAD-8B8F-A86948A27DD9}"/>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1ED4DC7-2E4F-AC95-ED99-AFB4EE74A1F7}"/>
              </a:ext>
            </a:extLst>
          </p:cNvPr>
          <p:cNvSpPr>
            <a:spLocks noGrp="1"/>
          </p:cNvSpPr>
          <p:nvPr>
            <p:ph type="sldNum" sz="quarter" idx="12"/>
          </p:nvPr>
        </p:nvSpPr>
        <p:spPr/>
        <p:txBody>
          <a:bodyPr/>
          <a:lstStyle/>
          <a:p>
            <a:fld id="{43DF83E8-ABC0-E64E-832A-EEAEB9D1F06F}" type="slidenum">
              <a:rPr lang="en-US" smtClean="0"/>
              <a:t>7</a:t>
            </a:fld>
            <a:endParaRPr lang="en-US"/>
          </a:p>
        </p:txBody>
      </p:sp>
      <p:grpSp>
        <p:nvGrpSpPr>
          <p:cNvPr id="24" name="Group 23">
            <a:extLst>
              <a:ext uri="{FF2B5EF4-FFF2-40B4-BE49-F238E27FC236}">
                <a16:creationId xmlns:a16="http://schemas.microsoft.com/office/drawing/2014/main" id="{52322408-28D4-E9B8-56EC-B0C4AE43C82D}"/>
              </a:ext>
            </a:extLst>
          </p:cNvPr>
          <p:cNvGrpSpPr/>
          <p:nvPr/>
        </p:nvGrpSpPr>
        <p:grpSpPr>
          <a:xfrm>
            <a:off x="2063645" y="2270414"/>
            <a:ext cx="7772400" cy="4048063"/>
            <a:chOff x="1733550" y="1574819"/>
            <a:chExt cx="7772400" cy="4048063"/>
          </a:xfrm>
        </p:grpSpPr>
        <p:grpSp>
          <p:nvGrpSpPr>
            <p:cNvPr id="22" name="Group 21">
              <a:extLst>
                <a:ext uri="{FF2B5EF4-FFF2-40B4-BE49-F238E27FC236}">
                  <a16:creationId xmlns:a16="http://schemas.microsoft.com/office/drawing/2014/main" id="{F942EDA1-4763-E0E7-9B46-389E5C06AD28}"/>
                </a:ext>
              </a:extLst>
            </p:cNvPr>
            <p:cNvGrpSpPr/>
            <p:nvPr/>
          </p:nvGrpSpPr>
          <p:grpSpPr>
            <a:xfrm>
              <a:off x="1733550" y="1574819"/>
              <a:ext cx="7772400" cy="4048063"/>
              <a:chOff x="1733550" y="1574819"/>
              <a:chExt cx="7772400" cy="4048063"/>
            </a:xfrm>
          </p:grpSpPr>
          <p:pic>
            <p:nvPicPr>
              <p:cNvPr id="19" name="Picture 18" descr="Chart, line chart&#10;&#10;Description automatically generated">
                <a:extLst>
                  <a:ext uri="{FF2B5EF4-FFF2-40B4-BE49-F238E27FC236}">
                    <a16:creationId xmlns:a16="http://schemas.microsoft.com/office/drawing/2014/main" id="{EB98382A-2FA8-149E-F030-3004046A5609}"/>
                  </a:ext>
                </a:extLst>
              </p:cNvPr>
              <p:cNvPicPr>
                <a:picLocks noChangeAspect="1"/>
              </p:cNvPicPr>
              <p:nvPr/>
            </p:nvPicPr>
            <p:blipFill rotWithShape="1">
              <a:blip r:embed="rId3"/>
              <a:srcRect t="19348"/>
              <a:stretch/>
            </p:blipFill>
            <p:spPr>
              <a:xfrm>
                <a:off x="1733550" y="1589809"/>
                <a:ext cx="7772400" cy="4033073"/>
              </a:xfrm>
              <a:prstGeom prst="rect">
                <a:avLst/>
              </a:prstGeom>
            </p:spPr>
          </p:pic>
          <p:cxnSp>
            <p:nvCxnSpPr>
              <p:cNvPr id="21" name="Straight Connector 20">
                <a:extLst>
                  <a:ext uri="{FF2B5EF4-FFF2-40B4-BE49-F238E27FC236}">
                    <a16:creationId xmlns:a16="http://schemas.microsoft.com/office/drawing/2014/main" id="{A9B48F65-4304-CC03-B1BA-A18A78D705C7}"/>
                  </a:ext>
                </a:extLst>
              </p:cNvPr>
              <p:cNvCxnSpPr/>
              <p:nvPr/>
            </p:nvCxnSpPr>
            <p:spPr>
              <a:xfrm>
                <a:off x="2908092" y="1574819"/>
                <a:ext cx="637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2B87E51D-3165-1136-28B1-A52DC0451FCE}"/>
                </a:ext>
              </a:extLst>
            </p:cNvPr>
            <p:cNvSpPr/>
            <p:nvPr/>
          </p:nvSpPr>
          <p:spPr>
            <a:xfrm>
              <a:off x="7060367" y="4250120"/>
              <a:ext cx="1550233" cy="394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8781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1</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A few machine development sessions took place with </a:t>
            </a:r>
            <a:r>
              <a:rPr lang="en-US" b="1" dirty="0"/>
              <a:t>25 ns beams </a:t>
            </a:r>
            <a:r>
              <a:rPr lang="en-US" dirty="0"/>
              <a:t>(2011) during which a measurable surface conditioning was observed</a:t>
            </a:r>
          </a:p>
          <a:p>
            <a:pPr lvl="1"/>
            <a:r>
              <a:rPr lang="en-US" dirty="0"/>
              <a:t>The evolution of the average SEY in the arcs was reconstructed using heat load data and </a:t>
            </a:r>
            <a:r>
              <a:rPr lang="en-US" dirty="0" err="1"/>
              <a:t>PyECLOUD</a:t>
            </a:r>
            <a:r>
              <a:rPr lang="en-US" dirty="0"/>
              <a:t> simulations</a:t>
            </a:r>
          </a:p>
          <a:p>
            <a:r>
              <a:rPr lang="en-US" dirty="0"/>
              <a:t>Tests with 25 ns beams in the course of 2011 already provided enough ‘conditioning margin’ in the arcs to run stably </a:t>
            </a:r>
            <a:r>
              <a:rPr lang="en-US" b="1" dirty="0"/>
              <a:t>50 ns beams for physics throughout 2011 and 2012</a:t>
            </a:r>
            <a:r>
              <a:rPr lang="en-US" dirty="0"/>
              <a:t>, even increasing the bunch intensity to 1.7e11 p/b, without ever requiring additional dedicated scrubbing runs</a:t>
            </a:r>
          </a:p>
          <a:p>
            <a:r>
              <a:rPr lang="en-US" dirty="0"/>
              <a:t>At the end of 2012 there was also another </a:t>
            </a:r>
            <a:r>
              <a:rPr lang="en-US" b="1" dirty="0"/>
              <a:t>dedicated scrubbing run with 25 ns beam</a:t>
            </a:r>
            <a:r>
              <a:rPr lang="en-US" dirty="0"/>
              <a:t> to allow for a pilot run with 25 ns beams (3 fills with up to 800 bunches per beam) just before the long shutdown 1 (LS1 )</a:t>
            </a:r>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70</a:t>
            </a:fld>
            <a:endParaRPr lang="en-US"/>
          </a:p>
        </p:txBody>
      </p:sp>
    </p:spTree>
    <p:extLst>
      <p:ext uri="{BB962C8B-B14F-4D97-AF65-F5344CB8AC3E}">
        <p14:creationId xmlns:p14="http://schemas.microsoft.com/office/powerpoint/2010/main" val="98937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 </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71</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bg1">
                    <a:lumMod val="85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1</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3.5 - 4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a:t>
            </a:r>
            <a:r>
              <a:rPr lang="en-US" sz="1600" b="1" dirty="0">
                <a:solidFill>
                  <a:schemeClr val="bg1">
                    <a:lumMod val="85000"/>
                  </a:schemeClr>
                </a:solidFill>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2</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6.5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1:</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warmed up and vented</a:t>
            </a:r>
          </a:p>
        </p:txBody>
      </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8647272" y="1254937"/>
            <a:ext cx="0" cy="9625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8209409" y="955931"/>
            <a:ext cx="848465" cy="338554"/>
          </a:xfrm>
          <a:prstGeom prst="rect">
            <a:avLst/>
          </a:prstGeom>
          <a:noFill/>
        </p:spPr>
        <p:txBody>
          <a:bodyPr wrap="square" rtlCol="0">
            <a:spAutoFit/>
          </a:bodyPr>
          <a:lstStyle/>
          <a:p>
            <a:pPr algn="ctr"/>
            <a:r>
              <a:rPr lang="en-US" sz="1600" dirty="0">
                <a:solidFill>
                  <a:schemeClr val="bg1">
                    <a:lumMod val="85000"/>
                  </a:schemeClr>
                </a:solidFill>
                <a:latin typeface="Arial" panose="020B0604020202020204" pitchFamily="34" charset="0"/>
                <a:cs typeface="Arial" panose="020B0604020202020204" pitchFamily="34" charset="0"/>
              </a:rPr>
              <a:t>Today</a:t>
            </a:r>
          </a:p>
        </p:txBody>
      </p:sp>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3</a:t>
            </a:r>
            <a:r>
              <a:rPr lang="en-US" sz="1600" dirty="0">
                <a:solidFill>
                  <a:schemeClr val="bg1">
                    <a:lumMod val="85000"/>
                  </a:schemeClr>
                </a:solidFill>
                <a:latin typeface="Arial" panose="020B0604020202020204" pitchFamily="34" charset="0"/>
                <a:cs typeface="Arial" panose="020B0604020202020204" pitchFamily="34" charset="0"/>
              </a:rPr>
              <a:t> -  forecast:</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6.8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2:</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LHC injectors were upgraded to produce beams twice as intense and as bright</a:t>
            </a:r>
          </a:p>
        </p:txBody>
      </p:sp>
    </p:spTree>
    <p:extLst>
      <p:ext uri="{BB962C8B-B14F-4D97-AF65-F5344CB8AC3E}">
        <p14:creationId xmlns:p14="http://schemas.microsoft.com/office/powerpoint/2010/main" val="2983334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a:t>
            </a:r>
            <a:r>
              <a:rPr lang="en-US" b="1" dirty="0"/>
              <a:t>conditioning state achieved until end 2012 was </a:t>
            </a:r>
            <a:br>
              <a:rPr lang="en-US" b="1" dirty="0"/>
            </a:br>
            <a:r>
              <a:rPr lang="en-US" b="1" dirty="0"/>
              <a:t>undone</a:t>
            </a:r>
            <a:r>
              <a:rPr lang="en-US" dirty="0"/>
              <a:t> when LHC was basically fully vented during </a:t>
            </a:r>
            <a:br>
              <a:rPr lang="en-US" dirty="0"/>
            </a:br>
            <a:r>
              <a:rPr lang="en-US" dirty="0"/>
              <a:t>Long Shutdown 1 (LS1) </a:t>
            </a:r>
          </a:p>
          <a:p>
            <a:r>
              <a:rPr lang="en-US" dirty="0"/>
              <a:t>In 2015 the beams exhibited at the beginning strong </a:t>
            </a:r>
            <a:br>
              <a:rPr lang="en-US" dirty="0"/>
            </a:br>
            <a:r>
              <a:rPr lang="en-US" dirty="0"/>
              <a:t>e-cloud instabilities causing severe losses even with </a:t>
            </a:r>
            <a:br>
              <a:rPr lang="en-US" dirty="0"/>
            </a:br>
            <a:r>
              <a:rPr lang="en-US" dirty="0"/>
              <a:t>short bunch trains injected</a:t>
            </a:r>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72</a:t>
            </a:fld>
            <a:endParaRPr lang="en-US"/>
          </a:p>
        </p:txBody>
      </p:sp>
      <p:pic>
        <p:nvPicPr>
          <p:cNvPr id="7" name="Picture 6">
            <a:extLst>
              <a:ext uri="{FF2B5EF4-FFF2-40B4-BE49-F238E27FC236}">
                <a16:creationId xmlns:a16="http://schemas.microsoft.com/office/drawing/2014/main" id="{04C4809A-CE92-C84B-9D04-06AF2E385E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1726" y="1309334"/>
            <a:ext cx="3809274" cy="5047016"/>
          </a:xfrm>
          <a:prstGeom prst="rect">
            <a:avLst/>
          </a:prstGeom>
        </p:spPr>
      </p:pic>
    </p:spTree>
    <p:extLst>
      <p:ext uri="{BB962C8B-B14F-4D97-AF65-F5344CB8AC3E}">
        <p14:creationId xmlns:p14="http://schemas.microsoft.com/office/powerpoint/2010/main" val="2195384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a:t>
            </a:r>
            <a:r>
              <a:rPr lang="en-US" b="1" dirty="0"/>
              <a:t>conditioning state achieved until end 2012 was </a:t>
            </a:r>
            <a:br>
              <a:rPr lang="en-US" b="1" dirty="0"/>
            </a:br>
            <a:r>
              <a:rPr lang="en-US" b="1" dirty="0"/>
              <a:t>undone</a:t>
            </a:r>
            <a:r>
              <a:rPr lang="en-US" dirty="0"/>
              <a:t> when LHC was basically fully vented during </a:t>
            </a:r>
            <a:br>
              <a:rPr lang="en-US" dirty="0"/>
            </a:br>
            <a:r>
              <a:rPr lang="en-US" dirty="0"/>
              <a:t>Long Shutdown 1 (LS1) </a:t>
            </a:r>
          </a:p>
          <a:p>
            <a:r>
              <a:rPr lang="en-US" dirty="0"/>
              <a:t>In 2015 the beams exhibited at the beginning strong </a:t>
            </a:r>
            <a:br>
              <a:rPr lang="en-US" dirty="0"/>
            </a:br>
            <a:r>
              <a:rPr lang="en-US" dirty="0"/>
              <a:t>e-cloud instabilities causing severe losses even with </a:t>
            </a:r>
            <a:br>
              <a:rPr lang="en-US" dirty="0"/>
            </a:br>
            <a:r>
              <a:rPr lang="en-US" dirty="0"/>
              <a:t>short bunch trains injected</a:t>
            </a:r>
          </a:p>
          <a:p>
            <a:r>
              <a:rPr lang="en-US" dirty="0"/>
              <a:t>Instabilities and slow losses due to e-</a:t>
            </a:r>
            <a:r>
              <a:rPr lang="en-US" dirty="0" err="1"/>
              <a:t>ecloud</a:t>
            </a:r>
            <a:r>
              <a:rPr lang="en-US" dirty="0"/>
              <a:t> could</a:t>
            </a:r>
            <a:br>
              <a:rPr lang="en-US" dirty="0"/>
            </a:br>
            <a:r>
              <a:rPr lang="en-US" dirty="0"/>
              <a:t>be only gradually improved over several days of</a:t>
            </a:r>
            <a:br>
              <a:rPr lang="en-US" dirty="0"/>
            </a:br>
            <a:r>
              <a:rPr lang="en-US" dirty="0"/>
              <a:t>dedicated scrubbing at 450 GeV</a:t>
            </a:r>
          </a:p>
          <a:p>
            <a:r>
              <a:rPr lang="en-US" dirty="0"/>
              <a:t>During this time, the length of the bunch trains and</a:t>
            </a:r>
            <a:br>
              <a:rPr lang="en-US" dirty="0"/>
            </a:br>
            <a:r>
              <a:rPr lang="en-US" dirty="0"/>
              <a:t>the total number of bunches was gradually increased</a:t>
            </a:r>
            <a:br>
              <a:rPr lang="en-US" dirty="0"/>
            </a:br>
            <a:r>
              <a:rPr lang="en-US" dirty="0"/>
              <a:t>in the machine and the lifetime kept improving</a:t>
            </a:r>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73</a:t>
            </a:fld>
            <a:endParaRPr lang="en-US"/>
          </a:p>
        </p:txBody>
      </p:sp>
      <p:grpSp>
        <p:nvGrpSpPr>
          <p:cNvPr id="10" name="Group 9">
            <a:extLst>
              <a:ext uri="{FF2B5EF4-FFF2-40B4-BE49-F238E27FC236}">
                <a16:creationId xmlns:a16="http://schemas.microsoft.com/office/drawing/2014/main" id="{4E74D068-4BCF-6F48-A368-860139EF71E5}"/>
              </a:ext>
            </a:extLst>
          </p:cNvPr>
          <p:cNvGrpSpPr/>
          <p:nvPr/>
        </p:nvGrpSpPr>
        <p:grpSpPr>
          <a:xfrm>
            <a:off x="8019310" y="1029317"/>
            <a:ext cx="3652225" cy="5327033"/>
            <a:chOff x="8019310" y="1029317"/>
            <a:chExt cx="3652225" cy="5327033"/>
          </a:xfrm>
        </p:grpSpPr>
        <p:pic>
          <p:nvPicPr>
            <p:cNvPr id="8" name="Picture 7" descr="Chart, line chart, histogram&#10;&#10;Description automatically generated">
              <a:extLst>
                <a:ext uri="{FF2B5EF4-FFF2-40B4-BE49-F238E27FC236}">
                  <a16:creationId xmlns:a16="http://schemas.microsoft.com/office/drawing/2014/main" id="{7A520E60-583F-1744-A1E7-171DB8814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310" y="1029317"/>
              <a:ext cx="3473956" cy="5108327"/>
            </a:xfrm>
            <a:prstGeom prst="rect">
              <a:avLst/>
            </a:prstGeom>
          </p:spPr>
        </p:pic>
        <p:sp>
          <p:nvSpPr>
            <p:cNvPr id="9" name="TextBox 8">
              <a:extLst>
                <a:ext uri="{FF2B5EF4-FFF2-40B4-BE49-F238E27FC236}">
                  <a16:creationId xmlns:a16="http://schemas.microsoft.com/office/drawing/2014/main" id="{7A50A2C9-F32A-BB40-B48B-C6AB270F1B4F}"/>
                </a:ext>
              </a:extLst>
            </p:cNvPr>
            <p:cNvSpPr txBox="1"/>
            <p:nvPr/>
          </p:nvSpPr>
          <p:spPr>
            <a:xfrm>
              <a:off x="8333975" y="6079351"/>
              <a:ext cx="3337560" cy="276999"/>
            </a:xfrm>
            <a:prstGeom prst="rect">
              <a:avLst/>
            </a:prstGeom>
            <a:noFill/>
          </p:spPr>
          <p:txBody>
            <a:bodyPr wrap="square" rtlCol="0">
              <a:spAutoFit/>
            </a:bodyPr>
            <a:lstStyle/>
            <a:p>
              <a:r>
                <a:rPr lang="en-US" sz="1200" dirty="0">
                  <a:solidFill>
                    <a:srgbClr val="0432FF"/>
                  </a:solidFill>
                  <a:latin typeface="Arial" panose="020B0604020202020204" pitchFamily="34" charset="0"/>
                  <a:cs typeface="Arial" panose="020B0604020202020204" pitchFamily="34" charset="0"/>
                </a:rPr>
                <a:t>Right after injection     </a:t>
              </a:r>
              <a:r>
                <a:rPr lang="en-US" sz="1200" dirty="0">
                  <a:solidFill>
                    <a:srgbClr val="FF0000"/>
                  </a:solidFill>
                  <a:latin typeface="Arial" panose="020B0604020202020204" pitchFamily="34" charset="0"/>
                  <a:cs typeface="Arial" panose="020B0604020202020204" pitchFamily="34" charset="0"/>
                </a:rPr>
                <a:t>10 min after injection</a:t>
              </a:r>
            </a:p>
          </p:txBody>
        </p:sp>
      </p:grpSp>
    </p:spTree>
    <p:extLst>
      <p:ext uri="{BB962C8B-B14F-4D97-AF65-F5344CB8AC3E}">
        <p14:creationId xmlns:p14="http://schemas.microsoft.com/office/powerpoint/2010/main" val="18704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Scrubbing 2015: It took 24 days of patient and gradual scrubbing to feel confident that LHC start physics production with 25 ns beams</a:t>
            </a:r>
          </a:p>
          <a:p>
            <a:r>
              <a:rPr lang="en-US" dirty="0"/>
              <a:t>An average SEY in the arcs could be reconstructed from heat load data </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74</a:t>
            </a:fld>
            <a:endParaRPr lang="en-US"/>
          </a:p>
        </p:txBody>
      </p:sp>
      <p:grpSp>
        <p:nvGrpSpPr>
          <p:cNvPr id="11" name="Group 10">
            <a:extLst>
              <a:ext uri="{FF2B5EF4-FFF2-40B4-BE49-F238E27FC236}">
                <a16:creationId xmlns:a16="http://schemas.microsoft.com/office/drawing/2014/main" id="{D5A8011E-5E73-AF41-8380-E7C91A827C13}"/>
              </a:ext>
            </a:extLst>
          </p:cNvPr>
          <p:cNvGrpSpPr>
            <a:grpSpLocks noChangeAspect="1"/>
          </p:cNvGrpSpPr>
          <p:nvPr/>
        </p:nvGrpSpPr>
        <p:grpSpPr>
          <a:xfrm>
            <a:off x="2085973" y="2674709"/>
            <a:ext cx="7793342" cy="3762323"/>
            <a:chOff x="595852" y="1050966"/>
            <a:chExt cx="8171267" cy="3944770"/>
          </a:xfrm>
        </p:grpSpPr>
        <p:pic>
          <p:nvPicPr>
            <p:cNvPr id="12" name="Picture 11">
              <a:extLst>
                <a:ext uri="{FF2B5EF4-FFF2-40B4-BE49-F238E27FC236}">
                  <a16:creationId xmlns:a16="http://schemas.microsoft.com/office/drawing/2014/main" id="{D7F4C0E8-C0B0-0640-AAE4-AAF081203D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458" y="1154340"/>
              <a:ext cx="7957365" cy="1668399"/>
            </a:xfrm>
            <a:prstGeom prst="rect">
              <a:avLst/>
            </a:prstGeom>
          </p:spPr>
        </p:pic>
        <p:pic>
          <p:nvPicPr>
            <p:cNvPr id="13" name="Picture 12">
              <a:extLst>
                <a:ext uri="{FF2B5EF4-FFF2-40B4-BE49-F238E27FC236}">
                  <a16:creationId xmlns:a16="http://schemas.microsoft.com/office/drawing/2014/main" id="{FBCB9895-8D45-204F-B56E-F6F4560EECC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5852" y="2822739"/>
              <a:ext cx="8171267" cy="2172997"/>
            </a:xfrm>
            <a:prstGeom prst="rect">
              <a:avLst/>
            </a:prstGeom>
          </p:spPr>
        </p:pic>
        <p:sp>
          <p:nvSpPr>
            <p:cNvPr id="14" name="Rectangle 13">
              <a:extLst>
                <a:ext uri="{FF2B5EF4-FFF2-40B4-BE49-F238E27FC236}">
                  <a16:creationId xmlns:a16="http://schemas.microsoft.com/office/drawing/2014/main" id="{DFAE7CF0-D678-FC40-AC4C-A2ED3A0B85AB}"/>
                </a:ext>
              </a:extLst>
            </p:cNvPr>
            <p:cNvSpPr/>
            <p:nvPr/>
          </p:nvSpPr>
          <p:spPr>
            <a:xfrm>
              <a:off x="3782291" y="1050966"/>
              <a:ext cx="1490352" cy="270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1F88D6F-4167-0642-BE43-B1A729636EDF}"/>
                </a:ext>
              </a:extLst>
            </p:cNvPr>
            <p:cNvSpPr/>
            <p:nvPr/>
          </p:nvSpPr>
          <p:spPr>
            <a:xfrm>
              <a:off x="1219199" y="2822740"/>
              <a:ext cx="7445229" cy="163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F6BEBC1A-BE7A-7C4B-A961-169D09AC97D9}"/>
              </a:ext>
            </a:extLst>
          </p:cNvPr>
          <p:cNvSpPr/>
          <p:nvPr/>
        </p:nvSpPr>
        <p:spPr>
          <a:xfrm>
            <a:off x="2003615" y="4463129"/>
            <a:ext cx="7826188" cy="19707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F758BB3-4382-F44F-9727-62D2E3C8C90E}"/>
              </a:ext>
            </a:extLst>
          </p:cNvPr>
          <p:cNvGrpSpPr>
            <a:grpSpLocks noChangeAspect="1"/>
          </p:cNvGrpSpPr>
          <p:nvPr/>
        </p:nvGrpSpPr>
        <p:grpSpPr>
          <a:xfrm>
            <a:off x="2089858" y="2674784"/>
            <a:ext cx="7793342" cy="2148679"/>
            <a:chOff x="595852" y="1050966"/>
            <a:chExt cx="8171267" cy="2252881"/>
          </a:xfrm>
        </p:grpSpPr>
        <p:sp>
          <p:nvSpPr>
            <p:cNvPr id="25" name="Rectangle 24">
              <a:extLst>
                <a:ext uri="{FF2B5EF4-FFF2-40B4-BE49-F238E27FC236}">
                  <a16:creationId xmlns:a16="http://schemas.microsoft.com/office/drawing/2014/main" id="{441AD319-BDD4-5241-99BB-695B8DB6F9E2}"/>
                </a:ext>
              </a:extLst>
            </p:cNvPr>
            <p:cNvSpPr/>
            <p:nvPr/>
          </p:nvSpPr>
          <p:spPr>
            <a:xfrm>
              <a:off x="3782291" y="1050966"/>
              <a:ext cx="1490352" cy="270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BC0C50F-1581-494A-B468-38A89182F705}"/>
                </a:ext>
              </a:extLst>
            </p:cNvPr>
            <p:cNvSpPr/>
            <p:nvPr/>
          </p:nvSpPr>
          <p:spPr>
            <a:xfrm>
              <a:off x="1219199" y="2822740"/>
              <a:ext cx="7445229" cy="163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2728C402-C73F-EA41-A8DD-ADB1CA6F1136}"/>
                </a:ext>
              </a:extLst>
            </p:cNvPr>
            <p:cNvPicPr>
              <a:picLocks noChangeAspect="1"/>
            </p:cNvPicPr>
            <p:nvPr/>
          </p:nvPicPr>
          <p:blipFill rotWithShape="1">
            <a:blip r:embed="rId4">
              <a:clrChange>
                <a:clrFrom>
                  <a:srgbClr val="FFFFFF"/>
                </a:clrFrom>
                <a:clrTo>
                  <a:srgbClr val="FFFFFF">
                    <a:alpha val="0"/>
                  </a:srgbClr>
                </a:clrTo>
              </a:clrChange>
            </a:blip>
            <a:srcRect t="75301"/>
            <a:stretch/>
          </p:blipFill>
          <p:spPr>
            <a:xfrm>
              <a:off x="595852" y="2767146"/>
              <a:ext cx="8171267" cy="536701"/>
            </a:xfrm>
            <a:prstGeom prst="rect">
              <a:avLst/>
            </a:prstGeom>
          </p:spPr>
        </p:pic>
      </p:grpSp>
      <p:grpSp>
        <p:nvGrpSpPr>
          <p:cNvPr id="27" name="Group 34">
            <a:extLst>
              <a:ext uri="{FF2B5EF4-FFF2-40B4-BE49-F238E27FC236}">
                <a16:creationId xmlns:a16="http://schemas.microsoft.com/office/drawing/2014/main" id="{4EF5ECFC-7F6B-BE43-9B4B-954EE059EEF1}"/>
              </a:ext>
            </a:extLst>
          </p:cNvPr>
          <p:cNvGrpSpPr/>
          <p:nvPr/>
        </p:nvGrpSpPr>
        <p:grpSpPr>
          <a:xfrm>
            <a:off x="9719477" y="2709068"/>
            <a:ext cx="1090844" cy="555584"/>
            <a:chOff x="4624156" y="935400"/>
            <a:chExt cx="1090844" cy="555584"/>
          </a:xfrm>
          <a:solidFill>
            <a:schemeClr val="bg1"/>
          </a:solidFill>
        </p:grpSpPr>
        <p:sp>
          <p:nvSpPr>
            <p:cNvPr id="28" name="TextBox 27">
              <a:extLst>
                <a:ext uri="{FF2B5EF4-FFF2-40B4-BE49-F238E27FC236}">
                  <a16:creationId xmlns:a16="http://schemas.microsoft.com/office/drawing/2014/main" id="{553BBC3E-E34A-CC44-B268-2C0CEB0CEB27}"/>
                </a:ext>
              </a:extLst>
            </p:cNvPr>
            <p:cNvSpPr txBox="1"/>
            <p:nvPr/>
          </p:nvSpPr>
          <p:spPr>
            <a:xfrm>
              <a:off x="4624156" y="935400"/>
              <a:ext cx="1090844" cy="276999"/>
            </a:xfrm>
            <a:prstGeom prst="rect">
              <a:avLst/>
            </a:prstGeom>
            <a:grpFill/>
          </p:spPr>
          <p:txBody>
            <a:bodyPr wrap="square" rtlCol="0">
              <a:spAutoFit/>
            </a:bodyPr>
            <a:lstStyle/>
            <a:p>
              <a:r>
                <a:rPr lang="en-US" sz="1200" dirty="0">
                  <a:solidFill>
                    <a:srgbClr val="0000FF"/>
                  </a:solidFill>
                </a:rPr>
                <a:t>Beam 1</a:t>
              </a:r>
            </a:p>
          </p:txBody>
        </p:sp>
        <p:sp>
          <p:nvSpPr>
            <p:cNvPr id="29" name="TextBox 28">
              <a:extLst>
                <a:ext uri="{FF2B5EF4-FFF2-40B4-BE49-F238E27FC236}">
                  <a16:creationId xmlns:a16="http://schemas.microsoft.com/office/drawing/2014/main" id="{89D7023A-0316-B445-A9E1-64F7CB014892}"/>
                </a:ext>
              </a:extLst>
            </p:cNvPr>
            <p:cNvSpPr txBox="1"/>
            <p:nvPr/>
          </p:nvSpPr>
          <p:spPr>
            <a:xfrm>
              <a:off x="4624156" y="1213985"/>
              <a:ext cx="1056181" cy="276999"/>
            </a:xfrm>
            <a:prstGeom prst="rect">
              <a:avLst/>
            </a:prstGeom>
            <a:grpFill/>
          </p:spPr>
          <p:txBody>
            <a:bodyPr wrap="square" rtlCol="0">
              <a:spAutoFit/>
            </a:bodyPr>
            <a:lstStyle/>
            <a:p>
              <a:r>
                <a:rPr lang="en-US" sz="1200" dirty="0">
                  <a:solidFill>
                    <a:srgbClr val="FF0000"/>
                  </a:solidFill>
                </a:rPr>
                <a:t>Beam 2</a:t>
              </a:r>
            </a:p>
          </p:txBody>
        </p:sp>
        <p:cxnSp>
          <p:nvCxnSpPr>
            <p:cNvPr id="30" name="Straight Connector 29">
              <a:extLst>
                <a:ext uri="{FF2B5EF4-FFF2-40B4-BE49-F238E27FC236}">
                  <a16:creationId xmlns:a16="http://schemas.microsoft.com/office/drawing/2014/main" id="{A9FD1E1A-B0B5-8D41-B210-61CD99C0832E}"/>
                </a:ext>
              </a:extLst>
            </p:cNvPr>
            <p:cNvCxnSpPr/>
            <p:nvPr/>
          </p:nvCxnSpPr>
          <p:spPr>
            <a:xfrm>
              <a:off x="5319804" y="1082304"/>
              <a:ext cx="381000" cy="1588"/>
            </a:xfrm>
            <a:prstGeom prst="line">
              <a:avLst/>
            </a:prstGeom>
            <a:grpFill/>
            <a:ln w="2857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2BE13D5-AEE9-D546-8A4A-A915D6B772A4}"/>
                </a:ext>
              </a:extLst>
            </p:cNvPr>
            <p:cNvCxnSpPr/>
            <p:nvPr/>
          </p:nvCxnSpPr>
          <p:spPr>
            <a:xfrm>
              <a:off x="5322241" y="1366090"/>
              <a:ext cx="381000" cy="1588"/>
            </a:xfrm>
            <a:prstGeom prst="line">
              <a:avLst/>
            </a:prstGeom>
            <a:grpFill/>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id="{C8F1975F-DC1F-AC47-91BB-4F7A0920982A}"/>
              </a:ext>
            </a:extLst>
          </p:cNvPr>
          <p:cNvSpPr/>
          <p:nvPr/>
        </p:nvSpPr>
        <p:spPr>
          <a:xfrm>
            <a:off x="3359839" y="2656982"/>
            <a:ext cx="1573881" cy="292388"/>
          </a:xfrm>
          <a:prstGeom prst="rect">
            <a:avLst/>
          </a:prstGeom>
        </p:spPr>
        <p:txBody>
          <a:bodyPr wrap="none">
            <a:spAutoFit/>
          </a:bodyPr>
          <a:lstStyle/>
          <a:p>
            <a:r>
              <a:rPr lang="en-US" sz="1300" b="1" dirty="0">
                <a:latin typeface="Arial" panose="020B0604020202020204" pitchFamily="34" charset="0"/>
                <a:cs typeface="Arial" panose="020B0604020202020204" pitchFamily="34" charset="0"/>
              </a:rPr>
              <a:t>Scrubbing Run 1</a:t>
            </a:r>
            <a:endParaRPr lang="en-GB" sz="1300"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79F7FB5-989F-A842-905C-491FC67B8950}"/>
              </a:ext>
            </a:extLst>
          </p:cNvPr>
          <p:cNvSpPr/>
          <p:nvPr/>
        </p:nvSpPr>
        <p:spPr>
          <a:xfrm>
            <a:off x="5726811" y="2656982"/>
            <a:ext cx="4144835" cy="292388"/>
          </a:xfrm>
          <a:prstGeom prst="rect">
            <a:avLst/>
          </a:prstGeom>
        </p:spPr>
        <p:txBody>
          <a:bodyPr wrap="square">
            <a:spAutoFit/>
          </a:bodyPr>
          <a:lstStyle/>
          <a:p>
            <a:pPr algn="ctr"/>
            <a:r>
              <a:rPr lang="en-US" sz="1300" b="1" dirty="0">
                <a:latin typeface="Arial" panose="020B0604020202020204" pitchFamily="34" charset="0"/>
                <a:cs typeface="Arial" panose="020B0604020202020204" pitchFamily="34" charset="0"/>
              </a:rPr>
              <a:t>Scrubbing Run 2</a:t>
            </a:r>
            <a:endParaRPr lang="en-GB"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Even after scrubbing and going into operation, the e-cloud kept affecting the beam dynamics </a:t>
            </a:r>
          </a:p>
          <a:p>
            <a:pPr marL="914400" lvl="1" indent="-457200">
              <a:buFont typeface="+mj-lt"/>
              <a:buAutoNum type="arabicPeriod"/>
            </a:pPr>
            <a:r>
              <a:rPr lang="en-US" dirty="0"/>
              <a:t>Machine settings: Need to run with high chromaticity </a:t>
            </a:r>
            <a:br>
              <a:rPr lang="en-US" dirty="0"/>
            </a:br>
            <a:r>
              <a:rPr lang="en-US" dirty="0"/>
              <a:t>(Q’ up to 20 units) &amp; large octupole currents for stability, </a:t>
            </a:r>
            <a:br>
              <a:rPr lang="en-US" dirty="0"/>
            </a:br>
            <a:r>
              <a:rPr lang="en-US" dirty="0"/>
              <a:t>adjust tunes to accommodate the large tune footprint</a:t>
            </a:r>
            <a:br>
              <a:rPr lang="en-US"/>
            </a:br>
            <a:r>
              <a:rPr lang="en-US"/>
              <a:t>and </a:t>
            </a:r>
            <a:r>
              <a:rPr lang="en-US" dirty="0"/>
              <a:t>preserve beam lifetime</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75</a:t>
            </a:fld>
            <a:endParaRPr lang="en-US"/>
          </a:p>
        </p:txBody>
      </p:sp>
      <p:grpSp>
        <p:nvGrpSpPr>
          <p:cNvPr id="23" name="Group 22">
            <a:extLst>
              <a:ext uri="{FF2B5EF4-FFF2-40B4-BE49-F238E27FC236}">
                <a16:creationId xmlns:a16="http://schemas.microsoft.com/office/drawing/2014/main" id="{317DDEA8-0D46-4E4A-A98F-271E9505A9CA}"/>
              </a:ext>
            </a:extLst>
          </p:cNvPr>
          <p:cNvGrpSpPr>
            <a:grpSpLocks noChangeAspect="1"/>
          </p:cNvGrpSpPr>
          <p:nvPr/>
        </p:nvGrpSpPr>
        <p:grpSpPr>
          <a:xfrm>
            <a:off x="7412797" y="2198022"/>
            <a:ext cx="4104289" cy="3953933"/>
            <a:chOff x="0" y="2808089"/>
            <a:chExt cx="3992929" cy="3846652"/>
          </a:xfrm>
        </p:grpSpPr>
        <p:pic>
          <p:nvPicPr>
            <p:cNvPr id="32" name="Picture 31">
              <a:extLst>
                <a:ext uri="{FF2B5EF4-FFF2-40B4-BE49-F238E27FC236}">
                  <a16:creationId xmlns:a16="http://schemas.microsoft.com/office/drawing/2014/main" id="{6D9D8808-8BCC-B844-8CA1-4B41B88EC74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3063046"/>
              <a:ext cx="3992929" cy="3591695"/>
            </a:xfrm>
            <a:prstGeom prst="rect">
              <a:avLst/>
            </a:prstGeom>
          </p:spPr>
        </p:pic>
        <p:cxnSp>
          <p:nvCxnSpPr>
            <p:cNvPr id="33" name="Straight Arrow Connector 32">
              <a:extLst>
                <a:ext uri="{FF2B5EF4-FFF2-40B4-BE49-F238E27FC236}">
                  <a16:creationId xmlns:a16="http://schemas.microsoft.com/office/drawing/2014/main" id="{8880BD88-AC38-FD43-8EBB-D38A2A8F01F5}"/>
                </a:ext>
              </a:extLst>
            </p:cNvPr>
            <p:cNvCxnSpPr>
              <a:cxnSpLocks/>
            </p:cNvCxnSpPr>
            <p:nvPr/>
          </p:nvCxnSpPr>
          <p:spPr>
            <a:xfrm flipH="1">
              <a:off x="1064871" y="5155819"/>
              <a:ext cx="289367" cy="439838"/>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BC472B0-162B-2C47-8067-3026772CAEEC}"/>
                </a:ext>
              </a:extLst>
            </p:cNvPr>
            <p:cNvSpPr txBox="1"/>
            <p:nvPr/>
          </p:nvSpPr>
          <p:spPr>
            <a:xfrm>
              <a:off x="650116" y="2808089"/>
              <a:ext cx="3007485" cy="26948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PyECLOUD-</a:t>
              </a:r>
              <a:r>
                <a:rPr lang="en-US" sz="1200" b="1" dirty="0" err="1">
                  <a:latin typeface="Arial" panose="020B0604020202020204" pitchFamily="34" charset="0"/>
                  <a:cs typeface="Arial" panose="020B0604020202020204" pitchFamily="34" charset="0"/>
                </a:rPr>
                <a:t>PyHEADTAIL</a:t>
              </a:r>
              <a:r>
                <a:rPr lang="en-US" sz="1200" b="1" dirty="0">
                  <a:latin typeface="Arial" panose="020B0604020202020204" pitchFamily="34" charset="0"/>
                  <a:cs typeface="Arial" panose="020B0604020202020204" pitchFamily="34" charset="0"/>
                </a:rPr>
                <a:t> simulation</a:t>
              </a:r>
            </a:p>
          </p:txBody>
        </p:sp>
      </p:grpSp>
    </p:spTree>
    <p:extLst>
      <p:ext uri="{BB962C8B-B14F-4D97-AF65-F5344CB8AC3E}">
        <p14:creationId xmlns:p14="http://schemas.microsoft.com/office/powerpoint/2010/main" val="4047188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Even after scrubbing and going into operation, the e-cloud kept affecting the beam dynamics </a:t>
            </a:r>
          </a:p>
          <a:p>
            <a:pPr marL="914400" lvl="1" indent="-457200">
              <a:buFont typeface="+mj-lt"/>
              <a:buAutoNum type="arabicPeriod" startAt="2"/>
            </a:pPr>
            <a:r>
              <a:rPr lang="en-US" dirty="0"/>
              <a:t>Instabilities during store due to build-up of central stripe for lower beam intensity</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76</a:t>
            </a:fld>
            <a:endParaRPr lang="en-US"/>
          </a:p>
        </p:txBody>
      </p:sp>
      <p:pic>
        <p:nvPicPr>
          <p:cNvPr id="11" name="Picture 10">
            <a:extLst>
              <a:ext uri="{FF2B5EF4-FFF2-40B4-BE49-F238E27FC236}">
                <a16:creationId xmlns:a16="http://schemas.microsoft.com/office/drawing/2014/main" id="{92E3A37D-7B02-AE44-A3EE-1BE209FD1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824" y="2876097"/>
            <a:ext cx="3930869" cy="2966092"/>
          </a:xfrm>
          <a:prstGeom prst="rect">
            <a:avLst/>
          </a:prstGeom>
        </p:spPr>
      </p:pic>
      <p:pic>
        <p:nvPicPr>
          <p:cNvPr id="12" name="Picture 11">
            <a:extLst>
              <a:ext uri="{FF2B5EF4-FFF2-40B4-BE49-F238E27FC236}">
                <a16:creationId xmlns:a16="http://schemas.microsoft.com/office/drawing/2014/main" id="{031AF8E4-AFF0-F54E-837E-C90127CFC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4395" y="2751580"/>
            <a:ext cx="3680870" cy="3279983"/>
          </a:xfrm>
          <a:prstGeom prst="rect">
            <a:avLst/>
          </a:prstGeom>
        </p:spPr>
      </p:pic>
      <p:sp>
        <p:nvSpPr>
          <p:cNvPr id="13" name="TextBox 12">
            <a:extLst>
              <a:ext uri="{FF2B5EF4-FFF2-40B4-BE49-F238E27FC236}">
                <a16:creationId xmlns:a16="http://schemas.microsoft.com/office/drawing/2014/main" id="{0892691C-47C7-954B-9B54-C2D16E3DF3F3}"/>
              </a:ext>
            </a:extLst>
          </p:cNvPr>
          <p:cNvSpPr txBox="1"/>
          <p:nvPr/>
        </p:nvSpPr>
        <p:spPr>
          <a:xfrm>
            <a:off x="2041790" y="2726057"/>
            <a:ext cx="2638095" cy="307777"/>
          </a:xfrm>
          <a:prstGeom prst="rect">
            <a:avLst/>
          </a:prstGeom>
          <a:noFill/>
        </p:spPr>
        <p:txBody>
          <a:bodyPr wrap="square" rtlCol="0">
            <a:spAutoFit/>
          </a:bodyPr>
          <a:lstStyle/>
          <a:p>
            <a:pPr algn="ctr"/>
            <a:r>
              <a:rPr lang="en-CH" sz="1400" b="1" dirty="0">
                <a:latin typeface="Arial" panose="020B0604020202020204" pitchFamily="34" charset="0"/>
                <a:cs typeface="Arial" panose="020B0604020202020204" pitchFamily="34" charset="0"/>
              </a:rPr>
              <a:t>Observations</a:t>
            </a:r>
          </a:p>
        </p:txBody>
      </p:sp>
      <p:sp>
        <p:nvSpPr>
          <p:cNvPr id="14" name="TextBox 13">
            <a:extLst>
              <a:ext uri="{FF2B5EF4-FFF2-40B4-BE49-F238E27FC236}">
                <a16:creationId xmlns:a16="http://schemas.microsoft.com/office/drawing/2014/main" id="{09CE019A-23CE-EC4D-80D5-F6F07EE0E755}"/>
              </a:ext>
            </a:extLst>
          </p:cNvPr>
          <p:cNvSpPr txBox="1"/>
          <p:nvPr/>
        </p:nvSpPr>
        <p:spPr>
          <a:xfrm>
            <a:off x="6876548" y="2726057"/>
            <a:ext cx="2732691" cy="307777"/>
          </a:xfrm>
          <a:prstGeom prst="rect">
            <a:avLst/>
          </a:prstGeom>
          <a:noFill/>
        </p:spPr>
        <p:txBody>
          <a:bodyPr wrap="square" rtlCol="0">
            <a:spAutoFit/>
          </a:bodyPr>
          <a:lstStyle/>
          <a:p>
            <a:pPr algn="ctr"/>
            <a:r>
              <a:rPr lang="en-CH" sz="1400" b="1" dirty="0">
                <a:latin typeface="Arial" panose="020B0604020202020204" pitchFamily="34" charset="0"/>
                <a:cs typeface="Arial" panose="020B0604020202020204" pitchFamily="34" charset="0"/>
              </a:rPr>
              <a:t>Simulations</a:t>
            </a:r>
          </a:p>
        </p:txBody>
      </p:sp>
    </p:spTree>
    <p:extLst>
      <p:ext uri="{BB962C8B-B14F-4D97-AF65-F5344CB8AC3E}">
        <p14:creationId xmlns:p14="http://schemas.microsoft.com/office/powerpoint/2010/main" val="3389242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Even after scrubbing and going into operation, the e-cloud kept affecting the beam dynamics </a:t>
            </a:r>
          </a:p>
          <a:p>
            <a:pPr marL="914400" lvl="1" indent="-457200">
              <a:buFont typeface="+mj-lt"/>
              <a:buAutoNum type="arabicPeriod" startAt="3"/>
            </a:pPr>
            <a:r>
              <a:rPr lang="en-US" dirty="0"/>
              <a:t>Slow beam losses during store mainly affecting bunches at the end of trains</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77</a:t>
            </a:fld>
            <a:endParaRPr lang="en-US"/>
          </a:p>
        </p:txBody>
      </p:sp>
      <p:pic>
        <p:nvPicPr>
          <p:cNvPr id="15" name="Picture 14">
            <a:extLst>
              <a:ext uri="{FF2B5EF4-FFF2-40B4-BE49-F238E27FC236}">
                <a16:creationId xmlns:a16="http://schemas.microsoft.com/office/drawing/2014/main" id="{A1F8498B-8695-9F47-B61A-ABEDDF9584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738" y="2677500"/>
            <a:ext cx="7174523" cy="3474455"/>
          </a:xfrm>
          <a:prstGeom prst="rect">
            <a:avLst/>
          </a:prstGeom>
        </p:spPr>
      </p:pic>
    </p:spTree>
    <p:extLst>
      <p:ext uri="{BB962C8B-B14F-4D97-AF65-F5344CB8AC3E}">
        <p14:creationId xmlns:p14="http://schemas.microsoft.com/office/powerpoint/2010/main" val="3019130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heat load in the arcs showed persisting e-cloud and also – surprisingly – reached different levels in different arcs</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78</a:t>
            </a:fld>
            <a:endParaRPr lang="en-US"/>
          </a:p>
        </p:txBody>
      </p:sp>
      <p:pic>
        <p:nvPicPr>
          <p:cNvPr id="8" name="Picture 7" descr="A picture containing text, writing implement&#10;&#10;Description automatically generated">
            <a:extLst>
              <a:ext uri="{FF2B5EF4-FFF2-40B4-BE49-F238E27FC236}">
                <a16:creationId xmlns:a16="http://schemas.microsoft.com/office/drawing/2014/main" id="{A2B3A756-2941-9748-BCB1-1FC4F9775A41}"/>
              </a:ext>
            </a:extLst>
          </p:cNvPr>
          <p:cNvPicPr>
            <a:picLocks noChangeAspect="1"/>
          </p:cNvPicPr>
          <p:nvPr/>
        </p:nvPicPr>
        <p:blipFill rotWithShape="1">
          <a:blip r:embed="rId3"/>
          <a:srcRect l="2311" t="8432" r="4490" b="31372"/>
          <a:stretch/>
        </p:blipFill>
        <p:spPr>
          <a:xfrm>
            <a:off x="1958788" y="2228103"/>
            <a:ext cx="7866529" cy="4128247"/>
          </a:xfrm>
          <a:prstGeom prst="rect">
            <a:avLst/>
          </a:prstGeom>
        </p:spPr>
      </p:pic>
      <p:sp>
        <p:nvSpPr>
          <p:cNvPr id="10" name="Rectangle 9">
            <a:extLst>
              <a:ext uri="{FF2B5EF4-FFF2-40B4-BE49-F238E27FC236}">
                <a16:creationId xmlns:a16="http://schemas.microsoft.com/office/drawing/2014/main" id="{AE317C5E-93BF-9D42-BB94-16B6A9742285}"/>
              </a:ext>
            </a:extLst>
          </p:cNvPr>
          <p:cNvSpPr/>
          <p:nvPr/>
        </p:nvSpPr>
        <p:spPr>
          <a:xfrm>
            <a:off x="4008565" y="2067373"/>
            <a:ext cx="4144835" cy="292388"/>
          </a:xfrm>
          <a:prstGeom prst="rect">
            <a:avLst/>
          </a:prstGeom>
        </p:spPr>
        <p:txBody>
          <a:bodyPr wrap="square">
            <a:spAutoFit/>
          </a:bodyPr>
          <a:lstStyle/>
          <a:p>
            <a:pPr algn="ctr"/>
            <a:r>
              <a:rPr lang="en-US" sz="1300" b="1" dirty="0">
                <a:latin typeface="Arial" panose="020B0604020202020204" pitchFamily="34" charset="0"/>
                <a:cs typeface="Arial" panose="020B0604020202020204" pitchFamily="34" charset="0"/>
              </a:rPr>
              <a:t>Scrubbing Run 2</a:t>
            </a:r>
            <a:endParaRPr lang="en-GB"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86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heat load in the arcs showed persisting e-cloud and also – surprisingly – reached different levels in different arcs</a:t>
            </a:r>
          </a:p>
          <a:p>
            <a:pPr lvl="1"/>
            <a:r>
              <a:rPr lang="en-US" dirty="0"/>
              <a:t>Additional heat load ranging by a factor 3 or more</a:t>
            </a:r>
            <a:br>
              <a:rPr lang="en-US" dirty="0"/>
            </a:br>
            <a:r>
              <a:rPr lang="en-US" dirty="0"/>
              <a:t>for typical 2015 physics fill</a:t>
            </a:r>
          </a:p>
          <a:p>
            <a:pPr lvl="1"/>
            <a:r>
              <a:rPr lang="en-US" dirty="0"/>
              <a:t>Clearly due to e-cloud as only measured with </a:t>
            </a:r>
            <a:br>
              <a:rPr lang="en-US" dirty="0"/>
            </a:br>
            <a:r>
              <a:rPr lang="en-US" dirty="0"/>
              <a:t>25 ns bunch spacing</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79</a:t>
            </a:fld>
            <a:endParaRPr lang="en-US"/>
          </a:p>
        </p:txBody>
      </p:sp>
      <p:pic>
        <p:nvPicPr>
          <p:cNvPr id="9" name="Picture 8" descr="Graphical user interface, chart&#10;&#10;Description automatically generated">
            <a:extLst>
              <a:ext uri="{FF2B5EF4-FFF2-40B4-BE49-F238E27FC236}">
                <a16:creationId xmlns:a16="http://schemas.microsoft.com/office/drawing/2014/main" id="{48CB81C4-88AD-914A-B873-479C68C97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059" y="2064903"/>
            <a:ext cx="4758341" cy="4291447"/>
          </a:xfrm>
          <a:prstGeom prst="rect">
            <a:avLst/>
          </a:prstGeom>
        </p:spPr>
      </p:pic>
    </p:spTree>
    <p:extLst>
      <p:ext uri="{BB962C8B-B14F-4D97-AF65-F5344CB8AC3E}">
        <p14:creationId xmlns:p14="http://schemas.microsoft.com/office/powerpoint/2010/main" val="331380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FFDD-D10B-85E4-CD52-69FD1A3D136A}"/>
              </a:ext>
            </a:extLst>
          </p:cNvPr>
          <p:cNvSpPr>
            <a:spLocks noGrp="1"/>
          </p:cNvSpPr>
          <p:nvPr>
            <p:ph type="title"/>
          </p:nvPr>
        </p:nvSpPr>
        <p:spPr/>
        <p:txBody>
          <a:bodyPr/>
          <a:lstStyle/>
          <a:p>
            <a:r>
              <a:rPr lang="en-US" dirty="0"/>
              <a:t>Electron cloud build-up</a:t>
            </a:r>
          </a:p>
        </p:txBody>
      </p:sp>
      <p:sp>
        <p:nvSpPr>
          <p:cNvPr id="3" name="Content Placeholder 2">
            <a:extLst>
              <a:ext uri="{FF2B5EF4-FFF2-40B4-BE49-F238E27FC236}">
                <a16:creationId xmlns:a16="http://schemas.microsoft.com/office/drawing/2014/main" id="{7FF7175C-5A5E-7B51-5D6D-F912533F0E09}"/>
              </a:ext>
            </a:extLst>
          </p:cNvPr>
          <p:cNvSpPr>
            <a:spLocks noGrp="1"/>
          </p:cNvSpPr>
          <p:nvPr>
            <p:ph idx="1"/>
          </p:nvPr>
        </p:nvSpPr>
        <p:spPr/>
        <p:txBody>
          <a:bodyPr/>
          <a:lstStyle/>
          <a:p>
            <a:r>
              <a:rPr lang="en-US" dirty="0"/>
              <a:t>As electron space charge increases, electrons emitted at the surface can get quickly repelled back if they do not have enough energy  </a:t>
            </a:r>
          </a:p>
          <a:p>
            <a:pPr lvl="1"/>
            <a:r>
              <a:rPr lang="en-US" dirty="0"/>
              <a:t>The range of energies allowing for electron survival</a:t>
            </a:r>
            <a:br>
              <a:rPr lang="en-US" dirty="0"/>
            </a:br>
            <a:r>
              <a:rPr lang="en-US" dirty="0"/>
              <a:t>gradually moves to a less populated area of the </a:t>
            </a:r>
            <a:br>
              <a:rPr lang="en-US" dirty="0"/>
            </a:br>
            <a:r>
              <a:rPr lang="en-US" dirty="0"/>
              <a:t>emission spectrum</a:t>
            </a:r>
          </a:p>
        </p:txBody>
      </p:sp>
      <p:sp>
        <p:nvSpPr>
          <p:cNvPr id="4" name="Date Placeholder 3">
            <a:extLst>
              <a:ext uri="{FF2B5EF4-FFF2-40B4-BE49-F238E27FC236}">
                <a16:creationId xmlns:a16="http://schemas.microsoft.com/office/drawing/2014/main" id="{6E25CDA5-F692-7EBE-8275-A5B49005D18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A27D13A9-F3B7-1BAD-8B8F-A86948A27DD9}"/>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1ED4DC7-2E4F-AC95-ED99-AFB4EE74A1F7}"/>
              </a:ext>
            </a:extLst>
          </p:cNvPr>
          <p:cNvSpPr>
            <a:spLocks noGrp="1"/>
          </p:cNvSpPr>
          <p:nvPr>
            <p:ph type="sldNum" sz="quarter" idx="12"/>
          </p:nvPr>
        </p:nvSpPr>
        <p:spPr/>
        <p:txBody>
          <a:bodyPr/>
          <a:lstStyle/>
          <a:p>
            <a:fld id="{43DF83E8-ABC0-E64E-832A-EEAEB9D1F06F}" type="slidenum">
              <a:rPr lang="en-US" smtClean="0"/>
              <a:t>8</a:t>
            </a:fld>
            <a:endParaRPr lang="en-US"/>
          </a:p>
        </p:txBody>
      </p:sp>
      <p:pic>
        <p:nvPicPr>
          <p:cNvPr id="9" name="Picture 8" descr="Diagram&#10;&#10;Description automatically generated">
            <a:extLst>
              <a:ext uri="{FF2B5EF4-FFF2-40B4-BE49-F238E27FC236}">
                <a16:creationId xmlns:a16="http://schemas.microsoft.com/office/drawing/2014/main" id="{4E0489D2-A078-D53A-194A-B95A7B60CD3B}"/>
              </a:ext>
            </a:extLst>
          </p:cNvPr>
          <p:cNvPicPr>
            <a:picLocks noChangeAspect="1"/>
          </p:cNvPicPr>
          <p:nvPr/>
        </p:nvPicPr>
        <p:blipFill>
          <a:blip r:embed="rId3"/>
          <a:stretch>
            <a:fillRect/>
          </a:stretch>
        </p:blipFill>
        <p:spPr>
          <a:xfrm>
            <a:off x="7350705" y="2341926"/>
            <a:ext cx="3902087" cy="2648862"/>
          </a:xfrm>
          <a:prstGeom prst="rect">
            <a:avLst/>
          </a:prstGeom>
        </p:spPr>
      </p:pic>
      <p:cxnSp>
        <p:nvCxnSpPr>
          <p:cNvPr id="12" name="Straight Arrow Connector 11">
            <a:extLst>
              <a:ext uri="{FF2B5EF4-FFF2-40B4-BE49-F238E27FC236}">
                <a16:creationId xmlns:a16="http://schemas.microsoft.com/office/drawing/2014/main" id="{8D3D6BCC-9C6B-D3DC-D93D-B17DBF6FD098}"/>
              </a:ext>
            </a:extLst>
          </p:cNvPr>
          <p:cNvCxnSpPr>
            <a:cxnSpLocks/>
          </p:cNvCxnSpPr>
          <p:nvPr/>
        </p:nvCxnSpPr>
        <p:spPr>
          <a:xfrm>
            <a:off x="7720285" y="5222444"/>
            <a:ext cx="3177564" cy="0"/>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6839DD-26F2-C6E0-2FAB-8BE2BC6417A1}"/>
              </a:ext>
            </a:extLst>
          </p:cNvPr>
          <p:cNvSpPr txBox="1"/>
          <p:nvPr/>
        </p:nvSpPr>
        <p:spPr>
          <a:xfrm>
            <a:off x="9131477" y="5170175"/>
            <a:ext cx="340542" cy="369332"/>
          </a:xfrm>
          <a:prstGeom prst="rect">
            <a:avLst/>
          </a:prstGeom>
          <a:noFill/>
        </p:spPr>
        <p:txBody>
          <a:bodyPr wrap="none" rtlCol="0">
            <a:spAutoFit/>
          </a:bodyPr>
          <a:lstStyle/>
          <a:p>
            <a:r>
              <a:rPr lang="en-US" dirty="0"/>
              <a:t>T</a:t>
            </a:r>
            <a:r>
              <a:rPr lang="en-US" baseline="-25000" dirty="0"/>
              <a:t>s</a:t>
            </a:r>
            <a:endParaRPr lang="en-US" dirty="0"/>
          </a:p>
        </p:txBody>
      </p:sp>
      <p:cxnSp>
        <p:nvCxnSpPr>
          <p:cNvPr id="15" name="Straight Arrow Connector 14">
            <a:extLst>
              <a:ext uri="{FF2B5EF4-FFF2-40B4-BE49-F238E27FC236}">
                <a16:creationId xmlns:a16="http://schemas.microsoft.com/office/drawing/2014/main" id="{8A69FDE5-38A7-FF2C-DACF-3AF6C1D2F847}"/>
              </a:ext>
            </a:extLst>
          </p:cNvPr>
          <p:cNvCxnSpPr>
            <a:cxnSpLocks/>
          </p:cNvCxnSpPr>
          <p:nvPr/>
        </p:nvCxnSpPr>
        <p:spPr>
          <a:xfrm flipV="1">
            <a:off x="7350705" y="2593298"/>
            <a:ext cx="0" cy="1081424"/>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E41C00-9D0C-B9A5-9385-E26E9A036354}"/>
              </a:ext>
            </a:extLst>
          </p:cNvPr>
          <p:cNvSpPr txBox="1"/>
          <p:nvPr/>
        </p:nvSpPr>
        <p:spPr>
          <a:xfrm>
            <a:off x="7101415" y="3107177"/>
            <a:ext cx="249290" cy="369332"/>
          </a:xfrm>
          <a:prstGeom prst="rect">
            <a:avLst/>
          </a:prstGeom>
          <a:noFill/>
        </p:spPr>
        <p:txBody>
          <a:bodyPr wrap="square" rtlCol="0">
            <a:spAutoFit/>
          </a:bodyPr>
          <a:lstStyle/>
          <a:p>
            <a:r>
              <a:rPr lang="en-US" dirty="0"/>
              <a:t>R</a:t>
            </a:r>
          </a:p>
        </p:txBody>
      </p:sp>
      <p:pic>
        <p:nvPicPr>
          <p:cNvPr id="11" name="Picture 10" descr="Chart, histogram&#10;&#10;Description automatically generated">
            <a:extLst>
              <a:ext uri="{FF2B5EF4-FFF2-40B4-BE49-F238E27FC236}">
                <a16:creationId xmlns:a16="http://schemas.microsoft.com/office/drawing/2014/main" id="{08CBEDA3-7C11-5EC7-3778-EA4C275346D0}"/>
              </a:ext>
            </a:extLst>
          </p:cNvPr>
          <p:cNvPicPr>
            <a:picLocks noChangeAspect="1"/>
          </p:cNvPicPr>
          <p:nvPr/>
        </p:nvPicPr>
        <p:blipFill>
          <a:blip r:embed="rId4"/>
          <a:stretch>
            <a:fillRect/>
          </a:stretch>
        </p:blipFill>
        <p:spPr>
          <a:xfrm>
            <a:off x="1847680" y="3217722"/>
            <a:ext cx="4644150" cy="3100755"/>
          </a:xfrm>
          <a:prstGeom prst="rect">
            <a:avLst/>
          </a:prstGeom>
        </p:spPr>
      </p:pic>
      <p:grpSp>
        <p:nvGrpSpPr>
          <p:cNvPr id="22" name="Group 21">
            <a:extLst>
              <a:ext uri="{FF2B5EF4-FFF2-40B4-BE49-F238E27FC236}">
                <a16:creationId xmlns:a16="http://schemas.microsoft.com/office/drawing/2014/main" id="{1DC217DF-24BB-466C-3BA0-DACD9C42D92E}"/>
              </a:ext>
            </a:extLst>
          </p:cNvPr>
          <p:cNvGrpSpPr/>
          <p:nvPr/>
        </p:nvGrpSpPr>
        <p:grpSpPr>
          <a:xfrm>
            <a:off x="3154533" y="3845415"/>
            <a:ext cx="1561475" cy="1881905"/>
            <a:chOff x="3154533" y="3845415"/>
            <a:chExt cx="1561475" cy="1881905"/>
          </a:xfrm>
        </p:grpSpPr>
        <p:cxnSp>
          <p:nvCxnSpPr>
            <p:cNvPr id="18" name="Straight Arrow Connector 17">
              <a:extLst>
                <a:ext uri="{FF2B5EF4-FFF2-40B4-BE49-F238E27FC236}">
                  <a16:creationId xmlns:a16="http://schemas.microsoft.com/office/drawing/2014/main" id="{5D9F0F90-AEA7-C7AF-41D5-3434B955BDD6}"/>
                </a:ext>
              </a:extLst>
            </p:cNvPr>
            <p:cNvCxnSpPr>
              <a:cxnSpLocks/>
            </p:cNvCxnSpPr>
            <p:nvPr/>
          </p:nvCxnSpPr>
          <p:spPr>
            <a:xfrm flipV="1">
              <a:off x="3154533" y="4869545"/>
              <a:ext cx="0" cy="857775"/>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8DF682-85E7-B06C-1A1B-5F23B5B457C7}"/>
                </a:ext>
              </a:extLst>
            </p:cNvPr>
            <p:cNvCxnSpPr>
              <a:cxnSpLocks/>
            </p:cNvCxnSpPr>
            <p:nvPr/>
          </p:nvCxnSpPr>
          <p:spPr>
            <a:xfrm flipV="1">
              <a:off x="4716008" y="3845415"/>
              <a:ext cx="0" cy="650045"/>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7B683830-AED8-FE7D-26BE-400499CA0B4E}"/>
              </a:ext>
            </a:extLst>
          </p:cNvPr>
          <p:cNvPicPr>
            <a:picLocks noChangeAspect="1"/>
          </p:cNvPicPr>
          <p:nvPr/>
        </p:nvPicPr>
        <p:blipFill>
          <a:blip r:embed="rId5"/>
          <a:stretch>
            <a:fillRect/>
          </a:stretch>
        </p:blipFill>
        <p:spPr>
          <a:xfrm>
            <a:off x="7720285" y="5681021"/>
            <a:ext cx="3289925" cy="406402"/>
          </a:xfrm>
          <a:prstGeom prst="rect">
            <a:avLst/>
          </a:prstGeom>
        </p:spPr>
      </p:pic>
    </p:spTree>
    <p:extLst>
      <p:ext uri="{BB962C8B-B14F-4D97-AF65-F5344CB8AC3E}">
        <p14:creationId xmlns:p14="http://schemas.microsoft.com/office/powerpoint/2010/main" val="110191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C8EB8C5D-B361-A94F-9B53-4646371D0999}"/>
              </a:ext>
            </a:extLst>
          </p:cNvPr>
          <p:cNvGrpSpPr/>
          <p:nvPr/>
        </p:nvGrpSpPr>
        <p:grpSpPr>
          <a:xfrm>
            <a:off x="7617542" y="1627982"/>
            <a:ext cx="4193458" cy="4991295"/>
            <a:chOff x="2117463" y="1411721"/>
            <a:chExt cx="4193458" cy="4991295"/>
          </a:xfrm>
        </p:grpSpPr>
        <p:grpSp>
          <p:nvGrpSpPr>
            <p:cNvPr id="70" name="Group 69">
              <a:extLst>
                <a:ext uri="{FF2B5EF4-FFF2-40B4-BE49-F238E27FC236}">
                  <a16:creationId xmlns:a16="http://schemas.microsoft.com/office/drawing/2014/main" id="{CB870ED7-1AD6-E745-8B60-E65F7D50196B}"/>
                </a:ext>
              </a:extLst>
            </p:cNvPr>
            <p:cNvGrpSpPr>
              <a:grpSpLocks noChangeAspect="1"/>
            </p:cNvGrpSpPr>
            <p:nvPr/>
          </p:nvGrpSpPr>
          <p:grpSpPr>
            <a:xfrm>
              <a:off x="2117463" y="1637835"/>
              <a:ext cx="4193458" cy="4765181"/>
              <a:chOff x="266700" y="1536700"/>
              <a:chExt cx="3822282" cy="4343400"/>
            </a:xfrm>
          </p:grpSpPr>
          <p:sp>
            <p:nvSpPr>
              <p:cNvPr id="71" name="Block Arc 70">
                <a:extLst>
                  <a:ext uri="{FF2B5EF4-FFF2-40B4-BE49-F238E27FC236}">
                    <a16:creationId xmlns:a16="http://schemas.microsoft.com/office/drawing/2014/main" id="{11C8E771-5CCA-6A45-ABA5-2446E50A3CFC}"/>
                  </a:ext>
                </a:extLst>
              </p:cNvPr>
              <p:cNvSpPr/>
              <p:nvPr/>
            </p:nvSpPr>
            <p:spPr>
              <a:xfrm>
                <a:off x="746301" y="1703400"/>
                <a:ext cx="2880000" cy="2880000"/>
              </a:xfrm>
              <a:prstGeom prst="blockArc">
                <a:avLst>
                  <a:gd name="adj1" fmla="val 10815193"/>
                  <a:gd name="adj2" fmla="val 13460803"/>
                  <a:gd name="adj3" fmla="val 13589"/>
                </a:avLst>
              </a:prstGeom>
              <a:solidFill>
                <a:srgbClr val="0B24FB"/>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2" name="Block Arc 71">
                <a:extLst>
                  <a:ext uri="{FF2B5EF4-FFF2-40B4-BE49-F238E27FC236}">
                    <a16:creationId xmlns:a16="http://schemas.microsoft.com/office/drawing/2014/main" id="{2DC4E366-CEF9-894D-8907-A1DAAD872E23}"/>
                  </a:ext>
                </a:extLst>
              </p:cNvPr>
              <p:cNvSpPr/>
              <p:nvPr/>
            </p:nvSpPr>
            <p:spPr>
              <a:xfrm>
                <a:off x="746301" y="1703400"/>
                <a:ext cx="2880000" cy="2880000"/>
              </a:xfrm>
              <a:prstGeom prst="blockArc">
                <a:avLst>
                  <a:gd name="adj1" fmla="val 13480863"/>
                  <a:gd name="adj2" fmla="val 16165314"/>
                  <a:gd name="adj3" fmla="val 13566"/>
                </a:avLst>
              </a:prstGeom>
              <a:solidFill>
                <a:srgbClr val="20BAFC"/>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3" name="Block Arc 72">
                <a:extLst>
                  <a:ext uri="{FF2B5EF4-FFF2-40B4-BE49-F238E27FC236}">
                    <a16:creationId xmlns:a16="http://schemas.microsoft.com/office/drawing/2014/main" id="{7BA3B880-333A-EA40-9EE3-9C60A19EA206}"/>
                  </a:ext>
                </a:extLst>
              </p:cNvPr>
              <p:cNvSpPr/>
              <p:nvPr/>
            </p:nvSpPr>
            <p:spPr>
              <a:xfrm rot="5400000">
                <a:off x="746301" y="1703400"/>
                <a:ext cx="2880000" cy="2880000"/>
              </a:xfrm>
              <a:prstGeom prst="blockArc">
                <a:avLst>
                  <a:gd name="adj1" fmla="val 10800000"/>
                  <a:gd name="adj2" fmla="val 13460803"/>
                  <a:gd name="adj3" fmla="val 13589"/>
                </a:avLst>
              </a:prstGeom>
              <a:solidFill>
                <a:srgbClr val="40FEC9"/>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4" name="Block Arc 73">
                <a:extLst>
                  <a:ext uri="{FF2B5EF4-FFF2-40B4-BE49-F238E27FC236}">
                    <a16:creationId xmlns:a16="http://schemas.microsoft.com/office/drawing/2014/main" id="{40EB2AF9-0DC8-3440-A24F-D67AA2E5BE61}"/>
                  </a:ext>
                </a:extLst>
              </p:cNvPr>
              <p:cNvSpPr/>
              <p:nvPr/>
            </p:nvSpPr>
            <p:spPr>
              <a:xfrm rot="5400000">
                <a:off x="746301" y="1703400"/>
                <a:ext cx="2880000" cy="2880000"/>
              </a:xfrm>
              <a:prstGeom prst="blockArc">
                <a:avLst>
                  <a:gd name="adj1" fmla="val 13480863"/>
                  <a:gd name="adj2" fmla="val 16165314"/>
                  <a:gd name="adj3" fmla="val 13566"/>
                </a:avLst>
              </a:prstGeom>
              <a:solidFill>
                <a:srgbClr val="20BAFC"/>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5" name="Block Arc 74">
                <a:extLst>
                  <a:ext uri="{FF2B5EF4-FFF2-40B4-BE49-F238E27FC236}">
                    <a16:creationId xmlns:a16="http://schemas.microsoft.com/office/drawing/2014/main" id="{BDE04C85-7C7F-6846-87FF-9BD6137EE702}"/>
                  </a:ext>
                </a:extLst>
              </p:cNvPr>
              <p:cNvSpPr/>
              <p:nvPr/>
            </p:nvSpPr>
            <p:spPr>
              <a:xfrm flipV="1">
                <a:off x="746301" y="1684350"/>
                <a:ext cx="2880000" cy="2880000"/>
              </a:xfrm>
              <a:prstGeom prst="blockArc">
                <a:avLst>
                  <a:gd name="adj1" fmla="val 10860498"/>
                  <a:gd name="adj2" fmla="val 13460803"/>
                  <a:gd name="adj3" fmla="val 13589"/>
                </a:avLst>
              </a:prstGeom>
              <a:solidFill>
                <a:srgbClr val="FD6D2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5A0"/>
                  </a:solidFill>
                  <a:effectLst/>
                  <a:uLnTx/>
                  <a:uFillTx/>
                  <a:latin typeface="Arial"/>
                  <a:ea typeface="+mn-ea"/>
                  <a:cs typeface="+mn-cs"/>
                </a:endParaRPr>
              </a:p>
            </p:txBody>
          </p:sp>
          <p:sp>
            <p:nvSpPr>
              <p:cNvPr id="76" name="Block Arc 75">
                <a:extLst>
                  <a:ext uri="{FF2B5EF4-FFF2-40B4-BE49-F238E27FC236}">
                    <a16:creationId xmlns:a16="http://schemas.microsoft.com/office/drawing/2014/main" id="{7319B957-2786-E343-95B6-34982778B1B3}"/>
                  </a:ext>
                </a:extLst>
              </p:cNvPr>
              <p:cNvSpPr/>
              <p:nvPr/>
            </p:nvSpPr>
            <p:spPr>
              <a:xfrm flipV="1">
                <a:off x="746301" y="1684350"/>
                <a:ext cx="2880000" cy="2880000"/>
              </a:xfrm>
              <a:prstGeom prst="blockArc">
                <a:avLst>
                  <a:gd name="adj1" fmla="val 13480863"/>
                  <a:gd name="adj2" fmla="val 16165314"/>
                  <a:gd name="adj3" fmla="val 13566"/>
                </a:avLst>
              </a:prstGeom>
              <a:solidFill>
                <a:srgbClr val="7F0308"/>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7" name="Block Arc 76">
                <a:extLst>
                  <a:ext uri="{FF2B5EF4-FFF2-40B4-BE49-F238E27FC236}">
                    <a16:creationId xmlns:a16="http://schemas.microsoft.com/office/drawing/2014/main" id="{9A131796-DD4E-0044-A603-22FD49259AAC}"/>
                  </a:ext>
                </a:extLst>
              </p:cNvPr>
              <p:cNvSpPr/>
              <p:nvPr/>
            </p:nvSpPr>
            <p:spPr>
              <a:xfrm rot="16200000" flipV="1">
                <a:off x="746301" y="1684350"/>
                <a:ext cx="2880000" cy="2880000"/>
              </a:xfrm>
              <a:prstGeom prst="blockArc">
                <a:avLst>
                  <a:gd name="adj1" fmla="val 10800000"/>
                  <a:gd name="adj2" fmla="val 13460803"/>
                  <a:gd name="adj3" fmla="val 13589"/>
                </a:avLst>
              </a:prstGeom>
              <a:solidFill>
                <a:srgbClr val="7F0308"/>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8" name="Block Arc 77">
                <a:extLst>
                  <a:ext uri="{FF2B5EF4-FFF2-40B4-BE49-F238E27FC236}">
                    <a16:creationId xmlns:a16="http://schemas.microsoft.com/office/drawing/2014/main" id="{A287401F-8399-1B4B-B64E-0860B770AC86}"/>
                  </a:ext>
                </a:extLst>
              </p:cNvPr>
              <p:cNvSpPr/>
              <p:nvPr/>
            </p:nvSpPr>
            <p:spPr>
              <a:xfrm rot="16200000" flipV="1">
                <a:off x="746301" y="1684350"/>
                <a:ext cx="2880000" cy="2880000"/>
              </a:xfrm>
              <a:prstGeom prst="blockArc">
                <a:avLst>
                  <a:gd name="adj1" fmla="val 13480863"/>
                  <a:gd name="adj2" fmla="val 16165314"/>
                  <a:gd name="adj3" fmla="val 13566"/>
                </a:avLst>
              </a:prstGeom>
              <a:solidFill>
                <a:srgbClr val="FEC42E"/>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5A0"/>
                  </a:solidFill>
                  <a:effectLst/>
                  <a:uLnTx/>
                  <a:uFillTx/>
                  <a:latin typeface="Arial"/>
                  <a:ea typeface="+mn-ea"/>
                  <a:cs typeface="+mn-cs"/>
                </a:endParaRPr>
              </a:p>
            </p:txBody>
          </p:sp>
          <p:sp>
            <p:nvSpPr>
              <p:cNvPr id="79" name="Oval 78">
                <a:extLst>
                  <a:ext uri="{FF2B5EF4-FFF2-40B4-BE49-F238E27FC236}">
                    <a16:creationId xmlns:a16="http://schemas.microsoft.com/office/drawing/2014/main" id="{7F6F6A28-F5A2-6942-9A00-E597095BAB42}"/>
                  </a:ext>
                </a:extLst>
              </p:cNvPr>
              <p:cNvSpPr/>
              <p:nvPr/>
            </p:nvSpPr>
            <p:spPr>
              <a:xfrm>
                <a:off x="1024251" y="1968500"/>
                <a:ext cx="2324100" cy="2324100"/>
              </a:xfrm>
              <a:prstGeom prst="ellipse">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80" name="Group 79">
                <a:extLst>
                  <a:ext uri="{FF2B5EF4-FFF2-40B4-BE49-F238E27FC236}">
                    <a16:creationId xmlns:a16="http://schemas.microsoft.com/office/drawing/2014/main" id="{133E4117-8611-9B4B-9F22-F434B7508989}"/>
                  </a:ext>
                </a:extLst>
              </p:cNvPr>
              <p:cNvGrpSpPr/>
              <p:nvPr/>
            </p:nvGrpSpPr>
            <p:grpSpPr>
              <a:xfrm>
                <a:off x="1195713" y="4419600"/>
                <a:ext cx="2051709" cy="323165"/>
                <a:chOff x="1227463" y="4394200"/>
                <a:chExt cx="2051709" cy="323165"/>
              </a:xfrm>
            </p:grpSpPr>
            <p:sp>
              <p:nvSpPr>
                <p:cNvPr id="91" name="TextBox 90">
                  <a:extLst>
                    <a:ext uri="{FF2B5EF4-FFF2-40B4-BE49-F238E27FC236}">
                      <a16:creationId xmlns:a16="http://schemas.microsoft.com/office/drawing/2014/main" id="{1F6DBC31-DEF2-FC40-BEE6-54B3380E6164}"/>
                    </a:ext>
                  </a:extLst>
                </p:cNvPr>
                <p:cNvSpPr txBox="1"/>
                <p:nvPr/>
              </p:nvSpPr>
              <p:spPr>
                <a:xfrm>
                  <a:off x="1227463" y="43942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S12</a:t>
                  </a:r>
                </a:p>
              </p:txBody>
            </p:sp>
            <p:sp>
              <p:nvSpPr>
                <p:cNvPr id="92" name="TextBox 91">
                  <a:extLst>
                    <a:ext uri="{FF2B5EF4-FFF2-40B4-BE49-F238E27FC236}">
                      <a16:creationId xmlns:a16="http://schemas.microsoft.com/office/drawing/2014/main" id="{5D57247B-AF3F-034B-B7ED-3D6C76A6F1C2}"/>
                    </a:ext>
                  </a:extLst>
                </p:cNvPr>
                <p:cNvSpPr txBox="1"/>
                <p:nvPr/>
              </p:nvSpPr>
              <p:spPr>
                <a:xfrm>
                  <a:off x="2751463" y="43942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S81</a:t>
                  </a:r>
                </a:p>
              </p:txBody>
            </p:sp>
          </p:grpSp>
          <p:grpSp>
            <p:nvGrpSpPr>
              <p:cNvPr id="81" name="Group 80">
                <a:extLst>
                  <a:ext uri="{FF2B5EF4-FFF2-40B4-BE49-F238E27FC236}">
                    <a16:creationId xmlns:a16="http://schemas.microsoft.com/office/drawing/2014/main" id="{ED6550F0-A434-6749-B222-461459BB6E78}"/>
                  </a:ext>
                </a:extLst>
              </p:cNvPr>
              <p:cNvGrpSpPr/>
              <p:nvPr/>
            </p:nvGrpSpPr>
            <p:grpSpPr>
              <a:xfrm>
                <a:off x="363863" y="3556000"/>
                <a:ext cx="3715409" cy="323165"/>
                <a:chOff x="363863" y="3530600"/>
                <a:chExt cx="3715409" cy="323165"/>
              </a:xfrm>
            </p:grpSpPr>
            <p:sp>
              <p:nvSpPr>
                <p:cNvPr id="89" name="TextBox 88">
                  <a:extLst>
                    <a:ext uri="{FF2B5EF4-FFF2-40B4-BE49-F238E27FC236}">
                      <a16:creationId xmlns:a16="http://schemas.microsoft.com/office/drawing/2014/main" id="{AA00BF3E-29ED-2544-904B-0A60EA719F01}"/>
                    </a:ext>
                  </a:extLst>
                </p:cNvPr>
                <p:cNvSpPr txBox="1"/>
                <p:nvPr/>
              </p:nvSpPr>
              <p:spPr>
                <a:xfrm>
                  <a:off x="363863" y="35306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S23</a:t>
                  </a:r>
                </a:p>
              </p:txBody>
            </p:sp>
            <p:sp>
              <p:nvSpPr>
                <p:cNvPr id="90" name="TextBox 89">
                  <a:extLst>
                    <a:ext uri="{FF2B5EF4-FFF2-40B4-BE49-F238E27FC236}">
                      <a16:creationId xmlns:a16="http://schemas.microsoft.com/office/drawing/2014/main" id="{2A3C276A-605B-E544-9EF3-CD85FC73BF8B}"/>
                    </a:ext>
                  </a:extLst>
                </p:cNvPr>
                <p:cNvSpPr txBox="1"/>
                <p:nvPr/>
              </p:nvSpPr>
              <p:spPr>
                <a:xfrm>
                  <a:off x="3551563" y="35306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S78</a:t>
                  </a:r>
                </a:p>
              </p:txBody>
            </p:sp>
          </p:grpSp>
          <p:grpSp>
            <p:nvGrpSpPr>
              <p:cNvPr id="82" name="Group 81">
                <a:extLst>
                  <a:ext uri="{FF2B5EF4-FFF2-40B4-BE49-F238E27FC236}">
                    <a16:creationId xmlns:a16="http://schemas.microsoft.com/office/drawing/2014/main" id="{065021D9-6C51-DB48-A45F-D846319C703C}"/>
                  </a:ext>
                </a:extLst>
              </p:cNvPr>
              <p:cNvGrpSpPr/>
              <p:nvPr/>
            </p:nvGrpSpPr>
            <p:grpSpPr>
              <a:xfrm>
                <a:off x="363863" y="2387600"/>
                <a:ext cx="3715409" cy="323165"/>
                <a:chOff x="363863" y="3530600"/>
                <a:chExt cx="3715409" cy="323165"/>
              </a:xfrm>
            </p:grpSpPr>
            <p:sp>
              <p:nvSpPr>
                <p:cNvPr id="87" name="TextBox 86">
                  <a:extLst>
                    <a:ext uri="{FF2B5EF4-FFF2-40B4-BE49-F238E27FC236}">
                      <a16:creationId xmlns:a16="http://schemas.microsoft.com/office/drawing/2014/main" id="{6935E00B-FD41-F34D-8B2D-87C5B047DF27}"/>
                    </a:ext>
                  </a:extLst>
                </p:cNvPr>
                <p:cNvSpPr txBox="1"/>
                <p:nvPr/>
              </p:nvSpPr>
              <p:spPr>
                <a:xfrm>
                  <a:off x="363863" y="35306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S34</a:t>
                  </a:r>
                </a:p>
              </p:txBody>
            </p:sp>
            <p:sp>
              <p:nvSpPr>
                <p:cNvPr id="88" name="TextBox 87">
                  <a:extLst>
                    <a:ext uri="{FF2B5EF4-FFF2-40B4-BE49-F238E27FC236}">
                      <a16:creationId xmlns:a16="http://schemas.microsoft.com/office/drawing/2014/main" id="{E8227040-8DD7-D94C-B589-00DD45015FEC}"/>
                    </a:ext>
                  </a:extLst>
                </p:cNvPr>
                <p:cNvSpPr txBox="1"/>
                <p:nvPr/>
              </p:nvSpPr>
              <p:spPr>
                <a:xfrm>
                  <a:off x="3551563" y="35306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S67</a:t>
                  </a:r>
                </a:p>
              </p:txBody>
            </p:sp>
          </p:grpSp>
          <p:grpSp>
            <p:nvGrpSpPr>
              <p:cNvPr id="83" name="Group 82">
                <a:extLst>
                  <a:ext uri="{FF2B5EF4-FFF2-40B4-BE49-F238E27FC236}">
                    <a16:creationId xmlns:a16="http://schemas.microsoft.com/office/drawing/2014/main" id="{29B5BFCE-D146-F143-B4C5-8F339DB47F5E}"/>
                  </a:ext>
                </a:extLst>
              </p:cNvPr>
              <p:cNvGrpSpPr/>
              <p:nvPr/>
            </p:nvGrpSpPr>
            <p:grpSpPr>
              <a:xfrm>
                <a:off x="1195713" y="1536700"/>
                <a:ext cx="2051709" cy="323165"/>
                <a:chOff x="1227463" y="4394200"/>
                <a:chExt cx="2051709" cy="323165"/>
              </a:xfrm>
            </p:grpSpPr>
            <p:sp>
              <p:nvSpPr>
                <p:cNvPr id="85" name="TextBox 84">
                  <a:extLst>
                    <a:ext uri="{FF2B5EF4-FFF2-40B4-BE49-F238E27FC236}">
                      <a16:creationId xmlns:a16="http://schemas.microsoft.com/office/drawing/2014/main" id="{151A11C6-B541-4841-8A88-B965F561CFDB}"/>
                    </a:ext>
                  </a:extLst>
                </p:cNvPr>
                <p:cNvSpPr txBox="1"/>
                <p:nvPr/>
              </p:nvSpPr>
              <p:spPr>
                <a:xfrm>
                  <a:off x="1227463" y="43942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S45</a:t>
                  </a:r>
                </a:p>
              </p:txBody>
            </p:sp>
            <p:sp>
              <p:nvSpPr>
                <p:cNvPr id="86" name="TextBox 85">
                  <a:extLst>
                    <a:ext uri="{FF2B5EF4-FFF2-40B4-BE49-F238E27FC236}">
                      <a16:creationId xmlns:a16="http://schemas.microsoft.com/office/drawing/2014/main" id="{98D6F67D-9590-694A-AE2C-F32B65F16557}"/>
                    </a:ext>
                  </a:extLst>
                </p:cNvPr>
                <p:cNvSpPr txBox="1"/>
                <p:nvPr/>
              </p:nvSpPr>
              <p:spPr>
                <a:xfrm>
                  <a:off x="2751463" y="4394200"/>
                  <a:ext cx="527709" cy="3231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55A0"/>
                      </a:solidFill>
                      <a:effectLst/>
                      <a:uLnTx/>
                      <a:uFillTx/>
                      <a:latin typeface="Arial" panose="020B0604020202020204" pitchFamily="34" charset="0"/>
                      <a:cs typeface="Arial" panose="020B0604020202020204" pitchFamily="34" charset="0"/>
                    </a:rPr>
                    <a:t>S56</a:t>
                  </a:r>
                </a:p>
              </p:txBody>
            </p:sp>
          </p:grpSp>
          <p:pic>
            <p:nvPicPr>
              <p:cNvPr id="84" name="Picture 83">
                <a:extLst>
                  <a:ext uri="{FF2B5EF4-FFF2-40B4-BE49-F238E27FC236}">
                    <a16:creationId xmlns:a16="http://schemas.microsoft.com/office/drawing/2014/main" id="{6EF80681-8173-E24F-BEDE-1AEF4EAC3B7D}"/>
                  </a:ext>
                </a:extLst>
              </p:cNvPr>
              <p:cNvPicPr>
                <a:picLocks noChangeAspect="1"/>
              </p:cNvPicPr>
              <p:nvPr/>
            </p:nvPicPr>
            <p:blipFill>
              <a:blip r:embed="rId3"/>
              <a:stretch>
                <a:fillRect/>
              </a:stretch>
            </p:blipFill>
            <p:spPr>
              <a:xfrm>
                <a:off x="266700" y="4819650"/>
                <a:ext cx="3822282" cy="1060450"/>
              </a:xfrm>
              <a:prstGeom prst="rect">
                <a:avLst/>
              </a:prstGeom>
            </p:spPr>
          </p:pic>
        </p:grpSp>
        <p:cxnSp>
          <p:nvCxnSpPr>
            <p:cNvPr id="93" name="Straight Connector 92">
              <a:extLst>
                <a:ext uri="{FF2B5EF4-FFF2-40B4-BE49-F238E27FC236}">
                  <a16:creationId xmlns:a16="http://schemas.microsoft.com/office/drawing/2014/main" id="{43621B90-4A08-474C-A01C-BA7EB6173355}"/>
                </a:ext>
              </a:extLst>
            </p:cNvPr>
            <p:cNvCxnSpPr/>
            <p:nvPr/>
          </p:nvCxnSpPr>
          <p:spPr>
            <a:xfrm>
              <a:off x="2300841" y="3387316"/>
              <a:ext cx="3829050" cy="0"/>
            </a:xfrm>
            <a:prstGeom prst="line">
              <a:avLst/>
            </a:prstGeom>
            <a:noFill/>
            <a:ln w="28575" cap="flat" cmpd="sng" algn="ctr">
              <a:solidFill>
                <a:srgbClr val="FF0000"/>
              </a:solidFill>
              <a:prstDash val="dash"/>
            </a:ln>
            <a:effectLst/>
          </p:spPr>
        </p:cxnSp>
        <p:sp>
          <p:nvSpPr>
            <p:cNvPr id="94" name="8-Point Star 6">
              <a:extLst>
                <a:ext uri="{FF2B5EF4-FFF2-40B4-BE49-F238E27FC236}">
                  <a16:creationId xmlns:a16="http://schemas.microsoft.com/office/drawing/2014/main" id="{446558D0-F700-FD49-8C0F-5441B94932F7}"/>
                </a:ext>
              </a:extLst>
            </p:cNvPr>
            <p:cNvSpPr>
              <a:spLocks noChangeAspect="1"/>
            </p:cNvSpPr>
            <p:nvPr/>
          </p:nvSpPr>
          <p:spPr>
            <a:xfrm>
              <a:off x="4013814" y="4557219"/>
              <a:ext cx="467999" cy="467999"/>
            </a:xfrm>
            <a:prstGeom prst="star8">
              <a:avLst/>
            </a:prstGeom>
            <a:solidFill>
              <a:srgbClr val="B2B2B2">
                <a:lumMod val="75000"/>
              </a:srgbClr>
            </a:solidFill>
            <a:ln w="9525" cap="flat" cmpd="sng" algn="ctr">
              <a:solidFill>
                <a:srgbClr val="66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5" name="8-Point Star 67">
              <a:extLst>
                <a:ext uri="{FF2B5EF4-FFF2-40B4-BE49-F238E27FC236}">
                  <a16:creationId xmlns:a16="http://schemas.microsoft.com/office/drawing/2014/main" id="{821FD131-47EF-5245-A61E-8A4C068CB2F9}"/>
                </a:ext>
              </a:extLst>
            </p:cNvPr>
            <p:cNvSpPr>
              <a:spLocks noChangeAspect="1"/>
            </p:cNvSpPr>
            <p:nvPr/>
          </p:nvSpPr>
          <p:spPr>
            <a:xfrm>
              <a:off x="4013814" y="1720654"/>
              <a:ext cx="467999" cy="467999"/>
            </a:xfrm>
            <a:prstGeom prst="star8">
              <a:avLst/>
            </a:prstGeom>
            <a:solidFill>
              <a:srgbClr val="B2B2B2">
                <a:lumMod val="75000"/>
              </a:srgbClr>
            </a:solidFill>
            <a:ln w="9525" cap="flat" cmpd="sng" algn="ctr">
              <a:solidFill>
                <a:srgbClr val="66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6" name="8-Point Star 68">
              <a:extLst>
                <a:ext uri="{FF2B5EF4-FFF2-40B4-BE49-F238E27FC236}">
                  <a16:creationId xmlns:a16="http://schemas.microsoft.com/office/drawing/2014/main" id="{F697AF29-233B-504D-A6D8-CEFA82E11604}"/>
                </a:ext>
              </a:extLst>
            </p:cNvPr>
            <p:cNvSpPr>
              <a:spLocks noChangeAspect="1"/>
            </p:cNvSpPr>
            <p:nvPr/>
          </p:nvSpPr>
          <p:spPr>
            <a:xfrm>
              <a:off x="2978461" y="4162416"/>
              <a:ext cx="467999" cy="467999"/>
            </a:xfrm>
            <a:prstGeom prst="star8">
              <a:avLst/>
            </a:prstGeom>
            <a:solidFill>
              <a:srgbClr val="B2B2B2">
                <a:lumMod val="75000"/>
              </a:srgbClr>
            </a:solidFill>
            <a:ln w="9525" cap="flat" cmpd="sng" algn="ctr">
              <a:solidFill>
                <a:srgbClr val="66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7" name="8-Point Star 69">
              <a:extLst>
                <a:ext uri="{FF2B5EF4-FFF2-40B4-BE49-F238E27FC236}">
                  <a16:creationId xmlns:a16="http://schemas.microsoft.com/office/drawing/2014/main" id="{591FE90B-6F69-C043-973D-DB16EAC448BF}"/>
                </a:ext>
              </a:extLst>
            </p:cNvPr>
            <p:cNvSpPr>
              <a:spLocks noChangeAspect="1"/>
            </p:cNvSpPr>
            <p:nvPr/>
          </p:nvSpPr>
          <p:spPr>
            <a:xfrm>
              <a:off x="5013530" y="4162416"/>
              <a:ext cx="467999" cy="467999"/>
            </a:xfrm>
            <a:prstGeom prst="star8">
              <a:avLst/>
            </a:prstGeom>
            <a:solidFill>
              <a:srgbClr val="B2B2B2">
                <a:lumMod val="75000"/>
              </a:srgbClr>
            </a:solidFill>
            <a:ln w="9525" cap="flat" cmpd="sng" algn="ctr">
              <a:solidFill>
                <a:srgbClr val="66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8" name="TextBox 97">
              <a:extLst>
                <a:ext uri="{FF2B5EF4-FFF2-40B4-BE49-F238E27FC236}">
                  <a16:creationId xmlns:a16="http://schemas.microsoft.com/office/drawing/2014/main" id="{B207F4E7-CD1E-4C46-930C-ED8F43B7A92E}"/>
                </a:ext>
              </a:extLst>
            </p:cNvPr>
            <p:cNvSpPr txBox="1"/>
            <p:nvPr/>
          </p:nvSpPr>
          <p:spPr>
            <a:xfrm>
              <a:off x="3830686" y="4981981"/>
              <a:ext cx="1016057" cy="323165"/>
            </a:xfrm>
            <a:prstGeom prst="rect">
              <a:avLst/>
            </a:prstGeom>
            <a:noFill/>
          </p:spPr>
          <p:txBody>
            <a:bodyPr wrap="square" rtlCol="0">
              <a:spAutoFit/>
            </a:bodyPr>
            <a:lstStyle/>
            <a:p>
              <a:r>
                <a:rPr lang="en-US" sz="1500" b="1" dirty="0">
                  <a:solidFill>
                    <a:srgbClr val="4D4D4D">
                      <a:lumMod val="50000"/>
                    </a:srgbClr>
                  </a:solidFill>
                  <a:latin typeface="Arial"/>
                </a:rPr>
                <a:t>ATLAS</a:t>
              </a:r>
            </a:p>
          </p:txBody>
        </p:sp>
        <p:sp>
          <p:nvSpPr>
            <p:cNvPr id="99" name="TextBox 98">
              <a:extLst>
                <a:ext uri="{FF2B5EF4-FFF2-40B4-BE49-F238E27FC236}">
                  <a16:creationId xmlns:a16="http://schemas.microsoft.com/office/drawing/2014/main" id="{84922509-D97D-D54C-92F2-CEDF52BB90E1}"/>
                </a:ext>
              </a:extLst>
            </p:cNvPr>
            <p:cNvSpPr txBox="1"/>
            <p:nvPr/>
          </p:nvSpPr>
          <p:spPr>
            <a:xfrm>
              <a:off x="3935273" y="1411721"/>
              <a:ext cx="1016057" cy="323165"/>
            </a:xfrm>
            <a:prstGeom prst="rect">
              <a:avLst/>
            </a:prstGeom>
            <a:noFill/>
          </p:spPr>
          <p:txBody>
            <a:bodyPr wrap="square" rtlCol="0">
              <a:spAutoFit/>
            </a:bodyPr>
            <a:lstStyle/>
            <a:p>
              <a:r>
                <a:rPr lang="en-US" sz="1500" b="1" dirty="0">
                  <a:solidFill>
                    <a:srgbClr val="4D4D4D">
                      <a:lumMod val="50000"/>
                    </a:srgbClr>
                  </a:solidFill>
                  <a:latin typeface="Arial"/>
                </a:rPr>
                <a:t>CMS</a:t>
              </a:r>
            </a:p>
          </p:txBody>
        </p:sp>
        <p:sp>
          <p:nvSpPr>
            <p:cNvPr id="100" name="TextBox 99">
              <a:extLst>
                <a:ext uri="{FF2B5EF4-FFF2-40B4-BE49-F238E27FC236}">
                  <a16:creationId xmlns:a16="http://schemas.microsoft.com/office/drawing/2014/main" id="{580ACB7E-4E16-1F4D-9D0A-10A71C4D6179}"/>
                </a:ext>
              </a:extLst>
            </p:cNvPr>
            <p:cNvSpPr txBox="1"/>
            <p:nvPr/>
          </p:nvSpPr>
          <p:spPr>
            <a:xfrm>
              <a:off x="5213285" y="4509396"/>
              <a:ext cx="1016057" cy="323165"/>
            </a:xfrm>
            <a:prstGeom prst="rect">
              <a:avLst/>
            </a:prstGeom>
            <a:noFill/>
          </p:spPr>
          <p:txBody>
            <a:bodyPr wrap="square" rtlCol="0">
              <a:spAutoFit/>
            </a:bodyPr>
            <a:lstStyle/>
            <a:p>
              <a:r>
                <a:rPr lang="en-US" sz="1500" b="1" dirty="0" err="1">
                  <a:solidFill>
                    <a:srgbClr val="4D4D4D">
                      <a:lumMod val="50000"/>
                    </a:srgbClr>
                  </a:solidFill>
                  <a:latin typeface="Arial"/>
                </a:rPr>
                <a:t>LHCb</a:t>
              </a:r>
              <a:endParaRPr lang="en-US" sz="1500" b="1" dirty="0">
                <a:solidFill>
                  <a:srgbClr val="4D4D4D">
                    <a:lumMod val="50000"/>
                  </a:srgbClr>
                </a:solidFill>
                <a:latin typeface="Arial"/>
              </a:endParaRPr>
            </a:p>
          </p:txBody>
        </p:sp>
        <p:sp>
          <p:nvSpPr>
            <p:cNvPr id="101" name="TextBox 100">
              <a:extLst>
                <a:ext uri="{FF2B5EF4-FFF2-40B4-BE49-F238E27FC236}">
                  <a16:creationId xmlns:a16="http://schemas.microsoft.com/office/drawing/2014/main" id="{91A272CC-4588-1A46-A908-DB362A6A01D8}"/>
                </a:ext>
              </a:extLst>
            </p:cNvPr>
            <p:cNvSpPr txBox="1"/>
            <p:nvPr/>
          </p:nvSpPr>
          <p:spPr>
            <a:xfrm>
              <a:off x="2425609" y="4509396"/>
              <a:ext cx="1016057" cy="323165"/>
            </a:xfrm>
            <a:prstGeom prst="rect">
              <a:avLst/>
            </a:prstGeom>
            <a:noFill/>
          </p:spPr>
          <p:txBody>
            <a:bodyPr wrap="square" rtlCol="0">
              <a:spAutoFit/>
            </a:bodyPr>
            <a:lstStyle/>
            <a:p>
              <a:r>
                <a:rPr lang="en-US" sz="1500" b="1" dirty="0">
                  <a:solidFill>
                    <a:srgbClr val="4D4D4D">
                      <a:lumMod val="50000"/>
                    </a:srgbClr>
                  </a:solidFill>
                  <a:latin typeface="Arial"/>
                </a:rPr>
                <a:t>ALICE</a:t>
              </a:r>
            </a:p>
          </p:txBody>
        </p:sp>
      </p:grpSp>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heat load in the arcs showed persisting e-cloud and also – surprisingly – reached different levels in different arcs</a:t>
            </a:r>
          </a:p>
          <a:p>
            <a:pPr lvl="1"/>
            <a:r>
              <a:rPr lang="en-US" dirty="0"/>
              <a:t>Additional heat load ranging by a factor 3 or more</a:t>
            </a:r>
            <a:br>
              <a:rPr lang="en-US" dirty="0"/>
            </a:br>
            <a:r>
              <a:rPr lang="en-US" dirty="0"/>
              <a:t>for typical 2015 physics fill</a:t>
            </a:r>
          </a:p>
          <a:p>
            <a:pPr lvl="1"/>
            <a:r>
              <a:rPr lang="en-US" dirty="0"/>
              <a:t>Clearly due to e-cloud as only measured with </a:t>
            </a:r>
            <a:br>
              <a:rPr lang="en-US" dirty="0"/>
            </a:br>
            <a:r>
              <a:rPr lang="en-US" dirty="0"/>
              <a:t>25 ns bunch spacing</a:t>
            </a:r>
          </a:p>
          <a:p>
            <a:r>
              <a:rPr lang="en-US" dirty="0"/>
              <a:t>The LHC appeared divided into a </a:t>
            </a:r>
            <a:r>
              <a:rPr lang="en-US" b="1" dirty="0">
                <a:solidFill>
                  <a:srgbClr val="FF0000"/>
                </a:solidFill>
              </a:rPr>
              <a:t>‘lower’ half </a:t>
            </a:r>
            <a:r>
              <a:rPr lang="en-US" dirty="0"/>
              <a:t>with </a:t>
            </a:r>
            <a:br>
              <a:rPr lang="en-US" dirty="0"/>
            </a:br>
            <a:r>
              <a:rPr lang="en-US" dirty="0"/>
              <a:t>high-load sectors and an </a:t>
            </a:r>
            <a:r>
              <a:rPr lang="en-US" b="1" dirty="0">
                <a:solidFill>
                  <a:srgbClr val="0E42FF"/>
                </a:solidFill>
              </a:rPr>
              <a:t>‘upper’ half </a:t>
            </a:r>
            <a:r>
              <a:rPr lang="en-US" dirty="0"/>
              <a:t>with low-load</a:t>
            </a:r>
            <a:br>
              <a:rPr lang="en-US" dirty="0"/>
            </a:br>
            <a:r>
              <a:rPr lang="en-US" dirty="0"/>
              <a:t>sectors</a:t>
            </a:r>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80</a:t>
            </a:fld>
            <a:endParaRPr lang="en-US"/>
          </a:p>
        </p:txBody>
      </p:sp>
    </p:spTree>
    <p:extLst>
      <p:ext uri="{BB962C8B-B14F-4D97-AF65-F5344CB8AC3E}">
        <p14:creationId xmlns:p14="http://schemas.microsoft.com/office/powerpoint/2010/main" val="4088395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heat load in the arcs showed persisting e-cloud and also – surprisingly – reached different levels in different arcs</a:t>
            </a:r>
          </a:p>
          <a:p>
            <a:pPr lvl="1"/>
            <a:r>
              <a:rPr lang="en-US" dirty="0"/>
              <a:t>Limited operation in 2015 and beginning of 2016</a:t>
            </a:r>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81</a:t>
            </a:fld>
            <a:endParaRPr lang="en-US"/>
          </a:p>
        </p:txBody>
      </p:sp>
      <p:pic>
        <p:nvPicPr>
          <p:cNvPr id="9" name="Picture 8" descr="for_giovanni_1.png">
            <a:extLst>
              <a:ext uri="{FF2B5EF4-FFF2-40B4-BE49-F238E27FC236}">
                <a16:creationId xmlns:a16="http://schemas.microsoft.com/office/drawing/2014/main" id="{F0845A51-3BB8-DE4B-8D8A-1A409045ADDC}"/>
              </a:ext>
            </a:extLst>
          </p:cNvPr>
          <p:cNvPicPr>
            <a:picLocks noChangeAspect="1"/>
          </p:cNvPicPr>
          <p:nvPr/>
        </p:nvPicPr>
        <p:blipFill rotWithShape="1">
          <a:blip r:embed="rId3">
            <a:extLst>
              <a:ext uri="{28A0092B-C50C-407E-A947-70E740481C1C}">
                <a14:useLocalDpi xmlns:a14="http://schemas.microsoft.com/office/drawing/2010/main" val="0"/>
              </a:ext>
            </a:extLst>
          </a:blip>
          <a:srcRect t="4112"/>
          <a:stretch/>
        </p:blipFill>
        <p:spPr>
          <a:xfrm>
            <a:off x="1791885" y="2600693"/>
            <a:ext cx="7833370" cy="3755657"/>
          </a:xfrm>
          <a:prstGeom prst="rect">
            <a:avLst/>
          </a:prstGeom>
        </p:spPr>
      </p:pic>
      <p:cxnSp>
        <p:nvCxnSpPr>
          <p:cNvPr id="11" name="Straight Connector 10">
            <a:extLst>
              <a:ext uri="{FF2B5EF4-FFF2-40B4-BE49-F238E27FC236}">
                <a16:creationId xmlns:a16="http://schemas.microsoft.com/office/drawing/2014/main" id="{72F44827-DC04-C548-B825-802F792B1894}"/>
              </a:ext>
            </a:extLst>
          </p:cNvPr>
          <p:cNvCxnSpPr/>
          <p:nvPr/>
        </p:nvCxnSpPr>
        <p:spPr>
          <a:xfrm>
            <a:off x="1398494" y="3119718"/>
            <a:ext cx="8226761"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40996BA-6B58-4C41-9402-CCFC746985EC}"/>
              </a:ext>
            </a:extLst>
          </p:cNvPr>
          <p:cNvSpPr txBox="1"/>
          <p:nvPr/>
        </p:nvSpPr>
        <p:spPr>
          <a:xfrm>
            <a:off x="8476952" y="2777280"/>
            <a:ext cx="2012576" cy="369332"/>
          </a:xfrm>
          <a:prstGeom prst="rect">
            <a:avLst/>
          </a:prstGeom>
          <a:noFill/>
        </p:spPr>
        <p:txBody>
          <a:bodyPr wrap="square" rtlCol="0">
            <a:spAutoFit/>
          </a:bodyPr>
          <a:lstStyle/>
          <a:p>
            <a:r>
              <a:rPr lang="en-US" dirty="0">
                <a:solidFill>
                  <a:srgbClr val="4472C4"/>
                </a:solidFill>
              </a:rPr>
              <a:t>Cooling capacity</a:t>
            </a:r>
          </a:p>
        </p:txBody>
      </p:sp>
    </p:spTree>
    <p:extLst>
      <p:ext uri="{BB962C8B-B14F-4D97-AF65-F5344CB8AC3E}">
        <p14:creationId xmlns:p14="http://schemas.microsoft.com/office/powerpoint/2010/main" val="1637198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Run 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heat load in the arcs showed persisting e-cloud and also – surprisingly – reached different levels in different arcs</a:t>
            </a:r>
          </a:p>
          <a:p>
            <a:pPr lvl="1"/>
            <a:r>
              <a:rPr lang="en-US" dirty="0"/>
              <a:t>Limited operation in 2015 and beginning of 2016</a:t>
            </a:r>
          </a:p>
          <a:p>
            <a:pPr lvl="1"/>
            <a:r>
              <a:rPr lang="en-US" dirty="0"/>
              <a:t>Fortunately, additional parasitic scrubbing during physics alleviated the problem in Run 2, but the difference between arcs remained till the end</a:t>
            </a:r>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82</a:t>
            </a:fld>
            <a:endParaRPr lang="en-US"/>
          </a:p>
        </p:txBody>
      </p:sp>
      <p:grpSp>
        <p:nvGrpSpPr>
          <p:cNvPr id="10" name="Group 9">
            <a:extLst>
              <a:ext uri="{FF2B5EF4-FFF2-40B4-BE49-F238E27FC236}">
                <a16:creationId xmlns:a16="http://schemas.microsoft.com/office/drawing/2014/main" id="{47639875-EDEB-9143-8ECA-FD6EF1DDD629}"/>
              </a:ext>
            </a:extLst>
          </p:cNvPr>
          <p:cNvGrpSpPr>
            <a:grpSpLocks noChangeAspect="1"/>
          </p:cNvGrpSpPr>
          <p:nvPr/>
        </p:nvGrpSpPr>
        <p:grpSpPr>
          <a:xfrm>
            <a:off x="2891985" y="3127700"/>
            <a:ext cx="5490015" cy="3228650"/>
            <a:chOff x="282550" y="3120430"/>
            <a:chExt cx="6276243" cy="3691027"/>
          </a:xfrm>
        </p:grpSpPr>
        <p:grpSp>
          <p:nvGrpSpPr>
            <p:cNvPr id="13" name="Group 12">
              <a:extLst>
                <a:ext uri="{FF2B5EF4-FFF2-40B4-BE49-F238E27FC236}">
                  <a16:creationId xmlns:a16="http://schemas.microsoft.com/office/drawing/2014/main" id="{CA067B7A-E533-2E42-BB92-C2AD398E0A58}"/>
                </a:ext>
              </a:extLst>
            </p:cNvPr>
            <p:cNvGrpSpPr>
              <a:grpSpLocks noChangeAspect="1"/>
            </p:cNvGrpSpPr>
            <p:nvPr/>
          </p:nvGrpSpPr>
          <p:grpSpPr>
            <a:xfrm>
              <a:off x="282550" y="3148315"/>
              <a:ext cx="6276243" cy="3663142"/>
              <a:chOff x="282550" y="3090440"/>
              <a:chExt cx="6276243" cy="3663142"/>
            </a:xfrm>
          </p:grpSpPr>
          <p:pic>
            <p:nvPicPr>
              <p:cNvPr id="17" name="Picture 16">
                <a:extLst>
                  <a:ext uri="{FF2B5EF4-FFF2-40B4-BE49-F238E27FC236}">
                    <a16:creationId xmlns:a16="http://schemas.microsoft.com/office/drawing/2014/main" id="{21F7EE45-F2D8-6B48-BCB8-E5B311BADC56}"/>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81559" y="3090440"/>
                <a:ext cx="5077234" cy="3663142"/>
              </a:xfrm>
              <a:prstGeom prst="rect">
                <a:avLst/>
              </a:prstGeom>
            </p:spPr>
          </p:pic>
          <p:pic>
            <p:nvPicPr>
              <p:cNvPr id="18" name="Picture 17">
                <a:extLst>
                  <a:ext uri="{FF2B5EF4-FFF2-40B4-BE49-F238E27FC236}">
                    <a16:creationId xmlns:a16="http://schemas.microsoft.com/office/drawing/2014/main" id="{6738C03A-37E3-5446-8824-1AF91064BA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2550" y="3309156"/>
                <a:ext cx="1211485" cy="2294515"/>
              </a:xfrm>
              <a:prstGeom prst="rect">
                <a:avLst/>
              </a:prstGeom>
            </p:spPr>
          </p:pic>
          <p:sp>
            <p:nvSpPr>
              <p:cNvPr id="19" name="TextBox 18">
                <a:extLst>
                  <a:ext uri="{FF2B5EF4-FFF2-40B4-BE49-F238E27FC236}">
                    <a16:creationId xmlns:a16="http://schemas.microsoft.com/office/drawing/2014/main" id="{390F8C09-B03A-7145-A148-93F94005BE83}"/>
                  </a:ext>
                </a:extLst>
              </p:cNvPr>
              <p:cNvSpPr txBox="1"/>
              <p:nvPr/>
            </p:nvSpPr>
            <p:spPr>
              <a:xfrm>
                <a:off x="2153381" y="3397526"/>
                <a:ext cx="582211"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2015</a:t>
                </a:r>
              </a:p>
            </p:txBody>
          </p:sp>
          <p:sp>
            <p:nvSpPr>
              <p:cNvPr id="20" name="TextBox 19">
                <a:extLst>
                  <a:ext uri="{FF2B5EF4-FFF2-40B4-BE49-F238E27FC236}">
                    <a16:creationId xmlns:a16="http://schemas.microsoft.com/office/drawing/2014/main" id="{D145F923-3890-8E41-8298-50FDF692EA5E}"/>
                  </a:ext>
                </a:extLst>
              </p:cNvPr>
              <p:cNvSpPr txBox="1"/>
              <p:nvPr/>
            </p:nvSpPr>
            <p:spPr>
              <a:xfrm>
                <a:off x="4120587" y="3397526"/>
                <a:ext cx="749322" cy="35185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2017</a:t>
                </a:r>
              </a:p>
            </p:txBody>
          </p:sp>
          <p:sp>
            <p:nvSpPr>
              <p:cNvPr id="21" name="TextBox 20">
                <a:extLst>
                  <a:ext uri="{FF2B5EF4-FFF2-40B4-BE49-F238E27FC236}">
                    <a16:creationId xmlns:a16="http://schemas.microsoft.com/office/drawing/2014/main" id="{AF544BBF-2E27-AF4D-8A27-5209E5A291BA}"/>
                  </a:ext>
                </a:extLst>
              </p:cNvPr>
              <p:cNvSpPr txBox="1"/>
              <p:nvPr/>
            </p:nvSpPr>
            <p:spPr>
              <a:xfrm>
                <a:off x="2916820" y="3397526"/>
                <a:ext cx="77550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2016</a:t>
                </a:r>
              </a:p>
            </p:txBody>
          </p:sp>
          <p:sp>
            <p:nvSpPr>
              <p:cNvPr id="22" name="TextBox 21">
                <a:extLst>
                  <a:ext uri="{FF2B5EF4-FFF2-40B4-BE49-F238E27FC236}">
                    <a16:creationId xmlns:a16="http://schemas.microsoft.com/office/drawing/2014/main" id="{76670128-023E-2D40-8E91-AD73437A6122}"/>
                  </a:ext>
                </a:extLst>
              </p:cNvPr>
              <p:cNvSpPr txBox="1"/>
              <p:nvPr/>
            </p:nvSpPr>
            <p:spPr>
              <a:xfrm>
                <a:off x="5324354" y="3397526"/>
                <a:ext cx="1064871"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2018</a:t>
                </a:r>
              </a:p>
            </p:txBody>
          </p:sp>
        </p:grpSp>
        <p:cxnSp>
          <p:nvCxnSpPr>
            <p:cNvPr id="14" name="Straight Arrow Connector 13">
              <a:extLst>
                <a:ext uri="{FF2B5EF4-FFF2-40B4-BE49-F238E27FC236}">
                  <a16:creationId xmlns:a16="http://schemas.microsoft.com/office/drawing/2014/main" id="{C0FCC1B0-59DB-1448-AA41-CDC82CED060C}"/>
                </a:ext>
              </a:extLst>
            </p:cNvPr>
            <p:cNvCxnSpPr>
              <a:cxnSpLocks/>
            </p:cNvCxnSpPr>
            <p:nvPr/>
          </p:nvCxnSpPr>
          <p:spPr>
            <a:xfrm flipV="1">
              <a:off x="3773347" y="4745620"/>
              <a:ext cx="393539" cy="34724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4496F1F-0389-844C-8F10-AB878DCD23C5}"/>
                </a:ext>
              </a:extLst>
            </p:cNvPr>
            <p:cNvSpPr txBox="1"/>
            <p:nvPr/>
          </p:nvSpPr>
          <p:spPr>
            <a:xfrm rot="19080000">
              <a:off x="3278206" y="4413783"/>
              <a:ext cx="1016120" cy="562966"/>
            </a:xfrm>
            <a:prstGeom prst="rect">
              <a:avLst/>
            </a:prstGeom>
            <a:noFill/>
          </p:spPr>
          <p:txBody>
            <a:bodyPr wrap="square" rtlCol="0">
              <a:spAutoFit/>
            </a:bodyPr>
            <a:lstStyle/>
            <a:p>
              <a:pPr algn="ctr"/>
              <a:r>
                <a:rPr lang="en-US" sz="1300" b="1" dirty="0">
                  <a:solidFill>
                    <a:srgbClr val="FF0000"/>
                  </a:solidFill>
                  <a:latin typeface="Arial" panose="020B0604020202020204" pitchFamily="34" charset="0"/>
                  <a:cs typeface="Arial" panose="020B0604020202020204" pitchFamily="34" charset="0"/>
                </a:rPr>
                <a:t>S12</a:t>
              </a:r>
            </a:p>
            <a:p>
              <a:pPr algn="ctr"/>
              <a:r>
                <a:rPr lang="en-US" sz="1300" b="1" dirty="0">
                  <a:solidFill>
                    <a:srgbClr val="FF0000"/>
                  </a:solidFill>
                  <a:latin typeface="Arial" panose="020B0604020202020204" pitchFamily="34" charset="0"/>
                  <a:cs typeface="Arial" panose="020B0604020202020204" pitchFamily="34" charset="0"/>
                </a:rPr>
                <a:t>vented</a:t>
              </a:r>
            </a:p>
          </p:txBody>
        </p:sp>
        <p:sp>
          <p:nvSpPr>
            <p:cNvPr id="16" name="TextBox 15">
              <a:extLst>
                <a:ext uri="{FF2B5EF4-FFF2-40B4-BE49-F238E27FC236}">
                  <a16:creationId xmlns:a16="http://schemas.microsoft.com/office/drawing/2014/main" id="{43B2A1A7-035F-1A4A-BA8B-0467B46DBEB2}"/>
                </a:ext>
              </a:extLst>
            </p:cNvPr>
            <p:cNvSpPr txBox="1"/>
            <p:nvPr/>
          </p:nvSpPr>
          <p:spPr>
            <a:xfrm>
              <a:off x="2025570" y="3120430"/>
              <a:ext cx="438680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25 ns physics fills with &gt;600b </a:t>
              </a:r>
            </a:p>
          </p:txBody>
        </p:sp>
      </p:grpSp>
      <p:grpSp>
        <p:nvGrpSpPr>
          <p:cNvPr id="29" name="Group 28">
            <a:extLst>
              <a:ext uri="{FF2B5EF4-FFF2-40B4-BE49-F238E27FC236}">
                <a16:creationId xmlns:a16="http://schemas.microsoft.com/office/drawing/2014/main" id="{66D0AD62-0DB6-4842-A1AD-3539AE0CB1D5}"/>
              </a:ext>
            </a:extLst>
          </p:cNvPr>
          <p:cNvGrpSpPr/>
          <p:nvPr/>
        </p:nvGrpSpPr>
        <p:grpSpPr>
          <a:xfrm>
            <a:off x="8153400" y="4412169"/>
            <a:ext cx="2835729" cy="1716606"/>
            <a:chOff x="8153400" y="4412169"/>
            <a:chExt cx="2835729" cy="1716606"/>
          </a:xfrm>
        </p:grpSpPr>
        <p:sp>
          <p:nvSpPr>
            <p:cNvPr id="7" name="Oval 6">
              <a:extLst>
                <a:ext uri="{FF2B5EF4-FFF2-40B4-BE49-F238E27FC236}">
                  <a16:creationId xmlns:a16="http://schemas.microsoft.com/office/drawing/2014/main" id="{5BBAF484-64F2-4847-AA18-4ED4F3E086A6}"/>
                </a:ext>
              </a:extLst>
            </p:cNvPr>
            <p:cNvSpPr/>
            <p:nvPr/>
          </p:nvSpPr>
          <p:spPr>
            <a:xfrm>
              <a:off x="8153400" y="4549302"/>
              <a:ext cx="228600" cy="1263669"/>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D0979468-30F2-1F4D-8BBB-10BE399AF159}"/>
                </a:ext>
              </a:extLst>
            </p:cNvPr>
            <p:cNvCxnSpPr/>
            <p:nvPr/>
          </p:nvCxnSpPr>
          <p:spPr>
            <a:xfrm flipV="1">
              <a:off x="8382000" y="4669971"/>
              <a:ext cx="631371" cy="18307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6847A6F-213A-E94C-82EA-23E862BD4123}"/>
                </a:ext>
              </a:extLst>
            </p:cNvPr>
            <p:cNvCxnSpPr>
              <a:cxnSpLocks/>
            </p:cNvCxnSpPr>
            <p:nvPr/>
          </p:nvCxnSpPr>
          <p:spPr>
            <a:xfrm>
              <a:off x="8365671" y="5513161"/>
              <a:ext cx="647700" cy="199254"/>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987026D-8E71-884A-8818-3929F919CCB7}"/>
                </a:ext>
              </a:extLst>
            </p:cNvPr>
            <p:cNvSpPr txBox="1"/>
            <p:nvPr/>
          </p:nvSpPr>
          <p:spPr>
            <a:xfrm>
              <a:off x="9013371" y="5544000"/>
              <a:ext cx="1698172" cy="584775"/>
            </a:xfrm>
            <a:prstGeom prst="rect">
              <a:avLst/>
            </a:prstGeom>
            <a:noFill/>
          </p:spPr>
          <p:txBody>
            <a:bodyPr wrap="square" rtlCol="0">
              <a:spAutoFit/>
            </a:bodyPr>
            <a:lstStyle/>
            <a:p>
              <a:r>
                <a:rPr lang="en-US" sz="1600" b="1" dirty="0">
                  <a:solidFill>
                    <a:srgbClr val="1500FF"/>
                  </a:solidFill>
                </a:rPr>
                <a:t>Low load sectors</a:t>
              </a:r>
            </a:p>
            <a:p>
              <a:r>
                <a:rPr lang="en-US" sz="1600" b="1" dirty="0">
                  <a:solidFill>
                    <a:srgbClr val="1500FF"/>
                  </a:solidFill>
                </a:rPr>
                <a:t>SEY ≃ 1.25</a:t>
              </a:r>
            </a:p>
          </p:txBody>
        </p:sp>
        <p:sp>
          <p:nvSpPr>
            <p:cNvPr id="28" name="TextBox 27">
              <a:extLst>
                <a:ext uri="{FF2B5EF4-FFF2-40B4-BE49-F238E27FC236}">
                  <a16:creationId xmlns:a16="http://schemas.microsoft.com/office/drawing/2014/main" id="{EF063F03-85E8-0D40-B521-DDA61B4BEFD3}"/>
                </a:ext>
              </a:extLst>
            </p:cNvPr>
            <p:cNvSpPr txBox="1"/>
            <p:nvPr/>
          </p:nvSpPr>
          <p:spPr>
            <a:xfrm>
              <a:off x="9013371" y="4412169"/>
              <a:ext cx="1975758" cy="584775"/>
            </a:xfrm>
            <a:prstGeom prst="rect">
              <a:avLst/>
            </a:prstGeom>
            <a:noFill/>
          </p:spPr>
          <p:txBody>
            <a:bodyPr wrap="square" rtlCol="0">
              <a:spAutoFit/>
            </a:bodyPr>
            <a:lstStyle/>
            <a:p>
              <a:r>
                <a:rPr lang="en-US" sz="1600" b="1" dirty="0">
                  <a:solidFill>
                    <a:srgbClr val="FF0000"/>
                  </a:solidFill>
                </a:rPr>
                <a:t>Highest load sectors</a:t>
              </a:r>
            </a:p>
            <a:p>
              <a:r>
                <a:rPr lang="en-US" sz="1600" b="1" dirty="0">
                  <a:solidFill>
                    <a:srgbClr val="FF0000"/>
                  </a:solidFill>
                </a:rPr>
                <a:t>SEY ≃ 1.35</a:t>
              </a:r>
            </a:p>
          </p:txBody>
        </p:sp>
      </p:grpSp>
    </p:spTree>
    <p:extLst>
      <p:ext uri="{BB962C8B-B14F-4D97-AF65-F5344CB8AC3E}">
        <p14:creationId xmlns:p14="http://schemas.microsoft.com/office/powerpoint/2010/main" val="20428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LS2</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83</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6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accent2">
                    <a:lumMod val="50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bg1">
                    <a:lumMod val="85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1</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3.5 - 4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a:t>
            </a:r>
            <a:r>
              <a:rPr lang="en-US" sz="1600" b="1" dirty="0">
                <a:solidFill>
                  <a:schemeClr val="bg1">
                    <a:lumMod val="85000"/>
                  </a:schemeClr>
                </a:solidFill>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2</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6.5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1:</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warmed up and vented</a:t>
            </a:r>
          </a:p>
        </p:txBody>
      </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8647272" y="1254937"/>
            <a:ext cx="0" cy="9625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8209409" y="955931"/>
            <a:ext cx="8484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Today</a:t>
            </a:r>
          </a:p>
        </p:txBody>
      </p:sp>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3</a:t>
            </a:r>
            <a:r>
              <a:rPr lang="en-US" sz="1600" dirty="0">
                <a:solidFill>
                  <a:schemeClr val="bg1">
                    <a:lumMod val="85000"/>
                  </a:schemeClr>
                </a:solidFill>
                <a:latin typeface="Arial" panose="020B0604020202020204" pitchFamily="34" charset="0"/>
                <a:cs typeface="Arial" panose="020B0604020202020204" pitchFamily="34" charset="0"/>
              </a:rPr>
              <a:t> -  forecast:</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6.8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Long Shutdown 2:</a:t>
            </a:r>
            <a:endParaRPr lang="en-US" sz="1600"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LHC injectors were upgraded to produce beams twice as intense and as bright</a:t>
            </a:r>
          </a:p>
        </p:txBody>
      </p:sp>
    </p:spTree>
    <p:extLst>
      <p:ext uri="{BB962C8B-B14F-4D97-AF65-F5344CB8AC3E}">
        <p14:creationId xmlns:p14="http://schemas.microsoft.com/office/powerpoint/2010/main" val="14960221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LS2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During the last shutdown, direct inspection of the beam screens took place to try explaining the different </a:t>
            </a:r>
            <a:r>
              <a:rPr lang="en-US" dirty="0" err="1"/>
              <a:t>behaviour</a:t>
            </a:r>
            <a:r>
              <a:rPr lang="en-US" dirty="0"/>
              <a:t> of the LHC arcs</a:t>
            </a:r>
          </a:p>
          <a:p>
            <a:pPr lvl="1"/>
            <a:r>
              <a:rPr lang="en-US" dirty="0"/>
              <a:t>Magnets showing very high and very low heat loads were extracted from the ring</a:t>
            </a:r>
          </a:p>
          <a:p>
            <a:pPr lvl="1"/>
            <a:r>
              <a:rPr lang="en-US" dirty="0"/>
              <a:t>Their beam screens were removed from the magnet and underwent laboratory analysis</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84</a:t>
            </a:fld>
            <a:endParaRPr lang="en-US"/>
          </a:p>
        </p:txBody>
      </p:sp>
      <p:pic>
        <p:nvPicPr>
          <p:cNvPr id="23" name="Picture 22" descr="A picture containing truck, road, outdoor, blue&#10;&#10;Description automatically generated">
            <a:extLst>
              <a:ext uri="{FF2B5EF4-FFF2-40B4-BE49-F238E27FC236}">
                <a16:creationId xmlns:a16="http://schemas.microsoft.com/office/drawing/2014/main" id="{174F5751-4886-F343-AA2C-193A673368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6600" y="3076554"/>
            <a:ext cx="3744000" cy="2808000"/>
          </a:xfrm>
          <a:prstGeom prst="rect">
            <a:avLst/>
          </a:prstGeom>
        </p:spPr>
      </p:pic>
      <p:pic>
        <p:nvPicPr>
          <p:cNvPr id="24" name="Picture 23" descr="Men working on a machine&#10;&#10;Description automatically generated with medium confidence">
            <a:extLst>
              <a:ext uri="{FF2B5EF4-FFF2-40B4-BE49-F238E27FC236}">
                <a16:creationId xmlns:a16="http://schemas.microsoft.com/office/drawing/2014/main" id="{D82B11D1-AFEE-484F-A6F0-376CC3F62F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6876" y="3076554"/>
            <a:ext cx="3724686" cy="2808000"/>
          </a:xfrm>
          <a:prstGeom prst="rect">
            <a:avLst/>
          </a:prstGeom>
        </p:spPr>
      </p:pic>
    </p:spTree>
    <p:extLst>
      <p:ext uri="{BB962C8B-B14F-4D97-AF65-F5344CB8AC3E}">
        <p14:creationId xmlns:p14="http://schemas.microsoft.com/office/powerpoint/2010/main" val="42222755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LS2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From measurements of SEY and conditioning behavior at room temperature:</a:t>
            </a:r>
          </a:p>
          <a:p>
            <a:pPr lvl="1"/>
            <a:r>
              <a:rPr lang="en-US" dirty="0"/>
              <a:t>High-load beam screen exhibited a higher SEY after venting compared to low-load magnets </a:t>
            </a:r>
          </a:p>
          <a:p>
            <a:pPr lvl="1"/>
            <a:r>
              <a:rPr lang="en-US" dirty="0"/>
              <a:t>High-load beam screen shows worse conditioning behavior upon e- irradiation compared to the low-load magnet and to a spare beam screen (never installed)</a:t>
            </a:r>
          </a:p>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85</a:t>
            </a:fld>
            <a:endParaRPr lang="en-US"/>
          </a:p>
        </p:txBody>
      </p:sp>
      <p:grpSp>
        <p:nvGrpSpPr>
          <p:cNvPr id="9" name="Group 8">
            <a:extLst>
              <a:ext uri="{FF2B5EF4-FFF2-40B4-BE49-F238E27FC236}">
                <a16:creationId xmlns:a16="http://schemas.microsoft.com/office/drawing/2014/main" id="{622780C9-3176-3C4A-AA0F-58446FF607B6}"/>
              </a:ext>
            </a:extLst>
          </p:cNvPr>
          <p:cNvGrpSpPr/>
          <p:nvPr/>
        </p:nvGrpSpPr>
        <p:grpSpPr>
          <a:xfrm>
            <a:off x="5914173" y="3114100"/>
            <a:ext cx="4478453" cy="3242250"/>
            <a:chOff x="4115276" y="3050664"/>
            <a:chExt cx="4478453" cy="3242250"/>
          </a:xfrm>
        </p:grpSpPr>
        <p:pic>
          <p:nvPicPr>
            <p:cNvPr id="10" name="Picture 9">
              <a:extLst>
                <a:ext uri="{FF2B5EF4-FFF2-40B4-BE49-F238E27FC236}">
                  <a16:creationId xmlns:a16="http://schemas.microsoft.com/office/drawing/2014/main" id="{C2F03377-56A4-4D41-9250-E6F8F81A42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15276" y="3050664"/>
              <a:ext cx="4478453" cy="3242250"/>
            </a:xfrm>
            <a:prstGeom prst="rect">
              <a:avLst/>
            </a:prstGeom>
          </p:spPr>
        </p:pic>
        <p:sp>
          <p:nvSpPr>
            <p:cNvPr id="11" name="TextBox 10">
              <a:extLst>
                <a:ext uri="{FF2B5EF4-FFF2-40B4-BE49-F238E27FC236}">
                  <a16:creationId xmlns:a16="http://schemas.microsoft.com/office/drawing/2014/main" id="{7CEC9D91-44F4-3340-8758-CAEFE3629566}"/>
                </a:ext>
              </a:extLst>
            </p:cNvPr>
            <p:cNvSpPr txBox="1"/>
            <p:nvPr/>
          </p:nvSpPr>
          <p:spPr>
            <a:xfrm rot="987359">
              <a:off x="7374918" y="4940789"/>
              <a:ext cx="1152940" cy="307777"/>
            </a:xfrm>
            <a:prstGeom prst="rect">
              <a:avLst/>
            </a:prstGeom>
            <a:noFill/>
          </p:spPr>
          <p:txBody>
            <a:bodyPr wrap="square" rtlCol="0">
              <a:spAutoFit/>
            </a:bodyPr>
            <a:lstStyle/>
            <a:p>
              <a:pPr algn="ctr"/>
              <a:r>
                <a:rPr lang="en-CH" sz="1400" dirty="0">
                  <a:solidFill>
                    <a:srgbClr val="1401FF"/>
                  </a:solidFill>
                  <a:latin typeface="Arial" panose="020B0604020202020204" pitchFamily="34" charset="0"/>
                  <a:cs typeface="Arial" panose="020B0604020202020204" pitchFamily="34" charset="0"/>
                </a:rPr>
                <a:t>High-load</a:t>
              </a:r>
            </a:p>
          </p:txBody>
        </p:sp>
        <p:sp>
          <p:nvSpPr>
            <p:cNvPr id="12" name="TextBox 11">
              <a:extLst>
                <a:ext uri="{FF2B5EF4-FFF2-40B4-BE49-F238E27FC236}">
                  <a16:creationId xmlns:a16="http://schemas.microsoft.com/office/drawing/2014/main" id="{CFFE14AC-B749-0C4B-8CA7-B6FC6DC942E5}"/>
                </a:ext>
              </a:extLst>
            </p:cNvPr>
            <p:cNvSpPr txBox="1"/>
            <p:nvPr/>
          </p:nvSpPr>
          <p:spPr>
            <a:xfrm rot="2353188">
              <a:off x="6003317" y="5172702"/>
              <a:ext cx="1152940" cy="307777"/>
            </a:xfrm>
            <a:prstGeom prst="rect">
              <a:avLst/>
            </a:prstGeom>
            <a:noFill/>
          </p:spPr>
          <p:txBody>
            <a:bodyPr wrap="square" rtlCol="0">
              <a:spAutoFit/>
            </a:bodyPr>
            <a:lstStyle/>
            <a:p>
              <a:pPr algn="ctr"/>
              <a:r>
                <a:rPr lang="en-CH" sz="1400" dirty="0">
                  <a:solidFill>
                    <a:srgbClr val="33CC32"/>
                  </a:solidFill>
                  <a:latin typeface="Arial" panose="020B0604020202020204" pitchFamily="34" charset="0"/>
                  <a:cs typeface="Arial" panose="020B0604020202020204" pitchFamily="34" charset="0"/>
                </a:rPr>
                <a:t>Low-load</a:t>
              </a:r>
            </a:p>
          </p:txBody>
        </p:sp>
        <p:sp>
          <p:nvSpPr>
            <p:cNvPr id="13" name="TextBox 12">
              <a:extLst>
                <a:ext uri="{FF2B5EF4-FFF2-40B4-BE49-F238E27FC236}">
                  <a16:creationId xmlns:a16="http://schemas.microsoft.com/office/drawing/2014/main" id="{DCC2C043-63B1-664A-8ACB-33AB9ED3F8B2}"/>
                </a:ext>
              </a:extLst>
            </p:cNvPr>
            <p:cNvSpPr txBox="1"/>
            <p:nvPr/>
          </p:nvSpPr>
          <p:spPr>
            <a:xfrm rot="1361287">
              <a:off x="4810624" y="3290894"/>
              <a:ext cx="1152940" cy="307777"/>
            </a:xfrm>
            <a:prstGeom prst="rect">
              <a:avLst/>
            </a:prstGeom>
            <a:noFill/>
          </p:spPr>
          <p:txBody>
            <a:bodyPr wrap="square" rtlCol="0">
              <a:spAutoFit/>
            </a:bodyPr>
            <a:lstStyle/>
            <a:p>
              <a:pPr algn="ctr"/>
              <a:r>
                <a:rPr lang="en-CH" sz="1400" dirty="0">
                  <a:latin typeface="Arial" panose="020B0604020202020204" pitchFamily="34" charset="0"/>
                  <a:cs typeface="Arial" panose="020B0604020202020204" pitchFamily="34" charset="0"/>
                </a:rPr>
                <a:t>Spare</a:t>
              </a:r>
            </a:p>
          </p:txBody>
        </p:sp>
      </p:grpSp>
      <p:pic>
        <p:nvPicPr>
          <p:cNvPr id="14" name="Picture 13" descr="A christmas tree in a room&#10;&#10;Description automatically generated with low confidence">
            <a:extLst>
              <a:ext uri="{FF2B5EF4-FFF2-40B4-BE49-F238E27FC236}">
                <a16:creationId xmlns:a16="http://schemas.microsoft.com/office/drawing/2014/main" id="{BE4CF801-7985-6145-9A47-868A790B7E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7162" y="3188601"/>
            <a:ext cx="3457937" cy="2766349"/>
          </a:xfrm>
          <a:prstGeom prst="rect">
            <a:avLst/>
          </a:prstGeom>
        </p:spPr>
      </p:pic>
      <p:sp>
        <p:nvSpPr>
          <p:cNvPr id="15" name="TextBox 14">
            <a:extLst>
              <a:ext uri="{FF2B5EF4-FFF2-40B4-BE49-F238E27FC236}">
                <a16:creationId xmlns:a16="http://schemas.microsoft.com/office/drawing/2014/main" id="{2022C94C-3784-B942-AADA-2CF73EB1DBDB}"/>
              </a:ext>
            </a:extLst>
          </p:cNvPr>
          <p:cNvSpPr txBox="1"/>
          <p:nvPr/>
        </p:nvSpPr>
        <p:spPr>
          <a:xfrm>
            <a:off x="1787321" y="2858772"/>
            <a:ext cx="4353790" cy="307777"/>
          </a:xfrm>
          <a:prstGeom prst="rect">
            <a:avLst/>
          </a:prstGeom>
          <a:noFill/>
        </p:spPr>
        <p:txBody>
          <a:bodyPr wrap="square" rtlCol="0">
            <a:spAutoFit/>
          </a:bodyPr>
          <a:lstStyle/>
          <a:p>
            <a:pPr algn="ctr"/>
            <a:r>
              <a:rPr lang="en-CH" sz="1400" dirty="0">
                <a:latin typeface="Arial" panose="020B0604020202020204" pitchFamily="34" charset="0"/>
                <a:cs typeface="Arial" panose="020B0604020202020204" pitchFamily="34" charset="0"/>
              </a:rPr>
              <a:t>SPECS measurement system (CERN TE-VSC)</a:t>
            </a:r>
          </a:p>
        </p:txBody>
      </p:sp>
    </p:spTree>
    <p:extLst>
      <p:ext uri="{BB962C8B-B14F-4D97-AF65-F5344CB8AC3E}">
        <p14:creationId xmlns:p14="http://schemas.microsoft.com/office/powerpoint/2010/main" val="31376477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observations – LS2</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The chemistry of the surface was analyzed using X-ray photoelectron spectroscopy (XPS)</a:t>
            </a:r>
          </a:p>
          <a:p>
            <a:pPr lvl="1"/>
            <a:r>
              <a:rPr lang="en-US" dirty="0"/>
              <a:t>Low-load beam screen shows Copper(I) oxide (Cu2O) </a:t>
            </a:r>
            <a:r>
              <a:rPr lang="en-US" dirty="0">
                <a:sym typeface="Wingdings" pitchFamily="2" charset="2"/>
              </a:rPr>
              <a:t></a:t>
            </a:r>
            <a:r>
              <a:rPr lang="en-US" dirty="0"/>
              <a:t> native copper oxide</a:t>
            </a:r>
          </a:p>
          <a:p>
            <a:pPr lvl="1"/>
            <a:r>
              <a:rPr lang="en-US" dirty="0"/>
              <a:t>High-load beam screen shows Copper(II) oxide (</a:t>
            </a:r>
            <a:r>
              <a:rPr lang="en-US" dirty="0" err="1"/>
              <a:t>CuO</a:t>
            </a:r>
            <a:r>
              <a:rPr lang="en-US" dirty="0"/>
              <a:t>) </a:t>
            </a:r>
            <a:r>
              <a:rPr lang="en-US" dirty="0">
                <a:sym typeface="Wingdings" pitchFamily="2" charset="2"/>
              </a:rPr>
              <a:t></a:t>
            </a:r>
            <a:r>
              <a:rPr lang="en-US" dirty="0"/>
              <a:t> unexpected!</a:t>
            </a:r>
          </a:p>
          <a:p>
            <a:pPr lvl="1"/>
            <a:r>
              <a:rPr lang="en-US" dirty="0"/>
              <a:t>High-load beam screen shows a surprisingly low concentration of carbon</a:t>
            </a:r>
          </a:p>
          <a:p>
            <a:pPr>
              <a:buFont typeface="System Font Regular"/>
              <a:buChar char="→"/>
            </a:pPr>
            <a:r>
              <a:rPr lang="en-US" dirty="0"/>
              <a:t>These chemical alterations are </a:t>
            </a:r>
            <a:br>
              <a:rPr lang="en-US" dirty="0"/>
            </a:br>
            <a:r>
              <a:rPr lang="en-US" dirty="0"/>
              <a:t>likely the cause of the different </a:t>
            </a:r>
            <a:br>
              <a:rPr lang="en-US" dirty="0"/>
            </a:br>
            <a:r>
              <a:rPr lang="en-US" dirty="0"/>
              <a:t>SEY and conditioning </a:t>
            </a:r>
            <a:r>
              <a:rPr lang="en-US" dirty="0" err="1"/>
              <a:t>behaviour</a:t>
            </a:r>
            <a:r>
              <a:rPr lang="en-US" dirty="0"/>
              <a:t> </a:t>
            </a:r>
          </a:p>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86</a:t>
            </a:fld>
            <a:endParaRPr lang="en-US"/>
          </a:p>
        </p:txBody>
      </p:sp>
      <p:pic>
        <p:nvPicPr>
          <p:cNvPr id="16" name="Picture 15">
            <a:extLst>
              <a:ext uri="{FF2B5EF4-FFF2-40B4-BE49-F238E27FC236}">
                <a16:creationId xmlns:a16="http://schemas.microsoft.com/office/drawing/2014/main" id="{819D5E73-9859-1D4F-8A66-FA21A03EE1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4110" y="3396875"/>
            <a:ext cx="3258411" cy="3096000"/>
          </a:xfrm>
          <a:prstGeom prst="rect">
            <a:avLst/>
          </a:prstGeom>
        </p:spPr>
      </p:pic>
      <p:grpSp>
        <p:nvGrpSpPr>
          <p:cNvPr id="7" name="Group 6">
            <a:extLst>
              <a:ext uri="{FF2B5EF4-FFF2-40B4-BE49-F238E27FC236}">
                <a16:creationId xmlns:a16="http://schemas.microsoft.com/office/drawing/2014/main" id="{B32EDB9E-F1D9-7142-B5B6-5A709BCE4302}"/>
              </a:ext>
            </a:extLst>
          </p:cNvPr>
          <p:cNvGrpSpPr/>
          <p:nvPr/>
        </p:nvGrpSpPr>
        <p:grpSpPr>
          <a:xfrm>
            <a:off x="8610600" y="3396033"/>
            <a:ext cx="3243706" cy="2942897"/>
            <a:chOff x="8610600" y="3396033"/>
            <a:chExt cx="3243706" cy="2942897"/>
          </a:xfrm>
        </p:grpSpPr>
        <p:pic>
          <p:nvPicPr>
            <p:cNvPr id="17" name="Picture 16">
              <a:extLst>
                <a:ext uri="{FF2B5EF4-FFF2-40B4-BE49-F238E27FC236}">
                  <a16:creationId xmlns:a16="http://schemas.microsoft.com/office/drawing/2014/main" id="{791C2318-3230-324B-8B7D-3FB105338F0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10600" y="3396033"/>
              <a:ext cx="3243706" cy="2942897"/>
            </a:xfrm>
            <a:prstGeom prst="rect">
              <a:avLst/>
            </a:prstGeom>
          </p:spPr>
        </p:pic>
        <p:cxnSp>
          <p:nvCxnSpPr>
            <p:cNvPr id="18" name="Straight Arrow Connector 17">
              <a:extLst>
                <a:ext uri="{FF2B5EF4-FFF2-40B4-BE49-F238E27FC236}">
                  <a16:creationId xmlns:a16="http://schemas.microsoft.com/office/drawing/2014/main" id="{48739214-F214-AD4D-8F80-080A3160EFBA}"/>
                </a:ext>
              </a:extLst>
            </p:cNvPr>
            <p:cNvCxnSpPr>
              <a:cxnSpLocks/>
            </p:cNvCxnSpPr>
            <p:nvPr/>
          </p:nvCxnSpPr>
          <p:spPr>
            <a:xfrm>
              <a:off x="9327512" y="3767445"/>
              <a:ext cx="0" cy="474133"/>
            </a:xfrm>
            <a:prstGeom prst="straightConnector1">
              <a:avLst/>
            </a:prstGeom>
            <a:ln w="25400" cap="rnd">
              <a:solidFill>
                <a:srgbClr val="2A63AD"/>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BCC1829-9089-CD4E-A2AD-0E8A9B966BFC}"/>
              </a:ext>
            </a:extLst>
          </p:cNvPr>
          <p:cNvSpPr txBox="1"/>
          <p:nvPr/>
        </p:nvSpPr>
        <p:spPr>
          <a:xfrm>
            <a:off x="5685335" y="3147568"/>
            <a:ext cx="2889504" cy="307777"/>
          </a:xfrm>
          <a:prstGeom prst="rect">
            <a:avLst/>
          </a:prstGeom>
          <a:noFill/>
        </p:spPr>
        <p:txBody>
          <a:bodyPr wrap="square" rtlCol="0">
            <a:spAutoFit/>
          </a:bodyPr>
          <a:lstStyle/>
          <a:p>
            <a:pPr algn="ctr"/>
            <a:r>
              <a:rPr lang="en-CH" sz="1400" b="1" dirty="0">
                <a:latin typeface="Arial" panose="020B0604020202020204" pitchFamily="34" charset="0"/>
                <a:cs typeface="Arial" panose="020B0604020202020204" pitchFamily="34" charset="0"/>
              </a:rPr>
              <a:t>XPS spectrum</a:t>
            </a:r>
          </a:p>
        </p:txBody>
      </p:sp>
    </p:spTree>
    <p:extLst>
      <p:ext uri="{BB962C8B-B14F-4D97-AF65-F5344CB8AC3E}">
        <p14:creationId xmlns:p14="http://schemas.microsoft.com/office/powerpoint/2010/main" val="11309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projections – Run 3 (and beyond)</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87</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2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lumMod val="85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accent6">
                    <a:lumMod val="50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solidFill>
                  <a:schemeClr val="bg1">
                    <a:lumMod val="85000"/>
                  </a:schemeClr>
                </a:solidFill>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1</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3.5 - 4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a:t>
            </a:r>
            <a:r>
              <a:rPr lang="en-US" sz="1600" b="1" dirty="0">
                <a:solidFill>
                  <a:schemeClr val="bg1">
                    <a:lumMod val="85000"/>
                  </a:schemeClr>
                </a:solidFill>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Run 2</a:t>
            </a:r>
            <a:r>
              <a:rPr lang="en-US" sz="1600" dirty="0">
                <a:solidFill>
                  <a:schemeClr val="bg1">
                    <a:lumMod val="85000"/>
                  </a:schemeClr>
                </a:solidFill>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Beam energy: </a:t>
            </a:r>
            <a:r>
              <a:rPr lang="en-US" sz="1600" b="1" dirty="0">
                <a:solidFill>
                  <a:schemeClr val="bg1">
                    <a:lumMod val="85000"/>
                  </a:schemeClr>
                </a:solidFill>
                <a:latin typeface="Arial" panose="020B0604020202020204" pitchFamily="34" charset="0"/>
                <a:cs typeface="Arial" panose="020B0604020202020204" pitchFamily="34" charset="0"/>
              </a:rPr>
              <a:t>6.5 </a:t>
            </a:r>
            <a:r>
              <a:rPr lang="en-US" sz="1600" b="1" dirty="0" err="1">
                <a:solidFill>
                  <a:schemeClr val="bg1">
                    <a:lumMod val="85000"/>
                  </a:schemeClr>
                </a:solidFill>
                <a:latin typeface="Arial" panose="020B0604020202020204" pitchFamily="34" charset="0"/>
                <a:cs typeface="Arial" panose="020B0604020202020204" pitchFamily="34" charset="0"/>
              </a:rPr>
              <a:t>TeV</a:t>
            </a:r>
            <a:endParaRPr lang="en-US" sz="1600" b="1"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spacing: </a:t>
            </a:r>
            <a:r>
              <a:rPr lang="en-US" sz="1600" b="1" dirty="0">
                <a:solidFill>
                  <a:schemeClr val="bg1">
                    <a:lumMod val="85000"/>
                  </a:schemeClr>
                </a:solidFill>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Max # of bunches: </a:t>
            </a:r>
            <a:r>
              <a:rPr lang="en-US" sz="1600" b="1" dirty="0">
                <a:solidFill>
                  <a:schemeClr val="bg1">
                    <a:lumMod val="85000"/>
                  </a:schemeClr>
                </a:solidFill>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Bunch intensity: </a:t>
            </a:r>
            <a:r>
              <a:rPr lang="en-US" sz="1600" b="1" dirty="0">
                <a:solidFill>
                  <a:schemeClr val="bg1">
                    <a:lumMod val="85000"/>
                  </a:schemeClr>
                </a:solidFill>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1:</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warmed up and vented</a:t>
            </a:r>
          </a:p>
        </p:txBody>
      </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8647272" y="1254937"/>
            <a:ext cx="0" cy="9625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8209409" y="955931"/>
            <a:ext cx="8484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Today</a:t>
            </a:r>
          </a:p>
        </p:txBody>
      </p:sp>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3</a:t>
            </a:r>
            <a:r>
              <a:rPr lang="en-US" sz="1600" dirty="0">
                <a:latin typeface="Arial" panose="020B0604020202020204" pitchFamily="34" charset="0"/>
                <a:cs typeface="Arial" panose="020B0604020202020204" pitchFamily="34" charset="0"/>
              </a:rPr>
              <a:t> -  forecast:</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6.8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solidFill>
                  <a:schemeClr val="bg1">
                    <a:lumMod val="85000"/>
                  </a:schemeClr>
                </a:solidFill>
                <a:latin typeface="Arial" panose="020B0604020202020204" pitchFamily="34" charset="0"/>
                <a:cs typeface="Arial" panose="020B0604020202020204" pitchFamily="34" charset="0"/>
              </a:rPr>
              <a:t>Long Shutdown 2:</a:t>
            </a:r>
            <a:endParaRPr lang="en-US" sz="1600" dirty="0">
              <a:solidFill>
                <a:schemeClr val="bg1">
                  <a:lumMod val="85000"/>
                </a:schemeClr>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solidFill>
                  <a:schemeClr val="bg1">
                    <a:lumMod val="85000"/>
                  </a:schemeClr>
                </a:solidFill>
                <a:latin typeface="Arial" panose="020B0604020202020204" pitchFamily="34" charset="0"/>
                <a:cs typeface="Arial" panose="020B0604020202020204" pitchFamily="34" charset="0"/>
              </a:rPr>
              <a:t>LHC injectors were upgraded to produce beams twice as intense and as bright</a:t>
            </a:r>
          </a:p>
        </p:txBody>
      </p:sp>
    </p:spTree>
    <p:extLst>
      <p:ext uri="{BB962C8B-B14F-4D97-AF65-F5344CB8AC3E}">
        <p14:creationId xmlns:p14="http://schemas.microsoft.com/office/powerpoint/2010/main" val="2425973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LHC e-cloud predictions – Run 3 (and beyond)</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We can sum up contributions to e-cloud from all parts of the arc assuming SEY from latest 2018 heat load measurements (SEY=1.25 – 1.35)</a:t>
            </a:r>
          </a:p>
          <a:p>
            <a:pPr lvl="1">
              <a:buFont typeface="System Font Regular"/>
              <a:buChar char="→"/>
            </a:pPr>
            <a:r>
              <a:rPr lang="en-US" dirty="0"/>
              <a:t> No margin during Run 3, any further deterioration of high load sectors not tolerable! </a:t>
            </a:r>
          </a:p>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a:p>
            <a:endParaRPr lang="en-US" dirty="0"/>
          </a:p>
          <a:p>
            <a:endParaRPr lang="en-US" b="1" dirty="0"/>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88</a:t>
            </a:fld>
            <a:endParaRPr lang="en-US"/>
          </a:p>
        </p:txBody>
      </p:sp>
      <p:pic>
        <p:nvPicPr>
          <p:cNvPr id="57" name="Picture 56">
            <a:extLst>
              <a:ext uri="{FF2B5EF4-FFF2-40B4-BE49-F238E27FC236}">
                <a16:creationId xmlns:a16="http://schemas.microsoft.com/office/drawing/2014/main" id="{02FF00F6-1008-C24B-9D4D-8809BA1B0B1D}"/>
              </a:ext>
            </a:extLst>
          </p:cNvPr>
          <p:cNvPicPr>
            <a:picLocks noChangeAspect="1"/>
          </p:cNvPicPr>
          <p:nvPr/>
        </p:nvPicPr>
        <p:blipFill rotWithShape="1">
          <a:blip r:embed="rId3">
            <a:extLst>
              <a:ext uri="{28A0092B-C50C-407E-A947-70E740481C1C}">
                <a14:useLocalDpi xmlns:a14="http://schemas.microsoft.com/office/drawing/2010/main" val="0"/>
              </a:ext>
            </a:extLst>
          </a:blip>
          <a:srcRect r="28733"/>
          <a:stretch/>
        </p:blipFill>
        <p:spPr>
          <a:xfrm>
            <a:off x="1346033" y="2429496"/>
            <a:ext cx="4515486" cy="3960000"/>
          </a:xfrm>
          <a:prstGeom prst="rect">
            <a:avLst/>
          </a:prstGeom>
        </p:spPr>
      </p:pic>
      <p:grpSp>
        <p:nvGrpSpPr>
          <p:cNvPr id="11" name="Group 10">
            <a:extLst>
              <a:ext uri="{FF2B5EF4-FFF2-40B4-BE49-F238E27FC236}">
                <a16:creationId xmlns:a16="http://schemas.microsoft.com/office/drawing/2014/main" id="{C54B8AE2-B730-844F-B3F7-2E52A9321550}"/>
              </a:ext>
            </a:extLst>
          </p:cNvPr>
          <p:cNvGrpSpPr/>
          <p:nvPr/>
        </p:nvGrpSpPr>
        <p:grpSpPr>
          <a:xfrm>
            <a:off x="4950476" y="2817828"/>
            <a:ext cx="307777" cy="3081248"/>
            <a:chOff x="5097437" y="2703525"/>
            <a:chExt cx="307777" cy="3081248"/>
          </a:xfrm>
        </p:grpSpPr>
        <p:sp>
          <p:nvSpPr>
            <p:cNvPr id="58" name="Rectangle 57">
              <a:extLst>
                <a:ext uri="{FF2B5EF4-FFF2-40B4-BE49-F238E27FC236}">
                  <a16:creationId xmlns:a16="http://schemas.microsoft.com/office/drawing/2014/main" id="{82C2B81C-C9C6-3145-ABA0-FD6DCDC5A8D7}"/>
                </a:ext>
              </a:extLst>
            </p:cNvPr>
            <p:cNvSpPr/>
            <p:nvPr/>
          </p:nvSpPr>
          <p:spPr>
            <a:xfrm rot="16200000">
              <a:off x="4499807" y="3317092"/>
              <a:ext cx="1503037" cy="307777"/>
            </a:xfrm>
            <a:prstGeom prst="rect">
              <a:avLst/>
            </a:prstGeom>
          </p:spPr>
          <p:txBody>
            <a:bodyPr wrap="square">
              <a:spAutoFit/>
            </a:bodyPr>
            <a:lstStyle/>
            <a:p>
              <a:pPr marL="285750" marR="0" lvl="1" indent="-285750" algn="r" defTabSz="914400" eaLnBrk="1" fontAlgn="auto" latinLnBrk="0" hangingPunct="1">
                <a:lnSpc>
                  <a:spcPct val="100000"/>
                </a:lnSpc>
                <a:spcBef>
                  <a:spcPts val="600"/>
                </a:spcBef>
                <a:spcAft>
                  <a:spcPts val="0"/>
                </a:spcAft>
                <a:buClr>
                  <a:srgbClr val="0055A0"/>
                </a:buClr>
                <a:buSzTx/>
                <a:buFontTx/>
                <a:buNone/>
                <a:tabLst/>
                <a:defRPr/>
              </a:pPr>
              <a:r>
                <a:rPr kumimoji="0" lang="en-US" sz="1400" b="1" i="0" u="none" strike="noStrike" kern="0" cap="none" spc="0" normalizeH="0" baseline="0" noProof="0" dirty="0" err="1">
                  <a:ln>
                    <a:noFill/>
                  </a:ln>
                  <a:solidFill>
                    <a:srgbClr val="262626"/>
                  </a:solidFill>
                  <a:effectLst/>
                  <a:uLnTx/>
                  <a:uFillTx/>
                  <a:latin typeface="Arial" charset="0"/>
                  <a:ea typeface="Arial" charset="0"/>
                  <a:cs typeface="Arial" charset="0"/>
                </a:rPr>
                <a:t>HiLumi</a:t>
              </a:r>
              <a:endPar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endParaRPr>
            </a:p>
          </p:txBody>
        </p:sp>
        <p:cxnSp>
          <p:nvCxnSpPr>
            <p:cNvPr id="59" name="Straight Connector 58">
              <a:extLst>
                <a:ext uri="{FF2B5EF4-FFF2-40B4-BE49-F238E27FC236}">
                  <a16:creationId xmlns:a16="http://schemas.microsoft.com/office/drawing/2014/main" id="{731DCF0E-B6B0-C142-A28A-5BFB559E6A46}"/>
                </a:ext>
              </a:extLst>
            </p:cNvPr>
            <p:cNvCxnSpPr/>
            <p:nvPr/>
          </p:nvCxnSpPr>
          <p:spPr>
            <a:xfrm flipV="1">
              <a:off x="5397445" y="2703525"/>
              <a:ext cx="0" cy="3081248"/>
            </a:xfrm>
            <a:prstGeom prst="line">
              <a:avLst/>
            </a:prstGeom>
            <a:noFill/>
            <a:ln w="19050" cap="flat" cmpd="sng" algn="ctr">
              <a:solidFill>
                <a:srgbClr val="DDDDDD">
                  <a:shade val="60000"/>
                  <a:satMod val="300000"/>
                </a:srgbClr>
              </a:solidFill>
              <a:prstDash val="dash"/>
            </a:ln>
            <a:effectLst/>
          </p:spPr>
        </p:cxnSp>
      </p:grpSp>
      <p:grpSp>
        <p:nvGrpSpPr>
          <p:cNvPr id="60" name="Group 59">
            <a:extLst>
              <a:ext uri="{FF2B5EF4-FFF2-40B4-BE49-F238E27FC236}">
                <a16:creationId xmlns:a16="http://schemas.microsoft.com/office/drawing/2014/main" id="{729B0C3C-252D-504E-A800-81C80B7DE455}"/>
              </a:ext>
            </a:extLst>
          </p:cNvPr>
          <p:cNvGrpSpPr/>
          <p:nvPr/>
        </p:nvGrpSpPr>
        <p:grpSpPr>
          <a:xfrm>
            <a:off x="2102414" y="3069624"/>
            <a:ext cx="2297710" cy="297558"/>
            <a:chOff x="1120812" y="2355798"/>
            <a:chExt cx="2138959" cy="276999"/>
          </a:xfrm>
        </p:grpSpPr>
        <p:sp>
          <p:nvSpPr>
            <p:cNvPr id="61" name="TextBox 60">
              <a:extLst>
                <a:ext uri="{FF2B5EF4-FFF2-40B4-BE49-F238E27FC236}">
                  <a16:creationId xmlns:a16="http://schemas.microsoft.com/office/drawing/2014/main" id="{7729AFE5-22E3-F84D-87CF-ED416DD22B08}"/>
                </a:ext>
              </a:extLst>
            </p:cNvPr>
            <p:cNvSpPr txBox="1"/>
            <p:nvPr/>
          </p:nvSpPr>
          <p:spPr>
            <a:xfrm>
              <a:off x="1526604" y="2355798"/>
              <a:ext cx="173316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5A0"/>
                  </a:solidFill>
                  <a:effectLst/>
                  <a:uLnTx/>
                  <a:uFillTx/>
                  <a:latin typeface="Arial" charset="0"/>
                  <a:ea typeface="Arial" charset="0"/>
                  <a:cs typeface="Arial" charset="0"/>
                </a:rPr>
                <a:t>e-cloud in quadrupoles</a:t>
              </a:r>
            </a:p>
          </p:txBody>
        </p:sp>
        <p:sp>
          <p:nvSpPr>
            <p:cNvPr id="62" name="Rectangle 61">
              <a:extLst>
                <a:ext uri="{FF2B5EF4-FFF2-40B4-BE49-F238E27FC236}">
                  <a16:creationId xmlns:a16="http://schemas.microsoft.com/office/drawing/2014/main" id="{0336CFF9-B77B-704E-922E-A69B5DDF3A24}"/>
                </a:ext>
              </a:extLst>
            </p:cNvPr>
            <p:cNvSpPr/>
            <p:nvPr/>
          </p:nvSpPr>
          <p:spPr>
            <a:xfrm>
              <a:off x="1120812" y="2440238"/>
              <a:ext cx="393539" cy="138896"/>
            </a:xfrm>
            <a:prstGeom prst="rect">
              <a:avLst/>
            </a:prstGeom>
            <a:solidFill>
              <a:srgbClr val="B2B2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7F54CEC1-3A01-CD46-BF67-52ECB48CF94F}"/>
              </a:ext>
            </a:extLst>
          </p:cNvPr>
          <p:cNvGrpSpPr/>
          <p:nvPr/>
        </p:nvGrpSpPr>
        <p:grpSpPr>
          <a:xfrm>
            <a:off x="2102414" y="2831859"/>
            <a:ext cx="1913710" cy="297558"/>
            <a:chOff x="1120812" y="2087614"/>
            <a:chExt cx="1781490" cy="276999"/>
          </a:xfrm>
        </p:grpSpPr>
        <p:sp>
          <p:nvSpPr>
            <p:cNvPr id="64" name="TextBox 63">
              <a:extLst>
                <a:ext uri="{FF2B5EF4-FFF2-40B4-BE49-F238E27FC236}">
                  <a16:creationId xmlns:a16="http://schemas.microsoft.com/office/drawing/2014/main" id="{9CA6482D-8601-4C41-9E44-0C925E441D6B}"/>
                </a:ext>
              </a:extLst>
            </p:cNvPr>
            <p:cNvSpPr txBox="1"/>
            <p:nvPr/>
          </p:nvSpPr>
          <p:spPr>
            <a:xfrm>
              <a:off x="1526604" y="2087614"/>
              <a:ext cx="137569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5A0"/>
                  </a:solidFill>
                  <a:effectLst/>
                  <a:uLnTx/>
                  <a:uFillTx/>
                  <a:latin typeface="Arial" charset="0"/>
                  <a:ea typeface="Arial" charset="0"/>
                  <a:cs typeface="Arial" charset="0"/>
                </a:rPr>
                <a:t>e-cloud in dipoles</a:t>
              </a:r>
            </a:p>
          </p:txBody>
        </p:sp>
        <p:sp>
          <p:nvSpPr>
            <p:cNvPr id="65" name="Rectangle 64">
              <a:extLst>
                <a:ext uri="{FF2B5EF4-FFF2-40B4-BE49-F238E27FC236}">
                  <a16:creationId xmlns:a16="http://schemas.microsoft.com/office/drawing/2014/main" id="{F8A04F2C-6063-6349-962C-217A1296E4ED}"/>
                </a:ext>
              </a:extLst>
            </p:cNvPr>
            <p:cNvSpPr/>
            <p:nvPr/>
          </p:nvSpPr>
          <p:spPr>
            <a:xfrm>
              <a:off x="1120812" y="2172054"/>
              <a:ext cx="393539" cy="138896"/>
            </a:xfrm>
            <a:prstGeom prst="rect">
              <a:avLst/>
            </a:prstGeom>
            <a:solidFill>
              <a:srgbClr val="FFE3B3"/>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grpSp>
        <p:nvGrpSpPr>
          <p:cNvPr id="66" name="Group 65">
            <a:extLst>
              <a:ext uri="{FF2B5EF4-FFF2-40B4-BE49-F238E27FC236}">
                <a16:creationId xmlns:a16="http://schemas.microsoft.com/office/drawing/2014/main" id="{FA72BB9E-78F0-B847-9246-E11AC233F632}"/>
              </a:ext>
            </a:extLst>
          </p:cNvPr>
          <p:cNvGrpSpPr/>
          <p:nvPr/>
        </p:nvGrpSpPr>
        <p:grpSpPr>
          <a:xfrm>
            <a:off x="2102414" y="3307389"/>
            <a:ext cx="1751844" cy="297558"/>
            <a:chOff x="1120812" y="1819429"/>
            <a:chExt cx="1630807" cy="276999"/>
          </a:xfrm>
        </p:grpSpPr>
        <p:sp>
          <p:nvSpPr>
            <p:cNvPr id="67" name="TextBox 66">
              <a:extLst>
                <a:ext uri="{FF2B5EF4-FFF2-40B4-BE49-F238E27FC236}">
                  <a16:creationId xmlns:a16="http://schemas.microsoft.com/office/drawing/2014/main" id="{4A0620D4-0378-AE46-9C66-E1BA1E465CFA}"/>
                </a:ext>
              </a:extLst>
            </p:cNvPr>
            <p:cNvSpPr txBox="1"/>
            <p:nvPr/>
          </p:nvSpPr>
          <p:spPr>
            <a:xfrm>
              <a:off x="1526604" y="1819429"/>
              <a:ext cx="122501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5A0"/>
                  </a:solidFill>
                  <a:effectLst/>
                  <a:uLnTx/>
                  <a:uFillTx/>
                  <a:latin typeface="Arial" charset="0"/>
                  <a:ea typeface="Arial" charset="0"/>
                  <a:cs typeface="Arial" charset="0"/>
                </a:rPr>
                <a:t>e-cloud in drifts</a:t>
              </a:r>
            </a:p>
          </p:txBody>
        </p:sp>
        <p:sp>
          <p:nvSpPr>
            <p:cNvPr id="68" name="Rectangle 67">
              <a:extLst>
                <a:ext uri="{FF2B5EF4-FFF2-40B4-BE49-F238E27FC236}">
                  <a16:creationId xmlns:a16="http://schemas.microsoft.com/office/drawing/2014/main" id="{B6FE1D91-B5F9-BD4A-91FA-A5D6E985263C}"/>
                </a:ext>
              </a:extLst>
            </p:cNvPr>
            <p:cNvSpPr/>
            <p:nvPr/>
          </p:nvSpPr>
          <p:spPr>
            <a:xfrm>
              <a:off x="1120812" y="1903869"/>
              <a:ext cx="393539" cy="138896"/>
            </a:xfrm>
            <a:prstGeom prst="rect">
              <a:avLst/>
            </a:prstGeom>
            <a:solidFill>
              <a:srgbClr val="FFB2B2"/>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CB7C694E-7F38-7545-A61B-1CC0E1E5AB90}"/>
              </a:ext>
            </a:extLst>
          </p:cNvPr>
          <p:cNvGrpSpPr/>
          <p:nvPr/>
        </p:nvGrpSpPr>
        <p:grpSpPr>
          <a:xfrm>
            <a:off x="2102414" y="3545155"/>
            <a:ext cx="1448776" cy="297558"/>
            <a:chOff x="1120812" y="1551244"/>
            <a:chExt cx="1348679" cy="276999"/>
          </a:xfrm>
        </p:grpSpPr>
        <p:sp>
          <p:nvSpPr>
            <p:cNvPr id="70" name="TextBox 69">
              <a:extLst>
                <a:ext uri="{FF2B5EF4-FFF2-40B4-BE49-F238E27FC236}">
                  <a16:creationId xmlns:a16="http://schemas.microsoft.com/office/drawing/2014/main" id="{F2C90684-D234-0E41-89A2-A7AC9F6BD610}"/>
                </a:ext>
              </a:extLst>
            </p:cNvPr>
            <p:cNvSpPr txBox="1"/>
            <p:nvPr/>
          </p:nvSpPr>
          <p:spPr>
            <a:xfrm>
              <a:off x="1526604" y="1551244"/>
              <a:ext cx="94288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5A0"/>
                  </a:solidFill>
                  <a:effectLst/>
                  <a:uLnTx/>
                  <a:uFillTx/>
                  <a:latin typeface="Arial" charset="0"/>
                  <a:ea typeface="Arial" charset="0"/>
                  <a:cs typeface="Arial" charset="0"/>
                </a:rPr>
                <a:t>Impedance</a:t>
              </a:r>
            </a:p>
          </p:txBody>
        </p:sp>
        <p:sp>
          <p:nvSpPr>
            <p:cNvPr id="71" name="Rectangle 70">
              <a:extLst>
                <a:ext uri="{FF2B5EF4-FFF2-40B4-BE49-F238E27FC236}">
                  <a16:creationId xmlns:a16="http://schemas.microsoft.com/office/drawing/2014/main" id="{47EC586A-366C-A343-9AD7-E6F87B9AFF5C}"/>
                </a:ext>
              </a:extLst>
            </p:cNvPr>
            <p:cNvSpPr/>
            <p:nvPr/>
          </p:nvSpPr>
          <p:spPr>
            <a:xfrm>
              <a:off x="1120812" y="1635684"/>
              <a:ext cx="393539" cy="138896"/>
            </a:xfrm>
            <a:prstGeom prst="rect">
              <a:avLst/>
            </a:prstGeom>
            <a:solidFill>
              <a:srgbClr val="D2D2D2"/>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grpSp>
        <p:nvGrpSpPr>
          <p:cNvPr id="72" name="Group 71">
            <a:extLst>
              <a:ext uri="{FF2B5EF4-FFF2-40B4-BE49-F238E27FC236}">
                <a16:creationId xmlns:a16="http://schemas.microsoft.com/office/drawing/2014/main" id="{0501F1A8-395C-6641-B0A1-4D1AEE278283}"/>
              </a:ext>
            </a:extLst>
          </p:cNvPr>
          <p:cNvGrpSpPr/>
          <p:nvPr/>
        </p:nvGrpSpPr>
        <p:grpSpPr>
          <a:xfrm>
            <a:off x="2102414" y="3782918"/>
            <a:ext cx="2199558" cy="297558"/>
            <a:chOff x="1120812" y="1283059"/>
            <a:chExt cx="2047588" cy="276999"/>
          </a:xfrm>
        </p:grpSpPr>
        <p:sp>
          <p:nvSpPr>
            <p:cNvPr id="73" name="TextBox 72">
              <a:extLst>
                <a:ext uri="{FF2B5EF4-FFF2-40B4-BE49-F238E27FC236}">
                  <a16:creationId xmlns:a16="http://schemas.microsoft.com/office/drawing/2014/main" id="{887B6C01-9B98-F646-8AAB-5CDD36EB6D2E}"/>
                </a:ext>
              </a:extLst>
            </p:cNvPr>
            <p:cNvSpPr txBox="1"/>
            <p:nvPr/>
          </p:nvSpPr>
          <p:spPr>
            <a:xfrm>
              <a:off x="1526604" y="1283059"/>
              <a:ext cx="164179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5A0"/>
                  </a:solidFill>
                  <a:effectLst/>
                  <a:uLnTx/>
                  <a:uFillTx/>
                  <a:latin typeface="Arial" charset="0"/>
                  <a:ea typeface="Arial" charset="0"/>
                  <a:cs typeface="Arial" charset="0"/>
                </a:rPr>
                <a:t>Synchrotron radiation</a:t>
              </a:r>
            </a:p>
          </p:txBody>
        </p:sp>
        <p:sp>
          <p:nvSpPr>
            <p:cNvPr id="74" name="Rectangle 73">
              <a:extLst>
                <a:ext uri="{FF2B5EF4-FFF2-40B4-BE49-F238E27FC236}">
                  <a16:creationId xmlns:a16="http://schemas.microsoft.com/office/drawing/2014/main" id="{CBBE550C-9C3C-124E-A373-ACA6A44032C3}"/>
                </a:ext>
              </a:extLst>
            </p:cNvPr>
            <p:cNvSpPr/>
            <p:nvPr/>
          </p:nvSpPr>
          <p:spPr>
            <a:xfrm>
              <a:off x="1120812" y="1350379"/>
              <a:ext cx="393539" cy="138896"/>
            </a:xfrm>
            <a:prstGeom prst="rect">
              <a:avLst/>
            </a:prstGeom>
            <a:solidFill>
              <a:srgbClr val="80808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sp>
        <p:nvSpPr>
          <p:cNvPr id="75" name="Rectangle 74">
            <a:extLst>
              <a:ext uri="{FF2B5EF4-FFF2-40B4-BE49-F238E27FC236}">
                <a16:creationId xmlns:a16="http://schemas.microsoft.com/office/drawing/2014/main" id="{A269925B-FE7D-734C-8F0B-018B6C37A808}"/>
              </a:ext>
            </a:extLst>
          </p:cNvPr>
          <p:cNvSpPr/>
          <p:nvPr/>
        </p:nvSpPr>
        <p:spPr>
          <a:xfrm flipH="1">
            <a:off x="5747575" y="2852245"/>
            <a:ext cx="273543" cy="1429880"/>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7B62A1FB-9573-FB4B-A41F-EE3D166D5CE0}"/>
              </a:ext>
            </a:extLst>
          </p:cNvPr>
          <p:cNvSpPr/>
          <p:nvPr/>
        </p:nvSpPr>
        <p:spPr>
          <a:xfrm flipH="1">
            <a:off x="2802847" y="2531170"/>
            <a:ext cx="2111666" cy="28597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pic>
        <p:nvPicPr>
          <p:cNvPr id="77" name="Picture 76">
            <a:extLst>
              <a:ext uri="{FF2B5EF4-FFF2-40B4-BE49-F238E27FC236}">
                <a16:creationId xmlns:a16="http://schemas.microsoft.com/office/drawing/2014/main" id="{3303790C-CA38-C74D-8968-8650C5B65B4B}"/>
              </a:ext>
            </a:extLst>
          </p:cNvPr>
          <p:cNvPicPr>
            <a:picLocks noChangeAspect="1"/>
          </p:cNvPicPr>
          <p:nvPr/>
        </p:nvPicPr>
        <p:blipFill rotWithShape="1">
          <a:blip r:embed="rId4">
            <a:extLst>
              <a:ext uri="{28A0092B-C50C-407E-A947-70E740481C1C}">
                <a14:useLocalDpi xmlns:a14="http://schemas.microsoft.com/office/drawing/2010/main" val="0"/>
              </a:ext>
            </a:extLst>
          </a:blip>
          <a:srcRect r="27866"/>
          <a:stretch/>
        </p:blipFill>
        <p:spPr>
          <a:xfrm>
            <a:off x="5836910" y="2429496"/>
            <a:ext cx="4570426" cy="3960000"/>
          </a:xfrm>
          <a:prstGeom prst="rect">
            <a:avLst/>
          </a:prstGeom>
        </p:spPr>
      </p:pic>
      <p:sp>
        <p:nvSpPr>
          <p:cNvPr id="78" name="Rectangle 77">
            <a:extLst>
              <a:ext uri="{FF2B5EF4-FFF2-40B4-BE49-F238E27FC236}">
                <a16:creationId xmlns:a16="http://schemas.microsoft.com/office/drawing/2014/main" id="{915BDBF4-DA71-154C-A535-0D0F40EC9F34}"/>
              </a:ext>
            </a:extLst>
          </p:cNvPr>
          <p:cNvSpPr/>
          <p:nvPr/>
        </p:nvSpPr>
        <p:spPr>
          <a:xfrm flipH="1">
            <a:off x="10235328" y="2792148"/>
            <a:ext cx="283906" cy="1763519"/>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6B772842-C5FA-2440-8F80-AE5964B494A7}"/>
              </a:ext>
            </a:extLst>
          </p:cNvPr>
          <p:cNvSpPr/>
          <p:nvPr/>
        </p:nvSpPr>
        <p:spPr>
          <a:xfrm flipH="1">
            <a:off x="7313458" y="2531170"/>
            <a:ext cx="2111665" cy="28597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01A7773-FBE5-0641-92EE-90216856689C}"/>
              </a:ext>
            </a:extLst>
          </p:cNvPr>
          <p:cNvGrpSpPr/>
          <p:nvPr/>
        </p:nvGrpSpPr>
        <p:grpSpPr>
          <a:xfrm>
            <a:off x="9434082" y="2808199"/>
            <a:ext cx="307776" cy="3081248"/>
            <a:chOff x="9564714" y="2693896"/>
            <a:chExt cx="307776" cy="3081248"/>
          </a:xfrm>
        </p:grpSpPr>
        <p:sp>
          <p:nvSpPr>
            <p:cNvPr id="80" name="Rectangle 79">
              <a:extLst>
                <a:ext uri="{FF2B5EF4-FFF2-40B4-BE49-F238E27FC236}">
                  <a16:creationId xmlns:a16="http://schemas.microsoft.com/office/drawing/2014/main" id="{73DFE72E-E4CD-934D-9E4C-258538B2AC98}"/>
                </a:ext>
              </a:extLst>
            </p:cNvPr>
            <p:cNvSpPr/>
            <p:nvPr/>
          </p:nvSpPr>
          <p:spPr>
            <a:xfrm rot="16200000">
              <a:off x="8967083" y="3307463"/>
              <a:ext cx="1503037" cy="307776"/>
            </a:xfrm>
            <a:prstGeom prst="rect">
              <a:avLst/>
            </a:prstGeom>
          </p:spPr>
          <p:txBody>
            <a:bodyPr wrap="square">
              <a:spAutoFit/>
            </a:bodyPr>
            <a:lstStyle/>
            <a:p>
              <a:pPr marL="285750" lvl="1" indent="-285750" algn="r">
                <a:spcBef>
                  <a:spcPts val="600"/>
                </a:spcBef>
                <a:buClr>
                  <a:srgbClr val="0055A0"/>
                </a:buClr>
                <a:defRPr/>
              </a:pPr>
              <a:r>
                <a:rPr lang="en-US" sz="1400" b="1" dirty="0" err="1">
                  <a:solidFill>
                    <a:srgbClr val="262626"/>
                  </a:solidFill>
                  <a:latin typeface="Arial" charset="0"/>
                  <a:ea typeface="Arial" charset="0"/>
                  <a:cs typeface="Arial" charset="0"/>
                </a:rPr>
                <a:t>HiLumi</a:t>
              </a:r>
              <a:endParaRPr lang="en-US" sz="1400" b="1" dirty="0">
                <a:solidFill>
                  <a:srgbClr val="262626"/>
                </a:solidFill>
                <a:latin typeface="Arial" charset="0"/>
                <a:ea typeface="Arial" charset="0"/>
                <a:cs typeface="Arial" charset="0"/>
              </a:endParaRPr>
            </a:p>
          </p:txBody>
        </p:sp>
        <p:cxnSp>
          <p:nvCxnSpPr>
            <p:cNvPr id="81" name="Straight Connector 80">
              <a:extLst>
                <a:ext uri="{FF2B5EF4-FFF2-40B4-BE49-F238E27FC236}">
                  <a16:creationId xmlns:a16="http://schemas.microsoft.com/office/drawing/2014/main" id="{5C9258FF-F9C2-834D-8827-B7422AC07FA6}"/>
                </a:ext>
              </a:extLst>
            </p:cNvPr>
            <p:cNvCxnSpPr/>
            <p:nvPr/>
          </p:nvCxnSpPr>
          <p:spPr>
            <a:xfrm flipV="1">
              <a:off x="9864720" y="2693896"/>
              <a:ext cx="0" cy="3081248"/>
            </a:xfrm>
            <a:prstGeom prst="line">
              <a:avLst/>
            </a:prstGeom>
            <a:noFill/>
            <a:ln w="19050" cap="flat" cmpd="sng" algn="ctr">
              <a:solidFill>
                <a:srgbClr val="DDDDDD">
                  <a:shade val="60000"/>
                  <a:satMod val="300000"/>
                </a:srgbClr>
              </a:solidFill>
              <a:prstDash val="dash"/>
            </a:ln>
            <a:effectLst/>
          </p:spPr>
        </p:cxnSp>
      </p:grpSp>
      <p:sp>
        <p:nvSpPr>
          <p:cNvPr id="82" name="TextBox 81">
            <a:extLst>
              <a:ext uri="{FF2B5EF4-FFF2-40B4-BE49-F238E27FC236}">
                <a16:creationId xmlns:a16="http://schemas.microsoft.com/office/drawing/2014/main" id="{6F7B7379-ABCB-D24F-A553-AE970198E9BA}"/>
              </a:ext>
            </a:extLst>
          </p:cNvPr>
          <p:cNvSpPr txBox="1"/>
          <p:nvPr/>
        </p:nvSpPr>
        <p:spPr>
          <a:xfrm rot="16200000">
            <a:off x="84538" y="4258985"/>
            <a:ext cx="3093722" cy="200055"/>
          </a:xfrm>
          <a:prstGeom prst="rect">
            <a:avLst/>
          </a:prstGeom>
          <a:solidFill>
            <a:sysClr val="window" lastClr="FFFFFF"/>
          </a:solidFill>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Heat load [kW/arc]</a:t>
            </a:r>
          </a:p>
        </p:txBody>
      </p:sp>
      <p:sp>
        <p:nvSpPr>
          <p:cNvPr id="83" name="TextBox 82">
            <a:extLst>
              <a:ext uri="{FF2B5EF4-FFF2-40B4-BE49-F238E27FC236}">
                <a16:creationId xmlns:a16="http://schemas.microsoft.com/office/drawing/2014/main" id="{17D07327-FF84-FD48-8483-FFC6A4CEE7CA}"/>
              </a:ext>
            </a:extLst>
          </p:cNvPr>
          <p:cNvSpPr txBox="1"/>
          <p:nvPr/>
        </p:nvSpPr>
        <p:spPr>
          <a:xfrm>
            <a:off x="2018623" y="6130570"/>
            <a:ext cx="3746809" cy="200055"/>
          </a:xfrm>
          <a:prstGeom prst="rect">
            <a:avLst/>
          </a:prstGeom>
          <a:solidFill>
            <a:sysClr val="window" lastClr="FFFFFF"/>
          </a:solidFill>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Bunch intensity [10</a:t>
            </a:r>
            <a:r>
              <a:rPr kumimoji="0" lang="en-US" sz="1300" b="0" i="0" u="none" strike="noStrike" kern="0" cap="none" spc="0" normalizeH="0" baseline="30000" noProof="0" dirty="0">
                <a:ln>
                  <a:noFill/>
                </a:ln>
                <a:solidFill>
                  <a:srgbClr val="262626"/>
                </a:solidFill>
                <a:effectLst/>
                <a:uLnTx/>
                <a:uFillTx/>
                <a:latin typeface="Arial" panose="020B0604020202020204" pitchFamily="34" charset="0"/>
                <a:cs typeface="Arial" panose="020B0604020202020204" pitchFamily="34" charset="0"/>
              </a:rPr>
              <a:t>11</a:t>
            </a: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 p/bunch] </a:t>
            </a:r>
          </a:p>
        </p:txBody>
      </p:sp>
      <p:sp>
        <p:nvSpPr>
          <p:cNvPr id="84" name="TextBox 83">
            <a:extLst>
              <a:ext uri="{FF2B5EF4-FFF2-40B4-BE49-F238E27FC236}">
                <a16:creationId xmlns:a16="http://schemas.microsoft.com/office/drawing/2014/main" id="{DF2008A6-0750-EE49-8A12-67878F1855FB}"/>
              </a:ext>
            </a:extLst>
          </p:cNvPr>
          <p:cNvSpPr txBox="1"/>
          <p:nvPr/>
        </p:nvSpPr>
        <p:spPr>
          <a:xfrm rot="16200000">
            <a:off x="4580340" y="4270968"/>
            <a:ext cx="3093722" cy="200055"/>
          </a:xfrm>
          <a:prstGeom prst="rect">
            <a:avLst/>
          </a:prstGeom>
          <a:solidFill>
            <a:sysClr val="window" lastClr="FFFFFF"/>
          </a:solidFill>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Heat load [kW/arc]</a:t>
            </a:r>
          </a:p>
        </p:txBody>
      </p:sp>
      <p:sp>
        <p:nvSpPr>
          <p:cNvPr id="85" name="TextBox 84">
            <a:extLst>
              <a:ext uri="{FF2B5EF4-FFF2-40B4-BE49-F238E27FC236}">
                <a16:creationId xmlns:a16="http://schemas.microsoft.com/office/drawing/2014/main" id="{8FCC5DEB-EEC5-3841-B685-C05EEB6206F3}"/>
              </a:ext>
            </a:extLst>
          </p:cNvPr>
          <p:cNvSpPr txBox="1"/>
          <p:nvPr/>
        </p:nvSpPr>
        <p:spPr>
          <a:xfrm>
            <a:off x="6463624" y="6130570"/>
            <a:ext cx="3746809" cy="200055"/>
          </a:xfrm>
          <a:prstGeom prst="rect">
            <a:avLst/>
          </a:prstGeom>
          <a:solidFill>
            <a:sysClr val="window" lastClr="FFFFFF"/>
          </a:solidFill>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Bunch intensity [10</a:t>
            </a:r>
            <a:r>
              <a:rPr kumimoji="0" lang="en-US" sz="1300" b="0" i="0" u="none" strike="noStrike" kern="0" cap="none" spc="0" normalizeH="0" baseline="30000" noProof="0" dirty="0">
                <a:ln>
                  <a:noFill/>
                </a:ln>
                <a:solidFill>
                  <a:srgbClr val="262626"/>
                </a:solidFill>
                <a:effectLst/>
                <a:uLnTx/>
                <a:uFillTx/>
                <a:latin typeface="Arial" panose="020B0604020202020204" pitchFamily="34" charset="0"/>
                <a:cs typeface="Arial" panose="020B0604020202020204" pitchFamily="34" charset="0"/>
              </a:rPr>
              <a:t>11</a:t>
            </a:r>
            <a:r>
              <a:rPr kumimoji="0" lang="en-US" sz="13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rPr>
              <a:t> p/bunch] </a:t>
            </a:r>
          </a:p>
        </p:txBody>
      </p:sp>
      <p:sp>
        <p:nvSpPr>
          <p:cNvPr id="86" name="TextBox 85">
            <a:extLst>
              <a:ext uri="{FF2B5EF4-FFF2-40B4-BE49-F238E27FC236}">
                <a16:creationId xmlns:a16="http://schemas.microsoft.com/office/drawing/2014/main" id="{A3CEE711-1BE4-234E-848E-B1731A7789A9}"/>
              </a:ext>
            </a:extLst>
          </p:cNvPr>
          <p:cNvSpPr txBox="1"/>
          <p:nvPr/>
        </p:nvSpPr>
        <p:spPr>
          <a:xfrm>
            <a:off x="1991838" y="4089288"/>
            <a:ext cx="1243179" cy="323165"/>
          </a:xfrm>
          <a:prstGeom prst="rect">
            <a:avLst/>
          </a:prstGeom>
          <a:noFill/>
        </p:spPr>
        <p:txBody>
          <a:bodyPr wrap="square" rtlCol="0">
            <a:spAutoFit/>
          </a:bodyPr>
          <a:lstStyle/>
          <a:p>
            <a:r>
              <a:rPr lang="en-US" sz="1500" b="1" dirty="0">
                <a:solidFill>
                  <a:srgbClr val="008045"/>
                </a:solidFill>
                <a:latin typeface="Arial"/>
              </a:rPr>
              <a:t>SEY=1.25</a:t>
            </a:r>
          </a:p>
        </p:txBody>
      </p:sp>
      <p:sp>
        <p:nvSpPr>
          <p:cNvPr id="87" name="TextBox 86">
            <a:extLst>
              <a:ext uri="{FF2B5EF4-FFF2-40B4-BE49-F238E27FC236}">
                <a16:creationId xmlns:a16="http://schemas.microsoft.com/office/drawing/2014/main" id="{FCFBCDFE-3458-B847-8456-0A55674BD1F1}"/>
              </a:ext>
            </a:extLst>
          </p:cNvPr>
          <p:cNvSpPr txBox="1"/>
          <p:nvPr/>
        </p:nvSpPr>
        <p:spPr>
          <a:xfrm>
            <a:off x="6479883" y="2878869"/>
            <a:ext cx="1243179" cy="323165"/>
          </a:xfrm>
          <a:prstGeom prst="rect">
            <a:avLst/>
          </a:prstGeom>
          <a:noFill/>
        </p:spPr>
        <p:txBody>
          <a:bodyPr wrap="square" rtlCol="0">
            <a:spAutoFit/>
          </a:bodyPr>
          <a:lstStyle/>
          <a:p>
            <a:r>
              <a:rPr lang="en-US" sz="1500" b="1" dirty="0">
                <a:solidFill>
                  <a:srgbClr val="FF0000"/>
                </a:solidFill>
                <a:latin typeface="Arial"/>
              </a:rPr>
              <a:t>SEY=1.35</a:t>
            </a:r>
          </a:p>
        </p:txBody>
      </p:sp>
      <p:grpSp>
        <p:nvGrpSpPr>
          <p:cNvPr id="88" name="Group 87">
            <a:extLst>
              <a:ext uri="{FF2B5EF4-FFF2-40B4-BE49-F238E27FC236}">
                <a16:creationId xmlns:a16="http://schemas.microsoft.com/office/drawing/2014/main" id="{4F7F76EC-A017-ED40-AD6F-2A96380BC6C8}"/>
              </a:ext>
            </a:extLst>
          </p:cNvPr>
          <p:cNvGrpSpPr/>
          <p:nvPr/>
        </p:nvGrpSpPr>
        <p:grpSpPr>
          <a:xfrm>
            <a:off x="1992301" y="3690782"/>
            <a:ext cx="8243027" cy="307777"/>
            <a:chOff x="2470413" y="4076747"/>
            <a:chExt cx="8243027" cy="307777"/>
          </a:xfrm>
        </p:grpSpPr>
        <p:sp>
          <p:nvSpPr>
            <p:cNvPr id="89" name="Rectangle 88">
              <a:extLst>
                <a:ext uri="{FF2B5EF4-FFF2-40B4-BE49-F238E27FC236}">
                  <a16:creationId xmlns:a16="http://schemas.microsoft.com/office/drawing/2014/main" id="{D09FE33E-CF9B-954D-A42F-145FD2DAD83D}"/>
                </a:ext>
              </a:extLst>
            </p:cNvPr>
            <p:cNvSpPr/>
            <p:nvPr/>
          </p:nvSpPr>
          <p:spPr>
            <a:xfrm>
              <a:off x="6609221" y="4076747"/>
              <a:ext cx="2322062" cy="307777"/>
            </a:xfrm>
            <a:prstGeom prst="rect">
              <a:avLst/>
            </a:prstGeom>
          </p:spPr>
          <p:txBody>
            <a:bodyPr wrap="square">
              <a:spAutoFit/>
            </a:bodyPr>
            <a:lstStyle/>
            <a:p>
              <a:pPr marL="285750" marR="0" lvl="1" indent="-285750" defTabSz="914400" eaLnBrk="1" fontAlgn="auto" latinLnBrk="0" hangingPunct="1">
                <a:lnSpc>
                  <a:spcPct val="100000"/>
                </a:lnSpc>
                <a:spcBef>
                  <a:spcPts val="600"/>
                </a:spcBef>
                <a:spcAft>
                  <a:spcPts val="0"/>
                </a:spcAft>
                <a:buClr>
                  <a:srgbClr val="0055A0"/>
                </a:buClr>
                <a:buSzTx/>
                <a:buFontTx/>
                <a:buNone/>
                <a:tabLst/>
                <a:defRPr/>
              </a:pPr>
              <a:r>
                <a:rPr lang="en-US" sz="1400" b="1" kern="0" dirty="0">
                  <a:solidFill>
                    <a:srgbClr val="262626"/>
                  </a:solidFill>
                  <a:latin typeface="Arial" charset="0"/>
                  <a:ea typeface="Arial" charset="0"/>
                  <a:cs typeface="Arial" charset="0"/>
                </a:rPr>
                <a:t>10</a:t>
              </a:r>
              <a:r>
                <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rPr>
                <a:t> kW/arc (~</a:t>
              </a:r>
              <a:r>
                <a:rPr lang="en-US" sz="1400" b="1" kern="0" dirty="0">
                  <a:solidFill>
                    <a:srgbClr val="262626"/>
                  </a:solidFill>
                  <a:latin typeface="Arial" charset="0"/>
                  <a:ea typeface="Arial" charset="0"/>
                  <a:cs typeface="Arial" charset="0"/>
                </a:rPr>
                <a:t>20</a:t>
              </a:r>
              <a:r>
                <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rPr>
                <a:t>0W/</a:t>
              </a:r>
              <a:r>
                <a:rPr kumimoji="0" lang="en-US" sz="1400" b="1" i="0" u="none" strike="noStrike" kern="0" cap="none" spc="0" normalizeH="0" baseline="0" noProof="0" dirty="0" err="1">
                  <a:ln>
                    <a:noFill/>
                  </a:ln>
                  <a:solidFill>
                    <a:srgbClr val="262626"/>
                  </a:solidFill>
                  <a:effectLst/>
                  <a:uLnTx/>
                  <a:uFillTx/>
                  <a:latin typeface="Arial" charset="0"/>
                  <a:ea typeface="Arial" charset="0"/>
                  <a:cs typeface="Arial" charset="0"/>
                </a:rPr>
                <a:t>hcell</a:t>
              </a:r>
              <a:r>
                <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rPr>
                <a:t>)</a:t>
              </a:r>
            </a:p>
          </p:txBody>
        </p:sp>
        <p:cxnSp>
          <p:nvCxnSpPr>
            <p:cNvPr id="90" name="Straight Connector 89">
              <a:extLst>
                <a:ext uri="{FF2B5EF4-FFF2-40B4-BE49-F238E27FC236}">
                  <a16:creationId xmlns:a16="http://schemas.microsoft.com/office/drawing/2014/main" id="{295C870B-4D77-AA47-B6DC-1C25121915A6}"/>
                </a:ext>
              </a:extLst>
            </p:cNvPr>
            <p:cNvCxnSpPr/>
            <p:nvPr/>
          </p:nvCxnSpPr>
          <p:spPr>
            <a:xfrm flipH="1">
              <a:off x="2470413" y="4103660"/>
              <a:ext cx="8243027" cy="0"/>
            </a:xfrm>
            <a:prstGeom prst="line">
              <a:avLst/>
            </a:prstGeom>
            <a:noFill/>
            <a:ln w="19050" cap="flat" cmpd="sng" algn="ctr">
              <a:solidFill>
                <a:srgbClr val="4D4D4D">
                  <a:lumMod val="50000"/>
                </a:srgbClr>
              </a:solidFill>
              <a:prstDash val="dash"/>
            </a:ln>
            <a:effectLst/>
          </p:spPr>
        </p:cxnSp>
      </p:grpSp>
      <p:sp>
        <p:nvSpPr>
          <p:cNvPr id="94" name="TextBox 93">
            <a:extLst>
              <a:ext uri="{FF2B5EF4-FFF2-40B4-BE49-F238E27FC236}">
                <a16:creationId xmlns:a16="http://schemas.microsoft.com/office/drawing/2014/main" id="{04D13496-02BA-0241-BA78-864827F7DC64}"/>
              </a:ext>
            </a:extLst>
          </p:cNvPr>
          <p:cNvSpPr txBox="1"/>
          <p:nvPr/>
        </p:nvSpPr>
        <p:spPr>
          <a:xfrm>
            <a:off x="2663400" y="2509042"/>
            <a:ext cx="2418905" cy="338554"/>
          </a:xfrm>
          <a:prstGeom prst="rect">
            <a:avLst/>
          </a:prstGeom>
          <a:noFill/>
        </p:spPr>
        <p:txBody>
          <a:bodyPr wrap="square" rtlCol="0">
            <a:spAutoFit/>
          </a:bodyPr>
          <a:lstStyle/>
          <a:p>
            <a:pPr algn="ctr"/>
            <a:r>
              <a:rPr lang="en-US" sz="1600" b="1" dirty="0">
                <a:solidFill>
                  <a:srgbClr val="008000"/>
                </a:solidFill>
                <a:latin typeface="Arial"/>
              </a:rPr>
              <a:t>Low-load sectors</a:t>
            </a:r>
          </a:p>
        </p:txBody>
      </p:sp>
      <p:sp>
        <p:nvSpPr>
          <p:cNvPr id="95" name="TextBox 94">
            <a:extLst>
              <a:ext uri="{FF2B5EF4-FFF2-40B4-BE49-F238E27FC236}">
                <a16:creationId xmlns:a16="http://schemas.microsoft.com/office/drawing/2014/main" id="{E91194AD-F1C5-4946-A99C-8E1E702FB22C}"/>
              </a:ext>
            </a:extLst>
          </p:cNvPr>
          <p:cNvSpPr txBox="1"/>
          <p:nvPr/>
        </p:nvSpPr>
        <p:spPr>
          <a:xfrm>
            <a:off x="7375689" y="2489908"/>
            <a:ext cx="1956672" cy="338554"/>
          </a:xfrm>
          <a:prstGeom prst="rect">
            <a:avLst/>
          </a:prstGeom>
          <a:noFill/>
        </p:spPr>
        <p:txBody>
          <a:bodyPr wrap="square" rtlCol="0">
            <a:spAutoFit/>
          </a:bodyPr>
          <a:lstStyle/>
          <a:p>
            <a:pPr algn="ctr"/>
            <a:r>
              <a:rPr lang="en-US" sz="1600" b="1" dirty="0">
                <a:solidFill>
                  <a:srgbClr val="FF0000"/>
                </a:solidFill>
                <a:latin typeface="Arial"/>
              </a:rPr>
              <a:t>High-load sectors</a:t>
            </a:r>
          </a:p>
        </p:txBody>
      </p:sp>
      <p:grpSp>
        <p:nvGrpSpPr>
          <p:cNvPr id="9" name="Group 8">
            <a:extLst>
              <a:ext uri="{FF2B5EF4-FFF2-40B4-BE49-F238E27FC236}">
                <a16:creationId xmlns:a16="http://schemas.microsoft.com/office/drawing/2014/main" id="{1258428A-0A71-3A42-B517-A66720FA90C8}"/>
              </a:ext>
            </a:extLst>
          </p:cNvPr>
          <p:cNvGrpSpPr/>
          <p:nvPr/>
        </p:nvGrpSpPr>
        <p:grpSpPr>
          <a:xfrm>
            <a:off x="4317538" y="2839782"/>
            <a:ext cx="307777" cy="3081248"/>
            <a:chOff x="4350196" y="2725479"/>
            <a:chExt cx="307777" cy="3081248"/>
          </a:xfrm>
        </p:grpSpPr>
        <p:sp>
          <p:nvSpPr>
            <p:cNvPr id="47" name="Rectangle 46">
              <a:extLst>
                <a:ext uri="{FF2B5EF4-FFF2-40B4-BE49-F238E27FC236}">
                  <a16:creationId xmlns:a16="http://schemas.microsoft.com/office/drawing/2014/main" id="{81275E38-7D3C-474B-98C2-C21581317BEE}"/>
                </a:ext>
              </a:extLst>
            </p:cNvPr>
            <p:cNvSpPr/>
            <p:nvPr/>
          </p:nvSpPr>
          <p:spPr>
            <a:xfrm rot="16200000">
              <a:off x="3752566" y="3339046"/>
              <a:ext cx="1503037" cy="307777"/>
            </a:xfrm>
            <a:prstGeom prst="rect">
              <a:avLst/>
            </a:prstGeom>
          </p:spPr>
          <p:txBody>
            <a:bodyPr wrap="square">
              <a:spAutoFit/>
            </a:bodyPr>
            <a:lstStyle/>
            <a:p>
              <a:pPr marL="285750" marR="0" lvl="1" indent="-285750" algn="r" defTabSz="914400" eaLnBrk="1" fontAlgn="auto" latinLnBrk="0" hangingPunct="1">
                <a:lnSpc>
                  <a:spcPct val="100000"/>
                </a:lnSpc>
                <a:spcBef>
                  <a:spcPts val="600"/>
                </a:spcBef>
                <a:spcAft>
                  <a:spcPts val="0"/>
                </a:spcAft>
                <a:buClr>
                  <a:srgbClr val="0055A0"/>
                </a:buClr>
                <a:buSzTx/>
                <a:buFontTx/>
                <a:buNone/>
                <a:tabLst/>
                <a:defRPr/>
              </a:pPr>
              <a:r>
                <a:rPr lang="en-US" sz="1400" b="1" kern="0" dirty="0">
                  <a:solidFill>
                    <a:srgbClr val="262626"/>
                  </a:solidFill>
                  <a:latin typeface="Arial" charset="0"/>
                  <a:ea typeface="Arial" charset="0"/>
                  <a:cs typeface="Arial" charset="0"/>
                </a:rPr>
                <a:t>Run 3</a:t>
              </a:r>
              <a:endPar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endParaRPr>
            </a:p>
          </p:txBody>
        </p:sp>
        <p:cxnSp>
          <p:nvCxnSpPr>
            <p:cNvPr id="48" name="Straight Connector 47">
              <a:extLst>
                <a:ext uri="{FF2B5EF4-FFF2-40B4-BE49-F238E27FC236}">
                  <a16:creationId xmlns:a16="http://schemas.microsoft.com/office/drawing/2014/main" id="{A14AC144-8F3D-3D43-B614-A2F365747FC3}"/>
                </a:ext>
              </a:extLst>
            </p:cNvPr>
            <p:cNvCxnSpPr/>
            <p:nvPr/>
          </p:nvCxnSpPr>
          <p:spPr>
            <a:xfrm flipV="1">
              <a:off x="4650204" y="2725479"/>
              <a:ext cx="0" cy="3081248"/>
            </a:xfrm>
            <a:prstGeom prst="line">
              <a:avLst/>
            </a:prstGeom>
            <a:noFill/>
            <a:ln w="19050" cap="flat" cmpd="sng" algn="ctr">
              <a:solidFill>
                <a:srgbClr val="DDDDDD">
                  <a:shade val="60000"/>
                  <a:satMod val="300000"/>
                </a:srgbClr>
              </a:solidFill>
              <a:prstDash val="dash"/>
            </a:ln>
            <a:effectLst/>
          </p:spPr>
        </p:cxnSp>
      </p:grpSp>
      <p:grpSp>
        <p:nvGrpSpPr>
          <p:cNvPr id="10" name="Group 9">
            <a:extLst>
              <a:ext uri="{FF2B5EF4-FFF2-40B4-BE49-F238E27FC236}">
                <a16:creationId xmlns:a16="http://schemas.microsoft.com/office/drawing/2014/main" id="{0E9E3B63-864F-C047-B64E-D4710FBB13BC}"/>
              </a:ext>
            </a:extLst>
          </p:cNvPr>
          <p:cNvGrpSpPr/>
          <p:nvPr/>
        </p:nvGrpSpPr>
        <p:grpSpPr>
          <a:xfrm>
            <a:off x="8827579" y="2796178"/>
            <a:ext cx="307777" cy="3081248"/>
            <a:chOff x="8860237" y="2681875"/>
            <a:chExt cx="307777" cy="3081248"/>
          </a:xfrm>
        </p:grpSpPr>
        <p:sp>
          <p:nvSpPr>
            <p:cNvPr id="49" name="Rectangle 48">
              <a:extLst>
                <a:ext uri="{FF2B5EF4-FFF2-40B4-BE49-F238E27FC236}">
                  <a16:creationId xmlns:a16="http://schemas.microsoft.com/office/drawing/2014/main" id="{EC7A0E66-9D1C-6842-9AA3-9CF9B002A9A1}"/>
                </a:ext>
              </a:extLst>
            </p:cNvPr>
            <p:cNvSpPr/>
            <p:nvPr/>
          </p:nvSpPr>
          <p:spPr>
            <a:xfrm rot="16200000">
              <a:off x="8262607" y="3295442"/>
              <a:ext cx="1503037" cy="307777"/>
            </a:xfrm>
            <a:prstGeom prst="rect">
              <a:avLst/>
            </a:prstGeom>
          </p:spPr>
          <p:txBody>
            <a:bodyPr wrap="square">
              <a:spAutoFit/>
            </a:bodyPr>
            <a:lstStyle/>
            <a:p>
              <a:pPr marL="285750" marR="0" lvl="1" indent="-285750" algn="r" defTabSz="914400" eaLnBrk="1" fontAlgn="auto" latinLnBrk="0" hangingPunct="1">
                <a:lnSpc>
                  <a:spcPct val="100000"/>
                </a:lnSpc>
                <a:spcBef>
                  <a:spcPts val="600"/>
                </a:spcBef>
                <a:spcAft>
                  <a:spcPts val="0"/>
                </a:spcAft>
                <a:buClr>
                  <a:srgbClr val="0055A0"/>
                </a:buClr>
                <a:buSzTx/>
                <a:buFontTx/>
                <a:buNone/>
                <a:tabLst/>
                <a:defRPr/>
              </a:pPr>
              <a:r>
                <a:rPr lang="en-US" sz="1400" b="1" kern="0" dirty="0">
                  <a:solidFill>
                    <a:srgbClr val="262626"/>
                  </a:solidFill>
                  <a:latin typeface="Arial" charset="0"/>
                  <a:ea typeface="Arial" charset="0"/>
                  <a:cs typeface="Arial" charset="0"/>
                </a:rPr>
                <a:t>Run 3</a:t>
              </a:r>
              <a:endPar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endParaRPr>
            </a:p>
          </p:txBody>
        </p:sp>
        <p:cxnSp>
          <p:nvCxnSpPr>
            <p:cNvPr id="50" name="Straight Connector 49">
              <a:extLst>
                <a:ext uri="{FF2B5EF4-FFF2-40B4-BE49-F238E27FC236}">
                  <a16:creationId xmlns:a16="http://schemas.microsoft.com/office/drawing/2014/main" id="{49451973-5163-5747-BE45-C93678189315}"/>
                </a:ext>
              </a:extLst>
            </p:cNvPr>
            <p:cNvCxnSpPr/>
            <p:nvPr/>
          </p:nvCxnSpPr>
          <p:spPr>
            <a:xfrm flipV="1">
              <a:off x="9160245" y="2681875"/>
              <a:ext cx="0" cy="3081248"/>
            </a:xfrm>
            <a:prstGeom prst="line">
              <a:avLst/>
            </a:prstGeom>
            <a:noFill/>
            <a:ln w="19050" cap="flat" cmpd="sng" algn="ctr">
              <a:solidFill>
                <a:srgbClr val="DDDDDD">
                  <a:shade val="60000"/>
                  <a:satMod val="300000"/>
                </a:srgbClr>
              </a:solidFill>
              <a:prstDash val="dash"/>
            </a:ln>
            <a:effectLst/>
          </p:spPr>
        </p:cxnSp>
      </p:grpSp>
      <p:grpSp>
        <p:nvGrpSpPr>
          <p:cNvPr id="7" name="Group 6">
            <a:extLst>
              <a:ext uri="{FF2B5EF4-FFF2-40B4-BE49-F238E27FC236}">
                <a16:creationId xmlns:a16="http://schemas.microsoft.com/office/drawing/2014/main" id="{28B4DAEC-D55C-6A4F-AC0C-C4F0E8F794B3}"/>
              </a:ext>
            </a:extLst>
          </p:cNvPr>
          <p:cNvGrpSpPr/>
          <p:nvPr/>
        </p:nvGrpSpPr>
        <p:grpSpPr>
          <a:xfrm>
            <a:off x="3261097" y="2796255"/>
            <a:ext cx="307777" cy="3081248"/>
            <a:chOff x="3261097" y="2681952"/>
            <a:chExt cx="307777" cy="3081248"/>
          </a:xfrm>
        </p:grpSpPr>
        <p:sp>
          <p:nvSpPr>
            <p:cNvPr id="51" name="Rectangle 50">
              <a:extLst>
                <a:ext uri="{FF2B5EF4-FFF2-40B4-BE49-F238E27FC236}">
                  <a16:creationId xmlns:a16="http://schemas.microsoft.com/office/drawing/2014/main" id="{99928B2F-727D-A344-ABC9-7B5379416924}"/>
                </a:ext>
              </a:extLst>
            </p:cNvPr>
            <p:cNvSpPr/>
            <p:nvPr/>
          </p:nvSpPr>
          <p:spPr>
            <a:xfrm rot="16200000">
              <a:off x="2663467" y="4585477"/>
              <a:ext cx="1503037" cy="307777"/>
            </a:xfrm>
            <a:prstGeom prst="rect">
              <a:avLst/>
            </a:prstGeom>
          </p:spPr>
          <p:txBody>
            <a:bodyPr wrap="square">
              <a:spAutoFit/>
            </a:bodyPr>
            <a:lstStyle/>
            <a:p>
              <a:pPr marL="285750" marR="0" lvl="1" indent="-285750" algn="r" defTabSz="914400" eaLnBrk="1" fontAlgn="auto" latinLnBrk="0" hangingPunct="1">
                <a:lnSpc>
                  <a:spcPct val="100000"/>
                </a:lnSpc>
                <a:spcBef>
                  <a:spcPts val="600"/>
                </a:spcBef>
                <a:spcAft>
                  <a:spcPts val="0"/>
                </a:spcAft>
                <a:buClr>
                  <a:srgbClr val="0055A0"/>
                </a:buClr>
                <a:buSzTx/>
                <a:buFontTx/>
                <a:buNone/>
                <a:tabLst/>
                <a:defRPr/>
              </a:pPr>
              <a:r>
                <a:rPr lang="en-US" sz="1400" b="1" kern="0" dirty="0">
                  <a:solidFill>
                    <a:srgbClr val="262626"/>
                  </a:solidFill>
                  <a:latin typeface="Arial" charset="0"/>
                  <a:ea typeface="Arial" charset="0"/>
                  <a:cs typeface="Arial" charset="0"/>
                </a:rPr>
                <a:t>Run 2</a:t>
              </a:r>
              <a:endPar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endParaRPr>
            </a:p>
          </p:txBody>
        </p:sp>
        <p:cxnSp>
          <p:nvCxnSpPr>
            <p:cNvPr id="52" name="Straight Connector 51">
              <a:extLst>
                <a:ext uri="{FF2B5EF4-FFF2-40B4-BE49-F238E27FC236}">
                  <a16:creationId xmlns:a16="http://schemas.microsoft.com/office/drawing/2014/main" id="{DF78EA14-E581-6143-9E1F-C572757F0CB0}"/>
                </a:ext>
              </a:extLst>
            </p:cNvPr>
            <p:cNvCxnSpPr/>
            <p:nvPr/>
          </p:nvCxnSpPr>
          <p:spPr>
            <a:xfrm flipV="1">
              <a:off x="3561105" y="2681952"/>
              <a:ext cx="0" cy="3081248"/>
            </a:xfrm>
            <a:prstGeom prst="line">
              <a:avLst/>
            </a:prstGeom>
            <a:noFill/>
            <a:ln w="19050" cap="flat" cmpd="sng" algn="ctr">
              <a:solidFill>
                <a:srgbClr val="DDDDDD">
                  <a:shade val="60000"/>
                  <a:satMod val="300000"/>
                </a:srgbClr>
              </a:solidFill>
              <a:prstDash val="dash"/>
            </a:ln>
            <a:effectLst/>
          </p:spPr>
        </p:cxnSp>
      </p:grpSp>
      <p:grpSp>
        <p:nvGrpSpPr>
          <p:cNvPr id="8" name="Group 7">
            <a:extLst>
              <a:ext uri="{FF2B5EF4-FFF2-40B4-BE49-F238E27FC236}">
                <a16:creationId xmlns:a16="http://schemas.microsoft.com/office/drawing/2014/main" id="{799E562F-BEBA-2D42-BEAA-8B0A26048631}"/>
              </a:ext>
            </a:extLst>
          </p:cNvPr>
          <p:cNvGrpSpPr/>
          <p:nvPr/>
        </p:nvGrpSpPr>
        <p:grpSpPr>
          <a:xfrm>
            <a:off x="7758388" y="2805156"/>
            <a:ext cx="307777" cy="3081248"/>
            <a:chOff x="7725730" y="2690853"/>
            <a:chExt cx="307777" cy="3081248"/>
          </a:xfrm>
        </p:grpSpPr>
        <p:sp>
          <p:nvSpPr>
            <p:cNvPr id="53" name="Rectangle 52">
              <a:extLst>
                <a:ext uri="{FF2B5EF4-FFF2-40B4-BE49-F238E27FC236}">
                  <a16:creationId xmlns:a16="http://schemas.microsoft.com/office/drawing/2014/main" id="{C4811FC4-E6EE-0B4B-B58D-DC1FA7DD7DC1}"/>
                </a:ext>
              </a:extLst>
            </p:cNvPr>
            <p:cNvSpPr/>
            <p:nvPr/>
          </p:nvSpPr>
          <p:spPr>
            <a:xfrm rot="16200000">
              <a:off x="7128100" y="3304421"/>
              <a:ext cx="1503037" cy="307777"/>
            </a:xfrm>
            <a:prstGeom prst="rect">
              <a:avLst/>
            </a:prstGeom>
          </p:spPr>
          <p:txBody>
            <a:bodyPr wrap="square">
              <a:spAutoFit/>
            </a:bodyPr>
            <a:lstStyle/>
            <a:p>
              <a:pPr marL="285750" marR="0" lvl="1" indent="-285750" algn="r" defTabSz="914400" eaLnBrk="1" fontAlgn="auto" latinLnBrk="0" hangingPunct="1">
                <a:lnSpc>
                  <a:spcPct val="100000"/>
                </a:lnSpc>
                <a:spcBef>
                  <a:spcPts val="600"/>
                </a:spcBef>
                <a:spcAft>
                  <a:spcPts val="0"/>
                </a:spcAft>
                <a:buClr>
                  <a:srgbClr val="0055A0"/>
                </a:buClr>
                <a:buSzTx/>
                <a:buFontTx/>
                <a:buNone/>
                <a:tabLst/>
                <a:defRPr/>
              </a:pPr>
              <a:r>
                <a:rPr lang="en-US" sz="1400" b="1" kern="0" dirty="0">
                  <a:solidFill>
                    <a:srgbClr val="262626"/>
                  </a:solidFill>
                  <a:latin typeface="Arial" charset="0"/>
                  <a:ea typeface="Arial" charset="0"/>
                  <a:cs typeface="Arial" charset="0"/>
                </a:rPr>
                <a:t>Run 2</a:t>
              </a:r>
              <a:endParaRPr kumimoji="0" lang="en-US" sz="1400" b="1" i="0" u="none" strike="noStrike" kern="0" cap="none" spc="0" normalizeH="0" baseline="0" noProof="0" dirty="0">
                <a:ln>
                  <a:noFill/>
                </a:ln>
                <a:solidFill>
                  <a:srgbClr val="262626"/>
                </a:solidFill>
                <a:effectLst/>
                <a:uLnTx/>
                <a:uFillTx/>
                <a:latin typeface="Arial" charset="0"/>
                <a:ea typeface="Arial" charset="0"/>
                <a:cs typeface="Arial" charset="0"/>
              </a:endParaRPr>
            </a:p>
          </p:txBody>
        </p:sp>
        <p:cxnSp>
          <p:nvCxnSpPr>
            <p:cNvPr id="54" name="Straight Connector 53">
              <a:extLst>
                <a:ext uri="{FF2B5EF4-FFF2-40B4-BE49-F238E27FC236}">
                  <a16:creationId xmlns:a16="http://schemas.microsoft.com/office/drawing/2014/main" id="{8461BC2E-99AC-5B4C-92CA-1D50B43AED49}"/>
                </a:ext>
              </a:extLst>
            </p:cNvPr>
            <p:cNvCxnSpPr/>
            <p:nvPr/>
          </p:nvCxnSpPr>
          <p:spPr>
            <a:xfrm flipV="1">
              <a:off x="8025738" y="2690853"/>
              <a:ext cx="0" cy="3081248"/>
            </a:xfrm>
            <a:prstGeom prst="line">
              <a:avLst/>
            </a:prstGeom>
            <a:noFill/>
            <a:ln w="19050" cap="flat" cmpd="sng" algn="ctr">
              <a:solidFill>
                <a:srgbClr val="DDDDDD">
                  <a:shade val="60000"/>
                  <a:satMod val="300000"/>
                </a:srgbClr>
              </a:solidFill>
              <a:prstDash val="dash"/>
            </a:ln>
            <a:effectLst/>
          </p:spPr>
        </p:cxnSp>
      </p:grpSp>
      <p:grpSp>
        <p:nvGrpSpPr>
          <p:cNvPr id="99" name="Group 98">
            <a:extLst>
              <a:ext uri="{FF2B5EF4-FFF2-40B4-BE49-F238E27FC236}">
                <a16:creationId xmlns:a16="http://schemas.microsoft.com/office/drawing/2014/main" id="{EC158EE5-62CC-E544-B841-E660B3EA8110}"/>
              </a:ext>
            </a:extLst>
          </p:cNvPr>
          <p:cNvGrpSpPr/>
          <p:nvPr/>
        </p:nvGrpSpPr>
        <p:grpSpPr>
          <a:xfrm>
            <a:off x="1977360" y="2824134"/>
            <a:ext cx="8257968" cy="899914"/>
            <a:chOff x="2455472" y="2556953"/>
            <a:chExt cx="8257968" cy="899914"/>
          </a:xfrm>
        </p:grpSpPr>
        <p:sp>
          <p:nvSpPr>
            <p:cNvPr id="100" name="Rectangle 99">
              <a:extLst>
                <a:ext uri="{FF2B5EF4-FFF2-40B4-BE49-F238E27FC236}">
                  <a16:creationId xmlns:a16="http://schemas.microsoft.com/office/drawing/2014/main" id="{AFE674DA-8867-DF44-A20E-5E0B38B0657E}"/>
                </a:ext>
              </a:extLst>
            </p:cNvPr>
            <p:cNvSpPr/>
            <p:nvPr/>
          </p:nvSpPr>
          <p:spPr>
            <a:xfrm>
              <a:off x="2455472" y="2556953"/>
              <a:ext cx="3755274" cy="899913"/>
            </a:xfrm>
            <a:prstGeom prst="rect">
              <a:avLst/>
            </a:prstGeom>
            <a:solidFill>
              <a:srgbClr val="FF0000">
                <a:alpha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33F58FD3-30FB-E445-BEB8-A0988D32E545}"/>
                </a:ext>
              </a:extLst>
            </p:cNvPr>
            <p:cNvSpPr/>
            <p:nvPr/>
          </p:nvSpPr>
          <p:spPr>
            <a:xfrm>
              <a:off x="6958166" y="2571169"/>
              <a:ext cx="3755274" cy="885698"/>
            </a:xfrm>
            <a:prstGeom prst="rect">
              <a:avLst/>
            </a:prstGeom>
            <a:solidFill>
              <a:srgbClr val="FF0000">
                <a:alpha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0092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2556-44D6-3B4B-99F1-911CCEE28A97}"/>
              </a:ext>
            </a:extLst>
          </p:cNvPr>
          <p:cNvSpPr>
            <a:spLocks noGrp="1"/>
          </p:cNvSpPr>
          <p:nvPr>
            <p:ph type="title"/>
          </p:nvPr>
        </p:nvSpPr>
        <p:spPr/>
        <p:txBody>
          <a:bodyPr/>
          <a:lstStyle/>
          <a:p>
            <a:r>
              <a:rPr lang="en-US" dirty="0"/>
              <a:t>Closing remarks</a:t>
            </a:r>
          </a:p>
        </p:txBody>
      </p:sp>
      <p:sp>
        <p:nvSpPr>
          <p:cNvPr id="3" name="Content Placeholder 2">
            <a:extLst>
              <a:ext uri="{FF2B5EF4-FFF2-40B4-BE49-F238E27FC236}">
                <a16:creationId xmlns:a16="http://schemas.microsoft.com/office/drawing/2014/main" id="{A1D8BF8E-3B71-9649-B73A-4D2763983A6F}"/>
              </a:ext>
            </a:extLst>
          </p:cNvPr>
          <p:cNvSpPr>
            <a:spLocks noGrp="1"/>
          </p:cNvSpPr>
          <p:nvPr>
            <p:ph idx="1"/>
          </p:nvPr>
        </p:nvSpPr>
        <p:spPr/>
        <p:txBody>
          <a:bodyPr/>
          <a:lstStyle/>
          <a:p>
            <a:r>
              <a:rPr lang="en-US" dirty="0"/>
              <a:t>The LHC has been suffering </a:t>
            </a:r>
            <a:r>
              <a:rPr lang="en-US" b="1" dirty="0"/>
              <a:t>electron cloud issues </a:t>
            </a:r>
            <a:r>
              <a:rPr lang="en-US" dirty="0"/>
              <a:t>when operating with closely spaced intense proton bunches</a:t>
            </a:r>
          </a:p>
          <a:p>
            <a:pPr lvl="1"/>
            <a:r>
              <a:rPr lang="en-US" dirty="0"/>
              <a:t>Especially critical with </a:t>
            </a:r>
            <a:r>
              <a:rPr lang="en-US" b="1" dirty="0">
                <a:solidFill>
                  <a:srgbClr val="FF0000"/>
                </a:solidFill>
              </a:rPr>
              <a:t>25 ns beams </a:t>
            </a:r>
            <a:r>
              <a:rPr lang="en-US" dirty="0"/>
              <a:t>both in terms of beam dynamics (WP optimization, instability mitigation, lifetime in collision) and beam screen heating</a:t>
            </a:r>
          </a:p>
          <a:p>
            <a:r>
              <a:rPr lang="en-US" dirty="0"/>
              <a:t>Dedicated </a:t>
            </a:r>
            <a:r>
              <a:rPr lang="en-US" b="1" dirty="0"/>
              <a:t>scrubbing runs </a:t>
            </a:r>
            <a:r>
              <a:rPr lang="en-US" dirty="0"/>
              <a:t>have been necessary, and successful, after every partial or total machine opening, as conditioning is lost with venting</a:t>
            </a:r>
          </a:p>
          <a:p>
            <a:pPr lvl="1"/>
            <a:r>
              <a:rPr lang="en-US" dirty="0"/>
              <a:t>Additional scrubbing takes place during physics operation but levels off</a:t>
            </a:r>
          </a:p>
          <a:p>
            <a:r>
              <a:rPr lang="en-US" dirty="0"/>
              <a:t>Different scrubbing efficiency for different sectors investigated and found to be caused by </a:t>
            </a:r>
            <a:r>
              <a:rPr lang="en-US" b="1" dirty="0"/>
              <a:t>different chemical compositions of the screen inner surface</a:t>
            </a:r>
          </a:p>
          <a:p>
            <a:pPr lvl="1"/>
            <a:r>
              <a:rPr lang="en-US" dirty="0"/>
              <a:t>Still investigating underlying reason and if anything can be done to ‘reverse’ the processes</a:t>
            </a:r>
          </a:p>
          <a:p>
            <a:r>
              <a:rPr lang="en-US" dirty="0"/>
              <a:t>If no further degradation, cooling capacity of cryogenic system expected to be just sufficient for </a:t>
            </a:r>
            <a:r>
              <a:rPr lang="en-US" b="1" dirty="0"/>
              <a:t>Run 3</a:t>
            </a:r>
            <a:r>
              <a:rPr lang="en-US" dirty="0"/>
              <a:t> and </a:t>
            </a:r>
            <a:r>
              <a:rPr lang="en-US" b="1" dirty="0"/>
              <a:t>High Luminosity (</a:t>
            </a:r>
            <a:r>
              <a:rPr lang="en-US" b="1" dirty="0" err="1"/>
              <a:t>HiLumi</a:t>
            </a:r>
            <a:r>
              <a:rPr lang="en-US" b="1" dirty="0"/>
              <a:t>) </a:t>
            </a:r>
            <a:r>
              <a:rPr lang="en-US" dirty="0"/>
              <a:t>operation of LHC</a:t>
            </a:r>
          </a:p>
        </p:txBody>
      </p:sp>
      <p:sp>
        <p:nvSpPr>
          <p:cNvPr id="4" name="Date Placeholder 3">
            <a:extLst>
              <a:ext uri="{FF2B5EF4-FFF2-40B4-BE49-F238E27FC236}">
                <a16:creationId xmlns:a16="http://schemas.microsoft.com/office/drawing/2014/main" id="{25E55222-97C5-C848-AEB0-5B396E0F8F14}"/>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8CF3B02B-0CE3-594F-9E49-CC0875423A83}"/>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A715DA79-3868-274C-A3EB-39F9E11905A0}"/>
              </a:ext>
            </a:extLst>
          </p:cNvPr>
          <p:cNvSpPr>
            <a:spLocks noGrp="1"/>
          </p:cNvSpPr>
          <p:nvPr>
            <p:ph type="sldNum" sz="quarter" idx="12"/>
          </p:nvPr>
        </p:nvSpPr>
        <p:spPr/>
        <p:txBody>
          <a:bodyPr/>
          <a:lstStyle/>
          <a:p>
            <a:fld id="{43DF83E8-ABC0-E64E-832A-EEAEB9D1F06F}" type="slidenum">
              <a:rPr lang="en-US" smtClean="0"/>
              <a:t>89</a:t>
            </a:fld>
            <a:endParaRPr lang="en-US"/>
          </a:p>
        </p:txBody>
      </p:sp>
    </p:spTree>
    <p:extLst>
      <p:ext uri="{BB962C8B-B14F-4D97-AF65-F5344CB8AC3E}">
        <p14:creationId xmlns:p14="http://schemas.microsoft.com/office/powerpoint/2010/main" val="6375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FFDD-D10B-85E4-CD52-69FD1A3D136A}"/>
              </a:ext>
            </a:extLst>
          </p:cNvPr>
          <p:cNvSpPr>
            <a:spLocks noGrp="1"/>
          </p:cNvSpPr>
          <p:nvPr>
            <p:ph type="title"/>
          </p:nvPr>
        </p:nvSpPr>
        <p:spPr/>
        <p:txBody>
          <a:bodyPr/>
          <a:lstStyle/>
          <a:p>
            <a:r>
              <a:rPr lang="en-US" dirty="0"/>
              <a:t>Electron cloud build-up</a:t>
            </a:r>
          </a:p>
        </p:txBody>
      </p:sp>
      <p:sp>
        <p:nvSpPr>
          <p:cNvPr id="3" name="Content Placeholder 2">
            <a:extLst>
              <a:ext uri="{FF2B5EF4-FFF2-40B4-BE49-F238E27FC236}">
                <a16:creationId xmlns:a16="http://schemas.microsoft.com/office/drawing/2014/main" id="{7FF7175C-5A5E-7B51-5D6D-F912533F0E09}"/>
              </a:ext>
            </a:extLst>
          </p:cNvPr>
          <p:cNvSpPr>
            <a:spLocks noGrp="1"/>
          </p:cNvSpPr>
          <p:nvPr>
            <p:ph idx="1"/>
          </p:nvPr>
        </p:nvSpPr>
        <p:spPr/>
        <p:txBody>
          <a:bodyPr/>
          <a:lstStyle/>
          <a:p>
            <a:r>
              <a:rPr lang="en-US" dirty="0"/>
              <a:t>Saturation: Production and absorption rates of electrons are equal</a:t>
            </a:r>
          </a:p>
        </p:txBody>
      </p:sp>
      <p:sp>
        <p:nvSpPr>
          <p:cNvPr id="4" name="Date Placeholder 3">
            <a:extLst>
              <a:ext uri="{FF2B5EF4-FFF2-40B4-BE49-F238E27FC236}">
                <a16:creationId xmlns:a16="http://schemas.microsoft.com/office/drawing/2014/main" id="{6E25CDA5-F692-7EBE-8275-A5B49005D18F}"/>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A27D13A9-F3B7-1BAD-8B8F-A86948A27DD9}"/>
              </a:ext>
            </a:extLst>
          </p:cNvPr>
          <p:cNvSpPr>
            <a:spLocks noGrp="1"/>
          </p:cNvSpPr>
          <p:nvPr>
            <p:ph type="ftr" sz="quarter" idx="11"/>
          </p:nvPr>
        </p:nvSpPr>
        <p:spPr/>
        <p:txBody>
          <a:bodyPr/>
          <a:lstStyle/>
          <a:p>
            <a:r>
              <a:rPr lang="en-US"/>
              <a:t>G. Rumolo, ECLOUD22 Workshop</a:t>
            </a:r>
          </a:p>
        </p:txBody>
      </p:sp>
      <p:sp>
        <p:nvSpPr>
          <p:cNvPr id="6" name="Slide Number Placeholder 5">
            <a:extLst>
              <a:ext uri="{FF2B5EF4-FFF2-40B4-BE49-F238E27FC236}">
                <a16:creationId xmlns:a16="http://schemas.microsoft.com/office/drawing/2014/main" id="{41ED4DC7-2E4F-AC95-ED99-AFB4EE74A1F7}"/>
              </a:ext>
            </a:extLst>
          </p:cNvPr>
          <p:cNvSpPr>
            <a:spLocks noGrp="1"/>
          </p:cNvSpPr>
          <p:nvPr>
            <p:ph type="sldNum" sz="quarter" idx="12"/>
          </p:nvPr>
        </p:nvSpPr>
        <p:spPr/>
        <p:txBody>
          <a:bodyPr/>
          <a:lstStyle/>
          <a:p>
            <a:fld id="{43DF83E8-ABC0-E64E-832A-EEAEB9D1F06F}" type="slidenum">
              <a:rPr lang="en-US" smtClean="0"/>
              <a:t>9</a:t>
            </a:fld>
            <a:endParaRPr lang="en-US"/>
          </a:p>
        </p:txBody>
      </p:sp>
      <p:pic>
        <p:nvPicPr>
          <p:cNvPr id="8" name="Picture 7" descr="Chart, line chart&#10;&#10;Description automatically generated">
            <a:extLst>
              <a:ext uri="{FF2B5EF4-FFF2-40B4-BE49-F238E27FC236}">
                <a16:creationId xmlns:a16="http://schemas.microsoft.com/office/drawing/2014/main" id="{8E80E561-0905-FA0B-75D6-D7E3F65A2FC6}"/>
              </a:ext>
            </a:extLst>
          </p:cNvPr>
          <p:cNvPicPr>
            <a:picLocks noChangeAspect="1"/>
          </p:cNvPicPr>
          <p:nvPr/>
        </p:nvPicPr>
        <p:blipFill>
          <a:blip r:embed="rId3"/>
          <a:stretch>
            <a:fillRect/>
          </a:stretch>
        </p:blipFill>
        <p:spPr>
          <a:xfrm>
            <a:off x="2578309" y="2067021"/>
            <a:ext cx="6567878" cy="4225621"/>
          </a:xfrm>
          <a:prstGeom prst="rect">
            <a:avLst/>
          </a:prstGeom>
        </p:spPr>
      </p:pic>
      <p:sp>
        <p:nvSpPr>
          <p:cNvPr id="9" name="Oval 8">
            <a:extLst>
              <a:ext uri="{FF2B5EF4-FFF2-40B4-BE49-F238E27FC236}">
                <a16:creationId xmlns:a16="http://schemas.microsoft.com/office/drawing/2014/main" id="{BBDF20A4-F67E-5954-D853-D74848DEAA47}"/>
              </a:ext>
            </a:extLst>
          </p:cNvPr>
          <p:cNvSpPr/>
          <p:nvPr/>
        </p:nvSpPr>
        <p:spPr>
          <a:xfrm>
            <a:off x="5862248" y="2016682"/>
            <a:ext cx="3602636" cy="1500638"/>
          </a:xfrm>
          <a:prstGeom prst="ellipse">
            <a:avLst/>
          </a:prstGeom>
          <a:noFill/>
          <a:ln w="28575">
            <a:solidFill>
              <a:srgbClr val="0072B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366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sym typeface="Wingdings" pitchFamily="2" charset="2"/>
              </a:rPr>
              <a:t>Electron cloud build-up</a:t>
            </a:r>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90</a:t>
            </a:fld>
            <a:endParaRPr lang="en-US"/>
          </a:p>
        </p:txBody>
      </p:sp>
      <p:sp>
        <p:nvSpPr>
          <p:cNvPr id="17" name="Content Placeholder 16">
            <a:extLst>
              <a:ext uri="{FF2B5EF4-FFF2-40B4-BE49-F238E27FC236}">
                <a16:creationId xmlns:a16="http://schemas.microsoft.com/office/drawing/2014/main" id="{EE816232-EE51-D146-BDAD-E9832C4DB139}"/>
              </a:ext>
            </a:extLst>
          </p:cNvPr>
          <p:cNvSpPr>
            <a:spLocks noGrp="1"/>
          </p:cNvSpPr>
          <p:nvPr>
            <p:ph idx="1"/>
          </p:nvPr>
        </p:nvSpPr>
        <p:spPr>
          <a:xfrm>
            <a:off x="5730798" y="4375425"/>
            <a:ext cx="5682170" cy="1923361"/>
          </a:xfrm>
        </p:spPr>
        <p:txBody>
          <a:bodyPr>
            <a:normAutofit fontScale="92500" lnSpcReduction="10000"/>
          </a:bodyPr>
          <a:lstStyle/>
          <a:p>
            <a:pPr marL="0" indent="0">
              <a:buNone/>
            </a:pPr>
            <a:r>
              <a:rPr lang="en-US" dirty="0"/>
              <a:t>This </a:t>
            </a:r>
            <a:r>
              <a:rPr lang="en-US" b="1" dirty="0"/>
              <a:t>electron flux </a:t>
            </a:r>
            <a:r>
              <a:rPr lang="en-US" dirty="0"/>
              <a:t>to the wall is responsible for:</a:t>
            </a:r>
          </a:p>
          <a:p>
            <a:r>
              <a:rPr lang="en-US" sz="2200" dirty="0"/>
              <a:t>Dynamic </a:t>
            </a:r>
            <a:r>
              <a:rPr lang="en-US" sz="2200" b="1" dirty="0"/>
              <a:t>pressure</a:t>
            </a:r>
            <a:r>
              <a:rPr lang="en-US" sz="2200" dirty="0"/>
              <a:t> rise</a:t>
            </a:r>
          </a:p>
          <a:p>
            <a:r>
              <a:rPr lang="en-US" sz="2200" b="1" dirty="0"/>
              <a:t>Heat</a:t>
            </a:r>
            <a:r>
              <a:rPr lang="en-US" sz="2200" dirty="0"/>
              <a:t> deposition</a:t>
            </a:r>
          </a:p>
          <a:p>
            <a:r>
              <a:rPr lang="en-US" sz="2200" b="1" dirty="0"/>
              <a:t>Synchronous phase shift </a:t>
            </a:r>
            <a:r>
              <a:rPr lang="en-US" sz="2200" dirty="0"/>
              <a:t>due to beam energy loss</a:t>
            </a:r>
          </a:p>
          <a:p>
            <a:r>
              <a:rPr lang="en-US" sz="2200" b="1" dirty="0"/>
              <a:t>Spurious signal </a:t>
            </a:r>
            <a:r>
              <a:rPr lang="en-US" sz="2200" dirty="0"/>
              <a:t>for beam instrumentation</a:t>
            </a:r>
          </a:p>
          <a:p>
            <a:pPr marL="0" indent="0">
              <a:buNone/>
            </a:pPr>
            <a:endParaRPr lang="en-US" dirty="0"/>
          </a:p>
          <a:p>
            <a:endParaRPr lang="en-US" dirty="0"/>
          </a:p>
          <a:p>
            <a:endParaRPr lang="en-US" dirty="0"/>
          </a:p>
        </p:txBody>
      </p:sp>
      <p:cxnSp>
        <p:nvCxnSpPr>
          <p:cNvPr id="19" name="Straight Connector 18">
            <a:extLst>
              <a:ext uri="{FF2B5EF4-FFF2-40B4-BE49-F238E27FC236}">
                <a16:creationId xmlns:a16="http://schemas.microsoft.com/office/drawing/2014/main" id="{E9ACDB34-0554-5042-9A39-20D7DE293092}"/>
              </a:ext>
            </a:extLst>
          </p:cNvPr>
          <p:cNvCxnSpPr/>
          <p:nvPr/>
        </p:nvCxnSpPr>
        <p:spPr>
          <a:xfrm>
            <a:off x="838200" y="1828800"/>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08B6D-6734-964C-8E3D-6C435B0C1EA7}"/>
              </a:ext>
            </a:extLst>
          </p:cNvPr>
          <p:cNvCxnSpPr/>
          <p:nvPr/>
        </p:nvCxnSpPr>
        <p:spPr>
          <a:xfrm>
            <a:off x="838200" y="3796553"/>
            <a:ext cx="10094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1648E2-5551-A043-AD2D-B78FDEAA3317}"/>
              </a:ext>
            </a:extLst>
          </p:cNvPr>
          <p:cNvCxnSpPr>
            <a:cxnSpLocks/>
          </p:cNvCxnSpPr>
          <p:nvPr/>
        </p:nvCxnSpPr>
        <p:spPr>
          <a:xfrm>
            <a:off x="268941" y="2812677"/>
            <a:ext cx="1141655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304C062-DFC2-5D4B-9B53-32EEF3861BA0}"/>
              </a:ext>
            </a:extLst>
          </p:cNvPr>
          <p:cNvSpPr/>
          <p:nvPr/>
        </p:nvSpPr>
        <p:spPr>
          <a:xfrm>
            <a:off x="689474" y="277252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C523E1-BD98-D844-A75E-27CD63384271}"/>
              </a:ext>
            </a:extLst>
          </p:cNvPr>
          <p:cNvSpPr txBox="1"/>
          <p:nvPr/>
        </p:nvSpPr>
        <p:spPr>
          <a:xfrm>
            <a:off x="319490" y="2852830"/>
            <a:ext cx="1355074" cy="307777"/>
          </a:xfrm>
          <a:prstGeom prst="rect">
            <a:avLst/>
          </a:prstGeom>
          <a:noFill/>
        </p:spPr>
        <p:txBody>
          <a:bodyPr wrap="square" rtlCol="0">
            <a:spAutoFit/>
          </a:bodyPr>
          <a:lstStyle/>
          <a:p>
            <a:r>
              <a:rPr lang="en-US" sz="1400" dirty="0">
                <a:solidFill>
                  <a:srgbClr val="FF0000"/>
                </a:solidFill>
              </a:rPr>
              <a:t>Proton bunch</a:t>
            </a:r>
          </a:p>
        </p:txBody>
      </p:sp>
      <p:grpSp>
        <p:nvGrpSpPr>
          <p:cNvPr id="117" name="Group 116">
            <a:extLst>
              <a:ext uri="{FF2B5EF4-FFF2-40B4-BE49-F238E27FC236}">
                <a16:creationId xmlns:a16="http://schemas.microsoft.com/office/drawing/2014/main" id="{754BD59F-D1C3-3841-8AE3-DC2BEFC5DDC7}"/>
              </a:ext>
            </a:extLst>
          </p:cNvPr>
          <p:cNvGrpSpPr/>
          <p:nvPr/>
        </p:nvGrpSpPr>
        <p:grpSpPr>
          <a:xfrm>
            <a:off x="1704814" y="1854853"/>
            <a:ext cx="1876586" cy="1942232"/>
            <a:chOff x="1704814" y="1854853"/>
            <a:chExt cx="1876586" cy="1942232"/>
          </a:xfrm>
        </p:grpSpPr>
        <p:cxnSp>
          <p:nvCxnSpPr>
            <p:cNvPr id="31" name="Straight Arrow Connector 30">
              <a:extLst>
                <a:ext uri="{FF2B5EF4-FFF2-40B4-BE49-F238E27FC236}">
                  <a16:creationId xmlns:a16="http://schemas.microsoft.com/office/drawing/2014/main" id="{FCC354F5-7C95-7446-BB06-7988DFDA8384}"/>
                </a:ext>
              </a:extLst>
            </p:cNvPr>
            <p:cNvCxnSpPr>
              <a:cxnSpLocks/>
            </p:cNvCxnSpPr>
            <p:nvPr/>
          </p:nvCxnSpPr>
          <p:spPr>
            <a:xfrm flipV="1">
              <a:off x="1735157" y="1854853"/>
              <a:ext cx="1525978" cy="190294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986EA2C-CEE5-2D43-A655-4D40D94A832F}"/>
                </a:ext>
              </a:extLst>
            </p:cNvPr>
            <p:cNvCxnSpPr>
              <a:cxnSpLocks/>
            </p:cNvCxnSpPr>
            <p:nvPr/>
          </p:nvCxnSpPr>
          <p:spPr>
            <a:xfrm flipV="1">
              <a:off x="1704814" y="23467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D5BF0B-C2C6-5647-8B95-7E9192E74213}"/>
                </a:ext>
              </a:extLst>
            </p:cNvPr>
            <p:cNvCxnSpPr>
              <a:cxnSpLocks/>
            </p:cNvCxnSpPr>
            <p:nvPr/>
          </p:nvCxnSpPr>
          <p:spPr>
            <a:xfrm flipV="1">
              <a:off x="1735810" y="3182484"/>
              <a:ext cx="1735810" cy="583605"/>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2698DB52-5E35-B942-98EB-EE19A4EC1EBE}"/>
              </a:ext>
            </a:extLst>
          </p:cNvPr>
          <p:cNvSpPr/>
          <p:nvPr/>
        </p:nvSpPr>
        <p:spPr>
          <a:xfrm>
            <a:off x="3253971" y="2783828"/>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A341146-4523-A449-95E0-35844420B723}"/>
              </a:ext>
            </a:extLst>
          </p:cNvPr>
          <p:cNvGrpSpPr/>
          <p:nvPr/>
        </p:nvGrpSpPr>
        <p:grpSpPr>
          <a:xfrm>
            <a:off x="3471121" y="1840552"/>
            <a:ext cx="976893" cy="1944250"/>
            <a:chOff x="3471121" y="1840552"/>
            <a:chExt cx="976893" cy="1944250"/>
          </a:xfrm>
        </p:grpSpPr>
        <p:cxnSp>
          <p:nvCxnSpPr>
            <p:cNvPr id="41" name="Straight Arrow Connector 40">
              <a:extLst>
                <a:ext uri="{FF2B5EF4-FFF2-40B4-BE49-F238E27FC236}">
                  <a16:creationId xmlns:a16="http://schemas.microsoft.com/office/drawing/2014/main" id="{20BD2664-5286-6F47-A3E6-1EABDC7C2846}"/>
                </a:ext>
              </a:extLst>
            </p:cNvPr>
            <p:cNvCxnSpPr>
              <a:cxnSpLocks/>
            </p:cNvCxnSpPr>
            <p:nvPr/>
          </p:nvCxnSpPr>
          <p:spPr>
            <a:xfrm flipV="1">
              <a:off x="3471121" y="1840552"/>
              <a:ext cx="976893" cy="134193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97D36B-B3F5-5141-B58E-62C56304B47D}"/>
                </a:ext>
              </a:extLst>
            </p:cNvPr>
            <p:cNvCxnSpPr>
              <a:cxnSpLocks/>
            </p:cNvCxnSpPr>
            <p:nvPr/>
          </p:nvCxnSpPr>
          <p:spPr>
            <a:xfrm>
              <a:off x="3588962" y="2355475"/>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36685FC-06EA-AD44-8A9E-C8191738B1A1}"/>
              </a:ext>
            </a:extLst>
          </p:cNvPr>
          <p:cNvGrpSpPr/>
          <p:nvPr/>
        </p:nvGrpSpPr>
        <p:grpSpPr>
          <a:xfrm>
            <a:off x="4441066" y="1840552"/>
            <a:ext cx="1876586" cy="1948241"/>
            <a:chOff x="4441066" y="1840552"/>
            <a:chExt cx="1876586" cy="1948241"/>
          </a:xfrm>
        </p:grpSpPr>
        <p:cxnSp>
          <p:nvCxnSpPr>
            <p:cNvPr id="50" name="Straight Arrow Connector 49">
              <a:extLst>
                <a:ext uri="{FF2B5EF4-FFF2-40B4-BE49-F238E27FC236}">
                  <a16:creationId xmlns:a16="http://schemas.microsoft.com/office/drawing/2014/main" id="{76883C94-E4C2-A144-A10A-3A5013FD88E1}"/>
                </a:ext>
              </a:extLst>
            </p:cNvPr>
            <p:cNvCxnSpPr>
              <a:cxnSpLocks/>
            </p:cNvCxnSpPr>
            <p:nvPr/>
          </p:nvCxnSpPr>
          <p:spPr>
            <a:xfrm flipV="1">
              <a:off x="4471409" y="1840552"/>
              <a:ext cx="1441440" cy="19089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CDA5180-FD92-D842-9D5C-7B0634615025}"/>
                </a:ext>
              </a:extLst>
            </p:cNvPr>
            <p:cNvCxnSpPr>
              <a:cxnSpLocks/>
            </p:cNvCxnSpPr>
            <p:nvPr/>
          </p:nvCxnSpPr>
          <p:spPr>
            <a:xfrm flipV="1">
              <a:off x="4441066" y="2338500"/>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015824-FEE5-B64A-923F-DF5C9D9FF48F}"/>
                </a:ext>
              </a:extLst>
            </p:cNvPr>
            <p:cNvCxnSpPr>
              <a:cxnSpLocks/>
            </p:cNvCxnSpPr>
            <p:nvPr/>
          </p:nvCxnSpPr>
          <p:spPr>
            <a:xfrm flipV="1">
              <a:off x="4472062" y="3076686"/>
              <a:ext cx="1822255" cy="681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4258F5F-506C-314A-A1E2-843C088EAB76}"/>
              </a:ext>
            </a:extLst>
          </p:cNvPr>
          <p:cNvGrpSpPr/>
          <p:nvPr/>
        </p:nvGrpSpPr>
        <p:grpSpPr>
          <a:xfrm flipV="1">
            <a:off x="4417731" y="1815595"/>
            <a:ext cx="1899921" cy="1986965"/>
            <a:chOff x="1857214" y="1962520"/>
            <a:chExt cx="1899921" cy="1986965"/>
          </a:xfrm>
        </p:grpSpPr>
        <p:cxnSp>
          <p:nvCxnSpPr>
            <p:cNvPr id="53" name="Straight Arrow Connector 52">
              <a:extLst>
                <a:ext uri="{FF2B5EF4-FFF2-40B4-BE49-F238E27FC236}">
                  <a16:creationId xmlns:a16="http://schemas.microsoft.com/office/drawing/2014/main" id="{A8BEC197-9937-8048-8D50-56301B88F552}"/>
                </a:ext>
              </a:extLst>
            </p:cNvPr>
            <p:cNvCxnSpPr>
              <a:cxnSpLocks/>
            </p:cNvCxnSpPr>
            <p:nvPr/>
          </p:nvCxnSpPr>
          <p:spPr>
            <a:xfrm flipV="1">
              <a:off x="1887557" y="1962520"/>
              <a:ext cx="1576976" cy="194767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153F2B-93FB-3F49-9068-3495DDD38884}"/>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C8130A-C7C6-9E42-AD5D-27A37BB97EB2}"/>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222C46BA-F811-1346-9B23-819A8C8AC29F}"/>
              </a:ext>
            </a:extLst>
          </p:cNvPr>
          <p:cNvSpPr/>
          <p:nvPr/>
        </p:nvSpPr>
        <p:spPr>
          <a:xfrm>
            <a:off x="5967870" y="2770796"/>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C3CEDF56-9741-6248-AA44-8CF9277BFEDE}"/>
              </a:ext>
            </a:extLst>
          </p:cNvPr>
          <p:cNvGrpSpPr/>
          <p:nvPr/>
        </p:nvGrpSpPr>
        <p:grpSpPr>
          <a:xfrm>
            <a:off x="6312750" y="2343877"/>
            <a:ext cx="859362" cy="1440214"/>
            <a:chOff x="6312750" y="2343877"/>
            <a:chExt cx="859362" cy="1440214"/>
          </a:xfrm>
        </p:grpSpPr>
        <p:cxnSp>
          <p:nvCxnSpPr>
            <p:cNvPr id="60" name="Straight Arrow Connector 59">
              <a:extLst>
                <a:ext uri="{FF2B5EF4-FFF2-40B4-BE49-F238E27FC236}">
                  <a16:creationId xmlns:a16="http://schemas.microsoft.com/office/drawing/2014/main" id="{60053D91-36AF-FE47-9F80-89F2761C5C69}"/>
                </a:ext>
              </a:extLst>
            </p:cNvPr>
            <p:cNvCxnSpPr>
              <a:cxnSpLocks/>
            </p:cNvCxnSpPr>
            <p:nvPr/>
          </p:nvCxnSpPr>
          <p:spPr>
            <a:xfrm>
              <a:off x="6313060" y="2343877"/>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14A7F3-DF50-4343-A587-860AD69C7A50}"/>
                </a:ext>
              </a:extLst>
            </p:cNvPr>
            <p:cNvCxnSpPr>
              <a:cxnSpLocks/>
            </p:cNvCxnSpPr>
            <p:nvPr/>
          </p:nvCxnSpPr>
          <p:spPr>
            <a:xfrm>
              <a:off x="6312750" y="2523373"/>
              <a:ext cx="766034" cy="126071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65D23FA3-7379-054C-927E-EFFC9501BECC}"/>
              </a:ext>
            </a:extLst>
          </p:cNvPr>
          <p:cNvGrpSpPr/>
          <p:nvPr/>
        </p:nvGrpSpPr>
        <p:grpSpPr>
          <a:xfrm>
            <a:off x="6283840" y="1829213"/>
            <a:ext cx="875929" cy="1429326"/>
            <a:chOff x="6283840" y="1829213"/>
            <a:chExt cx="875929" cy="1429326"/>
          </a:xfrm>
        </p:grpSpPr>
        <p:cxnSp>
          <p:nvCxnSpPr>
            <p:cNvPr id="66" name="Straight Arrow Connector 65">
              <a:extLst>
                <a:ext uri="{FF2B5EF4-FFF2-40B4-BE49-F238E27FC236}">
                  <a16:creationId xmlns:a16="http://schemas.microsoft.com/office/drawing/2014/main" id="{48DC3E3E-CE57-1645-81E2-B5347AE82380}"/>
                </a:ext>
              </a:extLst>
            </p:cNvPr>
            <p:cNvCxnSpPr>
              <a:cxnSpLocks/>
            </p:cNvCxnSpPr>
            <p:nvPr/>
          </p:nvCxnSpPr>
          <p:spPr>
            <a:xfrm flipV="1">
              <a:off x="6300717" y="1829213"/>
              <a:ext cx="859052" cy="142932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0D4DF04-F567-F84C-980A-9F851A4E8165}"/>
                </a:ext>
              </a:extLst>
            </p:cNvPr>
            <p:cNvCxnSpPr>
              <a:cxnSpLocks/>
            </p:cNvCxnSpPr>
            <p:nvPr/>
          </p:nvCxnSpPr>
          <p:spPr>
            <a:xfrm flipV="1">
              <a:off x="6283840" y="1837069"/>
              <a:ext cx="729120" cy="123294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47AF8A70-71B4-EF41-B2AB-9541AE8CCC69}"/>
              </a:ext>
            </a:extLst>
          </p:cNvPr>
          <p:cNvGrpSpPr/>
          <p:nvPr/>
        </p:nvGrpSpPr>
        <p:grpSpPr>
          <a:xfrm flipV="1">
            <a:off x="6999383" y="1823857"/>
            <a:ext cx="2016629" cy="1964402"/>
            <a:chOff x="1857214" y="1985083"/>
            <a:chExt cx="2016629" cy="1964402"/>
          </a:xfrm>
        </p:grpSpPr>
        <p:cxnSp>
          <p:nvCxnSpPr>
            <p:cNvPr id="71" name="Straight Arrow Connector 70">
              <a:extLst>
                <a:ext uri="{FF2B5EF4-FFF2-40B4-BE49-F238E27FC236}">
                  <a16:creationId xmlns:a16="http://schemas.microsoft.com/office/drawing/2014/main" id="{2C5DF728-57D3-B740-84C0-B521B13DE878}"/>
                </a:ext>
              </a:extLst>
            </p:cNvPr>
            <p:cNvCxnSpPr>
              <a:cxnSpLocks/>
            </p:cNvCxnSpPr>
            <p:nvPr/>
          </p:nvCxnSpPr>
          <p:spPr>
            <a:xfrm flipV="1">
              <a:off x="1887557" y="1985083"/>
              <a:ext cx="1522533" cy="192511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8E2C47-D1D0-7A49-8179-9A853D46208E}"/>
                </a:ext>
              </a:extLst>
            </p:cNvPr>
            <p:cNvCxnSpPr>
              <a:cxnSpLocks/>
            </p:cNvCxnSpPr>
            <p:nvPr/>
          </p:nvCxnSpPr>
          <p:spPr>
            <a:xfrm flipV="1">
              <a:off x="1857214" y="2442456"/>
              <a:ext cx="2016629" cy="150702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45C5734-1076-B248-A809-9282F30CA981}"/>
                </a:ext>
              </a:extLst>
            </p:cNvPr>
            <p:cNvCxnSpPr>
              <a:cxnSpLocks/>
            </p:cNvCxnSpPr>
            <p:nvPr/>
          </p:nvCxnSpPr>
          <p:spPr>
            <a:xfrm flipV="1">
              <a:off x="1888210" y="3195393"/>
              <a:ext cx="1961608" cy="72309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BFA05BB-DF78-AC4C-A89E-085216F3A80A}"/>
              </a:ext>
            </a:extLst>
          </p:cNvPr>
          <p:cNvGrpSpPr/>
          <p:nvPr/>
        </p:nvGrpSpPr>
        <p:grpSpPr>
          <a:xfrm flipV="1">
            <a:off x="7162422" y="1814327"/>
            <a:ext cx="1876586" cy="1979941"/>
            <a:chOff x="1840205" y="1995769"/>
            <a:chExt cx="1876586" cy="1979941"/>
          </a:xfrm>
        </p:grpSpPr>
        <p:cxnSp>
          <p:nvCxnSpPr>
            <p:cNvPr id="75" name="Straight Arrow Connector 74">
              <a:extLst>
                <a:ext uri="{FF2B5EF4-FFF2-40B4-BE49-F238E27FC236}">
                  <a16:creationId xmlns:a16="http://schemas.microsoft.com/office/drawing/2014/main" id="{A836EBE0-FB1E-814F-850F-4B0DFF3F1EC5}"/>
                </a:ext>
              </a:extLst>
            </p:cNvPr>
            <p:cNvCxnSpPr>
              <a:cxnSpLocks/>
            </p:cNvCxnSpPr>
            <p:nvPr/>
          </p:nvCxnSpPr>
          <p:spPr>
            <a:xfrm flipV="1">
              <a:off x="1887557" y="1995769"/>
              <a:ext cx="1521347" cy="1914428"/>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4AD2E4-4A4D-6E47-B464-CB17EA21CF9A}"/>
                </a:ext>
              </a:extLst>
            </p:cNvPr>
            <p:cNvCxnSpPr>
              <a:cxnSpLocks/>
            </p:cNvCxnSpPr>
            <p:nvPr/>
          </p:nvCxnSpPr>
          <p:spPr>
            <a:xfrm flipV="1">
              <a:off x="1840205" y="2525417"/>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B52A27C-FDC6-AD47-BB50-5A3888C4E1F3}"/>
                </a:ext>
              </a:extLst>
            </p:cNvPr>
            <p:cNvCxnSpPr>
              <a:cxnSpLocks/>
            </p:cNvCxnSpPr>
            <p:nvPr/>
          </p:nvCxnSpPr>
          <p:spPr>
            <a:xfrm flipV="1">
              <a:off x="1888210" y="3253700"/>
              <a:ext cx="1817302" cy="66478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F2D8ABA-7783-8944-A076-76A9E6C448FD}"/>
              </a:ext>
            </a:extLst>
          </p:cNvPr>
          <p:cNvGrpSpPr/>
          <p:nvPr/>
        </p:nvGrpSpPr>
        <p:grpSpPr>
          <a:xfrm>
            <a:off x="7054404" y="1824490"/>
            <a:ext cx="1967138" cy="1975401"/>
            <a:chOff x="1857214" y="1974085"/>
            <a:chExt cx="1967138" cy="1975401"/>
          </a:xfrm>
        </p:grpSpPr>
        <p:cxnSp>
          <p:nvCxnSpPr>
            <p:cNvPr id="79" name="Straight Arrow Connector 78">
              <a:extLst>
                <a:ext uri="{FF2B5EF4-FFF2-40B4-BE49-F238E27FC236}">
                  <a16:creationId xmlns:a16="http://schemas.microsoft.com/office/drawing/2014/main" id="{4CF06682-402C-C247-98E6-FF4C0177CD08}"/>
                </a:ext>
              </a:extLst>
            </p:cNvPr>
            <p:cNvCxnSpPr>
              <a:cxnSpLocks/>
            </p:cNvCxnSpPr>
            <p:nvPr/>
          </p:nvCxnSpPr>
          <p:spPr>
            <a:xfrm flipV="1">
              <a:off x="1887557" y="1974085"/>
              <a:ext cx="1575645" cy="1936112"/>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B4BC09A-2A61-B14C-8DA8-E4A79BF71B85}"/>
                </a:ext>
              </a:extLst>
            </p:cNvPr>
            <p:cNvCxnSpPr>
              <a:cxnSpLocks/>
            </p:cNvCxnSpPr>
            <p:nvPr/>
          </p:nvCxnSpPr>
          <p:spPr>
            <a:xfrm flipV="1">
              <a:off x="1857214" y="2435596"/>
              <a:ext cx="1937583" cy="151389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A012A9E-09A0-EF41-86F0-C0870978E72B}"/>
                </a:ext>
              </a:extLst>
            </p:cNvPr>
            <p:cNvCxnSpPr>
              <a:cxnSpLocks/>
            </p:cNvCxnSpPr>
            <p:nvPr/>
          </p:nvCxnSpPr>
          <p:spPr>
            <a:xfrm flipV="1">
              <a:off x="1888210" y="3214985"/>
              <a:ext cx="1936142" cy="70350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4D342393-A6BC-8342-A94A-57365E265BDC}"/>
              </a:ext>
            </a:extLst>
          </p:cNvPr>
          <p:cNvGrpSpPr/>
          <p:nvPr/>
        </p:nvGrpSpPr>
        <p:grpSpPr>
          <a:xfrm>
            <a:off x="7143036" y="1849649"/>
            <a:ext cx="1899921" cy="1952911"/>
            <a:chOff x="1857214" y="1996574"/>
            <a:chExt cx="1899921" cy="1952911"/>
          </a:xfrm>
        </p:grpSpPr>
        <p:cxnSp>
          <p:nvCxnSpPr>
            <p:cNvPr id="83" name="Straight Arrow Connector 82">
              <a:extLst>
                <a:ext uri="{FF2B5EF4-FFF2-40B4-BE49-F238E27FC236}">
                  <a16:creationId xmlns:a16="http://schemas.microsoft.com/office/drawing/2014/main" id="{93E09DD4-5CE9-994C-9277-9B5B397B7E2F}"/>
                </a:ext>
              </a:extLst>
            </p:cNvPr>
            <p:cNvCxnSpPr>
              <a:cxnSpLocks/>
            </p:cNvCxnSpPr>
            <p:nvPr/>
          </p:nvCxnSpPr>
          <p:spPr>
            <a:xfrm flipV="1">
              <a:off x="1887557" y="1996574"/>
              <a:ext cx="1595404" cy="191362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56F0959-2806-8D47-A528-03B4D2E831F3}"/>
                </a:ext>
              </a:extLst>
            </p:cNvPr>
            <p:cNvCxnSpPr>
              <a:cxnSpLocks/>
            </p:cNvCxnSpPr>
            <p:nvPr/>
          </p:nvCxnSpPr>
          <p:spPr>
            <a:xfrm flipV="1">
              <a:off x="1857214" y="2499192"/>
              <a:ext cx="1876586" cy="145029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E17FF6F-9CFF-E54A-AF8C-5A1AFC8F388E}"/>
                </a:ext>
              </a:extLst>
            </p:cNvPr>
            <p:cNvCxnSpPr>
              <a:cxnSpLocks/>
            </p:cNvCxnSpPr>
            <p:nvPr/>
          </p:nvCxnSpPr>
          <p:spPr>
            <a:xfrm flipV="1">
              <a:off x="1888210" y="3242209"/>
              <a:ext cx="1868925" cy="676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D1B6A7DF-BC9E-7849-B135-A67173C84402}"/>
              </a:ext>
            </a:extLst>
          </p:cNvPr>
          <p:cNvSpPr/>
          <p:nvPr/>
        </p:nvSpPr>
        <p:spPr>
          <a:xfrm>
            <a:off x="8698054" y="2768705"/>
            <a:ext cx="372035" cy="80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7ED83E24-2983-A74F-83BE-68BC71FD8446}"/>
              </a:ext>
            </a:extLst>
          </p:cNvPr>
          <p:cNvGrpSpPr/>
          <p:nvPr/>
        </p:nvGrpSpPr>
        <p:grpSpPr>
          <a:xfrm>
            <a:off x="8980026" y="2286001"/>
            <a:ext cx="927087" cy="1515439"/>
            <a:chOff x="8980026" y="2286001"/>
            <a:chExt cx="927087" cy="1515439"/>
          </a:xfrm>
        </p:grpSpPr>
        <p:cxnSp>
          <p:nvCxnSpPr>
            <p:cNvPr id="99" name="Straight Arrow Connector 98">
              <a:extLst>
                <a:ext uri="{FF2B5EF4-FFF2-40B4-BE49-F238E27FC236}">
                  <a16:creationId xmlns:a16="http://schemas.microsoft.com/office/drawing/2014/main" id="{5B87A7D4-A2EE-FC4D-97B9-D746506663CE}"/>
                </a:ext>
              </a:extLst>
            </p:cNvPr>
            <p:cNvCxnSpPr>
              <a:cxnSpLocks/>
            </p:cNvCxnSpPr>
            <p:nvPr/>
          </p:nvCxnSpPr>
          <p:spPr>
            <a:xfrm>
              <a:off x="9016012" y="2353816"/>
              <a:ext cx="859052" cy="1429327"/>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572FAE4-5DA0-AE4D-9466-5F9F5423D2FD}"/>
                </a:ext>
              </a:extLst>
            </p:cNvPr>
            <p:cNvCxnSpPr>
              <a:cxnSpLocks/>
            </p:cNvCxnSpPr>
            <p:nvPr/>
          </p:nvCxnSpPr>
          <p:spPr>
            <a:xfrm>
              <a:off x="8997950" y="2286001"/>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5944D9A-9A78-204C-B24C-439153313E15}"/>
                </a:ext>
              </a:extLst>
            </p:cNvPr>
            <p:cNvCxnSpPr>
              <a:cxnSpLocks/>
            </p:cNvCxnSpPr>
            <p:nvPr/>
          </p:nvCxnSpPr>
          <p:spPr>
            <a:xfrm>
              <a:off x="9019035" y="253598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904813D-3948-884A-9A42-FF0E97DC46E9}"/>
                </a:ext>
              </a:extLst>
            </p:cNvPr>
            <p:cNvCxnSpPr>
              <a:cxnSpLocks/>
            </p:cNvCxnSpPr>
            <p:nvPr/>
          </p:nvCxnSpPr>
          <p:spPr>
            <a:xfrm>
              <a:off x="8980026" y="2577371"/>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BDDFB2-A7DA-4442-A7AA-B17D51781E69}"/>
              </a:ext>
            </a:extLst>
          </p:cNvPr>
          <p:cNvGrpSpPr/>
          <p:nvPr/>
        </p:nvGrpSpPr>
        <p:grpSpPr>
          <a:xfrm>
            <a:off x="9013174" y="1839078"/>
            <a:ext cx="909163" cy="1498141"/>
            <a:chOff x="9013174" y="1839078"/>
            <a:chExt cx="909163" cy="1498141"/>
          </a:xfrm>
        </p:grpSpPr>
        <p:cxnSp>
          <p:nvCxnSpPr>
            <p:cNvPr id="106" name="Straight Arrow Connector 105">
              <a:extLst>
                <a:ext uri="{FF2B5EF4-FFF2-40B4-BE49-F238E27FC236}">
                  <a16:creationId xmlns:a16="http://schemas.microsoft.com/office/drawing/2014/main" id="{D8713C91-39D3-B848-A6BA-9ABD1A1F33F3}"/>
                </a:ext>
              </a:extLst>
            </p:cNvPr>
            <p:cNvCxnSpPr>
              <a:cxnSpLocks/>
            </p:cNvCxnSpPr>
            <p:nvPr/>
          </p:nvCxnSpPr>
          <p:spPr>
            <a:xfrm flipV="1">
              <a:off x="9030567" y="1843565"/>
              <a:ext cx="862225" cy="1414974"/>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4FFD2F8A-07CC-8548-9B29-FEF485E776E4}"/>
                </a:ext>
              </a:extLst>
            </p:cNvPr>
            <p:cNvCxnSpPr>
              <a:cxnSpLocks/>
            </p:cNvCxnSpPr>
            <p:nvPr/>
          </p:nvCxnSpPr>
          <p:spPr>
            <a:xfrm flipV="1">
              <a:off x="9013174" y="1846566"/>
              <a:ext cx="909163" cy="1490653"/>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8035DBF-CA76-DB46-B677-78218293743E}"/>
                </a:ext>
              </a:extLst>
            </p:cNvPr>
            <p:cNvCxnSpPr>
              <a:cxnSpLocks/>
            </p:cNvCxnSpPr>
            <p:nvPr/>
          </p:nvCxnSpPr>
          <p:spPr>
            <a:xfrm flipV="1">
              <a:off x="9043060" y="1839078"/>
              <a:ext cx="783871" cy="1258280"/>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B7D725D-E3B6-EF4A-AC3D-E340AEF56071}"/>
                </a:ext>
              </a:extLst>
            </p:cNvPr>
            <p:cNvCxnSpPr>
              <a:cxnSpLocks/>
            </p:cNvCxnSpPr>
            <p:nvPr/>
          </p:nvCxnSpPr>
          <p:spPr>
            <a:xfrm flipV="1">
              <a:off x="9014232" y="1847869"/>
              <a:ext cx="772738" cy="1224069"/>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8C6425BE-682D-FB43-9C66-85BA86449F7B}"/>
              </a:ext>
            </a:extLst>
          </p:cNvPr>
          <p:cNvGrpSpPr/>
          <p:nvPr/>
        </p:nvGrpSpPr>
        <p:grpSpPr>
          <a:xfrm>
            <a:off x="875491" y="1818660"/>
            <a:ext cx="859666" cy="1977893"/>
            <a:chOff x="875491" y="1818660"/>
            <a:chExt cx="859666" cy="1977893"/>
          </a:xfrm>
        </p:grpSpPr>
        <p:cxnSp>
          <p:nvCxnSpPr>
            <p:cNvPr id="27" name="Straight Arrow Connector 26">
              <a:extLst>
                <a:ext uri="{FF2B5EF4-FFF2-40B4-BE49-F238E27FC236}">
                  <a16:creationId xmlns:a16="http://schemas.microsoft.com/office/drawing/2014/main" id="{5F6862AD-11CA-334C-A490-1DA49CF86552}"/>
                </a:ext>
              </a:extLst>
            </p:cNvPr>
            <p:cNvCxnSpPr>
              <a:cxnSpLocks/>
              <a:stCxn id="25" idx="2"/>
            </p:cNvCxnSpPr>
            <p:nvPr/>
          </p:nvCxnSpPr>
          <p:spPr>
            <a:xfrm>
              <a:off x="875491" y="1863537"/>
              <a:ext cx="859666" cy="1933016"/>
            </a:xfrm>
            <a:prstGeom prst="straightConnector1">
              <a:avLst/>
            </a:prstGeom>
            <a:ln>
              <a:solidFill>
                <a:srgbClr val="0E42FF"/>
              </a:solidFill>
              <a:tailEnd type="triangle"/>
            </a:ln>
            <a:effectLst/>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3A5A806D-B43E-D447-9233-78288D374549}"/>
                </a:ext>
              </a:extLst>
            </p:cNvPr>
            <p:cNvSpPr txBox="1"/>
            <p:nvPr/>
          </p:nvSpPr>
          <p:spPr>
            <a:xfrm rot="3937205">
              <a:off x="478716" y="2527759"/>
              <a:ext cx="1725975" cy="307777"/>
            </a:xfrm>
            <a:prstGeom prst="rect">
              <a:avLst/>
            </a:prstGeom>
            <a:noFill/>
          </p:spPr>
          <p:txBody>
            <a:bodyPr wrap="square" rtlCol="0">
              <a:spAutoFit/>
            </a:bodyPr>
            <a:lstStyle/>
            <a:p>
              <a:r>
                <a:rPr lang="en-US" sz="1400" dirty="0">
                  <a:solidFill>
                    <a:srgbClr val="0E42FF"/>
                  </a:solidFill>
                </a:rPr>
                <a:t>~300 eV</a:t>
              </a:r>
            </a:p>
          </p:txBody>
        </p:sp>
      </p:grpSp>
      <p:grpSp>
        <p:nvGrpSpPr>
          <p:cNvPr id="122" name="Group 121">
            <a:extLst>
              <a:ext uri="{FF2B5EF4-FFF2-40B4-BE49-F238E27FC236}">
                <a16:creationId xmlns:a16="http://schemas.microsoft.com/office/drawing/2014/main" id="{F655C5C7-38CB-0C44-8346-9111B92CF05A}"/>
              </a:ext>
            </a:extLst>
          </p:cNvPr>
          <p:cNvGrpSpPr/>
          <p:nvPr/>
        </p:nvGrpSpPr>
        <p:grpSpPr>
          <a:xfrm>
            <a:off x="2068544" y="2049657"/>
            <a:ext cx="1772715" cy="1725975"/>
            <a:chOff x="2068544" y="2049657"/>
            <a:chExt cx="1772715" cy="1725975"/>
          </a:xfrm>
        </p:grpSpPr>
        <p:sp>
          <p:nvSpPr>
            <p:cNvPr id="119" name="TextBox 118">
              <a:extLst>
                <a:ext uri="{FF2B5EF4-FFF2-40B4-BE49-F238E27FC236}">
                  <a16:creationId xmlns:a16="http://schemas.microsoft.com/office/drawing/2014/main" id="{A771515D-07F9-1A4F-8435-BE1F7BA5A043}"/>
                </a:ext>
              </a:extLst>
            </p:cNvPr>
            <p:cNvSpPr txBox="1"/>
            <p:nvPr/>
          </p:nvSpPr>
          <p:spPr>
            <a:xfrm rot="18519412">
              <a:off x="1440231" y="2758756"/>
              <a:ext cx="1725975" cy="307777"/>
            </a:xfrm>
            <a:prstGeom prst="rect">
              <a:avLst/>
            </a:prstGeom>
            <a:noFill/>
          </p:spPr>
          <p:txBody>
            <a:bodyPr wrap="square" rtlCol="0">
              <a:spAutoFit/>
            </a:bodyPr>
            <a:lstStyle/>
            <a:p>
              <a:r>
                <a:rPr lang="en-US" sz="1400" dirty="0">
                  <a:solidFill>
                    <a:srgbClr val="0E42FF"/>
                  </a:solidFill>
                </a:rPr>
                <a:t>~50 eV</a:t>
              </a:r>
            </a:p>
          </p:txBody>
        </p:sp>
        <p:sp>
          <p:nvSpPr>
            <p:cNvPr id="120" name="TextBox 119">
              <a:extLst>
                <a:ext uri="{FF2B5EF4-FFF2-40B4-BE49-F238E27FC236}">
                  <a16:creationId xmlns:a16="http://schemas.microsoft.com/office/drawing/2014/main" id="{5B6E22F8-2B68-BB46-874B-2A4833F98FDF}"/>
                </a:ext>
              </a:extLst>
            </p:cNvPr>
            <p:cNvSpPr txBox="1"/>
            <p:nvPr/>
          </p:nvSpPr>
          <p:spPr>
            <a:xfrm rot="19315386">
              <a:off x="2068544" y="2584854"/>
              <a:ext cx="1725975" cy="307777"/>
            </a:xfrm>
            <a:prstGeom prst="rect">
              <a:avLst/>
            </a:prstGeom>
            <a:noFill/>
          </p:spPr>
          <p:txBody>
            <a:bodyPr wrap="square" rtlCol="0">
              <a:spAutoFit/>
            </a:bodyPr>
            <a:lstStyle/>
            <a:p>
              <a:r>
                <a:rPr lang="en-US" sz="1400" dirty="0">
                  <a:solidFill>
                    <a:srgbClr val="0E42FF"/>
                  </a:solidFill>
                </a:rPr>
                <a:t>~10 eV</a:t>
              </a:r>
            </a:p>
          </p:txBody>
        </p:sp>
        <p:sp>
          <p:nvSpPr>
            <p:cNvPr id="121" name="TextBox 120">
              <a:extLst>
                <a:ext uri="{FF2B5EF4-FFF2-40B4-BE49-F238E27FC236}">
                  <a16:creationId xmlns:a16="http://schemas.microsoft.com/office/drawing/2014/main" id="{7396A3A8-8538-C849-80B9-FC11E5BE93F6}"/>
                </a:ext>
              </a:extLst>
            </p:cNvPr>
            <p:cNvSpPr txBox="1"/>
            <p:nvPr/>
          </p:nvSpPr>
          <p:spPr>
            <a:xfrm rot="20539554">
              <a:off x="2115284" y="3115729"/>
              <a:ext cx="1725975" cy="307777"/>
            </a:xfrm>
            <a:prstGeom prst="rect">
              <a:avLst/>
            </a:prstGeom>
            <a:noFill/>
          </p:spPr>
          <p:txBody>
            <a:bodyPr wrap="square" rtlCol="0">
              <a:spAutoFit/>
            </a:bodyPr>
            <a:lstStyle/>
            <a:p>
              <a:r>
                <a:rPr lang="en-US" sz="1400" dirty="0">
                  <a:solidFill>
                    <a:srgbClr val="0E42FF"/>
                  </a:solidFill>
                </a:rPr>
                <a:t>~10 eV</a:t>
              </a:r>
            </a:p>
          </p:txBody>
        </p:sp>
      </p:grpSp>
      <p:grpSp>
        <p:nvGrpSpPr>
          <p:cNvPr id="135" name="Group 134">
            <a:extLst>
              <a:ext uri="{FF2B5EF4-FFF2-40B4-BE49-F238E27FC236}">
                <a16:creationId xmlns:a16="http://schemas.microsoft.com/office/drawing/2014/main" id="{D10C8615-2674-D14B-BF45-98D8ADEB6670}"/>
              </a:ext>
            </a:extLst>
          </p:cNvPr>
          <p:cNvGrpSpPr/>
          <p:nvPr/>
        </p:nvGrpSpPr>
        <p:grpSpPr>
          <a:xfrm>
            <a:off x="12503" y="1340317"/>
            <a:ext cx="1725975" cy="1425056"/>
            <a:chOff x="12503" y="1340317"/>
            <a:chExt cx="1725975" cy="1425056"/>
          </a:xfrm>
        </p:grpSpPr>
        <p:sp>
          <p:nvSpPr>
            <p:cNvPr id="25" name="TextBox 24">
              <a:extLst>
                <a:ext uri="{FF2B5EF4-FFF2-40B4-BE49-F238E27FC236}">
                  <a16:creationId xmlns:a16="http://schemas.microsoft.com/office/drawing/2014/main" id="{11C8D991-55D7-4D47-87F2-6A5D09572545}"/>
                </a:ext>
              </a:extLst>
            </p:cNvPr>
            <p:cNvSpPr txBox="1"/>
            <p:nvPr/>
          </p:nvSpPr>
          <p:spPr>
            <a:xfrm>
              <a:off x="12503" y="1340317"/>
              <a:ext cx="1725975" cy="523220"/>
            </a:xfrm>
            <a:prstGeom prst="rect">
              <a:avLst/>
            </a:prstGeom>
            <a:noFill/>
          </p:spPr>
          <p:txBody>
            <a:bodyPr wrap="square" rtlCol="0">
              <a:spAutoFit/>
            </a:bodyPr>
            <a:lstStyle/>
            <a:p>
              <a:r>
                <a:rPr lang="en-US" sz="1400" dirty="0">
                  <a:solidFill>
                    <a:srgbClr val="0E42FF"/>
                  </a:solidFill>
                </a:rPr>
                <a:t>Seed electron</a:t>
              </a:r>
            </a:p>
            <a:p>
              <a:r>
                <a:rPr lang="en-US" sz="1400" dirty="0">
                  <a:solidFill>
                    <a:srgbClr val="0E42FF"/>
                  </a:solidFill>
                </a:rPr>
                <a:t>(e.g. photoemission)</a:t>
              </a:r>
            </a:p>
          </p:txBody>
        </p:sp>
        <p:sp>
          <p:nvSpPr>
            <p:cNvPr id="126" name="Freeform 125">
              <a:extLst>
                <a:ext uri="{FF2B5EF4-FFF2-40B4-BE49-F238E27FC236}">
                  <a16:creationId xmlns:a16="http://schemas.microsoft.com/office/drawing/2014/main" id="{4C3FEB11-09E5-334A-A15A-8C7A1BAB7929}"/>
                </a:ext>
              </a:extLst>
            </p:cNvPr>
            <p:cNvSpPr/>
            <p:nvPr/>
          </p:nvSpPr>
          <p:spPr>
            <a:xfrm>
              <a:off x="666106" y="1860200"/>
              <a:ext cx="215268" cy="905173"/>
            </a:xfrm>
            <a:custGeom>
              <a:avLst/>
              <a:gdLst>
                <a:gd name="connsiteX0" fmla="*/ 491703 w 1896757"/>
                <a:gd name="connsiteY0" fmla="*/ 2297151 h 2297151"/>
                <a:gd name="connsiteX1" fmla="*/ 357889 w 1896757"/>
                <a:gd name="connsiteY1" fmla="*/ 2141034 h 2297151"/>
                <a:gd name="connsiteX2" fmla="*/ 8484 w 1896757"/>
                <a:gd name="connsiteY2" fmla="*/ 1702420 h 2297151"/>
                <a:gd name="connsiteX3" fmla="*/ 751898 w 1896757"/>
                <a:gd name="connsiteY3" fmla="*/ 1843669 h 2297151"/>
                <a:gd name="connsiteX4" fmla="*/ 417362 w 1896757"/>
                <a:gd name="connsiteY4" fmla="*/ 1367883 h 2297151"/>
                <a:gd name="connsiteX5" fmla="*/ 1004659 w 1896757"/>
                <a:gd name="connsiteY5" fmla="*/ 1501698 h 2297151"/>
                <a:gd name="connsiteX6" fmla="*/ 789069 w 1896757"/>
                <a:gd name="connsiteY6" fmla="*/ 988742 h 2297151"/>
                <a:gd name="connsiteX7" fmla="*/ 1302025 w 1896757"/>
                <a:gd name="connsiteY7" fmla="*/ 1033347 h 2297151"/>
                <a:gd name="connsiteX8" fmla="*/ 1242552 w 1896757"/>
                <a:gd name="connsiteY8" fmla="*/ 706244 h 2297151"/>
                <a:gd name="connsiteX9" fmla="*/ 1629128 w 1896757"/>
                <a:gd name="connsiteY9" fmla="*/ 334537 h 2297151"/>
                <a:gd name="connsiteX10" fmla="*/ 1896757 w 1896757"/>
                <a:gd name="connsiteY10" fmla="*/ 0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757" h="2297151">
                  <a:moveTo>
                    <a:pt x="491703" y="2297151"/>
                  </a:moveTo>
                  <a:cubicBezTo>
                    <a:pt x="465064" y="2268653"/>
                    <a:pt x="438425" y="2240156"/>
                    <a:pt x="357889" y="2141034"/>
                  </a:cubicBezTo>
                  <a:cubicBezTo>
                    <a:pt x="277353" y="2041912"/>
                    <a:pt x="-57184" y="1751981"/>
                    <a:pt x="8484" y="1702420"/>
                  </a:cubicBezTo>
                  <a:cubicBezTo>
                    <a:pt x="74152" y="1652859"/>
                    <a:pt x="683752" y="1899425"/>
                    <a:pt x="751898" y="1843669"/>
                  </a:cubicBezTo>
                  <a:cubicBezTo>
                    <a:pt x="820044" y="1787913"/>
                    <a:pt x="375235" y="1424878"/>
                    <a:pt x="417362" y="1367883"/>
                  </a:cubicBezTo>
                  <a:cubicBezTo>
                    <a:pt x="459489" y="1310888"/>
                    <a:pt x="942708" y="1564888"/>
                    <a:pt x="1004659" y="1501698"/>
                  </a:cubicBezTo>
                  <a:cubicBezTo>
                    <a:pt x="1066610" y="1438508"/>
                    <a:pt x="739508" y="1066800"/>
                    <a:pt x="789069" y="988742"/>
                  </a:cubicBezTo>
                  <a:cubicBezTo>
                    <a:pt x="838630" y="910683"/>
                    <a:pt x="1226445" y="1080430"/>
                    <a:pt x="1302025" y="1033347"/>
                  </a:cubicBezTo>
                  <a:cubicBezTo>
                    <a:pt x="1377605" y="986264"/>
                    <a:pt x="1188035" y="822712"/>
                    <a:pt x="1242552" y="706244"/>
                  </a:cubicBezTo>
                  <a:cubicBezTo>
                    <a:pt x="1297069" y="589776"/>
                    <a:pt x="1520094" y="452244"/>
                    <a:pt x="1629128" y="334537"/>
                  </a:cubicBezTo>
                  <a:cubicBezTo>
                    <a:pt x="1738162" y="216830"/>
                    <a:pt x="1817459" y="108415"/>
                    <a:pt x="1896757" y="0"/>
                  </a:cubicBezTo>
                </a:path>
              </a:pathLst>
            </a:custGeom>
            <a:noFill/>
            <a:ln>
              <a:solidFill>
                <a:srgbClr val="FFC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28732C5C-3EC6-064D-9360-9D836C03B091}"/>
              </a:ext>
            </a:extLst>
          </p:cNvPr>
          <p:cNvCxnSpPr>
            <a:cxnSpLocks/>
          </p:cNvCxnSpPr>
          <p:nvPr/>
        </p:nvCxnSpPr>
        <p:spPr>
          <a:xfrm>
            <a:off x="336673" y="3962473"/>
            <a:ext cx="11416553" cy="13649"/>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BCDE69D-CC9B-A749-89DD-C7D7240C1A1B}"/>
              </a:ext>
            </a:extLst>
          </p:cNvPr>
          <p:cNvSpPr txBox="1"/>
          <p:nvPr/>
        </p:nvSpPr>
        <p:spPr>
          <a:xfrm>
            <a:off x="11514463" y="3982147"/>
            <a:ext cx="677537" cy="307777"/>
          </a:xfrm>
          <a:prstGeom prst="rect">
            <a:avLst/>
          </a:prstGeom>
          <a:noFill/>
        </p:spPr>
        <p:txBody>
          <a:bodyPr wrap="square" rtlCol="0">
            <a:spAutoFit/>
          </a:bodyPr>
          <a:lstStyle/>
          <a:p>
            <a:r>
              <a:rPr lang="en-US" sz="1400" dirty="0"/>
              <a:t>time</a:t>
            </a:r>
          </a:p>
        </p:txBody>
      </p:sp>
      <p:grpSp>
        <p:nvGrpSpPr>
          <p:cNvPr id="136" name="Group 135">
            <a:extLst>
              <a:ext uri="{FF2B5EF4-FFF2-40B4-BE49-F238E27FC236}">
                <a16:creationId xmlns:a16="http://schemas.microsoft.com/office/drawing/2014/main" id="{BA64A4F8-733F-994B-A808-3767E462CE09}"/>
              </a:ext>
            </a:extLst>
          </p:cNvPr>
          <p:cNvGrpSpPr/>
          <p:nvPr/>
        </p:nvGrpSpPr>
        <p:grpSpPr>
          <a:xfrm>
            <a:off x="875491" y="3912349"/>
            <a:ext cx="2595630" cy="307777"/>
            <a:chOff x="875491" y="3912349"/>
            <a:chExt cx="2595630" cy="307777"/>
          </a:xfrm>
        </p:grpSpPr>
        <p:cxnSp>
          <p:nvCxnSpPr>
            <p:cNvPr id="133" name="Straight Arrow Connector 132">
              <a:extLst>
                <a:ext uri="{FF2B5EF4-FFF2-40B4-BE49-F238E27FC236}">
                  <a16:creationId xmlns:a16="http://schemas.microsoft.com/office/drawing/2014/main" id="{CB4F2507-F64C-B64E-BD5F-D036A2C2C0DC}"/>
                </a:ext>
              </a:extLst>
            </p:cNvPr>
            <p:cNvCxnSpPr/>
            <p:nvPr/>
          </p:nvCxnSpPr>
          <p:spPr>
            <a:xfrm>
              <a:off x="875491" y="3971573"/>
              <a:ext cx="2595630"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DF9CE77-17F3-4742-9235-8B20C51D7F99}"/>
                </a:ext>
              </a:extLst>
            </p:cNvPr>
            <p:cNvSpPr txBox="1"/>
            <p:nvPr/>
          </p:nvSpPr>
          <p:spPr>
            <a:xfrm>
              <a:off x="1965570" y="3912349"/>
              <a:ext cx="1355074" cy="307777"/>
            </a:xfrm>
            <a:prstGeom prst="rect">
              <a:avLst/>
            </a:prstGeom>
            <a:noFill/>
          </p:spPr>
          <p:txBody>
            <a:bodyPr wrap="square" rtlCol="0">
              <a:spAutoFit/>
            </a:bodyPr>
            <a:lstStyle/>
            <a:p>
              <a:r>
                <a:rPr lang="en-US" sz="1400" dirty="0">
                  <a:solidFill>
                    <a:srgbClr val="FF0000"/>
                  </a:solidFill>
                </a:rPr>
                <a:t>25 ns</a:t>
              </a:r>
            </a:p>
          </p:txBody>
        </p:sp>
      </p:grpSp>
      <p:grpSp>
        <p:nvGrpSpPr>
          <p:cNvPr id="191" name="Group 190">
            <a:extLst>
              <a:ext uri="{FF2B5EF4-FFF2-40B4-BE49-F238E27FC236}">
                <a16:creationId xmlns:a16="http://schemas.microsoft.com/office/drawing/2014/main" id="{EB713863-0236-F74F-BF7F-844558685983}"/>
              </a:ext>
            </a:extLst>
          </p:cNvPr>
          <p:cNvGrpSpPr/>
          <p:nvPr/>
        </p:nvGrpSpPr>
        <p:grpSpPr>
          <a:xfrm>
            <a:off x="2931531" y="4303716"/>
            <a:ext cx="2242457" cy="2231998"/>
            <a:chOff x="2109297" y="4332280"/>
            <a:chExt cx="2242457" cy="2231998"/>
          </a:xfrm>
        </p:grpSpPr>
        <p:sp>
          <p:nvSpPr>
            <p:cNvPr id="138" name="Oval 137">
              <a:extLst>
                <a:ext uri="{FF2B5EF4-FFF2-40B4-BE49-F238E27FC236}">
                  <a16:creationId xmlns:a16="http://schemas.microsoft.com/office/drawing/2014/main" id="{FCA5AA93-4DAC-BF4B-AB4F-1FE9CD4A6163}"/>
                </a:ext>
              </a:extLst>
            </p:cNvPr>
            <p:cNvSpPr>
              <a:spLocks noChangeAspect="1"/>
            </p:cNvSpPr>
            <p:nvPr/>
          </p:nvSpPr>
          <p:spPr>
            <a:xfrm>
              <a:off x="2109297" y="4332280"/>
              <a:ext cx="2242457" cy="2231998"/>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178AA8EF-C8FD-F940-9E02-25084DC484C8}"/>
                </a:ext>
              </a:extLst>
            </p:cNvPr>
            <p:cNvCxnSpPr/>
            <p:nvPr/>
          </p:nvCxnSpPr>
          <p:spPr>
            <a:xfrm flipV="1">
              <a:off x="3444056" y="4509449"/>
              <a:ext cx="323968" cy="401696"/>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140" name="Oval 139">
              <a:extLst>
                <a:ext uri="{FF2B5EF4-FFF2-40B4-BE49-F238E27FC236}">
                  <a16:creationId xmlns:a16="http://schemas.microsoft.com/office/drawing/2014/main" id="{7D889028-980B-B842-BF3A-6B74C8106AF1}"/>
                </a:ext>
              </a:extLst>
            </p:cNvPr>
            <p:cNvSpPr>
              <a:spLocks noChangeAspect="1"/>
            </p:cNvSpPr>
            <p:nvPr/>
          </p:nvSpPr>
          <p:spPr>
            <a:xfrm>
              <a:off x="3340387" y="4911146"/>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3A11AD4F-6708-5741-9D79-0EFEDC675073}"/>
                </a:ext>
              </a:extLst>
            </p:cNvPr>
            <p:cNvSpPr>
              <a:spLocks noChangeAspect="1"/>
            </p:cNvSpPr>
            <p:nvPr/>
          </p:nvSpPr>
          <p:spPr>
            <a:xfrm>
              <a:off x="3376172" y="4401228"/>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87F3A1A9-94D2-0F4E-AD32-115C8F545821}"/>
                </a:ext>
              </a:extLst>
            </p:cNvPr>
            <p:cNvSpPr>
              <a:spLocks noChangeAspect="1"/>
            </p:cNvSpPr>
            <p:nvPr/>
          </p:nvSpPr>
          <p:spPr>
            <a:xfrm>
              <a:off x="3949450" y="4866813"/>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847E0372-585F-894E-B51E-43439304BA7A}"/>
                </a:ext>
              </a:extLst>
            </p:cNvPr>
            <p:cNvSpPr>
              <a:spLocks noChangeAspect="1"/>
            </p:cNvSpPr>
            <p:nvPr/>
          </p:nvSpPr>
          <p:spPr>
            <a:xfrm>
              <a:off x="2564794" y="574453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Arrow Connector 143">
              <a:extLst>
                <a:ext uri="{FF2B5EF4-FFF2-40B4-BE49-F238E27FC236}">
                  <a16:creationId xmlns:a16="http://schemas.microsoft.com/office/drawing/2014/main" id="{FDFF9FE1-5E35-3B47-BB31-80621D71DEC4}"/>
                </a:ext>
              </a:extLst>
            </p:cNvPr>
            <p:cNvCxnSpPr/>
            <p:nvPr/>
          </p:nvCxnSpPr>
          <p:spPr>
            <a:xfrm flipH="1">
              <a:off x="3518718" y="4478976"/>
              <a:ext cx="272116" cy="0"/>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C554157-49EE-A84D-BC60-D0D3D7339100}"/>
                </a:ext>
              </a:extLst>
            </p:cNvPr>
            <p:cNvCxnSpPr/>
            <p:nvPr/>
          </p:nvCxnSpPr>
          <p:spPr>
            <a:xfrm>
              <a:off x="3790834" y="4478976"/>
              <a:ext cx="0"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a:extLst>
                <a:ext uri="{FF2B5EF4-FFF2-40B4-BE49-F238E27FC236}">
                  <a16:creationId xmlns:a16="http://schemas.microsoft.com/office/drawing/2014/main" id="{7E4B08EC-9CF6-8449-9F37-726F7CD1D273}"/>
                </a:ext>
              </a:extLst>
            </p:cNvPr>
            <p:cNvCxnSpPr>
              <a:endCxn id="142" idx="0"/>
            </p:cNvCxnSpPr>
            <p:nvPr/>
          </p:nvCxnSpPr>
          <p:spPr>
            <a:xfrm>
              <a:off x="3790834" y="4478976"/>
              <a:ext cx="212071"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147" name="TextBox 146">
              <a:extLst>
                <a:ext uri="{FF2B5EF4-FFF2-40B4-BE49-F238E27FC236}">
                  <a16:creationId xmlns:a16="http://schemas.microsoft.com/office/drawing/2014/main" id="{6C7E9C82-1A2C-B74A-B78D-D93D47E33A74}"/>
                </a:ext>
              </a:extLst>
            </p:cNvPr>
            <p:cNvSpPr txBox="1"/>
            <p:nvPr/>
          </p:nvSpPr>
          <p:spPr>
            <a:xfrm>
              <a:off x="3178200" y="4655200"/>
              <a:ext cx="311304" cy="307777"/>
            </a:xfrm>
            <a:prstGeom prst="rect">
              <a:avLst/>
            </a:prstGeom>
            <a:noFill/>
          </p:spPr>
          <p:txBody>
            <a:bodyPr wrap="non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sp>
          <p:nvSpPr>
            <p:cNvPr id="148" name="Oval 147">
              <a:extLst>
                <a:ext uri="{FF2B5EF4-FFF2-40B4-BE49-F238E27FC236}">
                  <a16:creationId xmlns:a16="http://schemas.microsoft.com/office/drawing/2014/main" id="{BD6F8D09-3F30-6349-9526-FBB4D6178D5A}"/>
                </a:ext>
              </a:extLst>
            </p:cNvPr>
            <p:cNvSpPr>
              <a:spLocks noChangeAspect="1"/>
            </p:cNvSpPr>
            <p:nvPr/>
          </p:nvSpPr>
          <p:spPr>
            <a:xfrm>
              <a:off x="3034523" y="5250279"/>
              <a:ext cx="392004" cy="396000"/>
            </a:xfrm>
            <a:prstGeom prst="ellipse">
              <a:avLst/>
            </a:prstGeom>
            <a:gradFill flip="none" rotWithShape="1">
              <a:gsLst>
                <a:gs pos="31000">
                  <a:srgbClr val="FF4F4F"/>
                </a:gs>
                <a:gs pos="17000">
                  <a:srgbClr val="FF4545"/>
                </a:gs>
                <a:gs pos="0">
                  <a:srgbClr val="FF0000"/>
                </a:gs>
                <a:gs pos="10000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EF924B3C-E963-A74E-A957-F7A76B7FF0F1}"/>
                </a:ext>
              </a:extLst>
            </p:cNvPr>
            <p:cNvSpPr txBox="1"/>
            <p:nvPr/>
          </p:nvSpPr>
          <p:spPr>
            <a:xfrm>
              <a:off x="3392220" y="5338502"/>
              <a:ext cx="633770" cy="307777"/>
            </a:xfrm>
            <a:prstGeom prst="rect">
              <a:avLst/>
            </a:prstGeom>
            <a:noFill/>
          </p:spPr>
          <p:txBody>
            <a:bodyPr wrap="none" rtlCol="0">
              <a:spAutoFit/>
            </a:bodyPr>
            <a:lstStyle/>
            <a:p>
              <a:r>
                <a:rPr lang="en-US" sz="1400" dirty="0">
                  <a:solidFill>
                    <a:srgbClr val="0000FF"/>
                  </a:solidFill>
                </a:rPr>
                <a:t>beam</a:t>
              </a:r>
            </a:p>
          </p:txBody>
        </p:sp>
        <p:cxnSp>
          <p:nvCxnSpPr>
            <p:cNvPr id="150" name="Straight Arrow Connector 149">
              <a:extLst>
                <a:ext uri="{FF2B5EF4-FFF2-40B4-BE49-F238E27FC236}">
                  <a16:creationId xmlns:a16="http://schemas.microsoft.com/office/drawing/2014/main" id="{397ADF2F-0C61-B74A-B23F-0B33DF50D125}"/>
                </a:ext>
              </a:extLst>
            </p:cNvPr>
            <p:cNvCxnSpPr/>
            <p:nvPr/>
          </p:nvCxnSpPr>
          <p:spPr>
            <a:xfrm flipH="1">
              <a:off x="2137884" y="5464857"/>
              <a:ext cx="401696" cy="1"/>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523DC9E3-F501-B34A-8CA2-D6E9F9C9D800}"/>
                </a:ext>
              </a:extLst>
            </p:cNvPr>
            <p:cNvCxnSpPr/>
            <p:nvPr/>
          </p:nvCxnSpPr>
          <p:spPr>
            <a:xfrm>
              <a:off x="2109297" y="5464858"/>
              <a:ext cx="455497" cy="295035"/>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3949CFF-034F-9D4E-973F-170A858DC77F}"/>
                </a:ext>
              </a:extLst>
            </p:cNvPr>
            <p:cNvCxnSpPr/>
            <p:nvPr/>
          </p:nvCxnSpPr>
          <p:spPr>
            <a:xfrm flipV="1">
              <a:off x="2109297" y="4975935"/>
              <a:ext cx="229889" cy="488923"/>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54FBF870-D53E-A64A-9388-F6D96E0013EA}"/>
                </a:ext>
              </a:extLst>
            </p:cNvPr>
            <p:cNvCxnSpPr/>
            <p:nvPr/>
          </p:nvCxnSpPr>
          <p:spPr>
            <a:xfrm>
              <a:off x="2109297" y="5464858"/>
              <a:ext cx="229889"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4" name="Group 153">
              <a:extLst>
                <a:ext uri="{FF2B5EF4-FFF2-40B4-BE49-F238E27FC236}">
                  <a16:creationId xmlns:a16="http://schemas.microsoft.com/office/drawing/2014/main" id="{AF50CBF7-A200-4B43-B169-155EDCDF58E3}"/>
                </a:ext>
              </a:extLst>
            </p:cNvPr>
            <p:cNvGrpSpPr/>
            <p:nvPr/>
          </p:nvGrpSpPr>
          <p:grpSpPr>
            <a:xfrm>
              <a:off x="2302506" y="4808405"/>
              <a:ext cx="215538" cy="236348"/>
              <a:chOff x="6465231" y="4633393"/>
              <a:chExt cx="215538" cy="236348"/>
            </a:xfrm>
          </p:grpSpPr>
          <p:sp>
            <p:nvSpPr>
              <p:cNvPr id="155" name="Oval 154">
                <a:extLst>
                  <a:ext uri="{FF2B5EF4-FFF2-40B4-BE49-F238E27FC236}">
                    <a16:creationId xmlns:a16="http://schemas.microsoft.com/office/drawing/2014/main" id="{7D5A3BCD-E3EF-1746-AE82-236FD4639CAB}"/>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41EC2F3F-7BD2-3540-986F-3E84919CD100}"/>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7E9A09FC-DD20-2E41-B699-412D043638D0}"/>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B2F69114-FF5F-1B43-9763-4B69A63094F8}"/>
                </a:ext>
              </a:extLst>
            </p:cNvPr>
            <p:cNvGrpSpPr/>
            <p:nvPr/>
          </p:nvGrpSpPr>
          <p:grpSpPr>
            <a:xfrm>
              <a:off x="3617359" y="4877843"/>
              <a:ext cx="215538" cy="236348"/>
              <a:chOff x="6465231" y="4633393"/>
              <a:chExt cx="215538" cy="236348"/>
            </a:xfrm>
          </p:grpSpPr>
          <p:sp>
            <p:nvSpPr>
              <p:cNvPr id="159" name="Oval 158">
                <a:extLst>
                  <a:ext uri="{FF2B5EF4-FFF2-40B4-BE49-F238E27FC236}">
                    <a16:creationId xmlns:a16="http://schemas.microsoft.com/office/drawing/2014/main" id="{11D3A2CB-2A7B-954D-95FC-68FF4680520A}"/>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BAEB769E-21ED-E444-BEE8-170F9F5B7981}"/>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FE025B6C-2F47-A842-A4D2-4F45B7F45D6E}"/>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80D2B9F2-0EBA-7E45-BB8D-C3303C50CEDC}"/>
                </a:ext>
              </a:extLst>
            </p:cNvPr>
            <p:cNvGrpSpPr/>
            <p:nvPr/>
          </p:nvGrpSpPr>
          <p:grpSpPr>
            <a:xfrm>
              <a:off x="2292193" y="5837193"/>
              <a:ext cx="215538" cy="236348"/>
              <a:chOff x="6465231" y="4633393"/>
              <a:chExt cx="215538" cy="236348"/>
            </a:xfrm>
          </p:grpSpPr>
          <p:sp>
            <p:nvSpPr>
              <p:cNvPr id="163" name="Oval 162">
                <a:extLst>
                  <a:ext uri="{FF2B5EF4-FFF2-40B4-BE49-F238E27FC236}">
                    <a16:creationId xmlns:a16="http://schemas.microsoft.com/office/drawing/2014/main" id="{07363505-EE81-8547-94D5-6F2C0C3D2BD9}"/>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F9E69EA4-A528-EA48-972E-BDF9C9FB5959}"/>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251B5F50-0A8E-B742-99AD-AB1496AA041A}"/>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6" name="Oval 165">
              <a:extLst>
                <a:ext uri="{FF2B5EF4-FFF2-40B4-BE49-F238E27FC236}">
                  <a16:creationId xmlns:a16="http://schemas.microsoft.com/office/drawing/2014/main" id="{4AE9BF2A-5542-9842-A0B1-A70E48F55A1D}"/>
                </a:ext>
              </a:extLst>
            </p:cNvPr>
            <p:cNvSpPr>
              <a:spLocks noChangeAspect="1"/>
            </p:cNvSpPr>
            <p:nvPr/>
          </p:nvSpPr>
          <p:spPr>
            <a:xfrm>
              <a:off x="2592697" y="5396429"/>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6A5BF9FB-C824-C147-B422-97BB2BBC3A84}"/>
                </a:ext>
              </a:extLst>
            </p:cNvPr>
            <p:cNvSpPr txBox="1"/>
            <p:nvPr/>
          </p:nvSpPr>
          <p:spPr>
            <a:xfrm>
              <a:off x="2603130" y="5103496"/>
              <a:ext cx="335485" cy="307777"/>
            </a:xfrm>
            <a:prstGeom prst="rect">
              <a:avLst/>
            </a:prstGeom>
            <a:noFill/>
          </p:spPr>
          <p:txBody>
            <a:bodyPr wrap="squar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cxnSp>
          <p:nvCxnSpPr>
            <p:cNvPr id="168" name="Straight Arrow Connector 167">
              <a:extLst>
                <a:ext uri="{FF2B5EF4-FFF2-40B4-BE49-F238E27FC236}">
                  <a16:creationId xmlns:a16="http://schemas.microsoft.com/office/drawing/2014/main" id="{17CA0F5E-CD41-AE4E-A066-C964B609A7E2}"/>
                </a:ext>
              </a:extLst>
            </p:cNvPr>
            <p:cNvCxnSpPr/>
            <p:nvPr/>
          </p:nvCxnSpPr>
          <p:spPr>
            <a:xfrm flipV="1">
              <a:off x="2137884" y="5114191"/>
              <a:ext cx="454813" cy="35066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33E91910-08CA-E74E-BE22-191E3655EB79}"/>
                </a:ext>
              </a:extLst>
            </p:cNvPr>
            <p:cNvGrpSpPr/>
            <p:nvPr/>
          </p:nvGrpSpPr>
          <p:grpSpPr>
            <a:xfrm>
              <a:off x="2587219" y="4911146"/>
              <a:ext cx="215538" cy="236348"/>
              <a:chOff x="6465231" y="4633393"/>
              <a:chExt cx="215538" cy="236348"/>
            </a:xfrm>
          </p:grpSpPr>
          <p:sp>
            <p:nvSpPr>
              <p:cNvPr id="170" name="Oval 169">
                <a:extLst>
                  <a:ext uri="{FF2B5EF4-FFF2-40B4-BE49-F238E27FC236}">
                    <a16:creationId xmlns:a16="http://schemas.microsoft.com/office/drawing/2014/main" id="{DF4D2AD8-6A6C-DB4A-A599-3E8BA12143D7}"/>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4F443099-34FC-D545-A891-2C29EB6CB476}"/>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8771FB85-59E7-4C40-96F3-D07E75604476}"/>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3" name="Oval 172">
              <a:extLst>
                <a:ext uri="{FF2B5EF4-FFF2-40B4-BE49-F238E27FC236}">
                  <a16:creationId xmlns:a16="http://schemas.microsoft.com/office/drawing/2014/main" id="{A2F0F15A-EF62-DF4F-9F0B-A0C586E9DC2B}"/>
                </a:ext>
              </a:extLst>
            </p:cNvPr>
            <p:cNvSpPr>
              <a:spLocks noChangeAspect="1"/>
            </p:cNvSpPr>
            <p:nvPr/>
          </p:nvSpPr>
          <p:spPr>
            <a:xfrm rot="14805094">
              <a:off x="3734667" y="5803980"/>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Straight Arrow Connector 173">
              <a:extLst>
                <a:ext uri="{FF2B5EF4-FFF2-40B4-BE49-F238E27FC236}">
                  <a16:creationId xmlns:a16="http://schemas.microsoft.com/office/drawing/2014/main" id="{B09C33CF-BCFA-5242-9C09-09E50978186B}"/>
                </a:ext>
              </a:extLst>
            </p:cNvPr>
            <p:cNvCxnSpPr/>
            <p:nvPr/>
          </p:nvCxnSpPr>
          <p:spPr>
            <a:xfrm rot="14805094" flipH="1">
              <a:off x="3391026" y="6246507"/>
              <a:ext cx="401696" cy="1"/>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8A2DABFB-8700-9740-AC72-29A5A3A55F1D}"/>
                </a:ext>
              </a:extLst>
            </p:cNvPr>
            <p:cNvCxnSpPr/>
            <p:nvPr/>
          </p:nvCxnSpPr>
          <p:spPr>
            <a:xfrm rot="14805094">
              <a:off x="3500331" y="6042311"/>
              <a:ext cx="455497" cy="295035"/>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75C32812-782D-CC4C-ACA4-C38D1FAD8000}"/>
                </a:ext>
              </a:extLst>
            </p:cNvPr>
            <p:cNvCxnSpPr/>
            <p:nvPr/>
          </p:nvCxnSpPr>
          <p:spPr>
            <a:xfrm rot="14805094" flipV="1">
              <a:off x="3297509" y="6203733"/>
              <a:ext cx="229889" cy="488923"/>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ACE0B1D6-4110-0B4C-943D-F89D29B81F05}"/>
                </a:ext>
              </a:extLst>
            </p:cNvPr>
            <p:cNvCxnSpPr/>
            <p:nvPr/>
          </p:nvCxnSpPr>
          <p:spPr>
            <a:xfrm rot="14805094">
              <a:off x="3700294" y="6081239"/>
              <a:ext cx="229889" cy="38783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8" name="Group 177">
              <a:extLst>
                <a:ext uri="{FF2B5EF4-FFF2-40B4-BE49-F238E27FC236}">
                  <a16:creationId xmlns:a16="http://schemas.microsoft.com/office/drawing/2014/main" id="{0AA3D78E-4900-E844-8A09-F86185563D9F}"/>
                </a:ext>
              </a:extLst>
            </p:cNvPr>
            <p:cNvGrpSpPr/>
            <p:nvPr/>
          </p:nvGrpSpPr>
          <p:grpSpPr>
            <a:xfrm rot="14805094">
              <a:off x="3910617" y="5878462"/>
              <a:ext cx="215538" cy="236348"/>
              <a:chOff x="6465231" y="4633393"/>
              <a:chExt cx="215538" cy="236348"/>
            </a:xfrm>
          </p:grpSpPr>
          <p:sp>
            <p:nvSpPr>
              <p:cNvPr id="179" name="Oval 178">
                <a:extLst>
                  <a:ext uri="{FF2B5EF4-FFF2-40B4-BE49-F238E27FC236}">
                    <a16:creationId xmlns:a16="http://schemas.microsoft.com/office/drawing/2014/main" id="{15CE3D92-916A-1440-8FC5-20165BBF3C24}"/>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1FB97183-4258-C74C-9B93-713F7A1E392A}"/>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C377DD3A-D4CE-8E4F-BC62-DA3C999FF80E}"/>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2" name="Oval 181">
              <a:extLst>
                <a:ext uri="{FF2B5EF4-FFF2-40B4-BE49-F238E27FC236}">
                  <a16:creationId xmlns:a16="http://schemas.microsoft.com/office/drawing/2014/main" id="{C0810AA7-9AAB-F74D-9128-C570DB7F752D}"/>
                </a:ext>
              </a:extLst>
            </p:cNvPr>
            <p:cNvSpPr>
              <a:spLocks noChangeAspect="1"/>
            </p:cNvSpPr>
            <p:nvPr/>
          </p:nvSpPr>
          <p:spPr>
            <a:xfrm rot="14805094">
              <a:off x="3403903" y="5916167"/>
              <a:ext cx="106546" cy="107633"/>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3" name="Straight Arrow Connector 182">
              <a:extLst>
                <a:ext uri="{FF2B5EF4-FFF2-40B4-BE49-F238E27FC236}">
                  <a16:creationId xmlns:a16="http://schemas.microsoft.com/office/drawing/2014/main" id="{37FAB174-681E-EF44-9401-E5DCB4C6F9CE}"/>
                </a:ext>
              </a:extLst>
            </p:cNvPr>
            <p:cNvCxnSpPr/>
            <p:nvPr/>
          </p:nvCxnSpPr>
          <p:spPr>
            <a:xfrm rot="14805094" flipV="1">
              <a:off x="3192888" y="6115979"/>
              <a:ext cx="454813" cy="350667"/>
            </a:xfrm>
            <a:prstGeom prst="straightConnector1">
              <a:avLst/>
            </a:prstGeom>
            <a:ln>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4" name="Group 183">
              <a:extLst>
                <a:ext uri="{FF2B5EF4-FFF2-40B4-BE49-F238E27FC236}">
                  <a16:creationId xmlns:a16="http://schemas.microsoft.com/office/drawing/2014/main" id="{6531EDC4-4388-164C-8FDF-B8837715F3A3}"/>
                </a:ext>
              </a:extLst>
            </p:cNvPr>
            <p:cNvGrpSpPr/>
            <p:nvPr/>
          </p:nvGrpSpPr>
          <p:grpSpPr>
            <a:xfrm rot="14805094">
              <a:off x="2943311" y="5972919"/>
              <a:ext cx="215538" cy="236348"/>
              <a:chOff x="6465231" y="4633393"/>
              <a:chExt cx="215538" cy="236348"/>
            </a:xfrm>
          </p:grpSpPr>
          <p:sp>
            <p:nvSpPr>
              <p:cNvPr id="185" name="Oval 184">
                <a:extLst>
                  <a:ext uri="{FF2B5EF4-FFF2-40B4-BE49-F238E27FC236}">
                    <a16:creationId xmlns:a16="http://schemas.microsoft.com/office/drawing/2014/main" id="{6416F767-8687-1B4E-BCD9-ADEFCB065EAD}"/>
                  </a:ext>
                </a:extLst>
              </p:cNvPr>
              <p:cNvSpPr/>
              <p:nvPr/>
            </p:nvSpPr>
            <p:spPr>
              <a:xfrm rot="16200000">
                <a:off x="6465958" y="4677732"/>
                <a:ext cx="142546" cy="14400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908DBAD3-7015-9F43-BDEB-6A8398447DF1}"/>
                  </a:ext>
                </a:extLst>
              </p:cNvPr>
              <p:cNvSpPr/>
              <p:nvPr/>
            </p:nvSpPr>
            <p:spPr>
              <a:xfrm rot="16200000">
                <a:off x="6527645" y="4726468"/>
                <a:ext cx="142546" cy="1440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33C969E-27AE-8B49-A006-C237CFD71291}"/>
                  </a:ext>
                </a:extLst>
              </p:cNvPr>
              <p:cNvSpPr/>
              <p:nvPr/>
            </p:nvSpPr>
            <p:spPr>
              <a:xfrm rot="16200000">
                <a:off x="6537496" y="4632666"/>
                <a:ext cx="142546" cy="14400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8" name="Oval 187">
              <a:extLst>
                <a:ext uri="{FF2B5EF4-FFF2-40B4-BE49-F238E27FC236}">
                  <a16:creationId xmlns:a16="http://schemas.microsoft.com/office/drawing/2014/main" id="{C06828B3-7E93-1B4B-B6FE-52773839B0E4}"/>
                </a:ext>
              </a:extLst>
            </p:cNvPr>
            <p:cNvSpPr>
              <a:spLocks noChangeAspect="1"/>
            </p:cNvSpPr>
            <p:nvPr/>
          </p:nvSpPr>
          <p:spPr>
            <a:xfrm>
              <a:off x="3004223" y="6377048"/>
              <a:ext cx="106910" cy="108000"/>
            </a:xfrm>
            <a:prstGeom prst="ellipse">
              <a:avLst/>
            </a:prstGeom>
            <a:solidFill>
              <a:srgbClr val="0E4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9" name="Picture 188" descr="latex-image-1.pdf">
              <a:extLst>
                <a:ext uri="{FF2B5EF4-FFF2-40B4-BE49-F238E27FC236}">
                  <a16:creationId xmlns:a16="http://schemas.microsoft.com/office/drawing/2014/main" id="{D4BA386B-BB57-7940-8A8F-DEE47C320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317" y="4478976"/>
              <a:ext cx="510086" cy="299574"/>
            </a:xfrm>
            <a:prstGeom prst="rect">
              <a:avLst/>
            </a:prstGeom>
          </p:spPr>
        </p:pic>
        <p:sp>
          <p:nvSpPr>
            <p:cNvPr id="190" name="TextBox 189">
              <a:extLst>
                <a:ext uri="{FF2B5EF4-FFF2-40B4-BE49-F238E27FC236}">
                  <a16:creationId xmlns:a16="http://schemas.microsoft.com/office/drawing/2014/main" id="{7B685ED8-56AF-BE42-982C-25980A81CCEC}"/>
                </a:ext>
              </a:extLst>
            </p:cNvPr>
            <p:cNvSpPr txBox="1"/>
            <p:nvPr/>
          </p:nvSpPr>
          <p:spPr>
            <a:xfrm>
              <a:off x="3188915" y="5626703"/>
              <a:ext cx="335485" cy="307777"/>
            </a:xfrm>
            <a:prstGeom prst="rect">
              <a:avLst/>
            </a:prstGeom>
            <a:noFill/>
          </p:spPr>
          <p:txBody>
            <a:bodyPr wrap="square" rtlCol="0">
              <a:spAutoFit/>
            </a:bodyPr>
            <a:lstStyle/>
            <a:p>
              <a:r>
                <a:rPr lang="en-US" sz="1400" dirty="0">
                  <a:solidFill>
                    <a:srgbClr val="0E42FF"/>
                  </a:solidFill>
                </a:rPr>
                <a:t>e</a:t>
              </a:r>
              <a:r>
                <a:rPr lang="en-US" sz="1400" baseline="30000" dirty="0">
                  <a:solidFill>
                    <a:srgbClr val="0E42FF"/>
                  </a:solidFill>
                </a:rPr>
                <a:t>-</a:t>
              </a:r>
              <a:endParaRPr lang="en-US" sz="1400" dirty="0">
                <a:solidFill>
                  <a:srgbClr val="0E42FF"/>
                </a:solidFill>
              </a:endParaRPr>
            </a:p>
          </p:txBody>
        </p:sp>
      </p:grpSp>
      <p:pic>
        <p:nvPicPr>
          <p:cNvPr id="192" name="Picture 191" descr="latex-image-1.pdf">
            <a:extLst>
              <a:ext uri="{FF2B5EF4-FFF2-40B4-BE49-F238E27FC236}">
                <a16:creationId xmlns:a16="http://schemas.microsoft.com/office/drawing/2014/main" id="{BED0FA2C-55E2-8E4C-98F1-430F9D800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27" y="4792444"/>
            <a:ext cx="2517610" cy="493649"/>
          </a:xfrm>
          <a:prstGeom prst="rect">
            <a:avLst/>
          </a:prstGeom>
        </p:spPr>
      </p:pic>
      <p:pic>
        <p:nvPicPr>
          <p:cNvPr id="193" name="Picture 192" descr="latex-image-1.pdf">
            <a:extLst>
              <a:ext uri="{FF2B5EF4-FFF2-40B4-BE49-F238E27FC236}">
                <a16:creationId xmlns:a16="http://schemas.microsoft.com/office/drawing/2014/main" id="{7126AFD2-0A38-3245-905D-6EF08B766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62" y="5458428"/>
            <a:ext cx="1981078" cy="450245"/>
          </a:xfrm>
          <a:prstGeom prst="rect">
            <a:avLst/>
          </a:prstGeom>
        </p:spPr>
      </p:pic>
      <p:sp>
        <p:nvSpPr>
          <p:cNvPr id="195" name="TextBox 194">
            <a:extLst>
              <a:ext uri="{FF2B5EF4-FFF2-40B4-BE49-F238E27FC236}">
                <a16:creationId xmlns:a16="http://schemas.microsoft.com/office/drawing/2014/main" id="{3B4CE765-A2E0-604F-95C9-43FE8A226672}"/>
              </a:ext>
            </a:extLst>
          </p:cNvPr>
          <p:cNvSpPr txBox="1"/>
          <p:nvPr/>
        </p:nvSpPr>
        <p:spPr>
          <a:xfrm>
            <a:off x="833444" y="3473788"/>
            <a:ext cx="1725975" cy="307777"/>
          </a:xfrm>
          <a:prstGeom prst="rect">
            <a:avLst/>
          </a:prstGeom>
          <a:noFill/>
        </p:spPr>
        <p:txBody>
          <a:bodyPr wrap="square" rtlCol="0">
            <a:spAutoFit/>
          </a:bodyPr>
          <a:lstStyle/>
          <a:p>
            <a:r>
              <a:rPr lang="en-US" sz="1400" dirty="0" err="1">
                <a:solidFill>
                  <a:srgbClr val="0E42FF"/>
                </a:solidFill>
              </a:rPr>
              <a:t>SEY</a:t>
            </a:r>
            <a:r>
              <a:rPr lang="en-US" sz="1400" baseline="-25000" dirty="0" err="1">
                <a:solidFill>
                  <a:srgbClr val="0E42FF"/>
                </a:solidFill>
              </a:rPr>
              <a:t>max</a:t>
            </a:r>
            <a:r>
              <a:rPr lang="en-US" sz="1400" dirty="0">
                <a:solidFill>
                  <a:srgbClr val="0E42FF"/>
                </a:solidFill>
              </a:rPr>
              <a:t> &gt; 1</a:t>
            </a:r>
          </a:p>
        </p:txBody>
      </p:sp>
    </p:spTree>
    <p:extLst>
      <p:ext uri="{BB962C8B-B14F-4D97-AF65-F5344CB8AC3E}">
        <p14:creationId xmlns:p14="http://schemas.microsoft.com/office/powerpoint/2010/main" val="14654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xEl>
                                              <p:pRg st="1" end="1"/>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7">
                                            <p:txEl>
                                              <p:pRg st="2" end="2"/>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23" grpId="0" animBg="1"/>
      <p:bldP spid="24" grpId="0"/>
      <p:bldP spid="40" grpId="0" animBg="1"/>
      <p:bldP spid="59" grpId="0" animBg="1"/>
      <p:bldP spid="86" grpId="0" animBg="1"/>
      <p:bldP spid="19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The Large Hadron Collider (LHC)</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6096000" y="1308718"/>
            <a:ext cx="5257800" cy="5208362"/>
          </a:xfrm>
        </p:spPr>
        <p:txBody>
          <a:bodyPr>
            <a:normAutofit/>
          </a:bodyPr>
          <a:lstStyle/>
          <a:p>
            <a:r>
              <a:rPr lang="en-US" dirty="0"/>
              <a:t>8-fold symmetric structure</a:t>
            </a:r>
          </a:p>
          <a:p>
            <a:pPr lvl="1"/>
            <a:r>
              <a:rPr lang="en-US" dirty="0"/>
              <a:t>8 Long Straight Sections (LSS) to host experiments and other equipment </a:t>
            </a:r>
          </a:p>
          <a:p>
            <a:pPr lvl="1"/>
            <a:r>
              <a:rPr lang="en-US" dirty="0"/>
              <a:t>8 Arcs (2.45 km each - Periodic magnet lattice, to bend and focus the beams)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91</a:t>
            </a:fld>
            <a:endParaRPr lang="en-US"/>
          </a:p>
        </p:txBody>
      </p:sp>
      <p:pic>
        <p:nvPicPr>
          <p:cNvPr id="14" name="Picture 13">
            <a:extLst>
              <a:ext uri="{FF2B5EF4-FFF2-40B4-BE49-F238E27FC236}">
                <a16:creationId xmlns:a16="http://schemas.microsoft.com/office/drawing/2014/main" id="{C13FE796-5B4B-F344-8E25-13E3A6270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6" y="1415805"/>
            <a:ext cx="5182940" cy="4212468"/>
          </a:xfrm>
          <a:prstGeom prst="rect">
            <a:avLst/>
          </a:prstGeom>
        </p:spPr>
      </p:pic>
      <p:grpSp>
        <p:nvGrpSpPr>
          <p:cNvPr id="15" name="Group 14">
            <a:extLst>
              <a:ext uri="{FF2B5EF4-FFF2-40B4-BE49-F238E27FC236}">
                <a16:creationId xmlns:a16="http://schemas.microsoft.com/office/drawing/2014/main" id="{64FA3852-6311-5048-9E46-598DCC761929}"/>
              </a:ext>
            </a:extLst>
          </p:cNvPr>
          <p:cNvGrpSpPr/>
          <p:nvPr/>
        </p:nvGrpSpPr>
        <p:grpSpPr>
          <a:xfrm>
            <a:off x="4219688" y="3133283"/>
            <a:ext cx="5390326" cy="3223067"/>
            <a:chOff x="2368028" y="3153414"/>
            <a:chExt cx="5390326" cy="3223067"/>
          </a:xfrm>
        </p:grpSpPr>
        <p:cxnSp>
          <p:nvCxnSpPr>
            <p:cNvPr id="16" name="Straight Arrow Connector 15">
              <a:extLst>
                <a:ext uri="{FF2B5EF4-FFF2-40B4-BE49-F238E27FC236}">
                  <a16:creationId xmlns:a16="http://schemas.microsoft.com/office/drawing/2014/main" id="{C8354198-28F8-2541-BA58-43738668E582}"/>
                </a:ext>
              </a:extLst>
            </p:cNvPr>
            <p:cNvCxnSpPr>
              <a:cxnSpLocks/>
            </p:cNvCxnSpPr>
            <p:nvPr/>
          </p:nvCxnSpPr>
          <p:spPr>
            <a:xfrm flipH="1" flipV="1">
              <a:off x="2368028" y="4134931"/>
              <a:ext cx="2113643" cy="748051"/>
            </a:xfrm>
            <a:prstGeom prst="straightConnector1">
              <a:avLst/>
            </a:prstGeom>
            <a:ln w="19050">
              <a:solidFill>
                <a:srgbClr val="00B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4" descr="http://4.bp.blogspot.com/-VpPGBc_1VvM/TdrPT-gKgQI/AAAAAAAABVc/sgFKeCh5AYk/s1600/LHC+tunnel+2.jpg">
              <a:extLst>
                <a:ext uri="{FF2B5EF4-FFF2-40B4-BE49-F238E27FC236}">
                  <a16:creationId xmlns:a16="http://schemas.microsoft.com/office/drawing/2014/main" id="{C16581D7-6E01-944D-8CAE-F909514A2D05}"/>
                </a:ext>
              </a:extLst>
            </p:cNvPr>
            <p:cNvPicPr>
              <a:picLocks noChangeAspect="1" noChangeArrowheads="1"/>
            </p:cNvPicPr>
            <p:nvPr/>
          </p:nvPicPr>
          <p:blipFill>
            <a:blip r:embed="rId4" cstate="print">
              <a:lum bright="-4000" contrast="-36000"/>
            </a:blip>
            <a:srcRect l="8830" r="2941"/>
            <a:stretch>
              <a:fillRect/>
            </a:stretch>
          </p:blipFill>
          <p:spPr bwMode="auto">
            <a:xfrm>
              <a:off x="3486150" y="3153414"/>
              <a:ext cx="4272204" cy="3223067"/>
            </a:xfrm>
            <a:prstGeom prst="rect">
              <a:avLst/>
            </a:prstGeom>
            <a:noFill/>
            <a:ln w="19050">
              <a:solidFill>
                <a:srgbClr val="00B050"/>
              </a:solidFill>
            </a:ln>
          </p:spPr>
        </p:pic>
        <p:sp>
          <p:nvSpPr>
            <p:cNvPr id="18" name="Rectangle 17">
              <a:extLst>
                <a:ext uri="{FF2B5EF4-FFF2-40B4-BE49-F238E27FC236}">
                  <a16:creationId xmlns:a16="http://schemas.microsoft.com/office/drawing/2014/main" id="{342BA71A-A65B-CD45-B4B6-83D700D85A87}"/>
                </a:ext>
              </a:extLst>
            </p:cNvPr>
            <p:cNvSpPr/>
            <p:nvPr/>
          </p:nvSpPr>
          <p:spPr>
            <a:xfrm>
              <a:off x="5448020" y="5646922"/>
              <a:ext cx="2006447" cy="584775"/>
            </a:xfrm>
            <a:prstGeom prst="rect">
              <a:avLst/>
            </a:prstGeom>
          </p:spPr>
          <p:txBody>
            <a:bodyPr wrap="none">
              <a:spAutoFit/>
            </a:bodyPr>
            <a:lstStyle/>
            <a:p>
              <a:pPr marL="0" lvl="1"/>
              <a:r>
                <a:rPr lang="en-US" sz="1600" b="1" dirty="0">
                  <a:solidFill>
                    <a:schemeClr val="bg1"/>
                  </a:solidFill>
                  <a:latin typeface="Calibri" pitchFamily="34" charset="0"/>
                </a:rPr>
                <a:t>8.33 T dipoles</a:t>
              </a:r>
            </a:p>
            <a:p>
              <a:pPr marL="0" lvl="1"/>
              <a:r>
                <a:rPr lang="en-US" sz="1600" b="1" dirty="0">
                  <a:solidFill>
                    <a:schemeClr val="bg1"/>
                  </a:solidFill>
                  <a:latin typeface="Calibri" pitchFamily="34" charset="0"/>
                </a:rPr>
                <a:t>223 T/m </a:t>
              </a:r>
              <a:r>
                <a:rPr lang="en-US" sz="1600" b="1" dirty="0" err="1">
                  <a:solidFill>
                    <a:schemeClr val="bg1"/>
                  </a:solidFill>
                  <a:latin typeface="Calibri" pitchFamily="34" charset="0"/>
                </a:rPr>
                <a:t>quadrupoles</a:t>
              </a:r>
              <a:endParaRPr lang="en-US" sz="1600" b="1" dirty="0">
                <a:solidFill>
                  <a:schemeClr val="bg1"/>
                </a:solidFill>
                <a:latin typeface="Calibri" pitchFamily="34" charset="0"/>
              </a:endParaRPr>
            </a:p>
          </p:txBody>
        </p:sp>
        <p:sp>
          <p:nvSpPr>
            <p:cNvPr id="19" name="Rectangle 18">
              <a:extLst>
                <a:ext uri="{FF2B5EF4-FFF2-40B4-BE49-F238E27FC236}">
                  <a16:creationId xmlns:a16="http://schemas.microsoft.com/office/drawing/2014/main" id="{EB2FC3B2-4385-4A47-B4B1-45EFDC72914E}"/>
                </a:ext>
              </a:extLst>
            </p:cNvPr>
            <p:cNvSpPr/>
            <p:nvPr/>
          </p:nvSpPr>
          <p:spPr>
            <a:xfrm>
              <a:off x="3639263" y="5632755"/>
              <a:ext cx="1732462" cy="584775"/>
            </a:xfrm>
            <a:prstGeom prst="rect">
              <a:avLst/>
            </a:prstGeom>
          </p:spPr>
          <p:txBody>
            <a:bodyPr wrap="none">
              <a:spAutoFit/>
            </a:bodyPr>
            <a:lstStyle/>
            <a:p>
              <a:pPr marL="0" lvl="1" algn="ctr"/>
              <a:r>
                <a:rPr lang="en-US" sz="1600" b="1" dirty="0">
                  <a:solidFill>
                    <a:schemeClr val="bg1"/>
                  </a:solidFill>
                  <a:latin typeface="Calibri" pitchFamily="34" charset="0"/>
                </a:rPr>
                <a:t>Main magnets</a:t>
              </a:r>
            </a:p>
            <a:p>
              <a:pPr marL="0" lvl="1" algn="ctr"/>
              <a:r>
                <a:rPr lang="en-US" sz="1600" b="1" dirty="0">
                  <a:solidFill>
                    <a:schemeClr val="bg1"/>
                  </a:solidFill>
                  <a:latin typeface="Calibri" pitchFamily="34" charset="0"/>
                </a:rPr>
                <a:t>(superconducting)</a:t>
              </a:r>
            </a:p>
          </p:txBody>
        </p:sp>
        <p:sp>
          <p:nvSpPr>
            <p:cNvPr id="20" name="Left Brace 19">
              <a:extLst>
                <a:ext uri="{FF2B5EF4-FFF2-40B4-BE49-F238E27FC236}">
                  <a16:creationId xmlns:a16="http://schemas.microsoft.com/office/drawing/2014/main" id="{75498804-8EBC-F84E-A515-B8CDE4E6566E}"/>
                </a:ext>
              </a:extLst>
            </p:cNvPr>
            <p:cNvSpPr/>
            <p:nvPr/>
          </p:nvSpPr>
          <p:spPr>
            <a:xfrm>
              <a:off x="4824028" y="5625244"/>
              <a:ext cx="108012" cy="468052"/>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043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What the LHC beam mainly sees: The LHC beam screen</a:t>
            </a:r>
          </a:p>
        </p:txBody>
      </p:sp>
      <p:sp>
        <p:nvSpPr>
          <p:cNvPr id="3" name="Content Placeholder 2">
            <a:extLst>
              <a:ext uri="{FF2B5EF4-FFF2-40B4-BE49-F238E27FC236}">
                <a16:creationId xmlns:a16="http://schemas.microsoft.com/office/drawing/2014/main" id="{A0BA2258-DF5F-024B-B11C-B7E3F13374F9}"/>
              </a:ext>
            </a:extLst>
          </p:cNvPr>
          <p:cNvSpPr>
            <a:spLocks noGrp="1"/>
          </p:cNvSpPr>
          <p:nvPr>
            <p:ph idx="1"/>
          </p:nvPr>
        </p:nvSpPr>
        <p:spPr>
          <a:xfrm>
            <a:off x="838200" y="1308718"/>
            <a:ext cx="10515600" cy="5208362"/>
          </a:xfrm>
        </p:spPr>
        <p:txBody>
          <a:bodyPr>
            <a:normAutofit/>
          </a:bodyPr>
          <a:lstStyle/>
          <a:p>
            <a:r>
              <a:rPr lang="en-US" dirty="0"/>
              <a:t>To avoid too high-power deposition on the superconducting coils a </a:t>
            </a:r>
            <a:r>
              <a:rPr lang="en-US" b="1" dirty="0">
                <a:solidFill>
                  <a:srgbClr val="0E42FF"/>
                </a:solidFill>
              </a:rPr>
              <a:t>beam screen </a:t>
            </a:r>
            <a:r>
              <a:rPr lang="en-US" dirty="0"/>
              <a:t>is inserted inside the 1.9 K cold bore</a:t>
            </a:r>
          </a:p>
          <a:p>
            <a:pPr lvl="1"/>
            <a:r>
              <a:rPr lang="en-US" dirty="0"/>
              <a:t>The beam screen intercepts beam-induced </a:t>
            </a:r>
            <a:br>
              <a:rPr lang="en-US" dirty="0"/>
            </a:br>
            <a:r>
              <a:rPr lang="en-US" dirty="0"/>
              <a:t>heat sources (EM, synch. radiation, e-cloud)</a:t>
            </a:r>
          </a:p>
          <a:p>
            <a:pPr lvl="1"/>
            <a:r>
              <a:rPr lang="en-US" dirty="0"/>
              <a:t>It is held by low conductivity supports and is </a:t>
            </a:r>
            <a:br>
              <a:rPr lang="en-US" dirty="0"/>
            </a:br>
            <a:r>
              <a:rPr lang="en-US" dirty="0"/>
              <a:t>actively cooled with a helium flow to operate in </a:t>
            </a:r>
            <a:br>
              <a:rPr lang="en-US" dirty="0"/>
            </a:br>
            <a:r>
              <a:rPr lang="en-US" dirty="0"/>
              <a:t>the range 5-20 K</a:t>
            </a:r>
          </a:p>
          <a:p>
            <a:pPr lvl="1"/>
            <a:r>
              <a:rPr lang="en-US" dirty="0"/>
              <a:t>By measuring the thermodynamic properties of </a:t>
            </a:r>
            <a:br>
              <a:rPr lang="en-US" dirty="0"/>
            </a:br>
            <a:r>
              <a:rPr lang="en-US" dirty="0"/>
              <a:t>helium, the heat load on the screen is inferred</a:t>
            </a:r>
          </a:p>
          <a:p>
            <a:pPr lvl="1"/>
            <a:r>
              <a:rPr lang="en-US" dirty="0"/>
              <a:t>Magnets in each “half-cell” share same cooling </a:t>
            </a:r>
            <a:br>
              <a:rPr lang="en-US" dirty="0"/>
            </a:br>
            <a:r>
              <a:rPr lang="en-US" dirty="0"/>
              <a:t>circuit </a:t>
            </a:r>
            <a:r>
              <a:rPr lang="en-US" dirty="0">
                <a:sym typeface="Wingdings" pitchFamily="2" charset="2"/>
              </a:rPr>
              <a:t> </a:t>
            </a:r>
            <a:r>
              <a:rPr lang="en-US" dirty="0"/>
              <a:t>Heat load is measured per half-cell</a:t>
            </a:r>
          </a:p>
          <a:p>
            <a:endParaRPr lang="en-US" dirty="0"/>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a:xfrm>
            <a:off x="838200" y="9330"/>
            <a:ext cx="2743200" cy="365125"/>
          </a:xfrm>
        </p:spPr>
        <p:txBody>
          <a:bodyPr/>
          <a:lstStyle/>
          <a:p>
            <a:r>
              <a:rPr lang="de-CH"/>
              <a:t>27.10.21</a:t>
            </a:r>
            <a:endParaRPr lang="en-US" dirty="0"/>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a:xfrm>
            <a:off x="4038600" y="9330"/>
            <a:ext cx="4114800" cy="365125"/>
          </a:xfrm>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a:xfrm>
            <a:off x="8610600" y="-4116"/>
            <a:ext cx="2743200" cy="365125"/>
          </a:xfrm>
        </p:spPr>
        <p:txBody>
          <a:bodyPr/>
          <a:lstStyle/>
          <a:p>
            <a:fld id="{43DF83E8-ABC0-E64E-832A-EEAEB9D1F06F}" type="slidenum">
              <a:rPr lang="en-US" smtClean="0"/>
              <a:t>92</a:t>
            </a:fld>
            <a:endParaRPr lang="en-US"/>
          </a:p>
        </p:txBody>
      </p:sp>
      <p:pic>
        <p:nvPicPr>
          <p:cNvPr id="7" name="Picture 2" descr="http://www.bng.bilfinger.com/fileadmin/power_bng/Presse/presse_20090116_deutsches_museum_3.jpg">
            <a:extLst>
              <a:ext uri="{FF2B5EF4-FFF2-40B4-BE49-F238E27FC236}">
                <a16:creationId xmlns:a16="http://schemas.microsoft.com/office/drawing/2014/main" id="{143A330A-0003-5342-8CCD-3CBE8EFC5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219" y="1767498"/>
            <a:ext cx="4717132" cy="314012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E9D811E-4162-494B-AF8F-AD8F1919E841}"/>
              </a:ext>
            </a:extLst>
          </p:cNvPr>
          <p:cNvCxnSpPr/>
          <p:nvPr/>
        </p:nvCxnSpPr>
        <p:spPr>
          <a:xfrm flipH="1">
            <a:off x="6972179" y="3789515"/>
            <a:ext cx="525199" cy="2888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CA5D7CF-F67B-B54F-AC3E-FB20F0830A90}"/>
              </a:ext>
            </a:extLst>
          </p:cNvPr>
          <p:cNvCxnSpPr/>
          <p:nvPr/>
        </p:nvCxnSpPr>
        <p:spPr>
          <a:xfrm flipV="1">
            <a:off x="8810376" y="4209674"/>
            <a:ext cx="472679" cy="28886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8725940-5ACD-3F41-8658-09EA591CD7A0}"/>
              </a:ext>
            </a:extLst>
          </p:cNvPr>
          <p:cNvSpPr/>
          <p:nvPr/>
        </p:nvSpPr>
        <p:spPr>
          <a:xfrm>
            <a:off x="10562707" y="3880577"/>
            <a:ext cx="1489219" cy="523220"/>
          </a:xfrm>
          <a:prstGeom prst="rect">
            <a:avLst/>
          </a:prstGeom>
          <a:solidFill>
            <a:schemeClr val="bg1"/>
          </a:solidFill>
          <a:ln w="28575">
            <a:solidFill>
              <a:srgbClr val="00B050"/>
            </a:solidFill>
          </a:ln>
          <a:effectLst/>
        </p:spPr>
        <p:txBody>
          <a:bodyPr wrap="square">
            <a:spAutoFit/>
          </a:bodyPr>
          <a:lstStyle/>
          <a:p>
            <a:pPr marL="0" lvl="2" algn="ctr"/>
            <a:r>
              <a:rPr lang="en-US" sz="1400" b="1" dirty="0">
                <a:solidFill>
                  <a:srgbClr val="00B050"/>
                </a:solidFill>
                <a:latin typeface="Calibri" pitchFamily="34" charset="0"/>
                <a:sym typeface="Wingdings" panose="05000000000000000000" pitchFamily="2" charset="2"/>
              </a:rPr>
              <a:t>Superconducting coils</a:t>
            </a:r>
            <a:r>
              <a:rPr lang="en-US" sz="1400" dirty="0">
                <a:solidFill>
                  <a:srgbClr val="00B050"/>
                </a:solidFill>
                <a:latin typeface="Calibri" pitchFamily="34" charset="0"/>
                <a:sym typeface="Wingdings" panose="05000000000000000000" pitchFamily="2" charset="2"/>
              </a:rPr>
              <a:t> (1.9 K)</a:t>
            </a:r>
            <a:endParaRPr lang="en-US" sz="1400" baseline="30000" dirty="0">
              <a:solidFill>
                <a:srgbClr val="00B050"/>
              </a:solidFill>
              <a:latin typeface="Calibri" pitchFamily="34" charset="0"/>
              <a:sym typeface="Wingdings" panose="05000000000000000000" pitchFamily="2" charset="2"/>
            </a:endParaRPr>
          </a:p>
        </p:txBody>
      </p:sp>
      <p:cxnSp>
        <p:nvCxnSpPr>
          <p:cNvPr id="11" name="Straight Arrow Connector 10">
            <a:extLst>
              <a:ext uri="{FF2B5EF4-FFF2-40B4-BE49-F238E27FC236}">
                <a16:creationId xmlns:a16="http://schemas.microsoft.com/office/drawing/2014/main" id="{7A34298A-191A-FB44-A4D8-E9FAECBE50C4}"/>
              </a:ext>
            </a:extLst>
          </p:cNvPr>
          <p:cNvCxnSpPr>
            <a:cxnSpLocks/>
            <a:stCxn id="10" idx="1"/>
          </p:cNvCxnSpPr>
          <p:nvPr/>
        </p:nvCxnSpPr>
        <p:spPr>
          <a:xfrm flipH="1" flipV="1">
            <a:off x="10097115" y="4078375"/>
            <a:ext cx="465592" cy="6381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75BFC8-2D31-7244-9F30-4F42738E1C1D}"/>
              </a:ext>
            </a:extLst>
          </p:cNvPr>
          <p:cNvSpPr/>
          <p:nvPr/>
        </p:nvSpPr>
        <p:spPr>
          <a:xfrm>
            <a:off x="10078399" y="4575167"/>
            <a:ext cx="1263845" cy="523220"/>
          </a:xfrm>
          <a:prstGeom prst="rect">
            <a:avLst/>
          </a:prstGeom>
          <a:solidFill>
            <a:schemeClr val="bg1"/>
          </a:solidFill>
          <a:ln w="28575">
            <a:solidFill>
              <a:srgbClr val="00B050"/>
            </a:solidFill>
          </a:ln>
          <a:effectLst/>
        </p:spPr>
        <p:txBody>
          <a:bodyPr wrap="square">
            <a:spAutoFit/>
          </a:bodyPr>
          <a:lstStyle/>
          <a:p>
            <a:pPr marL="0" lvl="2" algn="ctr"/>
            <a:r>
              <a:rPr lang="en-US" sz="1400" b="1" dirty="0">
                <a:solidFill>
                  <a:srgbClr val="00B050"/>
                </a:solidFill>
                <a:latin typeface="Calibri" pitchFamily="34" charset="0"/>
                <a:sym typeface="Wingdings" panose="05000000000000000000" pitchFamily="2" charset="2"/>
              </a:rPr>
              <a:t>Beam screen </a:t>
            </a:r>
          </a:p>
          <a:p>
            <a:pPr marL="0" lvl="2" algn="ctr"/>
            <a:r>
              <a:rPr lang="en-US" sz="1400" dirty="0">
                <a:solidFill>
                  <a:srgbClr val="00B050"/>
                </a:solidFill>
                <a:latin typeface="Calibri" pitchFamily="34" charset="0"/>
                <a:sym typeface="Wingdings" panose="05000000000000000000" pitchFamily="2" charset="2"/>
              </a:rPr>
              <a:t>(5 – 20 K)</a:t>
            </a:r>
            <a:endParaRPr lang="en-US" sz="1400" baseline="30000" dirty="0">
              <a:solidFill>
                <a:srgbClr val="00B050"/>
              </a:solidFill>
              <a:latin typeface="Calibri" pitchFamily="34" charset="0"/>
              <a:sym typeface="Wingdings" panose="05000000000000000000" pitchFamily="2" charset="2"/>
            </a:endParaRPr>
          </a:p>
        </p:txBody>
      </p:sp>
      <p:cxnSp>
        <p:nvCxnSpPr>
          <p:cNvPr id="13" name="Straight Arrow Connector 12">
            <a:extLst>
              <a:ext uri="{FF2B5EF4-FFF2-40B4-BE49-F238E27FC236}">
                <a16:creationId xmlns:a16="http://schemas.microsoft.com/office/drawing/2014/main" id="{434A9F3B-682D-304D-A1D5-04F8DA238E5A}"/>
              </a:ext>
            </a:extLst>
          </p:cNvPr>
          <p:cNvCxnSpPr>
            <a:cxnSpLocks/>
          </p:cNvCxnSpPr>
          <p:nvPr/>
        </p:nvCxnSpPr>
        <p:spPr>
          <a:xfrm flipH="1" flipV="1">
            <a:off x="9540740" y="4391897"/>
            <a:ext cx="537659" cy="3022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5B9D855-47BB-9D45-BFD0-56D735814595}"/>
              </a:ext>
            </a:extLst>
          </p:cNvPr>
          <p:cNvSpPr/>
          <p:nvPr/>
        </p:nvSpPr>
        <p:spPr>
          <a:xfrm>
            <a:off x="8633225" y="2280308"/>
            <a:ext cx="2266951" cy="523220"/>
          </a:xfrm>
          <a:prstGeom prst="rect">
            <a:avLst/>
          </a:prstGeom>
          <a:solidFill>
            <a:schemeClr val="bg1"/>
          </a:solidFill>
          <a:ln w="28575">
            <a:solidFill>
              <a:srgbClr val="00B050"/>
            </a:solidFill>
          </a:ln>
          <a:effectLst/>
        </p:spPr>
        <p:txBody>
          <a:bodyPr wrap="square">
            <a:spAutoFit/>
          </a:bodyPr>
          <a:lstStyle/>
          <a:p>
            <a:pPr marL="0" lvl="2" algn="ctr"/>
            <a:r>
              <a:rPr lang="en-US" sz="1400" b="1" dirty="0">
                <a:solidFill>
                  <a:srgbClr val="00B050"/>
                </a:solidFill>
                <a:latin typeface="Calibri" pitchFamily="34" charset="0"/>
                <a:sym typeface="Wingdings" panose="05000000000000000000" pitchFamily="2" charset="2"/>
              </a:rPr>
              <a:t>Beam screen cooling circuit </a:t>
            </a:r>
          </a:p>
          <a:p>
            <a:pPr marL="0" lvl="2" algn="ctr"/>
            <a:r>
              <a:rPr lang="en-US" sz="1400" dirty="0">
                <a:solidFill>
                  <a:srgbClr val="00B050"/>
                </a:solidFill>
                <a:latin typeface="Calibri" pitchFamily="34" charset="0"/>
                <a:sym typeface="Wingdings" panose="05000000000000000000" pitchFamily="2" charset="2"/>
              </a:rPr>
              <a:t>(helium)</a:t>
            </a:r>
          </a:p>
        </p:txBody>
      </p:sp>
      <p:cxnSp>
        <p:nvCxnSpPr>
          <p:cNvPr id="15" name="Straight Arrow Connector 14">
            <a:extLst>
              <a:ext uri="{FF2B5EF4-FFF2-40B4-BE49-F238E27FC236}">
                <a16:creationId xmlns:a16="http://schemas.microsoft.com/office/drawing/2014/main" id="{4A0B8DBD-FD1F-DC49-943D-9D4D1729833A}"/>
              </a:ext>
            </a:extLst>
          </p:cNvPr>
          <p:cNvCxnSpPr>
            <a:cxnSpLocks/>
            <a:stCxn id="14" idx="2"/>
          </p:cNvCxnSpPr>
          <p:nvPr/>
        </p:nvCxnSpPr>
        <p:spPr>
          <a:xfrm flipH="1">
            <a:off x="9299974" y="2803528"/>
            <a:ext cx="466726" cy="11648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A40A846-56D3-904F-892D-EDFA7A45F633}"/>
              </a:ext>
            </a:extLst>
          </p:cNvPr>
          <p:cNvSpPr/>
          <p:nvPr/>
        </p:nvSpPr>
        <p:spPr>
          <a:xfrm>
            <a:off x="9309913" y="1796897"/>
            <a:ext cx="2484437" cy="338554"/>
          </a:xfrm>
          <a:prstGeom prst="rect">
            <a:avLst/>
          </a:prstGeom>
        </p:spPr>
        <p:txBody>
          <a:bodyPr wrap="square">
            <a:spAutoFit/>
          </a:bodyPr>
          <a:lstStyle/>
          <a:p>
            <a:pPr marL="0" lvl="1" algn="r"/>
            <a:r>
              <a:rPr lang="en-US" sz="1600" b="1" dirty="0">
                <a:solidFill>
                  <a:schemeClr val="bg1"/>
                </a:solidFill>
                <a:latin typeface="Calibri" pitchFamily="34" charset="0"/>
              </a:rPr>
              <a:t>Section of a main dipole</a:t>
            </a:r>
          </a:p>
        </p:txBody>
      </p:sp>
      <p:grpSp>
        <p:nvGrpSpPr>
          <p:cNvPr id="62" name="Group 61">
            <a:extLst>
              <a:ext uri="{FF2B5EF4-FFF2-40B4-BE49-F238E27FC236}">
                <a16:creationId xmlns:a16="http://schemas.microsoft.com/office/drawing/2014/main" id="{E143DB4C-4C90-DE41-AA40-72AB04B8DA18}"/>
              </a:ext>
            </a:extLst>
          </p:cNvPr>
          <p:cNvGrpSpPr/>
          <p:nvPr/>
        </p:nvGrpSpPr>
        <p:grpSpPr>
          <a:xfrm>
            <a:off x="-165001" y="5029806"/>
            <a:ext cx="12491247" cy="1733327"/>
            <a:chOff x="-1990326" y="4635296"/>
            <a:chExt cx="13226363" cy="2139400"/>
          </a:xfrm>
        </p:grpSpPr>
        <p:grpSp>
          <p:nvGrpSpPr>
            <p:cNvPr id="63" name="Group 62">
              <a:extLst>
                <a:ext uri="{FF2B5EF4-FFF2-40B4-BE49-F238E27FC236}">
                  <a16:creationId xmlns:a16="http://schemas.microsoft.com/office/drawing/2014/main" id="{A1529530-D1D4-7648-96B2-61C4FB79ABDC}"/>
                </a:ext>
              </a:extLst>
            </p:cNvPr>
            <p:cNvGrpSpPr/>
            <p:nvPr/>
          </p:nvGrpSpPr>
          <p:grpSpPr>
            <a:xfrm>
              <a:off x="-118976" y="5126181"/>
              <a:ext cx="9677400" cy="1039097"/>
              <a:chOff x="-219075" y="2552700"/>
              <a:chExt cx="9677400" cy="1508760"/>
            </a:xfrm>
          </p:grpSpPr>
          <p:sp>
            <p:nvSpPr>
              <p:cNvPr id="92" name="Rectangle 91">
                <a:extLst>
                  <a:ext uri="{FF2B5EF4-FFF2-40B4-BE49-F238E27FC236}">
                    <a16:creationId xmlns:a16="http://schemas.microsoft.com/office/drawing/2014/main" id="{B09F6EBE-729D-294A-8DC4-96198FEAB521}"/>
                  </a:ext>
                </a:extLst>
              </p:cNvPr>
              <p:cNvSpPr/>
              <p:nvPr/>
            </p:nvSpPr>
            <p:spPr>
              <a:xfrm>
                <a:off x="582386" y="2552700"/>
                <a:ext cx="137160" cy="1508760"/>
              </a:xfrm>
              <a:prstGeom prst="rect">
                <a:avLst/>
              </a:prstGeom>
              <a:solidFill>
                <a:schemeClr val="accent6">
                  <a:lumMod val="75000"/>
                  <a:alpha val="5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B7CE980-44CE-2A4D-852B-D36DF9DC6757}"/>
                  </a:ext>
                </a:extLst>
              </p:cNvPr>
              <p:cNvSpPr/>
              <p:nvPr/>
            </p:nvSpPr>
            <p:spPr>
              <a:xfrm>
                <a:off x="823777"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8B08858-9031-B840-B76F-A8B8214D1ECF}"/>
                  </a:ext>
                </a:extLst>
              </p:cNvPr>
              <p:cNvSpPr/>
              <p:nvPr/>
            </p:nvSpPr>
            <p:spPr>
              <a:xfrm>
                <a:off x="1625238"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BB6C1F0-F62D-1B4F-915B-F5E215B827F5}"/>
                  </a:ext>
                </a:extLst>
              </p:cNvPr>
              <p:cNvSpPr/>
              <p:nvPr/>
            </p:nvSpPr>
            <p:spPr>
              <a:xfrm>
                <a:off x="2426699"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EFAA7C1-7CF8-4F44-AE0A-75A54AD5DD27}"/>
                  </a:ext>
                </a:extLst>
              </p:cNvPr>
              <p:cNvSpPr/>
              <p:nvPr/>
            </p:nvSpPr>
            <p:spPr>
              <a:xfrm>
                <a:off x="3228160" y="2552700"/>
                <a:ext cx="137160" cy="1508760"/>
              </a:xfrm>
              <a:prstGeom prst="rect">
                <a:avLst/>
              </a:prstGeom>
              <a:solidFill>
                <a:schemeClr val="accent6">
                  <a:lumMod val="75000"/>
                  <a:alpha val="5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ACB5598-DCC7-8348-8DED-D8C102F4F0C6}"/>
                  </a:ext>
                </a:extLst>
              </p:cNvPr>
              <p:cNvSpPr/>
              <p:nvPr/>
            </p:nvSpPr>
            <p:spPr>
              <a:xfrm>
                <a:off x="3469551"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CFB6DC8-E54C-0442-BE92-94272507911B}"/>
                  </a:ext>
                </a:extLst>
              </p:cNvPr>
              <p:cNvSpPr/>
              <p:nvPr/>
            </p:nvSpPr>
            <p:spPr>
              <a:xfrm>
                <a:off x="4271012"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BE717F9-B640-2C4D-91E2-70C17CF33B77}"/>
                  </a:ext>
                </a:extLst>
              </p:cNvPr>
              <p:cNvSpPr/>
              <p:nvPr/>
            </p:nvSpPr>
            <p:spPr>
              <a:xfrm>
                <a:off x="5072473"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E0D2FAF-6401-A54D-B65B-CD0A213A1521}"/>
                  </a:ext>
                </a:extLst>
              </p:cNvPr>
              <p:cNvSpPr/>
              <p:nvPr/>
            </p:nvSpPr>
            <p:spPr>
              <a:xfrm>
                <a:off x="5873934" y="2552700"/>
                <a:ext cx="137160" cy="1508760"/>
              </a:xfrm>
              <a:prstGeom prst="rect">
                <a:avLst/>
              </a:prstGeom>
              <a:solidFill>
                <a:schemeClr val="accent6">
                  <a:lumMod val="75000"/>
                  <a:alpha val="5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74F9E81-4266-B74F-BCBC-12A011B88CFE}"/>
                  </a:ext>
                </a:extLst>
              </p:cNvPr>
              <p:cNvSpPr/>
              <p:nvPr/>
            </p:nvSpPr>
            <p:spPr>
              <a:xfrm>
                <a:off x="6115325"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AEE3F8F-CFFB-344D-B077-CA7A064C720B}"/>
                  </a:ext>
                </a:extLst>
              </p:cNvPr>
              <p:cNvSpPr/>
              <p:nvPr/>
            </p:nvSpPr>
            <p:spPr>
              <a:xfrm>
                <a:off x="6916786"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EEC5DCD-82E1-BC4A-AC4C-991AA8855BA0}"/>
                  </a:ext>
                </a:extLst>
              </p:cNvPr>
              <p:cNvSpPr/>
              <p:nvPr/>
            </p:nvSpPr>
            <p:spPr>
              <a:xfrm>
                <a:off x="7718247"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18A0C26F-37FC-1E46-B605-1EA298C0DABA}"/>
                  </a:ext>
                </a:extLst>
              </p:cNvPr>
              <p:cNvSpPr/>
              <p:nvPr/>
            </p:nvSpPr>
            <p:spPr>
              <a:xfrm>
                <a:off x="8519708" y="2552700"/>
                <a:ext cx="137160" cy="1508760"/>
              </a:xfrm>
              <a:prstGeom prst="rect">
                <a:avLst/>
              </a:prstGeom>
              <a:solidFill>
                <a:schemeClr val="accent6">
                  <a:lumMod val="75000"/>
                  <a:alpha val="5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94FB82B-7105-8D4E-AC51-1F8CC1501B25}"/>
                  </a:ext>
                </a:extLst>
              </p:cNvPr>
              <p:cNvSpPr/>
              <p:nvPr/>
            </p:nvSpPr>
            <p:spPr>
              <a:xfrm>
                <a:off x="8761095"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8BACD8A-313F-3F47-80FE-AF1A8F716B65}"/>
                  </a:ext>
                </a:extLst>
              </p:cNvPr>
              <p:cNvSpPr/>
              <p:nvPr/>
            </p:nvSpPr>
            <p:spPr>
              <a:xfrm>
                <a:off x="-219075" y="2552700"/>
                <a:ext cx="697230" cy="1508760"/>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5407DE0-AD0E-6F40-843A-25702E17E4CF}"/>
                </a:ext>
              </a:extLst>
            </p:cNvPr>
            <p:cNvGrpSpPr/>
            <p:nvPr/>
          </p:nvGrpSpPr>
          <p:grpSpPr>
            <a:xfrm>
              <a:off x="-421871" y="5349095"/>
              <a:ext cx="10176873" cy="593270"/>
              <a:chOff x="-601980" y="3089909"/>
              <a:chExt cx="10176873" cy="861423"/>
            </a:xfrm>
          </p:grpSpPr>
          <p:sp>
            <p:nvSpPr>
              <p:cNvPr id="90" name="Rectangle 89">
                <a:extLst>
                  <a:ext uri="{FF2B5EF4-FFF2-40B4-BE49-F238E27FC236}">
                    <a16:creationId xmlns:a16="http://schemas.microsoft.com/office/drawing/2014/main" id="{A1B262D9-031C-4846-A253-D5F655BAB023}"/>
                  </a:ext>
                </a:extLst>
              </p:cNvPr>
              <p:cNvSpPr/>
              <p:nvPr/>
            </p:nvSpPr>
            <p:spPr>
              <a:xfrm>
                <a:off x="-601980" y="3783329"/>
                <a:ext cx="10176873" cy="168003"/>
              </a:xfrm>
              <a:prstGeom prst="rect">
                <a:avLst/>
              </a:prstGeom>
              <a:solidFill>
                <a:schemeClr val="dk1">
                  <a:alpha val="2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FDE9084-1062-FC4E-945A-BAD140680392}"/>
                  </a:ext>
                </a:extLst>
              </p:cNvPr>
              <p:cNvSpPr/>
              <p:nvPr/>
            </p:nvSpPr>
            <p:spPr>
              <a:xfrm>
                <a:off x="-601980" y="3089909"/>
                <a:ext cx="10176873" cy="168003"/>
              </a:xfrm>
              <a:prstGeom prst="rect">
                <a:avLst/>
              </a:prstGeom>
              <a:solidFill>
                <a:schemeClr val="dk1">
                  <a:alpha val="2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4F597CE1-E999-6745-B278-C63C5BBA03FD}"/>
                </a:ext>
              </a:extLst>
            </p:cNvPr>
            <p:cNvGrpSpPr/>
            <p:nvPr/>
          </p:nvGrpSpPr>
          <p:grpSpPr>
            <a:xfrm>
              <a:off x="-1600550" y="5399076"/>
              <a:ext cx="12836583" cy="0"/>
              <a:chOff x="-1766805" y="3154681"/>
              <a:chExt cx="12836583" cy="0"/>
            </a:xfrm>
          </p:grpSpPr>
          <p:cxnSp>
            <p:nvCxnSpPr>
              <p:cNvPr id="86" name="Straight Arrow Connector 85">
                <a:extLst>
                  <a:ext uri="{FF2B5EF4-FFF2-40B4-BE49-F238E27FC236}">
                    <a16:creationId xmlns:a16="http://schemas.microsoft.com/office/drawing/2014/main" id="{DBE7D10D-5AE7-484A-9B6C-DB6291272F07}"/>
                  </a:ext>
                </a:extLst>
              </p:cNvPr>
              <p:cNvCxnSpPr/>
              <p:nvPr/>
            </p:nvCxnSpPr>
            <p:spPr>
              <a:xfrm>
                <a:off x="-1766805" y="3154681"/>
                <a:ext cx="3074670" cy="0"/>
              </a:xfrm>
              <a:prstGeom prst="straightConnector1">
                <a:avLst/>
              </a:prstGeom>
              <a:ln w="19050">
                <a:solidFill>
                  <a:srgbClr val="0432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1EEA83E-98AF-C54D-9C22-628C8AD6E5EC}"/>
                  </a:ext>
                </a:extLst>
              </p:cNvPr>
              <p:cNvCxnSpPr/>
              <p:nvPr/>
            </p:nvCxnSpPr>
            <p:spPr>
              <a:xfrm>
                <a:off x="1487166" y="3154681"/>
                <a:ext cx="3074670" cy="0"/>
              </a:xfrm>
              <a:prstGeom prst="straightConnector1">
                <a:avLst/>
              </a:prstGeom>
              <a:ln w="19050">
                <a:solidFill>
                  <a:srgbClr val="0432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29B4660-263A-5D46-83E9-77BF3EF7A330}"/>
                  </a:ext>
                </a:extLst>
              </p:cNvPr>
              <p:cNvCxnSpPr/>
              <p:nvPr/>
            </p:nvCxnSpPr>
            <p:spPr>
              <a:xfrm>
                <a:off x="4741137" y="3154681"/>
                <a:ext cx="3074670" cy="0"/>
              </a:xfrm>
              <a:prstGeom prst="straightConnector1">
                <a:avLst/>
              </a:prstGeom>
              <a:ln w="19050">
                <a:solidFill>
                  <a:srgbClr val="0432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CD79BBD-4EFD-7443-BBEC-61681D8B275D}"/>
                  </a:ext>
                </a:extLst>
              </p:cNvPr>
              <p:cNvCxnSpPr/>
              <p:nvPr/>
            </p:nvCxnSpPr>
            <p:spPr>
              <a:xfrm>
                <a:off x="7995108" y="3154681"/>
                <a:ext cx="3074670" cy="0"/>
              </a:xfrm>
              <a:prstGeom prst="straightConnector1">
                <a:avLst/>
              </a:prstGeom>
              <a:ln w="19050">
                <a:solidFill>
                  <a:srgbClr val="0432FF"/>
                </a:solidFill>
                <a:tailEnd type="stealth" w="med" len="lg"/>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D57D794-0A43-3B4E-8FE9-B2BFB78AC965}"/>
                </a:ext>
              </a:extLst>
            </p:cNvPr>
            <p:cNvGrpSpPr/>
            <p:nvPr/>
          </p:nvGrpSpPr>
          <p:grpSpPr>
            <a:xfrm>
              <a:off x="-1600550" y="5885706"/>
              <a:ext cx="12836583" cy="0"/>
              <a:chOff x="-1780659" y="3819699"/>
              <a:chExt cx="12836583" cy="0"/>
            </a:xfrm>
          </p:grpSpPr>
          <p:cxnSp>
            <p:nvCxnSpPr>
              <p:cNvPr id="82" name="Straight Arrow Connector 81">
                <a:extLst>
                  <a:ext uri="{FF2B5EF4-FFF2-40B4-BE49-F238E27FC236}">
                    <a16:creationId xmlns:a16="http://schemas.microsoft.com/office/drawing/2014/main" id="{8162BDDC-CA76-F445-8B53-F90D92C1B9F2}"/>
                  </a:ext>
                </a:extLst>
              </p:cNvPr>
              <p:cNvCxnSpPr/>
              <p:nvPr/>
            </p:nvCxnSpPr>
            <p:spPr>
              <a:xfrm>
                <a:off x="-1780659" y="3819699"/>
                <a:ext cx="3074670" cy="0"/>
              </a:xfrm>
              <a:prstGeom prst="straightConnector1">
                <a:avLst/>
              </a:prstGeom>
              <a:ln w="19050">
                <a:solidFill>
                  <a:srgbClr val="FF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CF4145A-8EAB-9743-A72C-DB5C1D832F86}"/>
                  </a:ext>
                </a:extLst>
              </p:cNvPr>
              <p:cNvCxnSpPr/>
              <p:nvPr/>
            </p:nvCxnSpPr>
            <p:spPr>
              <a:xfrm>
                <a:off x="1473312" y="3819699"/>
                <a:ext cx="3074670" cy="0"/>
              </a:xfrm>
              <a:prstGeom prst="straightConnector1">
                <a:avLst/>
              </a:prstGeom>
              <a:ln w="19050">
                <a:solidFill>
                  <a:srgbClr val="FF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56F2B74-90A3-004D-9A84-9D5B5EFC981D}"/>
                  </a:ext>
                </a:extLst>
              </p:cNvPr>
              <p:cNvCxnSpPr/>
              <p:nvPr/>
            </p:nvCxnSpPr>
            <p:spPr>
              <a:xfrm>
                <a:off x="4727283" y="3819699"/>
                <a:ext cx="3074670" cy="0"/>
              </a:xfrm>
              <a:prstGeom prst="straightConnector1">
                <a:avLst/>
              </a:prstGeom>
              <a:ln w="19050">
                <a:solidFill>
                  <a:srgbClr val="FF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72A2851-39C7-B440-83ED-81586A62C77E}"/>
                  </a:ext>
                </a:extLst>
              </p:cNvPr>
              <p:cNvCxnSpPr/>
              <p:nvPr/>
            </p:nvCxnSpPr>
            <p:spPr>
              <a:xfrm>
                <a:off x="7981254" y="3819699"/>
                <a:ext cx="3074670" cy="0"/>
              </a:xfrm>
              <a:prstGeom prst="straightConnector1">
                <a:avLst/>
              </a:prstGeom>
              <a:ln w="19050">
                <a:solidFill>
                  <a:srgbClr val="FF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EB4ABB81-7211-2A41-8B33-04B9D6095237}"/>
                </a:ext>
              </a:extLst>
            </p:cNvPr>
            <p:cNvSpPr txBox="1"/>
            <p:nvPr/>
          </p:nvSpPr>
          <p:spPr>
            <a:xfrm>
              <a:off x="352082" y="6220698"/>
              <a:ext cx="793807" cy="553998"/>
            </a:xfrm>
            <a:prstGeom prst="rect">
              <a:avLst/>
            </a:prstGeom>
            <a:noFill/>
          </p:spPr>
          <p:txBody>
            <a:bodyPr wrap="none" rtlCol="0">
              <a:spAutoFit/>
            </a:bodyPr>
            <a:lstStyle/>
            <a:p>
              <a:pPr algn="ctr"/>
              <a:r>
                <a:rPr lang="en-US" sz="1500" dirty="0">
                  <a:solidFill>
                    <a:schemeClr val="accent6">
                      <a:lumMod val="75000"/>
                    </a:schemeClr>
                  </a:solidFill>
                  <a:latin typeface="Arial" panose="020B0604020202020204" pitchFamily="34" charset="0"/>
                  <a:cs typeface="Arial" panose="020B0604020202020204" pitchFamily="34" charset="0"/>
                </a:rPr>
                <a:t>Quad</a:t>
              </a:r>
            </a:p>
            <a:p>
              <a:pPr algn="ctr"/>
              <a:r>
                <a:rPr lang="en-US" sz="1500" dirty="0">
                  <a:solidFill>
                    <a:schemeClr val="accent6">
                      <a:lumMod val="75000"/>
                    </a:schemeClr>
                  </a:solidFill>
                  <a:latin typeface="Arial" panose="020B0604020202020204" pitchFamily="34" charset="0"/>
                  <a:cs typeface="Arial" panose="020B0604020202020204" pitchFamily="34" charset="0"/>
                </a:rPr>
                <a:t>(3.1 m)</a:t>
              </a:r>
            </a:p>
          </p:txBody>
        </p:sp>
        <p:sp>
          <p:nvSpPr>
            <p:cNvPr id="68" name="TextBox 67">
              <a:extLst>
                <a:ext uri="{FF2B5EF4-FFF2-40B4-BE49-F238E27FC236}">
                  <a16:creationId xmlns:a16="http://schemas.microsoft.com/office/drawing/2014/main" id="{BF0833C2-DBEB-1244-AF50-23F3187473FA}"/>
                </a:ext>
              </a:extLst>
            </p:cNvPr>
            <p:cNvSpPr txBox="1"/>
            <p:nvPr/>
          </p:nvSpPr>
          <p:spPr>
            <a:xfrm>
              <a:off x="1091697" y="6359197"/>
              <a:ext cx="1960793" cy="323165"/>
            </a:xfrm>
            <a:prstGeom prst="rect">
              <a:avLst/>
            </a:prstGeom>
            <a:noFill/>
          </p:spPr>
          <p:txBody>
            <a:bodyPr wrap="none" rtlCol="0">
              <a:spAutoFit/>
            </a:bodyPr>
            <a:lstStyle/>
            <a:p>
              <a:pPr algn="ctr"/>
              <a:r>
                <a:rPr lang="en-US" sz="1500" dirty="0">
                  <a:solidFill>
                    <a:schemeClr val="accent1"/>
                  </a:solidFill>
                  <a:latin typeface="Arial" panose="020B0604020202020204" pitchFamily="34" charset="0"/>
                  <a:cs typeface="Arial" panose="020B0604020202020204" pitchFamily="34" charset="0"/>
                </a:rPr>
                <a:t>Dipoles (3 x 14.3 m) </a:t>
              </a:r>
            </a:p>
          </p:txBody>
        </p:sp>
        <p:sp>
          <p:nvSpPr>
            <p:cNvPr id="69" name="TextBox 68">
              <a:extLst>
                <a:ext uri="{FF2B5EF4-FFF2-40B4-BE49-F238E27FC236}">
                  <a16:creationId xmlns:a16="http://schemas.microsoft.com/office/drawing/2014/main" id="{CCE6C68A-F5C9-EA45-A802-875050CFD119}"/>
                </a:ext>
              </a:extLst>
            </p:cNvPr>
            <p:cNvSpPr txBox="1"/>
            <p:nvPr/>
          </p:nvSpPr>
          <p:spPr>
            <a:xfrm>
              <a:off x="2998298" y="6220698"/>
              <a:ext cx="793807" cy="553998"/>
            </a:xfrm>
            <a:prstGeom prst="rect">
              <a:avLst/>
            </a:prstGeom>
            <a:noFill/>
          </p:spPr>
          <p:txBody>
            <a:bodyPr wrap="none" rtlCol="0">
              <a:spAutoFit/>
            </a:bodyPr>
            <a:lstStyle/>
            <a:p>
              <a:pPr algn="ctr"/>
              <a:r>
                <a:rPr lang="en-US" sz="1500" dirty="0">
                  <a:solidFill>
                    <a:schemeClr val="accent6">
                      <a:lumMod val="75000"/>
                    </a:schemeClr>
                  </a:solidFill>
                  <a:latin typeface="Arial" panose="020B0604020202020204" pitchFamily="34" charset="0"/>
                  <a:cs typeface="Arial" panose="020B0604020202020204" pitchFamily="34" charset="0"/>
                </a:rPr>
                <a:t>Quad</a:t>
              </a:r>
            </a:p>
            <a:p>
              <a:pPr algn="ctr"/>
              <a:r>
                <a:rPr lang="en-US" sz="1500" dirty="0">
                  <a:solidFill>
                    <a:schemeClr val="accent6">
                      <a:lumMod val="75000"/>
                    </a:schemeClr>
                  </a:solidFill>
                  <a:latin typeface="Arial" panose="020B0604020202020204" pitchFamily="34" charset="0"/>
                  <a:cs typeface="Arial" panose="020B0604020202020204" pitchFamily="34" charset="0"/>
                </a:rPr>
                <a:t>(3.1 m)</a:t>
              </a:r>
            </a:p>
          </p:txBody>
        </p:sp>
        <p:sp>
          <p:nvSpPr>
            <p:cNvPr id="70" name="TextBox 69">
              <a:extLst>
                <a:ext uri="{FF2B5EF4-FFF2-40B4-BE49-F238E27FC236}">
                  <a16:creationId xmlns:a16="http://schemas.microsoft.com/office/drawing/2014/main" id="{AC73A814-EE86-764D-867C-9783699F3B48}"/>
                </a:ext>
              </a:extLst>
            </p:cNvPr>
            <p:cNvSpPr txBox="1"/>
            <p:nvPr/>
          </p:nvSpPr>
          <p:spPr>
            <a:xfrm>
              <a:off x="3737913" y="6359197"/>
              <a:ext cx="1960793" cy="323165"/>
            </a:xfrm>
            <a:prstGeom prst="rect">
              <a:avLst/>
            </a:prstGeom>
            <a:noFill/>
          </p:spPr>
          <p:txBody>
            <a:bodyPr wrap="none" rtlCol="0">
              <a:spAutoFit/>
            </a:bodyPr>
            <a:lstStyle/>
            <a:p>
              <a:pPr algn="ctr"/>
              <a:r>
                <a:rPr lang="en-US" sz="1500" dirty="0">
                  <a:solidFill>
                    <a:schemeClr val="accent1"/>
                  </a:solidFill>
                  <a:latin typeface="Arial" panose="020B0604020202020204" pitchFamily="34" charset="0"/>
                  <a:cs typeface="Arial" panose="020B0604020202020204" pitchFamily="34" charset="0"/>
                </a:rPr>
                <a:t>Dipoles (3 x 14.3 m) </a:t>
              </a:r>
            </a:p>
          </p:txBody>
        </p:sp>
        <p:sp>
          <p:nvSpPr>
            <p:cNvPr id="71" name="TextBox 70">
              <a:extLst>
                <a:ext uri="{FF2B5EF4-FFF2-40B4-BE49-F238E27FC236}">
                  <a16:creationId xmlns:a16="http://schemas.microsoft.com/office/drawing/2014/main" id="{14A34BA4-0479-0745-8EF4-5D5AA6F07C47}"/>
                </a:ext>
              </a:extLst>
            </p:cNvPr>
            <p:cNvSpPr txBox="1"/>
            <p:nvPr/>
          </p:nvSpPr>
          <p:spPr>
            <a:xfrm>
              <a:off x="5644514" y="6220698"/>
              <a:ext cx="793807" cy="553998"/>
            </a:xfrm>
            <a:prstGeom prst="rect">
              <a:avLst/>
            </a:prstGeom>
            <a:noFill/>
          </p:spPr>
          <p:txBody>
            <a:bodyPr wrap="none" rtlCol="0">
              <a:spAutoFit/>
            </a:bodyPr>
            <a:lstStyle/>
            <a:p>
              <a:pPr algn="ctr"/>
              <a:r>
                <a:rPr lang="en-US" sz="1500" dirty="0">
                  <a:solidFill>
                    <a:schemeClr val="accent6">
                      <a:lumMod val="75000"/>
                    </a:schemeClr>
                  </a:solidFill>
                  <a:latin typeface="Arial" panose="020B0604020202020204" pitchFamily="34" charset="0"/>
                  <a:cs typeface="Arial" panose="020B0604020202020204" pitchFamily="34" charset="0"/>
                </a:rPr>
                <a:t>Quad</a:t>
              </a:r>
            </a:p>
            <a:p>
              <a:pPr algn="ctr"/>
              <a:r>
                <a:rPr lang="en-US" sz="1500" dirty="0">
                  <a:solidFill>
                    <a:schemeClr val="accent6">
                      <a:lumMod val="75000"/>
                    </a:schemeClr>
                  </a:solidFill>
                  <a:latin typeface="Arial" panose="020B0604020202020204" pitchFamily="34" charset="0"/>
                  <a:cs typeface="Arial" panose="020B0604020202020204" pitchFamily="34" charset="0"/>
                </a:rPr>
                <a:t>(3.1 m)</a:t>
              </a:r>
            </a:p>
          </p:txBody>
        </p:sp>
        <p:sp>
          <p:nvSpPr>
            <p:cNvPr id="72" name="TextBox 71">
              <a:extLst>
                <a:ext uri="{FF2B5EF4-FFF2-40B4-BE49-F238E27FC236}">
                  <a16:creationId xmlns:a16="http://schemas.microsoft.com/office/drawing/2014/main" id="{26A84671-A42B-0742-994C-36B12625A3BA}"/>
                </a:ext>
              </a:extLst>
            </p:cNvPr>
            <p:cNvSpPr txBox="1"/>
            <p:nvPr/>
          </p:nvSpPr>
          <p:spPr>
            <a:xfrm>
              <a:off x="6384129" y="6359197"/>
              <a:ext cx="1960793" cy="323165"/>
            </a:xfrm>
            <a:prstGeom prst="rect">
              <a:avLst/>
            </a:prstGeom>
            <a:noFill/>
          </p:spPr>
          <p:txBody>
            <a:bodyPr wrap="none" rtlCol="0">
              <a:spAutoFit/>
            </a:bodyPr>
            <a:lstStyle/>
            <a:p>
              <a:pPr algn="ctr"/>
              <a:r>
                <a:rPr lang="en-US" sz="1500" dirty="0">
                  <a:solidFill>
                    <a:schemeClr val="accent1"/>
                  </a:solidFill>
                  <a:latin typeface="Arial" panose="020B0604020202020204" pitchFamily="34" charset="0"/>
                  <a:cs typeface="Arial" panose="020B0604020202020204" pitchFamily="34" charset="0"/>
                </a:rPr>
                <a:t>Dipoles (3 x 14.3 m) </a:t>
              </a:r>
            </a:p>
          </p:txBody>
        </p:sp>
        <p:sp>
          <p:nvSpPr>
            <p:cNvPr id="73" name="TextBox 72">
              <a:extLst>
                <a:ext uri="{FF2B5EF4-FFF2-40B4-BE49-F238E27FC236}">
                  <a16:creationId xmlns:a16="http://schemas.microsoft.com/office/drawing/2014/main" id="{F7BD4490-C764-5D48-91FE-22AB74C60DE0}"/>
                </a:ext>
              </a:extLst>
            </p:cNvPr>
            <p:cNvSpPr txBox="1"/>
            <p:nvPr/>
          </p:nvSpPr>
          <p:spPr>
            <a:xfrm>
              <a:off x="8290733" y="6220698"/>
              <a:ext cx="793807" cy="553998"/>
            </a:xfrm>
            <a:prstGeom prst="rect">
              <a:avLst/>
            </a:prstGeom>
            <a:noFill/>
          </p:spPr>
          <p:txBody>
            <a:bodyPr wrap="none" rtlCol="0">
              <a:spAutoFit/>
            </a:bodyPr>
            <a:lstStyle/>
            <a:p>
              <a:pPr algn="ctr"/>
              <a:r>
                <a:rPr lang="en-US" sz="1500" dirty="0">
                  <a:solidFill>
                    <a:schemeClr val="accent6">
                      <a:lumMod val="75000"/>
                    </a:schemeClr>
                  </a:solidFill>
                  <a:latin typeface="Arial" panose="020B0604020202020204" pitchFamily="34" charset="0"/>
                  <a:cs typeface="Arial" panose="020B0604020202020204" pitchFamily="34" charset="0"/>
                </a:rPr>
                <a:t>Quad</a:t>
              </a:r>
            </a:p>
            <a:p>
              <a:pPr algn="ctr"/>
              <a:r>
                <a:rPr lang="en-US" sz="1500" dirty="0">
                  <a:solidFill>
                    <a:schemeClr val="accent6">
                      <a:lumMod val="75000"/>
                    </a:schemeClr>
                  </a:solidFill>
                  <a:latin typeface="Arial" panose="020B0604020202020204" pitchFamily="34" charset="0"/>
                  <a:cs typeface="Arial" panose="020B0604020202020204" pitchFamily="34" charset="0"/>
                </a:rPr>
                <a:t>(3.1 m)</a:t>
              </a:r>
            </a:p>
          </p:txBody>
        </p:sp>
        <p:cxnSp>
          <p:nvCxnSpPr>
            <p:cNvPr id="74" name="Straight Arrow Connector 73">
              <a:extLst>
                <a:ext uri="{FF2B5EF4-FFF2-40B4-BE49-F238E27FC236}">
                  <a16:creationId xmlns:a16="http://schemas.microsoft.com/office/drawing/2014/main" id="{DF4427A9-C374-024A-AF8E-6BC445AFB922}"/>
                </a:ext>
              </a:extLst>
            </p:cNvPr>
            <p:cNvCxnSpPr>
              <a:cxnSpLocks/>
            </p:cNvCxnSpPr>
            <p:nvPr/>
          </p:nvCxnSpPr>
          <p:spPr>
            <a:xfrm>
              <a:off x="669747" y="4969584"/>
              <a:ext cx="2586071" cy="0"/>
            </a:xfrm>
            <a:prstGeom prst="straightConnector1">
              <a:avLst/>
            </a:prstGeom>
            <a:ln w="19050">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3131715-52E3-F04B-97B8-C4EBCAE4A7A1}"/>
                </a:ext>
              </a:extLst>
            </p:cNvPr>
            <p:cNvCxnSpPr>
              <a:cxnSpLocks/>
            </p:cNvCxnSpPr>
            <p:nvPr/>
          </p:nvCxnSpPr>
          <p:spPr>
            <a:xfrm>
              <a:off x="3329820" y="4969584"/>
              <a:ext cx="2586071" cy="0"/>
            </a:xfrm>
            <a:prstGeom prst="straightConnector1">
              <a:avLst/>
            </a:prstGeom>
            <a:ln w="19050">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0536EE3-E5F0-FF4B-B58F-78B5BFDC3381}"/>
                </a:ext>
              </a:extLst>
            </p:cNvPr>
            <p:cNvCxnSpPr>
              <a:cxnSpLocks/>
            </p:cNvCxnSpPr>
            <p:nvPr/>
          </p:nvCxnSpPr>
          <p:spPr>
            <a:xfrm>
              <a:off x="5989893" y="4969584"/>
              <a:ext cx="2586071" cy="0"/>
            </a:xfrm>
            <a:prstGeom prst="straightConnector1">
              <a:avLst/>
            </a:prstGeom>
            <a:ln w="19050">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4AC9131-087B-8D48-AC3F-FAD40E84ED0D}"/>
                </a:ext>
              </a:extLst>
            </p:cNvPr>
            <p:cNvCxnSpPr>
              <a:cxnSpLocks/>
            </p:cNvCxnSpPr>
            <p:nvPr/>
          </p:nvCxnSpPr>
          <p:spPr>
            <a:xfrm>
              <a:off x="8649966" y="4969584"/>
              <a:ext cx="2586071" cy="0"/>
            </a:xfrm>
            <a:prstGeom prst="straightConnector1">
              <a:avLst/>
            </a:prstGeom>
            <a:ln w="19050">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AC67BBA-D8DC-2D4A-A592-E64E4A09732B}"/>
                </a:ext>
              </a:extLst>
            </p:cNvPr>
            <p:cNvCxnSpPr>
              <a:cxnSpLocks/>
            </p:cNvCxnSpPr>
            <p:nvPr/>
          </p:nvCxnSpPr>
          <p:spPr>
            <a:xfrm>
              <a:off x="-1990326" y="4969584"/>
              <a:ext cx="2586071" cy="0"/>
            </a:xfrm>
            <a:prstGeom prst="straightConnector1">
              <a:avLst/>
            </a:prstGeom>
            <a:ln w="19050">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B8BE9FC-006A-044E-88A6-292BC74C9CA2}"/>
                </a:ext>
              </a:extLst>
            </p:cNvPr>
            <p:cNvSpPr txBox="1"/>
            <p:nvPr/>
          </p:nvSpPr>
          <p:spPr>
            <a:xfrm>
              <a:off x="681070" y="4635296"/>
              <a:ext cx="2566626" cy="332548"/>
            </a:xfrm>
            <a:prstGeom prst="rect">
              <a:avLst/>
            </a:prstGeom>
            <a:noFill/>
          </p:spPr>
          <p:txBody>
            <a:bodyPr wrap="square" rtlCol="0">
              <a:spAutoFit/>
            </a:bodyPr>
            <a:lstStyle/>
            <a:p>
              <a:pPr algn="ctr"/>
              <a:r>
                <a:rPr lang="en-US" sz="1500" dirty="0">
                  <a:solidFill>
                    <a:schemeClr val="bg2">
                      <a:lumMod val="50000"/>
                    </a:schemeClr>
                  </a:solidFill>
                  <a:latin typeface="Arial" panose="020B0604020202020204" pitchFamily="34" charset="0"/>
                  <a:cs typeface="Arial" panose="020B0604020202020204" pitchFamily="34" charset="0"/>
                </a:rPr>
                <a:t>Half-cell (53.4 m)</a:t>
              </a:r>
            </a:p>
          </p:txBody>
        </p:sp>
        <p:sp>
          <p:nvSpPr>
            <p:cNvPr id="80" name="TextBox 79">
              <a:extLst>
                <a:ext uri="{FF2B5EF4-FFF2-40B4-BE49-F238E27FC236}">
                  <a16:creationId xmlns:a16="http://schemas.microsoft.com/office/drawing/2014/main" id="{E6C6A3D5-2AD4-C34E-84C9-793377557EE0}"/>
                </a:ext>
              </a:extLst>
            </p:cNvPr>
            <p:cNvSpPr txBox="1"/>
            <p:nvPr/>
          </p:nvSpPr>
          <p:spPr>
            <a:xfrm>
              <a:off x="3371398" y="4635296"/>
              <a:ext cx="2566626" cy="332548"/>
            </a:xfrm>
            <a:prstGeom prst="rect">
              <a:avLst/>
            </a:prstGeom>
            <a:noFill/>
          </p:spPr>
          <p:txBody>
            <a:bodyPr wrap="square" rtlCol="0">
              <a:spAutoFit/>
            </a:bodyPr>
            <a:lstStyle/>
            <a:p>
              <a:pPr algn="ctr"/>
              <a:r>
                <a:rPr lang="en-US" sz="1500" dirty="0">
                  <a:solidFill>
                    <a:schemeClr val="bg2">
                      <a:lumMod val="50000"/>
                    </a:schemeClr>
                  </a:solidFill>
                  <a:latin typeface="Arial" panose="020B0604020202020204" pitchFamily="34" charset="0"/>
                  <a:cs typeface="Arial" panose="020B0604020202020204" pitchFamily="34" charset="0"/>
                </a:rPr>
                <a:t>Half-cell (53.4 m)</a:t>
              </a:r>
            </a:p>
          </p:txBody>
        </p:sp>
        <p:sp>
          <p:nvSpPr>
            <p:cNvPr id="81" name="TextBox 80">
              <a:extLst>
                <a:ext uri="{FF2B5EF4-FFF2-40B4-BE49-F238E27FC236}">
                  <a16:creationId xmlns:a16="http://schemas.microsoft.com/office/drawing/2014/main" id="{FA1C5AA7-F17D-A147-B444-DB424D979F4C}"/>
                </a:ext>
              </a:extLst>
            </p:cNvPr>
            <p:cNvSpPr txBox="1"/>
            <p:nvPr/>
          </p:nvSpPr>
          <p:spPr>
            <a:xfrm>
              <a:off x="5987079" y="4635296"/>
              <a:ext cx="2566626" cy="332548"/>
            </a:xfrm>
            <a:prstGeom prst="rect">
              <a:avLst/>
            </a:prstGeom>
            <a:noFill/>
          </p:spPr>
          <p:txBody>
            <a:bodyPr wrap="square" rtlCol="0">
              <a:spAutoFit/>
            </a:bodyPr>
            <a:lstStyle/>
            <a:p>
              <a:pPr algn="ctr"/>
              <a:r>
                <a:rPr lang="en-US" sz="1500" dirty="0">
                  <a:solidFill>
                    <a:schemeClr val="bg2">
                      <a:lumMod val="50000"/>
                    </a:schemeClr>
                  </a:solidFill>
                  <a:latin typeface="Arial" panose="020B0604020202020204" pitchFamily="34" charset="0"/>
                  <a:cs typeface="Arial" panose="020B0604020202020204" pitchFamily="34" charset="0"/>
                </a:rPr>
                <a:t>Half-cell (53.4 m)</a:t>
              </a:r>
            </a:p>
          </p:txBody>
        </p:sp>
      </p:grpSp>
    </p:spTree>
    <p:extLst>
      <p:ext uri="{BB962C8B-B14F-4D97-AF65-F5344CB8AC3E}">
        <p14:creationId xmlns:p14="http://schemas.microsoft.com/office/powerpoint/2010/main" val="7639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A199-63E3-6A43-B252-AE70AAA997FE}"/>
              </a:ext>
            </a:extLst>
          </p:cNvPr>
          <p:cNvSpPr>
            <a:spLocks noGrp="1"/>
          </p:cNvSpPr>
          <p:nvPr>
            <p:ph type="title"/>
          </p:nvPr>
        </p:nvSpPr>
        <p:spPr/>
        <p:txBody>
          <a:bodyPr>
            <a:normAutofit/>
          </a:bodyPr>
          <a:lstStyle/>
          <a:p>
            <a:r>
              <a:rPr lang="en-US" dirty="0"/>
              <a:t>A glimpse on the history (and near future) of LHC</a:t>
            </a:r>
          </a:p>
        </p:txBody>
      </p:sp>
      <p:sp>
        <p:nvSpPr>
          <p:cNvPr id="4" name="Date Placeholder 3">
            <a:extLst>
              <a:ext uri="{FF2B5EF4-FFF2-40B4-BE49-F238E27FC236}">
                <a16:creationId xmlns:a16="http://schemas.microsoft.com/office/drawing/2014/main" id="{82FF14D7-2E32-8E48-B154-38F04FCB69E7}"/>
              </a:ext>
            </a:extLst>
          </p:cNvPr>
          <p:cNvSpPr>
            <a:spLocks noGrp="1"/>
          </p:cNvSpPr>
          <p:nvPr>
            <p:ph type="dt" sz="half" idx="10"/>
          </p:nvPr>
        </p:nvSpPr>
        <p:spPr/>
        <p:txBody>
          <a:bodyPr/>
          <a:lstStyle/>
          <a:p>
            <a:r>
              <a:rPr lang="de-CH"/>
              <a:t>27.10.21</a:t>
            </a:r>
            <a:endParaRPr lang="en-US"/>
          </a:p>
        </p:txBody>
      </p:sp>
      <p:sp>
        <p:nvSpPr>
          <p:cNvPr id="5" name="Footer Placeholder 4">
            <a:extLst>
              <a:ext uri="{FF2B5EF4-FFF2-40B4-BE49-F238E27FC236}">
                <a16:creationId xmlns:a16="http://schemas.microsoft.com/office/drawing/2014/main" id="{5C2D3697-E370-C54E-B7F4-59E28C4A5E93}"/>
              </a:ext>
            </a:extLst>
          </p:cNvPr>
          <p:cNvSpPr>
            <a:spLocks noGrp="1"/>
          </p:cNvSpPr>
          <p:nvPr>
            <p:ph type="ftr" sz="quarter" idx="11"/>
          </p:nvPr>
        </p:nvSpPr>
        <p:spPr/>
        <p:txBody>
          <a:bodyPr/>
          <a:lstStyle/>
          <a:p>
            <a:r>
              <a:rPr lang="en-US"/>
              <a:t>G. Rumolo, ECLOUD22 Workshop</a:t>
            </a:r>
            <a:endParaRPr lang="en-US" dirty="0"/>
          </a:p>
        </p:txBody>
      </p:sp>
      <p:sp>
        <p:nvSpPr>
          <p:cNvPr id="6" name="Slide Number Placeholder 5">
            <a:extLst>
              <a:ext uri="{FF2B5EF4-FFF2-40B4-BE49-F238E27FC236}">
                <a16:creationId xmlns:a16="http://schemas.microsoft.com/office/drawing/2014/main" id="{BB02ED07-7C00-8D46-8E3E-CFDAA5321103}"/>
              </a:ext>
            </a:extLst>
          </p:cNvPr>
          <p:cNvSpPr>
            <a:spLocks noGrp="1"/>
          </p:cNvSpPr>
          <p:nvPr>
            <p:ph type="sldNum" sz="quarter" idx="12"/>
          </p:nvPr>
        </p:nvSpPr>
        <p:spPr/>
        <p:txBody>
          <a:bodyPr/>
          <a:lstStyle/>
          <a:p>
            <a:fld id="{43DF83E8-ABC0-E64E-832A-EEAEB9D1F06F}" type="slidenum">
              <a:rPr lang="en-US" smtClean="0"/>
              <a:t>93</a:t>
            </a:fld>
            <a:endParaRPr lang="en-US"/>
          </a:p>
        </p:txBody>
      </p:sp>
      <p:sp>
        <p:nvSpPr>
          <p:cNvPr id="9" name="Chevron 8">
            <a:extLst>
              <a:ext uri="{FF2B5EF4-FFF2-40B4-BE49-F238E27FC236}">
                <a16:creationId xmlns:a16="http://schemas.microsoft.com/office/drawing/2014/main" id="{87518A18-9EF1-6848-A9CB-7C231B051A6E}"/>
              </a:ext>
            </a:extLst>
          </p:cNvPr>
          <p:cNvSpPr/>
          <p:nvPr/>
        </p:nvSpPr>
        <p:spPr>
          <a:xfrm>
            <a:off x="806357" y="1592798"/>
            <a:ext cx="266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1</a:t>
            </a:r>
          </a:p>
        </p:txBody>
      </p:sp>
      <p:sp>
        <p:nvSpPr>
          <p:cNvPr id="10" name="Chevron 9">
            <a:extLst>
              <a:ext uri="{FF2B5EF4-FFF2-40B4-BE49-F238E27FC236}">
                <a16:creationId xmlns:a16="http://schemas.microsoft.com/office/drawing/2014/main" id="{40A023DB-D682-BC46-AAE5-B5BFFD7E8243}"/>
              </a:ext>
            </a:extLst>
          </p:cNvPr>
          <p:cNvSpPr/>
          <p:nvPr/>
        </p:nvSpPr>
        <p:spPr>
          <a:xfrm>
            <a:off x="3345283" y="1592798"/>
            <a:ext cx="1260000" cy="406067"/>
          </a:xfrm>
          <a:prstGeom prst="chevron">
            <a:avLst/>
          </a:prstGeom>
          <a:solidFill>
            <a:schemeClr val="accent2">
              <a:alpha val="6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accent2">
                    <a:lumMod val="50000"/>
                  </a:schemeClr>
                </a:solidFill>
                <a:latin typeface="Arial" panose="020B0604020202020204" pitchFamily="34" charset="0"/>
                <a:cs typeface="Arial" panose="020B0604020202020204" pitchFamily="34" charset="0"/>
              </a:rPr>
              <a:t>LS1</a:t>
            </a:r>
          </a:p>
        </p:txBody>
      </p:sp>
      <p:sp>
        <p:nvSpPr>
          <p:cNvPr id="11" name="Chevron 10">
            <a:extLst>
              <a:ext uri="{FF2B5EF4-FFF2-40B4-BE49-F238E27FC236}">
                <a16:creationId xmlns:a16="http://schemas.microsoft.com/office/drawing/2014/main" id="{54F75846-4D24-F849-9C88-438D02727B04}"/>
              </a:ext>
            </a:extLst>
          </p:cNvPr>
          <p:cNvSpPr/>
          <p:nvPr/>
        </p:nvSpPr>
        <p:spPr>
          <a:xfrm>
            <a:off x="4480209" y="1592798"/>
            <a:ext cx="3204000"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Run 2</a:t>
            </a:r>
          </a:p>
        </p:txBody>
      </p:sp>
      <p:sp>
        <p:nvSpPr>
          <p:cNvPr id="12" name="Chevron 11">
            <a:extLst>
              <a:ext uri="{FF2B5EF4-FFF2-40B4-BE49-F238E27FC236}">
                <a16:creationId xmlns:a16="http://schemas.microsoft.com/office/drawing/2014/main" id="{474C2E43-43CF-2348-87B8-F314BA86EA7A}"/>
              </a:ext>
            </a:extLst>
          </p:cNvPr>
          <p:cNvSpPr/>
          <p:nvPr/>
        </p:nvSpPr>
        <p:spPr>
          <a:xfrm>
            <a:off x="7559134" y="1592798"/>
            <a:ext cx="1430621" cy="406067"/>
          </a:xfrm>
          <a:prstGeom prst="chevron">
            <a:avLst/>
          </a:prstGeom>
          <a:solidFill>
            <a:schemeClr val="accent2">
              <a:alpha val="6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accent2">
                    <a:lumMod val="50000"/>
                  </a:schemeClr>
                </a:solidFill>
                <a:latin typeface="Arial" panose="020B0604020202020204" pitchFamily="34" charset="0"/>
                <a:cs typeface="Arial" panose="020B0604020202020204" pitchFamily="34" charset="0"/>
              </a:rPr>
              <a:t>LS2</a:t>
            </a:r>
          </a:p>
        </p:txBody>
      </p:sp>
      <p:sp>
        <p:nvSpPr>
          <p:cNvPr id="13" name="Chevron 12">
            <a:extLst>
              <a:ext uri="{FF2B5EF4-FFF2-40B4-BE49-F238E27FC236}">
                <a16:creationId xmlns:a16="http://schemas.microsoft.com/office/drawing/2014/main" id="{CD60D8F2-9292-B64E-8DB8-4543B2AF90D2}"/>
              </a:ext>
            </a:extLst>
          </p:cNvPr>
          <p:cNvSpPr/>
          <p:nvPr/>
        </p:nvSpPr>
        <p:spPr>
          <a:xfrm>
            <a:off x="8870332" y="1592798"/>
            <a:ext cx="3253539" cy="406067"/>
          </a:xfrm>
          <a:prstGeom prst="chevron">
            <a:avLst/>
          </a:prstGeom>
          <a:solidFill>
            <a:schemeClr val="accent6">
              <a:alpha val="6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solidFill>
                  <a:schemeClr val="accent6">
                    <a:lumMod val="50000"/>
                  </a:schemeClr>
                </a:solidFill>
                <a:latin typeface="Arial" panose="020B0604020202020204" pitchFamily="34" charset="0"/>
                <a:cs typeface="Arial" panose="020B0604020202020204" pitchFamily="34" charset="0"/>
              </a:rPr>
              <a:t>Run 3</a:t>
            </a:r>
          </a:p>
        </p:txBody>
      </p:sp>
      <p:sp>
        <p:nvSpPr>
          <p:cNvPr id="14" name="TextBox 13">
            <a:extLst>
              <a:ext uri="{FF2B5EF4-FFF2-40B4-BE49-F238E27FC236}">
                <a16:creationId xmlns:a16="http://schemas.microsoft.com/office/drawing/2014/main" id="{96198953-C2BC-2246-8772-8285C541FA01}"/>
              </a:ext>
            </a:extLst>
          </p:cNvPr>
          <p:cNvSpPr txBox="1"/>
          <p:nvPr/>
        </p:nvSpPr>
        <p:spPr>
          <a:xfrm>
            <a:off x="710104"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2010</a:t>
            </a:r>
          </a:p>
        </p:txBody>
      </p:sp>
      <p:sp>
        <p:nvSpPr>
          <p:cNvPr id="15" name="TextBox 14">
            <a:extLst>
              <a:ext uri="{FF2B5EF4-FFF2-40B4-BE49-F238E27FC236}">
                <a16:creationId xmlns:a16="http://schemas.microsoft.com/office/drawing/2014/main" id="{74EE3B31-3410-8C4A-84D3-DC72BCF798A3}"/>
              </a:ext>
            </a:extLst>
          </p:cNvPr>
          <p:cNvSpPr txBox="1"/>
          <p:nvPr/>
        </p:nvSpPr>
        <p:spPr>
          <a:xfrm>
            <a:off x="3268819"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2013</a:t>
            </a:r>
          </a:p>
        </p:txBody>
      </p:sp>
      <p:sp>
        <p:nvSpPr>
          <p:cNvPr id="16" name="TextBox 15">
            <a:extLst>
              <a:ext uri="{FF2B5EF4-FFF2-40B4-BE49-F238E27FC236}">
                <a16:creationId xmlns:a16="http://schemas.microsoft.com/office/drawing/2014/main" id="{C5100254-9BB2-0B4C-872C-6BDE555F87F5}"/>
              </a:ext>
            </a:extLst>
          </p:cNvPr>
          <p:cNvSpPr txBox="1"/>
          <p:nvPr/>
        </p:nvSpPr>
        <p:spPr>
          <a:xfrm>
            <a:off x="4415829" y="1276970"/>
            <a:ext cx="63991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2015</a:t>
            </a:r>
          </a:p>
        </p:txBody>
      </p:sp>
      <p:sp>
        <p:nvSpPr>
          <p:cNvPr id="17" name="TextBox 16">
            <a:extLst>
              <a:ext uri="{FF2B5EF4-FFF2-40B4-BE49-F238E27FC236}">
                <a16:creationId xmlns:a16="http://schemas.microsoft.com/office/drawing/2014/main" id="{E991AF32-644B-4045-B970-BB4F994BFD29}"/>
              </a:ext>
            </a:extLst>
          </p:cNvPr>
          <p:cNvSpPr txBox="1"/>
          <p:nvPr/>
        </p:nvSpPr>
        <p:spPr>
          <a:xfrm>
            <a:off x="7471851"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2FE6017B-5C13-2C43-A72F-BAD0AEBDBA17}"/>
              </a:ext>
            </a:extLst>
          </p:cNvPr>
          <p:cNvSpPr txBox="1"/>
          <p:nvPr/>
        </p:nvSpPr>
        <p:spPr>
          <a:xfrm>
            <a:off x="8817167" y="1276970"/>
            <a:ext cx="639919"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2022</a:t>
            </a:r>
          </a:p>
        </p:txBody>
      </p:sp>
      <p:sp>
        <p:nvSpPr>
          <p:cNvPr id="19" name="TextBox 18">
            <a:extLst>
              <a:ext uri="{FF2B5EF4-FFF2-40B4-BE49-F238E27FC236}">
                <a16:creationId xmlns:a16="http://schemas.microsoft.com/office/drawing/2014/main" id="{123F4C06-AF7C-7A4D-8DB8-CB32C88326FD}"/>
              </a:ext>
            </a:extLst>
          </p:cNvPr>
          <p:cNvSpPr txBox="1"/>
          <p:nvPr/>
        </p:nvSpPr>
        <p:spPr>
          <a:xfrm>
            <a:off x="100748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1</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3.5 - 4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150 – 50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a:t>
            </a:r>
            <a:r>
              <a:rPr lang="en-US" sz="1600" b="1" dirty="0">
                <a:latin typeface="Arial" panose="020B0604020202020204" pitchFamily="34" charset="0"/>
                <a:cs typeface="Arial" panose="020B0604020202020204" pitchFamily="34" charset="0"/>
              </a:rPr>
              <a:t> 1380</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1.7e11p</a:t>
            </a:r>
          </a:p>
        </p:txBody>
      </p:sp>
      <p:cxnSp>
        <p:nvCxnSpPr>
          <p:cNvPr id="20" name="Straight Connector 19">
            <a:extLst>
              <a:ext uri="{FF2B5EF4-FFF2-40B4-BE49-F238E27FC236}">
                <a16:creationId xmlns:a16="http://schemas.microsoft.com/office/drawing/2014/main" id="{E914F120-3A54-8D46-BDDA-BC71D92B2D20}"/>
              </a:ext>
            </a:extLst>
          </p:cNvPr>
          <p:cNvCxnSpPr>
            <a:cxnSpLocks/>
          </p:cNvCxnSpPr>
          <p:nvPr/>
        </p:nvCxnSpPr>
        <p:spPr>
          <a:xfrm>
            <a:off x="100094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AE662D-63FE-3D40-9B8D-816BDEB6CEE8}"/>
              </a:ext>
            </a:extLst>
          </p:cNvPr>
          <p:cNvSpPr txBox="1"/>
          <p:nvPr/>
        </p:nvSpPr>
        <p:spPr>
          <a:xfrm>
            <a:off x="4737273" y="2542814"/>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2</a:t>
            </a:r>
            <a:r>
              <a:rPr lang="en-US" sz="1600" dirty="0">
                <a:latin typeface="Arial" panose="020B0604020202020204" pitchFamily="34" charset="0"/>
                <a:cs typeface="Arial" panose="020B0604020202020204" pitchFamily="34" charset="0"/>
              </a:rPr>
              <a:t> -  data taking with:</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6.5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1.2e11p</a:t>
            </a:r>
          </a:p>
        </p:txBody>
      </p:sp>
      <p:cxnSp>
        <p:nvCxnSpPr>
          <p:cNvPr id="22" name="Straight Connector 21">
            <a:extLst>
              <a:ext uri="{FF2B5EF4-FFF2-40B4-BE49-F238E27FC236}">
                <a16:creationId xmlns:a16="http://schemas.microsoft.com/office/drawing/2014/main" id="{FD9388F3-2D4A-F046-A39F-EFC8547EC66F}"/>
              </a:ext>
            </a:extLst>
          </p:cNvPr>
          <p:cNvCxnSpPr>
            <a:cxnSpLocks/>
          </p:cNvCxnSpPr>
          <p:nvPr/>
        </p:nvCxnSpPr>
        <p:spPr>
          <a:xfrm>
            <a:off x="4730736" y="2135819"/>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402C1D-D5AD-7747-8913-D749FC7B1FC8}"/>
              </a:ext>
            </a:extLst>
          </p:cNvPr>
          <p:cNvCxnSpPr>
            <a:cxnSpLocks/>
          </p:cNvCxnSpPr>
          <p:nvPr/>
        </p:nvCxnSpPr>
        <p:spPr>
          <a:xfrm>
            <a:off x="4000821" y="2159882"/>
            <a:ext cx="0" cy="3655373"/>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7F36E-FFE5-5F4A-96FE-F25C2DDB0A70}"/>
              </a:ext>
            </a:extLst>
          </p:cNvPr>
          <p:cNvSpPr txBox="1"/>
          <p:nvPr/>
        </p:nvSpPr>
        <p:spPr>
          <a:xfrm>
            <a:off x="4023399" y="4122962"/>
            <a:ext cx="2718537" cy="1696362"/>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Long Shutdown 1:</a:t>
            </a:r>
            <a:endParaRPr lang="en-US" sz="1600"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Consolidation and maintenance</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arcs were warmed up and vented</a:t>
            </a:r>
          </a:p>
        </p:txBody>
      </p:sp>
      <p:cxnSp>
        <p:nvCxnSpPr>
          <p:cNvPr id="25" name="Straight Connector 24">
            <a:extLst>
              <a:ext uri="{FF2B5EF4-FFF2-40B4-BE49-F238E27FC236}">
                <a16:creationId xmlns:a16="http://schemas.microsoft.com/office/drawing/2014/main" id="{DB6142CA-52F8-FD40-B61D-6B3FD338AC6F}"/>
              </a:ext>
            </a:extLst>
          </p:cNvPr>
          <p:cNvCxnSpPr>
            <a:cxnSpLocks/>
          </p:cNvCxnSpPr>
          <p:nvPr/>
        </p:nvCxnSpPr>
        <p:spPr>
          <a:xfrm>
            <a:off x="8647272" y="1254937"/>
            <a:ext cx="0" cy="9625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DEC37E-77B3-4E4D-9B74-8012D55507A1}"/>
              </a:ext>
            </a:extLst>
          </p:cNvPr>
          <p:cNvSpPr txBox="1"/>
          <p:nvPr/>
        </p:nvSpPr>
        <p:spPr>
          <a:xfrm>
            <a:off x="8209409" y="955931"/>
            <a:ext cx="8484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Today</a:t>
            </a:r>
          </a:p>
        </p:txBody>
      </p:sp>
      <p:sp>
        <p:nvSpPr>
          <p:cNvPr id="27" name="TextBox 26">
            <a:extLst>
              <a:ext uri="{FF2B5EF4-FFF2-40B4-BE49-F238E27FC236}">
                <a16:creationId xmlns:a16="http://schemas.microsoft.com/office/drawing/2014/main" id="{1B979C95-46FB-1147-9363-5512204C84E6}"/>
              </a:ext>
            </a:extLst>
          </p:cNvPr>
          <p:cNvSpPr txBox="1"/>
          <p:nvPr/>
        </p:nvSpPr>
        <p:spPr>
          <a:xfrm>
            <a:off x="8879672" y="2527369"/>
            <a:ext cx="3167717" cy="1425518"/>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Run 3</a:t>
            </a:r>
            <a:r>
              <a:rPr lang="en-US" sz="1600" dirty="0">
                <a:latin typeface="Arial" panose="020B0604020202020204" pitchFamily="34" charset="0"/>
                <a:cs typeface="Arial" panose="020B0604020202020204" pitchFamily="34" charset="0"/>
              </a:rPr>
              <a:t> -  forecast:</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Beam energy: </a:t>
            </a:r>
            <a:r>
              <a:rPr lang="en-US" sz="1600" b="1" dirty="0">
                <a:latin typeface="Arial" panose="020B0604020202020204" pitchFamily="34" charset="0"/>
                <a:cs typeface="Arial" panose="020B0604020202020204" pitchFamily="34" charset="0"/>
              </a:rPr>
              <a:t>6.8 </a:t>
            </a:r>
            <a:r>
              <a:rPr lang="en-US" sz="1600" b="1" dirty="0" err="1">
                <a:latin typeface="Arial" panose="020B0604020202020204" pitchFamily="34" charset="0"/>
                <a:cs typeface="Arial" panose="020B0604020202020204" pitchFamily="34" charset="0"/>
              </a:rPr>
              <a:t>TeV</a:t>
            </a:r>
            <a:endParaRPr lang="en-US"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spacing: </a:t>
            </a:r>
            <a:r>
              <a:rPr lang="en-US" sz="1600" b="1" dirty="0">
                <a:latin typeface="Arial" panose="020B0604020202020204" pitchFamily="34" charset="0"/>
                <a:cs typeface="Arial" panose="020B0604020202020204" pitchFamily="34" charset="0"/>
              </a:rPr>
              <a:t>25 ns</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Max # of bunches: </a:t>
            </a:r>
            <a:r>
              <a:rPr lang="en-US" sz="1600" b="1" dirty="0">
                <a:latin typeface="Arial" panose="020B0604020202020204" pitchFamily="34" charset="0"/>
                <a:cs typeface="Arial" panose="020B0604020202020204" pitchFamily="34" charset="0"/>
              </a:rPr>
              <a:t>2556</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Bunch intensity: </a:t>
            </a:r>
            <a:r>
              <a:rPr lang="en-US" sz="1600" b="1" dirty="0">
                <a:latin typeface="Arial" panose="020B0604020202020204" pitchFamily="34" charset="0"/>
                <a:cs typeface="Arial" panose="020B0604020202020204" pitchFamily="34" charset="0"/>
              </a:rPr>
              <a:t>1.8e11p</a:t>
            </a:r>
          </a:p>
        </p:txBody>
      </p:sp>
      <p:cxnSp>
        <p:nvCxnSpPr>
          <p:cNvPr id="28" name="Straight Connector 27">
            <a:extLst>
              <a:ext uri="{FF2B5EF4-FFF2-40B4-BE49-F238E27FC236}">
                <a16:creationId xmlns:a16="http://schemas.microsoft.com/office/drawing/2014/main" id="{87656BE0-8E26-AB4B-A0D6-A2039CA9D961}"/>
              </a:ext>
            </a:extLst>
          </p:cNvPr>
          <p:cNvCxnSpPr>
            <a:cxnSpLocks/>
          </p:cNvCxnSpPr>
          <p:nvPr/>
        </p:nvCxnSpPr>
        <p:spPr>
          <a:xfrm>
            <a:off x="8873135" y="2120374"/>
            <a:ext cx="0" cy="1829541"/>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343254-2D1D-6143-A009-6770A0362291}"/>
              </a:ext>
            </a:extLst>
          </p:cNvPr>
          <p:cNvCxnSpPr>
            <a:cxnSpLocks/>
          </p:cNvCxnSpPr>
          <p:nvPr/>
        </p:nvCxnSpPr>
        <p:spPr>
          <a:xfrm>
            <a:off x="8089192" y="2159882"/>
            <a:ext cx="0" cy="3655373"/>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33238-DE92-BC44-AF25-AEE2343149D0}"/>
              </a:ext>
            </a:extLst>
          </p:cNvPr>
          <p:cNvSpPr txBox="1"/>
          <p:nvPr/>
        </p:nvSpPr>
        <p:spPr>
          <a:xfrm>
            <a:off x="8111770" y="4122962"/>
            <a:ext cx="3167714" cy="2508892"/>
          </a:xfrm>
          <a:prstGeom prst="rect">
            <a:avLst/>
          </a:prstGeom>
          <a:noFill/>
        </p:spPr>
        <p:txBody>
          <a:bodyPr wrap="square" rtlCol="0">
            <a:spAutoFit/>
          </a:bodyPr>
          <a:lstStyle/>
          <a:p>
            <a:pPr>
              <a:lnSpc>
                <a:spcPct val="110000"/>
              </a:lnSpc>
            </a:pPr>
            <a:r>
              <a:rPr lang="en-US" sz="1600" b="1" dirty="0">
                <a:latin typeface="Arial" panose="020B0604020202020204" pitchFamily="34" charset="0"/>
                <a:cs typeface="Arial" panose="020B0604020202020204" pitchFamily="34" charset="0"/>
              </a:rPr>
              <a:t>Long Shutdown 2:</a:t>
            </a:r>
            <a:endParaRPr lang="en-US" sz="1600"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No beam</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Consolidation and maintenance for LHC</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arcs were again warmed up and vented</a:t>
            </a:r>
          </a:p>
          <a:p>
            <a:pPr marL="285750" indent="-285750">
              <a:lnSpc>
                <a:spcPct val="110000"/>
              </a:lnSpc>
              <a:buFont typeface="Arial" panose="020B0604020202020204" pitchFamily="34" charset="0"/>
              <a:buChar char="•"/>
            </a:pPr>
            <a:r>
              <a:rPr lang="en-US" sz="1600" dirty="0">
                <a:latin typeface="Arial" panose="020B0604020202020204" pitchFamily="34" charset="0"/>
                <a:cs typeface="Arial" panose="020B0604020202020204" pitchFamily="34" charset="0"/>
              </a:rPr>
              <a:t>LHC injectors were upgraded to produce beams twice as intense and as bright</a:t>
            </a:r>
          </a:p>
        </p:txBody>
      </p:sp>
    </p:spTree>
    <p:extLst>
      <p:ext uri="{BB962C8B-B14F-4D97-AF65-F5344CB8AC3E}">
        <p14:creationId xmlns:p14="http://schemas.microsoft.com/office/powerpoint/2010/main" val="5907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107625</TotalTime>
  <Words>7861</Words>
  <Application>Microsoft Macintosh PowerPoint</Application>
  <PresentationFormat>Widescreen</PresentationFormat>
  <Paragraphs>1497</Paragraphs>
  <Slides>93</Slides>
  <Notes>47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93</vt:i4>
      </vt:variant>
    </vt:vector>
  </HeadingPairs>
  <TitlesOfParts>
    <vt:vector size="107" baseType="lpstr">
      <vt:lpstr>.Hiragino Kaku Gothic Interface W3</vt:lpstr>
      <vt:lpstr>Arial</vt:lpstr>
      <vt:lpstr>Calibri</vt:lpstr>
      <vt:lpstr>Calibri (Body)</vt:lpstr>
      <vt:lpstr>Calibri Light</vt:lpstr>
      <vt:lpstr>Capitals</vt:lpstr>
      <vt:lpstr>Courier New</vt:lpstr>
      <vt:lpstr>Lucida Grande</vt:lpstr>
      <vt:lpstr>Symbol</vt:lpstr>
      <vt:lpstr>System Font Regular</vt:lpstr>
      <vt:lpstr>Times New Roman</vt:lpstr>
      <vt:lpstr>Verdana</vt:lpstr>
      <vt:lpstr>Wingdings</vt:lpstr>
      <vt:lpstr>Office Theme</vt:lpstr>
      <vt:lpstr> Electron cloud effects in accelerators</vt:lpstr>
      <vt:lpstr>We can celebrate</vt:lpstr>
      <vt:lpstr>Outline</vt:lpstr>
      <vt:lpstr>Outline</vt:lpstr>
      <vt:lpstr>Electron cloud build-up</vt:lpstr>
      <vt:lpstr>Electron cloud build-up</vt:lpstr>
      <vt:lpstr>Electron cloud build-up</vt:lpstr>
      <vt:lpstr>Electron cloud build-up</vt:lpstr>
      <vt:lpstr>Electron cloud build-up</vt:lpstr>
      <vt:lpstr>Electron cloud build-up </vt:lpstr>
      <vt:lpstr>Electron cloud build-up</vt:lpstr>
      <vt:lpstr>Electron cloud build-up</vt:lpstr>
      <vt:lpstr>Beam induced scrubbing</vt:lpstr>
      <vt:lpstr>Beam induced scrubbing</vt:lpstr>
      <vt:lpstr>Beam induced scrubbing</vt:lpstr>
      <vt:lpstr>Beam induced scrubbing</vt:lpstr>
      <vt:lpstr>Beam induced scrubbing</vt:lpstr>
      <vt:lpstr>Outline</vt:lpstr>
      <vt:lpstr>Electron cloud observations: a historical excursus</vt:lpstr>
      <vt:lpstr>Electron cloud observations: a historical excursus</vt:lpstr>
      <vt:lpstr>Electron cloud observations: a historical excursus</vt:lpstr>
      <vt:lpstr>Electron cloud observations: a historical excursus</vt:lpstr>
      <vt:lpstr>Electron cloud observations: a historical excursus</vt:lpstr>
      <vt:lpstr>Electron cloud observations: a historical excursus</vt:lpstr>
      <vt:lpstr>Electron cloud observations: a historical excursus</vt:lpstr>
      <vt:lpstr>LHC e-cloud observations</vt:lpstr>
      <vt:lpstr>Outline</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Modeling of electron cloud effects</vt:lpstr>
      <vt:lpstr>Outline</vt:lpstr>
      <vt:lpstr>Electron cloud resurgence after a long stop: the PS</vt:lpstr>
      <vt:lpstr>Electron cloud resurgence after a long stop: the PS</vt:lpstr>
      <vt:lpstr>Electron cloud resurgence after a long stop: the PS</vt:lpstr>
      <vt:lpstr>Electron cloud resurgence after a long stop: the SPS</vt:lpstr>
      <vt:lpstr>Electron cloud resurgence after a long stop: the SPS</vt:lpstr>
      <vt:lpstr>Electron cloud resurgence after a long stop: the SPS</vt:lpstr>
      <vt:lpstr>Electron cloud resurgence after a long stop: the SPS</vt:lpstr>
      <vt:lpstr>Electron cloud resurgence after a long stop: the SPS</vt:lpstr>
      <vt:lpstr>Electron cloud resurgence after a long stop: the LHC</vt:lpstr>
      <vt:lpstr>Summary and closing remarks</vt:lpstr>
      <vt:lpstr>Summary and closing remarks</vt:lpstr>
      <vt:lpstr>References (and references therein) for more details</vt:lpstr>
      <vt:lpstr>Thanks for your attention</vt:lpstr>
      <vt:lpstr>LHC e-cloud observations – Run 1</vt:lpstr>
      <vt:lpstr>LHC e-cloud observations – Run 1</vt:lpstr>
      <vt:lpstr>LHC e-cloud observations – Run 1</vt:lpstr>
      <vt:lpstr>LHC e-cloud observations – Run 1</vt:lpstr>
      <vt:lpstr>LHC e-cloud observations – Run 1</vt:lpstr>
      <vt:lpstr>LHC e-cloud observations – Run 1</vt:lpstr>
      <vt:lpstr>LHC e-cloud observations – Run 1</vt:lpstr>
      <vt:lpstr>LHC e-cloud observations – Run 1</vt:lpstr>
      <vt:lpstr>LHC e-cloud observations – Run 1</vt:lpstr>
      <vt:lpstr>LHC e-cloud observations – Run 2 </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Run 2</vt:lpstr>
      <vt:lpstr>LHC e-cloud observations – LS2</vt:lpstr>
      <vt:lpstr>LHC e-cloud observations – LS2</vt:lpstr>
      <vt:lpstr>LHC e-cloud observations – LS2</vt:lpstr>
      <vt:lpstr>LHC e-cloud observations – LS2</vt:lpstr>
      <vt:lpstr>LHC e-cloud projections – Run 3 (and beyond)</vt:lpstr>
      <vt:lpstr>LHC e-cloud predictions – Run 3 (and beyond)</vt:lpstr>
      <vt:lpstr>Closing remarks</vt:lpstr>
      <vt:lpstr>Electron cloud build-up</vt:lpstr>
      <vt:lpstr>The Large Hadron Collider (LHC)</vt:lpstr>
      <vt:lpstr>What the LHC beam mainly sees: The LHC beam screen</vt:lpstr>
      <vt:lpstr>A glimpse on the history (and near future) of LHC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Extension of two particle model to quadrupolar wakes</dc:title>
  <dc:creator>Microsoft Office User</dc:creator>
  <cp:lastModifiedBy>Giovanni Rumolo</cp:lastModifiedBy>
  <cp:revision>746</cp:revision>
  <dcterms:created xsi:type="dcterms:W3CDTF">2019-08-06T09:01:59Z</dcterms:created>
  <dcterms:modified xsi:type="dcterms:W3CDTF">2022-09-25T21:16:38Z</dcterms:modified>
</cp:coreProperties>
</file>