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00" r:id="rId3"/>
    <p:sldId id="345" r:id="rId4"/>
    <p:sldId id="302" r:id="rId5"/>
    <p:sldId id="353" r:id="rId6"/>
    <p:sldId id="362" r:id="rId7"/>
    <p:sldId id="356" r:id="rId8"/>
    <p:sldId id="355" r:id="rId9"/>
    <p:sldId id="303" r:id="rId10"/>
    <p:sldId id="346" r:id="rId11"/>
    <p:sldId id="306" r:id="rId12"/>
    <p:sldId id="307" r:id="rId13"/>
    <p:sldId id="308" r:id="rId14"/>
    <p:sldId id="309" r:id="rId15"/>
    <p:sldId id="312" r:id="rId16"/>
    <p:sldId id="315" r:id="rId17"/>
    <p:sldId id="314" r:id="rId18"/>
    <p:sldId id="313" r:id="rId19"/>
    <p:sldId id="347" r:id="rId20"/>
    <p:sldId id="325" r:id="rId21"/>
    <p:sldId id="327" r:id="rId22"/>
    <p:sldId id="328" r:id="rId23"/>
    <p:sldId id="329" r:id="rId24"/>
    <p:sldId id="330" r:id="rId25"/>
    <p:sldId id="331" r:id="rId26"/>
    <p:sldId id="332" r:id="rId27"/>
    <p:sldId id="336" r:id="rId28"/>
    <p:sldId id="338" r:id="rId29"/>
    <p:sldId id="341" r:id="rId30"/>
    <p:sldId id="342" r:id="rId31"/>
    <p:sldId id="334" r:id="rId32"/>
    <p:sldId id="358" r:id="rId33"/>
    <p:sldId id="348" r:id="rId34"/>
    <p:sldId id="360" r:id="rId35"/>
    <p:sldId id="361" r:id="rId36"/>
    <p:sldId id="319" r:id="rId37"/>
    <p:sldId id="349" r:id="rId38"/>
    <p:sldId id="350" r:id="rId39"/>
    <p:sldId id="351" r:id="rId40"/>
    <p:sldId id="320" r:id="rId41"/>
    <p:sldId id="321" r:id="rId42"/>
    <p:sldId id="322" r:id="rId43"/>
    <p:sldId id="323" r:id="rId44"/>
    <p:sldId id="324" r:id="rId45"/>
    <p:sldId id="343" r:id="rId46"/>
    <p:sldId id="363" r:id="rId47"/>
    <p:sldId id="301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064"/>
  </p:normalViewPr>
  <p:slideViewPr>
    <p:cSldViewPr snapToGrid="0" snapToObjects="1">
      <p:cViewPr>
        <p:scale>
          <a:sx n="120" d="100"/>
          <a:sy n="120" d="100"/>
        </p:scale>
        <p:origin x="7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F2D9-5415-574F-9AE3-CF8585AFB932}" type="datetimeFigureOut">
              <a:rPr lang="it-IT" smtClean="0"/>
              <a:t>25/09/22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023B3-9ECD-1E47-A3FB-9E8BF791A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52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8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90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99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264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8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63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632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32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271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0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39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145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228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419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69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862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345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934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97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526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33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1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166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378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E030-C56B-524E-A669-7CEDF695A65E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104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25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E030-C56B-524E-A669-7CEDF695A65E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437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090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43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93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78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6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31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9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3B3-9ECD-1E47-A3FB-9E8BF791AF5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70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21037" r="9524" b="20578"/>
          <a:stretch/>
        </p:blipFill>
        <p:spPr>
          <a:xfrm>
            <a:off x="10871194" y="2540"/>
            <a:ext cx="1320799" cy="5254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6"/>
            <a:ext cx="205063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63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charset="0"/>
              <a:buChar char="o"/>
              <a:defRPr/>
            </a:lvl2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21037" r="9524" b="20578"/>
          <a:stretch/>
        </p:blipFill>
        <p:spPr>
          <a:xfrm>
            <a:off x="10871194" y="2540"/>
            <a:ext cx="1320799" cy="5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8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2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81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1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45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0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23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99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26/09/2022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E</a:t>
            </a:r>
            <a:r>
              <a:rPr lang="it-IT" baseline="30000" dirty="0" smtClean="0"/>
              <a:t>-</a:t>
            </a:r>
            <a:r>
              <a:rPr lang="it-IT" dirty="0" smtClean="0"/>
              <a:t>CLOUD’22 Workshop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5C5A-3969-704F-AEA7-11C99A8BC4C7}" type="slidenum">
              <a:rPr lang="it-IT" smtClean="0"/>
              <a:t>‹n.›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21037" r="9524" b="20578"/>
          <a:stretch/>
        </p:blipFill>
        <p:spPr>
          <a:xfrm>
            <a:off x="10871194" y="2540"/>
            <a:ext cx="1320799" cy="52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6"/>
            <a:ext cx="205063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t.ch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-models.web.cern.ch/acc-models/fcc/fccee/V22.2/z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88848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dirty="0"/>
              <a:t>Electron </a:t>
            </a:r>
            <a:r>
              <a:rPr lang="en-GB" sz="5400" dirty="0" smtClean="0"/>
              <a:t>Cloud Studies </a:t>
            </a:r>
            <a:r>
              <a:rPr lang="en-GB" sz="5400" dirty="0"/>
              <a:t>for the Future Circular Collider</a:t>
            </a:r>
            <a:endParaRPr lang="en-GB" sz="5300" dirty="0"/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641268" y="2846090"/>
            <a:ext cx="10818420" cy="3138436"/>
          </a:xfrm>
        </p:spPr>
        <p:txBody>
          <a:bodyPr>
            <a:normAutofit fontScale="92500" lnSpcReduction="10000"/>
          </a:bodyPr>
          <a:lstStyle/>
          <a:p>
            <a:r>
              <a:rPr lang="it-IT" sz="2800" b="1" dirty="0" smtClean="0"/>
              <a:t>Sabato Luca</a:t>
            </a:r>
            <a:r>
              <a:rPr lang="it-IT" sz="2800" b="1" baseline="30000" dirty="0" smtClean="0"/>
              <a:t>1</a:t>
            </a:r>
            <a:r>
              <a:rPr lang="it-IT" sz="2800" dirty="0" smtClean="0"/>
              <a:t>, </a:t>
            </a:r>
            <a:r>
              <a:rPr lang="it-IT" sz="2800" dirty="0" err="1" smtClean="0"/>
              <a:t>Mether</a:t>
            </a:r>
            <a:r>
              <a:rPr lang="it-IT" sz="2800" dirty="0" smtClean="0"/>
              <a:t> Lotta</a:t>
            </a:r>
            <a:r>
              <a:rPr lang="it-IT" sz="2800" baseline="30000" dirty="0" smtClean="0"/>
              <a:t>2</a:t>
            </a:r>
            <a:endParaRPr lang="it-IT" sz="2800" dirty="0" smtClean="0"/>
          </a:p>
          <a:p>
            <a:endParaRPr lang="it-IT" dirty="0" smtClean="0"/>
          </a:p>
          <a:p>
            <a:pPr algn="l"/>
            <a:r>
              <a:rPr lang="en-GB" dirty="0" smtClean="0"/>
              <a:t>Acknowledgement: </a:t>
            </a:r>
            <a:r>
              <a:rPr lang="en-GB" dirty="0" err="1" smtClean="0"/>
              <a:t>Pieloni</a:t>
            </a:r>
            <a:r>
              <a:rPr lang="en-GB" dirty="0" smtClean="0"/>
              <a:t> Tatiana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 err="1" smtClean="0"/>
              <a:t>Iadarola</a:t>
            </a:r>
            <a:r>
              <a:rPr lang="en-GB" dirty="0" smtClean="0"/>
              <a:t> Giovanni</a:t>
            </a:r>
            <a:r>
              <a:rPr lang="en-GB" baseline="30000" dirty="0" smtClean="0"/>
              <a:t>2</a:t>
            </a:r>
          </a:p>
          <a:p>
            <a:pPr algn="l"/>
            <a:endParaRPr lang="en-GB" dirty="0" smtClean="0"/>
          </a:p>
          <a:p>
            <a:pPr algn="l"/>
            <a:r>
              <a:rPr lang="en-GB" baseline="30000" dirty="0" smtClean="0"/>
              <a:t>1</a:t>
            </a:r>
            <a:r>
              <a:rPr lang="en-GB" dirty="0" smtClean="0"/>
              <a:t>		</a:t>
            </a:r>
            <a:r>
              <a:rPr lang="en-GB" baseline="30000" dirty="0" smtClean="0"/>
              <a:t>2</a:t>
            </a:r>
          </a:p>
          <a:p>
            <a:pPr algn="l"/>
            <a:endParaRPr lang="en-GB" dirty="0" smtClean="0"/>
          </a:p>
          <a:p>
            <a:pPr algn="l"/>
            <a:r>
              <a:rPr lang="it-IT" dirty="0"/>
              <a:t>E</a:t>
            </a:r>
            <a:r>
              <a:rPr lang="it-IT" baseline="30000" dirty="0"/>
              <a:t>-</a:t>
            </a:r>
            <a:r>
              <a:rPr lang="it-IT" dirty="0"/>
              <a:t>CLOUD’22 </a:t>
            </a:r>
            <a:r>
              <a:rPr lang="it-IT" dirty="0" smtClean="0"/>
              <a:t>Workshop</a:t>
            </a:r>
            <a:endParaRPr lang="it-IT" sz="2000" dirty="0" smtClean="0"/>
          </a:p>
          <a:p>
            <a:pPr algn="r"/>
            <a:r>
              <a:rPr lang="en-GB" sz="1800" dirty="0" smtClean="0"/>
              <a:t>26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September 2022</a:t>
            </a:r>
            <a:endParaRPr lang="en-GB" sz="1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fld id="{9F7E5C5A-3969-704F-AEA7-11C99A8BC4C7}" type="slidenum">
              <a:rPr lang="it-IT" smtClean="0"/>
              <a:t>1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3204" y="5928770"/>
            <a:ext cx="900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work was performed under the auspices and with support from the Swiss Accelerator Research and Technology (CHART) program (</a:t>
            </a:r>
            <a:r>
              <a:rPr lang="en-GB" dirty="0" smtClean="0">
                <a:hlinkClick r:id="rId3"/>
              </a:rPr>
              <a:t>www.chart.ch</a:t>
            </a:r>
            <a:r>
              <a:rPr lang="en-GB" dirty="0" smtClean="0"/>
              <a:t>).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5" y="5821475"/>
            <a:ext cx="2616279" cy="90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33420" r="15426" b="33333"/>
          <a:stretch/>
        </p:blipFill>
        <p:spPr>
          <a:xfrm>
            <a:off x="5511624" y="59610"/>
            <a:ext cx="1192501" cy="54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79" y="4359553"/>
            <a:ext cx="1280000" cy="72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21037" r="9524" b="20578"/>
          <a:stretch/>
        </p:blipFill>
        <p:spPr>
          <a:xfrm>
            <a:off x="767237" y="4359553"/>
            <a:ext cx="1320799" cy="5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Introduction</a:t>
            </a:r>
          </a:p>
          <a:p>
            <a:endParaRPr lang="en-GB" dirty="0" smtClean="0"/>
          </a:p>
          <a:p>
            <a:r>
              <a:rPr lang="en-GB" b="1" dirty="0" smtClean="0"/>
              <a:t>Background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E-Cloud </a:t>
            </a:r>
            <a:r>
              <a:rPr lang="en-GB" dirty="0"/>
              <a:t>Formation</a:t>
            </a:r>
          </a:p>
          <a:p>
            <a:pPr lvl="1">
              <a:buFont typeface="Courier New" charset="0"/>
              <a:buChar char="o"/>
            </a:pPr>
            <a:r>
              <a:rPr lang="en-GB" dirty="0"/>
              <a:t>Case Study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2"/>
                </a:solidFill>
              </a:rPr>
              <a:t>Simulation Results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Conclusions and Outlook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B4AC-299F-EA40-A49D-D37F0BA93485}" type="slidenum">
              <a:rPr lang="it-IT" smtClean="0"/>
              <a:t>10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156570" y="5641203"/>
            <a:ext cx="10733116" cy="853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charset="0"/>
              <a:buChar char="o"/>
            </a:pPr>
            <a:r>
              <a:rPr lang="en-GB" dirty="0" smtClean="0"/>
              <a:t>it depends on the </a:t>
            </a:r>
            <a:r>
              <a:rPr lang="en-GB" dirty="0" smtClean="0">
                <a:solidFill>
                  <a:schemeClr val="accent1"/>
                </a:solidFill>
              </a:rPr>
              <a:t>history of the surface</a:t>
            </a:r>
            <a:r>
              <a:rPr lang="en-GB" dirty="0" smtClean="0"/>
              <a:t>, in particular on accumulated electron dose -&gt; to a certain extent the e-cloud cures itself (</a:t>
            </a:r>
            <a:r>
              <a:rPr lang="en-GB" dirty="0" smtClean="0">
                <a:solidFill>
                  <a:schemeClr val="accent1"/>
                </a:solidFill>
              </a:rPr>
              <a:t>beam induced scrubbing</a:t>
            </a:r>
            <a:r>
              <a:rPr lang="it-IT" dirty="0" smtClean="0"/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Background: E-Cloud Formation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551303"/>
            <a:ext cx="10733116" cy="774224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1"/>
                </a:solidFill>
              </a:rPr>
              <a:t>chamber geometry </a:t>
            </a:r>
            <a:r>
              <a:rPr lang="en-GB" dirty="0" smtClean="0"/>
              <a:t>influences e- </a:t>
            </a:r>
            <a:r>
              <a:rPr lang="en-GB" dirty="0" smtClean="0">
                <a:solidFill>
                  <a:schemeClr val="accent1"/>
                </a:solidFill>
              </a:rPr>
              <a:t>acceleration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1"/>
                </a:solidFill>
              </a:rPr>
              <a:t>time of flight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56571" y="1722289"/>
            <a:ext cx="7275008" cy="407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Surface properties </a:t>
            </a:r>
            <a:r>
              <a:rPr lang="en-GB" dirty="0" smtClean="0"/>
              <a:t>have a primary role in the e- multiplication process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The main quantity involved is the Secondary Electron Yield (</a:t>
            </a:r>
            <a:r>
              <a:rPr lang="en-GB" dirty="0" smtClean="0">
                <a:solidFill>
                  <a:schemeClr val="accent1"/>
                </a:solidFill>
              </a:rPr>
              <a:t>SEY</a:t>
            </a:r>
            <a:r>
              <a:rPr lang="en-GB" dirty="0" smtClean="0"/>
              <a:t>):</a:t>
            </a:r>
          </a:p>
          <a:p>
            <a:pPr lvl="1">
              <a:buFont typeface="Courier New" charset="0"/>
              <a:buChar char="o"/>
            </a:pPr>
            <a:endParaRPr lang="en-GB" dirty="0" smtClean="0"/>
          </a:p>
          <a:p>
            <a:pPr lvl="1">
              <a:buFont typeface="Courier New" charset="0"/>
              <a:buChar char="o"/>
            </a:pPr>
            <a:r>
              <a:rPr lang="en-GB" dirty="0" smtClean="0"/>
              <a:t>The SEY is the </a:t>
            </a:r>
            <a:r>
              <a:rPr lang="en-GB" dirty="0" smtClean="0">
                <a:solidFill>
                  <a:schemeClr val="accent1"/>
                </a:solidFill>
              </a:rPr>
              <a:t>ratio</a:t>
            </a:r>
            <a:r>
              <a:rPr lang="en-GB" dirty="0" smtClean="0"/>
              <a:t> between </a:t>
            </a:r>
            <a:r>
              <a:rPr lang="en-GB" dirty="0" smtClean="0">
                <a:solidFill>
                  <a:schemeClr val="accent1"/>
                </a:solidFill>
              </a:rPr>
              <a:t>emitted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1"/>
                </a:solidFill>
              </a:rPr>
              <a:t>impacting electron </a:t>
            </a:r>
            <a:r>
              <a:rPr lang="en-GB" dirty="0" smtClean="0"/>
              <a:t>current as a </a:t>
            </a:r>
            <a:r>
              <a:rPr lang="en-GB" dirty="0" smtClean="0">
                <a:solidFill>
                  <a:schemeClr val="accent1"/>
                </a:solidFill>
              </a:rPr>
              <a:t>function of the energy </a:t>
            </a:r>
            <a:r>
              <a:rPr lang="en-GB" dirty="0" smtClean="0"/>
              <a:t>of the impinging electrons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It depends on </a:t>
            </a:r>
            <a:r>
              <a:rPr lang="en-GB" dirty="0" smtClean="0">
                <a:solidFill>
                  <a:schemeClr val="accent1"/>
                </a:solidFill>
              </a:rPr>
              <a:t>surface chemical properties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232" y="3391256"/>
            <a:ext cx="2109375" cy="900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630" y="1970001"/>
            <a:ext cx="4859370" cy="360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666575" y="2199887"/>
            <a:ext cx="1019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Courtesy</a:t>
            </a:r>
            <a:r>
              <a:rPr lang="it-IT" sz="1400" dirty="0" smtClean="0"/>
              <a:t> of</a:t>
            </a:r>
          </a:p>
          <a:p>
            <a:r>
              <a:rPr lang="it-IT" sz="1400" dirty="0" smtClean="0"/>
              <a:t>G. </a:t>
            </a:r>
            <a:r>
              <a:rPr lang="it-IT" sz="1400" dirty="0" err="1" smtClean="0"/>
              <a:t>Iadarola</a:t>
            </a:r>
            <a:endParaRPr lang="it-IT" sz="140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11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Background: </a:t>
            </a:r>
            <a:r>
              <a:rPr lang="en-GB" dirty="0"/>
              <a:t>E-Cloud Formation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3188" y="1825624"/>
            <a:ext cx="6458139" cy="4342420"/>
          </a:xfrm>
        </p:spPr>
        <p:txBody>
          <a:bodyPr/>
          <a:lstStyle/>
          <a:p>
            <a:r>
              <a:rPr lang="en-GB" dirty="0" smtClean="0"/>
              <a:t>A key ingredient is the </a:t>
            </a:r>
            <a:r>
              <a:rPr lang="en-GB" dirty="0" smtClean="0">
                <a:solidFill>
                  <a:schemeClr val="accent1"/>
                </a:solidFill>
              </a:rPr>
              <a:t>bunch spacing</a:t>
            </a:r>
            <a:r>
              <a:rPr lang="en-GB" dirty="0" smtClean="0"/>
              <a:t>: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It determines how many electrons </a:t>
            </a:r>
            <a:r>
              <a:rPr lang="en-GB" dirty="0" smtClean="0">
                <a:solidFill>
                  <a:schemeClr val="accent1"/>
                </a:solidFill>
              </a:rPr>
              <a:t>survive</a:t>
            </a:r>
            <a:r>
              <a:rPr lang="en-GB" dirty="0" smtClean="0"/>
              <a:t> between consecutive bunch passages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Significant impact on </a:t>
            </a:r>
            <a:r>
              <a:rPr lang="en-GB" dirty="0" err="1" smtClean="0">
                <a:solidFill>
                  <a:schemeClr val="accent1"/>
                </a:solidFill>
              </a:rPr>
              <a:t>multipacting</a:t>
            </a:r>
            <a:r>
              <a:rPr lang="en-GB" dirty="0" smtClean="0">
                <a:solidFill>
                  <a:schemeClr val="accent1"/>
                </a:solidFill>
              </a:rPr>
              <a:t> threshold</a:t>
            </a:r>
            <a:r>
              <a:rPr lang="en-GB" dirty="0" smtClean="0"/>
              <a:t>, i.e. SEY above which avalanche multiplication (</a:t>
            </a:r>
            <a:r>
              <a:rPr lang="en-GB" dirty="0" err="1" smtClean="0"/>
              <a:t>multipacting</a:t>
            </a:r>
            <a:r>
              <a:rPr lang="en-GB" dirty="0" smtClean="0"/>
              <a:t>) is triggered</a:t>
            </a:r>
          </a:p>
          <a:p>
            <a:pPr lvl="1">
              <a:buFont typeface="Courier New" charset="0"/>
              <a:buChar char="o"/>
            </a:pPr>
            <a:endParaRPr lang="en-GB" dirty="0" smtClean="0"/>
          </a:p>
          <a:p>
            <a:r>
              <a:rPr lang="en-GB" dirty="0" smtClean="0"/>
              <a:t>Bunch </a:t>
            </a:r>
            <a:r>
              <a:rPr lang="en-GB" dirty="0" smtClean="0">
                <a:solidFill>
                  <a:schemeClr val="accent1"/>
                </a:solidFill>
              </a:rPr>
              <a:t>intensity</a:t>
            </a:r>
            <a:r>
              <a:rPr lang="en-GB" dirty="0" smtClean="0"/>
              <a:t> and bunch </a:t>
            </a:r>
            <a:r>
              <a:rPr lang="en-GB" dirty="0" smtClean="0">
                <a:solidFill>
                  <a:schemeClr val="accent1"/>
                </a:solidFill>
              </a:rPr>
              <a:t>length</a:t>
            </a:r>
            <a:r>
              <a:rPr lang="en-GB" dirty="0" smtClean="0"/>
              <a:t> also have an important effect as they affect the acceleration received by the electrons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65193" y="1787278"/>
            <a:ext cx="5526807" cy="4127072"/>
            <a:chOff x="6755617" y="1803607"/>
            <a:chExt cx="5526807" cy="4127072"/>
          </a:xfrm>
        </p:grpSpPr>
        <p:grpSp>
          <p:nvGrpSpPr>
            <p:cNvPr id="5" name="Group 3"/>
            <p:cNvGrpSpPr/>
            <p:nvPr/>
          </p:nvGrpSpPr>
          <p:grpSpPr>
            <a:xfrm>
              <a:off x="6755617" y="1803607"/>
              <a:ext cx="5526807" cy="3864461"/>
              <a:chOff x="6902578" y="2162214"/>
              <a:chExt cx="5526807" cy="3864461"/>
            </a:xfrm>
          </p:grpSpPr>
          <p:pic>
            <p:nvPicPr>
              <p:cNvPr id="11" name="Picture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0"/>
              <a:stretch/>
            </p:blipFill>
            <p:spPr>
              <a:xfrm>
                <a:off x="6902578" y="2162214"/>
                <a:ext cx="5526807" cy="3864461"/>
              </a:xfrm>
              <a:prstGeom prst="rect">
                <a:avLst/>
              </a:prstGeom>
            </p:spPr>
          </p:pic>
          <p:sp>
            <p:nvSpPr>
              <p:cNvPr id="12" name="TextBox 9"/>
              <p:cNvSpPr txBox="1"/>
              <p:nvPr/>
            </p:nvSpPr>
            <p:spPr>
              <a:xfrm>
                <a:off x="7625892" y="2313713"/>
                <a:ext cx="322933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 smtClean="0">
                    <a:latin typeface="Arial" charset="0"/>
                    <a:ea typeface="Arial" charset="0"/>
                    <a:cs typeface="Arial" charset="0"/>
                  </a:rPr>
                  <a:t>PyECLOUD</a:t>
                </a:r>
                <a:r>
                  <a:rPr lang="en-US" sz="1200" b="1" dirty="0" smtClean="0">
                    <a:latin typeface="Arial" charset="0"/>
                    <a:ea typeface="Arial" charset="0"/>
                    <a:cs typeface="Arial" charset="0"/>
                  </a:rPr>
                  <a:t> simulations </a:t>
                </a:r>
                <a:r>
                  <a:rPr lang="mr-IN" sz="1200" dirty="0" smtClean="0">
                    <a:latin typeface="Arial" charset="0"/>
                    <a:ea typeface="Arial" charset="0"/>
                    <a:cs typeface="Arial" charset="0"/>
                  </a:rPr>
                  <a:t>–</a:t>
                </a:r>
                <a:r>
                  <a:rPr lang="en-US" sz="1200" dirty="0" smtClean="0">
                    <a:latin typeface="Arial" charset="0"/>
                    <a:ea typeface="Arial" charset="0"/>
                    <a:cs typeface="Arial" charset="0"/>
                  </a:rPr>
                  <a:t> LHC arc dipole</a:t>
                </a:r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6" name="Rectangle 15"/>
            <p:cNvSpPr/>
            <p:nvPr/>
          </p:nvSpPr>
          <p:spPr>
            <a:xfrm>
              <a:off x="7362114" y="5622902"/>
              <a:ext cx="42990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Maximum Secondary Electron 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Yield</a:t>
              </a:r>
              <a:r>
                <a:rPr lang="en-US" sz="1400" dirty="0" smtClean="0">
                  <a:latin typeface="Symbol" charset="2"/>
                  <a:ea typeface="Symbol" charset="2"/>
                  <a:cs typeface="Symbol" charset="2"/>
                </a:rPr>
                <a:t> </a:t>
              </a:r>
              <a:r>
                <a:rPr lang="en-US" sz="1400" dirty="0">
                  <a:latin typeface="Symbol" charset="2"/>
                  <a:ea typeface="Symbol" charset="2"/>
                  <a:cs typeface="Symbol" charset="2"/>
                </a:rPr>
                <a:t>(</a:t>
              </a:r>
              <a:r>
                <a:rPr lang="en-US" sz="1400" dirty="0" err="1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1400" baseline="-25000" dirty="0" err="1">
                  <a:latin typeface="Arial" charset="0"/>
                  <a:ea typeface="Arial" charset="0"/>
                  <a:cs typeface="Arial" charset="0"/>
                </a:rPr>
                <a:t>max</a:t>
              </a:r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)</a:t>
              </a:r>
              <a:r>
                <a:rPr lang="en-US" sz="1400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 rot="20834145">
              <a:off x="7396137" y="4079848"/>
              <a:ext cx="13739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Accumulation of primary e</a:t>
              </a:r>
              <a:r>
                <a:rPr lang="en-US" sz="1200" baseline="30000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-</a:t>
              </a:r>
              <a:endParaRPr lang="en-US" sz="1200" baseline="30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Rectangle 16"/>
            <p:cNvSpPr/>
            <p:nvPr/>
          </p:nvSpPr>
          <p:spPr>
            <a:xfrm rot="21166819">
              <a:off x="9773123" y="2359303"/>
              <a:ext cx="13739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Multipacting</a:t>
              </a:r>
              <a:endParaRPr lang="en-US" sz="1200" baseline="30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Rectangle 17"/>
            <p:cNvSpPr/>
            <p:nvPr/>
          </p:nvSpPr>
          <p:spPr>
            <a:xfrm rot="21213460">
              <a:off x="8681224" y="4310948"/>
              <a:ext cx="21342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432FF"/>
                  </a:solidFill>
                  <a:latin typeface="Arial" charset="0"/>
                  <a:ea typeface="Arial" charset="0"/>
                  <a:cs typeface="Arial" charset="0"/>
                </a:rPr>
                <a:t>Accumulation of primary e</a:t>
              </a:r>
              <a:r>
                <a:rPr lang="en-US" sz="1200" baseline="30000" dirty="0">
                  <a:solidFill>
                    <a:srgbClr val="0432FF"/>
                  </a:solidFill>
                  <a:latin typeface="Arial" charset="0"/>
                  <a:ea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10" name="Rectangle 18"/>
            <p:cNvSpPr/>
            <p:nvPr/>
          </p:nvSpPr>
          <p:spPr>
            <a:xfrm rot="20334878">
              <a:off x="10621558" y="2539000"/>
              <a:ext cx="13739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</a:rPr>
                <a:t>Multipact</a:t>
              </a:r>
              <a:r>
                <a:rPr lang="en-US" sz="1200" dirty="0" smtClean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</a:rPr>
                <a:t>.</a:t>
              </a:r>
              <a:endParaRPr lang="en-US" sz="1200" baseline="30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7342327" y="2215776"/>
            <a:ext cx="1019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Courtesy</a:t>
            </a:r>
            <a:r>
              <a:rPr lang="it-IT" sz="1400" dirty="0" smtClean="0"/>
              <a:t> of</a:t>
            </a:r>
          </a:p>
          <a:p>
            <a:r>
              <a:rPr lang="it-IT" sz="1400" dirty="0" smtClean="0"/>
              <a:t>G. </a:t>
            </a:r>
            <a:r>
              <a:rPr lang="it-IT" sz="1400" dirty="0" err="1" smtClean="0"/>
              <a:t>Iadarola</a:t>
            </a:r>
            <a:endParaRPr lang="it-IT" sz="14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12</a:t>
            </a:fld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Background: </a:t>
            </a:r>
            <a:r>
              <a:rPr lang="en-GB" dirty="0"/>
              <a:t>E-Cloud Formation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50624"/>
            <a:ext cx="10515600" cy="113370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/>
              <a:t>Electron </a:t>
            </a:r>
            <a:r>
              <a:rPr lang="en-GB" sz="2400" dirty="0" smtClean="0">
                <a:solidFill>
                  <a:schemeClr val="accent1"/>
                </a:solidFill>
              </a:rPr>
              <a:t>trajectories</a:t>
            </a:r>
            <a:r>
              <a:rPr lang="en-GB" sz="2400" dirty="0" smtClean="0"/>
              <a:t> are strongly </a:t>
            </a:r>
            <a:r>
              <a:rPr lang="en-GB" sz="2400" dirty="0" smtClean="0">
                <a:solidFill>
                  <a:schemeClr val="accent1"/>
                </a:solidFill>
              </a:rPr>
              <a:t>influenced</a:t>
            </a:r>
            <a:r>
              <a:rPr lang="en-GB" sz="2400" dirty="0" smtClean="0"/>
              <a:t> by externally applied </a:t>
            </a:r>
            <a:r>
              <a:rPr lang="en-GB" sz="2400" dirty="0" smtClean="0">
                <a:solidFill>
                  <a:schemeClr val="accent1"/>
                </a:solidFill>
              </a:rPr>
              <a:t>magnetic fields </a:t>
            </a:r>
            <a:r>
              <a:rPr lang="en-GB" sz="2400" dirty="0" smtClean="0"/>
              <a:t>(Electrons spin around the field lines)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15" y="2408535"/>
            <a:ext cx="9000000" cy="4067307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0" y="211121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e-cloud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distribution in the LHC arc magnets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472381" y="4442188"/>
            <a:ext cx="1019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Courtesy</a:t>
            </a:r>
            <a:r>
              <a:rPr lang="it-IT" sz="1400" dirty="0" smtClean="0"/>
              <a:t> of</a:t>
            </a:r>
          </a:p>
          <a:p>
            <a:r>
              <a:rPr lang="it-IT" sz="1400" dirty="0" smtClean="0"/>
              <a:t>P. </a:t>
            </a:r>
            <a:r>
              <a:rPr lang="it-IT" sz="1400" dirty="0" err="1" smtClean="0"/>
              <a:t>Dijkstal</a:t>
            </a:r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13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014241"/>
            <a:ext cx="11527430" cy="565652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the study, the </a:t>
            </a:r>
            <a:r>
              <a:rPr lang="en-GB" dirty="0" smtClean="0">
                <a:solidFill>
                  <a:schemeClr val="accent1"/>
                </a:solidFill>
              </a:rPr>
              <a:t>latest version </a:t>
            </a:r>
            <a:r>
              <a:rPr lang="en-GB" dirty="0" smtClean="0"/>
              <a:t>(V22.2)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of the </a:t>
            </a:r>
            <a:r>
              <a:rPr lang="en-GB" dirty="0" smtClean="0">
                <a:solidFill>
                  <a:schemeClr val="accent1"/>
                </a:solidFill>
              </a:rPr>
              <a:t>parameters</a:t>
            </a:r>
            <a:r>
              <a:rPr lang="en-GB" dirty="0" smtClean="0"/>
              <a:t> of the FCC-</a:t>
            </a:r>
            <a:r>
              <a:rPr lang="en-GB" dirty="0" err="1" smtClean="0"/>
              <a:t>ee</a:t>
            </a:r>
            <a:r>
              <a:rPr lang="en-GB" dirty="0" smtClean="0"/>
              <a:t> configuration Z has been used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800" i="1" dirty="0" smtClean="0"/>
              <a:t>[] </a:t>
            </a:r>
            <a:r>
              <a:rPr lang="en-GB" sz="1800" i="1" dirty="0"/>
              <a:t>FCC week 2022, “Accelerator overview”, Frank Zimmermann, Tor </a:t>
            </a:r>
            <a:r>
              <a:rPr lang="en-GB" sz="1800" i="1" dirty="0" err="1" smtClean="0"/>
              <a:t>Raubenheimer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800" i="1" dirty="0" smtClean="0"/>
              <a:t>[] </a:t>
            </a:r>
            <a:r>
              <a:rPr lang="en-GB" sz="1800" i="1" dirty="0" smtClean="0">
                <a:hlinkClick r:id="rId3"/>
              </a:rPr>
              <a:t>https</a:t>
            </a:r>
            <a:r>
              <a:rPr lang="en-GB" sz="1800" i="1" dirty="0">
                <a:hlinkClick r:id="rId3"/>
              </a:rPr>
              <a:t>://acc-models.web.cern.ch/acc-models/fcc/fccee/V22.2/z</a:t>
            </a:r>
            <a:r>
              <a:rPr lang="en-GB" sz="1800" i="1" dirty="0" smtClean="0">
                <a:hlinkClick r:id="rId3"/>
              </a:rPr>
              <a:t>/</a:t>
            </a:r>
            <a:r>
              <a:rPr lang="en-GB" sz="1800" i="1" dirty="0" smtClean="0"/>
              <a:t>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14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06" y="1678814"/>
            <a:ext cx="7649750" cy="396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4882"/>
            <a:ext cx="10515600" cy="1325563"/>
          </a:xfrm>
        </p:spPr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297302"/>
            <a:ext cx="10733116" cy="4709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Parameter Overview</a:t>
            </a:r>
            <a:endParaRPr lang="it-IT" dirty="0"/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Particles</a:t>
            </a:r>
            <a:r>
              <a:rPr lang="en-GB" dirty="0" smtClean="0"/>
              <a:t>: positron, electron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15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78" y="2801300"/>
            <a:ext cx="5071899" cy="252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magine 10" descr="../Downloads/upload_b650f5203802801f87cbca64e7b649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7" y="3249064"/>
            <a:ext cx="4796532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297302"/>
            <a:ext cx="10733116" cy="4709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Parameter Overview</a:t>
            </a:r>
            <a:endParaRPr lang="it-IT" dirty="0"/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Beam </a:t>
            </a:r>
            <a:r>
              <a:rPr lang="en-GB" b="1" dirty="0"/>
              <a:t>c</a:t>
            </a:r>
            <a:r>
              <a:rPr lang="en-GB" b="1" dirty="0" smtClean="0"/>
              <a:t>hamber </a:t>
            </a:r>
            <a:r>
              <a:rPr lang="en-GB" b="1" dirty="0"/>
              <a:t>winglet </a:t>
            </a:r>
            <a:r>
              <a:rPr lang="en-GB" b="1" dirty="0" smtClean="0"/>
              <a:t>geometry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a = 9 mm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a </a:t>
            </a:r>
            <a:r>
              <a:rPr lang="en-GB" dirty="0"/>
              <a:t>= </a:t>
            </a:r>
            <a:r>
              <a:rPr lang="en-GB" dirty="0" smtClean="0"/>
              <a:t>10 mm</a:t>
            </a:r>
          </a:p>
          <a:p>
            <a:pPr lvl="1">
              <a:buFont typeface="Courier New" charset="0"/>
              <a:buChar char="o"/>
            </a:pPr>
            <a:r>
              <a:rPr lang="en-GB" dirty="0"/>
              <a:t>a = </a:t>
            </a:r>
            <a:r>
              <a:rPr lang="en-GB" dirty="0" smtClean="0"/>
              <a:t>11 </a:t>
            </a:r>
            <a:r>
              <a:rPr lang="en-GB" dirty="0"/>
              <a:t>mm</a:t>
            </a:r>
          </a:p>
          <a:p>
            <a:pPr lvl="1">
              <a:buFont typeface="Courier New" charset="0"/>
              <a:buChar char="o"/>
            </a:pPr>
            <a:endParaRPr lang="en-GB" b="1" dirty="0"/>
          </a:p>
          <a:p>
            <a:pPr lvl="1">
              <a:buFont typeface="Courier New" charset="0"/>
              <a:buChar char="o"/>
            </a:pPr>
            <a:endParaRPr lang="en-GB" dirty="0" smtClean="0"/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16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30" y="566738"/>
            <a:ext cx="3619500" cy="22479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952739" y="774082"/>
            <a:ext cx="1019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Courtesy</a:t>
            </a:r>
            <a:r>
              <a:rPr lang="it-IT" sz="1400" dirty="0" smtClean="0"/>
              <a:t> of</a:t>
            </a:r>
          </a:p>
          <a:p>
            <a:r>
              <a:rPr lang="it-IT" sz="1400" dirty="0"/>
              <a:t>R</a:t>
            </a:r>
            <a:r>
              <a:rPr lang="it-IT" sz="1400" dirty="0" smtClean="0"/>
              <a:t>. </a:t>
            </a:r>
            <a:r>
              <a:rPr lang="it-IT" sz="1400" dirty="0" err="1" smtClean="0"/>
              <a:t>Kersevan</a:t>
            </a:r>
            <a:endParaRPr lang="it-IT" sz="14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2452" r="2189" b="2180"/>
          <a:stretch/>
        </p:blipFill>
        <p:spPr>
          <a:xfrm>
            <a:off x="6712757" y="3232600"/>
            <a:ext cx="5441143" cy="360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969162" y="6258580"/>
            <a:ext cx="1128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Courtesy</a:t>
            </a:r>
            <a:r>
              <a:rPr lang="it-IT" sz="1400" dirty="0" smtClean="0"/>
              <a:t> of</a:t>
            </a:r>
          </a:p>
          <a:p>
            <a:r>
              <a:rPr lang="it-IT" sz="1400" dirty="0" smtClean="0"/>
              <a:t>M. Migliorati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5800" y="3617050"/>
            <a:ext cx="208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Design in </a:t>
            </a:r>
            <a:r>
              <a:rPr lang="it-IT" dirty="0" err="1" smtClean="0"/>
              <a:t>PyECLOUD</a:t>
            </a:r>
            <a:endParaRPr lang="it-IT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4368800" y="5219700"/>
            <a:ext cx="10800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356100" y="4914900"/>
            <a:ext cx="10800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436100" y="49149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436100" y="486439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</a:t>
            </a: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2952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297302"/>
            <a:ext cx="10733116" cy="4709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Parameter Overview</a:t>
            </a:r>
            <a:endParaRPr lang="it-IT" dirty="0"/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Element</a:t>
            </a:r>
            <a:r>
              <a:rPr lang="en-GB" dirty="0" smtClean="0"/>
              <a:t>: </a:t>
            </a:r>
          </a:p>
          <a:p>
            <a:pPr lvl="1">
              <a:buFont typeface="Courier New" charset="0"/>
              <a:buChar char="o"/>
            </a:pPr>
            <a:r>
              <a:rPr lang="en-GB" dirty="0"/>
              <a:t>D</a:t>
            </a:r>
            <a:r>
              <a:rPr lang="en-GB" dirty="0" smtClean="0"/>
              <a:t>rift space</a:t>
            </a:r>
            <a:endParaRPr lang="is-IS" dirty="0" smtClean="0"/>
          </a:p>
          <a:p>
            <a:pPr lvl="1">
              <a:buFont typeface="Courier New" charset="0"/>
              <a:buChar char="o"/>
            </a:pPr>
            <a:r>
              <a:rPr lang="en-GB" dirty="0" smtClean="0"/>
              <a:t>Quadrupole (5.65 T/m)</a:t>
            </a:r>
          </a:p>
          <a:p>
            <a:pPr lvl="2">
              <a:buFont typeface="Wingdings" charset="2"/>
              <a:buChar char="§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focusing</a:t>
            </a:r>
            <a:endParaRPr lang="en-GB" dirty="0" smtClean="0"/>
          </a:p>
          <a:p>
            <a:pPr lvl="2">
              <a:buFont typeface="Wingdings" charset="2"/>
              <a:buChar char="§"/>
            </a:pP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defocusing</a:t>
            </a:r>
            <a:endParaRPr lang="en-GB" dirty="0" smtClean="0"/>
          </a:p>
          <a:p>
            <a:pPr lvl="1">
              <a:buFont typeface="Courier New" charset="0"/>
              <a:buChar char="o"/>
            </a:pPr>
            <a:r>
              <a:rPr lang="en-GB" dirty="0" smtClean="0"/>
              <a:t>Dipole (1.415 </a:t>
            </a:r>
            <a:r>
              <a:rPr lang="en-GB" dirty="0" err="1" smtClean="0"/>
              <a:t>mT</a:t>
            </a:r>
            <a:r>
              <a:rPr lang="en-GB" dirty="0" smtClean="0"/>
              <a:t>)</a:t>
            </a:r>
          </a:p>
          <a:p>
            <a:pPr lvl="2">
              <a:buFont typeface="Wingdings" charset="2"/>
              <a:buChar char="§"/>
            </a:pPr>
            <a:r>
              <a:rPr lang="en-GB" dirty="0" smtClean="0"/>
              <a:t>close to </a:t>
            </a:r>
            <a:r>
              <a:rPr lang="en-GB" dirty="0" smtClean="0">
                <a:solidFill>
                  <a:srgbClr val="FF0000"/>
                </a:solidFill>
              </a:rPr>
              <a:t>focusing </a:t>
            </a:r>
            <a:r>
              <a:rPr lang="en-GB" dirty="0" smtClean="0"/>
              <a:t>quadrupole </a:t>
            </a:r>
          </a:p>
          <a:p>
            <a:pPr lvl="2">
              <a:buFont typeface="Wingdings" charset="2"/>
              <a:buChar char="§"/>
            </a:pPr>
            <a:r>
              <a:rPr lang="en-GB" dirty="0" smtClean="0"/>
              <a:t>close </a:t>
            </a:r>
            <a:r>
              <a:rPr lang="en-GB" dirty="0"/>
              <a:t>to </a:t>
            </a:r>
            <a:r>
              <a:rPr lang="en-GB" dirty="0" smtClean="0">
                <a:solidFill>
                  <a:schemeClr val="accent1"/>
                </a:solidFill>
              </a:rPr>
              <a:t>defocusing</a:t>
            </a:r>
            <a:r>
              <a:rPr lang="en-GB" dirty="0" smtClean="0"/>
              <a:t> quadrupole</a:t>
            </a:r>
          </a:p>
          <a:p>
            <a:pPr marL="914400" lvl="2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17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5432336" y="2622865"/>
            <a:ext cx="6635927" cy="4140000"/>
            <a:chOff x="2778036" y="2672277"/>
            <a:chExt cx="6635927" cy="4140000"/>
          </a:xfrm>
        </p:grpSpPr>
        <p:grpSp>
          <p:nvGrpSpPr>
            <p:cNvPr id="11" name="Gruppo 10"/>
            <p:cNvGrpSpPr/>
            <p:nvPr/>
          </p:nvGrpSpPr>
          <p:grpSpPr>
            <a:xfrm>
              <a:off x="2778036" y="2672277"/>
              <a:ext cx="6635927" cy="4140000"/>
              <a:chOff x="2778036" y="2672277"/>
              <a:chExt cx="6635927" cy="4140000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8037" y="2672277"/>
                <a:ext cx="6635926" cy="4140000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2778036" y="6488111"/>
                <a:ext cx="371563" cy="319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3496630" y="551307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β</a:t>
              </a:r>
              <a:r>
                <a:rPr lang="it-IT" baseline="-25000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495028" y="360983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1"/>
                  </a:solidFill>
                </a:rPr>
                <a:t>β</a:t>
              </a:r>
              <a:r>
                <a:rPr lang="it-IT" baseline="-25000" dirty="0">
                  <a:solidFill>
                    <a:schemeClr val="accent1"/>
                  </a:solidFill>
                </a:rPr>
                <a:t>y</a:t>
              </a:r>
              <a:endParaRPr lang="it-IT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7" name="Connettore 2 16"/>
          <p:cNvCxnSpPr/>
          <p:nvPr/>
        </p:nvCxnSpPr>
        <p:spPr>
          <a:xfrm>
            <a:off x="8890000" y="1741065"/>
            <a:ext cx="0" cy="881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252646" y="109473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Focusing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quadrupole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11709400" y="1741065"/>
            <a:ext cx="0" cy="117390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0904693" y="106505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Defocusing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quadrupole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27" name="Connettore 2 26"/>
          <p:cNvCxnSpPr>
            <a:stCxn id="28" idx="2"/>
          </p:cNvCxnSpPr>
          <p:nvPr/>
        </p:nvCxnSpPr>
        <p:spPr>
          <a:xfrm>
            <a:off x="6070600" y="2501696"/>
            <a:ext cx="0" cy="39847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433246" y="1855365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Defocusing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quadrupole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337841" y="240608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Dipole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714700" y="240608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Dipole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190012" y="238782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Dipole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0649955" y="237761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Dipole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>
            <a:off x="7477328" y="2328015"/>
            <a:ext cx="0" cy="5673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952871" y="192836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Drift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endParaRPr lang="it-IT" dirty="0"/>
          </a:p>
        </p:txBody>
      </p:sp>
      <p:cxnSp>
        <p:nvCxnSpPr>
          <p:cNvPr id="40" name="Connettore 2 39"/>
          <p:cNvCxnSpPr/>
          <p:nvPr/>
        </p:nvCxnSpPr>
        <p:spPr>
          <a:xfrm>
            <a:off x="10264009" y="2354430"/>
            <a:ext cx="0" cy="5673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9689564" y="1954777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Drift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endParaRPr lang="it-IT" dirty="0"/>
          </a:p>
        </p:txBody>
      </p:sp>
      <p:cxnSp>
        <p:nvCxnSpPr>
          <p:cNvPr id="43" name="Connettore 1 42"/>
          <p:cNvCxnSpPr/>
          <p:nvPr/>
        </p:nvCxnSpPr>
        <p:spPr>
          <a:xfrm>
            <a:off x="6069018" y="2729912"/>
            <a:ext cx="3164" cy="36421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11721184" y="2701020"/>
            <a:ext cx="3164" cy="36421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8906892" y="2714197"/>
            <a:ext cx="3164" cy="364215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7483036" y="2701020"/>
            <a:ext cx="3164" cy="36421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10273742" y="2712780"/>
            <a:ext cx="3164" cy="36421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6754543" y="2768853"/>
            <a:ext cx="3164" cy="360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11033633" y="2754162"/>
            <a:ext cx="3164" cy="360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8147026" y="2751692"/>
            <a:ext cx="3164" cy="364215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9613825" y="2775416"/>
            <a:ext cx="4183" cy="35911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8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8" grpId="0"/>
      <p:bldP spid="32" grpId="0"/>
      <p:bldP spid="34" grpId="0"/>
      <p:bldP spid="35" grpId="0"/>
      <p:bldP spid="36" grpId="0"/>
      <p:bldP spid="38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303683"/>
            <a:ext cx="10733116" cy="4965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Parameter Overview</a:t>
            </a:r>
            <a:endParaRPr lang="it-IT" dirty="0"/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Particle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Beam chamber winglet geometry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Element 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Bunch spacing: </a:t>
            </a:r>
            <a:r>
              <a:rPr lang="en-GB" dirty="0" smtClean="0"/>
              <a:t>10 – 30 ns (step 5 ns)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Bunch intensity: </a:t>
            </a:r>
            <a:r>
              <a:rPr lang="en-GB" dirty="0" smtClean="0"/>
              <a:t>2.0 – 2.8e11 (step 0.1e11)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SEY: </a:t>
            </a:r>
            <a:r>
              <a:rPr lang="en-GB" dirty="0" smtClean="0"/>
              <a:t>1.0 – 1.6 (step 0.1)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Total: 9,450 simulations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Introduction</a:t>
            </a:r>
          </a:p>
          <a:p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Background</a:t>
            </a:r>
          </a:p>
          <a:p>
            <a:endParaRPr lang="en-GB" dirty="0"/>
          </a:p>
          <a:p>
            <a:r>
              <a:rPr lang="en-GB" b="1" dirty="0" smtClean="0"/>
              <a:t>Simulation Results</a:t>
            </a:r>
          </a:p>
          <a:p>
            <a:pPr lvl="1">
              <a:buFont typeface="Courier New" charset="0"/>
              <a:buChar char="o"/>
            </a:pPr>
            <a:r>
              <a:rPr lang="en-GB" dirty="0"/>
              <a:t>Negligible </a:t>
            </a:r>
            <a:r>
              <a:rPr lang="en-GB" dirty="0" smtClean="0"/>
              <a:t>parameters</a:t>
            </a:r>
            <a:endParaRPr lang="en-GB" dirty="0"/>
          </a:p>
          <a:p>
            <a:pPr lvl="1">
              <a:buFont typeface="Courier New" charset="0"/>
              <a:buChar char="o"/>
            </a:pPr>
            <a:r>
              <a:rPr lang="en-GB" dirty="0" smtClean="0"/>
              <a:t>Other parameters</a:t>
            </a:r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chemeClr val="bg2"/>
                </a:solidFill>
              </a:rPr>
              <a:t>Conclusions and Outlook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B4AC-299F-EA40-A49D-D37F0BA93485}" type="slidenum">
              <a:rPr lang="it-IT" smtClean="0"/>
              <a:t>19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r>
              <a:rPr lang="en-GB" dirty="0" smtClean="0"/>
              <a:t>Background</a:t>
            </a:r>
          </a:p>
          <a:p>
            <a:endParaRPr lang="en-GB" dirty="0"/>
          </a:p>
          <a:p>
            <a:r>
              <a:rPr lang="en-GB" dirty="0" smtClean="0"/>
              <a:t>Simulation Results</a:t>
            </a:r>
          </a:p>
          <a:p>
            <a:endParaRPr lang="en-GB" dirty="0"/>
          </a:p>
          <a:p>
            <a:r>
              <a:rPr lang="en-GB" dirty="0" smtClean="0"/>
              <a:t>Conclusions and Outlook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B4AC-299F-EA40-A49D-D37F0BA93485}" type="slidenum">
              <a:rPr lang="it-IT" smtClean="0"/>
              <a:t>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297302"/>
            <a:ext cx="10733116" cy="470979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first </a:t>
            </a:r>
            <a:r>
              <a:rPr lang="en-GB" dirty="0" smtClean="0"/>
              <a:t>step to analyse the simulation results: to check if there were some parameters which gives a </a:t>
            </a:r>
            <a:r>
              <a:rPr lang="en-GB" dirty="0" smtClean="0">
                <a:solidFill>
                  <a:schemeClr val="accent1"/>
                </a:solidFill>
              </a:rPr>
              <a:t>negligible contribution </a:t>
            </a:r>
            <a:r>
              <a:rPr lang="en-GB" dirty="0" smtClean="0"/>
              <a:t>to the e-cloud formation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1"/>
                </a:solidFill>
              </a:rPr>
              <a:t>electron density</a:t>
            </a:r>
            <a:r>
              <a:rPr lang="en-GB" dirty="0" smtClean="0"/>
              <a:t> versus the </a:t>
            </a:r>
            <a:r>
              <a:rPr lang="en-GB" dirty="0" smtClean="0">
                <a:solidFill>
                  <a:schemeClr val="accent1"/>
                </a:solidFill>
              </a:rPr>
              <a:t>bunch passage </a:t>
            </a:r>
            <a:r>
              <a:rPr lang="en-GB" dirty="0" smtClean="0"/>
              <a:t>has been analysed to check if there is the </a:t>
            </a:r>
            <a:r>
              <a:rPr lang="en-GB" dirty="0" err="1" smtClean="0"/>
              <a:t>multipacting</a:t>
            </a:r>
            <a:r>
              <a:rPr lang="en-GB" dirty="0" smtClean="0"/>
              <a:t> effect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1"/>
                </a:solidFill>
              </a:rPr>
              <a:t>synthetic parameter </a:t>
            </a:r>
            <a:r>
              <a:rPr lang="en-GB" dirty="0" smtClean="0"/>
              <a:t>that has been used for the global analysis was the total number of electrons in the beam chamber</a:t>
            </a:r>
            <a:endParaRPr lang="en-GB" dirty="0"/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Negligible Effect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976018"/>
            <a:ext cx="5520330" cy="470979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the:</a:t>
            </a:r>
          </a:p>
          <a:p>
            <a:pPr lvl="1">
              <a:buFont typeface="Courier New" charset="0"/>
              <a:buChar char="o"/>
            </a:pPr>
            <a:r>
              <a:rPr lang="en-GB" dirty="0" smtClean="0">
                <a:solidFill>
                  <a:schemeClr val="accent1"/>
                </a:solidFill>
              </a:rPr>
              <a:t>Element</a:t>
            </a:r>
          </a:p>
          <a:p>
            <a:pPr marL="457200" lvl="1" indent="0">
              <a:buNone/>
            </a:pPr>
            <a:r>
              <a:rPr lang="en-GB" dirty="0" smtClean="0"/>
              <a:t>(in particular focusing and defocusing)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21</a:t>
            </a:fld>
            <a:endParaRPr lang="it-IT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079035" y="976018"/>
            <a:ext cx="5520330" cy="470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charset="0"/>
              <a:buChar char="o"/>
            </a:pPr>
            <a:endParaRPr lang="it-IT" dirty="0" smtClean="0"/>
          </a:p>
          <a:p>
            <a:pPr lvl="1">
              <a:buFont typeface="Courier New" charset="0"/>
              <a:buChar char="o"/>
            </a:pPr>
            <a:r>
              <a:rPr lang="en-GB" dirty="0" smtClean="0">
                <a:solidFill>
                  <a:schemeClr val="accent1"/>
                </a:solidFill>
              </a:rPr>
              <a:t>Beam chamber geometry winglet</a:t>
            </a:r>
          </a:p>
          <a:p>
            <a:pPr lvl="2">
              <a:buFont typeface="Wingdings" charset="2"/>
              <a:buChar char="§"/>
            </a:pPr>
            <a:r>
              <a:rPr lang="en-GB" dirty="0" smtClean="0"/>
              <a:t>a = 9 mm</a:t>
            </a:r>
          </a:p>
          <a:p>
            <a:pPr lvl="2">
              <a:buFont typeface="Wingdings" charset="2"/>
              <a:buChar char="§"/>
            </a:pPr>
            <a:r>
              <a:rPr lang="en-GB" dirty="0" smtClean="0"/>
              <a:t>a = 10 mm</a:t>
            </a:r>
          </a:p>
          <a:p>
            <a:pPr lvl="2">
              <a:buFont typeface="Wingdings" charset="2"/>
              <a:buChar char="§"/>
            </a:pPr>
            <a:r>
              <a:rPr lang="en-GB" dirty="0" smtClean="0"/>
              <a:t>a = 11 mm</a:t>
            </a:r>
          </a:p>
          <a:p>
            <a:pPr lvl="2">
              <a:buFont typeface="Wingdings" charset="2"/>
              <a:buChar char="§"/>
            </a:pPr>
            <a:endParaRPr lang="it-IT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0" y="2718000"/>
            <a:ext cx="6120001" cy="4134923"/>
            <a:chOff x="2778036" y="2672277"/>
            <a:chExt cx="6120001" cy="4134923"/>
          </a:xfrm>
        </p:grpSpPr>
        <p:grpSp>
          <p:nvGrpSpPr>
            <p:cNvPr id="8" name="Gruppo 7"/>
            <p:cNvGrpSpPr/>
            <p:nvPr/>
          </p:nvGrpSpPr>
          <p:grpSpPr>
            <a:xfrm>
              <a:off x="2778036" y="2672277"/>
              <a:ext cx="6120001" cy="4134923"/>
              <a:chOff x="2778036" y="2672277"/>
              <a:chExt cx="6120001" cy="4134923"/>
            </a:xfrm>
          </p:grpSpPr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8037" y="2672277"/>
                <a:ext cx="6120000" cy="3818126"/>
              </a:xfrm>
              <a:prstGeom prst="rect">
                <a:avLst/>
              </a:prstGeom>
            </p:spPr>
          </p:pic>
          <p:sp>
            <p:nvSpPr>
              <p:cNvPr id="14" name="Rettangolo 13"/>
              <p:cNvSpPr/>
              <p:nvPr/>
            </p:nvSpPr>
            <p:spPr>
              <a:xfrm>
                <a:off x="2778036" y="6488111"/>
                <a:ext cx="371563" cy="319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CasellaDiTesto 9"/>
            <p:cNvSpPr txBox="1"/>
            <p:nvPr/>
          </p:nvSpPr>
          <p:spPr>
            <a:xfrm>
              <a:off x="3496630" y="551307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β</a:t>
              </a:r>
              <a:r>
                <a:rPr lang="it-IT" baseline="-25000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495028" y="360983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1"/>
                  </a:solidFill>
                </a:rPr>
                <a:t>β</a:t>
              </a:r>
              <a:r>
                <a:rPr lang="it-IT" baseline="-25000" dirty="0">
                  <a:solidFill>
                    <a:schemeClr val="accent1"/>
                  </a:solidFill>
                </a:rPr>
                <a:t>y</a:t>
              </a:r>
              <a:endParaRPr lang="it-IT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547027" y="2725922"/>
            <a:ext cx="5561657" cy="3600000"/>
            <a:chOff x="6635927" y="2487162"/>
            <a:chExt cx="5561657" cy="3600000"/>
          </a:xfrm>
        </p:grpSpPr>
        <p:grpSp>
          <p:nvGrpSpPr>
            <p:cNvPr id="4" name="Gruppo 3"/>
            <p:cNvGrpSpPr/>
            <p:nvPr/>
          </p:nvGrpSpPr>
          <p:grpSpPr>
            <a:xfrm>
              <a:off x="6635927" y="2487162"/>
              <a:ext cx="5561657" cy="3600000"/>
              <a:chOff x="6635927" y="2487162"/>
              <a:chExt cx="5561657" cy="3600000"/>
            </a:xfrm>
          </p:grpSpPr>
          <p:pic>
            <p:nvPicPr>
              <p:cNvPr id="15" name="Immagine 14" descr="../Downloads/upload_b650f5203802801f87cbca64e7b6496a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5927" y="2487162"/>
                <a:ext cx="4796532" cy="36000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6" name="Connettore 1 15"/>
              <p:cNvCxnSpPr/>
              <p:nvPr/>
            </p:nvCxnSpPr>
            <p:spPr>
              <a:xfrm>
                <a:off x="10860410" y="4457798"/>
                <a:ext cx="1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>
                <a:off x="10847710" y="4152998"/>
                <a:ext cx="1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asellaDiTesto 17"/>
              <p:cNvSpPr txBox="1"/>
              <p:nvPr/>
            </p:nvSpPr>
            <p:spPr>
              <a:xfrm>
                <a:off x="11902310" y="408979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a</a:t>
                </a:r>
                <a:endParaRPr lang="it-IT" smtClean="0"/>
              </a:p>
            </p:txBody>
          </p:sp>
        </p:grpSp>
        <p:cxnSp>
          <p:nvCxnSpPr>
            <p:cNvPr id="19" name="Connettore 2 18"/>
            <p:cNvCxnSpPr/>
            <p:nvPr/>
          </p:nvCxnSpPr>
          <p:spPr>
            <a:xfrm>
              <a:off x="11902310" y="4126485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1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Negligible Effect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556069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element:</a:t>
            </a:r>
          </a:p>
          <a:p>
            <a:pPr lvl="1">
              <a:buFont typeface="Courier New" charset="0"/>
              <a:buChar char="o"/>
            </a:pPr>
            <a:r>
              <a:rPr lang="en-GB" dirty="0" smtClean="0">
                <a:solidFill>
                  <a:schemeClr val="accent1"/>
                </a:solidFill>
              </a:rPr>
              <a:t>Arc quadrupole</a:t>
            </a:r>
          </a:p>
          <a:p>
            <a:pPr marL="457200" lvl="1" indent="0">
              <a:buNone/>
            </a:pPr>
            <a:r>
              <a:rPr lang="en-GB" sz="2000" dirty="0" smtClean="0"/>
              <a:t>(positrons, beam chamber 9 mm, bunch spacing 10 ns, intensity 2.4e11 ppb, SEY 1.6)</a:t>
            </a:r>
          </a:p>
          <a:p>
            <a:pPr marL="457200" lvl="1" indent="0">
              <a:buNone/>
            </a:pPr>
            <a:r>
              <a:rPr lang="en-GB" dirty="0" smtClean="0"/>
              <a:t>		Focusing					Defocusing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The electron density versus the bunch passage has a similar behaviour in both the cases focusing and defocusing quadrupole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22</a:t>
            </a:fld>
            <a:endParaRPr lang="it-IT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4"/>
          <a:stretch/>
        </p:blipFill>
        <p:spPr>
          <a:xfrm>
            <a:off x="5685335" y="2470466"/>
            <a:ext cx="5400000" cy="2575023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4"/>
          <a:stretch/>
        </p:blipFill>
        <p:spPr>
          <a:xfrm>
            <a:off x="285335" y="2470465"/>
            <a:ext cx="5400000" cy="2575024"/>
          </a:xfrm>
          <a:prstGeom prst="rect">
            <a:avLst/>
          </a:prstGeom>
        </p:spPr>
      </p:pic>
      <p:sp>
        <p:nvSpPr>
          <p:cNvPr id="34" name="Ovale 33"/>
          <p:cNvSpPr/>
          <p:nvPr/>
        </p:nvSpPr>
        <p:spPr>
          <a:xfrm>
            <a:off x="10248445" y="277385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8522456" y="3988728"/>
            <a:ext cx="2145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Synthetic </a:t>
            </a:r>
            <a:r>
              <a:rPr lang="en-GB" dirty="0">
                <a:solidFill>
                  <a:srgbClr val="FF0000"/>
                </a:solidFill>
              </a:rPr>
              <a:t>parameter 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6" name="Connettore 2 35"/>
          <p:cNvCxnSpPr>
            <a:stCxn id="42" idx="0"/>
          </p:cNvCxnSpPr>
          <p:nvPr/>
        </p:nvCxnSpPr>
        <p:spPr>
          <a:xfrm flipV="1">
            <a:off x="4195218" y="2911766"/>
            <a:ext cx="687376" cy="10713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e 40"/>
          <p:cNvSpPr/>
          <p:nvPr/>
        </p:nvSpPr>
        <p:spPr>
          <a:xfrm>
            <a:off x="4848445" y="277385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3122456" y="3983159"/>
            <a:ext cx="2145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Synthetic </a:t>
            </a:r>
            <a:r>
              <a:rPr lang="en-GB" dirty="0">
                <a:solidFill>
                  <a:srgbClr val="FF0000"/>
                </a:solidFill>
              </a:rPr>
              <a:t>parameter 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43" name="Connettore 2 42"/>
          <p:cNvCxnSpPr>
            <a:stCxn id="35" idx="0"/>
            <a:endCxn id="34" idx="3"/>
          </p:cNvCxnSpPr>
          <p:nvPr/>
        </p:nvCxnSpPr>
        <p:spPr>
          <a:xfrm flipV="1">
            <a:off x="9595218" y="2927491"/>
            <a:ext cx="679587" cy="10612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1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/>
          <a:stretch/>
        </p:blipFill>
        <p:spPr>
          <a:xfrm>
            <a:off x="2521824" y="2095114"/>
            <a:ext cx="3401222" cy="306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Negligible Effect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23</a:t>
            </a:fld>
            <a:endParaRPr lang="it-IT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element:</a:t>
            </a:r>
          </a:p>
          <a:p>
            <a:pPr lvl="1">
              <a:buFont typeface="Courier New" charset="0"/>
              <a:buChar char="o"/>
            </a:pPr>
            <a:r>
              <a:rPr lang="en-GB" dirty="0" smtClean="0">
                <a:solidFill>
                  <a:schemeClr val="accent1"/>
                </a:solidFill>
              </a:rPr>
              <a:t>Arc quadrupole</a:t>
            </a:r>
          </a:p>
          <a:p>
            <a:pPr marL="457200" lvl="1" indent="0">
              <a:buNone/>
            </a:pPr>
            <a:r>
              <a:rPr lang="en-GB" sz="2000" dirty="0" smtClean="0"/>
              <a:t>(positrons, beam chamber 9 mm, </a:t>
            </a:r>
            <a:r>
              <a:rPr lang="en-GB" sz="2000" dirty="0"/>
              <a:t>bunch </a:t>
            </a:r>
            <a:r>
              <a:rPr lang="en-GB" sz="2000" dirty="0" smtClean="0"/>
              <a:t>spacing 10 ns)</a:t>
            </a:r>
          </a:p>
          <a:p>
            <a:pPr marL="457200" lvl="1" indent="0">
              <a:buNone/>
            </a:pPr>
            <a:r>
              <a:rPr lang="en-GB" dirty="0" smtClean="0"/>
              <a:t>	Focusing					Defocusing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/>
          <a:stretch/>
        </p:blipFill>
        <p:spPr>
          <a:xfrm>
            <a:off x="8199399" y="2095114"/>
            <a:ext cx="3387801" cy="3060000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156570" y="5110027"/>
            <a:ext cx="11197230" cy="12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The electron density has a similar behaviour in both the cases focusing and defocusing quadrupole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This behaviour has been observed in all the cases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Negligible Effect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24</a:t>
            </a:fld>
            <a:endParaRPr lang="it-IT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58186"/>
            <a:ext cx="11197230" cy="247459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element:</a:t>
            </a:r>
          </a:p>
          <a:p>
            <a:pPr lvl="1">
              <a:buFont typeface="Courier New" charset="0"/>
              <a:buChar char="o"/>
            </a:pPr>
            <a:r>
              <a:rPr lang="en-GB" dirty="0" smtClean="0">
                <a:solidFill>
                  <a:schemeClr val="accent1"/>
                </a:solidFill>
              </a:rPr>
              <a:t>Dipole</a:t>
            </a:r>
          </a:p>
          <a:p>
            <a:pPr marL="457200" lvl="1" indent="0">
              <a:buNone/>
            </a:pPr>
            <a:r>
              <a:rPr lang="en-GB" sz="2000" dirty="0" smtClean="0"/>
              <a:t>(positrons, beam chamber 9 mm, </a:t>
            </a:r>
            <a:r>
              <a:rPr lang="en-GB" sz="2000" dirty="0"/>
              <a:t>bunch </a:t>
            </a:r>
            <a:r>
              <a:rPr lang="en-GB" sz="2000" dirty="0" smtClean="0"/>
              <a:t>spacing 10 ns)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Close to						Close to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dirty="0" smtClean="0"/>
              <a:t>	</a:t>
            </a:r>
            <a:r>
              <a:rPr lang="en-GB" sz="2000" dirty="0"/>
              <a:t>focusing						defocusing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000" dirty="0"/>
              <a:t>	quadrupole					quadrupole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56570" y="5110027"/>
            <a:ext cx="11197230" cy="12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The electron density has a similar behaviour in both the cases dipole close to the focusing and defocusing quadrupole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This behaviour has been observed in all the cases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/>
          <a:stretch/>
        </p:blipFill>
        <p:spPr>
          <a:xfrm>
            <a:off x="2412967" y="2102801"/>
            <a:ext cx="3393018" cy="30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82" y="2102801"/>
            <a:ext cx="3060000" cy="306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Negligible Effect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25</a:t>
            </a:fld>
            <a:endParaRPr lang="it-IT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</a:t>
            </a:r>
            <a:r>
              <a:rPr lang="en-GB" dirty="0" smtClean="0">
                <a:solidFill>
                  <a:schemeClr val="accent1"/>
                </a:solidFill>
              </a:rPr>
              <a:t>beam chamber geometry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(positrons, dipole, </a:t>
            </a:r>
            <a:r>
              <a:rPr lang="en-GB" sz="2000" dirty="0"/>
              <a:t>bunch </a:t>
            </a:r>
            <a:r>
              <a:rPr lang="en-GB" sz="2000" dirty="0" smtClean="0"/>
              <a:t>spacing 10 ns)</a:t>
            </a:r>
          </a:p>
          <a:p>
            <a:pPr marL="457200" lvl="1" indent="0">
              <a:buNone/>
            </a:pPr>
            <a:r>
              <a:rPr lang="en-GB" dirty="0" smtClean="0"/>
              <a:t>	9 mm					10 mm				11 mm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56570" y="5110027"/>
            <a:ext cx="11197230" cy="12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The electron density has a similar behaviour in all the three cases of beam chamber geometries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This behaviour has been observed in all the cases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/>
          <a:stretch/>
        </p:blipFill>
        <p:spPr>
          <a:xfrm>
            <a:off x="170697" y="2050027"/>
            <a:ext cx="3394089" cy="30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/>
          <a:stretch/>
        </p:blipFill>
        <p:spPr>
          <a:xfrm>
            <a:off x="4493593" y="2050027"/>
            <a:ext cx="3386066" cy="30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/>
          <a:stretch/>
        </p:blipFill>
        <p:spPr>
          <a:xfrm>
            <a:off x="8604088" y="2050027"/>
            <a:ext cx="3393018" cy="306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Other Parameters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56570" y="2060187"/>
            <a:ext cx="3400000" cy="3060000"/>
          </a:xfrm>
          <a:prstGeom prst="rect">
            <a:avLst/>
          </a:prstGeom>
        </p:spPr>
      </p:pic>
      <p:pic>
        <p:nvPicPr>
          <p:cNvPr id="6" name="Immagin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/>
          <a:stretch/>
        </p:blipFill>
        <p:spPr>
          <a:xfrm>
            <a:off x="4491759" y="2060187"/>
            <a:ext cx="3402000" cy="3060000"/>
          </a:xfrm>
          <a:prstGeom prst="rect">
            <a:avLst/>
          </a:prstGeom>
        </p:spPr>
      </p:pic>
      <p:pic>
        <p:nvPicPr>
          <p:cNvPr id="7" name="Immagine 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8610600" y="2060187"/>
            <a:ext cx="3402000" cy="306000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</a:t>
            </a:r>
            <a:r>
              <a:rPr lang="en-GB" dirty="0" smtClean="0">
                <a:solidFill>
                  <a:schemeClr val="accent1"/>
                </a:solidFill>
              </a:rPr>
              <a:t>elements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accent1"/>
                </a:solidFill>
              </a:rPr>
              <a:t>bunch spacing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positrons,</a:t>
            </a:r>
            <a:r>
              <a:rPr lang="en-GB" sz="2000" dirty="0">
                <a:solidFill>
                  <a:schemeClr val="accent1"/>
                </a:solidFill>
              </a:rPr>
              <a:t> bunch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spacing 10 ns</a:t>
            </a:r>
          </a:p>
          <a:p>
            <a:pPr marL="457200" lvl="1" indent="0">
              <a:buNone/>
            </a:pPr>
            <a:r>
              <a:rPr lang="en-GB" dirty="0" smtClean="0"/>
              <a:t>	Drift Space				</a:t>
            </a:r>
            <a:r>
              <a:rPr lang="it-IT" dirty="0" err="1" smtClean="0"/>
              <a:t>Dipole</a:t>
            </a:r>
            <a:r>
              <a:rPr lang="it-IT" dirty="0" smtClean="0"/>
              <a:t>	</a:t>
            </a:r>
            <a:r>
              <a:rPr lang="en-GB" dirty="0" smtClean="0"/>
              <a:t>			</a:t>
            </a:r>
            <a:r>
              <a:rPr lang="it-IT" dirty="0" smtClean="0"/>
              <a:t>Quadrupole</a:t>
            </a:r>
            <a:endParaRPr lang="en-GB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56570" y="5110026"/>
            <a:ext cx="11197230" cy="1397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2900" dirty="0" smtClean="0"/>
              <a:t>In the </a:t>
            </a:r>
            <a:r>
              <a:rPr lang="en-GB" sz="2900" dirty="0" smtClean="0">
                <a:solidFill>
                  <a:schemeClr val="accent1"/>
                </a:solidFill>
              </a:rPr>
              <a:t>quadrupole</a:t>
            </a:r>
            <a:r>
              <a:rPr lang="en-GB" sz="2900" dirty="0" smtClean="0"/>
              <a:t>,</a:t>
            </a:r>
          </a:p>
          <a:p>
            <a:pPr lvl="1">
              <a:buFont typeface="Courier New" charset="0"/>
              <a:buChar char="o"/>
            </a:pPr>
            <a:r>
              <a:rPr lang="en-GB" sz="2600" dirty="0" smtClean="0"/>
              <a:t>the electron density is </a:t>
            </a:r>
            <a:r>
              <a:rPr lang="en-GB" sz="2600" dirty="0" smtClean="0">
                <a:solidFill>
                  <a:schemeClr val="accent1"/>
                </a:solidFill>
              </a:rPr>
              <a:t>lower</a:t>
            </a:r>
            <a:r>
              <a:rPr lang="en-GB" sz="2600" dirty="0"/>
              <a:t> </a:t>
            </a:r>
            <a:r>
              <a:rPr lang="en-GB" sz="2600" dirty="0" smtClean="0"/>
              <a:t>(for lower bunch intensity)</a:t>
            </a:r>
            <a:endParaRPr lang="en-GB" sz="2600" dirty="0" smtClean="0">
              <a:solidFill>
                <a:schemeClr val="accent1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GB" sz="2600" dirty="0" smtClean="0"/>
              <a:t>the bunch intensity has a negligible effect on the electron density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900" dirty="0" smtClean="0"/>
              <a:t>In the </a:t>
            </a:r>
            <a:r>
              <a:rPr lang="en-GB" sz="2900" dirty="0" smtClean="0">
                <a:solidFill>
                  <a:schemeClr val="accent1"/>
                </a:solidFill>
              </a:rPr>
              <a:t>drift</a:t>
            </a:r>
            <a:r>
              <a:rPr lang="en-GB" sz="2900" dirty="0" smtClean="0"/>
              <a:t> space and </a:t>
            </a:r>
            <a:r>
              <a:rPr lang="en-GB" sz="2900" dirty="0" smtClean="0">
                <a:solidFill>
                  <a:schemeClr val="accent1"/>
                </a:solidFill>
              </a:rPr>
              <a:t>dipole</a:t>
            </a:r>
            <a:r>
              <a:rPr lang="en-GB" sz="2900" dirty="0" smtClean="0"/>
              <a:t>, the electron density has a similar behaviour with respect to the bunch intensity</a:t>
            </a:r>
          </a:p>
          <a:p>
            <a:pPr lvl="1">
              <a:buFont typeface="Courier New" charset="0"/>
              <a:buChar char="o"/>
            </a:pPr>
            <a:r>
              <a:rPr lang="en-GB" sz="2600" dirty="0" smtClean="0">
                <a:solidFill>
                  <a:schemeClr val="accent1"/>
                </a:solidFill>
              </a:rPr>
              <a:t>less bunch intensity more electron density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</a:t>
            </a:r>
            <a:r>
              <a:rPr lang="en-GB" dirty="0"/>
              <a:t>Other Parameters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/>
          <a:stretch/>
        </p:blipFill>
        <p:spPr>
          <a:xfrm>
            <a:off x="8610600" y="2060187"/>
            <a:ext cx="3402000" cy="30643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/>
          <a:stretch/>
        </p:blipFill>
        <p:spPr>
          <a:xfrm>
            <a:off x="4488733" y="2060187"/>
            <a:ext cx="3402801" cy="30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/>
          <a:stretch/>
        </p:blipFill>
        <p:spPr>
          <a:xfrm>
            <a:off x="156570" y="2070126"/>
            <a:ext cx="3402801" cy="306000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</a:t>
            </a:r>
            <a:r>
              <a:rPr lang="en-GB" dirty="0">
                <a:solidFill>
                  <a:schemeClr val="accent1"/>
                </a:solidFill>
              </a:rPr>
              <a:t>elements </a:t>
            </a:r>
            <a:r>
              <a:rPr lang="en-GB" dirty="0"/>
              <a:t>and </a:t>
            </a:r>
            <a:r>
              <a:rPr lang="en-GB" dirty="0">
                <a:solidFill>
                  <a:schemeClr val="accent1"/>
                </a:solidFill>
              </a:rPr>
              <a:t>bunch spacing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positrons,</a:t>
            </a:r>
            <a:r>
              <a:rPr lang="en-GB" sz="2000" dirty="0">
                <a:solidFill>
                  <a:schemeClr val="accent1"/>
                </a:solidFill>
              </a:rPr>
              <a:t> bunch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spacing 15 ns</a:t>
            </a:r>
          </a:p>
          <a:p>
            <a:pPr marL="457200" lvl="1" indent="0">
              <a:buNone/>
            </a:pPr>
            <a:r>
              <a:rPr lang="en-GB" dirty="0" smtClean="0"/>
              <a:t>	Drift Space				</a:t>
            </a:r>
            <a:r>
              <a:rPr lang="it-IT" dirty="0" err="1" smtClean="0"/>
              <a:t>Dipole</a:t>
            </a:r>
            <a:r>
              <a:rPr lang="it-IT" dirty="0" smtClean="0"/>
              <a:t>	</a:t>
            </a:r>
            <a:r>
              <a:rPr lang="en-GB" dirty="0" smtClean="0"/>
              <a:t>			</a:t>
            </a:r>
            <a:r>
              <a:rPr lang="it-IT" dirty="0" smtClean="0"/>
              <a:t>Quadrupole</a:t>
            </a:r>
            <a:endParaRPr lang="en-GB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56570" y="5060290"/>
            <a:ext cx="11656202" cy="1611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2600" dirty="0" smtClean="0"/>
              <a:t>In all elements, increasing the bunch spacing the electron density decreases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600" dirty="0" smtClean="0"/>
              <a:t>In the </a:t>
            </a:r>
            <a:r>
              <a:rPr lang="en-GB" sz="2600" dirty="0" smtClean="0">
                <a:solidFill>
                  <a:schemeClr val="accent1"/>
                </a:solidFill>
              </a:rPr>
              <a:t>drift</a:t>
            </a:r>
            <a:r>
              <a:rPr lang="en-GB" sz="2600" dirty="0" smtClean="0"/>
              <a:t> space and </a:t>
            </a:r>
            <a:r>
              <a:rPr lang="en-GB" sz="2600" dirty="0" smtClean="0">
                <a:solidFill>
                  <a:schemeClr val="accent1"/>
                </a:solidFill>
              </a:rPr>
              <a:t>dipole</a:t>
            </a:r>
            <a:r>
              <a:rPr lang="en-GB" sz="2600" dirty="0" smtClean="0"/>
              <a:t>, the </a:t>
            </a:r>
            <a:r>
              <a:rPr lang="en-GB" sz="2600" dirty="0" smtClean="0">
                <a:solidFill>
                  <a:schemeClr val="accent1"/>
                </a:solidFill>
              </a:rPr>
              <a:t>dependence</a:t>
            </a:r>
            <a:r>
              <a:rPr lang="en-GB" sz="2600" dirty="0" smtClean="0"/>
              <a:t> on the </a:t>
            </a:r>
            <a:r>
              <a:rPr lang="en-GB" sz="2600" dirty="0" smtClean="0">
                <a:solidFill>
                  <a:schemeClr val="accent1"/>
                </a:solidFill>
              </a:rPr>
              <a:t>bunch spacing </a:t>
            </a:r>
            <a:r>
              <a:rPr lang="en-GB" sz="2600" dirty="0" smtClean="0"/>
              <a:t>is</a:t>
            </a:r>
            <a:r>
              <a:rPr lang="en-GB" sz="2600" dirty="0" smtClean="0">
                <a:solidFill>
                  <a:schemeClr val="accent1"/>
                </a:solidFill>
              </a:rPr>
              <a:t> stronger </a:t>
            </a:r>
            <a:r>
              <a:rPr lang="en-GB" sz="2600" dirty="0" smtClean="0"/>
              <a:t>(for some cases there is no </a:t>
            </a:r>
            <a:r>
              <a:rPr lang="en-GB" sz="2600" dirty="0" err="1" smtClean="0"/>
              <a:t>multipacting</a:t>
            </a:r>
            <a:r>
              <a:rPr lang="en-GB" sz="2600" dirty="0" smtClean="0"/>
              <a:t>)</a:t>
            </a:r>
            <a:endParaRPr lang="en-GB" sz="2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600" dirty="0" smtClean="0"/>
              <a:t>When the bunch spacing is 15 ns, the electron density</a:t>
            </a:r>
          </a:p>
          <a:p>
            <a:pPr lvl="1">
              <a:buFont typeface="Courier New" charset="0"/>
              <a:buChar char="o"/>
            </a:pPr>
            <a:r>
              <a:rPr lang="en-GB" sz="2300" dirty="0" smtClean="0"/>
              <a:t>is </a:t>
            </a:r>
            <a:r>
              <a:rPr lang="en-GB" sz="2300" dirty="0" smtClean="0">
                <a:solidFill>
                  <a:schemeClr val="accent1"/>
                </a:solidFill>
              </a:rPr>
              <a:t>closer among the different elements</a:t>
            </a:r>
          </a:p>
          <a:p>
            <a:pPr lvl="1">
              <a:buFont typeface="Courier New" charset="0"/>
              <a:buChar char="o"/>
            </a:pPr>
            <a:r>
              <a:rPr lang="en-GB" sz="2300" dirty="0" smtClean="0"/>
              <a:t>has a </a:t>
            </a:r>
            <a:r>
              <a:rPr lang="en-GB" sz="2300" dirty="0" smtClean="0">
                <a:solidFill>
                  <a:schemeClr val="accent1"/>
                </a:solidFill>
              </a:rPr>
              <a:t>weaker dependence on the bunch intensity</a:t>
            </a:r>
            <a:endParaRPr lang="en-GB" sz="20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</a:t>
            </a:r>
            <a:r>
              <a:rPr lang="en-GB" dirty="0"/>
              <a:t>Other Parameters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28</a:t>
            </a:fld>
            <a:endParaRPr lang="it-IT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56569" y="5110027"/>
            <a:ext cx="11656203" cy="12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1800" dirty="0" smtClean="0"/>
              <a:t>In all elements, increasing the bunch spacing the electron density decreases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800" dirty="0" smtClean="0"/>
              <a:t>In the </a:t>
            </a:r>
            <a:r>
              <a:rPr lang="en-GB" sz="1800" dirty="0" smtClean="0">
                <a:solidFill>
                  <a:schemeClr val="accent1"/>
                </a:solidFill>
              </a:rPr>
              <a:t>drift</a:t>
            </a:r>
            <a:r>
              <a:rPr lang="en-GB" sz="1800" dirty="0" smtClean="0"/>
              <a:t> space and </a:t>
            </a:r>
            <a:r>
              <a:rPr lang="en-GB" sz="1800" dirty="0" smtClean="0">
                <a:solidFill>
                  <a:schemeClr val="accent1"/>
                </a:solidFill>
              </a:rPr>
              <a:t>dipole</a:t>
            </a:r>
            <a:r>
              <a:rPr lang="en-GB" sz="1800" dirty="0" smtClean="0"/>
              <a:t>, the </a:t>
            </a:r>
            <a:r>
              <a:rPr lang="en-GB" sz="1800" dirty="0" smtClean="0">
                <a:solidFill>
                  <a:schemeClr val="accent1"/>
                </a:solidFill>
              </a:rPr>
              <a:t>dependence</a:t>
            </a:r>
            <a:r>
              <a:rPr lang="en-GB" sz="1800" dirty="0" smtClean="0"/>
              <a:t> on the </a:t>
            </a:r>
            <a:r>
              <a:rPr lang="en-GB" sz="1800" dirty="0" smtClean="0">
                <a:solidFill>
                  <a:schemeClr val="accent1"/>
                </a:solidFill>
              </a:rPr>
              <a:t>bunch spacing </a:t>
            </a:r>
            <a:r>
              <a:rPr lang="en-GB" sz="1800" dirty="0" smtClean="0"/>
              <a:t>is</a:t>
            </a:r>
            <a:r>
              <a:rPr lang="en-GB" sz="1800" dirty="0" smtClean="0">
                <a:solidFill>
                  <a:schemeClr val="accent1"/>
                </a:solidFill>
              </a:rPr>
              <a:t> stronger </a:t>
            </a:r>
            <a:r>
              <a:rPr lang="en-GB" sz="1800" dirty="0" smtClean="0"/>
              <a:t>(for </a:t>
            </a:r>
            <a:r>
              <a:rPr lang="en-GB" sz="1800" dirty="0"/>
              <a:t>more cases there </a:t>
            </a:r>
            <a:r>
              <a:rPr lang="en-GB" sz="1800" dirty="0" smtClean="0"/>
              <a:t>is no </a:t>
            </a:r>
            <a:r>
              <a:rPr lang="en-GB" sz="1800" dirty="0" err="1" smtClean="0"/>
              <a:t>multipacting</a:t>
            </a:r>
            <a:r>
              <a:rPr lang="en-GB" sz="18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>
          <a:xfrm>
            <a:off x="8610600" y="2061960"/>
            <a:ext cx="3396300" cy="30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4484280" y="2061960"/>
            <a:ext cx="3400000" cy="30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56570" y="2061960"/>
            <a:ext cx="3400000" cy="306000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</a:t>
            </a:r>
            <a:r>
              <a:rPr lang="en-GB" dirty="0">
                <a:solidFill>
                  <a:schemeClr val="accent1"/>
                </a:solidFill>
              </a:rPr>
              <a:t>elements </a:t>
            </a:r>
            <a:r>
              <a:rPr lang="en-GB" dirty="0"/>
              <a:t>and </a:t>
            </a:r>
            <a:r>
              <a:rPr lang="en-GB" dirty="0">
                <a:solidFill>
                  <a:schemeClr val="accent1"/>
                </a:solidFill>
              </a:rPr>
              <a:t>bunch spacing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positrons, </a:t>
            </a:r>
            <a:r>
              <a:rPr lang="en-GB" sz="2000" dirty="0" smtClean="0">
                <a:solidFill>
                  <a:schemeClr val="accent1"/>
                </a:solidFill>
              </a:rPr>
              <a:t>bunch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spacing 20 ns</a:t>
            </a:r>
          </a:p>
          <a:p>
            <a:pPr marL="457200" lvl="1" indent="0">
              <a:buNone/>
            </a:pPr>
            <a:r>
              <a:rPr lang="en-GB" dirty="0" smtClean="0"/>
              <a:t>	Drift Space				</a:t>
            </a:r>
            <a:r>
              <a:rPr lang="it-IT" dirty="0" err="1" smtClean="0"/>
              <a:t>Dipole</a:t>
            </a:r>
            <a:r>
              <a:rPr lang="it-IT" dirty="0" smtClean="0"/>
              <a:t>	</a:t>
            </a:r>
            <a:r>
              <a:rPr lang="en-GB" dirty="0" smtClean="0"/>
              <a:t>			</a:t>
            </a:r>
            <a:r>
              <a:rPr lang="it-IT" dirty="0" smtClean="0"/>
              <a:t>Quadrupole</a:t>
            </a:r>
            <a:endParaRPr lang="en-GB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</a:t>
            </a:r>
            <a:r>
              <a:rPr lang="en-GB" dirty="0"/>
              <a:t>Other Parameters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4483515" y="2059966"/>
            <a:ext cx="3400000" cy="3060000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29</a:t>
            </a:fld>
            <a:endParaRPr lang="it-IT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56570" y="5110027"/>
            <a:ext cx="11613672" cy="12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1800" dirty="0" smtClean="0"/>
              <a:t>In all elements, increasing the bunch spacing the electron density decreases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800" dirty="0" smtClean="0"/>
              <a:t>In the </a:t>
            </a:r>
            <a:r>
              <a:rPr lang="en-GB" sz="1800" dirty="0" smtClean="0">
                <a:solidFill>
                  <a:schemeClr val="accent1"/>
                </a:solidFill>
              </a:rPr>
              <a:t>drift</a:t>
            </a:r>
            <a:r>
              <a:rPr lang="en-GB" sz="1800" dirty="0" smtClean="0"/>
              <a:t> space and </a:t>
            </a:r>
            <a:r>
              <a:rPr lang="en-GB" sz="1800" dirty="0" smtClean="0">
                <a:solidFill>
                  <a:schemeClr val="accent1"/>
                </a:solidFill>
              </a:rPr>
              <a:t>dipole</a:t>
            </a:r>
            <a:r>
              <a:rPr lang="en-GB" sz="1800" dirty="0" smtClean="0"/>
              <a:t>, the </a:t>
            </a:r>
            <a:r>
              <a:rPr lang="en-GB" sz="1800" dirty="0" smtClean="0">
                <a:solidFill>
                  <a:schemeClr val="accent1"/>
                </a:solidFill>
              </a:rPr>
              <a:t>dependence</a:t>
            </a:r>
            <a:r>
              <a:rPr lang="en-GB" sz="1800" dirty="0" smtClean="0"/>
              <a:t> on the </a:t>
            </a:r>
            <a:r>
              <a:rPr lang="en-GB" sz="1800" dirty="0" smtClean="0">
                <a:solidFill>
                  <a:schemeClr val="accent1"/>
                </a:solidFill>
              </a:rPr>
              <a:t>bunch spacing </a:t>
            </a:r>
            <a:r>
              <a:rPr lang="en-GB" sz="1800" dirty="0" smtClean="0"/>
              <a:t>is</a:t>
            </a:r>
            <a:r>
              <a:rPr lang="en-GB" sz="1800" dirty="0" smtClean="0">
                <a:solidFill>
                  <a:schemeClr val="accent1"/>
                </a:solidFill>
              </a:rPr>
              <a:t> stronger </a:t>
            </a:r>
            <a:r>
              <a:rPr lang="en-GB" sz="1800" dirty="0" smtClean="0"/>
              <a:t>(for </a:t>
            </a:r>
            <a:r>
              <a:rPr lang="en-GB" sz="1800" dirty="0"/>
              <a:t>more cases there </a:t>
            </a:r>
            <a:r>
              <a:rPr lang="en-GB" sz="1800" dirty="0" smtClean="0"/>
              <a:t>is no </a:t>
            </a:r>
            <a:r>
              <a:rPr lang="en-GB" sz="1800" dirty="0" err="1" smtClean="0"/>
              <a:t>multipacting</a:t>
            </a:r>
            <a:r>
              <a:rPr lang="en-GB" sz="1800" dirty="0" smtClean="0"/>
              <a:t>)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/>
          <a:stretch/>
        </p:blipFill>
        <p:spPr>
          <a:xfrm>
            <a:off x="8610600" y="2060108"/>
            <a:ext cx="3400001" cy="30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56570" y="2059966"/>
            <a:ext cx="3400000" cy="306000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</a:t>
            </a:r>
            <a:r>
              <a:rPr lang="en-GB" dirty="0">
                <a:solidFill>
                  <a:schemeClr val="accent1"/>
                </a:solidFill>
              </a:rPr>
              <a:t>elements </a:t>
            </a:r>
            <a:r>
              <a:rPr lang="en-GB" dirty="0"/>
              <a:t>and </a:t>
            </a:r>
            <a:r>
              <a:rPr lang="en-GB" dirty="0">
                <a:solidFill>
                  <a:schemeClr val="accent1"/>
                </a:solidFill>
              </a:rPr>
              <a:t>bunch spacing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positrons, </a:t>
            </a:r>
            <a:r>
              <a:rPr lang="en-GB" sz="2000" dirty="0">
                <a:solidFill>
                  <a:schemeClr val="accent1"/>
                </a:solidFill>
              </a:rPr>
              <a:t>bunch</a:t>
            </a:r>
            <a:r>
              <a:rPr lang="en-GB" sz="2000" dirty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spacing 25 ns</a:t>
            </a:r>
          </a:p>
          <a:p>
            <a:pPr marL="457200" lvl="1" indent="0">
              <a:buNone/>
            </a:pPr>
            <a:r>
              <a:rPr lang="en-GB" dirty="0" smtClean="0"/>
              <a:t>	Drift Space				</a:t>
            </a:r>
            <a:r>
              <a:rPr lang="it-IT" dirty="0" err="1" smtClean="0"/>
              <a:t>Dipole</a:t>
            </a:r>
            <a:r>
              <a:rPr lang="it-IT" dirty="0" smtClean="0"/>
              <a:t>	</a:t>
            </a:r>
            <a:r>
              <a:rPr lang="en-GB" dirty="0" smtClean="0"/>
              <a:t>			</a:t>
            </a:r>
            <a:r>
              <a:rPr lang="it-IT" dirty="0" smtClean="0"/>
              <a:t>Quadrupole</a:t>
            </a:r>
            <a:endParaRPr lang="en-GB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Introduction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FCC</a:t>
            </a:r>
            <a:endParaRPr lang="en-GB" dirty="0"/>
          </a:p>
          <a:p>
            <a:pPr lvl="1">
              <a:buFont typeface="Courier New" charset="0"/>
              <a:buChar char="o"/>
            </a:pPr>
            <a:r>
              <a:rPr lang="en-GB" dirty="0" smtClean="0"/>
              <a:t>FCC-</a:t>
            </a:r>
            <a:r>
              <a:rPr lang="en-GB" dirty="0" err="1" smtClean="0"/>
              <a:t>ee</a:t>
            </a:r>
            <a:endParaRPr lang="en-GB" dirty="0" smtClean="0"/>
          </a:p>
          <a:p>
            <a:pPr lvl="1"/>
            <a:r>
              <a:rPr lang="en-GB" dirty="0"/>
              <a:t>First e-cloud s</a:t>
            </a:r>
            <a:r>
              <a:rPr lang="en-GB" dirty="0" smtClean="0"/>
              <a:t>tudies</a:t>
            </a:r>
          </a:p>
          <a:p>
            <a:pPr lvl="1"/>
            <a:r>
              <a:rPr lang="en-GB" dirty="0"/>
              <a:t>Recent </a:t>
            </a:r>
            <a:r>
              <a:rPr lang="en-GB" dirty="0" smtClean="0"/>
              <a:t>e-cloud studies</a:t>
            </a:r>
          </a:p>
          <a:p>
            <a:pPr lvl="1"/>
            <a:r>
              <a:rPr lang="en-GB" dirty="0" smtClean="0"/>
              <a:t>On-going e-cloud studies</a:t>
            </a:r>
          </a:p>
          <a:p>
            <a:pPr lvl="1">
              <a:buFont typeface="Courier New" charset="0"/>
              <a:buChar char="o"/>
            </a:pPr>
            <a:endParaRPr lang="en-GB" dirty="0" smtClean="0"/>
          </a:p>
          <a:p>
            <a:r>
              <a:rPr lang="en-GB" dirty="0" smtClean="0">
                <a:solidFill>
                  <a:schemeClr val="bg2"/>
                </a:solidFill>
              </a:rPr>
              <a:t>Background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Simulation Results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Conclusions and Outlook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B4AC-299F-EA40-A49D-D37F0BA93485}" type="slidenum">
              <a:rPr lang="it-IT" smtClean="0"/>
              <a:t>3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</a:t>
            </a:r>
            <a:r>
              <a:rPr lang="en-GB" dirty="0"/>
              <a:t>Other Parameters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30</a:t>
            </a:fld>
            <a:endParaRPr lang="it-IT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56569" y="5110026"/>
            <a:ext cx="11624305" cy="140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1800" dirty="0" smtClean="0"/>
              <a:t>In all elements, increasing the bunch spacing the electron density decreases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800" dirty="0" smtClean="0"/>
              <a:t>In the </a:t>
            </a:r>
            <a:r>
              <a:rPr lang="en-GB" sz="1800" dirty="0" smtClean="0">
                <a:solidFill>
                  <a:schemeClr val="accent1"/>
                </a:solidFill>
              </a:rPr>
              <a:t>drift</a:t>
            </a:r>
            <a:r>
              <a:rPr lang="en-GB" sz="1800" dirty="0" smtClean="0"/>
              <a:t> space and </a:t>
            </a:r>
            <a:r>
              <a:rPr lang="en-GB" sz="1800" dirty="0" smtClean="0">
                <a:solidFill>
                  <a:schemeClr val="accent1"/>
                </a:solidFill>
              </a:rPr>
              <a:t>dipole</a:t>
            </a:r>
            <a:r>
              <a:rPr lang="en-GB" sz="1800" dirty="0" smtClean="0"/>
              <a:t>, the </a:t>
            </a:r>
            <a:r>
              <a:rPr lang="en-GB" sz="1800" dirty="0" smtClean="0">
                <a:solidFill>
                  <a:schemeClr val="accent1"/>
                </a:solidFill>
              </a:rPr>
              <a:t>dependence</a:t>
            </a:r>
            <a:r>
              <a:rPr lang="en-GB" sz="1800" dirty="0" smtClean="0"/>
              <a:t> on the </a:t>
            </a:r>
            <a:r>
              <a:rPr lang="en-GB" sz="1800" dirty="0" smtClean="0">
                <a:solidFill>
                  <a:schemeClr val="accent1"/>
                </a:solidFill>
              </a:rPr>
              <a:t>bunch spacing </a:t>
            </a:r>
            <a:r>
              <a:rPr lang="en-GB" sz="1800" dirty="0" smtClean="0"/>
              <a:t>is</a:t>
            </a:r>
            <a:r>
              <a:rPr lang="en-GB" sz="1800" dirty="0" smtClean="0">
                <a:solidFill>
                  <a:schemeClr val="accent1"/>
                </a:solidFill>
              </a:rPr>
              <a:t> stronger </a:t>
            </a:r>
            <a:r>
              <a:rPr lang="en-GB" sz="1800" dirty="0" smtClean="0"/>
              <a:t>(for </a:t>
            </a:r>
            <a:r>
              <a:rPr lang="en-GB" sz="1800" dirty="0"/>
              <a:t>more cases there </a:t>
            </a:r>
            <a:r>
              <a:rPr lang="en-GB" sz="1800" dirty="0" smtClean="0"/>
              <a:t>is no </a:t>
            </a:r>
            <a:r>
              <a:rPr lang="en-GB" sz="1800" dirty="0" err="1" smtClean="0"/>
              <a:t>multipacting</a:t>
            </a:r>
            <a:r>
              <a:rPr lang="en-GB" sz="18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800" dirty="0" smtClean="0"/>
              <a:t>In </a:t>
            </a:r>
            <a:r>
              <a:rPr lang="en-GB" sz="1800" dirty="0"/>
              <a:t>the </a:t>
            </a:r>
            <a:r>
              <a:rPr lang="en-GB" sz="1800" dirty="0">
                <a:solidFill>
                  <a:schemeClr val="accent1"/>
                </a:solidFill>
              </a:rPr>
              <a:t>drift</a:t>
            </a:r>
            <a:r>
              <a:rPr lang="en-GB" sz="1800" dirty="0"/>
              <a:t> space and the </a:t>
            </a:r>
            <a:r>
              <a:rPr lang="en-GB" sz="1800" dirty="0" smtClean="0">
                <a:solidFill>
                  <a:schemeClr val="accent1"/>
                </a:solidFill>
              </a:rPr>
              <a:t>dipole</a:t>
            </a:r>
            <a:r>
              <a:rPr lang="en-GB" sz="1800" dirty="0" smtClean="0"/>
              <a:t>, the </a:t>
            </a:r>
            <a:r>
              <a:rPr lang="en-GB" sz="1800" dirty="0" smtClean="0">
                <a:solidFill>
                  <a:schemeClr val="accent1"/>
                </a:solidFill>
              </a:rPr>
              <a:t>SEY threshold </a:t>
            </a:r>
            <a:r>
              <a:rPr lang="en-GB" sz="1800" dirty="0" smtClean="0"/>
              <a:t>for </a:t>
            </a:r>
            <a:r>
              <a:rPr lang="en-GB" sz="1800" dirty="0" err="1" smtClean="0"/>
              <a:t>multipacting</a:t>
            </a:r>
            <a:r>
              <a:rPr lang="en-GB" sz="1800" dirty="0" smtClean="0"/>
              <a:t> </a:t>
            </a:r>
            <a:r>
              <a:rPr lang="en-GB" sz="1800" dirty="0" smtClean="0">
                <a:solidFill>
                  <a:schemeClr val="accent1"/>
                </a:solidFill>
              </a:rPr>
              <a:t>increases</a:t>
            </a:r>
            <a:r>
              <a:rPr lang="en-GB" sz="1800" dirty="0" smtClean="0"/>
              <a:t> with the </a:t>
            </a:r>
            <a:r>
              <a:rPr lang="en-GB" sz="1800" dirty="0" smtClean="0">
                <a:solidFill>
                  <a:schemeClr val="accent1"/>
                </a:solidFill>
              </a:rPr>
              <a:t>bunch spacing more than quadrupole </a:t>
            </a:r>
            <a:r>
              <a:rPr lang="en-GB" sz="1800" dirty="0" smtClean="0"/>
              <a:t>case</a:t>
            </a:r>
            <a:endParaRPr lang="en-GB" sz="2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8610600" y="2060107"/>
            <a:ext cx="3400000" cy="30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4485861" y="2059294"/>
            <a:ext cx="3400000" cy="30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56570" y="2059294"/>
            <a:ext cx="3400000" cy="306000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</a:t>
            </a:r>
            <a:r>
              <a:rPr lang="en-GB" dirty="0">
                <a:solidFill>
                  <a:schemeClr val="accent1"/>
                </a:solidFill>
              </a:rPr>
              <a:t>elements </a:t>
            </a:r>
            <a:r>
              <a:rPr lang="en-GB" dirty="0"/>
              <a:t>and </a:t>
            </a:r>
            <a:r>
              <a:rPr lang="en-GB" dirty="0">
                <a:solidFill>
                  <a:schemeClr val="accent1"/>
                </a:solidFill>
              </a:rPr>
              <a:t>bunch spacing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positrons, </a:t>
            </a:r>
            <a:r>
              <a:rPr lang="en-GB" sz="2000" dirty="0">
                <a:solidFill>
                  <a:schemeClr val="accent1"/>
                </a:solidFill>
              </a:rPr>
              <a:t>bunch</a:t>
            </a:r>
            <a:r>
              <a:rPr lang="en-GB" sz="2000" dirty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spacing 30 ns</a:t>
            </a:r>
          </a:p>
          <a:p>
            <a:pPr marL="457200" lvl="1" indent="0">
              <a:buNone/>
            </a:pPr>
            <a:r>
              <a:rPr lang="en-GB" dirty="0" smtClean="0"/>
              <a:t>	Drift Space				</a:t>
            </a:r>
            <a:r>
              <a:rPr lang="it-IT" dirty="0" err="1" smtClean="0"/>
              <a:t>Dipole</a:t>
            </a:r>
            <a:r>
              <a:rPr lang="it-IT" dirty="0" smtClean="0"/>
              <a:t>	</a:t>
            </a:r>
            <a:r>
              <a:rPr lang="en-GB" dirty="0" smtClean="0"/>
              <a:t>			</a:t>
            </a:r>
            <a:r>
              <a:rPr lang="it-IT" dirty="0" smtClean="0"/>
              <a:t>Quadrupole</a:t>
            </a:r>
            <a:endParaRPr lang="en-GB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</a:t>
            </a:r>
            <a:r>
              <a:rPr lang="en-GB" dirty="0"/>
              <a:t>Other Parameters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31</a:t>
            </a:fld>
            <a:endParaRPr lang="it-IT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</a:t>
            </a:r>
            <a:r>
              <a:rPr lang="en-GB" dirty="0" smtClean="0">
                <a:solidFill>
                  <a:schemeClr val="accent1"/>
                </a:solidFill>
              </a:rPr>
              <a:t>bunch charge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(Drift space, bunch spacing 10 ns)</a:t>
            </a:r>
          </a:p>
          <a:p>
            <a:pPr marL="457200" lvl="1" indent="0">
              <a:buNone/>
            </a:pPr>
            <a:r>
              <a:rPr lang="en-GB" dirty="0" smtClean="0"/>
              <a:t>		</a:t>
            </a:r>
            <a:r>
              <a:rPr lang="it-IT" dirty="0" err="1" smtClean="0"/>
              <a:t>Positron</a:t>
            </a:r>
            <a:r>
              <a:rPr lang="it-IT" dirty="0" smtClean="0"/>
              <a:t> </a:t>
            </a:r>
            <a:r>
              <a:rPr lang="it-IT" dirty="0" err="1" smtClean="0"/>
              <a:t>Bunches</a:t>
            </a:r>
            <a:r>
              <a:rPr lang="it-IT" dirty="0" smtClean="0"/>
              <a:t>	</a:t>
            </a:r>
            <a:r>
              <a:rPr lang="it-IT" dirty="0"/>
              <a:t>	</a:t>
            </a:r>
            <a:r>
              <a:rPr lang="it-IT" dirty="0" smtClean="0"/>
              <a:t>		Electron </a:t>
            </a:r>
            <a:r>
              <a:rPr lang="it-IT" dirty="0" err="1" smtClean="0"/>
              <a:t>Bunches</a:t>
            </a:r>
            <a:endParaRPr lang="en-GB" dirty="0" smtClean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56570" y="5110027"/>
            <a:ext cx="11197230" cy="12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In the case of </a:t>
            </a:r>
            <a:r>
              <a:rPr lang="en-GB" sz="2400" dirty="0" smtClean="0">
                <a:solidFill>
                  <a:schemeClr val="accent1"/>
                </a:solidFill>
              </a:rPr>
              <a:t>electron bunches</a:t>
            </a:r>
            <a:r>
              <a:rPr lang="en-GB" sz="2400" dirty="0" smtClean="0"/>
              <a:t>, the </a:t>
            </a:r>
            <a:r>
              <a:rPr lang="en-GB" sz="2400" dirty="0" smtClean="0">
                <a:solidFill>
                  <a:schemeClr val="accent1"/>
                </a:solidFill>
              </a:rPr>
              <a:t>e-cloud density</a:t>
            </a:r>
            <a:r>
              <a:rPr lang="en-GB" sz="2400" dirty="0" smtClean="0"/>
              <a:t> is </a:t>
            </a:r>
            <a:r>
              <a:rPr lang="en-GB" sz="2400" dirty="0" smtClean="0">
                <a:solidFill>
                  <a:schemeClr val="accent1"/>
                </a:solidFill>
              </a:rPr>
              <a:t>smaller</a:t>
            </a:r>
          </a:p>
          <a:p>
            <a:pPr lvl="1">
              <a:buFont typeface="Courier New" charset="0"/>
              <a:buChar char="o"/>
            </a:pPr>
            <a:r>
              <a:rPr lang="en-GB" sz="2000" dirty="0" smtClean="0"/>
              <a:t>This behaviour has been observed in all the cases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err="1" smtClean="0"/>
              <a:t>Multipacting</a:t>
            </a:r>
            <a:r>
              <a:rPr lang="en-GB" sz="2400" dirty="0" smtClean="0"/>
              <a:t> occurs in a few cases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560046" y="2030149"/>
            <a:ext cx="3400000" cy="30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7140180" y="2030149"/>
            <a:ext cx="3400000" cy="3060000"/>
          </a:xfrm>
          <a:prstGeom prst="rect">
            <a:avLst/>
          </a:prstGeom>
        </p:spPr>
      </p:pic>
      <p:sp>
        <p:nvSpPr>
          <p:cNvPr id="6" name="Anello 5"/>
          <p:cNvSpPr/>
          <p:nvPr/>
        </p:nvSpPr>
        <p:spPr>
          <a:xfrm>
            <a:off x="3985274" y="2321252"/>
            <a:ext cx="180000" cy="180000"/>
          </a:xfrm>
          <a:prstGeom prst="donut">
            <a:avLst>
              <a:gd name="adj" fmla="val 130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Anello 12"/>
          <p:cNvSpPr/>
          <p:nvPr/>
        </p:nvSpPr>
        <p:spPr>
          <a:xfrm>
            <a:off x="9560278" y="4004741"/>
            <a:ext cx="180000" cy="180000"/>
          </a:xfrm>
          <a:prstGeom prst="donut">
            <a:avLst>
              <a:gd name="adj" fmla="val 130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4165275" y="1613491"/>
            <a:ext cx="1930725" cy="74110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585372" y="1609666"/>
            <a:ext cx="3022940" cy="24237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573389" y="1275037"/>
            <a:ext cx="170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Central density?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Simulation Results: </a:t>
            </a:r>
            <a:r>
              <a:rPr lang="en-GB" dirty="0"/>
              <a:t>Other Parameters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32</a:t>
            </a:fld>
            <a:endParaRPr lang="it-IT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56570" y="929002"/>
            <a:ext cx="11197230" cy="1643296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Dependence on the </a:t>
            </a:r>
            <a:r>
              <a:rPr lang="en-GB" dirty="0" smtClean="0">
                <a:solidFill>
                  <a:schemeClr val="accent1"/>
                </a:solidFill>
              </a:rPr>
              <a:t>bunch charge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sz="2000" dirty="0" smtClean="0"/>
              <a:t>(Drift space, bunch spacing 10 ns, bunch intensity 2.0e11 ppb, SEY 1.6)</a:t>
            </a:r>
          </a:p>
          <a:p>
            <a:pPr marL="457200" lvl="1" indent="0">
              <a:buNone/>
            </a:pPr>
            <a:r>
              <a:rPr lang="en-GB" dirty="0"/>
              <a:t>		</a:t>
            </a:r>
            <a:r>
              <a:rPr lang="en-GB" dirty="0" smtClean="0"/>
              <a:t>Positron Bunches				Electron Bunches</a:t>
            </a:r>
            <a:endParaRPr lang="en-GB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56570" y="5110027"/>
            <a:ext cx="11197230" cy="12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In the case of </a:t>
            </a:r>
            <a:r>
              <a:rPr lang="en-GB" sz="2400" dirty="0" smtClean="0">
                <a:solidFill>
                  <a:schemeClr val="accent1"/>
                </a:solidFill>
              </a:rPr>
              <a:t>electron bunches</a:t>
            </a:r>
            <a:r>
              <a:rPr lang="en-GB" sz="2400" dirty="0" smtClean="0"/>
              <a:t>, the electrons are mainly </a:t>
            </a:r>
            <a:r>
              <a:rPr lang="en-GB" sz="2400" dirty="0" smtClean="0">
                <a:solidFill>
                  <a:schemeClr val="accent1"/>
                </a:solidFill>
              </a:rPr>
              <a:t>located far from</a:t>
            </a:r>
            <a:r>
              <a:rPr lang="en-GB" sz="2400" dirty="0" smtClean="0"/>
              <a:t> the </a:t>
            </a:r>
            <a:r>
              <a:rPr lang="en-GB" sz="2400" dirty="0" smtClean="0">
                <a:solidFill>
                  <a:schemeClr val="accent1"/>
                </a:solidFill>
              </a:rPr>
              <a:t>beam chamber centre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/>
              <a:t>This behaviour has been observed in all the </a:t>
            </a:r>
            <a:r>
              <a:rPr lang="en-GB" sz="2400" dirty="0" smtClean="0"/>
              <a:t>cases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1"/>
          <a:stretch/>
        </p:blipFill>
        <p:spPr>
          <a:xfrm>
            <a:off x="237507" y="2056390"/>
            <a:ext cx="6257738" cy="30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1"/>
          <a:stretch/>
        </p:blipFill>
        <p:spPr>
          <a:xfrm>
            <a:off x="5923629" y="2056390"/>
            <a:ext cx="6257738" cy="3060000"/>
          </a:xfrm>
          <a:prstGeom prst="rect">
            <a:avLst/>
          </a:prstGeom>
        </p:spPr>
      </p:pic>
      <p:sp>
        <p:nvSpPr>
          <p:cNvPr id="13" name="Anello 12"/>
          <p:cNvSpPr/>
          <p:nvPr/>
        </p:nvSpPr>
        <p:spPr>
          <a:xfrm flipV="1">
            <a:off x="816934" y="1960693"/>
            <a:ext cx="894907" cy="354229"/>
          </a:xfrm>
          <a:prstGeom prst="donut">
            <a:avLst>
              <a:gd name="adj" fmla="val 130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Anello 14"/>
          <p:cNvSpPr/>
          <p:nvPr/>
        </p:nvSpPr>
        <p:spPr>
          <a:xfrm flipV="1">
            <a:off x="6512384" y="1960692"/>
            <a:ext cx="894907" cy="354229"/>
          </a:xfrm>
          <a:prstGeom prst="donut">
            <a:avLst>
              <a:gd name="adj" fmla="val 130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Introduction</a:t>
            </a:r>
          </a:p>
          <a:p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Background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Simulation Results</a:t>
            </a:r>
          </a:p>
          <a:p>
            <a:endParaRPr lang="en-GB" dirty="0"/>
          </a:p>
          <a:p>
            <a:r>
              <a:rPr lang="en-GB" b="1" dirty="0" smtClean="0"/>
              <a:t>Conclusions and Outlook</a:t>
            </a:r>
            <a:endParaRPr lang="en-GB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B4AC-299F-EA40-A49D-D37F0BA93485}" type="slidenum">
              <a:rPr lang="it-IT" smtClean="0"/>
              <a:t>33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Outlook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9694"/>
            <a:ext cx="10515600" cy="49166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The FCC-</a:t>
            </a:r>
            <a:r>
              <a:rPr lang="en-GB" dirty="0" err="1" smtClean="0"/>
              <a:t>ee</a:t>
            </a:r>
            <a:r>
              <a:rPr lang="en-GB" dirty="0" smtClean="0"/>
              <a:t>  in the </a:t>
            </a:r>
            <a:r>
              <a:rPr lang="en-GB" dirty="0" smtClean="0">
                <a:solidFill>
                  <a:schemeClr val="accent1"/>
                </a:solidFill>
              </a:rPr>
              <a:t>Z </a:t>
            </a:r>
            <a:r>
              <a:rPr lang="en-GB" dirty="0">
                <a:solidFill>
                  <a:schemeClr val="accent1"/>
                </a:solidFill>
              </a:rPr>
              <a:t>configuration </a:t>
            </a:r>
            <a:r>
              <a:rPr lang="en-GB" dirty="0"/>
              <a:t>has been investigated, because the strongest electron cloud effects are foreseen for this configuration, due to the highest number of bunches (smallest bunch spacing)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One of the main concerns is the e-cloud effect on the </a:t>
            </a:r>
            <a:r>
              <a:rPr lang="en-GB" dirty="0" smtClean="0">
                <a:solidFill>
                  <a:schemeClr val="accent1"/>
                </a:solidFill>
              </a:rPr>
              <a:t>beam stability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 first estimation of the beam stability region has been obtained by comparing the central electron density as a function of the </a:t>
            </a:r>
            <a:r>
              <a:rPr lang="en-GB" dirty="0" smtClean="0">
                <a:solidFill>
                  <a:schemeClr val="accent1"/>
                </a:solidFill>
              </a:rPr>
              <a:t>photoemission yield rate </a:t>
            </a:r>
            <a:r>
              <a:rPr lang="en-GB" dirty="0" smtClean="0"/>
              <a:t>from </a:t>
            </a:r>
            <a:r>
              <a:rPr lang="en-GB" dirty="0" err="1" smtClean="0"/>
              <a:t>PyECLOUD</a:t>
            </a:r>
            <a:r>
              <a:rPr lang="en-GB" dirty="0" smtClean="0"/>
              <a:t> simulations with the analytically estimated instability threshold density</a:t>
            </a:r>
          </a:p>
          <a:p>
            <a:pPr>
              <a:lnSpc>
                <a:spcPct val="120000"/>
              </a:lnSpc>
            </a:pPr>
            <a:r>
              <a:rPr lang="en-GB" dirty="0"/>
              <a:t>F</a:t>
            </a:r>
            <a:r>
              <a:rPr lang="en-GB" dirty="0" smtClean="0"/>
              <a:t>urther studies will be performed in order to check </a:t>
            </a:r>
            <a:r>
              <a:rPr lang="en-GB" dirty="0"/>
              <a:t>the stability limits by </a:t>
            </a:r>
            <a:r>
              <a:rPr lang="en-GB" dirty="0" smtClean="0"/>
              <a:t>means </a:t>
            </a:r>
            <a:r>
              <a:rPr lang="en-GB" dirty="0"/>
              <a:t>of </a:t>
            </a:r>
            <a:r>
              <a:rPr lang="en-GB" dirty="0">
                <a:solidFill>
                  <a:schemeClr val="accent1"/>
                </a:solidFill>
              </a:rPr>
              <a:t>self-consistent beam stability simulations </a:t>
            </a:r>
            <a:r>
              <a:rPr lang="en-GB" dirty="0"/>
              <a:t>for the different arc elements with realistic </a:t>
            </a:r>
            <a:r>
              <a:rPr lang="en-GB" dirty="0">
                <a:solidFill>
                  <a:schemeClr val="accent1"/>
                </a:solidFill>
              </a:rPr>
              <a:t>e-cloud distributions </a:t>
            </a:r>
            <a:r>
              <a:rPr lang="en-GB" dirty="0"/>
              <a:t>obtained from </a:t>
            </a:r>
            <a:r>
              <a:rPr lang="en-GB" dirty="0">
                <a:solidFill>
                  <a:schemeClr val="accent1"/>
                </a:solidFill>
              </a:rPr>
              <a:t>build-up </a:t>
            </a:r>
            <a:r>
              <a:rPr lang="en-GB" dirty="0" smtClean="0">
                <a:solidFill>
                  <a:schemeClr val="accent1"/>
                </a:solidFill>
              </a:rPr>
              <a:t>simulations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As a precursor, an </a:t>
            </a:r>
            <a:r>
              <a:rPr lang="en-GB" dirty="0" smtClean="0">
                <a:solidFill>
                  <a:schemeClr val="accent1"/>
                </a:solidFill>
              </a:rPr>
              <a:t>extensive e-cloud build-up study </a:t>
            </a:r>
            <a:r>
              <a:rPr lang="en-GB" dirty="0" smtClean="0"/>
              <a:t>has been carried out, with the aim of estimating the sensitivity to a range of beam and machine parameters</a:t>
            </a:r>
          </a:p>
          <a:p>
            <a:pPr>
              <a:lnSpc>
                <a:spcPct val="120000"/>
              </a:lnSpc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34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Outlook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9694"/>
            <a:ext cx="10515600" cy="49166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Some parameters, in the range of considered values, give a </a:t>
            </a:r>
            <a:r>
              <a:rPr lang="en-GB" dirty="0" smtClean="0">
                <a:solidFill>
                  <a:schemeClr val="accent1"/>
                </a:solidFill>
              </a:rPr>
              <a:t>negligible contribution </a:t>
            </a:r>
            <a:r>
              <a:rPr lang="en-GB" dirty="0" smtClean="0"/>
              <a:t>to the e-cloud formation</a:t>
            </a:r>
          </a:p>
          <a:p>
            <a:pPr lvl="1">
              <a:lnSpc>
                <a:spcPct val="120000"/>
              </a:lnSpc>
              <a:buFont typeface="Courier New" charset="0"/>
              <a:buChar char="o"/>
            </a:pPr>
            <a:r>
              <a:rPr lang="en-GB" dirty="0" smtClean="0"/>
              <a:t>Beta functions (</a:t>
            </a:r>
            <a:r>
              <a:rPr lang="en-GB" dirty="0" smtClean="0">
                <a:solidFill>
                  <a:schemeClr val="accent1"/>
                </a:solidFill>
              </a:rPr>
              <a:t>focusing-defocusing</a:t>
            </a:r>
            <a:r>
              <a:rPr lang="en-GB" dirty="0" smtClean="0"/>
              <a:t>) in </a:t>
            </a:r>
            <a:r>
              <a:rPr lang="en-GB" dirty="0" smtClean="0">
                <a:solidFill>
                  <a:schemeClr val="accent1"/>
                </a:solidFill>
              </a:rPr>
              <a:t>quadrupoles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1"/>
                </a:solidFill>
              </a:rPr>
              <a:t>dipoles</a:t>
            </a:r>
          </a:p>
          <a:p>
            <a:pPr lvl="1">
              <a:lnSpc>
                <a:spcPct val="120000"/>
              </a:lnSpc>
              <a:buFont typeface="Courier New" charset="0"/>
              <a:buChar char="o"/>
            </a:pPr>
            <a:r>
              <a:rPr lang="en-GB" dirty="0" smtClean="0"/>
              <a:t>Beam chamber </a:t>
            </a:r>
            <a:r>
              <a:rPr lang="en-GB" dirty="0" smtClean="0">
                <a:solidFill>
                  <a:schemeClr val="accent1"/>
                </a:solidFill>
              </a:rPr>
              <a:t>winglet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geometry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sz="2900" dirty="0" smtClean="0"/>
              <a:t>In the </a:t>
            </a:r>
            <a:r>
              <a:rPr lang="en-GB" sz="2900" dirty="0" smtClean="0">
                <a:solidFill>
                  <a:schemeClr val="accent1"/>
                </a:solidFill>
              </a:rPr>
              <a:t>quadrupole</a:t>
            </a:r>
            <a:r>
              <a:rPr lang="en-GB" sz="2900" dirty="0" smtClean="0"/>
              <a:t>, </a:t>
            </a:r>
            <a:r>
              <a:rPr lang="en-GB" sz="2900" dirty="0" smtClean="0">
                <a:solidFill>
                  <a:schemeClr val="accent1"/>
                </a:solidFill>
              </a:rPr>
              <a:t>the bunch intensity </a:t>
            </a:r>
            <a:r>
              <a:rPr lang="en-GB" sz="2900" dirty="0" smtClean="0"/>
              <a:t>has a </a:t>
            </a:r>
            <a:r>
              <a:rPr lang="en-GB" sz="2900" dirty="0" smtClean="0">
                <a:solidFill>
                  <a:schemeClr val="accent1"/>
                </a:solidFill>
              </a:rPr>
              <a:t>negligible effect </a:t>
            </a:r>
            <a:r>
              <a:rPr lang="en-GB" sz="2900" dirty="0" smtClean="0"/>
              <a:t>on the build-up</a:t>
            </a:r>
            <a:endParaRPr lang="en-GB" sz="1800" dirty="0" smtClean="0"/>
          </a:p>
          <a:p>
            <a:pPr marL="228600" lvl="1">
              <a:lnSpc>
                <a:spcPct val="12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sz="2900" dirty="0" smtClean="0"/>
              <a:t>Increasing the bunch spacing, the electron density decreases in all elements (for more cases there is no </a:t>
            </a:r>
            <a:r>
              <a:rPr lang="en-GB" sz="2900" dirty="0" err="1" smtClean="0"/>
              <a:t>multipacting</a:t>
            </a:r>
            <a:r>
              <a:rPr lang="en-GB" sz="2900" dirty="0" smtClean="0"/>
              <a:t>)</a:t>
            </a:r>
          </a:p>
          <a:p>
            <a:pPr lvl="1">
              <a:lnSpc>
                <a:spcPct val="120000"/>
              </a:lnSpc>
              <a:buFont typeface="Courier New" charset="0"/>
              <a:buChar char="o"/>
            </a:pPr>
            <a:r>
              <a:rPr lang="en-GB" sz="2600" dirty="0" smtClean="0"/>
              <a:t>In the </a:t>
            </a:r>
            <a:r>
              <a:rPr lang="en-GB" sz="2600" dirty="0" smtClean="0">
                <a:solidFill>
                  <a:schemeClr val="accent1"/>
                </a:solidFill>
              </a:rPr>
              <a:t>drift</a:t>
            </a:r>
            <a:r>
              <a:rPr lang="en-GB" sz="2600" dirty="0" smtClean="0"/>
              <a:t> space and </a:t>
            </a:r>
            <a:r>
              <a:rPr lang="en-GB" sz="2600" dirty="0" smtClean="0">
                <a:solidFill>
                  <a:schemeClr val="accent1"/>
                </a:solidFill>
              </a:rPr>
              <a:t>dipole</a:t>
            </a:r>
            <a:r>
              <a:rPr lang="en-GB" sz="2600" dirty="0" smtClean="0"/>
              <a:t>, the </a:t>
            </a:r>
            <a:r>
              <a:rPr lang="en-GB" sz="2600" dirty="0" smtClean="0">
                <a:solidFill>
                  <a:schemeClr val="accent1"/>
                </a:solidFill>
              </a:rPr>
              <a:t>dependence</a:t>
            </a:r>
            <a:r>
              <a:rPr lang="en-GB" sz="2600" dirty="0" smtClean="0"/>
              <a:t> on the </a:t>
            </a:r>
            <a:r>
              <a:rPr lang="en-GB" sz="2600" dirty="0" smtClean="0">
                <a:solidFill>
                  <a:schemeClr val="accent1"/>
                </a:solidFill>
              </a:rPr>
              <a:t>bunch spacing </a:t>
            </a:r>
            <a:r>
              <a:rPr lang="en-GB" sz="2600" dirty="0" smtClean="0"/>
              <a:t>is</a:t>
            </a:r>
            <a:r>
              <a:rPr lang="en-GB" sz="2600" dirty="0" smtClean="0">
                <a:solidFill>
                  <a:schemeClr val="accent1"/>
                </a:solidFill>
              </a:rPr>
              <a:t> stronger </a:t>
            </a:r>
          </a:p>
          <a:p>
            <a:pPr lvl="1">
              <a:lnSpc>
                <a:spcPct val="120000"/>
              </a:lnSpc>
              <a:buFont typeface="Courier New" charset="0"/>
              <a:buChar char="o"/>
            </a:pPr>
            <a:r>
              <a:rPr lang="en-GB" dirty="0" smtClean="0"/>
              <a:t>In the </a:t>
            </a:r>
            <a:r>
              <a:rPr lang="en-GB" dirty="0" smtClean="0">
                <a:solidFill>
                  <a:schemeClr val="accent1"/>
                </a:solidFill>
              </a:rPr>
              <a:t>drift</a:t>
            </a:r>
            <a:r>
              <a:rPr lang="en-GB" dirty="0" smtClean="0"/>
              <a:t> space and the </a:t>
            </a:r>
            <a:r>
              <a:rPr lang="en-GB" dirty="0" smtClean="0">
                <a:solidFill>
                  <a:schemeClr val="accent1"/>
                </a:solidFill>
              </a:rPr>
              <a:t>dipole</a:t>
            </a:r>
            <a:r>
              <a:rPr lang="en-GB" dirty="0" smtClean="0"/>
              <a:t>, the </a:t>
            </a:r>
            <a:r>
              <a:rPr lang="en-GB" dirty="0" smtClean="0">
                <a:solidFill>
                  <a:schemeClr val="accent1"/>
                </a:solidFill>
              </a:rPr>
              <a:t>SEY threshold </a:t>
            </a:r>
            <a:r>
              <a:rPr lang="en-GB" dirty="0" smtClean="0"/>
              <a:t>for </a:t>
            </a:r>
            <a:r>
              <a:rPr lang="en-GB" dirty="0" err="1" smtClean="0"/>
              <a:t>multipacting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increases</a:t>
            </a:r>
            <a:r>
              <a:rPr lang="en-GB" dirty="0" smtClean="0"/>
              <a:t> with the </a:t>
            </a:r>
            <a:r>
              <a:rPr lang="en-GB" dirty="0" smtClean="0">
                <a:solidFill>
                  <a:schemeClr val="accent1"/>
                </a:solidFill>
              </a:rPr>
              <a:t>bunch spacing more than quadrupole </a:t>
            </a:r>
            <a:r>
              <a:rPr lang="en-GB" dirty="0" smtClean="0"/>
              <a:t>case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In some cases </a:t>
            </a:r>
            <a:r>
              <a:rPr lang="en-GB" dirty="0" err="1" smtClean="0"/>
              <a:t>multipacting</a:t>
            </a:r>
            <a:r>
              <a:rPr lang="en-GB" dirty="0" smtClean="0"/>
              <a:t> can occur even with </a:t>
            </a:r>
            <a:r>
              <a:rPr lang="en-GB" dirty="0" smtClean="0">
                <a:solidFill>
                  <a:schemeClr val="accent1"/>
                </a:solidFill>
              </a:rPr>
              <a:t>electron bunches</a:t>
            </a:r>
            <a:endParaRPr lang="en-GB" dirty="0"/>
          </a:p>
          <a:p>
            <a:pPr lvl="1">
              <a:lnSpc>
                <a:spcPct val="120000"/>
              </a:lnSpc>
              <a:buFont typeface="Courier New" charset="0"/>
              <a:buChar char="o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smtClean="0">
                <a:solidFill>
                  <a:schemeClr val="accent1"/>
                </a:solidFill>
              </a:rPr>
              <a:t>e-cloud density </a:t>
            </a:r>
            <a:r>
              <a:rPr lang="en-GB" dirty="0" smtClean="0"/>
              <a:t>is</a:t>
            </a:r>
            <a:r>
              <a:rPr lang="en-GB" dirty="0" smtClean="0">
                <a:solidFill>
                  <a:schemeClr val="accent1"/>
                </a:solidFill>
              </a:rPr>
              <a:t> smaller compared </a:t>
            </a:r>
            <a:r>
              <a:rPr lang="en-GB" dirty="0" smtClean="0"/>
              <a:t>with the </a:t>
            </a:r>
            <a:r>
              <a:rPr lang="en-GB" dirty="0" smtClean="0">
                <a:solidFill>
                  <a:schemeClr val="accent1"/>
                </a:solidFill>
              </a:rPr>
              <a:t>positron </a:t>
            </a:r>
            <a:r>
              <a:rPr lang="en-GB" dirty="0" smtClean="0"/>
              <a:t>bunches</a:t>
            </a:r>
          </a:p>
          <a:p>
            <a:pPr lvl="1">
              <a:lnSpc>
                <a:spcPct val="120000"/>
              </a:lnSpc>
              <a:buFont typeface="Courier New" charset="0"/>
              <a:buChar char="o"/>
            </a:pPr>
            <a:r>
              <a:rPr lang="en-GB" dirty="0"/>
              <a:t>T</a:t>
            </a:r>
            <a:r>
              <a:rPr lang="en-GB" dirty="0" smtClean="0"/>
              <a:t>he electrons are mainly </a:t>
            </a:r>
            <a:r>
              <a:rPr lang="en-GB" dirty="0" smtClean="0">
                <a:solidFill>
                  <a:schemeClr val="accent1"/>
                </a:solidFill>
              </a:rPr>
              <a:t>located far </a:t>
            </a:r>
            <a:r>
              <a:rPr lang="en-GB" dirty="0" smtClean="0"/>
              <a:t>from the </a:t>
            </a:r>
            <a:r>
              <a:rPr lang="en-GB" dirty="0" smtClean="0">
                <a:solidFill>
                  <a:schemeClr val="accent1"/>
                </a:solidFill>
              </a:rPr>
              <a:t>beam chamber centre</a:t>
            </a:r>
          </a:p>
          <a:p>
            <a:pPr>
              <a:lnSpc>
                <a:spcPct val="120000"/>
              </a:lnSpc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35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Thank you for your attention</a:t>
            </a:r>
            <a:endParaRPr lang="en-GB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B4AC-299F-EA40-A49D-D37F0BA93485}" type="slidenum">
              <a:rPr lang="it-IT" smtClean="0"/>
              <a:t>36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37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38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Spare Slides</a:t>
            </a:r>
            <a:endParaRPr lang="en-GB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39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Introduction: FCC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1790" y="1527913"/>
            <a:ext cx="653796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The research project is in the framework of long term coherent stability for the </a:t>
            </a:r>
            <a:r>
              <a:rPr lang="en-GB" dirty="0" smtClean="0">
                <a:solidFill>
                  <a:schemeClr val="accent1"/>
                </a:solidFill>
              </a:rPr>
              <a:t>Future Circular Collider</a:t>
            </a:r>
            <a:r>
              <a:rPr lang="en-GB" dirty="0" smtClean="0"/>
              <a:t> (FCC)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FCC study </a:t>
            </a:r>
            <a:r>
              <a:rPr lang="en-GB" dirty="0"/>
              <a:t>is developing designs for a new research infrastructure to host the </a:t>
            </a:r>
            <a:r>
              <a:rPr lang="en-GB" dirty="0">
                <a:solidFill>
                  <a:schemeClr val="accent1"/>
                </a:solidFill>
              </a:rPr>
              <a:t>next generation</a:t>
            </a:r>
            <a:r>
              <a:rPr lang="en-GB" dirty="0"/>
              <a:t> of higher performance particle </a:t>
            </a:r>
            <a:r>
              <a:rPr lang="en-GB" dirty="0">
                <a:solidFill>
                  <a:schemeClr val="accent1"/>
                </a:solidFill>
              </a:rPr>
              <a:t>colliders</a:t>
            </a:r>
            <a:r>
              <a:rPr lang="en-GB" dirty="0"/>
              <a:t> to extend the research currently being conducted at </a:t>
            </a:r>
            <a:r>
              <a:rPr lang="en-GB" dirty="0" smtClean="0"/>
              <a:t>CERN</a:t>
            </a:r>
          </a:p>
          <a:p>
            <a:pPr>
              <a:lnSpc>
                <a:spcPct val="110000"/>
              </a:lnSpc>
            </a:pPr>
            <a:r>
              <a:rPr lang="en-GB" dirty="0"/>
              <a:t>The goal of the FCC is to push the energy and intensity frontiers of particle colliders, with the aim of reaching </a:t>
            </a:r>
            <a:r>
              <a:rPr lang="en-GB" dirty="0">
                <a:solidFill>
                  <a:schemeClr val="accent1"/>
                </a:solidFill>
              </a:rPr>
              <a:t>collision energies </a:t>
            </a:r>
            <a:r>
              <a:rPr lang="en-GB" dirty="0"/>
              <a:t>of </a:t>
            </a:r>
            <a:r>
              <a:rPr lang="en-GB" dirty="0">
                <a:solidFill>
                  <a:schemeClr val="accent1"/>
                </a:solidFill>
              </a:rPr>
              <a:t>100 </a:t>
            </a:r>
            <a:r>
              <a:rPr lang="en-GB" dirty="0" err="1">
                <a:solidFill>
                  <a:schemeClr val="accent1"/>
                </a:solidFill>
              </a:rPr>
              <a:t>TeV</a:t>
            </a:r>
            <a:r>
              <a:rPr lang="en-GB" dirty="0"/>
              <a:t>, in the search for </a:t>
            </a:r>
            <a:r>
              <a:rPr lang="en-GB" dirty="0">
                <a:solidFill>
                  <a:schemeClr val="accent1"/>
                </a:solidFill>
              </a:rPr>
              <a:t>new physics</a:t>
            </a:r>
            <a:endParaRPr lang="en-GB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50" y="1297349"/>
            <a:ext cx="4805425" cy="504000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4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358900"/>
            <a:ext cx="9807986" cy="490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800" dirty="0" smtClean="0">
                <a:solidFill>
                  <a:schemeClr val="accent1"/>
                </a:solidFill>
              </a:rPr>
              <a:t>Parameter Overview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Secondary </a:t>
            </a:r>
            <a:r>
              <a:rPr lang="en-GB" dirty="0"/>
              <a:t>emission model: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40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653530" y="3320425"/>
                <a:ext cx="4801314" cy="865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</a:rPr>
                              <m:t>𝑡𝑟𝑢𝑒</m:t>
                            </m:r>
                          </m:sub>
                        </m:sSub>
                      </m:num>
                      <m:den>
                        <m:r>
                          <a:rPr lang="it-IT" sz="2400" b="0" i="1" smtClean="0">
                            <a:latin typeface="Cambria Math" charset="0"/>
                          </a:rPr>
                          <m:t>𝑑𝐸</m:t>
                        </m:r>
                      </m:den>
                    </m:f>
                    <m:r>
                      <a:rPr lang="it-IT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</a:rPr>
                              <m:t>𝑡𝑟𝑢𝑒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400" b="0" i="1" smtClean="0">
                                <a:latin typeface="Cambria Math" charset="0"/>
                              </a:rPr>
                              <m:t>2</m:t>
                            </m:r>
                            <m:r>
                              <a:rPr lang="it-IT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mr-IN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 charset="0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ctrlPr>
                                          <a:rPr lang="mr-IN" sz="24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2400" i="1">
                                            <a:latin typeface="Cambria Math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  <m:r>
                                      <a:rPr lang="it-IT" sz="2400" i="1"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it-IT" sz="2400" i="1">
                                            <a:latin typeface="Cambria Math" charset="0"/>
                                          </a:rPr>
                                          <m:t>𝑡𝑟𝑢𝑒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it-IT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2400" b="0" i="1" smtClean="0">
                                <a:latin typeface="Cambria Math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it-IT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charset="0"/>
                                      </a:rPr>
                                      <m:t>𝑡𝑟𝑢𝑒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1600" dirty="0" smtClean="0"/>
                  <a:t>	</a:t>
                </a:r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30" y="3320425"/>
                <a:ext cx="4801314" cy="865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5948855" y="7157991"/>
            <a:ext cx="540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[] B. 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Henrist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et al., “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Secondary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Electron </a:t>
            </a:r>
            <a:r>
              <a:rPr lang="it-IT" sz="1400" i="1" dirty="0" err="1">
                <a:solidFill>
                  <a:schemeClr val="accent1">
                    <a:lumMod val="10000"/>
                  </a:schemeClr>
                </a:solidFill>
              </a:rPr>
              <a:t>E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mission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Data for the </a:t>
            </a:r>
            <a:r>
              <a:rPr lang="it-IT" sz="1400" i="1" dirty="0" err="1">
                <a:solidFill>
                  <a:schemeClr val="accent1">
                    <a:lumMod val="10000"/>
                  </a:schemeClr>
                </a:solidFill>
              </a:rPr>
              <a:t>S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imulation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of Electron </a:t>
            </a:r>
            <a:r>
              <a:rPr lang="it-IT" sz="1400" i="1" dirty="0" err="1">
                <a:solidFill>
                  <a:schemeClr val="accent1">
                    <a:lumMod val="10000"/>
                  </a:schemeClr>
                </a:solidFill>
              </a:rPr>
              <a:t>C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loud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”, 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cds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2002.</a:t>
            </a:r>
            <a:endParaRPr lang="it-IT" sz="1400" i="1" dirty="0">
              <a:solidFill>
                <a:schemeClr val="accent1">
                  <a:lumMod val="10000"/>
                </a:schemeClr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6580453" y="2190000"/>
            <a:ext cx="4141748" cy="3240000"/>
            <a:chOff x="7948652" y="544600"/>
            <a:chExt cx="4141748" cy="3240000"/>
          </a:xfrm>
        </p:grpSpPr>
        <p:grpSp>
          <p:nvGrpSpPr>
            <p:cNvPr id="13" name="Gruppo 12"/>
            <p:cNvGrpSpPr/>
            <p:nvPr/>
          </p:nvGrpSpPr>
          <p:grpSpPr>
            <a:xfrm>
              <a:off x="7948652" y="544600"/>
              <a:ext cx="4141748" cy="3240000"/>
              <a:chOff x="7570346" y="3110205"/>
              <a:chExt cx="4141748" cy="3240000"/>
            </a:xfrm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0346" y="3110205"/>
                <a:ext cx="4141748" cy="324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/>
                  <p:cNvSpPr txBox="1"/>
                  <p:nvPr/>
                </p:nvSpPr>
                <p:spPr>
                  <a:xfrm>
                    <a:off x="9641220" y="3289738"/>
                    <a:ext cx="1941301" cy="10464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LHC beam chambers:</a:t>
                    </a:r>
                  </a:p>
                  <a:p>
                    <a:pPr marL="754380" lvl="1" indent="-342900">
                      <a:spcBef>
                        <a:spcPts val="0"/>
                      </a:spcBef>
                      <a:buClrTx/>
                      <a:buSzTx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𝑡𝑟𝑢𝑒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rgbClr val="FF0000"/>
                        </a:solidFill>
                      </a:rPr>
                      <a:t> = 1.0828</a:t>
                    </a:r>
                  </a:p>
                  <a:p>
                    <a:pPr marL="754380" lvl="1" indent="-342900">
                      <a:spcBef>
                        <a:spcPts val="0"/>
                      </a:spcBef>
                      <a:buClrTx/>
                      <a:buSzTx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1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𝑡𝑟𝑢𝑒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rgbClr val="FF0000"/>
                        </a:solidFill>
                      </a:rPr>
                      <a:t> = 1.6636</a:t>
                    </a:r>
                  </a:p>
                  <a:p>
                    <a:endParaRPr lang="it-IT" dirty="0"/>
                  </a:p>
                </p:txBody>
              </p:sp>
            </mc:Choice>
            <mc:Fallback xmlns="">
              <p:sp>
                <p:nvSpPr>
                  <p:cNvPr id="7" name="CasellaDiTes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41220" y="3289738"/>
                    <a:ext cx="1941301" cy="104644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567" t="-1744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CasellaDiTesto 3"/>
            <p:cNvSpPr txBox="1"/>
            <p:nvPr/>
          </p:nvSpPr>
          <p:spPr>
            <a:xfrm>
              <a:off x="11430000" y="3493009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[</a:t>
              </a:r>
              <a:r>
                <a:rPr lang="it-IT" sz="1200" dirty="0" err="1" smtClean="0"/>
                <a:t>eV</a:t>
              </a:r>
              <a:r>
                <a:rPr lang="it-IT" sz="1200" dirty="0" smtClean="0"/>
                <a:t>]</a:t>
              </a:r>
              <a:endParaRPr lang="it-IT" sz="1200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37507" y="5861396"/>
            <a:ext cx="7633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[] B. 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Henrist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et al., “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Secondary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Electron </a:t>
            </a:r>
            <a:r>
              <a:rPr lang="it-IT" sz="1400" i="1" dirty="0" err="1">
                <a:solidFill>
                  <a:schemeClr val="accent1">
                    <a:lumMod val="10000"/>
                  </a:schemeClr>
                </a:solidFill>
              </a:rPr>
              <a:t>E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mission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Data for the </a:t>
            </a:r>
            <a:r>
              <a:rPr lang="it-IT" sz="1400" i="1" dirty="0" err="1">
                <a:solidFill>
                  <a:schemeClr val="accent1">
                    <a:lumMod val="10000"/>
                  </a:schemeClr>
                </a:solidFill>
              </a:rPr>
              <a:t>S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imulation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of Electron </a:t>
            </a:r>
            <a:r>
              <a:rPr lang="it-IT" sz="1400" i="1" dirty="0" err="1">
                <a:solidFill>
                  <a:schemeClr val="accent1">
                    <a:lumMod val="10000"/>
                  </a:schemeClr>
                </a:solidFill>
              </a:rPr>
              <a:t>C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loud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”, </a:t>
            </a:r>
            <a:r>
              <a:rPr lang="it-IT" sz="1400" i="1" dirty="0" err="1" smtClean="0">
                <a:solidFill>
                  <a:schemeClr val="accent1">
                    <a:lumMod val="10000"/>
                  </a:schemeClr>
                </a:solidFill>
              </a:rPr>
              <a:t>cds</a:t>
            </a:r>
            <a:r>
              <a:rPr lang="it-IT" sz="1400" i="1" dirty="0" smtClean="0">
                <a:solidFill>
                  <a:schemeClr val="accent1">
                    <a:lumMod val="10000"/>
                  </a:schemeClr>
                </a:solidFill>
              </a:rPr>
              <a:t> 2002.</a:t>
            </a:r>
            <a:endParaRPr lang="it-IT" sz="1400" i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Goals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7507" y="1249126"/>
            <a:ext cx="11662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400" b="1" dirty="0" smtClean="0">
                <a:solidFill>
                  <a:schemeClr val="accent1"/>
                </a:solidFill>
              </a:rPr>
              <a:t>The </a:t>
            </a:r>
            <a:r>
              <a:rPr lang="en-GB" sz="2400" b="1" dirty="0">
                <a:solidFill>
                  <a:schemeClr val="accent1"/>
                </a:solidFill>
              </a:rPr>
              <a:t>goal is to go below the SEY threshold for instabilities driven by </a:t>
            </a:r>
            <a:r>
              <a:rPr lang="en-GB" sz="2400" b="1" dirty="0" smtClean="0">
                <a:solidFill>
                  <a:schemeClr val="accent1"/>
                </a:solidFill>
              </a:rPr>
              <a:t>e-cloud</a:t>
            </a:r>
          </a:p>
          <a:p>
            <a:pPr marL="0" lvl="1" algn="ctr"/>
            <a:endParaRPr lang="en-GB" sz="500" b="1" dirty="0">
              <a:solidFill>
                <a:schemeClr val="accent1"/>
              </a:solidFill>
            </a:endParaRPr>
          </a:p>
          <a:p>
            <a:r>
              <a:rPr lang="en-GB" dirty="0" smtClean="0"/>
              <a:t>Comparison between the analytical</a:t>
            </a:r>
            <a:r>
              <a:rPr lang="en-GB" dirty="0" smtClean="0">
                <a:solidFill>
                  <a:schemeClr val="accent1"/>
                </a:solidFill>
              </a:rPr>
              <a:t> central electron density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1"/>
                </a:solidFill>
              </a:rPr>
              <a:t>threshold </a:t>
            </a:r>
            <a:r>
              <a:rPr lang="en-GB" dirty="0" smtClean="0"/>
              <a:t>for </a:t>
            </a:r>
            <a:r>
              <a:rPr lang="en-GB" dirty="0" smtClean="0">
                <a:solidFill>
                  <a:schemeClr val="accent1"/>
                </a:solidFill>
              </a:rPr>
              <a:t>single bunch instability </a:t>
            </a:r>
            <a:r>
              <a:rPr lang="en-GB" dirty="0" smtClean="0"/>
              <a:t>and the simulation results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2" y="2363846"/>
            <a:ext cx="7473417" cy="72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0" y="3428867"/>
            <a:ext cx="10279239" cy="306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91403" y="3209605"/>
            <a:ext cx="426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Single-bunch stability simulations in dipoles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14083" y="2020640"/>
            <a:ext cx="19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Analytical equation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74814" y="2436110"/>
            <a:ext cx="431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[] K. </a:t>
            </a:r>
            <a:r>
              <a:rPr lang="en-GB" sz="1400" i="1" dirty="0" err="1" smtClean="0"/>
              <a:t>Ohmi</a:t>
            </a:r>
            <a:r>
              <a:rPr lang="en-GB" sz="1400" i="1" dirty="0" smtClean="0"/>
              <a:t> et al., “Study of Electron Cloud Instabilities in FCC-</a:t>
            </a:r>
            <a:r>
              <a:rPr lang="en-GB" sz="1400" i="1" dirty="0" err="1" smtClean="0"/>
              <a:t>hh</a:t>
            </a:r>
            <a:r>
              <a:rPr lang="en-GB" sz="1400" i="1" dirty="0" smtClean="0"/>
              <a:t>”, Proc. </a:t>
            </a:r>
            <a:r>
              <a:rPr lang="en-GB" sz="1400" i="1" dirty="0"/>
              <a:t>o</a:t>
            </a:r>
            <a:r>
              <a:rPr lang="en-GB" sz="1400" i="1" dirty="0" smtClean="0"/>
              <a:t>f IPAC2015</a:t>
            </a:r>
            <a:endParaRPr lang="en-GB" sz="1400" i="1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B4AC-299F-EA40-A49D-D37F0BA93485}" type="slidenum">
              <a:rPr lang="it-IT" smtClean="0"/>
              <a:t>41</a:t>
            </a:fld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215981" y="5768097"/>
            <a:ext cx="1019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Courtesy</a:t>
            </a:r>
            <a:r>
              <a:rPr lang="it-IT" sz="1400" dirty="0" smtClean="0"/>
              <a:t> of</a:t>
            </a:r>
          </a:p>
          <a:p>
            <a:r>
              <a:rPr lang="it-IT" sz="1400" dirty="0"/>
              <a:t>L</a:t>
            </a:r>
            <a:r>
              <a:rPr lang="it-IT" sz="1400" dirty="0" smtClean="0"/>
              <a:t>. </a:t>
            </a:r>
            <a:r>
              <a:rPr lang="it-IT" sz="1400" dirty="0" err="1" smtClean="0"/>
              <a:t>Mether</a:t>
            </a:r>
            <a:endParaRPr lang="it-IT" sz="1400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5651"/>
                <a:ext cx="8226854" cy="145209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it-IT" sz="2400" dirty="0"/>
                  <a:t>The SEY </a:t>
                </a:r>
                <a:r>
                  <a:rPr lang="en-GB" sz="2400" dirty="0"/>
                  <a:t>can be decomposed in </a:t>
                </a:r>
                <a:r>
                  <a:rPr lang="en-GB" sz="2400" dirty="0">
                    <a:solidFill>
                      <a:srgbClr val="FF0000"/>
                    </a:solidFill>
                  </a:rPr>
                  <a:t>two main components</a:t>
                </a:r>
                <a:r>
                  <a:rPr lang="en-GB" sz="2400" dirty="0"/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GB" sz="24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𝑒𝑙𝑎𝑠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it-IT" sz="2400" i="1">
                        <a:latin typeface="Cambria Math" charset="0"/>
                      </a:rPr>
                      <m:t>(</m:t>
                    </m:r>
                    <m:r>
                      <a:rPr lang="it-IT" sz="2400" i="1">
                        <a:latin typeface="Cambria Math" charset="0"/>
                      </a:rPr>
                      <m:t>𝐸</m:t>
                    </m:r>
                    <m:r>
                      <a:rPr lang="it-IT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dirty="0" smtClean="0"/>
                  <a:t>(2)</a:t>
                </a: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5651"/>
                <a:ext cx="8226854" cy="1452097"/>
              </a:xfrm>
              <a:blipFill rotWithShape="0">
                <a:blip r:embed="rId2"/>
                <a:stretch>
                  <a:fillRect l="-1111" t="-33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/>
          <p:cNvCxnSpPr/>
          <p:nvPr/>
        </p:nvCxnSpPr>
        <p:spPr>
          <a:xfrm flipH="1">
            <a:off x="4434426" y="2839026"/>
            <a:ext cx="899574" cy="580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6921500" y="2839026"/>
            <a:ext cx="368580" cy="580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/>
          <p:cNvSpPr txBox="1">
            <a:spLocks/>
          </p:cNvSpPr>
          <p:nvPr/>
        </p:nvSpPr>
        <p:spPr>
          <a:xfrm>
            <a:off x="1981200" y="3125651"/>
            <a:ext cx="4004442" cy="18367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sz="2000" dirty="0"/>
              <a:t>Electrons interact </a:t>
            </a:r>
            <a:r>
              <a:rPr lang="en-US" sz="2000" dirty="0">
                <a:solidFill>
                  <a:srgbClr val="FF0000"/>
                </a:solidFill>
              </a:rPr>
              <a:t>elastically</a:t>
            </a:r>
            <a:r>
              <a:rPr lang="en-US" sz="2000" dirty="0"/>
              <a:t> by the chamber’s wall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sz="2000" dirty="0"/>
              <a:t>(same energy, no deposition of energy in the surface)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237507" y="5320143"/>
            <a:ext cx="11649693" cy="8445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Tx/>
              <a:buSzTx/>
              <a:buNone/>
            </a:pP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[] R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</a:rPr>
              <a:t>Cimino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, I. R. Collins, M. A. Furman, M.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</a:rPr>
              <a:t>Pivi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, F. Ruggiero, G.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</a:rPr>
              <a:t>Rumolo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, and F. Zimmermann, “Can Low-Energy Electrons Affect High-Energy Physics Accelerators?,” Phys. Rev. Lett., vol. 93, p. 014801, Jun 2004. 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872538" y="3125652"/>
            <a:ext cx="4335517" cy="18367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sz="2000" dirty="0">
                <a:solidFill>
                  <a:srgbClr val="FF0000"/>
                </a:solidFill>
              </a:rPr>
              <a:t>true</a:t>
            </a:r>
            <a:r>
              <a:rPr lang="en-US" sz="2000" dirty="0"/>
              <a:t> secondary electrons created by inelastic scattering (photoemission)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sz="2000" dirty="0"/>
              <a:t>with a fraction of the impacting energy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Background: Case Study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5966642" y="1673899"/>
            <a:ext cx="4800000" cy="3600000"/>
            <a:chOff x="4306207" y="1278402"/>
            <a:chExt cx="4800000" cy="36000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207" y="1278402"/>
              <a:ext cx="4800000" cy="3600000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6721117" y="3976196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8D00"/>
                  </a:solidFill>
                </a:rPr>
                <a:t>(3)</a:t>
              </a:r>
              <a:endParaRPr lang="it-IT" dirty="0">
                <a:solidFill>
                  <a:srgbClr val="008D00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905499" y="3338286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640956" y="1510915"/>
                <a:ext cx="8226854" cy="483687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D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𝑒𝑙𝑎𝑠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8D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it-IT" sz="2400" i="1">
                        <a:latin typeface="Cambria Math" charset="0"/>
                      </a:rPr>
                      <m:t>(</m:t>
                    </m:r>
                    <m:r>
                      <a:rPr lang="it-IT" sz="2400" i="1">
                        <a:latin typeface="Cambria Math" charset="0"/>
                      </a:rPr>
                      <m:t>𝐸</m:t>
                    </m:r>
                    <m:r>
                      <a:rPr lang="it-IT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dirty="0" smtClean="0"/>
                  <a:t>(2)</a:t>
                </a: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it-IT" sz="2400" i="1" dirty="0">
                  <a:solidFill>
                    <a:srgbClr val="008D00"/>
                  </a:solidFill>
                  <a:latin typeface="Cambria Math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8D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𝑒𝑙𝑎𝑠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8D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solidFill>
                          <a:srgbClr val="008D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D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8D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8D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8D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8D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rad>
                                <m:r>
                                  <a:rPr lang="en-US" sz="2400" i="1">
                                    <a:solidFill>
                                      <a:srgbClr val="008D00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8D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8D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8D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rad>
                                <m:r>
                                  <a:rPr lang="en-US" sz="2400" i="1">
                                    <a:solidFill>
                                      <a:srgbClr val="008D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8D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8D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8D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8D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8D00"/>
                    </a:solidFill>
                  </a:rPr>
                  <a:t>	</a:t>
                </a:r>
                <a:r>
                  <a:rPr lang="en-GB" sz="2400" dirty="0" smtClean="0">
                    <a:solidFill>
                      <a:srgbClr val="008D00"/>
                    </a:solidFill>
                  </a:rPr>
                  <a:t>(3)</a:t>
                </a:r>
                <a:endParaRPr lang="en-GB" sz="2400" dirty="0">
                  <a:solidFill>
                    <a:srgbClr val="008D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i="1" dirty="0">
                    <a:solidFill>
                      <a:srgbClr val="008D00"/>
                    </a:solidFill>
                  </a:rPr>
                  <a:t>E</a:t>
                </a:r>
                <a:r>
                  <a:rPr lang="en-US" sz="2000" i="1" baseline="-25000" dirty="0">
                    <a:solidFill>
                      <a:srgbClr val="008D00"/>
                    </a:solidFill>
                  </a:rPr>
                  <a:t>0</a:t>
                </a:r>
                <a:r>
                  <a:rPr lang="en-US" sz="2000" dirty="0"/>
                  <a:t> and </a:t>
                </a:r>
                <a:r>
                  <a:rPr lang="en-US" sz="2000" i="1" dirty="0">
                    <a:solidFill>
                      <a:srgbClr val="008D00"/>
                    </a:solidFill>
                  </a:rPr>
                  <a:t>R</a:t>
                </a:r>
                <a:r>
                  <a:rPr lang="en-US" sz="2000" i="1" baseline="-25000" dirty="0">
                    <a:solidFill>
                      <a:srgbClr val="008D00"/>
                    </a:solidFill>
                  </a:rPr>
                  <a:t>0</a:t>
                </a:r>
                <a:r>
                  <a:rPr lang="en-US" sz="2000" dirty="0"/>
                  <a:t>: shape parameters.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For the LHC beam chambers:</a:t>
                </a:r>
              </a:p>
              <a:p>
                <a:pPr marL="754380" lvl="1" indent="-342900">
                  <a:spcBef>
                    <a:spcPts val="0"/>
                  </a:spcBef>
                </a:pPr>
                <a:r>
                  <a:rPr lang="en-US" sz="1800" i="1" dirty="0"/>
                  <a:t>E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 = 150 eV</a:t>
                </a:r>
              </a:p>
              <a:p>
                <a:pPr marL="754380" lvl="1" indent="-342900">
                  <a:spcBef>
                    <a:spcPts val="0"/>
                  </a:spcBef>
                </a:pPr>
                <a:r>
                  <a:rPr lang="en-US" sz="1800" i="1" dirty="0"/>
                  <a:t>R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 = 0.7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0956" y="1510915"/>
                <a:ext cx="8226854" cy="4836874"/>
              </a:xfrm>
              <a:blipFill rotWithShape="0">
                <a:blip r:embed="rId3"/>
                <a:stretch>
                  <a:fillRect l="-741" t="-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2 14"/>
          <p:cNvCxnSpPr/>
          <p:nvPr/>
        </p:nvCxnSpPr>
        <p:spPr>
          <a:xfrm flipH="1">
            <a:off x="3576080" y="1963668"/>
            <a:ext cx="0" cy="388491"/>
          </a:xfrm>
          <a:prstGeom prst="straightConnector1">
            <a:avLst/>
          </a:prstGeom>
          <a:ln>
            <a:solidFill>
              <a:srgbClr val="008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6046727" y="1653219"/>
            <a:ext cx="4971982" cy="3660411"/>
            <a:chOff x="4256027" y="1145218"/>
            <a:chExt cx="4971982" cy="3660411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027" y="1145218"/>
              <a:ext cx="4800000" cy="3600000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5808091" y="3238510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(2)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6635179" y="3848827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8D00"/>
                  </a:solidFill>
                </a:rPr>
                <a:t>(3)</a:t>
              </a:r>
              <a:endParaRPr lang="it-IT" dirty="0">
                <a:solidFill>
                  <a:srgbClr val="008D00"/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146696" y="3916855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(4)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7588974" y="1698171"/>
              <a:ext cx="22534" cy="267577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7583089" y="1713579"/>
              <a:ext cx="1023736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tangolo 18"/>
                <p:cNvSpPr/>
                <p:nvPr/>
              </p:nvSpPr>
              <p:spPr>
                <a:xfrm>
                  <a:off x="7371662" y="4343964"/>
                  <a:ext cx="9620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oMath>
                    </m:oMathPara>
                  </a14:m>
                  <a:endParaRPr lang="it-IT" sz="2000" b="1" dirty="0"/>
                </a:p>
              </p:txBody>
            </p:sp>
          </mc:Choice>
          <mc:Fallback xmlns="">
            <p:sp>
              <p:nvSpPr>
                <p:cNvPr id="19" name="Rettango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1662" y="4343964"/>
                  <a:ext cx="962058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ttangolo 19"/>
            <p:cNvSpPr/>
            <p:nvPr/>
          </p:nvSpPr>
          <p:spPr>
            <a:xfrm>
              <a:off x="8479086" y="1469707"/>
              <a:ext cx="74892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𝛿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𝑚𝑎x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608205" y="1490038"/>
                <a:ext cx="4411370" cy="5163581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D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𝑒𝑙𝑎𝑠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8D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D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it-IT" sz="24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it-IT" sz="2400" i="1">
                        <a:solidFill>
                          <a:srgbClr val="FF0000"/>
                        </a:solidFill>
                        <a:latin typeface="Cambria Math" charset="0"/>
                      </a:rPr>
                      <m:t>𝐸</m:t>
                    </m:r>
                    <m:r>
                      <a:rPr lang="it-IT" sz="24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	(2)</a:t>
                </a: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i="1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	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 (4) </a:t>
                </a:r>
                <a:endParaRPr lang="en-US" sz="2400" dirty="0"/>
              </a:p>
              <a:p>
                <a:pPr marL="342900" indent="-342900">
                  <a:spcBef>
                    <a:spcPts val="0"/>
                  </a:spcBef>
                </a:pPr>
                <a:r>
                  <a:rPr lang="en-US" sz="20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000" dirty="0"/>
                  <a:t>: shape parameter;</a:t>
                </a:r>
              </a:p>
              <a:p>
                <a:pPr marL="342900" indent="-342900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GB" sz="2000" dirty="0"/>
                  <a:t>: maximum of the SEY curve dependent on the surface material, roughness and history</a:t>
                </a:r>
              </a:p>
              <a:p>
                <a:pPr marL="342900" indent="-342900">
                  <a:spcBef>
                    <a:spcPts val="0"/>
                  </a:spcBef>
                </a:pPr>
                <a:r>
                  <a:rPr lang="en-US" sz="2000" i="1" dirty="0">
                    <a:solidFill>
                      <a:srgbClr val="FF0000"/>
                    </a:solidFill>
                  </a:rPr>
                  <a:t>E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max</a:t>
                </a:r>
                <a:r>
                  <a:rPr lang="en-US" sz="2000" dirty="0"/>
                  <a:t>: electron energy, where the </a:t>
                </a:r>
                <a:r>
                  <a:rPr lang="en-GB" sz="2000" dirty="0"/>
                  <a:t>SEY reach the maximum </a:t>
                </a:r>
                <a:r>
                  <a:rPr lang="en-GB" sz="2000" i="1" dirty="0">
                    <a:solidFill>
                      <a:srgbClr val="FF0000"/>
                    </a:solidFill>
                  </a:rPr>
                  <a:t>𝛿</a:t>
                </a:r>
                <a:r>
                  <a:rPr lang="en-GB" sz="2000" i="1" baseline="-25000" dirty="0">
                    <a:solidFill>
                      <a:srgbClr val="FF0000"/>
                    </a:solidFill>
                  </a:rPr>
                  <a:t>𝑚𝑎x</a:t>
                </a:r>
                <a:r>
                  <a:rPr lang="en-GB" sz="2000" i="1" dirty="0"/>
                  <a:t>:</a:t>
                </a:r>
                <a:endParaRPr lang="en-GB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sz="2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 ≅</m:t>
                      </m:r>
                      <m:sSub>
                        <m:sSubPr>
                          <m:ctrlPr>
                            <a:rPr lang="en-GB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For the LHC beam chambers:</a:t>
                </a:r>
              </a:p>
              <a:p>
                <a:pPr marL="754380" lvl="1" indent="-342900">
                  <a:spcBef>
                    <a:spcPts val="0"/>
                  </a:spcBef>
                </a:pPr>
                <a:r>
                  <a:rPr lang="en-US" sz="1800" dirty="0"/>
                  <a:t>s = 1.35</a:t>
                </a:r>
              </a:p>
              <a:p>
                <a:pPr marL="754380" lvl="1" indent="-342900">
                  <a:spcBef>
                    <a:spcPts val="0"/>
                  </a:spcBef>
                </a:pPr>
                <a:r>
                  <a:rPr lang="en-US" sz="1800" dirty="0" err="1"/>
                  <a:t>E</a:t>
                </a:r>
                <a:r>
                  <a:rPr lang="en-US" sz="1800" baseline="-25000" dirty="0" err="1"/>
                  <a:t>max</a:t>
                </a:r>
                <a:r>
                  <a:rPr lang="en-US" sz="1800" dirty="0"/>
                  <a:t> = 332 eV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205" y="1490038"/>
                <a:ext cx="4411370" cy="5163581"/>
              </a:xfrm>
              <a:blipFill rotWithShape="0">
                <a:blip r:embed="rId4"/>
                <a:stretch>
                  <a:fillRect l="-1521" t="-1653" r="-1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2 23"/>
          <p:cNvCxnSpPr/>
          <p:nvPr/>
        </p:nvCxnSpPr>
        <p:spPr>
          <a:xfrm>
            <a:off x="4252212" y="1874342"/>
            <a:ext cx="2288" cy="360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GB" dirty="0" smtClean="0"/>
              <a:t>Background: Case 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297302"/>
            <a:ext cx="10733116" cy="4709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Parameter Overview</a:t>
            </a:r>
            <a:endParaRPr lang="it-IT" dirty="0"/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Element</a:t>
            </a:r>
            <a:r>
              <a:rPr lang="en-GB" dirty="0" smtClean="0"/>
              <a:t>: </a:t>
            </a:r>
          </a:p>
          <a:p>
            <a:pPr lvl="1">
              <a:buFont typeface="Courier New" charset="0"/>
              <a:buChar char="o"/>
            </a:pPr>
            <a:r>
              <a:rPr lang="en-GB" dirty="0"/>
              <a:t>D</a:t>
            </a:r>
            <a:r>
              <a:rPr lang="en-GB" dirty="0" smtClean="0"/>
              <a:t>rift space </a:t>
            </a:r>
            <a:r>
              <a:rPr lang="is-IS" dirty="0"/>
              <a:t>(β</a:t>
            </a:r>
            <a:r>
              <a:rPr lang="is-IS" baseline="-25000" dirty="0"/>
              <a:t>x</a:t>
            </a:r>
            <a:r>
              <a:rPr lang="is-IS" dirty="0"/>
              <a:t> = </a:t>
            </a:r>
            <a:r>
              <a:rPr lang="is-IS" dirty="0" smtClean="0"/>
              <a:t>99 </a:t>
            </a:r>
            <a:r>
              <a:rPr lang="is-IS" dirty="0"/>
              <a:t>m, β</a:t>
            </a:r>
            <a:r>
              <a:rPr lang="is-IS" baseline="-25000" dirty="0"/>
              <a:t>y</a:t>
            </a:r>
            <a:r>
              <a:rPr lang="is-IS" dirty="0"/>
              <a:t> = </a:t>
            </a:r>
            <a:r>
              <a:rPr lang="is-IS" dirty="0" smtClean="0"/>
              <a:t>99 </a:t>
            </a:r>
            <a:r>
              <a:rPr lang="is-IS" dirty="0"/>
              <a:t>m)</a:t>
            </a:r>
          </a:p>
          <a:p>
            <a:pPr lvl="1">
              <a:buFont typeface="Courier New" charset="0"/>
              <a:buChar char="o"/>
            </a:pPr>
            <a:r>
              <a:rPr lang="en-GB" dirty="0" smtClean="0"/>
              <a:t>Quadrupole (5.65 T/m)</a:t>
            </a:r>
          </a:p>
          <a:p>
            <a:pPr lvl="2">
              <a:buFont typeface="Wingdings" charset="2"/>
              <a:buChar char="§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focusing </a:t>
            </a:r>
            <a:r>
              <a:rPr lang="en-GB" dirty="0"/>
              <a:t>(</a:t>
            </a:r>
            <a:r>
              <a:rPr lang="it-IT" dirty="0"/>
              <a:t>β</a:t>
            </a:r>
            <a:r>
              <a:rPr lang="it-IT" baseline="-25000" dirty="0"/>
              <a:t>x</a:t>
            </a:r>
            <a:r>
              <a:rPr lang="it-IT" dirty="0"/>
              <a:t> = </a:t>
            </a:r>
            <a:r>
              <a:rPr lang="it-IT" dirty="0" smtClean="0"/>
              <a:t>173 </a:t>
            </a:r>
            <a:r>
              <a:rPr lang="it-IT" dirty="0"/>
              <a:t>m, β</a:t>
            </a:r>
            <a:r>
              <a:rPr lang="it-IT" baseline="-25000" dirty="0"/>
              <a:t>y</a:t>
            </a:r>
            <a:r>
              <a:rPr lang="it-IT" dirty="0"/>
              <a:t> = </a:t>
            </a:r>
            <a:r>
              <a:rPr lang="it-IT" dirty="0" smtClean="0"/>
              <a:t>30.8 m)</a:t>
            </a:r>
            <a:endParaRPr lang="en-GB" dirty="0"/>
          </a:p>
          <a:p>
            <a:pPr lvl="2">
              <a:buFont typeface="Wingdings" charset="2"/>
              <a:buChar char="§"/>
            </a:pP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defocusing </a:t>
            </a:r>
            <a:r>
              <a:rPr lang="en-GB" dirty="0" smtClean="0"/>
              <a:t>(</a:t>
            </a:r>
            <a:r>
              <a:rPr lang="it-IT" dirty="0" smtClean="0"/>
              <a:t>β</a:t>
            </a:r>
            <a:r>
              <a:rPr lang="it-IT" baseline="-25000" dirty="0" smtClean="0"/>
              <a:t>x</a:t>
            </a:r>
            <a:r>
              <a:rPr lang="it-IT" dirty="0" smtClean="0"/>
              <a:t> </a:t>
            </a:r>
            <a:r>
              <a:rPr lang="it-IT" dirty="0"/>
              <a:t>= </a:t>
            </a:r>
            <a:r>
              <a:rPr lang="it-IT" dirty="0" smtClean="0"/>
              <a:t>30.8 m, β</a:t>
            </a:r>
            <a:r>
              <a:rPr lang="it-IT" baseline="-25000" dirty="0" smtClean="0"/>
              <a:t>y</a:t>
            </a:r>
            <a:r>
              <a:rPr lang="it-IT" dirty="0" smtClean="0"/>
              <a:t> = 173 m)</a:t>
            </a:r>
            <a:endParaRPr lang="en-GB" dirty="0" smtClean="0"/>
          </a:p>
          <a:p>
            <a:pPr lvl="1">
              <a:buFont typeface="Courier New" charset="0"/>
              <a:buChar char="o"/>
            </a:pPr>
            <a:r>
              <a:rPr lang="en-GB" dirty="0" smtClean="0"/>
              <a:t>Dipole (1.415 </a:t>
            </a:r>
            <a:r>
              <a:rPr lang="en-GB" dirty="0" err="1" smtClean="0"/>
              <a:t>mT</a:t>
            </a:r>
            <a:r>
              <a:rPr lang="en-GB" dirty="0" smtClean="0"/>
              <a:t>)</a:t>
            </a:r>
          </a:p>
          <a:p>
            <a:pPr lvl="2">
              <a:buFont typeface="Wingdings" charset="2"/>
              <a:buChar char="§"/>
            </a:pPr>
            <a:r>
              <a:rPr lang="en-GB" dirty="0" smtClean="0"/>
              <a:t>close to </a:t>
            </a:r>
            <a:r>
              <a:rPr lang="en-GB" dirty="0" smtClean="0">
                <a:solidFill>
                  <a:srgbClr val="FF0000"/>
                </a:solidFill>
              </a:rPr>
              <a:t>focusing </a:t>
            </a:r>
            <a:r>
              <a:rPr lang="en-GB" dirty="0" smtClean="0"/>
              <a:t>quadrupole </a:t>
            </a:r>
          </a:p>
          <a:p>
            <a:pPr marL="914400" lvl="2" indent="0">
              <a:buNone/>
            </a:pPr>
            <a:r>
              <a:rPr lang="en-GB" dirty="0"/>
              <a:t>	</a:t>
            </a:r>
            <a:r>
              <a:rPr lang="en-GB" dirty="0" smtClean="0"/>
              <a:t>(</a:t>
            </a:r>
            <a:r>
              <a:rPr lang="it-IT" dirty="0"/>
              <a:t>β</a:t>
            </a:r>
            <a:r>
              <a:rPr lang="it-IT" baseline="-25000" dirty="0"/>
              <a:t>x</a:t>
            </a:r>
            <a:r>
              <a:rPr lang="it-IT" dirty="0"/>
              <a:t> = </a:t>
            </a:r>
            <a:r>
              <a:rPr lang="it-IT" dirty="0" smtClean="0"/>
              <a:t>142,5 m</a:t>
            </a:r>
            <a:r>
              <a:rPr lang="it-IT" dirty="0"/>
              <a:t>, β</a:t>
            </a:r>
            <a:r>
              <a:rPr lang="it-IT" baseline="-25000" dirty="0"/>
              <a:t>y</a:t>
            </a:r>
            <a:r>
              <a:rPr lang="it-IT" dirty="0"/>
              <a:t> = </a:t>
            </a:r>
            <a:r>
              <a:rPr lang="it-IT" dirty="0" smtClean="0"/>
              <a:t>65.5 m)</a:t>
            </a:r>
            <a:endParaRPr lang="en-GB" dirty="0"/>
          </a:p>
          <a:p>
            <a:pPr lvl="2">
              <a:buFont typeface="Wingdings" charset="2"/>
              <a:buChar char="§"/>
            </a:pPr>
            <a:r>
              <a:rPr lang="en-GB" dirty="0"/>
              <a:t>close to </a:t>
            </a:r>
            <a:r>
              <a:rPr lang="en-GB" dirty="0" smtClean="0">
                <a:solidFill>
                  <a:schemeClr val="accent1"/>
                </a:solidFill>
              </a:rPr>
              <a:t>defocusing</a:t>
            </a:r>
            <a:r>
              <a:rPr lang="en-GB" dirty="0" smtClean="0"/>
              <a:t> quadrupole</a:t>
            </a:r>
          </a:p>
          <a:p>
            <a:pPr marL="914400" lvl="2" indent="0">
              <a:buNone/>
            </a:pPr>
            <a:r>
              <a:rPr lang="en-GB" dirty="0"/>
              <a:t>	</a:t>
            </a:r>
            <a:r>
              <a:rPr lang="en-GB" dirty="0" smtClean="0"/>
              <a:t>(</a:t>
            </a:r>
            <a:r>
              <a:rPr lang="it-IT" dirty="0"/>
              <a:t>β</a:t>
            </a:r>
            <a:r>
              <a:rPr lang="it-IT" baseline="-25000" dirty="0"/>
              <a:t>x</a:t>
            </a:r>
            <a:r>
              <a:rPr lang="it-IT" dirty="0"/>
              <a:t> = </a:t>
            </a:r>
            <a:r>
              <a:rPr lang="it-IT" dirty="0" smtClean="0"/>
              <a:t>65.5 </a:t>
            </a:r>
            <a:r>
              <a:rPr lang="it-IT" dirty="0"/>
              <a:t>m, β</a:t>
            </a:r>
            <a:r>
              <a:rPr lang="it-IT" baseline="-25000" dirty="0"/>
              <a:t>y</a:t>
            </a:r>
            <a:r>
              <a:rPr lang="it-IT" dirty="0"/>
              <a:t> = </a:t>
            </a:r>
            <a:r>
              <a:rPr lang="it-IT" dirty="0" smtClean="0"/>
              <a:t>142.5 m</a:t>
            </a:r>
            <a:r>
              <a:rPr lang="it-IT" dirty="0"/>
              <a:t>)</a:t>
            </a:r>
            <a:endParaRPr lang="en-GB" dirty="0"/>
          </a:p>
          <a:p>
            <a:pPr lvl="2">
              <a:buFont typeface="Wingdings" charset="2"/>
              <a:buChar char="§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45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5432336" y="2622865"/>
            <a:ext cx="6635927" cy="4140000"/>
            <a:chOff x="2778036" y="2672277"/>
            <a:chExt cx="6635927" cy="4140000"/>
          </a:xfrm>
        </p:grpSpPr>
        <p:grpSp>
          <p:nvGrpSpPr>
            <p:cNvPr id="11" name="Gruppo 10"/>
            <p:cNvGrpSpPr/>
            <p:nvPr/>
          </p:nvGrpSpPr>
          <p:grpSpPr>
            <a:xfrm>
              <a:off x="2778036" y="2672277"/>
              <a:ext cx="6635927" cy="4140000"/>
              <a:chOff x="2778036" y="2672277"/>
              <a:chExt cx="6635927" cy="4140000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8037" y="2672277"/>
                <a:ext cx="6635926" cy="4140000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2778036" y="6488111"/>
                <a:ext cx="371563" cy="319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3496630" y="551307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β</a:t>
              </a:r>
              <a:r>
                <a:rPr lang="it-IT" baseline="-25000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495028" y="360983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1"/>
                  </a:solidFill>
                </a:rPr>
                <a:t>β</a:t>
              </a:r>
              <a:r>
                <a:rPr lang="it-IT" baseline="-25000" dirty="0">
                  <a:solidFill>
                    <a:schemeClr val="accent1"/>
                  </a:solidFill>
                </a:rPr>
                <a:t>y</a:t>
              </a:r>
              <a:endParaRPr lang="it-IT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7" name="Connettore 2 16"/>
          <p:cNvCxnSpPr/>
          <p:nvPr/>
        </p:nvCxnSpPr>
        <p:spPr>
          <a:xfrm>
            <a:off x="8890000" y="1741065"/>
            <a:ext cx="0" cy="881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252646" y="109473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Focusing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quadrupole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11709400" y="1741065"/>
            <a:ext cx="0" cy="117390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0904693" y="106505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Defocusing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quadrupole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27" name="Connettore 2 26"/>
          <p:cNvCxnSpPr>
            <a:stCxn id="28" idx="2"/>
          </p:cNvCxnSpPr>
          <p:nvPr/>
        </p:nvCxnSpPr>
        <p:spPr>
          <a:xfrm>
            <a:off x="6070600" y="2501696"/>
            <a:ext cx="0" cy="39847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433246" y="1855365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Defocusing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quadrupole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337841" y="240608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Dipole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695244" y="240608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Dipole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131644" y="238782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Dipole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0649955" y="237761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</a:rPr>
              <a:t>Dipole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>
            <a:off x="7467600" y="2328015"/>
            <a:ext cx="0" cy="5673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952871" y="192836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Drift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endParaRPr lang="it-IT" dirty="0"/>
          </a:p>
        </p:txBody>
      </p:sp>
      <p:cxnSp>
        <p:nvCxnSpPr>
          <p:cNvPr id="40" name="Connettore 2 39"/>
          <p:cNvCxnSpPr/>
          <p:nvPr/>
        </p:nvCxnSpPr>
        <p:spPr>
          <a:xfrm>
            <a:off x="10293193" y="2354430"/>
            <a:ext cx="0" cy="5673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9689564" y="1954777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Drift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endParaRPr lang="it-IT" dirty="0"/>
          </a:p>
        </p:txBody>
      </p:sp>
      <p:cxnSp>
        <p:nvCxnSpPr>
          <p:cNvPr id="43" name="Connettore 1 42"/>
          <p:cNvCxnSpPr/>
          <p:nvPr/>
        </p:nvCxnSpPr>
        <p:spPr>
          <a:xfrm>
            <a:off x="6069018" y="2729912"/>
            <a:ext cx="3164" cy="36421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11721184" y="2701020"/>
            <a:ext cx="3164" cy="36421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8906892" y="2714197"/>
            <a:ext cx="3164" cy="364215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7483941" y="2701020"/>
            <a:ext cx="3164" cy="36421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10302926" y="2712780"/>
            <a:ext cx="3164" cy="36421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6754543" y="2768853"/>
            <a:ext cx="3164" cy="360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11033633" y="2754162"/>
            <a:ext cx="3164" cy="360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8147026" y="2712780"/>
            <a:ext cx="3164" cy="364215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9643009" y="2775416"/>
            <a:ext cx="4183" cy="35911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GB" dirty="0" smtClean="0"/>
              <a:t>Background</a:t>
            </a:r>
            <a:r>
              <a:rPr lang="en-GB" dirty="0"/>
              <a:t>: E-Cloud Formation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399241"/>
            <a:ext cx="4363245" cy="2264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</a:pPr>
            <a:r>
              <a:rPr lang="en-US" sz="26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Trailing bunches of the train </a:t>
            </a:r>
            <a:r>
              <a:rPr lang="en-US" sz="2600" dirty="0" smtClean="0">
                <a:latin typeface="Calibri" pitchFamily="34" charset="0"/>
                <a:sym typeface="Wingdings" panose="05000000000000000000" pitchFamily="2" charset="2"/>
              </a:rPr>
              <a:t>are in a dense electron-cloud (e-cloud)</a:t>
            </a:r>
          </a:p>
          <a:p>
            <a:pPr marL="617538" indent="-457200"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  <a:buFont typeface="Courier New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Transverse instabilities</a:t>
            </a:r>
          </a:p>
          <a:p>
            <a:pPr marL="617538" indent="-457200"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  <a:buFont typeface="Courier New" charset="0"/>
              <a:buChar char="o"/>
            </a:pPr>
            <a:r>
              <a:rPr lang="en-US" sz="2200" dirty="0" smtClean="0">
                <a:latin typeface="Calibri" pitchFamily="34" charset="0"/>
                <a:sym typeface="Wingdings" panose="05000000000000000000" pitchFamily="2" charset="2"/>
              </a:rPr>
              <a:t>Transverse </a:t>
            </a:r>
            <a:r>
              <a:rPr lang="en-US" sz="22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emittance blow-up</a:t>
            </a:r>
          </a:p>
          <a:p>
            <a:pPr marL="617538" indent="-457200"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  <a:buFont typeface="Courier New" charset="0"/>
              <a:buChar char="o"/>
            </a:pPr>
            <a:r>
              <a:rPr lang="en-US" sz="2200" dirty="0" smtClean="0">
                <a:latin typeface="Calibri" pitchFamily="34" charset="0"/>
                <a:sym typeface="Wingdings" panose="05000000000000000000" pitchFamily="2" charset="2"/>
              </a:rPr>
              <a:t>Particle </a:t>
            </a:r>
            <a:r>
              <a:rPr lang="en-US" sz="22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losses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92" y="1748659"/>
            <a:ext cx="7169816" cy="2040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3421" y="963067"/>
            <a:ext cx="4743843" cy="492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2" algn="ctr"/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Secondary Electron Emission can drive an </a:t>
            </a: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avalanche multiplication </a:t>
            </a:r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effect</a:t>
            </a:r>
            <a:r>
              <a:rPr lang="en-US" sz="1300" b="1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filling the beam chamber with an</a:t>
            </a: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electron cloud</a:t>
            </a:r>
            <a:endParaRPr lang="en-US" sz="1300" b="1" dirty="0">
              <a:solidFill>
                <a:srgbClr val="FF000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cxnSp>
        <p:nvCxnSpPr>
          <p:cNvPr id="6" name="Connettore 2 67"/>
          <p:cNvCxnSpPr>
            <a:endCxn id="9" idx="0"/>
          </p:cNvCxnSpPr>
          <p:nvPr/>
        </p:nvCxnSpPr>
        <p:spPr>
          <a:xfrm flipH="1">
            <a:off x="5125036" y="2606489"/>
            <a:ext cx="22465" cy="59385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1583" y="3200339"/>
            <a:ext cx="1106906" cy="2923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lvl="2"/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Proton bunch</a:t>
            </a:r>
            <a:endParaRPr lang="en-US" sz="1300" dirty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cxnSp>
        <p:nvCxnSpPr>
          <p:cNvPr id="8" name="Connettore 2 67"/>
          <p:cNvCxnSpPr>
            <a:endCxn id="11" idx="2"/>
          </p:cNvCxnSpPr>
          <p:nvPr/>
        </p:nvCxnSpPr>
        <p:spPr>
          <a:xfrm flipV="1">
            <a:off x="5216081" y="1455510"/>
            <a:ext cx="195107" cy="403987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61032" y="963067"/>
            <a:ext cx="1700312" cy="492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2" algn="ctr"/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e</a:t>
            </a:r>
            <a:r>
              <a:rPr lang="en-US" sz="1300" baseline="300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-</a:t>
            </a:r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is emitted (photoelectric effect) </a:t>
            </a:r>
            <a:endParaRPr lang="en-US" sz="1300" baseline="30000" dirty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cxnSp>
        <p:nvCxnSpPr>
          <p:cNvPr id="10" name="Connettore 2 67"/>
          <p:cNvCxnSpPr/>
          <p:nvPr/>
        </p:nvCxnSpPr>
        <p:spPr>
          <a:xfrm>
            <a:off x="5833301" y="3113815"/>
            <a:ext cx="685800" cy="232718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/>
          <p:cNvSpPr/>
          <p:nvPr/>
        </p:nvSpPr>
        <p:spPr>
          <a:xfrm>
            <a:off x="6519101" y="3200339"/>
            <a:ext cx="2178119" cy="2923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2" algn="ctr"/>
            <a:r>
              <a:rPr lang="en-US" sz="130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Secondary Electron Emission</a:t>
            </a:r>
            <a:endParaRPr lang="en-US" sz="1300" dirty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cxnSp>
        <p:nvCxnSpPr>
          <p:cNvPr id="12" name="Connettore 2 67"/>
          <p:cNvCxnSpPr>
            <a:endCxn id="7" idx="2"/>
          </p:cNvCxnSpPr>
          <p:nvPr/>
        </p:nvCxnSpPr>
        <p:spPr>
          <a:xfrm flipH="1" flipV="1">
            <a:off x="9165343" y="1455510"/>
            <a:ext cx="988500" cy="60234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952770" y="3789070"/>
            <a:ext cx="1019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Courtesy</a:t>
            </a:r>
            <a:r>
              <a:rPr lang="it-IT" sz="1400" dirty="0" smtClean="0"/>
              <a:t> of</a:t>
            </a:r>
          </a:p>
          <a:p>
            <a:r>
              <a:rPr lang="it-IT" sz="1400" dirty="0" smtClean="0"/>
              <a:t>G. </a:t>
            </a:r>
            <a:r>
              <a:rPr lang="it-IT" sz="1400" dirty="0" err="1" smtClean="0"/>
              <a:t>Iadarola</a:t>
            </a:r>
            <a:endParaRPr lang="it-IT" sz="1400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28600" y="3327861"/>
            <a:ext cx="6609080" cy="2995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538" indent="-457200"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  <a:buFont typeface="Courier New" charset="0"/>
              <a:buChar char="o"/>
            </a:pPr>
            <a:endParaRPr lang="en-US" sz="2600" dirty="0" smtClean="0">
              <a:latin typeface="Calibri" pitchFamily="34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</a:pP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e-cloud induces other 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unwanted effects 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like:</a:t>
            </a:r>
          </a:p>
          <a:p>
            <a:pPr marL="503238" indent="-342900"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  <a:buFont typeface="Courier New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Heat load </a:t>
            </a:r>
            <a:r>
              <a:rPr lang="en-US" sz="2400" dirty="0" smtClean="0">
                <a:latin typeface="Calibri" pitchFamily="34" charset="0"/>
                <a:sym typeface="Wingdings" panose="05000000000000000000" pitchFamily="2" charset="2"/>
              </a:rPr>
              <a:t>on the beam chambers </a:t>
            </a:r>
          </a:p>
          <a:p>
            <a:pPr marL="503238" indent="-342900"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  <a:buFont typeface="Courier New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Vacuum degradation</a:t>
            </a:r>
          </a:p>
          <a:p>
            <a:pPr marL="446088" indent="-285750"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900" b="1" dirty="0" smtClean="0">
              <a:latin typeface="Calibri" pitchFamily="34" charset="0"/>
              <a:sym typeface="Wingdings" panose="05000000000000000000" pitchFamily="2" charset="2"/>
            </a:endParaRPr>
          </a:p>
          <a:p>
            <a:pPr marL="15875">
              <a:lnSpc>
                <a:spcPct val="120000"/>
              </a:lnSpc>
              <a:spcBef>
                <a:spcPts val="300"/>
              </a:spcBef>
              <a:buClr>
                <a:schemeClr val="tx2"/>
              </a:buClr>
            </a:pP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Affects mainly machine operating with 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positively charged particles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 (p</a:t>
            </a:r>
            <a:r>
              <a:rPr lang="en-US" baseline="30000" dirty="0" smtClean="0">
                <a:latin typeface="Calibri" pitchFamily="34" charset="0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, e</a:t>
            </a:r>
            <a:r>
              <a:rPr lang="en-US" baseline="30000" dirty="0" smtClean="0">
                <a:latin typeface="Calibri" pitchFamily="34" charset="0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, positive ions</a:t>
            </a:r>
            <a:r>
              <a:rPr lang="mr-IN" dirty="0" smtClean="0">
                <a:latin typeface="Calibri" pitchFamily="34" charset="0"/>
                <a:sym typeface="Wingdings" panose="05000000000000000000" pitchFamily="2" charset="2"/>
              </a:rPr>
              <a:t>…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)</a:t>
            </a:r>
            <a:endParaRPr lang="en-GB" dirty="0"/>
          </a:p>
        </p:txBody>
      </p:sp>
      <p:pic>
        <p:nvPicPr>
          <p:cNvPr id="15" name="Picture 2" descr="http://cdn1.travelwireasia.com/wp-content/uploads/2013/06/Road-train-makes-dust-clo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7860" y="3789070"/>
            <a:ext cx="3804910" cy="266404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/>
          <p:cNvSpPr/>
          <p:nvPr/>
        </p:nvSpPr>
        <p:spPr>
          <a:xfrm>
            <a:off x="7161589" y="3809220"/>
            <a:ext cx="1746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Something like this</a:t>
            </a:r>
            <a:r>
              <a:rPr lang="mr-IN" sz="1400" b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…</a:t>
            </a:r>
            <a:endParaRPr lang="en-US" sz="1400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46</a:t>
            </a:fld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47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Introduction: FCC-</a:t>
            </a:r>
            <a:r>
              <a:rPr lang="en-GB" dirty="0" err="1" smtClean="0"/>
              <a:t>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045172"/>
            <a:ext cx="11527430" cy="559446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FCC-</a:t>
            </a:r>
            <a:r>
              <a:rPr lang="en-GB" dirty="0" err="1" smtClean="0">
                <a:solidFill>
                  <a:schemeClr val="accent1"/>
                </a:solidFill>
              </a:rPr>
              <a:t>ee</a:t>
            </a:r>
            <a:r>
              <a:rPr lang="en-GB" dirty="0"/>
              <a:t> is a </a:t>
            </a:r>
            <a:r>
              <a:rPr lang="en-GB" dirty="0">
                <a:solidFill>
                  <a:schemeClr val="accent1"/>
                </a:solidFill>
              </a:rPr>
              <a:t>circular </a:t>
            </a:r>
            <a:r>
              <a:rPr lang="en-GB" dirty="0" smtClean="0">
                <a:solidFill>
                  <a:schemeClr val="accent1"/>
                </a:solidFill>
              </a:rPr>
              <a:t>electron-positron collider, </a:t>
            </a:r>
            <a:r>
              <a:rPr lang="en-GB" dirty="0" smtClean="0"/>
              <a:t>the </a:t>
            </a:r>
            <a:r>
              <a:rPr lang="en-GB" dirty="0"/>
              <a:t>first stage towards a 100 </a:t>
            </a:r>
            <a:r>
              <a:rPr lang="en-GB" dirty="0" err="1"/>
              <a:t>TeV</a:t>
            </a:r>
            <a:r>
              <a:rPr lang="en-GB" dirty="0"/>
              <a:t> </a:t>
            </a:r>
            <a:r>
              <a:rPr lang="en-GB" dirty="0" smtClean="0"/>
              <a:t>proton-proton collider FCC-</a:t>
            </a:r>
            <a:r>
              <a:rPr lang="en-GB" dirty="0" err="1" smtClean="0"/>
              <a:t>hh</a:t>
            </a:r>
            <a:endParaRPr lang="en-GB" dirty="0" smtClean="0"/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sz="2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200" i="1" dirty="0" smtClean="0"/>
              <a:t>[] FCC week 2022, “Accelerator overview”, Frank Zimmermann, Tor </a:t>
            </a:r>
            <a:r>
              <a:rPr lang="en-GB" sz="2200" i="1" dirty="0" err="1" smtClean="0"/>
              <a:t>Raubenheimer</a:t>
            </a:r>
            <a:endParaRPr lang="en-GB" sz="2200" i="1" dirty="0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0" y="1300870"/>
            <a:ext cx="9040614" cy="4680000"/>
          </a:xfrm>
          <a:prstGeom prst="rect">
            <a:avLst/>
          </a:prstGeom>
        </p:spPr>
      </p:pic>
      <p:sp>
        <p:nvSpPr>
          <p:cNvPr id="5" name="Cornice 4"/>
          <p:cNvSpPr/>
          <p:nvPr/>
        </p:nvSpPr>
        <p:spPr>
          <a:xfrm>
            <a:off x="60873" y="2036190"/>
            <a:ext cx="9204246" cy="32051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0" name="Connettore 2 9"/>
          <p:cNvCxnSpPr>
            <a:stCxn id="5" idx="3"/>
          </p:cNvCxnSpPr>
          <p:nvPr/>
        </p:nvCxnSpPr>
        <p:spPr>
          <a:xfrm>
            <a:off x="9265119" y="2196446"/>
            <a:ext cx="1133523" cy="64244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182425" y="2846849"/>
            <a:ext cx="3009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</a:t>
            </a:r>
            <a:r>
              <a:rPr lang="en-GB" sz="1600" dirty="0" smtClean="0"/>
              <a:t>he </a:t>
            </a:r>
            <a:r>
              <a:rPr lang="en-GB" sz="1600" dirty="0">
                <a:solidFill>
                  <a:schemeClr val="accent1"/>
                </a:solidFill>
              </a:rPr>
              <a:t>Z configuration</a:t>
            </a:r>
            <a:r>
              <a:rPr lang="en-GB" sz="1600" dirty="0"/>
              <a:t> </a:t>
            </a:r>
            <a:r>
              <a:rPr lang="en-GB" sz="1600" dirty="0" smtClean="0"/>
              <a:t>has been investigated, because the </a:t>
            </a:r>
            <a:r>
              <a:rPr lang="en-GB" sz="1600" dirty="0" smtClean="0">
                <a:solidFill>
                  <a:schemeClr val="accent1"/>
                </a:solidFill>
              </a:rPr>
              <a:t>strongest electron cloud </a:t>
            </a:r>
            <a:r>
              <a:rPr lang="en-GB" sz="1600" dirty="0" smtClean="0"/>
              <a:t>(e-cloud) effects are foreseen for this configuration</a:t>
            </a:r>
            <a:r>
              <a:rPr lang="en-GB" sz="1600" dirty="0"/>
              <a:t> </a:t>
            </a:r>
            <a:r>
              <a:rPr lang="en-GB" sz="1600" dirty="0" smtClean="0"/>
              <a:t>due to the highest </a:t>
            </a:r>
            <a:r>
              <a:rPr lang="en-GB" sz="1600" dirty="0" smtClean="0">
                <a:solidFill>
                  <a:schemeClr val="accent1"/>
                </a:solidFill>
              </a:rPr>
              <a:t>number </a:t>
            </a:r>
            <a:r>
              <a:rPr lang="en-GB" sz="1600" dirty="0">
                <a:solidFill>
                  <a:schemeClr val="accent1"/>
                </a:solidFill>
              </a:rPr>
              <a:t>of bunches </a:t>
            </a:r>
            <a:r>
              <a:rPr lang="en-GB" sz="1600" dirty="0" smtClean="0"/>
              <a:t>(smallest bunch spacing)</a:t>
            </a:r>
            <a:endParaRPr lang="en-GB" sz="1600" dirty="0"/>
          </a:p>
          <a:p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Introduction: First E-Cloud Studies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045172"/>
            <a:ext cx="11688100" cy="559446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first e-cloud studies for FCC-</a:t>
            </a:r>
            <a:r>
              <a:rPr lang="en-GB" dirty="0" err="1" smtClean="0"/>
              <a:t>ee</a:t>
            </a:r>
            <a:r>
              <a:rPr lang="en-GB" dirty="0" smtClean="0"/>
              <a:t> Conceptual Design Report (CDR) were carried out by </a:t>
            </a:r>
            <a:r>
              <a:rPr lang="en-GB" dirty="0" smtClean="0">
                <a:solidFill>
                  <a:schemeClr val="accent1"/>
                </a:solidFill>
              </a:rPr>
              <a:t>Eleonora Belli</a:t>
            </a:r>
          </a:p>
          <a:p>
            <a:r>
              <a:rPr lang="en-GB" dirty="0" smtClean="0"/>
              <a:t>In particular, e-cloud build-up studies were carried out in the arcs and IR region in function of bunch spacing</a:t>
            </a:r>
          </a:p>
          <a:p>
            <a:r>
              <a:rPr lang="en-GB" dirty="0" err="1" smtClean="0"/>
              <a:t>Multipacting</a:t>
            </a:r>
            <a:r>
              <a:rPr lang="en-GB" dirty="0" smtClean="0"/>
              <a:t> threshold were evaluated for different bunch spacing</a:t>
            </a:r>
          </a:p>
          <a:p>
            <a:r>
              <a:rPr lang="en-GB" dirty="0" smtClean="0"/>
              <a:t>In these studies, larger bunch spacing were found to be the preferable option (15 ns)</a:t>
            </a:r>
          </a:p>
          <a:p>
            <a:pPr lvl="1"/>
            <a:r>
              <a:rPr lang="en-GB" dirty="0" smtClean="0"/>
              <a:t>Higher thresholds in the IR (SEY &lt; 1.2 to run the IR without electron cloud)</a:t>
            </a:r>
          </a:p>
          <a:p>
            <a:pPr lvl="1"/>
            <a:r>
              <a:rPr lang="en-GB" dirty="0" smtClean="0"/>
              <a:t>Heat load within acceptable limit in the arcs (&lt; 100 W/m)</a:t>
            </a:r>
            <a:endParaRPr lang="en-GB" dirty="0"/>
          </a:p>
          <a:p>
            <a:endParaRPr lang="en-GB" dirty="0" smtClean="0"/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000" i="1" dirty="0"/>
              <a:t>[] FCC week 2018, “Impedance model and single beam collective effects for FCC-</a:t>
            </a:r>
            <a:r>
              <a:rPr lang="en-GB" sz="2000" i="1" dirty="0" err="1"/>
              <a:t>ee</a:t>
            </a:r>
            <a:r>
              <a:rPr lang="en-GB" sz="2000" i="1" dirty="0"/>
              <a:t>”, E. Belli</a:t>
            </a:r>
          </a:p>
          <a:p>
            <a:pPr marL="0" indent="0">
              <a:buNone/>
            </a:pPr>
            <a:r>
              <a:rPr lang="en-GB" sz="2000" i="1" dirty="0"/>
              <a:t>[] PhD thesis, “COUPLING IMPEDANCE AND SINGLE BEAM COLLECTIVE EFFECTS FOR THE FUTURE CIRCULAR COLLIDER (LEPTON OPTION) ”, E. Belli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6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61" y="2667783"/>
            <a:ext cx="7739539" cy="324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7277" y="4103117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Arc</a:t>
            </a:r>
            <a:r>
              <a:rPr lang="it-IT" dirty="0" smtClean="0"/>
              <a:t> quadrupole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856709" y="4103117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Drift</a:t>
            </a:r>
            <a:r>
              <a:rPr lang="it-IT" dirty="0" smtClean="0"/>
              <a:t> Space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30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Introduction: Recent E-Cloud Studies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045172"/>
            <a:ext cx="11688100" cy="559446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These studies were performed with the FCC-</a:t>
            </a:r>
            <a:r>
              <a:rPr lang="en-GB" dirty="0" err="1"/>
              <a:t>ee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CDR parameters </a:t>
            </a:r>
            <a:r>
              <a:rPr lang="en-GB" dirty="0"/>
              <a:t>(old)</a:t>
            </a:r>
          </a:p>
          <a:p>
            <a:r>
              <a:rPr lang="en-GB" dirty="0"/>
              <a:t>E-cloud is sensitive to the parameters, therefore the studies have to be carried out with the </a:t>
            </a:r>
            <a:r>
              <a:rPr lang="en-GB" dirty="0">
                <a:solidFill>
                  <a:schemeClr val="accent1"/>
                </a:solidFill>
              </a:rPr>
              <a:t>latest</a:t>
            </a:r>
            <a:r>
              <a:rPr lang="en-GB" dirty="0"/>
              <a:t> FCC-</a:t>
            </a:r>
            <a:r>
              <a:rPr lang="en-GB" dirty="0" err="1"/>
              <a:t>ee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parameters</a:t>
            </a:r>
          </a:p>
          <a:p>
            <a:r>
              <a:rPr lang="en-GB" dirty="0"/>
              <a:t>Different studies have been done in the different arc elements with the latest parameters by </a:t>
            </a:r>
            <a:r>
              <a:rPr lang="en-GB" dirty="0" err="1">
                <a:solidFill>
                  <a:schemeClr val="accent1"/>
                </a:solidFill>
              </a:rPr>
              <a:t>Fatih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Yaman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et al. </a:t>
            </a:r>
            <a:r>
              <a:rPr lang="en-GB" dirty="0" smtClean="0"/>
              <a:t>and </a:t>
            </a:r>
            <a:r>
              <a:rPr lang="en-GB" dirty="0">
                <a:solidFill>
                  <a:schemeClr val="accent1"/>
                </a:solidFill>
              </a:rPr>
              <a:t>Karla </a:t>
            </a:r>
            <a:r>
              <a:rPr lang="en-GB" dirty="0" err="1">
                <a:solidFill>
                  <a:schemeClr val="accent1"/>
                </a:solidFill>
              </a:rPr>
              <a:t>Cantùn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Avila et al.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These studies show that the </a:t>
            </a:r>
            <a:r>
              <a:rPr lang="en-GB" dirty="0">
                <a:solidFill>
                  <a:schemeClr val="accent1"/>
                </a:solidFill>
              </a:rPr>
              <a:t>latest parameters mitigate </a:t>
            </a:r>
            <a:r>
              <a:rPr lang="en-GB" dirty="0"/>
              <a:t>the</a:t>
            </a:r>
            <a:r>
              <a:rPr lang="en-GB" dirty="0">
                <a:solidFill>
                  <a:schemeClr val="accent1"/>
                </a:solidFill>
              </a:rPr>
              <a:t> e-cloud </a:t>
            </a:r>
            <a:r>
              <a:rPr lang="en-GB" dirty="0" smtClean="0">
                <a:solidFill>
                  <a:schemeClr val="accent1"/>
                </a:solidFill>
              </a:rPr>
              <a:t>build-up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000" i="1" dirty="0" smtClean="0"/>
              <a:t>[] </a:t>
            </a:r>
            <a:r>
              <a:rPr lang="en-GB" sz="2000" i="1" dirty="0" err="1" smtClean="0"/>
              <a:t>Abada</a:t>
            </a:r>
            <a:r>
              <a:rPr lang="en-GB" sz="2000" i="1" dirty="0"/>
              <a:t>, </a:t>
            </a:r>
            <a:r>
              <a:rPr lang="en-GB" sz="2000" i="1" dirty="0" err="1"/>
              <a:t>Asmâa</a:t>
            </a:r>
            <a:r>
              <a:rPr lang="en-GB" sz="2000" i="1" dirty="0"/>
              <a:t>, et al., "FCC-</a:t>
            </a:r>
            <a:r>
              <a:rPr lang="en-GB" sz="2000" i="1" dirty="0" err="1"/>
              <a:t>ee</a:t>
            </a:r>
            <a:r>
              <a:rPr lang="en-GB" sz="2000" i="1" dirty="0"/>
              <a:t>: the lepton collider”, The European Physical Journal Special Topics 228 (2019</a:t>
            </a:r>
            <a:r>
              <a:rPr lang="en-GB" sz="2000" i="1" dirty="0" smtClean="0"/>
              <a:t>)</a:t>
            </a:r>
            <a:endParaRPr lang="en-GB" sz="2000" i="1" dirty="0"/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7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Introduction: </a:t>
            </a:r>
            <a:r>
              <a:rPr lang="en-GB" dirty="0"/>
              <a:t>Recent </a:t>
            </a:r>
            <a:r>
              <a:rPr lang="en-GB" dirty="0" smtClean="0"/>
              <a:t>E-Cloud </a:t>
            </a:r>
            <a:r>
              <a:rPr lang="en-GB" dirty="0"/>
              <a:t>Studies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570" y="1045172"/>
            <a:ext cx="11688100" cy="56567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300" dirty="0" smtClean="0"/>
              <a:t>The </a:t>
            </a:r>
            <a:r>
              <a:rPr lang="en-GB" sz="2300" dirty="0" smtClean="0">
                <a:solidFill>
                  <a:schemeClr val="accent1"/>
                </a:solidFill>
              </a:rPr>
              <a:t>central electron density </a:t>
            </a:r>
            <a:r>
              <a:rPr lang="en-GB" sz="2300" dirty="0" smtClean="0"/>
              <a:t>has been estimated as a function of the </a:t>
            </a:r>
            <a:r>
              <a:rPr lang="en-GB" sz="2300" dirty="0" smtClean="0">
                <a:solidFill>
                  <a:schemeClr val="accent1"/>
                </a:solidFill>
              </a:rPr>
              <a:t>photoemission rate</a:t>
            </a:r>
            <a:r>
              <a:rPr lang="en-GB" sz="2300" dirty="0" smtClean="0"/>
              <a:t> for different </a:t>
            </a:r>
            <a:r>
              <a:rPr lang="en-GB" sz="2300" dirty="0" smtClean="0">
                <a:solidFill>
                  <a:schemeClr val="accent1"/>
                </a:solidFill>
              </a:rPr>
              <a:t>SEY</a:t>
            </a:r>
            <a:r>
              <a:rPr lang="en-GB" sz="2300" dirty="0" smtClean="0"/>
              <a:t> with the aim of investigating the beam stability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A first estimation of the </a:t>
            </a:r>
            <a:r>
              <a:rPr lang="en-GB" sz="2300" dirty="0">
                <a:solidFill>
                  <a:schemeClr val="accent1"/>
                </a:solidFill>
              </a:rPr>
              <a:t>beam stability region</a:t>
            </a:r>
            <a:r>
              <a:rPr lang="en-GB" sz="2300" dirty="0"/>
              <a:t> </a:t>
            </a:r>
            <a:r>
              <a:rPr lang="en-GB" sz="2300" dirty="0" smtClean="0"/>
              <a:t>(SEY, photoemission rate) has </a:t>
            </a:r>
            <a:r>
              <a:rPr lang="en-GB" sz="2300" dirty="0"/>
              <a:t>been obtained by comparing </a:t>
            </a:r>
            <a:r>
              <a:rPr lang="en-GB" sz="2300" dirty="0" smtClean="0"/>
              <a:t>the </a:t>
            </a:r>
            <a:r>
              <a:rPr lang="en-GB" sz="2300" dirty="0">
                <a:solidFill>
                  <a:schemeClr val="accent1"/>
                </a:solidFill>
              </a:rPr>
              <a:t>central electron density </a:t>
            </a:r>
            <a:r>
              <a:rPr lang="en-GB" sz="2300" dirty="0" smtClean="0">
                <a:solidFill>
                  <a:schemeClr val="accent1"/>
                </a:solidFill>
              </a:rPr>
              <a:t>from </a:t>
            </a:r>
            <a:r>
              <a:rPr lang="en-GB" sz="2300" dirty="0" err="1">
                <a:solidFill>
                  <a:schemeClr val="accent1"/>
                </a:solidFill>
              </a:rPr>
              <a:t>PyECLOUD</a:t>
            </a:r>
            <a:r>
              <a:rPr lang="en-GB" sz="2300" dirty="0">
                <a:solidFill>
                  <a:schemeClr val="accent1"/>
                </a:solidFill>
              </a:rPr>
              <a:t> simulations </a:t>
            </a:r>
            <a:r>
              <a:rPr lang="en-GB" sz="2300" dirty="0"/>
              <a:t>with the </a:t>
            </a:r>
            <a:r>
              <a:rPr lang="en-GB" sz="2300" dirty="0">
                <a:solidFill>
                  <a:schemeClr val="accent1"/>
                </a:solidFill>
              </a:rPr>
              <a:t>analytically estimated </a:t>
            </a:r>
            <a:r>
              <a:rPr lang="en-GB" sz="2300" dirty="0"/>
              <a:t>instability threshold </a:t>
            </a:r>
            <a:r>
              <a:rPr lang="en-GB" sz="2300" dirty="0" smtClean="0"/>
              <a:t>density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sz="1900" dirty="0"/>
          </a:p>
          <a:p>
            <a:pPr marL="0" indent="0">
              <a:buNone/>
            </a:pPr>
            <a:endParaRPr lang="en-GB" sz="1500" i="1" dirty="0" smtClean="0"/>
          </a:p>
          <a:p>
            <a:pPr marL="0" indent="0">
              <a:buNone/>
            </a:pPr>
            <a:endParaRPr lang="en-GB" sz="1500" i="1" dirty="0" smtClean="0"/>
          </a:p>
          <a:p>
            <a:pPr marL="0" indent="0">
              <a:buNone/>
            </a:pPr>
            <a:r>
              <a:rPr lang="en-GB" sz="1500" i="1" dirty="0" smtClean="0"/>
              <a:t>[] </a:t>
            </a:r>
            <a:r>
              <a:rPr lang="en-GB" sz="1500" i="1" dirty="0"/>
              <a:t>FCCIS WP2 Workshop 2021, “Electron Cloud in the Arc Quadrupoles”, Karla </a:t>
            </a:r>
            <a:r>
              <a:rPr lang="en-GB" sz="1500" i="1" dirty="0" err="1"/>
              <a:t>Cantùn</a:t>
            </a:r>
            <a:r>
              <a:rPr lang="en-GB" sz="1500" i="1" dirty="0"/>
              <a:t> </a:t>
            </a:r>
            <a:r>
              <a:rPr lang="en-GB" sz="1500" i="1" dirty="0" smtClean="0"/>
              <a:t>Avila; </a:t>
            </a:r>
            <a:r>
              <a:rPr lang="en-GB" sz="1500" i="1" dirty="0"/>
              <a:t>“Electron Cloud in the Arcs”, </a:t>
            </a:r>
            <a:r>
              <a:rPr lang="en-GB" sz="1500" i="1" dirty="0" err="1"/>
              <a:t>Fatih</a:t>
            </a:r>
            <a:r>
              <a:rPr lang="en-GB" sz="1500" i="1" dirty="0"/>
              <a:t> </a:t>
            </a:r>
            <a:r>
              <a:rPr lang="en-GB" sz="1500" i="1" dirty="0" err="1"/>
              <a:t>Yaman</a:t>
            </a:r>
            <a:endParaRPr lang="en-GB" sz="1500" i="1" dirty="0" smtClean="0"/>
          </a:p>
          <a:p>
            <a:pPr marL="0" indent="0">
              <a:buNone/>
            </a:pPr>
            <a:r>
              <a:rPr lang="en-GB" sz="1500" i="1" dirty="0" smtClean="0"/>
              <a:t>[] 65</a:t>
            </a:r>
            <a:r>
              <a:rPr lang="en-GB" sz="1500" i="1" baseline="30000" dirty="0" smtClean="0"/>
              <a:t>th</a:t>
            </a:r>
            <a:r>
              <a:rPr lang="en-GB" sz="1500" i="1" dirty="0" smtClean="0"/>
              <a:t> ICFA Advanced Beam Dynamics Workshop on High Luminosity Circular </a:t>
            </a:r>
            <a:r>
              <a:rPr lang="en-GB" sz="1500" i="1" dirty="0" err="1" smtClean="0"/>
              <a:t>e+e</a:t>
            </a:r>
            <a:r>
              <a:rPr lang="en-GB" sz="1500" i="1" dirty="0" smtClean="0"/>
              <a:t>- Colliders (eeFACT2022), “Studies and possible mitigation of electron cloud effects in FCC-</a:t>
            </a:r>
            <a:r>
              <a:rPr lang="en-GB" sz="1500" i="1" dirty="0" err="1" smtClean="0"/>
              <a:t>ee</a:t>
            </a:r>
            <a:r>
              <a:rPr lang="en-GB" sz="1500" i="1" dirty="0"/>
              <a:t>”, </a:t>
            </a:r>
            <a:r>
              <a:rPr lang="en-GB" sz="1500" i="1" dirty="0" err="1"/>
              <a:t>Fatih</a:t>
            </a:r>
            <a:r>
              <a:rPr lang="en-GB" sz="1500" i="1" dirty="0"/>
              <a:t> </a:t>
            </a:r>
            <a:r>
              <a:rPr lang="en-GB" sz="1500" i="1" dirty="0" err="1" smtClean="0"/>
              <a:t>Yaman</a:t>
            </a:r>
            <a:endParaRPr lang="en-GB" sz="1500" i="1" dirty="0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8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7247809" y="2510169"/>
            <a:ext cx="4105991" cy="3060000"/>
            <a:chOff x="7552080" y="1861565"/>
            <a:chExt cx="4105991" cy="32400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080" y="1861565"/>
              <a:ext cx="4105991" cy="3240000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9395181" y="4319445"/>
              <a:ext cx="1019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Courtesy of</a:t>
              </a:r>
            </a:p>
            <a:p>
              <a:r>
                <a:rPr lang="en-GB" sz="1400" dirty="0"/>
                <a:t>F</a:t>
              </a:r>
              <a:r>
                <a:rPr lang="en-GB" sz="1400" dirty="0" smtClean="0"/>
                <a:t>. </a:t>
              </a:r>
              <a:r>
                <a:rPr lang="en-GB" sz="1400" dirty="0" err="1" smtClean="0"/>
                <a:t>Yaman</a:t>
              </a:r>
              <a:endParaRPr lang="en-GB" sz="1400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49470" y="2488672"/>
            <a:ext cx="6310217" cy="3060000"/>
            <a:chOff x="446722" y="2323705"/>
            <a:chExt cx="6310217" cy="30600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22" y="2323705"/>
              <a:ext cx="6310217" cy="3060000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3392297" y="4390158"/>
              <a:ext cx="1019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Courtesy of</a:t>
              </a:r>
            </a:p>
            <a:p>
              <a:r>
                <a:rPr lang="en-GB" sz="1400" dirty="0" smtClean="0"/>
                <a:t>K. </a:t>
              </a:r>
              <a:r>
                <a:rPr lang="en-GB" sz="1400" dirty="0" err="1" smtClean="0"/>
                <a:t>Cantùn</a:t>
              </a:r>
              <a:endParaRPr lang="en-GB" sz="14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033"/>
            <a:ext cx="10515600" cy="1325563"/>
          </a:xfrm>
        </p:spPr>
        <p:txBody>
          <a:bodyPr/>
          <a:lstStyle/>
          <a:p>
            <a:r>
              <a:rPr lang="en-GB" dirty="0" smtClean="0"/>
              <a:t>Introduction: On-Going E-Cloud Studies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6600" y="1067403"/>
            <a:ext cx="10515600" cy="518130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The </a:t>
            </a:r>
            <a:r>
              <a:rPr lang="en-GB" dirty="0" smtClean="0"/>
              <a:t>scientific goal of my research activity is </a:t>
            </a:r>
            <a:r>
              <a:rPr lang="en-GB" dirty="0"/>
              <a:t>to </a:t>
            </a:r>
            <a:r>
              <a:rPr lang="en-GB" dirty="0" smtClean="0"/>
              <a:t>check the </a:t>
            </a:r>
            <a:r>
              <a:rPr lang="en-GB" dirty="0"/>
              <a:t>stability limits </a:t>
            </a:r>
            <a:r>
              <a:rPr lang="en-GB" dirty="0" smtClean="0"/>
              <a:t>by means of </a:t>
            </a:r>
            <a:r>
              <a:rPr lang="en-GB" dirty="0" smtClean="0">
                <a:solidFill>
                  <a:schemeClr val="accent1"/>
                </a:solidFill>
              </a:rPr>
              <a:t>self-consistent beam stability simulations </a:t>
            </a:r>
            <a:r>
              <a:rPr lang="en-GB" dirty="0" smtClean="0"/>
              <a:t>for the different arc elements with realistic </a:t>
            </a:r>
            <a:r>
              <a:rPr lang="en-GB" dirty="0" smtClean="0">
                <a:solidFill>
                  <a:schemeClr val="accent1"/>
                </a:solidFill>
              </a:rPr>
              <a:t>e-cloud distributions </a:t>
            </a:r>
            <a:r>
              <a:rPr lang="en-GB" dirty="0" smtClean="0"/>
              <a:t>obtained from </a:t>
            </a:r>
            <a:r>
              <a:rPr lang="en-GB" dirty="0" smtClean="0">
                <a:solidFill>
                  <a:schemeClr val="accent1"/>
                </a:solidFill>
              </a:rPr>
              <a:t>build-up simulations</a:t>
            </a:r>
          </a:p>
          <a:p>
            <a:pPr>
              <a:lnSpc>
                <a:spcPct val="120000"/>
              </a:lnSpc>
            </a:pPr>
            <a:endParaRPr lang="en-GB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en-GB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/>
              <a:t>Comparison </a:t>
            </a:r>
            <a:r>
              <a:rPr lang="en-GB" dirty="0" smtClean="0"/>
              <a:t>between the </a:t>
            </a:r>
            <a:r>
              <a:rPr lang="en-GB" dirty="0"/>
              <a:t>analytical</a:t>
            </a:r>
            <a:r>
              <a:rPr lang="en-GB" dirty="0">
                <a:solidFill>
                  <a:schemeClr val="accent1"/>
                </a:solidFill>
              </a:rPr>
              <a:t> central electron density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threshold </a:t>
            </a:r>
            <a:r>
              <a:rPr lang="en-GB" dirty="0"/>
              <a:t>for </a:t>
            </a:r>
            <a:r>
              <a:rPr lang="en-GB" dirty="0">
                <a:solidFill>
                  <a:schemeClr val="accent1"/>
                </a:solidFill>
              </a:rPr>
              <a:t>single bunch instability </a:t>
            </a:r>
            <a:r>
              <a:rPr lang="en-GB" dirty="0"/>
              <a:t>and the simulation </a:t>
            </a:r>
            <a:r>
              <a:rPr lang="en-GB" dirty="0" smtClean="0"/>
              <a:t>results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1"/>
                </a:solidFill>
              </a:rPr>
              <a:t>beam stability simulations </a:t>
            </a:r>
            <a:r>
              <a:rPr lang="en-GB" dirty="0" smtClean="0"/>
              <a:t>are </a:t>
            </a:r>
            <a:r>
              <a:rPr lang="en-GB" dirty="0" smtClean="0">
                <a:solidFill>
                  <a:schemeClr val="accent1"/>
                </a:solidFill>
              </a:rPr>
              <a:t>heavy</a:t>
            </a:r>
            <a:r>
              <a:rPr lang="en-GB" dirty="0" smtClean="0"/>
              <a:t> from the </a:t>
            </a:r>
            <a:r>
              <a:rPr lang="en-GB" dirty="0" smtClean="0">
                <a:solidFill>
                  <a:schemeClr val="accent1"/>
                </a:solidFill>
              </a:rPr>
              <a:t>computational</a:t>
            </a:r>
            <a:r>
              <a:rPr lang="en-GB" dirty="0" smtClean="0"/>
              <a:t> point of view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For this reason, a preliminary study to </a:t>
            </a:r>
            <a:r>
              <a:rPr lang="en-GB" dirty="0" smtClean="0">
                <a:solidFill>
                  <a:schemeClr val="accent1"/>
                </a:solidFill>
              </a:rPr>
              <a:t>identify</a:t>
            </a:r>
            <a:r>
              <a:rPr lang="en-GB" dirty="0" smtClean="0"/>
              <a:t> the </a:t>
            </a:r>
            <a:r>
              <a:rPr lang="en-GB" dirty="0" smtClean="0">
                <a:solidFill>
                  <a:schemeClr val="accent1"/>
                </a:solidFill>
              </a:rPr>
              <a:t>parameters</a:t>
            </a:r>
            <a:r>
              <a:rPr lang="en-GB" dirty="0" smtClean="0"/>
              <a:t>, </a:t>
            </a:r>
            <a:r>
              <a:rPr lang="en-GB" dirty="0"/>
              <a:t>in the range of the values of </a:t>
            </a:r>
            <a:r>
              <a:rPr lang="en-GB" dirty="0" smtClean="0"/>
              <a:t>FCC-</a:t>
            </a:r>
            <a:r>
              <a:rPr lang="en-GB" dirty="0" err="1" smtClean="0"/>
              <a:t>ee</a:t>
            </a:r>
            <a:r>
              <a:rPr lang="en-GB" dirty="0" smtClean="0"/>
              <a:t> </a:t>
            </a:r>
            <a:r>
              <a:rPr lang="en-GB" dirty="0"/>
              <a:t>case, which play a </a:t>
            </a:r>
            <a:r>
              <a:rPr lang="en-GB" dirty="0" smtClean="0">
                <a:solidFill>
                  <a:schemeClr val="accent1"/>
                </a:solidFill>
              </a:rPr>
              <a:t>significant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role</a:t>
            </a:r>
            <a:r>
              <a:rPr lang="en-GB" dirty="0" smtClean="0"/>
              <a:t> </a:t>
            </a:r>
            <a:r>
              <a:rPr lang="en-GB" dirty="0"/>
              <a:t>in the </a:t>
            </a:r>
            <a:r>
              <a:rPr lang="en-GB" dirty="0">
                <a:solidFill>
                  <a:schemeClr val="accent1"/>
                </a:solidFill>
              </a:rPr>
              <a:t>e-cloud formation </a:t>
            </a:r>
            <a:r>
              <a:rPr lang="en-GB" dirty="0" smtClean="0"/>
              <a:t>has been performed</a:t>
            </a: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C5A-3969-704F-AEA7-11C99A8BC4C7}" type="slidenum">
              <a:rPr lang="it-IT" smtClean="0"/>
              <a:t>9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1" y="2473744"/>
            <a:ext cx="7473417" cy="720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769563" y="2546008"/>
            <a:ext cx="431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[] K. </a:t>
            </a:r>
            <a:r>
              <a:rPr lang="en-GB" sz="1400" i="1" dirty="0" err="1" smtClean="0"/>
              <a:t>Ohmi</a:t>
            </a:r>
            <a:r>
              <a:rPr lang="en-GB" sz="1400" i="1" dirty="0" smtClean="0"/>
              <a:t> et al., “Study of Electron Cloud Instabilities in FCC-</a:t>
            </a:r>
            <a:r>
              <a:rPr lang="en-GB" sz="1400" i="1" dirty="0" err="1" smtClean="0"/>
              <a:t>hh</a:t>
            </a:r>
            <a:r>
              <a:rPr lang="en-GB" sz="1400" i="1" dirty="0" smtClean="0"/>
              <a:t>”, Proc. </a:t>
            </a:r>
            <a:r>
              <a:rPr lang="en-GB" sz="1400" i="1" dirty="0"/>
              <a:t>o</a:t>
            </a:r>
            <a:r>
              <a:rPr lang="en-GB" sz="1400" i="1" dirty="0" smtClean="0"/>
              <a:t>f IPAC2015</a:t>
            </a:r>
            <a:endParaRPr lang="en-GB" sz="1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7507" y="6385023"/>
            <a:ext cx="659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</a:t>
            </a:r>
            <a:r>
              <a:rPr lang="it-IT" sz="1400" baseline="30000" dirty="0" smtClean="0"/>
              <a:t>-</a:t>
            </a:r>
            <a:r>
              <a:rPr lang="it-IT" sz="1400" dirty="0" smtClean="0"/>
              <a:t>CLOUD’22 Workshop		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26/09/2022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52501</TotalTime>
  <Words>2837</Words>
  <Application>Microsoft Macintosh PowerPoint</Application>
  <PresentationFormat>Widescreen</PresentationFormat>
  <Paragraphs>616</Paragraphs>
  <Slides>47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6" baseType="lpstr">
      <vt:lpstr>Calibri</vt:lpstr>
      <vt:lpstr>Calibri Light</vt:lpstr>
      <vt:lpstr>Cambria Math</vt:lpstr>
      <vt:lpstr>Courier New</vt:lpstr>
      <vt:lpstr>Mangal</vt:lpstr>
      <vt:lpstr>Symbol</vt:lpstr>
      <vt:lpstr>Wingdings</vt:lpstr>
      <vt:lpstr>Arial</vt:lpstr>
      <vt:lpstr>Tema di Office</vt:lpstr>
      <vt:lpstr>Electron Cloud Studies for the Future Circular Collider</vt:lpstr>
      <vt:lpstr>Outline</vt:lpstr>
      <vt:lpstr>Outline</vt:lpstr>
      <vt:lpstr>Introduction: FCC</vt:lpstr>
      <vt:lpstr>Introduction: FCC-ee</vt:lpstr>
      <vt:lpstr>Introduction: First E-Cloud Studies</vt:lpstr>
      <vt:lpstr>Introduction: Recent E-Cloud Studies</vt:lpstr>
      <vt:lpstr>Introduction: Recent E-Cloud Studies</vt:lpstr>
      <vt:lpstr>Introduction: On-Going E-Cloud Studies</vt:lpstr>
      <vt:lpstr>Outline</vt:lpstr>
      <vt:lpstr>Background: E-Cloud Formation</vt:lpstr>
      <vt:lpstr>Background: E-Cloud Formation</vt:lpstr>
      <vt:lpstr>Background: E-Cloud Formation</vt:lpstr>
      <vt:lpstr>Background: Case Study</vt:lpstr>
      <vt:lpstr>Background: Case Study</vt:lpstr>
      <vt:lpstr>Background: Case Study</vt:lpstr>
      <vt:lpstr>Background: Case Study</vt:lpstr>
      <vt:lpstr>Background: Case Study</vt:lpstr>
      <vt:lpstr>Outline</vt:lpstr>
      <vt:lpstr>Simulation Results</vt:lpstr>
      <vt:lpstr>Simulation Results: Negligible Effect</vt:lpstr>
      <vt:lpstr>Simulation Results: Negligible Effect</vt:lpstr>
      <vt:lpstr>Simulation Results: Negligible Effect</vt:lpstr>
      <vt:lpstr>Simulation Results: Negligible Effect</vt:lpstr>
      <vt:lpstr>Simulation Results: Negligible Effect</vt:lpstr>
      <vt:lpstr>Simulation Results: Other Parameters</vt:lpstr>
      <vt:lpstr>Simulation Results: Other Parameters</vt:lpstr>
      <vt:lpstr>Simulation Results: Other Parameters</vt:lpstr>
      <vt:lpstr>Simulation Results: Other Parameters</vt:lpstr>
      <vt:lpstr>Simulation Results: Other Parameters</vt:lpstr>
      <vt:lpstr>Simulation Results: Other Parameters</vt:lpstr>
      <vt:lpstr>Simulation Results: Other Parameters</vt:lpstr>
      <vt:lpstr>Outline</vt:lpstr>
      <vt:lpstr>Conclusions and Outlook</vt:lpstr>
      <vt:lpstr>Conclusions and Outlook</vt:lpstr>
      <vt:lpstr>Thank you for your attention</vt:lpstr>
      <vt:lpstr>Presentazione di PowerPoint</vt:lpstr>
      <vt:lpstr>Presentazione di PowerPoint</vt:lpstr>
      <vt:lpstr>Spare Slides</vt:lpstr>
      <vt:lpstr>Background: Case Study</vt:lpstr>
      <vt:lpstr>Project Goals</vt:lpstr>
      <vt:lpstr>Presentazione di PowerPoint</vt:lpstr>
      <vt:lpstr>Background: Case Study</vt:lpstr>
      <vt:lpstr>Background: Case Study</vt:lpstr>
      <vt:lpstr>Background: Case Study</vt:lpstr>
      <vt:lpstr>Background: E-Cloud Formation</vt:lpstr>
      <vt:lpstr>Presentazione di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Luca Sabato</dc:creator>
  <cp:lastModifiedBy>Luca Sabato</cp:lastModifiedBy>
  <cp:revision>460</cp:revision>
  <dcterms:created xsi:type="dcterms:W3CDTF">2022-05-13T12:49:25Z</dcterms:created>
  <dcterms:modified xsi:type="dcterms:W3CDTF">2022-09-25T06:09:41Z</dcterms:modified>
</cp:coreProperties>
</file>