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98" r:id="rId3"/>
    <p:sldId id="1084" r:id="rId4"/>
    <p:sldId id="1064" r:id="rId5"/>
    <p:sldId id="1070" r:id="rId6"/>
    <p:sldId id="1071" r:id="rId7"/>
    <p:sldId id="1067" r:id="rId8"/>
    <p:sldId id="1072" r:id="rId9"/>
    <p:sldId id="865" r:id="rId10"/>
    <p:sldId id="867" r:id="rId11"/>
    <p:sldId id="1090" r:id="rId12"/>
    <p:sldId id="868" r:id="rId13"/>
    <p:sldId id="879" r:id="rId14"/>
    <p:sldId id="880" r:id="rId15"/>
    <p:sldId id="883" r:id="rId16"/>
    <p:sldId id="869" r:id="rId17"/>
    <p:sldId id="870" r:id="rId18"/>
    <p:sldId id="855" r:id="rId19"/>
    <p:sldId id="889" r:id="rId20"/>
    <p:sldId id="827" r:id="rId21"/>
    <p:sldId id="829" r:id="rId22"/>
    <p:sldId id="897" r:id="rId23"/>
    <p:sldId id="1081" r:id="rId24"/>
    <p:sldId id="1085" r:id="rId25"/>
    <p:sldId id="1087" r:id="rId26"/>
    <p:sldId id="1086" r:id="rId27"/>
    <p:sldId id="1106" r:id="rId28"/>
    <p:sldId id="1107" r:id="rId29"/>
    <p:sldId id="1108" r:id="rId30"/>
    <p:sldId id="1074" r:id="rId31"/>
    <p:sldId id="1029" r:id="rId32"/>
    <p:sldId id="1094" r:id="rId33"/>
    <p:sldId id="1095" r:id="rId34"/>
    <p:sldId id="257" r:id="rId35"/>
    <p:sldId id="1083" r:id="rId36"/>
    <p:sldId id="1097" r:id="rId37"/>
    <p:sldId id="1102" r:id="rId38"/>
    <p:sldId id="1098" r:id="rId39"/>
    <p:sldId id="1104" r:id="rId40"/>
    <p:sldId id="1109" r:id="rId41"/>
    <p:sldId id="344" r:id="rId42"/>
    <p:sldId id="1100" r:id="rId43"/>
    <p:sldId id="908" r:id="rId44"/>
    <p:sldId id="382" r:id="rId45"/>
    <p:sldId id="272" r:id="rId46"/>
    <p:sldId id="920" r:id="rId47"/>
    <p:sldId id="1060" r:id="rId48"/>
    <p:sldId id="910" r:id="rId49"/>
    <p:sldId id="924" r:id="rId50"/>
    <p:sldId id="899" r:id="rId51"/>
    <p:sldId id="1088" r:id="rId52"/>
    <p:sldId id="1089" r:id="rId53"/>
    <p:sldId id="832" r:id="rId54"/>
    <p:sldId id="1056" r:id="rId55"/>
    <p:sldId id="1048" r:id="rId56"/>
    <p:sldId id="1011" r:id="rId57"/>
    <p:sldId id="987" r:id="rId58"/>
    <p:sldId id="293" r:id="rId59"/>
    <p:sldId id="343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E2246C"/>
    <a:srgbClr val="7D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5" autoAdjust="0"/>
    <p:restoredTop sz="96197" autoAdjust="0"/>
  </p:normalViewPr>
  <p:slideViewPr>
    <p:cSldViewPr snapToGrid="0" snapToObjects="1">
      <p:cViewPr varScale="1">
        <p:scale>
          <a:sx n="112" d="100"/>
          <a:sy n="112" d="100"/>
        </p:scale>
        <p:origin x="184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193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637A2-0CB2-2E4E-8719-AE06C58428F4}" type="datetimeFigureOut">
              <a:rPr lang="en-US" smtClean="0"/>
              <a:t>9/25/22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24BA-DE2D-1E41-87E1-85AC2C94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174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DD07A-CD3B-A44C-B12F-FEA21F8C572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365AB-B789-7F43-B26E-2149D3DDD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35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430BF-9185-9A4A-9820-6B404B85B622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Giovanni Rumolo</a:t>
            </a:r>
          </a:p>
        </p:txBody>
      </p:sp>
    </p:spTree>
    <p:extLst>
      <p:ext uri="{BB962C8B-B14F-4D97-AF65-F5344CB8AC3E}">
        <p14:creationId xmlns:p14="http://schemas.microsoft.com/office/powerpoint/2010/main" val="2861968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430BF-9185-9A4A-9820-6B404B85B622}" type="slidenum">
              <a:rPr lang="en-US" smtClean="0"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Giovanni Rumolo</a:t>
            </a:r>
          </a:p>
        </p:txBody>
      </p:sp>
    </p:spTree>
    <p:extLst>
      <p:ext uri="{BB962C8B-B14F-4D97-AF65-F5344CB8AC3E}">
        <p14:creationId xmlns:p14="http://schemas.microsoft.com/office/powerpoint/2010/main" val="3916776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US"/>
              <a:t>ECLOUD'22 workshop, 26.9.2022</a:t>
            </a:r>
          </a:p>
        </p:txBody>
      </p:sp>
    </p:spTree>
    <p:extLst>
      <p:ext uri="{BB962C8B-B14F-4D97-AF65-F5344CB8AC3E}">
        <p14:creationId xmlns:p14="http://schemas.microsoft.com/office/powerpoint/2010/main" val="364598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5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41"/>
            <a:ext cx="8229600" cy="509449"/>
          </a:xfrm>
        </p:spPr>
        <p:txBody>
          <a:bodyPr/>
          <a:lstStyle>
            <a:lvl1pPr>
              <a:defRPr sz="2600" b="1"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0090"/>
            <a:ext cx="8229600" cy="5406074"/>
          </a:xfrm>
        </p:spPr>
        <p:txBody>
          <a:bodyPr/>
          <a:lstStyle>
            <a:lvl1pPr>
              <a:defRPr sz="1700"/>
            </a:lvl1pPr>
            <a:lvl2pPr marL="742950" indent="-285750">
              <a:buFont typeface="Courier New" panose="02070309020205020404" pitchFamily="49" charset="0"/>
              <a:buChar char="o"/>
              <a:defRPr sz="1700"/>
            </a:lvl2pPr>
            <a:lvl4pPr marL="1600200" indent="-228600">
              <a:buFont typeface="Arial" panose="020B0604020202020204" pitchFamily="34" charset="0"/>
              <a:buChar char="–"/>
              <a:defRPr/>
            </a:lvl4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8082"/>
            <a:ext cx="2133600" cy="365125"/>
          </a:xfrm>
        </p:spPr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08082"/>
            <a:ext cx="4344504" cy="365125"/>
          </a:xfrm>
        </p:spPr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5304" y="6508082"/>
            <a:ext cx="2133600" cy="365125"/>
          </a:xfrm>
        </p:spPr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2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6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3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2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1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0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6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5251"/>
            <a:ext cx="8229600" cy="509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5566"/>
            <a:ext cx="8229600" cy="5220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36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336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5304" y="64336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3B2E6-27D2-1240-A515-2DF3A0B1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5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category/9686/" TargetMode="External"/><Relationship Id="rId2" Type="http://schemas.openxmlformats.org/officeDocument/2006/relationships/hyperlink" Target="http://ecloud.web.cern.ch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28968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aps.org/prab/abstract/10.1103/PhysRevAccelBeams.21.06100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28336/timetable/#20220926.detailed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752634?ln=e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756727/contributions/3136650/" TargetMode="Externa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92753/files/CERN-ACC-2019-0041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8/s42005-021-00698-x" TargetMode="External"/><Relationship Id="rId4" Type="http://schemas.openxmlformats.org/officeDocument/2006/relationships/hyperlink" Target="https://indico.cern.ch/event/1097716/timetable/#20220124.detail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8/s42005-021-00698-x" TargetMode="External"/><Relationship Id="rId4" Type="http://schemas.openxmlformats.org/officeDocument/2006/relationships/hyperlink" Target="https://indico.cern.ch/event/1097716/timetable/#20220124.detail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8/s42005-021-00698-x" TargetMode="External"/><Relationship Id="rId4" Type="http://schemas.openxmlformats.org/officeDocument/2006/relationships/hyperlink" Target="https://indico.cern.ch/event/1097716/timetable/#20220124.detail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doi.org/10.1038/s42005-021-00698-x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097716/timetable/#20220124.detailed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80238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80238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80238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80238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80238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80238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80238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enda.infn.it/event/28336/timetable/#20220926.detail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28336/timetable/#20220926.detailed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svg"/><Relationship Id="rId7" Type="http://schemas.openxmlformats.org/officeDocument/2006/relationships/image" Target="../media/image62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59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enda.infn.it/event/28336/timetable/#20220926.detailed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ds.cern.ch/record/2705513/files/CERN-ACC-NOTE-2019-0057.pdf" TargetMode="Externa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hyperlink" Target="http://cds.cern.ch/record/2705513/files/CERN-ACC-NOTE-2019-005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396" y="2269768"/>
            <a:ext cx="8756724" cy="147002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Electron cloud effects at the LHC: 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b="1" dirty="0">
                <a:solidFill>
                  <a:schemeClr val="tx2"/>
                </a:solidFill>
              </a:rPr>
              <a:t>status and prospects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001" y="3705247"/>
            <a:ext cx="8230498" cy="239644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L.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Mether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input from: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Electron Cloud Working Group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 Induced Heat Load Task Force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B36DCFE-C0F3-D8A8-8546-18230C79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2224" y="5705805"/>
            <a:ext cx="5879551" cy="1152195"/>
          </a:xfrm>
        </p:spPr>
        <p:txBody>
          <a:bodyPr/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ECLOUD’22 Workshop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Isola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d’Elba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858108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B51D-EECE-E449-86BB-503F5CEDC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 cloud in Run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4A81F-EB31-4442-BC6F-D41250FD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ym typeface="Wingdings" pitchFamily="2" charset="2"/>
              </a:rPr>
              <a:t>Significantly increased electron cloud production compared to Run 1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Degradation of beam quality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Power deposition on the arc beam screens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C2D-0188-C643-B638-E9BC3849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DB17E-7604-7D4C-B0AA-AA339687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E02C0-4590-4847-8F36-23196F36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9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DB4D28-892E-DF49-B10A-B6F9CAF1D5CC}"/>
              </a:ext>
            </a:extLst>
          </p:cNvPr>
          <p:cNvSpPr/>
          <p:nvPr/>
        </p:nvSpPr>
        <p:spPr>
          <a:xfrm>
            <a:off x="457200" y="2091690"/>
            <a:ext cx="8229600" cy="431903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BC16C3-C6B9-9B4E-9D45-A74D59ADB14E}"/>
              </a:ext>
            </a:extLst>
          </p:cNvPr>
          <p:cNvGrpSpPr/>
          <p:nvPr/>
        </p:nvGrpSpPr>
        <p:grpSpPr>
          <a:xfrm>
            <a:off x="3326813" y="2625408"/>
            <a:ext cx="5270346" cy="3679525"/>
            <a:chOff x="3240749" y="2625408"/>
            <a:chExt cx="5270346" cy="367952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5FDA5F9-2A5F-604C-8F0F-9688C6CDB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629"/>
            <a:stretch/>
          </p:blipFill>
          <p:spPr>
            <a:xfrm>
              <a:off x="3240749" y="4643832"/>
              <a:ext cx="5270345" cy="1635629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64474E-BE6E-0C4E-8D88-E57F8778C5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40750" y="2625408"/>
              <a:ext cx="5270345" cy="3679525"/>
              <a:chOff x="-341645" y="2585523"/>
              <a:chExt cx="6010480" cy="419625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D062EAC-20B5-6B46-89CA-6160A1D40B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48479"/>
              <a:stretch/>
            </p:blipFill>
            <p:spPr>
              <a:xfrm>
                <a:off x="-341645" y="2910759"/>
                <a:ext cx="6010480" cy="1946548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6A00C3-BC1B-454E-92E5-4D4946273C08}"/>
                  </a:ext>
                </a:extLst>
              </p:cNvPr>
              <p:cNvSpPr txBox="1"/>
              <p:nvPr/>
            </p:nvSpPr>
            <p:spPr>
              <a:xfrm>
                <a:off x="763814" y="2585523"/>
                <a:ext cx="4485282" cy="472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Fill 4485 (Oct 2015)</a:t>
                </a:r>
              </a:p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25 ns, 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1825b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72b-trains, 1.15e11 p/bunch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1C6BFB0-C3A1-ED47-BA35-79901D55BE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1040" y="6560905"/>
                <a:ext cx="5430737" cy="22087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9D5269-6507-EE40-BB16-38F9A12E5107}"/>
                  </a:ext>
                </a:extLst>
              </p:cNvPr>
              <p:cNvSpPr/>
              <p:nvPr/>
            </p:nvSpPr>
            <p:spPr>
              <a:xfrm>
                <a:off x="750779" y="4760408"/>
                <a:ext cx="4485282" cy="298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Average per half cell</a:t>
                </a:r>
                <a:endParaRPr lang="en-US" sz="1100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4B3FF2E-9C8F-5840-9E14-FFAE03C257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6805" y="5050988"/>
                <a:ext cx="267376" cy="688769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A895407-08CC-A84D-83BB-702D6CC79C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5316" y="5761417"/>
                <a:ext cx="302067" cy="37587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8CEB723-771A-9D4D-A78C-9944117517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4470" y="5051538"/>
                <a:ext cx="280592" cy="68876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6AC8502-2CE4-5F4B-A024-016F30E7CC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7770" y="5755366"/>
                <a:ext cx="260785" cy="375870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E455255-FB62-2B45-ADD1-504166BC4A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4219" y="5041953"/>
                <a:ext cx="302067" cy="495162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528A3E0-E026-AA43-84A5-B30AC3B88F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26876" y="5041953"/>
                <a:ext cx="517724" cy="505065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7E66EB1-CC40-8146-8FF1-CDD9C7A1D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51426" y="3831369"/>
                <a:ext cx="1072446" cy="55880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D906D6A-FC37-9849-835A-E05F827FADC6}"/>
              </a:ext>
            </a:extLst>
          </p:cNvPr>
          <p:cNvGrpSpPr>
            <a:grpSpLocks noChangeAspect="1"/>
          </p:cNvGrpSpPr>
          <p:nvPr/>
        </p:nvGrpSpPr>
        <p:grpSpPr>
          <a:xfrm>
            <a:off x="595117" y="3123957"/>
            <a:ext cx="2979439" cy="2155079"/>
            <a:chOff x="5702336" y="3625873"/>
            <a:chExt cx="2979439" cy="2155079"/>
          </a:xfrm>
        </p:grpSpPr>
        <p:pic>
          <p:nvPicPr>
            <p:cNvPr id="51" name="Picture 2" descr="http://www.bng.bilfinger.com/fileadmin/power_bng/Presse/presse_20090116_deutsches_museum_3.jpg">
              <a:extLst>
                <a:ext uri="{FF2B5EF4-FFF2-40B4-BE49-F238E27FC236}">
                  <a16:creationId xmlns:a16="http://schemas.microsoft.com/office/drawing/2014/main" id="{FD71F9ED-BBC2-4B47-B14D-C2BF063DC5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74425" y="3625873"/>
              <a:ext cx="2907350" cy="215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7D64FBF-3F47-0741-BC83-8A1101EEC1A3}"/>
                </a:ext>
              </a:extLst>
            </p:cNvPr>
            <p:cNvCxnSpPr/>
            <p:nvPr/>
          </p:nvCxnSpPr>
          <p:spPr>
            <a:xfrm flipH="1">
              <a:off x="5702336" y="5013591"/>
              <a:ext cx="360446" cy="1982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8B85B20-CA52-5341-AE82-C302D36431B9}"/>
                </a:ext>
              </a:extLst>
            </p:cNvPr>
            <p:cNvCxnSpPr/>
            <p:nvPr/>
          </p:nvCxnSpPr>
          <p:spPr>
            <a:xfrm flipV="1">
              <a:off x="6963897" y="5301948"/>
              <a:ext cx="324401" cy="19824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652E28E-A636-6A47-9D6B-2712717A85B8}"/>
              </a:ext>
            </a:extLst>
          </p:cNvPr>
          <p:cNvSpPr txBox="1"/>
          <p:nvPr/>
        </p:nvSpPr>
        <p:spPr>
          <a:xfrm>
            <a:off x="549185" y="2194322"/>
            <a:ext cx="8057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Heat load in the cryogenic magnets</a:t>
            </a:r>
          </a:p>
        </p:txBody>
      </p:sp>
    </p:spTree>
    <p:extLst>
      <p:ext uri="{BB962C8B-B14F-4D97-AF65-F5344CB8AC3E}">
        <p14:creationId xmlns:p14="http://schemas.microsoft.com/office/powerpoint/2010/main" val="1020779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scrubbing runs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A2E9F5-00AD-4DEE-DC8E-4D152248A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68874"/>
            <a:ext cx="8229600" cy="275728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Extensive scrubbing took place at the start of Run 2 to enable operation for physics</a:t>
            </a:r>
          </a:p>
          <a:p>
            <a:r>
              <a:rPr lang="en-GB" dirty="0"/>
              <a:t>16 days of dedicated scrubbing were required to achieve reasonable beam quality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E081447-C3CE-9F4F-A689-9A72CAFF10CA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EE003A2-37AF-0FE3-61B3-167414184496}"/>
              </a:ext>
            </a:extLst>
          </p:cNvPr>
          <p:cNvGrpSpPr/>
          <p:nvPr/>
        </p:nvGrpSpPr>
        <p:grpSpPr>
          <a:xfrm>
            <a:off x="286806" y="687293"/>
            <a:ext cx="8399994" cy="2648945"/>
            <a:chOff x="-1809" y="1742099"/>
            <a:chExt cx="8399994" cy="264894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F58EF31-22B0-B653-5A36-201D947EA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09" y="1742099"/>
              <a:ext cx="7578434" cy="264894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A3D90D-C9DC-05C7-FA86-6D763E49AF7B}"/>
                </a:ext>
              </a:extLst>
            </p:cNvPr>
            <p:cNvSpPr txBox="1"/>
            <p:nvPr/>
          </p:nvSpPr>
          <p:spPr>
            <a:xfrm>
              <a:off x="573133" y="2006430"/>
              <a:ext cx="806400" cy="2592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[50 ns]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79D7B41-03E2-E5EA-E99E-7EF58E7E1436}"/>
                </a:ext>
              </a:extLst>
            </p:cNvPr>
            <p:cNvSpPr/>
            <p:nvPr/>
          </p:nvSpPr>
          <p:spPr>
            <a:xfrm>
              <a:off x="1355648" y="2006430"/>
              <a:ext cx="514886" cy="25816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bIns="46800" rtlCol="0" anchor="ctr"/>
            <a:lstStyle/>
            <a:p>
              <a:pPr algn="ctr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886FEBD-CA2B-02F4-4F16-F7D7CEE7761F}"/>
                </a:ext>
              </a:extLst>
            </p:cNvPr>
            <p:cNvSpPr/>
            <p:nvPr/>
          </p:nvSpPr>
          <p:spPr>
            <a:xfrm>
              <a:off x="1865040" y="2006430"/>
              <a:ext cx="1097902" cy="2581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bIns="46800" rtlCol="0" anchor="ctr"/>
            <a:lstStyle/>
            <a:p>
              <a:pPr algn="ctr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35C6111-147D-26A6-0493-05CCDF1C50AA}"/>
                </a:ext>
              </a:extLst>
            </p:cNvPr>
            <p:cNvSpPr/>
            <p:nvPr/>
          </p:nvSpPr>
          <p:spPr>
            <a:xfrm>
              <a:off x="2963064" y="2006430"/>
              <a:ext cx="291356" cy="25816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bIns="46800" rtlCol="0" anchor="ctr"/>
            <a:lstStyle/>
            <a:p>
              <a:pPr algn="ctr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70F7E20-91AC-22BF-4ABE-C3D20F522C9F}"/>
                </a:ext>
              </a:extLst>
            </p:cNvPr>
            <p:cNvSpPr/>
            <p:nvPr/>
          </p:nvSpPr>
          <p:spPr>
            <a:xfrm>
              <a:off x="3252030" y="2006430"/>
              <a:ext cx="233548" cy="2581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bIns="46800"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387B155-636C-F1AB-1C38-D444B633B2B6}"/>
                </a:ext>
              </a:extLst>
            </p:cNvPr>
            <p:cNvSpPr/>
            <p:nvPr/>
          </p:nvSpPr>
          <p:spPr>
            <a:xfrm>
              <a:off x="3476498" y="2006430"/>
              <a:ext cx="970979" cy="25816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bIns="46800"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833F175-F132-CAF0-8728-6EEDDF9A31ED}"/>
                </a:ext>
              </a:extLst>
            </p:cNvPr>
            <p:cNvSpPr/>
            <p:nvPr/>
          </p:nvSpPr>
          <p:spPr>
            <a:xfrm>
              <a:off x="4443929" y="2006430"/>
              <a:ext cx="2874530" cy="2581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bIns="46800"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144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759C7CB-3CA2-997D-E9DD-F63A26DF960C}"/>
                </a:ext>
              </a:extLst>
            </p:cNvPr>
            <p:cNvSpPr/>
            <p:nvPr/>
          </p:nvSpPr>
          <p:spPr>
            <a:xfrm>
              <a:off x="7375050" y="2003406"/>
              <a:ext cx="1023135" cy="258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bIns="46800" rtlCol="0" anchor="ctr"/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 length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DB8138F-6660-B4CC-B3DD-4E32C8A4C034}"/>
              </a:ext>
            </a:extLst>
          </p:cNvPr>
          <p:cNvSpPr/>
          <p:nvPr/>
        </p:nvSpPr>
        <p:spPr>
          <a:xfrm>
            <a:off x="407704" y="4343662"/>
            <a:ext cx="845448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Scrubbing progress in 2015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A76E07-DFDB-0793-FC57-55E078D1F00B}"/>
              </a:ext>
            </a:extLst>
          </p:cNvPr>
          <p:cNvGrpSpPr/>
          <p:nvPr/>
        </p:nvGrpSpPr>
        <p:grpSpPr>
          <a:xfrm>
            <a:off x="117097" y="4527147"/>
            <a:ext cx="1609982" cy="1976461"/>
            <a:chOff x="2353264" y="4409500"/>
            <a:chExt cx="1609982" cy="1976461"/>
          </a:xfrm>
        </p:grpSpPr>
        <p:pic>
          <p:nvPicPr>
            <p:cNvPr id="58" name="Picture 57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2C322E16-B511-1DC7-A6C1-F1C767700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725" b="64270"/>
            <a:stretch/>
          </p:blipFill>
          <p:spPr>
            <a:xfrm>
              <a:off x="2353266" y="4409500"/>
              <a:ext cx="1609980" cy="1716664"/>
            </a:xfrm>
            <a:prstGeom prst="rect">
              <a:avLst/>
            </a:prstGeom>
          </p:spPr>
        </p:pic>
        <p:pic>
          <p:nvPicPr>
            <p:cNvPr id="59" name="Picture 58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23A658CE-C2EA-F450-A759-4744CED53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28" t="95780" r="29049" b="1"/>
            <a:stretch/>
          </p:blipFill>
          <p:spPr>
            <a:xfrm>
              <a:off x="2353264" y="6183259"/>
              <a:ext cx="1520093" cy="202702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E34ECFCA-79AD-DB8E-DC63-F79681C663BA}"/>
              </a:ext>
            </a:extLst>
          </p:cNvPr>
          <p:cNvSpPr txBox="1"/>
          <p:nvPr/>
        </p:nvSpPr>
        <p:spPr>
          <a:xfrm>
            <a:off x="7173878" y="4504560"/>
            <a:ext cx="1729408" cy="4308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after injection     </a:t>
            </a:r>
            <a:br>
              <a:rPr lang="en-US" sz="11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min after injection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B7C13AB-8EC6-DCFD-B647-3CEDD7FB3FBD}"/>
              </a:ext>
            </a:extLst>
          </p:cNvPr>
          <p:cNvGrpSpPr/>
          <p:nvPr/>
        </p:nvGrpSpPr>
        <p:grpSpPr>
          <a:xfrm>
            <a:off x="1494642" y="4533368"/>
            <a:ext cx="1637579" cy="1970240"/>
            <a:chOff x="3983049" y="4409500"/>
            <a:chExt cx="1637579" cy="1970240"/>
          </a:xfrm>
        </p:grpSpPr>
        <p:pic>
          <p:nvPicPr>
            <p:cNvPr id="62" name="Picture 61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BAFFE99C-BD5F-9D2B-314D-17CC4CA81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286" b="64270"/>
            <a:stretch/>
          </p:blipFill>
          <p:spPr>
            <a:xfrm>
              <a:off x="4127012" y="4409500"/>
              <a:ext cx="1493616" cy="1716664"/>
            </a:xfrm>
            <a:prstGeom prst="rect">
              <a:avLst/>
            </a:prstGeom>
          </p:spPr>
        </p:pic>
        <p:pic>
          <p:nvPicPr>
            <p:cNvPr id="63" name="Picture 62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0B57E4BF-4126-FC2C-7130-103D25388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28" t="95780" r="29049" b="1"/>
            <a:stretch/>
          </p:blipFill>
          <p:spPr>
            <a:xfrm>
              <a:off x="3983049" y="6177038"/>
              <a:ext cx="1520093" cy="202702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31BDB2E-DB45-07A9-6BF9-3354C88B9B5F}"/>
              </a:ext>
            </a:extLst>
          </p:cNvPr>
          <p:cNvGrpSpPr/>
          <p:nvPr/>
        </p:nvGrpSpPr>
        <p:grpSpPr>
          <a:xfrm>
            <a:off x="3046972" y="4845094"/>
            <a:ext cx="3050007" cy="1658514"/>
            <a:chOff x="2949044" y="4479396"/>
            <a:chExt cx="3050007" cy="1658514"/>
          </a:xfrm>
        </p:grpSpPr>
        <p:pic>
          <p:nvPicPr>
            <p:cNvPr id="65" name="Picture 64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57742791-1A90-9D11-E0FF-6DA146536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52" t="35568" b="33744"/>
            <a:stretch/>
          </p:blipFill>
          <p:spPr>
            <a:xfrm>
              <a:off x="2949044" y="4479396"/>
              <a:ext cx="3050007" cy="1474413"/>
            </a:xfrm>
            <a:prstGeom prst="rect">
              <a:avLst/>
            </a:prstGeom>
          </p:spPr>
        </p:pic>
        <p:pic>
          <p:nvPicPr>
            <p:cNvPr id="66" name="Picture 65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0639FFBC-C397-B41A-0019-1F0E1F8A0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28" t="95780" r="29049" b="1"/>
            <a:stretch/>
          </p:blipFill>
          <p:spPr>
            <a:xfrm>
              <a:off x="3480994" y="5935208"/>
              <a:ext cx="1520093" cy="202702"/>
            </a:xfrm>
            <a:prstGeom prst="rect">
              <a:avLst/>
            </a:prstGeom>
          </p:spPr>
        </p:pic>
      </p:grpSp>
      <p:pic>
        <p:nvPicPr>
          <p:cNvPr id="67" name="Picture 66" descr="Chart, line chart, histogram&#10;&#10;Description automatically generated">
            <a:extLst>
              <a:ext uri="{FF2B5EF4-FFF2-40B4-BE49-F238E27FC236}">
                <a16:creationId xmlns:a16="http://schemas.microsoft.com/office/drawing/2014/main" id="{AC5C4B72-069E-41BD-075D-CF7F90B5BF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2" t="66159" b="1"/>
          <a:stretch/>
        </p:blipFill>
        <p:spPr>
          <a:xfrm>
            <a:off x="6018897" y="4877730"/>
            <a:ext cx="3050007" cy="162587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246D1E6-A240-FD25-D47E-FAA9EEF2DF98}"/>
              </a:ext>
            </a:extLst>
          </p:cNvPr>
          <p:cNvSpPr txBox="1"/>
          <p:nvPr/>
        </p:nvSpPr>
        <p:spPr>
          <a:xfrm>
            <a:off x="7663665" y="1290013"/>
            <a:ext cx="139013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Major faults, tests and commissioning activities removed from the day count</a:t>
            </a:r>
          </a:p>
        </p:txBody>
      </p:sp>
      <p:grpSp>
        <p:nvGrpSpPr>
          <p:cNvPr id="70" name="Group 34">
            <a:extLst>
              <a:ext uri="{FF2B5EF4-FFF2-40B4-BE49-F238E27FC236}">
                <a16:creationId xmlns:a16="http://schemas.microsoft.com/office/drawing/2014/main" id="{920F34C2-1027-2D4F-79D8-3ECE2474CE59}"/>
              </a:ext>
            </a:extLst>
          </p:cNvPr>
          <p:cNvGrpSpPr/>
          <p:nvPr/>
        </p:nvGrpSpPr>
        <p:grpSpPr>
          <a:xfrm>
            <a:off x="896964" y="1286254"/>
            <a:ext cx="806932" cy="442614"/>
            <a:chOff x="4735224" y="913182"/>
            <a:chExt cx="806932" cy="442614"/>
          </a:xfrm>
          <a:solidFill>
            <a:schemeClr val="bg1"/>
          </a:solidFill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38682CF-6385-FAF9-EFD9-FC14D984A37D}"/>
                </a:ext>
              </a:extLst>
            </p:cNvPr>
            <p:cNvSpPr txBox="1"/>
            <p:nvPr/>
          </p:nvSpPr>
          <p:spPr>
            <a:xfrm>
              <a:off x="4735224" y="913182"/>
              <a:ext cx="80693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1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C4B6CF-9503-5178-7CD5-C4F035A549C8}"/>
                </a:ext>
              </a:extLst>
            </p:cNvPr>
            <p:cNvSpPr txBox="1"/>
            <p:nvPr/>
          </p:nvSpPr>
          <p:spPr>
            <a:xfrm>
              <a:off x="4735224" y="1109575"/>
              <a:ext cx="80693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2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64A3339-9890-7331-B989-59FBAF93C2AC}"/>
                </a:ext>
              </a:extLst>
            </p:cNvPr>
            <p:cNvCxnSpPr>
              <a:cxnSpLocks/>
            </p:cNvCxnSpPr>
            <p:nvPr/>
          </p:nvCxnSpPr>
          <p:spPr>
            <a:xfrm>
              <a:off x="4793404" y="1037168"/>
              <a:ext cx="144000" cy="1588"/>
            </a:xfrm>
            <a:prstGeom prst="line">
              <a:avLst/>
            </a:prstGeom>
            <a:grp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230D0A-9FD7-962C-026C-99DF76CE056F}"/>
                </a:ext>
              </a:extLst>
            </p:cNvPr>
            <p:cNvCxnSpPr>
              <a:cxnSpLocks/>
            </p:cNvCxnSpPr>
            <p:nvPr/>
          </p:nvCxnSpPr>
          <p:spPr>
            <a:xfrm>
              <a:off x="4793404" y="1233561"/>
              <a:ext cx="144000" cy="1588"/>
            </a:xfrm>
            <a:prstGeom prst="line">
              <a:avLst/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93F003-31C8-4AD0-CAED-2108F41F6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C8DA2-0A17-097D-2245-9BE53F7A8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</p:spTree>
    <p:extLst>
      <p:ext uri="{BB962C8B-B14F-4D97-AF65-F5344CB8AC3E}">
        <p14:creationId xmlns:p14="http://schemas.microsoft.com/office/powerpoint/2010/main" val="80491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CC37-31DD-7C4D-93D6-7556F4A98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Conditioning during operation for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98482-EB4B-0F41-9EB7-8DEE5651E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Continued scrubbing during physics mitigated electron cloud to a large extent</a:t>
            </a:r>
          </a:p>
          <a:p>
            <a:r>
              <a:rPr lang="en-GB" dirty="0"/>
              <a:t>A strong reduction of the arc heat loads observed in 2015 and first part of 2016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Allowed a satisfactory exploitation of 25 ns beams for physics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However, it was not possible to fully mitigate electron cloud through scrubbing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From mid-2016 until the end of Run 2, the heat loads stayed practically constant and e-cloud effects remained present in the machine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469EE-636A-EB4B-B416-1F27B8E74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5F7E0-FACE-BB4B-819D-69EBBC07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2022E-DCB5-D74A-8EED-BC8742A1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E40BF2-3BBA-344E-9A29-0A3A95029AA1}"/>
              </a:ext>
            </a:extLst>
          </p:cNvPr>
          <p:cNvGrpSpPr>
            <a:grpSpLocks noChangeAspect="1"/>
          </p:cNvGrpSpPr>
          <p:nvPr/>
        </p:nvGrpSpPr>
        <p:grpSpPr>
          <a:xfrm>
            <a:off x="2044208" y="3056199"/>
            <a:ext cx="5437687" cy="3260924"/>
            <a:chOff x="1481559" y="3083533"/>
            <a:chExt cx="6216420" cy="37279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DDECD20-F535-F84D-B2E3-3E0D860793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1559" y="3148315"/>
              <a:ext cx="6216420" cy="3663142"/>
              <a:chOff x="1481559" y="3090440"/>
              <a:chExt cx="6216420" cy="366314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0D18F7A-4A60-B542-9685-C166AF40FF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81559" y="3090440"/>
                <a:ext cx="5077234" cy="36631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FB435C3-9CB9-AF42-908F-6FAD5451F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86494" y="3323023"/>
                <a:ext cx="1211485" cy="229451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B3A55-0641-354A-9AFA-829E38F38AA6}"/>
                  </a:ext>
                </a:extLst>
              </p:cNvPr>
              <p:cNvSpPr txBox="1"/>
              <p:nvPr/>
            </p:nvSpPr>
            <p:spPr>
              <a:xfrm>
                <a:off x="2126352" y="3397526"/>
                <a:ext cx="636270" cy="334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6F07B2-440F-2E44-91BE-D48A932E45D4}"/>
                  </a:ext>
                </a:extLst>
              </p:cNvPr>
              <p:cNvSpPr txBox="1"/>
              <p:nvPr/>
            </p:nvSpPr>
            <p:spPr>
              <a:xfrm>
                <a:off x="4120587" y="3397526"/>
                <a:ext cx="749322" cy="33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2017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D6DFE1-7E74-D642-A18A-716AD537ACD3}"/>
                  </a:ext>
                </a:extLst>
              </p:cNvPr>
              <p:cNvSpPr txBox="1"/>
              <p:nvPr/>
            </p:nvSpPr>
            <p:spPr>
              <a:xfrm>
                <a:off x="2916820" y="3397526"/>
                <a:ext cx="775504" cy="33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2016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3DD8FF9-DF7B-E947-8AA0-164A94E206C8}"/>
                  </a:ext>
                </a:extLst>
              </p:cNvPr>
              <p:cNvSpPr txBox="1"/>
              <p:nvPr/>
            </p:nvSpPr>
            <p:spPr>
              <a:xfrm>
                <a:off x="5324354" y="3397526"/>
                <a:ext cx="1064871" cy="33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14CCAAD-C6E2-7349-A1C2-458197FE42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3347" y="4745620"/>
              <a:ext cx="393539" cy="3472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A9A8D-F7BD-7445-A53C-499D4F143130}"/>
                </a:ext>
              </a:extLst>
            </p:cNvPr>
            <p:cNvSpPr txBox="1"/>
            <p:nvPr/>
          </p:nvSpPr>
          <p:spPr>
            <a:xfrm rot="19080000">
              <a:off x="3278206" y="4413783"/>
              <a:ext cx="1016120" cy="56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S12</a:t>
              </a:r>
            </a:p>
            <a:p>
              <a:pPr algn="ctr"/>
              <a:r>
                <a:rPr lang="en-US" sz="13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vented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8BF90A-4760-054F-B985-FD355D997BEC}"/>
                </a:ext>
              </a:extLst>
            </p:cNvPr>
            <p:cNvSpPr txBox="1"/>
            <p:nvPr/>
          </p:nvSpPr>
          <p:spPr>
            <a:xfrm>
              <a:off x="2050167" y="3083533"/>
              <a:ext cx="4386805" cy="33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25 ns physics fills with &gt;600b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243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EDE7D-6FE7-134C-BE9C-EB44F32C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degradation at 450 GeV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BD0CC-69A7-CC49-A846-AF67FDFA9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89"/>
            <a:ext cx="8229600" cy="5817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Instabilities could be mitigated by using high chromaticity, </a:t>
            </a:r>
            <a:br>
              <a:rPr lang="en-GB" dirty="0"/>
            </a:br>
            <a:r>
              <a:rPr lang="en-GB" dirty="0"/>
              <a:t>strong octupoles and high feedback gain and bandwidth, </a:t>
            </a:r>
            <a:br>
              <a:rPr lang="en-GB" dirty="0"/>
            </a:br>
            <a:r>
              <a:rPr lang="en-GB" dirty="0"/>
              <a:t>but could not be fully suppressed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Throughout the run, the tunes at injection </a:t>
            </a:r>
            <a:br>
              <a:rPr lang="en-GB" dirty="0"/>
            </a:br>
            <a:r>
              <a:rPr lang="en-GB" dirty="0"/>
              <a:t>needed to be shifted to accommodate the </a:t>
            </a:r>
            <a:br>
              <a:rPr lang="en-GB" dirty="0"/>
            </a:br>
            <a:r>
              <a:rPr lang="en-GB" dirty="0"/>
              <a:t>large tune footprint caused by the e-cloud, </a:t>
            </a:r>
            <a:br>
              <a:rPr lang="en-GB" dirty="0"/>
            </a:br>
            <a:r>
              <a:rPr lang="en-GB" dirty="0"/>
              <a:t>in order to preserve the beam lifetime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B3710-CC15-514F-84A5-9AF6B19B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3D11E-EAC7-0443-8B15-3CCC62F2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8F690-07B7-294D-B16B-7CB63B93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94C53-BA33-CA46-B6E3-7213EBB0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496" y="3094556"/>
            <a:ext cx="3836504" cy="345098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128677-608B-2F45-A5EA-674172F5854C}"/>
              </a:ext>
            </a:extLst>
          </p:cNvPr>
          <p:cNvCxnSpPr>
            <a:cxnSpLocks/>
          </p:cNvCxnSpPr>
          <p:nvPr/>
        </p:nvCxnSpPr>
        <p:spPr>
          <a:xfrm flipH="1">
            <a:off x="6189875" y="5252029"/>
            <a:ext cx="289367" cy="43983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CEDB2D-73F4-1B4F-AF69-E1F6EDD59CD2}"/>
              </a:ext>
            </a:extLst>
          </p:cNvPr>
          <p:cNvSpPr txBox="1"/>
          <p:nvPr/>
        </p:nvSpPr>
        <p:spPr>
          <a:xfrm>
            <a:off x="5612158" y="5882660"/>
            <a:ext cx="3382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PyECLOUD-PyHEADTAIL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simulation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44568D-5519-9C48-A3C3-DAF25C87B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90" y="2348688"/>
            <a:ext cx="4366219" cy="1483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D834E1-833B-3A48-836E-6C58EC6AE7DE}"/>
              </a:ext>
            </a:extLst>
          </p:cNvPr>
          <p:cNvSpPr txBox="1"/>
          <p:nvPr/>
        </p:nvSpPr>
        <p:spPr>
          <a:xfrm>
            <a:off x="198663" y="2096181"/>
            <a:ext cx="5173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Emittances at start-ramp for a typical 2018 fill</a:t>
            </a: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AC5FD4C8-E5D1-D64E-94F3-AA2460047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430907"/>
              </p:ext>
            </p:extLst>
          </p:nvPr>
        </p:nvGraphicFramePr>
        <p:xfrm>
          <a:off x="6479242" y="1077139"/>
          <a:ext cx="2047461" cy="675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47461">
                  <a:extLst>
                    <a:ext uri="{9D8B030D-6E8A-4147-A177-3AD203B41FA5}">
                      <a16:colId xmlns:a16="http://schemas.microsoft.com/office/drawing/2014/main" val="401684176"/>
                    </a:ext>
                  </a:extLst>
                </a:gridCol>
              </a:tblGrid>
              <a:tr h="2210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Q’ &gt; 15, </a:t>
                      </a:r>
                      <a:r>
                        <a:rPr lang="en-GB" sz="1400" b="1" dirty="0" err="1"/>
                        <a:t>I</a:t>
                      </a:r>
                      <a:r>
                        <a:rPr lang="en-GB" sz="1400" b="1" baseline="-25000" dirty="0" err="1"/>
                        <a:t>oct</a:t>
                      </a:r>
                      <a:r>
                        <a:rPr lang="en-GB" sz="1400" b="1" dirty="0"/>
                        <a:t> &gt; 50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557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~20 turns damping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33716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B753FC4-03D7-6B49-BD08-C8133A27FCD1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A. Romano et al, </a:t>
            </a:r>
            <a:r>
              <a:rPr lang="en-GB" sz="1200" i="1" dirty="0">
                <a:solidFill>
                  <a:schemeClr val="tx2"/>
                </a:solidFill>
                <a:hlinkClick r:id="rId4"/>
              </a:rPr>
              <a:t>IPAC2017 (TUPVA018)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0233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5C38-4817-4F47-A577-28042C83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degradation at collision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BA937-C891-304F-BCC0-C9288B5D7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20090"/>
            <a:ext cx="8337479" cy="540607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At collision energy the effects of the e-cloud on the beams are much weaker, thanks to the increased beam rigidity</a:t>
            </a:r>
          </a:p>
          <a:p>
            <a:endParaRPr lang="en-GB" dirty="0"/>
          </a:p>
          <a:p>
            <a:r>
              <a:rPr lang="en-GB" dirty="0"/>
              <a:t>In 2016, instabilities at end of fills occurred due to growth of central electron stripe in dipoles with decreasing bunch intensity – not observed later with shorter bunch trains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CF950-0547-C640-871A-CEE1BFF54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31041-41A0-0A4F-8FF9-7C47F3B5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5B4A-4A16-9F43-9B13-DF175C34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173061-E41D-F84E-91EA-44BE317C1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817718"/>
            <a:ext cx="3930869" cy="2966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91B5DB-6072-4C41-BE4A-D89A1F6FB2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770" y="2693201"/>
            <a:ext cx="3680870" cy="3279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CCBBC1-6775-E84B-816C-36A9280D557F}"/>
              </a:ext>
            </a:extLst>
          </p:cNvPr>
          <p:cNvSpPr txBox="1"/>
          <p:nvPr/>
        </p:nvSpPr>
        <p:spPr>
          <a:xfrm>
            <a:off x="930165" y="2667678"/>
            <a:ext cx="2638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10C05-0FDA-4642-9445-F36380CF2C99}"/>
              </a:ext>
            </a:extLst>
          </p:cNvPr>
          <p:cNvSpPr txBox="1"/>
          <p:nvPr/>
        </p:nvSpPr>
        <p:spPr>
          <a:xfrm>
            <a:off x="5764923" y="2667678"/>
            <a:ext cx="2732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6BC2F-77BB-6348-9F92-AB4AA8F2F351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A. Romano et al, </a:t>
            </a:r>
            <a:r>
              <a:rPr lang="en-GB" sz="1200" i="1" dirty="0">
                <a:solidFill>
                  <a:schemeClr val="tx2"/>
                </a:solidFill>
                <a:hlinkClick r:id="rId4"/>
              </a:rPr>
              <a:t>Phys. Rev. Accel. Beams 21, 061002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30957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5C38-4817-4F47-A577-28042C83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degradation at collision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BA937-C891-304F-BCC0-C9288B5D7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20090"/>
            <a:ext cx="8337479" cy="540607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At collision energy the effects of the e-cloud on the beams are much weaker, thanks to the increased beam rigidity</a:t>
            </a:r>
          </a:p>
          <a:p>
            <a:endParaRPr lang="en-GB" dirty="0"/>
          </a:p>
          <a:p>
            <a:r>
              <a:rPr lang="en-GB" dirty="0"/>
              <a:t>In 2016, instabilities at end of fills occurred due to growth of central electron stripe in dipoles with decreasing bunch intensity – not observed later with shorter bunch trains</a:t>
            </a:r>
          </a:p>
          <a:p>
            <a:pPr lvl="1"/>
            <a:endParaRPr lang="en-GB" dirty="0"/>
          </a:p>
          <a:p>
            <a:r>
              <a:rPr lang="en-GB" dirty="0"/>
              <a:t>Even when beams were stable, slow beam losses were observed in collision</a:t>
            </a:r>
          </a:p>
          <a:p>
            <a:pPr lvl="1"/>
            <a:r>
              <a:rPr lang="en-GB" dirty="0"/>
              <a:t>Caused mainly by e-cloud in the Inner Triplets, enhanced by the large beta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CF950-0547-C640-871A-CEE1BFF54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31041-41A0-0A4F-8FF9-7C47F3B5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5B4A-4A16-9F43-9B13-DF175C34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3F2046-2C94-2E45-87DC-0C5F81D380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798" y="3230220"/>
            <a:ext cx="6376403" cy="3087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44FD59-AC28-8242-8BF9-F4B4E902B5E5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K. </a:t>
            </a:r>
            <a:r>
              <a:rPr lang="en-US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Paraschou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ECLOUD’22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K. </a:t>
            </a:r>
            <a:r>
              <a:rPr lang="en-US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Paraschou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et al.,</a:t>
            </a:r>
            <a:r>
              <a:rPr lang="en-GB" sz="1200" i="1" dirty="0">
                <a:solidFill>
                  <a:schemeClr val="tx2"/>
                </a:solidFill>
                <a:hlinkClick r:id="rId4"/>
              </a:rPr>
              <a:t> DOI: 10.23732/CYRCP-2020-009.249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7018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E672-3859-814D-98B9-AB450279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load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26931-8629-3546-8277-954D691C9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89"/>
            <a:ext cx="8229600" cy="5688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Unexpectedly, the heat loads in the eight sectors showed large differences (up to factor 3)</a:t>
            </a:r>
          </a:p>
          <a:p>
            <a:pPr marL="0" indent="0">
              <a:buNone/>
            </a:pPr>
            <a:endParaRPr lang="en-GB" sz="1000" dirty="0"/>
          </a:p>
          <a:p>
            <a:r>
              <a:rPr lang="en-GB" dirty="0"/>
              <a:t>The differences were highly reproducible over all 25 ns fills in Run 2</a:t>
            </a:r>
          </a:p>
          <a:p>
            <a:r>
              <a:rPr lang="en-GB" dirty="0"/>
              <a:t>They were not present in Run 1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degradation occurred between Run 1 and Run 2!</a:t>
            </a:r>
          </a:p>
          <a:p>
            <a:endParaRPr lang="en-GB" sz="1000" dirty="0"/>
          </a:p>
          <a:p>
            <a:pPr>
              <a:buFont typeface="Wingdings" pitchFamily="2" charset="2"/>
              <a:buChar char="à"/>
            </a:pPr>
            <a:r>
              <a:rPr lang="en-GB" dirty="0"/>
              <a:t>Addressed by dedicated Beam-Induced Heat Load Task Force since 2017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F195C-03AD-6D47-9D89-9613AB77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54C-5B82-944C-9001-4B0E59493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2A8C1-D53E-B34A-95E2-22415A1A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2100BA-F45B-B647-B055-F3CCC25A8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4029" r="30045" b="311"/>
          <a:stretch/>
        </p:blipFill>
        <p:spPr>
          <a:xfrm>
            <a:off x="4528744" y="4332585"/>
            <a:ext cx="4712677" cy="1797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6F0BF-2081-C14C-8942-C24F9CDBD8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609" r="29697" b="105"/>
          <a:stretch/>
        </p:blipFill>
        <p:spPr>
          <a:xfrm>
            <a:off x="-194608" y="4301052"/>
            <a:ext cx="4736124" cy="18287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448AD9A-0B28-E440-BE82-639CE0C15F24}"/>
              </a:ext>
            </a:extLst>
          </p:cNvPr>
          <p:cNvSpPr/>
          <p:nvPr/>
        </p:nvSpPr>
        <p:spPr>
          <a:xfrm>
            <a:off x="787706" y="4227473"/>
            <a:ext cx="3468413" cy="136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274904-C970-724E-A555-BED0D2A1C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85" r="29697" b="63394"/>
          <a:stretch/>
        </p:blipFill>
        <p:spPr>
          <a:xfrm>
            <a:off x="-199863" y="2853136"/>
            <a:ext cx="4736124" cy="15029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A328DB-4CDA-3D46-A015-DA555AAA657A}"/>
              </a:ext>
            </a:extLst>
          </p:cNvPr>
          <p:cNvSpPr/>
          <p:nvPr/>
        </p:nvSpPr>
        <p:spPr>
          <a:xfrm>
            <a:off x="5735413" y="4264258"/>
            <a:ext cx="3400097" cy="15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2A92D3-C5AA-C04A-9CAB-E5C8F96046F4}"/>
              </a:ext>
            </a:extLst>
          </p:cNvPr>
          <p:cNvSpPr txBox="1"/>
          <p:nvPr/>
        </p:nvSpPr>
        <p:spPr>
          <a:xfrm>
            <a:off x="2866043" y="3742940"/>
            <a:ext cx="1159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Trains of 288b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63AC9E-98A2-CA44-9B33-3A5D4724D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6785" r="34469" b="62977"/>
          <a:stretch/>
        </p:blipFill>
        <p:spPr>
          <a:xfrm>
            <a:off x="4523490" y="2832109"/>
            <a:ext cx="4414576" cy="1524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E241EF-04B0-8849-B1D9-3A61695C7C5C}"/>
              </a:ext>
            </a:extLst>
          </p:cNvPr>
          <p:cNvSpPr txBox="1"/>
          <p:nvPr/>
        </p:nvSpPr>
        <p:spPr>
          <a:xfrm>
            <a:off x="7619310" y="2980940"/>
            <a:ext cx="1159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Trains of 288b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5BF22-EA0D-FB4D-B525-D1977D051AFB}"/>
              </a:ext>
            </a:extLst>
          </p:cNvPr>
          <p:cNvSpPr txBox="1"/>
          <p:nvPr/>
        </p:nvSpPr>
        <p:spPr>
          <a:xfrm>
            <a:off x="646547" y="2662009"/>
            <a:ext cx="35465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 charset="0"/>
                <a:ea typeface="Arial" charset="0"/>
                <a:cs typeface="Arial" charset="0"/>
              </a:rPr>
              <a:t>2012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 (25 ns test, end of Run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1A3D5-453B-654D-8435-17F115CDAA25}"/>
              </a:ext>
            </a:extLst>
          </p:cNvPr>
          <p:cNvSpPr txBox="1"/>
          <p:nvPr/>
        </p:nvSpPr>
        <p:spPr>
          <a:xfrm>
            <a:off x="5307348" y="2662009"/>
            <a:ext cx="3640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 (25 ns, during scrubbing)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D00AEA-9589-D541-AF43-A7EFB32DBDF4}"/>
              </a:ext>
            </a:extLst>
          </p:cNvPr>
          <p:cNvSpPr/>
          <p:nvPr/>
        </p:nvSpPr>
        <p:spPr>
          <a:xfrm>
            <a:off x="2590800" y="4485034"/>
            <a:ext cx="18071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Average per half cell</a:t>
            </a:r>
            <a:endParaRPr lang="en-US" sz="1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724C48-9BE9-5D4F-A28A-607A54ECC91D}"/>
              </a:ext>
            </a:extLst>
          </p:cNvPr>
          <p:cNvGrpSpPr>
            <a:grpSpLocks noChangeAspect="1"/>
          </p:cNvGrpSpPr>
          <p:nvPr/>
        </p:nvGrpSpPr>
        <p:grpSpPr>
          <a:xfrm>
            <a:off x="4328333" y="4474119"/>
            <a:ext cx="766825" cy="1211064"/>
            <a:chOff x="4104326" y="5739217"/>
            <a:chExt cx="915093" cy="144522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4D85E3-CDBE-4C49-B14B-84E95B605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283" t="43433" r="13719" b="43324"/>
            <a:stretch/>
          </p:blipFill>
          <p:spPr>
            <a:xfrm>
              <a:off x="4110602" y="5739217"/>
              <a:ext cx="908817" cy="75048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ECF243-D53A-DD43-B257-F3D2834EF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283" t="57125" r="13719" b="30734"/>
            <a:stretch/>
          </p:blipFill>
          <p:spPr>
            <a:xfrm>
              <a:off x="4104326" y="6496427"/>
              <a:ext cx="908817" cy="68801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A2278CB-F915-7D49-B233-90D5BE1AE912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</a:t>
            </a:r>
            <a:r>
              <a:rPr lang="en-CH" sz="1200" i="1" dirty="0"/>
              <a:t>G. Iadarola, </a:t>
            </a:r>
            <a:r>
              <a:rPr lang="en-CH" sz="1200" i="1" dirty="0">
                <a:hlinkClick r:id="rId5"/>
              </a:rPr>
              <a:t>LHC Machine Committee, </a:t>
            </a:r>
            <a:r>
              <a:rPr lang="en-GB" sz="1200" i="1" dirty="0">
                <a:hlinkClick r:id="rId5"/>
              </a:rPr>
              <a:t>12 Sep 2018</a:t>
            </a:r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1DEED-2467-451F-BCB8-47F0F7EFFC32}"/>
              </a:ext>
            </a:extLst>
          </p:cNvPr>
          <p:cNvSpPr txBox="1"/>
          <p:nvPr/>
        </p:nvSpPr>
        <p:spPr>
          <a:xfrm>
            <a:off x="8100536" y="4592215"/>
            <a:ext cx="698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S81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B916CA-0523-3AA0-9727-4D7ADF456A01}"/>
              </a:ext>
            </a:extLst>
          </p:cNvPr>
          <p:cNvSpPr txBox="1"/>
          <p:nvPr/>
        </p:nvSpPr>
        <p:spPr>
          <a:xfrm>
            <a:off x="8100536" y="5320573"/>
            <a:ext cx="761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S34</a:t>
            </a:r>
          </a:p>
        </p:txBody>
      </p:sp>
    </p:spTree>
    <p:extLst>
      <p:ext uri="{BB962C8B-B14F-4D97-AF65-F5344CB8AC3E}">
        <p14:creationId xmlns:p14="http://schemas.microsoft.com/office/powerpoint/2010/main" val="127593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E672-3859-814D-98B9-AB450279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load dependence on bunch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26931-8629-3546-8277-954D691C9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89"/>
            <a:ext cx="8229600" cy="5688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Several beam studies performed in 2017-2018 to investigate behaviour of the heat loads</a:t>
            </a:r>
          </a:p>
          <a:p>
            <a:pPr marL="0" indent="0">
              <a:buNone/>
            </a:pPr>
            <a:endParaRPr lang="en-GB" sz="800" dirty="0"/>
          </a:p>
          <a:p>
            <a:r>
              <a:rPr lang="en-GB" dirty="0"/>
              <a:t>Different mechanisms that could transfer energy from the beam to the beam-screen were reviewed – only e-cloud effects couldn’t be excluded based on the observations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While the heat load differences were </a:t>
            </a:r>
            <a:br>
              <a:rPr lang="en-GB" dirty="0"/>
            </a:br>
            <a:r>
              <a:rPr lang="en-GB" dirty="0"/>
              <a:t>observed with 25 ns bunch spacing, </a:t>
            </a:r>
            <a:br>
              <a:rPr lang="en-GB" dirty="0"/>
            </a:br>
            <a:r>
              <a:rPr lang="en-GB" dirty="0"/>
              <a:t>they disappeared with 50 ns bunch </a:t>
            </a:r>
            <a:br>
              <a:rPr lang="en-GB" dirty="0"/>
            </a:br>
            <a:r>
              <a:rPr lang="en-GB" dirty="0"/>
              <a:t>spacing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/>
              <a:t>Clear electron cloud signature!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With the 25 ns beam, the measured </a:t>
            </a:r>
            <a:br>
              <a:rPr lang="en-GB" dirty="0"/>
            </a:br>
            <a:r>
              <a:rPr lang="en-GB" dirty="0"/>
              <a:t>heat loads were much larger than </a:t>
            </a:r>
            <a:br>
              <a:rPr lang="en-GB" dirty="0"/>
            </a:br>
            <a:r>
              <a:rPr lang="en-GB" dirty="0"/>
              <a:t>estimated for impedance and </a:t>
            </a:r>
            <a:br>
              <a:rPr lang="en-GB" dirty="0"/>
            </a:br>
            <a:r>
              <a:rPr lang="en-GB" dirty="0"/>
              <a:t>synchrotron radiation in all sectors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Significant contribution from </a:t>
            </a:r>
            <a:br>
              <a:rPr lang="en-GB" dirty="0">
                <a:sym typeface="Wingdings" pitchFamily="2" charset="2"/>
              </a:rPr>
            </a:br>
            <a:r>
              <a:rPr lang="en-GB" dirty="0">
                <a:sym typeface="Wingdings" pitchFamily="2" charset="2"/>
              </a:rPr>
              <a:t>electron cloud</a:t>
            </a:r>
          </a:p>
          <a:p>
            <a:pPr marL="0" indent="0">
              <a:buNone/>
            </a:pPr>
            <a:endParaRPr lang="en-GB" dirty="0">
              <a:sym typeface="Wingdings" pitchFamily="2" charset="2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F195C-03AD-6D47-9D89-9613AB77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54C-5B82-944C-9001-4B0E59493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2A8C1-D53E-B34A-95E2-22415A1A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52219FE-618F-7446-B587-59762DAB90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503" y="2028148"/>
            <a:ext cx="4827401" cy="4353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687F70-B1FC-3C40-88B4-21A74FF09F47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G. </a:t>
            </a:r>
            <a:r>
              <a:rPr lang="en-US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Skripka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et al., </a:t>
            </a:r>
            <a:r>
              <a:rPr lang="en-US" sz="1200" i="1" dirty="0">
                <a:solidFill>
                  <a:schemeClr val="tx2"/>
                </a:solidFill>
                <a:hlinkClick r:id="rId3"/>
              </a:rPr>
              <a:t>CERN-ACC-NOTE-2019-0041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972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FF3D7-BE95-A04D-B330-DCC17F497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load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34870-19BA-2644-9DAB-84E32789A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Differences in heat load were not only observed between sectors, they also appeared:</a:t>
            </a:r>
          </a:p>
          <a:p>
            <a:pPr lvl="1"/>
            <a:r>
              <a:rPr lang="en-GB" dirty="0"/>
              <a:t>From cell to cell, especially in the high load sectors</a:t>
            </a:r>
          </a:p>
          <a:p>
            <a:pPr lvl="1"/>
            <a:r>
              <a:rPr lang="en-GB" dirty="0"/>
              <a:t>For the two apertures in a single cell</a:t>
            </a:r>
          </a:p>
          <a:p>
            <a:pPr lvl="1"/>
            <a:r>
              <a:rPr lang="en-GB" dirty="0"/>
              <a:t>Among magnets in a single cell</a:t>
            </a:r>
          </a:p>
          <a:p>
            <a:pPr>
              <a:lnSpc>
                <a:spcPct val="150000"/>
              </a:lnSpc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Working hypothesis: heat load differences due to different SEY</a:t>
            </a:r>
          </a:p>
          <a:p>
            <a:pPr>
              <a:buFont typeface="Wingdings" pitchFamily="2" charset="2"/>
              <a:buChar char="à"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1066-4AD3-7A42-BCBE-9D66429B1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21DD3-726E-2447-9685-ABAE2A819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C630F-3944-4B43-907C-7AC9985A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F2DB73-5035-7246-AF0C-08AB77FBBA87}"/>
              </a:ext>
            </a:extLst>
          </p:cNvPr>
          <p:cNvGrpSpPr/>
          <p:nvPr/>
        </p:nvGrpSpPr>
        <p:grpSpPr>
          <a:xfrm>
            <a:off x="-22375" y="2509213"/>
            <a:ext cx="9171509" cy="2464232"/>
            <a:chOff x="-22375" y="1534747"/>
            <a:chExt cx="9171509" cy="24642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EB1075-45EB-4E47-86E8-BCB9D811C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25" t="6850" r="3221" b="44975"/>
            <a:stretch/>
          </p:blipFill>
          <p:spPr>
            <a:xfrm>
              <a:off x="-22375" y="1534747"/>
              <a:ext cx="9171509" cy="246423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7AED8D0-B236-0043-89D3-BD364E4EDD5F}"/>
                </a:ext>
              </a:extLst>
            </p:cNvPr>
            <p:cNvGrpSpPr/>
            <p:nvPr/>
          </p:nvGrpSpPr>
          <p:grpSpPr>
            <a:xfrm>
              <a:off x="424685" y="1702691"/>
              <a:ext cx="8447537" cy="292388"/>
              <a:chOff x="439419" y="2786381"/>
              <a:chExt cx="8447537" cy="29238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C9536C-7BF3-D243-8F8C-151DC25AD5FB}"/>
                  </a:ext>
                </a:extLst>
              </p:cNvPr>
              <p:cNvSpPr txBox="1"/>
              <p:nvPr/>
            </p:nvSpPr>
            <p:spPr>
              <a:xfrm>
                <a:off x="6668079" y="2786381"/>
                <a:ext cx="221887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rgbClr val="7376E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B1 alone </a:t>
                </a:r>
                <a:r>
                  <a:rPr lang="en-US" sz="1300" b="1" dirty="0">
                    <a:solidFill>
                      <a:srgbClr val="FD808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B2 alone </a:t>
                </a:r>
                <a:r>
                  <a:rPr lang="en-US" sz="1300" b="1" dirty="0">
                    <a:solidFill>
                      <a:srgbClr val="81BE8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B1&amp;B2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96BF65-E25B-6A46-BC26-34D180B14FB4}"/>
                  </a:ext>
                </a:extLst>
              </p:cNvPr>
              <p:cNvSpPr txBox="1"/>
              <p:nvPr/>
            </p:nvSpPr>
            <p:spPr>
              <a:xfrm>
                <a:off x="439419" y="2786381"/>
                <a:ext cx="388763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Cell-by-cell heat load in Sector 12 (MD 2018)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959522-18C8-8443-93F3-FF3ABB2200D6}"/>
              </a:ext>
            </a:extLst>
          </p:cNvPr>
          <p:cNvGrpSpPr/>
          <p:nvPr/>
        </p:nvGrpSpPr>
        <p:grpSpPr>
          <a:xfrm>
            <a:off x="1431317" y="5071567"/>
            <a:ext cx="6454332" cy="1393170"/>
            <a:chOff x="1431317" y="4896909"/>
            <a:chExt cx="6454332" cy="13931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F41BEE-637E-0D49-8F9E-F952A68F1788}"/>
                </a:ext>
              </a:extLst>
            </p:cNvPr>
            <p:cNvSpPr/>
            <p:nvPr/>
          </p:nvSpPr>
          <p:spPr>
            <a:xfrm>
              <a:off x="1479192" y="6033335"/>
              <a:ext cx="6406457" cy="2471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38543-5C51-A14F-8F00-BB73E524C052}"/>
                </a:ext>
              </a:extLst>
            </p:cNvPr>
            <p:cNvSpPr/>
            <p:nvPr/>
          </p:nvSpPr>
          <p:spPr>
            <a:xfrm>
              <a:off x="1479192" y="5207103"/>
              <a:ext cx="6406457" cy="2471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085B5F-920A-3341-ADB6-13A057C679EE}"/>
                </a:ext>
              </a:extLst>
            </p:cNvPr>
            <p:cNvSpPr/>
            <p:nvPr/>
          </p:nvSpPr>
          <p:spPr>
            <a:xfrm>
              <a:off x="2959207" y="5512706"/>
              <a:ext cx="265334" cy="468000"/>
            </a:xfrm>
            <a:prstGeom prst="rect">
              <a:avLst/>
            </a:prstGeom>
            <a:solidFill>
              <a:schemeClr val="accent6">
                <a:lumMod val="75000"/>
                <a:alpha val="57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E86B60-266D-0748-8EF7-6BAADB1C7D94}"/>
                </a:ext>
              </a:extLst>
            </p:cNvPr>
            <p:cNvSpPr/>
            <p:nvPr/>
          </p:nvSpPr>
          <p:spPr>
            <a:xfrm>
              <a:off x="3426175" y="5512706"/>
              <a:ext cx="1348782" cy="468000"/>
            </a:xfrm>
            <a:prstGeom prst="rect">
              <a:avLst/>
            </a:prstGeom>
            <a:solidFill>
              <a:schemeClr val="accent1">
                <a:alpha val="5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Dipole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E944A4-B27D-DB49-8889-47CF52961905}"/>
                </a:ext>
              </a:extLst>
            </p:cNvPr>
            <p:cNvSpPr/>
            <p:nvPr/>
          </p:nvSpPr>
          <p:spPr>
            <a:xfrm>
              <a:off x="4976590" y="5512706"/>
              <a:ext cx="1348782" cy="468000"/>
            </a:xfrm>
            <a:prstGeom prst="rect">
              <a:avLst/>
            </a:prstGeom>
            <a:solidFill>
              <a:schemeClr val="accent1">
                <a:alpha val="5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Dipole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283734-C03D-A74C-A18A-BBEF53A5C511}"/>
                </a:ext>
              </a:extLst>
            </p:cNvPr>
            <p:cNvSpPr/>
            <p:nvPr/>
          </p:nvSpPr>
          <p:spPr>
            <a:xfrm>
              <a:off x="6527006" y="5512706"/>
              <a:ext cx="1348782" cy="468000"/>
            </a:xfrm>
            <a:prstGeom prst="rect">
              <a:avLst/>
            </a:prstGeom>
            <a:solidFill>
              <a:schemeClr val="accent1">
                <a:alpha val="5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Dipole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954B23-629C-B848-A4D7-729558B174DA}"/>
                </a:ext>
              </a:extLst>
            </p:cNvPr>
            <p:cNvSpPr txBox="1"/>
            <p:nvPr/>
          </p:nvSpPr>
          <p:spPr>
            <a:xfrm>
              <a:off x="5318999" y="5197658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96BC2F-7E6E-614A-A975-14CE8BA8B891}"/>
                </a:ext>
              </a:extLst>
            </p:cNvPr>
            <p:cNvSpPr txBox="1"/>
            <p:nvPr/>
          </p:nvSpPr>
          <p:spPr>
            <a:xfrm>
              <a:off x="3768584" y="5197658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8F484C-0D59-2E40-A9F2-F0C3D2CBFA7D}"/>
                </a:ext>
              </a:extLst>
            </p:cNvPr>
            <p:cNvSpPr txBox="1"/>
            <p:nvPr/>
          </p:nvSpPr>
          <p:spPr>
            <a:xfrm>
              <a:off x="6926322" y="5197658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W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0C3BD2-E376-684F-864A-DD85AF8D9873}"/>
                </a:ext>
              </a:extLst>
            </p:cNvPr>
            <p:cNvSpPr txBox="1"/>
            <p:nvPr/>
          </p:nvSpPr>
          <p:spPr>
            <a:xfrm>
              <a:off x="5318999" y="6013080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 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CCF392-8DD6-4940-9268-B9AEBC42A1DB}"/>
                </a:ext>
              </a:extLst>
            </p:cNvPr>
            <p:cNvSpPr txBox="1"/>
            <p:nvPr/>
          </p:nvSpPr>
          <p:spPr>
            <a:xfrm>
              <a:off x="3768584" y="6013080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W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2A99AE-67E9-B649-933D-CACB56F7D8C9}"/>
                </a:ext>
              </a:extLst>
            </p:cNvPr>
            <p:cNvSpPr txBox="1"/>
            <p:nvPr/>
          </p:nvSpPr>
          <p:spPr>
            <a:xfrm>
              <a:off x="6926322" y="6013080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FB9084-5D9D-F54C-8258-EAA6F1D09ACC}"/>
                </a:ext>
              </a:extLst>
            </p:cNvPr>
            <p:cNvSpPr txBox="1"/>
            <p:nvPr/>
          </p:nvSpPr>
          <p:spPr>
            <a:xfrm>
              <a:off x="1431317" y="6013080"/>
              <a:ext cx="959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At 6.5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TeV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2D1257-43FB-874E-B499-0843159BB7B6}"/>
                </a:ext>
              </a:extLst>
            </p:cNvPr>
            <p:cNvSpPr txBox="1"/>
            <p:nvPr/>
          </p:nvSpPr>
          <p:spPr>
            <a:xfrm>
              <a:off x="1431317" y="5197658"/>
              <a:ext cx="1038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At 450 GeV: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257DF8-1F22-0542-B6A7-A12C3AE140CC}"/>
                </a:ext>
              </a:extLst>
            </p:cNvPr>
            <p:cNvSpPr txBox="1"/>
            <p:nvPr/>
          </p:nvSpPr>
          <p:spPr>
            <a:xfrm>
              <a:off x="2771805" y="5197658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25 W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06D652-D3C5-FD45-BED3-B4869DFFE062}"/>
                </a:ext>
              </a:extLst>
            </p:cNvPr>
            <p:cNvSpPr txBox="1"/>
            <p:nvPr/>
          </p:nvSpPr>
          <p:spPr>
            <a:xfrm>
              <a:off x="2858680" y="6013080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5 W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23CDE0-C235-B24E-844F-2E60453C5B17}"/>
                </a:ext>
              </a:extLst>
            </p:cNvPr>
            <p:cNvSpPr txBox="1"/>
            <p:nvPr/>
          </p:nvSpPr>
          <p:spPr>
            <a:xfrm>
              <a:off x="1487047" y="4896909"/>
              <a:ext cx="63907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Cell 31L2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(equipped with extra thermometers within the cell)</a:t>
              </a:r>
              <a:r>
                <a:rPr lang="en-US" sz="12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54E44A4-6576-614A-8368-2188C04493EE}"/>
              </a:ext>
            </a:extLst>
          </p:cNvPr>
          <p:cNvSpPr/>
          <p:nvPr/>
        </p:nvSpPr>
        <p:spPr>
          <a:xfrm>
            <a:off x="5276335" y="3396391"/>
            <a:ext cx="222422" cy="150752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142BFBA-D9FF-1B4D-ABFA-F7D1712FF515}"/>
              </a:ext>
            </a:extLst>
          </p:cNvPr>
          <p:cNvSpPr/>
          <p:nvPr/>
        </p:nvSpPr>
        <p:spPr>
          <a:xfrm>
            <a:off x="7076661" y="3146015"/>
            <a:ext cx="407504" cy="1490870"/>
          </a:xfrm>
          <a:prstGeom prst="ellipse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8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2B938-A799-BB49-867C-EA295D0B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screen extraction and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6C686-C7E9-504C-B349-5DF2D728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984132"/>
            <a:ext cx="5063490" cy="402663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During LS2, the hypothesis that the high heat loads are driven by a higher SEY could be investigated by direct inspection of beam screens removed from the tunnel</a:t>
            </a:r>
          </a:p>
          <a:p>
            <a:endParaRPr lang="en-GB" sz="1000" dirty="0"/>
          </a:p>
          <a:p>
            <a:r>
              <a:rPr lang="en-GB" dirty="0"/>
              <a:t>Among the magnets extracted during LS2, two were initially selected for analysis: </a:t>
            </a:r>
          </a:p>
          <a:p>
            <a:pPr lvl="1"/>
            <a:r>
              <a:rPr lang="en-GB" dirty="0"/>
              <a:t>One showing a high heat load</a:t>
            </a:r>
          </a:p>
          <a:p>
            <a:pPr lvl="1"/>
            <a:r>
              <a:rPr lang="en-GB" dirty="0"/>
              <a:t>One showing a low heat load </a:t>
            </a:r>
          </a:p>
          <a:p>
            <a:endParaRPr lang="en-GB" sz="1000" dirty="0"/>
          </a:p>
          <a:p>
            <a:r>
              <a:rPr lang="en-GB" dirty="0"/>
              <a:t>The beam screens were extracted, cut in shorter sections, stored under vacuum and then underwent lab analysis (led by TE-VSC)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88D80-B446-A049-A6DE-829D8DB4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9CCE-4D96-E743-8B50-97C4D2B2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FB0B9-15F9-6C4C-A597-0AD70077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A picture containing truck, road, outdoor, blue&#10;&#10;Description automatically generated">
            <a:extLst>
              <a:ext uri="{FF2B5EF4-FFF2-40B4-BE49-F238E27FC236}">
                <a16:creationId xmlns:a16="http://schemas.microsoft.com/office/drawing/2014/main" id="{7F5A09A4-782E-974C-8225-976B941A4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645" y="1875840"/>
            <a:ext cx="3053098" cy="2289824"/>
          </a:xfrm>
          <a:prstGeom prst="rect">
            <a:avLst/>
          </a:prstGeom>
        </p:spPr>
      </p:pic>
      <p:pic>
        <p:nvPicPr>
          <p:cNvPr id="8" name="Picture 7" descr="Me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3F0AE12B-8F01-5D4C-889A-07CC8F76B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0" r="20175" b="23259"/>
          <a:stretch/>
        </p:blipFill>
        <p:spPr>
          <a:xfrm>
            <a:off x="5723288" y="4222605"/>
            <a:ext cx="3044757" cy="2295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07491F-3480-B943-A584-6F6E18814B03}"/>
              </a:ext>
            </a:extLst>
          </p:cNvPr>
          <p:cNvSpPr txBox="1"/>
          <p:nvPr/>
        </p:nvSpPr>
        <p:spPr>
          <a:xfrm>
            <a:off x="732756" y="5710772"/>
            <a:ext cx="7954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results and details, see:</a:t>
            </a:r>
          </a:p>
          <a:p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V. Petit, presentation at </a:t>
            </a:r>
            <a:r>
              <a:rPr lang="en-US" sz="1400" i="1" dirty="0">
                <a:solidFill>
                  <a:schemeClr val="tx2"/>
                </a:solidFill>
                <a:hlinkClick r:id="rId4"/>
              </a:rPr>
              <a:t>LHC Performance Workshop 2022</a:t>
            </a:r>
            <a:endParaRPr lang="en-US" sz="1400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V. Petit et al., </a:t>
            </a:r>
            <a:r>
              <a:rPr lang="en-GB" sz="1400" b="0" i="1" u="none" strike="noStrike" dirty="0" err="1">
                <a:solidFill>
                  <a:srgbClr val="222222"/>
                </a:solidFill>
                <a:effectLst/>
                <a:latin typeface="-apple-system"/>
                <a:hlinkClick r:id="rId5"/>
              </a:rPr>
              <a:t>Commun</a:t>
            </a:r>
            <a:r>
              <a:rPr lang="en-GB" sz="1400" b="0" i="1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 Phys</a:t>
            </a:r>
            <a:r>
              <a:rPr lang="en-GB" sz="1400" b="0" i="0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 </a:t>
            </a:r>
            <a:r>
              <a:rPr lang="en-GB" sz="1400" b="1" i="0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4</a:t>
            </a:r>
            <a:r>
              <a:rPr lang="en-GB" sz="1400" b="0" i="0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, 192 (2021)</a:t>
            </a:r>
            <a:endParaRPr lang="en-GB" sz="1400" dirty="0"/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717756E3-F203-1EFC-B526-2522BFF6DC53}"/>
              </a:ext>
            </a:extLst>
          </p:cNvPr>
          <p:cNvSpPr/>
          <p:nvPr/>
        </p:nvSpPr>
        <p:spPr>
          <a:xfrm>
            <a:off x="80021" y="1310438"/>
            <a:ext cx="1800000" cy="406067"/>
          </a:xfrm>
          <a:prstGeom prst="chevron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shade val="50000"/>
                <a:alpha val="3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1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E4429DE2-FFAB-041F-2423-260DC6D3744A}"/>
              </a:ext>
            </a:extLst>
          </p:cNvPr>
          <p:cNvSpPr/>
          <p:nvPr/>
        </p:nvSpPr>
        <p:spPr>
          <a:xfrm>
            <a:off x="1749971" y="1309045"/>
            <a:ext cx="1008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LS1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80B44152-2910-4086-5CC4-BB73E8C3314F}"/>
              </a:ext>
            </a:extLst>
          </p:cNvPr>
          <p:cNvSpPr/>
          <p:nvPr/>
        </p:nvSpPr>
        <p:spPr>
          <a:xfrm>
            <a:off x="2627741" y="1309045"/>
            <a:ext cx="2340000" cy="406067"/>
          </a:xfrm>
          <a:prstGeom prst="chevron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shade val="50000"/>
                <a:alpha val="3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2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321F32D1-EBA5-3947-EB66-F694B911A105}"/>
              </a:ext>
            </a:extLst>
          </p:cNvPr>
          <p:cNvSpPr/>
          <p:nvPr/>
        </p:nvSpPr>
        <p:spPr>
          <a:xfrm>
            <a:off x="4837598" y="1309044"/>
            <a:ext cx="1080000" cy="406067"/>
          </a:xfrm>
          <a:prstGeom prst="chevron">
            <a:avLst/>
          </a:prstGeom>
          <a:solidFill>
            <a:schemeClr val="accent2">
              <a:alpha val="63000"/>
            </a:schemeClr>
          </a:solidFill>
          <a:ln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LS2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DC554AFA-3AEE-2E51-59E5-C8488065479D}"/>
              </a:ext>
            </a:extLst>
          </p:cNvPr>
          <p:cNvSpPr/>
          <p:nvPr/>
        </p:nvSpPr>
        <p:spPr>
          <a:xfrm>
            <a:off x="5779655" y="1309045"/>
            <a:ext cx="2340000" cy="406067"/>
          </a:xfrm>
          <a:prstGeom prst="chevron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shade val="50000"/>
                <a:alpha val="3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5CC982-A88B-22F3-0A67-895AA150EC9D}"/>
              </a:ext>
            </a:extLst>
          </p:cNvPr>
          <p:cNvSpPr txBox="1"/>
          <p:nvPr/>
        </p:nvSpPr>
        <p:spPr>
          <a:xfrm>
            <a:off x="-21516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FFC703-1873-AF0F-C637-B86F3722A0F8}"/>
              </a:ext>
            </a:extLst>
          </p:cNvPr>
          <p:cNvSpPr txBox="1"/>
          <p:nvPr/>
        </p:nvSpPr>
        <p:spPr>
          <a:xfrm>
            <a:off x="1430011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EECE3F-2595-FA75-19D8-718014688E5D}"/>
              </a:ext>
            </a:extLst>
          </p:cNvPr>
          <p:cNvSpPr txBox="1"/>
          <p:nvPr/>
        </p:nvSpPr>
        <p:spPr>
          <a:xfrm>
            <a:off x="2250537" y="987349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B5548-FF80-351F-5BFB-581322CFA1D2}"/>
              </a:ext>
            </a:extLst>
          </p:cNvPr>
          <p:cNvSpPr txBox="1"/>
          <p:nvPr/>
        </p:nvSpPr>
        <p:spPr>
          <a:xfrm>
            <a:off x="4517635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F0892-712E-1F85-ECD6-D3B9A6534781}"/>
              </a:ext>
            </a:extLst>
          </p:cNvPr>
          <p:cNvSpPr txBox="1"/>
          <p:nvPr/>
        </p:nvSpPr>
        <p:spPr>
          <a:xfrm>
            <a:off x="5406429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9BCA8448-7537-062C-CE47-8C0C99A3BB5F}"/>
              </a:ext>
            </a:extLst>
          </p:cNvPr>
          <p:cNvSpPr/>
          <p:nvPr/>
        </p:nvSpPr>
        <p:spPr>
          <a:xfrm>
            <a:off x="7997719" y="1309045"/>
            <a:ext cx="1080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0B3391-2BFA-D4D5-45DC-F0C63521B6FD}"/>
              </a:ext>
            </a:extLst>
          </p:cNvPr>
          <p:cNvSpPr txBox="1"/>
          <p:nvPr/>
        </p:nvSpPr>
        <p:spPr>
          <a:xfrm>
            <a:off x="7677759" y="100628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78014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02322" y="2002657"/>
            <a:ext cx="7403124" cy="4504880"/>
            <a:chOff x="384188" y="1304764"/>
            <a:chExt cx="8460940" cy="5148572"/>
          </a:xfrm>
        </p:grpSpPr>
        <p:pic>
          <p:nvPicPr>
            <p:cNvPr id="31746" name="Picture 2" descr="https://news.slac.stanford.edu/sites/default/files/images/image/cern-lhc-aerial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2" b="8902"/>
            <a:stretch/>
          </p:blipFill>
          <p:spPr bwMode="auto">
            <a:xfrm>
              <a:off x="384188" y="1304764"/>
              <a:ext cx="8460940" cy="5148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5-Point Star 1"/>
            <p:cNvSpPr/>
            <p:nvPr/>
          </p:nvSpPr>
          <p:spPr>
            <a:xfrm>
              <a:off x="791796" y="4293096"/>
              <a:ext cx="391616" cy="39604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4896036" y="2996952"/>
              <a:ext cx="391616" cy="39604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7848364" y="4077072"/>
              <a:ext cx="391616" cy="39604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6552220" y="3284984"/>
              <a:ext cx="391616" cy="39604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33CCFAB-7033-AE45-4B36-6DDF10E3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Large Hadron Collider (LHC)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A272053-0242-246A-D2C6-F68E22B7B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dirty="0"/>
              <a:t>The LHC is a 27-km proton (and ion) collider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4614E8B5-8BDF-5DD9-E8EA-73CD861EEF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675274"/>
              </p:ext>
            </p:extLst>
          </p:nvPr>
        </p:nvGraphicFramePr>
        <p:xfrm>
          <a:off x="5879055" y="1224816"/>
          <a:ext cx="2807745" cy="21291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10466">
                  <a:extLst>
                    <a:ext uri="{9D8B030D-6E8A-4147-A177-3AD203B41FA5}">
                      <a16:colId xmlns:a16="http://schemas.microsoft.com/office/drawing/2014/main" val="2339372892"/>
                    </a:ext>
                  </a:extLst>
                </a:gridCol>
                <a:gridCol w="1097279">
                  <a:extLst>
                    <a:ext uri="{9D8B030D-6E8A-4147-A177-3AD203B41FA5}">
                      <a16:colId xmlns:a16="http://schemas.microsoft.com/office/drawing/2014/main" val="3517286173"/>
                    </a:ext>
                  </a:extLst>
                </a:gridCol>
              </a:tblGrid>
              <a:tr h="354852">
                <a:tc gridSpan="2"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Main design 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292394"/>
                  </a:ext>
                </a:extLst>
              </a:tr>
              <a:tr h="354852">
                <a:tc>
                  <a:txBody>
                    <a:bodyPr/>
                    <a:lstStyle/>
                    <a:p>
                      <a:r>
                        <a:rPr lang="en-GB" sz="1500" b="1" dirty="0"/>
                        <a:t>Circumference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591664"/>
                  </a:ext>
                </a:extLst>
              </a:tr>
              <a:tr h="354852">
                <a:tc>
                  <a:txBody>
                    <a:bodyPr/>
                    <a:lstStyle/>
                    <a:p>
                      <a:r>
                        <a:rPr lang="en-GB" sz="1500" b="1" dirty="0"/>
                        <a:t>Injection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450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260011"/>
                  </a:ext>
                </a:extLst>
              </a:tr>
              <a:tr h="354852">
                <a:tc>
                  <a:txBody>
                    <a:bodyPr/>
                    <a:lstStyle/>
                    <a:p>
                      <a:r>
                        <a:rPr lang="en-GB" sz="1500" b="1" dirty="0"/>
                        <a:t>Collision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7 </a:t>
                      </a:r>
                      <a:r>
                        <a:rPr lang="en-GB" sz="1500" dirty="0" err="1"/>
                        <a:t>TeV</a:t>
                      </a:r>
                      <a:endParaRPr lang="en-GB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702549"/>
                  </a:ext>
                </a:extLst>
              </a:tr>
              <a:tr h="354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/>
                        <a:t>Bunches/beam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995733"/>
                  </a:ext>
                </a:extLst>
              </a:tr>
              <a:tr h="354852">
                <a:tc>
                  <a:txBody>
                    <a:bodyPr/>
                    <a:lstStyle/>
                    <a:p>
                      <a:r>
                        <a:rPr lang="en-GB" sz="1500" b="1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182213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00301-856E-AD0E-C4B9-18CB146B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62229-EF16-4601-5430-DB9DD226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FDFD5-59FB-ECD2-58B1-44D3B234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77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F9EE-1CF5-924E-8A01-3B98AFE7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from SEY and conditioning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D226-D298-E246-BD60-AE955B9AE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SEY and conditioning behaviour at room temperature of the two beam screens were measured and compared</a:t>
            </a:r>
          </a:p>
          <a:p>
            <a:pPr marL="0" indent="0">
              <a:buNone/>
            </a:pPr>
            <a:endParaRPr lang="en-GB" sz="1000" dirty="0"/>
          </a:p>
          <a:p>
            <a:pPr>
              <a:buFont typeface="Wingdings" pitchFamily="2" charset="2"/>
              <a:buChar char="à"/>
            </a:pPr>
            <a:r>
              <a:rPr lang="en-GB" dirty="0"/>
              <a:t>The high-load beam screen shows a higher SEY after air exposure</a:t>
            </a:r>
          </a:p>
          <a:p>
            <a:pPr>
              <a:buFont typeface="Wingdings" pitchFamily="2" charset="2"/>
              <a:buChar char="à"/>
            </a:pPr>
            <a:r>
              <a:rPr lang="en-GB" dirty="0"/>
              <a:t>The high-load beam screen shows worse conditioning behaviour with electron irradiation (compared both to the low-load one and to a spare beam screen)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7F7CD-D930-114A-83AA-572D55E7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F39A1-E122-DE40-9036-01920B9C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12C76-B552-D547-86BF-9C269D46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19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4DF104-BF8A-BA48-9D22-06E41F7682E9}"/>
              </a:ext>
            </a:extLst>
          </p:cNvPr>
          <p:cNvGrpSpPr/>
          <p:nvPr/>
        </p:nvGrpSpPr>
        <p:grpSpPr>
          <a:xfrm>
            <a:off x="4249691" y="2967582"/>
            <a:ext cx="4478453" cy="3242250"/>
            <a:chOff x="4115276" y="3050664"/>
            <a:chExt cx="4478453" cy="32422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524185-9235-D142-88C9-034D0F70F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5276" y="3050664"/>
              <a:ext cx="4478453" cy="3242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3DD7C9-F79A-BB4F-8796-565F30A2E89D}"/>
                </a:ext>
              </a:extLst>
            </p:cNvPr>
            <p:cNvSpPr txBox="1"/>
            <p:nvPr/>
          </p:nvSpPr>
          <p:spPr>
            <a:xfrm rot="987359">
              <a:off x="7374918" y="4940789"/>
              <a:ext cx="1152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solidFill>
                    <a:srgbClr val="140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High-load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1DDBAF-07F8-2D4B-A151-D24961516838}"/>
                </a:ext>
              </a:extLst>
            </p:cNvPr>
            <p:cNvSpPr txBox="1"/>
            <p:nvPr/>
          </p:nvSpPr>
          <p:spPr>
            <a:xfrm rot="2353188">
              <a:off x="6003317" y="5172702"/>
              <a:ext cx="1152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solidFill>
                    <a:srgbClr val="33CC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Low-load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B1BAAB-C22D-3143-8E69-50CD35B25C27}"/>
                </a:ext>
              </a:extLst>
            </p:cNvPr>
            <p:cNvSpPr txBox="1"/>
            <p:nvPr/>
          </p:nvSpPr>
          <p:spPr>
            <a:xfrm rot="1361287">
              <a:off x="4810624" y="3290894"/>
              <a:ext cx="1152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latin typeface="Arial" panose="020B0604020202020204" pitchFamily="34" charset="0"/>
                  <a:cs typeface="Arial" panose="020B0604020202020204" pitchFamily="34" charset="0"/>
                </a:rPr>
                <a:t>Spare</a:t>
              </a:r>
            </a:p>
          </p:txBody>
        </p:sp>
      </p:grpSp>
      <p:pic>
        <p:nvPicPr>
          <p:cNvPr id="12" name="Picture 11" descr="A christmas tree in a room&#10;&#10;Description automatically generated with low confidence">
            <a:extLst>
              <a:ext uri="{FF2B5EF4-FFF2-40B4-BE49-F238E27FC236}">
                <a16:creationId xmlns:a16="http://schemas.microsoft.com/office/drawing/2014/main" id="{EF72D807-ABEA-C740-822D-BA9FA4FB7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8" r="10972"/>
          <a:stretch/>
        </p:blipFill>
        <p:spPr>
          <a:xfrm>
            <a:off x="562680" y="3042083"/>
            <a:ext cx="3457937" cy="2766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8A1656-39C8-804D-9940-E536D3DA1498}"/>
              </a:ext>
            </a:extLst>
          </p:cNvPr>
          <p:cNvSpPr txBox="1"/>
          <p:nvPr/>
        </p:nvSpPr>
        <p:spPr>
          <a:xfrm>
            <a:off x="6928785" y="3085212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1200" b="1" dirty="0">
                <a:latin typeface="Arial" panose="020B0604020202020204" pitchFamily="34" charset="0"/>
                <a:cs typeface="Arial" panose="020B0604020202020204" pitchFamily="34" charset="0"/>
              </a:rPr>
              <a:t>At room temperature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3403CC-05E8-5F42-B576-2C2E71CC05A4}"/>
              </a:ext>
            </a:extLst>
          </p:cNvPr>
          <p:cNvSpPr txBox="1"/>
          <p:nvPr/>
        </p:nvSpPr>
        <p:spPr>
          <a:xfrm>
            <a:off x="543462" y="2733036"/>
            <a:ext cx="347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200" b="1" dirty="0">
                <a:latin typeface="Arial" panose="020B0604020202020204" pitchFamily="34" charset="0"/>
                <a:cs typeface="Arial" panose="020B0604020202020204" pitchFamily="34" charset="0"/>
              </a:rPr>
              <a:t>SPECS measurement system (TE-VSC)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DEEA913-0ECC-A34F-B588-D2B60336DDD4}"/>
              </a:ext>
            </a:extLst>
          </p:cNvPr>
          <p:cNvSpPr>
            <a:spLocks noChangeAspect="1"/>
          </p:cNvSpPr>
          <p:nvPr/>
        </p:nvSpPr>
        <p:spPr>
          <a:xfrm>
            <a:off x="4820477" y="3706156"/>
            <a:ext cx="252000" cy="252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F9C37E-F3C5-5045-8C90-FAA9302767AE}"/>
              </a:ext>
            </a:extLst>
          </p:cNvPr>
          <p:cNvCxnSpPr>
            <a:cxnSpLocks/>
          </p:cNvCxnSpPr>
          <p:nvPr/>
        </p:nvCxnSpPr>
        <p:spPr>
          <a:xfrm flipH="1">
            <a:off x="8085803" y="4343400"/>
            <a:ext cx="173614" cy="4777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246E7F-119E-5FA3-CBA0-DD590465304B}"/>
              </a:ext>
            </a:extLst>
          </p:cNvPr>
          <p:cNvSpPr txBox="1"/>
          <p:nvPr/>
        </p:nvSpPr>
        <p:spPr>
          <a:xfrm>
            <a:off x="395447" y="6243380"/>
            <a:ext cx="7936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presentation at </a:t>
            </a:r>
            <a:r>
              <a:rPr lang="en-US" sz="1200" i="1" dirty="0">
                <a:solidFill>
                  <a:schemeClr val="tx2"/>
                </a:solidFill>
                <a:hlinkClick r:id="rId4"/>
              </a:rPr>
              <a:t>LHC Performance Workshop 2022</a:t>
            </a:r>
            <a:r>
              <a:rPr lang="en-US" sz="1200" i="1" dirty="0"/>
              <a:t>;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V. Petit et al., </a:t>
            </a:r>
            <a:r>
              <a:rPr lang="en-GB" sz="1200" b="0" i="1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Commun Phys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 </a:t>
            </a:r>
            <a:r>
              <a:rPr lang="en-GB" sz="1200" b="1" i="0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4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, 192 (2021)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820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4A55E-5B2B-7E4A-8652-83E304024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from XPS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8B31B-1691-F54F-9C10-F8E8CBA90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90"/>
            <a:ext cx="8368748" cy="5406074"/>
          </a:xfrm>
        </p:spPr>
        <p:txBody>
          <a:bodyPr/>
          <a:lstStyle/>
          <a:p>
            <a:r>
              <a:rPr lang="en-GB" dirty="0"/>
              <a:t>Surface chemistry analysis using X-ray photoelectron spectroscopy (XPS) revealed different oxidation states in the low- and high-load magnets</a:t>
            </a:r>
          </a:p>
          <a:p>
            <a:pPr lvl="1"/>
            <a:r>
              <a:rPr lang="en-GB" dirty="0"/>
              <a:t>Low-load magnets show cuprous oxide (Cu</a:t>
            </a:r>
            <a:r>
              <a:rPr lang="en-GB" baseline="-25000" dirty="0"/>
              <a:t>2</a:t>
            </a:r>
            <a:r>
              <a:rPr lang="en-GB" dirty="0"/>
              <a:t>O)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native copper oxide</a:t>
            </a:r>
          </a:p>
          <a:p>
            <a:pPr lvl="1"/>
            <a:r>
              <a:rPr lang="en-GB" dirty="0"/>
              <a:t>High-load magnets show cupric oxide (</a:t>
            </a:r>
            <a:r>
              <a:rPr lang="en-GB" dirty="0" err="1"/>
              <a:t>CuO</a:t>
            </a:r>
            <a:r>
              <a:rPr lang="en-GB" dirty="0"/>
              <a:t>)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unexpected!</a:t>
            </a:r>
          </a:p>
          <a:p>
            <a:r>
              <a:rPr lang="en-GB" dirty="0"/>
              <a:t>High-load beam screens also show a surprisingly low concentration of carbon</a:t>
            </a:r>
          </a:p>
          <a:p>
            <a:pPr lvl="2"/>
            <a:endParaRPr lang="en-GB" sz="800" dirty="0"/>
          </a:p>
          <a:p>
            <a:pPr>
              <a:buFont typeface="Wingdings" pitchFamily="2" charset="2"/>
              <a:buChar char="à"/>
            </a:pPr>
            <a:r>
              <a:rPr lang="en-GB" dirty="0"/>
              <a:t>These chemical alterations, observed on several high-load beam screens, but not found on beam screens extracted during LS1, are very likely the cause of the different SEY and conditioning behaviour!</a:t>
            </a:r>
          </a:p>
          <a:p>
            <a:pPr>
              <a:buFont typeface="Wingdings" pitchFamily="2" charset="2"/>
              <a:buChar char="à"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40990-9B9B-8944-B362-C67CC8C0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20362-2B5F-B34F-B220-0BF3001F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FF6E-8AED-FA4D-ADA5-B94A3499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51DBC1-9927-3C42-8439-F1B08390A2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673" y="3340226"/>
            <a:ext cx="3014083" cy="273456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03C1FF-3B1F-A147-86B7-380537BE4125}"/>
              </a:ext>
            </a:extLst>
          </p:cNvPr>
          <p:cNvCxnSpPr>
            <a:cxnSpLocks/>
          </p:cNvCxnSpPr>
          <p:nvPr/>
        </p:nvCxnSpPr>
        <p:spPr>
          <a:xfrm>
            <a:off x="1839728" y="3754863"/>
            <a:ext cx="0" cy="474133"/>
          </a:xfrm>
          <a:prstGeom prst="straightConnector1">
            <a:avLst/>
          </a:prstGeom>
          <a:ln w="25400" cap="rnd">
            <a:solidFill>
              <a:schemeClr val="tx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0C9808-06A3-E943-AEE4-2B618DE0D50A}"/>
              </a:ext>
            </a:extLst>
          </p:cNvPr>
          <p:cNvCxnSpPr>
            <a:cxnSpLocks/>
          </p:cNvCxnSpPr>
          <p:nvPr/>
        </p:nvCxnSpPr>
        <p:spPr>
          <a:xfrm>
            <a:off x="1992128" y="3754863"/>
            <a:ext cx="0" cy="474133"/>
          </a:xfrm>
          <a:prstGeom prst="straightConnector1">
            <a:avLst/>
          </a:prstGeom>
          <a:ln w="25400" cap="rnd">
            <a:solidFill>
              <a:schemeClr val="tx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933615-F9E6-CA4D-9C0E-DCE53A59669C}"/>
              </a:ext>
            </a:extLst>
          </p:cNvPr>
          <p:cNvGrpSpPr/>
          <p:nvPr/>
        </p:nvGrpSpPr>
        <p:grpSpPr>
          <a:xfrm>
            <a:off x="4396155" y="3106498"/>
            <a:ext cx="3093127" cy="3083696"/>
            <a:chOff x="1326768" y="3423127"/>
            <a:chExt cx="3093127" cy="30836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4D3C25-6805-F74B-BE25-90B78BE43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768" y="3629990"/>
              <a:ext cx="3027747" cy="28768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E27873-A345-C54B-B520-E31C0E188F21}"/>
                </a:ext>
              </a:extLst>
            </p:cNvPr>
            <p:cNvSpPr txBox="1"/>
            <p:nvPr/>
          </p:nvSpPr>
          <p:spPr>
            <a:xfrm>
              <a:off x="1530391" y="3423127"/>
              <a:ext cx="2889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XPS spectrum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CFC4BE-57AF-C24D-8D9B-200B75E85BC1}"/>
              </a:ext>
            </a:extLst>
          </p:cNvPr>
          <p:cNvCxnSpPr/>
          <p:nvPr/>
        </p:nvCxnSpPr>
        <p:spPr>
          <a:xfrm>
            <a:off x="6311275" y="4463816"/>
            <a:ext cx="132013" cy="27961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92F8C27-9A6D-CA49-AF6E-A1F3987746E5}"/>
              </a:ext>
            </a:extLst>
          </p:cNvPr>
          <p:cNvSpPr txBox="1"/>
          <p:nvPr/>
        </p:nvSpPr>
        <p:spPr>
          <a:xfrm>
            <a:off x="5524419" y="4172606"/>
            <a:ext cx="12095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CuO</a:t>
            </a: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96BA85-294F-F842-8893-6E37A03E05A3}"/>
              </a:ext>
            </a:extLst>
          </p:cNvPr>
          <p:cNvSpPr txBox="1"/>
          <p:nvPr/>
        </p:nvSpPr>
        <p:spPr>
          <a:xfrm>
            <a:off x="395447" y="6243380"/>
            <a:ext cx="7936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presentation at </a:t>
            </a:r>
            <a:r>
              <a:rPr lang="en-US" sz="1200" i="1" dirty="0">
                <a:solidFill>
                  <a:schemeClr val="tx2"/>
                </a:solidFill>
                <a:hlinkClick r:id="rId4"/>
              </a:rPr>
              <a:t>LHC Performance Workshop 2022</a:t>
            </a:r>
            <a:r>
              <a:rPr lang="en-US" sz="1200" i="1" dirty="0"/>
              <a:t>;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V. Petit et al., </a:t>
            </a:r>
            <a:r>
              <a:rPr lang="en-GB" sz="1200" b="0" i="1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Commun Phys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 </a:t>
            </a:r>
            <a:r>
              <a:rPr lang="en-GB" sz="1200" b="1" i="0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4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-apple-system"/>
                <a:hlinkClick r:id="rId5"/>
              </a:rPr>
              <a:t>, 192 (2021)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861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7C89-9EF7-1440-8AD2-07809414F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from XPS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2C50-EB96-2A45-9DF1-886A4C838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720090"/>
            <a:ext cx="8452624" cy="540607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angular distribution of </a:t>
            </a:r>
            <a:r>
              <a:rPr lang="en-GB" dirty="0" err="1"/>
              <a:t>CuO</a:t>
            </a:r>
            <a:r>
              <a:rPr lang="en-GB" dirty="0"/>
              <a:t> matches the expected distribution of the e-cloud in both dipole fields and field-free regions</a:t>
            </a:r>
          </a:p>
          <a:p>
            <a:pPr>
              <a:buFont typeface="Wingdings" pitchFamily="2" charset="2"/>
              <a:buChar char="à"/>
            </a:pPr>
            <a:r>
              <a:rPr lang="en-GB" dirty="0"/>
              <a:t>Likely formed under the effect of electron bombardment during post-LS1 beam operation 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dirty="0" err="1"/>
              <a:t>CuO</a:t>
            </a:r>
            <a:r>
              <a:rPr lang="en-GB" dirty="0"/>
              <a:t> production under electron irradiation is not expected based on conditioning studies in the lab at room temperature </a:t>
            </a:r>
            <a:endParaRPr lang="en-GB" sz="800" dirty="0"/>
          </a:p>
          <a:p>
            <a:pPr lvl="1">
              <a:buFont typeface="Wingdings" pitchFamily="2" charset="2"/>
              <a:buChar char="à"/>
            </a:pPr>
            <a:r>
              <a:rPr lang="en-GB" dirty="0"/>
              <a:t>New dedicated cryogenic XPS/SEY measurement system constructed for studying effects at low temperature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88295-E4CD-DF48-A8B0-4EB9FF7D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D351E-FFEB-8846-BCF7-B80D67AC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00B95-D8F2-984B-8A98-CFD90126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21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C3C1D1-79BF-0A4F-9976-4E9060B4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334" y="3381011"/>
            <a:ext cx="3463504" cy="24463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2C920F3-3265-D040-805E-718D727A7BA7}"/>
              </a:ext>
            </a:extLst>
          </p:cNvPr>
          <p:cNvGrpSpPr>
            <a:grpSpLocks noChangeAspect="1"/>
          </p:cNvGrpSpPr>
          <p:nvPr/>
        </p:nvGrpSpPr>
        <p:grpSpPr>
          <a:xfrm>
            <a:off x="4368519" y="3120310"/>
            <a:ext cx="4459363" cy="2916000"/>
            <a:chOff x="4344552" y="1326994"/>
            <a:chExt cx="4318281" cy="28237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4F1518-9D29-054E-B138-138890044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489"/>
            <a:stretch/>
          </p:blipFill>
          <p:spPr bwMode="auto">
            <a:xfrm>
              <a:off x="4717349" y="1326994"/>
              <a:ext cx="3945484" cy="148211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2A855D-368C-0E46-9727-6BD4EFA18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979"/>
            <a:stretch/>
          </p:blipFill>
          <p:spPr bwMode="auto">
            <a:xfrm>
              <a:off x="4915253" y="2722132"/>
              <a:ext cx="3747579" cy="133793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822C437-A0B4-884E-B9A1-16CA2766F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t="1" r="53146" b="8680"/>
            <a:stretch/>
          </p:blipFill>
          <p:spPr bwMode="auto">
            <a:xfrm>
              <a:off x="6269061" y="3955254"/>
              <a:ext cx="768957" cy="1954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924B72C-4791-9E4A-BF50-9AB6B994A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323" t="-6220" r="-2176" b="2458"/>
            <a:stretch/>
          </p:blipFill>
          <p:spPr bwMode="auto">
            <a:xfrm>
              <a:off x="6274633" y="3726268"/>
              <a:ext cx="768957" cy="22212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8B7749-EF2A-B14B-9967-BEA10509B356}"/>
                </a:ext>
              </a:extLst>
            </p:cNvPr>
            <p:cNvSpPr/>
            <p:nvPr/>
          </p:nvSpPr>
          <p:spPr>
            <a:xfrm>
              <a:off x="4717349" y="2892142"/>
              <a:ext cx="197905" cy="308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CD31CD-F231-8D4F-83C4-4D8DFFDAD822}"/>
                </a:ext>
              </a:extLst>
            </p:cNvPr>
            <p:cNvSpPr/>
            <p:nvPr/>
          </p:nvSpPr>
          <p:spPr>
            <a:xfrm>
              <a:off x="6743908" y="2812980"/>
              <a:ext cx="197905" cy="308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99066D2-AD0A-F940-BBF4-5EAAB47E820E}"/>
                </a:ext>
              </a:extLst>
            </p:cNvPr>
            <p:cNvSpPr/>
            <p:nvPr/>
          </p:nvSpPr>
          <p:spPr>
            <a:xfrm>
              <a:off x="6807238" y="1597457"/>
              <a:ext cx="197905" cy="308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D2738E-1EC9-7843-858C-E5D6923A702C}"/>
                </a:ext>
              </a:extLst>
            </p:cNvPr>
            <p:cNvSpPr/>
            <p:nvPr/>
          </p:nvSpPr>
          <p:spPr>
            <a:xfrm>
              <a:off x="4733182" y="1542043"/>
              <a:ext cx="197905" cy="308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878DDC-2A1E-274D-821F-B34E28F72B78}"/>
                </a:ext>
              </a:extLst>
            </p:cNvPr>
            <p:cNvSpPr txBox="1"/>
            <p:nvPr/>
          </p:nvSpPr>
          <p:spPr>
            <a:xfrm rot="16200000">
              <a:off x="3825577" y="1853718"/>
              <a:ext cx="1561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e-cloud </a:t>
              </a:r>
              <a:br>
                <a:rPr lang="en-GB" sz="1400" b="1" dirty="0"/>
              </a:br>
              <a:r>
                <a:rPr lang="en-GB" sz="1400" b="1" dirty="0"/>
                <a:t>simulations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0AFBB8-536F-A946-B9F3-387157143E41}"/>
                </a:ext>
              </a:extLst>
            </p:cNvPr>
            <p:cNvSpPr txBox="1"/>
            <p:nvPr/>
          </p:nvSpPr>
          <p:spPr>
            <a:xfrm rot="16200000">
              <a:off x="3825577" y="3099444"/>
              <a:ext cx="1561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XPS</a:t>
              </a:r>
              <a:br>
                <a:rPr lang="en-GB" sz="1400" b="1" dirty="0"/>
              </a:br>
              <a:r>
                <a:rPr lang="en-GB" sz="1400" b="1" dirty="0"/>
                <a:t>measurements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0165CF-FB91-96DB-332B-C26ED3A52710}"/>
              </a:ext>
            </a:extLst>
          </p:cNvPr>
          <p:cNvSpPr txBox="1"/>
          <p:nvPr/>
        </p:nvSpPr>
        <p:spPr>
          <a:xfrm>
            <a:off x="395447" y="6243380"/>
            <a:ext cx="7936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presentation at </a:t>
            </a:r>
            <a:r>
              <a:rPr lang="en-US" sz="1200" i="1" dirty="0">
                <a:solidFill>
                  <a:schemeClr val="tx2"/>
                </a:solidFill>
                <a:hlinkClick r:id="rId6"/>
              </a:rPr>
              <a:t>LHC Performance Workshop 2022</a:t>
            </a:r>
            <a:r>
              <a:rPr lang="en-US" sz="1200" i="1" dirty="0"/>
              <a:t>;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V. Petit et al., </a:t>
            </a:r>
            <a:r>
              <a:rPr lang="en-GB" sz="1200" b="0" i="1" u="none" strike="noStrike" dirty="0">
                <a:solidFill>
                  <a:srgbClr val="222222"/>
                </a:solidFill>
                <a:effectLst/>
                <a:latin typeface="-apple-system"/>
                <a:hlinkClick r:id="rId7"/>
              </a:rPr>
              <a:t>Commun Phys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-apple-system"/>
                <a:hlinkClick r:id="rId7"/>
              </a:rPr>
              <a:t> </a:t>
            </a:r>
            <a:r>
              <a:rPr lang="en-GB" sz="1200" b="1" i="0" u="none" strike="noStrike" dirty="0">
                <a:solidFill>
                  <a:srgbClr val="222222"/>
                </a:solidFill>
                <a:effectLst/>
                <a:latin typeface="-apple-system"/>
                <a:hlinkClick r:id="rId7"/>
              </a:rPr>
              <a:t>4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-apple-system"/>
                <a:hlinkClick r:id="rId7"/>
              </a:rPr>
              <a:t>, 192 (2021)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4811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1951-C82B-B61C-7366-3605EFE4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CuO</a:t>
            </a:r>
            <a:r>
              <a:rPr lang="en-GB" dirty="0"/>
              <a:t> formation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247BF3-2487-5FAA-00FA-27E6C305F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Airborne Cu(OH)</a:t>
            </a:r>
            <a:r>
              <a:rPr lang="en-GB" baseline="-25000" dirty="0"/>
              <a:t>2</a:t>
            </a:r>
            <a:r>
              <a:rPr lang="en-GB" dirty="0"/>
              <a:t> could be a precursor for </a:t>
            </a:r>
            <a:r>
              <a:rPr lang="en-GB" dirty="0" err="1"/>
              <a:t>CuO</a:t>
            </a:r>
            <a:r>
              <a:rPr lang="en-GB" dirty="0"/>
              <a:t> build-up by electron irradiation</a:t>
            </a:r>
          </a:p>
          <a:p>
            <a:r>
              <a:rPr lang="en-GB" dirty="0"/>
              <a:t>At room temperature, Cu(OH)</a:t>
            </a:r>
            <a:r>
              <a:rPr lang="en-GB" baseline="-25000" dirty="0"/>
              <a:t>2</a:t>
            </a:r>
            <a:r>
              <a:rPr lang="en-GB" dirty="0"/>
              <a:t> is reduced to Cu</a:t>
            </a:r>
            <a:r>
              <a:rPr lang="en-GB" baseline="-25000" dirty="0"/>
              <a:t>2</a:t>
            </a:r>
            <a:r>
              <a:rPr lang="en-GB" dirty="0"/>
              <a:t>O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17B77-77A6-1EA6-E73D-31A273C8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29876-2CB3-AC6D-1602-0C927D78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4926C-BF55-306E-EE44-81B292CF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22</a:t>
            </a:fld>
            <a:endParaRPr lang="en-US"/>
          </a:p>
        </p:txBody>
      </p:sp>
      <p:pic>
        <p:nvPicPr>
          <p:cNvPr id="12" name="Picture 1" descr="page6image56361792">
            <a:extLst>
              <a:ext uri="{FF2B5EF4-FFF2-40B4-BE49-F238E27FC236}">
                <a16:creationId xmlns:a16="http://schemas.microsoft.com/office/drawing/2014/main" id="{11E9BAA6-3F9F-B7B9-5661-02725F2B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52" y="2346378"/>
            <a:ext cx="5400000" cy="37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E7F9A-C0BA-24A8-8A1D-4E4A07C55C27}"/>
              </a:ext>
            </a:extLst>
          </p:cNvPr>
          <p:cNvSpPr txBox="1"/>
          <p:nvPr/>
        </p:nvSpPr>
        <p:spPr>
          <a:xfrm>
            <a:off x="394377" y="6247881"/>
            <a:ext cx="81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</a:t>
            </a:r>
            <a:r>
              <a:rPr lang="en-US" sz="1200" i="1" dirty="0">
                <a:solidFill>
                  <a:schemeClr val="tx2"/>
                </a:solidFill>
                <a:hlinkClick r:id="rId3"/>
              </a:rPr>
              <a:t>LHC Machine Committee #444, July 2022</a:t>
            </a:r>
            <a:endParaRPr lang="en-US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37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1951-C82B-B61C-7366-3605EFE4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CuO</a:t>
            </a:r>
            <a:r>
              <a:rPr lang="en-GB" dirty="0"/>
              <a:t> formation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247BF3-2487-5FAA-00FA-27E6C305F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Airborne Cu(OH)</a:t>
            </a:r>
            <a:r>
              <a:rPr lang="en-GB" baseline="-25000" dirty="0"/>
              <a:t>2</a:t>
            </a:r>
            <a:r>
              <a:rPr lang="en-GB" dirty="0"/>
              <a:t> could be a precursor for </a:t>
            </a:r>
            <a:r>
              <a:rPr lang="en-GB" dirty="0" err="1"/>
              <a:t>CuO</a:t>
            </a:r>
            <a:r>
              <a:rPr lang="en-GB" dirty="0"/>
              <a:t> build-up by electron irradiation</a:t>
            </a:r>
          </a:p>
          <a:p>
            <a:r>
              <a:rPr lang="en-GB" dirty="0"/>
              <a:t>At room temperature, Cu(OH)</a:t>
            </a:r>
            <a:r>
              <a:rPr lang="en-GB" baseline="-25000" dirty="0"/>
              <a:t>2</a:t>
            </a:r>
            <a:r>
              <a:rPr lang="en-GB" dirty="0"/>
              <a:t> is reduced to Cu</a:t>
            </a:r>
            <a:r>
              <a:rPr lang="en-GB" baseline="-25000" dirty="0"/>
              <a:t>2</a:t>
            </a:r>
            <a:r>
              <a:rPr lang="en-GB" dirty="0"/>
              <a:t>O </a:t>
            </a:r>
          </a:p>
          <a:p>
            <a:r>
              <a:rPr lang="en-GB" dirty="0"/>
              <a:t>At cold (15 K) Cu(OH)</a:t>
            </a:r>
            <a:r>
              <a:rPr lang="en-GB" baseline="-25000" dirty="0"/>
              <a:t>2</a:t>
            </a:r>
            <a:r>
              <a:rPr lang="en-GB" dirty="0"/>
              <a:t> acts as precursor for </a:t>
            </a:r>
            <a:r>
              <a:rPr lang="en-GB" dirty="0" err="1"/>
              <a:t>CuO</a:t>
            </a:r>
            <a:r>
              <a:rPr lang="en-GB" dirty="0"/>
              <a:t> build-up</a:t>
            </a:r>
          </a:p>
          <a:p>
            <a:pPr marL="0" indent="0">
              <a:buNone/>
            </a:pPr>
            <a:endParaRPr lang="en-GB" dirty="0"/>
          </a:p>
          <a:p>
            <a:pPr lvl="1">
              <a:buFont typeface="Wingdings" pitchFamily="2" charset="2"/>
              <a:buChar char="à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17B77-77A6-1EA6-E73D-31A273C8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29876-2CB3-AC6D-1602-0C927D78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4926C-BF55-306E-EE44-81B292CF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23</a:t>
            </a:fld>
            <a:endParaRPr lang="en-US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11E9BAA6-3F9F-B7B9-5661-02725F2B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69485" y="2346784"/>
            <a:ext cx="5551519" cy="37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24111D-E9FC-145D-1C8F-D40F27CF02E2}"/>
              </a:ext>
            </a:extLst>
          </p:cNvPr>
          <p:cNvSpPr txBox="1"/>
          <p:nvPr/>
        </p:nvSpPr>
        <p:spPr>
          <a:xfrm>
            <a:off x="394377" y="6247881"/>
            <a:ext cx="81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</a:t>
            </a:r>
            <a:r>
              <a:rPr lang="en-US" sz="1200" i="1" dirty="0">
                <a:solidFill>
                  <a:schemeClr val="tx2"/>
                </a:solidFill>
                <a:hlinkClick r:id="rId3"/>
              </a:rPr>
              <a:t>LHC Machine Committee #444, July 2022</a:t>
            </a:r>
            <a:endParaRPr lang="en-US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08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1951-C82B-B61C-7366-3605EFE4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CuO</a:t>
            </a:r>
            <a:r>
              <a:rPr lang="en-GB" dirty="0"/>
              <a:t> formation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247BF3-2487-5FAA-00FA-27E6C305F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89"/>
            <a:ext cx="8229600" cy="578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Airborne Cu(OH)</a:t>
            </a:r>
            <a:r>
              <a:rPr lang="en-GB" baseline="-25000" dirty="0"/>
              <a:t>2</a:t>
            </a:r>
            <a:r>
              <a:rPr lang="en-GB" dirty="0"/>
              <a:t> could be a precursor for </a:t>
            </a:r>
            <a:r>
              <a:rPr lang="en-GB" dirty="0" err="1"/>
              <a:t>CuO</a:t>
            </a:r>
            <a:r>
              <a:rPr lang="en-GB" dirty="0"/>
              <a:t> build-up by electron irradiation</a:t>
            </a:r>
          </a:p>
          <a:p>
            <a:r>
              <a:rPr lang="en-GB" dirty="0"/>
              <a:t>At room temperature, Cu(OH)</a:t>
            </a:r>
            <a:r>
              <a:rPr lang="en-GB" baseline="-25000" dirty="0"/>
              <a:t>2</a:t>
            </a:r>
            <a:r>
              <a:rPr lang="en-GB" dirty="0"/>
              <a:t> is reduced to Cu</a:t>
            </a:r>
            <a:r>
              <a:rPr lang="en-GB" baseline="-25000" dirty="0"/>
              <a:t>2</a:t>
            </a:r>
            <a:r>
              <a:rPr lang="en-GB" dirty="0"/>
              <a:t>O </a:t>
            </a:r>
          </a:p>
          <a:p>
            <a:r>
              <a:rPr lang="en-GB" dirty="0"/>
              <a:t>At cold (15 K) Cu(OH)</a:t>
            </a:r>
            <a:r>
              <a:rPr lang="en-GB" baseline="-25000" dirty="0"/>
              <a:t>2</a:t>
            </a:r>
            <a:r>
              <a:rPr lang="en-GB" dirty="0"/>
              <a:t> acts as precursor for </a:t>
            </a:r>
            <a:r>
              <a:rPr lang="en-GB" dirty="0" err="1"/>
              <a:t>CuO</a:t>
            </a:r>
            <a:r>
              <a:rPr lang="en-GB" dirty="0"/>
              <a:t> build-up</a:t>
            </a:r>
          </a:p>
          <a:p>
            <a:pPr lvl="1"/>
            <a:r>
              <a:rPr lang="en-GB" dirty="0">
                <a:effectLst/>
                <a:latin typeface="Calibri" panose="020F0502020204030204" pitchFamily="34" charset="0"/>
              </a:rPr>
              <a:t>Presence of carbon limits the conversion of Cu(OH)</a:t>
            </a:r>
            <a:r>
              <a:rPr lang="en-GB" baseline="-25000" dirty="0">
                <a:effectLst/>
                <a:latin typeface="Calibri" panose="020F0502020204030204" pitchFamily="34" charset="0"/>
              </a:rPr>
              <a:t>2</a:t>
            </a:r>
            <a:r>
              <a:rPr lang="en-GB" dirty="0">
                <a:effectLst/>
                <a:latin typeface="Calibri" panose="020F0502020204030204" pitchFamily="34" charset="0"/>
              </a:rPr>
              <a:t> into </a:t>
            </a:r>
            <a:r>
              <a:rPr lang="en-GB" dirty="0" err="1">
                <a:effectLst/>
                <a:latin typeface="Calibri" panose="020F0502020204030204" pitchFamily="34" charset="0"/>
              </a:rPr>
              <a:t>CuO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endParaRPr lang="en-GB" dirty="0">
              <a:effectLst/>
            </a:endParaRPr>
          </a:p>
          <a:p>
            <a:pPr marL="0" indent="0">
              <a:buNone/>
            </a:pPr>
            <a:endParaRPr lang="en-GB" dirty="0"/>
          </a:p>
          <a:p>
            <a:pPr lvl="1">
              <a:buFont typeface="Wingdings" pitchFamily="2" charset="2"/>
              <a:buChar char="à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17B77-77A6-1EA6-E73D-31A273C8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29876-2CB3-AC6D-1602-0C927D78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4926C-BF55-306E-EE44-81B292CF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24</a:t>
            </a:fld>
            <a:endParaRPr lang="en-US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11E9BAA6-3F9F-B7B9-5661-02725F2B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69485" y="2361188"/>
            <a:ext cx="5551519" cy="375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D9EBB-4C26-7DCF-3AD0-D36AE1164454}"/>
              </a:ext>
            </a:extLst>
          </p:cNvPr>
          <p:cNvSpPr txBox="1"/>
          <p:nvPr/>
        </p:nvSpPr>
        <p:spPr>
          <a:xfrm>
            <a:off x="394377" y="6247881"/>
            <a:ext cx="81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</a:t>
            </a:r>
            <a:r>
              <a:rPr lang="en-US" sz="1200" i="1" dirty="0">
                <a:solidFill>
                  <a:schemeClr val="tx2"/>
                </a:solidFill>
                <a:hlinkClick r:id="rId3"/>
              </a:rPr>
              <a:t>LHC Machine Committee #444, July 2022</a:t>
            </a:r>
            <a:endParaRPr lang="en-US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63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02CE-2A91-0ACB-01DE-23BEECBB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Hypothesis for LHC beam screens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83CAA-6C70-1F46-AE82-C5A39028D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EE24-5A07-601F-338A-2E430E0C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8A36E-DE2D-1E47-755D-9B2C7EC9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A308BBB-2293-64E6-617B-06F07179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" t="10623" r="6042"/>
          <a:stretch/>
        </p:blipFill>
        <p:spPr>
          <a:xfrm>
            <a:off x="10274" y="662981"/>
            <a:ext cx="9126727" cy="5963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1BAA4-8EC4-7F62-C7F2-6A99AA85D5F6}"/>
              </a:ext>
            </a:extLst>
          </p:cNvPr>
          <p:cNvSpPr txBox="1"/>
          <p:nvPr/>
        </p:nvSpPr>
        <p:spPr>
          <a:xfrm>
            <a:off x="394377" y="6247881"/>
            <a:ext cx="81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</a:t>
            </a:r>
            <a:r>
              <a:rPr lang="en-US" sz="1200" i="1" dirty="0">
                <a:solidFill>
                  <a:schemeClr val="tx2"/>
                </a:solidFill>
                <a:hlinkClick r:id="rId3"/>
              </a:rPr>
              <a:t>LHC Machine Committee #444, July 2022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B0FFE-7116-C72F-AD37-C085ACFB5E0F}"/>
              </a:ext>
            </a:extLst>
          </p:cNvPr>
          <p:cNvSpPr/>
          <p:nvPr/>
        </p:nvSpPr>
        <p:spPr>
          <a:xfrm>
            <a:off x="2034540" y="2240280"/>
            <a:ext cx="5886450" cy="1188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C15360-666D-B7EA-5514-5B3B64D093BD}"/>
              </a:ext>
            </a:extLst>
          </p:cNvPr>
          <p:cNvSpPr/>
          <p:nvPr/>
        </p:nvSpPr>
        <p:spPr>
          <a:xfrm>
            <a:off x="915332" y="3423570"/>
            <a:ext cx="4365328" cy="2245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2D65C5-128C-1B53-A379-1B79B42C917C}"/>
              </a:ext>
            </a:extLst>
          </p:cNvPr>
          <p:cNvSpPr/>
          <p:nvPr/>
        </p:nvSpPr>
        <p:spPr>
          <a:xfrm>
            <a:off x="5669280" y="3458752"/>
            <a:ext cx="3448688" cy="2245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254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02CE-2A91-0ACB-01DE-23BEECBB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Hypothesis for LHC beam screens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83CAA-6C70-1F46-AE82-C5A39028D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EE24-5A07-601F-338A-2E430E0C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8A36E-DE2D-1E47-755D-9B2C7EC9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A308BBB-2293-64E6-617B-06F07179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" t="10623" r="6042"/>
          <a:stretch/>
        </p:blipFill>
        <p:spPr>
          <a:xfrm>
            <a:off x="10274" y="662981"/>
            <a:ext cx="9126727" cy="5963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1BAA4-8EC4-7F62-C7F2-6A99AA85D5F6}"/>
              </a:ext>
            </a:extLst>
          </p:cNvPr>
          <p:cNvSpPr txBox="1"/>
          <p:nvPr/>
        </p:nvSpPr>
        <p:spPr>
          <a:xfrm>
            <a:off x="394377" y="6247881"/>
            <a:ext cx="81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</a:t>
            </a:r>
            <a:r>
              <a:rPr lang="en-US" sz="1200" i="1" dirty="0">
                <a:solidFill>
                  <a:schemeClr val="tx2"/>
                </a:solidFill>
                <a:hlinkClick r:id="rId3"/>
              </a:rPr>
              <a:t>LHC Machine Committee #444, July 2022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C15360-666D-B7EA-5514-5B3B64D093BD}"/>
              </a:ext>
            </a:extLst>
          </p:cNvPr>
          <p:cNvSpPr/>
          <p:nvPr/>
        </p:nvSpPr>
        <p:spPr>
          <a:xfrm>
            <a:off x="915332" y="3423570"/>
            <a:ext cx="4365328" cy="2245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2D65C5-128C-1B53-A379-1B79B42C917C}"/>
              </a:ext>
            </a:extLst>
          </p:cNvPr>
          <p:cNvSpPr/>
          <p:nvPr/>
        </p:nvSpPr>
        <p:spPr>
          <a:xfrm>
            <a:off x="5669280" y="3458752"/>
            <a:ext cx="3448688" cy="2245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419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02CE-2A91-0ACB-01DE-23BEECBB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Hypothesis for LHC beam screens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83CAA-6C70-1F46-AE82-C5A39028D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EE24-5A07-601F-338A-2E430E0C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8A36E-DE2D-1E47-755D-9B2C7EC9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A308BBB-2293-64E6-617B-06F07179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" t="10623" r="6042"/>
          <a:stretch/>
        </p:blipFill>
        <p:spPr>
          <a:xfrm>
            <a:off x="10274" y="662981"/>
            <a:ext cx="9126727" cy="5963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1BAA4-8EC4-7F62-C7F2-6A99AA85D5F6}"/>
              </a:ext>
            </a:extLst>
          </p:cNvPr>
          <p:cNvSpPr txBox="1"/>
          <p:nvPr/>
        </p:nvSpPr>
        <p:spPr>
          <a:xfrm>
            <a:off x="394377" y="6247881"/>
            <a:ext cx="81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</a:t>
            </a:r>
            <a:r>
              <a:rPr lang="en-US" sz="1200" i="1" dirty="0">
                <a:solidFill>
                  <a:schemeClr val="tx2"/>
                </a:solidFill>
                <a:hlinkClick r:id="rId3"/>
              </a:rPr>
              <a:t>LHC Machine Committee #444, July 2022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2D65C5-128C-1B53-A379-1B79B42C917C}"/>
              </a:ext>
            </a:extLst>
          </p:cNvPr>
          <p:cNvSpPr/>
          <p:nvPr/>
        </p:nvSpPr>
        <p:spPr>
          <a:xfrm>
            <a:off x="5669280" y="3458752"/>
            <a:ext cx="3448688" cy="2245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622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02CE-2A91-0ACB-01DE-23BEECBB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Hypothesis for LHC beam screens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83CAA-6C70-1F46-AE82-C5A39028D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EE24-5A07-601F-338A-2E430E0C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8A36E-DE2D-1E47-755D-9B2C7EC9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A308BBB-2293-64E6-617B-06F07179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" t="10623" r="6042"/>
          <a:stretch/>
        </p:blipFill>
        <p:spPr>
          <a:xfrm>
            <a:off x="10274" y="662981"/>
            <a:ext cx="9126727" cy="5963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1BAA4-8EC4-7F62-C7F2-6A99AA85D5F6}"/>
              </a:ext>
            </a:extLst>
          </p:cNvPr>
          <p:cNvSpPr txBox="1"/>
          <p:nvPr/>
        </p:nvSpPr>
        <p:spPr>
          <a:xfrm>
            <a:off x="394377" y="6247881"/>
            <a:ext cx="81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V. Petit, </a:t>
            </a:r>
            <a:r>
              <a:rPr lang="en-US" sz="1200" i="1" dirty="0">
                <a:solidFill>
                  <a:schemeClr val="tx2"/>
                </a:solidFill>
                <a:hlinkClick r:id="rId3"/>
              </a:rPr>
              <a:t>LHC Machine Committee #444, July 2022</a:t>
            </a:r>
            <a:endParaRPr lang="en-US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66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3CCFAB-7033-AE45-4B36-6DDF10E3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Large Hadron Collider (LHC)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A272053-0242-246A-D2C6-F68E22B7B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dirty="0"/>
              <a:t>The machine consists of 8 arcs containing the periodic superconducting magnet lattice and 8 long straight sections (LSS) for detectors and other equipment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29EEF1-7990-52FA-DE7F-198AD6706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6" t="-2133" r="145"/>
          <a:stretch/>
        </p:blipFill>
        <p:spPr>
          <a:xfrm>
            <a:off x="4223296" y="2774240"/>
            <a:ext cx="4827432" cy="35519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A340C1-5BE4-14D0-1989-9362777A9EE1}"/>
              </a:ext>
            </a:extLst>
          </p:cNvPr>
          <p:cNvGrpSpPr>
            <a:grpSpLocks noChangeAspect="1"/>
          </p:cNvGrpSpPr>
          <p:nvPr/>
        </p:nvGrpSpPr>
        <p:grpSpPr>
          <a:xfrm>
            <a:off x="93271" y="1556805"/>
            <a:ext cx="4059333" cy="3551900"/>
            <a:chOff x="73136" y="1052736"/>
            <a:chExt cx="5186794" cy="45384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800AB4-E15A-3D10-6BD5-6846B7E86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36" y="1052736"/>
              <a:ext cx="5186794" cy="42156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3FA12D-14CB-9AAD-4994-F42CC09C9149}"/>
                </a:ext>
              </a:extLst>
            </p:cNvPr>
            <p:cNvSpPr/>
            <p:nvPr/>
          </p:nvSpPr>
          <p:spPr>
            <a:xfrm>
              <a:off x="1455574" y="5234514"/>
              <a:ext cx="1210959" cy="356648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3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1042B8-B277-EF20-25C2-1EF30D48A092}"/>
                </a:ext>
              </a:extLst>
            </p:cNvPr>
            <p:cNvSpPr/>
            <p:nvPr/>
          </p:nvSpPr>
          <p:spPr>
            <a:xfrm>
              <a:off x="2771329" y="5234514"/>
              <a:ext cx="983908" cy="356648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3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Beam 2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5F9FB-FB5A-E170-8CC4-1C1EDCE2B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EBFE9-411E-87A7-378C-BA7D1874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0398C-5046-5B18-A747-83271EC2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30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5012-BE56-0244-B7A8-2581D5ED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 Run 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2772564-3BD1-8C08-6388-8DEDC4E7BF44}"/>
              </a:ext>
            </a:extLst>
          </p:cNvPr>
          <p:cNvSpPr txBox="1">
            <a:spLocks/>
          </p:cNvSpPr>
          <p:nvPr/>
        </p:nvSpPr>
        <p:spPr>
          <a:xfrm>
            <a:off x="1151068" y="3820970"/>
            <a:ext cx="7535733" cy="2202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Run 3, increased luminosity production with 25 ns beams </a:t>
            </a:r>
          </a:p>
          <a:p>
            <a:pPr lvl="1"/>
            <a:r>
              <a:rPr lang="en-GB" dirty="0"/>
              <a:t>Gradual ramp-up of bunch intensity up to 1.8e11 p</a:t>
            </a:r>
            <a:r>
              <a:rPr lang="en-GB" baseline="30000" dirty="0"/>
              <a:t>+</a:t>
            </a:r>
            <a:r>
              <a:rPr lang="en-GB" dirty="0"/>
              <a:t> foreseen</a:t>
            </a:r>
          </a:p>
          <a:p>
            <a:pPr lvl="2"/>
            <a:r>
              <a:rPr lang="en-GB" dirty="0"/>
              <a:t>Possible after conclusion of LHC Injectors Upgrade (LIU) project during LS2</a:t>
            </a:r>
          </a:p>
          <a:p>
            <a:pPr lvl="2"/>
            <a:r>
              <a:rPr lang="en-GB" dirty="0"/>
              <a:t>In preparation for HL-LHC (to be installed in LS3)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2D45B52D-7C0A-F8E5-FD0C-03D6465D2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229501"/>
              </p:ext>
            </p:extLst>
          </p:nvPr>
        </p:nvGraphicFramePr>
        <p:xfrm>
          <a:off x="5377598" y="2077731"/>
          <a:ext cx="311306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3591">
                  <a:extLst>
                    <a:ext uri="{9D8B030D-6E8A-4147-A177-3AD203B41FA5}">
                      <a16:colId xmlns:a16="http://schemas.microsoft.com/office/drawing/2014/main" val="2339372892"/>
                    </a:ext>
                  </a:extLst>
                </a:gridCol>
                <a:gridCol w="1479478">
                  <a:extLst>
                    <a:ext uri="{9D8B030D-6E8A-4147-A177-3AD203B41FA5}">
                      <a16:colId xmlns:a16="http://schemas.microsoft.com/office/drawing/2014/main" val="3517286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59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Bunches/beam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2748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995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Bunch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1.2-1.8e11 p</a:t>
                      </a:r>
                      <a:r>
                        <a:rPr lang="en-GB" sz="1600" baseline="30000" dirty="0"/>
                        <a:t>+</a:t>
                      </a:r>
                      <a:r>
                        <a:rPr lang="en-GB" sz="16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82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Collision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6.8 </a:t>
                      </a:r>
                      <a:r>
                        <a:rPr lang="en-GB" sz="1600" dirty="0" err="1"/>
                        <a:t>TeV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467701"/>
                  </a:ext>
                </a:extLst>
              </a:tr>
            </a:tbl>
          </a:graphicData>
        </a:graphic>
      </p:graphicFrame>
      <p:sp>
        <p:nvSpPr>
          <p:cNvPr id="12" name="Chevron 11">
            <a:extLst>
              <a:ext uri="{FF2B5EF4-FFF2-40B4-BE49-F238E27FC236}">
                <a16:creationId xmlns:a16="http://schemas.microsoft.com/office/drawing/2014/main" id="{70BA6D9F-345C-AE59-59C6-AEA7CBB32E5A}"/>
              </a:ext>
            </a:extLst>
          </p:cNvPr>
          <p:cNvSpPr/>
          <p:nvPr/>
        </p:nvSpPr>
        <p:spPr>
          <a:xfrm>
            <a:off x="80021" y="1310438"/>
            <a:ext cx="1800000" cy="406067"/>
          </a:xfrm>
          <a:prstGeom prst="chevron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shade val="50000"/>
                <a:alpha val="3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1</a:t>
            </a: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1A07336D-09F6-7728-ACDD-72C537810AD5}"/>
              </a:ext>
            </a:extLst>
          </p:cNvPr>
          <p:cNvSpPr/>
          <p:nvPr/>
        </p:nvSpPr>
        <p:spPr>
          <a:xfrm>
            <a:off x="1749971" y="1309045"/>
            <a:ext cx="1008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LS1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5069F5D9-DBA0-46F4-E4D6-21EEAD7805C5}"/>
              </a:ext>
            </a:extLst>
          </p:cNvPr>
          <p:cNvSpPr/>
          <p:nvPr/>
        </p:nvSpPr>
        <p:spPr>
          <a:xfrm>
            <a:off x="2627741" y="1309045"/>
            <a:ext cx="2340000" cy="406067"/>
          </a:xfrm>
          <a:prstGeom prst="chevron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shade val="50000"/>
                <a:alpha val="3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2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92DB1103-D228-B0CC-02B5-9CFC07658053}"/>
              </a:ext>
            </a:extLst>
          </p:cNvPr>
          <p:cNvSpPr/>
          <p:nvPr/>
        </p:nvSpPr>
        <p:spPr>
          <a:xfrm>
            <a:off x="4837598" y="1309044"/>
            <a:ext cx="1080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LS2</a:t>
            </a: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FEFE47E3-6C24-D227-F0F5-5C0AC313FAAC}"/>
              </a:ext>
            </a:extLst>
          </p:cNvPr>
          <p:cNvSpPr/>
          <p:nvPr/>
        </p:nvSpPr>
        <p:spPr>
          <a:xfrm>
            <a:off x="5779655" y="1309045"/>
            <a:ext cx="2340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  <a:ln>
            <a:solidFill>
              <a:schemeClr val="accent6">
                <a:shade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BA513B-CEFB-DB92-A729-2F138E2CDE69}"/>
              </a:ext>
            </a:extLst>
          </p:cNvPr>
          <p:cNvSpPr txBox="1"/>
          <p:nvPr/>
        </p:nvSpPr>
        <p:spPr>
          <a:xfrm>
            <a:off x="-21516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994C49-5163-417E-9890-0949B51CB415}"/>
              </a:ext>
            </a:extLst>
          </p:cNvPr>
          <p:cNvSpPr txBox="1"/>
          <p:nvPr/>
        </p:nvSpPr>
        <p:spPr>
          <a:xfrm>
            <a:off x="1430011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F34282-5C16-69F6-946F-B1C186C8110F}"/>
              </a:ext>
            </a:extLst>
          </p:cNvPr>
          <p:cNvSpPr txBox="1"/>
          <p:nvPr/>
        </p:nvSpPr>
        <p:spPr>
          <a:xfrm>
            <a:off x="2250537" y="987349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4977CD-F881-D6E7-3B4A-7836D5836FE3}"/>
              </a:ext>
            </a:extLst>
          </p:cNvPr>
          <p:cNvSpPr txBox="1"/>
          <p:nvPr/>
        </p:nvSpPr>
        <p:spPr>
          <a:xfrm>
            <a:off x="4517635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DCE755-EDF4-A4D6-8348-AB01FFC225D6}"/>
              </a:ext>
            </a:extLst>
          </p:cNvPr>
          <p:cNvSpPr txBox="1"/>
          <p:nvPr/>
        </p:nvSpPr>
        <p:spPr>
          <a:xfrm>
            <a:off x="5406429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C0F8DA6F-0F33-1923-A6AC-601232D6464E}"/>
              </a:ext>
            </a:extLst>
          </p:cNvPr>
          <p:cNvSpPr/>
          <p:nvPr/>
        </p:nvSpPr>
        <p:spPr>
          <a:xfrm>
            <a:off x="7997719" y="1309045"/>
            <a:ext cx="1080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8CA292-3BAE-45B1-3660-B54BD67A1654}"/>
              </a:ext>
            </a:extLst>
          </p:cNvPr>
          <p:cNvSpPr txBox="1"/>
          <p:nvPr/>
        </p:nvSpPr>
        <p:spPr>
          <a:xfrm>
            <a:off x="7677759" y="100628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45F519C0-30DC-A3C5-481B-73249C886306}"/>
              </a:ext>
            </a:extLst>
          </p:cNvPr>
          <p:cNvSpPr/>
          <p:nvPr/>
        </p:nvSpPr>
        <p:spPr>
          <a:xfrm>
            <a:off x="6011680" y="1356126"/>
            <a:ext cx="288000" cy="288000"/>
          </a:xfrm>
          <a:prstGeom prst="star5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EC18D0-12C0-6F71-F0EB-03D0447068AA}"/>
              </a:ext>
            </a:extLst>
          </p:cNvPr>
          <p:cNvSpPr txBox="1"/>
          <p:nvPr/>
        </p:nvSpPr>
        <p:spPr>
          <a:xfrm>
            <a:off x="5582029" y="1708699"/>
            <a:ext cx="1147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We are here!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AAD2E-5237-E094-D82B-84CDCCCF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75797-AFC8-58AC-F322-2C3426A2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F2B62-1A01-9A3D-B073-FD3D16B2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1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85EE-5D34-3006-EA40-A3713131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 scrubbing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EE0D1-B234-8D40-2BBC-A015505E9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73756"/>
            <a:ext cx="8306656" cy="3428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Scrubbing at 450 GeV took place in June-July to recondition the machine for physics</a:t>
            </a:r>
          </a:p>
          <a:p>
            <a:r>
              <a:rPr lang="en-GB" dirty="0"/>
              <a:t>Although early scrubbing was strongly limited by e-cloud instabilities, good beam control was achieved after roughly a day using mitigation techniques learned in Run 2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/>
              <a:t>In addition, upgrades/improvements </a:t>
            </a:r>
            <a:r>
              <a:rPr lang="en-GB" dirty="0" err="1"/>
              <a:t>w.r.t.</a:t>
            </a:r>
            <a:r>
              <a:rPr lang="en-GB" dirty="0"/>
              <a:t> 2015 </a:t>
            </a:r>
            <a:br>
              <a:rPr lang="en-GB" dirty="0"/>
            </a:br>
            <a:r>
              <a:rPr lang="en-GB" dirty="0"/>
              <a:t>allowed for a faster scrubbing pace, e.g., </a:t>
            </a:r>
          </a:p>
          <a:p>
            <a:pPr lvl="1"/>
            <a:r>
              <a:rPr lang="en-GB" dirty="0"/>
              <a:t>Mitigation of pressure bottlenecks</a:t>
            </a:r>
          </a:p>
          <a:p>
            <a:pPr lvl="1"/>
            <a:r>
              <a:rPr lang="en-GB" dirty="0"/>
              <a:t>Improved cryogenics feed-forward</a:t>
            </a:r>
          </a:p>
          <a:p>
            <a:endParaRPr lang="en-GB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Sufficient beam quality for physics operation </a:t>
            </a:r>
            <a:br>
              <a:rPr lang="en-GB" dirty="0">
                <a:sym typeface="Wingdings" pitchFamily="2" charset="2"/>
              </a:rPr>
            </a:br>
            <a:r>
              <a:rPr lang="en-GB" dirty="0">
                <a:sym typeface="Wingdings" pitchFamily="2" charset="2"/>
              </a:rPr>
              <a:t>achieved in 8 days of scrubbing</a:t>
            </a:r>
          </a:p>
          <a:p>
            <a:pPr marL="0" indent="0">
              <a:buNone/>
            </a:pPr>
            <a:endParaRPr lang="en-GB" dirty="0">
              <a:sym typeface="Wingdings" pitchFamily="2" charset="2"/>
            </a:endParaRPr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9E844-A058-F744-5A1B-8FC79ECA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08648-8A06-5D37-92F9-AA7FE993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396C3-1522-1947-5443-F74AE14E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30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FA028F-4CE2-2D57-C0EC-E3FF9E0F129A}"/>
              </a:ext>
            </a:extLst>
          </p:cNvPr>
          <p:cNvGrpSpPr/>
          <p:nvPr/>
        </p:nvGrpSpPr>
        <p:grpSpPr>
          <a:xfrm>
            <a:off x="0" y="873308"/>
            <a:ext cx="9000000" cy="2200447"/>
            <a:chOff x="0" y="1181528"/>
            <a:chExt cx="9000000" cy="2200447"/>
          </a:xfrm>
        </p:grpSpPr>
        <p:pic>
          <p:nvPicPr>
            <p:cNvPr id="8" name="Picture 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4D32475-3C35-E956-0DF9-42EC128E8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46" t="8002" r="22922" b="62859"/>
            <a:stretch/>
          </p:blipFill>
          <p:spPr>
            <a:xfrm>
              <a:off x="0" y="1181528"/>
              <a:ext cx="9000000" cy="2063078"/>
            </a:xfrm>
            <a:prstGeom prst="rect">
              <a:avLst/>
            </a:prstGeom>
          </p:spPr>
        </p:pic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6C07D10-32B2-A989-BE0C-579CB87B8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46" t="92610" r="22922" b="3988"/>
            <a:stretch/>
          </p:blipFill>
          <p:spPr>
            <a:xfrm>
              <a:off x="0" y="3141104"/>
              <a:ext cx="9000000" cy="24087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41DB0-3B52-5140-69CB-DA3514C6E059}"/>
              </a:ext>
            </a:extLst>
          </p:cNvPr>
          <p:cNvSpPr/>
          <p:nvPr/>
        </p:nvSpPr>
        <p:spPr>
          <a:xfrm>
            <a:off x="1811621" y="847968"/>
            <a:ext cx="479515" cy="2355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F6997-BBBC-B36A-5BCC-C8CEC6BD31EA}"/>
              </a:ext>
            </a:extLst>
          </p:cNvPr>
          <p:cNvSpPr/>
          <p:nvPr/>
        </p:nvSpPr>
        <p:spPr>
          <a:xfrm>
            <a:off x="2291137" y="847968"/>
            <a:ext cx="299663" cy="2355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6EDEC-95A8-132E-1AA3-8CC55E979A21}"/>
              </a:ext>
            </a:extLst>
          </p:cNvPr>
          <p:cNvSpPr/>
          <p:nvPr/>
        </p:nvSpPr>
        <p:spPr>
          <a:xfrm>
            <a:off x="2590799" y="849486"/>
            <a:ext cx="1662701" cy="23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F9CFEB-E909-F925-35FA-3221D2ADFBFF}"/>
              </a:ext>
            </a:extLst>
          </p:cNvPr>
          <p:cNvSpPr/>
          <p:nvPr/>
        </p:nvSpPr>
        <p:spPr>
          <a:xfrm>
            <a:off x="4253501" y="847968"/>
            <a:ext cx="1119883" cy="2355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144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9ED087-70C4-B8A7-16AD-C4D6346789B2}"/>
              </a:ext>
            </a:extLst>
          </p:cNvPr>
          <p:cNvSpPr>
            <a:spLocks/>
          </p:cNvSpPr>
          <p:nvPr/>
        </p:nvSpPr>
        <p:spPr>
          <a:xfrm>
            <a:off x="734544" y="849486"/>
            <a:ext cx="1080000" cy="234000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5AB84A-8046-DB40-F8D8-E95426B7C554}"/>
              </a:ext>
            </a:extLst>
          </p:cNvPr>
          <p:cNvSpPr/>
          <p:nvPr/>
        </p:nvSpPr>
        <p:spPr>
          <a:xfrm>
            <a:off x="5356258" y="849486"/>
            <a:ext cx="3517200" cy="234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792BCB-7B88-8B6F-60FF-8ABB3FF8A525}"/>
              </a:ext>
            </a:extLst>
          </p:cNvPr>
          <p:cNvSpPr/>
          <p:nvPr/>
        </p:nvSpPr>
        <p:spPr>
          <a:xfrm>
            <a:off x="735886" y="607987"/>
            <a:ext cx="1075735" cy="258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length</a:t>
            </a: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DA1E0576-E64E-3342-D2D5-DB9D6EF2A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423"/>
          <a:stretch/>
        </p:blipFill>
        <p:spPr>
          <a:xfrm>
            <a:off x="4916865" y="4103759"/>
            <a:ext cx="3715821" cy="2607860"/>
          </a:xfrm>
          <a:prstGeom prst="rect">
            <a:avLst/>
          </a:prstGeom>
        </p:spPr>
      </p:pic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D8634F8C-39C2-DDE3-5503-A9BF6E0D0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420862"/>
              </p:ext>
            </p:extLst>
          </p:nvPr>
        </p:nvGraphicFramePr>
        <p:xfrm>
          <a:off x="6508376" y="4097639"/>
          <a:ext cx="2255480" cy="1285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55480">
                  <a:extLst>
                    <a:ext uri="{9D8B030D-6E8A-4147-A177-3AD203B41FA5}">
                      <a16:colId xmlns:a16="http://schemas.microsoft.com/office/drawing/2014/main" val="401684176"/>
                    </a:ext>
                  </a:extLst>
                </a:gridCol>
              </a:tblGrid>
              <a:tr h="2210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Optimized </a:t>
                      </a:r>
                      <a:r>
                        <a:rPr lang="en-GB" sz="1400" b="1" dirty="0" err="1"/>
                        <a:t>betatron</a:t>
                      </a:r>
                      <a:r>
                        <a:rPr lang="en-GB" sz="1400" b="1" dirty="0"/>
                        <a:t> tunes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6487304"/>
                  </a:ext>
                </a:extLst>
              </a:tr>
              <a:tr h="2210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Q’ = 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557508"/>
                  </a:ext>
                </a:extLst>
              </a:tr>
              <a:tr h="2210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/>
                        <a:t>I</a:t>
                      </a:r>
                      <a:r>
                        <a:rPr lang="en-GB" sz="1400" b="1" baseline="-25000" dirty="0" err="1"/>
                        <a:t>oct</a:t>
                      </a:r>
                      <a:r>
                        <a:rPr lang="en-GB" sz="1400" b="1" dirty="0"/>
                        <a:t> = 40 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2113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~10 turns damping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5337163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AE7970-0B24-5FC6-9434-50255CFB5766}"/>
              </a:ext>
            </a:extLst>
          </p:cNvPr>
          <p:cNvCxnSpPr>
            <a:cxnSpLocks/>
          </p:cNvCxnSpPr>
          <p:nvPr/>
        </p:nvCxnSpPr>
        <p:spPr>
          <a:xfrm>
            <a:off x="879608" y="1708893"/>
            <a:ext cx="0" cy="474133"/>
          </a:xfrm>
          <a:prstGeom prst="straightConnector1">
            <a:avLst/>
          </a:prstGeom>
          <a:ln w="25400" cap="rnd">
            <a:solidFill>
              <a:schemeClr val="tx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A69BB8-82B6-83BD-84B4-D8CEEAB463D7}"/>
              </a:ext>
            </a:extLst>
          </p:cNvPr>
          <p:cNvCxnSpPr>
            <a:cxnSpLocks/>
          </p:cNvCxnSpPr>
          <p:nvPr/>
        </p:nvCxnSpPr>
        <p:spPr>
          <a:xfrm>
            <a:off x="1060583" y="1708893"/>
            <a:ext cx="0" cy="474133"/>
          </a:xfrm>
          <a:prstGeom prst="straightConnector1">
            <a:avLst/>
          </a:prstGeom>
          <a:ln w="25400" cap="rnd">
            <a:solidFill>
              <a:schemeClr val="tx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FBE427-7A8E-9AD7-8E00-671BF2768BD6}"/>
              </a:ext>
            </a:extLst>
          </p:cNvPr>
          <p:cNvCxnSpPr>
            <a:cxnSpLocks/>
          </p:cNvCxnSpPr>
          <p:nvPr/>
        </p:nvCxnSpPr>
        <p:spPr>
          <a:xfrm>
            <a:off x="1422533" y="1708893"/>
            <a:ext cx="0" cy="474133"/>
          </a:xfrm>
          <a:prstGeom prst="straightConnector1">
            <a:avLst/>
          </a:prstGeom>
          <a:ln w="25400" cap="rnd">
            <a:solidFill>
              <a:schemeClr val="tx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27299AA-2D3C-6503-686D-6AF71F6305C7}"/>
              </a:ext>
            </a:extLst>
          </p:cNvPr>
          <p:cNvCxnSpPr>
            <a:cxnSpLocks/>
          </p:cNvCxnSpPr>
          <p:nvPr/>
        </p:nvCxnSpPr>
        <p:spPr>
          <a:xfrm>
            <a:off x="1603508" y="1708893"/>
            <a:ext cx="0" cy="474133"/>
          </a:xfrm>
          <a:prstGeom prst="straightConnector1">
            <a:avLst/>
          </a:prstGeom>
          <a:ln w="25400" cap="rnd">
            <a:solidFill>
              <a:schemeClr val="tx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16F9E5-80BF-228D-FD90-0E647C6ECDA3}"/>
              </a:ext>
            </a:extLst>
          </p:cNvPr>
          <p:cNvCxnSpPr>
            <a:cxnSpLocks/>
          </p:cNvCxnSpPr>
          <p:nvPr/>
        </p:nvCxnSpPr>
        <p:spPr>
          <a:xfrm>
            <a:off x="1241558" y="1708893"/>
            <a:ext cx="0" cy="474133"/>
          </a:xfrm>
          <a:prstGeom prst="straightConnector1">
            <a:avLst/>
          </a:prstGeom>
          <a:ln w="25400" cap="rnd">
            <a:solidFill>
              <a:schemeClr val="tx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04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85EE-5D34-3006-EA40-A3713131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SEY evolution during scrubbing run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EE0D1-B234-8D40-2BBC-A015505E9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98362"/>
            <a:ext cx="8306656" cy="160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ym typeface="Wingdings" pitchFamily="2" charset="2"/>
              </a:rPr>
              <a:t>The evolution of the SEY over the scrubbing run has been evaluated for each half-cell by comparing cell-by-cell heat load measurements to dedicated </a:t>
            </a:r>
            <a:r>
              <a:rPr lang="en-GB" dirty="0" err="1">
                <a:sym typeface="Wingdings" pitchFamily="2" charset="2"/>
              </a:rPr>
              <a:t>PyECLOUD</a:t>
            </a:r>
            <a:r>
              <a:rPr lang="en-GB" dirty="0">
                <a:sym typeface="Wingdings" pitchFamily="2" charset="2"/>
              </a:rPr>
              <a:t> simulations </a:t>
            </a:r>
          </a:p>
          <a:p>
            <a:r>
              <a:rPr lang="en-GB" dirty="0">
                <a:sym typeface="Wingdings" pitchFamily="2" charset="2"/>
              </a:rPr>
              <a:t>A clear reduction of the average SEY is observed in every sector</a:t>
            </a:r>
          </a:p>
          <a:p>
            <a:r>
              <a:rPr lang="en-GB" dirty="0">
                <a:sym typeface="Wingdings" pitchFamily="2" charset="2"/>
              </a:rPr>
              <a:t>The sectors with the highest SEY/heat load are not the same as in Run 2</a:t>
            </a:r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9E844-A058-F744-5A1B-8FC79ECA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08648-8A06-5D37-92F9-AA7FE993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396C3-1522-1947-5443-F74AE14E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03C96A-A1CD-79AF-83A4-23F6EDCDFEC3}"/>
              </a:ext>
            </a:extLst>
          </p:cNvPr>
          <p:cNvGrpSpPr/>
          <p:nvPr/>
        </p:nvGrpSpPr>
        <p:grpSpPr>
          <a:xfrm>
            <a:off x="0" y="871002"/>
            <a:ext cx="9000000" cy="4036735"/>
            <a:chOff x="0" y="1181528"/>
            <a:chExt cx="9000000" cy="4036735"/>
          </a:xfrm>
        </p:grpSpPr>
        <p:pic>
          <p:nvPicPr>
            <p:cNvPr id="13" name="Picture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B5ACC76-A2C9-E03C-1E1D-71FF1CE37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46" t="8002" r="22922" b="66261"/>
            <a:stretch/>
          </p:blipFill>
          <p:spPr>
            <a:xfrm>
              <a:off x="0" y="1181528"/>
              <a:ext cx="9000000" cy="1822205"/>
            </a:xfrm>
            <a:prstGeom prst="rect">
              <a:avLst/>
            </a:prstGeom>
          </p:spPr>
        </p:pic>
        <p:pic>
          <p:nvPicPr>
            <p:cNvPr id="14" name="Picture 1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113B7FC-77B0-C86D-C4F3-25E7882C9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46" t="66342" r="22922" b="2580"/>
            <a:stretch/>
          </p:blipFill>
          <p:spPr>
            <a:xfrm>
              <a:off x="0" y="3017816"/>
              <a:ext cx="9000000" cy="220044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41DB0-3B52-5140-69CB-DA3514C6E059}"/>
              </a:ext>
            </a:extLst>
          </p:cNvPr>
          <p:cNvSpPr/>
          <p:nvPr/>
        </p:nvSpPr>
        <p:spPr>
          <a:xfrm>
            <a:off x="1811621" y="847968"/>
            <a:ext cx="479515" cy="2355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F6997-BBBC-B36A-5BCC-C8CEC6BD31EA}"/>
              </a:ext>
            </a:extLst>
          </p:cNvPr>
          <p:cNvSpPr/>
          <p:nvPr/>
        </p:nvSpPr>
        <p:spPr>
          <a:xfrm>
            <a:off x="2291137" y="847968"/>
            <a:ext cx="299663" cy="2355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6EDEC-95A8-132E-1AA3-8CC55E979A21}"/>
              </a:ext>
            </a:extLst>
          </p:cNvPr>
          <p:cNvSpPr/>
          <p:nvPr/>
        </p:nvSpPr>
        <p:spPr>
          <a:xfrm>
            <a:off x="2590799" y="849486"/>
            <a:ext cx="1662701" cy="23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F9CFEB-E909-F925-35FA-3221D2ADFBFF}"/>
              </a:ext>
            </a:extLst>
          </p:cNvPr>
          <p:cNvSpPr/>
          <p:nvPr/>
        </p:nvSpPr>
        <p:spPr>
          <a:xfrm>
            <a:off x="4253501" y="847968"/>
            <a:ext cx="1119883" cy="2355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144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9ED087-70C4-B8A7-16AD-C4D6346789B2}"/>
              </a:ext>
            </a:extLst>
          </p:cNvPr>
          <p:cNvSpPr>
            <a:spLocks/>
          </p:cNvSpPr>
          <p:nvPr/>
        </p:nvSpPr>
        <p:spPr>
          <a:xfrm>
            <a:off x="734544" y="849486"/>
            <a:ext cx="1080000" cy="234000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5AB84A-8046-DB40-F8D8-E95426B7C554}"/>
              </a:ext>
            </a:extLst>
          </p:cNvPr>
          <p:cNvSpPr/>
          <p:nvPr/>
        </p:nvSpPr>
        <p:spPr>
          <a:xfrm>
            <a:off x="5356258" y="849486"/>
            <a:ext cx="3517200" cy="234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792BCB-7B88-8B6F-60FF-8ABB3FF8A525}"/>
              </a:ext>
            </a:extLst>
          </p:cNvPr>
          <p:cNvSpPr/>
          <p:nvPr/>
        </p:nvSpPr>
        <p:spPr>
          <a:xfrm>
            <a:off x="735886" y="607987"/>
            <a:ext cx="1075735" cy="258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bIns="46800" rtlCol="0" anchor="ctr"/>
          <a:lstStyle/>
          <a:p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length</a:t>
            </a:r>
          </a:p>
        </p:txBody>
      </p:sp>
      <p:pic>
        <p:nvPicPr>
          <p:cNvPr id="15" name="Content Placeholder 7" descr="A picture containing chart&#10;&#10;Description automatically generated">
            <a:extLst>
              <a:ext uri="{FF2B5EF4-FFF2-40B4-BE49-F238E27FC236}">
                <a16:creationId xmlns:a16="http://schemas.microsoft.com/office/drawing/2014/main" id="{F3BDFBCE-9438-EB64-A756-232266F20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1" t="66555" r="22316" b="4449"/>
          <a:stretch/>
        </p:blipFill>
        <p:spPr>
          <a:xfrm>
            <a:off x="32904" y="2750322"/>
            <a:ext cx="9036000" cy="2050711"/>
          </a:xfrm>
          <a:prstGeom prst="rect">
            <a:avLst/>
          </a:prstGeom>
        </p:spPr>
      </p:pic>
      <p:pic>
        <p:nvPicPr>
          <p:cNvPr id="22" name="Picture 21" descr="A picture containing chart&#10;&#10;Description automatically generated">
            <a:extLst>
              <a:ext uri="{FF2B5EF4-FFF2-40B4-BE49-F238E27FC236}">
                <a16:creationId xmlns:a16="http://schemas.microsoft.com/office/drawing/2014/main" id="{9F0D6494-FE08-4A7F-3D9A-A203109D5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80" t="66923" r="11083" b="11111"/>
          <a:stretch/>
        </p:blipFill>
        <p:spPr>
          <a:xfrm>
            <a:off x="8403114" y="2771270"/>
            <a:ext cx="567371" cy="114794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2CA887-778C-4711-11BE-1BA3554660FB}"/>
              </a:ext>
            </a:extLst>
          </p:cNvPr>
          <p:cNvCxnSpPr/>
          <p:nvPr/>
        </p:nvCxnSpPr>
        <p:spPr>
          <a:xfrm>
            <a:off x="7878566" y="493509"/>
            <a:ext cx="0" cy="7089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6A4A5E-110E-38E6-D4EB-9FC0D3E8CEBD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 on heat load evolution, see: B. </a:t>
            </a:r>
            <a:r>
              <a:rPr lang="en-US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Bradu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ECLOUD’22</a:t>
            </a:r>
            <a:endParaRPr lang="en-GB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BE1AB7-D8B5-67D6-F3BE-EAD615CB008D}"/>
              </a:ext>
            </a:extLst>
          </p:cNvPr>
          <p:cNvSpPr txBox="1"/>
          <p:nvPr/>
        </p:nvSpPr>
        <p:spPr>
          <a:xfrm>
            <a:off x="4748175" y="3468959"/>
            <a:ext cx="236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Highest SEY in S78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63C54-A29E-7E68-8EF7-96903F1D16D1}"/>
              </a:ext>
            </a:extLst>
          </p:cNvPr>
          <p:cNvSpPr txBox="1"/>
          <p:nvPr/>
        </p:nvSpPr>
        <p:spPr>
          <a:xfrm>
            <a:off x="7440930" y="140961"/>
            <a:ext cx="857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9051"/>
                </a:solidFill>
              </a:rPr>
              <a:t>Fill 7956</a:t>
            </a:r>
          </a:p>
        </p:txBody>
      </p:sp>
    </p:spTree>
    <p:extLst>
      <p:ext uri="{BB962C8B-B14F-4D97-AF65-F5344CB8AC3E}">
        <p14:creationId xmlns:p14="http://schemas.microsoft.com/office/powerpoint/2010/main" val="40698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1BE9C-DF92-2D42-B711-7A60CB312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20090"/>
            <a:ext cx="8347753" cy="540607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preliminary analysis was performed to compare the SEY at the end of scrubbing to 2018</a:t>
            </a:r>
          </a:p>
          <a:p>
            <a:endParaRPr lang="en-GB" dirty="0"/>
          </a:p>
          <a:p>
            <a:r>
              <a:rPr lang="en-GB" dirty="0"/>
              <a:t>In most sectors, the SEYs were very close to their 2018 values (at 450 GeV)</a:t>
            </a:r>
          </a:p>
          <a:p>
            <a:pPr lvl="1"/>
            <a:r>
              <a:rPr lang="en-GB" dirty="0"/>
              <a:t>The differences are within the error bars of the analysis</a:t>
            </a:r>
          </a:p>
          <a:p>
            <a:pPr lvl="1"/>
            <a:r>
              <a:rPr lang="en-GB" dirty="0"/>
              <a:t>Further scrubbing still to be done during operation at collision energy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Sectors 78 and 67 and to a lesser extent S56 show much higher SEY than in 2018</a:t>
            </a:r>
          </a:p>
          <a:p>
            <a:pPr marL="0" indent="0">
              <a:buNone/>
            </a:pPr>
            <a:endParaRPr lang="en-GB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48EE2-18F2-B343-A7E6-308C0E8D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8C59B-63D6-8A42-BE3C-31875CD39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E4BF5-2BE2-F54E-8A18-F99A436D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32</a:t>
            </a:fld>
            <a:endParaRPr lang="en-US"/>
          </a:p>
        </p:txBody>
      </p:sp>
      <p:pic>
        <p:nvPicPr>
          <p:cNvPr id="12" name="Picture 1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ED9F529-2975-6FD1-77BE-072989ECD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0" t="8176" r="8708" b="50095"/>
          <a:stretch/>
        </p:blipFill>
        <p:spPr>
          <a:xfrm>
            <a:off x="457199" y="3266711"/>
            <a:ext cx="8136000" cy="2859453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31F1933C-16E2-C666-A488-E980327B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SEY comparison to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7FF3F5-FDDB-2B7D-D63C-1C4F675E7476}"/>
              </a:ext>
            </a:extLst>
          </p:cNvPr>
          <p:cNvSpPr txBox="1"/>
          <p:nvPr/>
        </p:nvSpPr>
        <p:spPr>
          <a:xfrm>
            <a:off x="7029524" y="5389118"/>
            <a:ext cx="81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7956</a:t>
            </a:r>
            <a:br>
              <a:rPr lang="en-GB" sz="1200" b="1" dirty="0">
                <a:solidFill>
                  <a:srgbClr val="FF7E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FF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July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611F8-24B3-CDDF-563F-44D7A953736F}"/>
              </a:ext>
            </a:extLst>
          </p:cNvPr>
          <p:cNvSpPr txBox="1"/>
          <p:nvPr/>
        </p:nvSpPr>
        <p:spPr>
          <a:xfrm>
            <a:off x="6125398" y="5390885"/>
            <a:ext cx="90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807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6605</a:t>
            </a:r>
            <a:br>
              <a:rPr lang="en-GB" sz="1200" b="1" dirty="0">
                <a:solidFill>
                  <a:srgbClr val="807E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807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9E133D-ADED-7D89-16F4-95CBCE65EC7E}"/>
              </a:ext>
            </a:extLst>
          </p:cNvPr>
          <p:cNvCxnSpPr>
            <a:cxnSpLocks/>
          </p:cNvCxnSpPr>
          <p:nvPr/>
        </p:nvCxnSpPr>
        <p:spPr>
          <a:xfrm flipH="1" flipV="1">
            <a:off x="7063814" y="6091874"/>
            <a:ext cx="0" cy="3960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B3420E-20A7-8937-5161-0D6C91020496}"/>
              </a:ext>
            </a:extLst>
          </p:cNvPr>
          <p:cNvCxnSpPr>
            <a:cxnSpLocks/>
          </p:cNvCxnSpPr>
          <p:nvPr/>
        </p:nvCxnSpPr>
        <p:spPr>
          <a:xfrm flipH="1" flipV="1">
            <a:off x="6128866" y="6091874"/>
            <a:ext cx="0" cy="3960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E89A30-6ED8-BB55-2EEA-76FEF767C6BD}"/>
              </a:ext>
            </a:extLst>
          </p:cNvPr>
          <p:cNvCxnSpPr>
            <a:cxnSpLocks/>
          </p:cNvCxnSpPr>
          <p:nvPr/>
        </p:nvCxnSpPr>
        <p:spPr>
          <a:xfrm flipH="1" flipV="1">
            <a:off x="5192205" y="6091874"/>
            <a:ext cx="0" cy="39600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AA6950-C594-EC42-2F0A-5D0285301566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 on heat load evolution, see: B. </a:t>
            </a:r>
            <a:r>
              <a:rPr lang="en-US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Bradu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ECLOUD’22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485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3E86-4E89-8D60-1D7A-9276D6190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 intensity ramp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BBDE9-9E9B-1EED-D296-666CEDE98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90"/>
            <a:ext cx="8391418" cy="540607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Physics operation with gradual increase in number of bunches/beam</a:t>
            </a:r>
          </a:p>
          <a:p>
            <a:r>
              <a:rPr lang="en-GB" dirty="0"/>
              <a:t>With 2173 bunches/beam in trains of 5x48 bunches and ~1.22e11 p/b, encountered limitation from the heat load in sector 78 (limited at ~195 W/</a:t>
            </a:r>
            <a:r>
              <a:rPr lang="en-GB" dirty="0" err="1"/>
              <a:t>hc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Reached 2413 bunches/beam in trains of 5x48 bunches, with ~1.15e11 p/b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E0507-2D67-7D8C-2190-CB68E52F3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7F9CA-4A43-DBAF-78C1-B963C876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18DAC-43AB-36C8-88CC-265D5789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33</a:t>
            </a:fld>
            <a:endParaRPr lang="en-US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A8EA7A6D-0418-247C-275B-6493AAC30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2"/>
          <a:stretch/>
        </p:blipFill>
        <p:spPr>
          <a:xfrm>
            <a:off x="1322798" y="2632780"/>
            <a:ext cx="7194479" cy="3988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F826E0-04A1-1069-421B-7D813D882A6D}"/>
              </a:ext>
            </a:extLst>
          </p:cNvPr>
          <p:cNvSpPr txBox="1"/>
          <p:nvPr/>
        </p:nvSpPr>
        <p:spPr>
          <a:xfrm>
            <a:off x="1769847" y="2586294"/>
            <a:ext cx="1006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GB" sz="105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0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F6B2C-832D-BD26-2FCA-A778082171DB}"/>
              </a:ext>
            </a:extLst>
          </p:cNvPr>
          <p:cNvSpPr txBox="1"/>
          <p:nvPr/>
        </p:nvSpPr>
        <p:spPr>
          <a:xfrm>
            <a:off x="6103097" y="2595586"/>
            <a:ext cx="1006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GB" sz="105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0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B6CE6E-7DDA-DAC2-CA3E-75942EA60C91}"/>
              </a:ext>
            </a:extLst>
          </p:cNvPr>
          <p:cNvSpPr txBox="1"/>
          <p:nvPr/>
        </p:nvSpPr>
        <p:spPr>
          <a:xfrm>
            <a:off x="2776715" y="2554490"/>
            <a:ext cx="3326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Physics fills with &gt; 600 bunches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7A481B-B84C-85AA-8FBB-0CA74730FE7C}"/>
              </a:ext>
            </a:extLst>
          </p:cNvPr>
          <p:cNvSpPr txBox="1"/>
          <p:nvPr/>
        </p:nvSpPr>
        <p:spPr>
          <a:xfrm>
            <a:off x="7197171" y="2717099"/>
            <a:ext cx="1609866" cy="73866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No fills with &gt; 600 bunches since then due to major fault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1A138-7243-59C5-6D9D-145A4A972394}"/>
              </a:ext>
            </a:extLst>
          </p:cNvPr>
          <p:cNvSpPr/>
          <p:nvPr/>
        </p:nvSpPr>
        <p:spPr>
          <a:xfrm>
            <a:off x="5166360" y="3783330"/>
            <a:ext cx="388620" cy="70866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C8DB83-BC60-1977-BB95-436D08AB0C5A}"/>
              </a:ext>
            </a:extLst>
          </p:cNvPr>
          <p:cNvSpPr/>
          <p:nvPr/>
        </p:nvSpPr>
        <p:spPr>
          <a:xfrm>
            <a:off x="5162850" y="2823226"/>
            <a:ext cx="388620" cy="70866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BCCE61-3B71-15F2-D971-CB157782A3D2}"/>
              </a:ext>
            </a:extLst>
          </p:cNvPr>
          <p:cNvSpPr/>
          <p:nvPr/>
        </p:nvSpPr>
        <p:spPr>
          <a:xfrm>
            <a:off x="5162850" y="4754864"/>
            <a:ext cx="388620" cy="1408494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CCFEBE-4D26-C590-5C6F-B15D5A4A359D}"/>
              </a:ext>
            </a:extLst>
          </p:cNvPr>
          <p:cNvSpPr/>
          <p:nvPr/>
        </p:nvSpPr>
        <p:spPr>
          <a:xfrm>
            <a:off x="5557433" y="3783330"/>
            <a:ext cx="925200" cy="708660"/>
          </a:xfrm>
          <a:prstGeom prst="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7FCB7E-3755-799A-C5D1-C2C0893C65B9}"/>
              </a:ext>
            </a:extLst>
          </p:cNvPr>
          <p:cNvSpPr/>
          <p:nvPr/>
        </p:nvSpPr>
        <p:spPr>
          <a:xfrm>
            <a:off x="5553923" y="2823226"/>
            <a:ext cx="925200" cy="708660"/>
          </a:xfrm>
          <a:prstGeom prst="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E21966-BDA6-671E-0107-302A61768BAC}"/>
              </a:ext>
            </a:extLst>
          </p:cNvPr>
          <p:cNvSpPr/>
          <p:nvPr/>
        </p:nvSpPr>
        <p:spPr>
          <a:xfrm>
            <a:off x="5553923" y="4754864"/>
            <a:ext cx="925200" cy="1408494"/>
          </a:xfrm>
          <a:prstGeom prst="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25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3E86-4E89-8D60-1D7A-9276D6190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 intensity ramp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BBDE9-9E9B-1EED-D296-666CEDE98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90"/>
            <a:ext cx="8391418" cy="540607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Physics operation with gradual increase in number of bunches/beam</a:t>
            </a:r>
          </a:p>
          <a:p>
            <a:r>
              <a:rPr lang="en-GB" dirty="0"/>
              <a:t>With 2173 bunches/beam in trains of 5x48 bunches and ~1.22e11 p/b, encountered limitation from the heat load in sector 78 (limited at ~195 W/</a:t>
            </a:r>
            <a:r>
              <a:rPr lang="en-GB" dirty="0" err="1"/>
              <a:t>hc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Reached 2413 bunches/beam in trains of 5x48 bunches, with ~1.15e11 p/b</a:t>
            </a:r>
          </a:p>
          <a:p>
            <a:pPr lvl="1"/>
            <a:r>
              <a:rPr lang="en-GB" dirty="0"/>
              <a:t>Reached 2461 bunches/beam in trains of 5x36 bunches, with ~1.22e11 p/b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E0507-2D67-7D8C-2190-CB68E52F3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7F9CA-4A43-DBAF-78C1-B963C876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18DAC-43AB-36C8-88CC-265D5789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A7A6D-0418-247C-275B-6493AAC30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" t="6147" r="473"/>
          <a:stretch/>
        </p:blipFill>
        <p:spPr>
          <a:xfrm>
            <a:off x="1363895" y="2627390"/>
            <a:ext cx="7124113" cy="399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F826E0-04A1-1069-421B-7D813D882A6D}"/>
              </a:ext>
            </a:extLst>
          </p:cNvPr>
          <p:cNvSpPr txBox="1"/>
          <p:nvPr/>
        </p:nvSpPr>
        <p:spPr>
          <a:xfrm>
            <a:off x="1769847" y="2586294"/>
            <a:ext cx="1006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GB" sz="105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0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F6B2C-832D-BD26-2FCA-A778082171DB}"/>
              </a:ext>
            </a:extLst>
          </p:cNvPr>
          <p:cNvSpPr txBox="1"/>
          <p:nvPr/>
        </p:nvSpPr>
        <p:spPr>
          <a:xfrm>
            <a:off x="6103097" y="2595586"/>
            <a:ext cx="1006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GB" sz="105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0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B2B4E-25D1-8B72-C5ED-B5C4F2F12D13}"/>
              </a:ext>
            </a:extLst>
          </p:cNvPr>
          <p:cNvSpPr txBox="1"/>
          <p:nvPr/>
        </p:nvSpPr>
        <p:spPr>
          <a:xfrm>
            <a:off x="2776715" y="2554490"/>
            <a:ext cx="3326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Physics fills with &gt; 600 bunches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2154F-1E62-D801-8B18-132A7AFE0EAA}"/>
              </a:ext>
            </a:extLst>
          </p:cNvPr>
          <p:cNvSpPr txBox="1"/>
          <p:nvPr/>
        </p:nvSpPr>
        <p:spPr>
          <a:xfrm>
            <a:off x="7197171" y="2717099"/>
            <a:ext cx="1609866" cy="73866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No fills with &gt; 600 bunches since then due to major fault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B1C89-2284-6F35-93BD-9C07B44D39ED}"/>
              </a:ext>
            </a:extLst>
          </p:cNvPr>
          <p:cNvSpPr/>
          <p:nvPr/>
        </p:nvSpPr>
        <p:spPr>
          <a:xfrm>
            <a:off x="6488640" y="3783330"/>
            <a:ext cx="129330" cy="708660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22DCD1-6029-958B-05E6-BE6B1F5E6638}"/>
              </a:ext>
            </a:extLst>
          </p:cNvPr>
          <p:cNvSpPr/>
          <p:nvPr/>
        </p:nvSpPr>
        <p:spPr>
          <a:xfrm>
            <a:off x="6485130" y="2823226"/>
            <a:ext cx="129330" cy="708660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DD14F8-72DB-8E45-12FF-7E2941168547}"/>
              </a:ext>
            </a:extLst>
          </p:cNvPr>
          <p:cNvSpPr/>
          <p:nvPr/>
        </p:nvSpPr>
        <p:spPr>
          <a:xfrm>
            <a:off x="6485130" y="4743434"/>
            <a:ext cx="129330" cy="1408494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A024A5-D0AE-4E9B-FE84-ADDB7857E472}"/>
              </a:ext>
            </a:extLst>
          </p:cNvPr>
          <p:cNvSpPr txBox="1"/>
          <p:nvPr/>
        </p:nvSpPr>
        <p:spPr>
          <a:xfrm>
            <a:off x="6462183" y="6201714"/>
            <a:ext cx="1687158" cy="52322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~10% reduction in heat load/bunch</a:t>
            </a:r>
          </a:p>
        </p:txBody>
      </p:sp>
    </p:spTree>
    <p:extLst>
      <p:ext uri="{BB962C8B-B14F-4D97-AF65-F5344CB8AC3E}">
        <p14:creationId xmlns:p14="http://schemas.microsoft.com/office/powerpoint/2010/main" val="3247985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1371-4BD1-A434-6C18-2DB689D3C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Cell-by-cell SEY estimation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6BE89-D5A2-2256-B9E8-D48C1BDF2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SEY is inferred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/>
              <a:t>by </a:t>
            </a:r>
            <a:r>
              <a:rPr lang="en-GB" dirty="0">
                <a:sym typeface="Wingdings" pitchFamily="2" charset="2"/>
              </a:rPr>
              <a:t>comparing heat load measurements to simulation results with matching beam and machine parameters for different arc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D65E8-BBC4-3CE1-FE5C-FC99D663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05199-D1F7-4545-C470-DF051CC17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4E-C55F-0EE8-4482-EBD17946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35</a:t>
            </a:fld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B19BE8E-4496-80B9-000E-065820D44394}"/>
              </a:ext>
            </a:extLst>
          </p:cNvPr>
          <p:cNvSpPr/>
          <p:nvPr/>
        </p:nvSpPr>
        <p:spPr>
          <a:xfrm>
            <a:off x="3430931" y="2755693"/>
            <a:ext cx="2350342" cy="15046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981FBD-9536-585F-255D-A3074513FABD}"/>
              </a:ext>
            </a:extLst>
          </p:cNvPr>
          <p:cNvSpPr txBox="1"/>
          <p:nvPr/>
        </p:nvSpPr>
        <p:spPr>
          <a:xfrm>
            <a:off x="3929343" y="3183319"/>
            <a:ext cx="1353517" cy="56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PyECLOUD</a:t>
            </a:r>
            <a:r>
              <a:rPr lang="en-GB" dirty="0"/>
              <a:t> simulations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1FF542-AFB3-93B8-F5B3-2BD93BEF9476}"/>
              </a:ext>
            </a:extLst>
          </p:cNvPr>
          <p:cNvSpPr txBox="1"/>
          <p:nvPr/>
        </p:nvSpPr>
        <p:spPr>
          <a:xfrm>
            <a:off x="5557672" y="2080490"/>
            <a:ext cx="129789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Photoemission parameters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A112B7-9071-B730-FCBA-E51D3C5DD671}"/>
              </a:ext>
            </a:extLst>
          </p:cNvPr>
          <p:cNvSpPr txBox="1"/>
          <p:nvPr/>
        </p:nvSpPr>
        <p:spPr>
          <a:xfrm>
            <a:off x="3957154" y="1596569"/>
            <a:ext cx="1297893" cy="924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Bunch length, emittance, energy, </a:t>
            </a:r>
            <a:br>
              <a:rPr lang="en-GB" sz="1400" dirty="0"/>
            </a:br>
            <a:r>
              <a:rPr lang="en-GB" sz="1400" dirty="0"/>
              <a:t>filling scheme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BBC6DF-C9D1-A53F-EADF-C848DEF51CE9}"/>
              </a:ext>
            </a:extLst>
          </p:cNvPr>
          <p:cNvSpPr txBox="1"/>
          <p:nvPr/>
        </p:nvSpPr>
        <p:spPr>
          <a:xfrm>
            <a:off x="2354433" y="1906331"/>
            <a:ext cx="1297893" cy="7155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Arc elements:</a:t>
            </a:r>
          </a:p>
          <a:p>
            <a:pPr algn="ctr"/>
            <a:r>
              <a:rPr lang="en-GB" sz="1400" dirty="0"/>
              <a:t>Magnetic field, beta functions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0F9F3-DB3D-BDB0-46FB-2E7D38EF23AD}"/>
              </a:ext>
            </a:extLst>
          </p:cNvPr>
          <p:cNvCxnSpPr>
            <a:cxnSpLocks/>
            <a:stCxn id="36" idx="2"/>
            <a:endCxn id="32" idx="1"/>
          </p:cNvCxnSpPr>
          <p:nvPr/>
        </p:nvCxnSpPr>
        <p:spPr>
          <a:xfrm>
            <a:off x="3003380" y="2621925"/>
            <a:ext cx="771750" cy="35411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216C5FB-1250-493F-4054-F73EAC7236A4}"/>
              </a:ext>
            </a:extLst>
          </p:cNvPr>
          <p:cNvCxnSpPr>
            <a:cxnSpLocks/>
            <a:stCxn id="35" idx="2"/>
            <a:endCxn id="32" idx="0"/>
          </p:cNvCxnSpPr>
          <p:nvPr/>
        </p:nvCxnSpPr>
        <p:spPr>
          <a:xfrm>
            <a:off x="4606101" y="2520877"/>
            <a:ext cx="1" cy="23481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EA8C9AB-6B9A-12FB-5EFE-0C2DE9948DEB}"/>
              </a:ext>
            </a:extLst>
          </p:cNvPr>
          <p:cNvCxnSpPr>
            <a:cxnSpLocks/>
            <a:stCxn id="34" idx="2"/>
            <a:endCxn id="32" idx="7"/>
          </p:cNvCxnSpPr>
          <p:nvPr/>
        </p:nvCxnSpPr>
        <p:spPr>
          <a:xfrm flipH="1">
            <a:off x="5437073" y="2603710"/>
            <a:ext cx="769546" cy="37233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932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1371-4BD1-A434-6C18-2DB689D3C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Cell-by-cell SEY estimation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6BE89-D5A2-2256-B9E8-D48C1BDF2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SEY is inferred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/>
              <a:t>by </a:t>
            </a:r>
            <a:r>
              <a:rPr lang="en-GB" dirty="0">
                <a:sym typeface="Wingdings" pitchFamily="2" charset="2"/>
              </a:rPr>
              <a:t>comparing heat load measurements to simulation results with matching beam and machine parameters for different arc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D65E8-BBC4-3CE1-FE5C-FC99D663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05199-D1F7-4545-C470-DF051CC17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4E-C55F-0EE8-4482-EBD17946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36</a:t>
            </a:fld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B19BE8E-4496-80B9-000E-065820D44394}"/>
              </a:ext>
            </a:extLst>
          </p:cNvPr>
          <p:cNvSpPr/>
          <p:nvPr/>
        </p:nvSpPr>
        <p:spPr>
          <a:xfrm>
            <a:off x="3430931" y="2755693"/>
            <a:ext cx="2350342" cy="15046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981FBD-9536-585F-255D-A3074513FABD}"/>
              </a:ext>
            </a:extLst>
          </p:cNvPr>
          <p:cNvSpPr txBox="1"/>
          <p:nvPr/>
        </p:nvSpPr>
        <p:spPr>
          <a:xfrm>
            <a:off x="3929343" y="3183319"/>
            <a:ext cx="1353517" cy="56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PyECLOUD</a:t>
            </a:r>
            <a:r>
              <a:rPr lang="en-GB" dirty="0"/>
              <a:t> simulations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1FF542-AFB3-93B8-F5B3-2BD93BEF9476}"/>
              </a:ext>
            </a:extLst>
          </p:cNvPr>
          <p:cNvSpPr txBox="1"/>
          <p:nvPr/>
        </p:nvSpPr>
        <p:spPr>
          <a:xfrm>
            <a:off x="5557672" y="2080490"/>
            <a:ext cx="1297893" cy="5068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Photoemission parameters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A112B7-9071-B730-FCBA-E51D3C5DD671}"/>
              </a:ext>
            </a:extLst>
          </p:cNvPr>
          <p:cNvSpPr txBox="1"/>
          <p:nvPr/>
        </p:nvSpPr>
        <p:spPr>
          <a:xfrm>
            <a:off x="3957154" y="1596569"/>
            <a:ext cx="1297893" cy="924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Bunch length, emittance, energy, </a:t>
            </a:r>
            <a:br>
              <a:rPr lang="en-GB" sz="1400" dirty="0"/>
            </a:br>
            <a:r>
              <a:rPr lang="en-GB" sz="1400" dirty="0"/>
              <a:t>filling scheme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BBC6DF-C9D1-A53F-EADF-C848DEF51CE9}"/>
              </a:ext>
            </a:extLst>
          </p:cNvPr>
          <p:cNvSpPr txBox="1"/>
          <p:nvPr/>
        </p:nvSpPr>
        <p:spPr>
          <a:xfrm>
            <a:off x="2354433" y="1906331"/>
            <a:ext cx="1297893" cy="7155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Arc elements:</a:t>
            </a:r>
          </a:p>
          <a:p>
            <a:pPr algn="ctr"/>
            <a:r>
              <a:rPr lang="en-GB" sz="1400" dirty="0"/>
              <a:t>Magnetic field, beta functions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0F9F3-DB3D-BDB0-46FB-2E7D38EF23AD}"/>
              </a:ext>
            </a:extLst>
          </p:cNvPr>
          <p:cNvCxnSpPr>
            <a:cxnSpLocks/>
            <a:stCxn id="36" idx="2"/>
            <a:endCxn id="32" idx="1"/>
          </p:cNvCxnSpPr>
          <p:nvPr/>
        </p:nvCxnSpPr>
        <p:spPr>
          <a:xfrm>
            <a:off x="3003380" y="2621925"/>
            <a:ext cx="771750" cy="35411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216C5FB-1250-493F-4054-F73EAC7236A4}"/>
              </a:ext>
            </a:extLst>
          </p:cNvPr>
          <p:cNvCxnSpPr>
            <a:cxnSpLocks/>
            <a:stCxn id="35" idx="2"/>
            <a:endCxn id="32" idx="0"/>
          </p:cNvCxnSpPr>
          <p:nvPr/>
        </p:nvCxnSpPr>
        <p:spPr>
          <a:xfrm>
            <a:off x="4606101" y="2520877"/>
            <a:ext cx="1" cy="23481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EA8C9AB-6B9A-12FB-5EFE-0C2DE9948DEB}"/>
              </a:ext>
            </a:extLst>
          </p:cNvPr>
          <p:cNvCxnSpPr>
            <a:cxnSpLocks/>
            <a:stCxn id="34" idx="2"/>
            <a:endCxn id="32" idx="7"/>
          </p:cNvCxnSpPr>
          <p:nvPr/>
        </p:nvCxnSpPr>
        <p:spPr>
          <a:xfrm flipH="1">
            <a:off x="5437074" y="2587369"/>
            <a:ext cx="769545" cy="38867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FAE37-5E19-0024-FC39-E260CBBAC0FA}"/>
              </a:ext>
            </a:extLst>
          </p:cNvPr>
          <p:cNvGrpSpPr/>
          <p:nvPr/>
        </p:nvGrpSpPr>
        <p:grpSpPr>
          <a:xfrm>
            <a:off x="3910801" y="4602547"/>
            <a:ext cx="1390600" cy="1589688"/>
            <a:chOff x="3910801" y="4602547"/>
            <a:chExt cx="1390600" cy="158968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65A5B0-8D44-7D3D-73E5-11A79C3FF3D8}"/>
                </a:ext>
              </a:extLst>
            </p:cNvPr>
            <p:cNvSpPr txBox="1"/>
            <p:nvPr/>
          </p:nvSpPr>
          <p:spPr>
            <a:xfrm>
              <a:off x="3910801" y="4602547"/>
              <a:ext cx="1390600" cy="15896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Heat load vs bunch intensity, SEY database</a:t>
              </a:r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</p:txBody>
        </p:sp>
        <p:pic>
          <p:nvPicPr>
            <p:cNvPr id="43" name="Graphic 42" descr="Database with solid fill">
              <a:extLst>
                <a:ext uri="{FF2B5EF4-FFF2-40B4-BE49-F238E27FC236}">
                  <a16:creationId xmlns:a16="http://schemas.microsoft.com/office/drawing/2014/main" id="{D135914C-52EF-761B-457B-13F90F211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93556" y="5313085"/>
              <a:ext cx="825089" cy="80049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656564-2454-2963-DE1D-B381E3614B74}"/>
              </a:ext>
            </a:extLst>
          </p:cNvPr>
          <p:cNvGrpSpPr/>
          <p:nvPr/>
        </p:nvGrpSpPr>
        <p:grpSpPr>
          <a:xfrm>
            <a:off x="5943509" y="2982993"/>
            <a:ext cx="1450797" cy="511933"/>
            <a:chOff x="5943509" y="2982993"/>
            <a:chExt cx="1450797" cy="51193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6793F7-D1FA-7021-569A-398DE56305DC}"/>
                </a:ext>
              </a:extLst>
            </p:cNvPr>
            <p:cNvSpPr txBox="1"/>
            <p:nvPr/>
          </p:nvSpPr>
          <p:spPr>
            <a:xfrm>
              <a:off x="5943509" y="2982993"/>
              <a:ext cx="1450797" cy="5119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Bunch intensity</a:t>
              </a:r>
            </a:p>
            <a:p>
              <a:pPr algn="ctr"/>
              <a:endParaRPr lang="en-GB" sz="1400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7DD6E25-5D7C-0B58-67A2-F4D1E67F10DF}"/>
                </a:ext>
              </a:extLst>
            </p:cNvPr>
            <p:cNvCxnSpPr/>
            <p:nvPr/>
          </p:nvCxnSpPr>
          <p:spPr>
            <a:xfrm>
              <a:off x="6386231" y="3355684"/>
              <a:ext cx="51893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9147CEA-69F4-E1EC-E89D-09068A924F71}"/>
              </a:ext>
            </a:extLst>
          </p:cNvPr>
          <p:cNvGrpSpPr/>
          <p:nvPr/>
        </p:nvGrpSpPr>
        <p:grpSpPr>
          <a:xfrm>
            <a:off x="1970802" y="2982993"/>
            <a:ext cx="1297893" cy="511933"/>
            <a:chOff x="1970802" y="2982993"/>
            <a:chExt cx="1297893" cy="51193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2AD5D5-605D-CF0E-F6CA-00BD704BBBF6}"/>
                </a:ext>
              </a:extLst>
            </p:cNvPr>
            <p:cNvSpPr txBox="1"/>
            <p:nvPr/>
          </p:nvSpPr>
          <p:spPr>
            <a:xfrm>
              <a:off x="1970802" y="2982993"/>
              <a:ext cx="1297893" cy="5119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SEY</a:t>
              </a:r>
            </a:p>
            <a:p>
              <a:pPr algn="ctr"/>
              <a:endParaRPr lang="en-GB" sz="1400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21DA7E2-E547-E28C-705B-1594D1C19694}"/>
                </a:ext>
              </a:extLst>
            </p:cNvPr>
            <p:cNvCxnSpPr/>
            <p:nvPr/>
          </p:nvCxnSpPr>
          <p:spPr>
            <a:xfrm>
              <a:off x="2345003" y="3340108"/>
              <a:ext cx="51893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own Arrow 47">
            <a:extLst>
              <a:ext uri="{FF2B5EF4-FFF2-40B4-BE49-F238E27FC236}">
                <a16:creationId xmlns:a16="http://schemas.microsoft.com/office/drawing/2014/main" id="{F0D263DF-52B1-EF47-79E1-F6522C9C3748}"/>
              </a:ext>
            </a:extLst>
          </p:cNvPr>
          <p:cNvSpPr/>
          <p:nvPr/>
        </p:nvSpPr>
        <p:spPr>
          <a:xfrm rot="18059420">
            <a:off x="3353693" y="4545823"/>
            <a:ext cx="191020" cy="3566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D619ACAD-8230-8AFF-DA2A-FF723F8BBD35}"/>
              </a:ext>
            </a:extLst>
          </p:cNvPr>
          <p:cNvSpPr/>
          <p:nvPr/>
        </p:nvSpPr>
        <p:spPr>
          <a:xfrm>
            <a:off x="4508759" y="4331565"/>
            <a:ext cx="194684" cy="2161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A7A3E-0DF6-5C5E-C671-0FCD1A1C071D}"/>
              </a:ext>
            </a:extLst>
          </p:cNvPr>
          <p:cNvGrpSpPr/>
          <p:nvPr/>
        </p:nvGrpSpPr>
        <p:grpSpPr>
          <a:xfrm>
            <a:off x="972000" y="4085183"/>
            <a:ext cx="2134458" cy="1374136"/>
            <a:chOff x="972000" y="4085183"/>
            <a:chExt cx="2134458" cy="137413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14B7D5-EDB0-D28F-52E6-0BD189FB0D33}"/>
                </a:ext>
              </a:extLst>
            </p:cNvPr>
            <p:cNvSpPr txBox="1"/>
            <p:nvPr/>
          </p:nvSpPr>
          <p:spPr>
            <a:xfrm>
              <a:off x="972000" y="4085183"/>
              <a:ext cx="2134458" cy="13741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Measurements:</a:t>
              </a:r>
            </a:p>
            <a:p>
              <a:pPr algn="ctr"/>
              <a:r>
                <a:rPr lang="en-GB" sz="1400" dirty="0"/>
                <a:t>Bunch intensity, </a:t>
              </a:r>
              <a:br>
                <a:rPr lang="en-GB" sz="1400" dirty="0"/>
              </a:br>
              <a:r>
                <a:rPr lang="en-GB" sz="1400" dirty="0"/>
                <a:t>cell-by-cell heat load</a:t>
              </a:r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</p:txBody>
        </p:sp>
        <p:pic>
          <p:nvPicPr>
            <p:cNvPr id="51" name="Graphic 50" descr="Statistics outline">
              <a:extLst>
                <a:ext uri="{FF2B5EF4-FFF2-40B4-BE49-F238E27FC236}">
                  <a16:creationId xmlns:a16="http://schemas.microsoft.com/office/drawing/2014/main" id="{2AF76B24-6EBB-6438-2DE7-0C7C4FD0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05820" y="4782630"/>
              <a:ext cx="649676" cy="630314"/>
            </a:xfrm>
            <a:prstGeom prst="rect">
              <a:avLst/>
            </a:prstGeom>
          </p:spPr>
        </p:pic>
      </p:grpSp>
      <p:sp>
        <p:nvSpPr>
          <p:cNvPr id="55" name="Down Arrow 54">
            <a:extLst>
              <a:ext uri="{FF2B5EF4-FFF2-40B4-BE49-F238E27FC236}">
                <a16:creationId xmlns:a16="http://schemas.microsoft.com/office/drawing/2014/main" id="{0C1A5CED-F6F8-9A84-7AEE-BB98FF12B612}"/>
              </a:ext>
            </a:extLst>
          </p:cNvPr>
          <p:cNvSpPr/>
          <p:nvPr/>
        </p:nvSpPr>
        <p:spPr>
          <a:xfrm rot="14399341">
            <a:off x="5760155" y="4546565"/>
            <a:ext cx="196915" cy="3567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74111-ED31-B12C-B563-06522AB2AB56}"/>
              </a:ext>
            </a:extLst>
          </p:cNvPr>
          <p:cNvGrpSpPr/>
          <p:nvPr/>
        </p:nvGrpSpPr>
        <p:grpSpPr>
          <a:xfrm>
            <a:off x="6200883" y="4085183"/>
            <a:ext cx="1965381" cy="1092824"/>
            <a:chOff x="6200883" y="4085183"/>
            <a:chExt cx="1965381" cy="109282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6B565A-8531-2D58-BFA5-9E15095208CC}"/>
                </a:ext>
              </a:extLst>
            </p:cNvPr>
            <p:cNvSpPr txBox="1"/>
            <p:nvPr/>
          </p:nvSpPr>
          <p:spPr>
            <a:xfrm>
              <a:off x="6200883" y="4085183"/>
              <a:ext cx="1965381" cy="10772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Cell-by-cell SEY</a:t>
              </a:r>
            </a:p>
            <a:p>
              <a:pPr algn="ctr"/>
              <a:r>
                <a:rPr lang="en-GB" sz="1400" dirty="0"/>
                <a:t>(machine model)</a:t>
              </a:r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  <a:p>
              <a:pPr algn="ctr"/>
              <a:endParaRPr lang="en-GB" sz="800" dirty="0"/>
            </a:p>
          </p:txBody>
        </p:sp>
        <p:pic>
          <p:nvPicPr>
            <p:cNvPr id="19" name="Graphic 18" descr="Bar chart outline">
              <a:extLst>
                <a:ext uri="{FF2B5EF4-FFF2-40B4-BE49-F238E27FC236}">
                  <a16:creationId xmlns:a16="http://schemas.microsoft.com/office/drawing/2014/main" id="{81585ED9-ED2E-8F58-ECBA-6FFC6BC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66260" y="4547693"/>
              <a:ext cx="649676" cy="63031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A5858BB-2E2A-A9AA-6BF5-C42B5B39A99C}"/>
              </a:ext>
            </a:extLst>
          </p:cNvPr>
          <p:cNvSpPr txBox="1"/>
          <p:nvPr/>
        </p:nvSpPr>
        <p:spPr>
          <a:xfrm>
            <a:off x="193638" y="1764254"/>
            <a:ext cx="8788997" cy="467050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During Run 2, two PEY parameter sets were identified</a:t>
            </a:r>
            <a:r>
              <a:rPr lang="en-GB" sz="1700" b="1" baseline="30000" dirty="0">
                <a:solidFill>
                  <a:schemeClr val="accent1"/>
                </a:solidFill>
              </a:rPr>
              <a:t>1</a:t>
            </a:r>
            <a:r>
              <a:rPr lang="en-GB" sz="1700" dirty="0"/>
              <a:t> based on measurements for the LHC</a:t>
            </a:r>
            <a:r>
              <a:rPr lang="en-GB" sz="1700" b="1" baseline="30000" dirty="0">
                <a:solidFill>
                  <a:schemeClr val="accent1"/>
                </a:solidFill>
              </a:rPr>
              <a:t>2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GB" sz="1700" dirty="0"/>
              <a:t>For scrubbed (optimistic) and un-scrubbed (conservative) surfaces</a:t>
            </a:r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  <a:p>
            <a:pPr lvl="1"/>
            <a:endParaRPr lang="en-GB" sz="1700" dirty="0"/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ECCA6057-A644-54C6-E7E9-AC2AC477427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665" y="2364501"/>
            <a:ext cx="7622670" cy="30364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A14AC6-571C-9887-53E7-38D5A1E5C73F}"/>
              </a:ext>
            </a:extLst>
          </p:cNvPr>
          <p:cNvSpPr txBox="1"/>
          <p:nvPr/>
        </p:nvSpPr>
        <p:spPr>
          <a:xfrm>
            <a:off x="739692" y="5530930"/>
            <a:ext cx="8046720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Dijkstal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et al., CERN-ACC-NOTE-2017-0057.</a:t>
            </a:r>
          </a:p>
          <a:p>
            <a:pPr marL="228600" indent="-228600">
              <a:buFontTx/>
              <a:buAutoNum type="arabicPeriod"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V.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Baglin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et al., EPAC’98, Stockholm, Sweden, June 1998; V.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Baglin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et al., 11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Chamonix – LHC workshop, Jan 2001; </a:t>
            </a:r>
            <a:br>
              <a:rPr lang="en-GB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N.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Mahne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et al., Applied Surface Science vol 235, no 1–2, pp. 221–226, 2004.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C21469-752D-1372-DCBF-4D61D85496CE}"/>
              </a:ext>
            </a:extLst>
          </p:cNvPr>
          <p:cNvSpPr txBox="1"/>
          <p:nvPr/>
        </p:nvSpPr>
        <p:spPr>
          <a:xfrm>
            <a:off x="3586329" y="2110920"/>
            <a:ext cx="413021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chemeClr val="accent1"/>
                </a:solidFill>
              </a:rPr>
              <a:t>un-scrubbed (conservative) </a:t>
            </a:r>
            <a:r>
              <a:rPr lang="en-GB" sz="1700" dirty="0"/>
              <a:t>surfaces</a:t>
            </a:r>
            <a:endParaRPr lang="en-GB" sz="1700" baseline="30000" dirty="0"/>
          </a:p>
        </p:txBody>
      </p:sp>
    </p:spTree>
    <p:extLst>
      <p:ext uri="{BB962C8B-B14F-4D97-AF65-F5344CB8AC3E}">
        <p14:creationId xmlns:p14="http://schemas.microsoft.com/office/powerpoint/2010/main" val="14530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1371-4BD1-A434-6C18-2DB689D3C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Cell-by-cell SEY estimation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6BE89-D5A2-2256-B9E8-D48C1BDF2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SEY is inferred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/>
              <a:t>by </a:t>
            </a:r>
            <a:r>
              <a:rPr lang="en-GB" dirty="0">
                <a:sym typeface="Wingdings" pitchFamily="2" charset="2"/>
              </a:rPr>
              <a:t>comparing heat load measurements to simulation results with matching beam and machine parameters for different arc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D65E8-BBC4-3CE1-FE5C-FC99D663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05199-D1F7-4545-C470-DF051CC17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4E-C55F-0EE8-4482-EBD17946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37</a:t>
            </a:fld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B19BE8E-4496-80B9-000E-065820D44394}"/>
              </a:ext>
            </a:extLst>
          </p:cNvPr>
          <p:cNvSpPr/>
          <p:nvPr/>
        </p:nvSpPr>
        <p:spPr>
          <a:xfrm>
            <a:off x="3430931" y="2755693"/>
            <a:ext cx="2350342" cy="15046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981FBD-9536-585F-255D-A3074513FABD}"/>
              </a:ext>
            </a:extLst>
          </p:cNvPr>
          <p:cNvSpPr txBox="1"/>
          <p:nvPr/>
        </p:nvSpPr>
        <p:spPr>
          <a:xfrm>
            <a:off x="3929343" y="3183319"/>
            <a:ext cx="1353517" cy="56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PyECLOUD</a:t>
            </a:r>
            <a:r>
              <a:rPr lang="en-GB" dirty="0"/>
              <a:t> simulations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1FF542-AFB3-93B8-F5B3-2BD93BEF9476}"/>
              </a:ext>
            </a:extLst>
          </p:cNvPr>
          <p:cNvSpPr txBox="1"/>
          <p:nvPr/>
        </p:nvSpPr>
        <p:spPr>
          <a:xfrm>
            <a:off x="5557672" y="2080490"/>
            <a:ext cx="129789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Photoemission parameters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A112B7-9071-B730-FCBA-E51D3C5DD671}"/>
              </a:ext>
            </a:extLst>
          </p:cNvPr>
          <p:cNvSpPr txBox="1"/>
          <p:nvPr/>
        </p:nvSpPr>
        <p:spPr>
          <a:xfrm>
            <a:off x="3957154" y="1596569"/>
            <a:ext cx="1297893" cy="924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Bunch length, emittance, energy, </a:t>
            </a:r>
            <a:br>
              <a:rPr lang="en-GB" sz="1400" dirty="0"/>
            </a:br>
            <a:r>
              <a:rPr lang="en-GB" sz="1400" dirty="0"/>
              <a:t>filling scheme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BBC6DF-C9D1-A53F-EADF-C848DEF51CE9}"/>
              </a:ext>
            </a:extLst>
          </p:cNvPr>
          <p:cNvSpPr txBox="1"/>
          <p:nvPr/>
        </p:nvSpPr>
        <p:spPr>
          <a:xfrm>
            <a:off x="2354433" y="1906331"/>
            <a:ext cx="1297893" cy="7155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Arc elements:</a:t>
            </a:r>
          </a:p>
          <a:p>
            <a:pPr algn="ctr"/>
            <a:r>
              <a:rPr lang="en-GB" sz="1400" dirty="0"/>
              <a:t>Magnetic field, beta functions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0F9F3-DB3D-BDB0-46FB-2E7D38EF23AD}"/>
              </a:ext>
            </a:extLst>
          </p:cNvPr>
          <p:cNvCxnSpPr>
            <a:cxnSpLocks/>
            <a:stCxn id="36" idx="2"/>
            <a:endCxn id="32" idx="1"/>
          </p:cNvCxnSpPr>
          <p:nvPr/>
        </p:nvCxnSpPr>
        <p:spPr>
          <a:xfrm>
            <a:off x="3003380" y="2621925"/>
            <a:ext cx="771750" cy="35411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216C5FB-1250-493F-4054-F73EAC7236A4}"/>
              </a:ext>
            </a:extLst>
          </p:cNvPr>
          <p:cNvCxnSpPr>
            <a:cxnSpLocks/>
            <a:stCxn id="35" idx="2"/>
            <a:endCxn id="32" idx="0"/>
          </p:cNvCxnSpPr>
          <p:nvPr/>
        </p:nvCxnSpPr>
        <p:spPr>
          <a:xfrm>
            <a:off x="4606101" y="2520877"/>
            <a:ext cx="1" cy="23481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EA8C9AB-6B9A-12FB-5EFE-0C2DE9948DEB}"/>
              </a:ext>
            </a:extLst>
          </p:cNvPr>
          <p:cNvCxnSpPr>
            <a:cxnSpLocks/>
            <a:stCxn id="34" idx="2"/>
            <a:endCxn id="32" idx="7"/>
          </p:cNvCxnSpPr>
          <p:nvPr/>
        </p:nvCxnSpPr>
        <p:spPr>
          <a:xfrm flipH="1">
            <a:off x="5437073" y="2603710"/>
            <a:ext cx="769546" cy="37233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FAE37-5E19-0024-FC39-E260CBBAC0FA}"/>
              </a:ext>
            </a:extLst>
          </p:cNvPr>
          <p:cNvGrpSpPr/>
          <p:nvPr/>
        </p:nvGrpSpPr>
        <p:grpSpPr>
          <a:xfrm>
            <a:off x="3910801" y="4602547"/>
            <a:ext cx="1390600" cy="1589688"/>
            <a:chOff x="3910801" y="4602547"/>
            <a:chExt cx="1390600" cy="158968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65A5B0-8D44-7D3D-73E5-11A79C3FF3D8}"/>
                </a:ext>
              </a:extLst>
            </p:cNvPr>
            <p:cNvSpPr txBox="1"/>
            <p:nvPr/>
          </p:nvSpPr>
          <p:spPr>
            <a:xfrm>
              <a:off x="3910801" y="4602547"/>
              <a:ext cx="1390600" cy="15896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Heat load vs bunch intensity, SEY database</a:t>
              </a:r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</p:txBody>
        </p:sp>
        <p:pic>
          <p:nvPicPr>
            <p:cNvPr id="43" name="Graphic 42" descr="Database with solid fill">
              <a:extLst>
                <a:ext uri="{FF2B5EF4-FFF2-40B4-BE49-F238E27FC236}">
                  <a16:creationId xmlns:a16="http://schemas.microsoft.com/office/drawing/2014/main" id="{D135914C-52EF-761B-457B-13F90F211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93556" y="5313085"/>
              <a:ext cx="825089" cy="80049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656564-2454-2963-DE1D-B381E3614B74}"/>
              </a:ext>
            </a:extLst>
          </p:cNvPr>
          <p:cNvGrpSpPr/>
          <p:nvPr/>
        </p:nvGrpSpPr>
        <p:grpSpPr>
          <a:xfrm>
            <a:off x="5943509" y="2982993"/>
            <a:ext cx="1450797" cy="511933"/>
            <a:chOff x="5943509" y="2982993"/>
            <a:chExt cx="1450797" cy="51193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6793F7-D1FA-7021-569A-398DE56305DC}"/>
                </a:ext>
              </a:extLst>
            </p:cNvPr>
            <p:cNvSpPr txBox="1"/>
            <p:nvPr/>
          </p:nvSpPr>
          <p:spPr>
            <a:xfrm>
              <a:off x="5943509" y="2982993"/>
              <a:ext cx="1450797" cy="5119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Bunch intensity</a:t>
              </a:r>
            </a:p>
            <a:p>
              <a:pPr algn="ctr"/>
              <a:endParaRPr lang="en-GB" sz="1400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7DD6E25-5D7C-0B58-67A2-F4D1E67F10DF}"/>
                </a:ext>
              </a:extLst>
            </p:cNvPr>
            <p:cNvCxnSpPr/>
            <p:nvPr/>
          </p:nvCxnSpPr>
          <p:spPr>
            <a:xfrm>
              <a:off x="6386231" y="3355684"/>
              <a:ext cx="51893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9147CEA-69F4-E1EC-E89D-09068A924F71}"/>
              </a:ext>
            </a:extLst>
          </p:cNvPr>
          <p:cNvGrpSpPr/>
          <p:nvPr/>
        </p:nvGrpSpPr>
        <p:grpSpPr>
          <a:xfrm>
            <a:off x="1970802" y="2982993"/>
            <a:ext cx="1297893" cy="511933"/>
            <a:chOff x="1970802" y="2982993"/>
            <a:chExt cx="1297893" cy="51193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2AD5D5-605D-CF0E-F6CA-00BD704BBBF6}"/>
                </a:ext>
              </a:extLst>
            </p:cNvPr>
            <p:cNvSpPr txBox="1"/>
            <p:nvPr/>
          </p:nvSpPr>
          <p:spPr>
            <a:xfrm>
              <a:off x="1970802" y="2982993"/>
              <a:ext cx="1297893" cy="5119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SEY</a:t>
              </a:r>
            </a:p>
            <a:p>
              <a:pPr algn="ctr"/>
              <a:endParaRPr lang="en-GB" sz="1400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21DA7E2-E547-E28C-705B-1594D1C19694}"/>
                </a:ext>
              </a:extLst>
            </p:cNvPr>
            <p:cNvCxnSpPr/>
            <p:nvPr/>
          </p:nvCxnSpPr>
          <p:spPr>
            <a:xfrm>
              <a:off x="2345003" y="3340108"/>
              <a:ext cx="51893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own Arrow 47">
            <a:extLst>
              <a:ext uri="{FF2B5EF4-FFF2-40B4-BE49-F238E27FC236}">
                <a16:creationId xmlns:a16="http://schemas.microsoft.com/office/drawing/2014/main" id="{F0D263DF-52B1-EF47-79E1-F6522C9C3748}"/>
              </a:ext>
            </a:extLst>
          </p:cNvPr>
          <p:cNvSpPr/>
          <p:nvPr/>
        </p:nvSpPr>
        <p:spPr>
          <a:xfrm rot="18059420">
            <a:off x="3353693" y="4545823"/>
            <a:ext cx="191020" cy="3566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D619ACAD-8230-8AFF-DA2A-FF723F8BBD35}"/>
              </a:ext>
            </a:extLst>
          </p:cNvPr>
          <p:cNvSpPr/>
          <p:nvPr/>
        </p:nvSpPr>
        <p:spPr>
          <a:xfrm>
            <a:off x="4508759" y="4331565"/>
            <a:ext cx="194684" cy="2161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A7A3E-0DF6-5C5E-C671-0FCD1A1C071D}"/>
              </a:ext>
            </a:extLst>
          </p:cNvPr>
          <p:cNvGrpSpPr/>
          <p:nvPr/>
        </p:nvGrpSpPr>
        <p:grpSpPr>
          <a:xfrm>
            <a:off x="972000" y="4085183"/>
            <a:ext cx="2134458" cy="1374136"/>
            <a:chOff x="972000" y="4085183"/>
            <a:chExt cx="2134458" cy="137413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14B7D5-EDB0-D28F-52E6-0BD189FB0D33}"/>
                </a:ext>
              </a:extLst>
            </p:cNvPr>
            <p:cNvSpPr txBox="1"/>
            <p:nvPr/>
          </p:nvSpPr>
          <p:spPr>
            <a:xfrm>
              <a:off x="972000" y="4085183"/>
              <a:ext cx="2134458" cy="13741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Measurements:</a:t>
              </a:r>
            </a:p>
            <a:p>
              <a:pPr algn="ctr"/>
              <a:r>
                <a:rPr lang="en-GB" sz="1400" dirty="0"/>
                <a:t>Bunch intensity, </a:t>
              </a:r>
              <a:br>
                <a:rPr lang="en-GB" sz="1400" dirty="0"/>
              </a:br>
              <a:r>
                <a:rPr lang="en-GB" sz="1400" dirty="0"/>
                <a:t>cell-by-cell heat load</a:t>
              </a:r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</p:txBody>
        </p:sp>
        <p:pic>
          <p:nvPicPr>
            <p:cNvPr id="51" name="Graphic 50" descr="Statistics outline">
              <a:extLst>
                <a:ext uri="{FF2B5EF4-FFF2-40B4-BE49-F238E27FC236}">
                  <a16:creationId xmlns:a16="http://schemas.microsoft.com/office/drawing/2014/main" id="{2AF76B24-6EBB-6438-2DE7-0C7C4FD0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05820" y="4782630"/>
              <a:ext cx="649676" cy="630314"/>
            </a:xfrm>
            <a:prstGeom prst="rect">
              <a:avLst/>
            </a:prstGeom>
          </p:spPr>
        </p:pic>
      </p:grpSp>
      <p:sp>
        <p:nvSpPr>
          <p:cNvPr id="55" name="Down Arrow 54">
            <a:extLst>
              <a:ext uri="{FF2B5EF4-FFF2-40B4-BE49-F238E27FC236}">
                <a16:creationId xmlns:a16="http://schemas.microsoft.com/office/drawing/2014/main" id="{0C1A5CED-F6F8-9A84-7AEE-BB98FF12B612}"/>
              </a:ext>
            </a:extLst>
          </p:cNvPr>
          <p:cNvSpPr/>
          <p:nvPr/>
        </p:nvSpPr>
        <p:spPr>
          <a:xfrm rot="14399341">
            <a:off x="5760155" y="4546565"/>
            <a:ext cx="196915" cy="3567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0BD7774-FFF9-3405-E80B-9C850A4C255E}"/>
              </a:ext>
            </a:extLst>
          </p:cNvPr>
          <p:cNvSpPr/>
          <p:nvPr/>
        </p:nvSpPr>
        <p:spPr>
          <a:xfrm rot="3592506">
            <a:off x="5760147" y="4990572"/>
            <a:ext cx="196915" cy="3567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BA28A3-5D22-AD19-297B-D0E1B7BEC2D6}"/>
              </a:ext>
            </a:extLst>
          </p:cNvPr>
          <p:cNvGrpSpPr/>
          <p:nvPr/>
        </p:nvGrpSpPr>
        <p:grpSpPr>
          <a:xfrm>
            <a:off x="6206352" y="5308878"/>
            <a:ext cx="1965648" cy="1128378"/>
            <a:chOff x="6206352" y="5308878"/>
            <a:chExt cx="1965648" cy="11283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ABA33C-94B8-868B-CF43-6D78CAC9BD1B}"/>
                </a:ext>
              </a:extLst>
            </p:cNvPr>
            <p:cNvSpPr txBox="1"/>
            <p:nvPr/>
          </p:nvSpPr>
          <p:spPr>
            <a:xfrm>
              <a:off x="6206352" y="5308878"/>
              <a:ext cx="1965648" cy="11138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Heat load scaling with intensity</a:t>
              </a:r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</p:txBody>
        </p:sp>
        <p:pic>
          <p:nvPicPr>
            <p:cNvPr id="15" name="Graphic 14" descr="Scatterplot outline">
              <a:extLst>
                <a:ext uri="{FF2B5EF4-FFF2-40B4-BE49-F238E27FC236}">
                  <a16:creationId xmlns:a16="http://schemas.microsoft.com/office/drawing/2014/main" id="{71DCC98E-9DEA-C656-7091-941BBB959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66171" y="5787491"/>
              <a:ext cx="649765" cy="649765"/>
            </a:xfrm>
            <a:prstGeom prst="rect">
              <a:avLst/>
            </a:prstGeom>
          </p:spPr>
        </p:pic>
      </p:grpSp>
      <p:sp>
        <p:nvSpPr>
          <p:cNvPr id="16" name="Down Arrow 15">
            <a:extLst>
              <a:ext uri="{FF2B5EF4-FFF2-40B4-BE49-F238E27FC236}">
                <a16:creationId xmlns:a16="http://schemas.microsoft.com/office/drawing/2014/main" id="{A7BE6F6B-E3A0-1916-8AA7-90228F8EC55A}"/>
              </a:ext>
            </a:extLst>
          </p:cNvPr>
          <p:cNvSpPr/>
          <p:nvPr/>
        </p:nvSpPr>
        <p:spPr>
          <a:xfrm rot="18059420">
            <a:off x="5760237" y="5339601"/>
            <a:ext cx="196915" cy="3567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74111-ED31-B12C-B563-06522AB2AB56}"/>
              </a:ext>
            </a:extLst>
          </p:cNvPr>
          <p:cNvGrpSpPr/>
          <p:nvPr/>
        </p:nvGrpSpPr>
        <p:grpSpPr>
          <a:xfrm>
            <a:off x="6200883" y="4085183"/>
            <a:ext cx="1965381" cy="1092824"/>
            <a:chOff x="6200883" y="4085183"/>
            <a:chExt cx="1965381" cy="109282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6B565A-8531-2D58-BFA5-9E15095208CC}"/>
                </a:ext>
              </a:extLst>
            </p:cNvPr>
            <p:cNvSpPr txBox="1"/>
            <p:nvPr/>
          </p:nvSpPr>
          <p:spPr>
            <a:xfrm>
              <a:off x="6200883" y="4085183"/>
              <a:ext cx="1965381" cy="10772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Cell-by-cell SEY</a:t>
              </a:r>
            </a:p>
            <a:p>
              <a:pPr algn="ctr"/>
              <a:r>
                <a:rPr lang="en-GB" sz="1400" dirty="0"/>
                <a:t>(machine model)</a:t>
              </a:r>
            </a:p>
            <a:p>
              <a:pPr algn="ctr"/>
              <a:endParaRPr lang="en-GB" sz="1400" dirty="0"/>
            </a:p>
            <a:p>
              <a:pPr algn="ctr"/>
              <a:endParaRPr lang="en-GB" sz="1400" dirty="0"/>
            </a:p>
            <a:p>
              <a:pPr algn="ctr"/>
              <a:endParaRPr lang="en-GB" sz="800" dirty="0"/>
            </a:p>
          </p:txBody>
        </p:sp>
        <p:pic>
          <p:nvPicPr>
            <p:cNvPr id="19" name="Graphic 18" descr="Bar chart outline">
              <a:extLst>
                <a:ext uri="{FF2B5EF4-FFF2-40B4-BE49-F238E27FC236}">
                  <a16:creationId xmlns:a16="http://schemas.microsoft.com/office/drawing/2014/main" id="{81585ED9-ED2E-8F58-ECBA-6FFC6BC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66260" y="4547693"/>
              <a:ext cx="649676" cy="630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0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5" grpId="0" animBg="1"/>
      <p:bldP spid="12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E8C8-94EC-3CA5-1AAC-B7E23FBB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load fit vs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CEDFF-A364-1B6F-5E22-B3A54A28D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90"/>
            <a:ext cx="8396344" cy="540607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Heat load scaling with intensity estimated from one of the latest LHC fills – current LHC status</a:t>
            </a:r>
          </a:p>
          <a:p>
            <a:r>
              <a:rPr lang="en-GB" dirty="0"/>
              <a:t>Reasonable agreement with 2022 fill data with more than 1500 bunches</a:t>
            </a:r>
          </a:p>
          <a:p>
            <a:pPr lvl="1"/>
            <a:r>
              <a:rPr lang="en-GB" dirty="0"/>
              <a:t>Earlier fills show higher heat loads per bunch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consistent with scrubbing evolution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290A5-CBA9-1798-F3AD-E49A9AC6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B6D9D-0BC5-8C3F-2462-F5EDFFDB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C637F-7561-1992-434F-BCB05750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38</a:t>
            </a:fld>
            <a:endParaRPr lang="en-US"/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79487E80-609E-7535-3471-DFCACAEAB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95"/>
          <a:stretch/>
        </p:blipFill>
        <p:spPr>
          <a:xfrm>
            <a:off x="1401856" y="2297355"/>
            <a:ext cx="7284944" cy="421072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4CF89D-B7D0-FD17-77A7-6B9B39DFB697}"/>
              </a:ext>
            </a:extLst>
          </p:cNvPr>
          <p:cNvCxnSpPr/>
          <p:nvPr/>
        </p:nvCxnSpPr>
        <p:spPr>
          <a:xfrm>
            <a:off x="8002104" y="3337560"/>
            <a:ext cx="0" cy="937260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3940A51-1C99-712F-E701-8EA60174DCC8}"/>
              </a:ext>
            </a:extLst>
          </p:cNvPr>
          <p:cNvSpPr txBox="1"/>
          <p:nvPr/>
        </p:nvSpPr>
        <p:spPr>
          <a:xfrm rot="5400000">
            <a:off x="7687360" y="3652302"/>
            <a:ext cx="937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9281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CC2D-695A-C9F3-174C-AEC45E9F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LHC beam-screen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1479-A52B-2777-3E72-CDE50552A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beam screen protects the cold bore of the superconducting magnets (1.9 K) from heating due to e.g., impedance, synchrotron radiation and electron cloud</a:t>
            </a:r>
          </a:p>
          <a:p>
            <a:r>
              <a:rPr lang="en-GB" dirty="0"/>
              <a:t>A saw-tooth surface on the side of the synchrotron radiation impact reduces photon reflectivity in order to contain photoemission (at collision energy)</a:t>
            </a:r>
          </a:p>
          <a:p>
            <a:r>
              <a:rPr lang="en-GB" dirty="0"/>
              <a:t>Reduction of the secondary emission yield of the beam screen surface relies on beam-induced scrubbing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D9309-3731-E02C-96A1-3C5F7D13B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FCAC5-CCC7-7291-1B38-8E5DFAD9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B84BA-8F24-1542-82EC-89D12FE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</a:t>
            </a:fld>
            <a:endParaRPr lang="en-US"/>
          </a:p>
        </p:txBody>
      </p:sp>
      <p:pic>
        <p:nvPicPr>
          <p:cNvPr id="53" name="Picture 2" descr="http://www.bng.bilfinger.com/fileadmin/power_bng/Presse/presse_20090116_deutsches_museum_3.jpg">
            <a:extLst>
              <a:ext uri="{FF2B5EF4-FFF2-40B4-BE49-F238E27FC236}">
                <a16:creationId xmlns:a16="http://schemas.microsoft.com/office/drawing/2014/main" id="{F17317CC-B2C2-6355-946F-989476D0A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68" y="2807021"/>
            <a:ext cx="4717132" cy="31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CB8C2EA-8309-9C0E-8A83-47E613272D68}"/>
              </a:ext>
            </a:extLst>
          </p:cNvPr>
          <p:cNvCxnSpPr/>
          <p:nvPr/>
        </p:nvCxnSpPr>
        <p:spPr>
          <a:xfrm flipH="1">
            <a:off x="3864628" y="4829038"/>
            <a:ext cx="525199" cy="2888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004DA44-A07A-7F40-F2F2-0E965FF74213}"/>
              </a:ext>
            </a:extLst>
          </p:cNvPr>
          <p:cNvCxnSpPr/>
          <p:nvPr/>
        </p:nvCxnSpPr>
        <p:spPr>
          <a:xfrm flipV="1">
            <a:off x="5702825" y="5249197"/>
            <a:ext cx="472679" cy="28886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9AE3CB0-874F-0952-3155-61F05EDC2F5E}"/>
              </a:ext>
            </a:extLst>
          </p:cNvPr>
          <p:cNvSpPr/>
          <p:nvPr/>
        </p:nvSpPr>
        <p:spPr>
          <a:xfrm>
            <a:off x="7455156" y="4920100"/>
            <a:ext cx="1489219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pPr marL="0" lvl="2" algn="ctr"/>
            <a:r>
              <a:rPr lang="en-US" sz="1400" b="1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Superconducting coils</a:t>
            </a:r>
            <a:r>
              <a:rPr lang="en-US" sz="1400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 (1.9 K)</a:t>
            </a:r>
            <a:endParaRPr lang="en-US" sz="1400" baseline="30000" dirty="0">
              <a:solidFill>
                <a:srgbClr val="00B05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250E360-19FB-961A-A093-7569C1981B7E}"/>
              </a:ext>
            </a:extLst>
          </p:cNvPr>
          <p:cNvCxnSpPr>
            <a:cxnSpLocks/>
            <a:stCxn id="56" idx="1"/>
          </p:cNvCxnSpPr>
          <p:nvPr/>
        </p:nvCxnSpPr>
        <p:spPr>
          <a:xfrm flipH="1" flipV="1">
            <a:off x="6989564" y="5117898"/>
            <a:ext cx="465592" cy="638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FB3887B7-B1AB-37C7-77C0-22409D63A2BB}"/>
              </a:ext>
            </a:extLst>
          </p:cNvPr>
          <p:cNvSpPr/>
          <p:nvPr/>
        </p:nvSpPr>
        <p:spPr>
          <a:xfrm>
            <a:off x="6970848" y="5614690"/>
            <a:ext cx="126384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pPr marL="0" lvl="2" algn="ctr"/>
            <a:r>
              <a:rPr lang="en-US" sz="1400" b="1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Beam screen </a:t>
            </a:r>
          </a:p>
          <a:p>
            <a:pPr marL="0" lvl="2" algn="ctr"/>
            <a:r>
              <a:rPr lang="en-US" sz="1400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(5 – 20 K)</a:t>
            </a:r>
            <a:endParaRPr lang="en-US" sz="1400" baseline="30000" dirty="0">
              <a:solidFill>
                <a:srgbClr val="00B05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00A404E-E414-9771-6BB1-BA42D357B28C}"/>
              </a:ext>
            </a:extLst>
          </p:cNvPr>
          <p:cNvCxnSpPr>
            <a:cxnSpLocks/>
          </p:cNvCxnSpPr>
          <p:nvPr/>
        </p:nvCxnSpPr>
        <p:spPr>
          <a:xfrm flipH="1" flipV="1">
            <a:off x="6433189" y="5431420"/>
            <a:ext cx="537659" cy="30220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D370F702-7146-9AF7-4E2D-42E12AE91578}"/>
              </a:ext>
            </a:extLst>
          </p:cNvPr>
          <p:cNvSpPr/>
          <p:nvPr/>
        </p:nvSpPr>
        <p:spPr>
          <a:xfrm>
            <a:off x="5525674" y="3319831"/>
            <a:ext cx="226695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pPr marL="0" lvl="2" algn="ctr"/>
            <a:r>
              <a:rPr lang="en-US" sz="1400" b="1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Beam screen cooling circuit </a:t>
            </a:r>
          </a:p>
          <a:p>
            <a:pPr marL="0" lvl="2" algn="ctr"/>
            <a:r>
              <a:rPr lang="en-US" sz="1400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(helium)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3395F75-C7C1-616C-649A-565A9262CC42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6192423" y="3843051"/>
            <a:ext cx="466726" cy="11648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5777CAC2-148C-A3A9-9537-E6F2C1060CFD}"/>
              </a:ext>
            </a:extLst>
          </p:cNvPr>
          <p:cNvSpPr/>
          <p:nvPr/>
        </p:nvSpPr>
        <p:spPr>
          <a:xfrm>
            <a:off x="6202362" y="2836420"/>
            <a:ext cx="24844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Section of main dipole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9C82EF4-A903-6D10-0A15-57F2040C1EC3}"/>
              </a:ext>
            </a:extLst>
          </p:cNvPr>
          <p:cNvGrpSpPr/>
          <p:nvPr/>
        </p:nvGrpSpPr>
        <p:grpSpPr>
          <a:xfrm>
            <a:off x="451608" y="3174974"/>
            <a:ext cx="3340553" cy="2218653"/>
            <a:chOff x="451608" y="3545146"/>
            <a:chExt cx="3340553" cy="2218653"/>
          </a:xfrm>
        </p:grpSpPr>
        <p:pic>
          <p:nvPicPr>
            <p:cNvPr id="63" name="Picture 6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8589795B-C2A5-1031-290C-2A0478109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3610" b="45095"/>
            <a:stretch/>
          </p:blipFill>
          <p:spPr>
            <a:xfrm>
              <a:off x="451608" y="3584533"/>
              <a:ext cx="3340553" cy="2179266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94C547-4C39-50EE-F8E8-8BDA644C1C19}"/>
                </a:ext>
              </a:extLst>
            </p:cNvPr>
            <p:cNvSpPr/>
            <p:nvPr/>
          </p:nvSpPr>
          <p:spPr>
            <a:xfrm>
              <a:off x="451608" y="3545146"/>
              <a:ext cx="337836" cy="406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431FA24-973B-1E91-FC79-0FE84FE3D66C}"/>
              </a:ext>
            </a:extLst>
          </p:cNvPr>
          <p:cNvSpPr txBox="1"/>
          <p:nvPr/>
        </p:nvSpPr>
        <p:spPr>
          <a:xfrm>
            <a:off x="760580" y="5412408"/>
            <a:ext cx="2619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co-laminated Cu on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StSt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E8C8-94EC-3CA5-1AAC-B7E23FBB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load fit vs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CEDFF-A364-1B6F-5E22-B3A54A28D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90"/>
            <a:ext cx="8396344" cy="540607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Heat load scaling with intensity estimated from one of the latest LHC fills – current LHC status</a:t>
            </a:r>
          </a:p>
          <a:p>
            <a:r>
              <a:rPr lang="en-GB" dirty="0"/>
              <a:t>Reasonable agreement with 2022 fill data with more than 1500 bunches</a:t>
            </a:r>
          </a:p>
          <a:p>
            <a:pPr lvl="1"/>
            <a:r>
              <a:rPr lang="en-GB" dirty="0"/>
              <a:t>Earlier fills show higher heat loads per bunch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consistent with scrubbing evolution</a:t>
            </a:r>
          </a:p>
          <a:p>
            <a:r>
              <a:rPr lang="en-GB" dirty="0"/>
              <a:t>The goal for Run 3, to run with 2748 bunches/beam with 1.8e11 p/bunch, is currently far out of reach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290A5-CBA9-1798-F3AD-E49A9AC6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B6D9D-0BC5-8C3F-2462-F5EDFFDB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C637F-7561-1992-434F-BCB05750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39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4CF89D-B7D0-FD17-77A7-6B9B39DFB697}"/>
              </a:ext>
            </a:extLst>
          </p:cNvPr>
          <p:cNvCxnSpPr/>
          <p:nvPr/>
        </p:nvCxnSpPr>
        <p:spPr>
          <a:xfrm>
            <a:off x="8002104" y="3337560"/>
            <a:ext cx="0" cy="937260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3940A51-1C99-712F-E701-8EA60174DCC8}"/>
              </a:ext>
            </a:extLst>
          </p:cNvPr>
          <p:cNvSpPr txBox="1"/>
          <p:nvPr/>
        </p:nvSpPr>
        <p:spPr>
          <a:xfrm rot="5400000">
            <a:off x="7687360" y="3652302"/>
            <a:ext cx="937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A0911-EC2F-39EE-CCFD-DE3D7256F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" r="13346"/>
          <a:stretch/>
        </p:blipFill>
        <p:spPr>
          <a:xfrm>
            <a:off x="1401856" y="2297355"/>
            <a:ext cx="7284944" cy="42107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280852-D8E0-87E7-69AC-62A324B15FCE}"/>
              </a:ext>
            </a:extLst>
          </p:cNvPr>
          <p:cNvCxnSpPr/>
          <p:nvPr/>
        </p:nvCxnSpPr>
        <p:spPr>
          <a:xfrm>
            <a:off x="2261096" y="4179133"/>
            <a:ext cx="397609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E31CDE-7978-22C4-7F80-3E3D5FA8562D}"/>
              </a:ext>
            </a:extLst>
          </p:cNvPr>
          <p:cNvSpPr txBox="1"/>
          <p:nvPr/>
        </p:nvSpPr>
        <p:spPr>
          <a:xfrm>
            <a:off x="2228822" y="3905697"/>
            <a:ext cx="1256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Cryo</a:t>
            </a:r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limit</a:t>
            </a:r>
          </a:p>
        </p:txBody>
      </p:sp>
    </p:spTree>
    <p:extLst>
      <p:ext uri="{BB962C8B-B14F-4D97-AF65-F5344CB8AC3E}">
        <p14:creationId xmlns:p14="http://schemas.microsoft.com/office/powerpoint/2010/main" val="1498005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0396-3D32-3362-CF49-B1EC287E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DBE4-2097-6689-D456-95905911B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20090"/>
            <a:ext cx="8346985" cy="5406074"/>
          </a:xfrm>
        </p:spPr>
        <p:txBody>
          <a:bodyPr/>
          <a:lstStyle/>
          <a:p>
            <a:r>
              <a:rPr lang="en-GB" dirty="0"/>
              <a:t>Based on the heat load evolution, the beam screen surfaces are currently conditioning</a:t>
            </a:r>
          </a:p>
          <a:p>
            <a:pPr lvl="1"/>
            <a:r>
              <a:rPr lang="en-GB" dirty="0"/>
              <a:t>Conditioning is expected to continue until some time in 2023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We don’t have means to predict the levels where the heat loads will eventually settle</a:t>
            </a:r>
          </a:p>
          <a:p>
            <a:pPr lvl="1"/>
            <a:r>
              <a:rPr lang="en-GB" dirty="0"/>
              <a:t>The conditioning slope of sectors 56, 67 and 78 is significantly changed </a:t>
            </a:r>
            <a:r>
              <a:rPr lang="en-GB" dirty="0" err="1"/>
              <a:t>wrt</a:t>
            </a:r>
            <a:r>
              <a:rPr lang="en-GB" dirty="0"/>
              <a:t>. 2015, and more similar to S12 in 2015 </a:t>
            </a:r>
            <a:r>
              <a:rPr lang="en-GB" dirty="0">
                <a:sym typeface="Wingdings" pitchFamily="2" charset="2"/>
              </a:rPr>
              <a:t> a sign of further beam screen degradation?</a:t>
            </a:r>
          </a:p>
          <a:p>
            <a:pPr lvl="1"/>
            <a:endParaRPr lang="en-GB" sz="1000" dirty="0">
              <a:sym typeface="Wingdings" pitchFamily="2" charset="2"/>
            </a:endParaRPr>
          </a:p>
          <a:p>
            <a:pPr lvl="1"/>
            <a:r>
              <a:rPr lang="en-GB" dirty="0">
                <a:sym typeface="Wingdings" pitchFamily="2" charset="2"/>
              </a:rPr>
              <a:t>Significant implications for intensity reach in Run 3 (and HL-LHC) if the heat loads don’t condition to the Run 2 levels</a:t>
            </a:r>
          </a:p>
          <a:p>
            <a:pPr lvl="1"/>
            <a:endParaRPr lang="en-GB" dirty="0"/>
          </a:p>
          <a:p>
            <a:endParaRPr lang="en-GB" sz="1700" dirty="0"/>
          </a:p>
          <a:p>
            <a:pPr marL="914400" lvl="2" indent="0">
              <a:buNone/>
            </a:pPr>
            <a:endParaRPr lang="en-GB" sz="17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18B82-9312-4C33-A603-86B0B95B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F5815-DD04-46D2-2F5C-EC56ADA4E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57EC5-1AB5-2CFA-8D86-EF51F8BE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2A996331-D88E-A3D6-45A7-A8FE6442D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41" t="44614"/>
          <a:stretch/>
        </p:blipFill>
        <p:spPr>
          <a:xfrm>
            <a:off x="457200" y="3560635"/>
            <a:ext cx="4627062" cy="2619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432EBB-9C2A-37F3-94EC-6D980EAB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0" b="1180"/>
          <a:stretch/>
        </p:blipFill>
        <p:spPr>
          <a:xfrm>
            <a:off x="4286053" y="3538635"/>
            <a:ext cx="4518132" cy="2484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882C06-38F4-0669-51B7-3D490E341867}"/>
              </a:ext>
            </a:extLst>
          </p:cNvPr>
          <p:cNvSpPr txBox="1"/>
          <p:nvPr/>
        </p:nvSpPr>
        <p:spPr>
          <a:xfrm>
            <a:off x="7131549" y="3780613"/>
            <a:ext cx="6178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Run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9EF45-C350-8731-DC82-A4AC71301DFC}"/>
              </a:ext>
            </a:extLst>
          </p:cNvPr>
          <p:cNvSpPr txBox="1"/>
          <p:nvPr/>
        </p:nvSpPr>
        <p:spPr>
          <a:xfrm>
            <a:off x="3429149" y="3780613"/>
            <a:ext cx="658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Run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0AE26F-7275-C393-94D0-4756F0E762EC}"/>
              </a:ext>
            </a:extLst>
          </p:cNvPr>
          <p:cNvSpPr txBox="1"/>
          <p:nvPr/>
        </p:nvSpPr>
        <p:spPr>
          <a:xfrm>
            <a:off x="5538798" y="4726249"/>
            <a:ext cx="2210632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NB! The normalised heat load depends on variations in bunch intensity and bunch train pattern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D9112-3937-5E1C-2602-CEECF72B1E1E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 on heat load evolution, see: B. </a:t>
            </a:r>
            <a:r>
              <a:rPr lang="en-US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Bradu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ECLOUD’22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9203B-CDC6-03EF-8477-9BDD18754E0E}"/>
              </a:ext>
            </a:extLst>
          </p:cNvPr>
          <p:cNvSpPr txBox="1"/>
          <p:nvPr/>
        </p:nvSpPr>
        <p:spPr>
          <a:xfrm>
            <a:off x="2622862" y="3471898"/>
            <a:ext cx="3326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Physics fills with &gt; 600 bunches</a:t>
            </a:r>
          </a:p>
        </p:txBody>
      </p:sp>
    </p:spTree>
    <p:extLst>
      <p:ext uri="{BB962C8B-B14F-4D97-AF65-F5344CB8AC3E}">
        <p14:creationId xmlns:p14="http://schemas.microsoft.com/office/powerpoint/2010/main" val="18401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75542-2E8E-7BA3-4348-3952306EA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B8C58-FF04-5285-E6F7-5356080CC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20089"/>
            <a:ext cx="8353313" cy="559464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600" dirty="0"/>
              <a:t>Electron cloud effects remained present in the LHC throughout Run 2, when the machine was routinely operated with 25 ns beams for the first time</a:t>
            </a:r>
          </a:p>
          <a:p>
            <a:pPr lvl="1"/>
            <a:r>
              <a:rPr lang="en-GB" sz="1600" dirty="0"/>
              <a:t>It was not possible to fully mitigate electron cloud through scrubbing</a:t>
            </a:r>
          </a:p>
          <a:p>
            <a:pPr lvl="1"/>
            <a:r>
              <a:rPr lang="en-GB" sz="1600" dirty="0"/>
              <a:t>Large differences in heat load observed between beam screens (sectors, cells, magnets,…) which can only be explained by electron cloud through different SEY</a:t>
            </a:r>
          </a:p>
          <a:p>
            <a:endParaRPr lang="en-GB" sz="1600" dirty="0"/>
          </a:p>
          <a:p>
            <a:pPr>
              <a:buFont typeface="Wingdings" pitchFamily="2" charset="2"/>
              <a:buChar char="Ø"/>
            </a:pPr>
            <a:r>
              <a:rPr lang="en-GB" sz="1600" dirty="0"/>
              <a:t>Surface measurements indicate that the high heat loads observed in some sectors, cells and magnets, are due to higher SEY and poor conditioning behaviour</a:t>
            </a:r>
          </a:p>
          <a:p>
            <a:pPr lvl="1"/>
            <a:r>
              <a:rPr lang="en-GB" sz="1600" dirty="0"/>
              <a:t>Caused by different surface characteristics: low carbon content and non-native </a:t>
            </a:r>
            <a:r>
              <a:rPr lang="en-GB" sz="1600" dirty="0" err="1"/>
              <a:t>CuO</a:t>
            </a:r>
            <a:r>
              <a:rPr lang="en-GB" sz="1600" dirty="0"/>
              <a:t> oxide, formed during operation with beam after LS1</a:t>
            </a:r>
          </a:p>
          <a:p>
            <a:pPr lvl="1"/>
            <a:r>
              <a:rPr lang="en-GB" sz="1600" dirty="0">
                <a:effectLst/>
              </a:rPr>
              <a:t>Copper hydroxide Cu(OH)</a:t>
            </a:r>
            <a:r>
              <a:rPr lang="en-GB" sz="1600" baseline="-25000" dirty="0">
                <a:effectLst/>
              </a:rPr>
              <a:t>2</a:t>
            </a:r>
            <a:r>
              <a:rPr lang="en-GB" sz="1600" dirty="0">
                <a:effectLst/>
              </a:rPr>
              <a:t> is very likely the precursor for </a:t>
            </a:r>
            <a:r>
              <a:rPr lang="en-GB" sz="1600" dirty="0" err="1">
                <a:effectLst/>
              </a:rPr>
              <a:t>CuO</a:t>
            </a:r>
            <a:r>
              <a:rPr lang="en-GB" sz="1600" dirty="0">
                <a:effectLst/>
              </a:rPr>
              <a:t> build-up in the LHC </a:t>
            </a:r>
          </a:p>
          <a:p>
            <a:pPr marL="0" indent="0">
              <a:buNone/>
            </a:pPr>
            <a:endParaRPr lang="en-GB" sz="1600" dirty="0">
              <a:effectLst/>
            </a:endParaRPr>
          </a:p>
          <a:p>
            <a:pPr>
              <a:buFont typeface="Wingdings" pitchFamily="2" charset="2"/>
              <a:buChar char="Ø"/>
            </a:pPr>
            <a:r>
              <a:rPr lang="en-GB" sz="1600" dirty="0"/>
              <a:t>Run 3 is currently in the intensity ramp-up phase</a:t>
            </a:r>
          </a:p>
          <a:p>
            <a:pPr lvl="1"/>
            <a:r>
              <a:rPr lang="en-GB" sz="1600" dirty="0"/>
              <a:t>The highest SEY/heat loads are observed in different sectors than in Run 2, with sector 78 currently limiting the progress of the intensity ramp-up</a:t>
            </a:r>
          </a:p>
          <a:p>
            <a:pPr lvl="1"/>
            <a:r>
              <a:rPr lang="en-GB" sz="1600" dirty="0"/>
              <a:t>Beam screen conditioning is ongoing – expected to know only in 2023 (or later) at what levels (and in which order) the heat loads settle</a:t>
            </a:r>
          </a:p>
          <a:p>
            <a:pPr lvl="1"/>
            <a:r>
              <a:rPr lang="en-GB" sz="1600" dirty="0"/>
              <a:t>Significant further scrubbing will be needed to reach the intensity goals set for the run</a:t>
            </a:r>
          </a:p>
          <a:p>
            <a:pPr lvl="2"/>
            <a:r>
              <a:rPr lang="en-GB" dirty="0"/>
              <a:t>Mitigation </a:t>
            </a:r>
            <a:r>
              <a:rPr lang="en-GB"/>
              <a:t>strategies envisaged </a:t>
            </a:r>
            <a:r>
              <a:rPr lang="en-GB">
                <a:sym typeface="Wingdings" pitchFamily="2" charset="2"/>
              </a:rPr>
              <a:t> </a:t>
            </a:r>
            <a:r>
              <a:rPr lang="en-GB" dirty="0">
                <a:sym typeface="Wingdings" pitchFamily="2" charset="2"/>
              </a:rPr>
              <a:t>see following presentation!</a:t>
            </a:r>
            <a:endParaRPr lang="en-GB" dirty="0"/>
          </a:p>
          <a:p>
            <a:pPr lvl="1"/>
            <a:endParaRPr lang="en-GB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F23C1-A32C-61F3-02DB-30EAA15F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91E2D-8E75-F0D2-2DB6-FAFC0FAC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A071D-3AB2-E81E-8B8A-0AA94B6E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29D10B-27E6-0F4E-92F4-0FA21B93C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64779"/>
            <a:ext cx="7772400" cy="1470025"/>
          </a:xfrm>
        </p:spPr>
        <p:txBody>
          <a:bodyPr/>
          <a:lstStyle/>
          <a:p>
            <a:r>
              <a:rPr lang="en-GB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77102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scrubbing runs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A2E9F5-00AD-4DEE-DC8E-4D152248A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Extensive scrubbing took place at the start of Run 2 to enable operation for physics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rgbClr val="0055A0">
                    <a:tint val="75000"/>
                  </a:srgbClr>
                </a:solidFill>
              </a:rPr>
              <a:t>ECLOUD'22 workshop, 26.9.2022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E081447-C3CE-9F4F-A689-9A72CAFF10C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2350" y="6356350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71835" y="1782456"/>
            <a:ext cx="7793342" cy="3762323"/>
            <a:chOff x="595852" y="1050966"/>
            <a:chExt cx="8171267" cy="39447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1458" y="1154340"/>
              <a:ext cx="7957365" cy="16683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852" y="2822739"/>
              <a:ext cx="8171267" cy="217299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782291" y="1050966"/>
              <a:ext cx="1490352" cy="270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19199" y="2822740"/>
              <a:ext cx="7445229" cy="163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646229" y="1726301"/>
            <a:ext cx="157388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Scrubbing Run 1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13201" y="1726301"/>
            <a:ext cx="414483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Scrubbing Run 2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34"/>
          <p:cNvGrpSpPr/>
          <p:nvPr/>
        </p:nvGrpSpPr>
        <p:grpSpPr>
          <a:xfrm>
            <a:off x="1251862" y="2096644"/>
            <a:ext cx="918000" cy="555584"/>
            <a:chOff x="4624156" y="935400"/>
            <a:chExt cx="918000" cy="555584"/>
          </a:xfrm>
          <a:solidFill>
            <a:schemeClr val="bg1"/>
          </a:solidFill>
        </p:grpSpPr>
        <p:sp>
          <p:nvSpPr>
            <p:cNvPr id="17" name="TextBox 16"/>
            <p:cNvSpPr txBox="1"/>
            <p:nvPr/>
          </p:nvSpPr>
          <p:spPr>
            <a:xfrm>
              <a:off x="4624156" y="935400"/>
              <a:ext cx="918000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Beam 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24156" y="1213985"/>
              <a:ext cx="918000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Beam 2</a:t>
              </a:r>
            </a:p>
          </p:txBody>
        </p:sp>
        <p:cxnSp>
          <p:nvCxnSpPr>
            <p:cNvPr id="19" name="Straight Connector 18"/>
            <p:cNvCxnSpPr>
              <a:cxnSpLocks/>
            </p:cNvCxnSpPr>
            <p:nvPr/>
          </p:nvCxnSpPr>
          <p:spPr>
            <a:xfrm>
              <a:off x="5266014" y="1073105"/>
              <a:ext cx="216000" cy="1588"/>
            </a:xfrm>
            <a:prstGeom prst="line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</p:cNvCxnSpPr>
            <p:nvPr/>
          </p:nvCxnSpPr>
          <p:spPr>
            <a:xfrm>
              <a:off x="5266014" y="1351690"/>
              <a:ext cx="216000" cy="1588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E4429-17AF-08D3-7898-AD0B3C81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20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E4539-132D-5CA2-5D42-127FC21D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Conditioning in Run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5A309-C9FE-50FD-B9EF-D008435AF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 Run 2, clear conditioning occurred during 2015 and the beginning of 2016, after which the heat loads didn’t change much anymore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E51DD-3391-ACC3-77BF-CDC55CFF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0984E-16D7-168F-0013-E3E7E58D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13B20-7095-3262-F2C9-6B0C1AC2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072444-2ACB-19F5-7ADA-909BE3B73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27882"/>
            <a:ext cx="7772400" cy="434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99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394F-6909-1E42-B2D5-36FD9A9F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load dependence on bunch intensity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735F4-E0DD-2246-A2EF-8A86202B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1CAAD-ED25-B742-BFDF-332D0E7B3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9D938-3891-854B-89A6-9D52784A4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9136E875-02DC-A94B-A00D-BF570AE090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The heat load displays a functional dependence on bunch intensity that is neither linear nor quadratic, as would be expected for synchrotron radiation and beam-coupling impedance respectively</a:t>
                </a:r>
              </a:p>
              <a:p>
                <a:pPr lvl="1"/>
                <a:r>
                  <a:rPr lang="en-GB" dirty="0"/>
                  <a:t>An intensity threshold can be observed around 4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10</a:t>
                </a:r>
                <a:r>
                  <a:rPr lang="en-GB" baseline="30000" dirty="0"/>
                  <a:t>10</a:t>
                </a:r>
                <a:r>
                  <a:rPr lang="en-GB" dirty="0"/>
                  <a:t> p/b, as expected for electron cloud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9136E875-02DC-A94B-A00D-BF570AE090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3" t="-234" r="-6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1B78BD82-2406-0E41-8944-28B270476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515" y="2783678"/>
            <a:ext cx="4248000" cy="2926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67842A-18D3-4C4A-BA38-24C75B4CA381}"/>
              </a:ext>
            </a:extLst>
          </p:cNvPr>
          <p:cNvSpPr txBox="1"/>
          <p:nvPr/>
        </p:nvSpPr>
        <p:spPr>
          <a:xfrm>
            <a:off x="904460" y="5744060"/>
            <a:ext cx="77823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contribution from impedance and synchrotron radiation subtracted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A0EA2FE-C029-7F4C-9F37-9B6DAD9BF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32" y="2740385"/>
            <a:ext cx="4284000" cy="2967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20F38D-DE5B-A14A-95BD-5B39445CE83F}"/>
              </a:ext>
            </a:extLst>
          </p:cNvPr>
          <p:cNvSpPr txBox="1"/>
          <p:nvPr/>
        </p:nvSpPr>
        <p:spPr>
          <a:xfrm>
            <a:off x="904461" y="2601885"/>
            <a:ext cx="3534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200" b="1" dirty="0">
                <a:latin typeface="Arial" panose="020B0604020202020204" pitchFamily="34" charset="0"/>
                <a:cs typeface="Arial" panose="020B0604020202020204" pitchFamily="34" charset="0"/>
              </a:rPr>
              <a:t>Trains of 48 bunches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C1A56-A909-9C40-907B-28629EB71DBC}"/>
              </a:ext>
            </a:extLst>
          </p:cNvPr>
          <p:cNvSpPr txBox="1"/>
          <p:nvPr/>
        </p:nvSpPr>
        <p:spPr>
          <a:xfrm>
            <a:off x="5131262" y="2601885"/>
            <a:ext cx="3534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200" b="1" dirty="0">
                <a:latin typeface="Arial" panose="020B0604020202020204" pitchFamily="34" charset="0"/>
                <a:cs typeface="Arial" panose="020B0604020202020204" pitchFamily="34" charset="0"/>
              </a:rPr>
              <a:t>Trains of 12 bunches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010208-D44E-0E40-A728-ADBBF1852D3F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G. </a:t>
            </a:r>
            <a:r>
              <a:rPr lang="en-US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Iadarola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et al., </a:t>
            </a:r>
            <a:r>
              <a:rPr lang="en-US" sz="1200" i="1" dirty="0">
                <a:solidFill>
                  <a:schemeClr val="tx2"/>
                </a:solidFill>
                <a:hlinkClick r:id="rId5"/>
              </a:rPr>
              <a:t>CERN-ACC-NOTE-2019-0057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33467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C2E6-045A-EC4D-8CD7-593B1E18E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Underlying mechanisms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1A2FC-C659-7B46-8120-6F3C451DB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Several mechanisms that could transfer energy from the beam to the beam-screen were reviewed and their compatibility with observations was evaluated </a:t>
            </a:r>
          </a:p>
          <a:p>
            <a:pPr>
              <a:buFont typeface="Wingdings" pitchFamily="2" charset="2"/>
              <a:buChar char="à"/>
            </a:pPr>
            <a:r>
              <a:rPr lang="en-GB" dirty="0"/>
              <a:t>Only e-cloud effects cannot be excluded based on the observations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A7E5C-1264-3547-B8F4-8F2CFD61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CB4F0-7F01-F044-B9FA-87C69042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CFC8D-F570-8E4C-8399-A163FCFE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46</a:t>
            </a:fld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78F843F-66FB-AB44-A1B7-9DC95DB67851}"/>
              </a:ext>
            </a:extLst>
          </p:cNvPr>
          <p:cNvSpPr/>
          <p:nvPr/>
        </p:nvSpPr>
        <p:spPr>
          <a:xfrm>
            <a:off x="4362713" y="1885120"/>
            <a:ext cx="4130533" cy="43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Beam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A96575-5F60-584A-B0BB-E6715DF70F0B}"/>
              </a:ext>
            </a:extLst>
          </p:cNvPr>
          <p:cNvSpPr/>
          <p:nvPr/>
        </p:nvSpPr>
        <p:spPr>
          <a:xfrm>
            <a:off x="4372249" y="5756134"/>
            <a:ext cx="4131338" cy="43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Beam screen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9A5D50D-5465-F44A-9543-C284E19FD42E}"/>
              </a:ext>
            </a:extLst>
          </p:cNvPr>
          <p:cNvGrpSpPr/>
          <p:nvPr/>
        </p:nvGrpSpPr>
        <p:grpSpPr>
          <a:xfrm>
            <a:off x="4658253" y="2371800"/>
            <a:ext cx="3539450" cy="3305246"/>
            <a:chOff x="4407608" y="1970927"/>
            <a:chExt cx="3539450" cy="3305246"/>
          </a:xfrm>
        </p:grpSpPr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0880C0D4-8C49-AF4D-8409-3662DA5F1071}"/>
                </a:ext>
              </a:extLst>
            </p:cNvPr>
            <p:cNvSpPr/>
            <p:nvPr/>
          </p:nvSpPr>
          <p:spPr>
            <a:xfrm rot="5400000">
              <a:off x="3064066" y="3326456"/>
              <a:ext cx="3293259" cy="606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Beam particles </a:t>
              </a:r>
              <a:r>
                <a:rPr lang="en-US" sz="1600" dirty="0"/>
                <a:t>(losses)</a:t>
              </a:r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F04673AC-8624-854D-9222-D47ECE8DBB21}"/>
                </a:ext>
              </a:extLst>
            </p:cNvPr>
            <p:cNvSpPr/>
            <p:nvPr/>
          </p:nvSpPr>
          <p:spPr>
            <a:xfrm rot="5400000">
              <a:off x="4041824" y="3314469"/>
              <a:ext cx="3293259" cy="606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Radiation</a:t>
              </a:r>
              <a:r>
                <a:rPr lang="en-US" sz="1600" dirty="0"/>
                <a:t> (synchrotron radiation)</a:t>
              </a:r>
            </a:p>
          </p:txBody>
        </p:sp>
        <p:sp>
          <p:nvSpPr>
            <p:cNvPr id="54" name="Right Arrow 53">
              <a:extLst>
                <a:ext uri="{FF2B5EF4-FFF2-40B4-BE49-F238E27FC236}">
                  <a16:creationId xmlns:a16="http://schemas.microsoft.com/office/drawing/2014/main" id="{F401D964-386B-3445-B18D-005400762C0C}"/>
                </a:ext>
              </a:extLst>
            </p:cNvPr>
            <p:cNvSpPr/>
            <p:nvPr/>
          </p:nvSpPr>
          <p:spPr>
            <a:xfrm rot="5400000">
              <a:off x="5019582" y="3323030"/>
              <a:ext cx="3293259" cy="606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Electromagnetic coupling</a:t>
              </a:r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67C020EB-546F-8140-B2DD-5D2264222744}"/>
                </a:ext>
              </a:extLst>
            </p:cNvPr>
            <p:cNvSpPr/>
            <p:nvPr/>
          </p:nvSpPr>
          <p:spPr>
            <a:xfrm rot="5400000">
              <a:off x="5997342" y="3321317"/>
              <a:ext cx="3293258" cy="606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e</a:t>
              </a:r>
              <a:r>
                <a:rPr lang="en-US" sz="1600" b="1" baseline="30000" dirty="0"/>
                <a:t>-</a:t>
              </a:r>
              <a:r>
                <a:rPr lang="en-US" sz="1600" b="1" dirty="0"/>
                <a:t>/ions in the pipe</a:t>
              </a:r>
              <a:endParaRPr lang="en-US" sz="1600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E91EBFE-151A-7F4C-8898-61E38039D1A4}"/>
              </a:ext>
            </a:extLst>
          </p:cNvPr>
          <p:cNvSpPr txBox="1"/>
          <p:nvPr/>
        </p:nvSpPr>
        <p:spPr>
          <a:xfrm>
            <a:off x="438066" y="2476281"/>
            <a:ext cx="38939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Total power of beam intensity loss is less than 10% of measured heat load</a:t>
            </a:r>
          </a:p>
        </p:txBody>
      </p:sp>
      <p:sp>
        <p:nvSpPr>
          <p:cNvPr id="57" name="Multiply 56">
            <a:extLst>
              <a:ext uri="{FF2B5EF4-FFF2-40B4-BE49-F238E27FC236}">
                <a16:creationId xmlns:a16="http://schemas.microsoft.com/office/drawing/2014/main" id="{233C177F-C0AB-9A42-8F70-562F3DB36803}"/>
              </a:ext>
            </a:extLst>
          </p:cNvPr>
          <p:cNvSpPr/>
          <p:nvPr/>
        </p:nvSpPr>
        <p:spPr>
          <a:xfrm>
            <a:off x="4506630" y="2368568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7D3B284-1C3B-8F4F-8043-DAB79640CB34}"/>
              </a:ext>
            </a:extLst>
          </p:cNvPr>
          <p:cNvSpPr txBox="1"/>
          <p:nvPr/>
        </p:nvSpPr>
        <p:spPr>
          <a:xfrm>
            <a:off x="438066" y="3246868"/>
            <a:ext cx="37415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Heat load increases only moderately during the energy ramp </a:t>
            </a:r>
          </a:p>
        </p:txBody>
      </p:sp>
      <p:sp>
        <p:nvSpPr>
          <p:cNvPr id="59" name="Multiply 58">
            <a:extLst>
              <a:ext uri="{FF2B5EF4-FFF2-40B4-BE49-F238E27FC236}">
                <a16:creationId xmlns:a16="http://schemas.microsoft.com/office/drawing/2014/main" id="{842EB380-56EC-A940-B47E-EDD1D6A002FA}"/>
              </a:ext>
            </a:extLst>
          </p:cNvPr>
          <p:cNvSpPr/>
          <p:nvPr/>
        </p:nvSpPr>
        <p:spPr>
          <a:xfrm>
            <a:off x="5488443" y="3141689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72AC88-335A-AA43-BFF5-B45D5FE094C6}"/>
              </a:ext>
            </a:extLst>
          </p:cNvPr>
          <p:cNvSpPr txBox="1"/>
          <p:nvPr/>
        </p:nvSpPr>
        <p:spPr>
          <a:xfrm>
            <a:off x="438066" y="4793111"/>
            <a:ext cx="37415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Measured dependence on bunch intensity is not linear nor quadratic</a:t>
            </a:r>
          </a:p>
        </p:txBody>
      </p:sp>
      <p:sp>
        <p:nvSpPr>
          <p:cNvPr id="61" name="Multiply 60">
            <a:extLst>
              <a:ext uri="{FF2B5EF4-FFF2-40B4-BE49-F238E27FC236}">
                <a16:creationId xmlns:a16="http://schemas.microsoft.com/office/drawing/2014/main" id="{B2955C43-1992-B642-B861-1AF3A862D518}"/>
              </a:ext>
            </a:extLst>
          </p:cNvPr>
          <p:cNvSpPr/>
          <p:nvPr/>
        </p:nvSpPr>
        <p:spPr>
          <a:xfrm>
            <a:off x="5498491" y="4687932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sp>
        <p:nvSpPr>
          <p:cNvPr id="62" name="Multiply 61">
            <a:extLst>
              <a:ext uri="{FF2B5EF4-FFF2-40B4-BE49-F238E27FC236}">
                <a16:creationId xmlns:a16="http://schemas.microsoft.com/office/drawing/2014/main" id="{EF66E625-5844-AE44-BC39-B7A85C982B70}"/>
              </a:ext>
            </a:extLst>
          </p:cNvPr>
          <p:cNvSpPr/>
          <p:nvPr/>
        </p:nvSpPr>
        <p:spPr>
          <a:xfrm>
            <a:off x="6472824" y="4687932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4182C8B-55E8-834A-85D7-925923FCA5D6}"/>
              </a:ext>
            </a:extLst>
          </p:cNvPr>
          <p:cNvSpPr txBox="1"/>
          <p:nvPr/>
        </p:nvSpPr>
        <p:spPr>
          <a:xfrm>
            <a:off x="438066" y="4019989"/>
            <a:ext cx="37415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Heat loads with 25 ns are up to 10 times larger than with 50 ns</a:t>
            </a:r>
          </a:p>
        </p:txBody>
      </p:sp>
      <p:sp>
        <p:nvSpPr>
          <p:cNvPr id="64" name="Multiply 63">
            <a:extLst>
              <a:ext uri="{FF2B5EF4-FFF2-40B4-BE49-F238E27FC236}">
                <a16:creationId xmlns:a16="http://schemas.microsoft.com/office/drawing/2014/main" id="{4819FA54-E29B-744F-9B60-0417FC06620F}"/>
              </a:ext>
            </a:extLst>
          </p:cNvPr>
          <p:cNvSpPr/>
          <p:nvPr/>
        </p:nvSpPr>
        <p:spPr>
          <a:xfrm>
            <a:off x="5498491" y="3914810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65" name="Multiply 64">
            <a:extLst>
              <a:ext uri="{FF2B5EF4-FFF2-40B4-BE49-F238E27FC236}">
                <a16:creationId xmlns:a16="http://schemas.microsoft.com/office/drawing/2014/main" id="{9ED207E9-927F-F644-8192-F68E837F8855}"/>
              </a:ext>
            </a:extLst>
          </p:cNvPr>
          <p:cNvSpPr/>
          <p:nvPr/>
        </p:nvSpPr>
        <p:spPr>
          <a:xfrm>
            <a:off x="6472824" y="3914810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9DE94BF-BB7D-2B4F-815D-EB42DC2E27E6}"/>
              </a:ext>
            </a:extLst>
          </p:cNvPr>
          <p:cNvGrpSpPr/>
          <p:nvPr/>
        </p:nvGrpSpPr>
        <p:grpSpPr>
          <a:xfrm>
            <a:off x="277409" y="5332032"/>
            <a:ext cx="1536383" cy="576000"/>
            <a:chOff x="368228" y="2054083"/>
            <a:chExt cx="1536383" cy="576000"/>
          </a:xfrm>
        </p:grpSpPr>
        <p:sp>
          <p:nvSpPr>
            <p:cNvPr id="67" name="Multiply 66">
              <a:extLst>
                <a:ext uri="{FF2B5EF4-FFF2-40B4-BE49-F238E27FC236}">
                  <a16:creationId xmlns:a16="http://schemas.microsoft.com/office/drawing/2014/main" id="{52FD7969-DEEE-8146-BB46-A8673041A050}"/>
                </a:ext>
              </a:extLst>
            </p:cNvPr>
            <p:cNvSpPr/>
            <p:nvPr/>
          </p:nvSpPr>
          <p:spPr>
            <a:xfrm>
              <a:off x="368228" y="2054083"/>
              <a:ext cx="576000" cy="576000"/>
            </a:xfrm>
            <a:prstGeom prst="mathMultiply">
              <a:avLst>
                <a:gd name="adj1" fmla="val 1270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575CB1B-0FB4-1C42-85FF-A76F26E93153}"/>
                </a:ext>
              </a:extLst>
            </p:cNvPr>
            <p:cNvSpPr txBox="1"/>
            <p:nvPr/>
          </p:nvSpPr>
          <p:spPr>
            <a:xfrm>
              <a:off x="810914" y="2149382"/>
              <a:ext cx="1093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= Excluded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B7FD972-EE2C-9A42-AC2D-934C7BC5080E}"/>
              </a:ext>
            </a:extLst>
          </p:cNvPr>
          <p:cNvSpPr txBox="1"/>
          <p:nvPr/>
        </p:nvSpPr>
        <p:spPr>
          <a:xfrm>
            <a:off x="572429" y="2051064"/>
            <a:ext cx="36174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tx2"/>
                </a:solidFill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9232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 animBg="1"/>
      <p:bldP spid="63" grpId="0"/>
      <p:bldP spid="64" grpId="0" animBg="1"/>
      <p:bldP spid="65" grpId="0" animBg="1"/>
      <p:bldP spid="6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C7DC-1397-0D4E-AFEC-BE3BF4F0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Comparing simulations with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B3163-61A3-3740-81E8-212B09A39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Simulations were compared against measurements to assess whether the high heat loads could be ascribed to a larger Secondary Emission Yield (SEY) of the corresponding surfaces</a:t>
            </a:r>
          </a:p>
          <a:p>
            <a:r>
              <a:rPr lang="en-GB" dirty="0"/>
              <a:t>A single measurement point was used to infer the SEY for the simulations (cell by cell)</a:t>
            </a:r>
          </a:p>
          <a:p>
            <a:r>
              <a:rPr lang="en-GB" dirty="0"/>
              <a:t>All other measurements, covering several different beam conditions: energy, bunch intensity and bunch-train length, were used as a crosscheck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/>
              <a:t>Very good agreement found! 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/>
              <a:t>Observations are compatible with larger SEY in the high-load arcs!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5F81E-51A9-E94C-91D6-52F223F0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3E48-3D52-1549-A209-E61257FC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2DCC2-428B-1B4F-81C8-611572A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47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F6EA4B-35FF-9C4D-972A-2EE5121B836F}"/>
              </a:ext>
            </a:extLst>
          </p:cNvPr>
          <p:cNvSpPr txBox="1"/>
          <p:nvPr/>
        </p:nvSpPr>
        <p:spPr>
          <a:xfrm>
            <a:off x="393870" y="6243380"/>
            <a:ext cx="80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more details, see: G. </a:t>
            </a:r>
            <a:r>
              <a:rPr lang="en-US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Iadarola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et al., </a:t>
            </a:r>
            <a:r>
              <a:rPr lang="en-US" sz="1200" i="1" dirty="0">
                <a:solidFill>
                  <a:schemeClr val="tx2"/>
                </a:solidFill>
                <a:hlinkClick r:id="rId2"/>
              </a:rPr>
              <a:t>CERN-ACC-NOTE-2019-0057</a:t>
            </a:r>
            <a:endParaRPr lang="en-GB" sz="1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35BE89-B474-7246-9ADC-E1E36429C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" r="38111" b="46"/>
          <a:stretch/>
        </p:blipFill>
        <p:spPr>
          <a:xfrm>
            <a:off x="450416" y="2934293"/>
            <a:ext cx="4013432" cy="3239451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E0AB801D-19ED-DD4B-B98D-626A9B558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8063"/>
          <a:stretch/>
        </p:blipFill>
        <p:spPr>
          <a:xfrm>
            <a:off x="4583917" y="2964903"/>
            <a:ext cx="4013432" cy="3240000"/>
          </a:xfrm>
          <a:prstGeom prst="rect">
            <a:avLst/>
          </a:prstGeom>
        </p:spPr>
      </p:pic>
      <p:pic>
        <p:nvPicPr>
          <p:cNvPr id="38" name="Picture 37" descr="Chart, scatter chart&#10;&#10;Description automatically generated">
            <a:extLst>
              <a:ext uri="{FF2B5EF4-FFF2-40B4-BE49-F238E27FC236}">
                <a16:creationId xmlns:a16="http://schemas.microsoft.com/office/drawing/2014/main" id="{A964C903-2347-264F-91E0-BA42CAF530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38054"/>
          <a:stretch/>
        </p:blipFill>
        <p:spPr>
          <a:xfrm>
            <a:off x="450416" y="2934293"/>
            <a:ext cx="4013432" cy="32394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014E150-314C-B54C-8BEC-0093B23B0C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064"/>
          <a:stretch/>
        </p:blipFill>
        <p:spPr>
          <a:xfrm>
            <a:off x="450415" y="2934292"/>
            <a:ext cx="4013432" cy="324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C9C1764-DD7F-5045-A30D-ABA259D39A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064"/>
          <a:stretch/>
        </p:blipFill>
        <p:spPr>
          <a:xfrm>
            <a:off x="4583916" y="2964903"/>
            <a:ext cx="4013432" cy="324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FADD7D-B0AD-CA4B-8FB5-04AC597266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38035"/>
          <a:stretch/>
        </p:blipFill>
        <p:spPr>
          <a:xfrm>
            <a:off x="450415" y="2934292"/>
            <a:ext cx="4015334" cy="324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6A9FFF8-F4CA-1840-B469-F57DDBB21D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8035"/>
          <a:stretch/>
        </p:blipFill>
        <p:spPr>
          <a:xfrm>
            <a:off x="4583916" y="2964903"/>
            <a:ext cx="4015334" cy="324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8C5775-69BD-A647-BA7C-4D560BC214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22" r="37830" b="12642"/>
          <a:stretch/>
        </p:blipFill>
        <p:spPr>
          <a:xfrm>
            <a:off x="999469" y="2934292"/>
            <a:ext cx="3482874" cy="28304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451E4E5-10EB-EA49-9DCF-BF32CDCB04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11" t="64" r="37910" b="13735"/>
          <a:stretch/>
        </p:blipFill>
        <p:spPr>
          <a:xfrm>
            <a:off x="5122976" y="2968218"/>
            <a:ext cx="3482874" cy="279647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6021077-FC5F-1849-B7B7-30D46A82CBB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" r="38061"/>
          <a:stretch/>
        </p:blipFill>
        <p:spPr>
          <a:xfrm>
            <a:off x="450415" y="2934292"/>
            <a:ext cx="4013635" cy="3240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723E0A0-ACAC-6742-A6FA-D0EE22B9813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8061"/>
          <a:stretch/>
        </p:blipFill>
        <p:spPr>
          <a:xfrm>
            <a:off x="4583916" y="2964903"/>
            <a:ext cx="4013635" cy="324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FF6881-C6EC-BA41-8A02-D9ACAA46F307}"/>
              </a:ext>
            </a:extLst>
          </p:cNvPr>
          <p:cNvSpPr txBox="1"/>
          <p:nvPr/>
        </p:nvSpPr>
        <p:spPr>
          <a:xfrm>
            <a:off x="1100658" y="3332853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>
                <a:latin typeface="Arial" panose="020B0604020202020204" pitchFamily="34" charset="0"/>
                <a:cs typeface="Arial" panose="020B0604020202020204" pitchFamily="34" charset="0"/>
              </a:rPr>
              <a:t>450 GeV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68D27D-6F87-5345-9276-89C9592C3DF8}"/>
              </a:ext>
            </a:extLst>
          </p:cNvPr>
          <p:cNvSpPr txBox="1"/>
          <p:nvPr/>
        </p:nvSpPr>
        <p:spPr>
          <a:xfrm>
            <a:off x="1039658" y="3779975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used to infer SEY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8ADB574-CD10-7A4C-9378-0B5B969E1B6E}"/>
              </a:ext>
            </a:extLst>
          </p:cNvPr>
          <p:cNvCxnSpPr/>
          <p:nvPr/>
        </p:nvCxnSpPr>
        <p:spPr>
          <a:xfrm>
            <a:off x="2010584" y="4034697"/>
            <a:ext cx="177011" cy="195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62347AE-E9EB-7E4A-BEF0-65E1503EC600}"/>
              </a:ext>
            </a:extLst>
          </p:cNvPr>
          <p:cNvSpPr txBox="1"/>
          <p:nvPr/>
        </p:nvSpPr>
        <p:spPr>
          <a:xfrm>
            <a:off x="2533338" y="3818711"/>
            <a:ext cx="12295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5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48-bunch trains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EA4BCE-B299-ED44-9DE0-8345DD37F376}"/>
              </a:ext>
            </a:extLst>
          </p:cNvPr>
          <p:cNvSpPr txBox="1"/>
          <p:nvPr/>
        </p:nvSpPr>
        <p:spPr>
          <a:xfrm>
            <a:off x="6590632" y="3514432"/>
            <a:ext cx="12295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5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48-bunch</a:t>
            </a:r>
            <a:br>
              <a:rPr lang="en-CH" sz="105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H" sz="105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5D6C9A-D277-4747-8046-14422F4F1F67}"/>
              </a:ext>
            </a:extLst>
          </p:cNvPr>
          <p:cNvSpPr txBox="1"/>
          <p:nvPr/>
        </p:nvSpPr>
        <p:spPr>
          <a:xfrm>
            <a:off x="5228741" y="3365030"/>
            <a:ext cx="711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>
                <a:latin typeface="Arial" panose="020B0604020202020204" pitchFamily="34" charset="0"/>
                <a:cs typeface="Arial" panose="020B0604020202020204" pitchFamily="34" charset="0"/>
              </a:rPr>
              <a:t>6.5 TeV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D5DC85-0141-9840-B6CD-F0CA09F06793}"/>
              </a:ext>
            </a:extLst>
          </p:cNvPr>
          <p:cNvSpPr txBox="1"/>
          <p:nvPr/>
        </p:nvSpPr>
        <p:spPr>
          <a:xfrm>
            <a:off x="2339531" y="5000955"/>
            <a:ext cx="5305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5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BC369B-D75C-9E4D-A11F-B1A172871A95}"/>
              </a:ext>
            </a:extLst>
          </p:cNvPr>
          <p:cNvSpPr txBox="1"/>
          <p:nvPr/>
        </p:nvSpPr>
        <p:spPr>
          <a:xfrm>
            <a:off x="6416579" y="4747045"/>
            <a:ext cx="6700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05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8b+4e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0454733-B5A9-B94C-AC26-9E31B34E8150}"/>
              </a:ext>
            </a:extLst>
          </p:cNvPr>
          <p:cNvGrpSpPr/>
          <p:nvPr/>
        </p:nvGrpSpPr>
        <p:grpSpPr>
          <a:xfrm>
            <a:off x="6942888" y="2929735"/>
            <a:ext cx="1528492" cy="425436"/>
            <a:chOff x="7400689" y="2821494"/>
            <a:chExt cx="1528492" cy="425436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E614D3F-7806-394E-8952-399377784E48}"/>
                </a:ext>
              </a:extLst>
            </p:cNvPr>
            <p:cNvSpPr/>
            <p:nvPr/>
          </p:nvSpPr>
          <p:spPr>
            <a:xfrm>
              <a:off x="7400689" y="2821494"/>
              <a:ext cx="1396892" cy="40232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AB9FDD2-969E-154B-A079-1263A70F93BE}"/>
                </a:ext>
              </a:extLst>
            </p:cNvPr>
            <p:cNvGrpSpPr/>
            <p:nvPr/>
          </p:nvGrpSpPr>
          <p:grpSpPr>
            <a:xfrm>
              <a:off x="7459355" y="2896184"/>
              <a:ext cx="316380" cy="313883"/>
              <a:chOff x="7379843" y="2896184"/>
              <a:chExt cx="316380" cy="313883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3F11CC1-D78D-3444-9069-AC564FBA12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64744" t="16474" r="33549" b="79467"/>
              <a:stretch/>
            </p:blipFill>
            <p:spPr>
              <a:xfrm>
                <a:off x="7399631" y="2896184"/>
                <a:ext cx="110619" cy="131512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E56A3A17-0ED3-3C4D-AAB5-13C763D71C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64123" t="23922" r="34170" b="72292"/>
              <a:stretch/>
            </p:blipFill>
            <p:spPr>
              <a:xfrm>
                <a:off x="7580162" y="2900613"/>
                <a:ext cx="110619" cy="122654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93E27320-A59C-BE48-8158-FA88C74D31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63927" t="30260" r="33930" b="63920"/>
              <a:stretch/>
            </p:blipFill>
            <p:spPr>
              <a:xfrm>
                <a:off x="7379843" y="3021483"/>
                <a:ext cx="138859" cy="188584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D52BCD2E-D78E-0746-A187-0282FC27C3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63840" t="38079" r="34010" b="57589"/>
              <a:stretch/>
            </p:blipFill>
            <p:spPr>
              <a:xfrm>
                <a:off x="7556934" y="3043295"/>
                <a:ext cx="139289" cy="140370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E60DDFE-0F4F-B94B-824E-96CCD0F4CF01}"/>
                </a:ext>
              </a:extLst>
            </p:cNvPr>
            <p:cNvSpPr txBox="1"/>
            <p:nvPr/>
          </p:nvSpPr>
          <p:spPr>
            <a:xfrm>
              <a:off x="7729814" y="2831432"/>
              <a:ext cx="119936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050" dirty="0">
                  <a:latin typeface="Arial" panose="020B0604020202020204" pitchFamily="34" charset="0"/>
                  <a:cs typeface="Arial" panose="020B0604020202020204" pitchFamily="34" charset="0"/>
                </a:rPr>
                <a:t>Simulations </a:t>
              </a:r>
              <a:br>
                <a:rPr lang="en-CH" sz="105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H" sz="1050" dirty="0">
                  <a:latin typeface="Arial" panose="020B0604020202020204" pitchFamily="34" charset="0"/>
                  <a:cs typeface="Arial" panose="020B0604020202020204" pitchFamily="34" charset="0"/>
                </a:rPr>
                <a:t>Measurements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7D3E995-E03C-0343-8C59-1759BCBB73C0}"/>
              </a:ext>
            </a:extLst>
          </p:cNvPr>
          <p:cNvSpPr txBox="1"/>
          <p:nvPr/>
        </p:nvSpPr>
        <p:spPr>
          <a:xfrm>
            <a:off x="3767764" y="3332061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>
                <a:latin typeface="Arial" panose="020B0604020202020204" pitchFamily="34" charset="0"/>
                <a:cs typeface="Arial" panose="020B0604020202020204" pitchFamily="34" charset="0"/>
              </a:rPr>
              <a:t>S81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06FCE4-8191-904A-AA88-FB4B3CAD22A0}"/>
              </a:ext>
            </a:extLst>
          </p:cNvPr>
          <p:cNvSpPr txBox="1"/>
          <p:nvPr/>
        </p:nvSpPr>
        <p:spPr>
          <a:xfrm>
            <a:off x="7950907" y="3358241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>
                <a:latin typeface="Arial" panose="020B0604020202020204" pitchFamily="34" charset="0"/>
                <a:cs typeface="Arial" panose="020B0604020202020204" pitchFamily="34" charset="0"/>
              </a:rPr>
              <a:t>S81</a:t>
            </a:r>
          </a:p>
        </p:txBody>
      </p:sp>
    </p:spTree>
    <p:extLst>
      <p:ext uri="{BB962C8B-B14F-4D97-AF65-F5344CB8AC3E}">
        <p14:creationId xmlns:p14="http://schemas.microsoft.com/office/powerpoint/2010/main" val="240805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4" grpId="0"/>
      <p:bldP spid="46" grpId="0"/>
      <p:bldP spid="4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C2E6-045A-EC4D-8CD7-593B1E18E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Underlying mechanisms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1A2FC-C659-7B46-8120-6F3C451DB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Several mechanisms that could transfer energy from the beam to the beam-screen were reviewed and their compatibility with observations was evaluated </a:t>
            </a:r>
          </a:p>
          <a:p>
            <a:pPr>
              <a:buFont typeface="Wingdings" pitchFamily="2" charset="2"/>
              <a:buChar char="à"/>
            </a:pPr>
            <a:r>
              <a:rPr lang="en-GB" dirty="0"/>
              <a:t>Only e-cloud effects cannot be excluded based on the observations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A7E5C-1264-3547-B8F4-8F2CFD61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CB4F0-7F01-F044-B9FA-87C69042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CFC8D-F570-8E4C-8399-A163FCFE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48</a:t>
            </a:fld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78F843F-66FB-AB44-A1B7-9DC95DB67851}"/>
              </a:ext>
            </a:extLst>
          </p:cNvPr>
          <p:cNvSpPr/>
          <p:nvPr/>
        </p:nvSpPr>
        <p:spPr>
          <a:xfrm>
            <a:off x="4362713" y="1885120"/>
            <a:ext cx="4130533" cy="43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Beam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A96575-5F60-584A-B0BB-E6715DF70F0B}"/>
              </a:ext>
            </a:extLst>
          </p:cNvPr>
          <p:cNvSpPr/>
          <p:nvPr/>
        </p:nvSpPr>
        <p:spPr>
          <a:xfrm>
            <a:off x="4372249" y="5756134"/>
            <a:ext cx="4131338" cy="43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Beam screen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9A5D50D-5465-F44A-9543-C284E19FD42E}"/>
              </a:ext>
            </a:extLst>
          </p:cNvPr>
          <p:cNvGrpSpPr/>
          <p:nvPr/>
        </p:nvGrpSpPr>
        <p:grpSpPr>
          <a:xfrm>
            <a:off x="4658253" y="2371800"/>
            <a:ext cx="3539450" cy="3305246"/>
            <a:chOff x="4407608" y="1970927"/>
            <a:chExt cx="3539450" cy="3305246"/>
          </a:xfrm>
        </p:grpSpPr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0880C0D4-8C49-AF4D-8409-3662DA5F1071}"/>
                </a:ext>
              </a:extLst>
            </p:cNvPr>
            <p:cNvSpPr/>
            <p:nvPr/>
          </p:nvSpPr>
          <p:spPr>
            <a:xfrm rot="5400000">
              <a:off x="3064066" y="3326456"/>
              <a:ext cx="3293259" cy="606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Beam particles </a:t>
              </a:r>
              <a:r>
                <a:rPr lang="en-US" sz="1600" dirty="0"/>
                <a:t>(losses)</a:t>
              </a:r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F04673AC-8624-854D-9222-D47ECE8DBB21}"/>
                </a:ext>
              </a:extLst>
            </p:cNvPr>
            <p:cNvSpPr/>
            <p:nvPr/>
          </p:nvSpPr>
          <p:spPr>
            <a:xfrm rot="5400000">
              <a:off x="4041824" y="3314469"/>
              <a:ext cx="3293259" cy="606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Radiation</a:t>
              </a:r>
              <a:r>
                <a:rPr lang="en-US" sz="1600" dirty="0"/>
                <a:t> (synchrotron radiation)</a:t>
              </a:r>
            </a:p>
          </p:txBody>
        </p:sp>
        <p:sp>
          <p:nvSpPr>
            <p:cNvPr id="54" name="Right Arrow 53">
              <a:extLst>
                <a:ext uri="{FF2B5EF4-FFF2-40B4-BE49-F238E27FC236}">
                  <a16:creationId xmlns:a16="http://schemas.microsoft.com/office/drawing/2014/main" id="{F401D964-386B-3445-B18D-005400762C0C}"/>
                </a:ext>
              </a:extLst>
            </p:cNvPr>
            <p:cNvSpPr/>
            <p:nvPr/>
          </p:nvSpPr>
          <p:spPr>
            <a:xfrm rot="5400000">
              <a:off x="5019582" y="3323030"/>
              <a:ext cx="3293259" cy="606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Electromagnetic coupling</a:t>
              </a:r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67C020EB-546F-8140-B2DD-5D2264222744}"/>
                </a:ext>
              </a:extLst>
            </p:cNvPr>
            <p:cNvSpPr/>
            <p:nvPr/>
          </p:nvSpPr>
          <p:spPr>
            <a:xfrm rot="5400000">
              <a:off x="5997342" y="3321317"/>
              <a:ext cx="3293258" cy="606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e</a:t>
              </a:r>
              <a:r>
                <a:rPr lang="en-US" sz="1600" b="1" baseline="30000" dirty="0"/>
                <a:t>-</a:t>
              </a:r>
              <a:r>
                <a:rPr lang="en-US" sz="1600" b="1" dirty="0"/>
                <a:t>/ions in the pipe</a:t>
              </a:r>
              <a:endParaRPr lang="en-US" sz="1600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E91EBFE-151A-7F4C-8898-61E38039D1A4}"/>
              </a:ext>
            </a:extLst>
          </p:cNvPr>
          <p:cNvSpPr txBox="1"/>
          <p:nvPr/>
        </p:nvSpPr>
        <p:spPr>
          <a:xfrm>
            <a:off x="438066" y="2476281"/>
            <a:ext cx="38939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Total power of beam intensity loss is less than 10% of measured heat load</a:t>
            </a:r>
          </a:p>
        </p:txBody>
      </p:sp>
      <p:sp>
        <p:nvSpPr>
          <p:cNvPr id="57" name="Multiply 56">
            <a:extLst>
              <a:ext uri="{FF2B5EF4-FFF2-40B4-BE49-F238E27FC236}">
                <a16:creationId xmlns:a16="http://schemas.microsoft.com/office/drawing/2014/main" id="{233C177F-C0AB-9A42-8F70-562F3DB36803}"/>
              </a:ext>
            </a:extLst>
          </p:cNvPr>
          <p:cNvSpPr/>
          <p:nvPr/>
        </p:nvSpPr>
        <p:spPr>
          <a:xfrm>
            <a:off x="4506630" y="2368568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7D3B284-1C3B-8F4F-8043-DAB79640CB34}"/>
              </a:ext>
            </a:extLst>
          </p:cNvPr>
          <p:cNvSpPr txBox="1"/>
          <p:nvPr/>
        </p:nvSpPr>
        <p:spPr>
          <a:xfrm>
            <a:off x="438066" y="3246868"/>
            <a:ext cx="37415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Heat load increases only moderately during the energy ramp </a:t>
            </a:r>
          </a:p>
        </p:txBody>
      </p:sp>
      <p:sp>
        <p:nvSpPr>
          <p:cNvPr id="59" name="Multiply 58">
            <a:extLst>
              <a:ext uri="{FF2B5EF4-FFF2-40B4-BE49-F238E27FC236}">
                <a16:creationId xmlns:a16="http://schemas.microsoft.com/office/drawing/2014/main" id="{842EB380-56EC-A940-B47E-EDD1D6A002FA}"/>
              </a:ext>
            </a:extLst>
          </p:cNvPr>
          <p:cNvSpPr/>
          <p:nvPr/>
        </p:nvSpPr>
        <p:spPr>
          <a:xfrm>
            <a:off x="5488443" y="3141689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72AC88-335A-AA43-BFF5-B45D5FE094C6}"/>
              </a:ext>
            </a:extLst>
          </p:cNvPr>
          <p:cNvSpPr txBox="1"/>
          <p:nvPr/>
        </p:nvSpPr>
        <p:spPr>
          <a:xfrm>
            <a:off x="438066" y="4793111"/>
            <a:ext cx="37415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Measured dependence on bunch intensity is not linear nor quadratic</a:t>
            </a:r>
          </a:p>
        </p:txBody>
      </p:sp>
      <p:sp>
        <p:nvSpPr>
          <p:cNvPr id="61" name="Multiply 60">
            <a:extLst>
              <a:ext uri="{FF2B5EF4-FFF2-40B4-BE49-F238E27FC236}">
                <a16:creationId xmlns:a16="http://schemas.microsoft.com/office/drawing/2014/main" id="{B2955C43-1992-B642-B861-1AF3A862D518}"/>
              </a:ext>
            </a:extLst>
          </p:cNvPr>
          <p:cNvSpPr/>
          <p:nvPr/>
        </p:nvSpPr>
        <p:spPr>
          <a:xfrm>
            <a:off x="5498491" y="4687932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sp>
        <p:nvSpPr>
          <p:cNvPr id="62" name="Multiply 61">
            <a:extLst>
              <a:ext uri="{FF2B5EF4-FFF2-40B4-BE49-F238E27FC236}">
                <a16:creationId xmlns:a16="http://schemas.microsoft.com/office/drawing/2014/main" id="{EF66E625-5844-AE44-BC39-B7A85C982B70}"/>
              </a:ext>
            </a:extLst>
          </p:cNvPr>
          <p:cNvSpPr/>
          <p:nvPr/>
        </p:nvSpPr>
        <p:spPr>
          <a:xfrm>
            <a:off x="6472824" y="4687932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4182C8B-55E8-834A-85D7-925923FCA5D6}"/>
              </a:ext>
            </a:extLst>
          </p:cNvPr>
          <p:cNvSpPr txBox="1"/>
          <p:nvPr/>
        </p:nvSpPr>
        <p:spPr>
          <a:xfrm>
            <a:off x="438066" y="4019989"/>
            <a:ext cx="37415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Heat loads with 25 ns are up to 10 times larger than with 50 ns</a:t>
            </a:r>
          </a:p>
        </p:txBody>
      </p:sp>
      <p:sp>
        <p:nvSpPr>
          <p:cNvPr id="64" name="Multiply 63">
            <a:extLst>
              <a:ext uri="{FF2B5EF4-FFF2-40B4-BE49-F238E27FC236}">
                <a16:creationId xmlns:a16="http://schemas.microsoft.com/office/drawing/2014/main" id="{4819FA54-E29B-744F-9B60-0417FC06620F}"/>
              </a:ext>
            </a:extLst>
          </p:cNvPr>
          <p:cNvSpPr/>
          <p:nvPr/>
        </p:nvSpPr>
        <p:spPr>
          <a:xfrm>
            <a:off x="5498491" y="3914810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65" name="Multiply 64">
            <a:extLst>
              <a:ext uri="{FF2B5EF4-FFF2-40B4-BE49-F238E27FC236}">
                <a16:creationId xmlns:a16="http://schemas.microsoft.com/office/drawing/2014/main" id="{9ED207E9-927F-F644-8192-F68E837F8855}"/>
              </a:ext>
            </a:extLst>
          </p:cNvPr>
          <p:cNvSpPr/>
          <p:nvPr/>
        </p:nvSpPr>
        <p:spPr>
          <a:xfrm>
            <a:off x="6472824" y="3914810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rgbClr val="FF0000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9DE94BF-BB7D-2B4F-815D-EB42DC2E27E6}"/>
              </a:ext>
            </a:extLst>
          </p:cNvPr>
          <p:cNvGrpSpPr/>
          <p:nvPr/>
        </p:nvGrpSpPr>
        <p:grpSpPr>
          <a:xfrm>
            <a:off x="277409" y="5332032"/>
            <a:ext cx="1536383" cy="576000"/>
            <a:chOff x="368228" y="2054083"/>
            <a:chExt cx="1536383" cy="576000"/>
          </a:xfrm>
        </p:grpSpPr>
        <p:sp>
          <p:nvSpPr>
            <p:cNvPr id="67" name="Multiply 66">
              <a:extLst>
                <a:ext uri="{FF2B5EF4-FFF2-40B4-BE49-F238E27FC236}">
                  <a16:creationId xmlns:a16="http://schemas.microsoft.com/office/drawing/2014/main" id="{52FD7969-DEEE-8146-BB46-A8673041A050}"/>
                </a:ext>
              </a:extLst>
            </p:cNvPr>
            <p:cNvSpPr/>
            <p:nvPr/>
          </p:nvSpPr>
          <p:spPr>
            <a:xfrm>
              <a:off x="368228" y="2054083"/>
              <a:ext cx="576000" cy="576000"/>
            </a:xfrm>
            <a:prstGeom prst="mathMultiply">
              <a:avLst>
                <a:gd name="adj1" fmla="val 1270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575CB1B-0FB4-1C42-85FF-A76F26E93153}"/>
                </a:ext>
              </a:extLst>
            </p:cNvPr>
            <p:cNvSpPr txBox="1"/>
            <p:nvPr/>
          </p:nvSpPr>
          <p:spPr>
            <a:xfrm>
              <a:off x="810914" y="2149382"/>
              <a:ext cx="1093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= Excluded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B7FD972-EE2C-9A42-AC2D-934C7BC5080E}"/>
              </a:ext>
            </a:extLst>
          </p:cNvPr>
          <p:cNvSpPr txBox="1"/>
          <p:nvPr/>
        </p:nvSpPr>
        <p:spPr>
          <a:xfrm>
            <a:off x="572429" y="2051064"/>
            <a:ext cx="36174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tx2"/>
                </a:solidFill>
              </a:rPr>
              <a:t>Observations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D0C4AD-C696-E94E-A8B8-AB48D535603F}"/>
              </a:ext>
            </a:extLst>
          </p:cNvPr>
          <p:cNvSpPr txBox="1"/>
          <p:nvPr/>
        </p:nvSpPr>
        <p:spPr>
          <a:xfrm>
            <a:off x="8054005" y="3246778"/>
            <a:ext cx="53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49417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01373C-739A-9A4D-9D71-D98EBB790D8E}"/>
              </a:ext>
            </a:extLst>
          </p:cNvPr>
          <p:cNvSpPr txBox="1"/>
          <p:nvPr/>
        </p:nvSpPr>
        <p:spPr>
          <a:xfrm>
            <a:off x="8073884" y="3955769"/>
            <a:ext cx="53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49417"/>
                </a:solidFill>
              </a:rPr>
              <a:t>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ED7158-4B4E-9A49-A7A1-A48DC11F458C}"/>
              </a:ext>
            </a:extLst>
          </p:cNvPr>
          <p:cNvSpPr txBox="1"/>
          <p:nvPr/>
        </p:nvSpPr>
        <p:spPr>
          <a:xfrm>
            <a:off x="8080510" y="4664760"/>
            <a:ext cx="53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49417"/>
                </a:solidFill>
              </a:rPr>
              <a:t>✓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0FA111-EBB4-9442-99B4-5E590FC09D51}"/>
              </a:ext>
            </a:extLst>
          </p:cNvPr>
          <p:cNvGrpSpPr/>
          <p:nvPr/>
        </p:nvGrpSpPr>
        <p:grpSpPr>
          <a:xfrm>
            <a:off x="337043" y="5738582"/>
            <a:ext cx="3973276" cy="746332"/>
            <a:chOff x="417442" y="1460285"/>
            <a:chExt cx="3973276" cy="746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5098C36-C3FD-5145-88B4-E806B3E70393}"/>
                </a:ext>
              </a:extLst>
            </p:cNvPr>
            <p:cNvSpPr txBox="1"/>
            <p:nvPr/>
          </p:nvSpPr>
          <p:spPr>
            <a:xfrm>
              <a:off x="417442" y="1460285"/>
              <a:ext cx="5300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149417"/>
                  </a:solidFill>
                </a:rPr>
                <a:t>✓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D593C63-FF21-BD42-B8DD-CBFCD749B27F}"/>
                </a:ext>
              </a:extLst>
            </p:cNvPr>
            <p:cNvSpPr txBox="1"/>
            <p:nvPr/>
          </p:nvSpPr>
          <p:spPr>
            <a:xfrm>
              <a:off x="804287" y="1621842"/>
              <a:ext cx="35864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149417"/>
                  </a:solidFill>
                </a:rPr>
                <a:t>= Good quantitative agreement</a:t>
              </a:r>
            </a:p>
            <a:p>
              <a:r>
                <a:rPr lang="en-US" sz="1600" b="1" dirty="0">
                  <a:solidFill>
                    <a:srgbClr val="149417"/>
                  </a:solidFill>
                </a:rPr>
                <a:t>   </a:t>
              </a:r>
              <a:r>
                <a:rPr lang="en-US" sz="1600" dirty="0">
                  <a:solidFill>
                    <a:srgbClr val="149417"/>
                  </a:solidFill>
                </a:rPr>
                <a:t>(assuming different SEY per sector/cell)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83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>
            <a:extLst>
              <a:ext uri="{FF2B5EF4-FFF2-40B4-BE49-F238E27FC236}">
                <a16:creationId xmlns:a16="http://schemas.microsoft.com/office/drawing/2014/main" id="{D48AD891-4763-0349-9F27-29E057EF32CC}"/>
              </a:ext>
            </a:extLst>
          </p:cNvPr>
          <p:cNvSpPr/>
          <p:nvPr/>
        </p:nvSpPr>
        <p:spPr>
          <a:xfrm>
            <a:off x="80021" y="1310438"/>
            <a:ext cx="1800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1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486A0297-6256-6C41-9252-07C981CB3B69}"/>
              </a:ext>
            </a:extLst>
          </p:cNvPr>
          <p:cNvSpPr/>
          <p:nvPr/>
        </p:nvSpPr>
        <p:spPr>
          <a:xfrm>
            <a:off x="1749971" y="1309045"/>
            <a:ext cx="1008000" cy="406067"/>
          </a:xfrm>
          <a:prstGeom prst="chevron">
            <a:avLst/>
          </a:prstGeom>
          <a:solidFill>
            <a:schemeClr val="accent2">
              <a:alpha val="6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LS1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4411DB51-5A6D-3D47-BB49-500EBF428935}"/>
              </a:ext>
            </a:extLst>
          </p:cNvPr>
          <p:cNvSpPr/>
          <p:nvPr/>
        </p:nvSpPr>
        <p:spPr>
          <a:xfrm>
            <a:off x="2627741" y="1309045"/>
            <a:ext cx="2340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2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3502D2AB-FE3D-BE46-BE9B-A2DCE42DE963}"/>
              </a:ext>
            </a:extLst>
          </p:cNvPr>
          <p:cNvSpPr/>
          <p:nvPr/>
        </p:nvSpPr>
        <p:spPr>
          <a:xfrm>
            <a:off x="4837598" y="1309044"/>
            <a:ext cx="1080000" cy="406067"/>
          </a:xfrm>
          <a:prstGeom prst="chevron">
            <a:avLst/>
          </a:prstGeom>
          <a:solidFill>
            <a:schemeClr val="accent2">
              <a:alpha val="6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LS2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E2BD5AA0-3E90-8348-9488-FC9F53143C17}"/>
              </a:ext>
            </a:extLst>
          </p:cNvPr>
          <p:cNvSpPr/>
          <p:nvPr/>
        </p:nvSpPr>
        <p:spPr>
          <a:xfrm>
            <a:off x="5779655" y="1309045"/>
            <a:ext cx="2340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66F13-FF9F-C14F-A186-FB799EF12C9F}"/>
              </a:ext>
            </a:extLst>
          </p:cNvPr>
          <p:cNvSpPr txBox="1"/>
          <p:nvPr/>
        </p:nvSpPr>
        <p:spPr>
          <a:xfrm>
            <a:off x="-21516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A4D5A-C7F7-2647-BED9-83F0C0C02835}"/>
              </a:ext>
            </a:extLst>
          </p:cNvPr>
          <p:cNvSpPr txBox="1"/>
          <p:nvPr/>
        </p:nvSpPr>
        <p:spPr>
          <a:xfrm>
            <a:off x="1430011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E3F2A4-5610-F74B-AF14-90667D90C5CE}"/>
              </a:ext>
            </a:extLst>
          </p:cNvPr>
          <p:cNvSpPr txBox="1"/>
          <p:nvPr/>
        </p:nvSpPr>
        <p:spPr>
          <a:xfrm>
            <a:off x="2250537" y="987349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D9EF5F-8C93-BF41-BE75-12CC60F4D221}"/>
              </a:ext>
            </a:extLst>
          </p:cNvPr>
          <p:cNvSpPr txBox="1"/>
          <p:nvPr/>
        </p:nvSpPr>
        <p:spPr>
          <a:xfrm>
            <a:off x="4517635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0CA154-1AD5-6B4F-A46F-0AB96E9CDBAD}"/>
              </a:ext>
            </a:extLst>
          </p:cNvPr>
          <p:cNvSpPr txBox="1"/>
          <p:nvPr/>
        </p:nvSpPr>
        <p:spPr>
          <a:xfrm>
            <a:off x="5406429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95012-BE56-0244-B7A8-2581D5ED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 operation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1147E-7975-0EA8-A4BA-0BE4E8D9A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34215"/>
            <a:ext cx="8229600" cy="389194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long-term LHC schedule alternates between physics runs and shutdown periods</a:t>
            </a:r>
          </a:p>
          <a:p>
            <a:endParaRPr lang="en-GB" dirty="0"/>
          </a:p>
          <a:p>
            <a:r>
              <a:rPr lang="en-GB" dirty="0"/>
              <a:t>Runs: </a:t>
            </a:r>
          </a:p>
          <a:p>
            <a:pPr lvl="1"/>
            <a:r>
              <a:rPr lang="en-GB" dirty="0"/>
              <a:t>Periods of predominantly physics operation </a:t>
            </a:r>
          </a:p>
          <a:p>
            <a:pPr lvl="1"/>
            <a:r>
              <a:rPr lang="en-GB" dirty="0"/>
              <a:t>Typically 6-8 months/year of luminosity production</a:t>
            </a:r>
          </a:p>
          <a:p>
            <a:endParaRPr lang="en-GB" dirty="0"/>
          </a:p>
          <a:p>
            <a:r>
              <a:rPr lang="en-GB" dirty="0"/>
              <a:t>Long Shutdowns (LS): </a:t>
            </a:r>
          </a:p>
          <a:p>
            <a:pPr lvl="1"/>
            <a:r>
              <a:rPr lang="en-GB" dirty="0"/>
              <a:t>Extended maintenance periods without beam</a:t>
            </a:r>
          </a:p>
          <a:p>
            <a:pPr lvl="1"/>
            <a:r>
              <a:rPr lang="en-GB" dirty="0"/>
              <a:t>Machine (arcs) opened and exposed to air </a:t>
            </a:r>
            <a:r>
              <a:rPr lang="en-GB" dirty="0">
                <a:sym typeface="Wingdings" pitchFamily="2" charset="2"/>
              </a:rPr>
              <a:t> reset of beam screen conditioning</a:t>
            </a:r>
          </a:p>
          <a:p>
            <a:pPr lvl="1"/>
            <a:endParaRPr lang="en-GB" dirty="0">
              <a:sym typeface="Wingdings" pitchFamily="2" charset="2"/>
            </a:endParaRP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FBEE0594-81D4-DBC0-AE66-6443C6E78D89}"/>
              </a:ext>
            </a:extLst>
          </p:cNvPr>
          <p:cNvSpPr/>
          <p:nvPr/>
        </p:nvSpPr>
        <p:spPr>
          <a:xfrm>
            <a:off x="7997719" y="1309045"/>
            <a:ext cx="1080000" cy="406067"/>
          </a:xfrm>
          <a:prstGeom prst="chevron">
            <a:avLst/>
          </a:prstGeom>
          <a:solidFill>
            <a:schemeClr val="accent2">
              <a:alpha val="6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E99D74-3B41-C338-8F62-81A4C199BDB2}"/>
              </a:ext>
            </a:extLst>
          </p:cNvPr>
          <p:cNvSpPr txBox="1"/>
          <p:nvPr/>
        </p:nvSpPr>
        <p:spPr>
          <a:xfrm>
            <a:off x="7677759" y="100628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92BA2159-D836-085F-AF81-D3749FB66C47}"/>
              </a:ext>
            </a:extLst>
          </p:cNvPr>
          <p:cNvSpPr/>
          <p:nvPr/>
        </p:nvSpPr>
        <p:spPr>
          <a:xfrm>
            <a:off x="6011680" y="1356126"/>
            <a:ext cx="288000" cy="288000"/>
          </a:xfrm>
          <a:prstGeom prst="star5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B7F36-FF5C-82FA-3780-84F1BE221295}"/>
              </a:ext>
            </a:extLst>
          </p:cNvPr>
          <p:cNvSpPr txBox="1"/>
          <p:nvPr/>
        </p:nvSpPr>
        <p:spPr>
          <a:xfrm>
            <a:off x="5582029" y="1708699"/>
            <a:ext cx="1147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We are here!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943E388-8DF4-99D9-7E4C-CED148D2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FC030AB-E955-EF91-3424-EB52C4AC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0E5D28A-76ED-664E-F248-7E35DDBDC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ABD6A-8777-31C0-A339-362326AD4260}"/>
              </a:ext>
            </a:extLst>
          </p:cNvPr>
          <p:cNvSpPr txBox="1"/>
          <p:nvPr/>
        </p:nvSpPr>
        <p:spPr>
          <a:xfrm>
            <a:off x="7980026" y="1707977"/>
            <a:ext cx="1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HL-LHC installation</a:t>
            </a:r>
          </a:p>
        </p:txBody>
      </p:sp>
    </p:spTree>
    <p:extLst>
      <p:ext uri="{BB962C8B-B14F-4D97-AF65-F5344CB8AC3E}">
        <p14:creationId xmlns:p14="http://schemas.microsoft.com/office/powerpoint/2010/main" val="2658875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7C89-9EF7-1440-8AD2-07809414F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from XPS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2C50-EB96-2A45-9DF1-886A4C838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720090"/>
            <a:ext cx="8452624" cy="540607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angular distribution of </a:t>
            </a:r>
            <a:r>
              <a:rPr lang="en-GB" dirty="0" err="1"/>
              <a:t>CuO</a:t>
            </a:r>
            <a:r>
              <a:rPr lang="en-GB" dirty="0"/>
              <a:t> matches the expected distribution of the e-cloud in both dipole fields and field-free regions</a:t>
            </a:r>
          </a:p>
          <a:p>
            <a:pPr>
              <a:buFont typeface="Wingdings" pitchFamily="2" charset="2"/>
              <a:buChar char="à"/>
            </a:pPr>
            <a:r>
              <a:rPr lang="en-GB" dirty="0"/>
              <a:t>Likely formed under the effect of electron bombardment during post-LS1 beam operation 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dirty="0" err="1"/>
              <a:t>CuO</a:t>
            </a:r>
            <a:r>
              <a:rPr lang="en-GB" dirty="0"/>
              <a:t> production under electron irradiation is not expected based on conditioning studies in the lab at room temperature </a:t>
            </a:r>
            <a:endParaRPr lang="en-GB" sz="800" dirty="0"/>
          </a:p>
          <a:p>
            <a:pPr lvl="1">
              <a:buFont typeface="Wingdings" pitchFamily="2" charset="2"/>
              <a:buChar char="à"/>
            </a:pPr>
            <a:r>
              <a:rPr lang="en-GB" dirty="0"/>
              <a:t>New dedicated cryogenic XPS/SEY measurement system constructed for studying effects at low temperature</a:t>
            </a:r>
          </a:p>
          <a:p>
            <a:pPr lvl="1"/>
            <a:r>
              <a:rPr lang="en-GB" dirty="0"/>
              <a:t>First results show strong suppression of </a:t>
            </a:r>
            <a:r>
              <a:rPr lang="en-GB" dirty="0" err="1"/>
              <a:t>CuO</a:t>
            </a:r>
            <a:r>
              <a:rPr lang="en-GB" dirty="0"/>
              <a:t> reduction under electron bombardment at cryogenic temperatures</a:t>
            </a:r>
          </a:p>
          <a:p>
            <a:pPr lvl="1">
              <a:buFont typeface="Wingdings" pitchFamily="2" charset="2"/>
              <a:buChar char="à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à"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88295-E4CD-DF48-A8B0-4EB9FF7D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D351E-FFEB-8846-BCF7-B80D67AC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00B95-D8F2-984B-8A98-CFD90126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49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F56D36-D615-B540-B2BF-8D1ABCEA9F89}"/>
              </a:ext>
            </a:extLst>
          </p:cNvPr>
          <p:cNvGrpSpPr/>
          <p:nvPr/>
        </p:nvGrpSpPr>
        <p:grpSpPr>
          <a:xfrm>
            <a:off x="735711" y="3873660"/>
            <a:ext cx="8051450" cy="2593326"/>
            <a:chOff x="604530" y="3801435"/>
            <a:chExt cx="8051450" cy="2593326"/>
          </a:xfrm>
        </p:grpSpPr>
        <p:pic>
          <p:nvPicPr>
            <p:cNvPr id="19" name="Picture 18" descr="Chart, histogram&#10;&#10;Description automatically generated">
              <a:extLst>
                <a:ext uri="{FF2B5EF4-FFF2-40B4-BE49-F238E27FC236}">
                  <a16:creationId xmlns:a16="http://schemas.microsoft.com/office/drawing/2014/main" id="{B905B3E6-7A2D-2443-9407-BD3E5A6EA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445"/>
            <a:stretch/>
          </p:blipFill>
          <p:spPr>
            <a:xfrm>
              <a:off x="604530" y="3801435"/>
              <a:ext cx="4025724" cy="2593326"/>
            </a:xfrm>
            <a:prstGeom prst="rect">
              <a:avLst/>
            </a:prstGeom>
          </p:spPr>
        </p:pic>
        <p:pic>
          <p:nvPicPr>
            <p:cNvPr id="31" name="Picture 30" descr="Chart, histogram&#10;&#10;Description automatically generated">
              <a:extLst>
                <a:ext uri="{FF2B5EF4-FFF2-40B4-BE49-F238E27FC236}">
                  <a16:creationId xmlns:a16="http://schemas.microsoft.com/office/drawing/2014/main" id="{44F917BC-E51E-4244-8B2A-5CDE5D4E1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35" t="48914" r="1235" b="531"/>
            <a:stretch/>
          </p:blipFill>
          <p:spPr>
            <a:xfrm>
              <a:off x="4630256" y="3801435"/>
              <a:ext cx="4025724" cy="2593326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B8DAF17-EE3F-F044-88E7-068CEF4BBA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2283" y="4882263"/>
              <a:ext cx="132013" cy="27961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6578ED7-2053-214C-A02F-CFC294B5DE19}"/>
                </a:ext>
              </a:extLst>
            </p:cNvPr>
            <p:cNvSpPr txBox="1"/>
            <p:nvPr/>
          </p:nvSpPr>
          <p:spPr>
            <a:xfrm>
              <a:off x="5433563" y="4593518"/>
              <a:ext cx="12095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err="1">
                  <a:solidFill>
                    <a:srgbClr val="000000"/>
                  </a:solidFill>
                </a:rPr>
                <a:t>CuO</a:t>
              </a:r>
              <a:r>
                <a:rPr lang="en-GB" sz="1200" b="1" dirty="0">
                  <a:solidFill>
                    <a:srgbClr val="000000"/>
                  </a:solidFill>
                </a:rPr>
                <a:t> signature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E78AEB8-3709-734D-B276-ABC67F5172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6561" y="4743763"/>
              <a:ext cx="132013" cy="27961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714F8A-4587-8246-B3C9-86BD28586CCC}"/>
                </a:ext>
              </a:extLst>
            </p:cNvPr>
            <p:cNvSpPr txBox="1"/>
            <p:nvPr/>
          </p:nvSpPr>
          <p:spPr>
            <a:xfrm>
              <a:off x="1407841" y="4455018"/>
              <a:ext cx="12095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err="1">
                  <a:solidFill>
                    <a:srgbClr val="000000"/>
                  </a:solidFill>
                </a:rPr>
                <a:t>CuO</a:t>
              </a:r>
              <a:r>
                <a:rPr lang="en-GB" sz="1200" b="1" dirty="0">
                  <a:solidFill>
                    <a:srgbClr val="000000"/>
                  </a:solidFill>
                </a:rPr>
                <a:t> signature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0D937AD-54B6-FC43-AE79-140D07A72E83}"/>
              </a:ext>
            </a:extLst>
          </p:cNvPr>
          <p:cNvSpPr txBox="1"/>
          <p:nvPr/>
        </p:nvSpPr>
        <p:spPr>
          <a:xfrm>
            <a:off x="7678066" y="5789951"/>
            <a:ext cx="977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</a:rPr>
              <a:t>V. Petit</a:t>
            </a:r>
          </a:p>
        </p:txBody>
      </p:sp>
    </p:spTree>
    <p:extLst>
      <p:ext uri="{BB962C8B-B14F-4D97-AF65-F5344CB8AC3E}">
        <p14:creationId xmlns:p14="http://schemas.microsoft.com/office/powerpoint/2010/main" val="114429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1951-C82B-B61C-7366-3605EFE4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Conditioning cycle with Cu(OH)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247BF3-2487-5FAA-00FA-27E6C305F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89"/>
            <a:ext cx="8229600" cy="578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Conditioning and reconditioning of Cu(OH)</a:t>
            </a:r>
            <a:r>
              <a:rPr lang="en-GB" baseline="-25000" dirty="0"/>
              <a:t>2</a:t>
            </a:r>
            <a:r>
              <a:rPr lang="en-GB" dirty="0"/>
              <a:t> at 15 K (2.5 months storage in </a:t>
            </a:r>
            <a:r>
              <a:rPr lang="en-GB" b="1" dirty="0"/>
              <a:t>humid air</a:t>
            </a:r>
            <a:r>
              <a:rPr lang="en-GB" dirty="0"/>
              <a:t>)</a:t>
            </a:r>
          </a:p>
          <a:p>
            <a:r>
              <a:rPr lang="en-GB" dirty="0"/>
              <a:t>First conditioning: </a:t>
            </a:r>
            <a:r>
              <a:rPr lang="en-GB" dirty="0" err="1"/>
              <a:t>CuO</a:t>
            </a:r>
            <a:r>
              <a:rPr lang="en-GB" dirty="0"/>
              <a:t>-free, partial carbon depletion </a:t>
            </a:r>
          </a:p>
          <a:p>
            <a:r>
              <a:rPr lang="en-GB" dirty="0"/>
              <a:t>Increased surface reactivity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massive Cu(OH)</a:t>
            </a:r>
            <a:r>
              <a:rPr lang="en-GB" baseline="-25000" dirty="0"/>
              <a:t>2</a:t>
            </a:r>
            <a:r>
              <a:rPr lang="en-GB" dirty="0"/>
              <a:t> uptake in humid atmosphere </a:t>
            </a:r>
          </a:p>
          <a:p>
            <a:r>
              <a:rPr lang="en-GB" dirty="0" err="1"/>
              <a:t>CuO</a:t>
            </a:r>
            <a:r>
              <a:rPr lang="en-GB" dirty="0"/>
              <a:t> build-up during reconditioning and further carbon depletion, compatible with high heat load beam screen observations </a:t>
            </a:r>
          </a:p>
          <a:p>
            <a:pPr lvl="1">
              <a:buFont typeface="Wingdings" pitchFamily="2" charset="2"/>
              <a:buChar char="à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17B77-77A6-1EA6-E73D-31A273C8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29876-2CB3-AC6D-1602-0C927D78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4926C-BF55-306E-EE44-81B292CF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1" descr="page9image56468624">
            <a:extLst>
              <a:ext uri="{FF2B5EF4-FFF2-40B4-BE49-F238E27FC236}">
                <a16:creationId xmlns:a16="http://schemas.microsoft.com/office/drawing/2014/main" id="{E83F06A5-066A-C7EC-5334-E2142CEBD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3" y="2581714"/>
            <a:ext cx="5006369" cy="341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9image56469040">
            <a:extLst>
              <a:ext uri="{FF2B5EF4-FFF2-40B4-BE49-F238E27FC236}">
                <a16:creationId xmlns:a16="http://schemas.microsoft.com/office/drawing/2014/main" id="{B2920B5C-149C-DEC8-8D37-2ACCD6779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69" y="2581714"/>
            <a:ext cx="3504458" cy="34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662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1951-C82B-B61C-7366-3605EFE4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Conditioning cycle without Cu(OH)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247BF3-2487-5FAA-00FA-27E6C305F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0089"/>
            <a:ext cx="8229600" cy="578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Conditioning and reconditioning of Cu(OH)</a:t>
            </a:r>
            <a:r>
              <a:rPr lang="en-GB" baseline="-25000" dirty="0"/>
              <a:t>2</a:t>
            </a:r>
            <a:r>
              <a:rPr lang="en-GB" dirty="0"/>
              <a:t> at 15 K (2.5 months storage in </a:t>
            </a:r>
            <a:r>
              <a:rPr lang="en-GB" b="1" dirty="0"/>
              <a:t>dry air</a:t>
            </a:r>
            <a:r>
              <a:rPr lang="en-GB" dirty="0"/>
              <a:t>)</a:t>
            </a:r>
          </a:p>
          <a:p>
            <a:r>
              <a:rPr lang="en-GB" dirty="0"/>
              <a:t>Two </a:t>
            </a:r>
            <a:r>
              <a:rPr lang="en-GB" dirty="0" err="1"/>
              <a:t>CuO</a:t>
            </a:r>
            <a:r>
              <a:rPr lang="en-GB" dirty="0"/>
              <a:t>-free conditionings, compatible with low heat load beam screen observations 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17B77-77A6-1EA6-E73D-31A273C8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29876-2CB3-AC6D-1602-0C927D78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4926C-BF55-306E-EE44-81B292CF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83F06A5-066A-C7EC-5334-E2142CEBD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86716" y="2581714"/>
            <a:ext cx="4984883" cy="341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2920B5C-149C-DEC8-8D37-2ACCD6779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463569" y="2625888"/>
            <a:ext cx="3504458" cy="33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904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1FF0-9DE3-BA42-87E1-905ABFF3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for Run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F31CA-64D4-D648-B70B-44079266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720090"/>
            <a:ext cx="8348870" cy="5406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Once formed, </a:t>
            </a:r>
            <a:r>
              <a:rPr lang="en-GB" dirty="0" err="1"/>
              <a:t>CuO</a:t>
            </a:r>
            <a:r>
              <a:rPr lang="en-GB" dirty="0"/>
              <a:t> is very stable </a:t>
            </a:r>
            <a:r>
              <a:rPr lang="en-GB" dirty="0">
                <a:sym typeface="Wingdings" pitchFamily="2" charset="2"/>
              </a:rPr>
              <a:t> there is very </a:t>
            </a:r>
            <a:r>
              <a:rPr lang="en-GB" dirty="0"/>
              <a:t>little hope for a spontaneous improvement</a:t>
            </a:r>
          </a:p>
          <a:p>
            <a:endParaRPr lang="en-GB" dirty="0"/>
          </a:p>
          <a:p>
            <a:r>
              <a:rPr lang="en-GB" dirty="0"/>
              <a:t>Methods for actively removing or covering the </a:t>
            </a:r>
            <a:r>
              <a:rPr lang="en-GB" dirty="0" err="1"/>
              <a:t>CuO</a:t>
            </a:r>
            <a:r>
              <a:rPr lang="en-GB" dirty="0"/>
              <a:t> in-situ are under investigation</a:t>
            </a:r>
          </a:p>
          <a:p>
            <a:pPr lvl="1"/>
            <a:r>
              <a:rPr lang="en-GB" dirty="0"/>
              <a:t>Possible test on half-cell in LS3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Precautions were taken during LS2 to minimize risk of further degradation e.g.,</a:t>
            </a:r>
          </a:p>
          <a:p>
            <a:pPr lvl="1"/>
            <a:r>
              <a:rPr lang="en-GB" dirty="0"/>
              <a:t>Initial venting with controlled gas composition</a:t>
            </a:r>
          </a:p>
          <a:p>
            <a:pPr lvl="1"/>
            <a:r>
              <a:rPr lang="en-GB" dirty="0"/>
              <a:t>Attention to cooldown slope to avoid condensation on the beam screens</a:t>
            </a:r>
          </a:p>
          <a:p>
            <a:endParaRPr lang="en-GB" dirty="0"/>
          </a:p>
          <a:p>
            <a:r>
              <a:rPr lang="en-GB" dirty="0"/>
              <a:t>However, many open questions remain regarding the degradation process e.g.,</a:t>
            </a:r>
          </a:p>
          <a:p>
            <a:pPr lvl="1"/>
            <a:r>
              <a:rPr lang="en-GB" dirty="0"/>
              <a:t>Why were some sectors/magnets affected by </a:t>
            </a:r>
            <a:r>
              <a:rPr lang="en-GB" dirty="0" err="1"/>
              <a:t>CuO</a:t>
            </a:r>
            <a:r>
              <a:rPr lang="en-GB" dirty="0"/>
              <a:t> formation and others not</a:t>
            </a:r>
          </a:p>
          <a:p>
            <a:pPr lvl="1"/>
            <a:r>
              <a:rPr lang="en-GB" dirty="0"/>
              <a:t>Why did degradation occur during/after LS1, but not during/after installation, nor during/after the venting of Sector 12 in EYETS 2016-2017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As long as our understanding of the full process is incomplete, it is difficult to predict whether the taken precautions are guaranteed to prevent further </a:t>
            </a:r>
            <a:r>
              <a:rPr lang="en-GB" dirty="0" err="1"/>
              <a:t>CuO</a:t>
            </a:r>
            <a:r>
              <a:rPr lang="en-GB" dirty="0"/>
              <a:t> formation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DC8A4-6D5D-9C41-AC86-35D6FA211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56D43-009D-A645-B492-6CC0BE0E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66635-937D-6541-BEF7-E4114804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85EE-5D34-3006-EA40-A3713131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quality evolution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9E844-A058-F744-5A1B-8FC79ECA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08648-8A06-5D37-92F9-AA7FE993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396C3-1522-1947-5443-F74AE14E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53</a:t>
            </a:fld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29A9A3D-4C63-8074-58B2-3B90A9759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Emittance blow-up significantly decreased over the scrubbing run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C699AF-DD85-FB25-AE14-122D20942AB2}"/>
              </a:ext>
            </a:extLst>
          </p:cNvPr>
          <p:cNvSpPr txBox="1"/>
          <p:nvPr/>
        </p:nvSpPr>
        <p:spPr>
          <a:xfrm>
            <a:off x="133049" y="1727127"/>
            <a:ext cx="1330503" cy="73866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48 bpi</a:t>
            </a:r>
            <a:br>
              <a:rPr lang="en-GB" sz="1400" dirty="0"/>
            </a:br>
            <a:r>
              <a:rPr lang="en-GB" sz="1400" dirty="0"/>
              <a:t>Scrubbing day 3</a:t>
            </a:r>
            <a:br>
              <a:rPr lang="en-GB" sz="1400" dirty="0"/>
            </a:br>
            <a:r>
              <a:rPr lang="en-GB" sz="1400" dirty="0"/>
              <a:t>Fill 7800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51A915-1AD9-0D4F-78D7-BA891B522095}"/>
              </a:ext>
            </a:extLst>
          </p:cNvPr>
          <p:cNvSpPr txBox="1"/>
          <p:nvPr/>
        </p:nvSpPr>
        <p:spPr>
          <a:xfrm>
            <a:off x="133050" y="3281163"/>
            <a:ext cx="1330503" cy="73866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288 bpi</a:t>
            </a:r>
            <a:br>
              <a:rPr lang="en-GB" sz="1400" dirty="0"/>
            </a:br>
            <a:r>
              <a:rPr lang="en-GB" sz="1400" dirty="0"/>
              <a:t>Scrubbing day 5</a:t>
            </a:r>
          </a:p>
          <a:p>
            <a:pPr algn="ctr"/>
            <a:r>
              <a:rPr lang="en-GB" sz="1400" dirty="0"/>
              <a:t>Fill 7933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8C96FE-1901-B5F1-34A1-646D97DACB7A}"/>
              </a:ext>
            </a:extLst>
          </p:cNvPr>
          <p:cNvSpPr txBox="1"/>
          <p:nvPr/>
        </p:nvSpPr>
        <p:spPr>
          <a:xfrm>
            <a:off x="133050" y="4894520"/>
            <a:ext cx="1330503" cy="73866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288 bpi</a:t>
            </a:r>
            <a:br>
              <a:rPr lang="en-GB" sz="1400" dirty="0"/>
            </a:br>
            <a:r>
              <a:rPr lang="en-GB" sz="1400" dirty="0"/>
              <a:t>Scrubbing day 7</a:t>
            </a:r>
          </a:p>
          <a:p>
            <a:pPr algn="ctr"/>
            <a:r>
              <a:rPr lang="en-GB" sz="1400" dirty="0"/>
              <a:t>Fill 7956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A7394-39BD-6EF2-FFCB-320E19D2D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25" b="46987"/>
          <a:stretch/>
        </p:blipFill>
        <p:spPr>
          <a:xfrm>
            <a:off x="1463553" y="1348537"/>
            <a:ext cx="3960000" cy="1507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F61CC-64A6-5E20-B846-41B7ED591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013"/>
          <a:stretch/>
        </p:blipFill>
        <p:spPr>
          <a:xfrm>
            <a:off x="5108904" y="1397520"/>
            <a:ext cx="3960000" cy="1507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317C4D-EFB7-2E9B-CE72-8835563E4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64" b="46624"/>
          <a:stretch/>
        </p:blipFill>
        <p:spPr>
          <a:xfrm>
            <a:off x="1463553" y="2958771"/>
            <a:ext cx="3924000" cy="1463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972AA-0AA3-E9D8-F4B5-B227388F7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908"/>
          <a:stretch/>
        </p:blipFill>
        <p:spPr>
          <a:xfrm>
            <a:off x="5220000" y="2958771"/>
            <a:ext cx="3924000" cy="1507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6AEF84-33C6-40AE-CA71-DF790F63DC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65" b="46341"/>
          <a:stretch/>
        </p:blipFill>
        <p:spPr>
          <a:xfrm>
            <a:off x="1463553" y="4502600"/>
            <a:ext cx="3960000" cy="155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D7D55F-270D-FAE8-7C3C-8C03120EE9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146"/>
          <a:stretch/>
        </p:blipFill>
        <p:spPr>
          <a:xfrm>
            <a:off x="5220000" y="4548937"/>
            <a:ext cx="3960000" cy="150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65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85EE-5D34-3006-EA40-A3713131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quality evolution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9E844-A058-F744-5A1B-8FC79ECA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08648-8A06-5D37-92F9-AA7FE993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396C3-1522-1947-5443-F74AE14E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54</a:t>
            </a:fld>
            <a:endParaRPr lang="en-US"/>
          </a:p>
        </p:txBody>
      </p:sp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EF4EA86C-63BE-7502-6A0A-CB7BC0729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" b="719"/>
          <a:stretch/>
        </p:blipFill>
        <p:spPr>
          <a:xfrm>
            <a:off x="630283" y="1710117"/>
            <a:ext cx="7200000" cy="2020040"/>
          </a:xfrm>
        </p:spPr>
      </p:pic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CA0956F4-4341-94AA-B113-B13F41FA1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8" t="49693" r="2922" b="2327"/>
          <a:stretch/>
        </p:blipFill>
        <p:spPr>
          <a:xfrm>
            <a:off x="630283" y="3748421"/>
            <a:ext cx="7200000" cy="208060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E8C27FE-935E-E571-642A-7F03EB987ADA}"/>
              </a:ext>
            </a:extLst>
          </p:cNvPr>
          <p:cNvSpPr txBox="1"/>
          <p:nvPr/>
        </p:nvSpPr>
        <p:spPr>
          <a:xfrm>
            <a:off x="3606229" y="1147833"/>
            <a:ext cx="1633591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5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90E396-7494-B503-79D1-96E3AA2BF13E}"/>
              </a:ext>
            </a:extLst>
          </p:cNvPr>
          <p:cNvSpPr txBox="1"/>
          <p:nvPr/>
        </p:nvSpPr>
        <p:spPr>
          <a:xfrm>
            <a:off x="7663023" y="2458527"/>
            <a:ext cx="1330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48 bpi</a:t>
            </a:r>
            <a:br>
              <a:rPr lang="en-GB" sz="1400" dirty="0"/>
            </a:br>
            <a:r>
              <a:rPr lang="en-GB" sz="1400" dirty="0"/>
              <a:t>Scrubbing day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B6C49C-0470-6583-E8AA-B19B0AEEF011}"/>
              </a:ext>
            </a:extLst>
          </p:cNvPr>
          <p:cNvSpPr txBox="1"/>
          <p:nvPr/>
        </p:nvSpPr>
        <p:spPr>
          <a:xfrm>
            <a:off x="7663023" y="4517535"/>
            <a:ext cx="1330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288 bpi</a:t>
            </a:r>
            <a:br>
              <a:rPr lang="en-GB" sz="1400" dirty="0"/>
            </a:br>
            <a:r>
              <a:rPr lang="en-GB" sz="1400" dirty="0"/>
              <a:t>Scrubbing day 7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88E71441-3479-FE1B-9ACC-54568F0EA0D0}"/>
              </a:ext>
            </a:extLst>
          </p:cNvPr>
          <p:cNvSpPr txBox="1">
            <a:spLocks/>
          </p:cNvSpPr>
          <p:nvPr/>
        </p:nvSpPr>
        <p:spPr>
          <a:xfrm>
            <a:off x="457200" y="720090"/>
            <a:ext cx="8229600" cy="5406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/>
              <a:t>Losses over ~1 h of store significantly improved over the scrubbing run, despite increased bunch train length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42F951-0F94-9C1E-7DAC-7D001414328F}"/>
              </a:ext>
            </a:extLst>
          </p:cNvPr>
          <p:cNvSpPr txBox="1"/>
          <p:nvPr/>
        </p:nvSpPr>
        <p:spPr>
          <a:xfrm>
            <a:off x="3628840" y="1660214"/>
            <a:ext cx="1633591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1DF08-57A1-A461-2CFB-69B9D61C0899}"/>
              </a:ext>
            </a:extLst>
          </p:cNvPr>
          <p:cNvSpPr txBox="1"/>
          <p:nvPr/>
        </p:nvSpPr>
        <p:spPr>
          <a:xfrm>
            <a:off x="3628840" y="3748421"/>
            <a:ext cx="1633591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4143518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A6E49-A705-322E-0679-5FD5E98F0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EE924-04EB-41CA-21CA-87E651FAF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With the strong losses, the bunch intensity</a:t>
            </a:r>
            <a:br>
              <a:rPr lang="en-GB" dirty="0"/>
            </a:br>
            <a:r>
              <a:rPr lang="en-GB" dirty="0"/>
              <a:t>eventually reaches the instability threshold </a:t>
            </a:r>
            <a:br>
              <a:rPr lang="en-GB" dirty="0"/>
            </a:br>
            <a:r>
              <a:rPr lang="en-GB" dirty="0"/>
              <a:t>leading to sudden emittance growth, </a:t>
            </a:r>
            <a:br>
              <a:rPr lang="en-GB" dirty="0"/>
            </a:br>
            <a:r>
              <a:rPr lang="en-GB" dirty="0"/>
              <a:t>especially on the trailing bunches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10E98-5317-5D3C-1E32-712855C2F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24613-E4F8-D851-0C7A-222F548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299F8-992C-3E2C-0701-76387284E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55</a:t>
            </a:fld>
            <a:endParaRPr lang="en-US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400941C-56DD-3BD4-2962-0786FEE0B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8827" r="796" b="11154"/>
          <a:stretch/>
        </p:blipFill>
        <p:spPr>
          <a:xfrm>
            <a:off x="325184" y="2662479"/>
            <a:ext cx="8493631" cy="39150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230351-74EA-B43C-DCF8-46FC3CE551B4}"/>
              </a:ext>
            </a:extLst>
          </p:cNvPr>
          <p:cNvGrpSpPr>
            <a:grpSpLocks noChangeAspect="1"/>
          </p:cNvGrpSpPr>
          <p:nvPr/>
        </p:nvGrpSpPr>
        <p:grpSpPr>
          <a:xfrm>
            <a:off x="4304968" y="650640"/>
            <a:ext cx="4719643" cy="3799653"/>
            <a:chOff x="94784" y="2921314"/>
            <a:chExt cx="4638683" cy="3459493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0C8CE44A-0451-310B-D6AC-258707E42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6" t="17457" r="8636" b="1566"/>
            <a:stretch/>
          </p:blipFill>
          <p:spPr>
            <a:xfrm>
              <a:off x="94784" y="2921314"/>
              <a:ext cx="4638683" cy="34594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C00F1A-166D-2035-DB63-0CE7605CD514}"/>
                </a:ext>
              </a:extLst>
            </p:cNvPr>
            <p:cNvSpPr txBox="1"/>
            <p:nvPr/>
          </p:nvSpPr>
          <p:spPr>
            <a:xfrm>
              <a:off x="2058892" y="3115914"/>
              <a:ext cx="2535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Vertical instability (</a:t>
              </a:r>
              <a:r>
                <a:rPr lang="en-GB" sz="1400" b="1" dirty="0" err="1"/>
                <a:t>ADTObsBox</a:t>
              </a:r>
              <a:r>
                <a:rPr lang="en-GB" sz="1400" b="1" dirty="0"/>
                <a:t>)</a:t>
              </a:r>
            </a:p>
            <a:p>
              <a:pPr algn="ctr"/>
              <a:r>
                <a:rPr lang="en-GB" sz="1400" b="1" dirty="0"/>
                <a:t>B2, bunch slots 1300 - 1500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73286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1C628-DA2C-FA4B-A8F3-55CBA789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SEY evolution over scrubbing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2E052-C012-A9D3-D669-A5E74FFD7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3028"/>
            <a:ext cx="8229600" cy="5263135"/>
          </a:xfrm>
        </p:spPr>
        <p:txBody>
          <a:bodyPr/>
          <a:lstStyle/>
          <a:p>
            <a:r>
              <a:rPr lang="en-GB" dirty="0"/>
              <a:t>Significant conditioning has taken place in every sector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Sector 78 showed significantly higher SEY than the other sectors from the beginning, and stays higher even after conditioning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Sectors 34 and 45 continue to show the lowest SEYs, as in Run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AA694-2E6F-EAA7-7497-0BFACC56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BE2B6-1894-9A12-A9BD-FFB32E599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12143-4552-34F5-492E-53C68985A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56</a:t>
            </a:fld>
            <a:endParaRPr lang="en-US"/>
          </a:p>
        </p:txBody>
      </p:sp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7A6B119-88E8-4FF8-F2D6-F4C3C8116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4" t="6395" r="7640" b="50000"/>
          <a:stretch/>
        </p:blipFill>
        <p:spPr>
          <a:xfrm>
            <a:off x="252000" y="2873959"/>
            <a:ext cx="8640000" cy="3121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27EA-F7EE-F24B-A1B5-B3251A4C399A}"/>
              </a:ext>
            </a:extLst>
          </p:cNvPr>
          <p:cNvSpPr txBox="1"/>
          <p:nvPr/>
        </p:nvSpPr>
        <p:spPr>
          <a:xfrm>
            <a:off x="7243282" y="5200129"/>
            <a:ext cx="81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7956</a:t>
            </a:r>
            <a:br>
              <a:rPr lang="en-GB" sz="1200" b="1" dirty="0">
                <a:solidFill>
                  <a:srgbClr val="FF7E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FF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July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71861-224D-D143-8DAC-4357DDA5557F}"/>
              </a:ext>
            </a:extLst>
          </p:cNvPr>
          <p:cNvSpPr txBox="1"/>
          <p:nvPr/>
        </p:nvSpPr>
        <p:spPr>
          <a:xfrm>
            <a:off x="6339156" y="5201896"/>
            <a:ext cx="90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807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7800</a:t>
            </a:r>
            <a:br>
              <a:rPr lang="en-GB" sz="1200" b="1" dirty="0">
                <a:solidFill>
                  <a:srgbClr val="807E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807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June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224C56-AB5D-09FB-0F9D-C16B3436B4E0}"/>
              </a:ext>
            </a:extLst>
          </p:cNvPr>
          <p:cNvCxnSpPr/>
          <p:nvPr/>
        </p:nvCxnSpPr>
        <p:spPr>
          <a:xfrm>
            <a:off x="7169649" y="2291546"/>
            <a:ext cx="0" cy="70891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F3BA60-7D0A-6454-862F-9E188B21CFE4}"/>
              </a:ext>
            </a:extLst>
          </p:cNvPr>
          <p:cNvCxnSpPr>
            <a:cxnSpLocks/>
          </p:cNvCxnSpPr>
          <p:nvPr/>
        </p:nvCxnSpPr>
        <p:spPr>
          <a:xfrm flipV="1">
            <a:off x="4268912" y="5975477"/>
            <a:ext cx="0" cy="44587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F785FE-A4DB-1DE1-A929-C599ABA5FCA2}"/>
              </a:ext>
            </a:extLst>
          </p:cNvPr>
          <p:cNvCxnSpPr>
            <a:cxnSpLocks/>
          </p:cNvCxnSpPr>
          <p:nvPr/>
        </p:nvCxnSpPr>
        <p:spPr>
          <a:xfrm flipV="1">
            <a:off x="3260332" y="5966256"/>
            <a:ext cx="0" cy="44587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7150-EF96-9EC2-ABAC-B52BB7CB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Photoemission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0E1E0-F6F2-561E-7C14-F84A135C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heat load scaling with intensity for trains of 5x48 bunches estimated from fill 8142 with photoemission parameters for un-scrubbed vs scrubbed surfaces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39735-7990-9A89-29CB-6F102E74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B8CD0-1F40-4C71-C9DB-35938B04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E7A8E-30DB-4134-FC94-A1109B87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561A6-12E4-67D7-D020-6D729FE25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932" y="1490249"/>
            <a:ext cx="7200000" cy="36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017D3E-C1FE-533A-5758-125D454A3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" t="64" r="38981" b="-64"/>
          <a:stretch/>
        </p:blipFill>
        <p:spPr>
          <a:xfrm>
            <a:off x="4579705" y="1492566"/>
            <a:ext cx="4186719" cy="36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BF7897-D7B2-063E-A958-430EA4E8F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81" t="12812" r="4829" b="49801"/>
          <a:stretch/>
        </p:blipFill>
        <p:spPr>
          <a:xfrm>
            <a:off x="3525015" y="5090249"/>
            <a:ext cx="2476073" cy="1345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8A51EF-6A98-DB73-ADD8-FB43067088E4}"/>
              </a:ext>
            </a:extLst>
          </p:cNvPr>
          <p:cNvSpPr txBox="1"/>
          <p:nvPr/>
        </p:nvSpPr>
        <p:spPr>
          <a:xfrm>
            <a:off x="647272" y="1968309"/>
            <a:ext cx="3852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Heat load scaled to 2748 bunches/beam</a:t>
            </a:r>
            <a:br>
              <a:rPr lang="en-GB" sz="1100" b="1" dirty="0"/>
            </a:br>
            <a:r>
              <a:rPr lang="en-GB" sz="1100" b="1" dirty="0"/>
              <a:t>Un-scrubbed photoemission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22A38-2FEB-92A6-F647-79F4B2D26B2C}"/>
              </a:ext>
            </a:extLst>
          </p:cNvPr>
          <p:cNvSpPr txBox="1"/>
          <p:nvPr/>
        </p:nvSpPr>
        <p:spPr>
          <a:xfrm>
            <a:off x="4974548" y="1968309"/>
            <a:ext cx="3852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Heat load scaled to 2748 bunches/beam</a:t>
            </a:r>
          </a:p>
          <a:p>
            <a:pPr algn="ctr"/>
            <a:r>
              <a:rPr lang="en-GB" sz="1100" b="1" dirty="0"/>
              <a:t>Scrubbed photoemission</a:t>
            </a:r>
          </a:p>
        </p:txBody>
      </p:sp>
    </p:spTree>
    <p:extLst>
      <p:ext uri="{BB962C8B-B14F-4D97-AF65-F5344CB8AC3E}">
        <p14:creationId xmlns:p14="http://schemas.microsoft.com/office/powerpoint/2010/main" val="931887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7150-EF96-9EC2-ABAC-B52BB7CB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Quadrupole/dipole fraction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0E1E0-F6F2-561E-7C14-F84A135C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scaling of the heat load with intensity depends strongly on the fraction of quadrupole vs dipole estimated by the fitting mainly for intensities above 2e11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39735-7990-9A89-29CB-6F102E74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B8CD0-1F40-4C71-C9DB-35938B04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LMC, 14 September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E7A8E-30DB-4134-FC94-A1109B87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561A6-12E4-67D7-D020-6D729FE25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932" y="1490249"/>
            <a:ext cx="7200000" cy="36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017D3E-C1FE-533A-5758-125D454A3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" t="64" r="39316" b="-64"/>
          <a:stretch/>
        </p:blipFill>
        <p:spPr>
          <a:xfrm>
            <a:off x="4500081" y="1492566"/>
            <a:ext cx="4345968" cy="36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BF7897-D7B2-063E-A958-430EA4E8F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81" t="12812" r="4829" b="49801"/>
          <a:stretch/>
        </p:blipFill>
        <p:spPr>
          <a:xfrm>
            <a:off x="3525015" y="5090249"/>
            <a:ext cx="2476073" cy="1345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8A51EF-6A98-DB73-ADD8-FB43067088E4}"/>
              </a:ext>
            </a:extLst>
          </p:cNvPr>
          <p:cNvSpPr txBox="1"/>
          <p:nvPr/>
        </p:nvSpPr>
        <p:spPr>
          <a:xfrm>
            <a:off x="647272" y="1968309"/>
            <a:ext cx="3852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Heat load scaled to 2748 bunches/beam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22A38-2FEB-92A6-F647-79F4B2D26B2C}"/>
              </a:ext>
            </a:extLst>
          </p:cNvPr>
          <p:cNvSpPr txBox="1"/>
          <p:nvPr/>
        </p:nvSpPr>
        <p:spPr>
          <a:xfrm>
            <a:off x="4974548" y="1968309"/>
            <a:ext cx="3852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Heat load scaled to 2748 bunches/beam</a:t>
            </a:r>
          </a:p>
        </p:txBody>
      </p:sp>
    </p:spTree>
    <p:extLst>
      <p:ext uri="{BB962C8B-B14F-4D97-AF65-F5344CB8AC3E}">
        <p14:creationId xmlns:p14="http://schemas.microsoft.com/office/powerpoint/2010/main" val="1876066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>
            <a:extLst>
              <a:ext uri="{FF2B5EF4-FFF2-40B4-BE49-F238E27FC236}">
                <a16:creationId xmlns:a16="http://schemas.microsoft.com/office/drawing/2014/main" id="{D48AD891-4763-0349-9F27-29E057EF32CC}"/>
              </a:ext>
            </a:extLst>
          </p:cNvPr>
          <p:cNvSpPr/>
          <p:nvPr/>
        </p:nvSpPr>
        <p:spPr>
          <a:xfrm>
            <a:off x="80021" y="1310438"/>
            <a:ext cx="1800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1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486A0297-6256-6C41-9252-07C981CB3B69}"/>
              </a:ext>
            </a:extLst>
          </p:cNvPr>
          <p:cNvSpPr/>
          <p:nvPr/>
        </p:nvSpPr>
        <p:spPr>
          <a:xfrm>
            <a:off x="1749971" y="1309045"/>
            <a:ext cx="1008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LS1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4411DB51-5A6D-3D47-BB49-500EBF428935}"/>
              </a:ext>
            </a:extLst>
          </p:cNvPr>
          <p:cNvSpPr/>
          <p:nvPr/>
        </p:nvSpPr>
        <p:spPr>
          <a:xfrm>
            <a:off x="2627741" y="1309045"/>
            <a:ext cx="2340000" cy="406067"/>
          </a:xfrm>
          <a:prstGeom prst="chevron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shade val="50000"/>
                <a:alpha val="3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2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3502D2AB-FE3D-BE46-BE9B-A2DCE42DE963}"/>
              </a:ext>
            </a:extLst>
          </p:cNvPr>
          <p:cNvSpPr/>
          <p:nvPr/>
        </p:nvSpPr>
        <p:spPr>
          <a:xfrm>
            <a:off x="4837598" y="1309044"/>
            <a:ext cx="1080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LS2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E2BD5AA0-3E90-8348-9488-FC9F53143C17}"/>
              </a:ext>
            </a:extLst>
          </p:cNvPr>
          <p:cNvSpPr/>
          <p:nvPr/>
        </p:nvSpPr>
        <p:spPr>
          <a:xfrm>
            <a:off x="5779655" y="1309045"/>
            <a:ext cx="2340000" cy="406067"/>
          </a:xfrm>
          <a:prstGeom prst="chevron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shade val="50000"/>
                <a:alpha val="3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66F13-FF9F-C14F-A186-FB799EF12C9F}"/>
              </a:ext>
            </a:extLst>
          </p:cNvPr>
          <p:cNvSpPr txBox="1"/>
          <p:nvPr/>
        </p:nvSpPr>
        <p:spPr>
          <a:xfrm>
            <a:off x="-21516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A4D5A-C7F7-2647-BED9-83F0C0C02835}"/>
              </a:ext>
            </a:extLst>
          </p:cNvPr>
          <p:cNvSpPr txBox="1"/>
          <p:nvPr/>
        </p:nvSpPr>
        <p:spPr>
          <a:xfrm>
            <a:off x="1430011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E3F2A4-5610-F74B-AF14-90667D90C5CE}"/>
              </a:ext>
            </a:extLst>
          </p:cNvPr>
          <p:cNvSpPr txBox="1"/>
          <p:nvPr/>
        </p:nvSpPr>
        <p:spPr>
          <a:xfrm>
            <a:off x="2250537" y="987349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D9EF5F-8C93-BF41-BE75-12CC60F4D221}"/>
              </a:ext>
            </a:extLst>
          </p:cNvPr>
          <p:cNvSpPr txBox="1"/>
          <p:nvPr/>
        </p:nvSpPr>
        <p:spPr>
          <a:xfrm>
            <a:off x="4517635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0CA154-1AD5-6B4F-A46F-0AB96E9CDBAD}"/>
              </a:ext>
            </a:extLst>
          </p:cNvPr>
          <p:cNvSpPr txBox="1"/>
          <p:nvPr/>
        </p:nvSpPr>
        <p:spPr>
          <a:xfrm>
            <a:off x="5406429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95012-BE56-0244-B7A8-2581D5ED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 Run 1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FBEE0594-81D4-DBC0-AE66-6443C6E78D89}"/>
              </a:ext>
            </a:extLst>
          </p:cNvPr>
          <p:cNvSpPr/>
          <p:nvPr/>
        </p:nvSpPr>
        <p:spPr>
          <a:xfrm>
            <a:off x="7997719" y="1309045"/>
            <a:ext cx="1080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E99D74-3B41-C338-8F62-81A4C199BDB2}"/>
              </a:ext>
            </a:extLst>
          </p:cNvPr>
          <p:cNvSpPr txBox="1"/>
          <p:nvPr/>
        </p:nvSpPr>
        <p:spPr>
          <a:xfrm>
            <a:off x="7677759" y="100628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2772564-3BD1-8C08-6388-8DEDC4E7BF44}"/>
              </a:ext>
            </a:extLst>
          </p:cNvPr>
          <p:cNvSpPr txBox="1">
            <a:spLocks/>
          </p:cNvSpPr>
          <p:nvPr/>
        </p:nvSpPr>
        <p:spPr>
          <a:xfrm>
            <a:off x="457200" y="3819576"/>
            <a:ext cx="8229600" cy="22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Run 1, the LHC operated with relaxed conditions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21" name="Table 7">
            <a:extLst>
              <a:ext uri="{FF2B5EF4-FFF2-40B4-BE49-F238E27FC236}">
                <a16:creationId xmlns:a16="http://schemas.microsoft.com/office/drawing/2014/main" id="{03105824-6E7D-FBEC-F42E-2EF90CDD8A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818009"/>
              </p:ext>
            </p:extLst>
          </p:nvPr>
        </p:nvGraphicFramePr>
        <p:xfrm>
          <a:off x="457200" y="2077731"/>
          <a:ext cx="311306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3591">
                  <a:extLst>
                    <a:ext uri="{9D8B030D-6E8A-4147-A177-3AD203B41FA5}">
                      <a16:colId xmlns:a16="http://schemas.microsoft.com/office/drawing/2014/main" val="2339372892"/>
                    </a:ext>
                  </a:extLst>
                </a:gridCol>
                <a:gridCol w="1479478">
                  <a:extLst>
                    <a:ext uri="{9D8B030D-6E8A-4147-A177-3AD203B41FA5}">
                      <a16:colId xmlns:a16="http://schemas.microsoft.com/office/drawing/2014/main" val="3517286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150 – 50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59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Bunches/beam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&lt; 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995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Bunch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1.1 – 1.7e11 p</a:t>
                      </a:r>
                      <a:r>
                        <a:rPr lang="en-GB" sz="1600" baseline="30000" dirty="0"/>
                        <a:t>+</a:t>
                      </a:r>
                      <a:r>
                        <a:rPr lang="en-GB" sz="16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82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Collision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3.5 – 4 </a:t>
                      </a:r>
                      <a:r>
                        <a:rPr lang="en-GB" sz="1600" dirty="0" err="1"/>
                        <a:t>TeV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467701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672F9-D541-E42B-24D7-53F88499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60FDF3-4319-FBC3-CE45-1DF76F81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4B3C4E-85E5-F8B1-F772-FDAB52E63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04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5012-BE56-0244-B7A8-2581D5ED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 cloud in Run 1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DB1941-CBA3-B522-D947-79762DF7C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First signs of electron cloud: pressure rise in interaction regions with 150 ns spacing</a:t>
            </a:r>
          </a:p>
          <a:p>
            <a:endParaRPr lang="en-GB" dirty="0"/>
          </a:p>
          <a:p>
            <a:r>
              <a:rPr lang="en-GB" dirty="0"/>
              <a:t>Clear signs of beam degradation with first 50 ns beams</a:t>
            </a:r>
          </a:p>
          <a:p>
            <a:pPr lvl="1"/>
            <a:r>
              <a:rPr lang="en-GB" dirty="0"/>
              <a:t>After a week-long scrubbing run, smooth physics operation with 50 ns beams without significant e-cloud effects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E8842F-A2C7-830D-F5B3-8F1F3D3D2EAC}"/>
              </a:ext>
            </a:extLst>
          </p:cNvPr>
          <p:cNvGrpSpPr/>
          <p:nvPr/>
        </p:nvGrpSpPr>
        <p:grpSpPr>
          <a:xfrm>
            <a:off x="4572000" y="3236360"/>
            <a:ext cx="4584104" cy="3505309"/>
            <a:chOff x="4888976" y="3429000"/>
            <a:chExt cx="4267128" cy="331266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E51C230-3F62-BE0A-1F51-ED16C8E72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88976" y="3541323"/>
              <a:ext cx="4267128" cy="3200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DB6649-011E-C916-0838-0D3E66BC15B9}"/>
                </a:ext>
              </a:extLst>
            </p:cNvPr>
            <p:cNvSpPr txBox="1"/>
            <p:nvPr/>
          </p:nvSpPr>
          <p:spPr>
            <a:xfrm>
              <a:off x="5399075" y="3429000"/>
              <a:ext cx="33853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Electron flux in dipole magnet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62C2A8-C1AD-B9C1-EE59-0BE781CCCE9C}"/>
              </a:ext>
            </a:extLst>
          </p:cNvPr>
          <p:cNvGrpSpPr>
            <a:grpSpLocks noChangeAspect="1"/>
          </p:cNvGrpSpPr>
          <p:nvPr/>
        </p:nvGrpSpPr>
        <p:grpSpPr>
          <a:xfrm>
            <a:off x="147075" y="2469887"/>
            <a:ext cx="4887450" cy="2811746"/>
            <a:chOff x="291122" y="1981058"/>
            <a:chExt cx="4353561" cy="2504600"/>
          </a:xfrm>
        </p:grpSpPr>
        <p:pic>
          <p:nvPicPr>
            <p:cNvPr id="22" name="Picture 5" descr="http://elogbook.cern.ch/eLogbook/attach_reader?attach_id=1145487">
              <a:extLst>
                <a:ext uri="{FF2B5EF4-FFF2-40B4-BE49-F238E27FC236}">
                  <a16:creationId xmlns:a16="http://schemas.microsoft.com/office/drawing/2014/main" id="{D742A5F3-FA51-6BC1-2D0E-902EE5D4C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33704" t="52978" r="5282" b="13760"/>
            <a:stretch>
              <a:fillRect/>
            </a:stretch>
          </p:blipFill>
          <p:spPr bwMode="auto">
            <a:xfrm>
              <a:off x="291122" y="1981058"/>
              <a:ext cx="4353561" cy="1735305"/>
            </a:xfrm>
            <a:prstGeom prst="rect">
              <a:avLst/>
            </a:prstGeom>
            <a:noFill/>
          </p:spPr>
        </p:pic>
        <p:sp>
          <p:nvSpPr>
            <p:cNvPr id="23" name="Text Box 5">
              <a:extLst>
                <a:ext uri="{FF2B5EF4-FFF2-40B4-BE49-F238E27FC236}">
                  <a16:creationId xmlns:a16="http://schemas.microsoft.com/office/drawing/2014/main" id="{0ADD9FF0-5664-F5EE-CD33-04FB0364C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632" y="3839327"/>
              <a:ext cx="2560800" cy="646331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 dirty="0">
                  <a:solidFill>
                    <a:srgbClr val="FFFF00"/>
                  </a:solidFill>
                </a:rPr>
                <a:t>Day 1 of scrubbing – 300 bunches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F87A1D5-4DE7-9AAE-2034-E3302CB8D052}"/>
              </a:ext>
            </a:extLst>
          </p:cNvPr>
          <p:cNvSpPr txBox="1"/>
          <p:nvPr/>
        </p:nvSpPr>
        <p:spPr>
          <a:xfrm>
            <a:off x="1808253" y="5712624"/>
            <a:ext cx="3010328" cy="87716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700" dirty="0" err="1"/>
              <a:t>Multipacting</a:t>
            </a:r>
            <a:r>
              <a:rPr lang="en-GB" sz="1700" dirty="0"/>
              <a:t> threshold in LHC dipoles significantly higher for 50 ns compared to 25 ns beam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F045F-7EA1-005D-53F8-4E19C9636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030DB-51E2-B96D-A590-74A698E9A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B7DAE-28A5-1E80-8628-0F86A8788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5012-BE56-0244-B7A8-2581D5ED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 Run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2772564-3BD1-8C08-6388-8DEDC4E7BF44}"/>
              </a:ext>
            </a:extLst>
          </p:cNvPr>
          <p:cNvSpPr txBox="1">
            <a:spLocks/>
          </p:cNvSpPr>
          <p:nvPr/>
        </p:nvSpPr>
        <p:spPr>
          <a:xfrm>
            <a:off x="457200" y="3820972"/>
            <a:ext cx="8229600" cy="2202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Run 2, the LHC switched to operation with the design bunch spacing of 25 ns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2D45B52D-7C0A-F8E5-FD0C-03D6465D2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943496"/>
              </p:ext>
            </p:extLst>
          </p:nvPr>
        </p:nvGraphicFramePr>
        <p:xfrm>
          <a:off x="2090153" y="2077731"/>
          <a:ext cx="311306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3591">
                  <a:extLst>
                    <a:ext uri="{9D8B030D-6E8A-4147-A177-3AD203B41FA5}">
                      <a16:colId xmlns:a16="http://schemas.microsoft.com/office/drawing/2014/main" val="2339372892"/>
                    </a:ext>
                  </a:extLst>
                </a:gridCol>
                <a:gridCol w="1479478">
                  <a:extLst>
                    <a:ext uri="{9D8B030D-6E8A-4147-A177-3AD203B41FA5}">
                      <a16:colId xmlns:a16="http://schemas.microsoft.com/office/drawing/2014/main" val="3517286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59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Bunches/beam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2556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995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Bunch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1.15e11 p</a:t>
                      </a:r>
                      <a:r>
                        <a:rPr lang="en-GB" sz="1600" baseline="30000" dirty="0"/>
                        <a:t>+</a:t>
                      </a:r>
                      <a:r>
                        <a:rPr lang="en-GB" sz="16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82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Collision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6.5 </a:t>
                      </a:r>
                      <a:r>
                        <a:rPr lang="en-GB" sz="1600" dirty="0" err="1"/>
                        <a:t>TeV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467701"/>
                  </a:ext>
                </a:extLst>
              </a:tr>
            </a:tbl>
          </a:graphicData>
        </a:graphic>
      </p:graphicFrame>
      <p:sp>
        <p:nvSpPr>
          <p:cNvPr id="22" name="Chevron 21">
            <a:extLst>
              <a:ext uri="{FF2B5EF4-FFF2-40B4-BE49-F238E27FC236}">
                <a16:creationId xmlns:a16="http://schemas.microsoft.com/office/drawing/2014/main" id="{574BE2EE-425B-2D29-38B8-6DF2444323EB}"/>
              </a:ext>
            </a:extLst>
          </p:cNvPr>
          <p:cNvSpPr/>
          <p:nvPr/>
        </p:nvSpPr>
        <p:spPr>
          <a:xfrm>
            <a:off x="80021" y="1310438"/>
            <a:ext cx="1800000" cy="406067"/>
          </a:xfrm>
          <a:prstGeom prst="chevron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shade val="50000"/>
                <a:alpha val="3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1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44F1827E-5BEF-EA74-5A0D-75C3F38C58E4}"/>
              </a:ext>
            </a:extLst>
          </p:cNvPr>
          <p:cNvSpPr/>
          <p:nvPr/>
        </p:nvSpPr>
        <p:spPr>
          <a:xfrm>
            <a:off x="1749971" y="1309045"/>
            <a:ext cx="1008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LS1</a:t>
            </a: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4D34A70F-C7D1-7503-C149-F43361FAF475}"/>
              </a:ext>
            </a:extLst>
          </p:cNvPr>
          <p:cNvSpPr/>
          <p:nvPr/>
        </p:nvSpPr>
        <p:spPr>
          <a:xfrm>
            <a:off x="2627741" y="1309045"/>
            <a:ext cx="2340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  <a:ln>
            <a:solidFill>
              <a:schemeClr val="accent6">
                <a:shade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2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2FA768AE-DBB4-129E-4FDD-1A070B1FC3D0}"/>
              </a:ext>
            </a:extLst>
          </p:cNvPr>
          <p:cNvSpPr/>
          <p:nvPr/>
        </p:nvSpPr>
        <p:spPr>
          <a:xfrm>
            <a:off x="4837598" y="1309044"/>
            <a:ext cx="1080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LS2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8AEDE9E2-7635-EE89-4030-DDE8DEEF6351}"/>
              </a:ext>
            </a:extLst>
          </p:cNvPr>
          <p:cNvSpPr/>
          <p:nvPr/>
        </p:nvSpPr>
        <p:spPr>
          <a:xfrm>
            <a:off x="5779655" y="1309045"/>
            <a:ext cx="2340000" cy="406067"/>
          </a:xfrm>
          <a:prstGeom prst="chevron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shade val="50000"/>
                <a:alpha val="3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59BDC8-7F35-E10F-CD5C-9FAF46EACE19}"/>
              </a:ext>
            </a:extLst>
          </p:cNvPr>
          <p:cNvSpPr txBox="1"/>
          <p:nvPr/>
        </p:nvSpPr>
        <p:spPr>
          <a:xfrm>
            <a:off x="-21516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96672F-969C-6357-6DCA-834AAA40949D}"/>
              </a:ext>
            </a:extLst>
          </p:cNvPr>
          <p:cNvSpPr txBox="1"/>
          <p:nvPr/>
        </p:nvSpPr>
        <p:spPr>
          <a:xfrm>
            <a:off x="1430011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2FB769-CF5C-9CEA-C985-7356ADB61B36}"/>
              </a:ext>
            </a:extLst>
          </p:cNvPr>
          <p:cNvSpPr txBox="1"/>
          <p:nvPr/>
        </p:nvSpPr>
        <p:spPr>
          <a:xfrm>
            <a:off x="2250537" y="987349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444627-7AF7-BED0-E401-473B9388B144}"/>
              </a:ext>
            </a:extLst>
          </p:cNvPr>
          <p:cNvSpPr txBox="1"/>
          <p:nvPr/>
        </p:nvSpPr>
        <p:spPr>
          <a:xfrm>
            <a:off x="4517635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9F9A60-55B5-8515-1C4A-9C7BCEB78857}"/>
              </a:ext>
            </a:extLst>
          </p:cNvPr>
          <p:cNvSpPr txBox="1"/>
          <p:nvPr/>
        </p:nvSpPr>
        <p:spPr>
          <a:xfrm>
            <a:off x="5406429" y="10042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64A25891-FC10-E5CB-6B42-D5A45B8CC4AC}"/>
              </a:ext>
            </a:extLst>
          </p:cNvPr>
          <p:cNvSpPr/>
          <p:nvPr/>
        </p:nvSpPr>
        <p:spPr>
          <a:xfrm>
            <a:off x="7997719" y="1309045"/>
            <a:ext cx="1080000" cy="406067"/>
          </a:xfrm>
          <a:prstGeom prst="chevron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shade val="50000"/>
                <a:alpha val="3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021480-FF19-3688-AA8E-6E1B67A817AA}"/>
              </a:ext>
            </a:extLst>
          </p:cNvPr>
          <p:cNvSpPr txBox="1"/>
          <p:nvPr/>
        </p:nvSpPr>
        <p:spPr>
          <a:xfrm>
            <a:off x="7677759" y="100628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BAB846-3F0A-6EBE-E7C7-EE564DF1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26AB3-0242-4D05-6F8E-E35A6EB9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73CE8-C1FD-F946-3745-4E0AB59F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25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B51D-EECE-E449-86BB-503F5CEDC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 cloud in Run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4A81F-EB31-4442-BC6F-D41250FD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ym typeface="Wingdings" pitchFamily="2" charset="2"/>
              </a:rPr>
              <a:t>Significantly increased electron cloud production compared to Run 1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Degradation of beam quality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C2D-0188-C643-B638-E9BC3849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L. Mether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DB17E-7604-7D4C-B0AA-AA339687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ECLOUD'22 workshop, 26.9.2022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E02C0-4590-4847-8F36-23196F36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B2E6-27D2-1240-A515-2DF3A0B1185F}" type="slidenum">
              <a:rPr lang="en-US" smtClean="0"/>
              <a:t>8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A8A3675-3C29-654A-BD6E-3BB5A08755DE}"/>
              </a:ext>
            </a:extLst>
          </p:cNvPr>
          <p:cNvGrpSpPr/>
          <p:nvPr/>
        </p:nvGrpSpPr>
        <p:grpSpPr>
          <a:xfrm>
            <a:off x="504092" y="2062666"/>
            <a:ext cx="3459025" cy="4240937"/>
            <a:chOff x="328108" y="2191841"/>
            <a:chExt cx="3459025" cy="424093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B336BC-5046-3F4B-9D72-6F67ECDC14BF}"/>
                </a:ext>
              </a:extLst>
            </p:cNvPr>
            <p:cNvGrpSpPr/>
            <p:nvPr/>
          </p:nvGrpSpPr>
          <p:grpSpPr>
            <a:xfrm>
              <a:off x="328108" y="2522784"/>
              <a:ext cx="3459025" cy="3909994"/>
              <a:chOff x="328108" y="2522784"/>
              <a:chExt cx="3459025" cy="39099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10DFEEE-B0E7-434E-88DC-D1FD83419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6222" r="20487"/>
              <a:stretch/>
            </p:blipFill>
            <p:spPr>
              <a:xfrm>
                <a:off x="328108" y="2709192"/>
                <a:ext cx="3028867" cy="372358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2F0AA0B-569B-3C40-A725-2CA47A6EFA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" t="165" r="10430" b="96141"/>
              <a:stretch/>
            </p:blipFill>
            <p:spPr>
              <a:xfrm>
                <a:off x="376517" y="2522784"/>
                <a:ext cx="3410616" cy="18640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CC87D84-0BC6-CC4A-9168-A70040936D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3099" t="26222" r="1544" b="7219"/>
              <a:stretch/>
            </p:blipFill>
            <p:spPr>
              <a:xfrm>
                <a:off x="3202137" y="2693080"/>
                <a:ext cx="584996" cy="335924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B25B76-C87A-634B-A766-170D5583F919}"/>
                </a:ext>
              </a:extLst>
            </p:cNvPr>
            <p:cNvSpPr txBox="1"/>
            <p:nvPr/>
          </p:nvSpPr>
          <p:spPr>
            <a:xfrm>
              <a:off x="376516" y="2191841"/>
              <a:ext cx="3410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accent2">
                      <a:lumMod val="75000"/>
                    </a:schemeClr>
                  </a:solidFill>
                </a:rPr>
                <a:t>Transverse instabilities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DB14F9-5693-D442-A97D-34276DA2E194}"/>
              </a:ext>
            </a:extLst>
          </p:cNvPr>
          <p:cNvGrpSpPr>
            <a:grpSpLocks noChangeAspect="1"/>
          </p:cNvGrpSpPr>
          <p:nvPr/>
        </p:nvGrpSpPr>
        <p:grpSpPr>
          <a:xfrm>
            <a:off x="4393193" y="4238708"/>
            <a:ext cx="4113306" cy="2056432"/>
            <a:chOff x="1898072" y="1399309"/>
            <a:chExt cx="6082145" cy="304074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A0047C6-37F2-6847-829C-BD345ECAB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85" t="92612" b="3173"/>
            <a:stretch/>
          </p:blipFill>
          <p:spPr>
            <a:xfrm>
              <a:off x="1898072" y="4169048"/>
              <a:ext cx="6082145" cy="27100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BD6B57-3965-EA48-A9A0-E6D7BE0EE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85" t="6321" b="52305"/>
            <a:stretch/>
          </p:blipFill>
          <p:spPr>
            <a:xfrm>
              <a:off x="1898072" y="1399309"/>
              <a:ext cx="6082145" cy="266007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BDFF7D-E3D9-024A-A518-C65C5BFE1E52}"/>
              </a:ext>
            </a:extLst>
          </p:cNvPr>
          <p:cNvGrpSpPr/>
          <p:nvPr/>
        </p:nvGrpSpPr>
        <p:grpSpPr>
          <a:xfrm>
            <a:off x="4393193" y="2055055"/>
            <a:ext cx="3911563" cy="2348269"/>
            <a:chOff x="4343067" y="2184599"/>
            <a:chExt cx="3911563" cy="23482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B5CC08-55D4-994B-BC4E-D9776FF3241C}"/>
                </a:ext>
              </a:extLst>
            </p:cNvPr>
            <p:cNvGrpSpPr/>
            <p:nvPr/>
          </p:nvGrpSpPr>
          <p:grpSpPr>
            <a:xfrm>
              <a:off x="4563226" y="2685652"/>
              <a:ext cx="3480230" cy="1847216"/>
              <a:chOff x="4538203" y="2721915"/>
              <a:chExt cx="3480230" cy="1847216"/>
            </a:xfrm>
          </p:grpSpPr>
          <p:pic>
            <p:nvPicPr>
              <p:cNvPr id="33" name="Picture 32" descr="Chart, line chart, histogram&#10;&#10;Description automatically generated">
                <a:extLst>
                  <a:ext uri="{FF2B5EF4-FFF2-40B4-BE49-F238E27FC236}">
                    <a16:creationId xmlns:a16="http://schemas.microsoft.com/office/drawing/2014/main" id="{61108868-89D0-F741-9E9C-D91D761FAB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71" t="95638" r="-671" b="-1119"/>
              <a:stretch/>
            </p:blipFill>
            <p:spPr>
              <a:xfrm>
                <a:off x="4544477" y="4289115"/>
                <a:ext cx="3473956" cy="280016"/>
              </a:xfrm>
              <a:prstGeom prst="rect">
                <a:avLst/>
              </a:prstGeom>
            </p:spPr>
          </p:pic>
          <p:pic>
            <p:nvPicPr>
              <p:cNvPr id="32" name="Picture 31" descr="Chart, line chart, histogram&#10;&#10;Description automatically generated">
                <a:extLst>
                  <a:ext uri="{FF2B5EF4-FFF2-40B4-BE49-F238E27FC236}">
                    <a16:creationId xmlns:a16="http://schemas.microsoft.com/office/drawing/2014/main" id="{C4D7DF93-5DE0-CB41-9EA7-04CCDD575B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5559" b="34466"/>
              <a:stretch/>
            </p:blipFill>
            <p:spPr>
              <a:xfrm>
                <a:off x="4538203" y="2721915"/>
                <a:ext cx="3473956" cy="1531189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300807E-2483-7149-A96E-A4A8FF6A809A}"/>
                  </a:ext>
                </a:extLst>
              </p:cNvPr>
              <p:cNvSpPr/>
              <p:nvPr/>
            </p:nvSpPr>
            <p:spPr>
              <a:xfrm>
                <a:off x="7177414" y="2880970"/>
                <a:ext cx="626301" cy="187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96C6512-71BB-264E-86AE-C3BC375B6985}"/>
                </a:ext>
              </a:extLst>
            </p:cNvPr>
            <p:cNvSpPr txBox="1"/>
            <p:nvPr/>
          </p:nvSpPr>
          <p:spPr>
            <a:xfrm>
              <a:off x="4343067" y="2184599"/>
              <a:ext cx="3911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accent2">
                      <a:lumMod val="75000"/>
                    </a:schemeClr>
                  </a:solidFill>
                </a:rPr>
                <a:t>Beam loss and emittance growth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389FF9F-3C20-7541-B635-1283B15727A2}"/>
              </a:ext>
            </a:extLst>
          </p:cNvPr>
          <p:cNvSpPr/>
          <p:nvPr/>
        </p:nvSpPr>
        <p:spPr>
          <a:xfrm>
            <a:off x="350729" y="1941534"/>
            <a:ext cx="3732756" cy="438326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DB4D28-892E-DF49-B10A-B6F9CAF1D5CC}"/>
              </a:ext>
            </a:extLst>
          </p:cNvPr>
          <p:cNvSpPr/>
          <p:nvPr/>
        </p:nvSpPr>
        <p:spPr>
          <a:xfrm>
            <a:off x="4318037" y="1941534"/>
            <a:ext cx="4113306" cy="438326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B2286F-3EAD-AA47-9424-3CB1215A1E13}"/>
              </a:ext>
            </a:extLst>
          </p:cNvPr>
          <p:cNvSpPr txBox="1"/>
          <p:nvPr/>
        </p:nvSpPr>
        <p:spPr>
          <a:xfrm>
            <a:off x="7037301" y="2646708"/>
            <a:ext cx="10317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injection</a:t>
            </a:r>
          </a:p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min later</a:t>
            </a:r>
          </a:p>
        </p:txBody>
      </p:sp>
    </p:spTree>
    <p:extLst>
      <p:ext uri="{BB962C8B-B14F-4D97-AF65-F5344CB8AC3E}">
        <p14:creationId xmlns:p14="http://schemas.microsoft.com/office/powerpoint/2010/main" val="2686346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94922</TotalTime>
  <Words>5020</Words>
  <Application>Microsoft Macintosh PowerPoint</Application>
  <PresentationFormat>On-screen Show (4:3)</PresentationFormat>
  <Paragraphs>871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-apple-system</vt:lpstr>
      <vt:lpstr>Arial</vt:lpstr>
      <vt:lpstr>Calibri</vt:lpstr>
      <vt:lpstr>Cambria Math</vt:lpstr>
      <vt:lpstr>Courier New</vt:lpstr>
      <vt:lpstr>Wingdings</vt:lpstr>
      <vt:lpstr>Office Theme</vt:lpstr>
      <vt:lpstr>Electron cloud effects at the LHC:  status and prospects</vt:lpstr>
      <vt:lpstr>The Large Hadron Collider (LHC)</vt:lpstr>
      <vt:lpstr>The Large Hadron Collider (LHC)</vt:lpstr>
      <vt:lpstr>The LHC beam-screen</vt:lpstr>
      <vt:lpstr>LHC operation schedule</vt:lpstr>
      <vt:lpstr>LHC Run 1</vt:lpstr>
      <vt:lpstr>Electron cloud in Run 1</vt:lpstr>
      <vt:lpstr>LHC Run 2</vt:lpstr>
      <vt:lpstr>Electron cloud in Run 2</vt:lpstr>
      <vt:lpstr>Electron cloud in Run 2</vt:lpstr>
      <vt:lpstr>2015 scrubbing runs</vt:lpstr>
      <vt:lpstr>Conditioning during operation for physics</vt:lpstr>
      <vt:lpstr>Beam degradation at 450 GeV</vt:lpstr>
      <vt:lpstr>Beam degradation at collision energy</vt:lpstr>
      <vt:lpstr>Beam degradation at collision energy</vt:lpstr>
      <vt:lpstr>Heat load differences</vt:lpstr>
      <vt:lpstr>Heat load dependence on bunch spacing</vt:lpstr>
      <vt:lpstr>Heat load distribution</vt:lpstr>
      <vt:lpstr>Beam screen extraction and analysis</vt:lpstr>
      <vt:lpstr>Results from SEY and conditioning analysis</vt:lpstr>
      <vt:lpstr>Results from XPS analysis</vt:lpstr>
      <vt:lpstr>Results from XPS analysis</vt:lpstr>
      <vt:lpstr>CuO formation</vt:lpstr>
      <vt:lpstr>CuO formation</vt:lpstr>
      <vt:lpstr>CuO formation</vt:lpstr>
      <vt:lpstr>Hypothesis for LHC beam screens</vt:lpstr>
      <vt:lpstr>Hypothesis for LHC beam screens</vt:lpstr>
      <vt:lpstr>Hypothesis for LHC beam screens</vt:lpstr>
      <vt:lpstr>Hypothesis for LHC beam screens</vt:lpstr>
      <vt:lpstr>LHC Run 3</vt:lpstr>
      <vt:lpstr>2022 scrubbing run</vt:lpstr>
      <vt:lpstr>SEY evolution during scrubbing run </vt:lpstr>
      <vt:lpstr>SEY comparison to 2018</vt:lpstr>
      <vt:lpstr>2022 intensity ramp up</vt:lpstr>
      <vt:lpstr>2022 intensity ramp up</vt:lpstr>
      <vt:lpstr>Cell-by-cell SEY estimation model</vt:lpstr>
      <vt:lpstr>Cell-by-cell SEY estimation model</vt:lpstr>
      <vt:lpstr>Cell-by-cell SEY estimation model</vt:lpstr>
      <vt:lpstr>Heat load fit vs measurements</vt:lpstr>
      <vt:lpstr>Heat load fit vs measurements</vt:lpstr>
      <vt:lpstr>Outlook</vt:lpstr>
      <vt:lpstr>Conclusions</vt:lpstr>
      <vt:lpstr>Thank you for your attention!</vt:lpstr>
      <vt:lpstr>2015 scrubbing runs</vt:lpstr>
      <vt:lpstr>Conditioning in Run 2</vt:lpstr>
      <vt:lpstr>Heat load dependence on bunch intensity</vt:lpstr>
      <vt:lpstr>Underlying mechanisms</vt:lpstr>
      <vt:lpstr>Comparing simulations with measurements</vt:lpstr>
      <vt:lpstr>Underlying mechanisms</vt:lpstr>
      <vt:lpstr>Results from XPS analysis</vt:lpstr>
      <vt:lpstr>Conditioning cycle with Cu(OH)2 </vt:lpstr>
      <vt:lpstr>Conditioning cycle without Cu(OH)2 </vt:lpstr>
      <vt:lpstr>Implications for Run 3</vt:lpstr>
      <vt:lpstr>Beam quality evolution</vt:lpstr>
      <vt:lpstr>Beam quality evolution</vt:lpstr>
      <vt:lpstr>Instabilities</vt:lpstr>
      <vt:lpstr>SEY evolution over scrubbing run</vt:lpstr>
      <vt:lpstr>Photoemission parameters</vt:lpstr>
      <vt:lpstr>Quadrupole/dipole fraction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ion instability investigation</dc:title>
  <dc:creator>Lotta Mether</dc:creator>
  <cp:lastModifiedBy>Lotta Mether</cp:lastModifiedBy>
  <cp:revision>1670</cp:revision>
  <dcterms:created xsi:type="dcterms:W3CDTF">2017-07-07T12:54:19Z</dcterms:created>
  <dcterms:modified xsi:type="dcterms:W3CDTF">2022-09-26T06:14:17Z</dcterms:modified>
</cp:coreProperties>
</file>