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671" r:id="rId3"/>
    <p:sldId id="672" r:id="rId4"/>
    <p:sldId id="678" r:id="rId5"/>
    <p:sldId id="673" r:id="rId6"/>
    <p:sldId id="679" r:id="rId7"/>
    <p:sldId id="685" r:id="rId8"/>
    <p:sldId id="680" r:id="rId9"/>
    <p:sldId id="674" r:id="rId10"/>
    <p:sldId id="681" r:id="rId11"/>
    <p:sldId id="682" r:id="rId12"/>
    <p:sldId id="683" r:id="rId13"/>
    <p:sldId id="684" r:id="rId14"/>
    <p:sldId id="677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6C5D0B-9814-469B-BB4C-99957EF9F6A8}" v="12" dt="2021-09-24T12:00:03.5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5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SUE'" userId="08328d5a-680b-4819-880d-601f28442a1e" providerId="ADAL" clId="{6E6C5D0B-9814-469B-BB4C-99957EF9F6A8}"/>
    <pc:docChg chg="custSel addSld delSld modSld">
      <pc:chgData name="GIOSUE'" userId="08328d5a-680b-4819-880d-601f28442a1e" providerId="ADAL" clId="{6E6C5D0B-9814-469B-BB4C-99957EF9F6A8}" dt="2021-09-24T12:05:17.553" v="1299" actId="20577"/>
      <pc:docMkLst>
        <pc:docMk/>
      </pc:docMkLst>
      <pc:sldChg chg="modSp mod">
        <pc:chgData name="GIOSUE'" userId="08328d5a-680b-4819-880d-601f28442a1e" providerId="ADAL" clId="{6E6C5D0B-9814-469B-BB4C-99957EF9F6A8}" dt="2021-09-24T11:45:43.854" v="462" actId="20577"/>
        <pc:sldMkLst>
          <pc:docMk/>
          <pc:sldMk cId="1987177328" sldId="672"/>
        </pc:sldMkLst>
        <pc:spChg chg="mod">
          <ac:chgData name="GIOSUE'" userId="08328d5a-680b-4819-880d-601f28442a1e" providerId="ADAL" clId="{6E6C5D0B-9814-469B-BB4C-99957EF9F6A8}" dt="2021-09-24T11:45:43.854" v="462" actId="20577"/>
          <ac:spMkLst>
            <pc:docMk/>
            <pc:sldMk cId="1987177328" sldId="672"/>
            <ac:spMk id="19" creationId="{35CFFAB7-77AE-4407-9016-4725D0CB5A9F}"/>
          </ac:spMkLst>
        </pc:spChg>
      </pc:sldChg>
      <pc:sldChg chg="addSp modSp mod">
        <pc:chgData name="GIOSUE'" userId="08328d5a-680b-4819-880d-601f28442a1e" providerId="ADAL" clId="{6E6C5D0B-9814-469B-BB4C-99957EF9F6A8}" dt="2021-09-24T11:35:13.631" v="84" actId="1038"/>
        <pc:sldMkLst>
          <pc:docMk/>
          <pc:sldMk cId="1990338397" sldId="673"/>
        </pc:sldMkLst>
        <pc:picChg chg="mod">
          <ac:chgData name="GIOSUE'" userId="08328d5a-680b-4819-880d-601f28442a1e" providerId="ADAL" clId="{6E6C5D0B-9814-469B-BB4C-99957EF9F6A8}" dt="2021-09-24T11:35:13.631" v="84" actId="1038"/>
          <ac:picMkLst>
            <pc:docMk/>
            <pc:sldMk cId="1990338397" sldId="673"/>
            <ac:picMk id="3" creationId="{26973F90-3864-44CD-A367-0EB1A84BC4D3}"/>
          </ac:picMkLst>
        </pc:picChg>
        <pc:picChg chg="add mod">
          <ac:chgData name="GIOSUE'" userId="08328d5a-680b-4819-880d-601f28442a1e" providerId="ADAL" clId="{6E6C5D0B-9814-469B-BB4C-99957EF9F6A8}" dt="2021-09-24T11:35:13.631" v="84" actId="1038"/>
          <ac:picMkLst>
            <pc:docMk/>
            <pc:sldMk cId="1990338397" sldId="673"/>
            <ac:picMk id="4" creationId="{6AD47C2A-90D5-4E49-AFE3-A8070D8DAC8E}"/>
          </ac:picMkLst>
        </pc:picChg>
        <pc:picChg chg="add mod">
          <ac:chgData name="GIOSUE'" userId="08328d5a-680b-4819-880d-601f28442a1e" providerId="ADAL" clId="{6E6C5D0B-9814-469B-BB4C-99957EF9F6A8}" dt="2021-09-24T11:35:13.631" v="84" actId="1038"/>
          <ac:picMkLst>
            <pc:docMk/>
            <pc:sldMk cId="1990338397" sldId="673"/>
            <ac:picMk id="6" creationId="{ABFFF9DF-92C6-44E5-8CAD-6A3104C30D8E}"/>
          </ac:picMkLst>
        </pc:picChg>
      </pc:sldChg>
      <pc:sldChg chg="del">
        <pc:chgData name="GIOSUE'" userId="08328d5a-680b-4819-880d-601f28442a1e" providerId="ADAL" clId="{6E6C5D0B-9814-469B-BB4C-99957EF9F6A8}" dt="2021-09-24T11:28:49.294" v="20" actId="47"/>
        <pc:sldMkLst>
          <pc:docMk/>
          <pc:sldMk cId="1472731764" sldId="676"/>
        </pc:sldMkLst>
      </pc:sldChg>
      <pc:sldChg chg="addSp delSp modSp mod">
        <pc:chgData name="GIOSUE'" userId="08328d5a-680b-4819-880d-601f28442a1e" providerId="ADAL" clId="{6E6C5D0B-9814-469B-BB4C-99957EF9F6A8}" dt="2021-09-24T12:05:17.553" v="1299" actId="20577"/>
        <pc:sldMkLst>
          <pc:docMk/>
          <pc:sldMk cId="3447204393" sldId="677"/>
        </pc:sldMkLst>
        <pc:spChg chg="del">
          <ac:chgData name="GIOSUE'" userId="08328d5a-680b-4819-880d-601f28442a1e" providerId="ADAL" clId="{6E6C5D0B-9814-469B-BB4C-99957EF9F6A8}" dt="2021-09-24T11:28:31.632" v="17" actId="478"/>
          <ac:spMkLst>
            <pc:docMk/>
            <pc:sldMk cId="3447204393" sldId="677"/>
            <ac:spMk id="18" creationId="{A605C6F4-EEE0-4683-9A46-764C3F8523D8}"/>
          </ac:spMkLst>
        </pc:spChg>
        <pc:spChg chg="del">
          <ac:chgData name="GIOSUE'" userId="08328d5a-680b-4819-880d-601f28442a1e" providerId="ADAL" clId="{6E6C5D0B-9814-469B-BB4C-99957EF9F6A8}" dt="2021-09-24T11:28:36.830" v="19" actId="478"/>
          <ac:spMkLst>
            <pc:docMk/>
            <pc:sldMk cId="3447204393" sldId="677"/>
            <ac:spMk id="21" creationId="{F132C06F-0A86-4123-A7D6-E9C74D165026}"/>
          </ac:spMkLst>
        </pc:spChg>
        <pc:spChg chg="mod">
          <ac:chgData name="GIOSUE'" userId="08328d5a-680b-4819-880d-601f28442a1e" providerId="ADAL" clId="{6E6C5D0B-9814-469B-BB4C-99957EF9F6A8}" dt="2021-09-24T11:35:46.799" v="110" actId="20577"/>
          <ac:spMkLst>
            <pc:docMk/>
            <pc:sldMk cId="3447204393" sldId="677"/>
            <ac:spMk id="24" creationId="{F155F366-C1FF-4D46-B4A5-3E86034F954B}"/>
          </ac:spMkLst>
        </pc:spChg>
        <pc:spChg chg="add mod">
          <ac:chgData name="GIOSUE'" userId="08328d5a-680b-4819-880d-601f28442a1e" providerId="ADAL" clId="{6E6C5D0B-9814-469B-BB4C-99957EF9F6A8}" dt="2021-09-24T11:28:32.100" v="18"/>
          <ac:spMkLst>
            <pc:docMk/>
            <pc:sldMk cId="3447204393" sldId="677"/>
            <ac:spMk id="25" creationId="{727A873F-B4CB-4B0B-BAEA-C2E1909F7BB4}"/>
          </ac:spMkLst>
        </pc:spChg>
        <pc:spChg chg="add mod">
          <ac:chgData name="GIOSUE'" userId="08328d5a-680b-4819-880d-601f28442a1e" providerId="ADAL" clId="{6E6C5D0B-9814-469B-BB4C-99957EF9F6A8}" dt="2021-09-24T11:59:27.457" v="961" actId="20577"/>
          <ac:spMkLst>
            <pc:docMk/>
            <pc:sldMk cId="3447204393" sldId="677"/>
            <ac:spMk id="26" creationId="{7F1BEB5B-BF7E-4F34-8A50-80086C756A80}"/>
          </ac:spMkLst>
        </pc:spChg>
        <pc:spChg chg="add del mod">
          <ac:chgData name="GIOSUE'" userId="08328d5a-680b-4819-880d-601f28442a1e" providerId="ADAL" clId="{6E6C5D0B-9814-469B-BB4C-99957EF9F6A8}" dt="2021-09-24T11:43:18.879" v="295" actId="478"/>
          <ac:spMkLst>
            <pc:docMk/>
            <pc:sldMk cId="3447204393" sldId="677"/>
            <ac:spMk id="38" creationId="{E08CCAF2-38C9-4AC2-BB25-BE2179188896}"/>
          </ac:spMkLst>
        </pc:spChg>
        <pc:spChg chg="add del mod">
          <ac:chgData name="GIOSUE'" userId="08328d5a-680b-4819-880d-601f28442a1e" providerId="ADAL" clId="{6E6C5D0B-9814-469B-BB4C-99957EF9F6A8}" dt="2021-09-24T11:59:23.264" v="960" actId="478"/>
          <ac:spMkLst>
            <pc:docMk/>
            <pc:sldMk cId="3447204393" sldId="677"/>
            <ac:spMk id="39" creationId="{07A25114-373C-47A7-A3F7-D424DA3DA23D}"/>
          </ac:spMkLst>
        </pc:spChg>
        <pc:spChg chg="add mod">
          <ac:chgData name="GIOSUE'" userId="08328d5a-680b-4819-880d-601f28442a1e" providerId="ADAL" clId="{6E6C5D0B-9814-469B-BB4C-99957EF9F6A8}" dt="2021-09-24T12:05:17.553" v="1299" actId="20577"/>
          <ac:spMkLst>
            <pc:docMk/>
            <pc:sldMk cId="3447204393" sldId="677"/>
            <ac:spMk id="40" creationId="{8F28AEF0-C9FE-4505-A0A8-8D5D9D2C6F53}"/>
          </ac:spMkLst>
        </pc:spChg>
        <pc:picChg chg="del">
          <ac:chgData name="GIOSUE'" userId="08328d5a-680b-4819-880d-601f28442a1e" providerId="ADAL" clId="{6E6C5D0B-9814-469B-BB4C-99957EF9F6A8}" dt="2021-09-24T11:28:23.902" v="16" actId="478"/>
          <ac:picMkLst>
            <pc:docMk/>
            <pc:sldMk cId="3447204393" sldId="677"/>
            <ac:picMk id="22" creationId="{AA6DCB67-99A1-4DDC-B098-B5EA54300CEC}"/>
          </ac:picMkLst>
        </pc:picChg>
      </pc:sldChg>
      <pc:sldChg chg="modSp mod">
        <pc:chgData name="GIOSUE'" userId="08328d5a-680b-4819-880d-601f28442a1e" providerId="ADAL" clId="{6E6C5D0B-9814-469B-BB4C-99957EF9F6A8}" dt="2021-09-24T11:29:50.759" v="22" actId="1076"/>
        <pc:sldMkLst>
          <pc:docMk/>
          <pc:sldMk cId="2277520736" sldId="684"/>
        </pc:sldMkLst>
        <pc:spChg chg="mod">
          <ac:chgData name="GIOSUE'" userId="08328d5a-680b-4819-880d-601f28442a1e" providerId="ADAL" clId="{6E6C5D0B-9814-469B-BB4C-99957EF9F6A8}" dt="2021-09-24T11:29:50.759" v="22" actId="1076"/>
          <ac:spMkLst>
            <pc:docMk/>
            <pc:sldMk cId="2277520736" sldId="684"/>
            <ac:spMk id="19" creationId="{72B1ABCB-30A8-465C-BDCC-9856520449CD}"/>
          </ac:spMkLst>
        </pc:spChg>
      </pc:sldChg>
      <pc:sldChg chg="addSp delSp modSp add mod">
        <pc:chgData name="GIOSUE'" userId="08328d5a-680b-4819-880d-601f28442a1e" providerId="ADAL" clId="{6E6C5D0B-9814-469B-BB4C-99957EF9F6A8}" dt="2021-09-24T11:57:05.940" v="897" actId="14100"/>
        <pc:sldMkLst>
          <pc:docMk/>
          <pc:sldMk cId="838042533" sldId="685"/>
        </pc:sldMkLst>
        <pc:spChg chg="mod">
          <ac:chgData name="GIOSUE'" userId="08328d5a-680b-4819-880d-601f28442a1e" providerId="ADAL" clId="{6E6C5D0B-9814-469B-BB4C-99957EF9F6A8}" dt="2021-09-24T11:49:11.615" v="489" actId="20577"/>
          <ac:spMkLst>
            <pc:docMk/>
            <pc:sldMk cId="838042533" sldId="685"/>
            <ac:spMk id="21" creationId="{81096DD1-DD3D-4D23-BB6C-D49623CA6AF4}"/>
          </ac:spMkLst>
        </pc:spChg>
        <pc:spChg chg="mod">
          <ac:chgData name="GIOSUE'" userId="08328d5a-680b-4819-880d-601f28442a1e" providerId="ADAL" clId="{6E6C5D0B-9814-469B-BB4C-99957EF9F6A8}" dt="2021-09-24T11:50:58.236" v="722" actId="1076"/>
          <ac:spMkLst>
            <pc:docMk/>
            <pc:sldMk cId="838042533" sldId="685"/>
            <ac:spMk id="23" creationId="{C6C96A7F-50CF-4A91-816A-5862682EE856}"/>
          </ac:spMkLst>
        </pc:spChg>
        <pc:spChg chg="add del mod">
          <ac:chgData name="GIOSUE'" userId="08328d5a-680b-4819-880d-601f28442a1e" providerId="ADAL" clId="{6E6C5D0B-9814-469B-BB4C-99957EF9F6A8}" dt="2021-09-24T11:52:01.933" v="829" actId="478"/>
          <ac:spMkLst>
            <pc:docMk/>
            <pc:sldMk cId="838042533" sldId="685"/>
            <ac:spMk id="24" creationId="{B977A194-CD88-4B58-8FFA-C086ADB944FF}"/>
          </ac:spMkLst>
        </pc:spChg>
        <pc:spChg chg="add del mod">
          <ac:chgData name="GIOSUE'" userId="08328d5a-680b-4819-880d-601f28442a1e" providerId="ADAL" clId="{6E6C5D0B-9814-469B-BB4C-99957EF9F6A8}" dt="2021-09-24T11:56:44.256" v="889" actId="478"/>
          <ac:spMkLst>
            <pc:docMk/>
            <pc:sldMk cId="838042533" sldId="685"/>
            <ac:spMk id="25" creationId="{33EB193E-BD14-4B0D-B7C5-30D0F4616D3B}"/>
          </ac:spMkLst>
        </pc:spChg>
        <pc:picChg chg="del mod">
          <ac:chgData name="GIOSUE'" userId="08328d5a-680b-4819-880d-601f28442a1e" providerId="ADAL" clId="{6E6C5D0B-9814-469B-BB4C-99957EF9F6A8}" dt="2021-09-24T11:50:45.919" v="719" actId="478"/>
          <ac:picMkLst>
            <pc:docMk/>
            <pc:sldMk cId="838042533" sldId="685"/>
            <ac:picMk id="3" creationId="{6E0882A6-D0E1-46FD-80B4-F2131A63C536}"/>
          </ac:picMkLst>
        </pc:picChg>
        <pc:picChg chg="add mod">
          <ac:chgData name="GIOSUE'" userId="08328d5a-680b-4819-880d-601f28442a1e" providerId="ADAL" clId="{6E6C5D0B-9814-469B-BB4C-99957EF9F6A8}" dt="2021-09-24T11:54:24.748" v="837" actId="1076"/>
          <ac:picMkLst>
            <pc:docMk/>
            <pc:sldMk cId="838042533" sldId="685"/>
            <ac:picMk id="4" creationId="{95C3D566-88C7-42DC-9C08-E3F2548BA84C}"/>
          </ac:picMkLst>
        </pc:picChg>
        <pc:picChg chg="add mod">
          <ac:chgData name="GIOSUE'" userId="08328d5a-680b-4819-880d-601f28442a1e" providerId="ADAL" clId="{6E6C5D0B-9814-469B-BB4C-99957EF9F6A8}" dt="2021-09-24T11:57:05.940" v="897" actId="14100"/>
          <ac:picMkLst>
            <pc:docMk/>
            <pc:sldMk cId="838042533" sldId="685"/>
            <ac:picMk id="6" creationId="{909B548C-7A84-47E4-9B3D-B1A12318EDE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C8755-A11A-4F43-ABA3-039A13BBBA3A}" type="datetimeFigureOut">
              <a:rPr lang="it-IT" smtClean="0"/>
              <a:pPr/>
              <a:t>24/09/2021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24E7-9985-4B22-8885-5A91B9C570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73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C8755-A11A-4F43-ABA3-039A13BBBA3A}" type="datetimeFigureOut">
              <a:rPr lang="it-IT" smtClean="0"/>
              <a:pPr/>
              <a:t>24/09/2021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24E7-9985-4B22-8885-5A91B9C570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72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C8755-A11A-4F43-ABA3-039A13BBBA3A}" type="datetimeFigureOut">
              <a:rPr lang="it-IT" smtClean="0"/>
              <a:pPr/>
              <a:t>24/09/2021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24E7-9985-4B22-8885-5A91B9C570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78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C8755-A11A-4F43-ABA3-039A13BBBA3A}" type="datetimeFigureOut">
              <a:rPr lang="it-IT" smtClean="0"/>
              <a:pPr/>
              <a:t>24/09/2021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24E7-9985-4B22-8885-5A91B9C570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60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C8755-A11A-4F43-ABA3-039A13BBBA3A}" type="datetimeFigureOut">
              <a:rPr lang="it-IT" smtClean="0"/>
              <a:pPr/>
              <a:t>24/09/2021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24E7-9985-4B22-8885-5A91B9C570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99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C8755-A11A-4F43-ABA3-039A13BBBA3A}" type="datetimeFigureOut">
              <a:rPr lang="it-IT" smtClean="0"/>
              <a:pPr/>
              <a:t>24/09/2021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24E7-9985-4B22-8885-5A91B9C570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45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C8755-A11A-4F43-ABA3-039A13BBBA3A}" type="datetimeFigureOut">
              <a:rPr lang="it-IT" smtClean="0"/>
              <a:pPr/>
              <a:t>24/09/2021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24E7-9985-4B22-8885-5A91B9C570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367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C8755-A11A-4F43-ABA3-039A13BBBA3A}" type="datetimeFigureOut">
              <a:rPr lang="it-IT" smtClean="0"/>
              <a:pPr/>
              <a:t>24/09/2021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24E7-9985-4B22-8885-5A91B9C570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126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C8755-A11A-4F43-ABA3-039A13BBBA3A}" type="datetimeFigureOut">
              <a:rPr lang="it-IT" smtClean="0"/>
              <a:pPr/>
              <a:t>24/09/2021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24E7-9985-4B22-8885-5A91B9C570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09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C8755-A11A-4F43-ABA3-039A13BBBA3A}" type="datetimeFigureOut">
              <a:rPr lang="it-IT" smtClean="0"/>
              <a:pPr/>
              <a:t>24/09/2021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24E7-9985-4B22-8885-5A91B9C570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51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C8755-A11A-4F43-ABA3-039A13BBBA3A}" type="datetimeFigureOut">
              <a:rPr lang="it-IT" smtClean="0"/>
              <a:pPr/>
              <a:t>24/09/2021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24E7-9985-4B22-8885-5A91B9C570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08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C8755-A11A-4F43-ABA3-039A13BBBA3A}" type="datetimeFigureOut">
              <a:rPr lang="it-IT" smtClean="0"/>
              <a:pPr/>
              <a:t>24/09/2021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324E7-9985-4B22-8885-5A91B9C5706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08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Silvia\Downloads\Logo IEMEST.png">
            <a:extLst>
              <a:ext uri="{FF2B5EF4-FFF2-40B4-BE49-F238E27FC236}">
                <a16:creationId xmlns:a16="http://schemas.microsoft.com/office/drawing/2014/main" id="{A83D3AA7-56B9-4643-9894-B3F430511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259585"/>
            <a:ext cx="1707747" cy="105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C9940D59-66F7-4DC9-B96E-4EBE126ED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14" y="2274838"/>
            <a:ext cx="111457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risorse umane e gli strumenti tecnologici dello IEMEST per rispondere alle sfide delle nuove tecnologie.</a:t>
            </a:r>
          </a:p>
        </p:txBody>
      </p:sp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8015CB9-F959-40A8-A717-05E758C21B8B}"/>
              </a:ext>
            </a:extLst>
          </p:cNvPr>
          <p:cNvSpPr txBox="1"/>
          <p:nvPr/>
        </p:nvSpPr>
        <p:spPr>
          <a:xfrm>
            <a:off x="2230261" y="105348"/>
            <a:ext cx="8354097" cy="17977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Istituto Euro-Mediterraneo di Scienza e Tecnologia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2400" b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 Light" panose="020F0302020204030204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605C6F4-EEE0-4683-9A46-764C3F8523D8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87EFC01-5DF1-4B68-A11D-CF98983D5961}"/>
              </a:ext>
            </a:extLst>
          </p:cNvPr>
          <p:cNvGrpSpPr/>
          <p:nvPr/>
        </p:nvGrpSpPr>
        <p:grpSpPr>
          <a:xfrm>
            <a:off x="-692233" y="61753"/>
            <a:ext cx="12884233" cy="790351"/>
            <a:chOff x="-788907" y="-57436"/>
            <a:chExt cx="12935542" cy="79035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519F0C-72CC-44CB-9D39-5915497796CC}"/>
                </a:ext>
              </a:extLst>
            </p:cNvPr>
            <p:cNvGrpSpPr/>
            <p:nvPr/>
          </p:nvGrpSpPr>
          <p:grpSpPr>
            <a:xfrm>
              <a:off x="9138110" y="45379"/>
              <a:ext cx="2413225" cy="648072"/>
              <a:chOff x="9138110" y="45379"/>
              <a:chExt cx="2413225" cy="648072"/>
            </a:xfrm>
          </p:grpSpPr>
          <p:pic>
            <p:nvPicPr>
              <p:cNvPr id="36" name="Immagine 35" descr="HR_01.eps">
                <a:extLst>
                  <a:ext uri="{FF2B5EF4-FFF2-40B4-BE49-F238E27FC236}">
                    <a16:creationId xmlns:a16="http://schemas.microsoft.com/office/drawing/2014/main" id="{25CFB47D-DF89-41F2-88D3-83A7EA46D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95" y="225517"/>
                <a:ext cx="625740" cy="424478"/>
              </a:xfrm>
              <a:prstGeom prst="rect">
                <a:avLst/>
              </a:prstGeom>
            </p:spPr>
          </p:pic>
          <p:pic>
            <p:nvPicPr>
              <p:cNvPr id="37" name="Immagine 36" descr="Logo IEMEST.eps">
                <a:extLst>
                  <a:ext uri="{FF2B5EF4-FFF2-40B4-BE49-F238E27FC236}">
                    <a16:creationId xmlns:a16="http://schemas.microsoft.com/office/drawing/2014/main" id="{68DAAD7B-CEDF-4D11-9A98-5F1F3098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8110" y="45379"/>
                <a:ext cx="1051005" cy="648072"/>
              </a:xfrm>
              <a:prstGeom prst="rect">
                <a:avLst/>
              </a:prstGeom>
            </p:spPr>
          </p:pic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1D125E7-CD4A-4C5F-A2DE-073A88707363}"/>
                </a:ext>
              </a:extLst>
            </p:cNvPr>
            <p:cNvGrpSpPr/>
            <p:nvPr/>
          </p:nvGrpSpPr>
          <p:grpSpPr>
            <a:xfrm>
              <a:off x="-788907" y="-57436"/>
              <a:ext cx="12935542" cy="790351"/>
              <a:chOff x="-788907" y="-57436"/>
              <a:chExt cx="12935542" cy="790351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28F1DDD-8757-4D4E-90DE-C02FC8EB63F8}"/>
                  </a:ext>
                </a:extLst>
              </p:cNvPr>
              <p:cNvGrpSpPr/>
              <p:nvPr/>
            </p:nvGrpSpPr>
            <p:grpSpPr>
              <a:xfrm>
                <a:off x="-788907" y="-57436"/>
                <a:ext cx="12935542" cy="790351"/>
                <a:chOff x="-720683" y="-63640"/>
                <a:chExt cx="12935542" cy="790351"/>
              </a:xfrm>
            </p:grpSpPr>
            <p:cxnSp>
              <p:nvCxnSpPr>
                <p:cNvPr id="32" name="Connettore 1 27">
                  <a:extLst>
                    <a:ext uri="{FF2B5EF4-FFF2-40B4-BE49-F238E27FC236}">
                      <a16:creationId xmlns:a16="http://schemas.microsoft.com/office/drawing/2014/main" id="{6B302DE0-2804-4E2C-9532-471C084F2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0753" y="726711"/>
                  <a:ext cx="1239561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E21DAA7B-5095-4112-86BE-F76F5CED07C6}"/>
                    </a:ext>
                  </a:extLst>
                </p:cNvPr>
                <p:cNvGrpSpPr/>
                <p:nvPr/>
              </p:nvGrpSpPr>
              <p:grpSpPr>
                <a:xfrm>
                  <a:off x="-720683" y="-63640"/>
                  <a:ext cx="5427663" cy="750887"/>
                  <a:chOff x="-720683" y="-42374"/>
                  <a:chExt cx="5427663" cy="750887"/>
                </a:xfrm>
              </p:grpSpPr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1D7995B0-61F8-47C6-8660-A77A11C47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" y="-42374"/>
                    <a:ext cx="4706938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9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9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1E03E846-1B0A-4AA3-A5C8-4E2D9F038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20683" y="-42374"/>
                    <a:ext cx="4708525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8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8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497D">
                      <a:lumMod val="60000"/>
                      <a:lumOff val="4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90F940C-7877-458D-8439-BF91EE25DCCC}"/>
                  </a:ext>
                </a:extLst>
              </p:cNvPr>
              <p:cNvSpPr/>
              <p:nvPr/>
            </p:nvSpPr>
            <p:spPr>
              <a:xfrm>
                <a:off x="-4798" y="126775"/>
                <a:ext cx="5186398" cy="52322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Istituto Euro-Mediterraneo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di Scienza e Tecnologia</a:t>
                </a:r>
              </a:p>
            </p:txBody>
          </p:sp>
        </p:grpSp>
      </p:grpSp>
      <p:sp>
        <p:nvSpPr>
          <p:cNvPr id="19" name="Rettangolo 18">
            <a:extLst>
              <a:ext uri="{FF2B5EF4-FFF2-40B4-BE49-F238E27FC236}">
                <a16:creationId xmlns:a16="http://schemas.microsoft.com/office/drawing/2014/main" id="{72B1ABCB-30A8-465C-BDCC-9856520449CD}"/>
              </a:ext>
            </a:extLst>
          </p:cNvPr>
          <p:cNvSpPr/>
          <p:nvPr/>
        </p:nvSpPr>
        <p:spPr>
          <a:xfrm>
            <a:off x="544957" y="2540495"/>
            <a:ext cx="1114237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 defTabSz="457200">
              <a:buFont typeface="Wingdings" panose="05000000000000000000" pitchFamily="2" charset="2"/>
              <a:buChar char="Ø"/>
            </a:pPr>
            <a:r>
              <a:rPr lang="it-IT" sz="3200" b="1" i="1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Visori VR a basso costo da usare con smartphone</a:t>
            </a:r>
            <a:endParaRPr lang="it-IT" sz="3200" b="1" dirty="0">
              <a:solidFill>
                <a:srgbClr val="002060"/>
              </a:solidFill>
              <a:latin typeface="Futur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7601346-4C68-458F-9A74-D17DDC1B48C5}"/>
              </a:ext>
            </a:extLst>
          </p:cNvPr>
          <p:cNvSpPr/>
          <p:nvPr/>
        </p:nvSpPr>
        <p:spPr>
          <a:xfrm>
            <a:off x="2007036" y="1049096"/>
            <a:ext cx="8177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Come usufruire delle visite virtuali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20FD6A2-2EA7-4F21-9315-62B006C1A751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65E444B-E67F-4694-ABAB-9333ED51CBFB}"/>
              </a:ext>
            </a:extLst>
          </p:cNvPr>
          <p:cNvSpPr txBox="1"/>
          <p:nvPr/>
        </p:nvSpPr>
        <p:spPr>
          <a:xfrm>
            <a:off x="6318069" y="3539919"/>
            <a:ext cx="519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Si usa il proprio smartphone, si dispone all’interno del visore e si esplora virtualmente l’ambiente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9AFAC6F-A8F3-4FF6-992E-6621169B9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9" y="3323331"/>
            <a:ext cx="2544012" cy="2235551"/>
          </a:xfrm>
          <a:prstGeom prst="rect">
            <a:avLst/>
          </a:prstGeom>
        </p:spPr>
      </p:pic>
      <p:pic>
        <p:nvPicPr>
          <p:cNvPr id="17" name="Immagine 16" descr="Immagine che contiene luce&#10;&#10;Descrizione generata automaticamente">
            <a:extLst>
              <a:ext uri="{FF2B5EF4-FFF2-40B4-BE49-F238E27FC236}">
                <a16:creationId xmlns:a16="http://schemas.microsoft.com/office/drawing/2014/main" id="{F15ED7B6-FA87-4FF2-A8E4-03056D29CC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39" y="3619752"/>
            <a:ext cx="2757603" cy="18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69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87EFC01-5DF1-4B68-A11D-CF98983D5961}"/>
              </a:ext>
            </a:extLst>
          </p:cNvPr>
          <p:cNvGrpSpPr/>
          <p:nvPr/>
        </p:nvGrpSpPr>
        <p:grpSpPr>
          <a:xfrm>
            <a:off x="-692233" y="61753"/>
            <a:ext cx="12884233" cy="790351"/>
            <a:chOff x="-788907" y="-57436"/>
            <a:chExt cx="12935542" cy="79035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519F0C-72CC-44CB-9D39-5915497796CC}"/>
                </a:ext>
              </a:extLst>
            </p:cNvPr>
            <p:cNvGrpSpPr/>
            <p:nvPr/>
          </p:nvGrpSpPr>
          <p:grpSpPr>
            <a:xfrm>
              <a:off x="9138110" y="45379"/>
              <a:ext cx="2413225" cy="648072"/>
              <a:chOff x="9138110" y="45379"/>
              <a:chExt cx="2413225" cy="648072"/>
            </a:xfrm>
          </p:grpSpPr>
          <p:pic>
            <p:nvPicPr>
              <p:cNvPr id="36" name="Immagine 35" descr="HR_01.eps">
                <a:extLst>
                  <a:ext uri="{FF2B5EF4-FFF2-40B4-BE49-F238E27FC236}">
                    <a16:creationId xmlns:a16="http://schemas.microsoft.com/office/drawing/2014/main" id="{25CFB47D-DF89-41F2-88D3-83A7EA46D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95" y="225517"/>
                <a:ext cx="625740" cy="424478"/>
              </a:xfrm>
              <a:prstGeom prst="rect">
                <a:avLst/>
              </a:prstGeom>
            </p:spPr>
          </p:pic>
          <p:pic>
            <p:nvPicPr>
              <p:cNvPr id="37" name="Immagine 36" descr="Logo IEMEST.eps">
                <a:extLst>
                  <a:ext uri="{FF2B5EF4-FFF2-40B4-BE49-F238E27FC236}">
                    <a16:creationId xmlns:a16="http://schemas.microsoft.com/office/drawing/2014/main" id="{68DAAD7B-CEDF-4D11-9A98-5F1F3098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8110" y="45379"/>
                <a:ext cx="1051005" cy="648072"/>
              </a:xfrm>
              <a:prstGeom prst="rect">
                <a:avLst/>
              </a:prstGeom>
            </p:spPr>
          </p:pic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1D125E7-CD4A-4C5F-A2DE-073A88707363}"/>
                </a:ext>
              </a:extLst>
            </p:cNvPr>
            <p:cNvGrpSpPr/>
            <p:nvPr/>
          </p:nvGrpSpPr>
          <p:grpSpPr>
            <a:xfrm>
              <a:off x="-788907" y="-57436"/>
              <a:ext cx="12935542" cy="790351"/>
              <a:chOff x="-788907" y="-57436"/>
              <a:chExt cx="12935542" cy="790351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28F1DDD-8757-4D4E-90DE-C02FC8EB63F8}"/>
                  </a:ext>
                </a:extLst>
              </p:cNvPr>
              <p:cNvGrpSpPr/>
              <p:nvPr/>
            </p:nvGrpSpPr>
            <p:grpSpPr>
              <a:xfrm>
                <a:off x="-788907" y="-57436"/>
                <a:ext cx="12935542" cy="790351"/>
                <a:chOff x="-720683" y="-63640"/>
                <a:chExt cx="12935542" cy="790351"/>
              </a:xfrm>
            </p:grpSpPr>
            <p:cxnSp>
              <p:nvCxnSpPr>
                <p:cNvPr id="32" name="Connettore 1 27">
                  <a:extLst>
                    <a:ext uri="{FF2B5EF4-FFF2-40B4-BE49-F238E27FC236}">
                      <a16:creationId xmlns:a16="http://schemas.microsoft.com/office/drawing/2014/main" id="{6B302DE0-2804-4E2C-9532-471C084F2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0753" y="726711"/>
                  <a:ext cx="1239561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E21DAA7B-5095-4112-86BE-F76F5CED07C6}"/>
                    </a:ext>
                  </a:extLst>
                </p:cNvPr>
                <p:cNvGrpSpPr/>
                <p:nvPr/>
              </p:nvGrpSpPr>
              <p:grpSpPr>
                <a:xfrm>
                  <a:off x="-720683" y="-63640"/>
                  <a:ext cx="5427663" cy="750887"/>
                  <a:chOff x="-720683" y="-42374"/>
                  <a:chExt cx="5427663" cy="750887"/>
                </a:xfrm>
              </p:grpSpPr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1D7995B0-61F8-47C6-8660-A77A11C47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" y="-42374"/>
                    <a:ext cx="4706938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9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9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1E03E846-1B0A-4AA3-A5C8-4E2D9F038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20683" y="-42374"/>
                    <a:ext cx="4708525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8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8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497D">
                      <a:lumMod val="60000"/>
                      <a:lumOff val="4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90F940C-7877-458D-8439-BF91EE25DCCC}"/>
                  </a:ext>
                </a:extLst>
              </p:cNvPr>
              <p:cNvSpPr/>
              <p:nvPr/>
            </p:nvSpPr>
            <p:spPr>
              <a:xfrm>
                <a:off x="-4798" y="126775"/>
                <a:ext cx="5186398" cy="52322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Istituto Euro-Mediterraneo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di Scienza e Tecnologia</a:t>
                </a:r>
              </a:p>
            </p:txBody>
          </p:sp>
        </p:grpSp>
      </p:grpSp>
      <p:sp>
        <p:nvSpPr>
          <p:cNvPr id="19" name="Rettangolo 18">
            <a:extLst>
              <a:ext uri="{FF2B5EF4-FFF2-40B4-BE49-F238E27FC236}">
                <a16:creationId xmlns:a16="http://schemas.microsoft.com/office/drawing/2014/main" id="{72B1ABCB-30A8-465C-BDCC-9856520449CD}"/>
              </a:ext>
            </a:extLst>
          </p:cNvPr>
          <p:cNvSpPr/>
          <p:nvPr/>
        </p:nvSpPr>
        <p:spPr>
          <a:xfrm>
            <a:off x="544957" y="2540495"/>
            <a:ext cx="1114237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 defTabSz="457200">
              <a:buFont typeface="Wingdings" panose="05000000000000000000" pitchFamily="2" charset="2"/>
              <a:buChar char="Ø"/>
            </a:pPr>
            <a:r>
              <a:rPr lang="it-IT" sz="3200" b="1" i="1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Visori dedicati</a:t>
            </a:r>
            <a:endParaRPr lang="it-IT" sz="3200" b="1" dirty="0">
              <a:solidFill>
                <a:srgbClr val="002060"/>
              </a:solidFill>
              <a:latin typeface="Futur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7601346-4C68-458F-9A74-D17DDC1B48C5}"/>
              </a:ext>
            </a:extLst>
          </p:cNvPr>
          <p:cNvSpPr/>
          <p:nvPr/>
        </p:nvSpPr>
        <p:spPr>
          <a:xfrm>
            <a:off x="2007036" y="1049096"/>
            <a:ext cx="8177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Come usufruire delle visite virtuali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20FD6A2-2EA7-4F21-9315-62B006C1A751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24" name="Immagine 3">
            <a:extLst>
              <a:ext uri="{FF2B5EF4-FFF2-40B4-BE49-F238E27FC236}">
                <a16:creationId xmlns:a16="http://schemas.microsoft.com/office/drawing/2014/main" id="{9970CE9B-9189-4228-AB6F-AEF2AF252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80" y="3546150"/>
            <a:ext cx="3205163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5">
            <a:extLst>
              <a:ext uri="{FF2B5EF4-FFF2-40B4-BE49-F238E27FC236}">
                <a16:creationId xmlns:a16="http://schemas.microsoft.com/office/drawing/2014/main" id="{BFF23F3F-ABF9-4FE8-A6D8-90198914D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18" y="3546150"/>
            <a:ext cx="3763962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481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87EFC01-5DF1-4B68-A11D-CF98983D5961}"/>
              </a:ext>
            </a:extLst>
          </p:cNvPr>
          <p:cNvGrpSpPr/>
          <p:nvPr/>
        </p:nvGrpSpPr>
        <p:grpSpPr>
          <a:xfrm>
            <a:off x="-692233" y="61753"/>
            <a:ext cx="12884233" cy="790351"/>
            <a:chOff x="-788907" y="-57436"/>
            <a:chExt cx="12935542" cy="79035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519F0C-72CC-44CB-9D39-5915497796CC}"/>
                </a:ext>
              </a:extLst>
            </p:cNvPr>
            <p:cNvGrpSpPr/>
            <p:nvPr/>
          </p:nvGrpSpPr>
          <p:grpSpPr>
            <a:xfrm>
              <a:off x="9138110" y="45379"/>
              <a:ext cx="2413225" cy="648072"/>
              <a:chOff x="9138110" y="45379"/>
              <a:chExt cx="2413225" cy="648072"/>
            </a:xfrm>
          </p:grpSpPr>
          <p:pic>
            <p:nvPicPr>
              <p:cNvPr id="36" name="Immagine 35" descr="HR_01.eps">
                <a:extLst>
                  <a:ext uri="{FF2B5EF4-FFF2-40B4-BE49-F238E27FC236}">
                    <a16:creationId xmlns:a16="http://schemas.microsoft.com/office/drawing/2014/main" id="{25CFB47D-DF89-41F2-88D3-83A7EA46D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95" y="225517"/>
                <a:ext cx="625740" cy="424478"/>
              </a:xfrm>
              <a:prstGeom prst="rect">
                <a:avLst/>
              </a:prstGeom>
            </p:spPr>
          </p:pic>
          <p:pic>
            <p:nvPicPr>
              <p:cNvPr id="37" name="Immagine 36" descr="Logo IEMEST.eps">
                <a:extLst>
                  <a:ext uri="{FF2B5EF4-FFF2-40B4-BE49-F238E27FC236}">
                    <a16:creationId xmlns:a16="http://schemas.microsoft.com/office/drawing/2014/main" id="{68DAAD7B-CEDF-4D11-9A98-5F1F3098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8110" y="45379"/>
                <a:ext cx="1051005" cy="648072"/>
              </a:xfrm>
              <a:prstGeom prst="rect">
                <a:avLst/>
              </a:prstGeom>
            </p:spPr>
          </p:pic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1D125E7-CD4A-4C5F-A2DE-073A88707363}"/>
                </a:ext>
              </a:extLst>
            </p:cNvPr>
            <p:cNvGrpSpPr/>
            <p:nvPr/>
          </p:nvGrpSpPr>
          <p:grpSpPr>
            <a:xfrm>
              <a:off x="-788907" y="-57436"/>
              <a:ext cx="12935542" cy="790351"/>
              <a:chOff x="-788907" y="-57436"/>
              <a:chExt cx="12935542" cy="790351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28F1DDD-8757-4D4E-90DE-C02FC8EB63F8}"/>
                  </a:ext>
                </a:extLst>
              </p:cNvPr>
              <p:cNvGrpSpPr/>
              <p:nvPr/>
            </p:nvGrpSpPr>
            <p:grpSpPr>
              <a:xfrm>
                <a:off x="-788907" y="-57436"/>
                <a:ext cx="12935542" cy="790351"/>
                <a:chOff x="-720683" y="-63640"/>
                <a:chExt cx="12935542" cy="790351"/>
              </a:xfrm>
            </p:grpSpPr>
            <p:cxnSp>
              <p:nvCxnSpPr>
                <p:cNvPr id="32" name="Connettore 1 27">
                  <a:extLst>
                    <a:ext uri="{FF2B5EF4-FFF2-40B4-BE49-F238E27FC236}">
                      <a16:creationId xmlns:a16="http://schemas.microsoft.com/office/drawing/2014/main" id="{6B302DE0-2804-4E2C-9532-471C084F2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0753" y="726711"/>
                  <a:ext cx="1239561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E21DAA7B-5095-4112-86BE-F76F5CED07C6}"/>
                    </a:ext>
                  </a:extLst>
                </p:cNvPr>
                <p:cNvGrpSpPr/>
                <p:nvPr/>
              </p:nvGrpSpPr>
              <p:grpSpPr>
                <a:xfrm>
                  <a:off x="-720683" y="-63640"/>
                  <a:ext cx="5427663" cy="750887"/>
                  <a:chOff x="-720683" y="-42374"/>
                  <a:chExt cx="5427663" cy="750887"/>
                </a:xfrm>
              </p:grpSpPr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1D7995B0-61F8-47C6-8660-A77A11C47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" y="-42374"/>
                    <a:ext cx="4706938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9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9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1E03E846-1B0A-4AA3-A5C8-4E2D9F038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20683" y="-42374"/>
                    <a:ext cx="4708525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8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8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497D">
                      <a:lumMod val="60000"/>
                      <a:lumOff val="4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90F940C-7877-458D-8439-BF91EE25DCCC}"/>
                  </a:ext>
                </a:extLst>
              </p:cNvPr>
              <p:cNvSpPr/>
              <p:nvPr/>
            </p:nvSpPr>
            <p:spPr>
              <a:xfrm>
                <a:off x="-4798" y="126775"/>
                <a:ext cx="5186398" cy="52322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Istituto Euro-Mediterraneo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di Scienza e Tecnologia</a:t>
                </a:r>
              </a:p>
            </p:txBody>
          </p:sp>
        </p:grpSp>
      </p:grpSp>
      <p:sp>
        <p:nvSpPr>
          <p:cNvPr id="19" name="Rettangolo 18">
            <a:extLst>
              <a:ext uri="{FF2B5EF4-FFF2-40B4-BE49-F238E27FC236}">
                <a16:creationId xmlns:a16="http://schemas.microsoft.com/office/drawing/2014/main" id="{72B1ABCB-30A8-465C-BDCC-9856520449CD}"/>
              </a:ext>
            </a:extLst>
          </p:cNvPr>
          <p:cNvSpPr/>
          <p:nvPr/>
        </p:nvSpPr>
        <p:spPr>
          <a:xfrm>
            <a:off x="366170" y="2315665"/>
            <a:ext cx="1114237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 defTabSz="457200">
              <a:buFont typeface="Wingdings" panose="05000000000000000000" pitchFamily="2" charset="2"/>
              <a:buChar char="Ø"/>
            </a:pPr>
            <a:r>
              <a:rPr lang="it-IT" sz="3200" b="1" i="1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Camera Immersiva</a:t>
            </a:r>
            <a:endParaRPr lang="it-IT" sz="3200" b="1" dirty="0">
              <a:solidFill>
                <a:srgbClr val="002060"/>
              </a:solidFill>
              <a:latin typeface="Futur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7601346-4C68-458F-9A74-D17DDC1B48C5}"/>
              </a:ext>
            </a:extLst>
          </p:cNvPr>
          <p:cNvSpPr/>
          <p:nvPr/>
        </p:nvSpPr>
        <p:spPr>
          <a:xfrm>
            <a:off x="2007036" y="1049096"/>
            <a:ext cx="8177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Come usufruire delle visite virtuali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20FD6A2-2EA7-4F21-9315-62B006C1A751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23" name="Segnaposto contenuto 3">
            <a:extLst>
              <a:ext uri="{FF2B5EF4-FFF2-40B4-BE49-F238E27FC236}">
                <a16:creationId xmlns:a16="http://schemas.microsoft.com/office/drawing/2014/main" id="{130BC9D2-8C55-44A9-BF4F-07512BD2D2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5999" y="2483173"/>
            <a:ext cx="4892675" cy="3262313"/>
          </a:xfrm>
        </p:spPr>
      </p:pic>
      <p:pic>
        <p:nvPicPr>
          <p:cNvPr id="38" name="Immagine 6">
            <a:extLst>
              <a:ext uri="{FF2B5EF4-FFF2-40B4-BE49-F238E27FC236}">
                <a16:creationId xmlns:a16="http://schemas.microsoft.com/office/drawing/2014/main" id="{0585052B-02FD-4C6B-BC5A-A8E01352E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3" y="3229655"/>
            <a:ext cx="145097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magine 7">
            <a:extLst>
              <a:ext uri="{FF2B5EF4-FFF2-40B4-BE49-F238E27FC236}">
                <a16:creationId xmlns:a16="http://schemas.microsoft.com/office/drawing/2014/main" id="{E2FFB10D-BD85-4AA4-A401-9FB13C629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81" y="3934876"/>
            <a:ext cx="130651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magine 8">
            <a:extLst>
              <a:ext uri="{FF2B5EF4-FFF2-40B4-BE49-F238E27FC236}">
                <a16:creationId xmlns:a16="http://schemas.microsoft.com/office/drawing/2014/main" id="{1B99740F-DA3B-4E90-B9CA-9623C5157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224" y="3229655"/>
            <a:ext cx="1204912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292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87EFC01-5DF1-4B68-A11D-CF98983D5961}"/>
              </a:ext>
            </a:extLst>
          </p:cNvPr>
          <p:cNvGrpSpPr/>
          <p:nvPr/>
        </p:nvGrpSpPr>
        <p:grpSpPr>
          <a:xfrm>
            <a:off x="-692233" y="61753"/>
            <a:ext cx="12884233" cy="790351"/>
            <a:chOff x="-788907" y="-57436"/>
            <a:chExt cx="12935542" cy="79035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519F0C-72CC-44CB-9D39-5915497796CC}"/>
                </a:ext>
              </a:extLst>
            </p:cNvPr>
            <p:cNvGrpSpPr/>
            <p:nvPr/>
          </p:nvGrpSpPr>
          <p:grpSpPr>
            <a:xfrm>
              <a:off x="9138110" y="45379"/>
              <a:ext cx="2413225" cy="648072"/>
              <a:chOff x="9138110" y="45379"/>
              <a:chExt cx="2413225" cy="648072"/>
            </a:xfrm>
          </p:grpSpPr>
          <p:pic>
            <p:nvPicPr>
              <p:cNvPr id="36" name="Immagine 35" descr="HR_01.eps">
                <a:extLst>
                  <a:ext uri="{FF2B5EF4-FFF2-40B4-BE49-F238E27FC236}">
                    <a16:creationId xmlns:a16="http://schemas.microsoft.com/office/drawing/2014/main" id="{25CFB47D-DF89-41F2-88D3-83A7EA46D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95" y="225517"/>
                <a:ext cx="625740" cy="424478"/>
              </a:xfrm>
              <a:prstGeom prst="rect">
                <a:avLst/>
              </a:prstGeom>
            </p:spPr>
          </p:pic>
          <p:pic>
            <p:nvPicPr>
              <p:cNvPr id="37" name="Immagine 36" descr="Logo IEMEST.eps">
                <a:extLst>
                  <a:ext uri="{FF2B5EF4-FFF2-40B4-BE49-F238E27FC236}">
                    <a16:creationId xmlns:a16="http://schemas.microsoft.com/office/drawing/2014/main" id="{68DAAD7B-CEDF-4D11-9A98-5F1F3098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8110" y="45379"/>
                <a:ext cx="1051005" cy="648072"/>
              </a:xfrm>
              <a:prstGeom prst="rect">
                <a:avLst/>
              </a:prstGeom>
            </p:spPr>
          </p:pic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1D125E7-CD4A-4C5F-A2DE-073A88707363}"/>
                </a:ext>
              </a:extLst>
            </p:cNvPr>
            <p:cNvGrpSpPr/>
            <p:nvPr/>
          </p:nvGrpSpPr>
          <p:grpSpPr>
            <a:xfrm>
              <a:off x="-788907" y="-57436"/>
              <a:ext cx="12935542" cy="790351"/>
              <a:chOff x="-788907" y="-57436"/>
              <a:chExt cx="12935542" cy="790351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28F1DDD-8757-4D4E-90DE-C02FC8EB63F8}"/>
                  </a:ext>
                </a:extLst>
              </p:cNvPr>
              <p:cNvGrpSpPr/>
              <p:nvPr/>
            </p:nvGrpSpPr>
            <p:grpSpPr>
              <a:xfrm>
                <a:off x="-788907" y="-57436"/>
                <a:ext cx="12935542" cy="790351"/>
                <a:chOff x="-720683" y="-63640"/>
                <a:chExt cx="12935542" cy="790351"/>
              </a:xfrm>
            </p:grpSpPr>
            <p:cxnSp>
              <p:nvCxnSpPr>
                <p:cNvPr id="32" name="Connettore 1 27">
                  <a:extLst>
                    <a:ext uri="{FF2B5EF4-FFF2-40B4-BE49-F238E27FC236}">
                      <a16:creationId xmlns:a16="http://schemas.microsoft.com/office/drawing/2014/main" id="{6B302DE0-2804-4E2C-9532-471C084F2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0753" y="726711"/>
                  <a:ext cx="1239561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E21DAA7B-5095-4112-86BE-F76F5CED07C6}"/>
                    </a:ext>
                  </a:extLst>
                </p:cNvPr>
                <p:cNvGrpSpPr/>
                <p:nvPr/>
              </p:nvGrpSpPr>
              <p:grpSpPr>
                <a:xfrm>
                  <a:off x="-720683" y="-63640"/>
                  <a:ext cx="5427663" cy="750887"/>
                  <a:chOff x="-720683" y="-42374"/>
                  <a:chExt cx="5427663" cy="750887"/>
                </a:xfrm>
              </p:grpSpPr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1D7995B0-61F8-47C6-8660-A77A11C47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" y="-42374"/>
                    <a:ext cx="4706938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9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9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1E03E846-1B0A-4AA3-A5C8-4E2D9F038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20683" y="-42374"/>
                    <a:ext cx="4708525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8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8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497D">
                      <a:lumMod val="60000"/>
                      <a:lumOff val="4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90F940C-7877-458D-8439-BF91EE25DCCC}"/>
                  </a:ext>
                </a:extLst>
              </p:cNvPr>
              <p:cNvSpPr/>
              <p:nvPr/>
            </p:nvSpPr>
            <p:spPr>
              <a:xfrm>
                <a:off x="-4798" y="126775"/>
                <a:ext cx="5186398" cy="52322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Istituto Euro-Mediterraneo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di Scienza e Tecnologia</a:t>
                </a:r>
              </a:p>
            </p:txBody>
          </p:sp>
        </p:grpSp>
      </p:grpSp>
      <p:sp>
        <p:nvSpPr>
          <p:cNvPr id="19" name="Rettangolo 18">
            <a:extLst>
              <a:ext uri="{FF2B5EF4-FFF2-40B4-BE49-F238E27FC236}">
                <a16:creationId xmlns:a16="http://schemas.microsoft.com/office/drawing/2014/main" id="{72B1ABCB-30A8-465C-BDCC-9856520449CD}"/>
              </a:ext>
            </a:extLst>
          </p:cNvPr>
          <p:cNvSpPr/>
          <p:nvPr/>
        </p:nvSpPr>
        <p:spPr>
          <a:xfrm>
            <a:off x="194696" y="1762366"/>
            <a:ext cx="3660775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 defTabSz="457200">
              <a:buFont typeface="Wingdings" panose="05000000000000000000" pitchFamily="2" charset="2"/>
              <a:buChar char="Ø"/>
            </a:pPr>
            <a:r>
              <a:rPr lang="it-IT" sz="3200" b="1" i="1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Camera Immersiva</a:t>
            </a:r>
            <a:endParaRPr lang="it-IT" sz="3200" b="1" dirty="0">
              <a:solidFill>
                <a:srgbClr val="002060"/>
              </a:solidFill>
              <a:latin typeface="Futur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7601346-4C68-458F-9A74-D17DDC1B48C5}"/>
              </a:ext>
            </a:extLst>
          </p:cNvPr>
          <p:cNvSpPr/>
          <p:nvPr/>
        </p:nvSpPr>
        <p:spPr>
          <a:xfrm>
            <a:off x="124046" y="1049096"/>
            <a:ext cx="11384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Come usufruire delle visite virtuali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20FD6A2-2EA7-4F21-9315-62B006C1A751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26" name="Immagine 3" descr="Immagine che contiene bianco, stufa, elettrodomestico&#10;&#10;Descrizione generata automaticamente">
            <a:extLst>
              <a:ext uri="{FF2B5EF4-FFF2-40B4-BE49-F238E27FC236}">
                <a16:creationId xmlns:a16="http://schemas.microsoft.com/office/drawing/2014/main" id="{FD199386-B460-4D07-B235-B742C7E97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01" y="2773518"/>
            <a:ext cx="39608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magine 6" descr="Immagine che contiene interni, pavimento, inpiedi, aperto&#10;&#10;Descrizione generata automaticamente">
            <a:extLst>
              <a:ext uri="{FF2B5EF4-FFF2-40B4-BE49-F238E27FC236}">
                <a16:creationId xmlns:a16="http://schemas.microsoft.com/office/drawing/2014/main" id="{18465673-0A2D-49D2-8D85-DE10EF7D3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49" y="2223469"/>
            <a:ext cx="36607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magine 8" descr="Immagine che contiene elettrodomestico&#10;&#10;Descrizione generata automaticamente">
            <a:extLst>
              <a:ext uri="{FF2B5EF4-FFF2-40B4-BE49-F238E27FC236}">
                <a16:creationId xmlns:a16="http://schemas.microsoft.com/office/drawing/2014/main" id="{381F6F0E-318A-4E4B-8F39-C046C8830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164" y="2986469"/>
            <a:ext cx="3960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520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87EFC01-5DF1-4B68-A11D-CF98983D5961}"/>
              </a:ext>
            </a:extLst>
          </p:cNvPr>
          <p:cNvGrpSpPr/>
          <p:nvPr/>
        </p:nvGrpSpPr>
        <p:grpSpPr>
          <a:xfrm>
            <a:off x="-692233" y="61753"/>
            <a:ext cx="12884233" cy="790351"/>
            <a:chOff x="-788907" y="-57436"/>
            <a:chExt cx="12935542" cy="79035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519F0C-72CC-44CB-9D39-5915497796CC}"/>
                </a:ext>
              </a:extLst>
            </p:cNvPr>
            <p:cNvGrpSpPr/>
            <p:nvPr/>
          </p:nvGrpSpPr>
          <p:grpSpPr>
            <a:xfrm>
              <a:off x="9138110" y="45379"/>
              <a:ext cx="2413225" cy="648072"/>
              <a:chOff x="9138110" y="45379"/>
              <a:chExt cx="2413225" cy="648072"/>
            </a:xfrm>
          </p:grpSpPr>
          <p:pic>
            <p:nvPicPr>
              <p:cNvPr id="36" name="Immagine 35" descr="HR_01.eps">
                <a:extLst>
                  <a:ext uri="{FF2B5EF4-FFF2-40B4-BE49-F238E27FC236}">
                    <a16:creationId xmlns:a16="http://schemas.microsoft.com/office/drawing/2014/main" id="{25CFB47D-DF89-41F2-88D3-83A7EA46D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95" y="225517"/>
                <a:ext cx="625740" cy="424478"/>
              </a:xfrm>
              <a:prstGeom prst="rect">
                <a:avLst/>
              </a:prstGeom>
            </p:spPr>
          </p:pic>
          <p:pic>
            <p:nvPicPr>
              <p:cNvPr id="37" name="Immagine 36" descr="Logo IEMEST.eps">
                <a:extLst>
                  <a:ext uri="{FF2B5EF4-FFF2-40B4-BE49-F238E27FC236}">
                    <a16:creationId xmlns:a16="http://schemas.microsoft.com/office/drawing/2014/main" id="{68DAAD7B-CEDF-4D11-9A98-5F1F3098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8110" y="45379"/>
                <a:ext cx="1051005" cy="648072"/>
              </a:xfrm>
              <a:prstGeom prst="rect">
                <a:avLst/>
              </a:prstGeom>
            </p:spPr>
          </p:pic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1D125E7-CD4A-4C5F-A2DE-073A88707363}"/>
                </a:ext>
              </a:extLst>
            </p:cNvPr>
            <p:cNvGrpSpPr/>
            <p:nvPr/>
          </p:nvGrpSpPr>
          <p:grpSpPr>
            <a:xfrm>
              <a:off x="-788907" y="-57436"/>
              <a:ext cx="12935542" cy="790351"/>
              <a:chOff x="-788907" y="-57436"/>
              <a:chExt cx="12935542" cy="790351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28F1DDD-8757-4D4E-90DE-C02FC8EB63F8}"/>
                  </a:ext>
                </a:extLst>
              </p:cNvPr>
              <p:cNvGrpSpPr/>
              <p:nvPr/>
            </p:nvGrpSpPr>
            <p:grpSpPr>
              <a:xfrm>
                <a:off x="-788907" y="-57436"/>
                <a:ext cx="12935542" cy="790351"/>
                <a:chOff x="-720683" y="-63640"/>
                <a:chExt cx="12935542" cy="790351"/>
              </a:xfrm>
            </p:grpSpPr>
            <p:cxnSp>
              <p:nvCxnSpPr>
                <p:cNvPr id="32" name="Connettore 1 27">
                  <a:extLst>
                    <a:ext uri="{FF2B5EF4-FFF2-40B4-BE49-F238E27FC236}">
                      <a16:creationId xmlns:a16="http://schemas.microsoft.com/office/drawing/2014/main" id="{6B302DE0-2804-4E2C-9532-471C084F2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0753" y="726711"/>
                  <a:ext cx="1239561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E21DAA7B-5095-4112-86BE-F76F5CED07C6}"/>
                    </a:ext>
                  </a:extLst>
                </p:cNvPr>
                <p:cNvGrpSpPr/>
                <p:nvPr/>
              </p:nvGrpSpPr>
              <p:grpSpPr>
                <a:xfrm>
                  <a:off x="-720683" y="-63640"/>
                  <a:ext cx="5427663" cy="750887"/>
                  <a:chOff x="-720683" y="-42374"/>
                  <a:chExt cx="5427663" cy="750887"/>
                </a:xfrm>
              </p:grpSpPr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1D7995B0-61F8-47C6-8660-A77A11C47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" y="-42374"/>
                    <a:ext cx="4706938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9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9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1E03E846-1B0A-4AA3-A5C8-4E2D9F038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20683" y="-42374"/>
                    <a:ext cx="4708525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8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8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497D">
                      <a:lumMod val="60000"/>
                      <a:lumOff val="4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90F940C-7877-458D-8439-BF91EE25DCCC}"/>
                  </a:ext>
                </a:extLst>
              </p:cNvPr>
              <p:cNvSpPr/>
              <p:nvPr/>
            </p:nvSpPr>
            <p:spPr>
              <a:xfrm>
                <a:off x="-4798" y="126775"/>
                <a:ext cx="5186398" cy="52322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Istituto Euro-Mediterraneo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di Scienza e Tecnologia</a:t>
                </a:r>
              </a:p>
            </p:txBody>
          </p:sp>
        </p:grp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EB27AB7-B84F-420D-8FD3-F2D99545E845}"/>
              </a:ext>
            </a:extLst>
          </p:cNvPr>
          <p:cNvSpPr txBox="1"/>
          <p:nvPr/>
        </p:nvSpPr>
        <p:spPr>
          <a:xfrm>
            <a:off x="9090992" y="5269891"/>
            <a:ext cx="3101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Grazie per l’attenzione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155F366-C1FF-4D46-B4A5-3E86034F954B}"/>
              </a:ext>
            </a:extLst>
          </p:cNvPr>
          <p:cNvSpPr/>
          <p:nvPr/>
        </p:nvSpPr>
        <p:spPr>
          <a:xfrm>
            <a:off x="1935974" y="841331"/>
            <a:ext cx="81656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Gruppo di Lavoro nel laboratorio immersivo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27A873F-B4CB-4B0B-BAEA-C2E1909F7BB4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F1BEB5B-BF7E-4F34-8A50-80086C756A80}"/>
              </a:ext>
            </a:extLst>
          </p:cNvPr>
          <p:cNvSpPr/>
          <p:nvPr/>
        </p:nvSpPr>
        <p:spPr>
          <a:xfrm>
            <a:off x="366170" y="2315665"/>
            <a:ext cx="1114237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just" defTabSz="457200"/>
            <a:r>
              <a:rPr lang="it-IT" sz="3200" b="1" i="1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Il laboratorio immersivo dello IEMEST è dotato di visori e camera immersiva di ultima generazione.</a:t>
            </a:r>
            <a:endParaRPr lang="it-IT" sz="3200" b="1" dirty="0">
              <a:solidFill>
                <a:srgbClr val="002060"/>
              </a:solidFill>
              <a:latin typeface="Futur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8F28AEF0-C9FE-4505-A0A8-8D5D9D2C6F53}"/>
              </a:ext>
            </a:extLst>
          </p:cNvPr>
          <p:cNvSpPr/>
          <p:nvPr/>
        </p:nvSpPr>
        <p:spPr>
          <a:xfrm>
            <a:off x="330731" y="3528237"/>
            <a:ext cx="1114237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just" defTabSz="457200"/>
            <a:r>
              <a:rPr lang="it-IT" sz="3200" b="1" i="1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L’istituto, tramite il laboratorio, può fornire una soluzione personalizzata per l’esplorazione dei contenuti (a diversi livelli di risoluzione ed esperienza).</a:t>
            </a:r>
            <a:endParaRPr lang="it-IT" sz="3200" b="1" dirty="0">
              <a:solidFill>
                <a:srgbClr val="002060"/>
              </a:solidFill>
              <a:latin typeface="Futur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204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87EFC01-5DF1-4B68-A11D-CF98983D5961}"/>
              </a:ext>
            </a:extLst>
          </p:cNvPr>
          <p:cNvGrpSpPr/>
          <p:nvPr/>
        </p:nvGrpSpPr>
        <p:grpSpPr>
          <a:xfrm>
            <a:off x="-692233" y="61753"/>
            <a:ext cx="12884233" cy="790351"/>
            <a:chOff x="-788907" y="-57436"/>
            <a:chExt cx="12935542" cy="79035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519F0C-72CC-44CB-9D39-5915497796CC}"/>
                </a:ext>
              </a:extLst>
            </p:cNvPr>
            <p:cNvGrpSpPr/>
            <p:nvPr/>
          </p:nvGrpSpPr>
          <p:grpSpPr>
            <a:xfrm>
              <a:off x="9138110" y="45379"/>
              <a:ext cx="2413225" cy="648072"/>
              <a:chOff x="9138110" y="45379"/>
              <a:chExt cx="2413225" cy="648072"/>
            </a:xfrm>
          </p:grpSpPr>
          <p:pic>
            <p:nvPicPr>
              <p:cNvPr id="36" name="Immagine 35" descr="HR_01.eps">
                <a:extLst>
                  <a:ext uri="{FF2B5EF4-FFF2-40B4-BE49-F238E27FC236}">
                    <a16:creationId xmlns:a16="http://schemas.microsoft.com/office/drawing/2014/main" id="{25CFB47D-DF89-41F2-88D3-83A7EA46D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95" y="225517"/>
                <a:ext cx="625740" cy="424478"/>
              </a:xfrm>
              <a:prstGeom prst="rect">
                <a:avLst/>
              </a:prstGeom>
            </p:spPr>
          </p:pic>
          <p:pic>
            <p:nvPicPr>
              <p:cNvPr id="37" name="Immagine 36" descr="Logo IEMEST.eps">
                <a:extLst>
                  <a:ext uri="{FF2B5EF4-FFF2-40B4-BE49-F238E27FC236}">
                    <a16:creationId xmlns:a16="http://schemas.microsoft.com/office/drawing/2014/main" id="{68DAAD7B-CEDF-4D11-9A98-5F1F3098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8110" y="45379"/>
                <a:ext cx="1051005" cy="648072"/>
              </a:xfrm>
              <a:prstGeom prst="rect">
                <a:avLst/>
              </a:prstGeom>
            </p:spPr>
          </p:pic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1D125E7-CD4A-4C5F-A2DE-073A88707363}"/>
                </a:ext>
              </a:extLst>
            </p:cNvPr>
            <p:cNvGrpSpPr/>
            <p:nvPr/>
          </p:nvGrpSpPr>
          <p:grpSpPr>
            <a:xfrm>
              <a:off x="-788907" y="-57436"/>
              <a:ext cx="12935542" cy="790351"/>
              <a:chOff x="-788907" y="-57436"/>
              <a:chExt cx="12935542" cy="790351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28F1DDD-8757-4D4E-90DE-C02FC8EB63F8}"/>
                  </a:ext>
                </a:extLst>
              </p:cNvPr>
              <p:cNvGrpSpPr/>
              <p:nvPr/>
            </p:nvGrpSpPr>
            <p:grpSpPr>
              <a:xfrm>
                <a:off x="-788907" y="-57436"/>
                <a:ext cx="12935542" cy="790351"/>
                <a:chOff x="-720683" y="-63640"/>
                <a:chExt cx="12935542" cy="790351"/>
              </a:xfrm>
            </p:grpSpPr>
            <p:cxnSp>
              <p:nvCxnSpPr>
                <p:cNvPr id="32" name="Connettore 1 27">
                  <a:extLst>
                    <a:ext uri="{FF2B5EF4-FFF2-40B4-BE49-F238E27FC236}">
                      <a16:creationId xmlns:a16="http://schemas.microsoft.com/office/drawing/2014/main" id="{6B302DE0-2804-4E2C-9532-471C084F2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0753" y="726711"/>
                  <a:ext cx="1239561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E21DAA7B-5095-4112-86BE-F76F5CED07C6}"/>
                    </a:ext>
                  </a:extLst>
                </p:cNvPr>
                <p:cNvGrpSpPr/>
                <p:nvPr/>
              </p:nvGrpSpPr>
              <p:grpSpPr>
                <a:xfrm>
                  <a:off x="-720683" y="-63640"/>
                  <a:ext cx="5427663" cy="750887"/>
                  <a:chOff x="-720683" y="-42374"/>
                  <a:chExt cx="5427663" cy="750887"/>
                </a:xfrm>
              </p:grpSpPr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1D7995B0-61F8-47C6-8660-A77A11C47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" y="-42374"/>
                    <a:ext cx="4706938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9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9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1E03E846-1B0A-4AA3-A5C8-4E2D9F038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20683" y="-42374"/>
                    <a:ext cx="4708525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8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8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497D">
                      <a:lumMod val="60000"/>
                      <a:lumOff val="4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90F940C-7877-458D-8439-BF91EE25DCCC}"/>
                  </a:ext>
                </a:extLst>
              </p:cNvPr>
              <p:cNvSpPr/>
              <p:nvPr/>
            </p:nvSpPr>
            <p:spPr>
              <a:xfrm>
                <a:off x="-4798" y="126775"/>
                <a:ext cx="5186398" cy="52322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Istituto Euro-Mediterraneo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di Scienza e Tecnologia</a:t>
                </a:r>
              </a:p>
            </p:txBody>
          </p:sp>
        </p:grp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525D320-E2FC-48AF-BFC3-254261CBD21C}"/>
              </a:ext>
            </a:extLst>
          </p:cNvPr>
          <p:cNvSpPr txBox="1"/>
          <p:nvPr/>
        </p:nvSpPr>
        <p:spPr>
          <a:xfrm>
            <a:off x="534169" y="1690476"/>
            <a:ext cx="11238731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it-IT" sz="3600" b="1" dirty="0">
                <a:solidFill>
                  <a:srgbClr val="FFC00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SIT - </a:t>
            </a:r>
            <a:r>
              <a:rPr lang="it-IT" sz="3600" b="1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Scienze per l'Innovazione tecnologica, </a:t>
            </a:r>
            <a:r>
              <a:rPr lang="it-IT" sz="3600" b="1" dirty="0" err="1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bio</a:t>
            </a:r>
            <a:r>
              <a:rPr lang="it-IT" sz="3600" b="1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-informatica, brain computer </a:t>
            </a:r>
            <a:r>
              <a:rPr lang="it-IT" sz="3600" b="1" dirty="0" err="1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interface</a:t>
            </a:r>
            <a:r>
              <a:rPr lang="it-IT" sz="3600" b="1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, intelligenza artificiale, tecnologie immersive (VR, AR, MR)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9D9D7881-B835-48C3-B727-167982275D04}"/>
              </a:ext>
            </a:extLst>
          </p:cNvPr>
          <p:cNvSpPr/>
          <p:nvPr/>
        </p:nvSpPr>
        <p:spPr>
          <a:xfrm>
            <a:off x="1935974" y="926524"/>
            <a:ext cx="8165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Dipartimento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6F156E-EAD2-4F98-99DA-913B16EF84A0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80263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87EFC01-5DF1-4B68-A11D-CF98983D5961}"/>
              </a:ext>
            </a:extLst>
          </p:cNvPr>
          <p:cNvGrpSpPr/>
          <p:nvPr/>
        </p:nvGrpSpPr>
        <p:grpSpPr>
          <a:xfrm>
            <a:off x="-692233" y="61753"/>
            <a:ext cx="12884233" cy="790351"/>
            <a:chOff x="-788907" y="-57436"/>
            <a:chExt cx="12935542" cy="79035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519F0C-72CC-44CB-9D39-5915497796CC}"/>
                </a:ext>
              </a:extLst>
            </p:cNvPr>
            <p:cNvGrpSpPr/>
            <p:nvPr/>
          </p:nvGrpSpPr>
          <p:grpSpPr>
            <a:xfrm>
              <a:off x="9138110" y="45379"/>
              <a:ext cx="2413225" cy="648072"/>
              <a:chOff x="9138110" y="45379"/>
              <a:chExt cx="2413225" cy="648072"/>
            </a:xfrm>
          </p:grpSpPr>
          <p:pic>
            <p:nvPicPr>
              <p:cNvPr id="36" name="Immagine 35" descr="HR_01.eps">
                <a:extLst>
                  <a:ext uri="{FF2B5EF4-FFF2-40B4-BE49-F238E27FC236}">
                    <a16:creationId xmlns:a16="http://schemas.microsoft.com/office/drawing/2014/main" id="{25CFB47D-DF89-41F2-88D3-83A7EA46D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95" y="225517"/>
                <a:ext cx="625740" cy="424478"/>
              </a:xfrm>
              <a:prstGeom prst="rect">
                <a:avLst/>
              </a:prstGeom>
            </p:spPr>
          </p:pic>
          <p:pic>
            <p:nvPicPr>
              <p:cNvPr id="37" name="Immagine 36" descr="Logo IEMEST.eps">
                <a:extLst>
                  <a:ext uri="{FF2B5EF4-FFF2-40B4-BE49-F238E27FC236}">
                    <a16:creationId xmlns:a16="http://schemas.microsoft.com/office/drawing/2014/main" id="{68DAAD7B-CEDF-4D11-9A98-5F1F3098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8110" y="45379"/>
                <a:ext cx="1051005" cy="648072"/>
              </a:xfrm>
              <a:prstGeom prst="rect">
                <a:avLst/>
              </a:prstGeom>
            </p:spPr>
          </p:pic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1D125E7-CD4A-4C5F-A2DE-073A88707363}"/>
                </a:ext>
              </a:extLst>
            </p:cNvPr>
            <p:cNvGrpSpPr/>
            <p:nvPr/>
          </p:nvGrpSpPr>
          <p:grpSpPr>
            <a:xfrm>
              <a:off x="-788907" y="-57436"/>
              <a:ext cx="12935542" cy="790351"/>
              <a:chOff x="-788907" y="-57436"/>
              <a:chExt cx="12935542" cy="790351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28F1DDD-8757-4D4E-90DE-C02FC8EB63F8}"/>
                  </a:ext>
                </a:extLst>
              </p:cNvPr>
              <p:cNvGrpSpPr/>
              <p:nvPr/>
            </p:nvGrpSpPr>
            <p:grpSpPr>
              <a:xfrm>
                <a:off x="-788907" y="-57436"/>
                <a:ext cx="12935542" cy="790351"/>
                <a:chOff x="-720683" y="-63640"/>
                <a:chExt cx="12935542" cy="790351"/>
              </a:xfrm>
            </p:grpSpPr>
            <p:cxnSp>
              <p:nvCxnSpPr>
                <p:cNvPr id="32" name="Connettore 1 27">
                  <a:extLst>
                    <a:ext uri="{FF2B5EF4-FFF2-40B4-BE49-F238E27FC236}">
                      <a16:creationId xmlns:a16="http://schemas.microsoft.com/office/drawing/2014/main" id="{6B302DE0-2804-4E2C-9532-471C084F2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0753" y="726711"/>
                  <a:ext cx="1239561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E21DAA7B-5095-4112-86BE-F76F5CED07C6}"/>
                    </a:ext>
                  </a:extLst>
                </p:cNvPr>
                <p:cNvGrpSpPr/>
                <p:nvPr/>
              </p:nvGrpSpPr>
              <p:grpSpPr>
                <a:xfrm>
                  <a:off x="-720683" y="-63640"/>
                  <a:ext cx="5427663" cy="750887"/>
                  <a:chOff x="-720683" y="-42374"/>
                  <a:chExt cx="5427663" cy="750887"/>
                </a:xfrm>
              </p:grpSpPr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1D7995B0-61F8-47C6-8660-A77A11C47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" y="-42374"/>
                    <a:ext cx="4706938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9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9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1E03E846-1B0A-4AA3-A5C8-4E2D9F038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20683" y="-42374"/>
                    <a:ext cx="4708525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8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8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497D">
                      <a:lumMod val="60000"/>
                      <a:lumOff val="4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90F940C-7877-458D-8439-BF91EE25DCCC}"/>
                  </a:ext>
                </a:extLst>
              </p:cNvPr>
              <p:cNvSpPr/>
              <p:nvPr/>
            </p:nvSpPr>
            <p:spPr>
              <a:xfrm>
                <a:off x="-4798" y="126775"/>
                <a:ext cx="5186398" cy="52322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Istituto Euro-Mediterraneo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di Scienza e Tecnologia</a:t>
                </a:r>
              </a:p>
            </p:txBody>
          </p:sp>
        </p:grp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5CFFAB7-77AE-4407-9016-4725D0CB5A9F}"/>
              </a:ext>
            </a:extLst>
          </p:cNvPr>
          <p:cNvSpPr txBox="1"/>
          <p:nvPr/>
        </p:nvSpPr>
        <p:spPr>
          <a:xfrm>
            <a:off x="534169" y="2072853"/>
            <a:ext cx="6182435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Sviluppo di soluzioni per la </a:t>
            </a:r>
            <a:r>
              <a:rPr lang="it-IT" sz="3600" b="1" kern="0" dirty="0">
                <a:solidFill>
                  <a:srgbClr val="FFC00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visualizzazione</a:t>
            </a: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 3d di contenuti digitali, anche in modo immersivo tramite dispositivi a basso, medio e altro costo.</a:t>
            </a:r>
            <a:endParaRPr lang="it-IT" sz="3200" b="1" i="1" kern="0" dirty="0">
              <a:solidFill>
                <a:srgbClr val="002060"/>
              </a:solidFill>
              <a:latin typeface="Futur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74D3EEDB-19D4-45FC-B5FE-03EC91C8F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19" t="15366" r="32788" b="11600"/>
          <a:stretch/>
        </p:blipFill>
        <p:spPr>
          <a:xfrm>
            <a:off x="7105333" y="1435739"/>
            <a:ext cx="3723226" cy="405800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49F28F12-D7B7-4BAB-9DEF-03522D55B279}"/>
              </a:ext>
            </a:extLst>
          </p:cNvPr>
          <p:cNvSpPr/>
          <p:nvPr/>
        </p:nvSpPr>
        <p:spPr>
          <a:xfrm>
            <a:off x="-1" y="1236244"/>
            <a:ext cx="6901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Laboratori immersivo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7B65290-D439-45D6-8954-6D4AFD71C32C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87177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87EFC01-5DF1-4B68-A11D-CF98983D5961}"/>
              </a:ext>
            </a:extLst>
          </p:cNvPr>
          <p:cNvGrpSpPr/>
          <p:nvPr/>
        </p:nvGrpSpPr>
        <p:grpSpPr>
          <a:xfrm>
            <a:off x="-692233" y="61753"/>
            <a:ext cx="12884233" cy="790351"/>
            <a:chOff x="-788907" y="-57436"/>
            <a:chExt cx="12935542" cy="79035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519F0C-72CC-44CB-9D39-5915497796CC}"/>
                </a:ext>
              </a:extLst>
            </p:cNvPr>
            <p:cNvGrpSpPr/>
            <p:nvPr/>
          </p:nvGrpSpPr>
          <p:grpSpPr>
            <a:xfrm>
              <a:off x="9138110" y="45379"/>
              <a:ext cx="2413225" cy="648072"/>
              <a:chOff x="9138110" y="45379"/>
              <a:chExt cx="2413225" cy="648072"/>
            </a:xfrm>
          </p:grpSpPr>
          <p:pic>
            <p:nvPicPr>
              <p:cNvPr id="36" name="Immagine 35" descr="HR_01.eps">
                <a:extLst>
                  <a:ext uri="{FF2B5EF4-FFF2-40B4-BE49-F238E27FC236}">
                    <a16:creationId xmlns:a16="http://schemas.microsoft.com/office/drawing/2014/main" id="{25CFB47D-DF89-41F2-88D3-83A7EA46D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95" y="225517"/>
                <a:ext cx="625740" cy="424478"/>
              </a:xfrm>
              <a:prstGeom prst="rect">
                <a:avLst/>
              </a:prstGeom>
            </p:spPr>
          </p:pic>
          <p:pic>
            <p:nvPicPr>
              <p:cNvPr id="37" name="Immagine 36" descr="Logo IEMEST.eps">
                <a:extLst>
                  <a:ext uri="{FF2B5EF4-FFF2-40B4-BE49-F238E27FC236}">
                    <a16:creationId xmlns:a16="http://schemas.microsoft.com/office/drawing/2014/main" id="{68DAAD7B-CEDF-4D11-9A98-5F1F3098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8110" y="45379"/>
                <a:ext cx="1051005" cy="648072"/>
              </a:xfrm>
              <a:prstGeom prst="rect">
                <a:avLst/>
              </a:prstGeom>
            </p:spPr>
          </p:pic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1D125E7-CD4A-4C5F-A2DE-073A88707363}"/>
                </a:ext>
              </a:extLst>
            </p:cNvPr>
            <p:cNvGrpSpPr/>
            <p:nvPr/>
          </p:nvGrpSpPr>
          <p:grpSpPr>
            <a:xfrm>
              <a:off x="-788907" y="-57436"/>
              <a:ext cx="12935542" cy="790351"/>
              <a:chOff x="-788907" y="-57436"/>
              <a:chExt cx="12935542" cy="790351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28F1DDD-8757-4D4E-90DE-C02FC8EB63F8}"/>
                  </a:ext>
                </a:extLst>
              </p:cNvPr>
              <p:cNvGrpSpPr/>
              <p:nvPr/>
            </p:nvGrpSpPr>
            <p:grpSpPr>
              <a:xfrm>
                <a:off x="-788907" y="-57436"/>
                <a:ext cx="12935542" cy="790351"/>
                <a:chOff x="-720683" y="-63640"/>
                <a:chExt cx="12935542" cy="790351"/>
              </a:xfrm>
            </p:grpSpPr>
            <p:cxnSp>
              <p:nvCxnSpPr>
                <p:cNvPr id="32" name="Connettore 1 27">
                  <a:extLst>
                    <a:ext uri="{FF2B5EF4-FFF2-40B4-BE49-F238E27FC236}">
                      <a16:creationId xmlns:a16="http://schemas.microsoft.com/office/drawing/2014/main" id="{6B302DE0-2804-4E2C-9532-471C084F2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0753" y="726711"/>
                  <a:ext cx="1239561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E21DAA7B-5095-4112-86BE-F76F5CED07C6}"/>
                    </a:ext>
                  </a:extLst>
                </p:cNvPr>
                <p:cNvGrpSpPr/>
                <p:nvPr/>
              </p:nvGrpSpPr>
              <p:grpSpPr>
                <a:xfrm>
                  <a:off x="-720683" y="-63640"/>
                  <a:ext cx="5427663" cy="750887"/>
                  <a:chOff x="-720683" y="-42374"/>
                  <a:chExt cx="5427663" cy="750887"/>
                </a:xfrm>
              </p:grpSpPr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1D7995B0-61F8-47C6-8660-A77A11C47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" y="-42374"/>
                    <a:ext cx="4706938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9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9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1E03E846-1B0A-4AA3-A5C8-4E2D9F038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20683" y="-42374"/>
                    <a:ext cx="4708525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8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8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497D">
                      <a:lumMod val="60000"/>
                      <a:lumOff val="4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90F940C-7877-458D-8439-BF91EE25DCCC}"/>
                  </a:ext>
                </a:extLst>
              </p:cNvPr>
              <p:cNvSpPr/>
              <p:nvPr/>
            </p:nvSpPr>
            <p:spPr>
              <a:xfrm>
                <a:off x="-4798" y="126775"/>
                <a:ext cx="5186398" cy="52322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Istituto Euro-Mediterraneo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di Scienza e Tecnologia</a:t>
                </a:r>
              </a:p>
            </p:txBody>
          </p:sp>
        </p:grp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5CFFAB7-77AE-4407-9016-4725D0CB5A9F}"/>
              </a:ext>
            </a:extLst>
          </p:cNvPr>
          <p:cNvSpPr txBox="1"/>
          <p:nvPr/>
        </p:nvSpPr>
        <p:spPr>
          <a:xfrm>
            <a:off x="108139" y="2005684"/>
            <a:ext cx="6210773" cy="28931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Scansioni 3D tramite diverse tecnologie</a:t>
            </a: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sz="3200" b="1" i="1" kern="0" dirty="0">
              <a:solidFill>
                <a:srgbClr val="002060"/>
              </a:solidFill>
              <a:latin typeface="Futura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sz="3200" b="1" i="1" kern="0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Laser Scanner</a:t>
            </a:r>
            <a:r>
              <a:rPr kumimoji="0" lang="it-IT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Droni e Videocamere 3D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9F28F12-D7B7-4BAB-9DEF-03522D55B279}"/>
              </a:ext>
            </a:extLst>
          </p:cNvPr>
          <p:cNvSpPr/>
          <p:nvPr/>
        </p:nvSpPr>
        <p:spPr>
          <a:xfrm>
            <a:off x="-1" y="1236244"/>
            <a:ext cx="6901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Contenuti digitali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7B65290-D439-45D6-8954-6D4AFD71C32C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24" name="Immagine 23" descr="Risultato immagini per autel evo pro 2 6k">
            <a:extLst>
              <a:ext uri="{FF2B5EF4-FFF2-40B4-BE49-F238E27FC236}">
                <a16:creationId xmlns:a16="http://schemas.microsoft.com/office/drawing/2014/main" id="{2802C6D2-4485-4647-8D45-DF44010AA81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419" y="1072234"/>
            <a:ext cx="3295650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Immagine che contiene nero&#10;&#10;Descrizione generata automaticamente">
            <a:extLst>
              <a:ext uri="{FF2B5EF4-FFF2-40B4-BE49-F238E27FC236}">
                <a16:creationId xmlns:a16="http://schemas.microsoft.com/office/drawing/2014/main" id="{18CC4EDA-F60E-49AD-BF3A-D8916A1D3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3521635"/>
            <a:ext cx="1648131" cy="164813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DE1AC5B-D9F0-4CB9-9779-24FA3C4EE7B9}"/>
              </a:ext>
            </a:extLst>
          </p:cNvPr>
          <p:cNvSpPr txBox="1"/>
          <p:nvPr/>
        </p:nvSpPr>
        <p:spPr>
          <a:xfrm flipH="1">
            <a:off x="6568225" y="4851919"/>
            <a:ext cx="152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Faro Focus S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46B6909-290B-418E-9DE9-5DB4756C45E1}"/>
              </a:ext>
            </a:extLst>
          </p:cNvPr>
          <p:cNvSpPr txBox="1"/>
          <p:nvPr/>
        </p:nvSpPr>
        <p:spPr>
          <a:xfrm flipH="1">
            <a:off x="9738696" y="5251739"/>
            <a:ext cx="152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Matterport</a:t>
            </a:r>
            <a:endParaRPr lang="it-IT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38A716F-8C64-4A1C-82B8-9A281F09ED5C}"/>
              </a:ext>
            </a:extLst>
          </p:cNvPr>
          <p:cNvSpPr txBox="1"/>
          <p:nvPr/>
        </p:nvSpPr>
        <p:spPr>
          <a:xfrm flipH="1">
            <a:off x="9499403" y="2852228"/>
            <a:ext cx="212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Autel</a:t>
            </a:r>
            <a:r>
              <a:rPr lang="it-IT" dirty="0"/>
              <a:t> Evo Pro 2 6K</a:t>
            </a:r>
          </a:p>
        </p:txBody>
      </p:sp>
      <p:pic>
        <p:nvPicPr>
          <p:cNvPr id="13" name="Immagine 12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B8D8595A-EE6C-4E3F-938B-290A93AB3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32" y="3021219"/>
            <a:ext cx="1648131" cy="164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5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87EFC01-5DF1-4B68-A11D-CF98983D5961}"/>
              </a:ext>
            </a:extLst>
          </p:cNvPr>
          <p:cNvGrpSpPr/>
          <p:nvPr/>
        </p:nvGrpSpPr>
        <p:grpSpPr>
          <a:xfrm>
            <a:off x="-692233" y="61753"/>
            <a:ext cx="12884233" cy="790351"/>
            <a:chOff x="-788907" y="-57436"/>
            <a:chExt cx="12935542" cy="79035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519F0C-72CC-44CB-9D39-5915497796CC}"/>
                </a:ext>
              </a:extLst>
            </p:cNvPr>
            <p:cNvGrpSpPr/>
            <p:nvPr/>
          </p:nvGrpSpPr>
          <p:grpSpPr>
            <a:xfrm>
              <a:off x="9138110" y="45379"/>
              <a:ext cx="2413225" cy="648072"/>
              <a:chOff x="9138110" y="45379"/>
              <a:chExt cx="2413225" cy="648072"/>
            </a:xfrm>
          </p:grpSpPr>
          <p:pic>
            <p:nvPicPr>
              <p:cNvPr id="36" name="Immagine 35" descr="HR_01.eps">
                <a:extLst>
                  <a:ext uri="{FF2B5EF4-FFF2-40B4-BE49-F238E27FC236}">
                    <a16:creationId xmlns:a16="http://schemas.microsoft.com/office/drawing/2014/main" id="{25CFB47D-DF89-41F2-88D3-83A7EA46D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95" y="225517"/>
                <a:ext cx="625740" cy="424478"/>
              </a:xfrm>
              <a:prstGeom prst="rect">
                <a:avLst/>
              </a:prstGeom>
            </p:spPr>
          </p:pic>
          <p:pic>
            <p:nvPicPr>
              <p:cNvPr id="37" name="Immagine 36" descr="Logo IEMEST.eps">
                <a:extLst>
                  <a:ext uri="{FF2B5EF4-FFF2-40B4-BE49-F238E27FC236}">
                    <a16:creationId xmlns:a16="http://schemas.microsoft.com/office/drawing/2014/main" id="{68DAAD7B-CEDF-4D11-9A98-5F1F3098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8110" y="45379"/>
                <a:ext cx="1051005" cy="648072"/>
              </a:xfrm>
              <a:prstGeom prst="rect">
                <a:avLst/>
              </a:prstGeom>
            </p:spPr>
          </p:pic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1D125E7-CD4A-4C5F-A2DE-073A88707363}"/>
                </a:ext>
              </a:extLst>
            </p:cNvPr>
            <p:cNvGrpSpPr/>
            <p:nvPr/>
          </p:nvGrpSpPr>
          <p:grpSpPr>
            <a:xfrm>
              <a:off x="-788907" y="-57436"/>
              <a:ext cx="12935542" cy="790351"/>
              <a:chOff x="-788907" y="-57436"/>
              <a:chExt cx="12935542" cy="790351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28F1DDD-8757-4D4E-90DE-C02FC8EB63F8}"/>
                  </a:ext>
                </a:extLst>
              </p:cNvPr>
              <p:cNvGrpSpPr/>
              <p:nvPr/>
            </p:nvGrpSpPr>
            <p:grpSpPr>
              <a:xfrm>
                <a:off x="-788907" y="-57436"/>
                <a:ext cx="12935542" cy="790351"/>
                <a:chOff x="-720683" y="-63640"/>
                <a:chExt cx="12935542" cy="790351"/>
              </a:xfrm>
            </p:grpSpPr>
            <p:cxnSp>
              <p:nvCxnSpPr>
                <p:cNvPr id="32" name="Connettore 1 27">
                  <a:extLst>
                    <a:ext uri="{FF2B5EF4-FFF2-40B4-BE49-F238E27FC236}">
                      <a16:creationId xmlns:a16="http://schemas.microsoft.com/office/drawing/2014/main" id="{6B302DE0-2804-4E2C-9532-471C084F2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0753" y="726711"/>
                  <a:ext cx="1239561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E21DAA7B-5095-4112-86BE-F76F5CED07C6}"/>
                    </a:ext>
                  </a:extLst>
                </p:cNvPr>
                <p:cNvGrpSpPr/>
                <p:nvPr/>
              </p:nvGrpSpPr>
              <p:grpSpPr>
                <a:xfrm>
                  <a:off x="-720683" y="-63640"/>
                  <a:ext cx="5427663" cy="750887"/>
                  <a:chOff x="-720683" y="-42374"/>
                  <a:chExt cx="5427663" cy="750887"/>
                </a:xfrm>
              </p:grpSpPr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1D7995B0-61F8-47C6-8660-A77A11C47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" y="-42374"/>
                    <a:ext cx="4706938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9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9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1E03E846-1B0A-4AA3-A5C8-4E2D9F038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20683" y="-42374"/>
                    <a:ext cx="4708525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8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8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497D">
                      <a:lumMod val="60000"/>
                      <a:lumOff val="4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90F940C-7877-458D-8439-BF91EE25DCCC}"/>
                  </a:ext>
                </a:extLst>
              </p:cNvPr>
              <p:cNvSpPr/>
              <p:nvPr/>
            </p:nvSpPr>
            <p:spPr>
              <a:xfrm>
                <a:off x="-4798" y="126775"/>
                <a:ext cx="5186398" cy="52322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Istituto Euro-Mediterraneo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di Scienza e Tecnologia</a:t>
                </a:r>
              </a:p>
            </p:txBody>
          </p:sp>
        </p:grp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81096DD1-DD3D-4D23-BB6C-D49623CA6AF4}"/>
              </a:ext>
            </a:extLst>
          </p:cNvPr>
          <p:cNvSpPr/>
          <p:nvPr/>
        </p:nvSpPr>
        <p:spPr>
          <a:xfrm>
            <a:off x="2094751" y="1072384"/>
            <a:ext cx="81656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Quali contenuti di interesse turistico </a:t>
            </a:r>
            <a:r>
              <a:rPr lang="it-IT" sz="36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?</a:t>
            </a:r>
            <a:endParaRPr lang="it-IT" sz="4000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Futura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4E5359B-9D5B-4C3B-9540-910984DF4594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6C96A7F-50CF-4A91-816A-5862682EE856}"/>
              </a:ext>
            </a:extLst>
          </p:cNvPr>
          <p:cNvSpPr txBox="1"/>
          <p:nvPr/>
        </p:nvSpPr>
        <p:spPr>
          <a:xfrm>
            <a:off x="595249" y="2504818"/>
            <a:ext cx="966510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3200" b="1" i="1" kern="0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Beni paesaggistici, architettonici e archeologici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utur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6973F90-3864-44CD-A367-0EB1A84BC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0" y="3249008"/>
            <a:ext cx="3536713" cy="247123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AD47C2A-90D5-4E49-AFE3-A8070D8DA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53" y="3534771"/>
            <a:ext cx="3987318" cy="2190469"/>
          </a:xfrm>
          <a:prstGeom prst="rect">
            <a:avLst/>
          </a:prstGeom>
        </p:spPr>
      </p:pic>
      <p:pic>
        <p:nvPicPr>
          <p:cNvPr id="6" name="Immagine 5" descr="Immagine che contiene interni, edificio, arco, pietra&#10;&#10;Descrizione generata automaticamente">
            <a:extLst>
              <a:ext uri="{FF2B5EF4-FFF2-40B4-BE49-F238E27FC236}">
                <a16:creationId xmlns:a16="http://schemas.microsoft.com/office/drawing/2014/main" id="{ABFFF9DF-92C6-44E5-8CAD-6A3104C30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071" y="3534771"/>
            <a:ext cx="3351991" cy="216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38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87EFC01-5DF1-4B68-A11D-CF98983D5961}"/>
              </a:ext>
            </a:extLst>
          </p:cNvPr>
          <p:cNvGrpSpPr/>
          <p:nvPr/>
        </p:nvGrpSpPr>
        <p:grpSpPr>
          <a:xfrm>
            <a:off x="-692233" y="61753"/>
            <a:ext cx="12884233" cy="790351"/>
            <a:chOff x="-788907" y="-57436"/>
            <a:chExt cx="12935542" cy="79035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519F0C-72CC-44CB-9D39-5915497796CC}"/>
                </a:ext>
              </a:extLst>
            </p:cNvPr>
            <p:cNvGrpSpPr/>
            <p:nvPr/>
          </p:nvGrpSpPr>
          <p:grpSpPr>
            <a:xfrm>
              <a:off x="9138110" y="45379"/>
              <a:ext cx="2413225" cy="648072"/>
              <a:chOff x="9138110" y="45379"/>
              <a:chExt cx="2413225" cy="648072"/>
            </a:xfrm>
          </p:grpSpPr>
          <p:pic>
            <p:nvPicPr>
              <p:cNvPr id="36" name="Immagine 35" descr="HR_01.eps">
                <a:extLst>
                  <a:ext uri="{FF2B5EF4-FFF2-40B4-BE49-F238E27FC236}">
                    <a16:creationId xmlns:a16="http://schemas.microsoft.com/office/drawing/2014/main" id="{25CFB47D-DF89-41F2-88D3-83A7EA46D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95" y="225517"/>
                <a:ext cx="625740" cy="424478"/>
              </a:xfrm>
              <a:prstGeom prst="rect">
                <a:avLst/>
              </a:prstGeom>
            </p:spPr>
          </p:pic>
          <p:pic>
            <p:nvPicPr>
              <p:cNvPr id="37" name="Immagine 36" descr="Logo IEMEST.eps">
                <a:extLst>
                  <a:ext uri="{FF2B5EF4-FFF2-40B4-BE49-F238E27FC236}">
                    <a16:creationId xmlns:a16="http://schemas.microsoft.com/office/drawing/2014/main" id="{68DAAD7B-CEDF-4D11-9A98-5F1F3098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8110" y="45379"/>
                <a:ext cx="1051005" cy="648072"/>
              </a:xfrm>
              <a:prstGeom prst="rect">
                <a:avLst/>
              </a:prstGeom>
            </p:spPr>
          </p:pic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1D125E7-CD4A-4C5F-A2DE-073A88707363}"/>
                </a:ext>
              </a:extLst>
            </p:cNvPr>
            <p:cNvGrpSpPr/>
            <p:nvPr/>
          </p:nvGrpSpPr>
          <p:grpSpPr>
            <a:xfrm>
              <a:off x="-788907" y="-57436"/>
              <a:ext cx="12935542" cy="790351"/>
              <a:chOff x="-788907" y="-57436"/>
              <a:chExt cx="12935542" cy="790351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28F1DDD-8757-4D4E-90DE-C02FC8EB63F8}"/>
                  </a:ext>
                </a:extLst>
              </p:cNvPr>
              <p:cNvGrpSpPr/>
              <p:nvPr/>
            </p:nvGrpSpPr>
            <p:grpSpPr>
              <a:xfrm>
                <a:off x="-788907" y="-57436"/>
                <a:ext cx="12935542" cy="790351"/>
                <a:chOff x="-720683" y="-63640"/>
                <a:chExt cx="12935542" cy="790351"/>
              </a:xfrm>
            </p:grpSpPr>
            <p:cxnSp>
              <p:nvCxnSpPr>
                <p:cNvPr id="32" name="Connettore 1 27">
                  <a:extLst>
                    <a:ext uri="{FF2B5EF4-FFF2-40B4-BE49-F238E27FC236}">
                      <a16:creationId xmlns:a16="http://schemas.microsoft.com/office/drawing/2014/main" id="{6B302DE0-2804-4E2C-9532-471C084F2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0753" y="726711"/>
                  <a:ext cx="1239561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E21DAA7B-5095-4112-86BE-F76F5CED07C6}"/>
                    </a:ext>
                  </a:extLst>
                </p:cNvPr>
                <p:cNvGrpSpPr/>
                <p:nvPr/>
              </p:nvGrpSpPr>
              <p:grpSpPr>
                <a:xfrm>
                  <a:off x="-720683" y="-63640"/>
                  <a:ext cx="5427663" cy="750887"/>
                  <a:chOff x="-720683" y="-42374"/>
                  <a:chExt cx="5427663" cy="750887"/>
                </a:xfrm>
              </p:grpSpPr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1D7995B0-61F8-47C6-8660-A77A11C47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" y="-42374"/>
                    <a:ext cx="4706938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9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9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1E03E846-1B0A-4AA3-A5C8-4E2D9F038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20683" y="-42374"/>
                    <a:ext cx="4708525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8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8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497D">
                      <a:lumMod val="60000"/>
                      <a:lumOff val="4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90F940C-7877-458D-8439-BF91EE25DCCC}"/>
                  </a:ext>
                </a:extLst>
              </p:cNvPr>
              <p:cNvSpPr/>
              <p:nvPr/>
            </p:nvSpPr>
            <p:spPr>
              <a:xfrm>
                <a:off x="-4798" y="126775"/>
                <a:ext cx="5186398" cy="52322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Istituto Euro-Mediterraneo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di Scienza e Tecnologia</a:t>
                </a:r>
              </a:p>
            </p:txBody>
          </p:sp>
        </p:grp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81096DD1-DD3D-4D23-BB6C-D49623CA6AF4}"/>
              </a:ext>
            </a:extLst>
          </p:cNvPr>
          <p:cNvSpPr/>
          <p:nvPr/>
        </p:nvSpPr>
        <p:spPr>
          <a:xfrm>
            <a:off x="2094751" y="1072384"/>
            <a:ext cx="81656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Quali contenuti di interesse turistico </a:t>
            </a:r>
            <a:r>
              <a:rPr lang="it-IT" sz="36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?</a:t>
            </a:r>
            <a:endParaRPr lang="it-IT" sz="4000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Futura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4E5359B-9D5B-4C3B-9540-910984DF4594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6C96A7F-50CF-4A91-816A-5862682EE856}"/>
              </a:ext>
            </a:extLst>
          </p:cNvPr>
          <p:cNvSpPr txBox="1"/>
          <p:nvPr/>
        </p:nvSpPr>
        <p:spPr>
          <a:xfrm>
            <a:off x="595249" y="2504818"/>
            <a:ext cx="966510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3200" b="1" i="1" kern="0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Strutture ricettive (alberghi, B&amp;B, villaggi)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utur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interni, pavimento, stanza, soffitto&#10;&#10;Descrizione generata automaticamente">
            <a:extLst>
              <a:ext uri="{FF2B5EF4-FFF2-40B4-BE49-F238E27FC236}">
                <a16:creationId xmlns:a16="http://schemas.microsoft.com/office/drawing/2014/main" id="{6E0882A6-D0E1-46FD-80B4-F2131A63C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9" y="3355620"/>
            <a:ext cx="5813870" cy="208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54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87EFC01-5DF1-4B68-A11D-CF98983D5961}"/>
              </a:ext>
            </a:extLst>
          </p:cNvPr>
          <p:cNvGrpSpPr/>
          <p:nvPr/>
        </p:nvGrpSpPr>
        <p:grpSpPr>
          <a:xfrm>
            <a:off x="-692233" y="61753"/>
            <a:ext cx="12884233" cy="790351"/>
            <a:chOff x="-788907" y="-57436"/>
            <a:chExt cx="12935542" cy="79035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519F0C-72CC-44CB-9D39-5915497796CC}"/>
                </a:ext>
              </a:extLst>
            </p:cNvPr>
            <p:cNvGrpSpPr/>
            <p:nvPr/>
          </p:nvGrpSpPr>
          <p:grpSpPr>
            <a:xfrm>
              <a:off x="9138110" y="45379"/>
              <a:ext cx="2413225" cy="648072"/>
              <a:chOff x="9138110" y="45379"/>
              <a:chExt cx="2413225" cy="648072"/>
            </a:xfrm>
          </p:grpSpPr>
          <p:pic>
            <p:nvPicPr>
              <p:cNvPr id="36" name="Immagine 35" descr="HR_01.eps">
                <a:extLst>
                  <a:ext uri="{FF2B5EF4-FFF2-40B4-BE49-F238E27FC236}">
                    <a16:creationId xmlns:a16="http://schemas.microsoft.com/office/drawing/2014/main" id="{25CFB47D-DF89-41F2-88D3-83A7EA46D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95" y="225517"/>
                <a:ext cx="625740" cy="424478"/>
              </a:xfrm>
              <a:prstGeom prst="rect">
                <a:avLst/>
              </a:prstGeom>
            </p:spPr>
          </p:pic>
          <p:pic>
            <p:nvPicPr>
              <p:cNvPr id="37" name="Immagine 36" descr="Logo IEMEST.eps">
                <a:extLst>
                  <a:ext uri="{FF2B5EF4-FFF2-40B4-BE49-F238E27FC236}">
                    <a16:creationId xmlns:a16="http://schemas.microsoft.com/office/drawing/2014/main" id="{68DAAD7B-CEDF-4D11-9A98-5F1F3098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8110" y="45379"/>
                <a:ext cx="1051005" cy="648072"/>
              </a:xfrm>
              <a:prstGeom prst="rect">
                <a:avLst/>
              </a:prstGeom>
            </p:spPr>
          </p:pic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1D125E7-CD4A-4C5F-A2DE-073A88707363}"/>
                </a:ext>
              </a:extLst>
            </p:cNvPr>
            <p:cNvGrpSpPr/>
            <p:nvPr/>
          </p:nvGrpSpPr>
          <p:grpSpPr>
            <a:xfrm>
              <a:off x="-788907" y="-57436"/>
              <a:ext cx="12935542" cy="790351"/>
              <a:chOff x="-788907" y="-57436"/>
              <a:chExt cx="12935542" cy="790351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28F1DDD-8757-4D4E-90DE-C02FC8EB63F8}"/>
                  </a:ext>
                </a:extLst>
              </p:cNvPr>
              <p:cNvGrpSpPr/>
              <p:nvPr/>
            </p:nvGrpSpPr>
            <p:grpSpPr>
              <a:xfrm>
                <a:off x="-788907" y="-57436"/>
                <a:ext cx="12935542" cy="790351"/>
                <a:chOff x="-720683" y="-63640"/>
                <a:chExt cx="12935542" cy="790351"/>
              </a:xfrm>
            </p:grpSpPr>
            <p:cxnSp>
              <p:nvCxnSpPr>
                <p:cNvPr id="32" name="Connettore 1 27">
                  <a:extLst>
                    <a:ext uri="{FF2B5EF4-FFF2-40B4-BE49-F238E27FC236}">
                      <a16:creationId xmlns:a16="http://schemas.microsoft.com/office/drawing/2014/main" id="{6B302DE0-2804-4E2C-9532-471C084F2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0753" y="726711"/>
                  <a:ext cx="1239561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E21DAA7B-5095-4112-86BE-F76F5CED07C6}"/>
                    </a:ext>
                  </a:extLst>
                </p:cNvPr>
                <p:cNvGrpSpPr/>
                <p:nvPr/>
              </p:nvGrpSpPr>
              <p:grpSpPr>
                <a:xfrm>
                  <a:off x="-720683" y="-63640"/>
                  <a:ext cx="5427663" cy="750887"/>
                  <a:chOff x="-720683" y="-42374"/>
                  <a:chExt cx="5427663" cy="750887"/>
                </a:xfrm>
              </p:grpSpPr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1D7995B0-61F8-47C6-8660-A77A11C47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" y="-42374"/>
                    <a:ext cx="4706938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9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9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1E03E846-1B0A-4AA3-A5C8-4E2D9F038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20683" y="-42374"/>
                    <a:ext cx="4708525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8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8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497D">
                      <a:lumMod val="60000"/>
                      <a:lumOff val="4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90F940C-7877-458D-8439-BF91EE25DCCC}"/>
                  </a:ext>
                </a:extLst>
              </p:cNvPr>
              <p:cNvSpPr/>
              <p:nvPr/>
            </p:nvSpPr>
            <p:spPr>
              <a:xfrm>
                <a:off x="-4798" y="126775"/>
                <a:ext cx="5186398" cy="52322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Istituto Euro-Mediterraneo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di Scienza e Tecnologia</a:t>
                </a:r>
              </a:p>
            </p:txBody>
          </p:sp>
        </p:grp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81096DD1-DD3D-4D23-BB6C-D49623CA6AF4}"/>
              </a:ext>
            </a:extLst>
          </p:cNvPr>
          <p:cNvSpPr/>
          <p:nvPr/>
        </p:nvSpPr>
        <p:spPr>
          <a:xfrm>
            <a:off x="2094751" y="1072384"/>
            <a:ext cx="8165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Software (applicazioni)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4E5359B-9D5B-4C3B-9540-910984DF4594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6C96A7F-50CF-4A91-816A-5862682EE856}"/>
              </a:ext>
            </a:extLst>
          </p:cNvPr>
          <p:cNvSpPr txBox="1"/>
          <p:nvPr/>
        </p:nvSpPr>
        <p:spPr>
          <a:xfrm>
            <a:off x="309455" y="1859340"/>
            <a:ext cx="1173619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3200" b="1" i="1" kern="0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Gli ambienti scansionati in 3d diventano dati digitali che costruiscono un modello, che si può esplorare in modo immersivo.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utur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 descr="Immagine che contiene testo, elettronico, schermo, screenshot&#10;&#10;Descrizione generata automaticamente">
            <a:extLst>
              <a:ext uri="{FF2B5EF4-FFF2-40B4-BE49-F238E27FC236}">
                <a16:creationId xmlns:a16="http://schemas.microsoft.com/office/drawing/2014/main" id="{95C3D566-88C7-42DC-9C08-E3F2548BA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9" y="3366851"/>
            <a:ext cx="3812154" cy="2389308"/>
          </a:xfrm>
          <a:prstGeom prst="rect">
            <a:avLst/>
          </a:prstGeom>
        </p:spPr>
      </p:pic>
      <p:pic>
        <p:nvPicPr>
          <p:cNvPr id="6" name="Immagine 5" descr="Immagine che contiene testo, computer, stereo&#10;&#10;Descrizione generata automaticamente">
            <a:extLst>
              <a:ext uri="{FF2B5EF4-FFF2-40B4-BE49-F238E27FC236}">
                <a16:creationId xmlns:a16="http://schemas.microsoft.com/office/drawing/2014/main" id="{909B548C-7A84-47E4-9B3D-B1A12318E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17" y="3385233"/>
            <a:ext cx="4248604" cy="23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42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87EFC01-5DF1-4B68-A11D-CF98983D5961}"/>
              </a:ext>
            </a:extLst>
          </p:cNvPr>
          <p:cNvGrpSpPr/>
          <p:nvPr/>
        </p:nvGrpSpPr>
        <p:grpSpPr>
          <a:xfrm>
            <a:off x="-692233" y="61753"/>
            <a:ext cx="12884233" cy="790351"/>
            <a:chOff x="-788907" y="-57436"/>
            <a:chExt cx="12935542" cy="79035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519F0C-72CC-44CB-9D39-5915497796CC}"/>
                </a:ext>
              </a:extLst>
            </p:cNvPr>
            <p:cNvGrpSpPr/>
            <p:nvPr/>
          </p:nvGrpSpPr>
          <p:grpSpPr>
            <a:xfrm>
              <a:off x="9138110" y="45379"/>
              <a:ext cx="2413225" cy="648072"/>
              <a:chOff x="9138110" y="45379"/>
              <a:chExt cx="2413225" cy="648072"/>
            </a:xfrm>
          </p:grpSpPr>
          <p:pic>
            <p:nvPicPr>
              <p:cNvPr id="36" name="Immagine 35" descr="HR_01.eps">
                <a:extLst>
                  <a:ext uri="{FF2B5EF4-FFF2-40B4-BE49-F238E27FC236}">
                    <a16:creationId xmlns:a16="http://schemas.microsoft.com/office/drawing/2014/main" id="{25CFB47D-DF89-41F2-88D3-83A7EA46D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95" y="225517"/>
                <a:ext cx="625740" cy="424478"/>
              </a:xfrm>
              <a:prstGeom prst="rect">
                <a:avLst/>
              </a:prstGeom>
            </p:spPr>
          </p:pic>
          <p:pic>
            <p:nvPicPr>
              <p:cNvPr id="37" name="Immagine 36" descr="Logo IEMEST.eps">
                <a:extLst>
                  <a:ext uri="{FF2B5EF4-FFF2-40B4-BE49-F238E27FC236}">
                    <a16:creationId xmlns:a16="http://schemas.microsoft.com/office/drawing/2014/main" id="{68DAAD7B-CEDF-4D11-9A98-5F1F3098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8110" y="45379"/>
                <a:ext cx="1051005" cy="648072"/>
              </a:xfrm>
              <a:prstGeom prst="rect">
                <a:avLst/>
              </a:prstGeom>
            </p:spPr>
          </p:pic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1D125E7-CD4A-4C5F-A2DE-073A88707363}"/>
                </a:ext>
              </a:extLst>
            </p:cNvPr>
            <p:cNvGrpSpPr/>
            <p:nvPr/>
          </p:nvGrpSpPr>
          <p:grpSpPr>
            <a:xfrm>
              <a:off x="-788907" y="-57436"/>
              <a:ext cx="12935542" cy="790351"/>
              <a:chOff x="-788907" y="-57436"/>
              <a:chExt cx="12935542" cy="790351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28F1DDD-8757-4D4E-90DE-C02FC8EB63F8}"/>
                  </a:ext>
                </a:extLst>
              </p:cNvPr>
              <p:cNvGrpSpPr/>
              <p:nvPr/>
            </p:nvGrpSpPr>
            <p:grpSpPr>
              <a:xfrm>
                <a:off x="-788907" y="-57436"/>
                <a:ext cx="12935542" cy="790351"/>
                <a:chOff x="-720683" y="-63640"/>
                <a:chExt cx="12935542" cy="790351"/>
              </a:xfrm>
            </p:grpSpPr>
            <p:cxnSp>
              <p:nvCxnSpPr>
                <p:cNvPr id="32" name="Connettore 1 27">
                  <a:extLst>
                    <a:ext uri="{FF2B5EF4-FFF2-40B4-BE49-F238E27FC236}">
                      <a16:creationId xmlns:a16="http://schemas.microsoft.com/office/drawing/2014/main" id="{6B302DE0-2804-4E2C-9532-471C084F2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0753" y="726711"/>
                  <a:ext cx="1239561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E21DAA7B-5095-4112-86BE-F76F5CED07C6}"/>
                    </a:ext>
                  </a:extLst>
                </p:cNvPr>
                <p:cNvGrpSpPr/>
                <p:nvPr/>
              </p:nvGrpSpPr>
              <p:grpSpPr>
                <a:xfrm>
                  <a:off x="-720683" y="-63640"/>
                  <a:ext cx="5427663" cy="750887"/>
                  <a:chOff x="-720683" y="-42374"/>
                  <a:chExt cx="5427663" cy="750887"/>
                </a:xfrm>
              </p:grpSpPr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1D7995B0-61F8-47C6-8660-A77A11C47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" y="-42374"/>
                    <a:ext cx="4706938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9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9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1E03E846-1B0A-4AA3-A5C8-4E2D9F038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20683" y="-42374"/>
                    <a:ext cx="4708525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8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8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497D">
                      <a:lumMod val="60000"/>
                      <a:lumOff val="4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90F940C-7877-458D-8439-BF91EE25DCCC}"/>
                  </a:ext>
                </a:extLst>
              </p:cNvPr>
              <p:cNvSpPr/>
              <p:nvPr/>
            </p:nvSpPr>
            <p:spPr>
              <a:xfrm>
                <a:off x="-4798" y="126775"/>
                <a:ext cx="5186398" cy="52322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Istituto Euro-Mediterraneo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di Scienza e Tecnologia</a:t>
                </a:r>
              </a:p>
            </p:txBody>
          </p:sp>
        </p:grpSp>
      </p:grpSp>
      <p:sp>
        <p:nvSpPr>
          <p:cNvPr id="19" name="Rettangolo 18">
            <a:extLst>
              <a:ext uri="{FF2B5EF4-FFF2-40B4-BE49-F238E27FC236}">
                <a16:creationId xmlns:a16="http://schemas.microsoft.com/office/drawing/2014/main" id="{72B1ABCB-30A8-465C-BDCC-9856520449CD}"/>
              </a:ext>
            </a:extLst>
          </p:cNvPr>
          <p:cNvSpPr/>
          <p:nvPr/>
        </p:nvSpPr>
        <p:spPr>
          <a:xfrm>
            <a:off x="544957" y="2540495"/>
            <a:ext cx="1114237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 defTabSz="457200">
              <a:buFont typeface="Wingdings" panose="05000000000000000000" pitchFamily="2" charset="2"/>
              <a:buChar char="Ø"/>
            </a:pPr>
            <a:r>
              <a:rPr lang="it-IT" sz="3200" b="1" i="1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Visita tramite browser internet (semplice link)</a:t>
            </a:r>
            <a:endParaRPr lang="it-IT" sz="3200" b="1" dirty="0">
              <a:solidFill>
                <a:srgbClr val="002060"/>
              </a:solidFill>
              <a:latin typeface="Futur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7601346-4C68-458F-9A74-D17DDC1B48C5}"/>
              </a:ext>
            </a:extLst>
          </p:cNvPr>
          <p:cNvSpPr/>
          <p:nvPr/>
        </p:nvSpPr>
        <p:spPr>
          <a:xfrm>
            <a:off x="2007036" y="1049096"/>
            <a:ext cx="8177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Come usufruire delle visite virtuali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476C9A6-AA65-4A1D-830D-019ADAED2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613" y="3116638"/>
            <a:ext cx="5020386" cy="2730064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94453A3-527D-4C4D-8780-087CE074859A}"/>
              </a:ext>
            </a:extLst>
          </p:cNvPr>
          <p:cNvSpPr txBox="1"/>
          <p:nvPr/>
        </p:nvSpPr>
        <p:spPr>
          <a:xfrm>
            <a:off x="6277708" y="4060925"/>
            <a:ext cx="5196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https://my.matterport.com/show/?m=mGfrZMDwTit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20FD6A2-2EA7-4F21-9315-62B006C1A751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542B9AE-CCDA-4F34-83C8-88BB54BB757A}"/>
              </a:ext>
            </a:extLst>
          </p:cNvPr>
          <p:cNvSpPr txBox="1"/>
          <p:nvPr/>
        </p:nvSpPr>
        <p:spPr>
          <a:xfrm>
            <a:off x="6293536" y="4813660"/>
            <a:ext cx="519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Esplorazione attiva, è possibile muoversi all’interno dell’ambiente</a:t>
            </a:r>
          </a:p>
        </p:txBody>
      </p:sp>
    </p:spTree>
    <p:extLst>
      <p:ext uri="{BB962C8B-B14F-4D97-AF65-F5344CB8AC3E}">
        <p14:creationId xmlns:p14="http://schemas.microsoft.com/office/powerpoint/2010/main" val="107298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18"/>
          <p:cNvGrpSpPr/>
          <p:nvPr/>
        </p:nvGrpSpPr>
        <p:grpSpPr>
          <a:xfrm>
            <a:off x="534169" y="5983211"/>
            <a:ext cx="12476981" cy="923675"/>
            <a:chOff x="0" y="6117153"/>
            <a:chExt cx="13091885" cy="801105"/>
          </a:xfrm>
        </p:grpSpPr>
        <p:cxnSp>
          <p:nvCxnSpPr>
            <p:cNvPr id="10" name="Connettore 1 19"/>
            <p:cNvCxnSpPr/>
            <p:nvPr/>
          </p:nvCxnSpPr>
          <p:spPr>
            <a:xfrm>
              <a:off x="0" y="6117153"/>
              <a:ext cx="12184764" cy="0"/>
            </a:xfrm>
            <a:prstGeom prst="straightConnector1">
              <a:avLst/>
            </a:prstGeom>
            <a:noFill/>
            <a:ln w="38103" cap="flat">
              <a:solidFill>
                <a:srgbClr val="558ED5"/>
              </a:solidFill>
              <a:prstDash val="solid"/>
              <a:miter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Freeform 20"/>
            <p:cNvSpPr/>
            <p:nvPr/>
          </p:nvSpPr>
          <p:spPr>
            <a:xfrm>
              <a:off x="6681255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8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8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D1D3D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1"/>
            <p:cNvSpPr/>
            <p:nvPr/>
          </p:nvSpPr>
          <p:spPr>
            <a:xfrm>
              <a:off x="7530468" y="6165780"/>
              <a:ext cx="5561417" cy="7524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33"/>
                <a:gd name="f7" fmla="val 351"/>
                <a:gd name="f8" fmla="val 309"/>
                <a:gd name="f9" fmla="val 1724"/>
                <a:gd name="f10" fmla="+- 0 0 -90"/>
                <a:gd name="f11" fmla="*/ f3 1 2033"/>
                <a:gd name="f12" fmla="*/ f4 1 351"/>
                <a:gd name="f13" fmla="+- f7 0 f5"/>
                <a:gd name="f14" fmla="+- f6 0 f5"/>
                <a:gd name="f15" fmla="*/ f10 f0 1"/>
                <a:gd name="f16" fmla="*/ f14 1 2033"/>
                <a:gd name="f17" fmla="*/ f13 1 351"/>
                <a:gd name="f18" fmla="*/ f15 1 f2"/>
                <a:gd name="f19" fmla="*/ 0 1 f16"/>
                <a:gd name="f20" fmla="*/ 0 1 f17"/>
                <a:gd name="f21" fmla="*/ 309 1 f16"/>
                <a:gd name="f22" fmla="*/ 351 1 f17"/>
                <a:gd name="f23" fmla="*/ 2033 1 f16"/>
                <a:gd name="f24" fmla="*/ 1724 1 f16"/>
                <a:gd name="f25" fmla="*/ f6 1 f16"/>
                <a:gd name="f26" fmla="*/ f7 1 f17"/>
                <a:gd name="f27" fmla="+- f18 0 f1"/>
                <a:gd name="f28" fmla="*/ f19 f11 1"/>
                <a:gd name="f29" fmla="*/ f25 f11 1"/>
                <a:gd name="f30" fmla="*/ f26 f12 1"/>
                <a:gd name="f31" fmla="*/ f20 f12 1"/>
                <a:gd name="f32" fmla="*/ f21 f11 1"/>
                <a:gd name="f33" fmla="*/ f22 f12 1"/>
                <a:gd name="f34" fmla="*/ f23 f11 1"/>
                <a:gd name="f35" fmla="*/ f2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">
                  <a:pos x="f28" y="f31"/>
                </a:cxn>
                <a:cxn ang="f27">
                  <a:pos x="f28" y="f31"/>
                </a:cxn>
                <a:cxn ang="f27">
                  <a:pos x="f32" y="f33"/>
                </a:cxn>
                <a:cxn ang="f27">
                  <a:pos x="f34" y="f33"/>
                </a:cxn>
                <a:cxn ang="f27">
                  <a:pos x="f35" y="f31"/>
                </a:cxn>
                <a:cxn ang="f27">
                  <a:pos x="f28" y="f31"/>
                </a:cxn>
              </a:cxnLst>
              <a:rect l="f28" t="f31" r="f29" b="f30"/>
              <a:pathLst>
                <a:path w="2033" h="351">
                  <a:moveTo>
                    <a:pt x="f5" y="f5"/>
                  </a:moveTo>
                  <a:lnTo>
                    <a:pt x="f5" y="f5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9" y="f5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558ED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FA9642C8-114F-441E-8D54-F903B759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3211"/>
            <a:ext cx="77109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9813" algn="r"/>
              </a:tabLst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Borsa dei Turismi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87EFC01-5DF1-4B68-A11D-CF98983D5961}"/>
              </a:ext>
            </a:extLst>
          </p:cNvPr>
          <p:cNvGrpSpPr/>
          <p:nvPr/>
        </p:nvGrpSpPr>
        <p:grpSpPr>
          <a:xfrm>
            <a:off x="-692233" y="61753"/>
            <a:ext cx="12884233" cy="790351"/>
            <a:chOff x="-788907" y="-57436"/>
            <a:chExt cx="12935542" cy="790351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0B519F0C-72CC-44CB-9D39-5915497796CC}"/>
                </a:ext>
              </a:extLst>
            </p:cNvPr>
            <p:cNvGrpSpPr/>
            <p:nvPr/>
          </p:nvGrpSpPr>
          <p:grpSpPr>
            <a:xfrm>
              <a:off x="9138110" y="45379"/>
              <a:ext cx="2413225" cy="648072"/>
              <a:chOff x="9138110" y="45379"/>
              <a:chExt cx="2413225" cy="648072"/>
            </a:xfrm>
          </p:grpSpPr>
          <p:pic>
            <p:nvPicPr>
              <p:cNvPr id="36" name="Immagine 35" descr="HR_01.eps">
                <a:extLst>
                  <a:ext uri="{FF2B5EF4-FFF2-40B4-BE49-F238E27FC236}">
                    <a16:creationId xmlns:a16="http://schemas.microsoft.com/office/drawing/2014/main" id="{25CFB47D-DF89-41F2-88D3-83A7EA46D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95" y="225517"/>
                <a:ext cx="625740" cy="424478"/>
              </a:xfrm>
              <a:prstGeom prst="rect">
                <a:avLst/>
              </a:prstGeom>
            </p:spPr>
          </p:pic>
          <p:pic>
            <p:nvPicPr>
              <p:cNvPr id="37" name="Immagine 36" descr="Logo IEMEST.eps">
                <a:extLst>
                  <a:ext uri="{FF2B5EF4-FFF2-40B4-BE49-F238E27FC236}">
                    <a16:creationId xmlns:a16="http://schemas.microsoft.com/office/drawing/2014/main" id="{68DAAD7B-CEDF-4D11-9A98-5F1F3098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8110" y="45379"/>
                <a:ext cx="1051005" cy="648072"/>
              </a:xfrm>
              <a:prstGeom prst="rect">
                <a:avLst/>
              </a:prstGeom>
            </p:spPr>
          </p:pic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1D125E7-CD4A-4C5F-A2DE-073A88707363}"/>
                </a:ext>
              </a:extLst>
            </p:cNvPr>
            <p:cNvGrpSpPr/>
            <p:nvPr/>
          </p:nvGrpSpPr>
          <p:grpSpPr>
            <a:xfrm>
              <a:off x="-788907" y="-57436"/>
              <a:ext cx="12935542" cy="790351"/>
              <a:chOff x="-788907" y="-57436"/>
              <a:chExt cx="12935542" cy="790351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A28F1DDD-8757-4D4E-90DE-C02FC8EB63F8}"/>
                  </a:ext>
                </a:extLst>
              </p:cNvPr>
              <p:cNvGrpSpPr/>
              <p:nvPr/>
            </p:nvGrpSpPr>
            <p:grpSpPr>
              <a:xfrm>
                <a:off x="-788907" y="-57436"/>
                <a:ext cx="12935542" cy="790351"/>
                <a:chOff x="-720683" y="-63640"/>
                <a:chExt cx="12935542" cy="790351"/>
              </a:xfrm>
            </p:grpSpPr>
            <p:cxnSp>
              <p:nvCxnSpPr>
                <p:cNvPr id="32" name="Connettore 1 27">
                  <a:extLst>
                    <a:ext uri="{FF2B5EF4-FFF2-40B4-BE49-F238E27FC236}">
                      <a16:creationId xmlns:a16="http://schemas.microsoft.com/office/drawing/2014/main" id="{6B302DE0-2804-4E2C-9532-471C084F2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0753" y="726711"/>
                  <a:ext cx="1239561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E21DAA7B-5095-4112-86BE-F76F5CED07C6}"/>
                    </a:ext>
                  </a:extLst>
                </p:cNvPr>
                <p:cNvGrpSpPr/>
                <p:nvPr/>
              </p:nvGrpSpPr>
              <p:grpSpPr>
                <a:xfrm>
                  <a:off x="-720683" y="-63640"/>
                  <a:ext cx="5427663" cy="750887"/>
                  <a:chOff x="-720683" y="-42374"/>
                  <a:chExt cx="5427663" cy="750887"/>
                </a:xfrm>
              </p:grpSpPr>
              <p:sp>
                <p:nvSpPr>
                  <p:cNvPr id="34" name="Freeform 15">
                    <a:extLst>
                      <a:ext uri="{FF2B5EF4-FFF2-40B4-BE49-F238E27FC236}">
                        <a16:creationId xmlns:a16="http://schemas.microsoft.com/office/drawing/2014/main" id="{1D7995B0-61F8-47C6-8660-A77A11C47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" y="-42374"/>
                    <a:ext cx="4706938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9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9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F81BD">
                      <a:lumMod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" name="Freeform 16">
                    <a:extLst>
                      <a:ext uri="{FF2B5EF4-FFF2-40B4-BE49-F238E27FC236}">
                        <a16:creationId xmlns:a16="http://schemas.microsoft.com/office/drawing/2014/main" id="{1E03E846-1B0A-4AA3-A5C8-4E2D9F038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720683" y="-42374"/>
                    <a:ext cx="4708525" cy="7508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308" y="350"/>
                      </a:cxn>
                      <a:cxn ang="0">
                        <a:pos x="2033" y="350"/>
                      </a:cxn>
                      <a:cxn ang="0">
                        <a:pos x="172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33" h="35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08" y="350"/>
                        </a:lnTo>
                        <a:lnTo>
                          <a:pt x="2033" y="350"/>
                        </a:lnTo>
                        <a:lnTo>
                          <a:pt x="172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F497D">
                      <a:lumMod val="60000"/>
                      <a:lumOff val="4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90F940C-7877-458D-8439-BF91EE25DCCC}"/>
                  </a:ext>
                </a:extLst>
              </p:cNvPr>
              <p:cNvSpPr/>
              <p:nvPr/>
            </p:nvSpPr>
            <p:spPr>
              <a:xfrm>
                <a:off x="-4798" y="126775"/>
                <a:ext cx="5186398" cy="52322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Istituto Euro-Mediterraneo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"/>
                    <a:cs typeface="Futura"/>
                  </a:rPr>
                  <a:t>di Scienza e Tecnologia</a:t>
                </a:r>
              </a:p>
            </p:txBody>
          </p:sp>
        </p:grpSp>
      </p:grpSp>
      <p:sp>
        <p:nvSpPr>
          <p:cNvPr id="19" name="Rettangolo 18">
            <a:extLst>
              <a:ext uri="{FF2B5EF4-FFF2-40B4-BE49-F238E27FC236}">
                <a16:creationId xmlns:a16="http://schemas.microsoft.com/office/drawing/2014/main" id="{72B1ABCB-30A8-465C-BDCC-9856520449CD}"/>
              </a:ext>
            </a:extLst>
          </p:cNvPr>
          <p:cNvSpPr/>
          <p:nvPr/>
        </p:nvSpPr>
        <p:spPr>
          <a:xfrm>
            <a:off x="544957" y="2540495"/>
            <a:ext cx="1114237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 defTabSz="457200">
              <a:buFont typeface="Wingdings" panose="05000000000000000000" pitchFamily="2" charset="2"/>
              <a:buChar char="Ø"/>
            </a:pPr>
            <a:r>
              <a:rPr lang="it-IT" sz="3200" b="1" i="1" dirty="0">
                <a:solidFill>
                  <a:srgbClr val="002060"/>
                </a:solidFill>
                <a:latin typeface="Futura"/>
                <a:ea typeface="Verdana" panose="020B0604030504040204" pitchFamily="34" charset="0"/>
                <a:cs typeface="Calibri" panose="020F0502020204030204" pitchFamily="34" charset="0"/>
              </a:rPr>
              <a:t>Occhiali 3d attivi e passivi su TV</a:t>
            </a:r>
            <a:endParaRPr lang="it-IT" sz="3200" b="1" dirty="0">
              <a:solidFill>
                <a:srgbClr val="002060"/>
              </a:solidFill>
              <a:latin typeface="Futur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7601346-4C68-458F-9A74-D17DDC1B48C5}"/>
              </a:ext>
            </a:extLst>
          </p:cNvPr>
          <p:cNvSpPr/>
          <p:nvPr/>
        </p:nvSpPr>
        <p:spPr>
          <a:xfrm>
            <a:off x="2007036" y="1049096"/>
            <a:ext cx="8177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sz="4000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Futura"/>
              </a:rPr>
              <a:t>Come usufruire delle visite virtuali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20FD6A2-2EA7-4F21-9315-62B006C1A751}"/>
              </a:ext>
            </a:extLst>
          </p:cNvPr>
          <p:cNvSpPr txBox="1"/>
          <p:nvPr/>
        </p:nvSpPr>
        <p:spPr>
          <a:xfrm>
            <a:off x="8966946" y="6149916"/>
            <a:ext cx="310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Prof. Giosuè Lo Bosco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chemeClr val="bg1"/>
                </a:solidFill>
              </a:rPr>
              <a:t>UNIPA &amp; IEMEST</a:t>
            </a:r>
            <a:endParaRPr kumimoji="0" lang="it-IT" sz="1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6" name="Immagine 5" descr="Immagine che contiene testo, mammifero&#10;&#10;Descrizione generata automaticamente">
            <a:extLst>
              <a:ext uri="{FF2B5EF4-FFF2-40B4-BE49-F238E27FC236}">
                <a16:creationId xmlns:a16="http://schemas.microsoft.com/office/drawing/2014/main" id="{CBB3F40B-8407-4276-BA1C-79DC66540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6" y="3446725"/>
            <a:ext cx="3105359" cy="2178386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65E444B-E67F-4694-ABAB-9333ED51CBFB}"/>
              </a:ext>
            </a:extLst>
          </p:cNvPr>
          <p:cNvSpPr txBox="1"/>
          <p:nvPr/>
        </p:nvSpPr>
        <p:spPr>
          <a:xfrm>
            <a:off x="5321196" y="3596422"/>
            <a:ext cx="51962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Fruizione passiva, assimilabile alla visione di un film in 3D. Sono necessari TV predisposti e occhiali di visualizzazione 3d</a:t>
            </a:r>
          </a:p>
        </p:txBody>
      </p:sp>
    </p:spTree>
    <p:extLst>
      <p:ext uri="{BB962C8B-B14F-4D97-AF65-F5344CB8AC3E}">
        <p14:creationId xmlns:p14="http://schemas.microsoft.com/office/powerpoint/2010/main" val="38580629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537</TotalTime>
  <Words>551</Words>
  <Application>Microsoft Office PowerPoint</Application>
  <PresentationFormat>Widescreen</PresentationFormat>
  <Paragraphs>110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Futura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Bartolo Sammartino</dc:creator>
  <cp:lastModifiedBy>GIOSUE'</cp:lastModifiedBy>
  <cp:revision>13</cp:revision>
  <dcterms:created xsi:type="dcterms:W3CDTF">2021-09-14T09:50:07Z</dcterms:created>
  <dcterms:modified xsi:type="dcterms:W3CDTF">2021-09-24T12:05:25Z</dcterms:modified>
</cp:coreProperties>
</file>